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3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8" d="100"/>
          <a:sy n="98" d="100"/>
        </p:scale>
        <p:origin x="4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990D3-AA3C-4E5E-8C44-3D8E6BB644D2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D43F3-4FC4-4029-904B-F71ABF029A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43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1C02B9-6F0A-4199-898C-97F4D07A67E7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5112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46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03519-5F6F-4BE3-9077-3002B81A0C21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724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9F1C7C-6CC0-4D55-A82F-030131249BA6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738" y="863600"/>
            <a:ext cx="6173787" cy="34734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9163"/>
            <a:ext cx="4984750" cy="4416425"/>
          </a:xfrm>
          <a:noFill/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880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09D7D1-5319-4D09-903A-BD649C6322A0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90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8BFFAA-AE20-4802-9E4A-E2B385F163E1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51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E9B92-460C-41E3-8549-ABCB4F70B826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Aucune bactéries résistante n’a été détectée après un trt précoce alors que des bactéries r ont été pour la même dose retrouvée</a:t>
            </a:r>
          </a:p>
        </p:txBody>
      </p:sp>
    </p:spTree>
    <p:extLst>
      <p:ext uri="{BB962C8B-B14F-4D97-AF65-F5344CB8AC3E}">
        <p14:creationId xmlns:p14="http://schemas.microsoft.com/office/powerpoint/2010/main" val="569177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43E5F1-BDB9-4ACD-9E1D-B9EA6A177F33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738" y="863600"/>
            <a:ext cx="6173787" cy="3473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9163"/>
            <a:ext cx="4984750" cy="4416425"/>
          </a:xfrm>
          <a:noFill/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118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16BC9-447F-4DFC-B0DD-9E55D46665C5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88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D65576-2F75-492D-BFE0-78F8E71A760B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28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428690-795E-498F-9F29-CB9A3BFC9038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738" y="863600"/>
            <a:ext cx="6173787" cy="3473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9163"/>
            <a:ext cx="4984750" cy="4416425"/>
          </a:xfrm>
          <a:noFill/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635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BFD51-4540-40E6-925A-1D67FEDF3590}" type="slidenum">
              <a:rPr kumimoji="0" lang="fr-FR" alt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10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78250" y="9377363"/>
            <a:ext cx="2889250" cy="49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A9D860-8D2B-4FFC-9ACF-E5C27DDD4F97}" type="slidenum">
              <a:rPr kumimoji="0" lang="fr-FR" alt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alt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7213" y="739775"/>
            <a:ext cx="5557837" cy="3705225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3413"/>
          </a:xfrm>
          <a:noFill/>
        </p:spPr>
        <p:txBody>
          <a:bodyPr/>
          <a:lstStyle/>
          <a:p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032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BFD51-4540-40E6-925A-1D67FEDF3590}" type="slidenum">
              <a:rPr kumimoji="0" lang="fr-FR" alt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031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CB7BB1-3134-4D99-BEDE-FEC15AD2D75D}" type="slidenum">
              <a:rPr kumimoji="0" lang="fr-FR" alt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819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D1FA92-C788-4BDE-ACA3-86FEE38795D4}" type="slidenum">
              <a:rPr kumimoji="0" lang="fr-FR" alt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21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6D58D5-EB1E-4DBC-BA9B-258D6078FDEB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67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AA13C-1D28-429E-8570-08BD32CC51C2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5112" cy="372268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47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0813" y="496888"/>
            <a:ext cx="3963987" cy="2230437"/>
          </a:xfrm>
          <a:ln/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227013" y="2813050"/>
            <a:ext cx="6343650" cy="6616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 départ en élevage un atb est administré pour cibler chez l’animal une infection pulmoniare par ex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Éradique  les bactéries pathogènes et permet ici de préserver la santé animal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Indication : infection bactérienne traitement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 pb est que l’atb n’agit pas que sur le poumon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Transiter jusqu’à la partie distale 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Flore critique car elle contient des bact en grandes quant très bien adaptée à leur envi qui peuvent facilemetn acquérir et s’échanger des R</a:t>
            </a:r>
          </a:p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Toutes les bact peuvetn devenir R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 plupart ne sont pas patho elles ne sont pas directement dan mais elles constituent un réservoir potent par la chaine alim ou l’envi à d’autres bact qui pourront etre patho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Dans cet ex, l’atb arrive directement au contact des bactéries car il est ad par vo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 on ad par voie par, l’atb arrive dans le sang puis atteint le poumon. Le pb est que souvent l’atb va tout de meme atteindre l’ig par sécrétion à travers l’pith ou par la bile </a:t>
            </a:r>
          </a:p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Cet accès de l’antibiotique est inévitable t L’usa des est controversé car tout usage d’atb peut pot engendrer des R chez l’Homme 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Il n’y a pas de sol évidente et l’objectif de l’équipe est de réfléchir à des modalités permettant de préserver au mieux la santé publique en s’appuyant sur le contexte</a:t>
            </a:r>
          </a:p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872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0813" y="496888"/>
            <a:ext cx="3963987" cy="2230437"/>
          </a:xfrm>
          <a:ln/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227013" y="2813050"/>
            <a:ext cx="6343650" cy="6616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 départ en élevage un atb est administré pour cibler chez l’animal une infection pulmoniare par ex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Éradique  les bactéries pathogènes et permet ici de préserver la santé animal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Indication : infection bactérienne traitement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 pb est que l’atb n’agit pas que sur le poumon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Transiter jusqu’à la partie distale 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Flore critique car elle contient des bact en grandes quant très bien adaptée à leur envi qui peuvent facilemetn acquérir et s’échanger des R</a:t>
            </a:r>
          </a:p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Toutes les bact peuvetn devenir R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 plupart ne sont pas patho elles ne sont pas directement dan mais elles constituent un réservoir potent par la chaine alim ou l’envi à d’autres bact qui pourront etre patho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Dans cet ex, l’atb arrive directement au contact des bactéries car il est ad par vo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 on ad par voie par, l’atb arrive dans le sang puis atteint le poumon. Le pb est que souvent l’atb va tout de meme atteindre l’ig par sécrétion à travers l’pith ou par la bile </a:t>
            </a:r>
          </a:p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Cet accès de l’antibiotique est inévitable t L’usa des est controversé car tout usage d’atb peut pot engendrer des R chez l’Homme 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Il n’y a pas de sol évidente et l’objectif de l’équipe est de réfléchir à des modalités permettant de préserver au mieux la santé publique en s’appuyant sur le contexte</a:t>
            </a:r>
          </a:p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59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/>
            </a:pPr>
            <a:fld id="{AC6EBD77-F085-4EC4-9BD8-56E11DE3307A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2813" algn="l"/>
                  <a:tab pos="1827213" algn="l"/>
                  <a:tab pos="2740025" algn="l"/>
                  <a:tab pos="3656013" algn="l"/>
                  <a:tab pos="4570413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3638" algn="l"/>
                </a:tabLst>
                <a:defRPr/>
              </a:pPr>
              <a:t>28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78400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0" rIns="91420" bIns="45710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3288"/>
            <a:ext cx="5438775" cy="44656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618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/>
            </a:pPr>
            <a:fld id="{543D615D-6C78-420A-8FB5-6C54A468DE9A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2813" algn="l"/>
                  <a:tab pos="1827213" algn="l"/>
                  <a:tab pos="2740025" algn="l"/>
                  <a:tab pos="3656013" algn="l"/>
                  <a:tab pos="4570413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3638" algn="l"/>
                </a:tabLst>
                <a:defRPr/>
              </a:pPr>
              <a:t>29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78400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0" rIns="91420" bIns="45710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3288"/>
            <a:ext cx="5438775" cy="44656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234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/>
            </a:pPr>
            <a:fld id="{AF404AA7-E068-44D5-B0B2-D2D5C2E4423A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2813" algn="l"/>
                  <a:tab pos="1827213" algn="l"/>
                  <a:tab pos="2740025" algn="l"/>
                  <a:tab pos="3656013" algn="l"/>
                  <a:tab pos="4570413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3638" algn="l"/>
                </a:tabLst>
                <a:defRPr/>
              </a:pPr>
              <a:t>30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78400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0" rIns="91420" bIns="45710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3288"/>
            <a:ext cx="5438775" cy="44656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27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78250" y="9377363"/>
            <a:ext cx="2889250" cy="49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15F0C8-7E6B-4DB4-BCF7-FDFF159716F4}" type="slidenum">
              <a:rPr kumimoji="0" lang="fr-FR" alt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alt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7213" y="739775"/>
            <a:ext cx="5557837" cy="3705225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3413"/>
          </a:xfrm>
          <a:noFill/>
        </p:spPr>
        <p:txBody>
          <a:bodyPr/>
          <a:lstStyle/>
          <a:p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957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/>
            </a:pPr>
            <a:fld id="{5EA6E4B8-7ABD-4D98-9567-5574F9BD2893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2813" algn="l"/>
                  <a:tab pos="1827213" algn="l"/>
                  <a:tab pos="2740025" algn="l"/>
                  <a:tab pos="3656013" algn="l"/>
                  <a:tab pos="4570413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3638" algn="l"/>
                </a:tabLst>
                <a:defRPr/>
              </a:pPr>
              <a:t>31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78400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0" rIns="91420" bIns="45710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3288"/>
            <a:ext cx="5438775" cy="44656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1150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/>
            </a:pPr>
            <a:fld id="{0D8E8D27-600E-4A70-83AB-D8BCE8AE8B6F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2813" algn="l"/>
                  <a:tab pos="1827213" algn="l"/>
                  <a:tab pos="2740025" algn="l"/>
                  <a:tab pos="3656013" algn="l"/>
                  <a:tab pos="4570413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3638" algn="l"/>
                </a:tabLst>
                <a:defRPr/>
              </a:pPr>
              <a:t>32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78400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0" rIns="91420" bIns="45710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3288"/>
            <a:ext cx="5438775" cy="44656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091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0813" y="496888"/>
            <a:ext cx="3963987" cy="2230437"/>
          </a:xfrm>
          <a:ln/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xfrm>
            <a:off x="227013" y="2813050"/>
            <a:ext cx="6343650" cy="6616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 départ en élevage un atb est administré pour cibler chez l’animal une infection pulmoniare par ex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Éradique  les bactéries pathogènes et permet ici de préserver la santé animal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Indication : infection bactérienne traitement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 pb est que l’atb n’agit pas que sur le poumon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Transiter jusqu’à la partie distale 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Flore critique car elle contient des bact en grandes quant très bien adaptée à leur envi qui peuvent facilemetn acquérir et s’échanger des R</a:t>
            </a:r>
          </a:p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Toutes les bact peuvetn devenir R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 plupart ne sont pas patho elles ne sont pas directement dan mais elles constituent un réservoir potent par la chaine alim ou l’envi à d’autres bact qui pourront etre patho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Dans cet ex, l’atb arrive directement au contact des bactéries car il est ad par vo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 on ad par voie par, l’atb arrive dans le sang puis atteint le poumon. Le pb est que souvent l’atb va tout de meme atteindre l’ig par sécrétion à travers l’pith ou par la bile </a:t>
            </a:r>
          </a:p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Cet accès de l’antibiotique est inévitable t L’usa des est controversé car tout usage d’atb peut pot engendrer des R chez l’Homme 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Il n’y a pas de sol évidente et l’objectif de l’équipe est de réfléchir à des modalités permettant de préserver au mieux la santé publique en s’appuyant sur le contexte</a:t>
            </a:r>
          </a:p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175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A3BCE8-A241-4D2C-88BD-CD06EF40DCEC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950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F563C-7EC0-4558-912D-DB3A271E66AA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fr-FR">
                <a:latin typeface="Arial" panose="020B0604020202020204" pitchFamily="34" charset="0"/>
                <a:cs typeface="Arial" panose="020B0604020202020204" pitchFamily="34" charset="0"/>
              </a:rPr>
              <a:t>Journal de formation continue</a:t>
            </a:r>
          </a:p>
        </p:txBody>
      </p:sp>
    </p:spTree>
    <p:extLst>
      <p:ext uri="{BB962C8B-B14F-4D97-AF65-F5344CB8AC3E}">
        <p14:creationId xmlns:p14="http://schemas.microsoft.com/office/powerpoint/2010/main" val="3839169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6541BC6-9F6C-41D8-A23C-89BE5E7F08D1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7113" y="795338"/>
            <a:ext cx="4803775" cy="32019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0671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276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9040A70-1AA3-4A7C-869C-06BEC4FCA1CE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028700" y="795338"/>
            <a:ext cx="4800600" cy="3200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51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DA3EE8-E296-4202-BA23-9861F84FBC8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5112" cy="372268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65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164D0C-4F18-426B-AF9D-E5B009822F6D}" type="slidenum">
              <a:rPr kumimoji="0" lang="fr-FR" alt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155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07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47A19C-6B75-4C73-AE08-119D234DCC2E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Aucune bactéries résistante n’a été détectée après un trt précoce alors que des bactéries r ont été pour la même dose retrouvée</a:t>
            </a:r>
          </a:p>
        </p:txBody>
      </p:sp>
    </p:spTree>
    <p:extLst>
      <p:ext uri="{BB962C8B-B14F-4D97-AF65-F5344CB8AC3E}">
        <p14:creationId xmlns:p14="http://schemas.microsoft.com/office/powerpoint/2010/main" val="3838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156" y="0"/>
            <a:ext cx="43405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75" y="4629150"/>
            <a:ext cx="2929466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2" y="1527833"/>
            <a:ext cx="5265805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2" y="3163087"/>
            <a:ext cx="5265805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32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jau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9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jaun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423" y="0"/>
            <a:ext cx="43405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823" y="5608638"/>
            <a:ext cx="1853259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9025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rou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9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roug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934" y="0"/>
            <a:ext cx="43405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045" y="5467351"/>
            <a:ext cx="1855141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2556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ordeau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9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ordeaux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04" y="0"/>
            <a:ext cx="43386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622" y="5507038"/>
            <a:ext cx="185326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63271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turquois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9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turquois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04" y="0"/>
            <a:ext cx="43386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608" y="5600701"/>
            <a:ext cx="1853259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11088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gris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9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gri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423" y="0"/>
            <a:ext cx="43405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755" y="5307014"/>
            <a:ext cx="185326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931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9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eu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04" y="0"/>
            <a:ext cx="43386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690" y="5575301"/>
            <a:ext cx="1853259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69182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11" y="-61913"/>
            <a:ext cx="4380089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32"/>
          <p:cNvSpPr/>
          <p:nvPr/>
        </p:nvSpPr>
        <p:spPr>
          <a:xfrm>
            <a:off x="-291630" y="449264"/>
            <a:ext cx="3569171" cy="5937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ZoneTexte 33"/>
          <p:cNvSpPr txBox="1">
            <a:spLocks noChangeArrowheads="1"/>
          </p:cNvSpPr>
          <p:nvPr userDrawn="1"/>
        </p:nvSpPr>
        <p:spPr bwMode="auto">
          <a:xfrm>
            <a:off x="588905" y="496888"/>
            <a:ext cx="1779654" cy="44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chemeClr val="bg1"/>
                </a:solidFill>
                <a:latin typeface="Arial" panose="020B0604020202020204" pitchFamily="34" charset="0"/>
              </a:rPr>
              <a:t>SOMMAIRE</a:t>
            </a:r>
          </a:p>
        </p:txBody>
      </p:sp>
      <p:pic>
        <p:nvPicPr>
          <p:cNvPr id="35" name="Image 9" descr="ENVT_ppt_logo-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94" y="5524501"/>
            <a:ext cx="1855141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3982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310206" y="1950511"/>
            <a:ext cx="4686313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1310219" y="2399245"/>
            <a:ext cx="4686300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804335" y="2006335"/>
            <a:ext cx="383117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5"/>
          </p:nvPr>
        </p:nvSpPr>
        <p:spPr>
          <a:xfrm>
            <a:off x="1310222" y="3187583"/>
            <a:ext cx="4686313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1310233" y="3639099"/>
            <a:ext cx="4686300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1310205" y="4850779"/>
            <a:ext cx="4686300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8"/>
          </p:nvPr>
        </p:nvSpPr>
        <p:spPr>
          <a:xfrm>
            <a:off x="1310193" y="4402046"/>
            <a:ext cx="4686313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sz="half" idx="19"/>
          </p:nvPr>
        </p:nvSpPr>
        <p:spPr>
          <a:xfrm>
            <a:off x="7162129" y="1950511"/>
            <a:ext cx="4686313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contenu 3"/>
          <p:cNvSpPr>
            <a:spLocks noGrp="1"/>
          </p:cNvSpPr>
          <p:nvPr>
            <p:ph sz="half" idx="20"/>
          </p:nvPr>
        </p:nvSpPr>
        <p:spPr>
          <a:xfrm>
            <a:off x="7162129" y="3190367"/>
            <a:ext cx="4686313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1"/>
          </p:nvPr>
        </p:nvSpPr>
        <p:spPr>
          <a:xfrm>
            <a:off x="7162129" y="4399043"/>
            <a:ext cx="4686313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3"/>
          <p:cNvSpPr>
            <a:spLocks noGrp="1"/>
          </p:cNvSpPr>
          <p:nvPr>
            <p:ph type="body" sz="quarter" idx="22"/>
          </p:nvPr>
        </p:nvSpPr>
        <p:spPr>
          <a:xfrm>
            <a:off x="7162128" y="2399245"/>
            <a:ext cx="4686300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13"/>
          <p:cNvSpPr>
            <a:spLocks noGrp="1"/>
          </p:cNvSpPr>
          <p:nvPr>
            <p:ph type="body" sz="quarter" idx="23"/>
          </p:nvPr>
        </p:nvSpPr>
        <p:spPr>
          <a:xfrm>
            <a:off x="7162128" y="3633896"/>
            <a:ext cx="4686300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24"/>
          </p:nvPr>
        </p:nvSpPr>
        <p:spPr>
          <a:xfrm>
            <a:off x="7162141" y="4847775"/>
            <a:ext cx="4686300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7" name="Espace réservé du texte 15"/>
          <p:cNvSpPr>
            <a:spLocks noGrp="1"/>
          </p:cNvSpPr>
          <p:nvPr>
            <p:ph type="body" sz="quarter" idx="25"/>
          </p:nvPr>
        </p:nvSpPr>
        <p:spPr>
          <a:xfrm>
            <a:off x="804335" y="3240990"/>
            <a:ext cx="383117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5"/>
          <p:cNvSpPr>
            <a:spLocks noGrp="1"/>
          </p:cNvSpPr>
          <p:nvPr>
            <p:ph type="body" sz="quarter" idx="26"/>
          </p:nvPr>
        </p:nvSpPr>
        <p:spPr>
          <a:xfrm>
            <a:off x="804335" y="4457870"/>
            <a:ext cx="383117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15"/>
          <p:cNvSpPr>
            <a:spLocks noGrp="1"/>
          </p:cNvSpPr>
          <p:nvPr>
            <p:ph type="body" sz="quarter" idx="27"/>
          </p:nvPr>
        </p:nvSpPr>
        <p:spPr>
          <a:xfrm>
            <a:off x="6643882" y="2006335"/>
            <a:ext cx="383117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Espace réservé du texte 15"/>
          <p:cNvSpPr>
            <a:spLocks noGrp="1"/>
          </p:cNvSpPr>
          <p:nvPr>
            <p:ph type="body" sz="quarter" idx="28"/>
          </p:nvPr>
        </p:nvSpPr>
        <p:spPr>
          <a:xfrm>
            <a:off x="6643882" y="3240990"/>
            <a:ext cx="383117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5"/>
          <p:cNvSpPr>
            <a:spLocks noGrp="1"/>
          </p:cNvSpPr>
          <p:nvPr>
            <p:ph type="body" sz="quarter" idx="29"/>
          </p:nvPr>
        </p:nvSpPr>
        <p:spPr>
          <a:xfrm>
            <a:off x="6643882" y="4454867"/>
            <a:ext cx="383117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6" name="Espace réservé du numéro de diapositive 8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2E5A0DD-D5AE-4A78-A55D-0141D6FDE5D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264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423" y="0"/>
            <a:ext cx="43405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3"/>
          <p:cNvSpPr/>
          <p:nvPr userDrawn="1"/>
        </p:nvSpPr>
        <p:spPr>
          <a:xfrm>
            <a:off x="-487304" y="433389"/>
            <a:ext cx="6084712" cy="6445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8" descr="ENVT_ppt_logo-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00688"/>
            <a:ext cx="185326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00471"/>
            <a:ext cx="10972800" cy="1143000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A09B487-6D33-418F-9404-627063642F1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773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 userDrawn="1"/>
        </p:nvSpPr>
        <p:spPr>
          <a:xfrm>
            <a:off x="-547512" y="412750"/>
            <a:ext cx="4615275" cy="681038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609601" y="514351"/>
            <a:ext cx="1890261" cy="44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rgbClr val="FFFFFF"/>
                </a:solidFill>
                <a:latin typeface="Arial" panose="020B0604020202020204" pitchFamily="34" charset="0"/>
              </a:rPr>
              <a:t>TITRE 24 PT</a:t>
            </a:r>
          </a:p>
        </p:txBody>
      </p:sp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89639"/>
            <a:ext cx="158797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413699"/>
            <a:ext cx="10972800" cy="68024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56904"/>
          </a:xfrm>
        </p:spPr>
        <p:txBody>
          <a:bodyPr>
            <a:normAutofit/>
          </a:bodyPr>
          <a:lstStyle>
            <a:lvl1pPr>
              <a:defRPr sz="1709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3B625E1-0379-407E-9773-6C70019C895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4375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1" y="0"/>
            <a:ext cx="43405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4187979-4699-49C7-B7B4-C4D2876A502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875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logo-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563" y="150813"/>
            <a:ext cx="252118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423" y="0"/>
            <a:ext cx="43405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Bandeau-logos-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09" y="4686300"/>
            <a:ext cx="5460059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2" y="1527833"/>
            <a:ext cx="5265805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2" y="3163087"/>
            <a:ext cx="5265805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371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189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38"/>
            </a:lvl1pPr>
            <a:lvl2pPr marL="434009" indent="0">
              <a:buNone/>
              <a:defRPr sz="2658"/>
            </a:lvl2pPr>
            <a:lvl3pPr marL="868017" indent="0">
              <a:buNone/>
              <a:defRPr sz="2278"/>
            </a:lvl3pPr>
            <a:lvl4pPr marL="1302026" indent="0">
              <a:buNone/>
              <a:defRPr sz="1899"/>
            </a:lvl4pPr>
            <a:lvl5pPr marL="1736034" indent="0">
              <a:buNone/>
              <a:defRPr sz="1899"/>
            </a:lvl5pPr>
            <a:lvl6pPr marL="2170043" indent="0">
              <a:buNone/>
              <a:defRPr sz="1899"/>
            </a:lvl6pPr>
            <a:lvl7pPr marL="2604051" indent="0">
              <a:buNone/>
              <a:defRPr sz="1899"/>
            </a:lvl7pPr>
            <a:lvl8pPr marL="3038060" indent="0">
              <a:buNone/>
              <a:defRPr sz="1899"/>
            </a:lvl8pPr>
            <a:lvl9pPr marL="3472068" indent="0">
              <a:buNone/>
              <a:defRPr sz="1899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329"/>
            </a:lvl1pPr>
            <a:lvl2pPr marL="434009" indent="0">
              <a:buNone/>
              <a:defRPr sz="1139"/>
            </a:lvl2pPr>
            <a:lvl3pPr marL="868017" indent="0">
              <a:buNone/>
              <a:defRPr sz="949"/>
            </a:lvl3pPr>
            <a:lvl4pPr marL="1302026" indent="0">
              <a:buNone/>
              <a:defRPr sz="855"/>
            </a:lvl4pPr>
            <a:lvl5pPr marL="1736034" indent="0">
              <a:buNone/>
              <a:defRPr sz="855"/>
            </a:lvl5pPr>
            <a:lvl6pPr marL="2170043" indent="0">
              <a:buNone/>
              <a:defRPr sz="855"/>
            </a:lvl6pPr>
            <a:lvl7pPr marL="2604051" indent="0">
              <a:buNone/>
              <a:defRPr sz="855"/>
            </a:lvl7pPr>
            <a:lvl8pPr marL="3038060" indent="0">
              <a:buNone/>
              <a:defRPr sz="855"/>
            </a:lvl8pPr>
            <a:lvl9pPr marL="3472068" indent="0">
              <a:buNone/>
              <a:defRPr sz="85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B5A2FC9-323A-4F4A-B837-874B8270635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7390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B12F6-A480-45A3-9FAE-9371AD0EBF3E}" type="datetimeFigureOut">
              <a:rPr lang="fr-FR"/>
              <a:pPr>
                <a:defRPr/>
              </a:pPr>
              <a:t>12/03/2024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B2FAC-DD01-4EFD-A965-8C5FE02CB1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427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511495"/>
            <a:ext cx="10363200" cy="70788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FE33B966-CD7D-4B51-A802-8A959B0F1B1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98009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9A5A0830-4332-4A92-9DEE-F6442902E08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69006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319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5D44CEA9-081C-4F39-98B8-63A1DC3A998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83182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608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86311" y="1600201"/>
            <a:ext cx="539608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239E465D-AD39-4C79-9D02-4735E5FA5FC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4085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492195"/>
            <a:ext cx="10972800" cy="70788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6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6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8AC444C3-F970-4E80-8495-5C0A5FAEADC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08591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771C7DE8-4216-4733-BB92-27A8071828A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2744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8BE55928-5753-483C-8EC9-8CB5BABCDA2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34355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034990"/>
            <a:ext cx="4011319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675" y="273051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DF012B41-9911-457E-BB67-60B697661E0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1345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_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037" y="2474914"/>
            <a:ext cx="2769541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438" y="4678364"/>
            <a:ext cx="2997199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2" y="1527833"/>
            <a:ext cx="5265805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2" y="3163087"/>
            <a:ext cx="5265805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17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481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60AD5F30-8111-4ACF-BC94-B15B5E16DAC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7408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1BE6C5F5-B8B1-45EF-A251-996185627A2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28765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540720" y="482601"/>
            <a:ext cx="1340161" cy="564356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482601"/>
            <a:ext cx="8048978" cy="564356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01CCEB3D-CFA8-4B5C-8468-81DCD31CA84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42214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482601"/>
            <a:ext cx="10972800" cy="7270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8F1DDB9A-F305-4126-94C5-6AB1865D743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8374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482601"/>
            <a:ext cx="10972800" cy="7270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2CC320B7-B032-40F3-AFEB-378553E998F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8988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2640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rgbClr val="F8A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9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04" y="0"/>
            <a:ext cx="43386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689" y="5473701"/>
            <a:ext cx="185326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4068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9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489" y="0"/>
            <a:ext cx="4357511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16" y="5434014"/>
            <a:ext cx="1855141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132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04" y="-146050"/>
            <a:ext cx="3049882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04" y="0"/>
            <a:ext cx="43386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378" y="5491164"/>
            <a:ext cx="1855141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07484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solidFill>
          <a:srgbClr val="40B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9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04" y="0"/>
            <a:ext cx="43386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475" y="5391151"/>
            <a:ext cx="1853259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6592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-tête de section">
    <p:bg>
      <p:bgPr>
        <a:solidFill>
          <a:srgbClr val="6A7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2" y="0"/>
            <a:ext cx="29859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11" y="1"/>
            <a:ext cx="4380089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42" y="5272088"/>
            <a:ext cx="1853259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2527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9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04" y="0"/>
            <a:ext cx="43386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45" y="5373688"/>
            <a:ext cx="1855141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3079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E24E8A-05A7-4D6E-9A65-B110FF472EB6}" type="datetimeFigureOut">
              <a:rPr lang="fr-FR"/>
              <a:pPr>
                <a:defRPr/>
              </a:pPr>
              <a:t>12/03/2024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B123F4-1F91-4F91-8CED-EE340901B9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52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ctr" defTabSz="433388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2pPr>
      <a:lvl3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3pPr>
      <a:lvl4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4pPr>
      <a:lvl5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5pPr>
      <a:lvl6pPr marL="434009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6pPr>
      <a:lvl7pPr marL="868017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7pPr>
      <a:lvl8pPr marL="1302026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8pPr>
      <a:lvl9pPr marL="1736034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5438" indent="-325438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3263" indent="-269875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52625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87047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21055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255064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689073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1pPr>
      <a:lvl2pPr marL="434009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2pPr>
      <a:lvl3pPr marL="868017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3pPr>
      <a:lvl4pPr marL="1302026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4pPr>
      <a:lvl5pPr marL="1736034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5pPr>
      <a:lvl6pPr marL="2170043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6pPr>
      <a:lvl7pPr marL="2604051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7pPr>
      <a:lvl8pPr marL="303806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8pPr>
      <a:lvl9pPr marL="3472068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09600" y="482601"/>
            <a:ext cx="10972800" cy="7270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1" y="6537326"/>
            <a:ext cx="3149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23139CE1-7BAD-4A10-931B-00419E54AFF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2031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3090599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://www.ncbi.nlm.nih.gov/pubmed?term=Lewis%20K%5BAuthor%5D&amp;cauthor=true&amp;cauthor_uid=23090599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re 1"/>
          <p:cNvSpPr>
            <a:spLocks noGrp="1"/>
          </p:cNvSpPr>
          <p:nvPr>
            <p:ph type="ctrTitle"/>
          </p:nvPr>
        </p:nvSpPr>
        <p:spPr>
          <a:xfrm>
            <a:off x="1200151" y="630238"/>
            <a:ext cx="9864725" cy="1446212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80000"/>
              </a:lnSpc>
            </a:pPr>
            <a: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Antibiothérapie raisonnée.</a:t>
            </a:r>
            <a:b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prévention des résistances bactériennes </a:t>
            </a:r>
          </a:p>
        </p:txBody>
      </p:sp>
      <p:sp>
        <p:nvSpPr>
          <p:cNvPr id="86019" name="Text Box 14"/>
          <p:cNvSpPr txBox="1">
            <a:spLocks noChangeArrowheads="1"/>
          </p:cNvSpPr>
          <p:nvPr/>
        </p:nvSpPr>
        <p:spPr bwMode="auto">
          <a:xfrm>
            <a:off x="6380164" y="5516564"/>
            <a:ext cx="180049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2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 2024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424114" y="2781300"/>
            <a:ext cx="4441825" cy="584200"/>
          </a:xfrm>
        </p:spPr>
        <p:txBody>
          <a:bodyPr/>
          <a:lstStyle/>
          <a:p>
            <a:pPr defTabSz="434009">
              <a:defRPr/>
            </a:pPr>
            <a:r>
              <a:rPr lang="fr-FR" altLang="fr-FR" sz="2400" b="1" i="1" dirty="0">
                <a:solidFill>
                  <a:schemeClr val="tx2"/>
                </a:solidFill>
              </a:rPr>
              <a:t>Alain Bousquet-Mélou</a:t>
            </a:r>
            <a:endParaRPr lang="fr-FR" altLang="fr-FR" sz="105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85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5"/>
          <p:cNvSpPr>
            <a:spLocks noChangeArrowheads="1"/>
          </p:cNvSpPr>
          <p:nvPr/>
        </p:nvSpPr>
        <p:spPr bwMode="auto">
          <a:xfrm>
            <a:off x="4824414" y="5610225"/>
            <a:ext cx="6137275" cy="7747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3555" name="Group 16"/>
          <p:cNvGrpSpPr>
            <a:grpSpLocks/>
          </p:cNvGrpSpPr>
          <p:nvPr/>
        </p:nvGrpSpPr>
        <p:grpSpPr bwMode="auto">
          <a:xfrm>
            <a:off x="5229226" y="5684839"/>
            <a:ext cx="1319213" cy="307975"/>
            <a:chOff x="1314" y="567"/>
            <a:chExt cx="738" cy="194"/>
          </a:xfrm>
        </p:grpSpPr>
        <p:sp>
          <p:nvSpPr>
            <p:cNvPr id="23671" name="Rectangle 17"/>
            <p:cNvSpPr>
              <a:spLocks noChangeArrowheads="1"/>
            </p:cNvSpPr>
            <p:nvPr/>
          </p:nvSpPr>
          <p:spPr bwMode="auto">
            <a:xfrm>
              <a:off x="1314" y="621"/>
              <a:ext cx="95" cy="9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672" name="Rectangle 18"/>
            <p:cNvSpPr>
              <a:spLocks noChangeArrowheads="1"/>
            </p:cNvSpPr>
            <p:nvPr/>
          </p:nvSpPr>
          <p:spPr bwMode="auto">
            <a:xfrm>
              <a:off x="1463" y="567"/>
              <a:ext cx="58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r>
                <a:rPr lang="en-GB" altLang="fr-FR" sz="2000" b="0">
                  <a:solidFill>
                    <a:srgbClr val="000000"/>
                  </a:solidFill>
                </a:rPr>
                <a:t>16 mg/kg</a:t>
              </a: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81351" name="Group 43"/>
          <p:cNvGrpSpPr>
            <a:grpSpLocks/>
          </p:cNvGrpSpPr>
          <p:nvPr/>
        </p:nvGrpSpPr>
        <p:grpSpPr bwMode="auto">
          <a:xfrm>
            <a:off x="5233988" y="6040439"/>
            <a:ext cx="1319212" cy="307975"/>
            <a:chOff x="1314" y="754"/>
            <a:chExt cx="739" cy="194"/>
          </a:xfrm>
        </p:grpSpPr>
        <p:sp>
          <p:nvSpPr>
            <p:cNvPr id="23669" name="Rectangle 44"/>
            <p:cNvSpPr>
              <a:spLocks noChangeArrowheads="1"/>
            </p:cNvSpPr>
            <p:nvPr/>
          </p:nvSpPr>
          <p:spPr bwMode="auto">
            <a:xfrm>
              <a:off x="1314" y="808"/>
              <a:ext cx="95" cy="95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670" name="Rectangle 45"/>
            <p:cNvSpPr>
              <a:spLocks noChangeArrowheads="1"/>
            </p:cNvSpPr>
            <p:nvPr/>
          </p:nvSpPr>
          <p:spPr bwMode="auto">
            <a:xfrm>
              <a:off x="1463" y="754"/>
              <a:ext cx="5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r>
                <a:rPr lang="en-GB" altLang="fr-FR" sz="2000" b="0">
                  <a:solidFill>
                    <a:srgbClr val="000000"/>
                  </a:solidFill>
                </a:rPr>
                <a:t>64 mg/kg</a:t>
              </a: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81354" name="Group 46"/>
          <p:cNvGrpSpPr>
            <a:grpSpLocks/>
          </p:cNvGrpSpPr>
          <p:nvPr/>
        </p:nvGrpSpPr>
        <p:grpSpPr bwMode="auto">
          <a:xfrm>
            <a:off x="7127875" y="5868989"/>
            <a:ext cx="3200400" cy="307975"/>
            <a:chOff x="1314" y="935"/>
            <a:chExt cx="1792" cy="194"/>
          </a:xfrm>
        </p:grpSpPr>
        <p:sp>
          <p:nvSpPr>
            <p:cNvPr id="23667" name="Rectangle 47"/>
            <p:cNvSpPr>
              <a:spLocks noChangeArrowheads="1"/>
            </p:cNvSpPr>
            <p:nvPr/>
          </p:nvSpPr>
          <p:spPr bwMode="auto">
            <a:xfrm>
              <a:off x="1314" y="989"/>
              <a:ext cx="95" cy="94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668" name="Rectangle 48"/>
            <p:cNvSpPr>
              <a:spLocks noChangeArrowheads="1"/>
            </p:cNvSpPr>
            <p:nvPr/>
          </p:nvSpPr>
          <p:spPr bwMode="auto">
            <a:xfrm>
              <a:off x="1463" y="935"/>
              <a:ext cx="164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r>
                <a:rPr lang="en-GB" altLang="fr-FR" sz="2000" b="0">
                  <a:solidFill>
                    <a:srgbClr val="000000"/>
                  </a:solidFill>
                </a:rPr>
                <a:t>100 mg/kg marbofloxacin </a:t>
              </a: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3558" name="Rectangle 77"/>
          <p:cNvSpPr>
            <a:spLocks noChangeArrowheads="1"/>
          </p:cNvSpPr>
          <p:nvPr/>
        </p:nvSpPr>
        <p:spPr bwMode="auto">
          <a:xfrm>
            <a:off x="8686800" y="2408238"/>
            <a:ext cx="2025650" cy="615950"/>
          </a:xfrm>
          <a:prstGeom prst="rect">
            <a:avLst/>
          </a:prstGeom>
          <a:solidFill>
            <a:srgbClr val="FFE8B9"/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72000" tIns="72000" rIns="36000" bIns="3600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600">
                <a:solidFill>
                  <a:srgbClr val="000000"/>
                </a:solidFill>
              </a:rPr>
              <a:t>Later treatment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600">
                <a:solidFill>
                  <a:srgbClr val="000000"/>
                </a:solidFill>
              </a:rPr>
              <a:t>10</a:t>
            </a:r>
            <a:r>
              <a:rPr lang="en-GB" altLang="fr-FR" sz="1600" baseline="30000">
                <a:solidFill>
                  <a:srgbClr val="000000"/>
                </a:solidFill>
              </a:rPr>
              <a:t>9</a:t>
            </a:r>
            <a:r>
              <a:rPr lang="en-GB" altLang="fr-FR" sz="1600">
                <a:solidFill>
                  <a:srgbClr val="000000"/>
                </a:solidFill>
              </a:rPr>
              <a:t> CFU</a:t>
            </a:r>
          </a:p>
        </p:txBody>
      </p:sp>
      <p:sp>
        <p:nvSpPr>
          <p:cNvPr id="23559" name="Line 14"/>
          <p:cNvSpPr>
            <a:spLocks noChangeShapeType="1"/>
          </p:cNvSpPr>
          <p:nvPr/>
        </p:nvSpPr>
        <p:spPr bwMode="auto">
          <a:xfrm>
            <a:off x="6134100" y="2786064"/>
            <a:ext cx="0" cy="2579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0" name="Line 15"/>
          <p:cNvSpPr>
            <a:spLocks noChangeShapeType="1"/>
          </p:cNvSpPr>
          <p:nvPr/>
        </p:nvSpPr>
        <p:spPr bwMode="auto">
          <a:xfrm>
            <a:off x="6283325" y="5365750"/>
            <a:ext cx="650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1" name="Line 16"/>
          <p:cNvSpPr>
            <a:spLocks noChangeShapeType="1"/>
          </p:cNvSpPr>
          <p:nvPr/>
        </p:nvSpPr>
        <p:spPr bwMode="auto">
          <a:xfrm>
            <a:off x="6069014" y="5108575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2" name="Line 17"/>
          <p:cNvSpPr>
            <a:spLocks noChangeShapeType="1"/>
          </p:cNvSpPr>
          <p:nvPr/>
        </p:nvSpPr>
        <p:spPr bwMode="auto">
          <a:xfrm>
            <a:off x="6069014" y="4852988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3" name="Line 18"/>
          <p:cNvSpPr>
            <a:spLocks noChangeShapeType="1"/>
          </p:cNvSpPr>
          <p:nvPr/>
        </p:nvSpPr>
        <p:spPr bwMode="auto">
          <a:xfrm>
            <a:off x="6069014" y="4595813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4" name="Line 19"/>
          <p:cNvSpPr>
            <a:spLocks noChangeShapeType="1"/>
          </p:cNvSpPr>
          <p:nvPr/>
        </p:nvSpPr>
        <p:spPr bwMode="auto">
          <a:xfrm>
            <a:off x="6069014" y="4340225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5" name="Line 20"/>
          <p:cNvSpPr>
            <a:spLocks noChangeShapeType="1"/>
          </p:cNvSpPr>
          <p:nvPr/>
        </p:nvSpPr>
        <p:spPr bwMode="auto">
          <a:xfrm>
            <a:off x="6069014" y="4083050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6" name="Line 21"/>
          <p:cNvSpPr>
            <a:spLocks noChangeShapeType="1"/>
          </p:cNvSpPr>
          <p:nvPr/>
        </p:nvSpPr>
        <p:spPr bwMode="auto">
          <a:xfrm>
            <a:off x="6069014" y="3811588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7" name="Line 22"/>
          <p:cNvSpPr>
            <a:spLocks noChangeShapeType="1"/>
          </p:cNvSpPr>
          <p:nvPr/>
        </p:nvSpPr>
        <p:spPr bwMode="auto">
          <a:xfrm>
            <a:off x="6069014" y="3556000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8" name="Line 23"/>
          <p:cNvSpPr>
            <a:spLocks noChangeShapeType="1"/>
          </p:cNvSpPr>
          <p:nvPr/>
        </p:nvSpPr>
        <p:spPr bwMode="auto">
          <a:xfrm>
            <a:off x="6069014" y="3298825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9" name="Line 24"/>
          <p:cNvSpPr>
            <a:spLocks noChangeShapeType="1"/>
          </p:cNvSpPr>
          <p:nvPr/>
        </p:nvSpPr>
        <p:spPr bwMode="auto">
          <a:xfrm>
            <a:off x="6069014" y="3041650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0" name="Line 25"/>
          <p:cNvSpPr>
            <a:spLocks noChangeShapeType="1"/>
          </p:cNvSpPr>
          <p:nvPr/>
        </p:nvSpPr>
        <p:spPr bwMode="auto">
          <a:xfrm>
            <a:off x="6069014" y="2786063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1" name="Line 26"/>
          <p:cNvSpPr>
            <a:spLocks noChangeShapeType="1"/>
          </p:cNvSpPr>
          <p:nvPr/>
        </p:nvSpPr>
        <p:spPr bwMode="auto">
          <a:xfrm>
            <a:off x="6262689" y="5365750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2" name="Line 27"/>
          <p:cNvSpPr>
            <a:spLocks noChangeShapeType="1"/>
          </p:cNvSpPr>
          <p:nvPr/>
        </p:nvSpPr>
        <p:spPr bwMode="auto">
          <a:xfrm>
            <a:off x="6048376" y="4852988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3" name="Line 28"/>
          <p:cNvSpPr>
            <a:spLocks noChangeShapeType="1"/>
          </p:cNvSpPr>
          <p:nvPr/>
        </p:nvSpPr>
        <p:spPr bwMode="auto">
          <a:xfrm>
            <a:off x="6048376" y="4340225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4" name="Line 29"/>
          <p:cNvSpPr>
            <a:spLocks noChangeShapeType="1"/>
          </p:cNvSpPr>
          <p:nvPr/>
        </p:nvSpPr>
        <p:spPr bwMode="auto">
          <a:xfrm>
            <a:off x="6048376" y="3811588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5" name="Line 30"/>
          <p:cNvSpPr>
            <a:spLocks noChangeShapeType="1"/>
          </p:cNvSpPr>
          <p:nvPr/>
        </p:nvSpPr>
        <p:spPr bwMode="auto">
          <a:xfrm>
            <a:off x="6048376" y="3298825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6" name="Line 31"/>
          <p:cNvSpPr>
            <a:spLocks noChangeShapeType="1"/>
          </p:cNvSpPr>
          <p:nvPr/>
        </p:nvSpPr>
        <p:spPr bwMode="auto">
          <a:xfrm>
            <a:off x="6048376" y="2786063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7" name="Line 32"/>
          <p:cNvSpPr>
            <a:spLocks noChangeShapeType="1"/>
          </p:cNvSpPr>
          <p:nvPr/>
        </p:nvSpPr>
        <p:spPr bwMode="auto">
          <a:xfrm flipV="1">
            <a:off x="10647363" y="536098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8" name="Line 33"/>
          <p:cNvSpPr>
            <a:spLocks noChangeShapeType="1"/>
          </p:cNvSpPr>
          <p:nvPr/>
        </p:nvSpPr>
        <p:spPr bwMode="auto">
          <a:xfrm flipV="1">
            <a:off x="5983288" y="5356226"/>
            <a:ext cx="4672012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9" name="Rectangle 36"/>
          <p:cNvSpPr>
            <a:spLocks noChangeArrowheads="1"/>
          </p:cNvSpPr>
          <p:nvPr/>
        </p:nvSpPr>
        <p:spPr bwMode="auto">
          <a:xfrm>
            <a:off x="952500" y="1593851"/>
            <a:ext cx="37338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 u="sng">
                <a:solidFill>
                  <a:srgbClr val="000000"/>
                </a:solidFill>
              </a:rPr>
              <a:t>Kesteman, AAC, 2009 </a:t>
            </a:r>
            <a:r>
              <a:rPr lang="en-GB" altLang="fr-FR" sz="1800" b="0">
                <a:solidFill>
                  <a:srgbClr val="000000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 b="0">
                <a:solidFill>
                  <a:srgbClr val="000000"/>
                </a:solidFill>
              </a:rPr>
              <a:t>  </a:t>
            </a:r>
            <a:r>
              <a:rPr lang="en-GB" altLang="fr-FR" sz="1800" b="0" i="1">
                <a:solidFill>
                  <a:srgbClr val="000000"/>
                </a:solidFill>
              </a:rPr>
              <a:t>In vivo : </a:t>
            </a:r>
            <a:r>
              <a:rPr lang="en-GB" altLang="fr-FR" sz="1800" b="0">
                <a:solidFill>
                  <a:srgbClr val="000000"/>
                </a:solidFill>
              </a:rPr>
              <a:t>lung</a:t>
            </a:r>
            <a:r>
              <a:rPr lang="en-GB" altLang="fr-FR" sz="1800" b="0" i="1">
                <a:solidFill>
                  <a:srgbClr val="000000"/>
                </a:solidFill>
              </a:rPr>
              <a:t> </a:t>
            </a:r>
            <a:r>
              <a:rPr lang="en-GB" altLang="fr-FR" sz="1800" b="0">
                <a:solidFill>
                  <a:srgbClr val="000000"/>
                </a:solidFill>
              </a:rPr>
              <a:t>infection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 b="0">
                <a:solidFill>
                  <a:srgbClr val="000000"/>
                </a:solidFill>
              </a:rPr>
              <a:t>  Bacteria : </a:t>
            </a:r>
            <a:r>
              <a:rPr lang="en-GB" altLang="fr-FR" sz="1800" b="0" i="1">
                <a:solidFill>
                  <a:srgbClr val="7030A0"/>
                </a:solidFill>
              </a:rPr>
              <a:t>Klebsiella pneumoniae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 b="0" i="1">
                <a:solidFill>
                  <a:srgbClr val="000000"/>
                </a:solidFill>
              </a:rPr>
              <a:t>  </a:t>
            </a:r>
            <a:r>
              <a:rPr lang="en-GB" altLang="fr-FR" sz="1800" b="0">
                <a:solidFill>
                  <a:srgbClr val="000000"/>
                </a:solidFill>
              </a:rPr>
              <a:t>Antibiotic : </a:t>
            </a:r>
            <a:r>
              <a:rPr lang="en-GB" altLang="fr-FR" sz="1800" b="0">
                <a:solidFill>
                  <a:srgbClr val="C00000"/>
                </a:solidFill>
              </a:rPr>
              <a:t>marbofloxacin</a:t>
            </a:r>
          </a:p>
          <a:p>
            <a:pPr lvl="1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65000"/>
              <a:buNone/>
            </a:pPr>
            <a:endParaRPr lang="en-GB" altLang="fr-FR" sz="2000" b="0">
              <a:solidFill>
                <a:srgbClr val="000000"/>
              </a:solidFill>
            </a:endParaRPr>
          </a:p>
        </p:txBody>
      </p:sp>
      <p:grpSp>
        <p:nvGrpSpPr>
          <p:cNvPr id="23580" name="Group 44"/>
          <p:cNvGrpSpPr>
            <a:grpSpLocks/>
          </p:cNvGrpSpPr>
          <p:nvPr/>
        </p:nvGrpSpPr>
        <p:grpSpPr bwMode="auto">
          <a:xfrm>
            <a:off x="9123364" y="1557339"/>
            <a:ext cx="2116137" cy="669925"/>
            <a:chOff x="2381" y="1934"/>
            <a:chExt cx="959" cy="342"/>
          </a:xfrm>
        </p:grpSpPr>
        <p:sp>
          <p:nvSpPr>
            <p:cNvPr id="23597" name="Freeform 45"/>
            <p:cNvSpPr>
              <a:spLocks noChangeArrowheads="1"/>
            </p:cNvSpPr>
            <p:nvPr/>
          </p:nvSpPr>
          <p:spPr bwMode="auto">
            <a:xfrm>
              <a:off x="2480" y="2198"/>
              <a:ext cx="34" cy="59"/>
            </a:xfrm>
            <a:custGeom>
              <a:avLst/>
              <a:gdLst>
                <a:gd name="T0" fmla="*/ 0 w 31"/>
                <a:gd name="T1" fmla="*/ 0 h 53"/>
                <a:gd name="T2" fmla="*/ 86 w 31"/>
                <a:gd name="T3" fmla="*/ 171 h 53"/>
                <a:gd name="T4" fmla="*/ 0 60000 65536"/>
                <a:gd name="T5" fmla="*/ 0 60000 65536"/>
                <a:gd name="T6" fmla="*/ 0 w 31"/>
                <a:gd name="T7" fmla="*/ 0 h 53"/>
                <a:gd name="T8" fmla="*/ 31 w 31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" h="53">
                  <a:moveTo>
                    <a:pt x="0" y="0"/>
                  </a:moveTo>
                  <a:cubicBezTo>
                    <a:pt x="17" y="11"/>
                    <a:pt x="25" y="34"/>
                    <a:pt x="31" y="53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98" name="Freeform 46"/>
            <p:cNvSpPr>
              <a:spLocks noChangeArrowheads="1"/>
            </p:cNvSpPr>
            <p:nvPr/>
          </p:nvSpPr>
          <p:spPr bwMode="auto">
            <a:xfrm>
              <a:off x="2475" y="2200"/>
              <a:ext cx="29" cy="77"/>
            </a:xfrm>
            <a:custGeom>
              <a:avLst/>
              <a:gdLst>
                <a:gd name="T0" fmla="*/ 0 w 27"/>
                <a:gd name="T1" fmla="*/ 0 h 69"/>
                <a:gd name="T2" fmla="*/ 58 w 27"/>
                <a:gd name="T3" fmla="*/ 229 h 69"/>
                <a:gd name="T4" fmla="*/ 0 60000 65536"/>
                <a:gd name="T5" fmla="*/ 0 60000 65536"/>
                <a:gd name="T6" fmla="*/ 0 w 27"/>
                <a:gd name="T7" fmla="*/ 0 h 69"/>
                <a:gd name="T8" fmla="*/ 27 w 27"/>
                <a:gd name="T9" fmla="*/ 69 h 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69">
                  <a:moveTo>
                    <a:pt x="0" y="0"/>
                  </a:moveTo>
                  <a:cubicBezTo>
                    <a:pt x="11" y="11"/>
                    <a:pt x="24" y="49"/>
                    <a:pt x="27" y="69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99" name="Freeform 47"/>
            <p:cNvSpPr>
              <a:spLocks noChangeArrowheads="1"/>
            </p:cNvSpPr>
            <p:nvPr/>
          </p:nvSpPr>
          <p:spPr bwMode="auto">
            <a:xfrm>
              <a:off x="2472" y="2208"/>
              <a:ext cx="22" cy="64"/>
            </a:xfrm>
            <a:custGeom>
              <a:avLst/>
              <a:gdLst>
                <a:gd name="T0" fmla="*/ 0 w 19"/>
                <a:gd name="T1" fmla="*/ 0 h 57"/>
                <a:gd name="T2" fmla="*/ 93 w 19"/>
                <a:gd name="T3" fmla="*/ 205 h 57"/>
                <a:gd name="T4" fmla="*/ 0 60000 65536"/>
                <a:gd name="T5" fmla="*/ 0 60000 65536"/>
                <a:gd name="T6" fmla="*/ 0 w 19"/>
                <a:gd name="T7" fmla="*/ 0 h 57"/>
                <a:gd name="T8" fmla="*/ 19 w 19"/>
                <a:gd name="T9" fmla="*/ 57 h 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57">
                  <a:moveTo>
                    <a:pt x="0" y="0"/>
                  </a:moveTo>
                  <a:cubicBezTo>
                    <a:pt x="8" y="13"/>
                    <a:pt x="19" y="37"/>
                    <a:pt x="19" y="57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0" name="Freeform 48"/>
            <p:cNvSpPr>
              <a:spLocks noChangeArrowheads="1"/>
            </p:cNvSpPr>
            <p:nvPr/>
          </p:nvSpPr>
          <p:spPr bwMode="auto">
            <a:xfrm>
              <a:off x="2400" y="2106"/>
              <a:ext cx="50" cy="50"/>
            </a:xfrm>
            <a:custGeom>
              <a:avLst/>
              <a:gdLst>
                <a:gd name="T0" fmla="*/ 116 w 46"/>
                <a:gd name="T1" fmla="*/ 147 h 45"/>
                <a:gd name="T2" fmla="*/ 0 w 46"/>
                <a:gd name="T3" fmla="*/ 0 h 45"/>
                <a:gd name="T4" fmla="*/ 0 60000 65536"/>
                <a:gd name="T5" fmla="*/ 0 60000 65536"/>
                <a:gd name="T6" fmla="*/ 0 w 46"/>
                <a:gd name="T7" fmla="*/ 0 h 45"/>
                <a:gd name="T8" fmla="*/ 46 w 46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45">
                  <a:moveTo>
                    <a:pt x="46" y="45"/>
                  </a:moveTo>
                  <a:cubicBezTo>
                    <a:pt x="41" y="30"/>
                    <a:pt x="11" y="3"/>
                    <a:pt x="0" y="0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1" name="Freeform 49"/>
            <p:cNvSpPr>
              <a:spLocks noChangeArrowheads="1"/>
            </p:cNvSpPr>
            <p:nvPr/>
          </p:nvSpPr>
          <p:spPr bwMode="auto">
            <a:xfrm>
              <a:off x="2381" y="2107"/>
              <a:ext cx="67" cy="51"/>
            </a:xfrm>
            <a:custGeom>
              <a:avLst/>
              <a:gdLst>
                <a:gd name="T0" fmla="*/ 145 w 62"/>
                <a:gd name="T1" fmla="*/ 143 h 46"/>
                <a:gd name="T2" fmla="*/ 0 w 62"/>
                <a:gd name="T3" fmla="*/ 0 h 46"/>
                <a:gd name="T4" fmla="*/ 0 60000 65536"/>
                <a:gd name="T5" fmla="*/ 0 60000 65536"/>
                <a:gd name="T6" fmla="*/ 0 w 62"/>
                <a:gd name="T7" fmla="*/ 0 h 46"/>
                <a:gd name="T8" fmla="*/ 62 w 62"/>
                <a:gd name="T9" fmla="*/ 46 h 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46">
                  <a:moveTo>
                    <a:pt x="62" y="46"/>
                  </a:moveTo>
                  <a:cubicBezTo>
                    <a:pt x="54" y="35"/>
                    <a:pt x="21" y="6"/>
                    <a:pt x="0" y="0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2" name="Freeform 50"/>
            <p:cNvSpPr>
              <a:spLocks noChangeArrowheads="1"/>
            </p:cNvSpPr>
            <p:nvPr/>
          </p:nvSpPr>
          <p:spPr bwMode="auto">
            <a:xfrm>
              <a:off x="2389" y="2133"/>
              <a:ext cx="57" cy="31"/>
            </a:xfrm>
            <a:custGeom>
              <a:avLst/>
              <a:gdLst>
                <a:gd name="T0" fmla="*/ 118 w 53"/>
                <a:gd name="T1" fmla="*/ 87 h 28"/>
                <a:gd name="T2" fmla="*/ 0 w 53"/>
                <a:gd name="T3" fmla="*/ 0 h 28"/>
                <a:gd name="T4" fmla="*/ 0 60000 65536"/>
                <a:gd name="T5" fmla="*/ 0 60000 65536"/>
                <a:gd name="T6" fmla="*/ 0 w 53"/>
                <a:gd name="T7" fmla="*/ 0 h 28"/>
                <a:gd name="T8" fmla="*/ 53 w 53"/>
                <a:gd name="T9" fmla="*/ 28 h 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" h="28">
                  <a:moveTo>
                    <a:pt x="53" y="28"/>
                  </a:moveTo>
                  <a:cubicBezTo>
                    <a:pt x="43" y="18"/>
                    <a:pt x="10" y="4"/>
                    <a:pt x="0" y="0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3" name="Freeform 51"/>
            <p:cNvSpPr>
              <a:spLocks noChangeArrowheads="1"/>
            </p:cNvSpPr>
            <p:nvPr/>
          </p:nvSpPr>
          <p:spPr bwMode="auto">
            <a:xfrm>
              <a:off x="2403" y="2155"/>
              <a:ext cx="40" cy="15"/>
            </a:xfrm>
            <a:custGeom>
              <a:avLst/>
              <a:gdLst>
                <a:gd name="T0" fmla="*/ 86 w 37"/>
                <a:gd name="T1" fmla="*/ 29 h 14"/>
                <a:gd name="T2" fmla="*/ 0 w 37"/>
                <a:gd name="T3" fmla="*/ 0 h 14"/>
                <a:gd name="T4" fmla="*/ 0 60000 65536"/>
                <a:gd name="T5" fmla="*/ 0 60000 65536"/>
                <a:gd name="T6" fmla="*/ 0 w 37"/>
                <a:gd name="T7" fmla="*/ 0 h 14"/>
                <a:gd name="T8" fmla="*/ 37 w 37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" h="14">
                  <a:moveTo>
                    <a:pt x="37" y="14"/>
                  </a:moveTo>
                  <a:cubicBezTo>
                    <a:pt x="29" y="8"/>
                    <a:pt x="5" y="1"/>
                    <a:pt x="0" y="0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4" name="Freeform 52"/>
            <p:cNvSpPr>
              <a:spLocks noChangeArrowheads="1"/>
            </p:cNvSpPr>
            <p:nvPr/>
          </p:nvSpPr>
          <p:spPr bwMode="auto">
            <a:xfrm>
              <a:off x="2496" y="2005"/>
              <a:ext cx="18" cy="53"/>
            </a:xfrm>
            <a:custGeom>
              <a:avLst/>
              <a:gdLst>
                <a:gd name="T0" fmla="*/ 26 w 17"/>
                <a:gd name="T1" fmla="*/ 2 h 48"/>
                <a:gd name="T2" fmla="*/ 7 w 17"/>
                <a:gd name="T3" fmla="*/ 75 h 48"/>
                <a:gd name="T4" fmla="*/ 4 w 17"/>
                <a:gd name="T5" fmla="*/ 144 h 48"/>
                <a:gd name="T6" fmla="*/ 1 w 17"/>
                <a:gd name="T7" fmla="*/ 113 h 48"/>
                <a:gd name="T8" fmla="*/ 3 w 17"/>
                <a:gd name="T9" fmla="*/ 68 h 48"/>
                <a:gd name="T10" fmla="*/ 30 w 17"/>
                <a:gd name="T11" fmla="*/ 0 h 48"/>
                <a:gd name="T12" fmla="*/ 26 w 17"/>
                <a:gd name="T13" fmla="*/ 2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48"/>
                <a:gd name="T23" fmla="*/ 17 w 17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48">
                  <a:moveTo>
                    <a:pt x="15" y="2"/>
                  </a:moveTo>
                  <a:cubicBezTo>
                    <a:pt x="10" y="8"/>
                    <a:pt x="8" y="17"/>
                    <a:pt x="7" y="25"/>
                  </a:cubicBezTo>
                  <a:cubicBezTo>
                    <a:pt x="6" y="30"/>
                    <a:pt x="3" y="41"/>
                    <a:pt x="4" y="48"/>
                  </a:cubicBezTo>
                  <a:cubicBezTo>
                    <a:pt x="3" y="45"/>
                    <a:pt x="1" y="41"/>
                    <a:pt x="1" y="38"/>
                  </a:cubicBezTo>
                  <a:cubicBezTo>
                    <a:pt x="0" y="32"/>
                    <a:pt x="1" y="28"/>
                    <a:pt x="3" y="23"/>
                  </a:cubicBezTo>
                  <a:cubicBezTo>
                    <a:pt x="4" y="19"/>
                    <a:pt x="10" y="5"/>
                    <a:pt x="17" y="0"/>
                  </a:cubicBezTo>
                  <a:cubicBezTo>
                    <a:pt x="16" y="1"/>
                    <a:pt x="16" y="1"/>
                    <a:pt x="15" y="2"/>
                  </a:cubicBez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5" name="Freeform 53"/>
            <p:cNvSpPr>
              <a:spLocks noChangeArrowheads="1"/>
            </p:cNvSpPr>
            <p:nvPr/>
          </p:nvSpPr>
          <p:spPr bwMode="auto">
            <a:xfrm>
              <a:off x="2438" y="1934"/>
              <a:ext cx="508" cy="278"/>
            </a:xfrm>
            <a:custGeom>
              <a:avLst/>
              <a:gdLst>
                <a:gd name="T0" fmla="*/ 839 w 468"/>
                <a:gd name="T1" fmla="*/ 778 h 249"/>
                <a:gd name="T2" fmla="*/ 888 w 468"/>
                <a:gd name="T3" fmla="*/ 792 h 249"/>
                <a:gd name="T4" fmla="*/ 992 w 468"/>
                <a:gd name="T5" fmla="*/ 773 h 249"/>
                <a:gd name="T6" fmla="*/ 1012 w 468"/>
                <a:gd name="T7" fmla="*/ 766 h 249"/>
                <a:gd name="T8" fmla="*/ 1037 w 468"/>
                <a:gd name="T9" fmla="*/ 742 h 249"/>
                <a:gd name="T10" fmla="*/ 1083 w 468"/>
                <a:gd name="T11" fmla="*/ 726 h 249"/>
                <a:gd name="T12" fmla="*/ 1107 w 468"/>
                <a:gd name="T13" fmla="*/ 709 h 249"/>
                <a:gd name="T14" fmla="*/ 1126 w 468"/>
                <a:gd name="T15" fmla="*/ 702 h 249"/>
                <a:gd name="T16" fmla="*/ 1135 w 468"/>
                <a:gd name="T17" fmla="*/ 644 h 249"/>
                <a:gd name="T18" fmla="*/ 731 w 468"/>
                <a:gd name="T19" fmla="*/ 19 h 249"/>
                <a:gd name="T20" fmla="*/ 634 w 468"/>
                <a:gd name="T21" fmla="*/ 0 h 249"/>
                <a:gd name="T22" fmla="*/ 607 w 468"/>
                <a:gd name="T23" fmla="*/ 1 h 249"/>
                <a:gd name="T24" fmla="*/ 544 w 468"/>
                <a:gd name="T25" fmla="*/ 21 h 249"/>
                <a:gd name="T26" fmla="*/ 482 w 468"/>
                <a:gd name="T27" fmla="*/ 50 h 249"/>
                <a:gd name="T28" fmla="*/ 433 w 468"/>
                <a:gd name="T29" fmla="*/ 106 h 249"/>
                <a:gd name="T30" fmla="*/ 408 w 468"/>
                <a:gd name="T31" fmla="*/ 118 h 249"/>
                <a:gd name="T32" fmla="*/ 354 w 468"/>
                <a:gd name="T33" fmla="*/ 169 h 249"/>
                <a:gd name="T34" fmla="*/ 314 w 468"/>
                <a:gd name="T35" fmla="*/ 223 h 249"/>
                <a:gd name="T36" fmla="*/ 289 w 468"/>
                <a:gd name="T37" fmla="*/ 252 h 249"/>
                <a:gd name="T38" fmla="*/ 271 w 468"/>
                <a:gd name="T39" fmla="*/ 263 h 249"/>
                <a:gd name="T40" fmla="*/ 229 w 468"/>
                <a:gd name="T41" fmla="*/ 298 h 249"/>
                <a:gd name="T42" fmla="*/ 205 w 468"/>
                <a:gd name="T43" fmla="*/ 267 h 249"/>
                <a:gd name="T44" fmla="*/ 170 w 468"/>
                <a:gd name="T45" fmla="*/ 223 h 249"/>
                <a:gd name="T46" fmla="*/ 149 w 468"/>
                <a:gd name="T47" fmla="*/ 386 h 249"/>
                <a:gd name="T48" fmla="*/ 88 w 468"/>
                <a:gd name="T49" fmla="*/ 523 h 249"/>
                <a:gd name="T50" fmla="*/ 46 w 468"/>
                <a:gd name="T51" fmla="*/ 624 h 249"/>
                <a:gd name="T52" fmla="*/ 0 w 468"/>
                <a:gd name="T53" fmla="*/ 760 h 249"/>
                <a:gd name="T54" fmla="*/ 69 w 468"/>
                <a:gd name="T55" fmla="*/ 835 h 249"/>
                <a:gd name="T56" fmla="*/ 265 w 468"/>
                <a:gd name="T57" fmla="*/ 760 h 249"/>
                <a:gd name="T58" fmla="*/ 313 w 468"/>
                <a:gd name="T59" fmla="*/ 803 h 249"/>
                <a:gd name="T60" fmla="*/ 341 w 468"/>
                <a:gd name="T61" fmla="*/ 804 h 249"/>
                <a:gd name="T62" fmla="*/ 368 w 468"/>
                <a:gd name="T63" fmla="*/ 803 h 249"/>
                <a:gd name="T64" fmla="*/ 416 w 468"/>
                <a:gd name="T65" fmla="*/ 815 h 249"/>
                <a:gd name="T66" fmla="*/ 472 w 468"/>
                <a:gd name="T67" fmla="*/ 811 h 249"/>
                <a:gd name="T68" fmla="*/ 485 w 468"/>
                <a:gd name="T69" fmla="*/ 804 h 249"/>
                <a:gd name="T70" fmla="*/ 559 w 468"/>
                <a:gd name="T71" fmla="*/ 769 h 249"/>
                <a:gd name="T72" fmla="*/ 580 w 468"/>
                <a:gd name="T73" fmla="*/ 761 h 249"/>
                <a:gd name="T74" fmla="*/ 587 w 468"/>
                <a:gd name="T75" fmla="*/ 745 h 249"/>
                <a:gd name="T76" fmla="*/ 612 w 468"/>
                <a:gd name="T77" fmla="*/ 745 h 249"/>
                <a:gd name="T78" fmla="*/ 640 w 468"/>
                <a:gd name="T79" fmla="*/ 761 h 249"/>
                <a:gd name="T80" fmla="*/ 695 w 468"/>
                <a:gd name="T81" fmla="*/ 785 h 249"/>
                <a:gd name="T82" fmla="*/ 721 w 468"/>
                <a:gd name="T83" fmla="*/ 785 h 249"/>
                <a:gd name="T84" fmla="*/ 767 w 468"/>
                <a:gd name="T85" fmla="*/ 796 h 249"/>
                <a:gd name="T86" fmla="*/ 798 w 468"/>
                <a:gd name="T87" fmla="*/ 785 h 2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8"/>
                <a:gd name="T133" fmla="*/ 0 h 249"/>
                <a:gd name="T134" fmla="*/ 468 w 468"/>
                <a:gd name="T135" fmla="*/ 249 h 2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8" h="249">
                  <a:moveTo>
                    <a:pt x="324" y="233"/>
                  </a:moveTo>
                  <a:cubicBezTo>
                    <a:pt x="329" y="234"/>
                    <a:pt x="336" y="231"/>
                    <a:pt x="340" y="231"/>
                  </a:cubicBezTo>
                  <a:cubicBezTo>
                    <a:pt x="347" y="233"/>
                    <a:pt x="351" y="239"/>
                    <a:pt x="357" y="243"/>
                  </a:cubicBezTo>
                  <a:cubicBezTo>
                    <a:pt x="358" y="241"/>
                    <a:pt x="361" y="240"/>
                    <a:pt x="361" y="236"/>
                  </a:cubicBezTo>
                  <a:cubicBezTo>
                    <a:pt x="369" y="242"/>
                    <a:pt x="384" y="244"/>
                    <a:pt x="386" y="228"/>
                  </a:cubicBezTo>
                  <a:cubicBezTo>
                    <a:pt x="392" y="231"/>
                    <a:pt x="397" y="236"/>
                    <a:pt x="403" y="230"/>
                  </a:cubicBezTo>
                  <a:cubicBezTo>
                    <a:pt x="405" y="232"/>
                    <a:pt x="409" y="233"/>
                    <a:pt x="411" y="235"/>
                  </a:cubicBezTo>
                  <a:cubicBezTo>
                    <a:pt x="411" y="232"/>
                    <a:pt x="411" y="230"/>
                    <a:pt x="411" y="228"/>
                  </a:cubicBezTo>
                  <a:cubicBezTo>
                    <a:pt x="415" y="229"/>
                    <a:pt x="420" y="232"/>
                    <a:pt x="424" y="234"/>
                  </a:cubicBezTo>
                  <a:cubicBezTo>
                    <a:pt x="423" y="230"/>
                    <a:pt x="421" y="225"/>
                    <a:pt x="421" y="220"/>
                  </a:cubicBezTo>
                  <a:cubicBezTo>
                    <a:pt x="429" y="218"/>
                    <a:pt x="433" y="222"/>
                    <a:pt x="439" y="227"/>
                  </a:cubicBezTo>
                  <a:cubicBezTo>
                    <a:pt x="439" y="224"/>
                    <a:pt x="441" y="225"/>
                    <a:pt x="439" y="216"/>
                  </a:cubicBezTo>
                  <a:cubicBezTo>
                    <a:pt x="445" y="219"/>
                    <a:pt x="446" y="219"/>
                    <a:pt x="450" y="223"/>
                  </a:cubicBezTo>
                  <a:cubicBezTo>
                    <a:pt x="447" y="220"/>
                    <a:pt x="450" y="216"/>
                    <a:pt x="450" y="211"/>
                  </a:cubicBezTo>
                  <a:cubicBezTo>
                    <a:pt x="453" y="211"/>
                    <a:pt x="457" y="212"/>
                    <a:pt x="459" y="212"/>
                  </a:cubicBezTo>
                  <a:cubicBezTo>
                    <a:pt x="458" y="211"/>
                    <a:pt x="458" y="210"/>
                    <a:pt x="457" y="209"/>
                  </a:cubicBezTo>
                  <a:cubicBezTo>
                    <a:pt x="458" y="208"/>
                    <a:pt x="460" y="206"/>
                    <a:pt x="461" y="205"/>
                  </a:cubicBezTo>
                  <a:cubicBezTo>
                    <a:pt x="462" y="192"/>
                    <a:pt x="462" y="192"/>
                    <a:pt x="462" y="192"/>
                  </a:cubicBezTo>
                  <a:cubicBezTo>
                    <a:pt x="462" y="192"/>
                    <a:pt x="468" y="197"/>
                    <a:pt x="452" y="130"/>
                  </a:cubicBezTo>
                  <a:cubicBezTo>
                    <a:pt x="437" y="63"/>
                    <a:pt x="363" y="13"/>
                    <a:pt x="297" y="5"/>
                  </a:cubicBezTo>
                  <a:cubicBezTo>
                    <a:pt x="285" y="4"/>
                    <a:pt x="274" y="3"/>
                    <a:pt x="264" y="4"/>
                  </a:cubicBezTo>
                  <a:cubicBezTo>
                    <a:pt x="260" y="4"/>
                    <a:pt x="257" y="3"/>
                    <a:pt x="257" y="0"/>
                  </a:cubicBezTo>
                  <a:cubicBezTo>
                    <a:pt x="254" y="3"/>
                    <a:pt x="250" y="4"/>
                    <a:pt x="246" y="4"/>
                  </a:cubicBezTo>
                  <a:cubicBezTo>
                    <a:pt x="246" y="3"/>
                    <a:pt x="246" y="2"/>
                    <a:pt x="246" y="1"/>
                  </a:cubicBezTo>
                  <a:cubicBezTo>
                    <a:pt x="244" y="5"/>
                    <a:pt x="238" y="6"/>
                    <a:pt x="234" y="4"/>
                  </a:cubicBezTo>
                  <a:cubicBezTo>
                    <a:pt x="231" y="7"/>
                    <a:pt x="225" y="9"/>
                    <a:pt x="221" y="6"/>
                  </a:cubicBezTo>
                  <a:cubicBezTo>
                    <a:pt x="218" y="11"/>
                    <a:pt x="208" y="14"/>
                    <a:pt x="205" y="9"/>
                  </a:cubicBezTo>
                  <a:cubicBezTo>
                    <a:pt x="203" y="13"/>
                    <a:pt x="200" y="14"/>
                    <a:pt x="196" y="15"/>
                  </a:cubicBezTo>
                  <a:cubicBezTo>
                    <a:pt x="190" y="17"/>
                    <a:pt x="191" y="17"/>
                    <a:pt x="186" y="21"/>
                  </a:cubicBezTo>
                  <a:cubicBezTo>
                    <a:pt x="183" y="25"/>
                    <a:pt x="179" y="28"/>
                    <a:pt x="175" y="31"/>
                  </a:cubicBezTo>
                  <a:cubicBezTo>
                    <a:pt x="174" y="30"/>
                    <a:pt x="173" y="28"/>
                    <a:pt x="173" y="27"/>
                  </a:cubicBezTo>
                  <a:cubicBezTo>
                    <a:pt x="172" y="31"/>
                    <a:pt x="170" y="33"/>
                    <a:pt x="166" y="35"/>
                  </a:cubicBezTo>
                  <a:cubicBezTo>
                    <a:pt x="164" y="36"/>
                    <a:pt x="159" y="39"/>
                    <a:pt x="156" y="39"/>
                  </a:cubicBezTo>
                  <a:cubicBezTo>
                    <a:pt x="157" y="43"/>
                    <a:pt x="147" y="48"/>
                    <a:pt x="144" y="50"/>
                  </a:cubicBezTo>
                  <a:cubicBezTo>
                    <a:pt x="142" y="52"/>
                    <a:pt x="138" y="56"/>
                    <a:pt x="136" y="58"/>
                  </a:cubicBezTo>
                  <a:cubicBezTo>
                    <a:pt x="134" y="60"/>
                    <a:pt x="130" y="65"/>
                    <a:pt x="127" y="65"/>
                  </a:cubicBezTo>
                  <a:cubicBezTo>
                    <a:pt x="127" y="64"/>
                    <a:pt x="125" y="64"/>
                    <a:pt x="125" y="63"/>
                  </a:cubicBezTo>
                  <a:cubicBezTo>
                    <a:pt x="123" y="67"/>
                    <a:pt x="121" y="71"/>
                    <a:pt x="117" y="74"/>
                  </a:cubicBezTo>
                  <a:cubicBezTo>
                    <a:pt x="116" y="74"/>
                    <a:pt x="114" y="74"/>
                    <a:pt x="113" y="75"/>
                  </a:cubicBezTo>
                  <a:cubicBezTo>
                    <a:pt x="112" y="76"/>
                    <a:pt x="112" y="77"/>
                    <a:pt x="111" y="78"/>
                  </a:cubicBezTo>
                  <a:cubicBezTo>
                    <a:pt x="109" y="80"/>
                    <a:pt x="107" y="83"/>
                    <a:pt x="103" y="80"/>
                  </a:cubicBezTo>
                  <a:cubicBezTo>
                    <a:pt x="102" y="84"/>
                    <a:pt x="97" y="88"/>
                    <a:pt x="93" y="89"/>
                  </a:cubicBezTo>
                  <a:cubicBezTo>
                    <a:pt x="93" y="89"/>
                    <a:pt x="88" y="94"/>
                    <a:pt x="86" y="92"/>
                  </a:cubicBezTo>
                  <a:cubicBezTo>
                    <a:pt x="86" y="88"/>
                    <a:pt x="83" y="84"/>
                    <a:pt x="82" y="80"/>
                  </a:cubicBezTo>
                  <a:cubicBezTo>
                    <a:pt x="81" y="74"/>
                    <a:pt x="82" y="68"/>
                    <a:pt x="79" y="63"/>
                  </a:cubicBezTo>
                  <a:cubicBezTo>
                    <a:pt x="77" y="58"/>
                    <a:pt x="73" y="61"/>
                    <a:pt x="69" y="65"/>
                  </a:cubicBezTo>
                  <a:cubicBezTo>
                    <a:pt x="64" y="71"/>
                    <a:pt x="62" y="80"/>
                    <a:pt x="61" y="88"/>
                  </a:cubicBezTo>
                  <a:cubicBezTo>
                    <a:pt x="60" y="94"/>
                    <a:pt x="55" y="110"/>
                    <a:pt x="60" y="115"/>
                  </a:cubicBezTo>
                  <a:cubicBezTo>
                    <a:pt x="54" y="123"/>
                    <a:pt x="48" y="132"/>
                    <a:pt x="46" y="139"/>
                  </a:cubicBezTo>
                  <a:cubicBezTo>
                    <a:pt x="44" y="143"/>
                    <a:pt x="38" y="153"/>
                    <a:pt x="36" y="156"/>
                  </a:cubicBezTo>
                  <a:cubicBezTo>
                    <a:pt x="30" y="164"/>
                    <a:pt x="25" y="174"/>
                    <a:pt x="23" y="176"/>
                  </a:cubicBezTo>
                  <a:cubicBezTo>
                    <a:pt x="21" y="178"/>
                    <a:pt x="20" y="181"/>
                    <a:pt x="18" y="185"/>
                  </a:cubicBezTo>
                  <a:cubicBezTo>
                    <a:pt x="14" y="192"/>
                    <a:pt x="10" y="201"/>
                    <a:pt x="7" y="208"/>
                  </a:cubicBezTo>
                  <a:cubicBezTo>
                    <a:pt x="5" y="214"/>
                    <a:pt x="0" y="220"/>
                    <a:pt x="0" y="226"/>
                  </a:cubicBezTo>
                  <a:cubicBezTo>
                    <a:pt x="1" y="235"/>
                    <a:pt x="4" y="236"/>
                    <a:pt x="11" y="241"/>
                  </a:cubicBezTo>
                  <a:cubicBezTo>
                    <a:pt x="17" y="245"/>
                    <a:pt x="20" y="249"/>
                    <a:pt x="28" y="249"/>
                  </a:cubicBezTo>
                  <a:cubicBezTo>
                    <a:pt x="37" y="249"/>
                    <a:pt x="47" y="246"/>
                    <a:pt x="55" y="243"/>
                  </a:cubicBezTo>
                  <a:cubicBezTo>
                    <a:pt x="69" y="236"/>
                    <a:pt x="90" y="228"/>
                    <a:pt x="107" y="226"/>
                  </a:cubicBezTo>
                  <a:cubicBezTo>
                    <a:pt x="115" y="225"/>
                    <a:pt x="118" y="225"/>
                    <a:pt x="124" y="229"/>
                  </a:cubicBezTo>
                  <a:cubicBezTo>
                    <a:pt x="126" y="232"/>
                    <a:pt x="130" y="238"/>
                    <a:pt x="126" y="239"/>
                  </a:cubicBezTo>
                  <a:cubicBezTo>
                    <a:pt x="129" y="239"/>
                    <a:pt x="133" y="239"/>
                    <a:pt x="135" y="236"/>
                  </a:cubicBezTo>
                  <a:cubicBezTo>
                    <a:pt x="137" y="236"/>
                    <a:pt x="136" y="239"/>
                    <a:pt x="138" y="240"/>
                  </a:cubicBezTo>
                  <a:cubicBezTo>
                    <a:pt x="139" y="240"/>
                    <a:pt x="141" y="239"/>
                    <a:pt x="142" y="239"/>
                  </a:cubicBezTo>
                  <a:cubicBezTo>
                    <a:pt x="142" y="239"/>
                    <a:pt x="147" y="239"/>
                    <a:pt x="148" y="239"/>
                  </a:cubicBezTo>
                  <a:cubicBezTo>
                    <a:pt x="152" y="238"/>
                    <a:pt x="157" y="244"/>
                    <a:pt x="156" y="236"/>
                  </a:cubicBezTo>
                  <a:cubicBezTo>
                    <a:pt x="160" y="238"/>
                    <a:pt x="165" y="240"/>
                    <a:pt x="168" y="243"/>
                  </a:cubicBezTo>
                  <a:cubicBezTo>
                    <a:pt x="167" y="242"/>
                    <a:pt x="166" y="240"/>
                    <a:pt x="165" y="238"/>
                  </a:cubicBezTo>
                  <a:cubicBezTo>
                    <a:pt x="169" y="234"/>
                    <a:pt x="186" y="237"/>
                    <a:pt x="191" y="241"/>
                  </a:cubicBezTo>
                  <a:cubicBezTo>
                    <a:pt x="190" y="240"/>
                    <a:pt x="190" y="238"/>
                    <a:pt x="189" y="236"/>
                  </a:cubicBezTo>
                  <a:cubicBezTo>
                    <a:pt x="191" y="238"/>
                    <a:pt x="194" y="239"/>
                    <a:pt x="197" y="240"/>
                  </a:cubicBezTo>
                  <a:cubicBezTo>
                    <a:pt x="199" y="235"/>
                    <a:pt x="223" y="234"/>
                    <a:pt x="227" y="236"/>
                  </a:cubicBezTo>
                  <a:cubicBezTo>
                    <a:pt x="227" y="234"/>
                    <a:pt x="227" y="231"/>
                    <a:pt x="227" y="229"/>
                  </a:cubicBezTo>
                  <a:cubicBezTo>
                    <a:pt x="230" y="230"/>
                    <a:pt x="232" y="232"/>
                    <a:pt x="235" y="233"/>
                  </a:cubicBezTo>
                  <a:cubicBezTo>
                    <a:pt x="235" y="232"/>
                    <a:pt x="235" y="229"/>
                    <a:pt x="234" y="227"/>
                  </a:cubicBezTo>
                  <a:cubicBezTo>
                    <a:pt x="237" y="227"/>
                    <a:pt x="241" y="228"/>
                    <a:pt x="244" y="228"/>
                  </a:cubicBezTo>
                  <a:cubicBezTo>
                    <a:pt x="241" y="227"/>
                    <a:pt x="239" y="224"/>
                    <a:pt x="239" y="221"/>
                  </a:cubicBezTo>
                  <a:cubicBezTo>
                    <a:pt x="239" y="221"/>
                    <a:pt x="247" y="218"/>
                    <a:pt x="245" y="224"/>
                  </a:cubicBezTo>
                  <a:cubicBezTo>
                    <a:pt x="247" y="223"/>
                    <a:pt x="247" y="223"/>
                    <a:pt x="249" y="221"/>
                  </a:cubicBezTo>
                  <a:cubicBezTo>
                    <a:pt x="252" y="219"/>
                    <a:pt x="254" y="216"/>
                    <a:pt x="255" y="214"/>
                  </a:cubicBezTo>
                  <a:cubicBezTo>
                    <a:pt x="251" y="220"/>
                    <a:pt x="255" y="223"/>
                    <a:pt x="261" y="227"/>
                  </a:cubicBezTo>
                  <a:cubicBezTo>
                    <a:pt x="268" y="231"/>
                    <a:pt x="269" y="231"/>
                    <a:pt x="276" y="231"/>
                  </a:cubicBezTo>
                  <a:cubicBezTo>
                    <a:pt x="280" y="231"/>
                    <a:pt x="280" y="232"/>
                    <a:pt x="283" y="234"/>
                  </a:cubicBezTo>
                  <a:cubicBezTo>
                    <a:pt x="284" y="235"/>
                    <a:pt x="284" y="237"/>
                    <a:pt x="286" y="237"/>
                  </a:cubicBezTo>
                  <a:cubicBezTo>
                    <a:pt x="289" y="237"/>
                    <a:pt x="290" y="233"/>
                    <a:pt x="293" y="234"/>
                  </a:cubicBezTo>
                  <a:cubicBezTo>
                    <a:pt x="296" y="234"/>
                    <a:pt x="299" y="237"/>
                    <a:pt x="301" y="239"/>
                  </a:cubicBezTo>
                  <a:cubicBezTo>
                    <a:pt x="302" y="233"/>
                    <a:pt x="308" y="230"/>
                    <a:pt x="311" y="237"/>
                  </a:cubicBezTo>
                  <a:cubicBezTo>
                    <a:pt x="309" y="229"/>
                    <a:pt x="319" y="234"/>
                    <a:pt x="321" y="238"/>
                  </a:cubicBezTo>
                  <a:cubicBezTo>
                    <a:pt x="321" y="236"/>
                    <a:pt x="322" y="235"/>
                    <a:pt x="324" y="234"/>
                  </a:cubicBezTo>
                </a:path>
              </a:pathLst>
            </a:custGeom>
            <a:solidFill>
              <a:srgbClr val="F5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6" name="Freeform 54"/>
            <p:cNvSpPr>
              <a:spLocks noChangeArrowheads="1"/>
            </p:cNvSpPr>
            <p:nvPr/>
          </p:nvSpPr>
          <p:spPr bwMode="auto">
            <a:xfrm>
              <a:off x="2717" y="1957"/>
              <a:ext cx="219" cy="239"/>
            </a:xfrm>
            <a:custGeom>
              <a:avLst/>
              <a:gdLst>
                <a:gd name="T0" fmla="*/ 486 w 202"/>
                <a:gd name="T1" fmla="*/ 525 h 214"/>
                <a:gd name="T2" fmla="*/ 410 w 202"/>
                <a:gd name="T3" fmla="*/ 223 h 214"/>
                <a:gd name="T4" fmla="*/ 198 w 202"/>
                <a:gd name="T5" fmla="*/ 0 h 214"/>
                <a:gd name="T6" fmla="*/ 322 w 202"/>
                <a:gd name="T7" fmla="*/ 121 h 214"/>
                <a:gd name="T8" fmla="*/ 338 w 202"/>
                <a:gd name="T9" fmla="*/ 163 h 214"/>
                <a:gd name="T10" fmla="*/ 350 w 202"/>
                <a:gd name="T11" fmla="*/ 181 h 214"/>
                <a:gd name="T12" fmla="*/ 349 w 202"/>
                <a:gd name="T13" fmla="*/ 182 h 214"/>
                <a:gd name="T14" fmla="*/ 360 w 202"/>
                <a:gd name="T15" fmla="*/ 183 h 214"/>
                <a:gd name="T16" fmla="*/ 368 w 202"/>
                <a:gd name="T17" fmla="*/ 203 h 214"/>
                <a:gd name="T18" fmla="*/ 371 w 202"/>
                <a:gd name="T19" fmla="*/ 212 h 214"/>
                <a:gd name="T20" fmla="*/ 379 w 202"/>
                <a:gd name="T21" fmla="*/ 228 h 214"/>
                <a:gd name="T22" fmla="*/ 383 w 202"/>
                <a:gd name="T23" fmla="*/ 252 h 214"/>
                <a:gd name="T24" fmla="*/ 390 w 202"/>
                <a:gd name="T25" fmla="*/ 262 h 214"/>
                <a:gd name="T26" fmla="*/ 390 w 202"/>
                <a:gd name="T27" fmla="*/ 298 h 214"/>
                <a:gd name="T28" fmla="*/ 399 w 202"/>
                <a:gd name="T29" fmla="*/ 434 h 214"/>
                <a:gd name="T30" fmla="*/ 405 w 202"/>
                <a:gd name="T31" fmla="*/ 470 h 214"/>
                <a:gd name="T32" fmla="*/ 411 w 202"/>
                <a:gd name="T33" fmla="*/ 522 h 214"/>
                <a:gd name="T34" fmla="*/ 410 w 202"/>
                <a:gd name="T35" fmla="*/ 525 h 214"/>
                <a:gd name="T36" fmla="*/ 385 w 202"/>
                <a:gd name="T37" fmla="*/ 583 h 214"/>
                <a:gd name="T38" fmla="*/ 378 w 202"/>
                <a:gd name="T39" fmla="*/ 576 h 214"/>
                <a:gd name="T40" fmla="*/ 371 w 202"/>
                <a:gd name="T41" fmla="*/ 615 h 214"/>
                <a:gd name="T42" fmla="*/ 342 w 202"/>
                <a:gd name="T43" fmla="*/ 598 h 214"/>
                <a:gd name="T44" fmla="*/ 321 w 202"/>
                <a:gd name="T45" fmla="*/ 629 h 214"/>
                <a:gd name="T46" fmla="*/ 293 w 202"/>
                <a:gd name="T47" fmla="*/ 619 h 214"/>
                <a:gd name="T48" fmla="*/ 289 w 202"/>
                <a:gd name="T49" fmla="*/ 643 h 214"/>
                <a:gd name="T50" fmla="*/ 249 w 202"/>
                <a:gd name="T51" fmla="*/ 625 h 214"/>
                <a:gd name="T52" fmla="*/ 78 w 202"/>
                <a:gd name="T53" fmla="*/ 596 h 214"/>
                <a:gd name="T54" fmla="*/ 42 w 202"/>
                <a:gd name="T55" fmla="*/ 522 h 214"/>
                <a:gd name="T56" fmla="*/ 18 w 202"/>
                <a:gd name="T57" fmla="*/ 469 h 214"/>
                <a:gd name="T58" fmla="*/ 1 w 202"/>
                <a:gd name="T59" fmla="*/ 421 h 214"/>
                <a:gd name="T60" fmla="*/ 1 w 202"/>
                <a:gd name="T61" fmla="*/ 493 h 214"/>
                <a:gd name="T62" fmla="*/ 3 w 202"/>
                <a:gd name="T63" fmla="*/ 600 h 214"/>
                <a:gd name="T64" fmla="*/ 1 w 202"/>
                <a:gd name="T65" fmla="*/ 666 h 214"/>
                <a:gd name="T66" fmla="*/ 76 w 202"/>
                <a:gd name="T67" fmla="*/ 714 h 214"/>
                <a:gd name="T68" fmla="*/ 96 w 202"/>
                <a:gd name="T69" fmla="*/ 717 h 214"/>
                <a:gd name="T70" fmla="*/ 127 w 202"/>
                <a:gd name="T71" fmla="*/ 702 h 214"/>
                <a:gd name="T72" fmla="*/ 142 w 202"/>
                <a:gd name="T73" fmla="*/ 702 h 214"/>
                <a:gd name="T74" fmla="*/ 172 w 202"/>
                <a:gd name="T75" fmla="*/ 696 h 214"/>
                <a:gd name="T76" fmla="*/ 229 w 202"/>
                <a:gd name="T77" fmla="*/ 718 h 214"/>
                <a:gd name="T78" fmla="*/ 267 w 202"/>
                <a:gd name="T79" fmla="*/ 718 h 214"/>
                <a:gd name="T80" fmla="*/ 289 w 202"/>
                <a:gd name="T81" fmla="*/ 718 h 214"/>
                <a:gd name="T82" fmla="*/ 296 w 202"/>
                <a:gd name="T83" fmla="*/ 681 h 214"/>
                <a:gd name="T84" fmla="*/ 318 w 202"/>
                <a:gd name="T85" fmla="*/ 688 h 214"/>
                <a:gd name="T86" fmla="*/ 326 w 202"/>
                <a:gd name="T87" fmla="*/ 696 h 214"/>
                <a:gd name="T88" fmla="*/ 338 w 202"/>
                <a:gd name="T89" fmla="*/ 688 h 214"/>
                <a:gd name="T90" fmla="*/ 363 w 202"/>
                <a:gd name="T91" fmla="*/ 696 h 214"/>
                <a:gd name="T92" fmla="*/ 379 w 202"/>
                <a:gd name="T93" fmla="*/ 687 h 214"/>
                <a:gd name="T94" fmla="*/ 415 w 202"/>
                <a:gd name="T95" fmla="*/ 665 h 214"/>
                <a:gd name="T96" fmla="*/ 452 w 202"/>
                <a:gd name="T97" fmla="*/ 643 h 214"/>
                <a:gd name="T98" fmla="*/ 469 w 202"/>
                <a:gd name="T99" fmla="*/ 628 h 214"/>
                <a:gd name="T100" fmla="*/ 484 w 202"/>
                <a:gd name="T101" fmla="*/ 598 h 214"/>
                <a:gd name="T102" fmla="*/ 490 w 202"/>
                <a:gd name="T103" fmla="*/ 560 h 214"/>
                <a:gd name="T104" fmla="*/ 486 w 202"/>
                <a:gd name="T105" fmla="*/ 525 h 2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2"/>
                <a:gd name="T160" fmla="*/ 0 h 214"/>
                <a:gd name="T161" fmla="*/ 202 w 202"/>
                <a:gd name="T162" fmla="*/ 214 h 2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2" h="214">
                  <a:moveTo>
                    <a:pt x="200" y="157"/>
                  </a:moveTo>
                  <a:cubicBezTo>
                    <a:pt x="199" y="130"/>
                    <a:pt x="191" y="98"/>
                    <a:pt x="169" y="65"/>
                  </a:cubicBezTo>
                  <a:cubicBezTo>
                    <a:pt x="147" y="31"/>
                    <a:pt x="98" y="4"/>
                    <a:pt x="82" y="0"/>
                  </a:cubicBezTo>
                  <a:cubicBezTo>
                    <a:pt x="99" y="9"/>
                    <a:pt x="117" y="21"/>
                    <a:pt x="133" y="36"/>
                  </a:cubicBezTo>
                  <a:cubicBezTo>
                    <a:pt x="136" y="40"/>
                    <a:pt x="138" y="44"/>
                    <a:pt x="138" y="48"/>
                  </a:cubicBezTo>
                  <a:cubicBezTo>
                    <a:pt x="141" y="47"/>
                    <a:pt x="143" y="50"/>
                    <a:pt x="145" y="53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4" y="54"/>
                    <a:pt x="148" y="55"/>
                    <a:pt x="148" y="55"/>
                  </a:cubicBezTo>
                  <a:cubicBezTo>
                    <a:pt x="149" y="57"/>
                    <a:pt x="150" y="59"/>
                    <a:pt x="151" y="60"/>
                  </a:cubicBezTo>
                  <a:cubicBezTo>
                    <a:pt x="151" y="60"/>
                    <a:pt x="151" y="63"/>
                    <a:pt x="152" y="64"/>
                  </a:cubicBezTo>
                  <a:cubicBezTo>
                    <a:pt x="153" y="65"/>
                    <a:pt x="156" y="66"/>
                    <a:pt x="157" y="68"/>
                  </a:cubicBezTo>
                  <a:cubicBezTo>
                    <a:pt x="158" y="70"/>
                    <a:pt x="157" y="72"/>
                    <a:pt x="158" y="74"/>
                  </a:cubicBezTo>
                  <a:cubicBezTo>
                    <a:pt x="158" y="74"/>
                    <a:pt x="159" y="77"/>
                    <a:pt x="160" y="77"/>
                  </a:cubicBezTo>
                  <a:cubicBezTo>
                    <a:pt x="161" y="82"/>
                    <a:pt x="163" y="83"/>
                    <a:pt x="160" y="89"/>
                  </a:cubicBezTo>
                  <a:cubicBezTo>
                    <a:pt x="168" y="93"/>
                    <a:pt x="179" y="130"/>
                    <a:pt x="164" y="129"/>
                  </a:cubicBezTo>
                  <a:cubicBezTo>
                    <a:pt x="169" y="131"/>
                    <a:pt x="173" y="138"/>
                    <a:pt x="167" y="141"/>
                  </a:cubicBezTo>
                  <a:cubicBezTo>
                    <a:pt x="173" y="144"/>
                    <a:pt x="171" y="150"/>
                    <a:pt x="170" y="155"/>
                  </a:cubicBezTo>
                  <a:cubicBezTo>
                    <a:pt x="170" y="156"/>
                    <a:pt x="170" y="156"/>
                    <a:pt x="169" y="157"/>
                  </a:cubicBezTo>
                  <a:cubicBezTo>
                    <a:pt x="167" y="165"/>
                    <a:pt x="163" y="171"/>
                    <a:pt x="159" y="173"/>
                  </a:cubicBezTo>
                  <a:cubicBezTo>
                    <a:pt x="158" y="173"/>
                    <a:pt x="157" y="172"/>
                    <a:pt x="156" y="171"/>
                  </a:cubicBezTo>
                  <a:cubicBezTo>
                    <a:pt x="157" y="175"/>
                    <a:pt x="155" y="181"/>
                    <a:pt x="152" y="182"/>
                  </a:cubicBezTo>
                  <a:cubicBezTo>
                    <a:pt x="148" y="184"/>
                    <a:pt x="144" y="178"/>
                    <a:pt x="140" y="177"/>
                  </a:cubicBezTo>
                  <a:cubicBezTo>
                    <a:pt x="139" y="181"/>
                    <a:pt x="137" y="186"/>
                    <a:pt x="132" y="187"/>
                  </a:cubicBezTo>
                  <a:cubicBezTo>
                    <a:pt x="127" y="188"/>
                    <a:pt x="125" y="184"/>
                    <a:pt x="121" y="184"/>
                  </a:cubicBezTo>
                  <a:cubicBezTo>
                    <a:pt x="120" y="186"/>
                    <a:pt x="119" y="189"/>
                    <a:pt x="118" y="191"/>
                  </a:cubicBezTo>
                  <a:cubicBezTo>
                    <a:pt x="113" y="191"/>
                    <a:pt x="107" y="188"/>
                    <a:pt x="103" y="185"/>
                  </a:cubicBezTo>
                  <a:cubicBezTo>
                    <a:pt x="88" y="210"/>
                    <a:pt x="50" y="185"/>
                    <a:pt x="32" y="176"/>
                  </a:cubicBezTo>
                  <a:cubicBezTo>
                    <a:pt x="24" y="171"/>
                    <a:pt x="19" y="165"/>
                    <a:pt x="17" y="155"/>
                  </a:cubicBezTo>
                  <a:cubicBezTo>
                    <a:pt x="14" y="148"/>
                    <a:pt x="12" y="145"/>
                    <a:pt x="7" y="140"/>
                  </a:cubicBezTo>
                  <a:cubicBezTo>
                    <a:pt x="4" y="136"/>
                    <a:pt x="2" y="130"/>
                    <a:pt x="1" y="126"/>
                  </a:cubicBezTo>
                  <a:cubicBezTo>
                    <a:pt x="1" y="146"/>
                    <a:pt x="1" y="146"/>
                    <a:pt x="1" y="146"/>
                  </a:cubicBezTo>
                  <a:cubicBezTo>
                    <a:pt x="2" y="157"/>
                    <a:pt x="5" y="167"/>
                    <a:pt x="3" y="179"/>
                  </a:cubicBezTo>
                  <a:cubicBezTo>
                    <a:pt x="3" y="183"/>
                    <a:pt x="0" y="193"/>
                    <a:pt x="1" y="197"/>
                  </a:cubicBezTo>
                  <a:cubicBezTo>
                    <a:pt x="4" y="209"/>
                    <a:pt x="31" y="201"/>
                    <a:pt x="31" y="211"/>
                  </a:cubicBezTo>
                  <a:cubicBezTo>
                    <a:pt x="35" y="209"/>
                    <a:pt x="37" y="208"/>
                    <a:pt x="40" y="212"/>
                  </a:cubicBezTo>
                  <a:cubicBezTo>
                    <a:pt x="42" y="208"/>
                    <a:pt x="49" y="206"/>
                    <a:pt x="52" y="209"/>
                  </a:cubicBezTo>
                  <a:cubicBezTo>
                    <a:pt x="55" y="208"/>
                    <a:pt x="57" y="209"/>
                    <a:pt x="59" y="209"/>
                  </a:cubicBezTo>
                  <a:cubicBezTo>
                    <a:pt x="63" y="209"/>
                    <a:pt x="67" y="207"/>
                    <a:pt x="71" y="206"/>
                  </a:cubicBezTo>
                  <a:cubicBezTo>
                    <a:pt x="78" y="205"/>
                    <a:pt x="91" y="204"/>
                    <a:pt x="94" y="213"/>
                  </a:cubicBezTo>
                  <a:cubicBezTo>
                    <a:pt x="98" y="208"/>
                    <a:pt x="103" y="211"/>
                    <a:pt x="109" y="213"/>
                  </a:cubicBezTo>
                  <a:cubicBezTo>
                    <a:pt x="112" y="214"/>
                    <a:pt x="114" y="214"/>
                    <a:pt x="118" y="213"/>
                  </a:cubicBezTo>
                  <a:cubicBezTo>
                    <a:pt x="119" y="212"/>
                    <a:pt x="122" y="203"/>
                    <a:pt x="122" y="202"/>
                  </a:cubicBezTo>
                  <a:cubicBezTo>
                    <a:pt x="125" y="200"/>
                    <a:pt x="128" y="202"/>
                    <a:pt x="131" y="204"/>
                  </a:cubicBezTo>
                  <a:cubicBezTo>
                    <a:pt x="132" y="204"/>
                    <a:pt x="134" y="206"/>
                    <a:pt x="135" y="206"/>
                  </a:cubicBezTo>
                  <a:cubicBezTo>
                    <a:pt x="137" y="206"/>
                    <a:pt x="137" y="205"/>
                    <a:pt x="138" y="204"/>
                  </a:cubicBezTo>
                  <a:cubicBezTo>
                    <a:pt x="142" y="203"/>
                    <a:pt x="144" y="205"/>
                    <a:pt x="149" y="206"/>
                  </a:cubicBezTo>
                  <a:cubicBezTo>
                    <a:pt x="148" y="200"/>
                    <a:pt x="153" y="200"/>
                    <a:pt x="157" y="203"/>
                  </a:cubicBezTo>
                  <a:cubicBezTo>
                    <a:pt x="158" y="193"/>
                    <a:pt x="164" y="193"/>
                    <a:pt x="171" y="196"/>
                  </a:cubicBezTo>
                  <a:cubicBezTo>
                    <a:pt x="172" y="191"/>
                    <a:pt x="182" y="185"/>
                    <a:pt x="186" y="191"/>
                  </a:cubicBezTo>
                  <a:cubicBezTo>
                    <a:pt x="187" y="187"/>
                    <a:pt x="189" y="184"/>
                    <a:pt x="193" y="186"/>
                  </a:cubicBezTo>
                  <a:cubicBezTo>
                    <a:pt x="193" y="181"/>
                    <a:pt x="196" y="180"/>
                    <a:pt x="199" y="177"/>
                  </a:cubicBezTo>
                  <a:cubicBezTo>
                    <a:pt x="200" y="174"/>
                    <a:pt x="202" y="170"/>
                    <a:pt x="202" y="166"/>
                  </a:cubicBezTo>
                  <a:cubicBezTo>
                    <a:pt x="202" y="163"/>
                    <a:pt x="201" y="160"/>
                    <a:pt x="200" y="157"/>
                  </a:cubicBez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7" name="Freeform 55"/>
            <p:cNvSpPr>
              <a:spLocks noChangeArrowheads="1"/>
            </p:cNvSpPr>
            <p:nvPr/>
          </p:nvSpPr>
          <p:spPr bwMode="auto">
            <a:xfrm>
              <a:off x="2506" y="2124"/>
              <a:ext cx="22" cy="28"/>
            </a:xfrm>
            <a:custGeom>
              <a:avLst/>
              <a:gdLst>
                <a:gd name="T0" fmla="*/ 0 w 20"/>
                <a:gd name="T1" fmla="*/ 60 h 25"/>
                <a:gd name="T2" fmla="*/ 55 w 20"/>
                <a:gd name="T3" fmla="*/ 30 h 25"/>
                <a:gd name="T4" fmla="*/ 0 w 20"/>
                <a:gd name="T5" fmla="*/ 60 h 25"/>
                <a:gd name="T6" fmla="*/ 0 60000 65536"/>
                <a:gd name="T7" fmla="*/ 0 60000 65536"/>
                <a:gd name="T8" fmla="*/ 0 60000 65536"/>
                <a:gd name="T9" fmla="*/ 0 w 20"/>
                <a:gd name="T10" fmla="*/ 0 h 25"/>
                <a:gd name="T11" fmla="*/ 20 w 20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5">
                  <a:moveTo>
                    <a:pt x="0" y="17"/>
                  </a:moveTo>
                  <a:cubicBezTo>
                    <a:pt x="3" y="1"/>
                    <a:pt x="16" y="0"/>
                    <a:pt x="19" y="9"/>
                  </a:cubicBezTo>
                  <a:cubicBezTo>
                    <a:pt x="20" y="17"/>
                    <a:pt x="15" y="25"/>
                    <a:pt x="0" y="17"/>
                  </a:cubicBezTo>
                  <a:close/>
                </a:path>
              </a:pathLst>
            </a:custGeom>
            <a:solidFill>
              <a:srgbClr val="D3D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8" name="Freeform 56"/>
            <p:cNvSpPr>
              <a:spLocks noChangeArrowheads="1"/>
            </p:cNvSpPr>
            <p:nvPr/>
          </p:nvSpPr>
          <p:spPr bwMode="auto">
            <a:xfrm>
              <a:off x="2508" y="2128"/>
              <a:ext cx="18" cy="19"/>
            </a:xfrm>
            <a:custGeom>
              <a:avLst/>
              <a:gdLst>
                <a:gd name="T0" fmla="*/ 28 w 17"/>
                <a:gd name="T1" fmla="*/ 29 h 17"/>
                <a:gd name="T2" fmla="*/ 20 w 17"/>
                <a:gd name="T3" fmla="*/ 1 h 17"/>
                <a:gd name="T4" fmla="*/ 1 w 17"/>
                <a:gd name="T5" fmla="*/ 26 h 17"/>
                <a:gd name="T6" fmla="*/ 7 w 17"/>
                <a:gd name="T7" fmla="*/ 55 h 17"/>
                <a:gd name="T8" fmla="*/ 28 w 17"/>
                <a:gd name="T9" fmla="*/ 2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9"/>
                  </a:moveTo>
                  <a:cubicBezTo>
                    <a:pt x="17" y="5"/>
                    <a:pt x="14" y="1"/>
                    <a:pt x="9" y="1"/>
                  </a:cubicBezTo>
                  <a:cubicBezTo>
                    <a:pt x="5" y="0"/>
                    <a:pt x="1" y="3"/>
                    <a:pt x="1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7"/>
                    <a:pt x="16" y="14"/>
                    <a:pt x="16" y="9"/>
                  </a:cubicBezTo>
                  <a:close/>
                </a:path>
              </a:pathLst>
            </a:custGeom>
            <a:solidFill>
              <a:srgbClr val="5C5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9" name="Freeform 57"/>
            <p:cNvSpPr>
              <a:spLocks noChangeArrowheads="1"/>
            </p:cNvSpPr>
            <p:nvPr/>
          </p:nvSpPr>
          <p:spPr bwMode="auto">
            <a:xfrm>
              <a:off x="2511" y="2133"/>
              <a:ext cx="6" cy="6"/>
            </a:xfrm>
            <a:custGeom>
              <a:avLst/>
              <a:gdLst>
                <a:gd name="T0" fmla="*/ 6 w 6"/>
                <a:gd name="T1" fmla="*/ 3 h 6"/>
                <a:gd name="T2" fmla="*/ 4 w 6"/>
                <a:gd name="T3" fmla="*/ 0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cubicBezTo>
                    <a:pt x="6" y="2"/>
                    <a:pt x="5" y="1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4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0" name="Freeform 58"/>
            <p:cNvSpPr>
              <a:spLocks noChangeArrowheads="1"/>
            </p:cNvSpPr>
            <p:nvPr/>
          </p:nvSpPr>
          <p:spPr bwMode="auto">
            <a:xfrm>
              <a:off x="2938" y="2135"/>
              <a:ext cx="403" cy="73"/>
            </a:xfrm>
            <a:custGeom>
              <a:avLst/>
              <a:gdLst>
                <a:gd name="T0" fmla="*/ 0 w 372"/>
                <a:gd name="T1" fmla="*/ 89 h 65"/>
                <a:gd name="T2" fmla="*/ 1 w 372"/>
                <a:gd name="T3" fmla="*/ 43 h 65"/>
                <a:gd name="T4" fmla="*/ 2 w 372"/>
                <a:gd name="T5" fmla="*/ 21 h 65"/>
                <a:gd name="T6" fmla="*/ 210 w 372"/>
                <a:gd name="T7" fmla="*/ 89 h 65"/>
                <a:gd name="T8" fmla="*/ 412 w 372"/>
                <a:gd name="T9" fmla="*/ 181 h 65"/>
                <a:gd name="T10" fmla="*/ 645 w 372"/>
                <a:gd name="T11" fmla="*/ 109 h 65"/>
                <a:gd name="T12" fmla="*/ 844 w 372"/>
                <a:gd name="T13" fmla="*/ 79 h 65"/>
                <a:gd name="T14" fmla="*/ 887 w 372"/>
                <a:gd name="T15" fmla="*/ 100 h 65"/>
                <a:gd name="T16" fmla="*/ 885 w 372"/>
                <a:gd name="T17" fmla="*/ 112 h 65"/>
                <a:gd name="T18" fmla="*/ 863 w 372"/>
                <a:gd name="T19" fmla="*/ 106 h 65"/>
                <a:gd name="T20" fmla="*/ 863 w 372"/>
                <a:gd name="T21" fmla="*/ 106 h 65"/>
                <a:gd name="T22" fmla="*/ 772 w 372"/>
                <a:gd name="T23" fmla="*/ 89 h 65"/>
                <a:gd name="T24" fmla="*/ 659 w 372"/>
                <a:gd name="T25" fmla="*/ 137 h 65"/>
                <a:gd name="T26" fmla="*/ 412 w 372"/>
                <a:gd name="T27" fmla="*/ 231 h 65"/>
                <a:gd name="T28" fmla="*/ 193 w 372"/>
                <a:gd name="T29" fmla="*/ 134 h 65"/>
                <a:gd name="T30" fmla="*/ 0 w 372"/>
                <a:gd name="T31" fmla="*/ 89 h 65"/>
                <a:gd name="T32" fmla="*/ 0 w 372"/>
                <a:gd name="T33" fmla="*/ 89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2"/>
                <a:gd name="T52" fmla="*/ 0 h 65"/>
                <a:gd name="T53" fmla="*/ 372 w 372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2" h="65">
                  <a:moveTo>
                    <a:pt x="0" y="2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2" y="13"/>
                    <a:pt x="2" y="6"/>
                  </a:cubicBezTo>
                  <a:cubicBezTo>
                    <a:pt x="42" y="0"/>
                    <a:pt x="65" y="12"/>
                    <a:pt x="87" y="25"/>
                  </a:cubicBezTo>
                  <a:cubicBezTo>
                    <a:pt x="108" y="37"/>
                    <a:pt x="128" y="51"/>
                    <a:pt x="171" y="50"/>
                  </a:cubicBezTo>
                  <a:cubicBezTo>
                    <a:pt x="215" y="49"/>
                    <a:pt x="243" y="39"/>
                    <a:pt x="268" y="30"/>
                  </a:cubicBezTo>
                  <a:cubicBezTo>
                    <a:pt x="295" y="20"/>
                    <a:pt x="317" y="13"/>
                    <a:pt x="350" y="22"/>
                  </a:cubicBezTo>
                  <a:cubicBezTo>
                    <a:pt x="358" y="23"/>
                    <a:pt x="363" y="26"/>
                    <a:pt x="367" y="28"/>
                  </a:cubicBezTo>
                  <a:cubicBezTo>
                    <a:pt x="372" y="30"/>
                    <a:pt x="371" y="31"/>
                    <a:pt x="366" y="31"/>
                  </a:cubicBezTo>
                  <a:cubicBezTo>
                    <a:pt x="364" y="30"/>
                    <a:pt x="361" y="30"/>
                    <a:pt x="358" y="29"/>
                  </a:cubicBezTo>
                  <a:cubicBezTo>
                    <a:pt x="358" y="29"/>
                    <a:pt x="358" y="29"/>
                    <a:pt x="358" y="29"/>
                  </a:cubicBezTo>
                  <a:cubicBezTo>
                    <a:pt x="354" y="28"/>
                    <a:pt x="334" y="24"/>
                    <a:pt x="319" y="25"/>
                  </a:cubicBezTo>
                  <a:cubicBezTo>
                    <a:pt x="303" y="27"/>
                    <a:pt x="288" y="32"/>
                    <a:pt x="272" y="38"/>
                  </a:cubicBezTo>
                  <a:cubicBezTo>
                    <a:pt x="248" y="47"/>
                    <a:pt x="218" y="63"/>
                    <a:pt x="171" y="64"/>
                  </a:cubicBezTo>
                  <a:cubicBezTo>
                    <a:pt x="125" y="65"/>
                    <a:pt x="100" y="50"/>
                    <a:pt x="79" y="37"/>
                  </a:cubicBezTo>
                  <a:cubicBezTo>
                    <a:pt x="57" y="25"/>
                    <a:pt x="37" y="1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E5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1" name="Freeform 59"/>
            <p:cNvSpPr>
              <a:spLocks noChangeArrowheads="1"/>
            </p:cNvSpPr>
            <p:nvPr/>
          </p:nvSpPr>
          <p:spPr bwMode="auto">
            <a:xfrm>
              <a:off x="2722" y="2190"/>
              <a:ext cx="97" cy="21"/>
            </a:xfrm>
            <a:custGeom>
              <a:avLst/>
              <a:gdLst>
                <a:gd name="T0" fmla="*/ 46 w 90"/>
                <a:gd name="T1" fmla="*/ 4 h 19"/>
                <a:gd name="T2" fmla="*/ 49 w 90"/>
                <a:gd name="T3" fmla="*/ 17 h 19"/>
                <a:gd name="T4" fmla="*/ 54 w 90"/>
                <a:gd name="T5" fmla="*/ 23 h 19"/>
                <a:gd name="T6" fmla="*/ 71 w 90"/>
                <a:gd name="T7" fmla="*/ 17 h 19"/>
                <a:gd name="T8" fmla="*/ 89 w 90"/>
                <a:gd name="T9" fmla="*/ 28 h 19"/>
                <a:gd name="T10" fmla="*/ 111 w 90"/>
                <a:gd name="T11" fmla="*/ 23 h 19"/>
                <a:gd name="T12" fmla="*/ 135 w 90"/>
                <a:gd name="T13" fmla="*/ 25 h 19"/>
                <a:gd name="T14" fmla="*/ 143 w 90"/>
                <a:gd name="T15" fmla="*/ 17 h 19"/>
                <a:gd name="T16" fmla="*/ 143 w 90"/>
                <a:gd name="T17" fmla="*/ 4 h 19"/>
                <a:gd name="T18" fmla="*/ 179 w 90"/>
                <a:gd name="T19" fmla="*/ 2 h 19"/>
                <a:gd name="T20" fmla="*/ 206 w 90"/>
                <a:gd name="T21" fmla="*/ 25 h 19"/>
                <a:gd name="T22" fmla="*/ 188 w 90"/>
                <a:gd name="T23" fmla="*/ 54 h 19"/>
                <a:gd name="T24" fmla="*/ 143 w 90"/>
                <a:gd name="T25" fmla="*/ 49 h 19"/>
                <a:gd name="T26" fmla="*/ 63 w 90"/>
                <a:gd name="T27" fmla="*/ 49 h 19"/>
                <a:gd name="T28" fmla="*/ 18 w 90"/>
                <a:gd name="T29" fmla="*/ 56 h 19"/>
                <a:gd name="T30" fmla="*/ 34 w 90"/>
                <a:gd name="T31" fmla="*/ 31 h 19"/>
                <a:gd name="T32" fmla="*/ 2 w 90"/>
                <a:gd name="T33" fmla="*/ 34 h 19"/>
                <a:gd name="T34" fmla="*/ 46 w 90"/>
                <a:gd name="T35" fmla="*/ 4 h 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19"/>
                <a:gd name="T56" fmla="*/ 90 w 90"/>
                <a:gd name="T57" fmla="*/ 19 h 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19">
                  <a:moveTo>
                    <a:pt x="20" y="4"/>
                  </a:moveTo>
                  <a:cubicBezTo>
                    <a:pt x="20" y="4"/>
                    <a:pt x="21" y="4"/>
                    <a:pt x="21" y="5"/>
                  </a:cubicBezTo>
                  <a:cubicBezTo>
                    <a:pt x="22" y="6"/>
                    <a:pt x="22" y="8"/>
                    <a:pt x="24" y="8"/>
                  </a:cubicBezTo>
                  <a:cubicBezTo>
                    <a:pt x="27" y="8"/>
                    <a:pt x="28" y="4"/>
                    <a:pt x="31" y="5"/>
                  </a:cubicBezTo>
                  <a:cubicBezTo>
                    <a:pt x="34" y="5"/>
                    <a:pt x="37" y="8"/>
                    <a:pt x="39" y="10"/>
                  </a:cubicBezTo>
                  <a:cubicBezTo>
                    <a:pt x="40" y="4"/>
                    <a:pt x="46" y="1"/>
                    <a:pt x="49" y="8"/>
                  </a:cubicBezTo>
                  <a:cubicBezTo>
                    <a:pt x="47" y="0"/>
                    <a:pt x="57" y="5"/>
                    <a:pt x="59" y="9"/>
                  </a:cubicBezTo>
                  <a:cubicBezTo>
                    <a:pt x="59" y="7"/>
                    <a:pt x="60" y="6"/>
                    <a:pt x="62" y="5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7" y="5"/>
                    <a:pt x="74" y="2"/>
                    <a:pt x="78" y="2"/>
                  </a:cubicBezTo>
                  <a:cubicBezTo>
                    <a:pt x="83" y="3"/>
                    <a:pt x="86" y="6"/>
                    <a:pt x="90" y="9"/>
                  </a:cubicBezTo>
                  <a:cubicBezTo>
                    <a:pt x="88" y="15"/>
                    <a:pt x="90" y="17"/>
                    <a:pt x="82" y="18"/>
                  </a:cubicBezTo>
                  <a:cubicBezTo>
                    <a:pt x="75" y="19"/>
                    <a:pt x="69" y="17"/>
                    <a:pt x="62" y="16"/>
                  </a:cubicBezTo>
                  <a:cubicBezTo>
                    <a:pt x="53" y="15"/>
                    <a:pt x="38" y="16"/>
                    <a:pt x="28" y="16"/>
                  </a:cubicBezTo>
                  <a:cubicBezTo>
                    <a:pt x="23" y="16"/>
                    <a:pt x="11" y="15"/>
                    <a:pt x="7" y="19"/>
                  </a:cubicBezTo>
                  <a:cubicBezTo>
                    <a:pt x="8" y="14"/>
                    <a:pt x="12" y="13"/>
                    <a:pt x="16" y="11"/>
                  </a:cubicBezTo>
                  <a:cubicBezTo>
                    <a:pt x="12" y="11"/>
                    <a:pt x="5" y="8"/>
                    <a:pt x="2" y="12"/>
                  </a:cubicBezTo>
                  <a:cubicBezTo>
                    <a:pt x="0" y="1"/>
                    <a:pt x="12" y="5"/>
                    <a:pt x="20" y="4"/>
                  </a:cubicBezTo>
                  <a:close/>
                </a:path>
              </a:pathLst>
            </a:custGeom>
            <a:solidFill>
              <a:srgbClr val="E5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2" name="Freeform 60"/>
            <p:cNvSpPr>
              <a:spLocks noChangeArrowheads="1"/>
            </p:cNvSpPr>
            <p:nvPr/>
          </p:nvSpPr>
          <p:spPr bwMode="auto">
            <a:xfrm>
              <a:off x="2590" y="2196"/>
              <a:ext cx="62" cy="15"/>
            </a:xfrm>
            <a:custGeom>
              <a:avLst/>
              <a:gdLst>
                <a:gd name="T0" fmla="*/ 140 w 57"/>
                <a:gd name="T1" fmla="*/ 6 h 14"/>
                <a:gd name="T2" fmla="*/ 121 w 57"/>
                <a:gd name="T3" fmla="*/ 2 h 14"/>
                <a:gd name="T4" fmla="*/ 126 w 57"/>
                <a:gd name="T5" fmla="*/ 18 h 14"/>
                <a:gd name="T6" fmla="*/ 59 w 57"/>
                <a:gd name="T7" fmla="*/ 4 h 14"/>
                <a:gd name="T8" fmla="*/ 69 w 57"/>
                <a:gd name="T9" fmla="*/ 20 h 14"/>
                <a:gd name="T10" fmla="*/ 36 w 57"/>
                <a:gd name="T11" fmla="*/ 2 h 14"/>
                <a:gd name="T12" fmla="*/ 20 w 57"/>
                <a:gd name="T13" fmla="*/ 5 h 14"/>
                <a:gd name="T14" fmla="*/ 0 w 57"/>
                <a:gd name="T15" fmla="*/ 29 h 14"/>
                <a:gd name="T16" fmla="*/ 83 w 57"/>
                <a:gd name="T17" fmla="*/ 27 h 14"/>
                <a:gd name="T18" fmla="*/ 108 w 57"/>
                <a:gd name="T19" fmla="*/ 23 h 14"/>
                <a:gd name="T20" fmla="*/ 140 w 57"/>
                <a:gd name="T21" fmla="*/ 20 h 14"/>
                <a:gd name="T22" fmla="*/ 144 w 57"/>
                <a:gd name="T23" fmla="*/ 4 h 14"/>
                <a:gd name="T24" fmla="*/ 140 w 57"/>
                <a:gd name="T25" fmla="*/ 6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14"/>
                <a:gd name="T41" fmla="*/ 57 w 57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14">
                  <a:moveTo>
                    <a:pt x="56" y="6"/>
                  </a:moveTo>
                  <a:cubicBezTo>
                    <a:pt x="53" y="5"/>
                    <a:pt x="50" y="4"/>
                    <a:pt x="48" y="2"/>
                  </a:cubicBezTo>
                  <a:cubicBezTo>
                    <a:pt x="49" y="4"/>
                    <a:pt x="49" y="6"/>
                    <a:pt x="50" y="7"/>
                  </a:cubicBezTo>
                  <a:cubicBezTo>
                    <a:pt x="45" y="3"/>
                    <a:pt x="28" y="0"/>
                    <a:pt x="24" y="4"/>
                  </a:cubicBezTo>
                  <a:cubicBezTo>
                    <a:pt x="25" y="6"/>
                    <a:pt x="26" y="8"/>
                    <a:pt x="27" y="9"/>
                  </a:cubicBezTo>
                  <a:cubicBezTo>
                    <a:pt x="24" y="6"/>
                    <a:pt x="19" y="4"/>
                    <a:pt x="15" y="2"/>
                  </a:cubicBezTo>
                  <a:cubicBezTo>
                    <a:pt x="16" y="10"/>
                    <a:pt x="11" y="5"/>
                    <a:pt x="8" y="5"/>
                  </a:cubicBezTo>
                  <a:cubicBezTo>
                    <a:pt x="4" y="7"/>
                    <a:pt x="1" y="10"/>
                    <a:pt x="0" y="14"/>
                  </a:cubicBezTo>
                  <a:cubicBezTo>
                    <a:pt x="7" y="7"/>
                    <a:pt x="23" y="14"/>
                    <a:pt x="33" y="13"/>
                  </a:cubicBezTo>
                  <a:cubicBezTo>
                    <a:pt x="36" y="13"/>
                    <a:pt x="39" y="11"/>
                    <a:pt x="43" y="11"/>
                  </a:cubicBezTo>
                  <a:cubicBezTo>
                    <a:pt x="47" y="11"/>
                    <a:pt x="53" y="13"/>
                    <a:pt x="56" y="9"/>
                  </a:cubicBezTo>
                  <a:cubicBezTo>
                    <a:pt x="57" y="8"/>
                    <a:pt x="57" y="6"/>
                    <a:pt x="57" y="4"/>
                  </a:cubicBezTo>
                  <a:cubicBezTo>
                    <a:pt x="57" y="5"/>
                    <a:pt x="56" y="5"/>
                    <a:pt x="56" y="6"/>
                  </a:cubicBezTo>
                  <a:close/>
                </a:path>
              </a:pathLst>
            </a:custGeom>
            <a:solidFill>
              <a:srgbClr val="E5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3" name="Freeform 61"/>
            <p:cNvSpPr>
              <a:spLocks noChangeArrowheads="1"/>
            </p:cNvSpPr>
            <p:nvPr/>
          </p:nvSpPr>
          <p:spPr bwMode="auto">
            <a:xfrm>
              <a:off x="2449" y="2175"/>
              <a:ext cx="98" cy="32"/>
            </a:xfrm>
            <a:custGeom>
              <a:avLst/>
              <a:gdLst>
                <a:gd name="T0" fmla="*/ 41 w 90"/>
                <a:gd name="T1" fmla="*/ 22 h 28"/>
                <a:gd name="T2" fmla="*/ 27 w 90"/>
                <a:gd name="T3" fmla="*/ 38 h 28"/>
                <a:gd name="T4" fmla="*/ 21 w 90"/>
                <a:gd name="T5" fmla="*/ 53 h 28"/>
                <a:gd name="T6" fmla="*/ 2 w 90"/>
                <a:gd name="T7" fmla="*/ 83 h 28"/>
                <a:gd name="T8" fmla="*/ 21 w 90"/>
                <a:gd name="T9" fmla="*/ 112 h 28"/>
                <a:gd name="T10" fmla="*/ 32 w 90"/>
                <a:gd name="T11" fmla="*/ 122 h 28"/>
                <a:gd name="T12" fmla="*/ 53 w 90"/>
                <a:gd name="T13" fmla="*/ 119 h 28"/>
                <a:gd name="T14" fmla="*/ 124 w 90"/>
                <a:gd name="T15" fmla="*/ 86 h 28"/>
                <a:gd name="T16" fmla="*/ 177 w 90"/>
                <a:gd name="T17" fmla="*/ 53 h 28"/>
                <a:gd name="T18" fmla="*/ 206 w 90"/>
                <a:gd name="T19" fmla="*/ 43 h 28"/>
                <a:gd name="T20" fmla="*/ 229 w 90"/>
                <a:gd name="T21" fmla="*/ 33 h 28"/>
                <a:gd name="T22" fmla="*/ 201 w 90"/>
                <a:gd name="T23" fmla="*/ 33 h 28"/>
                <a:gd name="T24" fmla="*/ 156 w 90"/>
                <a:gd name="T25" fmla="*/ 49 h 28"/>
                <a:gd name="T26" fmla="*/ 96 w 90"/>
                <a:gd name="T27" fmla="*/ 64 h 28"/>
                <a:gd name="T28" fmla="*/ 41 w 90"/>
                <a:gd name="T29" fmla="*/ 22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0"/>
                <a:gd name="T46" fmla="*/ 0 h 28"/>
                <a:gd name="T47" fmla="*/ 90 w 9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0" h="28">
                  <a:moveTo>
                    <a:pt x="16" y="5"/>
                  </a:moveTo>
                  <a:cubicBezTo>
                    <a:pt x="14" y="7"/>
                    <a:pt x="13" y="7"/>
                    <a:pt x="11" y="9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6" y="14"/>
                    <a:pt x="4" y="17"/>
                    <a:pt x="2" y="19"/>
                  </a:cubicBezTo>
                  <a:cubicBezTo>
                    <a:pt x="0" y="24"/>
                    <a:pt x="4" y="24"/>
                    <a:pt x="8" y="26"/>
                  </a:cubicBezTo>
                  <a:cubicBezTo>
                    <a:pt x="9" y="27"/>
                    <a:pt x="11" y="28"/>
                    <a:pt x="13" y="28"/>
                  </a:cubicBezTo>
                  <a:cubicBezTo>
                    <a:pt x="15" y="28"/>
                    <a:pt x="18" y="27"/>
                    <a:pt x="21" y="27"/>
                  </a:cubicBezTo>
                  <a:cubicBezTo>
                    <a:pt x="31" y="27"/>
                    <a:pt x="39" y="24"/>
                    <a:pt x="48" y="20"/>
                  </a:cubicBezTo>
                  <a:cubicBezTo>
                    <a:pt x="55" y="17"/>
                    <a:pt x="63" y="15"/>
                    <a:pt x="70" y="12"/>
                  </a:cubicBezTo>
                  <a:cubicBezTo>
                    <a:pt x="74" y="11"/>
                    <a:pt x="77" y="10"/>
                    <a:pt x="81" y="10"/>
                  </a:cubicBezTo>
                  <a:cubicBezTo>
                    <a:pt x="84" y="9"/>
                    <a:pt x="88" y="9"/>
                    <a:pt x="90" y="8"/>
                  </a:cubicBezTo>
                  <a:cubicBezTo>
                    <a:pt x="86" y="7"/>
                    <a:pt x="82" y="8"/>
                    <a:pt x="78" y="8"/>
                  </a:cubicBezTo>
                  <a:cubicBezTo>
                    <a:pt x="72" y="9"/>
                    <a:pt x="66" y="10"/>
                    <a:pt x="61" y="11"/>
                  </a:cubicBezTo>
                  <a:cubicBezTo>
                    <a:pt x="54" y="12"/>
                    <a:pt x="44" y="20"/>
                    <a:pt x="37" y="15"/>
                  </a:cubicBezTo>
                  <a:cubicBezTo>
                    <a:pt x="31" y="12"/>
                    <a:pt x="24" y="0"/>
                    <a:pt x="16" y="5"/>
                  </a:cubicBezTo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4" name="Freeform 62"/>
            <p:cNvSpPr>
              <a:spLocks noChangeArrowheads="1"/>
            </p:cNvSpPr>
            <p:nvPr/>
          </p:nvSpPr>
          <p:spPr bwMode="auto">
            <a:xfrm>
              <a:off x="2574" y="2022"/>
              <a:ext cx="220" cy="177"/>
            </a:xfrm>
            <a:custGeom>
              <a:avLst/>
              <a:gdLst>
                <a:gd name="T0" fmla="*/ 327 w 203"/>
                <a:gd name="T1" fmla="*/ 63 h 159"/>
                <a:gd name="T2" fmla="*/ 269 w 203"/>
                <a:gd name="T3" fmla="*/ 308 h 159"/>
                <a:gd name="T4" fmla="*/ 268 w 203"/>
                <a:gd name="T5" fmla="*/ 353 h 159"/>
                <a:gd name="T6" fmla="*/ 230 w 203"/>
                <a:gd name="T7" fmla="*/ 363 h 159"/>
                <a:gd name="T8" fmla="*/ 196 w 203"/>
                <a:gd name="T9" fmla="*/ 382 h 159"/>
                <a:gd name="T10" fmla="*/ 180 w 203"/>
                <a:gd name="T11" fmla="*/ 409 h 159"/>
                <a:gd name="T12" fmla="*/ 164 w 203"/>
                <a:gd name="T13" fmla="*/ 382 h 159"/>
                <a:gd name="T14" fmla="*/ 143 w 203"/>
                <a:gd name="T15" fmla="*/ 404 h 159"/>
                <a:gd name="T16" fmla="*/ 131 w 203"/>
                <a:gd name="T17" fmla="*/ 376 h 159"/>
                <a:gd name="T18" fmla="*/ 132 w 203"/>
                <a:gd name="T19" fmla="*/ 376 h 159"/>
                <a:gd name="T20" fmla="*/ 128 w 203"/>
                <a:gd name="T21" fmla="*/ 376 h 159"/>
                <a:gd name="T22" fmla="*/ 128 w 203"/>
                <a:gd name="T23" fmla="*/ 374 h 159"/>
                <a:gd name="T24" fmla="*/ 127 w 203"/>
                <a:gd name="T25" fmla="*/ 374 h 159"/>
                <a:gd name="T26" fmla="*/ 127 w 203"/>
                <a:gd name="T27" fmla="*/ 330 h 159"/>
                <a:gd name="T28" fmla="*/ 117 w 203"/>
                <a:gd name="T29" fmla="*/ 326 h 159"/>
                <a:gd name="T30" fmla="*/ 109 w 203"/>
                <a:gd name="T31" fmla="*/ 314 h 159"/>
                <a:gd name="T32" fmla="*/ 108 w 203"/>
                <a:gd name="T33" fmla="*/ 287 h 159"/>
                <a:gd name="T34" fmla="*/ 82 w 203"/>
                <a:gd name="T35" fmla="*/ 284 h 159"/>
                <a:gd name="T36" fmla="*/ 59 w 203"/>
                <a:gd name="T37" fmla="*/ 266 h 159"/>
                <a:gd name="T38" fmla="*/ 55 w 203"/>
                <a:gd name="T39" fmla="*/ 266 h 159"/>
                <a:gd name="T40" fmla="*/ 75 w 203"/>
                <a:gd name="T41" fmla="*/ 296 h 159"/>
                <a:gd name="T42" fmla="*/ 96 w 203"/>
                <a:gd name="T43" fmla="*/ 317 h 159"/>
                <a:gd name="T44" fmla="*/ 95 w 203"/>
                <a:gd name="T45" fmla="*/ 333 h 159"/>
                <a:gd name="T46" fmla="*/ 65 w 203"/>
                <a:gd name="T47" fmla="*/ 336 h 159"/>
                <a:gd name="T48" fmla="*/ 81 w 203"/>
                <a:gd name="T49" fmla="*/ 363 h 159"/>
                <a:gd name="T50" fmla="*/ 70 w 203"/>
                <a:gd name="T51" fmla="*/ 363 h 159"/>
                <a:gd name="T52" fmla="*/ 75 w 203"/>
                <a:gd name="T53" fmla="*/ 374 h 159"/>
                <a:gd name="T54" fmla="*/ 64 w 203"/>
                <a:gd name="T55" fmla="*/ 382 h 159"/>
                <a:gd name="T56" fmla="*/ 64 w 203"/>
                <a:gd name="T57" fmla="*/ 393 h 159"/>
                <a:gd name="T58" fmla="*/ 55 w 203"/>
                <a:gd name="T59" fmla="*/ 399 h 159"/>
                <a:gd name="T60" fmla="*/ 55 w 203"/>
                <a:gd name="T61" fmla="*/ 419 h 159"/>
                <a:gd name="T62" fmla="*/ 54 w 203"/>
                <a:gd name="T63" fmla="*/ 419 h 159"/>
                <a:gd name="T64" fmla="*/ 46 w 203"/>
                <a:gd name="T65" fmla="*/ 425 h 159"/>
                <a:gd name="T66" fmla="*/ 46 w 203"/>
                <a:gd name="T67" fmla="*/ 444 h 159"/>
                <a:gd name="T68" fmla="*/ 28 w 203"/>
                <a:gd name="T69" fmla="*/ 444 h 159"/>
                <a:gd name="T70" fmla="*/ 5 w 203"/>
                <a:gd name="T71" fmla="*/ 450 h 159"/>
                <a:gd name="T72" fmla="*/ 1 w 203"/>
                <a:gd name="T73" fmla="*/ 473 h 159"/>
                <a:gd name="T74" fmla="*/ 0 w 203"/>
                <a:gd name="T75" fmla="*/ 473 h 159"/>
                <a:gd name="T76" fmla="*/ 4 w 203"/>
                <a:gd name="T77" fmla="*/ 512 h 159"/>
                <a:gd name="T78" fmla="*/ 24 w 203"/>
                <a:gd name="T79" fmla="*/ 501 h 159"/>
                <a:gd name="T80" fmla="*/ 33 w 203"/>
                <a:gd name="T81" fmla="*/ 515 h 159"/>
                <a:gd name="T82" fmla="*/ 47 w 203"/>
                <a:gd name="T83" fmla="*/ 515 h 159"/>
                <a:gd name="T84" fmla="*/ 65 w 203"/>
                <a:gd name="T85" fmla="*/ 517 h 159"/>
                <a:gd name="T86" fmla="*/ 69 w 203"/>
                <a:gd name="T87" fmla="*/ 492 h 159"/>
                <a:gd name="T88" fmla="*/ 88 w 203"/>
                <a:gd name="T89" fmla="*/ 508 h 159"/>
                <a:gd name="T90" fmla="*/ 143 w 203"/>
                <a:gd name="T91" fmla="*/ 508 h 159"/>
                <a:gd name="T92" fmla="*/ 142 w 203"/>
                <a:gd name="T93" fmla="*/ 508 h 159"/>
                <a:gd name="T94" fmla="*/ 166 w 203"/>
                <a:gd name="T95" fmla="*/ 494 h 159"/>
                <a:gd name="T96" fmla="*/ 185 w 203"/>
                <a:gd name="T97" fmla="*/ 507 h 159"/>
                <a:gd name="T98" fmla="*/ 234 w 203"/>
                <a:gd name="T99" fmla="*/ 492 h 159"/>
                <a:gd name="T100" fmla="*/ 250 w 203"/>
                <a:gd name="T101" fmla="*/ 485 h 159"/>
                <a:gd name="T102" fmla="*/ 268 w 203"/>
                <a:gd name="T103" fmla="*/ 473 h 159"/>
                <a:gd name="T104" fmla="*/ 271 w 203"/>
                <a:gd name="T105" fmla="*/ 450 h 159"/>
                <a:gd name="T106" fmla="*/ 293 w 203"/>
                <a:gd name="T107" fmla="*/ 455 h 159"/>
                <a:gd name="T108" fmla="*/ 314 w 203"/>
                <a:gd name="T109" fmla="*/ 416 h 159"/>
                <a:gd name="T110" fmla="*/ 316 w 203"/>
                <a:gd name="T111" fmla="*/ 395 h 159"/>
                <a:gd name="T112" fmla="*/ 316 w 203"/>
                <a:gd name="T113" fmla="*/ 282 h 159"/>
                <a:gd name="T114" fmla="*/ 342 w 203"/>
                <a:gd name="T115" fmla="*/ 96 h 159"/>
                <a:gd name="T116" fmla="*/ 490 w 203"/>
                <a:gd name="T117" fmla="*/ 18 h 159"/>
                <a:gd name="T118" fmla="*/ 327 w 203"/>
                <a:gd name="T119" fmla="*/ 63 h 1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3"/>
                <a:gd name="T181" fmla="*/ 0 h 159"/>
                <a:gd name="T182" fmla="*/ 203 w 203"/>
                <a:gd name="T183" fmla="*/ 159 h 1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3" h="159">
                  <a:moveTo>
                    <a:pt x="136" y="20"/>
                  </a:moveTo>
                  <a:cubicBezTo>
                    <a:pt x="110" y="40"/>
                    <a:pt x="111" y="95"/>
                    <a:pt x="111" y="95"/>
                  </a:cubicBezTo>
                  <a:cubicBezTo>
                    <a:pt x="111" y="100"/>
                    <a:pt x="112" y="105"/>
                    <a:pt x="110" y="109"/>
                  </a:cubicBezTo>
                  <a:cubicBezTo>
                    <a:pt x="107" y="115"/>
                    <a:pt x="97" y="120"/>
                    <a:pt x="95" y="111"/>
                  </a:cubicBezTo>
                  <a:cubicBezTo>
                    <a:pt x="92" y="116"/>
                    <a:pt x="86" y="124"/>
                    <a:pt x="81" y="118"/>
                  </a:cubicBezTo>
                  <a:cubicBezTo>
                    <a:pt x="82" y="117"/>
                    <a:pt x="80" y="124"/>
                    <a:pt x="74" y="125"/>
                  </a:cubicBezTo>
                  <a:cubicBezTo>
                    <a:pt x="69" y="125"/>
                    <a:pt x="67" y="118"/>
                    <a:pt x="67" y="118"/>
                  </a:cubicBezTo>
                  <a:cubicBezTo>
                    <a:pt x="67" y="118"/>
                    <a:pt x="63" y="125"/>
                    <a:pt x="60" y="124"/>
                  </a:cubicBezTo>
                  <a:cubicBezTo>
                    <a:pt x="58" y="123"/>
                    <a:pt x="56" y="118"/>
                    <a:pt x="54" y="116"/>
                  </a:cubicBezTo>
                  <a:cubicBezTo>
                    <a:pt x="54" y="116"/>
                    <a:pt x="54" y="116"/>
                    <a:pt x="55" y="116"/>
                  </a:cubicBezTo>
                  <a:cubicBezTo>
                    <a:pt x="54" y="116"/>
                    <a:pt x="53" y="116"/>
                    <a:pt x="53" y="116"/>
                  </a:cubicBezTo>
                  <a:cubicBezTo>
                    <a:pt x="53" y="116"/>
                    <a:pt x="53" y="115"/>
                    <a:pt x="53" y="115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49" y="112"/>
                    <a:pt x="51" y="104"/>
                    <a:pt x="52" y="101"/>
                  </a:cubicBezTo>
                  <a:cubicBezTo>
                    <a:pt x="51" y="101"/>
                    <a:pt x="49" y="101"/>
                    <a:pt x="48" y="100"/>
                  </a:cubicBezTo>
                  <a:cubicBezTo>
                    <a:pt x="47" y="99"/>
                    <a:pt x="46" y="97"/>
                    <a:pt x="45" y="96"/>
                  </a:cubicBezTo>
                  <a:cubicBezTo>
                    <a:pt x="44" y="93"/>
                    <a:pt x="41" y="91"/>
                    <a:pt x="44" y="89"/>
                  </a:cubicBezTo>
                  <a:cubicBezTo>
                    <a:pt x="41" y="88"/>
                    <a:pt x="37" y="88"/>
                    <a:pt x="34" y="87"/>
                  </a:cubicBezTo>
                  <a:cubicBezTo>
                    <a:pt x="31" y="86"/>
                    <a:pt x="25" y="85"/>
                    <a:pt x="24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5" y="86"/>
                    <a:pt x="27" y="88"/>
                    <a:pt x="30" y="91"/>
                  </a:cubicBezTo>
                  <a:cubicBezTo>
                    <a:pt x="33" y="93"/>
                    <a:pt x="37" y="95"/>
                    <a:pt x="40" y="98"/>
                  </a:cubicBezTo>
                  <a:cubicBezTo>
                    <a:pt x="42" y="100"/>
                    <a:pt x="42" y="101"/>
                    <a:pt x="39" y="102"/>
                  </a:cubicBezTo>
                  <a:cubicBezTo>
                    <a:pt x="35" y="102"/>
                    <a:pt x="31" y="102"/>
                    <a:pt x="27" y="103"/>
                  </a:cubicBezTo>
                  <a:cubicBezTo>
                    <a:pt x="27" y="106"/>
                    <a:pt x="32" y="108"/>
                    <a:pt x="33" y="111"/>
                  </a:cubicBezTo>
                  <a:cubicBezTo>
                    <a:pt x="32" y="110"/>
                    <a:pt x="31" y="111"/>
                    <a:pt x="29" y="111"/>
                  </a:cubicBezTo>
                  <a:cubicBezTo>
                    <a:pt x="28" y="113"/>
                    <a:pt x="30" y="114"/>
                    <a:pt x="30" y="115"/>
                  </a:cubicBezTo>
                  <a:cubicBezTo>
                    <a:pt x="28" y="117"/>
                    <a:pt x="25" y="116"/>
                    <a:pt x="26" y="118"/>
                  </a:cubicBezTo>
                  <a:cubicBezTo>
                    <a:pt x="26" y="120"/>
                    <a:pt x="27" y="120"/>
                    <a:pt x="26" y="121"/>
                  </a:cubicBezTo>
                  <a:cubicBezTo>
                    <a:pt x="26" y="122"/>
                    <a:pt x="24" y="123"/>
                    <a:pt x="23" y="123"/>
                  </a:cubicBezTo>
                  <a:cubicBezTo>
                    <a:pt x="25" y="125"/>
                    <a:pt x="24" y="127"/>
                    <a:pt x="23" y="129"/>
                  </a:cubicBezTo>
                  <a:cubicBezTo>
                    <a:pt x="23" y="129"/>
                    <a:pt x="22" y="129"/>
                    <a:pt x="22" y="129"/>
                  </a:cubicBezTo>
                  <a:cubicBezTo>
                    <a:pt x="21" y="130"/>
                    <a:pt x="19" y="131"/>
                    <a:pt x="18" y="131"/>
                  </a:cubicBezTo>
                  <a:cubicBezTo>
                    <a:pt x="17" y="133"/>
                    <a:pt x="20" y="135"/>
                    <a:pt x="18" y="137"/>
                  </a:cubicBezTo>
                  <a:cubicBezTo>
                    <a:pt x="17" y="138"/>
                    <a:pt x="14" y="138"/>
                    <a:pt x="12" y="137"/>
                  </a:cubicBezTo>
                  <a:cubicBezTo>
                    <a:pt x="10" y="137"/>
                    <a:pt x="7" y="137"/>
                    <a:pt x="5" y="138"/>
                  </a:cubicBezTo>
                  <a:cubicBezTo>
                    <a:pt x="6" y="140"/>
                    <a:pt x="4" y="147"/>
                    <a:pt x="1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" y="149"/>
                    <a:pt x="4" y="153"/>
                    <a:pt x="4" y="157"/>
                  </a:cubicBezTo>
                  <a:cubicBezTo>
                    <a:pt x="6" y="155"/>
                    <a:pt x="7" y="153"/>
                    <a:pt x="10" y="154"/>
                  </a:cubicBezTo>
                  <a:cubicBezTo>
                    <a:pt x="12" y="155"/>
                    <a:pt x="12" y="158"/>
                    <a:pt x="14" y="158"/>
                  </a:cubicBezTo>
                  <a:cubicBezTo>
                    <a:pt x="15" y="158"/>
                    <a:pt x="18" y="157"/>
                    <a:pt x="19" y="158"/>
                  </a:cubicBezTo>
                  <a:cubicBezTo>
                    <a:pt x="22" y="158"/>
                    <a:pt x="25" y="158"/>
                    <a:pt x="27" y="159"/>
                  </a:cubicBezTo>
                  <a:cubicBezTo>
                    <a:pt x="25" y="157"/>
                    <a:pt x="25" y="152"/>
                    <a:pt x="28" y="152"/>
                  </a:cubicBezTo>
                  <a:cubicBezTo>
                    <a:pt x="31" y="152"/>
                    <a:pt x="34" y="155"/>
                    <a:pt x="36" y="156"/>
                  </a:cubicBezTo>
                  <a:cubicBezTo>
                    <a:pt x="33" y="149"/>
                    <a:pt x="57" y="156"/>
                    <a:pt x="60" y="156"/>
                  </a:cubicBezTo>
                  <a:cubicBezTo>
                    <a:pt x="60" y="156"/>
                    <a:pt x="59" y="156"/>
                    <a:pt x="59" y="156"/>
                  </a:cubicBezTo>
                  <a:cubicBezTo>
                    <a:pt x="62" y="152"/>
                    <a:pt x="64" y="152"/>
                    <a:pt x="68" y="153"/>
                  </a:cubicBezTo>
                  <a:cubicBezTo>
                    <a:pt x="71" y="154"/>
                    <a:pt x="73" y="155"/>
                    <a:pt x="77" y="155"/>
                  </a:cubicBezTo>
                  <a:cubicBezTo>
                    <a:pt x="84" y="154"/>
                    <a:pt x="90" y="151"/>
                    <a:pt x="97" y="152"/>
                  </a:cubicBezTo>
                  <a:cubicBezTo>
                    <a:pt x="94" y="148"/>
                    <a:pt x="102" y="146"/>
                    <a:pt x="104" y="149"/>
                  </a:cubicBezTo>
                  <a:cubicBezTo>
                    <a:pt x="104" y="144"/>
                    <a:pt x="107" y="144"/>
                    <a:pt x="110" y="146"/>
                  </a:cubicBezTo>
                  <a:cubicBezTo>
                    <a:pt x="106" y="144"/>
                    <a:pt x="111" y="139"/>
                    <a:pt x="113" y="138"/>
                  </a:cubicBezTo>
                  <a:cubicBezTo>
                    <a:pt x="115" y="137"/>
                    <a:pt x="119" y="137"/>
                    <a:pt x="121" y="139"/>
                  </a:cubicBezTo>
                  <a:cubicBezTo>
                    <a:pt x="125" y="138"/>
                    <a:pt x="128" y="131"/>
                    <a:pt x="129" y="128"/>
                  </a:cubicBezTo>
                  <a:cubicBezTo>
                    <a:pt x="130" y="126"/>
                    <a:pt x="130" y="124"/>
                    <a:pt x="130" y="122"/>
                  </a:cubicBezTo>
                  <a:cubicBezTo>
                    <a:pt x="133" y="115"/>
                    <a:pt x="130" y="105"/>
                    <a:pt x="130" y="86"/>
                  </a:cubicBezTo>
                  <a:cubicBezTo>
                    <a:pt x="129" y="63"/>
                    <a:pt x="131" y="49"/>
                    <a:pt x="141" y="29"/>
                  </a:cubicBezTo>
                  <a:cubicBezTo>
                    <a:pt x="152" y="10"/>
                    <a:pt x="185" y="3"/>
                    <a:pt x="203" y="5"/>
                  </a:cubicBezTo>
                  <a:cubicBezTo>
                    <a:pt x="188" y="0"/>
                    <a:pt x="162" y="0"/>
                    <a:pt x="136" y="20"/>
                  </a:cubicBez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5" name="Freeform 63"/>
            <p:cNvSpPr>
              <a:spLocks noChangeArrowheads="1"/>
            </p:cNvSpPr>
            <p:nvPr/>
          </p:nvSpPr>
          <p:spPr bwMode="auto">
            <a:xfrm>
              <a:off x="2557" y="2039"/>
              <a:ext cx="65" cy="75"/>
            </a:xfrm>
            <a:custGeom>
              <a:avLst/>
              <a:gdLst>
                <a:gd name="T0" fmla="*/ 109 w 60"/>
                <a:gd name="T1" fmla="*/ 21 h 67"/>
                <a:gd name="T2" fmla="*/ 80 w 60"/>
                <a:gd name="T3" fmla="*/ 19 h 67"/>
                <a:gd name="T4" fmla="*/ 22 w 60"/>
                <a:gd name="T5" fmla="*/ 84 h 67"/>
                <a:gd name="T6" fmla="*/ 4 w 60"/>
                <a:gd name="T7" fmla="*/ 168 h 67"/>
                <a:gd name="T8" fmla="*/ 4 w 60"/>
                <a:gd name="T9" fmla="*/ 168 h 67"/>
                <a:gd name="T10" fmla="*/ 0 w 60"/>
                <a:gd name="T11" fmla="*/ 182 h 67"/>
                <a:gd name="T12" fmla="*/ 4 w 60"/>
                <a:gd name="T13" fmla="*/ 201 h 67"/>
                <a:gd name="T14" fmla="*/ 24 w 60"/>
                <a:gd name="T15" fmla="*/ 233 h 67"/>
                <a:gd name="T16" fmla="*/ 50 w 60"/>
                <a:gd name="T17" fmla="*/ 208 h 67"/>
                <a:gd name="T18" fmla="*/ 47 w 60"/>
                <a:gd name="T19" fmla="*/ 219 h 67"/>
                <a:gd name="T20" fmla="*/ 76 w 60"/>
                <a:gd name="T21" fmla="*/ 219 h 67"/>
                <a:gd name="T22" fmla="*/ 76 w 60"/>
                <a:gd name="T23" fmla="*/ 219 h 67"/>
                <a:gd name="T24" fmla="*/ 76 w 60"/>
                <a:gd name="T25" fmla="*/ 224 h 67"/>
                <a:gd name="T26" fmla="*/ 109 w 60"/>
                <a:gd name="T27" fmla="*/ 21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67"/>
                <a:gd name="T44" fmla="*/ 60 w 60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67">
                  <a:moveTo>
                    <a:pt x="45" y="6"/>
                  </a:moveTo>
                  <a:cubicBezTo>
                    <a:pt x="41" y="0"/>
                    <a:pt x="34" y="4"/>
                    <a:pt x="33" y="5"/>
                  </a:cubicBezTo>
                  <a:cubicBezTo>
                    <a:pt x="24" y="10"/>
                    <a:pt x="14" y="13"/>
                    <a:pt x="9" y="24"/>
                  </a:cubicBezTo>
                  <a:cubicBezTo>
                    <a:pt x="6" y="32"/>
                    <a:pt x="11" y="44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50"/>
                    <a:pt x="1" y="51"/>
                    <a:pt x="0" y="53"/>
                  </a:cubicBezTo>
                  <a:cubicBezTo>
                    <a:pt x="4" y="52"/>
                    <a:pt x="6" y="55"/>
                    <a:pt x="4" y="58"/>
                  </a:cubicBezTo>
                  <a:cubicBezTo>
                    <a:pt x="8" y="56"/>
                    <a:pt x="5" y="66"/>
                    <a:pt x="10" y="67"/>
                  </a:cubicBezTo>
                  <a:cubicBezTo>
                    <a:pt x="14" y="67"/>
                    <a:pt x="19" y="63"/>
                    <a:pt x="20" y="60"/>
                  </a:cubicBezTo>
                  <a:cubicBezTo>
                    <a:pt x="20" y="62"/>
                    <a:pt x="20" y="63"/>
                    <a:pt x="19" y="63"/>
                  </a:cubicBezTo>
                  <a:cubicBezTo>
                    <a:pt x="23" y="63"/>
                    <a:pt x="27" y="66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52" y="56"/>
                    <a:pt x="60" y="22"/>
                    <a:pt x="45" y="6"/>
                  </a:cubicBez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6" name="Freeform 64"/>
            <p:cNvSpPr>
              <a:spLocks noChangeArrowheads="1"/>
            </p:cNvSpPr>
            <p:nvPr/>
          </p:nvSpPr>
          <p:spPr bwMode="auto">
            <a:xfrm>
              <a:off x="2500" y="2116"/>
              <a:ext cx="27" cy="28"/>
            </a:xfrm>
            <a:custGeom>
              <a:avLst/>
              <a:gdLst>
                <a:gd name="T0" fmla="*/ 0 w 25"/>
                <a:gd name="T1" fmla="*/ 86 h 25"/>
                <a:gd name="T2" fmla="*/ 57 w 25"/>
                <a:gd name="T3" fmla="*/ 30 h 25"/>
                <a:gd name="T4" fmla="*/ 0 w 25"/>
                <a:gd name="T5" fmla="*/ 86 h 25"/>
                <a:gd name="T6" fmla="*/ 0 60000 65536"/>
                <a:gd name="T7" fmla="*/ 0 60000 65536"/>
                <a:gd name="T8" fmla="*/ 0 60000 65536"/>
                <a:gd name="T9" fmla="*/ 0 w 25"/>
                <a:gd name="T10" fmla="*/ 0 h 25"/>
                <a:gd name="T11" fmla="*/ 25 w 25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5">
                  <a:moveTo>
                    <a:pt x="0" y="25"/>
                  </a:moveTo>
                  <a:cubicBezTo>
                    <a:pt x="5" y="10"/>
                    <a:pt x="11" y="3"/>
                    <a:pt x="25" y="9"/>
                  </a:cubicBezTo>
                  <a:cubicBezTo>
                    <a:pt x="19" y="3"/>
                    <a:pt x="2" y="0"/>
                    <a:pt x="0" y="25"/>
                  </a:cubicBezTo>
                  <a:close/>
                </a:path>
              </a:pathLst>
            </a:custGeom>
            <a:solidFill>
              <a:srgbClr val="D0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7" name="Freeform 65"/>
            <p:cNvSpPr>
              <a:spLocks noChangeArrowheads="1"/>
            </p:cNvSpPr>
            <p:nvPr/>
          </p:nvSpPr>
          <p:spPr bwMode="auto">
            <a:xfrm>
              <a:off x="2516" y="2136"/>
              <a:ext cx="14" cy="15"/>
            </a:xfrm>
            <a:custGeom>
              <a:avLst/>
              <a:gdLst>
                <a:gd name="T0" fmla="*/ 0 w 14"/>
                <a:gd name="T1" fmla="*/ 25 h 14"/>
                <a:gd name="T2" fmla="*/ 12 w 14"/>
                <a:gd name="T3" fmla="*/ 0 h 14"/>
                <a:gd name="T4" fmla="*/ 0 w 14"/>
                <a:gd name="T5" fmla="*/ 25 h 14"/>
                <a:gd name="T6" fmla="*/ 0 60000 65536"/>
                <a:gd name="T7" fmla="*/ 0 60000 65536"/>
                <a:gd name="T8" fmla="*/ 0 60000 65536"/>
                <a:gd name="T9" fmla="*/ 0 w 14"/>
                <a:gd name="T10" fmla="*/ 0 h 14"/>
                <a:gd name="T11" fmla="*/ 14 w 14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4">
                  <a:moveTo>
                    <a:pt x="0" y="12"/>
                  </a:moveTo>
                  <a:cubicBezTo>
                    <a:pt x="8" y="14"/>
                    <a:pt x="12" y="6"/>
                    <a:pt x="12" y="0"/>
                  </a:cubicBezTo>
                  <a:cubicBezTo>
                    <a:pt x="14" y="7"/>
                    <a:pt x="12" y="14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8" name="Freeform 66"/>
            <p:cNvSpPr>
              <a:spLocks noChangeArrowheads="1"/>
            </p:cNvSpPr>
            <p:nvPr/>
          </p:nvSpPr>
          <p:spPr bwMode="auto">
            <a:xfrm>
              <a:off x="2572" y="2048"/>
              <a:ext cx="35" cy="60"/>
            </a:xfrm>
            <a:custGeom>
              <a:avLst/>
              <a:gdLst>
                <a:gd name="T0" fmla="*/ 53 w 32"/>
                <a:gd name="T1" fmla="*/ 3 h 54"/>
                <a:gd name="T2" fmla="*/ 22 w 32"/>
                <a:gd name="T3" fmla="*/ 37 h 54"/>
                <a:gd name="T4" fmla="*/ 2 w 32"/>
                <a:gd name="T5" fmla="*/ 70 h 54"/>
                <a:gd name="T6" fmla="*/ 4 w 32"/>
                <a:gd name="T7" fmla="*/ 101 h 54"/>
                <a:gd name="T8" fmla="*/ 1 w 32"/>
                <a:gd name="T9" fmla="*/ 111 h 54"/>
                <a:gd name="T10" fmla="*/ 4 w 32"/>
                <a:gd name="T11" fmla="*/ 124 h 54"/>
                <a:gd name="T12" fmla="*/ 5 w 32"/>
                <a:gd name="T13" fmla="*/ 148 h 54"/>
                <a:gd name="T14" fmla="*/ 18 w 32"/>
                <a:gd name="T15" fmla="*/ 170 h 54"/>
                <a:gd name="T16" fmla="*/ 34 w 32"/>
                <a:gd name="T17" fmla="*/ 163 h 54"/>
                <a:gd name="T18" fmla="*/ 40 w 32"/>
                <a:gd name="T19" fmla="*/ 124 h 54"/>
                <a:gd name="T20" fmla="*/ 51 w 32"/>
                <a:gd name="T21" fmla="*/ 98 h 54"/>
                <a:gd name="T22" fmla="*/ 58 w 32"/>
                <a:gd name="T23" fmla="*/ 51 h 54"/>
                <a:gd name="T24" fmla="*/ 79 w 32"/>
                <a:gd name="T25" fmla="*/ 79 h 54"/>
                <a:gd name="T26" fmla="*/ 79 w 32"/>
                <a:gd name="T27" fmla="*/ 27 h 54"/>
                <a:gd name="T28" fmla="*/ 56 w 32"/>
                <a:gd name="T29" fmla="*/ 3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54"/>
                <a:gd name="T47" fmla="*/ 32 w 32"/>
                <a:gd name="T48" fmla="*/ 54 h 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54">
                  <a:moveTo>
                    <a:pt x="20" y="3"/>
                  </a:moveTo>
                  <a:cubicBezTo>
                    <a:pt x="14" y="4"/>
                    <a:pt x="13" y="8"/>
                    <a:pt x="8" y="12"/>
                  </a:cubicBezTo>
                  <a:cubicBezTo>
                    <a:pt x="4" y="15"/>
                    <a:pt x="0" y="17"/>
                    <a:pt x="2" y="22"/>
                  </a:cubicBezTo>
                  <a:cubicBezTo>
                    <a:pt x="4" y="25"/>
                    <a:pt x="7" y="29"/>
                    <a:pt x="4" y="32"/>
                  </a:cubicBezTo>
                  <a:cubicBezTo>
                    <a:pt x="4" y="33"/>
                    <a:pt x="1" y="34"/>
                    <a:pt x="1" y="35"/>
                  </a:cubicBezTo>
                  <a:cubicBezTo>
                    <a:pt x="0" y="37"/>
                    <a:pt x="3" y="39"/>
                    <a:pt x="4" y="40"/>
                  </a:cubicBezTo>
                  <a:cubicBezTo>
                    <a:pt x="0" y="42"/>
                    <a:pt x="2" y="43"/>
                    <a:pt x="5" y="46"/>
                  </a:cubicBezTo>
                  <a:cubicBezTo>
                    <a:pt x="7" y="48"/>
                    <a:pt x="8" y="51"/>
                    <a:pt x="6" y="54"/>
                  </a:cubicBezTo>
                  <a:cubicBezTo>
                    <a:pt x="8" y="52"/>
                    <a:pt x="10" y="51"/>
                    <a:pt x="13" y="50"/>
                  </a:cubicBezTo>
                  <a:cubicBezTo>
                    <a:pt x="8" y="46"/>
                    <a:pt x="7" y="39"/>
                    <a:pt x="15" y="40"/>
                  </a:cubicBezTo>
                  <a:cubicBezTo>
                    <a:pt x="12" y="37"/>
                    <a:pt x="17" y="30"/>
                    <a:pt x="19" y="31"/>
                  </a:cubicBezTo>
                  <a:cubicBezTo>
                    <a:pt x="14" y="30"/>
                    <a:pt x="18" y="18"/>
                    <a:pt x="22" y="16"/>
                  </a:cubicBezTo>
                  <a:cubicBezTo>
                    <a:pt x="27" y="15"/>
                    <a:pt x="28" y="21"/>
                    <a:pt x="29" y="25"/>
                  </a:cubicBezTo>
                  <a:cubicBezTo>
                    <a:pt x="30" y="20"/>
                    <a:pt x="32" y="14"/>
                    <a:pt x="29" y="9"/>
                  </a:cubicBezTo>
                  <a:cubicBezTo>
                    <a:pt x="28" y="6"/>
                    <a:pt x="25" y="0"/>
                    <a:pt x="21" y="3"/>
                  </a:cubicBezTo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9" name="Freeform 67"/>
            <p:cNvSpPr>
              <a:spLocks noChangeArrowheads="1"/>
            </p:cNvSpPr>
            <p:nvPr/>
          </p:nvSpPr>
          <p:spPr bwMode="auto">
            <a:xfrm>
              <a:off x="2514" y="2001"/>
              <a:ext cx="14" cy="45"/>
            </a:xfrm>
            <a:custGeom>
              <a:avLst/>
              <a:gdLst>
                <a:gd name="T0" fmla="*/ 1 w 13"/>
                <a:gd name="T1" fmla="*/ 20 h 41"/>
                <a:gd name="T2" fmla="*/ 18 w 13"/>
                <a:gd name="T3" fmla="*/ 48 h 41"/>
                <a:gd name="T4" fmla="*/ 28 w 13"/>
                <a:gd name="T5" fmla="*/ 95 h 41"/>
                <a:gd name="T6" fmla="*/ 18 w 13"/>
                <a:gd name="T7" fmla="*/ 113 h 41"/>
                <a:gd name="T8" fmla="*/ 4 w 13"/>
                <a:gd name="T9" fmla="*/ 85 h 41"/>
                <a:gd name="T10" fmla="*/ 5 w 13"/>
                <a:gd name="T11" fmla="*/ 72 h 41"/>
                <a:gd name="T12" fmla="*/ 2 w 13"/>
                <a:gd name="T13" fmla="*/ 50 h 41"/>
                <a:gd name="T14" fmla="*/ 0 w 13"/>
                <a:gd name="T15" fmla="*/ 22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41"/>
                <a:gd name="T26" fmla="*/ 13 w 13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41">
                  <a:moveTo>
                    <a:pt x="1" y="7"/>
                  </a:moveTo>
                  <a:cubicBezTo>
                    <a:pt x="7" y="0"/>
                    <a:pt x="6" y="13"/>
                    <a:pt x="7" y="17"/>
                  </a:cubicBezTo>
                  <a:cubicBezTo>
                    <a:pt x="7" y="23"/>
                    <a:pt x="10" y="30"/>
                    <a:pt x="13" y="35"/>
                  </a:cubicBezTo>
                  <a:cubicBezTo>
                    <a:pt x="10" y="35"/>
                    <a:pt x="8" y="39"/>
                    <a:pt x="7" y="41"/>
                  </a:cubicBezTo>
                  <a:cubicBezTo>
                    <a:pt x="6" y="37"/>
                    <a:pt x="11" y="27"/>
                    <a:pt x="4" y="30"/>
                  </a:cubicBezTo>
                  <a:cubicBezTo>
                    <a:pt x="4" y="29"/>
                    <a:pt x="5" y="27"/>
                    <a:pt x="5" y="26"/>
                  </a:cubicBezTo>
                  <a:cubicBezTo>
                    <a:pt x="5" y="23"/>
                    <a:pt x="3" y="21"/>
                    <a:pt x="2" y="18"/>
                  </a:cubicBezTo>
                  <a:cubicBezTo>
                    <a:pt x="1" y="14"/>
                    <a:pt x="4" y="11"/>
                    <a:pt x="0" y="8"/>
                  </a:cubicBezTo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0" name="Freeform 68"/>
            <p:cNvSpPr>
              <a:spLocks noChangeArrowheads="1"/>
            </p:cNvSpPr>
            <p:nvPr/>
          </p:nvSpPr>
          <p:spPr bwMode="auto">
            <a:xfrm>
              <a:off x="2442" y="2094"/>
              <a:ext cx="48" cy="89"/>
            </a:xfrm>
            <a:custGeom>
              <a:avLst/>
              <a:gdLst>
                <a:gd name="T0" fmla="*/ 1 w 44"/>
                <a:gd name="T1" fmla="*/ 257 h 80"/>
                <a:gd name="T2" fmla="*/ 21 w 44"/>
                <a:gd name="T3" fmla="*/ 208 h 80"/>
                <a:gd name="T4" fmla="*/ 45 w 44"/>
                <a:gd name="T5" fmla="*/ 137 h 80"/>
                <a:gd name="T6" fmla="*/ 81 w 44"/>
                <a:gd name="T7" fmla="*/ 69 h 80"/>
                <a:gd name="T8" fmla="*/ 115 w 44"/>
                <a:gd name="T9" fmla="*/ 0 h 80"/>
                <a:gd name="T10" fmla="*/ 87 w 44"/>
                <a:gd name="T11" fmla="*/ 87 h 80"/>
                <a:gd name="T12" fmla="*/ 48 w 44"/>
                <a:gd name="T13" fmla="*/ 166 h 80"/>
                <a:gd name="T14" fmla="*/ 21 w 44"/>
                <a:gd name="T15" fmla="*/ 225 h 80"/>
                <a:gd name="T16" fmla="*/ 1 w 44"/>
                <a:gd name="T17" fmla="*/ 257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80"/>
                <a:gd name="T29" fmla="*/ 44 w 44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80">
                  <a:moveTo>
                    <a:pt x="1" y="80"/>
                  </a:moveTo>
                  <a:cubicBezTo>
                    <a:pt x="0" y="75"/>
                    <a:pt x="5" y="71"/>
                    <a:pt x="8" y="65"/>
                  </a:cubicBezTo>
                  <a:cubicBezTo>
                    <a:pt x="11" y="58"/>
                    <a:pt x="14" y="49"/>
                    <a:pt x="17" y="43"/>
                  </a:cubicBezTo>
                  <a:cubicBezTo>
                    <a:pt x="20" y="37"/>
                    <a:pt x="25" y="31"/>
                    <a:pt x="31" y="21"/>
                  </a:cubicBezTo>
                  <a:cubicBezTo>
                    <a:pt x="37" y="12"/>
                    <a:pt x="42" y="4"/>
                    <a:pt x="44" y="0"/>
                  </a:cubicBezTo>
                  <a:cubicBezTo>
                    <a:pt x="44" y="5"/>
                    <a:pt x="36" y="19"/>
                    <a:pt x="33" y="27"/>
                  </a:cubicBezTo>
                  <a:cubicBezTo>
                    <a:pt x="29" y="35"/>
                    <a:pt x="21" y="43"/>
                    <a:pt x="18" y="51"/>
                  </a:cubicBezTo>
                  <a:cubicBezTo>
                    <a:pt x="14" y="60"/>
                    <a:pt x="11" y="64"/>
                    <a:pt x="8" y="69"/>
                  </a:cubicBezTo>
                  <a:cubicBezTo>
                    <a:pt x="5" y="73"/>
                    <a:pt x="1" y="76"/>
                    <a:pt x="1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1" name="Freeform 69"/>
            <p:cNvSpPr>
              <a:spLocks noChangeArrowheads="1"/>
            </p:cNvSpPr>
            <p:nvPr/>
          </p:nvSpPr>
          <p:spPr bwMode="auto">
            <a:xfrm>
              <a:off x="2596" y="2047"/>
              <a:ext cx="137" cy="153"/>
            </a:xfrm>
            <a:custGeom>
              <a:avLst/>
              <a:gdLst>
                <a:gd name="T0" fmla="*/ 315 w 126"/>
                <a:gd name="T1" fmla="*/ 0 h 137"/>
                <a:gd name="T2" fmla="*/ 309 w 126"/>
                <a:gd name="T3" fmla="*/ 2 h 137"/>
                <a:gd name="T4" fmla="*/ 263 w 126"/>
                <a:gd name="T5" fmla="*/ 97 h 137"/>
                <a:gd name="T6" fmla="*/ 247 w 126"/>
                <a:gd name="T7" fmla="*/ 267 h 137"/>
                <a:gd name="T8" fmla="*/ 241 w 126"/>
                <a:gd name="T9" fmla="*/ 333 h 137"/>
                <a:gd name="T10" fmla="*/ 204 w 126"/>
                <a:gd name="T11" fmla="*/ 351 h 137"/>
                <a:gd name="T12" fmla="*/ 195 w 126"/>
                <a:gd name="T13" fmla="*/ 385 h 137"/>
                <a:gd name="T14" fmla="*/ 186 w 126"/>
                <a:gd name="T15" fmla="*/ 402 h 137"/>
                <a:gd name="T16" fmla="*/ 172 w 126"/>
                <a:gd name="T17" fmla="*/ 413 h 137"/>
                <a:gd name="T18" fmla="*/ 127 w 126"/>
                <a:gd name="T19" fmla="*/ 410 h 137"/>
                <a:gd name="T20" fmla="*/ 117 w 126"/>
                <a:gd name="T21" fmla="*/ 430 h 137"/>
                <a:gd name="T22" fmla="*/ 105 w 126"/>
                <a:gd name="T23" fmla="*/ 430 h 137"/>
                <a:gd name="T24" fmla="*/ 64 w 126"/>
                <a:gd name="T25" fmla="*/ 421 h 137"/>
                <a:gd name="T26" fmla="*/ 42 w 126"/>
                <a:gd name="T27" fmla="*/ 414 h 137"/>
                <a:gd name="T28" fmla="*/ 2 w 126"/>
                <a:gd name="T29" fmla="*/ 434 h 137"/>
                <a:gd name="T30" fmla="*/ 0 w 126"/>
                <a:gd name="T31" fmla="*/ 461 h 137"/>
                <a:gd name="T32" fmla="*/ 18 w 126"/>
                <a:gd name="T33" fmla="*/ 462 h 137"/>
                <a:gd name="T34" fmla="*/ 20 w 126"/>
                <a:gd name="T35" fmla="*/ 438 h 137"/>
                <a:gd name="T36" fmla="*/ 39 w 126"/>
                <a:gd name="T37" fmla="*/ 456 h 137"/>
                <a:gd name="T38" fmla="*/ 33 w 126"/>
                <a:gd name="T39" fmla="*/ 442 h 137"/>
                <a:gd name="T40" fmla="*/ 53 w 126"/>
                <a:gd name="T41" fmla="*/ 438 h 137"/>
                <a:gd name="T42" fmla="*/ 58 w 126"/>
                <a:gd name="T43" fmla="*/ 441 h 137"/>
                <a:gd name="T44" fmla="*/ 76 w 126"/>
                <a:gd name="T45" fmla="*/ 442 h 137"/>
                <a:gd name="T46" fmla="*/ 76 w 126"/>
                <a:gd name="T47" fmla="*/ 442 h 137"/>
                <a:gd name="T48" fmla="*/ 98 w 126"/>
                <a:gd name="T49" fmla="*/ 441 h 137"/>
                <a:gd name="T50" fmla="*/ 107 w 126"/>
                <a:gd name="T51" fmla="*/ 441 h 137"/>
                <a:gd name="T52" fmla="*/ 111 w 126"/>
                <a:gd name="T53" fmla="*/ 441 h 137"/>
                <a:gd name="T54" fmla="*/ 116 w 126"/>
                <a:gd name="T55" fmla="*/ 438 h 137"/>
                <a:gd name="T56" fmla="*/ 157 w 126"/>
                <a:gd name="T57" fmla="*/ 442 h 137"/>
                <a:gd name="T58" fmla="*/ 191 w 126"/>
                <a:gd name="T59" fmla="*/ 438 h 137"/>
                <a:gd name="T60" fmla="*/ 192 w 126"/>
                <a:gd name="T61" fmla="*/ 438 h 137"/>
                <a:gd name="T62" fmla="*/ 202 w 126"/>
                <a:gd name="T63" fmla="*/ 421 h 137"/>
                <a:gd name="T64" fmla="*/ 202 w 126"/>
                <a:gd name="T65" fmla="*/ 420 h 137"/>
                <a:gd name="T66" fmla="*/ 202 w 126"/>
                <a:gd name="T67" fmla="*/ 420 h 137"/>
                <a:gd name="T68" fmla="*/ 208 w 126"/>
                <a:gd name="T69" fmla="*/ 421 h 137"/>
                <a:gd name="T70" fmla="*/ 209 w 126"/>
                <a:gd name="T71" fmla="*/ 420 h 137"/>
                <a:gd name="T72" fmla="*/ 209 w 126"/>
                <a:gd name="T73" fmla="*/ 420 h 137"/>
                <a:gd name="T74" fmla="*/ 221 w 126"/>
                <a:gd name="T75" fmla="*/ 414 h 137"/>
                <a:gd name="T76" fmla="*/ 221 w 126"/>
                <a:gd name="T77" fmla="*/ 410 h 137"/>
                <a:gd name="T78" fmla="*/ 226 w 126"/>
                <a:gd name="T79" fmla="*/ 402 h 137"/>
                <a:gd name="T80" fmla="*/ 232 w 126"/>
                <a:gd name="T81" fmla="*/ 392 h 137"/>
                <a:gd name="T82" fmla="*/ 252 w 126"/>
                <a:gd name="T83" fmla="*/ 395 h 137"/>
                <a:gd name="T84" fmla="*/ 260 w 126"/>
                <a:gd name="T85" fmla="*/ 395 h 137"/>
                <a:gd name="T86" fmla="*/ 274 w 126"/>
                <a:gd name="T87" fmla="*/ 338 h 137"/>
                <a:gd name="T88" fmla="*/ 274 w 126"/>
                <a:gd name="T89" fmla="*/ 337 h 137"/>
                <a:gd name="T90" fmla="*/ 283 w 126"/>
                <a:gd name="T91" fmla="*/ 333 h 137"/>
                <a:gd name="T92" fmla="*/ 283 w 126"/>
                <a:gd name="T93" fmla="*/ 322 h 137"/>
                <a:gd name="T94" fmla="*/ 274 w 126"/>
                <a:gd name="T95" fmla="*/ 212 h 137"/>
                <a:gd name="T96" fmla="*/ 308 w 126"/>
                <a:gd name="T97" fmla="*/ 23 h 137"/>
                <a:gd name="T98" fmla="*/ 315 w 126"/>
                <a:gd name="T99" fmla="*/ 0 h 1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6"/>
                <a:gd name="T151" fmla="*/ 0 h 137"/>
                <a:gd name="T152" fmla="*/ 126 w 126"/>
                <a:gd name="T153" fmla="*/ 137 h 1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6" h="137">
                  <a:moveTo>
                    <a:pt x="126" y="0"/>
                  </a:moveTo>
                  <a:cubicBezTo>
                    <a:pt x="125" y="1"/>
                    <a:pt x="123" y="2"/>
                    <a:pt x="122" y="2"/>
                  </a:cubicBezTo>
                  <a:cubicBezTo>
                    <a:pt x="114" y="7"/>
                    <a:pt x="108" y="21"/>
                    <a:pt x="105" y="29"/>
                  </a:cubicBezTo>
                  <a:cubicBezTo>
                    <a:pt x="99" y="44"/>
                    <a:pt x="99" y="64"/>
                    <a:pt x="99" y="80"/>
                  </a:cubicBezTo>
                  <a:cubicBezTo>
                    <a:pt x="99" y="86"/>
                    <a:pt x="100" y="94"/>
                    <a:pt x="96" y="99"/>
                  </a:cubicBezTo>
                  <a:cubicBezTo>
                    <a:pt x="94" y="103"/>
                    <a:pt x="84" y="111"/>
                    <a:pt x="81" y="104"/>
                  </a:cubicBezTo>
                  <a:cubicBezTo>
                    <a:pt x="82" y="107"/>
                    <a:pt x="81" y="113"/>
                    <a:pt x="78" y="114"/>
                  </a:cubicBezTo>
                  <a:cubicBezTo>
                    <a:pt x="77" y="118"/>
                    <a:pt x="74" y="118"/>
                    <a:pt x="73" y="119"/>
                  </a:cubicBezTo>
                  <a:cubicBezTo>
                    <a:pt x="72" y="119"/>
                    <a:pt x="69" y="122"/>
                    <a:pt x="68" y="122"/>
                  </a:cubicBezTo>
                  <a:cubicBezTo>
                    <a:pt x="62" y="125"/>
                    <a:pt x="55" y="118"/>
                    <a:pt x="51" y="121"/>
                  </a:cubicBezTo>
                  <a:cubicBezTo>
                    <a:pt x="49" y="122"/>
                    <a:pt x="50" y="125"/>
                    <a:pt x="47" y="127"/>
                  </a:cubicBezTo>
                  <a:cubicBezTo>
                    <a:pt x="46" y="127"/>
                    <a:pt x="42" y="127"/>
                    <a:pt x="41" y="127"/>
                  </a:cubicBezTo>
                  <a:cubicBezTo>
                    <a:pt x="36" y="127"/>
                    <a:pt x="31" y="128"/>
                    <a:pt x="26" y="126"/>
                  </a:cubicBezTo>
                  <a:cubicBezTo>
                    <a:pt x="22" y="125"/>
                    <a:pt x="20" y="123"/>
                    <a:pt x="17" y="123"/>
                  </a:cubicBezTo>
                  <a:cubicBezTo>
                    <a:pt x="10" y="122"/>
                    <a:pt x="4" y="122"/>
                    <a:pt x="2" y="129"/>
                  </a:cubicBezTo>
                  <a:cubicBezTo>
                    <a:pt x="1" y="132"/>
                    <a:pt x="1" y="134"/>
                    <a:pt x="0" y="136"/>
                  </a:cubicBezTo>
                  <a:cubicBezTo>
                    <a:pt x="2" y="136"/>
                    <a:pt x="5" y="136"/>
                    <a:pt x="7" y="137"/>
                  </a:cubicBezTo>
                  <a:cubicBezTo>
                    <a:pt x="5" y="135"/>
                    <a:pt x="5" y="130"/>
                    <a:pt x="8" y="130"/>
                  </a:cubicBezTo>
                  <a:cubicBezTo>
                    <a:pt x="10" y="130"/>
                    <a:pt x="14" y="133"/>
                    <a:pt x="16" y="134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6" y="130"/>
                    <a:pt x="18" y="129"/>
                    <a:pt x="21" y="130"/>
                  </a:cubicBezTo>
                  <a:cubicBezTo>
                    <a:pt x="22" y="130"/>
                    <a:pt x="23" y="131"/>
                    <a:pt x="23" y="131"/>
                  </a:cubicBezTo>
                  <a:cubicBezTo>
                    <a:pt x="25" y="131"/>
                    <a:pt x="27" y="132"/>
                    <a:pt x="30" y="132"/>
                  </a:cubicBezTo>
                  <a:cubicBezTo>
                    <a:pt x="30" y="132"/>
                    <a:pt x="30" y="132"/>
                    <a:pt x="30" y="132"/>
                  </a:cubicBezTo>
                  <a:cubicBezTo>
                    <a:pt x="34" y="131"/>
                    <a:pt x="36" y="131"/>
                    <a:pt x="39" y="131"/>
                  </a:cubicBezTo>
                  <a:cubicBezTo>
                    <a:pt x="40" y="131"/>
                    <a:pt x="41" y="131"/>
                    <a:pt x="42" y="131"/>
                  </a:cubicBezTo>
                  <a:cubicBezTo>
                    <a:pt x="43" y="131"/>
                    <a:pt x="43" y="131"/>
                    <a:pt x="44" y="131"/>
                  </a:cubicBezTo>
                  <a:cubicBezTo>
                    <a:pt x="44" y="131"/>
                    <a:pt x="45" y="130"/>
                    <a:pt x="46" y="130"/>
                  </a:cubicBezTo>
                  <a:cubicBezTo>
                    <a:pt x="49" y="130"/>
                    <a:pt x="56" y="131"/>
                    <a:pt x="62" y="132"/>
                  </a:cubicBezTo>
                  <a:cubicBezTo>
                    <a:pt x="67" y="131"/>
                    <a:pt x="71" y="129"/>
                    <a:pt x="76" y="130"/>
                  </a:cubicBezTo>
                  <a:cubicBezTo>
                    <a:pt x="76" y="130"/>
                    <a:pt x="76" y="130"/>
                    <a:pt x="77" y="130"/>
                  </a:cubicBezTo>
                  <a:cubicBezTo>
                    <a:pt x="76" y="128"/>
                    <a:pt x="77" y="126"/>
                    <a:pt x="79" y="126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80" y="125"/>
                    <a:pt x="82" y="125"/>
                    <a:pt x="83" y="126"/>
                  </a:cubicBezTo>
                  <a:cubicBezTo>
                    <a:pt x="83" y="126"/>
                    <a:pt x="84" y="126"/>
                    <a:pt x="84" y="125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5" y="124"/>
                    <a:pt x="85" y="123"/>
                    <a:pt x="87" y="123"/>
                  </a:cubicBezTo>
                  <a:cubicBezTo>
                    <a:pt x="87" y="122"/>
                    <a:pt x="87" y="121"/>
                    <a:pt x="87" y="121"/>
                  </a:cubicBezTo>
                  <a:cubicBezTo>
                    <a:pt x="88" y="120"/>
                    <a:pt x="89" y="119"/>
                    <a:pt x="90" y="119"/>
                  </a:cubicBezTo>
                  <a:cubicBezTo>
                    <a:pt x="91" y="117"/>
                    <a:pt x="92" y="116"/>
                    <a:pt x="93" y="116"/>
                  </a:cubicBezTo>
                  <a:cubicBezTo>
                    <a:pt x="95" y="115"/>
                    <a:pt x="99" y="115"/>
                    <a:pt x="101" y="117"/>
                  </a:cubicBezTo>
                  <a:cubicBezTo>
                    <a:pt x="101" y="117"/>
                    <a:pt x="102" y="117"/>
                    <a:pt x="102" y="117"/>
                  </a:cubicBezTo>
                  <a:cubicBezTo>
                    <a:pt x="106" y="113"/>
                    <a:pt x="109" y="106"/>
                    <a:pt x="110" y="101"/>
                  </a:cubicBezTo>
                  <a:cubicBezTo>
                    <a:pt x="110" y="101"/>
                    <a:pt x="110" y="100"/>
                    <a:pt x="110" y="100"/>
                  </a:cubicBezTo>
                  <a:cubicBezTo>
                    <a:pt x="111" y="100"/>
                    <a:pt x="111" y="99"/>
                    <a:pt x="111" y="99"/>
                  </a:cubicBezTo>
                  <a:cubicBezTo>
                    <a:pt x="111" y="98"/>
                    <a:pt x="111" y="97"/>
                    <a:pt x="111" y="96"/>
                  </a:cubicBezTo>
                  <a:cubicBezTo>
                    <a:pt x="112" y="89"/>
                    <a:pt x="110" y="80"/>
                    <a:pt x="110" y="64"/>
                  </a:cubicBezTo>
                  <a:cubicBezTo>
                    <a:pt x="109" y="41"/>
                    <a:pt x="111" y="27"/>
                    <a:pt x="121" y="7"/>
                  </a:cubicBezTo>
                  <a:cubicBezTo>
                    <a:pt x="123" y="5"/>
                    <a:pt x="124" y="2"/>
                    <a:pt x="126" y="0"/>
                  </a:cubicBez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2" name="Freeform 70"/>
            <p:cNvSpPr>
              <a:spLocks noChangeArrowheads="1"/>
            </p:cNvSpPr>
            <p:nvPr/>
          </p:nvSpPr>
          <p:spPr bwMode="auto">
            <a:xfrm>
              <a:off x="2725" y="2165"/>
              <a:ext cx="194" cy="31"/>
            </a:xfrm>
            <a:custGeom>
              <a:avLst/>
              <a:gdLst>
                <a:gd name="T0" fmla="*/ 431 w 179"/>
                <a:gd name="T1" fmla="*/ 4 h 28"/>
                <a:gd name="T2" fmla="*/ 431 w 179"/>
                <a:gd name="T3" fmla="*/ 2 h 28"/>
                <a:gd name="T4" fmla="*/ 399 w 179"/>
                <a:gd name="T5" fmla="*/ 2 h 28"/>
                <a:gd name="T6" fmla="*/ 367 w 179"/>
                <a:gd name="T7" fmla="*/ 4 h 28"/>
                <a:gd name="T8" fmla="*/ 345 w 179"/>
                <a:gd name="T9" fmla="*/ 20 h 28"/>
                <a:gd name="T10" fmla="*/ 316 w 179"/>
                <a:gd name="T11" fmla="*/ 27 h 28"/>
                <a:gd name="T12" fmla="*/ 286 w 179"/>
                <a:gd name="T13" fmla="*/ 30 h 28"/>
                <a:gd name="T14" fmla="*/ 258 w 179"/>
                <a:gd name="T15" fmla="*/ 52 h 28"/>
                <a:gd name="T16" fmla="*/ 254 w 179"/>
                <a:gd name="T17" fmla="*/ 61 h 28"/>
                <a:gd name="T18" fmla="*/ 248 w 179"/>
                <a:gd name="T19" fmla="*/ 52 h 28"/>
                <a:gd name="T20" fmla="*/ 232 w 179"/>
                <a:gd name="T21" fmla="*/ 58 h 28"/>
                <a:gd name="T22" fmla="*/ 211 w 179"/>
                <a:gd name="T23" fmla="*/ 50 h 28"/>
                <a:gd name="T24" fmla="*/ 197 w 179"/>
                <a:gd name="T25" fmla="*/ 45 h 28"/>
                <a:gd name="T26" fmla="*/ 128 w 179"/>
                <a:gd name="T27" fmla="*/ 37 h 28"/>
                <a:gd name="T28" fmla="*/ 108 w 179"/>
                <a:gd name="T29" fmla="*/ 50 h 28"/>
                <a:gd name="T30" fmla="*/ 88 w 179"/>
                <a:gd name="T31" fmla="*/ 50 h 28"/>
                <a:gd name="T32" fmla="*/ 60 w 179"/>
                <a:gd name="T33" fmla="*/ 50 h 28"/>
                <a:gd name="T34" fmla="*/ 54 w 179"/>
                <a:gd name="T35" fmla="*/ 45 h 28"/>
                <a:gd name="T36" fmla="*/ 47 w 179"/>
                <a:gd name="T37" fmla="*/ 47 h 28"/>
                <a:gd name="T38" fmla="*/ 28 w 179"/>
                <a:gd name="T39" fmla="*/ 33 h 28"/>
                <a:gd name="T40" fmla="*/ 20 w 179"/>
                <a:gd name="T41" fmla="*/ 37 h 28"/>
                <a:gd name="T42" fmla="*/ 2 w 179"/>
                <a:gd name="T43" fmla="*/ 24 h 28"/>
                <a:gd name="T44" fmla="*/ 0 w 179"/>
                <a:gd name="T45" fmla="*/ 24 h 28"/>
                <a:gd name="T46" fmla="*/ 0 w 179"/>
                <a:gd name="T47" fmla="*/ 52 h 28"/>
                <a:gd name="T48" fmla="*/ 59 w 179"/>
                <a:gd name="T49" fmla="*/ 79 h 28"/>
                <a:gd name="T50" fmla="*/ 81 w 179"/>
                <a:gd name="T51" fmla="*/ 80 h 28"/>
                <a:gd name="T52" fmla="*/ 109 w 179"/>
                <a:gd name="T53" fmla="*/ 71 h 28"/>
                <a:gd name="T54" fmla="*/ 127 w 179"/>
                <a:gd name="T55" fmla="*/ 71 h 28"/>
                <a:gd name="T56" fmla="*/ 154 w 179"/>
                <a:gd name="T57" fmla="*/ 61 h 28"/>
                <a:gd name="T58" fmla="*/ 211 w 179"/>
                <a:gd name="T59" fmla="*/ 83 h 28"/>
                <a:gd name="T60" fmla="*/ 248 w 179"/>
                <a:gd name="T61" fmla="*/ 83 h 28"/>
                <a:gd name="T62" fmla="*/ 269 w 179"/>
                <a:gd name="T63" fmla="*/ 83 h 28"/>
                <a:gd name="T64" fmla="*/ 277 w 179"/>
                <a:gd name="T65" fmla="*/ 50 h 28"/>
                <a:gd name="T66" fmla="*/ 298 w 179"/>
                <a:gd name="T67" fmla="*/ 55 h 28"/>
                <a:gd name="T68" fmla="*/ 313 w 179"/>
                <a:gd name="T69" fmla="*/ 61 h 28"/>
                <a:gd name="T70" fmla="*/ 318 w 179"/>
                <a:gd name="T71" fmla="*/ 55 h 28"/>
                <a:gd name="T72" fmla="*/ 345 w 179"/>
                <a:gd name="T73" fmla="*/ 61 h 28"/>
                <a:gd name="T74" fmla="*/ 364 w 179"/>
                <a:gd name="T75" fmla="*/ 52 h 28"/>
                <a:gd name="T76" fmla="*/ 398 w 179"/>
                <a:gd name="T77" fmla="*/ 30 h 28"/>
                <a:gd name="T78" fmla="*/ 431 w 179"/>
                <a:gd name="T79" fmla="*/ 4 h 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9"/>
                <a:gd name="T121" fmla="*/ 0 h 28"/>
                <a:gd name="T122" fmla="*/ 179 w 179"/>
                <a:gd name="T123" fmla="*/ 28 h 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9" h="28">
                  <a:moveTo>
                    <a:pt x="178" y="4"/>
                  </a:moveTo>
                  <a:cubicBezTo>
                    <a:pt x="178" y="5"/>
                    <a:pt x="179" y="6"/>
                    <a:pt x="178" y="2"/>
                  </a:cubicBezTo>
                  <a:cubicBezTo>
                    <a:pt x="174" y="3"/>
                    <a:pt x="169" y="0"/>
                    <a:pt x="165" y="2"/>
                  </a:cubicBezTo>
                  <a:cubicBezTo>
                    <a:pt x="161" y="4"/>
                    <a:pt x="155" y="9"/>
                    <a:pt x="151" y="4"/>
                  </a:cubicBezTo>
                  <a:cubicBezTo>
                    <a:pt x="150" y="9"/>
                    <a:pt x="145" y="9"/>
                    <a:pt x="142" y="6"/>
                  </a:cubicBezTo>
                  <a:cubicBezTo>
                    <a:pt x="141" y="12"/>
                    <a:pt x="135" y="13"/>
                    <a:pt x="130" y="9"/>
                  </a:cubicBezTo>
                  <a:cubicBezTo>
                    <a:pt x="128" y="16"/>
                    <a:pt x="122" y="10"/>
                    <a:pt x="117" y="10"/>
                  </a:cubicBezTo>
                  <a:cubicBezTo>
                    <a:pt x="110" y="9"/>
                    <a:pt x="111" y="14"/>
                    <a:pt x="107" y="17"/>
                  </a:cubicBezTo>
                  <a:cubicBezTo>
                    <a:pt x="107" y="18"/>
                    <a:pt x="106" y="20"/>
                    <a:pt x="105" y="20"/>
                  </a:cubicBezTo>
                  <a:cubicBezTo>
                    <a:pt x="103" y="20"/>
                    <a:pt x="102" y="17"/>
                    <a:pt x="102" y="17"/>
                  </a:cubicBezTo>
                  <a:cubicBezTo>
                    <a:pt x="99" y="17"/>
                    <a:pt x="99" y="19"/>
                    <a:pt x="96" y="19"/>
                  </a:cubicBezTo>
                  <a:cubicBezTo>
                    <a:pt x="95" y="20"/>
                    <a:pt x="89" y="17"/>
                    <a:pt x="87" y="16"/>
                  </a:cubicBezTo>
                  <a:cubicBezTo>
                    <a:pt x="85" y="16"/>
                    <a:pt x="84" y="17"/>
                    <a:pt x="82" y="14"/>
                  </a:cubicBezTo>
                  <a:cubicBezTo>
                    <a:pt x="74" y="22"/>
                    <a:pt x="61" y="17"/>
                    <a:pt x="53" y="12"/>
                  </a:cubicBezTo>
                  <a:cubicBezTo>
                    <a:pt x="51" y="14"/>
                    <a:pt x="46" y="20"/>
                    <a:pt x="44" y="16"/>
                  </a:cubicBezTo>
                  <a:cubicBezTo>
                    <a:pt x="42" y="18"/>
                    <a:pt x="38" y="20"/>
                    <a:pt x="36" y="16"/>
                  </a:cubicBezTo>
                  <a:cubicBezTo>
                    <a:pt x="31" y="18"/>
                    <a:pt x="30" y="17"/>
                    <a:pt x="25" y="16"/>
                  </a:cubicBezTo>
                  <a:cubicBezTo>
                    <a:pt x="24" y="15"/>
                    <a:pt x="23" y="14"/>
                    <a:pt x="22" y="14"/>
                  </a:cubicBezTo>
                  <a:cubicBezTo>
                    <a:pt x="21" y="14"/>
                    <a:pt x="21" y="16"/>
                    <a:pt x="19" y="15"/>
                  </a:cubicBezTo>
                  <a:cubicBezTo>
                    <a:pt x="17" y="14"/>
                    <a:pt x="15" y="11"/>
                    <a:pt x="12" y="11"/>
                  </a:cubicBezTo>
                  <a:cubicBezTo>
                    <a:pt x="12" y="11"/>
                    <a:pt x="9" y="12"/>
                    <a:pt x="8" y="12"/>
                  </a:cubicBezTo>
                  <a:cubicBezTo>
                    <a:pt x="6" y="12"/>
                    <a:pt x="2" y="10"/>
                    <a:pt x="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0" y="14"/>
                    <a:pt x="0" y="17"/>
                  </a:cubicBezTo>
                  <a:cubicBezTo>
                    <a:pt x="9" y="20"/>
                    <a:pt x="24" y="17"/>
                    <a:pt x="24" y="25"/>
                  </a:cubicBezTo>
                  <a:cubicBezTo>
                    <a:pt x="28" y="23"/>
                    <a:pt x="30" y="22"/>
                    <a:pt x="33" y="26"/>
                  </a:cubicBezTo>
                  <a:cubicBezTo>
                    <a:pt x="35" y="22"/>
                    <a:pt x="42" y="20"/>
                    <a:pt x="45" y="23"/>
                  </a:cubicBezTo>
                  <a:cubicBezTo>
                    <a:pt x="48" y="22"/>
                    <a:pt x="50" y="23"/>
                    <a:pt x="52" y="23"/>
                  </a:cubicBezTo>
                  <a:cubicBezTo>
                    <a:pt x="56" y="23"/>
                    <a:pt x="60" y="21"/>
                    <a:pt x="64" y="20"/>
                  </a:cubicBezTo>
                  <a:cubicBezTo>
                    <a:pt x="71" y="19"/>
                    <a:pt x="84" y="18"/>
                    <a:pt x="87" y="27"/>
                  </a:cubicBezTo>
                  <a:cubicBezTo>
                    <a:pt x="91" y="22"/>
                    <a:pt x="96" y="25"/>
                    <a:pt x="102" y="27"/>
                  </a:cubicBezTo>
                  <a:cubicBezTo>
                    <a:pt x="105" y="28"/>
                    <a:pt x="107" y="28"/>
                    <a:pt x="111" y="27"/>
                  </a:cubicBezTo>
                  <a:cubicBezTo>
                    <a:pt x="112" y="26"/>
                    <a:pt x="115" y="17"/>
                    <a:pt x="115" y="16"/>
                  </a:cubicBezTo>
                  <a:cubicBezTo>
                    <a:pt x="118" y="14"/>
                    <a:pt x="121" y="16"/>
                    <a:pt x="124" y="18"/>
                  </a:cubicBezTo>
                  <a:cubicBezTo>
                    <a:pt x="125" y="18"/>
                    <a:pt x="127" y="20"/>
                    <a:pt x="128" y="20"/>
                  </a:cubicBezTo>
                  <a:cubicBezTo>
                    <a:pt x="130" y="20"/>
                    <a:pt x="130" y="19"/>
                    <a:pt x="131" y="18"/>
                  </a:cubicBezTo>
                  <a:cubicBezTo>
                    <a:pt x="135" y="17"/>
                    <a:pt x="137" y="19"/>
                    <a:pt x="142" y="20"/>
                  </a:cubicBezTo>
                  <a:cubicBezTo>
                    <a:pt x="141" y="14"/>
                    <a:pt x="146" y="14"/>
                    <a:pt x="150" y="17"/>
                  </a:cubicBezTo>
                  <a:cubicBezTo>
                    <a:pt x="151" y="7"/>
                    <a:pt x="157" y="7"/>
                    <a:pt x="164" y="10"/>
                  </a:cubicBezTo>
                  <a:cubicBezTo>
                    <a:pt x="165" y="5"/>
                    <a:pt x="173" y="0"/>
                    <a:pt x="178" y="4"/>
                  </a:cubicBez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3" name="Freeform 71"/>
            <p:cNvSpPr>
              <a:spLocks noChangeArrowheads="1"/>
            </p:cNvSpPr>
            <p:nvPr/>
          </p:nvSpPr>
          <p:spPr bwMode="auto">
            <a:xfrm>
              <a:off x="2719" y="2022"/>
              <a:ext cx="91" cy="66"/>
            </a:xfrm>
            <a:custGeom>
              <a:avLst/>
              <a:gdLst>
                <a:gd name="T0" fmla="*/ 2 w 84"/>
                <a:gd name="T1" fmla="*/ 173 h 60"/>
                <a:gd name="T2" fmla="*/ 63 w 84"/>
                <a:gd name="T3" fmla="*/ 52 h 60"/>
                <a:gd name="T4" fmla="*/ 203 w 84"/>
                <a:gd name="T5" fmla="*/ 47 h 60"/>
                <a:gd name="T6" fmla="*/ 181 w 84"/>
                <a:gd name="T7" fmla="*/ 34 h 60"/>
                <a:gd name="T8" fmla="*/ 179 w 84"/>
                <a:gd name="T9" fmla="*/ 52 h 60"/>
                <a:gd name="T10" fmla="*/ 171 w 84"/>
                <a:gd name="T11" fmla="*/ 34 h 60"/>
                <a:gd name="T12" fmla="*/ 163 w 84"/>
                <a:gd name="T13" fmla="*/ 61 h 60"/>
                <a:gd name="T14" fmla="*/ 132 w 84"/>
                <a:gd name="T15" fmla="*/ 52 h 60"/>
                <a:gd name="T16" fmla="*/ 110 w 84"/>
                <a:gd name="T17" fmla="*/ 47 h 60"/>
                <a:gd name="T18" fmla="*/ 88 w 84"/>
                <a:gd name="T19" fmla="*/ 74 h 60"/>
                <a:gd name="T20" fmla="*/ 65 w 84"/>
                <a:gd name="T21" fmla="*/ 74 h 60"/>
                <a:gd name="T22" fmla="*/ 55 w 84"/>
                <a:gd name="T23" fmla="*/ 89 h 60"/>
                <a:gd name="T24" fmla="*/ 36 w 84"/>
                <a:gd name="T25" fmla="*/ 98 h 60"/>
                <a:gd name="T26" fmla="*/ 30 w 84"/>
                <a:gd name="T27" fmla="*/ 119 h 60"/>
                <a:gd name="T28" fmla="*/ 20 w 84"/>
                <a:gd name="T29" fmla="*/ 113 h 60"/>
                <a:gd name="T30" fmla="*/ 18 w 84"/>
                <a:gd name="T31" fmla="*/ 121 h 60"/>
                <a:gd name="T32" fmla="*/ 18 w 84"/>
                <a:gd name="T33" fmla="*/ 119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60"/>
                <a:gd name="T53" fmla="*/ 84 w 84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60">
                  <a:moveTo>
                    <a:pt x="2" y="60"/>
                  </a:moveTo>
                  <a:cubicBezTo>
                    <a:pt x="0" y="42"/>
                    <a:pt x="12" y="28"/>
                    <a:pt x="26" y="18"/>
                  </a:cubicBezTo>
                  <a:cubicBezTo>
                    <a:pt x="40" y="9"/>
                    <a:pt x="71" y="0"/>
                    <a:pt x="84" y="16"/>
                  </a:cubicBezTo>
                  <a:cubicBezTo>
                    <a:pt x="82" y="14"/>
                    <a:pt x="78" y="12"/>
                    <a:pt x="75" y="12"/>
                  </a:cubicBezTo>
                  <a:cubicBezTo>
                    <a:pt x="75" y="14"/>
                    <a:pt x="74" y="16"/>
                    <a:pt x="74" y="18"/>
                  </a:cubicBezTo>
                  <a:cubicBezTo>
                    <a:pt x="74" y="17"/>
                    <a:pt x="73" y="12"/>
                    <a:pt x="71" y="12"/>
                  </a:cubicBezTo>
                  <a:cubicBezTo>
                    <a:pt x="68" y="12"/>
                    <a:pt x="67" y="19"/>
                    <a:pt x="66" y="21"/>
                  </a:cubicBezTo>
                  <a:cubicBezTo>
                    <a:pt x="65" y="17"/>
                    <a:pt x="56" y="10"/>
                    <a:pt x="55" y="18"/>
                  </a:cubicBezTo>
                  <a:cubicBezTo>
                    <a:pt x="53" y="16"/>
                    <a:pt x="49" y="16"/>
                    <a:pt x="46" y="16"/>
                  </a:cubicBezTo>
                  <a:cubicBezTo>
                    <a:pt x="39" y="17"/>
                    <a:pt x="38" y="19"/>
                    <a:pt x="36" y="25"/>
                  </a:cubicBezTo>
                  <a:cubicBezTo>
                    <a:pt x="34" y="21"/>
                    <a:pt x="29" y="20"/>
                    <a:pt x="27" y="25"/>
                  </a:cubicBezTo>
                  <a:cubicBezTo>
                    <a:pt x="23" y="22"/>
                    <a:pt x="22" y="28"/>
                    <a:pt x="23" y="31"/>
                  </a:cubicBezTo>
                  <a:cubicBezTo>
                    <a:pt x="20" y="29"/>
                    <a:pt x="13" y="29"/>
                    <a:pt x="15" y="34"/>
                  </a:cubicBezTo>
                  <a:cubicBezTo>
                    <a:pt x="11" y="34"/>
                    <a:pt x="12" y="38"/>
                    <a:pt x="13" y="41"/>
                  </a:cubicBezTo>
                  <a:cubicBezTo>
                    <a:pt x="12" y="40"/>
                    <a:pt x="10" y="40"/>
                    <a:pt x="8" y="40"/>
                  </a:cubicBezTo>
                  <a:cubicBezTo>
                    <a:pt x="8" y="40"/>
                    <a:pt x="8" y="41"/>
                    <a:pt x="7" y="42"/>
                  </a:cubicBezTo>
                  <a:cubicBezTo>
                    <a:pt x="6" y="43"/>
                    <a:pt x="7" y="41"/>
                    <a:pt x="7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4" name="Freeform 72"/>
            <p:cNvSpPr>
              <a:spLocks noChangeArrowheads="1"/>
            </p:cNvSpPr>
            <p:nvPr/>
          </p:nvSpPr>
          <p:spPr bwMode="auto">
            <a:xfrm>
              <a:off x="2608" y="2041"/>
              <a:ext cx="22" cy="65"/>
            </a:xfrm>
            <a:custGeom>
              <a:avLst/>
              <a:gdLst>
                <a:gd name="T0" fmla="*/ 21 w 20"/>
                <a:gd name="T1" fmla="*/ 30 h 58"/>
                <a:gd name="T2" fmla="*/ 31 w 20"/>
                <a:gd name="T3" fmla="*/ 113 h 58"/>
                <a:gd name="T4" fmla="*/ 0 w 20"/>
                <a:gd name="T5" fmla="*/ 205 h 58"/>
                <a:gd name="T6" fmla="*/ 37 w 20"/>
                <a:gd name="T7" fmla="*/ 187 h 58"/>
                <a:gd name="T8" fmla="*/ 47 w 20"/>
                <a:gd name="T9" fmla="*/ 147 h 58"/>
                <a:gd name="T10" fmla="*/ 41 w 20"/>
                <a:gd name="T11" fmla="*/ 119 h 58"/>
                <a:gd name="T12" fmla="*/ 57 w 20"/>
                <a:gd name="T13" fmla="*/ 85 h 58"/>
                <a:gd name="T14" fmla="*/ 37 w 20"/>
                <a:gd name="T15" fmla="*/ 27 h 58"/>
                <a:gd name="T16" fmla="*/ 0 w 20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58"/>
                <a:gd name="T29" fmla="*/ 20 w 20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58">
                  <a:moveTo>
                    <a:pt x="7" y="9"/>
                  </a:moveTo>
                  <a:cubicBezTo>
                    <a:pt x="11" y="15"/>
                    <a:pt x="12" y="24"/>
                    <a:pt x="11" y="32"/>
                  </a:cubicBezTo>
                  <a:cubicBezTo>
                    <a:pt x="10" y="39"/>
                    <a:pt x="6" y="54"/>
                    <a:pt x="0" y="58"/>
                  </a:cubicBezTo>
                  <a:cubicBezTo>
                    <a:pt x="3" y="54"/>
                    <a:pt x="8" y="50"/>
                    <a:pt x="13" y="54"/>
                  </a:cubicBezTo>
                  <a:cubicBezTo>
                    <a:pt x="3" y="50"/>
                    <a:pt x="15" y="46"/>
                    <a:pt x="16" y="42"/>
                  </a:cubicBezTo>
                  <a:cubicBezTo>
                    <a:pt x="17" y="40"/>
                    <a:pt x="14" y="37"/>
                    <a:pt x="14" y="34"/>
                  </a:cubicBezTo>
                  <a:cubicBezTo>
                    <a:pt x="14" y="30"/>
                    <a:pt x="17" y="27"/>
                    <a:pt x="20" y="24"/>
                  </a:cubicBezTo>
                  <a:cubicBezTo>
                    <a:pt x="15" y="24"/>
                    <a:pt x="13" y="12"/>
                    <a:pt x="13" y="8"/>
                  </a:cubicBezTo>
                  <a:cubicBezTo>
                    <a:pt x="7" y="8"/>
                    <a:pt x="3" y="5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5" name="Freeform 73"/>
            <p:cNvSpPr>
              <a:spLocks noChangeArrowheads="1"/>
            </p:cNvSpPr>
            <p:nvPr/>
          </p:nvSpPr>
          <p:spPr bwMode="auto">
            <a:xfrm>
              <a:off x="2504" y="2027"/>
              <a:ext cx="7" cy="34"/>
            </a:xfrm>
            <a:custGeom>
              <a:avLst/>
              <a:gdLst>
                <a:gd name="T0" fmla="*/ 5 w 7"/>
                <a:gd name="T1" fmla="*/ 18 h 30"/>
                <a:gd name="T2" fmla="*/ 1 w 7"/>
                <a:gd name="T3" fmla="*/ 67 h 30"/>
                <a:gd name="T4" fmla="*/ 6 w 7"/>
                <a:gd name="T5" fmla="*/ 122 h 30"/>
                <a:gd name="T6" fmla="*/ 7 w 7"/>
                <a:gd name="T7" fmla="*/ 76 h 30"/>
                <a:gd name="T8" fmla="*/ 6 w 7"/>
                <a:gd name="T9" fmla="*/ 37 h 30"/>
                <a:gd name="T10" fmla="*/ 6 w 7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30"/>
                <a:gd name="T20" fmla="*/ 7 w 7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30">
                  <a:moveTo>
                    <a:pt x="5" y="4"/>
                  </a:moveTo>
                  <a:cubicBezTo>
                    <a:pt x="3" y="8"/>
                    <a:pt x="2" y="13"/>
                    <a:pt x="1" y="17"/>
                  </a:cubicBezTo>
                  <a:cubicBezTo>
                    <a:pt x="0" y="24"/>
                    <a:pt x="4" y="25"/>
                    <a:pt x="6" y="30"/>
                  </a:cubicBezTo>
                  <a:cubicBezTo>
                    <a:pt x="2" y="26"/>
                    <a:pt x="2" y="21"/>
                    <a:pt x="7" y="19"/>
                  </a:cubicBezTo>
                  <a:cubicBezTo>
                    <a:pt x="3" y="16"/>
                    <a:pt x="6" y="13"/>
                    <a:pt x="6" y="10"/>
                  </a:cubicBezTo>
                  <a:cubicBezTo>
                    <a:pt x="6" y="7"/>
                    <a:pt x="4" y="3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6" name="Freeform 74"/>
            <p:cNvSpPr>
              <a:spLocks noChangeArrowheads="1"/>
            </p:cNvSpPr>
            <p:nvPr/>
          </p:nvSpPr>
          <p:spPr bwMode="auto">
            <a:xfrm>
              <a:off x="2584" y="2124"/>
              <a:ext cx="25" cy="45"/>
            </a:xfrm>
            <a:custGeom>
              <a:avLst/>
              <a:gdLst>
                <a:gd name="T0" fmla="*/ 26 w 23"/>
                <a:gd name="T1" fmla="*/ 0 h 40"/>
                <a:gd name="T2" fmla="*/ 58 w 23"/>
                <a:gd name="T3" fmla="*/ 29 h 40"/>
                <a:gd name="T4" fmla="*/ 36 w 23"/>
                <a:gd name="T5" fmla="*/ 54 h 40"/>
                <a:gd name="T6" fmla="*/ 28 w 23"/>
                <a:gd name="T7" fmla="*/ 53 h 40"/>
                <a:gd name="T8" fmla="*/ 39 w 23"/>
                <a:gd name="T9" fmla="*/ 77 h 40"/>
                <a:gd name="T10" fmla="*/ 30 w 23"/>
                <a:gd name="T11" fmla="*/ 99 h 40"/>
                <a:gd name="T12" fmla="*/ 4 w 23"/>
                <a:gd name="T13" fmla="*/ 133 h 40"/>
                <a:gd name="T14" fmla="*/ 2 w 23"/>
                <a:gd name="T15" fmla="*/ 61 h 40"/>
                <a:gd name="T16" fmla="*/ 24 w 23"/>
                <a:gd name="T17" fmla="*/ 2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40"/>
                <a:gd name="T29" fmla="*/ 23 w 23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40">
                  <a:moveTo>
                    <a:pt x="11" y="0"/>
                  </a:moveTo>
                  <a:cubicBezTo>
                    <a:pt x="14" y="4"/>
                    <a:pt x="19" y="7"/>
                    <a:pt x="23" y="8"/>
                  </a:cubicBezTo>
                  <a:cubicBezTo>
                    <a:pt x="17" y="7"/>
                    <a:pt x="8" y="7"/>
                    <a:pt x="15" y="15"/>
                  </a:cubicBezTo>
                  <a:cubicBezTo>
                    <a:pt x="14" y="14"/>
                    <a:pt x="13" y="14"/>
                    <a:pt x="12" y="14"/>
                  </a:cubicBezTo>
                  <a:cubicBezTo>
                    <a:pt x="12" y="16"/>
                    <a:pt x="14" y="18"/>
                    <a:pt x="16" y="20"/>
                  </a:cubicBezTo>
                  <a:cubicBezTo>
                    <a:pt x="10" y="15"/>
                    <a:pt x="8" y="23"/>
                    <a:pt x="13" y="27"/>
                  </a:cubicBezTo>
                  <a:cubicBezTo>
                    <a:pt x="0" y="20"/>
                    <a:pt x="12" y="40"/>
                    <a:pt x="4" y="36"/>
                  </a:cubicBezTo>
                  <a:cubicBezTo>
                    <a:pt x="6" y="30"/>
                    <a:pt x="6" y="23"/>
                    <a:pt x="2" y="17"/>
                  </a:cubicBezTo>
                  <a:cubicBezTo>
                    <a:pt x="7" y="14"/>
                    <a:pt x="11" y="8"/>
                    <a:pt x="1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7" name="Freeform 75"/>
            <p:cNvSpPr>
              <a:spLocks noChangeArrowheads="1"/>
            </p:cNvSpPr>
            <p:nvPr/>
          </p:nvSpPr>
          <p:spPr bwMode="auto">
            <a:xfrm>
              <a:off x="2592" y="1944"/>
              <a:ext cx="115" cy="54"/>
            </a:xfrm>
            <a:custGeom>
              <a:avLst/>
              <a:gdLst>
                <a:gd name="T0" fmla="*/ 0 w 106"/>
                <a:gd name="T1" fmla="*/ 143 h 49"/>
                <a:gd name="T2" fmla="*/ 36 w 106"/>
                <a:gd name="T3" fmla="*/ 109 h 49"/>
                <a:gd name="T4" fmla="*/ 65 w 106"/>
                <a:gd name="T5" fmla="*/ 78 h 49"/>
                <a:gd name="T6" fmla="*/ 100 w 106"/>
                <a:gd name="T7" fmla="*/ 69 h 49"/>
                <a:gd name="T8" fmla="*/ 127 w 106"/>
                <a:gd name="T9" fmla="*/ 31 h 49"/>
                <a:gd name="T10" fmla="*/ 165 w 106"/>
                <a:gd name="T11" fmla="*/ 19 h 49"/>
                <a:gd name="T12" fmla="*/ 210 w 106"/>
                <a:gd name="T13" fmla="*/ 3 h 49"/>
                <a:gd name="T14" fmla="*/ 245 w 106"/>
                <a:gd name="T15" fmla="*/ 0 h 49"/>
                <a:gd name="T16" fmla="*/ 263 w 106"/>
                <a:gd name="T17" fmla="*/ 3 h 49"/>
                <a:gd name="T18" fmla="*/ 223 w 106"/>
                <a:gd name="T19" fmla="*/ 28 h 49"/>
                <a:gd name="T20" fmla="*/ 179 w 106"/>
                <a:gd name="T21" fmla="*/ 34 h 49"/>
                <a:gd name="T22" fmla="*/ 163 w 106"/>
                <a:gd name="T23" fmla="*/ 41 h 49"/>
                <a:gd name="T24" fmla="*/ 140 w 106"/>
                <a:gd name="T25" fmla="*/ 61 h 49"/>
                <a:gd name="T26" fmla="*/ 92 w 106"/>
                <a:gd name="T27" fmla="*/ 102 h 49"/>
                <a:gd name="T28" fmla="*/ 71 w 106"/>
                <a:gd name="T29" fmla="*/ 95 h 49"/>
                <a:gd name="T30" fmla="*/ 50 w 106"/>
                <a:gd name="T31" fmla="*/ 105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6"/>
                <a:gd name="T49" fmla="*/ 0 h 49"/>
                <a:gd name="T50" fmla="*/ 106 w 106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6" h="49">
                  <a:moveTo>
                    <a:pt x="0" y="49"/>
                  </a:moveTo>
                  <a:cubicBezTo>
                    <a:pt x="5" y="44"/>
                    <a:pt x="9" y="41"/>
                    <a:pt x="15" y="37"/>
                  </a:cubicBezTo>
                  <a:cubicBezTo>
                    <a:pt x="19" y="34"/>
                    <a:pt x="22" y="30"/>
                    <a:pt x="27" y="27"/>
                  </a:cubicBezTo>
                  <a:cubicBezTo>
                    <a:pt x="32" y="24"/>
                    <a:pt x="35" y="28"/>
                    <a:pt x="41" y="24"/>
                  </a:cubicBezTo>
                  <a:cubicBezTo>
                    <a:pt x="45" y="21"/>
                    <a:pt x="51" y="16"/>
                    <a:pt x="52" y="11"/>
                  </a:cubicBezTo>
                  <a:cubicBezTo>
                    <a:pt x="56" y="17"/>
                    <a:pt x="64" y="9"/>
                    <a:pt x="67" y="6"/>
                  </a:cubicBezTo>
                  <a:cubicBezTo>
                    <a:pt x="70" y="10"/>
                    <a:pt x="81" y="4"/>
                    <a:pt x="86" y="3"/>
                  </a:cubicBezTo>
                  <a:cubicBezTo>
                    <a:pt x="90" y="3"/>
                    <a:pt x="97" y="2"/>
                    <a:pt x="100" y="0"/>
                  </a:cubicBezTo>
                  <a:cubicBezTo>
                    <a:pt x="102" y="1"/>
                    <a:pt x="104" y="3"/>
                    <a:pt x="106" y="3"/>
                  </a:cubicBezTo>
                  <a:cubicBezTo>
                    <a:pt x="102" y="0"/>
                    <a:pt x="93" y="6"/>
                    <a:pt x="90" y="10"/>
                  </a:cubicBezTo>
                  <a:cubicBezTo>
                    <a:pt x="86" y="5"/>
                    <a:pt x="78" y="10"/>
                    <a:pt x="73" y="12"/>
                  </a:cubicBezTo>
                  <a:cubicBezTo>
                    <a:pt x="71" y="13"/>
                    <a:pt x="68" y="13"/>
                    <a:pt x="66" y="14"/>
                  </a:cubicBezTo>
                  <a:cubicBezTo>
                    <a:pt x="62" y="16"/>
                    <a:pt x="60" y="19"/>
                    <a:pt x="57" y="21"/>
                  </a:cubicBezTo>
                  <a:cubicBezTo>
                    <a:pt x="51" y="25"/>
                    <a:pt x="41" y="27"/>
                    <a:pt x="38" y="35"/>
                  </a:cubicBezTo>
                  <a:cubicBezTo>
                    <a:pt x="35" y="30"/>
                    <a:pt x="34" y="31"/>
                    <a:pt x="29" y="33"/>
                  </a:cubicBezTo>
                  <a:cubicBezTo>
                    <a:pt x="26" y="35"/>
                    <a:pt x="24" y="35"/>
                    <a:pt x="20" y="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8" name="Freeform 76"/>
            <p:cNvSpPr>
              <a:spLocks noChangeArrowheads="1"/>
            </p:cNvSpPr>
            <p:nvPr/>
          </p:nvSpPr>
          <p:spPr bwMode="auto">
            <a:xfrm>
              <a:off x="2765" y="2192"/>
              <a:ext cx="51" cy="15"/>
            </a:xfrm>
            <a:custGeom>
              <a:avLst/>
              <a:gdLst>
                <a:gd name="T0" fmla="*/ 17 w 47"/>
                <a:gd name="T1" fmla="*/ 21 h 14"/>
                <a:gd name="T2" fmla="*/ 75 w 47"/>
                <a:gd name="T3" fmla="*/ 23 h 14"/>
                <a:gd name="T4" fmla="*/ 100 w 47"/>
                <a:gd name="T5" fmla="*/ 27 h 14"/>
                <a:gd name="T6" fmla="*/ 112 w 47"/>
                <a:gd name="T7" fmla="*/ 18 h 14"/>
                <a:gd name="T8" fmla="*/ 64 w 47"/>
                <a:gd name="T9" fmla="*/ 3 h 14"/>
                <a:gd name="T10" fmla="*/ 51 w 47"/>
                <a:gd name="T11" fmla="*/ 19 h 14"/>
                <a:gd name="T12" fmla="*/ 28 w 47"/>
                <a:gd name="T13" fmla="*/ 4 h 14"/>
                <a:gd name="T14" fmla="*/ 28 w 47"/>
                <a:gd name="T15" fmla="*/ 19 h 14"/>
                <a:gd name="T16" fmla="*/ 20 w 47"/>
                <a:gd name="T17" fmla="*/ 21 h 14"/>
                <a:gd name="T18" fmla="*/ 2 w 47"/>
                <a:gd name="T19" fmla="*/ 5 h 14"/>
                <a:gd name="T20" fmla="*/ 0 w 47"/>
                <a:gd name="T21" fmla="*/ 23 h 14"/>
                <a:gd name="T22" fmla="*/ 33 w 47"/>
                <a:gd name="T23" fmla="*/ 2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14"/>
                <a:gd name="T38" fmla="*/ 47 w 47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14">
                  <a:moveTo>
                    <a:pt x="6" y="10"/>
                  </a:moveTo>
                  <a:cubicBezTo>
                    <a:pt x="14" y="10"/>
                    <a:pt x="23" y="9"/>
                    <a:pt x="30" y="11"/>
                  </a:cubicBezTo>
                  <a:cubicBezTo>
                    <a:pt x="34" y="12"/>
                    <a:pt x="37" y="14"/>
                    <a:pt x="41" y="13"/>
                  </a:cubicBezTo>
                  <a:cubicBezTo>
                    <a:pt x="43" y="12"/>
                    <a:pt x="47" y="10"/>
                    <a:pt x="46" y="7"/>
                  </a:cubicBezTo>
                  <a:cubicBezTo>
                    <a:pt x="45" y="0"/>
                    <a:pt x="30" y="1"/>
                    <a:pt x="26" y="3"/>
                  </a:cubicBezTo>
                  <a:cubicBezTo>
                    <a:pt x="24" y="4"/>
                    <a:pt x="22" y="7"/>
                    <a:pt x="21" y="8"/>
                  </a:cubicBezTo>
                  <a:cubicBezTo>
                    <a:pt x="18" y="9"/>
                    <a:pt x="15" y="5"/>
                    <a:pt x="12" y="4"/>
                  </a:cubicBezTo>
                  <a:cubicBezTo>
                    <a:pt x="12" y="6"/>
                    <a:pt x="13" y="6"/>
                    <a:pt x="12" y="8"/>
                  </a:cubicBezTo>
                  <a:cubicBezTo>
                    <a:pt x="12" y="8"/>
                    <a:pt x="8" y="10"/>
                    <a:pt x="8" y="10"/>
                  </a:cubicBezTo>
                  <a:cubicBezTo>
                    <a:pt x="5" y="9"/>
                    <a:pt x="5" y="4"/>
                    <a:pt x="2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5" y="11"/>
                    <a:pt x="10" y="10"/>
                    <a:pt x="14" y="9"/>
                  </a:cubicBezTo>
                </a:path>
              </a:pathLst>
            </a:custGeom>
            <a:solidFill>
              <a:srgbClr val="DAC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9" name="Freeform 77"/>
            <p:cNvSpPr>
              <a:spLocks noChangeArrowheads="1"/>
            </p:cNvSpPr>
            <p:nvPr/>
          </p:nvSpPr>
          <p:spPr bwMode="auto">
            <a:xfrm>
              <a:off x="2621" y="2197"/>
              <a:ext cx="19" cy="11"/>
            </a:xfrm>
            <a:custGeom>
              <a:avLst/>
              <a:gdLst>
                <a:gd name="T0" fmla="*/ 0 w 19"/>
                <a:gd name="T1" fmla="*/ 4 h 10"/>
                <a:gd name="T2" fmla="*/ 6 w 19"/>
                <a:gd name="T3" fmla="*/ 25 h 10"/>
                <a:gd name="T4" fmla="*/ 14 w 19"/>
                <a:gd name="T5" fmla="*/ 21 h 10"/>
                <a:gd name="T6" fmla="*/ 19 w 19"/>
                <a:gd name="T7" fmla="*/ 21 h 10"/>
                <a:gd name="T8" fmla="*/ 1 w 19"/>
                <a:gd name="T9" fmla="*/ 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0"/>
                <a:gd name="T17" fmla="*/ 19 w 1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0">
                  <a:moveTo>
                    <a:pt x="0" y="4"/>
                  </a:moveTo>
                  <a:cubicBezTo>
                    <a:pt x="2" y="7"/>
                    <a:pt x="3" y="10"/>
                    <a:pt x="6" y="9"/>
                  </a:cubicBezTo>
                  <a:cubicBezTo>
                    <a:pt x="9" y="9"/>
                    <a:pt x="11" y="8"/>
                    <a:pt x="14" y="7"/>
                  </a:cubicBezTo>
                  <a:cubicBezTo>
                    <a:pt x="16" y="7"/>
                    <a:pt x="18" y="8"/>
                    <a:pt x="19" y="7"/>
                  </a:cubicBezTo>
                  <a:cubicBezTo>
                    <a:pt x="15" y="0"/>
                    <a:pt x="7" y="6"/>
                    <a:pt x="1" y="3"/>
                  </a:cubicBezTo>
                </a:path>
              </a:pathLst>
            </a:custGeom>
            <a:solidFill>
              <a:srgbClr val="DAC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0" name="Freeform 78"/>
            <p:cNvSpPr>
              <a:spLocks noChangeArrowheads="1"/>
            </p:cNvSpPr>
            <p:nvPr/>
          </p:nvSpPr>
          <p:spPr bwMode="auto">
            <a:xfrm>
              <a:off x="2939" y="2146"/>
              <a:ext cx="132" cy="49"/>
            </a:xfrm>
            <a:custGeom>
              <a:avLst/>
              <a:gdLst>
                <a:gd name="T0" fmla="*/ 97 w 122"/>
                <a:gd name="T1" fmla="*/ 19 h 45"/>
                <a:gd name="T2" fmla="*/ 202 w 122"/>
                <a:gd name="T3" fmla="*/ 59 h 45"/>
                <a:gd name="T4" fmla="*/ 291 w 122"/>
                <a:gd name="T5" fmla="*/ 115 h 45"/>
                <a:gd name="T6" fmla="*/ 151 w 122"/>
                <a:gd name="T7" fmla="*/ 45 h 45"/>
                <a:gd name="T8" fmla="*/ 4 w 122"/>
                <a:gd name="T9" fmla="*/ 27 h 45"/>
                <a:gd name="T10" fmla="*/ 3 w 122"/>
                <a:gd name="T11" fmla="*/ 0 h 45"/>
                <a:gd name="T12" fmla="*/ 97 w 122"/>
                <a:gd name="T13" fmla="*/ 19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45"/>
                <a:gd name="T23" fmla="*/ 122 w 122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45">
                  <a:moveTo>
                    <a:pt x="41" y="7"/>
                  </a:moveTo>
                  <a:cubicBezTo>
                    <a:pt x="53" y="7"/>
                    <a:pt x="68" y="13"/>
                    <a:pt x="85" y="24"/>
                  </a:cubicBezTo>
                  <a:cubicBezTo>
                    <a:pt x="103" y="36"/>
                    <a:pt x="104" y="39"/>
                    <a:pt x="122" y="45"/>
                  </a:cubicBezTo>
                  <a:cubicBezTo>
                    <a:pt x="105" y="41"/>
                    <a:pt x="87" y="29"/>
                    <a:pt x="63" y="17"/>
                  </a:cubicBezTo>
                  <a:cubicBezTo>
                    <a:pt x="39" y="5"/>
                    <a:pt x="9" y="11"/>
                    <a:pt x="4" y="11"/>
                  </a:cubicBezTo>
                  <a:cubicBezTo>
                    <a:pt x="0" y="11"/>
                    <a:pt x="3" y="5"/>
                    <a:pt x="3" y="0"/>
                  </a:cubicBezTo>
                  <a:cubicBezTo>
                    <a:pt x="4" y="5"/>
                    <a:pt x="26" y="6"/>
                    <a:pt x="41" y="7"/>
                  </a:cubicBezTo>
                  <a:close/>
                </a:path>
              </a:pathLst>
            </a:custGeom>
            <a:solidFill>
              <a:srgbClr val="DAC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1" name="Freeform 79"/>
            <p:cNvSpPr>
              <a:spLocks noChangeArrowheads="1"/>
            </p:cNvSpPr>
            <p:nvPr/>
          </p:nvSpPr>
          <p:spPr bwMode="auto">
            <a:xfrm>
              <a:off x="3081" y="2184"/>
              <a:ext cx="114" cy="21"/>
            </a:xfrm>
            <a:custGeom>
              <a:avLst/>
              <a:gdLst>
                <a:gd name="T0" fmla="*/ 0 w 105"/>
                <a:gd name="T1" fmla="*/ 19 h 19"/>
                <a:gd name="T2" fmla="*/ 263 w 105"/>
                <a:gd name="T3" fmla="*/ 0 h 19"/>
                <a:gd name="T4" fmla="*/ 0 w 105"/>
                <a:gd name="T5" fmla="*/ 19 h 19"/>
                <a:gd name="T6" fmla="*/ 0 60000 65536"/>
                <a:gd name="T7" fmla="*/ 0 60000 65536"/>
                <a:gd name="T8" fmla="*/ 0 60000 65536"/>
                <a:gd name="T9" fmla="*/ 0 w 105"/>
                <a:gd name="T10" fmla="*/ 0 h 19"/>
                <a:gd name="T11" fmla="*/ 105 w 105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" h="19">
                  <a:moveTo>
                    <a:pt x="0" y="6"/>
                  </a:moveTo>
                  <a:cubicBezTo>
                    <a:pt x="12" y="12"/>
                    <a:pt x="67" y="19"/>
                    <a:pt x="105" y="0"/>
                  </a:cubicBezTo>
                  <a:cubicBezTo>
                    <a:pt x="93" y="3"/>
                    <a:pt x="55" y="16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2" name="Freeform 80"/>
            <p:cNvSpPr>
              <a:spLocks noChangeArrowheads="1"/>
            </p:cNvSpPr>
            <p:nvPr/>
          </p:nvSpPr>
          <p:spPr bwMode="auto">
            <a:xfrm>
              <a:off x="2561" y="2039"/>
              <a:ext cx="61" cy="71"/>
            </a:xfrm>
            <a:custGeom>
              <a:avLst/>
              <a:gdLst>
                <a:gd name="T0" fmla="*/ 69 w 56"/>
                <a:gd name="T1" fmla="*/ 203 h 64"/>
                <a:gd name="T2" fmla="*/ 106 w 56"/>
                <a:gd name="T3" fmla="*/ 20 h 64"/>
                <a:gd name="T4" fmla="*/ 75 w 56"/>
                <a:gd name="T5" fmla="*/ 18 h 64"/>
                <a:gd name="T6" fmla="*/ 5 w 56"/>
                <a:gd name="T7" fmla="*/ 75 h 64"/>
                <a:gd name="T8" fmla="*/ 0 w 56"/>
                <a:gd name="T9" fmla="*/ 153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64"/>
                <a:gd name="T17" fmla="*/ 56 w 5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64">
                  <a:moveTo>
                    <a:pt x="27" y="64"/>
                  </a:moveTo>
                  <a:cubicBezTo>
                    <a:pt x="48" y="56"/>
                    <a:pt x="56" y="22"/>
                    <a:pt x="41" y="6"/>
                  </a:cubicBezTo>
                  <a:cubicBezTo>
                    <a:pt x="37" y="0"/>
                    <a:pt x="30" y="4"/>
                    <a:pt x="29" y="5"/>
                  </a:cubicBezTo>
                  <a:cubicBezTo>
                    <a:pt x="20" y="10"/>
                    <a:pt x="10" y="13"/>
                    <a:pt x="5" y="24"/>
                  </a:cubicBezTo>
                  <a:cubicBezTo>
                    <a:pt x="2" y="32"/>
                    <a:pt x="7" y="44"/>
                    <a:pt x="0" y="49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3" name="Freeform 81"/>
            <p:cNvSpPr>
              <a:spLocks noChangeArrowheads="1"/>
            </p:cNvSpPr>
            <p:nvPr/>
          </p:nvSpPr>
          <p:spPr bwMode="auto">
            <a:xfrm>
              <a:off x="2506" y="2124"/>
              <a:ext cx="22" cy="28"/>
            </a:xfrm>
            <a:custGeom>
              <a:avLst/>
              <a:gdLst>
                <a:gd name="T0" fmla="*/ 0 w 20"/>
                <a:gd name="T1" fmla="*/ 60 h 25"/>
                <a:gd name="T2" fmla="*/ 55 w 20"/>
                <a:gd name="T3" fmla="*/ 30 h 25"/>
                <a:gd name="T4" fmla="*/ 0 w 20"/>
                <a:gd name="T5" fmla="*/ 60 h 25"/>
                <a:gd name="T6" fmla="*/ 0 60000 65536"/>
                <a:gd name="T7" fmla="*/ 0 60000 65536"/>
                <a:gd name="T8" fmla="*/ 0 60000 65536"/>
                <a:gd name="T9" fmla="*/ 0 w 20"/>
                <a:gd name="T10" fmla="*/ 0 h 25"/>
                <a:gd name="T11" fmla="*/ 20 w 20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5">
                  <a:moveTo>
                    <a:pt x="0" y="17"/>
                  </a:moveTo>
                  <a:cubicBezTo>
                    <a:pt x="3" y="1"/>
                    <a:pt x="16" y="0"/>
                    <a:pt x="19" y="9"/>
                  </a:cubicBezTo>
                  <a:cubicBezTo>
                    <a:pt x="20" y="17"/>
                    <a:pt x="15" y="25"/>
                    <a:pt x="0" y="17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4" name="Freeform 82"/>
            <p:cNvSpPr>
              <a:spLocks noChangeArrowheads="1"/>
            </p:cNvSpPr>
            <p:nvPr/>
          </p:nvSpPr>
          <p:spPr bwMode="auto">
            <a:xfrm>
              <a:off x="2450" y="2191"/>
              <a:ext cx="6" cy="9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26 h 8"/>
                <a:gd name="T4" fmla="*/ 5 w 6"/>
                <a:gd name="T5" fmla="*/ 18 h 8"/>
                <a:gd name="T6" fmla="*/ 0 60000 65536"/>
                <a:gd name="T7" fmla="*/ 0 60000 65536"/>
                <a:gd name="T8" fmla="*/ 0 60000 65536"/>
                <a:gd name="T9" fmla="*/ 0 w 6"/>
                <a:gd name="T10" fmla="*/ 0 h 8"/>
                <a:gd name="T11" fmla="*/ 6 w 6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8">
                  <a:moveTo>
                    <a:pt x="6" y="0"/>
                  </a:moveTo>
                  <a:cubicBezTo>
                    <a:pt x="2" y="0"/>
                    <a:pt x="3" y="5"/>
                    <a:pt x="0" y="7"/>
                  </a:cubicBezTo>
                  <a:cubicBezTo>
                    <a:pt x="3" y="8"/>
                    <a:pt x="6" y="7"/>
                    <a:pt x="5" y="4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5" name="Freeform 83"/>
            <p:cNvSpPr>
              <a:spLocks noChangeArrowheads="1"/>
            </p:cNvSpPr>
            <p:nvPr/>
          </p:nvSpPr>
          <p:spPr bwMode="auto">
            <a:xfrm>
              <a:off x="2508" y="2128"/>
              <a:ext cx="18" cy="19"/>
            </a:xfrm>
            <a:custGeom>
              <a:avLst/>
              <a:gdLst>
                <a:gd name="T0" fmla="*/ 28 w 17"/>
                <a:gd name="T1" fmla="*/ 29 h 17"/>
                <a:gd name="T2" fmla="*/ 20 w 17"/>
                <a:gd name="T3" fmla="*/ 1 h 17"/>
                <a:gd name="T4" fmla="*/ 1 w 17"/>
                <a:gd name="T5" fmla="*/ 26 h 17"/>
                <a:gd name="T6" fmla="*/ 7 w 17"/>
                <a:gd name="T7" fmla="*/ 55 h 17"/>
                <a:gd name="T8" fmla="*/ 28 w 17"/>
                <a:gd name="T9" fmla="*/ 2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9"/>
                  </a:moveTo>
                  <a:cubicBezTo>
                    <a:pt x="17" y="5"/>
                    <a:pt x="14" y="1"/>
                    <a:pt x="9" y="1"/>
                  </a:cubicBezTo>
                  <a:cubicBezTo>
                    <a:pt x="5" y="0"/>
                    <a:pt x="1" y="3"/>
                    <a:pt x="1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7"/>
                    <a:pt x="16" y="14"/>
                    <a:pt x="16" y="9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6" name="Freeform 84"/>
            <p:cNvSpPr>
              <a:spLocks noChangeArrowheads="1"/>
            </p:cNvSpPr>
            <p:nvPr/>
          </p:nvSpPr>
          <p:spPr bwMode="auto">
            <a:xfrm>
              <a:off x="2572" y="2051"/>
              <a:ext cx="22" cy="58"/>
            </a:xfrm>
            <a:custGeom>
              <a:avLst/>
              <a:gdLst>
                <a:gd name="T0" fmla="*/ 57 w 20"/>
                <a:gd name="T1" fmla="*/ 0 h 52"/>
                <a:gd name="T2" fmla="*/ 1 w 20"/>
                <a:gd name="T3" fmla="*/ 56 h 52"/>
                <a:gd name="T4" fmla="*/ 17 w 20"/>
                <a:gd name="T5" fmla="*/ 88 h 52"/>
                <a:gd name="T6" fmla="*/ 0 w 20"/>
                <a:gd name="T7" fmla="*/ 112 h 52"/>
                <a:gd name="T8" fmla="*/ 4 w 20"/>
                <a:gd name="T9" fmla="*/ 125 h 52"/>
                <a:gd name="T10" fmla="*/ 1 w 20"/>
                <a:gd name="T11" fmla="*/ 132 h 52"/>
                <a:gd name="T12" fmla="*/ 4 w 20"/>
                <a:gd name="T13" fmla="*/ 173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52"/>
                <a:gd name="T23" fmla="*/ 20 w 20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52">
                  <a:moveTo>
                    <a:pt x="20" y="0"/>
                  </a:moveTo>
                  <a:cubicBezTo>
                    <a:pt x="15" y="4"/>
                    <a:pt x="1" y="10"/>
                    <a:pt x="1" y="17"/>
                  </a:cubicBezTo>
                  <a:cubicBezTo>
                    <a:pt x="1" y="21"/>
                    <a:pt x="6" y="23"/>
                    <a:pt x="5" y="27"/>
                  </a:cubicBezTo>
                  <a:cubicBezTo>
                    <a:pt x="5" y="31"/>
                    <a:pt x="2" y="31"/>
                    <a:pt x="0" y="34"/>
                  </a:cubicBezTo>
                  <a:cubicBezTo>
                    <a:pt x="1" y="36"/>
                    <a:pt x="3" y="37"/>
                    <a:pt x="4" y="38"/>
                  </a:cubicBezTo>
                  <a:cubicBezTo>
                    <a:pt x="3" y="38"/>
                    <a:pt x="2" y="39"/>
                    <a:pt x="1" y="39"/>
                  </a:cubicBezTo>
                  <a:cubicBezTo>
                    <a:pt x="3" y="45"/>
                    <a:pt x="13" y="46"/>
                    <a:pt x="4" y="52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7" name="Freeform 85"/>
            <p:cNvSpPr>
              <a:spLocks noChangeArrowheads="1"/>
            </p:cNvSpPr>
            <p:nvPr/>
          </p:nvSpPr>
          <p:spPr bwMode="auto">
            <a:xfrm>
              <a:off x="2578" y="2121"/>
              <a:ext cx="39" cy="58"/>
            </a:xfrm>
            <a:custGeom>
              <a:avLst/>
              <a:gdLst>
                <a:gd name="T0" fmla="*/ 55 w 36"/>
                <a:gd name="T1" fmla="*/ 0 h 52"/>
                <a:gd name="T2" fmla="*/ 88 w 36"/>
                <a:gd name="T3" fmla="*/ 49 h 52"/>
                <a:gd name="T4" fmla="*/ 60 w 36"/>
                <a:gd name="T5" fmla="*/ 49 h 52"/>
                <a:gd name="T6" fmla="*/ 76 w 36"/>
                <a:gd name="T7" fmla="*/ 77 h 52"/>
                <a:gd name="T8" fmla="*/ 58 w 36"/>
                <a:gd name="T9" fmla="*/ 79 h 52"/>
                <a:gd name="T10" fmla="*/ 65 w 36"/>
                <a:gd name="T11" fmla="*/ 95 h 52"/>
                <a:gd name="T12" fmla="*/ 58 w 36"/>
                <a:gd name="T13" fmla="*/ 112 h 52"/>
                <a:gd name="T14" fmla="*/ 47 w 36"/>
                <a:gd name="T15" fmla="*/ 118 h 52"/>
                <a:gd name="T16" fmla="*/ 50 w 36"/>
                <a:gd name="T17" fmla="*/ 133 h 52"/>
                <a:gd name="T18" fmla="*/ 36 w 36"/>
                <a:gd name="T19" fmla="*/ 146 h 52"/>
                <a:gd name="T20" fmla="*/ 30 w 36"/>
                <a:gd name="T21" fmla="*/ 165 h 52"/>
                <a:gd name="T22" fmla="*/ 1 w 36"/>
                <a:gd name="T23" fmla="*/ 165 h 52"/>
                <a:gd name="T24" fmla="*/ 1 w 36"/>
                <a:gd name="T25" fmla="*/ 173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2"/>
                <a:gd name="T41" fmla="*/ 36 w 36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2">
                  <a:moveTo>
                    <a:pt x="23" y="0"/>
                  </a:moveTo>
                  <a:cubicBezTo>
                    <a:pt x="26" y="6"/>
                    <a:pt x="33" y="8"/>
                    <a:pt x="36" y="14"/>
                  </a:cubicBezTo>
                  <a:cubicBezTo>
                    <a:pt x="33" y="15"/>
                    <a:pt x="27" y="12"/>
                    <a:pt x="25" y="14"/>
                  </a:cubicBezTo>
                  <a:cubicBezTo>
                    <a:pt x="21" y="18"/>
                    <a:pt x="29" y="21"/>
                    <a:pt x="31" y="23"/>
                  </a:cubicBezTo>
                  <a:cubicBezTo>
                    <a:pt x="29" y="23"/>
                    <a:pt x="27" y="23"/>
                    <a:pt x="24" y="24"/>
                  </a:cubicBezTo>
                  <a:cubicBezTo>
                    <a:pt x="25" y="25"/>
                    <a:pt x="26" y="27"/>
                    <a:pt x="27" y="28"/>
                  </a:cubicBezTo>
                  <a:cubicBezTo>
                    <a:pt x="21" y="29"/>
                    <a:pt x="20" y="29"/>
                    <a:pt x="24" y="34"/>
                  </a:cubicBezTo>
                  <a:cubicBezTo>
                    <a:pt x="22" y="34"/>
                    <a:pt x="21" y="34"/>
                    <a:pt x="19" y="35"/>
                  </a:cubicBezTo>
                  <a:cubicBezTo>
                    <a:pt x="19" y="36"/>
                    <a:pt x="21" y="39"/>
                    <a:pt x="20" y="40"/>
                  </a:cubicBezTo>
                  <a:cubicBezTo>
                    <a:pt x="19" y="42"/>
                    <a:pt x="15" y="41"/>
                    <a:pt x="15" y="43"/>
                  </a:cubicBezTo>
                  <a:cubicBezTo>
                    <a:pt x="13" y="46"/>
                    <a:pt x="18" y="47"/>
                    <a:pt x="13" y="50"/>
                  </a:cubicBezTo>
                  <a:cubicBezTo>
                    <a:pt x="10" y="51"/>
                    <a:pt x="5" y="49"/>
                    <a:pt x="1" y="50"/>
                  </a:cubicBezTo>
                  <a:cubicBezTo>
                    <a:pt x="0" y="51"/>
                    <a:pt x="1" y="51"/>
                    <a:pt x="1" y="52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8" name="Freeform 86"/>
            <p:cNvSpPr>
              <a:spLocks noChangeArrowheads="1"/>
            </p:cNvSpPr>
            <p:nvPr/>
          </p:nvSpPr>
          <p:spPr bwMode="auto">
            <a:xfrm>
              <a:off x="2707" y="2021"/>
              <a:ext cx="95" cy="153"/>
            </a:xfrm>
            <a:custGeom>
              <a:avLst/>
              <a:gdLst>
                <a:gd name="T0" fmla="*/ 229 w 87"/>
                <a:gd name="T1" fmla="*/ 23 h 137"/>
                <a:gd name="T2" fmla="*/ 59 w 87"/>
                <a:gd name="T3" fmla="*/ 82 h 137"/>
                <a:gd name="T4" fmla="*/ 21 w 87"/>
                <a:gd name="T5" fmla="*/ 408 h 137"/>
                <a:gd name="T6" fmla="*/ 17 w 87"/>
                <a:gd name="T7" fmla="*/ 462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37"/>
                <a:gd name="T14" fmla="*/ 87 w 87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37">
                  <a:moveTo>
                    <a:pt x="87" y="7"/>
                  </a:moveTo>
                  <a:cubicBezTo>
                    <a:pt x="67" y="0"/>
                    <a:pt x="38" y="8"/>
                    <a:pt x="23" y="24"/>
                  </a:cubicBezTo>
                  <a:cubicBezTo>
                    <a:pt x="0" y="47"/>
                    <a:pt x="8" y="90"/>
                    <a:pt x="8" y="120"/>
                  </a:cubicBezTo>
                  <a:cubicBezTo>
                    <a:pt x="8" y="124"/>
                    <a:pt x="8" y="132"/>
                    <a:pt x="6" y="137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9" name="Freeform 87"/>
            <p:cNvSpPr>
              <a:spLocks noChangeArrowheads="1"/>
            </p:cNvSpPr>
            <p:nvPr/>
          </p:nvSpPr>
          <p:spPr bwMode="auto">
            <a:xfrm>
              <a:off x="2438" y="1934"/>
              <a:ext cx="508" cy="278"/>
            </a:xfrm>
            <a:custGeom>
              <a:avLst/>
              <a:gdLst>
                <a:gd name="T0" fmla="*/ 839 w 468"/>
                <a:gd name="T1" fmla="*/ 778 h 249"/>
                <a:gd name="T2" fmla="*/ 888 w 468"/>
                <a:gd name="T3" fmla="*/ 792 h 249"/>
                <a:gd name="T4" fmla="*/ 992 w 468"/>
                <a:gd name="T5" fmla="*/ 773 h 249"/>
                <a:gd name="T6" fmla="*/ 1012 w 468"/>
                <a:gd name="T7" fmla="*/ 766 h 249"/>
                <a:gd name="T8" fmla="*/ 1037 w 468"/>
                <a:gd name="T9" fmla="*/ 742 h 249"/>
                <a:gd name="T10" fmla="*/ 1083 w 468"/>
                <a:gd name="T11" fmla="*/ 726 h 249"/>
                <a:gd name="T12" fmla="*/ 1107 w 468"/>
                <a:gd name="T13" fmla="*/ 709 h 249"/>
                <a:gd name="T14" fmla="*/ 1126 w 468"/>
                <a:gd name="T15" fmla="*/ 702 h 249"/>
                <a:gd name="T16" fmla="*/ 1135 w 468"/>
                <a:gd name="T17" fmla="*/ 644 h 249"/>
                <a:gd name="T18" fmla="*/ 731 w 468"/>
                <a:gd name="T19" fmla="*/ 19 h 249"/>
                <a:gd name="T20" fmla="*/ 634 w 468"/>
                <a:gd name="T21" fmla="*/ 0 h 249"/>
                <a:gd name="T22" fmla="*/ 607 w 468"/>
                <a:gd name="T23" fmla="*/ 1 h 249"/>
                <a:gd name="T24" fmla="*/ 544 w 468"/>
                <a:gd name="T25" fmla="*/ 21 h 249"/>
                <a:gd name="T26" fmla="*/ 482 w 468"/>
                <a:gd name="T27" fmla="*/ 50 h 249"/>
                <a:gd name="T28" fmla="*/ 433 w 468"/>
                <a:gd name="T29" fmla="*/ 106 h 249"/>
                <a:gd name="T30" fmla="*/ 408 w 468"/>
                <a:gd name="T31" fmla="*/ 118 h 249"/>
                <a:gd name="T32" fmla="*/ 354 w 468"/>
                <a:gd name="T33" fmla="*/ 169 h 249"/>
                <a:gd name="T34" fmla="*/ 314 w 468"/>
                <a:gd name="T35" fmla="*/ 223 h 249"/>
                <a:gd name="T36" fmla="*/ 289 w 468"/>
                <a:gd name="T37" fmla="*/ 252 h 249"/>
                <a:gd name="T38" fmla="*/ 271 w 468"/>
                <a:gd name="T39" fmla="*/ 263 h 249"/>
                <a:gd name="T40" fmla="*/ 229 w 468"/>
                <a:gd name="T41" fmla="*/ 298 h 249"/>
                <a:gd name="T42" fmla="*/ 205 w 468"/>
                <a:gd name="T43" fmla="*/ 267 h 249"/>
                <a:gd name="T44" fmla="*/ 170 w 468"/>
                <a:gd name="T45" fmla="*/ 223 h 249"/>
                <a:gd name="T46" fmla="*/ 149 w 468"/>
                <a:gd name="T47" fmla="*/ 386 h 249"/>
                <a:gd name="T48" fmla="*/ 88 w 468"/>
                <a:gd name="T49" fmla="*/ 523 h 249"/>
                <a:gd name="T50" fmla="*/ 46 w 468"/>
                <a:gd name="T51" fmla="*/ 624 h 249"/>
                <a:gd name="T52" fmla="*/ 0 w 468"/>
                <a:gd name="T53" fmla="*/ 760 h 249"/>
                <a:gd name="T54" fmla="*/ 69 w 468"/>
                <a:gd name="T55" fmla="*/ 835 h 249"/>
                <a:gd name="T56" fmla="*/ 265 w 468"/>
                <a:gd name="T57" fmla="*/ 760 h 249"/>
                <a:gd name="T58" fmla="*/ 313 w 468"/>
                <a:gd name="T59" fmla="*/ 803 h 249"/>
                <a:gd name="T60" fmla="*/ 341 w 468"/>
                <a:gd name="T61" fmla="*/ 804 h 249"/>
                <a:gd name="T62" fmla="*/ 368 w 468"/>
                <a:gd name="T63" fmla="*/ 803 h 249"/>
                <a:gd name="T64" fmla="*/ 416 w 468"/>
                <a:gd name="T65" fmla="*/ 815 h 249"/>
                <a:gd name="T66" fmla="*/ 472 w 468"/>
                <a:gd name="T67" fmla="*/ 811 h 249"/>
                <a:gd name="T68" fmla="*/ 485 w 468"/>
                <a:gd name="T69" fmla="*/ 804 h 249"/>
                <a:gd name="T70" fmla="*/ 559 w 468"/>
                <a:gd name="T71" fmla="*/ 769 h 249"/>
                <a:gd name="T72" fmla="*/ 580 w 468"/>
                <a:gd name="T73" fmla="*/ 761 h 249"/>
                <a:gd name="T74" fmla="*/ 587 w 468"/>
                <a:gd name="T75" fmla="*/ 745 h 249"/>
                <a:gd name="T76" fmla="*/ 612 w 468"/>
                <a:gd name="T77" fmla="*/ 745 h 249"/>
                <a:gd name="T78" fmla="*/ 640 w 468"/>
                <a:gd name="T79" fmla="*/ 761 h 249"/>
                <a:gd name="T80" fmla="*/ 695 w 468"/>
                <a:gd name="T81" fmla="*/ 785 h 249"/>
                <a:gd name="T82" fmla="*/ 721 w 468"/>
                <a:gd name="T83" fmla="*/ 785 h 249"/>
                <a:gd name="T84" fmla="*/ 767 w 468"/>
                <a:gd name="T85" fmla="*/ 796 h 249"/>
                <a:gd name="T86" fmla="*/ 798 w 468"/>
                <a:gd name="T87" fmla="*/ 785 h 2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8"/>
                <a:gd name="T133" fmla="*/ 0 h 249"/>
                <a:gd name="T134" fmla="*/ 468 w 468"/>
                <a:gd name="T135" fmla="*/ 249 h 2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8" h="249">
                  <a:moveTo>
                    <a:pt x="324" y="233"/>
                  </a:moveTo>
                  <a:cubicBezTo>
                    <a:pt x="329" y="234"/>
                    <a:pt x="336" y="231"/>
                    <a:pt x="340" y="231"/>
                  </a:cubicBezTo>
                  <a:cubicBezTo>
                    <a:pt x="347" y="233"/>
                    <a:pt x="351" y="239"/>
                    <a:pt x="357" y="243"/>
                  </a:cubicBezTo>
                  <a:cubicBezTo>
                    <a:pt x="358" y="241"/>
                    <a:pt x="361" y="240"/>
                    <a:pt x="361" y="236"/>
                  </a:cubicBezTo>
                  <a:cubicBezTo>
                    <a:pt x="369" y="242"/>
                    <a:pt x="384" y="244"/>
                    <a:pt x="386" y="228"/>
                  </a:cubicBezTo>
                  <a:cubicBezTo>
                    <a:pt x="392" y="231"/>
                    <a:pt x="397" y="236"/>
                    <a:pt x="403" y="230"/>
                  </a:cubicBezTo>
                  <a:cubicBezTo>
                    <a:pt x="405" y="232"/>
                    <a:pt x="409" y="233"/>
                    <a:pt x="411" y="235"/>
                  </a:cubicBezTo>
                  <a:cubicBezTo>
                    <a:pt x="411" y="232"/>
                    <a:pt x="411" y="230"/>
                    <a:pt x="411" y="228"/>
                  </a:cubicBezTo>
                  <a:cubicBezTo>
                    <a:pt x="415" y="229"/>
                    <a:pt x="420" y="232"/>
                    <a:pt x="424" y="234"/>
                  </a:cubicBezTo>
                  <a:cubicBezTo>
                    <a:pt x="423" y="230"/>
                    <a:pt x="421" y="225"/>
                    <a:pt x="421" y="220"/>
                  </a:cubicBezTo>
                  <a:cubicBezTo>
                    <a:pt x="429" y="218"/>
                    <a:pt x="433" y="222"/>
                    <a:pt x="439" y="227"/>
                  </a:cubicBezTo>
                  <a:cubicBezTo>
                    <a:pt x="439" y="224"/>
                    <a:pt x="441" y="225"/>
                    <a:pt x="439" y="216"/>
                  </a:cubicBezTo>
                  <a:cubicBezTo>
                    <a:pt x="445" y="219"/>
                    <a:pt x="446" y="219"/>
                    <a:pt x="450" y="223"/>
                  </a:cubicBezTo>
                  <a:cubicBezTo>
                    <a:pt x="447" y="220"/>
                    <a:pt x="450" y="216"/>
                    <a:pt x="450" y="211"/>
                  </a:cubicBezTo>
                  <a:cubicBezTo>
                    <a:pt x="453" y="211"/>
                    <a:pt x="457" y="212"/>
                    <a:pt x="459" y="212"/>
                  </a:cubicBezTo>
                  <a:cubicBezTo>
                    <a:pt x="458" y="211"/>
                    <a:pt x="458" y="210"/>
                    <a:pt x="457" y="209"/>
                  </a:cubicBezTo>
                  <a:cubicBezTo>
                    <a:pt x="458" y="208"/>
                    <a:pt x="460" y="206"/>
                    <a:pt x="461" y="205"/>
                  </a:cubicBezTo>
                  <a:cubicBezTo>
                    <a:pt x="462" y="192"/>
                    <a:pt x="462" y="192"/>
                    <a:pt x="462" y="192"/>
                  </a:cubicBezTo>
                  <a:cubicBezTo>
                    <a:pt x="462" y="192"/>
                    <a:pt x="468" y="197"/>
                    <a:pt x="452" y="130"/>
                  </a:cubicBezTo>
                  <a:cubicBezTo>
                    <a:pt x="437" y="63"/>
                    <a:pt x="363" y="13"/>
                    <a:pt x="297" y="5"/>
                  </a:cubicBezTo>
                  <a:cubicBezTo>
                    <a:pt x="285" y="4"/>
                    <a:pt x="274" y="3"/>
                    <a:pt x="264" y="4"/>
                  </a:cubicBezTo>
                  <a:cubicBezTo>
                    <a:pt x="260" y="4"/>
                    <a:pt x="257" y="3"/>
                    <a:pt x="257" y="0"/>
                  </a:cubicBezTo>
                  <a:cubicBezTo>
                    <a:pt x="254" y="3"/>
                    <a:pt x="250" y="4"/>
                    <a:pt x="246" y="4"/>
                  </a:cubicBezTo>
                  <a:cubicBezTo>
                    <a:pt x="246" y="3"/>
                    <a:pt x="246" y="2"/>
                    <a:pt x="246" y="1"/>
                  </a:cubicBezTo>
                  <a:cubicBezTo>
                    <a:pt x="244" y="5"/>
                    <a:pt x="238" y="6"/>
                    <a:pt x="234" y="4"/>
                  </a:cubicBezTo>
                  <a:cubicBezTo>
                    <a:pt x="231" y="7"/>
                    <a:pt x="225" y="9"/>
                    <a:pt x="221" y="6"/>
                  </a:cubicBezTo>
                  <a:cubicBezTo>
                    <a:pt x="218" y="11"/>
                    <a:pt x="208" y="14"/>
                    <a:pt x="205" y="9"/>
                  </a:cubicBezTo>
                  <a:cubicBezTo>
                    <a:pt x="203" y="13"/>
                    <a:pt x="200" y="14"/>
                    <a:pt x="196" y="15"/>
                  </a:cubicBezTo>
                  <a:cubicBezTo>
                    <a:pt x="190" y="17"/>
                    <a:pt x="191" y="17"/>
                    <a:pt x="186" y="21"/>
                  </a:cubicBezTo>
                  <a:cubicBezTo>
                    <a:pt x="183" y="25"/>
                    <a:pt x="179" y="28"/>
                    <a:pt x="175" y="31"/>
                  </a:cubicBezTo>
                  <a:cubicBezTo>
                    <a:pt x="174" y="30"/>
                    <a:pt x="173" y="28"/>
                    <a:pt x="173" y="27"/>
                  </a:cubicBezTo>
                  <a:cubicBezTo>
                    <a:pt x="172" y="31"/>
                    <a:pt x="170" y="33"/>
                    <a:pt x="166" y="35"/>
                  </a:cubicBezTo>
                  <a:cubicBezTo>
                    <a:pt x="164" y="36"/>
                    <a:pt x="159" y="39"/>
                    <a:pt x="156" y="39"/>
                  </a:cubicBezTo>
                  <a:cubicBezTo>
                    <a:pt x="157" y="43"/>
                    <a:pt x="147" y="48"/>
                    <a:pt x="144" y="50"/>
                  </a:cubicBezTo>
                  <a:cubicBezTo>
                    <a:pt x="142" y="52"/>
                    <a:pt x="138" y="56"/>
                    <a:pt x="136" y="58"/>
                  </a:cubicBezTo>
                  <a:cubicBezTo>
                    <a:pt x="134" y="60"/>
                    <a:pt x="130" y="65"/>
                    <a:pt x="127" y="65"/>
                  </a:cubicBezTo>
                  <a:cubicBezTo>
                    <a:pt x="127" y="64"/>
                    <a:pt x="125" y="64"/>
                    <a:pt x="125" y="63"/>
                  </a:cubicBezTo>
                  <a:cubicBezTo>
                    <a:pt x="123" y="67"/>
                    <a:pt x="121" y="71"/>
                    <a:pt x="117" y="74"/>
                  </a:cubicBezTo>
                  <a:cubicBezTo>
                    <a:pt x="116" y="74"/>
                    <a:pt x="114" y="74"/>
                    <a:pt x="113" y="75"/>
                  </a:cubicBezTo>
                  <a:cubicBezTo>
                    <a:pt x="112" y="76"/>
                    <a:pt x="112" y="77"/>
                    <a:pt x="111" y="78"/>
                  </a:cubicBezTo>
                  <a:cubicBezTo>
                    <a:pt x="109" y="80"/>
                    <a:pt x="107" y="83"/>
                    <a:pt x="103" y="80"/>
                  </a:cubicBezTo>
                  <a:cubicBezTo>
                    <a:pt x="102" y="84"/>
                    <a:pt x="97" y="88"/>
                    <a:pt x="93" y="89"/>
                  </a:cubicBezTo>
                  <a:cubicBezTo>
                    <a:pt x="93" y="89"/>
                    <a:pt x="88" y="94"/>
                    <a:pt x="86" y="92"/>
                  </a:cubicBezTo>
                  <a:cubicBezTo>
                    <a:pt x="86" y="88"/>
                    <a:pt x="83" y="84"/>
                    <a:pt x="82" y="80"/>
                  </a:cubicBezTo>
                  <a:cubicBezTo>
                    <a:pt x="81" y="74"/>
                    <a:pt x="82" y="68"/>
                    <a:pt x="79" y="63"/>
                  </a:cubicBezTo>
                  <a:cubicBezTo>
                    <a:pt x="77" y="58"/>
                    <a:pt x="73" y="61"/>
                    <a:pt x="69" y="65"/>
                  </a:cubicBezTo>
                  <a:cubicBezTo>
                    <a:pt x="64" y="71"/>
                    <a:pt x="62" y="80"/>
                    <a:pt x="61" y="88"/>
                  </a:cubicBezTo>
                  <a:cubicBezTo>
                    <a:pt x="60" y="94"/>
                    <a:pt x="55" y="110"/>
                    <a:pt x="60" y="115"/>
                  </a:cubicBezTo>
                  <a:cubicBezTo>
                    <a:pt x="54" y="123"/>
                    <a:pt x="48" y="132"/>
                    <a:pt x="46" y="139"/>
                  </a:cubicBezTo>
                  <a:cubicBezTo>
                    <a:pt x="44" y="143"/>
                    <a:pt x="38" y="153"/>
                    <a:pt x="36" y="156"/>
                  </a:cubicBezTo>
                  <a:cubicBezTo>
                    <a:pt x="30" y="164"/>
                    <a:pt x="25" y="174"/>
                    <a:pt x="23" y="176"/>
                  </a:cubicBezTo>
                  <a:cubicBezTo>
                    <a:pt x="21" y="178"/>
                    <a:pt x="20" y="181"/>
                    <a:pt x="18" y="185"/>
                  </a:cubicBezTo>
                  <a:cubicBezTo>
                    <a:pt x="14" y="192"/>
                    <a:pt x="10" y="201"/>
                    <a:pt x="7" y="208"/>
                  </a:cubicBezTo>
                  <a:cubicBezTo>
                    <a:pt x="5" y="214"/>
                    <a:pt x="0" y="220"/>
                    <a:pt x="0" y="226"/>
                  </a:cubicBezTo>
                  <a:cubicBezTo>
                    <a:pt x="1" y="235"/>
                    <a:pt x="4" y="236"/>
                    <a:pt x="11" y="241"/>
                  </a:cubicBezTo>
                  <a:cubicBezTo>
                    <a:pt x="17" y="245"/>
                    <a:pt x="20" y="249"/>
                    <a:pt x="28" y="249"/>
                  </a:cubicBezTo>
                  <a:cubicBezTo>
                    <a:pt x="37" y="249"/>
                    <a:pt x="47" y="246"/>
                    <a:pt x="55" y="243"/>
                  </a:cubicBezTo>
                  <a:cubicBezTo>
                    <a:pt x="69" y="236"/>
                    <a:pt x="90" y="228"/>
                    <a:pt x="107" y="226"/>
                  </a:cubicBezTo>
                  <a:cubicBezTo>
                    <a:pt x="115" y="225"/>
                    <a:pt x="118" y="225"/>
                    <a:pt x="124" y="229"/>
                  </a:cubicBezTo>
                  <a:cubicBezTo>
                    <a:pt x="126" y="232"/>
                    <a:pt x="130" y="238"/>
                    <a:pt x="126" y="239"/>
                  </a:cubicBezTo>
                  <a:cubicBezTo>
                    <a:pt x="129" y="239"/>
                    <a:pt x="133" y="239"/>
                    <a:pt x="135" y="236"/>
                  </a:cubicBezTo>
                  <a:cubicBezTo>
                    <a:pt x="137" y="236"/>
                    <a:pt x="136" y="239"/>
                    <a:pt x="138" y="240"/>
                  </a:cubicBezTo>
                  <a:cubicBezTo>
                    <a:pt x="139" y="240"/>
                    <a:pt x="141" y="239"/>
                    <a:pt x="142" y="239"/>
                  </a:cubicBezTo>
                  <a:cubicBezTo>
                    <a:pt x="142" y="239"/>
                    <a:pt x="147" y="239"/>
                    <a:pt x="148" y="239"/>
                  </a:cubicBezTo>
                  <a:cubicBezTo>
                    <a:pt x="152" y="238"/>
                    <a:pt x="157" y="244"/>
                    <a:pt x="156" y="236"/>
                  </a:cubicBezTo>
                  <a:cubicBezTo>
                    <a:pt x="160" y="238"/>
                    <a:pt x="165" y="240"/>
                    <a:pt x="168" y="243"/>
                  </a:cubicBezTo>
                  <a:cubicBezTo>
                    <a:pt x="167" y="242"/>
                    <a:pt x="166" y="240"/>
                    <a:pt x="165" y="238"/>
                  </a:cubicBezTo>
                  <a:cubicBezTo>
                    <a:pt x="169" y="234"/>
                    <a:pt x="186" y="237"/>
                    <a:pt x="191" y="241"/>
                  </a:cubicBezTo>
                  <a:cubicBezTo>
                    <a:pt x="190" y="240"/>
                    <a:pt x="190" y="238"/>
                    <a:pt x="189" y="236"/>
                  </a:cubicBezTo>
                  <a:cubicBezTo>
                    <a:pt x="191" y="238"/>
                    <a:pt x="194" y="239"/>
                    <a:pt x="197" y="240"/>
                  </a:cubicBezTo>
                  <a:cubicBezTo>
                    <a:pt x="199" y="235"/>
                    <a:pt x="223" y="234"/>
                    <a:pt x="227" y="236"/>
                  </a:cubicBezTo>
                  <a:cubicBezTo>
                    <a:pt x="227" y="234"/>
                    <a:pt x="227" y="231"/>
                    <a:pt x="227" y="229"/>
                  </a:cubicBezTo>
                  <a:cubicBezTo>
                    <a:pt x="230" y="230"/>
                    <a:pt x="232" y="232"/>
                    <a:pt x="235" y="233"/>
                  </a:cubicBezTo>
                  <a:cubicBezTo>
                    <a:pt x="235" y="232"/>
                    <a:pt x="235" y="229"/>
                    <a:pt x="234" y="227"/>
                  </a:cubicBezTo>
                  <a:cubicBezTo>
                    <a:pt x="237" y="227"/>
                    <a:pt x="241" y="228"/>
                    <a:pt x="244" y="228"/>
                  </a:cubicBezTo>
                  <a:cubicBezTo>
                    <a:pt x="241" y="227"/>
                    <a:pt x="239" y="224"/>
                    <a:pt x="239" y="221"/>
                  </a:cubicBezTo>
                  <a:cubicBezTo>
                    <a:pt x="239" y="221"/>
                    <a:pt x="247" y="218"/>
                    <a:pt x="245" y="224"/>
                  </a:cubicBezTo>
                  <a:cubicBezTo>
                    <a:pt x="247" y="223"/>
                    <a:pt x="247" y="223"/>
                    <a:pt x="249" y="221"/>
                  </a:cubicBezTo>
                  <a:cubicBezTo>
                    <a:pt x="252" y="219"/>
                    <a:pt x="254" y="216"/>
                    <a:pt x="255" y="214"/>
                  </a:cubicBezTo>
                  <a:cubicBezTo>
                    <a:pt x="251" y="220"/>
                    <a:pt x="255" y="223"/>
                    <a:pt x="261" y="227"/>
                  </a:cubicBezTo>
                  <a:cubicBezTo>
                    <a:pt x="268" y="231"/>
                    <a:pt x="269" y="231"/>
                    <a:pt x="276" y="231"/>
                  </a:cubicBezTo>
                  <a:cubicBezTo>
                    <a:pt x="280" y="231"/>
                    <a:pt x="280" y="232"/>
                    <a:pt x="283" y="234"/>
                  </a:cubicBezTo>
                  <a:cubicBezTo>
                    <a:pt x="284" y="235"/>
                    <a:pt x="284" y="237"/>
                    <a:pt x="286" y="237"/>
                  </a:cubicBezTo>
                  <a:cubicBezTo>
                    <a:pt x="289" y="237"/>
                    <a:pt x="290" y="233"/>
                    <a:pt x="293" y="234"/>
                  </a:cubicBezTo>
                  <a:cubicBezTo>
                    <a:pt x="296" y="234"/>
                    <a:pt x="299" y="237"/>
                    <a:pt x="301" y="239"/>
                  </a:cubicBezTo>
                  <a:cubicBezTo>
                    <a:pt x="302" y="233"/>
                    <a:pt x="308" y="230"/>
                    <a:pt x="311" y="237"/>
                  </a:cubicBezTo>
                  <a:cubicBezTo>
                    <a:pt x="309" y="229"/>
                    <a:pt x="319" y="234"/>
                    <a:pt x="321" y="238"/>
                  </a:cubicBezTo>
                  <a:cubicBezTo>
                    <a:pt x="321" y="236"/>
                    <a:pt x="322" y="235"/>
                    <a:pt x="324" y="234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40" name="Freeform 88"/>
            <p:cNvSpPr>
              <a:spLocks noChangeArrowheads="1"/>
            </p:cNvSpPr>
            <p:nvPr/>
          </p:nvSpPr>
          <p:spPr bwMode="auto">
            <a:xfrm>
              <a:off x="2938" y="2135"/>
              <a:ext cx="403" cy="73"/>
            </a:xfrm>
            <a:custGeom>
              <a:avLst/>
              <a:gdLst>
                <a:gd name="T0" fmla="*/ 0 w 372"/>
                <a:gd name="T1" fmla="*/ 89 h 65"/>
                <a:gd name="T2" fmla="*/ 1 w 372"/>
                <a:gd name="T3" fmla="*/ 43 h 65"/>
                <a:gd name="T4" fmla="*/ 2 w 372"/>
                <a:gd name="T5" fmla="*/ 21 h 65"/>
                <a:gd name="T6" fmla="*/ 210 w 372"/>
                <a:gd name="T7" fmla="*/ 89 h 65"/>
                <a:gd name="T8" fmla="*/ 412 w 372"/>
                <a:gd name="T9" fmla="*/ 181 h 65"/>
                <a:gd name="T10" fmla="*/ 645 w 372"/>
                <a:gd name="T11" fmla="*/ 109 h 65"/>
                <a:gd name="T12" fmla="*/ 844 w 372"/>
                <a:gd name="T13" fmla="*/ 79 h 65"/>
                <a:gd name="T14" fmla="*/ 887 w 372"/>
                <a:gd name="T15" fmla="*/ 100 h 65"/>
                <a:gd name="T16" fmla="*/ 885 w 372"/>
                <a:gd name="T17" fmla="*/ 112 h 65"/>
                <a:gd name="T18" fmla="*/ 863 w 372"/>
                <a:gd name="T19" fmla="*/ 106 h 65"/>
                <a:gd name="T20" fmla="*/ 863 w 372"/>
                <a:gd name="T21" fmla="*/ 106 h 65"/>
                <a:gd name="T22" fmla="*/ 772 w 372"/>
                <a:gd name="T23" fmla="*/ 89 h 65"/>
                <a:gd name="T24" fmla="*/ 659 w 372"/>
                <a:gd name="T25" fmla="*/ 137 h 65"/>
                <a:gd name="T26" fmla="*/ 412 w 372"/>
                <a:gd name="T27" fmla="*/ 231 h 65"/>
                <a:gd name="T28" fmla="*/ 193 w 372"/>
                <a:gd name="T29" fmla="*/ 134 h 65"/>
                <a:gd name="T30" fmla="*/ 0 w 372"/>
                <a:gd name="T31" fmla="*/ 89 h 65"/>
                <a:gd name="T32" fmla="*/ 0 w 372"/>
                <a:gd name="T33" fmla="*/ 89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2"/>
                <a:gd name="T52" fmla="*/ 0 h 65"/>
                <a:gd name="T53" fmla="*/ 372 w 372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2" h="65">
                  <a:moveTo>
                    <a:pt x="0" y="2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2" y="13"/>
                    <a:pt x="2" y="6"/>
                  </a:cubicBezTo>
                  <a:cubicBezTo>
                    <a:pt x="42" y="0"/>
                    <a:pt x="65" y="12"/>
                    <a:pt x="87" y="25"/>
                  </a:cubicBezTo>
                  <a:cubicBezTo>
                    <a:pt x="108" y="37"/>
                    <a:pt x="128" y="51"/>
                    <a:pt x="171" y="50"/>
                  </a:cubicBezTo>
                  <a:cubicBezTo>
                    <a:pt x="215" y="49"/>
                    <a:pt x="243" y="39"/>
                    <a:pt x="268" y="30"/>
                  </a:cubicBezTo>
                  <a:cubicBezTo>
                    <a:pt x="295" y="20"/>
                    <a:pt x="317" y="13"/>
                    <a:pt x="350" y="22"/>
                  </a:cubicBezTo>
                  <a:cubicBezTo>
                    <a:pt x="358" y="23"/>
                    <a:pt x="363" y="26"/>
                    <a:pt x="367" y="28"/>
                  </a:cubicBezTo>
                  <a:cubicBezTo>
                    <a:pt x="372" y="30"/>
                    <a:pt x="371" y="31"/>
                    <a:pt x="366" y="31"/>
                  </a:cubicBezTo>
                  <a:cubicBezTo>
                    <a:pt x="364" y="30"/>
                    <a:pt x="361" y="30"/>
                    <a:pt x="358" y="29"/>
                  </a:cubicBezTo>
                  <a:cubicBezTo>
                    <a:pt x="358" y="29"/>
                    <a:pt x="358" y="29"/>
                    <a:pt x="358" y="29"/>
                  </a:cubicBezTo>
                  <a:cubicBezTo>
                    <a:pt x="354" y="28"/>
                    <a:pt x="334" y="24"/>
                    <a:pt x="319" y="25"/>
                  </a:cubicBezTo>
                  <a:cubicBezTo>
                    <a:pt x="303" y="27"/>
                    <a:pt x="288" y="32"/>
                    <a:pt x="272" y="38"/>
                  </a:cubicBezTo>
                  <a:cubicBezTo>
                    <a:pt x="248" y="47"/>
                    <a:pt x="218" y="63"/>
                    <a:pt x="171" y="64"/>
                  </a:cubicBezTo>
                  <a:cubicBezTo>
                    <a:pt x="125" y="65"/>
                    <a:pt x="100" y="50"/>
                    <a:pt x="79" y="37"/>
                  </a:cubicBezTo>
                  <a:cubicBezTo>
                    <a:pt x="57" y="25"/>
                    <a:pt x="37" y="1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41" name="Freeform 89"/>
            <p:cNvSpPr>
              <a:spLocks noChangeArrowheads="1"/>
            </p:cNvSpPr>
            <p:nvPr/>
          </p:nvSpPr>
          <p:spPr bwMode="auto">
            <a:xfrm>
              <a:off x="2496" y="2005"/>
              <a:ext cx="18" cy="53"/>
            </a:xfrm>
            <a:custGeom>
              <a:avLst/>
              <a:gdLst>
                <a:gd name="T0" fmla="*/ 26 w 17"/>
                <a:gd name="T1" fmla="*/ 2 h 48"/>
                <a:gd name="T2" fmla="*/ 7 w 17"/>
                <a:gd name="T3" fmla="*/ 75 h 48"/>
                <a:gd name="T4" fmla="*/ 4 w 17"/>
                <a:gd name="T5" fmla="*/ 144 h 48"/>
                <a:gd name="T6" fmla="*/ 1 w 17"/>
                <a:gd name="T7" fmla="*/ 113 h 48"/>
                <a:gd name="T8" fmla="*/ 3 w 17"/>
                <a:gd name="T9" fmla="*/ 68 h 48"/>
                <a:gd name="T10" fmla="*/ 30 w 17"/>
                <a:gd name="T11" fmla="*/ 0 h 48"/>
                <a:gd name="T12" fmla="*/ 26 w 17"/>
                <a:gd name="T13" fmla="*/ 2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48"/>
                <a:gd name="T23" fmla="*/ 17 w 17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48">
                  <a:moveTo>
                    <a:pt x="15" y="2"/>
                  </a:moveTo>
                  <a:cubicBezTo>
                    <a:pt x="10" y="8"/>
                    <a:pt x="8" y="17"/>
                    <a:pt x="7" y="25"/>
                  </a:cubicBezTo>
                  <a:cubicBezTo>
                    <a:pt x="6" y="30"/>
                    <a:pt x="3" y="41"/>
                    <a:pt x="4" y="48"/>
                  </a:cubicBezTo>
                  <a:cubicBezTo>
                    <a:pt x="3" y="45"/>
                    <a:pt x="1" y="41"/>
                    <a:pt x="1" y="38"/>
                  </a:cubicBezTo>
                  <a:cubicBezTo>
                    <a:pt x="0" y="32"/>
                    <a:pt x="1" y="28"/>
                    <a:pt x="3" y="23"/>
                  </a:cubicBezTo>
                  <a:cubicBezTo>
                    <a:pt x="4" y="19"/>
                    <a:pt x="10" y="5"/>
                    <a:pt x="17" y="0"/>
                  </a:cubicBezTo>
                  <a:cubicBezTo>
                    <a:pt x="16" y="1"/>
                    <a:pt x="16" y="1"/>
                    <a:pt x="15" y="2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42" name="Freeform 90"/>
            <p:cNvSpPr>
              <a:spLocks noChangeArrowheads="1"/>
            </p:cNvSpPr>
            <p:nvPr/>
          </p:nvSpPr>
          <p:spPr bwMode="auto">
            <a:xfrm>
              <a:off x="2722" y="2190"/>
              <a:ext cx="97" cy="21"/>
            </a:xfrm>
            <a:custGeom>
              <a:avLst/>
              <a:gdLst>
                <a:gd name="T0" fmla="*/ 46 w 90"/>
                <a:gd name="T1" fmla="*/ 4 h 19"/>
                <a:gd name="T2" fmla="*/ 49 w 90"/>
                <a:gd name="T3" fmla="*/ 17 h 19"/>
                <a:gd name="T4" fmla="*/ 54 w 90"/>
                <a:gd name="T5" fmla="*/ 23 h 19"/>
                <a:gd name="T6" fmla="*/ 71 w 90"/>
                <a:gd name="T7" fmla="*/ 17 h 19"/>
                <a:gd name="T8" fmla="*/ 89 w 90"/>
                <a:gd name="T9" fmla="*/ 28 h 19"/>
                <a:gd name="T10" fmla="*/ 111 w 90"/>
                <a:gd name="T11" fmla="*/ 23 h 19"/>
                <a:gd name="T12" fmla="*/ 135 w 90"/>
                <a:gd name="T13" fmla="*/ 25 h 19"/>
                <a:gd name="T14" fmla="*/ 143 w 90"/>
                <a:gd name="T15" fmla="*/ 17 h 19"/>
                <a:gd name="T16" fmla="*/ 143 w 90"/>
                <a:gd name="T17" fmla="*/ 4 h 19"/>
                <a:gd name="T18" fmla="*/ 179 w 90"/>
                <a:gd name="T19" fmla="*/ 2 h 19"/>
                <a:gd name="T20" fmla="*/ 206 w 90"/>
                <a:gd name="T21" fmla="*/ 25 h 19"/>
                <a:gd name="T22" fmla="*/ 188 w 90"/>
                <a:gd name="T23" fmla="*/ 54 h 19"/>
                <a:gd name="T24" fmla="*/ 143 w 90"/>
                <a:gd name="T25" fmla="*/ 49 h 19"/>
                <a:gd name="T26" fmla="*/ 63 w 90"/>
                <a:gd name="T27" fmla="*/ 49 h 19"/>
                <a:gd name="T28" fmla="*/ 18 w 90"/>
                <a:gd name="T29" fmla="*/ 56 h 19"/>
                <a:gd name="T30" fmla="*/ 34 w 90"/>
                <a:gd name="T31" fmla="*/ 31 h 19"/>
                <a:gd name="T32" fmla="*/ 2 w 90"/>
                <a:gd name="T33" fmla="*/ 34 h 19"/>
                <a:gd name="T34" fmla="*/ 46 w 90"/>
                <a:gd name="T35" fmla="*/ 4 h 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19"/>
                <a:gd name="T56" fmla="*/ 90 w 90"/>
                <a:gd name="T57" fmla="*/ 19 h 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19">
                  <a:moveTo>
                    <a:pt x="20" y="4"/>
                  </a:moveTo>
                  <a:cubicBezTo>
                    <a:pt x="20" y="4"/>
                    <a:pt x="21" y="4"/>
                    <a:pt x="21" y="5"/>
                  </a:cubicBezTo>
                  <a:cubicBezTo>
                    <a:pt x="22" y="6"/>
                    <a:pt x="22" y="8"/>
                    <a:pt x="24" y="8"/>
                  </a:cubicBezTo>
                  <a:cubicBezTo>
                    <a:pt x="27" y="8"/>
                    <a:pt x="28" y="4"/>
                    <a:pt x="31" y="5"/>
                  </a:cubicBezTo>
                  <a:cubicBezTo>
                    <a:pt x="34" y="5"/>
                    <a:pt x="37" y="8"/>
                    <a:pt x="39" y="10"/>
                  </a:cubicBezTo>
                  <a:cubicBezTo>
                    <a:pt x="40" y="4"/>
                    <a:pt x="46" y="1"/>
                    <a:pt x="49" y="8"/>
                  </a:cubicBezTo>
                  <a:cubicBezTo>
                    <a:pt x="47" y="0"/>
                    <a:pt x="57" y="5"/>
                    <a:pt x="59" y="9"/>
                  </a:cubicBezTo>
                  <a:cubicBezTo>
                    <a:pt x="59" y="7"/>
                    <a:pt x="60" y="6"/>
                    <a:pt x="62" y="5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7" y="5"/>
                    <a:pt x="74" y="2"/>
                    <a:pt x="78" y="2"/>
                  </a:cubicBezTo>
                  <a:cubicBezTo>
                    <a:pt x="83" y="3"/>
                    <a:pt x="86" y="6"/>
                    <a:pt x="90" y="9"/>
                  </a:cubicBezTo>
                  <a:cubicBezTo>
                    <a:pt x="88" y="15"/>
                    <a:pt x="90" y="17"/>
                    <a:pt x="82" y="18"/>
                  </a:cubicBezTo>
                  <a:cubicBezTo>
                    <a:pt x="75" y="19"/>
                    <a:pt x="69" y="17"/>
                    <a:pt x="62" y="16"/>
                  </a:cubicBezTo>
                  <a:cubicBezTo>
                    <a:pt x="53" y="15"/>
                    <a:pt x="38" y="16"/>
                    <a:pt x="28" y="16"/>
                  </a:cubicBezTo>
                  <a:cubicBezTo>
                    <a:pt x="23" y="16"/>
                    <a:pt x="11" y="15"/>
                    <a:pt x="7" y="19"/>
                  </a:cubicBezTo>
                  <a:cubicBezTo>
                    <a:pt x="8" y="14"/>
                    <a:pt x="12" y="13"/>
                    <a:pt x="16" y="11"/>
                  </a:cubicBezTo>
                  <a:cubicBezTo>
                    <a:pt x="12" y="11"/>
                    <a:pt x="5" y="8"/>
                    <a:pt x="2" y="12"/>
                  </a:cubicBezTo>
                  <a:cubicBezTo>
                    <a:pt x="0" y="1"/>
                    <a:pt x="12" y="5"/>
                    <a:pt x="20" y="4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43" name="Line 91"/>
            <p:cNvSpPr>
              <a:spLocks noChangeShapeType="1"/>
            </p:cNvSpPr>
            <p:nvPr/>
          </p:nvSpPr>
          <p:spPr bwMode="auto">
            <a:xfrm>
              <a:off x="2516" y="2052"/>
              <a:ext cx="1" cy="1"/>
            </a:xfrm>
            <a:prstGeom prst="line">
              <a:avLst/>
            </a:prstGeom>
            <a:noFill/>
            <a:ln w="11160">
              <a:solidFill>
                <a:srgbClr val="1A171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44" name="Freeform 92"/>
            <p:cNvSpPr>
              <a:spLocks noChangeArrowheads="1"/>
            </p:cNvSpPr>
            <p:nvPr/>
          </p:nvSpPr>
          <p:spPr bwMode="auto">
            <a:xfrm>
              <a:off x="2590" y="2196"/>
              <a:ext cx="62" cy="15"/>
            </a:xfrm>
            <a:custGeom>
              <a:avLst/>
              <a:gdLst>
                <a:gd name="T0" fmla="*/ 140 w 57"/>
                <a:gd name="T1" fmla="*/ 6 h 14"/>
                <a:gd name="T2" fmla="*/ 121 w 57"/>
                <a:gd name="T3" fmla="*/ 2 h 14"/>
                <a:gd name="T4" fmla="*/ 126 w 57"/>
                <a:gd name="T5" fmla="*/ 18 h 14"/>
                <a:gd name="T6" fmla="*/ 59 w 57"/>
                <a:gd name="T7" fmla="*/ 4 h 14"/>
                <a:gd name="T8" fmla="*/ 69 w 57"/>
                <a:gd name="T9" fmla="*/ 20 h 14"/>
                <a:gd name="T10" fmla="*/ 36 w 57"/>
                <a:gd name="T11" fmla="*/ 2 h 14"/>
                <a:gd name="T12" fmla="*/ 20 w 57"/>
                <a:gd name="T13" fmla="*/ 5 h 14"/>
                <a:gd name="T14" fmla="*/ 0 w 57"/>
                <a:gd name="T15" fmla="*/ 29 h 14"/>
                <a:gd name="T16" fmla="*/ 83 w 57"/>
                <a:gd name="T17" fmla="*/ 27 h 14"/>
                <a:gd name="T18" fmla="*/ 108 w 57"/>
                <a:gd name="T19" fmla="*/ 23 h 14"/>
                <a:gd name="T20" fmla="*/ 140 w 57"/>
                <a:gd name="T21" fmla="*/ 20 h 14"/>
                <a:gd name="T22" fmla="*/ 144 w 57"/>
                <a:gd name="T23" fmla="*/ 4 h 14"/>
                <a:gd name="T24" fmla="*/ 140 w 57"/>
                <a:gd name="T25" fmla="*/ 6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14"/>
                <a:gd name="T41" fmla="*/ 57 w 57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14">
                  <a:moveTo>
                    <a:pt x="56" y="6"/>
                  </a:moveTo>
                  <a:cubicBezTo>
                    <a:pt x="53" y="5"/>
                    <a:pt x="50" y="4"/>
                    <a:pt x="48" y="2"/>
                  </a:cubicBezTo>
                  <a:cubicBezTo>
                    <a:pt x="49" y="4"/>
                    <a:pt x="49" y="6"/>
                    <a:pt x="50" y="7"/>
                  </a:cubicBezTo>
                  <a:cubicBezTo>
                    <a:pt x="45" y="3"/>
                    <a:pt x="28" y="0"/>
                    <a:pt x="24" y="4"/>
                  </a:cubicBezTo>
                  <a:cubicBezTo>
                    <a:pt x="25" y="6"/>
                    <a:pt x="26" y="8"/>
                    <a:pt x="27" y="9"/>
                  </a:cubicBezTo>
                  <a:cubicBezTo>
                    <a:pt x="24" y="6"/>
                    <a:pt x="19" y="4"/>
                    <a:pt x="15" y="2"/>
                  </a:cubicBezTo>
                  <a:cubicBezTo>
                    <a:pt x="16" y="10"/>
                    <a:pt x="11" y="5"/>
                    <a:pt x="8" y="5"/>
                  </a:cubicBezTo>
                  <a:cubicBezTo>
                    <a:pt x="4" y="7"/>
                    <a:pt x="1" y="10"/>
                    <a:pt x="0" y="14"/>
                  </a:cubicBezTo>
                  <a:cubicBezTo>
                    <a:pt x="7" y="7"/>
                    <a:pt x="23" y="14"/>
                    <a:pt x="33" y="13"/>
                  </a:cubicBezTo>
                  <a:cubicBezTo>
                    <a:pt x="36" y="13"/>
                    <a:pt x="39" y="11"/>
                    <a:pt x="43" y="11"/>
                  </a:cubicBezTo>
                  <a:cubicBezTo>
                    <a:pt x="47" y="11"/>
                    <a:pt x="53" y="13"/>
                    <a:pt x="56" y="9"/>
                  </a:cubicBezTo>
                  <a:cubicBezTo>
                    <a:pt x="57" y="8"/>
                    <a:pt x="57" y="6"/>
                    <a:pt x="57" y="4"/>
                  </a:cubicBezTo>
                  <a:cubicBezTo>
                    <a:pt x="57" y="5"/>
                    <a:pt x="56" y="5"/>
                    <a:pt x="56" y="6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45" name="Freeform 93"/>
            <p:cNvSpPr>
              <a:spLocks noChangeArrowheads="1"/>
            </p:cNvSpPr>
            <p:nvPr/>
          </p:nvSpPr>
          <p:spPr bwMode="auto">
            <a:xfrm>
              <a:off x="2797" y="2021"/>
              <a:ext cx="5" cy="11"/>
            </a:xfrm>
            <a:custGeom>
              <a:avLst/>
              <a:gdLst>
                <a:gd name="T0" fmla="*/ 4 w 5"/>
                <a:gd name="T1" fmla="*/ 79 h 9"/>
                <a:gd name="T2" fmla="*/ 4 w 5"/>
                <a:gd name="T3" fmla="*/ 0 h 9"/>
                <a:gd name="T4" fmla="*/ 1 w 5"/>
                <a:gd name="T5" fmla="*/ 79 h 9"/>
                <a:gd name="T6" fmla="*/ 0 60000 65536"/>
                <a:gd name="T7" fmla="*/ 0 60000 65536"/>
                <a:gd name="T8" fmla="*/ 0 60000 65536"/>
                <a:gd name="T9" fmla="*/ 0 w 5"/>
                <a:gd name="T10" fmla="*/ 0 h 9"/>
                <a:gd name="T11" fmla="*/ 5 w 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9">
                  <a:moveTo>
                    <a:pt x="4" y="9"/>
                  </a:moveTo>
                  <a:cubicBezTo>
                    <a:pt x="5" y="7"/>
                    <a:pt x="5" y="3"/>
                    <a:pt x="4" y="0"/>
                  </a:cubicBezTo>
                  <a:cubicBezTo>
                    <a:pt x="1" y="2"/>
                    <a:pt x="0" y="7"/>
                    <a:pt x="1" y="9"/>
                  </a:cubicBezTo>
                </a:path>
              </a:pathLst>
            </a:custGeom>
            <a:noFill/>
            <a:ln w="11160">
              <a:solidFill>
                <a:srgbClr val="F5F5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46" name="Freeform 94"/>
            <p:cNvSpPr>
              <a:spLocks noChangeArrowheads="1"/>
            </p:cNvSpPr>
            <p:nvPr/>
          </p:nvSpPr>
          <p:spPr bwMode="auto">
            <a:xfrm>
              <a:off x="2602" y="212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cubicBezTo>
                    <a:pt x="2" y="1"/>
                    <a:pt x="1" y="2"/>
                    <a:pt x="0" y="2"/>
                  </a:cubicBezTo>
                </a:path>
              </a:pathLst>
            </a:custGeom>
            <a:noFill/>
            <a:ln w="11160">
              <a:solidFill>
                <a:srgbClr val="F5F5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47" name="Freeform 95"/>
            <p:cNvSpPr>
              <a:spLocks noChangeArrowheads="1"/>
            </p:cNvSpPr>
            <p:nvPr/>
          </p:nvSpPr>
          <p:spPr bwMode="auto">
            <a:xfrm>
              <a:off x="2605" y="2125"/>
              <a:ext cx="4" cy="5"/>
            </a:xfrm>
            <a:custGeom>
              <a:avLst/>
              <a:gdLst>
                <a:gd name="T0" fmla="*/ 65 w 3"/>
                <a:gd name="T1" fmla="*/ 0 h 4"/>
                <a:gd name="T2" fmla="*/ 0 w 3"/>
                <a:gd name="T3" fmla="*/ 49 h 4"/>
                <a:gd name="T4" fmla="*/ 0 60000 65536"/>
                <a:gd name="T5" fmla="*/ 0 60000 65536"/>
                <a:gd name="T6" fmla="*/ 0 w 3"/>
                <a:gd name="T7" fmla="*/ 0 h 4"/>
                <a:gd name="T8" fmla="*/ 3 w 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4">
                  <a:moveTo>
                    <a:pt x="3" y="0"/>
                  </a:moveTo>
                  <a:cubicBezTo>
                    <a:pt x="2" y="1"/>
                    <a:pt x="1" y="2"/>
                    <a:pt x="0" y="4"/>
                  </a:cubicBezTo>
                </a:path>
              </a:pathLst>
            </a:custGeom>
            <a:noFill/>
            <a:ln w="11160">
              <a:solidFill>
                <a:srgbClr val="F5F5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48" name="Freeform 96"/>
            <p:cNvSpPr>
              <a:spLocks noChangeArrowheads="1"/>
            </p:cNvSpPr>
            <p:nvPr/>
          </p:nvSpPr>
          <p:spPr bwMode="auto">
            <a:xfrm>
              <a:off x="2592" y="2107"/>
              <a:ext cx="3" cy="4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4 h 4"/>
                <a:gd name="T4" fmla="*/ 0 60000 65536"/>
                <a:gd name="T5" fmla="*/ 0 60000 65536"/>
                <a:gd name="T6" fmla="*/ 0 w 3"/>
                <a:gd name="T7" fmla="*/ 0 h 4"/>
                <a:gd name="T8" fmla="*/ 3 w 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4">
                  <a:moveTo>
                    <a:pt x="0" y="0"/>
                  </a:moveTo>
                  <a:cubicBezTo>
                    <a:pt x="1" y="2"/>
                    <a:pt x="3" y="3"/>
                    <a:pt x="3" y="4"/>
                  </a:cubicBezTo>
                </a:path>
              </a:pathLst>
            </a:custGeom>
            <a:noFill/>
            <a:ln w="11160">
              <a:solidFill>
                <a:srgbClr val="F5F5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49" name="Freeform 97"/>
            <p:cNvSpPr>
              <a:spLocks noChangeArrowheads="1"/>
            </p:cNvSpPr>
            <p:nvPr/>
          </p:nvSpPr>
          <p:spPr bwMode="auto">
            <a:xfrm>
              <a:off x="2715" y="2143"/>
              <a:ext cx="9" cy="11"/>
            </a:xfrm>
            <a:custGeom>
              <a:avLst/>
              <a:gdLst>
                <a:gd name="T0" fmla="*/ 0 w 8"/>
                <a:gd name="T1" fmla="*/ 28 h 10"/>
                <a:gd name="T2" fmla="*/ 0 w 8"/>
                <a:gd name="T3" fmla="*/ 3 h 10"/>
                <a:gd name="T4" fmla="*/ 0 60000 65536"/>
                <a:gd name="T5" fmla="*/ 0 60000 65536"/>
                <a:gd name="T6" fmla="*/ 0 w 8"/>
                <a:gd name="T7" fmla="*/ 0 h 10"/>
                <a:gd name="T8" fmla="*/ 8 w 8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0">
                  <a:moveTo>
                    <a:pt x="0" y="10"/>
                  </a:moveTo>
                  <a:cubicBezTo>
                    <a:pt x="8" y="9"/>
                    <a:pt x="5" y="0"/>
                    <a:pt x="0" y="3"/>
                  </a:cubicBezTo>
                </a:path>
              </a:pathLst>
            </a:custGeom>
            <a:noFill/>
            <a:ln w="11160">
              <a:solidFill>
                <a:srgbClr val="F5F5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50" name="Freeform 98"/>
            <p:cNvSpPr>
              <a:spLocks noChangeArrowheads="1"/>
            </p:cNvSpPr>
            <p:nvPr/>
          </p:nvSpPr>
          <p:spPr bwMode="auto">
            <a:xfrm>
              <a:off x="2592" y="2050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2"/>
                  </a:move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noFill/>
            <a:ln w="11160">
              <a:solidFill>
                <a:srgbClr val="ECEC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51" name="Freeform 99"/>
            <p:cNvSpPr>
              <a:spLocks noChangeArrowheads="1"/>
            </p:cNvSpPr>
            <p:nvPr/>
          </p:nvSpPr>
          <p:spPr bwMode="auto">
            <a:xfrm>
              <a:off x="2576" y="2107"/>
              <a:ext cx="4" cy="2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1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0" y="0"/>
                  </a:moveTo>
                  <a:cubicBezTo>
                    <a:pt x="1" y="0"/>
                    <a:pt x="3" y="2"/>
                    <a:pt x="4" y="1"/>
                  </a:cubicBezTo>
                </a:path>
              </a:pathLst>
            </a:custGeom>
            <a:noFill/>
            <a:ln w="11160">
              <a:solidFill>
                <a:srgbClr val="ECEC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52" name="Freeform 100"/>
            <p:cNvSpPr>
              <a:spLocks noChangeArrowheads="1"/>
            </p:cNvSpPr>
            <p:nvPr/>
          </p:nvSpPr>
          <p:spPr bwMode="auto">
            <a:xfrm>
              <a:off x="2586" y="2054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2"/>
                  </a:move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noFill/>
            <a:ln w="11160">
              <a:solidFill>
                <a:srgbClr val="ECEC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53" name="Freeform 101"/>
            <p:cNvSpPr>
              <a:spLocks noChangeArrowheads="1"/>
            </p:cNvSpPr>
            <p:nvPr/>
          </p:nvSpPr>
          <p:spPr bwMode="auto">
            <a:xfrm>
              <a:off x="2480" y="2198"/>
              <a:ext cx="34" cy="59"/>
            </a:xfrm>
            <a:custGeom>
              <a:avLst/>
              <a:gdLst>
                <a:gd name="T0" fmla="*/ 0 w 31"/>
                <a:gd name="T1" fmla="*/ 0 h 53"/>
                <a:gd name="T2" fmla="*/ 86 w 31"/>
                <a:gd name="T3" fmla="*/ 171 h 53"/>
                <a:gd name="T4" fmla="*/ 0 60000 65536"/>
                <a:gd name="T5" fmla="*/ 0 60000 65536"/>
                <a:gd name="T6" fmla="*/ 0 w 31"/>
                <a:gd name="T7" fmla="*/ 0 h 53"/>
                <a:gd name="T8" fmla="*/ 31 w 31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" h="53">
                  <a:moveTo>
                    <a:pt x="0" y="0"/>
                  </a:moveTo>
                  <a:cubicBezTo>
                    <a:pt x="17" y="11"/>
                    <a:pt x="25" y="34"/>
                    <a:pt x="31" y="53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54" name="Freeform 102"/>
            <p:cNvSpPr>
              <a:spLocks noChangeArrowheads="1"/>
            </p:cNvSpPr>
            <p:nvPr/>
          </p:nvSpPr>
          <p:spPr bwMode="auto">
            <a:xfrm>
              <a:off x="2475" y="2200"/>
              <a:ext cx="29" cy="77"/>
            </a:xfrm>
            <a:custGeom>
              <a:avLst/>
              <a:gdLst>
                <a:gd name="T0" fmla="*/ 0 w 27"/>
                <a:gd name="T1" fmla="*/ 0 h 69"/>
                <a:gd name="T2" fmla="*/ 58 w 27"/>
                <a:gd name="T3" fmla="*/ 229 h 69"/>
                <a:gd name="T4" fmla="*/ 0 60000 65536"/>
                <a:gd name="T5" fmla="*/ 0 60000 65536"/>
                <a:gd name="T6" fmla="*/ 0 w 27"/>
                <a:gd name="T7" fmla="*/ 0 h 69"/>
                <a:gd name="T8" fmla="*/ 27 w 27"/>
                <a:gd name="T9" fmla="*/ 69 h 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69">
                  <a:moveTo>
                    <a:pt x="0" y="0"/>
                  </a:moveTo>
                  <a:cubicBezTo>
                    <a:pt x="11" y="11"/>
                    <a:pt x="24" y="49"/>
                    <a:pt x="27" y="69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55" name="Freeform 103"/>
            <p:cNvSpPr>
              <a:spLocks noChangeArrowheads="1"/>
            </p:cNvSpPr>
            <p:nvPr/>
          </p:nvSpPr>
          <p:spPr bwMode="auto">
            <a:xfrm>
              <a:off x="2472" y="2208"/>
              <a:ext cx="22" cy="64"/>
            </a:xfrm>
            <a:custGeom>
              <a:avLst/>
              <a:gdLst>
                <a:gd name="T0" fmla="*/ 0 w 19"/>
                <a:gd name="T1" fmla="*/ 0 h 57"/>
                <a:gd name="T2" fmla="*/ 93 w 19"/>
                <a:gd name="T3" fmla="*/ 205 h 57"/>
                <a:gd name="T4" fmla="*/ 0 60000 65536"/>
                <a:gd name="T5" fmla="*/ 0 60000 65536"/>
                <a:gd name="T6" fmla="*/ 0 w 19"/>
                <a:gd name="T7" fmla="*/ 0 h 57"/>
                <a:gd name="T8" fmla="*/ 19 w 19"/>
                <a:gd name="T9" fmla="*/ 57 h 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57">
                  <a:moveTo>
                    <a:pt x="0" y="0"/>
                  </a:moveTo>
                  <a:cubicBezTo>
                    <a:pt x="8" y="13"/>
                    <a:pt x="19" y="37"/>
                    <a:pt x="19" y="57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56" name="Freeform 104"/>
            <p:cNvSpPr>
              <a:spLocks noChangeArrowheads="1"/>
            </p:cNvSpPr>
            <p:nvPr/>
          </p:nvSpPr>
          <p:spPr bwMode="auto">
            <a:xfrm>
              <a:off x="2400" y="2106"/>
              <a:ext cx="50" cy="50"/>
            </a:xfrm>
            <a:custGeom>
              <a:avLst/>
              <a:gdLst>
                <a:gd name="T0" fmla="*/ 116 w 46"/>
                <a:gd name="T1" fmla="*/ 147 h 45"/>
                <a:gd name="T2" fmla="*/ 0 w 46"/>
                <a:gd name="T3" fmla="*/ 0 h 45"/>
                <a:gd name="T4" fmla="*/ 0 60000 65536"/>
                <a:gd name="T5" fmla="*/ 0 60000 65536"/>
                <a:gd name="T6" fmla="*/ 0 w 46"/>
                <a:gd name="T7" fmla="*/ 0 h 45"/>
                <a:gd name="T8" fmla="*/ 46 w 46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45">
                  <a:moveTo>
                    <a:pt x="46" y="45"/>
                  </a:moveTo>
                  <a:cubicBezTo>
                    <a:pt x="41" y="30"/>
                    <a:pt x="11" y="3"/>
                    <a:pt x="0" y="0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57" name="Freeform 105"/>
            <p:cNvSpPr>
              <a:spLocks noChangeArrowheads="1"/>
            </p:cNvSpPr>
            <p:nvPr/>
          </p:nvSpPr>
          <p:spPr bwMode="auto">
            <a:xfrm>
              <a:off x="2381" y="2107"/>
              <a:ext cx="67" cy="51"/>
            </a:xfrm>
            <a:custGeom>
              <a:avLst/>
              <a:gdLst>
                <a:gd name="T0" fmla="*/ 145 w 62"/>
                <a:gd name="T1" fmla="*/ 143 h 46"/>
                <a:gd name="T2" fmla="*/ 0 w 62"/>
                <a:gd name="T3" fmla="*/ 0 h 46"/>
                <a:gd name="T4" fmla="*/ 0 60000 65536"/>
                <a:gd name="T5" fmla="*/ 0 60000 65536"/>
                <a:gd name="T6" fmla="*/ 0 w 62"/>
                <a:gd name="T7" fmla="*/ 0 h 46"/>
                <a:gd name="T8" fmla="*/ 62 w 62"/>
                <a:gd name="T9" fmla="*/ 46 h 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46">
                  <a:moveTo>
                    <a:pt x="62" y="46"/>
                  </a:moveTo>
                  <a:cubicBezTo>
                    <a:pt x="54" y="35"/>
                    <a:pt x="21" y="6"/>
                    <a:pt x="0" y="0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58" name="Freeform 106"/>
            <p:cNvSpPr>
              <a:spLocks noChangeArrowheads="1"/>
            </p:cNvSpPr>
            <p:nvPr/>
          </p:nvSpPr>
          <p:spPr bwMode="auto">
            <a:xfrm>
              <a:off x="2389" y="2133"/>
              <a:ext cx="57" cy="31"/>
            </a:xfrm>
            <a:custGeom>
              <a:avLst/>
              <a:gdLst>
                <a:gd name="T0" fmla="*/ 118 w 53"/>
                <a:gd name="T1" fmla="*/ 87 h 28"/>
                <a:gd name="T2" fmla="*/ 0 w 53"/>
                <a:gd name="T3" fmla="*/ 0 h 28"/>
                <a:gd name="T4" fmla="*/ 0 60000 65536"/>
                <a:gd name="T5" fmla="*/ 0 60000 65536"/>
                <a:gd name="T6" fmla="*/ 0 w 53"/>
                <a:gd name="T7" fmla="*/ 0 h 28"/>
                <a:gd name="T8" fmla="*/ 53 w 53"/>
                <a:gd name="T9" fmla="*/ 28 h 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" h="28">
                  <a:moveTo>
                    <a:pt x="53" y="28"/>
                  </a:moveTo>
                  <a:cubicBezTo>
                    <a:pt x="43" y="18"/>
                    <a:pt x="10" y="4"/>
                    <a:pt x="0" y="0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59" name="Freeform 107"/>
            <p:cNvSpPr>
              <a:spLocks noChangeArrowheads="1"/>
            </p:cNvSpPr>
            <p:nvPr/>
          </p:nvSpPr>
          <p:spPr bwMode="auto">
            <a:xfrm>
              <a:off x="2403" y="2155"/>
              <a:ext cx="40" cy="15"/>
            </a:xfrm>
            <a:custGeom>
              <a:avLst/>
              <a:gdLst>
                <a:gd name="T0" fmla="*/ 86 w 37"/>
                <a:gd name="T1" fmla="*/ 29 h 14"/>
                <a:gd name="T2" fmla="*/ 0 w 37"/>
                <a:gd name="T3" fmla="*/ 0 h 14"/>
                <a:gd name="T4" fmla="*/ 0 60000 65536"/>
                <a:gd name="T5" fmla="*/ 0 60000 65536"/>
                <a:gd name="T6" fmla="*/ 0 w 37"/>
                <a:gd name="T7" fmla="*/ 0 h 14"/>
                <a:gd name="T8" fmla="*/ 37 w 37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" h="14">
                  <a:moveTo>
                    <a:pt x="37" y="14"/>
                  </a:moveTo>
                  <a:cubicBezTo>
                    <a:pt x="29" y="8"/>
                    <a:pt x="5" y="1"/>
                    <a:pt x="0" y="0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60" name="Freeform 108"/>
            <p:cNvSpPr>
              <a:spLocks noChangeArrowheads="1"/>
            </p:cNvSpPr>
            <p:nvPr/>
          </p:nvSpPr>
          <p:spPr bwMode="auto">
            <a:xfrm>
              <a:off x="2472" y="2198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61" name="Freeform 109"/>
            <p:cNvSpPr>
              <a:spLocks noChangeArrowheads="1"/>
            </p:cNvSpPr>
            <p:nvPr/>
          </p:nvSpPr>
          <p:spPr bwMode="auto">
            <a:xfrm>
              <a:off x="2475" y="219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62" name="Freeform 110"/>
            <p:cNvSpPr>
              <a:spLocks noChangeArrowheads="1"/>
            </p:cNvSpPr>
            <p:nvPr/>
          </p:nvSpPr>
          <p:spPr bwMode="auto">
            <a:xfrm>
              <a:off x="2470" y="218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63" name="Freeform 111"/>
            <p:cNvSpPr>
              <a:spLocks noChangeArrowheads="1"/>
            </p:cNvSpPr>
            <p:nvPr/>
          </p:nvSpPr>
          <p:spPr bwMode="auto">
            <a:xfrm>
              <a:off x="2469" y="2192"/>
              <a:ext cx="1" cy="2"/>
            </a:xfrm>
            <a:custGeom>
              <a:avLst/>
              <a:gdLst>
                <a:gd name="T0" fmla="*/ 0 w 1"/>
                <a:gd name="T1" fmla="*/ 2048 h 1"/>
                <a:gd name="T2" fmla="*/ 1 w 1"/>
                <a:gd name="T3" fmla="*/ 0 h 1"/>
                <a:gd name="T4" fmla="*/ 0 w 1"/>
                <a:gd name="T5" fmla="*/ 2048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64" name="Freeform 112"/>
            <p:cNvSpPr>
              <a:spLocks noChangeArrowheads="1"/>
            </p:cNvSpPr>
            <p:nvPr/>
          </p:nvSpPr>
          <p:spPr bwMode="auto">
            <a:xfrm>
              <a:off x="2472" y="2204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65" name="Freeform 113"/>
            <p:cNvSpPr>
              <a:spLocks noChangeArrowheads="1"/>
            </p:cNvSpPr>
            <p:nvPr/>
          </p:nvSpPr>
          <p:spPr bwMode="auto">
            <a:xfrm>
              <a:off x="2464" y="2206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66" name="Freeform 114"/>
            <p:cNvSpPr>
              <a:spLocks noChangeArrowheads="1"/>
            </p:cNvSpPr>
            <p:nvPr/>
          </p:nvSpPr>
          <p:spPr bwMode="auto">
            <a:xfrm>
              <a:off x="2464" y="2193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1"/>
                    <a:pt x="1" y="1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581" name="Rectangle 194"/>
          <p:cNvSpPr>
            <a:spLocks noChangeArrowheads="1"/>
          </p:cNvSpPr>
          <p:nvPr/>
        </p:nvSpPr>
        <p:spPr bwMode="auto">
          <a:xfrm>
            <a:off x="9090025" y="3609975"/>
            <a:ext cx="50165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1454" name="Rectangle 196"/>
          <p:cNvSpPr>
            <a:spLocks noChangeArrowheads="1"/>
          </p:cNvSpPr>
          <p:nvPr/>
        </p:nvSpPr>
        <p:spPr bwMode="auto">
          <a:xfrm>
            <a:off x="9605963" y="4121151"/>
            <a:ext cx="481012" cy="1241425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83" name="Rectangle 220"/>
          <p:cNvSpPr>
            <a:spLocks noChangeArrowheads="1"/>
          </p:cNvSpPr>
          <p:nvPr/>
        </p:nvSpPr>
        <p:spPr bwMode="auto">
          <a:xfrm rot="-3300000">
            <a:off x="9180513" y="3148013"/>
            <a:ext cx="4889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>
                <a:solidFill>
                  <a:srgbClr val="000000"/>
                </a:solidFill>
              </a:rPr>
              <a:t>70%</a:t>
            </a:r>
            <a:endParaRPr lang="en-GB" altLang="fr-FR" sz="2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1456" name="Rectangle 223"/>
          <p:cNvSpPr>
            <a:spLocks noChangeArrowheads="1"/>
          </p:cNvSpPr>
          <p:nvPr/>
        </p:nvSpPr>
        <p:spPr bwMode="auto">
          <a:xfrm rot="-3300000">
            <a:off x="9700419" y="3659981"/>
            <a:ext cx="4889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>
                <a:solidFill>
                  <a:srgbClr val="000000"/>
                </a:solidFill>
              </a:rPr>
              <a:t>50%</a:t>
            </a:r>
            <a:endParaRPr lang="en-GB" altLang="fr-FR" sz="2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1457" name="Rectangle 256"/>
          <p:cNvSpPr>
            <a:spLocks noChangeArrowheads="1"/>
          </p:cNvSpPr>
          <p:nvPr/>
        </p:nvSpPr>
        <p:spPr bwMode="auto">
          <a:xfrm rot="-3300000">
            <a:off x="10108407" y="4922044"/>
            <a:ext cx="492125" cy="2936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>
                <a:solidFill>
                  <a:srgbClr val="000000"/>
                </a:solidFill>
              </a:rPr>
              <a:t>0%</a:t>
            </a:r>
            <a:endParaRPr lang="en-GB" altLang="fr-FR" sz="2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86" name="Rectangle 224"/>
          <p:cNvSpPr>
            <a:spLocks noChangeArrowheads="1"/>
          </p:cNvSpPr>
          <p:nvPr/>
        </p:nvSpPr>
        <p:spPr bwMode="auto">
          <a:xfrm>
            <a:off x="5757864" y="5253038"/>
            <a:ext cx="1365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87" name="Rectangle 226"/>
          <p:cNvSpPr>
            <a:spLocks noChangeArrowheads="1"/>
          </p:cNvSpPr>
          <p:nvPr/>
        </p:nvSpPr>
        <p:spPr bwMode="auto">
          <a:xfrm>
            <a:off x="5657850" y="4724400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20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88" name="Rectangle 228"/>
          <p:cNvSpPr>
            <a:spLocks noChangeArrowheads="1"/>
          </p:cNvSpPr>
          <p:nvPr/>
        </p:nvSpPr>
        <p:spPr bwMode="auto">
          <a:xfrm>
            <a:off x="5672138" y="4232275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40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89" name="Rectangle 230"/>
          <p:cNvSpPr>
            <a:spLocks noChangeArrowheads="1"/>
          </p:cNvSpPr>
          <p:nvPr/>
        </p:nvSpPr>
        <p:spPr bwMode="auto">
          <a:xfrm>
            <a:off x="5657850" y="3708400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60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90" name="Rectangle 232"/>
          <p:cNvSpPr>
            <a:spLocks noChangeArrowheads="1"/>
          </p:cNvSpPr>
          <p:nvPr/>
        </p:nvSpPr>
        <p:spPr bwMode="auto">
          <a:xfrm>
            <a:off x="5657850" y="3190875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80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91" name="Rectangle 234"/>
          <p:cNvSpPr>
            <a:spLocks noChangeArrowheads="1"/>
          </p:cNvSpPr>
          <p:nvPr/>
        </p:nvSpPr>
        <p:spPr bwMode="auto">
          <a:xfrm>
            <a:off x="5535614" y="2649538"/>
            <a:ext cx="4079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100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92" name="Rectangle 240"/>
          <p:cNvSpPr>
            <a:spLocks noChangeArrowheads="1"/>
          </p:cNvSpPr>
          <p:nvPr/>
        </p:nvSpPr>
        <p:spPr bwMode="auto">
          <a:xfrm rot="-5400000">
            <a:off x="3787776" y="3735389"/>
            <a:ext cx="28813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>
                <a:solidFill>
                  <a:srgbClr val="000000"/>
                </a:solidFill>
              </a:rPr>
              <a:t>% of rats with resistant KP in lungs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93" name="Line 121"/>
          <p:cNvSpPr>
            <a:spLocks noChangeShapeType="1"/>
          </p:cNvSpPr>
          <p:nvPr/>
        </p:nvSpPr>
        <p:spPr bwMode="auto">
          <a:xfrm flipV="1">
            <a:off x="8477250" y="5365750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94" name="Rectangle 124"/>
          <p:cNvSpPr>
            <a:spLocks noChangeArrowheads="1"/>
          </p:cNvSpPr>
          <p:nvPr/>
        </p:nvSpPr>
        <p:spPr bwMode="auto">
          <a:xfrm>
            <a:off x="2170114" y="788989"/>
            <a:ext cx="7939087" cy="60007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2800">
                <a:solidFill>
                  <a:srgbClr val="0000FF"/>
                </a:solidFill>
                <a:latin typeface="Tahoma" panose="020B0604030504040204" pitchFamily="34" charset="0"/>
              </a:rPr>
              <a:t>Conséquences sur les doses</a:t>
            </a:r>
            <a:endParaRPr lang="fr-FR" altLang="fr-FR" sz="280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2359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25CF7E68-4A30-4129-B4C6-E1B23687B4A1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  <p:sp>
        <p:nvSpPr>
          <p:cNvPr id="120" name="ZoneTexte 1"/>
          <p:cNvSpPr txBox="1">
            <a:spLocks noChangeArrowheads="1"/>
          </p:cNvSpPr>
          <p:nvPr/>
        </p:nvSpPr>
        <p:spPr bwMode="auto">
          <a:xfrm>
            <a:off x="992189" y="3529013"/>
            <a:ext cx="3622675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>
                <a:solidFill>
                  <a:srgbClr val="CC0099"/>
                </a:solidFill>
                <a:ea typeface="ＭＳ Ｐゴシック" panose="020B0600070205080204" pitchFamily="34" charset="-128"/>
              </a:rPr>
              <a:t>Doses plus fortes</a:t>
            </a:r>
          </a:p>
        </p:txBody>
      </p:sp>
    </p:spTree>
    <p:extLst>
      <p:ext uri="{BB962C8B-B14F-4D97-AF65-F5344CB8AC3E}">
        <p14:creationId xmlns:p14="http://schemas.microsoft.com/office/powerpoint/2010/main" val="374311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1454" grpId="0" animBg="1"/>
      <p:bldP spid="1081456" grpId="0"/>
      <p:bldP spid="1081457" grpId="0" animBg="1"/>
      <p:bldP spid="1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476875" y="435292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238251" y="1017588"/>
            <a:ext cx="9680575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0400" indent="-2032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9325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0000"/>
                </a:solidFill>
              </a:rPr>
              <a:t>Infections pulmonaires (nosocomiales) traitées avec la </a:t>
            </a:r>
            <a:r>
              <a:rPr lang="fr-FR" altLang="fr-FR" sz="2400">
                <a:solidFill>
                  <a:srgbClr val="C00000"/>
                </a:solidFill>
              </a:rPr>
              <a:t>ciprofloxacine</a:t>
            </a:r>
            <a:r>
              <a:rPr lang="fr-FR" altLang="fr-FR" sz="2400">
                <a:solidFill>
                  <a:srgbClr val="000000"/>
                </a:solidFill>
              </a:rPr>
              <a:t> en IV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0000"/>
                </a:solidFill>
              </a:rPr>
              <a:t>AUC/CMI fortement prédictif du % d’éradication bactérienne et de son délai d’obtention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>
                <a:solidFill>
                  <a:srgbClr val="C00000"/>
                </a:solidFill>
              </a:rPr>
              <a:t>AUC/CMI&gt;125</a:t>
            </a:r>
            <a:r>
              <a:rPr lang="fr-FR" altLang="fr-FR" sz="2000">
                <a:solidFill>
                  <a:srgbClr val="000000"/>
                </a:solidFill>
              </a:rPr>
              <a:t> : très fort % d’éradication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>
                <a:solidFill>
                  <a:srgbClr val="C00000"/>
                </a:solidFill>
              </a:rPr>
              <a:t>AUC/CMI&gt;250</a:t>
            </a:r>
            <a:r>
              <a:rPr lang="fr-FR" altLang="fr-FR" sz="2000">
                <a:solidFill>
                  <a:srgbClr val="000000"/>
                </a:solidFill>
              </a:rPr>
              <a:t> : éradication obtenue dès le premier jour de traitement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2000">
              <a:solidFill>
                <a:srgbClr val="000000"/>
              </a:solidFill>
            </a:endParaRPr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 flipV="1">
            <a:off x="4819650" y="3829051"/>
            <a:ext cx="0" cy="2085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4743451" y="5819775"/>
            <a:ext cx="347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5781675" y="5800725"/>
            <a:ext cx="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6734175" y="5772151"/>
            <a:ext cx="0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>
            <a:off x="7686675" y="5762626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4705350" y="4857750"/>
            <a:ext cx="9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>
            <a:off x="4705351" y="3895725"/>
            <a:ext cx="66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1" name="Oval 12"/>
          <p:cNvSpPr>
            <a:spLocks noChangeArrowheads="1"/>
          </p:cNvSpPr>
          <p:nvPr/>
        </p:nvSpPr>
        <p:spPr bwMode="auto">
          <a:xfrm>
            <a:off x="5000625" y="377190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12" name="Oval 13"/>
          <p:cNvSpPr>
            <a:spLocks noChangeArrowheads="1"/>
          </p:cNvSpPr>
          <p:nvPr/>
        </p:nvSpPr>
        <p:spPr bwMode="auto">
          <a:xfrm>
            <a:off x="5219700" y="3800475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13" name="Oval 14"/>
          <p:cNvSpPr>
            <a:spLocks noChangeArrowheads="1"/>
          </p:cNvSpPr>
          <p:nvPr/>
        </p:nvSpPr>
        <p:spPr bwMode="auto">
          <a:xfrm>
            <a:off x="5219700" y="4200525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14" name="Oval 15"/>
          <p:cNvSpPr>
            <a:spLocks noChangeArrowheads="1"/>
          </p:cNvSpPr>
          <p:nvPr/>
        </p:nvSpPr>
        <p:spPr bwMode="auto">
          <a:xfrm>
            <a:off x="5505450" y="43529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15" name="Oval 16"/>
          <p:cNvSpPr>
            <a:spLocks noChangeArrowheads="1"/>
          </p:cNvSpPr>
          <p:nvPr/>
        </p:nvSpPr>
        <p:spPr bwMode="auto">
          <a:xfrm>
            <a:off x="5724525" y="4391025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16" name="Oval 17"/>
          <p:cNvSpPr>
            <a:spLocks noChangeArrowheads="1"/>
          </p:cNvSpPr>
          <p:nvPr/>
        </p:nvSpPr>
        <p:spPr bwMode="auto">
          <a:xfrm>
            <a:off x="5934075" y="438150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17" name="Oval 18"/>
          <p:cNvSpPr>
            <a:spLocks noChangeArrowheads="1"/>
          </p:cNvSpPr>
          <p:nvPr/>
        </p:nvSpPr>
        <p:spPr bwMode="auto">
          <a:xfrm>
            <a:off x="61912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18" name="Oval 19"/>
          <p:cNvSpPr>
            <a:spLocks noChangeArrowheads="1"/>
          </p:cNvSpPr>
          <p:nvPr/>
        </p:nvSpPr>
        <p:spPr bwMode="auto">
          <a:xfrm>
            <a:off x="64198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19" name="Oval 20"/>
          <p:cNvSpPr>
            <a:spLocks noChangeArrowheads="1"/>
          </p:cNvSpPr>
          <p:nvPr/>
        </p:nvSpPr>
        <p:spPr bwMode="auto">
          <a:xfrm>
            <a:off x="66484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20" name="Oval 21"/>
          <p:cNvSpPr>
            <a:spLocks noChangeArrowheads="1"/>
          </p:cNvSpPr>
          <p:nvPr/>
        </p:nvSpPr>
        <p:spPr bwMode="auto">
          <a:xfrm>
            <a:off x="68770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21" name="Oval 22"/>
          <p:cNvSpPr>
            <a:spLocks noChangeArrowheads="1"/>
          </p:cNvSpPr>
          <p:nvPr/>
        </p:nvSpPr>
        <p:spPr bwMode="auto">
          <a:xfrm>
            <a:off x="71056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22" name="Oval 23"/>
          <p:cNvSpPr>
            <a:spLocks noChangeArrowheads="1"/>
          </p:cNvSpPr>
          <p:nvPr/>
        </p:nvSpPr>
        <p:spPr bwMode="auto">
          <a:xfrm>
            <a:off x="73342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23" name="Oval 24"/>
          <p:cNvSpPr>
            <a:spLocks noChangeArrowheads="1"/>
          </p:cNvSpPr>
          <p:nvPr/>
        </p:nvSpPr>
        <p:spPr bwMode="auto">
          <a:xfrm>
            <a:off x="75628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24" name="Oval 25"/>
          <p:cNvSpPr>
            <a:spLocks noChangeArrowheads="1"/>
          </p:cNvSpPr>
          <p:nvPr/>
        </p:nvSpPr>
        <p:spPr bwMode="auto">
          <a:xfrm>
            <a:off x="77914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25" name="Oval 26"/>
          <p:cNvSpPr>
            <a:spLocks noChangeArrowheads="1"/>
          </p:cNvSpPr>
          <p:nvPr/>
        </p:nvSpPr>
        <p:spPr bwMode="auto">
          <a:xfrm>
            <a:off x="8020050" y="4505325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26" name="Rectangle 27"/>
          <p:cNvSpPr>
            <a:spLocks noChangeArrowheads="1"/>
          </p:cNvSpPr>
          <p:nvPr/>
        </p:nvSpPr>
        <p:spPr bwMode="auto">
          <a:xfrm>
            <a:off x="5000625" y="380047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27" name="Rectangle 28"/>
          <p:cNvSpPr>
            <a:spLocks noChangeArrowheads="1"/>
          </p:cNvSpPr>
          <p:nvPr/>
        </p:nvSpPr>
        <p:spPr bwMode="auto">
          <a:xfrm>
            <a:off x="5486400" y="408622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28" name="Rectangle 29"/>
          <p:cNvSpPr>
            <a:spLocks noChangeArrowheads="1"/>
          </p:cNvSpPr>
          <p:nvPr/>
        </p:nvSpPr>
        <p:spPr bwMode="auto">
          <a:xfrm>
            <a:off x="5010150" y="4057651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29" name="Rectangle 30"/>
          <p:cNvSpPr>
            <a:spLocks noChangeArrowheads="1"/>
          </p:cNvSpPr>
          <p:nvPr/>
        </p:nvSpPr>
        <p:spPr bwMode="auto">
          <a:xfrm>
            <a:off x="5734050" y="4533901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30" name="Rectangle 31"/>
          <p:cNvSpPr>
            <a:spLocks noChangeArrowheads="1"/>
          </p:cNvSpPr>
          <p:nvPr/>
        </p:nvSpPr>
        <p:spPr bwMode="auto">
          <a:xfrm>
            <a:off x="5953125" y="469582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31" name="Rectangle 32"/>
          <p:cNvSpPr>
            <a:spLocks noChangeArrowheads="1"/>
          </p:cNvSpPr>
          <p:nvPr/>
        </p:nvSpPr>
        <p:spPr bwMode="auto">
          <a:xfrm>
            <a:off x="6181725" y="484822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32" name="Rectangle 33"/>
          <p:cNvSpPr>
            <a:spLocks noChangeArrowheads="1"/>
          </p:cNvSpPr>
          <p:nvPr/>
        </p:nvSpPr>
        <p:spPr bwMode="auto">
          <a:xfrm>
            <a:off x="6915150" y="524827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33" name="Rectangle 34"/>
          <p:cNvSpPr>
            <a:spLocks noChangeArrowheads="1"/>
          </p:cNvSpPr>
          <p:nvPr/>
        </p:nvSpPr>
        <p:spPr bwMode="auto">
          <a:xfrm>
            <a:off x="6457950" y="526732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34" name="Rectangle 35"/>
          <p:cNvSpPr>
            <a:spLocks noChangeArrowheads="1"/>
          </p:cNvSpPr>
          <p:nvPr/>
        </p:nvSpPr>
        <p:spPr bwMode="auto">
          <a:xfrm>
            <a:off x="6657975" y="524827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35" name="Rectangle 36"/>
          <p:cNvSpPr>
            <a:spLocks noChangeArrowheads="1"/>
          </p:cNvSpPr>
          <p:nvPr/>
        </p:nvSpPr>
        <p:spPr bwMode="auto">
          <a:xfrm>
            <a:off x="7134225" y="524827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36" name="Rectangle 37"/>
          <p:cNvSpPr>
            <a:spLocks noChangeArrowheads="1"/>
          </p:cNvSpPr>
          <p:nvPr/>
        </p:nvSpPr>
        <p:spPr bwMode="auto">
          <a:xfrm>
            <a:off x="7372350" y="524827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37" name="Rectangle 38"/>
          <p:cNvSpPr>
            <a:spLocks noChangeArrowheads="1"/>
          </p:cNvSpPr>
          <p:nvPr/>
        </p:nvSpPr>
        <p:spPr bwMode="auto">
          <a:xfrm>
            <a:off x="7620000" y="551497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38" name="Rectangle 39"/>
          <p:cNvSpPr>
            <a:spLocks noChangeArrowheads="1"/>
          </p:cNvSpPr>
          <p:nvPr/>
        </p:nvSpPr>
        <p:spPr bwMode="auto">
          <a:xfrm>
            <a:off x="7800975" y="570547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39" name="Rectangle 40"/>
          <p:cNvSpPr>
            <a:spLocks noChangeArrowheads="1"/>
          </p:cNvSpPr>
          <p:nvPr/>
        </p:nvSpPr>
        <p:spPr bwMode="auto">
          <a:xfrm>
            <a:off x="8096250" y="5715001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40" name="Rectangle 41"/>
          <p:cNvSpPr>
            <a:spLocks noChangeArrowheads="1"/>
          </p:cNvSpPr>
          <p:nvPr/>
        </p:nvSpPr>
        <p:spPr bwMode="auto">
          <a:xfrm>
            <a:off x="4924425" y="4067176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41" name="Rectangle 42"/>
          <p:cNvSpPr>
            <a:spLocks noChangeArrowheads="1"/>
          </p:cNvSpPr>
          <p:nvPr/>
        </p:nvSpPr>
        <p:spPr bwMode="auto">
          <a:xfrm>
            <a:off x="4933950" y="3829051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42" name="Rectangle 43"/>
          <p:cNvSpPr>
            <a:spLocks noChangeArrowheads="1"/>
          </p:cNvSpPr>
          <p:nvPr/>
        </p:nvSpPr>
        <p:spPr bwMode="auto">
          <a:xfrm>
            <a:off x="4972050" y="4962526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43" name="Rectangle 44"/>
          <p:cNvSpPr>
            <a:spLocks noChangeArrowheads="1"/>
          </p:cNvSpPr>
          <p:nvPr/>
        </p:nvSpPr>
        <p:spPr bwMode="auto">
          <a:xfrm>
            <a:off x="5238750" y="5086351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44" name="Rectangle 45"/>
          <p:cNvSpPr>
            <a:spLocks noChangeArrowheads="1"/>
          </p:cNvSpPr>
          <p:nvPr/>
        </p:nvSpPr>
        <p:spPr bwMode="auto">
          <a:xfrm>
            <a:off x="5467350" y="5219701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45" name="Rectangle 46"/>
          <p:cNvSpPr>
            <a:spLocks noChangeArrowheads="1"/>
          </p:cNvSpPr>
          <p:nvPr/>
        </p:nvSpPr>
        <p:spPr bwMode="auto">
          <a:xfrm>
            <a:off x="5724525" y="5210176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46" name="Rectangle 47"/>
          <p:cNvSpPr>
            <a:spLocks noChangeArrowheads="1"/>
          </p:cNvSpPr>
          <p:nvPr/>
        </p:nvSpPr>
        <p:spPr bwMode="auto">
          <a:xfrm>
            <a:off x="5924550" y="5372101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47" name="Rectangle 48"/>
          <p:cNvSpPr>
            <a:spLocks noChangeArrowheads="1"/>
          </p:cNvSpPr>
          <p:nvPr/>
        </p:nvSpPr>
        <p:spPr bwMode="auto">
          <a:xfrm>
            <a:off x="6172200" y="5514976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48" name="Rectangle 49"/>
          <p:cNvSpPr>
            <a:spLocks noChangeArrowheads="1"/>
          </p:cNvSpPr>
          <p:nvPr/>
        </p:nvSpPr>
        <p:spPr bwMode="auto">
          <a:xfrm>
            <a:off x="6438900" y="5514976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49" name="Rectangle 50"/>
          <p:cNvSpPr>
            <a:spLocks noChangeArrowheads="1"/>
          </p:cNvSpPr>
          <p:nvPr/>
        </p:nvSpPr>
        <p:spPr bwMode="auto">
          <a:xfrm>
            <a:off x="6657975" y="5505451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50" name="Rectangle 51"/>
          <p:cNvSpPr>
            <a:spLocks noChangeArrowheads="1"/>
          </p:cNvSpPr>
          <p:nvPr/>
        </p:nvSpPr>
        <p:spPr bwMode="auto">
          <a:xfrm>
            <a:off x="6896100" y="5505451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51" name="Rectangle 52"/>
          <p:cNvSpPr>
            <a:spLocks noChangeArrowheads="1"/>
          </p:cNvSpPr>
          <p:nvPr/>
        </p:nvSpPr>
        <p:spPr bwMode="auto">
          <a:xfrm>
            <a:off x="7124700" y="5495926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52" name="Rectangle 53"/>
          <p:cNvSpPr>
            <a:spLocks noChangeArrowheads="1"/>
          </p:cNvSpPr>
          <p:nvPr/>
        </p:nvSpPr>
        <p:spPr bwMode="auto">
          <a:xfrm>
            <a:off x="7372350" y="5495926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53" name="Rectangle 54"/>
          <p:cNvSpPr>
            <a:spLocks noChangeArrowheads="1"/>
          </p:cNvSpPr>
          <p:nvPr/>
        </p:nvSpPr>
        <p:spPr bwMode="auto">
          <a:xfrm>
            <a:off x="7800975" y="5495926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54" name="Rectangle 55"/>
          <p:cNvSpPr>
            <a:spLocks noChangeArrowheads="1"/>
          </p:cNvSpPr>
          <p:nvPr/>
        </p:nvSpPr>
        <p:spPr bwMode="auto">
          <a:xfrm>
            <a:off x="8039100" y="5495926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55" name="Rectangle 56"/>
          <p:cNvSpPr>
            <a:spLocks noChangeArrowheads="1"/>
          </p:cNvSpPr>
          <p:nvPr/>
        </p:nvSpPr>
        <p:spPr bwMode="auto">
          <a:xfrm>
            <a:off x="7581900" y="5486401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56" name="Freeform 57"/>
          <p:cNvSpPr>
            <a:spLocks/>
          </p:cNvSpPr>
          <p:nvPr/>
        </p:nvSpPr>
        <p:spPr bwMode="auto">
          <a:xfrm>
            <a:off x="5038725" y="3829050"/>
            <a:ext cx="3028950" cy="723900"/>
          </a:xfrm>
          <a:custGeom>
            <a:avLst/>
            <a:gdLst>
              <a:gd name="T0" fmla="*/ 0 w 1908"/>
              <a:gd name="T1" fmla="*/ 2147483646 h 456"/>
              <a:gd name="T2" fmla="*/ 2147483646 w 1908"/>
              <a:gd name="T3" fmla="*/ 0 h 456"/>
              <a:gd name="T4" fmla="*/ 2147483646 w 1908"/>
              <a:gd name="T5" fmla="*/ 2147483646 h 456"/>
              <a:gd name="T6" fmla="*/ 2147483646 w 1908"/>
              <a:gd name="T7" fmla="*/ 2147483646 h 456"/>
              <a:gd name="T8" fmla="*/ 2147483646 w 1908"/>
              <a:gd name="T9" fmla="*/ 2147483646 h 456"/>
              <a:gd name="T10" fmla="*/ 2147483646 w 1908"/>
              <a:gd name="T11" fmla="*/ 2147483646 h 456"/>
              <a:gd name="T12" fmla="*/ 2147483646 w 1908"/>
              <a:gd name="T13" fmla="*/ 2147483646 h 456"/>
              <a:gd name="T14" fmla="*/ 2147483646 w 1908"/>
              <a:gd name="T15" fmla="*/ 2147483646 h 4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08" h="456">
                <a:moveTo>
                  <a:pt x="0" y="12"/>
                </a:moveTo>
                <a:lnTo>
                  <a:pt x="138" y="0"/>
                </a:lnTo>
                <a:lnTo>
                  <a:pt x="144" y="252"/>
                </a:lnTo>
                <a:lnTo>
                  <a:pt x="318" y="252"/>
                </a:lnTo>
                <a:lnTo>
                  <a:pt x="312" y="366"/>
                </a:lnTo>
                <a:lnTo>
                  <a:pt x="750" y="360"/>
                </a:lnTo>
                <a:lnTo>
                  <a:pt x="756" y="456"/>
                </a:lnTo>
                <a:lnTo>
                  <a:pt x="1908" y="432"/>
                </a:lnTo>
              </a:path>
            </a:pathLst>
          </a:custGeom>
          <a:noFill/>
          <a:ln w="19050" cmpd="sng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57" name="Rectangle 58"/>
          <p:cNvSpPr>
            <a:spLocks noChangeArrowheads="1"/>
          </p:cNvSpPr>
          <p:nvPr/>
        </p:nvSpPr>
        <p:spPr bwMode="auto">
          <a:xfrm>
            <a:off x="5467350" y="4381501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58" name="Freeform 59"/>
          <p:cNvSpPr>
            <a:spLocks/>
          </p:cNvSpPr>
          <p:nvPr/>
        </p:nvSpPr>
        <p:spPr bwMode="auto">
          <a:xfrm>
            <a:off x="5048250" y="4095751"/>
            <a:ext cx="3105150" cy="1666875"/>
          </a:xfrm>
          <a:custGeom>
            <a:avLst/>
            <a:gdLst>
              <a:gd name="T0" fmla="*/ 0 w 1956"/>
              <a:gd name="T1" fmla="*/ 0 h 1050"/>
              <a:gd name="T2" fmla="*/ 2147483646 w 1956"/>
              <a:gd name="T3" fmla="*/ 2147483646 h 1050"/>
              <a:gd name="T4" fmla="*/ 2147483646 w 1956"/>
              <a:gd name="T5" fmla="*/ 2147483646 h 1050"/>
              <a:gd name="T6" fmla="*/ 2147483646 w 1956"/>
              <a:gd name="T7" fmla="*/ 2147483646 h 1050"/>
              <a:gd name="T8" fmla="*/ 2147483646 w 1956"/>
              <a:gd name="T9" fmla="*/ 2147483646 h 1050"/>
              <a:gd name="T10" fmla="*/ 2147483646 w 1956"/>
              <a:gd name="T11" fmla="*/ 2147483646 h 1050"/>
              <a:gd name="T12" fmla="*/ 2147483646 w 1956"/>
              <a:gd name="T13" fmla="*/ 2147483646 h 1050"/>
              <a:gd name="T14" fmla="*/ 2147483646 w 1956"/>
              <a:gd name="T15" fmla="*/ 2147483646 h 1050"/>
              <a:gd name="T16" fmla="*/ 2147483646 w 1956"/>
              <a:gd name="T17" fmla="*/ 2147483646 h 1050"/>
              <a:gd name="T18" fmla="*/ 2147483646 w 1956"/>
              <a:gd name="T19" fmla="*/ 2147483646 h 1050"/>
              <a:gd name="T20" fmla="*/ 2147483646 w 1956"/>
              <a:gd name="T21" fmla="*/ 2147483646 h 1050"/>
              <a:gd name="T22" fmla="*/ 2147483646 w 1956"/>
              <a:gd name="T23" fmla="*/ 2147483646 h 1050"/>
              <a:gd name="T24" fmla="*/ 2147483646 w 1956"/>
              <a:gd name="T25" fmla="*/ 2147483646 h 1050"/>
              <a:gd name="T26" fmla="*/ 2147483646 w 1956"/>
              <a:gd name="T27" fmla="*/ 2147483646 h 1050"/>
              <a:gd name="T28" fmla="*/ 2147483646 w 1956"/>
              <a:gd name="T29" fmla="*/ 2147483646 h 1050"/>
              <a:gd name="T30" fmla="*/ 2147483646 w 1956"/>
              <a:gd name="T31" fmla="*/ 2147483646 h 10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956" h="1050">
                <a:moveTo>
                  <a:pt x="0" y="0"/>
                </a:moveTo>
                <a:lnTo>
                  <a:pt x="318" y="12"/>
                </a:lnTo>
                <a:lnTo>
                  <a:pt x="312" y="228"/>
                </a:lnTo>
                <a:lnTo>
                  <a:pt x="456" y="210"/>
                </a:lnTo>
                <a:lnTo>
                  <a:pt x="468" y="306"/>
                </a:lnTo>
                <a:lnTo>
                  <a:pt x="588" y="288"/>
                </a:lnTo>
                <a:lnTo>
                  <a:pt x="594" y="414"/>
                </a:lnTo>
                <a:lnTo>
                  <a:pt x="750" y="396"/>
                </a:lnTo>
                <a:lnTo>
                  <a:pt x="762" y="492"/>
                </a:lnTo>
                <a:lnTo>
                  <a:pt x="912" y="486"/>
                </a:lnTo>
                <a:lnTo>
                  <a:pt x="924" y="762"/>
                </a:lnTo>
                <a:lnTo>
                  <a:pt x="1644" y="750"/>
                </a:lnTo>
                <a:lnTo>
                  <a:pt x="1644" y="894"/>
                </a:lnTo>
                <a:lnTo>
                  <a:pt x="1776" y="894"/>
                </a:lnTo>
                <a:lnTo>
                  <a:pt x="1770" y="1050"/>
                </a:lnTo>
                <a:lnTo>
                  <a:pt x="1956" y="1050"/>
                </a:lnTo>
              </a:path>
            </a:pathLst>
          </a:custGeom>
          <a:noFill/>
          <a:ln w="1905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59" name="Freeform 60"/>
          <p:cNvSpPr>
            <a:spLocks/>
          </p:cNvSpPr>
          <p:nvPr/>
        </p:nvSpPr>
        <p:spPr bwMode="auto">
          <a:xfrm>
            <a:off x="5038725" y="3857626"/>
            <a:ext cx="3124200" cy="1704975"/>
          </a:xfrm>
          <a:custGeom>
            <a:avLst/>
            <a:gdLst>
              <a:gd name="T0" fmla="*/ 0 w 1968"/>
              <a:gd name="T1" fmla="*/ 0 h 1074"/>
              <a:gd name="T2" fmla="*/ 2147483646 w 1968"/>
              <a:gd name="T3" fmla="*/ 2147483646 h 1074"/>
              <a:gd name="T4" fmla="*/ 2147483646 w 1968"/>
              <a:gd name="T5" fmla="*/ 2147483646 h 1074"/>
              <a:gd name="T6" fmla="*/ 2147483646 w 1968"/>
              <a:gd name="T7" fmla="*/ 2147483646 h 1074"/>
              <a:gd name="T8" fmla="*/ 2147483646 w 1968"/>
              <a:gd name="T9" fmla="*/ 2147483646 h 1074"/>
              <a:gd name="T10" fmla="*/ 2147483646 w 1968"/>
              <a:gd name="T11" fmla="*/ 2147483646 h 1074"/>
              <a:gd name="T12" fmla="*/ 2147483646 w 1968"/>
              <a:gd name="T13" fmla="*/ 2147483646 h 1074"/>
              <a:gd name="T14" fmla="*/ 2147483646 w 1968"/>
              <a:gd name="T15" fmla="*/ 2147483646 h 1074"/>
              <a:gd name="T16" fmla="*/ 2147483646 w 1968"/>
              <a:gd name="T17" fmla="*/ 2147483646 h 1074"/>
              <a:gd name="T18" fmla="*/ 2147483646 w 1968"/>
              <a:gd name="T19" fmla="*/ 2147483646 h 1074"/>
              <a:gd name="T20" fmla="*/ 2147483646 w 1968"/>
              <a:gd name="T21" fmla="*/ 2147483646 h 10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68" h="1074">
                <a:moveTo>
                  <a:pt x="0" y="0"/>
                </a:moveTo>
                <a:lnTo>
                  <a:pt x="12" y="714"/>
                </a:lnTo>
                <a:lnTo>
                  <a:pt x="168" y="714"/>
                </a:lnTo>
                <a:lnTo>
                  <a:pt x="174" y="798"/>
                </a:lnTo>
                <a:lnTo>
                  <a:pt x="324" y="798"/>
                </a:lnTo>
                <a:lnTo>
                  <a:pt x="330" y="876"/>
                </a:lnTo>
                <a:lnTo>
                  <a:pt x="594" y="876"/>
                </a:lnTo>
                <a:lnTo>
                  <a:pt x="600" y="984"/>
                </a:lnTo>
                <a:lnTo>
                  <a:pt x="768" y="990"/>
                </a:lnTo>
                <a:lnTo>
                  <a:pt x="774" y="1074"/>
                </a:lnTo>
                <a:lnTo>
                  <a:pt x="1968" y="1044"/>
                </a:lnTo>
              </a:path>
            </a:pathLst>
          </a:custGeom>
          <a:noFill/>
          <a:ln w="1905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60" name="Text Box 61"/>
          <p:cNvSpPr txBox="1">
            <a:spLocks noChangeArrowheads="1"/>
          </p:cNvSpPr>
          <p:nvPr/>
        </p:nvSpPr>
        <p:spPr bwMode="auto">
          <a:xfrm>
            <a:off x="4189414" y="3713163"/>
            <a:ext cx="569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25661" name="Text Box 62"/>
          <p:cNvSpPr txBox="1">
            <a:spLocks noChangeArrowheads="1"/>
          </p:cNvSpPr>
          <p:nvPr/>
        </p:nvSpPr>
        <p:spPr bwMode="auto">
          <a:xfrm>
            <a:off x="4314825" y="46275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25662" name="Text Box 63"/>
          <p:cNvSpPr txBox="1">
            <a:spLocks noChangeArrowheads="1"/>
          </p:cNvSpPr>
          <p:nvPr/>
        </p:nvSpPr>
        <p:spPr bwMode="auto">
          <a:xfrm>
            <a:off x="4441825" y="56657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5663" name="Text Box 64"/>
          <p:cNvSpPr txBox="1">
            <a:spLocks noChangeArrowheads="1"/>
          </p:cNvSpPr>
          <p:nvPr/>
        </p:nvSpPr>
        <p:spPr bwMode="auto">
          <a:xfrm>
            <a:off x="5613400" y="58277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5664" name="Text Box 65"/>
          <p:cNvSpPr txBox="1">
            <a:spLocks noChangeArrowheads="1"/>
          </p:cNvSpPr>
          <p:nvPr/>
        </p:nvSpPr>
        <p:spPr bwMode="auto">
          <a:xfrm>
            <a:off x="6594475" y="58181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5665" name="Text Box 66"/>
          <p:cNvSpPr txBox="1">
            <a:spLocks noChangeArrowheads="1"/>
          </p:cNvSpPr>
          <p:nvPr/>
        </p:nvSpPr>
        <p:spPr bwMode="auto">
          <a:xfrm>
            <a:off x="7489825" y="58181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25666" name="Text Box 67"/>
          <p:cNvSpPr txBox="1">
            <a:spLocks noChangeArrowheads="1"/>
          </p:cNvSpPr>
          <p:nvPr/>
        </p:nvSpPr>
        <p:spPr bwMode="auto">
          <a:xfrm>
            <a:off x="5984875" y="6113463"/>
            <a:ext cx="301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000000"/>
                </a:solidFill>
              </a:rPr>
              <a:t>Days after start of therapy</a:t>
            </a:r>
          </a:p>
        </p:txBody>
      </p:sp>
      <p:sp>
        <p:nvSpPr>
          <p:cNvPr id="25667" name="Text Box 68"/>
          <p:cNvSpPr txBox="1">
            <a:spLocks noChangeArrowheads="1"/>
          </p:cNvSpPr>
          <p:nvPr/>
        </p:nvSpPr>
        <p:spPr bwMode="auto">
          <a:xfrm rot="-5400000">
            <a:off x="2703513" y="4602163"/>
            <a:ext cx="2530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000000"/>
                </a:solidFill>
              </a:rPr>
              <a:t>% patients remaining culture positive</a:t>
            </a:r>
          </a:p>
        </p:txBody>
      </p:sp>
      <p:sp>
        <p:nvSpPr>
          <p:cNvPr id="25668" name="Text Box 69"/>
          <p:cNvSpPr txBox="1">
            <a:spLocks noChangeArrowheads="1"/>
          </p:cNvSpPr>
          <p:nvPr/>
        </p:nvSpPr>
        <p:spPr bwMode="auto">
          <a:xfrm>
            <a:off x="1238250" y="6378576"/>
            <a:ext cx="3208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000000"/>
                </a:solidFill>
              </a:rPr>
              <a:t>Schentag Symposium, 1999</a:t>
            </a:r>
          </a:p>
        </p:txBody>
      </p:sp>
      <p:sp>
        <p:nvSpPr>
          <p:cNvPr id="25669" name="Text Box 70"/>
          <p:cNvSpPr txBox="1">
            <a:spLocks noChangeArrowheads="1"/>
          </p:cNvSpPr>
          <p:nvPr/>
        </p:nvSpPr>
        <p:spPr bwMode="auto">
          <a:xfrm>
            <a:off x="8312150" y="4237038"/>
            <a:ext cx="20002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>
                <a:solidFill>
                  <a:srgbClr val="0066FF"/>
                </a:solidFill>
              </a:rPr>
              <a:t>AUC/CMI &lt; 125</a:t>
            </a:r>
          </a:p>
        </p:txBody>
      </p:sp>
      <p:sp>
        <p:nvSpPr>
          <p:cNvPr id="25670" name="Text Box 71"/>
          <p:cNvSpPr txBox="1">
            <a:spLocks noChangeArrowheads="1"/>
          </p:cNvSpPr>
          <p:nvPr/>
        </p:nvSpPr>
        <p:spPr bwMode="auto">
          <a:xfrm>
            <a:off x="8312150" y="5092700"/>
            <a:ext cx="22939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>
                <a:solidFill>
                  <a:srgbClr val="000000"/>
                </a:solidFill>
              </a:rPr>
              <a:t>AUC/CMI 125-250</a:t>
            </a:r>
          </a:p>
        </p:txBody>
      </p:sp>
      <p:sp>
        <p:nvSpPr>
          <p:cNvPr id="25671" name="Text Box 72"/>
          <p:cNvSpPr txBox="1">
            <a:spLocks noChangeArrowheads="1"/>
          </p:cNvSpPr>
          <p:nvPr/>
        </p:nvSpPr>
        <p:spPr bwMode="auto">
          <a:xfrm>
            <a:off x="8312150" y="5522913"/>
            <a:ext cx="207168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>
                <a:solidFill>
                  <a:srgbClr val="FF9966"/>
                </a:solidFill>
              </a:rPr>
              <a:t>AUC/CMI &gt; 250</a:t>
            </a:r>
          </a:p>
        </p:txBody>
      </p:sp>
      <p:sp>
        <p:nvSpPr>
          <p:cNvPr id="2567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149350" y="162611"/>
            <a:ext cx="9893300" cy="646331"/>
          </a:xfrm>
        </p:spPr>
        <p:txBody>
          <a:bodyPr/>
          <a:lstStyle/>
          <a:p>
            <a:pPr eaLnBrk="1" hangingPunct="1"/>
            <a:r>
              <a:rPr lang="fr-FR" altLang="fr-FR" sz="3600"/>
              <a:t>Les indices  d’efficacité : validation clinique</a:t>
            </a:r>
          </a:p>
        </p:txBody>
      </p:sp>
      <p:sp>
        <p:nvSpPr>
          <p:cNvPr id="2567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F6E9445B-9E0E-4BE2-8462-949BF6404696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22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invGray">
          <a:xfrm>
            <a:off x="1438275" y="1781175"/>
            <a:ext cx="9182100" cy="828432"/>
          </a:xfrm>
          <a:prstGeom prst="rect">
            <a:avLst/>
          </a:prstGeom>
          <a:solidFill>
            <a:schemeClr val="bg1"/>
          </a:solidFill>
          <a:ln w="12700">
            <a:solidFill>
              <a:srgbClr val="FE9B03"/>
            </a:solidFill>
            <a:miter lim="800000"/>
            <a:headEnd/>
            <a:tailEnd/>
          </a:ln>
          <a:effectLst>
            <a:outerShdw dist="71842" dir="2700000" algn="ctr" rotWithShape="0">
              <a:srgbClr val="FE9B03"/>
            </a:outerShdw>
          </a:effec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fr-FR" sz="4000" b="0">
                <a:solidFill>
                  <a:srgbClr val="000000"/>
                </a:solidFill>
              </a:rPr>
              <a:t>De l’intérêt de traiter vite</a:t>
            </a:r>
          </a:p>
        </p:txBody>
      </p:sp>
      <p:sp>
        <p:nvSpPr>
          <p:cNvPr id="2765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9CFF8855-49BF-40FA-BB4E-84195A333A7E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1247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2"/>
          <p:cNvSpPr>
            <a:spLocks noChangeArrowheads="1"/>
          </p:cNvSpPr>
          <p:nvPr/>
        </p:nvSpPr>
        <p:spPr bwMode="auto">
          <a:xfrm>
            <a:off x="2297113" y="3163889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2947988" y="3186114"/>
            <a:ext cx="404812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2646363" y="3332164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2838450" y="3576639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2959101" y="2851150"/>
            <a:ext cx="404813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3344863" y="3011489"/>
            <a:ext cx="404812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3321051" y="3255964"/>
            <a:ext cx="404813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3235326" y="3513139"/>
            <a:ext cx="404813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706" name="Oval 10"/>
          <p:cNvSpPr>
            <a:spLocks noChangeArrowheads="1"/>
          </p:cNvSpPr>
          <p:nvPr/>
        </p:nvSpPr>
        <p:spPr bwMode="auto">
          <a:xfrm>
            <a:off x="3633788" y="3438525"/>
            <a:ext cx="404812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2552701" y="3001964"/>
            <a:ext cx="403225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708" name="Rectangle 60"/>
          <p:cNvSpPr>
            <a:spLocks noChangeArrowheads="1"/>
          </p:cNvSpPr>
          <p:nvPr/>
        </p:nvSpPr>
        <p:spPr bwMode="auto">
          <a:xfrm>
            <a:off x="1023938" y="61913"/>
            <a:ext cx="102155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 b="0">
                <a:solidFill>
                  <a:srgbClr val="0066FF"/>
                </a:solidFill>
                <a:latin typeface="Tahoma" panose="020B0604030504040204" pitchFamily="34" charset="0"/>
              </a:rPr>
              <a:t>Traitement précoce / Taille de l’inoculum / Sélection de mutants résistants</a:t>
            </a:r>
          </a:p>
        </p:txBody>
      </p:sp>
      <p:sp>
        <p:nvSpPr>
          <p:cNvPr id="29709" name="AutoShape 73"/>
          <p:cNvSpPr>
            <a:spLocks noChangeArrowheads="1"/>
          </p:cNvSpPr>
          <p:nvPr/>
        </p:nvSpPr>
        <p:spPr bwMode="auto">
          <a:xfrm rot="-5400000">
            <a:off x="5035551" y="3132138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grpSp>
        <p:nvGrpSpPr>
          <p:cNvPr id="29710" name="Group 22"/>
          <p:cNvGrpSpPr>
            <a:grpSpLocks/>
          </p:cNvGrpSpPr>
          <p:nvPr/>
        </p:nvGrpSpPr>
        <p:grpSpPr bwMode="auto">
          <a:xfrm>
            <a:off x="6778625" y="2551113"/>
            <a:ext cx="3925888" cy="1568450"/>
            <a:chOff x="2823" y="1630"/>
            <a:chExt cx="2198" cy="988"/>
          </a:xfrm>
        </p:grpSpPr>
        <p:sp>
          <p:nvSpPr>
            <p:cNvPr id="29722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23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24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25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26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27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28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29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30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31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32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33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34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35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36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37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38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39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40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41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42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43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44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45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46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47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48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49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50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51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52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53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54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55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56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57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58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59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60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61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62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63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64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65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110" name="AutoShape 68"/>
          <p:cNvSpPr>
            <a:spLocks noChangeArrowheads="1"/>
          </p:cNvSpPr>
          <p:nvPr/>
        </p:nvSpPr>
        <p:spPr bwMode="auto">
          <a:xfrm>
            <a:off x="8148639" y="1951038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111" name="Text Box 72"/>
          <p:cNvSpPr txBox="1">
            <a:spLocks noChangeArrowheads="1"/>
          </p:cNvSpPr>
          <p:nvPr/>
        </p:nvSpPr>
        <p:spPr bwMode="auto">
          <a:xfrm>
            <a:off x="5926139" y="1035050"/>
            <a:ext cx="4962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>
                <a:solidFill>
                  <a:srgbClr val="000000"/>
                </a:solidFill>
              </a:rPr>
              <a:t>Début du traitement / Posologie classique</a:t>
            </a:r>
            <a:endParaRPr lang="en-GB" altLang="fr-FR" sz="1800" baseline="-25000">
              <a:solidFill>
                <a:srgbClr val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43351" y="2586039"/>
            <a:ext cx="27717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800000"/>
                </a:solidFill>
                <a:latin typeface="Arial"/>
                <a:cs typeface="Arial" charset="0"/>
              </a:rPr>
              <a:t>évolution de l’infection</a:t>
            </a:r>
          </a:p>
        </p:txBody>
      </p:sp>
      <p:sp>
        <p:nvSpPr>
          <p:cNvPr id="63" name="Oval 59"/>
          <p:cNvSpPr>
            <a:spLocks noChangeArrowheads="1"/>
          </p:cNvSpPr>
          <p:nvPr/>
        </p:nvSpPr>
        <p:spPr bwMode="auto">
          <a:xfrm>
            <a:off x="1270001" y="6235700"/>
            <a:ext cx="360363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65" name="Oval 60"/>
          <p:cNvSpPr>
            <a:spLocks noChangeArrowheads="1"/>
          </p:cNvSpPr>
          <p:nvPr/>
        </p:nvSpPr>
        <p:spPr bwMode="auto">
          <a:xfrm>
            <a:off x="1273176" y="6526214"/>
            <a:ext cx="360363" cy="1666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12" name="Text Box 61"/>
          <p:cNvSpPr txBox="1">
            <a:spLocks noChangeArrowheads="1"/>
          </p:cNvSpPr>
          <p:nvPr/>
        </p:nvSpPr>
        <p:spPr bwMode="auto">
          <a:xfrm>
            <a:off x="1711326" y="6135689"/>
            <a:ext cx="968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000000"/>
                </a:solidFill>
                <a:latin typeface="Arial"/>
                <a:cs typeface="Arial" charset="0"/>
              </a:rPr>
              <a:t>Sensible</a:t>
            </a:r>
          </a:p>
        </p:txBody>
      </p:sp>
      <p:sp>
        <p:nvSpPr>
          <p:cNvPr id="113" name="Text Box 62"/>
          <p:cNvSpPr txBox="1">
            <a:spLocks noChangeArrowheads="1"/>
          </p:cNvSpPr>
          <p:nvPr/>
        </p:nvSpPr>
        <p:spPr bwMode="auto">
          <a:xfrm>
            <a:off x="1727200" y="6423025"/>
            <a:ext cx="1646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000000"/>
                </a:solidFill>
                <a:latin typeface="Arial"/>
                <a:cs typeface="Arial" charset="0"/>
              </a:rPr>
              <a:t>Mutant résistant</a:t>
            </a:r>
          </a:p>
        </p:txBody>
      </p:sp>
      <p:sp>
        <p:nvSpPr>
          <p:cNvPr id="114" name="AutoShape 69"/>
          <p:cNvSpPr>
            <a:spLocks noChangeArrowheads="1"/>
          </p:cNvSpPr>
          <p:nvPr/>
        </p:nvSpPr>
        <p:spPr bwMode="auto">
          <a:xfrm>
            <a:off x="1092200" y="6134100"/>
            <a:ext cx="2801938" cy="660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15" name="Text Box 63"/>
          <p:cNvSpPr txBox="1">
            <a:spLocks noChangeArrowheads="1"/>
          </p:cNvSpPr>
          <p:nvPr/>
        </p:nvSpPr>
        <p:spPr bwMode="auto">
          <a:xfrm>
            <a:off x="6596064" y="5024438"/>
            <a:ext cx="4175125" cy="8318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3300"/>
                </a:solidFill>
              </a:rPr>
              <a:t>Risque de sélection de clones résistants</a:t>
            </a:r>
          </a:p>
        </p:txBody>
      </p:sp>
      <p:sp>
        <p:nvSpPr>
          <p:cNvPr id="116" name="AutoShape 12"/>
          <p:cNvSpPr>
            <a:spLocks noChangeArrowheads="1"/>
          </p:cNvSpPr>
          <p:nvPr/>
        </p:nvSpPr>
        <p:spPr bwMode="auto">
          <a:xfrm>
            <a:off x="8343901" y="4443413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72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C2C023B0-B13B-4750-B52A-D9877F2252BB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13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0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/>
      <p:bldP spid="115" grpId="0" animBg="1"/>
      <p:bldP spid="1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2297113" y="3163889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2947988" y="3186114"/>
            <a:ext cx="404812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2646363" y="3332164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2838450" y="3576639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2959101" y="2851150"/>
            <a:ext cx="404813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3344863" y="3011489"/>
            <a:ext cx="404812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3321051" y="3255964"/>
            <a:ext cx="404813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3235326" y="3513139"/>
            <a:ext cx="404813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3633788" y="3438525"/>
            <a:ext cx="404812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2552701" y="3001964"/>
            <a:ext cx="403225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1161228" name="AutoShape 12"/>
          <p:cNvSpPr>
            <a:spLocks noChangeArrowheads="1"/>
          </p:cNvSpPr>
          <p:nvPr/>
        </p:nvSpPr>
        <p:spPr bwMode="auto">
          <a:xfrm>
            <a:off x="2890839" y="4121150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1161275" name="AutoShape 59"/>
          <p:cNvSpPr>
            <a:spLocks noChangeArrowheads="1"/>
          </p:cNvSpPr>
          <p:nvPr/>
        </p:nvSpPr>
        <p:spPr bwMode="auto">
          <a:xfrm>
            <a:off x="2855914" y="2051050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1758" name="AutoShape 73"/>
          <p:cNvSpPr>
            <a:spLocks noChangeArrowheads="1"/>
          </p:cNvSpPr>
          <p:nvPr/>
        </p:nvSpPr>
        <p:spPr bwMode="auto">
          <a:xfrm rot="-5400000">
            <a:off x="5035551" y="3132138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grpSp>
        <p:nvGrpSpPr>
          <p:cNvPr id="31759" name="Group 22"/>
          <p:cNvGrpSpPr>
            <a:grpSpLocks/>
          </p:cNvGrpSpPr>
          <p:nvPr/>
        </p:nvGrpSpPr>
        <p:grpSpPr bwMode="auto">
          <a:xfrm>
            <a:off x="6778625" y="2551113"/>
            <a:ext cx="3925888" cy="1568450"/>
            <a:chOff x="2823" y="1630"/>
            <a:chExt cx="2198" cy="988"/>
          </a:xfrm>
        </p:grpSpPr>
        <p:sp>
          <p:nvSpPr>
            <p:cNvPr id="31770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71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72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73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74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75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76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77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78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79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80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81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82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83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84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85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86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87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88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89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90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91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92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93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94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95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96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97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98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99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00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01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02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03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04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05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06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07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08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09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10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11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12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13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31760" name="Oval 59"/>
          <p:cNvSpPr>
            <a:spLocks noChangeArrowheads="1"/>
          </p:cNvSpPr>
          <p:nvPr/>
        </p:nvSpPr>
        <p:spPr bwMode="auto">
          <a:xfrm>
            <a:off x="1270001" y="6235700"/>
            <a:ext cx="360363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31761" name="Oval 60"/>
          <p:cNvSpPr>
            <a:spLocks noChangeArrowheads="1"/>
          </p:cNvSpPr>
          <p:nvPr/>
        </p:nvSpPr>
        <p:spPr bwMode="auto">
          <a:xfrm>
            <a:off x="1273176" y="6526214"/>
            <a:ext cx="360363" cy="1666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31762" name="Text Box 61"/>
          <p:cNvSpPr txBox="1">
            <a:spLocks noChangeArrowheads="1"/>
          </p:cNvSpPr>
          <p:nvPr/>
        </p:nvSpPr>
        <p:spPr bwMode="auto">
          <a:xfrm>
            <a:off x="1711326" y="6135689"/>
            <a:ext cx="1025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600" b="0">
                <a:solidFill>
                  <a:srgbClr val="000000"/>
                </a:solidFill>
                <a:ea typeface="ＭＳ Ｐゴシック" panose="020B0600070205080204" pitchFamily="34" charset="-128"/>
              </a:rPr>
              <a:t>Sensible </a:t>
            </a:r>
          </a:p>
        </p:txBody>
      </p:sp>
      <p:sp>
        <p:nvSpPr>
          <p:cNvPr id="31763" name="Text Box 62"/>
          <p:cNvSpPr txBox="1">
            <a:spLocks noChangeArrowheads="1"/>
          </p:cNvSpPr>
          <p:nvPr/>
        </p:nvSpPr>
        <p:spPr bwMode="auto">
          <a:xfrm>
            <a:off x="1727200" y="6423025"/>
            <a:ext cx="1646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600" b="0">
                <a:solidFill>
                  <a:srgbClr val="000000"/>
                </a:solidFill>
                <a:ea typeface="ＭＳ Ｐゴシック" panose="020B0600070205080204" pitchFamily="34" charset="-128"/>
              </a:rPr>
              <a:t>Mutant résistant</a:t>
            </a:r>
          </a:p>
        </p:txBody>
      </p:sp>
      <p:sp>
        <p:nvSpPr>
          <p:cNvPr id="31764" name="AutoShape 69"/>
          <p:cNvSpPr>
            <a:spLocks noChangeArrowheads="1"/>
          </p:cNvSpPr>
          <p:nvPr/>
        </p:nvSpPr>
        <p:spPr bwMode="auto">
          <a:xfrm>
            <a:off x="1092200" y="6134100"/>
            <a:ext cx="2801938" cy="660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3943351" y="2586039"/>
            <a:ext cx="27717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800000"/>
                </a:solidFill>
                <a:latin typeface="Arial"/>
                <a:cs typeface="Arial" charset="0"/>
              </a:rPr>
              <a:t>évolution de l’infection</a:t>
            </a:r>
          </a:p>
        </p:txBody>
      </p:sp>
      <p:sp>
        <p:nvSpPr>
          <p:cNvPr id="112" name="Text Box 72"/>
          <p:cNvSpPr txBox="1">
            <a:spLocks noChangeArrowheads="1"/>
          </p:cNvSpPr>
          <p:nvPr/>
        </p:nvSpPr>
        <p:spPr bwMode="auto">
          <a:xfrm>
            <a:off x="981075" y="1209675"/>
            <a:ext cx="49609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>
                <a:solidFill>
                  <a:srgbClr val="000000"/>
                </a:solidFill>
              </a:rPr>
              <a:t>Début du traitement / Posologie classique</a:t>
            </a:r>
            <a:endParaRPr lang="en-GB" altLang="fr-FR" sz="1800" baseline="-25000">
              <a:solidFill>
                <a:srgbClr val="000000"/>
              </a:solidFill>
            </a:endParaRPr>
          </a:p>
        </p:txBody>
      </p:sp>
      <p:sp>
        <p:nvSpPr>
          <p:cNvPr id="113" name="Text Box 63"/>
          <p:cNvSpPr txBox="1">
            <a:spLocks noChangeArrowheads="1"/>
          </p:cNvSpPr>
          <p:nvPr/>
        </p:nvSpPr>
        <p:spPr bwMode="auto">
          <a:xfrm>
            <a:off x="1147764" y="4868863"/>
            <a:ext cx="4175125" cy="83026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3300"/>
                </a:solidFill>
              </a:rPr>
              <a:t>Pas de risque de sélection de clones résistants</a:t>
            </a:r>
          </a:p>
        </p:txBody>
      </p:sp>
      <p:sp>
        <p:nvSpPr>
          <p:cNvPr id="31768" name="Rectangle 60"/>
          <p:cNvSpPr>
            <a:spLocks noChangeArrowheads="1"/>
          </p:cNvSpPr>
          <p:nvPr/>
        </p:nvSpPr>
        <p:spPr bwMode="auto">
          <a:xfrm>
            <a:off x="1023938" y="61913"/>
            <a:ext cx="102155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 b="0">
                <a:solidFill>
                  <a:srgbClr val="0066FF"/>
                </a:solidFill>
                <a:latin typeface="Tahoma" panose="020B0604030504040204" pitchFamily="34" charset="0"/>
              </a:rPr>
              <a:t>Traitement précoce / Taille de l’inoculum / Sélection de mutants résistants</a:t>
            </a:r>
          </a:p>
        </p:txBody>
      </p:sp>
      <p:sp>
        <p:nvSpPr>
          <p:cNvPr id="3176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BAF26876-7F22-4674-86D9-938C6C756405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9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1228" grpId="0" animBg="1"/>
      <p:bldP spid="1161275" grpId="0" animBg="1"/>
      <p:bldP spid="112" grpId="0"/>
      <p:bldP spid="1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5"/>
          <p:cNvSpPr>
            <a:spLocks noChangeArrowheads="1"/>
          </p:cNvSpPr>
          <p:nvPr/>
        </p:nvSpPr>
        <p:spPr bwMode="auto">
          <a:xfrm>
            <a:off x="4824414" y="5610225"/>
            <a:ext cx="6137275" cy="7747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3795" name="Group 16"/>
          <p:cNvGrpSpPr>
            <a:grpSpLocks/>
          </p:cNvGrpSpPr>
          <p:nvPr/>
        </p:nvGrpSpPr>
        <p:grpSpPr bwMode="auto">
          <a:xfrm>
            <a:off x="5229226" y="5684839"/>
            <a:ext cx="1319213" cy="307975"/>
            <a:chOff x="1314" y="567"/>
            <a:chExt cx="738" cy="194"/>
          </a:xfrm>
        </p:grpSpPr>
        <p:sp>
          <p:nvSpPr>
            <p:cNvPr id="33912" name="Rectangle 17"/>
            <p:cNvSpPr>
              <a:spLocks noChangeArrowheads="1"/>
            </p:cNvSpPr>
            <p:nvPr/>
          </p:nvSpPr>
          <p:spPr bwMode="auto">
            <a:xfrm>
              <a:off x="1314" y="621"/>
              <a:ext cx="95" cy="9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913" name="Rectangle 18"/>
            <p:cNvSpPr>
              <a:spLocks noChangeArrowheads="1"/>
            </p:cNvSpPr>
            <p:nvPr/>
          </p:nvSpPr>
          <p:spPr bwMode="auto">
            <a:xfrm>
              <a:off x="1463" y="567"/>
              <a:ext cx="58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r>
                <a:rPr lang="en-GB" altLang="fr-FR" sz="2000" b="0">
                  <a:solidFill>
                    <a:srgbClr val="000000"/>
                  </a:solidFill>
                </a:rPr>
                <a:t>16 mg/kg</a:t>
              </a: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268" name="Rectangle 39"/>
          <p:cNvSpPr>
            <a:spLocks noChangeArrowheads="1"/>
          </p:cNvSpPr>
          <p:nvPr/>
        </p:nvSpPr>
        <p:spPr bwMode="auto">
          <a:xfrm>
            <a:off x="6196014" y="2408238"/>
            <a:ext cx="2327275" cy="615950"/>
          </a:xfrm>
          <a:prstGeom prst="rect">
            <a:avLst/>
          </a:prstGeom>
          <a:solidFill>
            <a:srgbClr val="FFFFC1"/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72000" tIns="72000" rIns="36000" bIns="3600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600">
                <a:solidFill>
                  <a:srgbClr val="000000"/>
                </a:solidFill>
              </a:rPr>
              <a:t>Early treatment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600">
                <a:solidFill>
                  <a:srgbClr val="000000"/>
                </a:solidFill>
              </a:rPr>
              <a:t>10</a:t>
            </a:r>
            <a:r>
              <a:rPr lang="en-GB" altLang="fr-FR" sz="1600" baseline="30000">
                <a:solidFill>
                  <a:srgbClr val="000000"/>
                </a:solidFill>
              </a:rPr>
              <a:t>5</a:t>
            </a:r>
            <a:r>
              <a:rPr lang="en-GB" altLang="fr-FR" sz="1600">
                <a:solidFill>
                  <a:srgbClr val="000000"/>
                </a:solidFill>
              </a:rPr>
              <a:t> CFU</a:t>
            </a:r>
          </a:p>
        </p:txBody>
      </p:sp>
      <p:grpSp>
        <p:nvGrpSpPr>
          <p:cNvPr id="1081351" name="Group 43"/>
          <p:cNvGrpSpPr>
            <a:grpSpLocks/>
          </p:cNvGrpSpPr>
          <p:nvPr/>
        </p:nvGrpSpPr>
        <p:grpSpPr bwMode="auto">
          <a:xfrm>
            <a:off x="5233988" y="6040439"/>
            <a:ext cx="1319212" cy="307975"/>
            <a:chOff x="1314" y="754"/>
            <a:chExt cx="739" cy="194"/>
          </a:xfrm>
        </p:grpSpPr>
        <p:sp>
          <p:nvSpPr>
            <p:cNvPr id="33910" name="Rectangle 44"/>
            <p:cNvSpPr>
              <a:spLocks noChangeArrowheads="1"/>
            </p:cNvSpPr>
            <p:nvPr/>
          </p:nvSpPr>
          <p:spPr bwMode="auto">
            <a:xfrm>
              <a:off x="1314" y="808"/>
              <a:ext cx="95" cy="95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911" name="Rectangle 45"/>
            <p:cNvSpPr>
              <a:spLocks noChangeArrowheads="1"/>
            </p:cNvSpPr>
            <p:nvPr/>
          </p:nvSpPr>
          <p:spPr bwMode="auto">
            <a:xfrm>
              <a:off x="1463" y="754"/>
              <a:ext cx="5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r>
                <a:rPr lang="en-GB" altLang="fr-FR" sz="2000" b="0">
                  <a:solidFill>
                    <a:srgbClr val="000000"/>
                  </a:solidFill>
                </a:rPr>
                <a:t>64 mg/kg</a:t>
              </a: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81354" name="Group 46"/>
          <p:cNvGrpSpPr>
            <a:grpSpLocks/>
          </p:cNvGrpSpPr>
          <p:nvPr/>
        </p:nvGrpSpPr>
        <p:grpSpPr bwMode="auto">
          <a:xfrm>
            <a:off x="7127875" y="5868989"/>
            <a:ext cx="3200400" cy="307975"/>
            <a:chOff x="1314" y="935"/>
            <a:chExt cx="1792" cy="194"/>
          </a:xfrm>
        </p:grpSpPr>
        <p:sp>
          <p:nvSpPr>
            <p:cNvPr id="33908" name="Rectangle 47"/>
            <p:cNvSpPr>
              <a:spLocks noChangeArrowheads="1"/>
            </p:cNvSpPr>
            <p:nvPr/>
          </p:nvSpPr>
          <p:spPr bwMode="auto">
            <a:xfrm>
              <a:off x="1314" y="989"/>
              <a:ext cx="95" cy="94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909" name="Rectangle 48"/>
            <p:cNvSpPr>
              <a:spLocks noChangeArrowheads="1"/>
            </p:cNvSpPr>
            <p:nvPr/>
          </p:nvSpPr>
          <p:spPr bwMode="auto">
            <a:xfrm>
              <a:off x="1463" y="935"/>
              <a:ext cx="164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r>
                <a:rPr lang="en-GB" altLang="fr-FR" sz="2000" b="0">
                  <a:solidFill>
                    <a:srgbClr val="000000"/>
                  </a:solidFill>
                </a:rPr>
                <a:t>100 mg/kg marbofloxacin </a:t>
              </a: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3799" name="Rectangle 77"/>
          <p:cNvSpPr>
            <a:spLocks noChangeArrowheads="1"/>
          </p:cNvSpPr>
          <p:nvPr/>
        </p:nvSpPr>
        <p:spPr bwMode="auto">
          <a:xfrm>
            <a:off x="8686800" y="2408238"/>
            <a:ext cx="2025650" cy="615950"/>
          </a:xfrm>
          <a:prstGeom prst="rect">
            <a:avLst/>
          </a:prstGeom>
          <a:solidFill>
            <a:srgbClr val="FFE8B9"/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72000" tIns="72000" rIns="36000" bIns="3600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600">
                <a:solidFill>
                  <a:srgbClr val="000000"/>
                </a:solidFill>
              </a:rPr>
              <a:t>Later treatment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600">
                <a:solidFill>
                  <a:srgbClr val="000000"/>
                </a:solidFill>
              </a:rPr>
              <a:t>10</a:t>
            </a:r>
            <a:r>
              <a:rPr lang="en-GB" altLang="fr-FR" sz="1600" baseline="30000">
                <a:solidFill>
                  <a:srgbClr val="000000"/>
                </a:solidFill>
              </a:rPr>
              <a:t>9</a:t>
            </a:r>
            <a:r>
              <a:rPr lang="en-GB" altLang="fr-FR" sz="1600">
                <a:solidFill>
                  <a:srgbClr val="000000"/>
                </a:solidFill>
              </a:rPr>
              <a:t> CFU</a:t>
            </a:r>
          </a:p>
        </p:txBody>
      </p:sp>
      <p:sp>
        <p:nvSpPr>
          <p:cNvPr id="33800" name="Line 14"/>
          <p:cNvSpPr>
            <a:spLocks noChangeShapeType="1"/>
          </p:cNvSpPr>
          <p:nvPr/>
        </p:nvSpPr>
        <p:spPr bwMode="auto">
          <a:xfrm>
            <a:off x="6134100" y="2786064"/>
            <a:ext cx="0" cy="2579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1" name="Line 15"/>
          <p:cNvSpPr>
            <a:spLocks noChangeShapeType="1"/>
          </p:cNvSpPr>
          <p:nvPr/>
        </p:nvSpPr>
        <p:spPr bwMode="auto">
          <a:xfrm>
            <a:off x="6283325" y="5365750"/>
            <a:ext cx="650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2" name="Line 16"/>
          <p:cNvSpPr>
            <a:spLocks noChangeShapeType="1"/>
          </p:cNvSpPr>
          <p:nvPr/>
        </p:nvSpPr>
        <p:spPr bwMode="auto">
          <a:xfrm>
            <a:off x="6069014" y="5108575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3" name="Line 17"/>
          <p:cNvSpPr>
            <a:spLocks noChangeShapeType="1"/>
          </p:cNvSpPr>
          <p:nvPr/>
        </p:nvSpPr>
        <p:spPr bwMode="auto">
          <a:xfrm>
            <a:off x="6069014" y="4852988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4" name="Line 18"/>
          <p:cNvSpPr>
            <a:spLocks noChangeShapeType="1"/>
          </p:cNvSpPr>
          <p:nvPr/>
        </p:nvSpPr>
        <p:spPr bwMode="auto">
          <a:xfrm>
            <a:off x="6069014" y="4595813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5" name="Line 19"/>
          <p:cNvSpPr>
            <a:spLocks noChangeShapeType="1"/>
          </p:cNvSpPr>
          <p:nvPr/>
        </p:nvSpPr>
        <p:spPr bwMode="auto">
          <a:xfrm>
            <a:off x="6069014" y="4340225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6" name="Line 20"/>
          <p:cNvSpPr>
            <a:spLocks noChangeShapeType="1"/>
          </p:cNvSpPr>
          <p:nvPr/>
        </p:nvSpPr>
        <p:spPr bwMode="auto">
          <a:xfrm>
            <a:off x="6069014" y="4083050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7" name="Line 21"/>
          <p:cNvSpPr>
            <a:spLocks noChangeShapeType="1"/>
          </p:cNvSpPr>
          <p:nvPr/>
        </p:nvSpPr>
        <p:spPr bwMode="auto">
          <a:xfrm>
            <a:off x="6069014" y="3811588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8" name="Line 22"/>
          <p:cNvSpPr>
            <a:spLocks noChangeShapeType="1"/>
          </p:cNvSpPr>
          <p:nvPr/>
        </p:nvSpPr>
        <p:spPr bwMode="auto">
          <a:xfrm>
            <a:off x="6069014" y="3556000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9" name="Line 23"/>
          <p:cNvSpPr>
            <a:spLocks noChangeShapeType="1"/>
          </p:cNvSpPr>
          <p:nvPr/>
        </p:nvSpPr>
        <p:spPr bwMode="auto">
          <a:xfrm>
            <a:off x="6069014" y="3298825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0" name="Line 24"/>
          <p:cNvSpPr>
            <a:spLocks noChangeShapeType="1"/>
          </p:cNvSpPr>
          <p:nvPr/>
        </p:nvSpPr>
        <p:spPr bwMode="auto">
          <a:xfrm>
            <a:off x="6069014" y="3041650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1" name="Line 25"/>
          <p:cNvSpPr>
            <a:spLocks noChangeShapeType="1"/>
          </p:cNvSpPr>
          <p:nvPr/>
        </p:nvSpPr>
        <p:spPr bwMode="auto">
          <a:xfrm>
            <a:off x="6069014" y="2786063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2" name="Line 26"/>
          <p:cNvSpPr>
            <a:spLocks noChangeShapeType="1"/>
          </p:cNvSpPr>
          <p:nvPr/>
        </p:nvSpPr>
        <p:spPr bwMode="auto">
          <a:xfrm>
            <a:off x="6262689" y="5365750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3" name="Line 27"/>
          <p:cNvSpPr>
            <a:spLocks noChangeShapeType="1"/>
          </p:cNvSpPr>
          <p:nvPr/>
        </p:nvSpPr>
        <p:spPr bwMode="auto">
          <a:xfrm>
            <a:off x="6048376" y="4852988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4" name="Line 28"/>
          <p:cNvSpPr>
            <a:spLocks noChangeShapeType="1"/>
          </p:cNvSpPr>
          <p:nvPr/>
        </p:nvSpPr>
        <p:spPr bwMode="auto">
          <a:xfrm>
            <a:off x="6048376" y="4340225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5" name="Line 29"/>
          <p:cNvSpPr>
            <a:spLocks noChangeShapeType="1"/>
          </p:cNvSpPr>
          <p:nvPr/>
        </p:nvSpPr>
        <p:spPr bwMode="auto">
          <a:xfrm>
            <a:off x="6048376" y="3811588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6" name="Line 30"/>
          <p:cNvSpPr>
            <a:spLocks noChangeShapeType="1"/>
          </p:cNvSpPr>
          <p:nvPr/>
        </p:nvSpPr>
        <p:spPr bwMode="auto">
          <a:xfrm>
            <a:off x="6048376" y="3298825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7" name="Line 31"/>
          <p:cNvSpPr>
            <a:spLocks noChangeShapeType="1"/>
          </p:cNvSpPr>
          <p:nvPr/>
        </p:nvSpPr>
        <p:spPr bwMode="auto">
          <a:xfrm>
            <a:off x="6048376" y="2786063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8" name="Line 32"/>
          <p:cNvSpPr>
            <a:spLocks noChangeShapeType="1"/>
          </p:cNvSpPr>
          <p:nvPr/>
        </p:nvSpPr>
        <p:spPr bwMode="auto">
          <a:xfrm flipV="1">
            <a:off x="10647363" y="536098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9" name="Line 33"/>
          <p:cNvSpPr>
            <a:spLocks noChangeShapeType="1"/>
          </p:cNvSpPr>
          <p:nvPr/>
        </p:nvSpPr>
        <p:spPr bwMode="auto">
          <a:xfrm flipV="1">
            <a:off x="5983288" y="5356226"/>
            <a:ext cx="4672012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820" name="Group 44"/>
          <p:cNvGrpSpPr>
            <a:grpSpLocks/>
          </p:cNvGrpSpPr>
          <p:nvPr/>
        </p:nvGrpSpPr>
        <p:grpSpPr bwMode="auto">
          <a:xfrm>
            <a:off x="9123364" y="1557339"/>
            <a:ext cx="2116137" cy="669925"/>
            <a:chOff x="2381" y="1934"/>
            <a:chExt cx="959" cy="342"/>
          </a:xfrm>
        </p:grpSpPr>
        <p:sp>
          <p:nvSpPr>
            <p:cNvPr id="33838" name="Freeform 45"/>
            <p:cNvSpPr>
              <a:spLocks noChangeArrowheads="1"/>
            </p:cNvSpPr>
            <p:nvPr/>
          </p:nvSpPr>
          <p:spPr bwMode="auto">
            <a:xfrm>
              <a:off x="2480" y="2198"/>
              <a:ext cx="34" cy="59"/>
            </a:xfrm>
            <a:custGeom>
              <a:avLst/>
              <a:gdLst>
                <a:gd name="T0" fmla="*/ 0 w 31"/>
                <a:gd name="T1" fmla="*/ 0 h 53"/>
                <a:gd name="T2" fmla="*/ 86 w 31"/>
                <a:gd name="T3" fmla="*/ 171 h 53"/>
                <a:gd name="T4" fmla="*/ 0 60000 65536"/>
                <a:gd name="T5" fmla="*/ 0 60000 65536"/>
                <a:gd name="T6" fmla="*/ 0 w 31"/>
                <a:gd name="T7" fmla="*/ 0 h 53"/>
                <a:gd name="T8" fmla="*/ 31 w 31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" h="53">
                  <a:moveTo>
                    <a:pt x="0" y="0"/>
                  </a:moveTo>
                  <a:cubicBezTo>
                    <a:pt x="17" y="11"/>
                    <a:pt x="25" y="34"/>
                    <a:pt x="31" y="53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39" name="Freeform 46"/>
            <p:cNvSpPr>
              <a:spLocks noChangeArrowheads="1"/>
            </p:cNvSpPr>
            <p:nvPr/>
          </p:nvSpPr>
          <p:spPr bwMode="auto">
            <a:xfrm>
              <a:off x="2475" y="2200"/>
              <a:ext cx="29" cy="77"/>
            </a:xfrm>
            <a:custGeom>
              <a:avLst/>
              <a:gdLst>
                <a:gd name="T0" fmla="*/ 0 w 27"/>
                <a:gd name="T1" fmla="*/ 0 h 69"/>
                <a:gd name="T2" fmla="*/ 58 w 27"/>
                <a:gd name="T3" fmla="*/ 229 h 69"/>
                <a:gd name="T4" fmla="*/ 0 60000 65536"/>
                <a:gd name="T5" fmla="*/ 0 60000 65536"/>
                <a:gd name="T6" fmla="*/ 0 w 27"/>
                <a:gd name="T7" fmla="*/ 0 h 69"/>
                <a:gd name="T8" fmla="*/ 27 w 27"/>
                <a:gd name="T9" fmla="*/ 69 h 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69">
                  <a:moveTo>
                    <a:pt x="0" y="0"/>
                  </a:moveTo>
                  <a:cubicBezTo>
                    <a:pt x="11" y="11"/>
                    <a:pt x="24" y="49"/>
                    <a:pt x="27" y="69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40" name="Freeform 47"/>
            <p:cNvSpPr>
              <a:spLocks noChangeArrowheads="1"/>
            </p:cNvSpPr>
            <p:nvPr/>
          </p:nvSpPr>
          <p:spPr bwMode="auto">
            <a:xfrm>
              <a:off x="2472" y="2208"/>
              <a:ext cx="22" cy="64"/>
            </a:xfrm>
            <a:custGeom>
              <a:avLst/>
              <a:gdLst>
                <a:gd name="T0" fmla="*/ 0 w 19"/>
                <a:gd name="T1" fmla="*/ 0 h 57"/>
                <a:gd name="T2" fmla="*/ 93 w 19"/>
                <a:gd name="T3" fmla="*/ 205 h 57"/>
                <a:gd name="T4" fmla="*/ 0 60000 65536"/>
                <a:gd name="T5" fmla="*/ 0 60000 65536"/>
                <a:gd name="T6" fmla="*/ 0 w 19"/>
                <a:gd name="T7" fmla="*/ 0 h 57"/>
                <a:gd name="T8" fmla="*/ 19 w 19"/>
                <a:gd name="T9" fmla="*/ 57 h 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57">
                  <a:moveTo>
                    <a:pt x="0" y="0"/>
                  </a:moveTo>
                  <a:cubicBezTo>
                    <a:pt x="8" y="13"/>
                    <a:pt x="19" y="37"/>
                    <a:pt x="19" y="57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41" name="Freeform 48"/>
            <p:cNvSpPr>
              <a:spLocks noChangeArrowheads="1"/>
            </p:cNvSpPr>
            <p:nvPr/>
          </p:nvSpPr>
          <p:spPr bwMode="auto">
            <a:xfrm>
              <a:off x="2400" y="2106"/>
              <a:ext cx="50" cy="50"/>
            </a:xfrm>
            <a:custGeom>
              <a:avLst/>
              <a:gdLst>
                <a:gd name="T0" fmla="*/ 116 w 46"/>
                <a:gd name="T1" fmla="*/ 147 h 45"/>
                <a:gd name="T2" fmla="*/ 0 w 46"/>
                <a:gd name="T3" fmla="*/ 0 h 45"/>
                <a:gd name="T4" fmla="*/ 0 60000 65536"/>
                <a:gd name="T5" fmla="*/ 0 60000 65536"/>
                <a:gd name="T6" fmla="*/ 0 w 46"/>
                <a:gd name="T7" fmla="*/ 0 h 45"/>
                <a:gd name="T8" fmla="*/ 46 w 46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45">
                  <a:moveTo>
                    <a:pt x="46" y="45"/>
                  </a:moveTo>
                  <a:cubicBezTo>
                    <a:pt x="41" y="30"/>
                    <a:pt x="11" y="3"/>
                    <a:pt x="0" y="0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42" name="Freeform 49"/>
            <p:cNvSpPr>
              <a:spLocks noChangeArrowheads="1"/>
            </p:cNvSpPr>
            <p:nvPr/>
          </p:nvSpPr>
          <p:spPr bwMode="auto">
            <a:xfrm>
              <a:off x="2381" y="2107"/>
              <a:ext cx="67" cy="51"/>
            </a:xfrm>
            <a:custGeom>
              <a:avLst/>
              <a:gdLst>
                <a:gd name="T0" fmla="*/ 145 w 62"/>
                <a:gd name="T1" fmla="*/ 143 h 46"/>
                <a:gd name="T2" fmla="*/ 0 w 62"/>
                <a:gd name="T3" fmla="*/ 0 h 46"/>
                <a:gd name="T4" fmla="*/ 0 60000 65536"/>
                <a:gd name="T5" fmla="*/ 0 60000 65536"/>
                <a:gd name="T6" fmla="*/ 0 w 62"/>
                <a:gd name="T7" fmla="*/ 0 h 46"/>
                <a:gd name="T8" fmla="*/ 62 w 62"/>
                <a:gd name="T9" fmla="*/ 46 h 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46">
                  <a:moveTo>
                    <a:pt x="62" y="46"/>
                  </a:moveTo>
                  <a:cubicBezTo>
                    <a:pt x="54" y="35"/>
                    <a:pt x="21" y="6"/>
                    <a:pt x="0" y="0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43" name="Freeform 50"/>
            <p:cNvSpPr>
              <a:spLocks noChangeArrowheads="1"/>
            </p:cNvSpPr>
            <p:nvPr/>
          </p:nvSpPr>
          <p:spPr bwMode="auto">
            <a:xfrm>
              <a:off x="2389" y="2133"/>
              <a:ext cx="57" cy="31"/>
            </a:xfrm>
            <a:custGeom>
              <a:avLst/>
              <a:gdLst>
                <a:gd name="T0" fmla="*/ 118 w 53"/>
                <a:gd name="T1" fmla="*/ 87 h 28"/>
                <a:gd name="T2" fmla="*/ 0 w 53"/>
                <a:gd name="T3" fmla="*/ 0 h 28"/>
                <a:gd name="T4" fmla="*/ 0 60000 65536"/>
                <a:gd name="T5" fmla="*/ 0 60000 65536"/>
                <a:gd name="T6" fmla="*/ 0 w 53"/>
                <a:gd name="T7" fmla="*/ 0 h 28"/>
                <a:gd name="T8" fmla="*/ 53 w 53"/>
                <a:gd name="T9" fmla="*/ 28 h 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" h="28">
                  <a:moveTo>
                    <a:pt x="53" y="28"/>
                  </a:moveTo>
                  <a:cubicBezTo>
                    <a:pt x="43" y="18"/>
                    <a:pt x="10" y="4"/>
                    <a:pt x="0" y="0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44" name="Freeform 51"/>
            <p:cNvSpPr>
              <a:spLocks noChangeArrowheads="1"/>
            </p:cNvSpPr>
            <p:nvPr/>
          </p:nvSpPr>
          <p:spPr bwMode="auto">
            <a:xfrm>
              <a:off x="2403" y="2155"/>
              <a:ext cx="40" cy="15"/>
            </a:xfrm>
            <a:custGeom>
              <a:avLst/>
              <a:gdLst>
                <a:gd name="T0" fmla="*/ 86 w 37"/>
                <a:gd name="T1" fmla="*/ 29 h 14"/>
                <a:gd name="T2" fmla="*/ 0 w 37"/>
                <a:gd name="T3" fmla="*/ 0 h 14"/>
                <a:gd name="T4" fmla="*/ 0 60000 65536"/>
                <a:gd name="T5" fmla="*/ 0 60000 65536"/>
                <a:gd name="T6" fmla="*/ 0 w 37"/>
                <a:gd name="T7" fmla="*/ 0 h 14"/>
                <a:gd name="T8" fmla="*/ 37 w 37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" h="14">
                  <a:moveTo>
                    <a:pt x="37" y="14"/>
                  </a:moveTo>
                  <a:cubicBezTo>
                    <a:pt x="29" y="8"/>
                    <a:pt x="5" y="1"/>
                    <a:pt x="0" y="0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45" name="Freeform 52"/>
            <p:cNvSpPr>
              <a:spLocks noChangeArrowheads="1"/>
            </p:cNvSpPr>
            <p:nvPr/>
          </p:nvSpPr>
          <p:spPr bwMode="auto">
            <a:xfrm>
              <a:off x="2496" y="2005"/>
              <a:ext cx="18" cy="53"/>
            </a:xfrm>
            <a:custGeom>
              <a:avLst/>
              <a:gdLst>
                <a:gd name="T0" fmla="*/ 26 w 17"/>
                <a:gd name="T1" fmla="*/ 2 h 48"/>
                <a:gd name="T2" fmla="*/ 7 w 17"/>
                <a:gd name="T3" fmla="*/ 75 h 48"/>
                <a:gd name="T4" fmla="*/ 4 w 17"/>
                <a:gd name="T5" fmla="*/ 144 h 48"/>
                <a:gd name="T6" fmla="*/ 1 w 17"/>
                <a:gd name="T7" fmla="*/ 113 h 48"/>
                <a:gd name="T8" fmla="*/ 3 w 17"/>
                <a:gd name="T9" fmla="*/ 68 h 48"/>
                <a:gd name="T10" fmla="*/ 30 w 17"/>
                <a:gd name="T11" fmla="*/ 0 h 48"/>
                <a:gd name="T12" fmla="*/ 26 w 17"/>
                <a:gd name="T13" fmla="*/ 2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48"/>
                <a:gd name="T23" fmla="*/ 17 w 17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48">
                  <a:moveTo>
                    <a:pt x="15" y="2"/>
                  </a:moveTo>
                  <a:cubicBezTo>
                    <a:pt x="10" y="8"/>
                    <a:pt x="8" y="17"/>
                    <a:pt x="7" y="25"/>
                  </a:cubicBezTo>
                  <a:cubicBezTo>
                    <a:pt x="6" y="30"/>
                    <a:pt x="3" y="41"/>
                    <a:pt x="4" y="48"/>
                  </a:cubicBezTo>
                  <a:cubicBezTo>
                    <a:pt x="3" y="45"/>
                    <a:pt x="1" y="41"/>
                    <a:pt x="1" y="38"/>
                  </a:cubicBezTo>
                  <a:cubicBezTo>
                    <a:pt x="0" y="32"/>
                    <a:pt x="1" y="28"/>
                    <a:pt x="3" y="23"/>
                  </a:cubicBezTo>
                  <a:cubicBezTo>
                    <a:pt x="4" y="19"/>
                    <a:pt x="10" y="5"/>
                    <a:pt x="17" y="0"/>
                  </a:cubicBezTo>
                  <a:cubicBezTo>
                    <a:pt x="16" y="1"/>
                    <a:pt x="16" y="1"/>
                    <a:pt x="15" y="2"/>
                  </a:cubicBez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46" name="Freeform 53"/>
            <p:cNvSpPr>
              <a:spLocks noChangeArrowheads="1"/>
            </p:cNvSpPr>
            <p:nvPr/>
          </p:nvSpPr>
          <p:spPr bwMode="auto">
            <a:xfrm>
              <a:off x="2438" y="1934"/>
              <a:ext cx="508" cy="278"/>
            </a:xfrm>
            <a:custGeom>
              <a:avLst/>
              <a:gdLst>
                <a:gd name="T0" fmla="*/ 839 w 468"/>
                <a:gd name="T1" fmla="*/ 778 h 249"/>
                <a:gd name="T2" fmla="*/ 888 w 468"/>
                <a:gd name="T3" fmla="*/ 792 h 249"/>
                <a:gd name="T4" fmla="*/ 992 w 468"/>
                <a:gd name="T5" fmla="*/ 773 h 249"/>
                <a:gd name="T6" fmla="*/ 1012 w 468"/>
                <a:gd name="T7" fmla="*/ 766 h 249"/>
                <a:gd name="T8" fmla="*/ 1037 w 468"/>
                <a:gd name="T9" fmla="*/ 742 h 249"/>
                <a:gd name="T10" fmla="*/ 1083 w 468"/>
                <a:gd name="T11" fmla="*/ 726 h 249"/>
                <a:gd name="T12" fmla="*/ 1107 w 468"/>
                <a:gd name="T13" fmla="*/ 709 h 249"/>
                <a:gd name="T14" fmla="*/ 1126 w 468"/>
                <a:gd name="T15" fmla="*/ 702 h 249"/>
                <a:gd name="T16" fmla="*/ 1135 w 468"/>
                <a:gd name="T17" fmla="*/ 644 h 249"/>
                <a:gd name="T18" fmla="*/ 731 w 468"/>
                <a:gd name="T19" fmla="*/ 19 h 249"/>
                <a:gd name="T20" fmla="*/ 634 w 468"/>
                <a:gd name="T21" fmla="*/ 0 h 249"/>
                <a:gd name="T22" fmla="*/ 607 w 468"/>
                <a:gd name="T23" fmla="*/ 1 h 249"/>
                <a:gd name="T24" fmla="*/ 544 w 468"/>
                <a:gd name="T25" fmla="*/ 21 h 249"/>
                <a:gd name="T26" fmla="*/ 482 w 468"/>
                <a:gd name="T27" fmla="*/ 50 h 249"/>
                <a:gd name="T28" fmla="*/ 433 w 468"/>
                <a:gd name="T29" fmla="*/ 106 h 249"/>
                <a:gd name="T30" fmla="*/ 408 w 468"/>
                <a:gd name="T31" fmla="*/ 118 h 249"/>
                <a:gd name="T32" fmla="*/ 354 w 468"/>
                <a:gd name="T33" fmla="*/ 169 h 249"/>
                <a:gd name="T34" fmla="*/ 314 w 468"/>
                <a:gd name="T35" fmla="*/ 223 h 249"/>
                <a:gd name="T36" fmla="*/ 289 w 468"/>
                <a:gd name="T37" fmla="*/ 252 h 249"/>
                <a:gd name="T38" fmla="*/ 271 w 468"/>
                <a:gd name="T39" fmla="*/ 263 h 249"/>
                <a:gd name="T40" fmla="*/ 229 w 468"/>
                <a:gd name="T41" fmla="*/ 298 h 249"/>
                <a:gd name="T42" fmla="*/ 205 w 468"/>
                <a:gd name="T43" fmla="*/ 267 h 249"/>
                <a:gd name="T44" fmla="*/ 170 w 468"/>
                <a:gd name="T45" fmla="*/ 223 h 249"/>
                <a:gd name="T46" fmla="*/ 149 w 468"/>
                <a:gd name="T47" fmla="*/ 386 h 249"/>
                <a:gd name="T48" fmla="*/ 88 w 468"/>
                <a:gd name="T49" fmla="*/ 523 h 249"/>
                <a:gd name="T50" fmla="*/ 46 w 468"/>
                <a:gd name="T51" fmla="*/ 624 h 249"/>
                <a:gd name="T52" fmla="*/ 0 w 468"/>
                <a:gd name="T53" fmla="*/ 760 h 249"/>
                <a:gd name="T54" fmla="*/ 69 w 468"/>
                <a:gd name="T55" fmla="*/ 835 h 249"/>
                <a:gd name="T56" fmla="*/ 265 w 468"/>
                <a:gd name="T57" fmla="*/ 760 h 249"/>
                <a:gd name="T58" fmla="*/ 313 w 468"/>
                <a:gd name="T59" fmla="*/ 803 h 249"/>
                <a:gd name="T60" fmla="*/ 341 w 468"/>
                <a:gd name="T61" fmla="*/ 804 h 249"/>
                <a:gd name="T62" fmla="*/ 368 w 468"/>
                <a:gd name="T63" fmla="*/ 803 h 249"/>
                <a:gd name="T64" fmla="*/ 416 w 468"/>
                <a:gd name="T65" fmla="*/ 815 h 249"/>
                <a:gd name="T66" fmla="*/ 472 w 468"/>
                <a:gd name="T67" fmla="*/ 811 h 249"/>
                <a:gd name="T68" fmla="*/ 485 w 468"/>
                <a:gd name="T69" fmla="*/ 804 h 249"/>
                <a:gd name="T70" fmla="*/ 559 w 468"/>
                <a:gd name="T71" fmla="*/ 769 h 249"/>
                <a:gd name="T72" fmla="*/ 580 w 468"/>
                <a:gd name="T73" fmla="*/ 761 h 249"/>
                <a:gd name="T74" fmla="*/ 587 w 468"/>
                <a:gd name="T75" fmla="*/ 745 h 249"/>
                <a:gd name="T76" fmla="*/ 612 w 468"/>
                <a:gd name="T77" fmla="*/ 745 h 249"/>
                <a:gd name="T78" fmla="*/ 640 w 468"/>
                <a:gd name="T79" fmla="*/ 761 h 249"/>
                <a:gd name="T80" fmla="*/ 695 w 468"/>
                <a:gd name="T81" fmla="*/ 785 h 249"/>
                <a:gd name="T82" fmla="*/ 721 w 468"/>
                <a:gd name="T83" fmla="*/ 785 h 249"/>
                <a:gd name="T84" fmla="*/ 767 w 468"/>
                <a:gd name="T85" fmla="*/ 796 h 249"/>
                <a:gd name="T86" fmla="*/ 798 w 468"/>
                <a:gd name="T87" fmla="*/ 785 h 2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8"/>
                <a:gd name="T133" fmla="*/ 0 h 249"/>
                <a:gd name="T134" fmla="*/ 468 w 468"/>
                <a:gd name="T135" fmla="*/ 249 h 2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8" h="249">
                  <a:moveTo>
                    <a:pt x="324" y="233"/>
                  </a:moveTo>
                  <a:cubicBezTo>
                    <a:pt x="329" y="234"/>
                    <a:pt x="336" y="231"/>
                    <a:pt x="340" y="231"/>
                  </a:cubicBezTo>
                  <a:cubicBezTo>
                    <a:pt x="347" y="233"/>
                    <a:pt x="351" y="239"/>
                    <a:pt x="357" y="243"/>
                  </a:cubicBezTo>
                  <a:cubicBezTo>
                    <a:pt x="358" y="241"/>
                    <a:pt x="361" y="240"/>
                    <a:pt x="361" y="236"/>
                  </a:cubicBezTo>
                  <a:cubicBezTo>
                    <a:pt x="369" y="242"/>
                    <a:pt x="384" y="244"/>
                    <a:pt x="386" y="228"/>
                  </a:cubicBezTo>
                  <a:cubicBezTo>
                    <a:pt x="392" y="231"/>
                    <a:pt x="397" y="236"/>
                    <a:pt x="403" y="230"/>
                  </a:cubicBezTo>
                  <a:cubicBezTo>
                    <a:pt x="405" y="232"/>
                    <a:pt x="409" y="233"/>
                    <a:pt x="411" y="235"/>
                  </a:cubicBezTo>
                  <a:cubicBezTo>
                    <a:pt x="411" y="232"/>
                    <a:pt x="411" y="230"/>
                    <a:pt x="411" y="228"/>
                  </a:cubicBezTo>
                  <a:cubicBezTo>
                    <a:pt x="415" y="229"/>
                    <a:pt x="420" y="232"/>
                    <a:pt x="424" y="234"/>
                  </a:cubicBezTo>
                  <a:cubicBezTo>
                    <a:pt x="423" y="230"/>
                    <a:pt x="421" y="225"/>
                    <a:pt x="421" y="220"/>
                  </a:cubicBezTo>
                  <a:cubicBezTo>
                    <a:pt x="429" y="218"/>
                    <a:pt x="433" y="222"/>
                    <a:pt x="439" y="227"/>
                  </a:cubicBezTo>
                  <a:cubicBezTo>
                    <a:pt x="439" y="224"/>
                    <a:pt x="441" y="225"/>
                    <a:pt x="439" y="216"/>
                  </a:cubicBezTo>
                  <a:cubicBezTo>
                    <a:pt x="445" y="219"/>
                    <a:pt x="446" y="219"/>
                    <a:pt x="450" y="223"/>
                  </a:cubicBezTo>
                  <a:cubicBezTo>
                    <a:pt x="447" y="220"/>
                    <a:pt x="450" y="216"/>
                    <a:pt x="450" y="211"/>
                  </a:cubicBezTo>
                  <a:cubicBezTo>
                    <a:pt x="453" y="211"/>
                    <a:pt x="457" y="212"/>
                    <a:pt x="459" y="212"/>
                  </a:cubicBezTo>
                  <a:cubicBezTo>
                    <a:pt x="458" y="211"/>
                    <a:pt x="458" y="210"/>
                    <a:pt x="457" y="209"/>
                  </a:cubicBezTo>
                  <a:cubicBezTo>
                    <a:pt x="458" y="208"/>
                    <a:pt x="460" y="206"/>
                    <a:pt x="461" y="205"/>
                  </a:cubicBezTo>
                  <a:cubicBezTo>
                    <a:pt x="462" y="192"/>
                    <a:pt x="462" y="192"/>
                    <a:pt x="462" y="192"/>
                  </a:cubicBezTo>
                  <a:cubicBezTo>
                    <a:pt x="462" y="192"/>
                    <a:pt x="468" y="197"/>
                    <a:pt x="452" y="130"/>
                  </a:cubicBezTo>
                  <a:cubicBezTo>
                    <a:pt x="437" y="63"/>
                    <a:pt x="363" y="13"/>
                    <a:pt x="297" y="5"/>
                  </a:cubicBezTo>
                  <a:cubicBezTo>
                    <a:pt x="285" y="4"/>
                    <a:pt x="274" y="3"/>
                    <a:pt x="264" y="4"/>
                  </a:cubicBezTo>
                  <a:cubicBezTo>
                    <a:pt x="260" y="4"/>
                    <a:pt x="257" y="3"/>
                    <a:pt x="257" y="0"/>
                  </a:cubicBezTo>
                  <a:cubicBezTo>
                    <a:pt x="254" y="3"/>
                    <a:pt x="250" y="4"/>
                    <a:pt x="246" y="4"/>
                  </a:cubicBezTo>
                  <a:cubicBezTo>
                    <a:pt x="246" y="3"/>
                    <a:pt x="246" y="2"/>
                    <a:pt x="246" y="1"/>
                  </a:cubicBezTo>
                  <a:cubicBezTo>
                    <a:pt x="244" y="5"/>
                    <a:pt x="238" y="6"/>
                    <a:pt x="234" y="4"/>
                  </a:cubicBezTo>
                  <a:cubicBezTo>
                    <a:pt x="231" y="7"/>
                    <a:pt x="225" y="9"/>
                    <a:pt x="221" y="6"/>
                  </a:cubicBezTo>
                  <a:cubicBezTo>
                    <a:pt x="218" y="11"/>
                    <a:pt x="208" y="14"/>
                    <a:pt x="205" y="9"/>
                  </a:cubicBezTo>
                  <a:cubicBezTo>
                    <a:pt x="203" y="13"/>
                    <a:pt x="200" y="14"/>
                    <a:pt x="196" y="15"/>
                  </a:cubicBezTo>
                  <a:cubicBezTo>
                    <a:pt x="190" y="17"/>
                    <a:pt x="191" y="17"/>
                    <a:pt x="186" y="21"/>
                  </a:cubicBezTo>
                  <a:cubicBezTo>
                    <a:pt x="183" y="25"/>
                    <a:pt x="179" y="28"/>
                    <a:pt x="175" y="31"/>
                  </a:cubicBezTo>
                  <a:cubicBezTo>
                    <a:pt x="174" y="30"/>
                    <a:pt x="173" y="28"/>
                    <a:pt x="173" y="27"/>
                  </a:cubicBezTo>
                  <a:cubicBezTo>
                    <a:pt x="172" y="31"/>
                    <a:pt x="170" y="33"/>
                    <a:pt x="166" y="35"/>
                  </a:cubicBezTo>
                  <a:cubicBezTo>
                    <a:pt x="164" y="36"/>
                    <a:pt x="159" y="39"/>
                    <a:pt x="156" y="39"/>
                  </a:cubicBezTo>
                  <a:cubicBezTo>
                    <a:pt x="157" y="43"/>
                    <a:pt x="147" y="48"/>
                    <a:pt x="144" y="50"/>
                  </a:cubicBezTo>
                  <a:cubicBezTo>
                    <a:pt x="142" y="52"/>
                    <a:pt x="138" y="56"/>
                    <a:pt x="136" y="58"/>
                  </a:cubicBezTo>
                  <a:cubicBezTo>
                    <a:pt x="134" y="60"/>
                    <a:pt x="130" y="65"/>
                    <a:pt x="127" y="65"/>
                  </a:cubicBezTo>
                  <a:cubicBezTo>
                    <a:pt x="127" y="64"/>
                    <a:pt x="125" y="64"/>
                    <a:pt x="125" y="63"/>
                  </a:cubicBezTo>
                  <a:cubicBezTo>
                    <a:pt x="123" y="67"/>
                    <a:pt x="121" y="71"/>
                    <a:pt x="117" y="74"/>
                  </a:cubicBezTo>
                  <a:cubicBezTo>
                    <a:pt x="116" y="74"/>
                    <a:pt x="114" y="74"/>
                    <a:pt x="113" y="75"/>
                  </a:cubicBezTo>
                  <a:cubicBezTo>
                    <a:pt x="112" y="76"/>
                    <a:pt x="112" y="77"/>
                    <a:pt x="111" y="78"/>
                  </a:cubicBezTo>
                  <a:cubicBezTo>
                    <a:pt x="109" y="80"/>
                    <a:pt x="107" y="83"/>
                    <a:pt x="103" y="80"/>
                  </a:cubicBezTo>
                  <a:cubicBezTo>
                    <a:pt x="102" y="84"/>
                    <a:pt x="97" y="88"/>
                    <a:pt x="93" y="89"/>
                  </a:cubicBezTo>
                  <a:cubicBezTo>
                    <a:pt x="93" y="89"/>
                    <a:pt x="88" y="94"/>
                    <a:pt x="86" y="92"/>
                  </a:cubicBezTo>
                  <a:cubicBezTo>
                    <a:pt x="86" y="88"/>
                    <a:pt x="83" y="84"/>
                    <a:pt x="82" y="80"/>
                  </a:cubicBezTo>
                  <a:cubicBezTo>
                    <a:pt x="81" y="74"/>
                    <a:pt x="82" y="68"/>
                    <a:pt x="79" y="63"/>
                  </a:cubicBezTo>
                  <a:cubicBezTo>
                    <a:pt x="77" y="58"/>
                    <a:pt x="73" y="61"/>
                    <a:pt x="69" y="65"/>
                  </a:cubicBezTo>
                  <a:cubicBezTo>
                    <a:pt x="64" y="71"/>
                    <a:pt x="62" y="80"/>
                    <a:pt x="61" y="88"/>
                  </a:cubicBezTo>
                  <a:cubicBezTo>
                    <a:pt x="60" y="94"/>
                    <a:pt x="55" y="110"/>
                    <a:pt x="60" y="115"/>
                  </a:cubicBezTo>
                  <a:cubicBezTo>
                    <a:pt x="54" y="123"/>
                    <a:pt x="48" y="132"/>
                    <a:pt x="46" y="139"/>
                  </a:cubicBezTo>
                  <a:cubicBezTo>
                    <a:pt x="44" y="143"/>
                    <a:pt x="38" y="153"/>
                    <a:pt x="36" y="156"/>
                  </a:cubicBezTo>
                  <a:cubicBezTo>
                    <a:pt x="30" y="164"/>
                    <a:pt x="25" y="174"/>
                    <a:pt x="23" y="176"/>
                  </a:cubicBezTo>
                  <a:cubicBezTo>
                    <a:pt x="21" y="178"/>
                    <a:pt x="20" y="181"/>
                    <a:pt x="18" y="185"/>
                  </a:cubicBezTo>
                  <a:cubicBezTo>
                    <a:pt x="14" y="192"/>
                    <a:pt x="10" y="201"/>
                    <a:pt x="7" y="208"/>
                  </a:cubicBezTo>
                  <a:cubicBezTo>
                    <a:pt x="5" y="214"/>
                    <a:pt x="0" y="220"/>
                    <a:pt x="0" y="226"/>
                  </a:cubicBezTo>
                  <a:cubicBezTo>
                    <a:pt x="1" y="235"/>
                    <a:pt x="4" y="236"/>
                    <a:pt x="11" y="241"/>
                  </a:cubicBezTo>
                  <a:cubicBezTo>
                    <a:pt x="17" y="245"/>
                    <a:pt x="20" y="249"/>
                    <a:pt x="28" y="249"/>
                  </a:cubicBezTo>
                  <a:cubicBezTo>
                    <a:pt x="37" y="249"/>
                    <a:pt x="47" y="246"/>
                    <a:pt x="55" y="243"/>
                  </a:cubicBezTo>
                  <a:cubicBezTo>
                    <a:pt x="69" y="236"/>
                    <a:pt x="90" y="228"/>
                    <a:pt x="107" y="226"/>
                  </a:cubicBezTo>
                  <a:cubicBezTo>
                    <a:pt x="115" y="225"/>
                    <a:pt x="118" y="225"/>
                    <a:pt x="124" y="229"/>
                  </a:cubicBezTo>
                  <a:cubicBezTo>
                    <a:pt x="126" y="232"/>
                    <a:pt x="130" y="238"/>
                    <a:pt x="126" y="239"/>
                  </a:cubicBezTo>
                  <a:cubicBezTo>
                    <a:pt x="129" y="239"/>
                    <a:pt x="133" y="239"/>
                    <a:pt x="135" y="236"/>
                  </a:cubicBezTo>
                  <a:cubicBezTo>
                    <a:pt x="137" y="236"/>
                    <a:pt x="136" y="239"/>
                    <a:pt x="138" y="240"/>
                  </a:cubicBezTo>
                  <a:cubicBezTo>
                    <a:pt x="139" y="240"/>
                    <a:pt x="141" y="239"/>
                    <a:pt x="142" y="239"/>
                  </a:cubicBezTo>
                  <a:cubicBezTo>
                    <a:pt x="142" y="239"/>
                    <a:pt x="147" y="239"/>
                    <a:pt x="148" y="239"/>
                  </a:cubicBezTo>
                  <a:cubicBezTo>
                    <a:pt x="152" y="238"/>
                    <a:pt x="157" y="244"/>
                    <a:pt x="156" y="236"/>
                  </a:cubicBezTo>
                  <a:cubicBezTo>
                    <a:pt x="160" y="238"/>
                    <a:pt x="165" y="240"/>
                    <a:pt x="168" y="243"/>
                  </a:cubicBezTo>
                  <a:cubicBezTo>
                    <a:pt x="167" y="242"/>
                    <a:pt x="166" y="240"/>
                    <a:pt x="165" y="238"/>
                  </a:cubicBezTo>
                  <a:cubicBezTo>
                    <a:pt x="169" y="234"/>
                    <a:pt x="186" y="237"/>
                    <a:pt x="191" y="241"/>
                  </a:cubicBezTo>
                  <a:cubicBezTo>
                    <a:pt x="190" y="240"/>
                    <a:pt x="190" y="238"/>
                    <a:pt x="189" y="236"/>
                  </a:cubicBezTo>
                  <a:cubicBezTo>
                    <a:pt x="191" y="238"/>
                    <a:pt x="194" y="239"/>
                    <a:pt x="197" y="240"/>
                  </a:cubicBezTo>
                  <a:cubicBezTo>
                    <a:pt x="199" y="235"/>
                    <a:pt x="223" y="234"/>
                    <a:pt x="227" y="236"/>
                  </a:cubicBezTo>
                  <a:cubicBezTo>
                    <a:pt x="227" y="234"/>
                    <a:pt x="227" y="231"/>
                    <a:pt x="227" y="229"/>
                  </a:cubicBezTo>
                  <a:cubicBezTo>
                    <a:pt x="230" y="230"/>
                    <a:pt x="232" y="232"/>
                    <a:pt x="235" y="233"/>
                  </a:cubicBezTo>
                  <a:cubicBezTo>
                    <a:pt x="235" y="232"/>
                    <a:pt x="235" y="229"/>
                    <a:pt x="234" y="227"/>
                  </a:cubicBezTo>
                  <a:cubicBezTo>
                    <a:pt x="237" y="227"/>
                    <a:pt x="241" y="228"/>
                    <a:pt x="244" y="228"/>
                  </a:cubicBezTo>
                  <a:cubicBezTo>
                    <a:pt x="241" y="227"/>
                    <a:pt x="239" y="224"/>
                    <a:pt x="239" y="221"/>
                  </a:cubicBezTo>
                  <a:cubicBezTo>
                    <a:pt x="239" y="221"/>
                    <a:pt x="247" y="218"/>
                    <a:pt x="245" y="224"/>
                  </a:cubicBezTo>
                  <a:cubicBezTo>
                    <a:pt x="247" y="223"/>
                    <a:pt x="247" y="223"/>
                    <a:pt x="249" y="221"/>
                  </a:cubicBezTo>
                  <a:cubicBezTo>
                    <a:pt x="252" y="219"/>
                    <a:pt x="254" y="216"/>
                    <a:pt x="255" y="214"/>
                  </a:cubicBezTo>
                  <a:cubicBezTo>
                    <a:pt x="251" y="220"/>
                    <a:pt x="255" y="223"/>
                    <a:pt x="261" y="227"/>
                  </a:cubicBezTo>
                  <a:cubicBezTo>
                    <a:pt x="268" y="231"/>
                    <a:pt x="269" y="231"/>
                    <a:pt x="276" y="231"/>
                  </a:cubicBezTo>
                  <a:cubicBezTo>
                    <a:pt x="280" y="231"/>
                    <a:pt x="280" y="232"/>
                    <a:pt x="283" y="234"/>
                  </a:cubicBezTo>
                  <a:cubicBezTo>
                    <a:pt x="284" y="235"/>
                    <a:pt x="284" y="237"/>
                    <a:pt x="286" y="237"/>
                  </a:cubicBezTo>
                  <a:cubicBezTo>
                    <a:pt x="289" y="237"/>
                    <a:pt x="290" y="233"/>
                    <a:pt x="293" y="234"/>
                  </a:cubicBezTo>
                  <a:cubicBezTo>
                    <a:pt x="296" y="234"/>
                    <a:pt x="299" y="237"/>
                    <a:pt x="301" y="239"/>
                  </a:cubicBezTo>
                  <a:cubicBezTo>
                    <a:pt x="302" y="233"/>
                    <a:pt x="308" y="230"/>
                    <a:pt x="311" y="237"/>
                  </a:cubicBezTo>
                  <a:cubicBezTo>
                    <a:pt x="309" y="229"/>
                    <a:pt x="319" y="234"/>
                    <a:pt x="321" y="238"/>
                  </a:cubicBezTo>
                  <a:cubicBezTo>
                    <a:pt x="321" y="236"/>
                    <a:pt x="322" y="235"/>
                    <a:pt x="324" y="234"/>
                  </a:cubicBezTo>
                </a:path>
              </a:pathLst>
            </a:custGeom>
            <a:solidFill>
              <a:srgbClr val="F5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47" name="Freeform 54"/>
            <p:cNvSpPr>
              <a:spLocks noChangeArrowheads="1"/>
            </p:cNvSpPr>
            <p:nvPr/>
          </p:nvSpPr>
          <p:spPr bwMode="auto">
            <a:xfrm>
              <a:off x="2717" y="1957"/>
              <a:ext cx="219" cy="239"/>
            </a:xfrm>
            <a:custGeom>
              <a:avLst/>
              <a:gdLst>
                <a:gd name="T0" fmla="*/ 486 w 202"/>
                <a:gd name="T1" fmla="*/ 525 h 214"/>
                <a:gd name="T2" fmla="*/ 410 w 202"/>
                <a:gd name="T3" fmla="*/ 223 h 214"/>
                <a:gd name="T4" fmla="*/ 198 w 202"/>
                <a:gd name="T5" fmla="*/ 0 h 214"/>
                <a:gd name="T6" fmla="*/ 322 w 202"/>
                <a:gd name="T7" fmla="*/ 121 h 214"/>
                <a:gd name="T8" fmla="*/ 338 w 202"/>
                <a:gd name="T9" fmla="*/ 163 h 214"/>
                <a:gd name="T10" fmla="*/ 350 w 202"/>
                <a:gd name="T11" fmla="*/ 181 h 214"/>
                <a:gd name="T12" fmla="*/ 349 w 202"/>
                <a:gd name="T13" fmla="*/ 182 h 214"/>
                <a:gd name="T14" fmla="*/ 360 w 202"/>
                <a:gd name="T15" fmla="*/ 183 h 214"/>
                <a:gd name="T16" fmla="*/ 368 w 202"/>
                <a:gd name="T17" fmla="*/ 203 h 214"/>
                <a:gd name="T18" fmla="*/ 371 w 202"/>
                <a:gd name="T19" fmla="*/ 212 h 214"/>
                <a:gd name="T20" fmla="*/ 379 w 202"/>
                <a:gd name="T21" fmla="*/ 228 h 214"/>
                <a:gd name="T22" fmla="*/ 383 w 202"/>
                <a:gd name="T23" fmla="*/ 252 h 214"/>
                <a:gd name="T24" fmla="*/ 390 w 202"/>
                <a:gd name="T25" fmla="*/ 262 h 214"/>
                <a:gd name="T26" fmla="*/ 390 w 202"/>
                <a:gd name="T27" fmla="*/ 298 h 214"/>
                <a:gd name="T28" fmla="*/ 399 w 202"/>
                <a:gd name="T29" fmla="*/ 434 h 214"/>
                <a:gd name="T30" fmla="*/ 405 w 202"/>
                <a:gd name="T31" fmla="*/ 470 h 214"/>
                <a:gd name="T32" fmla="*/ 411 w 202"/>
                <a:gd name="T33" fmla="*/ 522 h 214"/>
                <a:gd name="T34" fmla="*/ 410 w 202"/>
                <a:gd name="T35" fmla="*/ 525 h 214"/>
                <a:gd name="T36" fmla="*/ 385 w 202"/>
                <a:gd name="T37" fmla="*/ 583 h 214"/>
                <a:gd name="T38" fmla="*/ 378 w 202"/>
                <a:gd name="T39" fmla="*/ 576 h 214"/>
                <a:gd name="T40" fmla="*/ 371 w 202"/>
                <a:gd name="T41" fmla="*/ 615 h 214"/>
                <a:gd name="T42" fmla="*/ 342 w 202"/>
                <a:gd name="T43" fmla="*/ 598 h 214"/>
                <a:gd name="T44" fmla="*/ 321 w 202"/>
                <a:gd name="T45" fmla="*/ 629 h 214"/>
                <a:gd name="T46" fmla="*/ 293 w 202"/>
                <a:gd name="T47" fmla="*/ 619 h 214"/>
                <a:gd name="T48" fmla="*/ 289 w 202"/>
                <a:gd name="T49" fmla="*/ 643 h 214"/>
                <a:gd name="T50" fmla="*/ 249 w 202"/>
                <a:gd name="T51" fmla="*/ 625 h 214"/>
                <a:gd name="T52" fmla="*/ 78 w 202"/>
                <a:gd name="T53" fmla="*/ 596 h 214"/>
                <a:gd name="T54" fmla="*/ 42 w 202"/>
                <a:gd name="T55" fmla="*/ 522 h 214"/>
                <a:gd name="T56" fmla="*/ 18 w 202"/>
                <a:gd name="T57" fmla="*/ 469 h 214"/>
                <a:gd name="T58" fmla="*/ 1 w 202"/>
                <a:gd name="T59" fmla="*/ 421 h 214"/>
                <a:gd name="T60" fmla="*/ 1 w 202"/>
                <a:gd name="T61" fmla="*/ 493 h 214"/>
                <a:gd name="T62" fmla="*/ 3 w 202"/>
                <a:gd name="T63" fmla="*/ 600 h 214"/>
                <a:gd name="T64" fmla="*/ 1 w 202"/>
                <a:gd name="T65" fmla="*/ 666 h 214"/>
                <a:gd name="T66" fmla="*/ 76 w 202"/>
                <a:gd name="T67" fmla="*/ 714 h 214"/>
                <a:gd name="T68" fmla="*/ 96 w 202"/>
                <a:gd name="T69" fmla="*/ 717 h 214"/>
                <a:gd name="T70" fmla="*/ 127 w 202"/>
                <a:gd name="T71" fmla="*/ 702 h 214"/>
                <a:gd name="T72" fmla="*/ 142 w 202"/>
                <a:gd name="T73" fmla="*/ 702 h 214"/>
                <a:gd name="T74" fmla="*/ 172 w 202"/>
                <a:gd name="T75" fmla="*/ 696 h 214"/>
                <a:gd name="T76" fmla="*/ 229 w 202"/>
                <a:gd name="T77" fmla="*/ 718 h 214"/>
                <a:gd name="T78" fmla="*/ 267 w 202"/>
                <a:gd name="T79" fmla="*/ 718 h 214"/>
                <a:gd name="T80" fmla="*/ 289 w 202"/>
                <a:gd name="T81" fmla="*/ 718 h 214"/>
                <a:gd name="T82" fmla="*/ 296 w 202"/>
                <a:gd name="T83" fmla="*/ 681 h 214"/>
                <a:gd name="T84" fmla="*/ 318 w 202"/>
                <a:gd name="T85" fmla="*/ 688 h 214"/>
                <a:gd name="T86" fmla="*/ 326 w 202"/>
                <a:gd name="T87" fmla="*/ 696 h 214"/>
                <a:gd name="T88" fmla="*/ 338 w 202"/>
                <a:gd name="T89" fmla="*/ 688 h 214"/>
                <a:gd name="T90" fmla="*/ 363 w 202"/>
                <a:gd name="T91" fmla="*/ 696 h 214"/>
                <a:gd name="T92" fmla="*/ 379 w 202"/>
                <a:gd name="T93" fmla="*/ 687 h 214"/>
                <a:gd name="T94" fmla="*/ 415 w 202"/>
                <a:gd name="T95" fmla="*/ 665 h 214"/>
                <a:gd name="T96" fmla="*/ 452 w 202"/>
                <a:gd name="T97" fmla="*/ 643 h 214"/>
                <a:gd name="T98" fmla="*/ 469 w 202"/>
                <a:gd name="T99" fmla="*/ 628 h 214"/>
                <a:gd name="T100" fmla="*/ 484 w 202"/>
                <a:gd name="T101" fmla="*/ 598 h 214"/>
                <a:gd name="T102" fmla="*/ 490 w 202"/>
                <a:gd name="T103" fmla="*/ 560 h 214"/>
                <a:gd name="T104" fmla="*/ 486 w 202"/>
                <a:gd name="T105" fmla="*/ 525 h 2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2"/>
                <a:gd name="T160" fmla="*/ 0 h 214"/>
                <a:gd name="T161" fmla="*/ 202 w 202"/>
                <a:gd name="T162" fmla="*/ 214 h 2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2" h="214">
                  <a:moveTo>
                    <a:pt x="200" y="157"/>
                  </a:moveTo>
                  <a:cubicBezTo>
                    <a:pt x="199" y="130"/>
                    <a:pt x="191" y="98"/>
                    <a:pt x="169" y="65"/>
                  </a:cubicBezTo>
                  <a:cubicBezTo>
                    <a:pt x="147" y="31"/>
                    <a:pt x="98" y="4"/>
                    <a:pt x="82" y="0"/>
                  </a:cubicBezTo>
                  <a:cubicBezTo>
                    <a:pt x="99" y="9"/>
                    <a:pt x="117" y="21"/>
                    <a:pt x="133" y="36"/>
                  </a:cubicBezTo>
                  <a:cubicBezTo>
                    <a:pt x="136" y="40"/>
                    <a:pt x="138" y="44"/>
                    <a:pt x="138" y="48"/>
                  </a:cubicBezTo>
                  <a:cubicBezTo>
                    <a:pt x="141" y="47"/>
                    <a:pt x="143" y="50"/>
                    <a:pt x="145" y="53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4" y="54"/>
                    <a:pt x="148" y="55"/>
                    <a:pt x="148" y="55"/>
                  </a:cubicBezTo>
                  <a:cubicBezTo>
                    <a:pt x="149" y="57"/>
                    <a:pt x="150" y="59"/>
                    <a:pt x="151" y="60"/>
                  </a:cubicBezTo>
                  <a:cubicBezTo>
                    <a:pt x="151" y="60"/>
                    <a:pt x="151" y="63"/>
                    <a:pt x="152" y="64"/>
                  </a:cubicBezTo>
                  <a:cubicBezTo>
                    <a:pt x="153" y="65"/>
                    <a:pt x="156" y="66"/>
                    <a:pt x="157" y="68"/>
                  </a:cubicBezTo>
                  <a:cubicBezTo>
                    <a:pt x="158" y="70"/>
                    <a:pt x="157" y="72"/>
                    <a:pt x="158" y="74"/>
                  </a:cubicBezTo>
                  <a:cubicBezTo>
                    <a:pt x="158" y="74"/>
                    <a:pt x="159" y="77"/>
                    <a:pt x="160" y="77"/>
                  </a:cubicBezTo>
                  <a:cubicBezTo>
                    <a:pt x="161" y="82"/>
                    <a:pt x="163" y="83"/>
                    <a:pt x="160" y="89"/>
                  </a:cubicBezTo>
                  <a:cubicBezTo>
                    <a:pt x="168" y="93"/>
                    <a:pt x="179" y="130"/>
                    <a:pt x="164" y="129"/>
                  </a:cubicBezTo>
                  <a:cubicBezTo>
                    <a:pt x="169" y="131"/>
                    <a:pt x="173" y="138"/>
                    <a:pt x="167" y="141"/>
                  </a:cubicBezTo>
                  <a:cubicBezTo>
                    <a:pt x="173" y="144"/>
                    <a:pt x="171" y="150"/>
                    <a:pt x="170" y="155"/>
                  </a:cubicBezTo>
                  <a:cubicBezTo>
                    <a:pt x="170" y="156"/>
                    <a:pt x="170" y="156"/>
                    <a:pt x="169" y="157"/>
                  </a:cubicBezTo>
                  <a:cubicBezTo>
                    <a:pt x="167" y="165"/>
                    <a:pt x="163" y="171"/>
                    <a:pt x="159" y="173"/>
                  </a:cubicBezTo>
                  <a:cubicBezTo>
                    <a:pt x="158" y="173"/>
                    <a:pt x="157" y="172"/>
                    <a:pt x="156" y="171"/>
                  </a:cubicBezTo>
                  <a:cubicBezTo>
                    <a:pt x="157" y="175"/>
                    <a:pt x="155" y="181"/>
                    <a:pt x="152" y="182"/>
                  </a:cubicBezTo>
                  <a:cubicBezTo>
                    <a:pt x="148" y="184"/>
                    <a:pt x="144" y="178"/>
                    <a:pt x="140" y="177"/>
                  </a:cubicBezTo>
                  <a:cubicBezTo>
                    <a:pt x="139" y="181"/>
                    <a:pt x="137" y="186"/>
                    <a:pt x="132" y="187"/>
                  </a:cubicBezTo>
                  <a:cubicBezTo>
                    <a:pt x="127" y="188"/>
                    <a:pt x="125" y="184"/>
                    <a:pt x="121" y="184"/>
                  </a:cubicBezTo>
                  <a:cubicBezTo>
                    <a:pt x="120" y="186"/>
                    <a:pt x="119" y="189"/>
                    <a:pt x="118" y="191"/>
                  </a:cubicBezTo>
                  <a:cubicBezTo>
                    <a:pt x="113" y="191"/>
                    <a:pt x="107" y="188"/>
                    <a:pt x="103" y="185"/>
                  </a:cubicBezTo>
                  <a:cubicBezTo>
                    <a:pt x="88" y="210"/>
                    <a:pt x="50" y="185"/>
                    <a:pt x="32" y="176"/>
                  </a:cubicBezTo>
                  <a:cubicBezTo>
                    <a:pt x="24" y="171"/>
                    <a:pt x="19" y="165"/>
                    <a:pt x="17" y="155"/>
                  </a:cubicBezTo>
                  <a:cubicBezTo>
                    <a:pt x="14" y="148"/>
                    <a:pt x="12" y="145"/>
                    <a:pt x="7" y="140"/>
                  </a:cubicBezTo>
                  <a:cubicBezTo>
                    <a:pt x="4" y="136"/>
                    <a:pt x="2" y="130"/>
                    <a:pt x="1" y="126"/>
                  </a:cubicBezTo>
                  <a:cubicBezTo>
                    <a:pt x="1" y="146"/>
                    <a:pt x="1" y="146"/>
                    <a:pt x="1" y="146"/>
                  </a:cubicBezTo>
                  <a:cubicBezTo>
                    <a:pt x="2" y="157"/>
                    <a:pt x="5" y="167"/>
                    <a:pt x="3" y="179"/>
                  </a:cubicBezTo>
                  <a:cubicBezTo>
                    <a:pt x="3" y="183"/>
                    <a:pt x="0" y="193"/>
                    <a:pt x="1" y="197"/>
                  </a:cubicBezTo>
                  <a:cubicBezTo>
                    <a:pt x="4" y="209"/>
                    <a:pt x="31" y="201"/>
                    <a:pt x="31" y="211"/>
                  </a:cubicBezTo>
                  <a:cubicBezTo>
                    <a:pt x="35" y="209"/>
                    <a:pt x="37" y="208"/>
                    <a:pt x="40" y="212"/>
                  </a:cubicBezTo>
                  <a:cubicBezTo>
                    <a:pt x="42" y="208"/>
                    <a:pt x="49" y="206"/>
                    <a:pt x="52" y="209"/>
                  </a:cubicBezTo>
                  <a:cubicBezTo>
                    <a:pt x="55" y="208"/>
                    <a:pt x="57" y="209"/>
                    <a:pt x="59" y="209"/>
                  </a:cubicBezTo>
                  <a:cubicBezTo>
                    <a:pt x="63" y="209"/>
                    <a:pt x="67" y="207"/>
                    <a:pt x="71" y="206"/>
                  </a:cubicBezTo>
                  <a:cubicBezTo>
                    <a:pt x="78" y="205"/>
                    <a:pt x="91" y="204"/>
                    <a:pt x="94" y="213"/>
                  </a:cubicBezTo>
                  <a:cubicBezTo>
                    <a:pt x="98" y="208"/>
                    <a:pt x="103" y="211"/>
                    <a:pt x="109" y="213"/>
                  </a:cubicBezTo>
                  <a:cubicBezTo>
                    <a:pt x="112" y="214"/>
                    <a:pt x="114" y="214"/>
                    <a:pt x="118" y="213"/>
                  </a:cubicBezTo>
                  <a:cubicBezTo>
                    <a:pt x="119" y="212"/>
                    <a:pt x="122" y="203"/>
                    <a:pt x="122" y="202"/>
                  </a:cubicBezTo>
                  <a:cubicBezTo>
                    <a:pt x="125" y="200"/>
                    <a:pt x="128" y="202"/>
                    <a:pt x="131" y="204"/>
                  </a:cubicBezTo>
                  <a:cubicBezTo>
                    <a:pt x="132" y="204"/>
                    <a:pt x="134" y="206"/>
                    <a:pt x="135" y="206"/>
                  </a:cubicBezTo>
                  <a:cubicBezTo>
                    <a:pt x="137" y="206"/>
                    <a:pt x="137" y="205"/>
                    <a:pt x="138" y="204"/>
                  </a:cubicBezTo>
                  <a:cubicBezTo>
                    <a:pt x="142" y="203"/>
                    <a:pt x="144" y="205"/>
                    <a:pt x="149" y="206"/>
                  </a:cubicBezTo>
                  <a:cubicBezTo>
                    <a:pt x="148" y="200"/>
                    <a:pt x="153" y="200"/>
                    <a:pt x="157" y="203"/>
                  </a:cubicBezTo>
                  <a:cubicBezTo>
                    <a:pt x="158" y="193"/>
                    <a:pt x="164" y="193"/>
                    <a:pt x="171" y="196"/>
                  </a:cubicBezTo>
                  <a:cubicBezTo>
                    <a:pt x="172" y="191"/>
                    <a:pt x="182" y="185"/>
                    <a:pt x="186" y="191"/>
                  </a:cubicBezTo>
                  <a:cubicBezTo>
                    <a:pt x="187" y="187"/>
                    <a:pt x="189" y="184"/>
                    <a:pt x="193" y="186"/>
                  </a:cubicBezTo>
                  <a:cubicBezTo>
                    <a:pt x="193" y="181"/>
                    <a:pt x="196" y="180"/>
                    <a:pt x="199" y="177"/>
                  </a:cubicBezTo>
                  <a:cubicBezTo>
                    <a:pt x="200" y="174"/>
                    <a:pt x="202" y="170"/>
                    <a:pt x="202" y="166"/>
                  </a:cubicBezTo>
                  <a:cubicBezTo>
                    <a:pt x="202" y="163"/>
                    <a:pt x="201" y="160"/>
                    <a:pt x="200" y="157"/>
                  </a:cubicBez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48" name="Freeform 55"/>
            <p:cNvSpPr>
              <a:spLocks noChangeArrowheads="1"/>
            </p:cNvSpPr>
            <p:nvPr/>
          </p:nvSpPr>
          <p:spPr bwMode="auto">
            <a:xfrm>
              <a:off x="2506" y="2124"/>
              <a:ext cx="22" cy="28"/>
            </a:xfrm>
            <a:custGeom>
              <a:avLst/>
              <a:gdLst>
                <a:gd name="T0" fmla="*/ 0 w 20"/>
                <a:gd name="T1" fmla="*/ 60 h 25"/>
                <a:gd name="T2" fmla="*/ 55 w 20"/>
                <a:gd name="T3" fmla="*/ 30 h 25"/>
                <a:gd name="T4" fmla="*/ 0 w 20"/>
                <a:gd name="T5" fmla="*/ 60 h 25"/>
                <a:gd name="T6" fmla="*/ 0 60000 65536"/>
                <a:gd name="T7" fmla="*/ 0 60000 65536"/>
                <a:gd name="T8" fmla="*/ 0 60000 65536"/>
                <a:gd name="T9" fmla="*/ 0 w 20"/>
                <a:gd name="T10" fmla="*/ 0 h 25"/>
                <a:gd name="T11" fmla="*/ 20 w 20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5">
                  <a:moveTo>
                    <a:pt x="0" y="17"/>
                  </a:moveTo>
                  <a:cubicBezTo>
                    <a:pt x="3" y="1"/>
                    <a:pt x="16" y="0"/>
                    <a:pt x="19" y="9"/>
                  </a:cubicBezTo>
                  <a:cubicBezTo>
                    <a:pt x="20" y="17"/>
                    <a:pt x="15" y="25"/>
                    <a:pt x="0" y="17"/>
                  </a:cubicBezTo>
                  <a:close/>
                </a:path>
              </a:pathLst>
            </a:custGeom>
            <a:solidFill>
              <a:srgbClr val="D3D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49" name="Freeform 56"/>
            <p:cNvSpPr>
              <a:spLocks noChangeArrowheads="1"/>
            </p:cNvSpPr>
            <p:nvPr/>
          </p:nvSpPr>
          <p:spPr bwMode="auto">
            <a:xfrm>
              <a:off x="2508" y="2128"/>
              <a:ext cx="18" cy="19"/>
            </a:xfrm>
            <a:custGeom>
              <a:avLst/>
              <a:gdLst>
                <a:gd name="T0" fmla="*/ 28 w 17"/>
                <a:gd name="T1" fmla="*/ 29 h 17"/>
                <a:gd name="T2" fmla="*/ 20 w 17"/>
                <a:gd name="T3" fmla="*/ 1 h 17"/>
                <a:gd name="T4" fmla="*/ 1 w 17"/>
                <a:gd name="T5" fmla="*/ 26 h 17"/>
                <a:gd name="T6" fmla="*/ 7 w 17"/>
                <a:gd name="T7" fmla="*/ 55 h 17"/>
                <a:gd name="T8" fmla="*/ 28 w 17"/>
                <a:gd name="T9" fmla="*/ 2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9"/>
                  </a:moveTo>
                  <a:cubicBezTo>
                    <a:pt x="17" y="5"/>
                    <a:pt x="14" y="1"/>
                    <a:pt x="9" y="1"/>
                  </a:cubicBezTo>
                  <a:cubicBezTo>
                    <a:pt x="5" y="0"/>
                    <a:pt x="1" y="3"/>
                    <a:pt x="1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7"/>
                    <a:pt x="16" y="14"/>
                    <a:pt x="16" y="9"/>
                  </a:cubicBezTo>
                  <a:close/>
                </a:path>
              </a:pathLst>
            </a:custGeom>
            <a:solidFill>
              <a:srgbClr val="5C5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50" name="Freeform 57"/>
            <p:cNvSpPr>
              <a:spLocks noChangeArrowheads="1"/>
            </p:cNvSpPr>
            <p:nvPr/>
          </p:nvSpPr>
          <p:spPr bwMode="auto">
            <a:xfrm>
              <a:off x="2511" y="2133"/>
              <a:ext cx="6" cy="6"/>
            </a:xfrm>
            <a:custGeom>
              <a:avLst/>
              <a:gdLst>
                <a:gd name="T0" fmla="*/ 6 w 6"/>
                <a:gd name="T1" fmla="*/ 3 h 6"/>
                <a:gd name="T2" fmla="*/ 4 w 6"/>
                <a:gd name="T3" fmla="*/ 0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cubicBezTo>
                    <a:pt x="6" y="2"/>
                    <a:pt x="5" y="1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4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51" name="Freeform 58"/>
            <p:cNvSpPr>
              <a:spLocks noChangeArrowheads="1"/>
            </p:cNvSpPr>
            <p:nvPr/>
          </p:nvSpPr>
          <p:spPr bwMode="auto">
            <a:xfrm>
              <a:off x="2938" y="2135"/>
              <a:ext cx="403" cy="73"/>
            </a:xfrm>
            <a:custGeom>
              <a:avLst/>
              <a:gdLst>
                <a:gd name="T0" fmla="*/ 0 w 372"/>
                <a:gd name="T1" fmla="*/ 89 h 65"/>
                <a:gd name="T2" fmla="*/ 1 w 372"/>
                <a:gd name="T3" fmla="*/ 43 h 65"/>
                <a:gd name="T4" fmla="*/ 2 w 372"/>
                <a:gd name="T5" fmla="*/ 21 h 65"/>
                <a:gd name="T6" fmla="*/ 210 w 372"/>
                <a:gd name="T7" fmla="*/ 89 h 65"/>
                <a:gd name="T8" fmla="*/ 412 w 372"/>
                <a:gd name="T9" fmla="*/ 181 h 65"/>
                <a:gd name="T10" fmla="*/ 645 w 372"/>
                <a:gd name="T11" fmla="*/ 109 h 65"/>
                <a:gd name="T12" fmla="*/ 844 w 372"/>
                <a:gd name="T13" fmla="*/ 79 h 65"/>
                <a:gd name="T14" fmla="*/ 887 w 372"/>
                <a:gd name="T15" fmla="*/ 100 h 65"/>
                <a:gd name="T16" fmla="*/ 885 w 372"/>
                <a:gd name="T17" fmla="*/ 112 h 65"/>
                <a:gd name="T18" fmla="*/ 863 w 372"/>
                <a:gd name="T19" fmla="*/ 106 h 65"/>
                <a:gd name="T20" fmla="*/ 863 w 372"/>
                <a:gd name="T21" fmla="*/ 106 h 65"/>
                <a:gd name="T22" fmla="*/ 772 w 372"/>
                <a:gd name="T23" fmla="*/ 89 h 65"/>
                <a:gd name="T24" fmla="*/ 659 w 372"/>
                <a:gd name="T25" fmla="*/ 137 h 65"/>
                <a:gd name="T26" fmla="*/ 412 w 372"/>
                <a:gd name="T27" fmla="*/ 231 h 65"/>
                <a:gd name="T28" fmla="*/ 193 w 372"/>
                <a:gd name="T29" fmla="*/ 134 h 65"/>
                <a:gd name="T30" fmla="*/ 0 w 372"/>
                <a:gd name="T31" fmla="*/ 89 h 65"/>
                <a:gd name="T32" fmla="*/ 0 w 372"/>
                <a:gd name="T33" fmla="*/ 89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2"/>
                <a:gd name="T52" fmla="*/ 0 h 65"/>
                <a:gd name="T53" fmla="*/ 372 w 372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2" h="65">
                  <a:moveTo>
                    <a:pt x="0" y="2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2" y="13"/>
                    <a:pt x="2" y="6"/>
                  </a:cubicBezTo>
                  <a:cubicBezTo>
                    <a:pt x="42" y="0"/>
                    <a:pt x="65" y="12"/>
                    <a:pt x="87" y="25"/>
                  </a:cubicBezTo>
                  <a:cubicBezTo>
                    <a:pt x="108" y="37"/>
                    <a:pt x="128" y="51"/>
                    <a:pt x="171" y="50"/>
                  </a:cubicBezTo>
                  <a:cubicBezTo>
                    <a:pt x="215" y="49"/>
                    <a:pt x="243" y="39"/>
                    <a:pt x="268" y="30"/>
                  </a:cubicBezTo>
                  <a:cubicBezTo>
                    <a:pt x="295" y="20"/>
                    <a:pt x="317" y="13"/>
                    <a:pt x="350" y="22"/>
                  </a:cubicBezTo>
                  <a:cubicBezTo>
                    <a:pt x="358" y="23"/>
                    <a:pt x="363" y="26"/>
                    <a:pt x="367" y="28"/>
                  </a:cubicBezTo>
                  <a:cubicBezTo>
                    <a:pt x="372" y="30"/>
                    <a:pt x="371" y="31"/>
                    <a:pt x="366" y="31"/>
                  </a:cubicBezTo>
                  <a:cubicBezTo>
                    <a:pt x="364" y="30"/>
                    <a:pt x="361" y="30"/>
                    <a:pt x="358" y="29"/>
                  </a:cubicBezTo>
                  <a:cubicBezTo>
                    <a:pt x="358" y="29"/>
                    <a:pt x="358" y="29"/>
                    <a:pt x="358" y="29"/>
                  </a:cubicBezTo>
                  <a:cubicBezTo>
                    <a:pt x="354" y="28"/>
                    <a:pt x="334" y="24"/>
                    <a:pt x="319" y="25"/>
                  </a:cubicBezTo>
                  <a:cubicBezTo>
                    <a:pt x="303" y="27"/>
                    <a:pt x="288" y="32"/>
                    <a:pt x="272" y="38"/>
                  </a:cubicBezTo>
                  <a:cubicBezTo>
                    <a:pt x="248" y="47"/>
                    <a:pt x="218" y="63"/>
                    <a:pt x="171" y="64"/>
                  </a:cubicBezTo>
                  <a:cubicBezTo>
                    <a:pt x="125" y="65"/>
                    <a:pt x="100" y="50"/>
                    <a:pt x="79" y="37"/>
                  </a:cubicBezTo>
                  <a:cubicBezTo>
                    <a:pt x="57" y="25"/>
                    <a:pt x="37" y="1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E5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52" name="Freeform 59"/>
            <p:cNvSpPr>
              <a:spLocks noChangeArrowheads="1"/>
            </p:cNvSpPr>
            <p:nvPr/>
          </p:nvSpPr>
          <p:spPr bwMode="auto">
            <a:xfrm>
              <a:off x="2722" y="2190"/>
              <a:ext cx="97" cy="21"/>
            </a:xfrm>
            <a:custGeom>
              <a:avLst/>
              <a:gdLst>
                <a:gd name="T0" fmla="*/ 46 w 90"/>
                <a:gd name="T1" fmla="*/ 4 h 19"/>
                <a:gd name="T2" fmla="*/ 49 w 90"/>
                <a:gd name="T3" fmla="*/ 17 h 19"/>
                <a:gd name="T4" fmla="*/ 54 w 90"/>
                <a:gd name="T5" fmla="*/ 23 h 19"/>
                <a:gd name="T6" fmla="*/ 71 w 90"/>
                <a:gd name="T7" fmla="*/ 17 h 19"/>
                <a:gd name="T8" fmla="*/ 89 w 90"/>
                <a:gd name="T9" fmla="*/ 28 h 19"/>
                <a:gd name="T10" fmla="*/ 111 w 90"/>
                <a:gd name="T11" fmla="*/ 23 h 19"/>
                <a:gd name="T12" fmla="*/ 135 w 90"/>
                <a:gd name="T13" fmla="*/ 25 h 19"/>
                <a:gd name="T14" fmla="*/ 143 w 90"/>
                <a:gd name="T15" fmla="*/ 17 h 19"/>
                <a:gd name="T16" fmla="*/ 143 w 90"/>
                <a:gd name="T17" fmla="*/ 4 h 19"/>
                <a:gd name="T18" fmla="*/ 179 w 90"/>
                <a:gd name="T19" fmla="*/ 2 h 19"/>
                <a:gd name="T20" fmla="*/ 206 w 90"/>
                <a:gd name="T21" fmla="*/ 25 h 19"/>
                <a:gd name="T22" fmla="*/ 188 w 90"/>
                <a:gd name="T23" fmla="*/ 54 h 19"/>
                <a:gd name="T24" fmla="*/ 143 w 90"/>
                <a:gd name="T25" fmla="*/ 49 h 19"/>
                <a:gd name="T26" fmla="*/ 63 w 90"/>
                <a:gd name="T27" fmla="*/ 49 h 19"/>
                <a:gd name="T28" fmla="*/ 18 w 90"/>
                <a:gd name="T29" fmla="*/ 56 h 19"/>
                <a:gd name="T30" fmla="*/ 34 w 90"/>
                <a:gd name="T31" fmla="*/ 31 h 19"/>
                <a:gd name="T32" fmla="*/ 2 w 90"/>
                <a:gd name="T33" fmla="*/ 34 h 19"/>
                <a:gd name="T34" fmla="*/ 46 w 90"/>
                <a:gd name="T35" fmla="*/ 4 h 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19"/>
                <a:gd name="T56" fmla="*/ 90 w 90"/>
                <a:gd name="T57" fmla="*/ 19 h 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19">
                  <a:moveTo>
                    <a:pt x="20" y="4"/>
                  </a:moveTo>
                  <a:cubicBezTo>
                    <a:pt x="20" y="4"/>
                    <a:pt x="21" y="4"/>
                    <a:pt x="21" y="5"/>
                  </a:cubicBezTo>
                  <a:cubicBezTo>
                    <a:pt x="22" y="6"/>
                    <a:pt x="22" y="8"/>
                    <a:pt x="24" y="8"/>
                  </a:cubicBezTo>
                  <a:cubicBezTo>
                    <a:pt x="27" y="8"/>
                    <a:pt x="28" y="4"/>
                    <a:pt x="31" y="5"/>
                  </a:cubicBezTo>
                  <a:cubicBezTo>
                    <a:pt x="34" y="5"/>
                    <a:pt x="37" y="8"/>
                    <a:pt x="39" y="10"/>
                  </a:cubicBezTo>
                  <a:cubicBezTo>
                    <a:pt x="40" y="4"/>
                    <a:pt x="46" y="1"/>
                    <a:pt x="49" y="8"/>
                  </a:cubicBezTo>
                  <a:cubicBezTo>
                    <a:pt x="47" y="0"/>
                    <a:pt x="57" y="5"/>
                    <a:pt x="59" y="9"/>
                  </a:cubicBezTo>
                  <a:cubicBezTo>
                    <a:pt x="59" y="7"/>
                    <a:pt x="60" y="6"/>
                    <a:pt x="62" y="5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7" y="5"/>
                    <a:pt x="74" y="2"/>
                    <a:pt x="78" y="2"/>
                  </a:cubicBezTo>
                  <a:cubicBezTo>
                    <a:pt x="83" y="3"/>
                    <a:pt x="86" y="6"/>
                    <a:pt x="90" y="9"/>
                  </a:cubicBezTo>
                  <a:cubicBezTo>
                    <a:pt x="88" y="15"/>
                    <a:pt x="90" y="17"/>
                    <a:pt x="82" y="18"/>
                  </a:cubicBezTo>
                  <a:cubicBezTo>
                    <a:pt x="75" y="19"/>
                    <a:pt x="69" y="17"/>
                    <a:pt x="62" y="16"/>
                  </a:cubicBezTo>
                  <a:cubicBezTo>
                    <a:pt x="53" y="15"/>
                    <a:pt x="38" y="16"/>
                    <a:pt x="28" y="16"/>
                  </a:cubicBezTo>
                  <a:cubicBezTo>
                    <a:pt x="23" y="16"/>
                    <a:pt x="11" y="15"/>
                    <a:pt x="7" y="19"/>
                  </a:cubicBezTo>
                  <a:cubicBezTo>
                    <a:pt x="8" y="14"/>
                    <a:pt x="12" y="13"/>
                    <a:pt x="16" y="11"/>
                  </a:cubicBezTo>
                  <a:cubicBezTo>
                    <a:pt x="12" y="11"/>
                    <a:pt x="5" y="8"/>
                    <a:pt x="2" y="12"/>
                  </a:cubicBezTo>
                  <a:cubicBezTo>
                    <a:pt x="0" y="1"/>
                    <a:pt x="12" y="5"/>
                    <a:pt x="20" y="4"/>
                  </a:cubicBezTo>
                  <a:close/>
                </a:path>
              </a:pathLst>
            </a:custGeom>
            <a:solidFill>
              <a:srgbClr val="E5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53" name="Freeform 60"/>
            <p:cNvSpPr>
              <a:spLocks noChangeArrowheads="1"/>
            </p:cNvSpPr>
            <p:nvPr/>
          </p:nvSpPr>
          <p:spPr bwMode="auto">
            <a:xfrm>
              <a:off x="2590" y="2196"/>
              <a:ext cx="62" cy="15"/>
            </a:xfrm>
            <a:custGeom>
              <a:avLst/>
              <a:gdLst>
                <a:gd name="T0" fmla="*/ 140 w 57"/>
                <a:gd name="T1" fmla="*/ 6 h 14"/>
                <a:gd name="T2" fmla="*/ 121 w 57"/>
                <a:gd name="T3" fmla="*/ 2 h 14"/>
                <a:gd name="T4" fmla="*/ 126 w 57"/>
                <a:gd name="T5" fmla="*/ 18 h 14"/>
                <a:gd name="T6" fmla="*/ 59 w 57"/>
                <a:gd name="T7" fmla="*/ 4 h 14"/>
                <a:gd name="T8" fmla="*/ 69 w 57"/>
                <a:gd name="T9" fmla="*/ 20 h 14"/>
                <a:gd name="T10" fmla="*/ 36 w 57"/>
                <a:gd name="T11" fmla="*/ 2 h 14"/>
                <a:gd name="T12" fmla="*/ 20 w 57"/>
                <a:gd name="T13" fmla="*/ 5 h 14"/>
                <a:gd name="T14" fmla="*/ 0 w 57"/>
                <a:gd name="T15" fmla="*/ 29 h 14"/>
                <a:gd name="T16" fmla="*/ 83 w 57"/>
                <a:gd name="T17" fmla="*/ 27 h 14"/>
                <a:gd name="T18" fmla="*/ 108 w 57"/>
                <a:gd name="T19" fmla="*/ 23 h 14"/>
                <a:gd name="T20" fmla="*/ 140 w 57"/>
                <a:gd name="T21" fmla="*/ 20 h 14"/>
                <a:gd name="T22" fmla="*/ 144 w 57"/>
                <a:gd name="T23" fmla="*/ 4 h 14"/>
                <a:gd name="T24" fmla="*/ 140 w 57"/>
                <a:gd name="T25" fmla="*/ 6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14"/>
                <a:gd name="T41" fmla="*/ 57 w 57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14">
                  <a:moveTo>
                    <a:pt x="56" y="6"/>
                  </a:moveTo>
                  <a:cubicBezTo>
                    <a:pt x="53" y="5"/>
                    <a:pt x="50" y="4"/>
                    <a:pt x="48" y="2"/>
                  </a:cubicBezTo>
                  <a:cubicBezTo>
                    <a:pt x="49" y="4"/>
                    <a:pt x="49" y="6"/>
                    <a:pt x="50" y="7"/>
                  </a:cubicBezTo>
                  <a:cubicBezTo>
                    <a:pt x="45" y="3"/>
                    <a:pt x="28" y="0"/>
                    <a:pt x="24" y="4"/>
                  </a:cubicBezTo>
                  <a:cubicBezTo>
                    <a:pt x="25" y="6"/>
                    <a:pt x="26" y="8"/>
                    <a:pt x="27" y="9"/>
                  </a:cubicBezTo>
                  <a:cubicBezTo>
                    <a:pt x="24" y="6"/>
                    <a:pt x="19" y="4"/>
                    <a:pt x="15" y="2"/>
                  </a:cubicBezTo>
                  <a:cubicBezTo>
                    <a:pt x="16" y="10"/>
                    <a:pt x="11" y="5"/>
                    <a:pt x="8" y="5"/>
                  </a:cubicBezTo>
                  <a:cubicBezTo>
                    <a:pt x="4" y="7"/>
                    <a:pt x="1" y="10"/>
                    <a:pt x="0" y="14"/>
                  </a:cubicBezTo>
                  <a:cubicBezTo>
                    <a:pt x="7" y="7"/>
                    <a:pt x="23" y="14"/>
                    <a:pt x="33" y="13"/>
                  </a:cubicBezTo>
                  <a:cubicBezTo>
                    <a:pt x="36" y="13"/>
                    <a:pt x="39" y="11"/>
                    <a:pt x="43" y="11"/>
                  </a:cubicBezTo>
                  <a:cubicBezTo>
                    <a:pt x="47" y="11"/>
                    <a:pt x="53" y="13"/>
                    <a:pt x="56" y="9"/>
                  </a:cubicBezTo>
                  <a:cubicBezTo>
                    <a:pt x="57" y="8"/>
                    <a:pt x="57" y="6"/>
                    <a:pt x="57" y="4"/>
                  </a:cubicBezTo>
                  <a:cubicBezTo>
                    <a:pt x="57" y="5"/>
                    <a:pt x="56" y="5"/>
                    <a:pt x="56" y="6"/>
                  </a:cubicBezTo>
                  <a:close/>
                </a:path>
              </a:pathLst>
            </a:custGeom>
            <a:solidFill>
              <a:srgbClr val="E5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54" name="Freeform 61"/>
            <p:cNvSpPr>
              <a:spLocks noChangeArrowheads="1"/>
            </p:cNvSpPr>
            <p:nvPr/>
          </p:nvSpPr>
          <p:spPr bwMode="auto">
            <a:xfrm>
              <a:off x="2449" y="2175"/>
              <a:ext cx="98" cy="32"/>
            </a:xfrm>
            <a:custGeom>
              <a:avLst/>
              <a:gdLst>
                <a:gd name="T0" fmla="*/ 41 w 90"/>
                <a:gd name="T1" fmla="*/ 22 h 28"/>
                <a:gd name="T2" fmla="*/ 27 w 90"/>
                <a:gd name="T3" fmla="*/ 38 h 28"/>
                <a:gd name="T4" fmla="*/ 21 w 90"/>
                <a:gd name="T5" fmla="*/ 53 h 28"/>
                <a:gd name="T6" fmla="*/ 2 w 90"/>
                <a:gd name="T7" fmla="*/ 83 h 28"/>
                <a:gd name="T8" fmla="*/ 21 w 90"/>
                <a:gd name="T9" fmla="*/ 112 h 28"/>
                <a:gd name="T10" fmla="*/ 32 w 90"/>
                <a:gd name="T11" fmla="*/ 122 h 28"/>
                <a:gd name="T12" fmla="*/ 53 w 90"/>
                <a:gd name="T13" fmla="*/ 119 h 28"/>
                <a:gd name="T14" fmla="*/ 124 w 90"/>
                <a:gd name="T15" fmla="*/ 86 h 28"/>
                <a:gd name="T16" fmla="*/ 177 w 90"/>
                <a:gd name="T17" fmla="*/ 53 h 28"/>
                <a:gd name="T18" fmla="*/ 206 w 90"/>
                <a:gd name="T19" fmla="*/ 43 h 28"/>
                <a:gd name="T20" fmla="*/ 229 w 90"/>
                <a:gd name="T21" fmla="*/ 33 h 28"/>
                <a:gd name="T22" fmla="*/ 201 w 90"/>
                <a:gd name="T23" fmla="*/ 33 h 28"/>
                <a:gd name="T24" fmla="*/ 156 w 90"/>
                <a:gd name="T25" fmla="*/ 49 h 28"/>
                <a:gd name="T26" fmla="*/ 96 w 90"/>
                <a:gd name="T27" fmla="*/ 64 h 28"/>
                <a:gd name="T28" fmla="*/ 41 w 90"/>
                <a:gd name="T29" fmla="*/ 22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0"/>
                <a:gd name="T46" fmla="*/ 0 h 28"/>
                <a:gd name="T47" fmla="*/ 90 w 9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0" h="28">
                  <a:moveTo>
                    <a:pt x="16" y="5"/>
                  </a:moveTo>
                  <a:cubicBezTo>
                    <a:pt x="14" y="7"/>
                    <a:pt x="13" y="7"/>
                    <a:pt x="11" y="9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6" y="14"/>
                    <a:pt x="4" y="17"/>
                    <a:pt x="2" y="19"/>
                  </a:cubicBezTo>
                  <a:cubicBezTo>
                    <a:pt x="0" y="24"/>
                    <a:pt x="4" y="24"/>
                    <a:pt x="8" y="26"/>
                  </a:cubicBezTo>
                  <a:cubicBezTo>
                    <a:pt x="9" y="27"/>
                    <a:pt x="11" y="28"/>
                    <a:pt x="13" y="28"/>
                  </a:cubicBezTo>
                  <a:cubicBezTo>
                    <a:pt x="15" y="28"/>
                    <a:pt x="18" y="27"/>
                    <a:pt x="21" y="27"/>
                  </a:cubicBezTo>
                  <a:cubicBezTo>
                    <a:pt x="31" y="27"/>
                    <a:pt x="39" y="24"/>
                    <a:pt x="48" y="20"/>
                  </a:cubicBezTo>
                  <a:cubicBezTo>
                    <a:pt x="55" y="17"/>
                    <a:pt x="63" y="15"/>
                    <a:pt x="70" y="12"/>
                  </a:cubicBezTo>
                  <a:cubicBezTo>
                    <a:pt x="74" y="11"/>
                    <a:pt x="77" y="10"/>
                    <a:pt x="81" y="10"/>
                  </a:cubicBezTo>
                  <a:cubicBezTo>
                    <a:pt x="84" y="9"/>
                    <a:pt x="88" y="9"/>
                    <a:pt x="90" y="8"/>
                  </a:cubicBezTo>
                  <a:cubicBezTo>
                    <a:pt x="86" y="7"/>
                    <a:pt x="82" y="8"/>
                    <a:pt x="78" y="8"/>
                  </a:cubicBezTo>
                  <a:cubicBezTo>
                    <a:pt x="72" y="9"/>
                    <a:pt x="66" y="10"/>
                    <a:pt x="61" y="11"/>
                  </a:cubicBezTo>
                  <a:cubicBezTo>
                    <a:pt x="54" y="12"/>
                    <a:pt x="44" y="20"/>
                    <a:pt x="37" y="15"/>
                  </a:cubicBezTo>
                  <a:cubicBezTo>
                    <a:pt x="31" y="12"/>
                    <a:pt x="24" y="0"/>
                    <a:pt x="16" y="5"/>
                  </a:cubicBezTo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55" name="Freeform 62"/>
            <p:cNvSpPr>
              <a:spLocks noChangeArrowheads="1"/>
            </p:cNvSpPr>
            <p:nvPr/>
          </p:nvSpPr>
          <p:spPr bwMode="auto">
            <a:xfrm>
              <a:off x="2574" y="2022"/>
              <a:ext cx="220" cy="177"/>
            </a:xfrm>
            <a:custGeom>
              <a:avLst/>
              <a:gdLst>
                <a:gd name="T0" fmla="*/ 327 w 203"/>
                <a:gd name="T1" fmla="*/ 63 h 159"/>
                <a:gd name="T2" fmla="*/ 269 w 203"/>
                <a:gd name="T3" fmla="*/ 308 h 159"/>
                <a:gd name="T4" fmla="*/ 268 w 203"/>
                <a:gd name="T5" fmla="*/ 353 h 159"/>
                <a:gd name="T6" fmla="*/ 230 w 203"/>
                <a:gd name="T7" fmla="*/ 363 h 159"/>
                <a:gd name="T8" fmla="*/ 196 w 203"/>
                <a:gd name="T9" fmla="*/ 382 h 159"/>
                <a:gd name="T10" fmla="*/ 180 w 203"/>
                <a:gd name="T11" fmla="*/ 409 h 159"/>
                <a:gd name="T12" fmla="*/ 164 w 203"/>
                <a:gd name="T13" fmla="*/ 382 h 159"/>
                <a:gd name="T14" fmla="*/ 143 w 203"/>
                <a:gd name="T15" fmla="*/ 404 h 159"/>
                <a:gd name="T16" fmla="*/ 131 w 203"/>
                <a:gd name="T17" fmla="*/ 376 h 159"/>
                <a:gd name="T18" fmla="*/ 132 w 203"/>
                <a:gd name="T19" fmla="*/ 376 h 159"/>
                <a:gd name="T20" fmla="*/ 128 w 203"/>
                <a:gd name="T21" fmla="*/ 376 h 159"/>
                <a:gd name="T22" fmla="*/ 128 w 203"/>
                <a:gd name="T23" fmla="*/ 374 h 159"/>
                <a:gd name="T24" fmla="*/ 127 w 203"/>
                <a:gd name="T25" fmla="*/ 374 h 159"/>
                <a:gd name="T26" fmla="*/ 127 w 203"/>
                <a:gd name="T27" fmla="*/ 330 h 159"/>
                <a:gd name="T28" fmla="*/ 117 w 203"/>
                <a:gd name="T29" fmla="*/ 326 h 159"/>
                <a:gd name="T30" fmla="*/ 109 w 203"/>
                <a:gd name="T31" fmla="*/ 314 h 159"/>
                <a:gd name="T32" fmla="*/ 108 w 203"/>
                <a:gd name="T33" fmla="*/ 287 h 159"/>
                <a:gd name="T34" fmla="*/ 82 w 203"/>
                <a:gd name="T35" fmla="*/ 284 h 159"/>
                <a:gd name="T36" fmla="*/ 59 w 203"/>
                <a:gd name="T37" fmla="*/ 266 h 159"/>
                <a:gd name="T38" fmla="*/ 55 w 203"/>
                <a:gd name="T39" fmla="*/ 266 h 159"/>
                <a:gd name="T40" fmla="*/ 75 w 203"/>
                <a:gd name="T41" fmla="*/ 296 h 159"/>
                <a:gd name="T42" fmla="*/ 96 w 203"/>
                <a:gd name="T43" fmla="*/ 317 h 159"/>
                <a:gd name="T44" fmla="*/ 95 w 203"/>
                <a:gd name="T45" fmla="*/ 333 h 159"/>
                <a:gd name="T46" fmla="*/ 65 w 203"/>
                <a:gd name="T47" fmla="*/ 336 h 159"/>
                <a:gd name="T48" fmla="*/ 81 w 203"/>
                <a:gd name="T49" fmla="*/ 363 h 159"/>
                <a:gd name="T50" fmla="*/ 70 w 203"/>
                <a:gd name="T51" fmla="*/ 363 h 159"/>
                <a:gd name="T52" fmla="*/ 75 w 203"/>
                <a:gd name="T53" fmla="*/ 374 h 159"/>
                <a:gd name="T54" fmla="*/ 64 w 203"/>
                <a:gd name="T55" fmla="*/ 382 h 159"/>
                <a:gd name="T56" fmla="*/ 64 w 203"/>
                <a:gd name="T57" fmla="*/ 393 h 159"/>
                <a:gd name="T58" fmla="*/ 55 w 203"/>
                <a:gd name="T59" fmla="*/ 399 h 159"/>
                <a:gd name="T60" fmla="*/ 55 w 203"/>
                <a:gd name="T61" fmla="*/ 419 h 159"/>
                <a:gd name="T62" fmla="*/ 54 w 203"/>
                <a:gd name="T63" fmla="*/ 419 h 159"/>
                <a:gd name="T64" fmla="*/ 46 w 203"/>
                <a:gd name="T65" fmla="*/ 425 h 159"/>
                <a:gd name="T66" fmla="*/ 46 w 203"/>
                <a:gd name="T67" fmla="*/ 444 h 159"/>
                <a:gd name="T68" fmla="*/ 28 w 203"/>
                <a:gd name="T69" fmla="*/ 444 h 159"/>
                <a:gd name="T70" fmla="*/ 5 w 203"/>
                <a:gd name="T71" fmla="*/ 450 h 159"/>
                <a:gd name="T72" fmla="*/ 1 w 203"/>
                <a:gd name="T73" fmla="*/ 473 h 159"/>
                <a:gd name="T74" fmla="*/ 0 w 203"/>
                <a:gd name="T75" fmla="*/ 473 h 159"/>
                <a:gd name="T76" fmla="*/ 4 w 203"/>
                <a:gd name="T77" fmla="*/ 512 h 159"/>
                <a:gd name="T78" fmla="*/ 24 w 203"/>
                <a:gd name="T79" fmla="*/ 501 h 159"/>
                <a:gd name="T80" fmla="*/ 33 w 203"/>
                <a:gd name="T81" fmla="*/ 515 h 159"/>
                <a:gd name="T82" fmla="*/ 47 w 203"/>
                <a:gd name="T83" fmla="*/ 515 h 159"/>
                <a:gd name="T84" fmla="*/ 65 w 203"/>
                <a:gd name="T85" fmla="*/ 517 h 159"/>
                <a:gd name="T86" fmla="*/ 69 w 203"/>
                <a:gd name="T87" fmla="*/ 492 h 159"/>
                <a:gd name="T88" fmla="*/ 88 w 203"/>
                <a:gd name="T89" fmla="*/ 508 h 159"/>
                <a:gd name="T90" fmla="*/ 143 w 203"/>
                <a:gd name="T91" fmla="*/ 508 h 159"/>
                <a:gd name="T92" fmla="*/ 142 w 203"/>
                <a:gd name="T93" fmla="*/ 508 h 159"/>
                <a:gd name="T94" fmla="*/ 166 w 203"/>
                <a:gd name="T95" fmla="*/ 494 h 159"/>
                <a:gd name="T96" fmla="*/ 185 w 203"/>
                <a:gd name="T97" fmla="*/ 507 h 159"/>
                <a:gd name="T98" fmla="*/ 234 w 203"/>
                <a:gd name="T99" fmla="*/ 492 h 159"/>
                <a:gd name="T100" fmla="*/ 250 w 203"/>
                <a:gd name="T101" fmla="*/ 485 h 159"/>
                <a:gd name="T102" fmla="*/ 268 w 203"/>
                <a:gd name="T103" fmla="*/ 473 h 159"/>
                <a:gd name="T104" fmla="*/ 271 w 203"/>
                <a:gd name="T105" fmla="*/ 450 h 159"/>
                <a:gd name="T106" fmla="*/ 293 w 203"/>
                <a:gd name="T107" fmla="*/ 455 h 159"/>
                <a:gd name="T108" fmla="*/ 314 w 203"/>
                <a:gd name="T109" fmla="*/ 416 h 159"/>
                <a:gd name="T110" fmla="*/ 316 w 203"/>
                <a:gd name="T111" fmla="*/ 395 h 159"/>
                <a:gd name="T112" fmla="*/ 316 w 203"/>
                <a:gd name="T113" fmla="*/ 282 h 159"/>
                <a:gd name="T114" fmla="*/ 342 w 203"/>
                <a:gd name="T115" fmla="*/ 96 h 159"/>
                <a:gd name="T116" fmla="*/ 490 w 203"/>
                <a:gd name="T117" fmla="*/ 18 h 159"/>
                <a:gd name="T118" fmla="*/ 327 w 203"/>
                <a:gd name="T119" fmla="*/ 63 h 1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3"/>
                <a:gd name="T181" fmla="*/ 0 h 159"/>
                <a:gd name="T182" fmla="*/ 203 w 203"/>
                <a:gd name="T183" fmla="*/ 159 h 1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3" h="159">
                  <a:moveTo>
                    <a:pt x="136" y="20"/>
                  </a:moveTo>
                  <a:cubicBezTo>
                    <a:pt x="110" y="40"/>
                    <a:pt x="111" y="95"/>
                    <a:pt x="111" y="95"/>
                  </a:cubicBezTo>
                  <a:cubicBezTo>
                    <a:pt x="111" y="100"/>
                    <a:pt x="112" y="105"/>
                    <a:pt x="110" y="109"/>
                  </a:cubicBezTo>
                  <a:cubicBezTo>
                    <a:pt x="107" y="115"/>
                    <a:pt x="97" y="120"/>
                    <a:pt x="95" y="111"/>
                  </a:cubicBezTo>
                  <a:cubicBezTo>
                    <a:pt x="92" y="116"/>
                    <a:pt x="86" y="124"/>
                    <a:pt x="81" y="118"/>
                  </a:cubicBezTo>
                  <a:cubicBezTo>
                    <a:pt x="82" y="117"/>
                    <a:pt x="80" y="124"/>
                    <a:pt x="74" y="125"/>
                  </a:cubicBezTo>
                  <a:cubicBezTo>
                    <a:pt x="69" y="125"/>
                    <a:pt x="67" y="118"/>
                    <a:pt x="67" y="118"/>
                  </a:cubicBezTo>
                  <a:cubicBezTo>
                    <a:pt x="67" y="118"/>
                    <a:pt x="63" y="125"/>
                    <a:pt x="60" y="124"/>
                  </a:cubicBezTo>
                  <a:cubicBezTo>
                    <a:pt x="58" y="123"/>
                    <a:pt x="56" y="118"/>
                    <a:pt x="54" y="116"/>
                  </a:cubicBezTo>
                  <a:cubicBezTo>
                    <a:pt x="54" y="116"/>
                    <a:pt x="54" y="116"/>
                    <a:pt x="55" y="116"/>
                  </a:cubicBezTo>
                  <a:cubicBezTo>
                    <a:pt x="54" y="116"/>
                    <a:pt x="53" y="116"/>
                    <a:pt x="53" y="116"/>
                  </a:cubicBezTo>
                  <a:cubicBezTo>
                    <a:pt x="53" y="116"/>
                    <a:pt x="53" y="115"/>
                    <a:pt x="53" y="115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49" y="112"/>
                    <a:pt x="51" y="104"/>
                    <a:pt x="52" y="101"/>
                  </a:cubicBezTo>
                  <a:cubicBezTo>
                    <a:pt x="51" y="101"/>
                    <a:pt x="49" y="101"/>
                    <a:pt x="48" y="100"/>
                  </a:cubicBezTo>
                  <a:cubicBezTo>
                    <a:pt x="47" y="99"/>
                    <a:pt x="46" y="97"/>
                    <a:pt x="45" y="96"/>
                  </a:cubicBezTo>
                  <a:cubicBezTo>
                    <a:pt x="44" y="93"/>
                    <a:pt x="41" y="91"/>
                    <a:pt x="44" y="89"/>
                  </a:cubicBezTo>
                  <a:cubicBezTo>
                    <a:pt x="41" y="88"/>
                    <a:pt x="37" y="88"/>
                    <a:pt x="34" y="87"/>
                  </a:cubicBezTo>
                  <a:cubicBezTo>
                    <a:pt x="31" y="86"/>
                    <a:pt x="25" y="85"/>
                    <a:pt x="24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5" y="86"/>
                    <a:pt x="27" y="88"/>
                    <a:pt x="30" y="91"/>
                  </a:cubicBezTo>
                  <a:cubicBezTo>
                    <a:pt x="33" y="93"/>
                    <a:pt x="37" y="95"/>
                    <a:pt x="40" y="98"/>
                  </a:cubicBezTo>
                  <a:cubicBezTo>
                    <a:pt x="42" y="100"/>
                    <a:pt x="42" y="101"/>
                    <a:pt x="39" y="102"/>
                  </a:cubicBezTo>
                  <a:cubicBezTo>
                    <a:pt x="35" y="102"/>
                    <a:pt x="31" y="102"/>
                    <a:pt x="27" y="103"/>
                  </a:cubicBezTo>
                  <a:cubicBezTo>
                    <a:pt x="27" y="106"/>
                    <a:pt x="32" y="108"/>
                    <a:pt x="33" y="111"/>
                  </a:cubicBezTo>
                  <a:cubicBezTo>
                    <a:pt x="32" y="110"/>
                    <a:pt x="31" y="111"/>
                    <a:pt x="29" y="111"/>
                  </a:cubicBezTo>
                  <a:cubicBezTo>
                    <a:pt x="28" y="113"/>
                    <a:pt x="30" y="114"/>
                    <a:pt x="30" y="115"/>
                  </a:cubicBezTo>
                  <a:cubicBezTo>
                    <a:pt x="28" y="117"/>
                    <a:pt x="25" y="116"/>
                    <a:pt x="26" y="118"/>
                  </a:cubicBezTo>
                  <a:cubicBezTo>
                    <a:pt x="26" y="120"/>
                    <a:pt x="27" y="120"/>
                    <a:pt x="26" y="121"/>
                  </a:cubicBezTo>
                  <a:cubicBezTo>
                    <a:pt x="26" y="122"/>
                    <a:pt x="24" y="123"/>
                    <a:pt x="23" y="123"/>
                  </a:cubicBezTo>
                  <a:cubicBezTo>
                    <a:pt x="25" y="125"/>
                    <a:pt x="24" y="127"/>
                    <a:pt x="23" y="129"/>
                  </a:cubicBezTo>
                  <a:cubicBezTo>
                    <a:pt x="23" y="129"/>
                    <a:pt x="22" y="129"/>
                    <a:pt x="22" y="129"/>
                  </a:cubicBezTo>
                  <a:cubicBezTo>
                    <a:pt x="21" y="130"/>
                    <a:pt x="19" y="131"/>
                    <a:pt x="18" y="131"/>
                  </a:cubicBezTo>
                  <a:cubicBezTo>
                    <a:pt x="17" y="133"/>
                    <a:pt x="20" y="135"/>
                    <a:pt x="18" y="137"/>
                  </a:cubicBezTo>
                  <a:cubicBezTo>
                    <a:pt x="17" y="138"/>
                    <a:pt x="14" y="138"/>
                    <a:pt x="12" y="137"/>
                  </a:cubicBezTo>
                  <a:cubicBezTo>
                    <a:pt x="10" y="137"/>
                    <a:pt x="7" y="137"/>
                    <a:pt x="5" y="138"/>
                  </a:cubicBezTo>
                  <a:cubicBezTo>
                    <a:pt x="6" y="140"/>
                    <a:pt x="4" y="147"/>
                    <a:pt x="1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" y="149"/>
                    <a:pt x="4" y="153"/>
                    <a:pt x="4" y="157"/>
                  </a:cubicBezTo>
                  <a:cubicBezTo>
                    <a:pt x="6" y="155"/>
                    <a:pt x="7" y="153"/>
                    <a:pt x="10" y="154"/>
                  </a:cubicBezTo>
                  <a:cubicBezTo>
                    <a:pt x="12" y="155"/>
                    <a:pt x="12" y="158"/>
                    <a:pt x="14" y="158"/>
                  </a:cubicBezTo>
                  <a:cubicBezTo>
                    <a:pt x="15" y="158"/>
                    <a:pt x="18" y="157"/>
                    <a:pt x="19" y="158"/>
                  </a:cubicBezTo>
                  <a:cubicBezTo>
                    <a:pt x="22" y="158"/>
                    <a:pt x="25" y="158"/>
                    <a:pt x="27" y="159"/>
                  </a:cubicBezTo>
                  <a:cubicBezTo>
                    <a:pt x="25" y="157"/>
                    <a:pt x="25" y="152"/>
                    <a:pt x="28" y="152"/>
                  </a:cubicBezTo>
                  <a:cubicBezTo>
                    <a:pt x="31" y="152"/>
                    <a:pt x="34" y="155"/>
                    <a:pt x="36" y="156"/>
                  </a:cubicBezTo>
                  <a:cubicBezTo>
                    <a:pt x="33" y="149"/>
                    <a:pt x="57" y="156"/>
                    <a:pt x="60" y="156"/>
                  </a:cubicBezTo>
                  <a:cubicBezTo>
                    <a:pt x="60" y="156"/>
                    <a:pt x="59" y="156"/>
                    <a:pt x="59" y="156"/>
                  </a:cubicBezTo>
                  <a:cubicBezTo>
                    <a:pt x="62" y="152"/>
                    <a:pt x="64" y="152"/>
                    <a:pt x="68" y="153"/>
                  </a:cubicBezTo>
                  <a:cubicBezTo>
                    <a:pt x="71" y="154"/>
                    <a:pt x="73" y="155"/>
                    <a:pt x="77" y="155"/>
                  </a:cubicBezTo>
                  <a:cubicBezTo>
                    <a:pt x="84" y="154"/>
                    <a:pt x="90" y="151"/>
                    <a:pt x="97" y="152"/>
                  </a:cubicBezTo>
                  <a:cubicBezTo>
                    <a:pt x="94" y="148"/>
                    <a:pt x="102" y="146"/>
                    <a:pt x="104" y="149"/>
                  </a:cubicBezTo>
                  <a:cubicBezTo>
                    <a:pt x="104" y="144"/>
                    <a:pt x="107" y="144"/>
                    <a:pt x="110" y="146"/>
                  </a:cubicBezTo>
                  <a:cubicBezTo>
                    <a:pt x="106" y="144"/>
                    <a:pt x="111" y="139"/>
                    <a:pt x="113" y="138"/>
                  </a:cubicBezTo>
                  <a:cubicBezTo>
                    <a:pt x="115" y="137"/>
                    <a:pt x="119" y="137"/>
                    <a:pt x="121" y="139"/>
                  </a:cubicBezTo>
                  <a:cubicBezTo>
                    <a:pt x="125" y="138"/>
                    <a:pt x="128" y="131"/>
                    <a:pt x="129" y="128"/>
                  </a:cubicBezTo>
                  <a:cubicBezTo>
                    <a:pt x="130" y="126"/>
                    <a:pt x="130" y="124"/>
                    <a:pt x="130" y="122"/>
                  </a:cubicBezTo>
                  <a:cubicBezTo>
                    <a:pt x="133" y="115"/>
                    <a:pt x="130" y="105"/>
                    <a:pt x="130" y="86"/>
                  </a:cubicBezTo>
                  <a:cubicBezTo>
                    <a:pt x="129" y="63"/>
                    <a:pt x="131" y="49"/>
                    <a:pt x="141" y="29"/>
                  </a:cubicBezTo>
                  <a:cubicBezTo>
                    <a:pt x="152" y="10"/>
                    <a:pt x="185" y="3"/>
                    <a:pt x="203" y="5"/>
                  </a:cubicBezTo>
                  <a:cubicBezTo>
                    <a:pt x="188" y="0"/>
                    <a:pt x="162" y="0"/>
                    <a:pt x="136" y="20"/>
                  </a:cubicBez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56" name="Freeform 63"/>
            <p:cNvSpPr>
              <a:spLocks noChangeArrowheads="1"/>
            </p:cNvSpPr>
            <p:nvPr/>
          </p:nvSpPr>
          <p:spPr bwMode="auto">
            <a:xfrm>
              <a:off x="2557" y="2039"/>
              <a:ext cx="65" cy="75"/>
            </a:xfrm>
            <a:custGeom>
              <a:avLst/>
              <a:gdLst>
                <a:gd name="T0" fmla="*/ 109 w 60"/>
                <a:gd name="T1" fmla="*/ 21 h 67"/>
                <a:gd name="T2" fmla="*/ 80 w 60"/>
                <a:gd name="T3" fmla="*/ 19 h 67"/>
                <a:gd name="T4" fmla="*/ 22 w 60"/>
                <a:gd name="T5" fmla="*/ 84 h 67"/>
                <a:gd name="T6" fmla="*/ 4 w 60"/>
                <a:gd name="T7" fmla="*/ 168 h 67"/>
                <a:gd name="T8" fmla="*/ 4 w 60"/>
                <a:gd name="T9" fmla="*/ 168 h 67"/>
                <a:gd name="T10" fmla="*/ 0 w 60"/>
                <a:gd name="T11" fmla="*/ 182 h 67"/>
                <a:gd name="T12" fmla="*/ 4 w 60"/>
                <a:gd name="T13" fmla="*/ 201 h 67"/>
                <a:gd name="T14" fmla="*/ 24 w 60"/>
                <a:gd name="T15" fmla="*/ 233 h 67"/>
                <a:gd name="T16" fmla="*/ 50 w 60"/>
                <a:gd name="T17" fmla="*/ 208 h 67"/>
                <a:gd name="T18" fmla="*/ 47 w 60"/>
                <a:gd name="T19" fmla="*/ 219 h 67"/>
                <a:gd name="T20" fmla="*/ 76 w 60"/>
                <a:gd name="T21" fmla="*/ 219 h 67"/>
                <a:gd name="T22" fmla="*/ 76 w 60"/>
                <a:gd name="T23" fmla="*/ 219 h 67"/>
                <a:gd name="T24" fmla="*/ 76 w 60"/>
                <a:gd name="T25" fmla="*/ 224 h 67"/>
                <a:gd name="T26" fmla="*/ 109 w 60"/>
                <a:gd name="T27" fmla="*/ 21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67"/>
                <a:gd name="T44" fmla="*/ 60 w 60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67">
                  <a:moveTo>
                    <a:pt x="45" y="6"/>
                  </a:moveTo>
                  <a:cubicBezTo>
                    <a:pt x="41" y="0"/>
                    <a:pt x="34" y="4"/>
                    <a:pt x="33" y="5"/>
                  </a:cubicBezTo>
                  <a:cubicBezTo>
                    <a:pt x="24" y="10"/>
                    <a:pt x="14" y="13"/>
                    <a:pt x="9" y="24"/>
                  </a:cubicBezTo>
                  <a:cubicBezTo>
                    <a:pt x="6" y="32"/>
                    <a:pt x="11" y="44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50"/>
                    <a:pt x="1" y="51"/>
                    <a:pt x="0" y="53"/>
                  </a:cubicBezTo>
                  <a:cubicBezTo>
                    <a:pt x="4" y="52"/>
                    <a:pt x="6" y="55"/>
                    <a:pt x="4" y="58"/>
                  </a:cubicBezTo>
                  <a:cubicBezTo>
                    <a:pt x="8" y="56"/>
                    <a:pt x="5" y="66"/>
                    <a:pt x="10" y="67"/>
                  </a:cubicBezTo>
                  <a:cubicBezTo>
                    <a:pt x="14" y="67"/>
                    <a:pt x="19" y="63"/>
                    <a:pt x="20" y="60"/>
                  </a:cubicBezTo>
                  <a:cubicBezTo>
                    <a:pt x="20" y="62"/>
                    <a:pt x="20" y="63"/>
                    <a:pt x="19" y="63"/>
                  </a:cubicBezTo>
                  <a:cubicBezTo>
                    <a:pt x="23" y="63"/>
                    <a:pt x="27" y="66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52" y="56"/>
                    <a:pt x="60" y="22"/>
                    <a:pt x="45" y="6"/>
                  </a:cubicBez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57" name="Freeform 64"/>
            <p:cNvSpPr>
              <a:spLocks noChangeArrowheads="1"/>
            </p:cNvSpPr>
            <p:nvPr/>
          </p:nvSpPr>
          <p:spPr bwMode="auto">
            <a:xfrm>
              <a:off x="2500" y="2116"/>
              <a:ext cx="27" cy="28"/>
            </a:xfrm>
            <a:custGeom>
              <a:avLst/>
              <a:gdLst>
                <a:gd name="T0" fmla="*/ 0 w 25"/>
                <a:gd name="T1" fmla="*/ 86 h 25"/>
                <a:gd name="T2" fmla="*/ 57 w 25"/>
                <a:gd name="T3" fmla="*/ 30 h 25"/>
                <a:gd name="T4" fmla="*/ 0 w 25"/>
                <a:gd name="T5" fmla="*/ 86 h 25"/>
                <a:gd name="T6" fmla="*/ 0 60000 65536"/>
                <a:gd name="T7" fmla="*/ 0 60000 65536"/>
                <a:gd name="T8" fmla="*/ 0 60000 65536"/>
                <a:gd name="T9" fmla="*/ 0 w 25"/>
                <a:gd name="T10" fmla="*/ 0 h 25"/>
                <a:gd name="T11" fmla="*/ 25 w 25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5">
                  <a:moveTo>
                    <a:pt x="0" y="25"/>
                  </a:moveTo>
                  <a:cubicBezTo>
                    <a:pt x="5" y="10"/>
                    <a:pt x="11" y="3"/>
                    <a:pt x="25" y="9"/>
                  </a:cubicBezTo>
                  <a:cubicBezTo>
                    <a:pt x="19" y="3"/>
                    <a:pt x="2" y="0"/>
                    <a:pt x="0" y="25"/>
                  </a:cubicBezTo>
                  <a:close/>
                </a:path>
              </a:pathLst>
            </a:custGeom>
            <a:solidFill>
              <a:srgbClr val="D0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58" name="Freeform 65"/>
            <p:cNvSpPr>
              <a:spLocks noChangeArrowheads="1"/>
            </p:cNvSpPr>
            <p:nvPr/>
          </p:nvSpPr>
          <p:spPr bwMode="auto">
            <a:xfrm>
              <a:off x="2516" y="2136"/>
              <a:ext cx="14" cy="15"/>
            </a:xfrm>
            <a:custGeom>
              <a:avLst/>
              <a:gdLst>
                <a:gd name="T0" fmla="*/ 0 w 14"/>
                <a:gd name="T1" fmla="*/ 25 h 14"/>
                <a:gd name="T2" fmla="*/ 12 w 14"/>
                <a:gd name="T3" fmla="*/ 0 h 14"/>
                <a:gd name="T4" fmla="*/ 0 w 14"/>
                <a:gd name="T5" fmla="*/ 25 h 14"/>
                <a:gd name="T6" fmla="*/ 0 60000 65536"/>
                <a:gd name="T7" fmla="*/ 0 60000 65536"/>
                <a:gd name="T8" fmla="*/ 0 60000 65536"/>
                <a:gd name="T9" fmla="*/ 0 w 14"/>
                <a:gd name="T10" fmla="*/ 0 h 14"/>
                <a:gd name="T11" fmla="*/ 14 w 14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4">
                  <a:moveTo>
                    <a:pt x="0" y="12"/>
                  </a:moveTo>
                  <a:cubicBezTo>
                    <a:pt x="8" y="14"/>
                    <a:pt x="12" y="6"/>
                    <a:pt x="12" y="0"/>
                  </a:cubicBezTo>
                  <a:cubicBezTo>
                    <a:pt x="14" y="7"/>
                    <a:pt x="12" y="14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59" name="Freeform 66"/>
            <p:cNvSpPr>
              <a:spLocks noChangeArrowheads="1"/>
            </p:cNvSpPr>
            <p:nvPr/>
          </p:nvSpPr>
          <p:spPr bwMode="auto">
            <a:xfrm>
              <a:off x="2572" y="2048"/>
              <a:ext cx="35" cy="60"/>
            </a:xfrm>
            <a:custGeom>
              <a:avLst/>
              <a:gdLst>
                <a:gd name="T0" fmla="*/ 53 w 32"/>
                <a:gd name="T1" fmla="*/ 3 h 54"/>
                <a:gd name="T2" fmla="*/ 22 w 32"/>
                <a:gd name="T3" fmla="*/ 37 h 54"/>
                <a:gd name="T4" fmla="*/ 2 w 32"/>
                <a:gd name="T5" fmla="*/ 70 h 54"/>
                <a:gd name="T6" fmla="*/ 4 w 32"/>
                <a:gd name="T7" fmla="*/ 101 h 54"/>
                <a:gd name="T8" fmla="*/ 1 w 32"/>
                <a:gd name="T9" fmla="*/ 111 h 54"/>
                <a:gd name="T10" fmla="*/ 4 w 32"/>
                <a:gd name="T11" fmla="*/ 124 h 54"/>
                <a:gd name="T12" fmla="*/ 5 w 32"/>
                <a:gd name="T13" fmla="*/ 148 h 54"/>
                <a:gd name="T14" fmla="*/ 18 w 32"/>
                <a:gd name="T15" fmla="*/ 170 h 54"/>
                <a:gd name="T16" fmla="*/ 34 w 32"/>
                <a:gd name="T17" fmla="*/ 163 h 54"/>
                <a:gd name="T18" fmla="*/ 40 w 32"/>
                <a:gd name="T19" fmla="*/ 124 h 54"/>
                <a:gd name="T20" fmla="*/ 51 w 32"/>
                <a:gd name="T21" fmla="*/ 98 h 54"/>
                <a:gd name="T22" fmla="*/ 58 w 32"/>
                <a:gd name="T23" fmla="*/ 51 h 54"/>
                <a:gd name="T24" fmla="*/ 79 w 32"/>
                <a:gd name="T25" fmla="*/ 79 h 54"/>
                <a:gd name="T26" fmla="*/ 79 w 32"/>
                <a:gd name="T27" fmla="*/ 27 h 54"/>
                <a:gd name="T28" fmla="*/ 56 w 32"/>
                <a:gd name="T29" fmla="*/ 3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54"/>
                <a:gd name="T47" fmla="*/ 32 w 32"/>
                <a:gd name="T48" fmla="*/ 54 h 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54">
                  <a:moveTo>
                    <a:pt x="20" y="3"/>
                  </a:moveTo>
                  <a:cubicBezTo>
                    <a:pt x="14" y="4"/>
                    <a:pt x="13" y="8"/>
                    <a:pt x="8" y="12"/>
                  </a:cubicBezTo>
                  <a:cubicBezTo>
                    <a:pt x="4" y="15"/>
                    <a:pt x="0" y="17"/>
                    <a:pt x="2" y="22"/>
                  </a:cubicBezTo>
                  <a:cubicBezTo>
                    <a:pt x="4" y="25"/>
                    <a:pt x="7" y="29"/>
                    <a:pt x="4" y="32"/>
                  </a:cubicBezTo>
                  <a:cubicBezTo>
                    <a:pt x="4" y="33"/>
                    <a:pt x="1" y="34"/>
                    <a:pt x="1" y="35"/>
                  </a:cubicBezTo>
                  <a:cubicBezTo>
                    <a:pt x="0" y="37"/>
                    <a:pt x="3" y="39"/>
                    <a:pt x="4" y="40"/>
                  </a:cubicBezTo>
                  <a:cubicBezTo>
                    <a:pt x="0" y="42"/>
                    <a:pt x="2" y="43"/>
                    <a:pt x="5" y="46"/>
                  </a:cubicBezTo>
                  <a:cubicBezTo>
                    <a:pt x="7" y="48"/>
                    <a:pt x="8" y="51"/>
                    <a:pt x="6" y="54"/>
                  </a:cubicBezTo>
                  <a:cubicBezTo>
                    <a:pt x="8" y="52"/>
                    <a:pt x="10" y="51"/>
                    <a:pt x="13" y="50"/>
                  </a:cubicBezTo>
                  <a:cubicBezTo>
                    <a:pt x="8" y="46"/>
                    <a:pt x="7" y="39"/>
                    <a:pt x="15" y="40"/>
                  </a:cubicBezTo>
                  <a:cubicBezTo>
                    <a:pt x="12" y="37"/>
                    <a:pt x="17" y="30"/>
                    <a:pt x="19" y="31"/>
                  </a:cubicBezTo>
                  <a:cubicBezTo>
                    <a:pt x="14" y="30"/>
                    <a:pt x="18" y="18"/>
                    <a:pt x="22" y="16"/>
                  </a:cubicBezTo>
                  <a:cubicBezTo>
                    <a:pt x="27" y="15"/>
                    <a:pt x="28" y="21"/>
                    <a:pt x="29" y="25"/>
                  </a:cubicBezTo>
                  <a:cubicBezTo>
                    <a:pt x="30" y="20"/>
                    <a:pt x="32" y="14"/>
                    <a:pt x="29" y="9"/>
                  </a:cubicBezTo>
                  <a:cubicBezTo>
                    <a:pt x="28" y="6"/>
                    <a:pt x="25" y="0"/>
                    <a:pt x="21" y="3"/>
                  </a:cubicBezTo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60" name="Freeform 67"/>
            <p:cNvSpPr>
              <a:spLocks noChangeArrowheads="1"/>
            </p:cNvSpPr>
            <p:nvPr/>
          </p:nvSpPr>
          <p:spPr bwMode="auto">
            <a:xfrm>
              <a:off x="2514" y="2001"/>
              <a:ext cx="14" cy="45"/>
            </a:xfrm>
            <a:custGeom>
              <a:avLst/>
              <a:gdLst>
                <a:gd name="T0" fmla="*/ 1 w 13"/>
                <a:gd name="T1" fmla="*/ 20 h 41"/>
                <a:gd name="T2" fmla="*/ 18 w 13"/>
                <a:gd name="T3" fmla="*/ 48 h 41"/>
                <a:gd name="T4" fmla="*/ 28 w 13"/>
                <a:gd name="T5" fmla="*/ 95 h 41"/>
                <a:gd name="T6" fmla="*/ 18 w 13"/>
                <a:gd name="T7" fmla="*/ 113 h 41"/>
                <a:gd name="T8" fmla="*/ 4 w 13"/>
                <a:gd name="T9" fmla="*/ 85 h 41"/>
                <a:gd name="T10" fmla="*/ 5 w 13"/>
                <a:gd name="T11" fmla="*/ 72 h 41"/>
                <a:gd name="T12" fmla="*/ 2 w 13"/>
                <a:gd name="T13" fmla="*/ 50 h 41"/>
                <a:gd name="T14" fmla="*/ 0 w 13"/>
                <a:gd name="T15" fmla="*/ 22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41"/>
                <a:gd name="T26" fmla="*/ 13 w 13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41">
                  <a:moveTo>
                    <a:pt x="1" y="7"/>
                  </a:moveTo>
                  <a:cubicBezTo>
                    <a:pt x="7" y="0"/>
                    <a:pt x="6" y="13"/>
                    <a:pt x="7" y="17"/>
                  </a:cubicBezTo>
                  <a:cubicBezTo>
                    <a:pt x="7" y="23"/>
                    <a:pt x="10" y="30"/>
                    <a:pt x="13" y="35"/>
                  </a:cubicBezTo>
                  <a:cubicBezTo>
                    <a:pt x="10" y="35"/>
                    <a:pt x="8" y="39"/>
                    <a:pt x="7" y="41"/>
                  </a:cubicBezTo>
                  <a:cubicBezTo>
                    <a:pt x="6" y="37"/>
                    <a:pt x="11" y="27"/>
                    <a:pt x="4" y="30"/>
                  </a:cubicBezTo>
                  <a:cubicBezTo>
                    <a:pt x="4" y="29"/>
                    <a:pt x="5" y="27"/>
                    <a:pt x="5" y="26"/>
                  </a:cubicBezTo>
                  <a:cubicBezTo>
                    <a:pt x="5" y="23"/>
                    <a:pt x="3" y="21"/>
                    <a:pt x="2" y="18"/>
                  </a:cubicBezTo>
                  <a:cubicBezTo>
                    <a:pt x="1" y="14"/>
                    <a:pt x="4" y="11"/>
                    <a:pt x="0" y="8"/>
                  </a:cubicBezTo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61" name="Freeform 68"/>
            <p:cNvSpPr>
              <a:spLocks noChangeArrowheads="1"/>
            </p:cNvSpPr>
            <p:nvPr/>
          </p:nvSpPr>
          <p:spPr bwMode="auto">
            <a:xfrm>
              <a:off x="2442" y="2094"/>
              <a:ext cx="48" cy="89"/>
            </a:xfrm>
            <a:custGeom>
              <a:avLst/>
              <a:gdLst>
                <a:gd name="T0" fmla="*/ 1 w 44"/>
                <a:gd name="T1" fmla="*/ 257 h 80"/>
                <a:gd name="T2" fmla="*/ 21 w 44"/>
                <a:gd name="T3" fmla="*/ 208 h 80"/>
                <a:gd name="T4" fmla="*/ 45 w 44"/>
                <a:gd name="T5" fmla="*/ 137 h 80"/>
                <a:gd name="T6" fmla="*/ 81 w 44"/>
                <a:gd name="T7" fmla="*/ 69 h 80"/>
                <a:gd name="T8" fmla="*/ 115 w 44"/>
                <a:gd name="T9" fmla="*/ 0 h 80"/>
                <a:gd name="T10" fmla="*/ 87 w 44"/>
                <a:gd name="T11" fmla="*/ 87 h 80"/>
                <a:gd name="T12" fmla="*/ 48 w 44"/>
                <a:gd name="T13" fmla="*/ 166 h 80"/>
                <a:gd name="T14" fmla="*/ 21 w 44"/>
                <a:gd name="T15" fmla="*/ 225 h 80"/>
                <a:gd name="T16" fmla="*/ 1 w 44"/>
                <a:gd name="T17" fmla="*/ 257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80"/>
                <a:gd name="T29" fmla="*/ 44 w 44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80">
                  <a:moveTo>
                    <a:pt x="1" y="80"/>
                  </a:moveTo>
                  <a:cubicBezTo>
                    <a:pt x="0" y="75"/>
                    <a:pt x="5" y="71"/>
                    <a:pt x="8" y="65"/>
                  </a:cubicBezTo>
                  <a:cubicBezTo>
                    <a:pt x="11" y="58"/>
                    <a:pt x="14" y="49"/>
                    <a:pt x="17" y="43"/>
                  </a:cubicBezTo>
                  <a:cubicBezTo>
                    <a:pt x="20" y="37"/>
                    <a:pt x="25" y="31"/>
                    <a:pt x="31" y="21"/>
                  </a:cubicBezTo>
                  <a:cubicBezTo>
                    <a:pt x="37" y="12"/>
                    <a:pt x="42" y="4"/>
                    <a:pt x="44" y="0"/>
                  </a:cubicBezTo>
                  <a:cubicBezTo>
                    <a:pt x="44" y="5"/>
                    <a:pt x="36" y="19"/>
                    <a:pt x="33" y="27"/>
                  </a:cubicBezTo>
                  <a:cubicBezTo>
                    <a:pt x="29" y="35"/>
                    <a:pt x="21" y="43"/>
                    <a:pt x="18" y="51"/>
                  </a:cubicBezTo>
                  <a:cubicBezTo>
                    <a:pt x="14" y="60"/>
                    <a:pt x="11" y="64"/>
                    <a:pt x="8" y="69"/>
                  </a:cubicBezTo>
                  <a:cubicBezTo>
                    <a:pt x="5" y="73"/>
                    <a:pt x="1" y="76"/>
                    <a:pt x="1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62" name="Freeform 69"/>
            <p:cNvSpPr>
              <a:spLocks noChangeArrowheads="1"/>
            </p:cNvSpPr>
            <p:nvPr/>
          </p:nvSpPr>
          <p:spPr bwMode="auto">
            <a:xfrm>
              <a:off x="2596" y="2047"/>
              <a:ext cx="137" cy="153"/>
            </a:xfrm>
            <a:custGeom>
              <a:avLst/>
              <a:gdLst>
                <a:gd name="T0" fmla="*/ 315 w 126"/>
                <a:gd name="T1" fmla="*/ 0 h 137"/>
                <a:gd name="T2" fmla="*/ 309 w 126"/>
                <a:gd name="T3" fmla="*/ 2 h 137"/>
                <a:gd name="T4" fmla="*/ 263 w 126"/>
                <a:gd name="T5" fmla="*/ 97 h 137"/>
                <a:gd name="T6" fmla="*/ 247 w 126"/>
                <a:gd name="T7" fmla="*/ 267 h 137"/>
                <a:gd name="T8" fmla="*/ 241 w 126"/>
                <a:gd name="T9" fmla="*/ 333 h 137"/>
                <a:gd name="T10" fmla="*/ 204 w 126"/>
                <a:gd name="T11" fmla="*/ 351 h 137"/>
                <a:gd name="T12" fmla="*/ 195 w 126"/>
                <a:gd name="T13" fmla="*/ 385 h 137"/>
                <a:gd name="T14" fmla="*/ 186 w 126"/>
                <a:gd name="T15" fmla="*/ 402 h 137"/>
                <a:gd name="T16" fmla="*/ 172 w 126"/>
                <a:gd name="T17" fmla="*/ 413 h 137"/>
                <a:gd name="T18" fmla="*/ 127 w 126"/>
                <a:gd name="T19" fmla="*/ 410 h 137"/>
                <a:gd name="T20" fmla="*/ 117 w 126"/>
                <a:gd name="T21" fmla="*/ 430 h 137"/>
                <a:gd name="T22" fmla="*/ 105 w 126"/>
                <a:gd name="T23" fmla="*/ 430 h 137"/>
                <a:gd name="T24" fmla="*/ 64 w 126"/>
                <a:gd name="T25" fmla="*/ 421 h 137"/>
                <a:gd name="T26" fmla="*/ 42 w 126"/>
                <a:gd name="T27" fmla="*/ 414 h 137"/>
                <a:gd name="T28" fmla="*/ 2 w 126"/>
                <a:gd name="T29" fmla="*/ 434 h 137"/>
                <a:gd name="T30" fmla="*/ 0 w 126"/>
                <a:gd name="T31" fmla="*/ 461 h 137"/>
                <a:gd name="T32" fmla="*/ 18 w 126"/>
                <a:gd name="T33" fmla="*/ 462 h 137"/>
                <a:gd name="T34" fmla="*/ 20 w 126"/>
                <a:gd name="T35" fmla="*/ 438 h 137"/>
                <a:gd name="T36" fmla="*/ 39 w 126"/>
                <a:gd name="T37" fmla="*/ 456 h 137"/>
                <a:gd name="T38" fmla="*/ 33 w 126"/>
                <a:gd name="T39" fmla="*/ 442 h 137"/>
                <a:gd name="T40" fmla="*/ 53 w 126"/>
                <a:gd name="T41" fmla="*/ 438 h 137"/>
                <a:gd name="T42" fmla="*/ 58 w 126"/>
                <a:gd name="T43" fmla="*/ 441 h 137"/>
                <a:gd name="T44" fmla="*/ 76 w 126"/>
                <a:gd name="T45" fmla="*/ 442 h 137"/>
                <a:gd name="T46" fmla="*/ 76 w 126"/>
                <a:gd name="T47" fmla="*/ 442 h 137"/>
                <a:gd name="T48" fmla="*/ 98 w 126"/>
                <a:gd name="T49" fmla="*/ 441 h 137"/>
                <a:gd name="T50" fmla="*/ 107 w 126"/>
                <a:gd name="T51" fmla="*/ 441 h 137"/>
                <a:gd name="T52" fmla="*/ 111 w 126"/>
                <a:gd name="T53" fmla="*/ 441 h 137"/>
                <a:gd name="T54" fmla="*/ 116 w 126"/>
                <a:gd name="T55" fmla="*/ 438 h 137"/>
                <a:gd name="T56" fmla="*/ 157 w 126"/>
                <a:gd name="T57" fmla="*/ 442 h 137"/>
                <a:gd name="T58" fmla="*/ 191 w 126"/>
                <a:gd name="T59" fmla="*/ 438 h 137"/>
                <a:gd name="T60" fmla="*/ 192 w 126"/>
                <a:gd name="T61" fmla="*/ 438 h 137"/>
                <a:gd name="T62" fmla="*/ 202 w 126"/>
                <a:gd name="T63" fmla="*/ 421 h 137"/>
                <a:gd name="T64" fmla="*/ 202 w 126"/>
                <a:gd name="T65" fmla="*/ 420 h 137"/>
                <a:gd name="T66" fmla="*/ 202 w 126"/>
                <a:gd name="T67" fmla="*/ 420 h 137"/>
                <a:gd name="T68" fmla="*/ 208 w 126"/>
                <a:gd name="T69" fmla="*/ 421 h 137"/>
                <a:gd name="T70" fmla="*/ 209 w 126"/>
                <a:gd name="T71" fmla="*/ 420 h 137"/>
                <a:gd name="T72" fmla="*/ 209 w 126"/>
                <a:gd name="T73" fmla="*/ 420 h 137"/>
                <a:gd name="T74" fmla="*/ 221 w 126"/>
                <a:gd name="T75" fmla="*/ 414 h 137"/>
                <a:gd name="T76" fmla="*/ 221 w 126"/>
                <a:gd name="T77" fmla="*/ 410 h 137"/>
                <a:gd name="T78" fmla="*/ 226 w 126"/>
                <a:gd name="T79" fmla="*/ 402 h 137"/>
                <a:gd name="T80" fmla="*/ 232 w 126"/>
                <a:gd name="T81" fmla="*/ 392 h 137"/>
                <a:gd name="T82" fmla="*/ 252 w 126"/>
                <a:gd name="T83" fmla="*/ 395 h 137"/>
                <a:gd name="T84" fmla="*/ 260 w 126"/>
                <a:gd name="T85" fmla="*/ 395 h 137"/>
                <a:gd name="T86" fmla="*/ 274 w 126"/>
                <a:gd name="T87" fmla="*/ 338 h 137"/>
                <a:gd name="T88" fmla="*/ 274 w 126"/>
                <a:gd name="T89" fmla="*/ 337 h 137"/>
                <a:gd name="T90" fmla="*/ 283 w 126"/>
                <a:gd name="T91" fmla="*/ 333 h 137"/>
                <a:gd name="T92" fmla="*/ 283 w 126"/>
                <a:gd name="T93" fmla="*/ 322 h 137"/>
                <a:gd name="T94" fmla="*/ 274 w 126"/>
                <a:gd name="T95" fmla="*/ 212 h 137"/>
                <a:gd name="T96" fmla="*/ 308 w 126"/>
                <a:gd name="T97" fmla="*/ 23 h 137"/>
                <a:gd name="T98" fmla="*/ 315 w 126"/>
                <a:gd name="T99" fmla="*/ 0 h 1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6"/>
                <a:gd name="T151" fmla="*/ 0 h 137"/>
                <a:gd name="T152" fmla="*/ 126 w 126"/>
                <a:gd name="T153" fmla="*/ 137 h 1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6" h="137">
                  <a:moveTo>
                    <a:pt x="126" y="0"/>
                  </a:moveTo>
                  <a:cubicBezTo>
                    <a:pt x="125" y="1"/>
                    <a:pt x="123" y="2"/>
                    <a:pt x="122" y="2"/>
                  </a:cubicBezTo>
                  <a:cubicBezTo>
                    <a:pt x="114" y="7"/>
                    <a:pt x="108" y="21"/>
                    <a:pt x="105" y="29"/>
                  </a:cubicBezTo>
                  <a:cubicBezTo>
                    <a:pt x="99" y="44"/>
                    <a:pt x="99" y="64"/>
                    <a:pt x="99" y="80"/>
                  </a:cubicBezTo>
                  <a:cubicBezTo>
                    <a:pt x="99" y="86"/>
                    <a:pt x="100" y="94"/>
                    <a:pt x="96" y="99"/>
                  </a:cubicBezTo>
                  <a:cubicBezTo>
                    <a:pt x="94" y="103"/>
                    <a:pt x="84" y="111"/>
                    <a:pt x="81" y="104"/>
                  </a:cubicBezTo>
                  <a:cubicBezTo>
                    <a:pt x="82" y="107"/>
                    <a:pt x="81" y="113"/>
                    <a:pt x="78" y="114"/>
                  </a:cubicBezTo>
                  <a:cubicBezTo>
                    <a:pt x="77" y="118"/>
                    <a:pt x="74" y="118"/>
                    <a:pt x="73" y="119"/>
                  </a:cubicBezTo>
                  <a:cubicBezTo>
                    <a:pt x="72" y="119"/>
                    <a:pt x="69" y="122"/>
                    <a:pt x="68" y="122"/>
                  </a:cubicBezTo>
                  <a:cubicBezTo>
                    <a:pt x="62" y="125"/>
                    <a:pt x="55" y="118"/>
                    <a:pt x="51" y="121"/>
                  </a:cubicBezTo>
                  <a:cubicBezTo>
                    <a:pt x="49" y="122"/>
                    <a:pt x="50" y="125"/>
                    <a:pt x="47" y="127"/>
                  </a:cubicBezTo>
                  <a:cubicBezTo>
                    <a:pt x="46" y="127"/>
                    <a:pt x="42" y="127"/>
                    <a:pt x="41" y="127"/>
                  </a:cubicBezTo>
                  <a:cubicBezTo>
                    <a:pt x="36" y="127"/>
                    <a:pt x="31" y="128"/>
                    <a:pt x="26" y="126"/>
                  </a:cubicBezTo>
                  <a:cubicBezTo>
                    <a:pt x="22" y="125"/>
                    <a:pt x="20" y="123"/>
                    <a:pt x="17" y="123"/>
                  </a:cubicBezTo>
                  <a:cubicBezTo>
                    <a:pt x="10" y="122"/>
                    <a:pt x="4" y="122"/>
                    <a:pt x="2" y="129"/>
                  </a:cubicBezTo>
                  <a:cubicBezTo>
                    <a:pt x="1" y="132"/>
                    <a:pt x="1" y="134"/>
                    <a:pt x="0" y="136"/>
                  </a:cubicBezTo>
                  <a:cubicBezTo>
                    <a:pt x="2" y="136"/>
                    <a:pt x="5" y="136"/>
                    <a:pt x="7" y="137"/>
                  </a:cubicBezTo>
                  <a:cubicBezTo>
                    <a:pt x="5" y="135"/>
                    <a:pt x="5" y="130"/>
                    <a:pt x="8" y="130"/>
                  </a:cubicBezTo>
                  <a:cubicBezTo>
                    <a:pt x="10" y="130"/>
                    <a:pt x="14" y="133"/>
                    <a:pt x="16" y="134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6" y="130"/>
                    <a:pt x="18" y="129"/>
                    <a:pt x="21" y="130"/>
                  </a:cubicBezTo>
                  <a:cubicBezTo>
                    <a:pt x="22" y="130"/>
                    <a:pt x="23" y="131"/>
                    <a:pt x="23" y="131"/>
                  </a:cubicBezTo>
                  <a:cubicBezTo>
                    <a:pt x="25" y="131"/>
                    <a:pt x="27" y="132"/>
                    <a:pt x="30" y="132"/>
                  </a:cubicBezTo>
                  <a:cubicBezTo>
                    <a:pt x="30" y="132"/>
                    <a:pt x="30" y="132"/>
                    <a:pt x="30" y="132"/>
                  </a:cubicBezTo>
                  <a:cubicBezTo>
                    <a:pt x="34" y="131"/>
                    <a:pt x="36" y="131"/>
                    <a:pt x="39" y="131"/>
                  </a:cubicBezTo>
                  <a:cubicBezTo>
                    <a:pt x="40" y="131"/>
                    <a:pt x="41" y="131"/>
                    <a:pt x="42" y="131"/>
                  </a:cubicBezTo>
                  <a:cubicBezTo>
                    <a:pt x="43" y="131"/>
                    <a:pt x="43" y="131"/>
                    <a:pt x="44" y="131"/>
                  </a:cubicBezTo>
                  <a:cubicBezTo>
                    <a:pt x="44" y="131"/>
                    <a:pt x="45" y="130"/>
                    <a:pt x="46" y="130"/>
                  </a:cubicBezTo>
                  <a:cubicBezTo>
                    <a:pt x="49" y="130"/>
                    <a:pt x="56" y="131"/>
                    <a:pt x="62" y="132"/>
                  </a:cubicBezTo>
                  <a:cubicBezTo>
                    <a:pt x="67" y="131"/>
                    <a:pt x="71" y="129"/>
                    <a:pt x="76" y="130"/>
                  </a:cubicBezTo>
                  <a:cubicBezTo>
                    <a:pt x="76" y="130"/>
                    <a:pt x="76" y="130"/>
                    <a:pt x="77" y="130"/>
                  </a:cubicBezTo>
                  <a:cubicBezTo>
                    <a:pt x="76" y="128"/>
                    <a:pt x="77" y="126"/>
                    <a:pt x="79" y="126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80" y="125"/>
                    <a:pt x="82" y="125"/>
                    <a:pt x="83" y="126"/>
                  </a:cubicBezTo>
                  <a:cubicBezTo>
                    <a:pt x="83" y="126"/>
                    <a:pt x="84" y="126"/>
                    <a:pt x="84" y="125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5" y="124"/>
                    <a:pt x="85" y="123"/>
                    <a:pt x="87" y="123"/>
                  </a:cubicBezTo>
                  <a:cubicBezTo>
                    <a:pt x="87" y="122"/>
                    <a:pt x="87" y="121"/>
                    <a:pt x="87" y="121"/>
                  </a:cubicBezTo>
                  <a:cubicBezTo>
                    <a:pt x="88" y="120"/>
                    <a:pt x="89" y="119"/>
                    <a:pt x="90" y="119"/>
                  </a:cubicBezTo>
                  <a:cubicBezTo>
                    <a:pt x="91" y="117"/>
                    <a:pt x="92" y="116"/>
                    <a:pt x="93" y="116"/>
                  </a:cubicBezTo>
                  <a:cubicBezTo>
                    <a:pt x="95" y="115"/>
                    <a:pt x="99" y="115"/>
                    <a:pt x="101" y="117"/>
                  </a:cubicBezTo>
                  <a:cubicBezTo>
                    <a:pt x="101" y="117"/>
                    <a:pt x="102" y="117"/>
                    <a:pt x="102" y="117"/>
                  </a:cubicBezTo>
                  <a:cubicBezTo>
                    <a:pt x="106" y="113"/>
                    <a:pt x="109" y="106"/>
                    <a:pt x="110" y="101"/>
                  </a:cubicBezTo>
                  <a:cubicBezTo>
                    <a:pt x="110" y="101"/>
                    <a:pt x="110" y="100"/>
                    <a:pt x="110" y="100"/>
                  </a:cubicBezTo>
                  <a:cubicBezTo>
                    <a:pt x="111" y="100"/>
                    <a:pt x="111" y="99"/>
                    <a:pt x="111" y="99"/>
                  </a:cubicBezTo>
                  <a:cubicBezTo>
                    <a:pt x="111" y="98"/>
                    <a:pt x="111" y="97"/>
                    <a:pt x="111" y="96"/>
                  </a:cubicBezTo>
                  <a:cubicBezTo>
                    <a:pt x="112" y="89"/>
                    <a:pt x="110" y="80"/>
                    <a:pt x="110" y="64"/>
                  </a:cubicBezTo>
                  <a:cubicBezTo>
                    <a:pt x="109" y="41"/>
                    <a:pt x="111" y="27"/>
                    <a:pt x="121" y="7"/>
                  </a:cubicBezTo>
                  <a:cubicBezTo>
                    <a:pt x="123" y="5"/>
                    <a:pt x="124" y="2"/>
                    <a:pt x="126" y="0"/>
                  </a:cubicBez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63" name="Freeform 70"/>
            <p:cNvSpPr>
              <a:spLocks noChangeArrowheads="1"/>
            </p:cNvSpPr>
            <p:nvPr/>
          </p:nvSpPr>
          <p:spPr bwMode="auto">
            <a:xfrm>
              <a:off x="2725" y="2165"/>
              <a:ext cx="194" cy="31"/>
            </a:xfrm>
            <a:custGeom>
              <a:avLst/>
              <a:gdLst>
                <a:gd name="T0" fmla="*/ 431 w 179"/>
                <a:gd name="T1" fmla="*/ 4 h 28"/>
                <a:gd name="T2" fmla="*/ 431 w 179"/>
                <a:gd name="T3" fmla="*/ 2 h 28"/>
                <a:gd name="T4" fmla="*/ 399 w 179"/>
                <a:gd name="T5" fmla="*/ 2 h 28"/>
                <a:gd name="T6" fmla="*/ 367 w 179"/>
                <a:gd name="T7" fmla="*/ 4 h 28"/>
                <a:gd name="T8" fmla="*/ 345 w 179"/>
                <a:gd name="T9" fmla="*/ 20 h 28"/>
                <a:gd name="T10" fmla="*/ 316 w 179"/>
                <a:gd name="T11" fmla="*/ 27 h 28"/>
                <a:gd name="T12" fmla="*/ 286 w 179"/>
                <a:gd name="T13" fmla="*/ 30 h 28"/>
                <a:gd name="T14" fmla="*/ 258 w 179"/>
                <a:gd name="T15" fmla="*/ 52 h 28"/>
                <a:gd name="T16" fmla="*/ 254 w 179"/>
                <a:gd name="T17" fmla="*/ 61 h 28"/>
                <a:gd name="T18" fmla="*/ 248 w 179"/>
                <a:gd name="T19" fmla="*/ 52 h 28"/>
                <a:gd name="T20" fmla="*/ 232 w 179"/>
                <a:gd name="T21" fmla="*/ 58 h 28"/>
                <a:gd name="T22" fmla="*/ 211 w 179"/>
                <a:gd name="T23" fmla="*/ 50 h 28"/>
                <a:gd name="T24" fmla="*/ 197 w 179"/>
                <a:gd name="T25" fmla="*/ 45 h 28"/>
                <a:gd name="T26" fmla="*/ 128 w 179"/>
                <a:gd name="T27" fmla="*/ 37 h 28"/>
                <a:gd name="T28" fmla="*/ 108 w 179"/>
                <a:gd name="T29" fmla="*/ 50 h 28"/>
                <a:gd name="T30" fmla="*/ 88 w 179"/>
                <a:gd name="T31" fmla="*/ 50 h 28"/>
                <a:gd name="T32" fmla="*/ 60 w 179"/>
                <a:gd name="T33" fmla="*/ 50 h 28"/>
                <a:gd name="T34" fmla="*/ 54 w 179"/>
                <a:gd name="T35" fmla="*/ 45 h 28"/>
                <a:gd name="T36" fmla="*/ 47 w 179"/>
                <a:gd name="T37" fmla="*/ 47 h 28"/>
                <a:gd name="T38" fmla="*/ 28 w 179"/>
                <a:gd name="T39" fmla="*/ 33 h 28"/>
                <a:gd name="T40" fmla="*/ 20 w 179"/>
                <a:gd name="T41" fmla="*/ 37 h 28"/>
                <a:gd name="T42" fmla="*/ 2 w 179"/>
                <a:gd name="T43" fmla="*/ 24 h 28"/>
                <a:gd name="T44" fmla="*/ 0 w 179"/>
                <a:gd name="T45" fmla="*/ 24 h 28"/>
                <a:gd name="T46" fmla="*/ 0 w 179"/>
                <a:gd name="T47" fmla="*/ 52 h 28"/>
                <a:gd name="T48" fmla="*/ 59 w 179"/>
                <a:gd name="T49" fmla="*/ 79 h 28"/>
                <a:gd name="T50" fmla="*/ 81 w 179"/>
                <a:gd name="T51" fmla="*/ 80 h 28"/>
                <a:gd name="T52" fmla="*/ 109 w 179"/>
                <a:gd name="T53" fmla="*/ 71 h 28"/>
                <a:gd name="T54" fmla="*/ 127 w 179"/>
                <a:gd name="T55" fmla="*/ 71 h 28"/>
                <a:gd name="T56" fmla="*/ 154 w 179"/>
                <a:gd name="T57" fmla="*/ 61 h 28"/>
                <a:gd name="T58" fmla="*/ 211 w 179"/>
                <a:gd name="T59" fmla="*/ 83 h 28"/>
                <a:gd name="T60" fmla="*/ 248 w 179"/>
                <a:gd name="T61" fmla="*/ 83 h 28"/>
                <a:gd name="T62" fmla="*/ 269 w 179"/>
                <a:gd name="T63" fmla="*/ 83 h 28"/>
                <a:gd name="T64" fmla="*/ 277 w 179"/>
                <a:gd name="T65" fmla="*/ 50 h 28"/>
                <a:gd name="T66" fmla="*/ 298 w 179"/>
                <a:gd name="T67" fmla="*/ 55 h 28"/>
                <a:gd name="T68" fmla="*/ 313 w 179"/>
                <a:gd name="T69" fmla="*/ 61 h 28"/>
                <a:gd name="T70" fmla="*/ 318 w 179"/>
                <a:gd name="T71" fmla="*/ 55 h 28"/>
                <a:gd name="T72" fmla="*/ 345 w 179"/>
                <a:gd name="T73" fmla="*/ 61 h 28"/>
                <a:gd name="T74" fmla="*/ 364 w 179"/>
                <a:gd name="T75" fmla="*/ 52 h 28"/>
                <a:gd name="T76" fmla="*/ 398 w 179"/>
                <a:gd name="T77" fmla="*/ 30 h 28"/>
                <a:gd name="T78" fmla="*/ 431 w 179"/>
                <a:gd name="T79" fmla="*/ 4 h 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9"/>
                <a:gd name="T121" fmla="*/ 0 h 28"/>
                <a:gd name="T122" fmla="*/ 179 w 179"/>
                <a:gd name="T123" fmla="*/ 28 h 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9" h="28">
                  <a:moveTo>
                    <a:pt x="178" y="4"/>
                  </a:moveTo>
                  <a:cubicBezTo>
                    <a:pt x="178" y="5"/>
                    <a:pt x="179" y="6"/>
                    <a:pt x="178" y="2"/>
                  </a:cubicBezTo>
                  <a:cubicBezTo>
                    <a:pt x="174" y="3"/>
                    <a:pt x="169" y="0"/>
                    <a:pt x="165" y="2"/>
                  </a:cubicBezTo>
                  <a:cubicBezTo>
                    <a:pt x="161" y="4"/>
                    <a:pt x="155" y="9"/>
                    <a:pt x="151" y="4"/>
                  </a:cubicBezTo>
                  <a:cubicBezTo>
                    <a:pt x="150" y="9"/>
                    <a:pt x="145" y="9"/>
                    <a:pt x="142" y="6"/>
                  </a:cubicBezTo>
                  <a:cubicBezTo>
                    <a:pt x="141" y="12"/>
                    <a:pt x="135" y="13"/>
                    <a:pt x="130" y="9"/>
                  </a:cubicBezTo>
                  <a:cubicBezTo>
                    <a:pt x="128" y="16"/>
                    <a:pt x="122" y="10"/>
                    <a:pt x="117" y="10"/>
                  </a:cubicBezTo>
                  <a:cubicBezTo>
                    <a:pt x="110" y="9"/>
                    <a:pt x="111" y="14"/>
                    <a:pt x="107" y="17"/>
                  </a:cubicBezTo>
                  <a:cubicBezTo>
                    <a:pt x="107" y="18"/>
                    <a:pt x="106" y="20"/>
                    <a:pt x="105" y="20"/>
                  </a:cubicBezTo>
                  <a:cubicBezTo>
                    <a:pt x="103" y="20"/>
                    <a:pt x="102" y="17"/>
                    <a:pt x="102" y="17"/>
                  </a:cubicBezTo>
                  <a:cubicBezTo>
                    <a:pt x="99" y="17"/>
                    <a:pt x="99" y="19"/>
                    <a:pt x="96" y="19"/>
                  </a:cubicBezTo>
                  <a:cubicBezTo>
                    <a:pt x="95" y="20"/>
                    <a:pt x="89" y="17"/>
                    <a:pt x="87" y="16"/>
                  </a:cubicBezTo>
                  <a:cubicBezTo>
                    <a:pt x="85" y="16"/>
                    <a:pt x="84" y="17"/>
                    <a:pt x="82" y="14"/>
                  </a:cubicBezTo>
                  <a:cubicBezTo>
                    <a:pt x="74" y="22"/>
                    <a:pt x="61" y="17"/>
                    <a:pt x="53" y="12"/>
                  </a:cubicBezTo>
                  <a:cubicBezTo>
                    <a:pt x="51" y="14"/>
                    <a:pt x="46" y="20"/>
                    <a:pt x="44" y="16"/>
                  </a:cubicBezTo>
                  <a:cubicBezTo>
                    <a:pt x="42" y="18"/>
                    <a:pt x="38" y="20"/>
                    <a:pt x="36" y="16"/>
                  </a:cubicBezTo>
                  <a:cubicBezTo>
                    <a:pt x="31" y="18"/>
                    <a:pt x="30" y="17"/>
                    <a:pt x="25" y="16"/>
                  </a:cubicBezTo>
                  <a:cubicBezTo>
                    <a:pt x="24" y="15"/>
                    <a:pt x="23" y="14"/>
                    <a:pt x="22" y="14"/>
                  </a:cubicBezTo>
                  <a:cubicBezTo>
                    <a:pt x="21" y="14"/>
                    <a:pt x="21" y="16"/>
                    <a:pt x="19" y="15"/>
                  </a:cubicBezTo>
                  <a:cubicBezTo>
                    <a:pt x="17" y="14"/>
                    <a:pt x="15" y="11"/>
                    <a:pt x="12" y="11"/>
                  </a:cubicBezTo>
                  <a:cubicBezTo>
                    <a:pt x="12" y="11"/>
                    <a:pt x="9" y="12"/>
                    <a:pt x="8" y="12"/>
                  </a:cubicBezTo>
                  <a:cubicBezTo>
                    <a:pt x="6" y="12"/>
                    <a:pt x="2" y="10"/>
                    <a:pt x="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0" y="14"/>
                    <a:pt x="0" y="17"/>
                  </a:cubicBezTo>
                  <a:cubicBezTo>
                    <a:pt x="9" y="20"/>
                    <a:pt x="24" y="17"/>
                    <a:pt x="24" y="25"/>
                  </a:cubicBezTo>
                  <a:cubicBezTo>
                    <a:pt x="28" y="23"/>
                    <a:pt x="30" y="22"/>
                    <a:pt x="33" y="26"/>
                  </a:cubicBezTo>
                  <a:cubicBezTo>
                    <a:pt x="35" y="22"/>
                    <a:pt x="42" y="20"/>
                    <a:pt x="45" y="23"/>
                  </a:cubicBezTo>
                  <a:cubicBezTo>
                    <a:pt x="48" y="22"/>
                    <a:pt x="50" y="23"/>
                    <a:pt x="52" y="23"/>
                  </a:cubicBezTo>
                  <a:cubicBezTo>
                    <a:pt x="56" y="23"/>
                    <a:pt x="60" y="21"/>
                    <a:pt x="64" y="20"/>
                  </a:cubicBezTo>
                  <a:cubicBezTo>
                    <a:pt x="71" y="19"/>
                    <a:pt x="84" y="18"/>
                    <a:pt x="87" y="27"/>
                  </a:cubicBezTo>
                  <a:cubicBezTo>
                    <a:pt x="91" y="22"/>
                    <a:pt x="96" y="25"/>
                    <a:pt x="102" y="27"/>
                  </a:cubicBezTo>
                  <a:cubicBezTo>
                    <a:pt x="105" y="28"/>
                    <a:pt x="107" y="28"/>
                    <a:pt x="111" y="27"/>
                  </a:cubicBezTo>
                  <a:cubicBezTo>
                    <a:pt x="112" y="26"/>
                    <a:pt x="115" y="17"/>
                    <a:pt x="115" y="16"/>
                  </a:cubicBezTo>
                  <a:cubicBezTo>
                    <a:pt x="118" y="14"/>
                    <a:pt x="121" y="16"/>
                    <a:pt x="124" y="18"/>
                  </a:cubicBezTo>
                  <a:cubicBezTo>
                    <a:pt x="125" y="18"/>
                    <a:pt x="127" y="20"/>
                    <a:pt x="128" y="20"/>
                  </a:cubicBezTo>
                  <a:cubicBezTo>
                    <a:pt x="130" y="20"/>
                    <a:pt x="130" y="19"/>
                    <a:pt x="131" y="18"/>
                  </a:cubicBezTo>
                  <a:cubicBezTo>
                    <a:pt x="135" y="17"/>
                    <a:pt x="137" y="19"/>
                    <a:pt x="142" y="20"/>
                  </a:cubicBezTo>
                  <a:cubicBezTo>
                    <a:pt x="141" y="14"/>
                    <a:pt x="146" y="14"/>
                    <a:pt x="150" y="17"/>
                  </a:cubicBezTo>
                  <a:cubicBezTo>
                    <a:pt x="151" y="7"/>
                    <a:pt x="157" y="7"/>
                    <a:pt x="164" y="10"/>
                  </a:cubicBezTo>
                  <a:cubicBezTo>
                    <a:pt x="165" y="5"/>
                    <a:pt x="173" y="0"/>
                    <a:pt x="178" y="4"/>
                  </a:cubicBez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64" name="Freeform 71"/>
            <p:cNvSpPr>
              <a:spLocks noChangeArrowheads="1"/>
            </p:cNvSpPr>
            <p:nvPr/>
          </p:nvSpPr>
          <p:spPr bwMode="auto">
            <a:xfrm>
              <a:off x="2719" y="2022"/>
              <a:ext cx="91" cy="66"/>
            </a:xfrm>
            <a:custGeom>
              <a:avLst/>
              <a:gdLst>
                <a:gd name="T0" fmla="*/ 2 w 84"/>
                <a:gd name="T1" fmla="*/ 173 h 60"/>
                <a:gd name="T2" fmla="*/ 63 w 84"/>
                <a:gd name="T3" fmla="*/ 52 h 60"/>
                <a:gd name="T4" fmla="*/ 203 w 84"/>
                <a:gd name="T5" fmla="*/ 47 h 60"/>
                <a:gd name="T6" fmla="*/ 181 w 84"/>
                <a:gd name="T7" fmla="*/ 34 h 60"/>
                <a:gd name="T8" fmla="*/ 179 w 84"/>
                <a:gd name="T9" fmla="*/ 52 h 60"/>
                <a:gd name="T10" fmla="*/ 171 w 84"/>
                <a:gd name="T11" fmla="*/ 34 h 60"/>
                <a:gd name="T12" fmla="*/ 163 w 84"/>
                <a:gd name="T13" fmla="*/ 61 h 60"/>
                <a:gd name="T14" fmla="*/ 132 w 84"/>
                <a:gd name="T15" fmla="*/ 52 h 60"/>
                <a:gd name="T16" fmla="*/ 110 w 84"/>
                <a:gd name="T17" fmla="*/ 47 h 60"/>
                <a:gd name="T18" fmla="*/ 88 w 84"/>
                <a:gd name="T19" fmla="*/ 74 h 60"/>
                <a:gd name="T20" fmla="*/ 65 w 84"/>
                <a:gd name="T21" fmla="*/ 74 h 60"/>
                <a:gd name="T22" fmla="*/ 55 w 84"/>
                <a:gd name="T23" fmla="*/ 89 h 60"/>
                <a:gd name="T24" fmla="*/ 36 w 84"/>
                <a:gd name="T25" fmla="*/ 98 h 60"/>
                <a:gd name="T26" fmla="*/ 30 w 84"/>
                <a:gd name="T27" fmla="*/ 119 h 60"/>
                <a:gd name="T28" fmla="*/ 20 w 84"/>
                <a:gd name="T29" fmla="*/ 113 h 60"/>
                <a:gd name="T30" fmla="*/ 18 w 84"/>
                <a:gd name="T31" fmla="*/ 121 h 60"/>
                <a:gd name="T32" fmla="*/ 18 w 84"/>
                <a:gd name="T33" fmla="*/ 119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60"/>
                <a:gd name="T53" fmla="*/ 84 w 84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60">
                  <a:moveTo>
                    <a:pt x="2" y="60"/>
                  </a:moveTo>
                  <a:cubicBezTo>
                    <a:pt x="0" y="42"/>
                    <a:pt x="12" y="28"/>
                    <a:pt x="26" y="18"/>
                  </a:cubicBezTo>
                  <a:cubicBezTo>
                    <a:pt x="40" y="9"/>
                    <a:pt x="71" y="0"/>
                    <a:pt x="84" y="16"/>
                  </a:cubicBezTo>
                  <a:cubicBezTo>
                    <a:pt x="82" y="14"/>
                    <a:pt x="78" y="12"/>
                    <a:pt x="75" y="12"/>
                  </a:cubicBezTo>
                  <a:cubicBezTo>
                    <a:pt x="75" y="14"/>
                    <a:pt x="74" y="16"/>
                    <a:pt x="74" y="18"/>
                  </a:cubicBezTo>
                  <a:cubicBezTo>
                    <a:pt x="74" y="17"/>
                    <a:pt x="73" y="12"/>
                    <a:pt x="71" y="12"/>
                  </a:cubicBezTo>
                  <a:cubicBezTo>
                    <a:pt x="68" y="12"/>
                    <a:pt x="67" y="19"/>
                    <a:pt x="66" y="21"/>
                  </a:cubicBezTo>
                  <a:cubicBezTo>
                    <a:pt x="65" y="17"/>
                    <a:pt x="56" y="10"/>
                    <a:pt x="55" y="18"/>
                  </a:cubicBezTo>
                  <a:cubicBezTo>
                    <a:pt x="53" y="16"/>
                    <a:pt x="49" y="16"/>
                    <a:pt x="46" y="16"/>
                  </a:cubicBezTo>
                  <a:cubicBezTo>
                    <a:pt x="39" y="17"/>
                    <a:pt x="38" y="19"/>
                    <a:pt x="36" y="25"/>
                  </a:cubicBezTo>
                  <a:cubicBezTo>
                    <a:pt x="34" y="21"/>
                    <a:pt x="29" y="20"/>
                    <a:pt x="27" y="25"/>
                  </a:cubicBezTo>
                  <a:cubicBezTo>
                    <a:pt x="23" y="22"/>
                    <a:pt x="22" y="28"/>
                    <a:pt x="23" y="31"/>
                  </a:cubicBezTo>
                  <a:cubicBezTo>
                    <a:pt x="20" y="29"/>
                    <a:pt x="13" y="29"/>
                    <a:pt x="15" y="34"/>
                  </a:cubicBezTo>
                  <a:cubicBezTo>
                    <a:pt x="11" y="34"/>
                    <a:pt x="12" y="38"/>
                    <a:pt x="13" y="41"/>
                  </a:cubicBezTo>
                  <a:cubicBezTo>
                    <a:pt x="12" y="40"/>
                    <a:pt x="10" y="40"/>
                    <a:pt x="8" y="40"/>
                  </a:cubicBezTo>
                  <a:cubicBezTo>
                    <a:pt x="8" y="40"/>
                    <a:pt x="8" y="41"/>
                    <a:pt x="7" y="42"/>
                  </a:cubicBezTo>
                  <a:cubicBezTo>
                    <a:pt x="6" y="43"/>
                    <a:pt x="7" y="41"/>
                    <a:pt x="7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65" name="Freeform 72"/>
            <p:cNvSpPr>
              <a:spLocks noChangeArrowheads="1"/>
            </p:cNvSpPr>
            <p:nvPr/>
          </p:nvSpPr>
          <p:spPr bwMode="auto">
            <a:xfrm>
              <a:off x="2608" y="2041"/>
              <a:ext cx="22" cy="65"/>
            </a:xfrm>
            <a:custGeom>
              <a:avLst/>
              <a:gdLst>
                <a:gd name="T0" fmla="*/ 21 w 20"/>
                <a:gd name="T1" fmla="*/ 30 h 58"/>
                <a:gd name="T2" fmla="*/ 31 w 20"/>
                <a:gd name="T3" fmla="*/ 113 h 58"/>
                <a:gd name="T4" fmla="*/ 0 w 20"/>
                <a:gd name="T5" fmla="*/ 205 h 58"/>
                <a:gd name="T6" fmla="*/ 37 w 20"/>
                <a:gd name="T7" fmla="*/ 187 h 58"/>
                <a:gd name="T8" fmla="*/ 47 w 20"/>
                <a:gd name="T9" fmla="*/ 147 h 58"/>
                <a:gd name="T10" fmla="*/ 41 w 20"/>
                <a:gd name="T11" fmla="*/ 119 h 58"/>
                <a:gd name="T12" fmla="*/ 57 w 20"/>
                <a:gd name="T13" fmla="*/ 85 h 58"/>
                <a:gd name="T14" fmla="*/ 37 w 20"/>
                <a:gd name="T15" fmla="*/ 27 h 58"/>
                <a:gd name="T16" fmla="*/ 0 w 20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58"/>
                <a:gd name="T29" fmla="*/ 20 w 20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58">
                  <a:moveTo>
                    <a:pt x="7" y="9"/>
                  </a:moveTo>
                  <a:cubicBezTo>
                    <a:pt x="11" y="15"/>
                    <a:pt x="12" y="24"/>
                    <a:pt x="11" y="32"/>
                  </a:cubicBezTo>
                  <a:cubicBezTo>
                    <a:pt x="10" y="39"/>
                    <a:pt x="6" y="54"/>
                    <a:pt x="0" y="58"/>
                  </a:cubicBezTo>
                  <a:cubicBezTo>
                    <a:pt x="3" y="54"/>
                    <a:pt x="8" y="50"/>
                    <a:pt x="13" y="54"/>
                  </a:cubicBezTo>
                  <a:cubicBezTo>
                    <a:pt x="3" y="50"/>
                    <a:pt x="15" y="46"/>
                    <a:pt x="16" y="42"/>
                  </a:cubicBezTo>
                  <a:cubicBezTo>
                    <a:pt x="17" y="40"/>
                    <a:pt x="14" y="37"/>
                    <a:pt x="14" y="34"/>
                  </a:cubicBezTo>
                  <a:cubicBezTo>
                    <a:pt x="14" y="30"/>
                    <a:pt x="17" y="27"/>
                    <a:pt x="20" y="24"/>
                  </a:cubicBezTo>
                  <a:cubicBezTo>
                    <a:pt x="15" y="24"/>
                    <a:pt x="13" y="12"/>
                    <a:pt x="13" y="8"/>
                  </a:cubicBezTo>
                  <a:cubicBezTo>
                    <a:pt x="7" y="8"/>
                    <a:pt x="3" y="5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66" name="Freeform 73"/>
            <p:cNvSpPr>
              <a:spLocks noChangeArrowheads="1"/>
            </p:cNvSpPr>
            <p:nvPr/>
          </p:nvSpPr>
          <p:spPr bwMode="auto">
            <a:xfrm>
              <a:off x="2504" y="2027"/>
              <a:ext cx="7" cy="34"/>
            </a:xfrm>
            <a:custGeom>
              <a:avLst/>
              <a:gdLst>
                <a:gd name="T0" fmla="*/ 5 w 7"/>
                <a:gd name="T1" fmla="*/ 18 h 30"/>
                <a:gd name="T2" fmla="*/ 1 w 7"/>
                <a:gd name="T3" fmla="*/ 67 h 30"/>
                <a:gd name="T4" fmla="*/ 6 w 7"/>
                <a:gd name="T5" fmla="*/ 122 h 30"/>
                <a:gd name="T6" fmla="*/ 7 w 7"/>
                <a:gd name="T7" fmla="*/ 76 h 30"/>
                <a:gd name="T8" fmla="*/ 6 w 7"/>
                <a:gd name="T9" fmla="*/ 37 h 30"/>
                <a:gd name="T10" fmla="*/ 6 w 7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30"/>
                <a:gd name="T20" fmla="*/ 7 w 7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30">
                  <a:moveTo>
                    <a:pt x="5" y="4"/>
                  </a:moveTo>
                  <a:cubicBezTo>
                    <a:pt x="3" y="8"/>
                    <a:pt x="2" y="13"/>
                    <a:pt x="1" y="17"/>
                  </a:cubicBezTo>
                  <a:cubicBezTo>
                    <a:pt x="0" y="24"/>
                    <a:pt x="4" y="25"/>
                    <a:pt x="6" y="30"/>
                  </a:cubicBezTo>
                  <a:cubicBezTo>
                    <a:pt x="2" y="26"/>
                    <a:pt x="2" y="21"/>
                    <a:pt x="7" y="19"/>
                  </a:cubicBezTo>
                  <a:cubicBezTo>
                    <a:pt x="3" y="16"/>
                    <a:pt x="6" y="13"/>
                    <a:pt x="6" y="10"/>
                  </a:cubicBezTo>
                  <a:cubicBezTo>
                    <a:pt x="6" y="7"/>
                    <a:pt x="4" y="3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67" name="Freeform 74"/>
            <p:cNvSpPr>
              <a:spLocks noChangeArrowheads="1"/>
            </p:cNvSpPr>
            <p:nvPr/>
          </p:nvSpPr>
          <p:spPr bwMode="auto">
            <a:xfrm>
              <a:off x="2584" y="2124"/>
              <a:ext cx="25" cy="45"/>
            </a:xfrm>
            <a:custGeom>
              <a:avLst/>
              <a:gdLst>
                <a:gd name="T0" fmla="*/ 26 w 23"/>
                <a:gd name="T1" fmla="*/ 0 h 40"/>
                <a:gd name="T2" fmla="*/ 58 w 23"/>
                <a:gd name="T3" fmla="*/ 29 h 40"/>
                <a:gd name="T4" fmla="*/ 36 w 23"/>
                <a:gd name="T5" fmla="*/ 54 h 40"/>
                <a:gd name="T6" fmla="*/ 28 w 23"/>
                <a:gd name="T7" fmla="*/ 53 h 40"/>
                <a:gd name="T8" fmla="*/ 39 w 23"/>
                <a:gd name="T9" fmla="*/ 77 h 40"/>
                <a:gd name="T10" fmla="*/ 30 w 23"/>
                <a:gd name="T11" fmla="*/ 99 h 40"/>
                <a:gd name="T12" fmla="*/ 4 w 23"/>
                <a:gd name="T13" fmla="*/ 133 h 40"/>
                <a:gd name="T14" fmla="*/ 2 w 23"/>
                <a:gd name="T15" fmla="*/ 61 h 40"/>
                <a:gd name="T16" fmla="*/ 24 w 23"/>
                <a:gd name="T17" fmla="*/ 2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40"/>
                <a:gd name="T29" fmla="*/ 23 w 23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40">
                  <a:moveTo>
                    <a:pt x="11" y="0"/>
                  </a:moveTo>
                  <a:cubicBezTo>
                    <a:pt x="14" y="4"/>
                    <a:pt x="19" y="7"/>
                    <a:pt x="23" y="8"/>
                  </a:cubicBezTo>
                  <a:cubicBezTo>
                    <a:pt x="17" y="7"/>
                    <a:pt x="8" y="7"/>
                    <a:pt x="15" y="15"/>
                  </a:cubicBezTo>
                  <a:cubicBezTo>
                    <a:pt x="14" y="14"/>
                    <a:pt x="13" y="14"/>
                    <a:pt x="12" y="14"/>
                  </a:cubicBezTo>
                  <a:cubicBezTo>
                    <a:pt x="12" y="16"/>
                    <a:pt x="14" y="18"/>
                    <a:pt x="16" y="20"/>
                  </a:cubicBezTo>
                  <a:cubicBezTo>
                    <a:pt x="10" y="15"/>
                    <a:pt x="8" y="23"/>
                    <a:pt x="13" y="27"/>
                  </a:cubicBezTo>
                  <a:cubicBezTo>
                    <a:pt x="0" y="20"/>
                    <a:pt x="12" y="40"/>
                    <a:pt x="4" y="36"/>
                  </a:cubicBezTo>
                  <a:cubicBezTo>
                    <a:pt x="6" y="30"/>
                    <a:pt x="6" y="23"/>
                    <a:pt x="2" y="17"/>
                  </a:cubicBezTo>
                  <a:cubicBezTo>
                    <a:pt x="7" y="14"/>
                    <a:pt x="11" y="8"/>
                    <a:pt x="1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68" name="Freeform 75"/>
            <p:cNvSpPr>
              <a:spLocks noChangeArrowheads="1"/>
            </p:cNvSpPr>
            <p:nvPr/>
          </p:nvSpPr>
          <p:spPr bwMode="auto">
            <a:xfrm>
              <a:off x="2592" y="1944"/>
              <a:ext cx="115" cy="54"/>
            </a:xfrm>
            <a:custGeom>
              <a:avLst/>
              <a:gdLst>
                <a:gd name="T0" fmla="*/ 0 w 106"/>
                <a:gd name="T1" fmla="*/ 143 h 49"/>
                <a:gd name="T2" fmla="*/ 36 w 106"/>
                <a:gd name="T3" fmla="*/ 109 h 49"/>
                <a:gd name="T4" fmla="*/ 65 w 106"/>
                <a:gd name="T5" fmla="*/ 78 h 49"/>
                <a:gd name="T6" fmla="*/ 100 w 106"/>
                <a:gd name="T7" fmla="*/ 69 h 49"/>
                <a:gd name="T8" fmla="*/ 127 w 106"/>
                <a:gd name="T9" fmla="*/ 31 h 49"/>
                <a:gd name="T10" fmla="*/ 165 w 106"/>
                <a:gd name="T11" fmla="*/ 19 h 49"/>
                <a:gd name="T12" fmla="*/ 210 w 106"/>
                <a:gd name="T13" fmla="*/ 3 h 49"/>
                <a:gd name="T14" fmla="*/ 245 w 106"/>
                <a:gd name="T15" fmla="*/ 0 h 49"/>
                <a:gd name="T16" fmla="*/ 263 w 106"/>
                <a:gd name="T17" fmla="*/ 3 h 49"/>
                <a:gd name="T18" fmla="*/ 223 w 106"/>
                <a:gd name="T19" fmla="*/ 28 h 49"/>
                <a:gd name="T20" fmla="*/ 179 w 106"/>
                <a:gd name="T21" fmla="*/ 34 h 49"/>
                <a:gd name="T22" fmla="*/ 163 w 106"/>
                <a:gd name="T23" fmla="*/ 41 h 49"/>
                <a:gd name="T24" fmla="*/ 140 w 106"/>
                <a:gd name="T25" fmla="*/ 61 h 49"/>
                <a:gd name="T26" fmla="*/ 92 w 106"/>
                <a:gd name="T27" fmla="*/ 102 h 49"/>
                <a:gd name="T28" fmla="*/ 71 w 106"/>
                <a:gd name="T29" fmla="*/ 95 h 49"/>
                <a:gd name="T30" fmla="*/ 50 w 106"/>
                <a:gd name="T31" fmla="*/ 105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6"/>
                <a:gd name="T49" fmla="*/ 0 h 49"/>
                <a:gd name="T50" fmla="*/ 106 w 106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6" h="49">
                  <a:moveTo>
                    <a:pt x="0" y="49"/>
                  </a:moveTo>
                  <a:cubicBezTo>
                    <a:pt x="5" y="44"/>
                    <a:pt x="9" y="41"/>
                    <a:pt x="15" y="37"/>
                  </a:cubicBezTo>
                  <a:cubicBezTo>
                    <a:pt x="19" y="34"/>
                    <a:pt x="22" y="30"/>
                    <a:pt x="27" y="27"/>
                  </a:cubicBezTo>
                  <a:cubicBezTo>
                    <a:pt x="32" y="24"/>
                    <a:pt x="35" y="28"/>
                    <a:pt x="41" y="24"/>
                  </a:cubicBezTo>
                  <a:cubicBezTo>
                    <a:pt x="45" y="21"/>
                    <a:pt x="51" y="16"/>
                    <a:pt x="52" y="11"/>
                  </a:cubicBezTo>
                  <a:cubicBezTo>
                    <a:pt x="56" y="17"/>
                    <a:pt x="64" y="9"/>
                    <a:pt x="67" y="6"/>
                  </a:cubicBezTo>
                  <a:cubicBezTo>
                    <a:pt x="70" y="10"/>
                    <a:pt x="81" y="4"/>
                    <a:pt x="86" y="3"/>
                  </a:cubicBezTo>
                  <a:cubicBezTo>
                    <a:pt x="90" y="3"/>
                    <a:pt x="97" y="2"/>
                    <a:pt x="100" y="0"/>
                  </a:cubicBezTo>
                  <a:cubicBezTo>
                    <a:pt x="102" y="1"/>
                    <a:pt x="104" y="3"/>
                    <a:pt x="106" y="3"/>
                  </a:cubicBezTo>
                  <a:cubicBezTo>
                    <a:pt x="102" y="0"/>
                    <a:pt x="93" y="6"/>
                    <a:pt x="90" y="10"/>
                  </a:cubicBezTo>
                  <a:cubicBezTo>
                    <a:pt x="86" y="5"/>
                    <a:pt x="78" y="10"/>
                    <a:pt x="73" y="12"/>
                  </a:cubicBezTo>
                  <a:cubicBezTo>
                    <a:pt x="71" y="13"/>
                    <a:pt x="68" y="13"/>
                    <a:pt x="66" y="14"/>
                  </a:cubicBezTo>
                  <a:cubicBezTo>
                    <a:pt x="62" y="16"/>
                    <a:pt x="60" y="19"/>
                    <a:pt x="57" y="21"/>
                  </a:cubicBezTo>
                  <a:cubicBezTo>
                    <a:pt x="51" y="25"/>
                    <a:pt x="41" y="27"/>
                    <a:pt x="38" y="35"/>
                  </a:cubicBezTo>
                  <a:cubicBezTo>
                    <a:pt x="35" y="30"/>
                    <a:pt x="34" y="31"/>
                    <a:pt x="29" y="33"/>
                  </a:cubicBezTo>
                  <a:cubicBezTo>
                    <a:pt x="26" y="35"/>
                    <a:pt x="24" y="35"/>
                    <a:pt x="20" y="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69" name="Freeform 76"/>
            <p:cNvSpPr>
              <a:spLocks noChangeArrowheads="1"/>
            </p:cNvSpPr>
            <p:nvPr/>
          </p:nvSpPr>
          <p:spPr bwMode="auto">
            <a:xfrm>
              <a:off x="2765" y="2192"/>
              <a:ext cx="51" cy="15"/>
            </a:xfrm>
            <a:custGeom>
              <a:avLst/>
              <a:gdLst>
                <a:gd name="T0" fmla="*/ 17 w 47"/>
                <a:gd name="T1" fmla="*/ 21 h 14"/>
                <a:gd name="T2" fmla="*/ 75 w 47"/>
                <a:gd name="T3" fmla="*/ 23 h 14"/>
                <a:gd name="T4" fmla="*/ 100 w 47"/>
                <a:gd name="T5" fmla="*/ 27 h 14"/>
                <a:gd name="T6" fmla="*/ 112 w 47"/>
                <a:gd name="T7" fmla="*/ 18 h 14"/>
                <a:gd name="T8" fmla="*/ 64 w 47"/>
                <a:gd name="T9" fmla="*/ 3 h 14"/>
                <a:gd name="T10" fmla="*/ 51 w 47"/>
                <a:gd name="T11" fmla="*/ 19 h 14"/>
                <a:gd name="T12" fmla="*/ 28 w 47"/>
                <a:gd name="T13" fmla="*/ 4 h 14"/>
                <a:gd name="T14" fmla="*/ 28 w 47"/>
                <a:gd name="T15" fmla="*/ 19 h 14"/>
                <a:gd name="T16" fmla="*/ 20 w 47"/>
                <a:gd name="T17" fmla="*/ 21 h 14"/>
                <a:gd name="T18" fmla="*/ 2 w 47"/>
                <a:gd name="T19" fmla="*/ 5 h 14"/>
                <a:gd name="T20" fmla="*/ 0 w 47"/>
                <a:gd name="T21" fmla="*/ 23 h 14"/>
                <a:gd name="T22" fmla="*/ 33 w 47"/>
                <a:gd name="T23" fmla="*/ 2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14"/>
                <a:gd name="T38" fmla="*/ 47 w 47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14">
                  <a:moveTo>
                    <a:pt x="6" y="10"/>
                  </a:moveTo>
                  <a:cubicBezTo>
                    <a:pt x="14" y="10"/>
                    <a:pt x="23" y="9"/>
                    <a:pt x="30" y="11"/>
                  </a:cubicBezTo>
                  <a:cubicBezTo>
                    <a:pt x="34" y="12"/>
                    <a:pt x="37" y="14"/>
                    <a:pt x="41" y="13"/>
                  </a:cubicBezTo>
                  <a:cubicBezTo>
                    <a:pt x="43" y="12"/>
                    <a:pt x="47" y="10"/>
                    <a:pt x="46" y="7"/>
                  </a:cubicBezTo>
                  <a:cubicBezTo>
                    <a:pt x="45" y="0"/>
                    <a:pt x="30" y="1"/>
                    <a:pt x="26" y="3"/>
                  </a:cubicBezTo>
                  <a:cubicBezTo>
                    <a:pt x="24" y="4"/>
                    <a:pt x="22" y="7"/>
                    <a:pt x="21" y="8"/>
                  </a:cubicBezTo>
                  <a:cubicBezTo>
                    <a:pt x="18" y="9"/>
                    <a:pt x="15" y="5"/>
                    <a:pt x="12" y="4"/>
                  </a:cubicBezTo>
                  <a:cubicBezTo>
                    <a:pt x="12" y="6"/>
                    <a:pt x="13" y="6"/>
                    <a:pt x="12" y="8"/>
                  </a:cubicBezTo>
                  <a:cubicBezTo>
                    <a:pt x="12" y="8"/>
                    <a:pt x="8" y="10"/>
                    <a:pt x="8" y="10"/>
                  </a:cubicBezTo>
                  <a:cubicBezTo>
                    <a:pt x="5" y="9"/>
                    <a:pt x="5" y="4"/>
                    <a:pt x="2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5" y="11"/>
                    <a:pt x="10" y="10"/>
                    <a:pt x="14" y="9"/>
                  </a:cubicBezTo>
                </a:path>
              </a:pathLst>
            </a:custGeom>
            <a:solidFill>
              <a:srgbClr val="DAC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70" name="Freeform 77"/>
            <p:cNvSpPr>
              <a:spLocks noChangeArrowheads="1"/>
            </p:cNvSpPr>
            <p:nvPr/>
          </p:nvSpPr>
          <p:spPr bwMode="auto">
            <a:xfrm>
              <a:off x="2621" y="2197"/>
              <a:ext cx="19" cy="11"/>
            </a:xfrm>
            <a:custGeom>
              <a:avLst/>
              <a:gdLst>
                <a:gd name="T0" fmla="*/ 0 w 19"/>
                <a:gd name="T1" fmla="*/ 4 h 10"/>
                <a:gd name="T2" fmla="*/ 6 w 19"/>
                <a:gd name="T3" fmla="*/ 25 h 10"/>
                <a:gd name="T4" fmla="*/ 14 w 19"/>
                <a:gd name="T5" fmla="*/ 21 h 10"/>
                <a:gd name="T6" fmla="*/ 19 w 19"/>
                <a:gd name="T7" fmla="*/ 21 h 10"/>
                <a:gd name="T8" fmla="*/ 1 w 19"/>
                <a:gd name="T9" fmla="*/ 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0"/>
                <a:gd name="T17" fmla="*/ 19 w 1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0">
                  <a:moveTo>
                    <a:pt x="0" y="4"/>
                  </a:moveTo>
                  <a:cubicBezTo>
                    <a:pt x="2" y="7"/>
                    <a:pt x="3" y="10"/>
                    <a:pt x="6" y="9"/>
                  </a:cubicBezTo>
                  <a:cubicBezTo>
                    <a:pt x="9" y="9"/>
                    <a:pt x="11" y="8"/>
                    <a:pt x="14" y="7"/>
                  </a:cubicBezTo>
                  <a:cubicBezTo>
                    <a:pt x="16" y="7"/>
                    <a:pt x="18" y="8"/>
                    <a:pt x="19" y="7"/>
                  </a:cubicBezTo>
                  <a:cubicBezTo>
                    <a:pt x="15" y="0"/>
                    <a:pt x="7" y="6"/>
                    <a:pt x="1" y="3"/>
                  </a:cubicBezTo>
                </a:path>
              </a:pathLst>
            </a:custGeom>
            <a:solidFill>
              <a:srgbClr val="DAC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71" name="Freeform 78"/>
            <p:cNvSpPr>
              <a:spLocks noChangeArrowheads="1"/>
            </p:cNvSpPr>
            <p:nvPr/>
          </p:nvSpPr>
          <p:spPr bwMode="auto">
            <a:xfrm>
              <a:off x="2939" y="2146"/>
              <a:ext cx="132" cy="49"/>
            </a:xfrm>
            <a:custGeom>
              <a:avLst/>
              <a:gdLst>
                <a:gd name="T0" fmla="*/ 97 w 122"/>
                <a:gd name="T1" fmla="*/ 19 h 45"/>
                <a:gd name="T2" fmla="*/ 202 w 122"/>
                <a:gd name="T3" fmla="*/ 59 h 45"/>
                <a:gd name="T4" fmla="*/ 291 w 122"/>
                <a:gd name="T5" fmla="*/ 115 h 45"/>
                <a:gd name="T6" fmla="*/ 151 w 122"/>
                <a:gd name="T7" fmla="*/ 45 h 45"/>
                <a:gd name="T8" fmla="*/ 4 w 122"/>
                <a:gd name="T9" fmla="*/ 27 h 45"/>
                <a:gd name="T10" fmla="*/ 3 w 122"/>
                <a:gd name="T11" fmla="*/ 0 h 45"/>
                <a:gd name="T12" fmla="*/ 97 w 122"/>
                <a:gd name="T13" fmla="*/ 19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45"/>
                <a:gd name="T23" fmla="*/ 122 w 122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45">
                  <a:moveTo>
                    <a:pt x="41" y="7"/>
                  </a:moveTo>
                  <a:cubicBezTo>
                    <a:pt x="53" y="7"/>
                    <a:pt x="68" y="13"/>
                    <a:pt x="85" y="24"/>
                  </a:cubicBezTo>
                  <a:cubicBezTo>
                    <a:pt x="103" y="36"/>
                    <a:pt x="104" y="39"/>
                    <a:pt x="122" y="45"/>
                  </a:cubicBezTo>
                  <a:cubicBezTo>
                    <a:pt x="105" y="41"/>
                    <a:pt x="87" y="29"/>
                    <a:pt x="63" y="17"/>
                  </a:cubicBezTo>
                  <a:cubicBezTo>
                    <a:pt x="39" y="5"/>
                    <a:pt x="9" y="11"/>
                    <a:pt x="4" y="11"/>
                  </a:cubicBezTo>
                  <a:cubicBezTo>
                    <a:pt x="0" y="11"/>
                    <a:pt x="3" y="5"/>
                    <a:pt x="3" y="0"/>
                  </a:cubicBezTo>
                  <a:cubicBezTo>
                    <a:pt x="4" y="5"/>
                    <a:pt x="26" y="6"/>
                    <a:pt x="41" y="7"/>
                  </a:cubicBezTo>
                  <a:close/>
                </a:path>
              </a:pathLst>
            </a:custGeom>
            <a:solidFill>
              <a:srgbClr val="DAC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72" name="Freeform 79"/>
            <p:cNvSpPr>
              <a:spLocks noChangeArrowheads="1"/>
            </p:cNvSpPr>
            <p:nvPr/>
          </p:nvSpPr>
          <p:spPr bwMode="auto">
            <a:xfrm>
              <a:off x="3081" y="2184"/>
              <a:ext cx="114" cy="21"/>
            </a:xfrm>
            <a:custGeom>
              <a:avLst/>
              <a:gdLst>
                <a:gd name="T0" fmla="*/ 0 w 105"/>
                <a:gd name="T1" fmla="*/ 19 h 19"/>
                <a:gd name="T2" fmla="*/ 263 w 105"/>
                <a:gd name="T3" fmla="*/ 0 h 19"/>
                <a:gd name="T4" fmla="*/ 0 w 105"/>
                <a:gd name="T5" fmla="*/ 19 h 19"/>
                <a:gd name="T6" fmla="*/ 0 60000 65536"/>
                <a:gd name="T7" fmla="*/ 0 60000 65536"/>
                <a:gd name="T8" fmla="*/ 0 60000 65536"/>
                <a:gd name="T9" fmla="*/ 0 w 105"/>
                <a:gd name="T10" fmla="*/ 0 h 19"/>
                <a:gd name="T11" fmla="*/ 105 w 105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" h="19">
                  <a:moveTo>
                    <a:pt x="0" y="6"/>
                  </a:moveTo>
                  <a:cubicBezTo>
                    <a:pt x="12" y="12"/>
                    <a:pt x="67" y="19"/>
                    <a:pt x="105" y="0"/>
                  </a:cubicBezTo>
                  <a:cubicBezTo>
                    <a:pt x="93" y="3"/>
                    <a:pt x="55" y="16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73" name="Freeform 80"/>
            <p:cNvSpPr>
              <a:spLocks noChangeArrowheads="1"/>
            </p:cNvSpPr>
            <p:nvPr/>
          </p:nvSpPr>
          <p:spPr bwMode="auto">
            <a:xfrm>
              <a:off x="2561" y="2039"/>
              <a:ext cx="61" cy="71"/>
            </a:xfrm>
            <a:custGeom>
              <a:avLst/>
              <a:gdLst>
                <a:gd name="T0" fmla="*/ 69 w 56"/>
                <a:gd name="T1" fmla="*/ 203 h 64"/>
                <a:gd name="T2" fmla="*/ 106 w 56"/>
                <a:gd name="T3" fmla="*/ 20 h 64"/>
                <a:gd name="T4" fmla="*/ 75 w 56"/>
                <a:gd name="T5" fmla="*/ 18 h 64"/>
                <a:gd name="T6" fmla="*/ 5 w 56"/>
                <a:gd name="T7" fmla="*/ 75 h 64"/>
                <a:gd name="T8" fmla="*/ 0 w 56"/>
                <a:gd name="T9" fmla="*/ 153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64"/>
                <a:gd name="T17" fmla="*/ 56 w 5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64">
                  <a:moveTo>
                    <a:pt x="27" y="64"/>
                  </a:moveTo>
                  <a:cubicBezTo>
                    <a:pt x="48" y="56"/>
                    <a:pt x="56" y="22"/>
                    <a:pt x="41" y="6"/>
                  </a:cubicBezTo>
                  <a:cubicBezTo>
                    <a:pt x="37" y="0"/>
                    <a:pt x="30" y="4"/>
                    <a:pt x="29" y="5"/>
                  </a:cubicBezTo>
                  <a:cubicBezTo>
                    <a:pt x="20" y="10"/>
                    <a:pt x="10" y="13"/>
                    <a:pt x="5" y="24"/>
                  </a:cubicBezTo>
                  <a:cubicBezTo>
                    <a:pt x="2" y="32"/>
                    <a:pt x="7" y="44"/>
                    <a:pt x="0" y="49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74" name="Freeform 81"/>
            <p:cNvSpPr>
              <a:spLocks noChangeArrowheads="1"/>
            </p:cNvSpPr>
            <p:nvPr/>
          </p:nvSpPr>
          <p:spPr bwMode="auto">
            <a:xfrm>
              <a:off x="2506" y="2124"/>
              <a:ext cx="22" cy="28"/>
            </a:xfrm>
            <a:custGeom>
              <a:avLst/>
              <a:gdLst>
                <a:gd name="T0" fmla="*/ 0 w 20"/>
                <a:gd name="T1" fmla="*/ 60 h 25"/>
                <a:gd name="T2" fmla="*/ 55 w 20"/>
                <a:gd name="T3" fmla="*/ 30 h 25"/>
                <a:gd name="T4" fmla="*/ 0 w 20"/>
                <a:gd name="T5" fmla="*/ 60 h 25"/>
                <a:gd name="T6" fmla="*/ 0 60000 65536"/>
                <a:gd name="T7" fmla="*/ 0 60000 65536"/>
                <a:gd name="T8" fmla="*/ 0 60000 65536"/>
                <a:gd name="T9" fmla="*/ 0 w 20"/>
                <a:gd name="T10" fmla="*/ 0 h 25"/>
                <a:gd name="T11" fmla="*/ 20 w 20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5">
                  <a:moveTo>
                    <a:pt x="0" y="17"/>
                  </a:moveTo>
                  <a:cubicBezTo>
                    <a:pt x="3" y="1"/>
                    <a:pt x="16" y="0"/>
                    <a:pt x="19" y="9"/>
                  </a:cubicBezTo>
                  <a:cubicBezTo>
                    <a:pt x="20" y="17"/>
                    <a:pt x="15" y="25"/>
                    <a:pt x="0" y="17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75" name="Freeform 82"/>
            <p:cNvSpPr>
              <a:spLocks noChangeArrowheads="1"/>
            </p:cNvSpPr>
            <p:nvPr/>
          </p:nvSpPr>
          <p:spPr bwMode="auto">
            <a:xfrm>
              <a:off x="2450" y="2191"/>
              <a:ext cx="6" cy="9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26 h 8"/>
                <a:gd name="T4" fmla="*/ 5 w 6"/>
                <a:gd name="T5" fmla="*/ 18 h 8"/>
                <a:gd name="T6" fmla="*/ 0 60000 65536"/>
                <a:gd name="T7" fmla="*/ 0 60000 65536"/>
                <a:gd name="T8" fmla="*/ 0 60000 65536"/>
                <a:gd name="T9" fmla="*/ 0 w 6"/>
                <a:gd name="T10" fmla="*/ 0 h 8"/>
                <a:gd name="T11" fmla="*/ 6 w 6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8">
                  <a:moveTo>
                    <a:pt x="6" y="0"/>
                  </a:moveTo>
                  <a:cubicBezTo>
                    <a:pt x="2" y="0"/>
                    <a:pt x="3" y="5"/>
                    <a:pt x="0" y="7"/>
                  </a:cubicBezTo>
                  <a:cubicBezTo>
                    <a:pt x="3" y="8"/>
                    <a:pt x="6" y="7"/>
                    <a:pt x="5" y="4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76" name="Freeform 83"/>
            <p:cNvSpPr>
              <a:spLocks noChangeArrowheads="1"/>
            </p:cNvSpPr>
            <p:nvPr/>
          </p:nvSpPr>
          <p:spPr bwMode="auto">
            <a:xfrm>
              <a:off x="2508" y="2128"/>
              <a:ext cx="18" cy="19"/>
            </a:xfrm>
            <a:custGeom>
              <a:avLst/>
              <a:gdLst>
                <a:gd name="T0" fmla="*/ 28 w 17"/>
                <a:gd name="T1" fmla="*/ 29 h 17"/>
                <a:gd name="T2" fmla="*/ 20 w 17"/>
                <a:gd name="T3" fmla="*/ 1 h 17"/>
                <a:gd name="T4" fmla="*/ 1 w 17"/>
                <a:gd name="T5" fmla="*/ 26 h 17"/>
                <a:gd name="T6" fmla="*/ 7 w 17"/>
                <a:gd name="T7" fmla="*/ 55 h 17"/>
                <a:gd name="T8" fmla="*/ 28 w 17"/>
                <a:gd name="T9" fmla="*/ 2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9"/>
                  </a:moveTo>
                  <a:cubicBezTo>
                    <a:pt x="17" y="5"/>
                    <a:pt x="14" y="1"/>
                    <a:pt x="9" y="1"/>
                  </a:cubicBezTo>
                  <a:cubicBezTo>
                    <a:pt x="5" y="0"/>
                    <a:pt x="1" y="3"/>
                    <a:pt x="1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7"/>
                    <a:pt x="16" y="14"/>
                    <a:pt x="16" y="9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77" name="Freeform 84"/>
            <p:cNvSpPr>
              <a:spLocks noChangeArrowheads="1"/>
            </p:cNvSpPr>
            <p:nvPr/>
          </p:nvSpPr>
          <p:spPr bwMode="auto">
            <a:xfrm>
              <a:off x="2572" y="2051"/>
              <a:ext cx="22" cy="58"/>
            </a:xfrm>
            <a:custGeom>
              <a:avLst/>
              <a:gdLst>
                <a:gd name="T0" fmla="*/ 57 w 20"/>
                <a:gd name="T1" fmla="*/ 0 h 52"/>
                <a:gd name="T2" fmla="*/ 1 w 20"/>
                <a:gd name="T3" fmla="*/ 56 h 52"/>
                <a:gd name="T4" fmla="*/ 17 w 20"/>
                <a:gd name="T5" fmla="*/ 88 h 52"/>
                <a:gd name="T6" fmla="*/ 0 w 20"/>
                <a:gd name="T7" fmla="*/ 112 h 52"/>
                <a:gd name="T8" fmla="*/ 4 w 20"/>
                <a:gd name="T9" fmla="*/ 125 h 52"/>
                <a:gd name="T10" fmla="*/ 1 w 20"/>
                <a:gd name="T11" fmla="*/ 132 h 52"/>
                <a:gd name="T12" fmla="*/ 4 w 20"/>
                <a:gd name="T13" fmla="*/ 173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52"/>
                <a:gd name="T23" fmla="*/ 20 w 20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52">
                  <a:moveTo>
                    <a:pt x="20" y="0"/>
                  </a:moveTo>
                  <a:cubicBezTo>
                    <a:pt x="15" y="4"/>
                    <a:pt x="1" y="10"/>
                    <a:pt x="1" y="17"/>
                  </a:cubicBezTo>
                  <a:cubicBezTo>
                    <a:pt x="1" y="21"/>
                    <a:pt x="6" y="23"/>
                    <a:pt x="5" y="27"/>
                  </a:cubicBezTo>
                  <a:cubicBezTo>
                    <a:pt x="5" y="31"/>
                    <a:pt x="2" y="31"/>
                    <a:pt x="0" y="34"/>
                  </a:cubicBezTo>
                  <a:cubicBezTo>
                    <a:pt x="1" y="36"/>
                    <a:pt x="3" y="37"/>
                    <a:pt x="4" y="38"/>
                  </a:cubicBezTo>
                  <a:cubicBezTo>
                    <a:pt x="3" y="38"/>
                    <a:pt x="2" y="39"/>
                    <a:pt x="1" y="39"/>
                  </a:cubicBezTo>
                  <a:cubicBezTo>
                    <a:pt x="3" y="45"/>
                    <a:pt x="13" y="46"/>
                    <a:pt x="4" y="52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78" name="Freeform 85"/>
            <p:cNvSpPr>
              <a:spLocks noChangeArrowheads="1"/>
            </p:cNvSpPr>
            <p:nvPr/>
          </p:nvSpPr>
          <p:spPr bwMode="auto">
            <a:xfrm>
              <a:off x="2578" y="2121"/>
              <a:ext cx="39" cy="58"/>
            </a:xfrm>
            <a:custGeom>
              <a:avLst/>
              <a:gdLst>
                <a:gd name="T0" fmla="*/ 55 w 36"/>
                <a:gd name="T1" fmla="*/ 0 h 52"/>
                <a:gd name="T2" fmla="*/ 88 w 36"/>
                <a:gd name="T3" fmla="*/ 49 h 52"/>
                <a:gd name="T4" fmla="*/ 60 w 36"/>
                <a:gd name="T5" fmla="*/ 49 h 52"/>
                <a:gd name="T6" fmla="*/ 76 w 36"/>
                <a:gd name="T7" fmla="*/ 77 h 52"/>
                <a:gd name="T8" fmla="*/ 58 w 36"/>
                <a:gd name="T9" fmla="*/ 79 h 52"/>
                <a:gd name="T10" fmla="*/ 65 w 36"/>
                <a:gd name="T11" fmla="*/ 95 h 52"/>
                <a:gd name="T12" fmla="*/ 58 w 36"/>
                <a:gd name="T13" fmla="*/ 112 h 52"/>
                <a:gd name="T14" fmla="*/ 47 w 36"/>
                <a:gd name="T15" fmla="*/ 118 h 52"/>
                <a:gd name="T16" fmla="*/ 50 w 36"/>
                <a:gd name="T17" fmla="*/ 133 h 52"/>
                <a:gd name="T18" fmla="*/ 36 w 36"/>
                <a:gd name="T19" fmla="*/ 146 h 52"/>
                <a:gd name="T20" fmla="*/ 30 w 36"/>
                <a:gd name="T21" fmla="*/ 165 h 52"/>
                <a:gd name="T22" fmla="*/ 1 w 36"/>
                <a:gd name="T23" fmla="*/ 165 h 52"/>
                <a:gd name="T24" fmla="*/ 1 w 36"/>
                <a:gd name="T25" fmla="*/ 173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2"/>
                <a:gd name="T41" fmla="*/ 36 w 36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2">
                  <a:moveTo>
                    <a:pt x="23" y="0"/>
                  </a:moveTo>
                  <a:cubicBezTo>
                    <a:pt x="26" y="6"/>
                    <a:pt x="33" y="8"/>
                    <a:pt x="36" y="14"/>
                  </a:cubicBezTo>
                  <a:cubicBezTo>
                    <a:pt x="33" y="15"/>
                    <a:pt x="27" y="12"/>
                    <a:pt x="25" y="14"/>
                  </a:cubicBezTo>
                  <a:cubicBezTo>
                    <a:pt x="21" y="18"/>
                    <a:pt x="29" y="21"/>
                    <a:pt x="31" y="23"/>
                  </a:cubicBezTo>
                  <a:cubicBezTo>
                    <a:pt x="29" y="23"/>
                    <a:pt x="27" y="23"/>
                    <a:pt x="24" y="24"/>
                  </a:cubicBezTo>
                  <a:cubicBezTo>
                    <a:pt x="25" y="25"/>
                    <a:pt x="26" y="27"/>
                    <a:pt x="27" y="28"/>
                  </a:cubicBezTo>
                  <a:cubicBezTo>
                    <a:pt x="21" y="29"/>
                    <a:pt x="20" y="29"/>
                    <a:pt x="24" y="34"/>
                  </a:cubicBezTo>
                  <a:cubicBezTo>
                    <a:pt x="22" y="34"/>
                    <a:pt x="21" y="34"/>
                    <a:pt x="19" y="35"/>
                  </a:cubicBezTo>
                  <a:cubicBezTo>
                    <a:pt x="19" y="36"/>
                    <a:pt x="21" y="39"/>
                    <a:pt x="20" y="40"/>
                  </a:cubicBezTo>
                  <a:cubicBezTo>
                    <a:pt x="19" y="42"/>
                    <a:pt x="15" y="41"/>
                    <a:pt x="15" y="43"/>
                  </a:cubicBezTo>
                  <a:cubicBezTo>
                    <a:pt x="13" y="46"/>
                    <a:pt x="18" y="47"/>
                    <a:pt x="13" y="50"/>
                  </a:cubicBezTo>
                  <a:cubicBezTo>
                    <a:pt x="10" y="51"/>
                    <a:pt x="5" y="49"/>
                    <a:pt x="1" y="50"/>
                  </a:cubicBezTo>
                  <a:cubicBezTo>
                    <a:pt x="0" y="51"/>
                    <a:pt x="1" y="51"/>
                    <a:pt x="1" y="52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79" name="Freeform 86"/>
            <p:cNvSpPr>
              <a:spLocks noChangeArrowheads="1"/>
            </p:cNvSpPr>
            <p:nvPr/>
          </p:nvSpPr>
          <p:spPr bwMode="auto">
            <a:xfrm>
              <a:off x="2707" y="2021"/>
              <a:ext cx="95" cy="153"/>
            </a:xfrm>
            <a:custGeom>
              <a:avLst/>
              <a:gdLst>
                <a:gd name="T0" fmla="*/ 229 w 87"/>
                <a:gd name="T1" fmla="*/ 23 h 137"/>
                <a:gd name="T2" fmla="*/ 59 w 87"/>
                <a:gd name="T3" fmla="*/ 82 h 137"/>
                <a:gd name="T4" fmla="*/ 21 w 87"/>
                <a:gd name="T5" fmla="*/ 408 h 137"/>
                <a:gd name="T6" fmla="*/ 17 w 87"/>
                <a:gd name="T7" fmla="*/ 462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37"/>
                <a:gd name="T14" fmla="*/ 87 w 87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37">
                  <a:moveTo>
                    <a:pt x="87" y="7"/>
                  </a:moveTo>
                  <a:cubicBezTo>
                    <a:pt x="67" y="0"/>
                    <a:pt x="38" y="8"/>
                    <a:pt x="23" y="24"/>
                  </a:cubicBezTo>
                  <a:cubicBezTo>
                    <a:pt x="0" y="47"/>
                    <a:pt x="8" y="90"/>
                    <a:pt x="8" y="120"/>
                  </a:cubicBezTo>
                  <a:cubicBezTo>
                    <a:pt x="8" y="124"/>
                    <a:pt x="8" y="132"/>
                    <a:pt x="6" y="137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80" name="Freeform 87"/>
            <p:cNvSpPr>
              <a:spLocks noChangeArrowheads="1"/>
            </p:cNvSpPr>
            <p:nvPr/>
          </p:nvSpPr>
          <p:spPr bwMode="auto">
            <a:xfrm>
              <a:off x="2438" y="1934"/>
              <a:ext cx="508" cy="278"/>
            </a:xfrm>
            <a:custGeom>
              <a:avLst/>
              <a:gdLst>
                <a:gd name="T0" fmla="*/ 839 w 468"/>
                <a:gd name="T1" fmla="*/ 778 h 249"/>
                <a:gd name="T2" fmla="*/ 888 w 468"/>
                <a:gd name="T3" fmla="*/ 792 h 249"/>
                <a:gd name="T4" fmla="*/ 992 w 468"/>
                <a:gd name="T5" fmla="*/ 773 h 249"/>
                <a:gd name="T6" fmla="*/ 1012 w 468"/>
                <a:gd name="T7" fmla="*/ 766 h 249"/>
                <a:gd name="T8" fmla="*/ 1037 w 468"/>
                <a:gd name="T9" fmla="*/ 742 h 249"/>
                <a:gd name="T10" fmla="*/ 1083 w 468"/>
                <a:gd name="T11" fmla="*/ 726 h 249"/>
                <a:gd name="T12" fmla="*/ 1107 w 468"/>
                <a:gd name="T13" fmla="*/ 709 h 249"/>
                <a:gd name="T14" fmla="*/ 1126 w 468"/>
                <a:gd name="T15" fmla="*/ 702 h 249"/>
                <a:gd name="T16" fmla="*/ 1135 w 468"/>
                <a:gd name="T17" fmla="*/ 644 h 249"/>
                <a:gd name="T18" fmla="*/ 731 w 468"/>
                <a:gd name="T19" fmla="*/ 19 h 249"/>
                <a:gd name="T20" fmla="*/ 634 w 468"/>
                <a:gd name="T21" fmla="*/ 0 h 249"/>
                <a:gd name="T22" fmla="*/ 607 w 468"/>
                <a:gd name="T23" fmla="*/ 1 h 249"/>
                <a:gd name="T24" fmla="*/ 544 w 468"/>
                <a:gd name="T25" fmla="*/ 21 h 249"/>
                <a:gd name="T26" fmla="*/ 482 w 468"/>
                <a:gd name="T27" fmla="*/ 50 h 249"/>
                <a:gd name="T28" fmla="*/ 433 w 468"/>
                <a:gd name="T29" fmla="*/ 106 h 249"/>
                <a:gd name="T30" fmla="*/ 408 w 468"/>
                <a:gd name="T31" fmla="*/ 118 h 249"/>
                <a:gd name="T32" fmla="*/ 354 w 468"/>
                <a:gd name="T33" fmla="*/ 169 h 249"/>
                <a:gd name="T34" fmla="*/ 314 w 468"/>
                <a:gd name="T35" fmla="*/ 223 h 249"/>
                <a:gd name="T36" fmla="*/ 289 w 468"/>
                <a:gd name="T37" fmla="*/ 252 h 249"/>
                <a:gd name="T38" fmla="*/ 271 w 468"/>
                <a:gd name="T39" fmla="*/ 263 h 249"/>
                <a:gd name="T40" fmla="*/ 229 w 468"/>
                <a:gd name="T41" fmla="*/ 298 h 249"/>
                <a:gd name="T42" fmla="*/ 205 w 468"/>
                <a:gd name="T43" fmla="*/ 267 h 249"/>
                <a:gd name="T44" fmla="*/ 170 w 468"/>
                <a:gd name="T45" fmla="*/ 223 h 249"/>
                <a:gd name="T46" fmla="*/ 149 w 468"/>
                <a:gd name="T47" fmla="*/ 386 h 249"/>
                <a:gd name="T48" fmla="*/ 88 w 468"/>
                <a:gd name="T49" fmla="*/ 523 h 249"/>
                <a:gd name="T50" fmla="*/ 46 w 468"/>
                <a:gd name="T51" fmla="*/ 624 h 249"/>
                <a:gd name="T52" fmla="*/ 0 w 468"/>
                <a:gd name="T53" fmla="*/ 760 h 249"/>
                <a:gd name="T54" fmla="*/ 69 w 468"/>
                <a:gd name="T55" fmla="*/ 835 h 249"/>
                <a:gd name="T56" fmla="*/ 265 w 468"/>
                <a:gd name="T57" fmla="*/ 760 h 249"/>
                <a:gd name="T58" fmla="*/ 313 w 468"/>
                <a:gd name="T59" fmla="*/ 803 h 249"/>
                <a:gd name="T60" fmla="*/ 341 w 468"/>
                <a:gd name="T61" fmla="*/ 804 h 249"/>
                <a:gd name="T62" fmla="*/ 368 w 468"/>
                <a:gd name="T63" fmla="*/ 803 h 249"/>
                <a:gd name="T64" fmla="*/ 416 w 468"/>
                <a:gd name="T65" fmla="*/ 815 h 249"/>
                <a:gd name="T66" fmla="*/ 472 w 468"/>
                <a:gd name="T67" fmla="*/ 811 h 249"/>
                <a:gd name="T68" fmla="*/ 485 w 468"/>
                <a:gd name="T69" fmla="*/ 804 h 249"/>
                <a:gd name="T70" fmla="*/ 559 w 468"/>
                <a:gd name="T71" fmla="*/ 769 h 249"/>
                <a:gd name="T72" fmla="*/ 580 w 468"/>
                <a:gd name="T73" fmla="*/ 761 h 249"/>
                <a:gd name="T74" fmla="*/ 587 w 468"/>
                <a:gd name="T75" fmla="*/ 745 h 249"/>
                <a:gd name="T76" fmla="*/ 612 w 468"/>
                <a:gd name="T77" fmla="*/ 745 h 249"/>
                <a:gd name="T78" fmla="*/ 640 w 468"/>
                <a:gd name="T79" fmla="*/ 761 h 249"/>
                <a:gd name="T80" fmla="*/ 695 w 468"/>
                <a:gd name="T81" fmla="*/ 785 h 249"/>
                <a:gd name="T82" fmla="*/ 721 w 468"/>
                <a:gd name="T83" fmla="*/ 785 h 249"/>
                <a:gd name="T84" fmla="*/ 767 w 468"/>
                <a:gd name="T85" fmla="*/ 796 h 249"/>
                <a:gd name="T86" fmla="*/ 798 w 468"/>
                <a:gd name="T87" fmla="*/ 785 h 2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8"/>
                <a:gd name="T133" fmla="*/ 0 h 249"/>
                <a:gd name="T134" fmla="*/ 468 w 468"/>
                <a:gd name="T135" fmla="*/ 249 h 2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8" h="249">
                  <a:moveTo>
                    <a:pt x="324" y="233"/>
                  </a:moveTo>
                  <a:cubicBezTo>
                    <a:pt x="329" y="234"/>
                    <a:pt x="336" y="231"/>
                    <a:pt x="340" y="231"/>
                  </a:cubicBezTo>
                  <a:cubicBezTo>
                    <a:pt x="347" y="233"/>
                    <a:pt x="351" y="239"/>
                    <a:pt x="357" y="243"/>
                  </a:cubicBezTo>
                  <a:cubicBezTo>
                    <a:pt x="358" y="241"/>
                    <a:pt x="361" y="240"/>
                    <a:pt x="361" y="236"/>
                  </a:cubicBezTo>
                  <a:cubicBezTo>
                    <a:pt x="369" y="242"/>
                    <a:pt x="384" y="244"/>
                    <a:pt x="386" y="228"/>
                  </a:cubicBezTo>
                  <a:cubicBezTo>
                    <a:pt x="392" y="231"/>
                    <a:pt x="397" y="236"/>
                    <a:pt x="403" y="230"/>
                  </a:cubicBezTo>
                  <a:cubicBezTo>
                    <a:pt x="405" y="232"/>
                    <a:pt x="409" y="233"/>
                    <a:pt x="411" y="235"/>
                  </a:cubicBezTo>
                  <a:cubicBezTo>
                    <a:pt x="411" y="232"/>
                    <a:pt x="411" y="230"/>
                    <a:pt x="411" y="228"/>
                  </a:cubicBezTo>
                  <a:cubicBezTo>
                    <a:pt x="415" y="229"/>
                    <a:pt x="420" y="232"/>
                    <a:pt x="424" y="234"/>
                  </a:cubicBezTo>
                  <a:cubicBezTo>
                    <a:pt x="423" y="230"/>
                    <a:pt x="421" y="225"/>
                    <a:pt x="421" y="220"/>
                  </a:cubicBezTo>
                  <a:cubicBezTo>
                    <a:pt x="429" y="218"/>
                    <a:pt x="433" y="222"/>
                    <a:pt x="439" y="227"/>
                  </a:cubicBezTo>
                  <a:cubicBezTo>
                    <a:pt x="439" y="224"/>
                    <a:pt x="441" y="225"/>
                    <a:pt x="439" y="216"/>
                  </a:cubicBezTo>
                  <a:cubicBezTo>
                    <a:pt x="445" y="219"/>
                    <a:pt x="446" y="219"/>
                    <a:pt x="450" y="223"/>
                  </a:cubicBezTo>
                  <a:cubicBezTo>
                    <a:pt x="447" y="220"/>
                    <a:pt x="450" y="216"/>
                    <a:pt x="450" y="211"/>
                  </a:cubicBezTo>
                  <a:cubicBezTo>
                    <a:pt x="453" y="211"/>
                    <a:pt x="457" y="212"/>
                    <a:pt x="459" y="212"/>
                  </a:cubicBezTo>
                  <a:cubicBezTo>
                    <a:pt x="458" y="211"/>
                    <a:pt x="458" y="210"/>
                    <a:pt x="457" y="209"/>
                  </a:cubicBezTo>
                  <a:cubicBezTo>
                    <a:pt x="458" y="208"/>
                    <a:pt x="460" y="206"/>
                    <a:pt x="461" y="205"/>
                  </a:cubicBezTo>
                  <a:cubicBezTo>
                    <a:pt x="462" y="192"/>
                    <a:pt x="462" y="192"/>
                    <a:pt x="462" y="192"/>
                  </a:cubicBezTo>
                  <a:cubicBezTo>
                    <a:pt x="462" y="192"/>
                    <a:pt x="468" y="197"/>
                    <a:pt x="452" y="130"/>
                  </a:cubicBezTo>
                  <a:cubicBezTo>
                    <a:pt x="437" y="63"/>
                    <a:pt x="363" y="13"/>
                    <a:pt x="297" y="5"/>
                  </a:cubicBezTo>
                  <a:cubicBezTo>
                    <a:pt x="285" y="4"/>
                    <a:pt x="274" y="3"/>
                    <a:pt x="264" y="4"/>
                  </a:cubicBezTo>
                  <a:cubicBezTo>
                    <a:pt x="260" y="4"/>
                    <a:pt x="257" y="3"/>
                    <a:pt x="257" y="0"/>
                  </a:cubicBezTo>
                  <a:cubicBezTo>
                    <a:pt x="254" y="3"/>
                    <a:pt x="250" y="4"/>
                    <a:pt x="246" y="4"/>
                  </a:cubicBezTo>
                  <a:cubicBezTo>
                    <a:pt x="246" y="3"/>
                    <a:pt x="246" y="2"/>
                    <a:pt x="246" y="1"/>
                  </a:cubicBezTo>
                  <a:cubicBezTo>
                    <a:pt x="244" y="5"/>
                    <a:pt x="238" y="6"/>
                    <a:pt x="234" y="4"/>
                  </a:cubicBezTo>
                  <a:cubicBezTo>
                    <a:pt x="231" y="7"/>
                    <a:pt x="225" y="9"/>
                    <a:pt x="221" y="6"/>
                  </a:cubicBezTo>
                  <a:cubicBezTo>
                    <a:pt x="218" y="11"/>
                    <a:pt x="208" y="14"/>
                    <a:pt x="205" y="9"/>
                  </a:cubicBezTo>
                  <a:cubicBezTo>
                    <a:pt x="203" y="13"/>
                    <a:pt x="200" y="14"/>
                    <a:pt x="196" y="15"/>
                  </a:cubicBezTo>
                  <a:cubicBezTo>
                    <a:pt x="190" y="17"/>
                    <a:pt x="191" y="17"/>
                    <a:pt x="186" y="21"/>
                  </a:cubicBezTo>
                  <a:cubicBezTo>
                    <a:pt x="183" y="25"/>
                    <a:pt x="179" y="28"/>
                    <a:pt x="175" y="31"/>
                  </a:cubicBezTo>
                  <a:cubicBezTo>
                    <a:pt x="174" y="30"/>
                    <a:pt x="173" y="28"/>
                    <a:pt x="173" y="27"/>
                  </a:cubicBezTo>
                  <a:cubicBezTo>
                    <a:pt x="172" y="31"/>
                    <a:pt x="170" y="33"/>
                    <a:pt x="166" y="35"/>
                  </a:cubicBezTo>
                  <a:cubicBezTo>
                    <a:pt x="164" y="36"/>
                    <a:pt x="159" y="39"/>
                    <a:pt x="156" y="39"/>
                  </a:cubicBezTo>
                  <a:cubicBezTo>
                    <a:pt x="157" y="43"/>
                    <a:pt x="147" y="48"/>
                    <a:pt x="144" y="50"/>
                  </a:cubicBezTo>
                  <a:cubicBezTo>
                    <a:pt x="142" y="52"/>
                    <a:pt x="138" y="56"/>
                    <a:pt x="136" y="58"/>
                  </a:cubicBezTo>
                  <a:cubicBezTo>
                    <a:pt x="134" y="60"/>
                    <a:pt x="130" y="65"/>
                    <a:pt x="127" y="65"/>
                  </a:cubicBezTo>
                  <a:cubicBezTo>
                    <a:pt x="127" y="64"/>
                    <a:pt x="125" y="64"/>
                    <a:pt x="125" y="63"/>
                  </a:cubicBezTo>
                  <a:cubicBezTo>
                    <a:pt x="123" y="67"/>
                    <a:pt x="121" y="71"/>
                    <a:pt x="117" y="74"/>
                  </a:cubicBezTo>
                  <a:cubicBezTo>
                    <a:pt x="116" y="74"/>
                    <a:pt x="114" y="74"/>
                    <a:pt x="113" y="75"/>
                  </a:cubicBezTo>
                  <a:cubicBezTo>
                    <a:pt x="112" y="76"/>
                    <a:pt x="112" y="77"/>
                    <a:pt x="111" y="78"/>
                  </a:cubicBezTo>
                  <a:cubicBezTo>
                    <a:pt x="109" y="80"/>
                    <a:pt x="107" y="83"/>
                    <a:pt x="103" y="80"/>
                  </a:cubicBezTo>
                  <a:cubicBezTo>
                    <a:pt x="102" y="84"/>
                    <a:pt x="97" y="88"/>
                    <a:pt x="93" y="89"/>
                  </a:cubicBezTo>
                  <a:cubicBezTo>
                    <a:pt x="93" y="89"/>
                    <a:pt x="88" y="94"/>
                    <a:pt x="86" y="92"/>
                  </a:cubicBezTo>
                  <a:cubicBezTo>
                    <a:pt x="86" y="88"/>
                    <a:pt x="83" y="84"/>
                    <a:pt x="82" y="80"/>
                  </a:cubicBezTo>
                  <a:cubicBezTo>
                    <a:pt x="81" y="74"/>
                    <a:pt x="82" y="68"/>
                    <a:pt x="79" y="63"/>
                  </a:cubicBezTo>
                  <a:cubicBezTo>
                    <a:pt x="77" y="58"/>
                    <a:pt x="73" y="61"/>
                    <a:pt x="69" y="65"/>
                  </a:cubicBezTo>
                  <a:cubicBezTo>
                    <a:pt x="64" y="71"/>
                    <a:pt x="62" y="80"/>
                    <a:pt x="61" y="88"/>
                  </a:cubicBezTo>
                  <a:cubicBezTo>
                    <a:pt x="60" y="94"/>
                    <a:pt x="55" y="110"/>
                    <a:pt x="60" y="115"/>
                  </a:cubicBezTo>
                  <a:cubicBezTo>
                    <a:pt x="54" y="123"/>
                    <a:pt x="48" y="132"/>
                    <a:pt x="46" y="139"/>
                  </a:cubicBezTo>
                  <a:cubicBezTo>
                    <a:pt x="44" y="143"/>
                    <a:pt x="38" y="153"/>
                    <a:pt x="36" y="156"/>
                  </a:cubicBezTo>
                  <a:cubicBezTo>
                    <a:pt x="30" y="164"/>
                    <a:pt x="25" y="174"/>
                    <a:pt x="23" y="176"/>
                  </a:cubicBezTo>
                  <a:cubicBezTo>
                    <a:pt x="21" y="178"/>
                    <a:pt x="20" y="181"/>
                    <a:pt x="18" y="185"/>
                  </a:cubicBezTo>
                  <a:cubicBezTo>
                    <a:pt x="14" y="192"/>
                    <a:pt x="10" y="201"/>
                    <a:pt x="7" y="208"/>
                  </a:cubicBezTo>
                  <a:cubicBezTo>
                    <a:pt x="5" y="214"/>
                    <a:pt x="0" y="220"/>
                    <a:pt x="0" y="226"/>
                  </a:cubicBezTo>
                  <a:cubicBezTo>
                    <a:pt x="1" y="235"/>
                    <a:pt x="4" y="236"/>
                    <a:pt x="11" y="241"/>
                  </a:cubicBezTo>
                  <a:cubicBezTo>
                    <a:pt x="17" y="245"/>
                    <a:pt x="20" y="249"/>
                    <a:pt x="28" y="249"/>
                  </a:cubicBezTo>
                  <a:cubicBezTo>
                    <a:pt x="37" y="249"/>
                    <a:pt x="47" y="246"/>
                    <a:pt x="55" y="243"/>
                  </a:cubicBezTo>
                  <a:cubicBezTo>
                    <a:pt x="69" y="236"/>
                    <a:pt x="90" y="228"/>
                    <a:pt x="107" y="226"/>
                  </a:cubicBezTo>
                  <a:cubicBezTo>
                    <a:pt x="115" y="225"/>
                    <a:pt x="118" y="225"/>
                    <a:pt x="124" y="229"/>
                  </a:cubicBezTo>
                  <a:cubicBezTo>
                    <a:pt x="126" y="232"/>
                    <a:pt x="130" y="238"/>
                    <a:pt x="126" y="239"/>
                  </a:cubicBezTo>
                  <a:cubicBezTo>
                    <a:pt x="129" y="239"/>
                    <a:pt x="133" y="239"/>
                    <a:pt x="135" y="236"/>
                  </a:cubicBezTo>
                  <a:cubicBezTo>
                    <a:pt x="137" y="236"/>
                    <a:pt x="136" y="239"/>
                    <a:pt x="138" y="240"/>
                  </a:cubicBezTo>
                  <a:cubicBezTo>
                    <a:pt x="139" y="240"/>
                    <a:pt x="141" y="239"/>
                    <a:pt x="142" y="239"/>
                  </a:cubicBezTo>
                  <a:cubicBezTo>
                    <a:pt x="142" y="239"/>
                    <a:pt x="147" y="239"/>
                    <a:pt x="148" y="239"/>
                  </a:cubicBezTo>
                  <a:cubicBezTo>
                    <a:pt x="152" y="238"/>
                    <a:pt x="157" y="244"/>
                    <a:pt x="156" y="236"/>
                  </a:cubicBezTo>
                  <a:cubicBezTo>
                    <a:pt x="160" y="238"/>
                    <a:pt x="165" y="240"/>
                    <a:pt x="168" y="243"/>
                  </a:cubicBezTo>
                  <a:cubicBezTo>
                    <a:pt x="167" y="242"/>
                    <a:pt x="166" y="240"/>
                    <a:pt x="165" y="238"/>
                  </a:cubicBezTo>
                  <a:cubicBezTo>
                    <a:pt x="169" y="234"/>
                    <a:pt x="186" y="237"/>
                    <a:pt x="191" y="241"/>
                  </a:cubicBezTo>
                  <a:cubicBezTo>
                    <a:pt x="190" y="240"/>
                    <a:pt x="190" y="238"/>
                    <a:pt x="189" y="236"/>
                  </a:cubicBezTo>
                  <a:cubicBezTo>
                    <a:pt x="191" y="238"/>
                    <a:pt x="194" y="239"/>
                    <a:pt x="197" y="240"/>
                  </a:cubicBezTo>
                  <a:cubicBezTo>
                    <a:pt x="199" y="235"/>
                    <a:pt x="223" y="234"/>
                    <a:pt x="227" y="236"/>
                  </a:cubicBezTo>
                  <a:cubicBezTo>
                    <a:pt x="227" y="234"/>
                    <a:pt x="227" y="231"/>
                    <a:pt x="227" y="229"/>
                  </a:cubicBezTo>
                  <a:cubicBezTo>
                    <a:pt x="230" y="230"/>
                    <a:pt x="232" y="232"/>
                    <a:pt x="235" y="233"/>
                  </a:cubicBezTo>
                  <a:cubicBezTo>
                    <a:pt x="235" y="232"/>
                    <a:pt x="235" y="229"/>
                    <a:pt x="234" y="227"/>
                  </a:cubicBezTo>
                  <a:cubicBezTo>
                    <a:pt x="237" y="227"/>
                    <a:pt x="241" y="228"/>
                    <a:pt x="244" y="228"/>
                  </a:cubicBezTo>
                  <a:cubicBezTo>
                    <a:pt x="241" y="227"/>
                    <a:pt x="239" y="224"/>
                    <a:pt x="239" y="221"/>
                  </a:cubicBezTo>
                  <a:cubicBezTo>
                    <a:pt x="239" y="221"/>
                    <a:pt x="247" y="218"/>
                    <a:pt x="245" y="224"/>
                  </a:cubicBezTo>
                  <a:cubicBezTo>
                    <a:pt x="247" y="223"/>
                    <a:pt x="247" y="223"/>
                    <a:pt x="249" y="221"/>
                  </a:cubicBezTo>
                  <a:cubicBezTo>
                    <a:pt x="252" y="219"/>
                    <a:pt x="254" y="216"/>
                    <a:pt x="255" y="214"/>
                  </a:cubicBezTo>
                  <a:cubicBezTo>
                    <a:pt x="251" y="220"/>
                    <a:pt x="255" y="223"/>
                    <a:pt x="261" y="227"/>
                  </a:cubicBezTo>
                  <a:cubicBezTo>
                    <a:pt x="268" y="231"/>
                    <a:pt x="269" y="231"/>
                    <a:pt x="276" y="231"/>
                  </a:cubicBezTo>
                  <a:cubicBezTo>
                    <a:pt x="280" y="231"/>
                    <a:pt x="280" y="232"/>
                    <a:pt x="283" y="234"/>
                  </a:cubicBezTo>
                  <a:cubicBezTo>
                    <a:pt x="284" y="235"/>
                    <a:pt x="284" y="237"/>
                    <a:pt x="286" y="237"/>
                  </a:cubicBezTo>
                  <a:cubicBezTo>
                    <a:pt x="289" y="237"/>
                    <a:pt x="290" y="233"/>
                    <a:pt x="293" y="234"/>
                  </a:cubicBezTo>
                  <a:cubicBezTo>
                    <a:pt x="296" y="234"/>
                    <a:pt x="299" y="237"/>
                    <a:pt x="301" y="239"/>
                  </a:cubicBezTo>
                  <a:cubicBezTo>
                    <a:pt x="302" y="233"/>
                    <a:pt x="308" y="230"/>
                    <a:pt x="311" y="237"/>
                  </a:cubicBezTo>
                  <a:cubicBezTo>
                    <a:pt x="309" y="229"/>
                    <a:pt x="319" y="234"/>
                    <a:pt x="321" y="238"/>
                  </a:cubicBezTo>
                  <a:cubicBezTo>
                    <a:pt x="321" y="236"/>
                    <a:pt x="322" y="235"/>
                    <a:pt x="324" y="234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81" name="Freeform 88"/>
            <p:cNvSpPr>
              <a:spLocks noChangeArrowheads="1"/>
            </p:cNvSpPr>
            <p:nvPr/>
          </p:nvSpPr>
          <p:spPr bwMode="auto">
            <a:xfrm>
              <a:off x="2938" y="2135"/>
              <a:ext cx="403" cy="73"/>
            </a:xfrm>
            <a:custGeom>
              <a:avLst/>
              <a:gdLst>
                <a:gd name="T0" fmla="*/ 0 w 372"/>
                <a:gd name="T1" fmla="*/ 89 h 65"/>
                <a:gd name="T2" fmla="*/ 1 w 372"/>
                <a:gd name="T3" fmla="*/ 43 h 65"/>
                <a:gd name="T4" fmla="*/ 2 w 372"/>
                <a:gd name="T5" fmla="*/ 21 h 65"/>
                <a:gd name="T6" fmla="*/ 210 w 372"/>
                <a:gd name="T7" fmla="*/ 89 h 65"/>
                <a:gd name="T8" fmla="*/ 412 w 372"/>
                <a:gd name="T9" fmla="*/ 181 h 65"/>
                <a:gd name="T10" fmla="*/ 645 w 372"/>
                <a:gd name="T11" fmla="*/ 109 h 65"/>
                <a:gd name="T12" fmla="*/ 844 w 372"/>
                <a:gd name="T13" fmla="*/ 79 h 65"/>
                <a:gd name="T14" fmla="*/ 887 w 372"/>
                <a:gd name="T15" fmla="*/ 100 h 65"/>
                <a:gd name="T16" fmla="*/ 885 w 372"/>
                <a:gd name="T17" fmla="*/ 112 h 65"/>
                <a:gd name="T18" fmla="*/ 863 w 372"/>
                <a:gd name="T19" fmla="*/ 106 h 65"/>
                <a:gd name="T20" fmla="*/ 863 w 372"/>
                <a:gd name="T21" fmla="*/ 106 h 65"/>
                <a:gd name="T22" fmla="*/ 772 w 372"/>
                <a:gd name="T23" fmla="*/ 89 h 65"/>
                <a:gd name="T24" fmla="*/ 659 w 372"/>
                <a:gd name="T25" fmla="*/ 137 h 65"/>
                <a:gd name="T26" fmla="*/ 412 w 372"/>
                <a:gd name="T27" fmla="*/ 231 h 65"/>
                <a:gd name="T28" fmla="*/ 193 w 372"/>
                <a:gd name="T29" fmla="*/ 134 h 65"/>
                <a:gd name="T30" fmla="*/ 0 w 372"/>
                <a:gd name="T31" fmla="*/ 89 h 65"/>
                <a:gd name="T32" fmla="*/ 0 w 372"/>
                <a:gd name="T33" fmla="*/ 89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2"/>
                <a:gd name="T52" fmla="*/ 0 h 65"/>
                <a:gd name="T53" fmla="*/ 372 w 372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2" h="65">
                  <a:moveTo>
                    <a:pt x="0" y="2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2" y="13"/>
                    <a:pt x="2" y="6"/>
                  </a:cubicBezTo>
                  <a:cubicBezTo>
                    <a:pt x="42" y="0"/>
                    <a:pt x="65" y="12"/>
                    <a:pt x="87" y="25"/>
                  </a:cubicBezTo>
                  <a:cubicBezTo>
                    <a:pt x="108" y="37"/>
                    <a:pt x="128" y="51"/>
                    <a:pt x="171" y="50"/>
                  </a:cubicBezTo>
                  <a:cubicBezTo>
                    <a:pt x="215" y="49"/>
                    <a:pt x="243" y="39"/>
                    <a:pt x="268" y="30"/>
                  </a:cubicBezTo>
                  <a:cubicBezTo>
                    <a:pt x="295" y="20"/>
                    <a:pt x="317" y="13"/>
                    <a:pt x="350" y="22"/>
                  </a:cubicBezTo>
                  <a:cubicBezTo>
                    <a:pt x="358" y="23"/>
                    <a:pt x="363" y="26"/>
                    <a:pt x="367" y="28"/>
                  </a:cubicBezTo>
                  <a:cubicBezTo>
                    <a:pt x="372" y="30"/>
                    <a:pt x="371" y="31"/>
                    <a:pt x="366" y="31"/>
                  </a:cubicBezTo>
                  <a:cubicBezTo>
                    <a:pt x="364" y="30"/>
                    <a:pt x="361" y="30"/>
                    <a:pt x="358" y="29"/>
                  </a:cubicBezTo>
                  <a:cubicBezTo>
                    <a:pt x="358" y="29"/>
                    <a:pt x="358" y="29"/>
                    <a:pt x="358" y="29"/>
                  </a:cubicBezTo>
                  <a:cubicBezTo>
                    <a:pt x="354" y="28"/>
                    <a:pt x="334" y="24"/>
                    <a:pt x="319" y="25"/>
                  </a:cubicBezTo>
                  <a:cubicBezTo>
                    <a:pt x="303" y="27"/>
                    <a:pt x="288" y="32"/>
                    <a:pt x="272" y="38"/>
                  </a:cubicBezTo>
                  <a:cubicBezTo>
                    <a:pt x="248" y="47"/>
                    <a:pt x="218" y="63"/>
                    <a:pt x="171" y="64"/>
                  </a:cubicBezTo>
                  <a:cubicBezTo>
                    <a:pt x="125" y="65"/>
                    <a:pt x="100" y="50"/>
                    <a:pt x="79" y="37"/>
                  </a:cubicBezTo>
                  <a:cubicBezTo>
                    <a:pt x="57" y="25"/>
                    <a:pt x="37" y="1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82" name="Freeform 89"/>
            <p:cNvSpPr>
              <a:spLocks noChangeArrowheads="1"/>
            </p:cNvSpPr>
            <p:nvPr/>
          </p:nvSpPr>
          <p:spPr bwMode="auto">
            <a:xfrm>
              <a:off x="2496" y="2005"/>
              <a:ext cx="18" cy="53"/>
            </a:xfrm>
            <a:custGeom>
              <a:avLst/>
              <a:gdLst>
                <a:gd name="T0" fmla="*/ 26 w 17"/>
                <a:gd name="T1" fmla="*/ 2 h 48"/>
                <a:gd name="T2" fmla="*/ 7 w 17"/>
                <a:gd name="T3" fmla="*/ 75 h 48"/>
                <a:gd name="T4" fmla="*/ 4 w 17"/>
                <a:gd name="T5" fmla="*/ 144 h 48"/>
                <a:gd name="T6" fmla="*/ 1 w 17"/>
                <a:gd name="T7" fmla="*/ 113 h 48"/>
                <a:gd name="T8" fmla="*/ 3 w 17"/>
                <a:gd name="T9" fmla="*/ 68 h 48"/>
                <a:gd name="T10" fmla="*/ 30 w 17"/>
                <a:gd name="T11" fmla="*/ 0 h 48"/>
                <a:gd name="T12" fmla="*/ 26 w 17"/>
                <a:gd name="T13" fmla="*/ 2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48"/>
                <a:gd name="T23" fmla="*/ 17 w 17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48">
                  <a:moveTo>
                    <a:pt x="15" y="2"/>
                  </a:moveTo>
                  <a:cubicBezTo>
                    <a:pt x="10" y="8"/>
                    <a:pt x="8" y="17"/>
                    <a:pt x="7" y="25"/>
                  </a:cubicBezTo>
                  <a:cubicBezTo>
                    <a:pt x="6" y="30"/>
                    <a:pt x="3" y="41"/>
                    <a:pt x="4" y="48"/>
                  </a:cubicBezTo>
                  <a:cubicBezTo>
                    <a:pt x="3" y="45"/>
                    <a:pt x="1" y="41"/>
                    <a:pt x="1" y="38"/>
                  </a:cubicBezTo>
                  <a:cubicBezTo>
                    <a:pt x="0" y="32"/>
                    <a:pt x="1" y="28"/>
                    <a:pt x="3" y="23"/>
                  </a:cubicBezTo>
                  <a:cubicBezTo>
                    <a:pt x="4" y="19"/>
                    <a:pt x="10" y="5"/>
                    <a:pt x="17" y="0"/>
                  </a:cubicBezTo>
                  <a:cubicBezTo>
                    <a:pt x="16" y="1"/>
                    <a:pt x="16" y="1"/>
                    <a:pt x="15" y="2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83" name="Freeform 90"/>
            <p:cNvSpPr>
              <a:spLocks noChangeArrowheads="1"/>
            </p:cNvSpPr>
            <p:nvPr/>
          </p:nvSpPr>
          <p:spPr bwMode="auto">
            <a:xfrm>
              <a:off x="2722" y="2190"/>
              <a:ext cx="97" cy="21"/>
            </a:xfrm>
            <a:custGeom>
              <a:avLst/>
              <a:gdLst>
                <a:gd name="T0" fmla="*/ 46 w 90"/>
                <a:gd name="T1" fmla="*/ 4 h 19"/>
                <a:gd name="T2" fmla="*/ 49 w 90"/>
                <a:gd name="T3" fmla="*/ 17 h 19"/>
                <a:gd name="T4" fmla="*/ 54 w 90"/>
                <a:gd name="T5" fmla="*/ 23 h 19"/>
                <a:gd name="T6" fmla="*/ 71 w 90"/>
                <a:gd name="T7" fmla="*/ 17 h 19"/>
                <a:gd name="T8" fmla="*/ 89 w 90"/>
                <a:gd name="T9" fmla="*/ 28 h 19"/>
                <a:gd name="T10" fmla="*/ 111 w 90"/>
                <a:gd name="T11" fmla="*/ 23 h 19"/>
                <a:gd name="T12" fmla="*/ 135 w 90"/>
                <a:gd name="T13" fmla="*/ 25 h 19"/>
                <a:gd name="T14" fmla="*/ 143 w 90"/>
                <a:gd name="T15" fmla="*/ 17 h 19"/>
                <a:gd name="T16" fmla="*/ 143 w 90"/>
                <a:gd name="T17" fmla="*/ 4 h 19"/>
                <a:gd name="T18" fmla="*/ 179 w 90"/>
                <a:gd name="T19" fmla="*/ 2 h 19"/>
                <a:gd name="T20" fmla="*/ 206 w 90"/>
                <a:gd name="T21" fmla="*/ 25 h 19"/>
                <a:gd name="T22" fmla="*/ 188 w 90"/>
                <a:gd name="T23" fmla="*/ 54 h 19"/>
                <a:gd name="T24" fmla="*/ 143 w 90"/>
                <a:gd name="T25" fmla="*/ 49 h 19"/>
                <a:gd name="T26" fmla="*/ 63 w 90"/>
                <a:gd name="T27" fmla="*/ 49 h 19"/>
                <a:gd name="T28" fmla="*/ 18 w 90"/>
                <a:gd name="T29" fmla="*/ 56 h 19"/>
                <a:gd name="T30" fmla="*/ 34 w 90"/>
                <a:gd name="T31" fmla="*/ 31 h 19"/>
                <a:gd name="T32" fmla="*/ 2 w 90"/>
                <a:gd name="T33" fmla="*/ 34 h 19"/>
                <a:gd name="T34" fmla="*/ 46 w 90"/>
                <a:gd name="T35" fmla="*/ 4 h 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19"/>
                <a:gd name="T56" fmla="*/ 90 w 90"/>
                <a:gd name="T57" fmla="*/ 19 h 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19">
                  <a:moveTo>
                    <a:pt x="20" y="4"/>
                  </a:moveTo>
                  <a:cubicBezTo>
                    <a:pt x="20" y="4"/>
                    <a:pt x="21" y="4"/>
                    <a:pt x="21" y="5"/>
                  </a:cubicBezTo>
                  <a:cubicBezTo>
                    <a:pt x="22" y="6"/>
                    <a:pt x="22" y="8"/>
                    <a:pt x="24" y="8"/>
                  </a:cubicBezTo>
                  <a:cubicBezTo>
                    <a:pt x="27" y="8"/>
                    <a:pt x="28" y="4"/>
                    <a:pt x="31" y="5"/>
                  </a:cubicBezTo>
                  <a:cubicBezTo>
                    <a:pt x="34" y="5"/>
                    <a:pt x="37" y="8"/>
                    <a:pt x="39" y="10"/>
                  </a:cubicBezTo>
                  <a:cubicBezTo>
                    <a:pt x="40" y="4"/>
                    <a:pt x="46" y="1"/>
                    <a:pt x="49" y="8"/>
                  </a:cubicBezTo>
                  <a:cubicBezTo>
                    <a:pt x="47" y="0"/>
                    <a:pt x="57" y="5"/>
                    <a:pt x="59" y="9"/>
                  </a:cubicBezTo>
                  <a:cubicBezTo>
                    <a:pt x="59" y="7"/>
                    <a:pt x="60" y="6"/>
                    <a:pt x="62" y="5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7" y="5"/>
                    <a:pt x="74" y="2"/>
                    <a:pt x="78" y="2"/>
                  </a:cubicBezTo>
                  <a:cubicBezTo>
                    <a:pt x="83" y="3"/>
                    <a:pt x="86" y="6"/>
                    <a:pt x="90" y="9"/>
                  </a:cubicBezTo>
                  <a:cubicBezTo>
                    <a:pt x="88" y="15"/>
                    <a:pt x="90" y="17"/>
                    <a:pt x="82" y="18"/>
                  </a:cubicBezTo>
                  <a:cubicBezTo>
                    <a:pt x="75" y="19"/>
                    <a:pt x="69" y="17"/>
                    <a:pt x="62" y="16"/>
                  </a:cubicBezTo>
                  <a:cubicBezTo>
                    <a:pt x="53" y="15"/>
                    <a:pt x="38" y="16"/>
                    <a:pt x="28" y="16"/>
                  </a:cubicBezTo>
                  <a:cubicBezTo>
                    <a:pt x="23" y="16"/>
                    <a:pt x="11" y="15"/>
                    <a:pt x="7" y="19"/>
                  </a:cubicBezTo>
                  <a:cubicBezTo>
                    <a:pt x="8" y="14"/>
                    <a:pt x="12" y="13"/>
                    <a:pt x="16" y="11"/>
                  </a:cubicBezTo>
                  <a:cubicBezTo>
                    <a:pt x="12" y="11"/>
                    <a:pt x="5" y="8"/>
                    <a:pt x="2" y="12"/>
                  </a:cubicBezTo>
                  <a:cubicBezTo>
                    <a:pt x="0" y="1"/>
                    <a:pt x="12" y="5"/>
                    <a:pt x="20" y="4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84" name="Line 91"/>
            <p:cNvSpPr>
              <a:spLocks noChangeShapeType="1"/>
            </p:cNvSpPr>
            <p:nvPr/>
          </p:nvSpPr>
          <p:spPr bwMode="auto">
            <a:xfrm>
              <a:off x="2516" y="2052"/>
              <a:ext cx="1" cy="1"/>
            </a:xfrm>
            <a:prstGeom prst="line">
              <a:avLst/>
            </a:prstGeom>
            <a:noFill/>
            <a:ln w="11160">
              <a:solidFill>
                <a:srgbClr val="1A171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85" name="Freeform 92"/>
            <p:cNvSpPr>
              <a:spLocks noChangeArrowheads="1"/>
            </p:cNvSpPr>
            <p:nvPr/>
          </p:nvSpPr>
          <p:spPr bwMode="auto">
            <a:xfrm>
              <a:off x="2590" y="2196"/>
              <a:ext cx="62" cy="15"/>
            </a:xfrm>
            <a:custGeom>
              <a:avLst/>
              <a:gdLst>
                <a:gd name="T0" fmla="*/ 140 w 57"/>
                <a:gd name="T1" fmla="*/ 6 h 14"/>
                <a:gd name="T2" fmla="*/ 121 w 57"/>
                <a:gd name="T3" fmla="*/ 2 h 14"/>
                <a:gd name="T4" fmla="*/ 126 w 57"/>
                <a:gd name="T5" fmla="*/ 18 h 14"/>
                <a:gd name="T6" fmla="*/ 59 w 57"/>
                <a:gd name="T7" fmla="*/ 4 h 14"/>
                <a:gd name="T8" fmla="*/ 69 w 57"/>
                <a:gd name="T9" fmla="*/ 20 h 14"/>
                <a:gd name="T10" fmla="*/ 36 w 57"/>
                <a:gd name="T11" fmla="*/ 2 h 14"/>
                <a:gd name="T12" fmla="*/ 20 w 57"/>
                <a:gd name="T13" fmla="*/ 5 h 14"/>
                <a:gd name="T14" fmla="*/ 0 w 57"/>
                <a:gd name="T15" fmla="*/ 29 h 14"/>
                <a:gd name="T16" fmla="*/ 83 w 57"/>
                <a:gd name="T17" fmla="*/ 27 h 14"/>
                <a:gd name="T18" fmla="*/ 108 w 57"/>
                <a:gd name="T19" fmla="*/ 23 h 14"/>
                <a:gd name="T20" fmla="*/ 140 w 57"/>
                <a:gd name="T21" fmla="*/ 20 h 14"/>
                <a:gd name="T22" fmla="*/ 144 w 57"/>
                <a:gd name="T23" fmla="*/ 4 h 14"/>
                <a:gd name="T24" fmla="*/ 140 w 57"/>
                <a:gd name="T25" fmla="*/ 6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14"/>
                <a:gd name="T41" fmla="*/ 57 w 57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14">
                  <a:moveTo>
                    <a:pt x="56" y="6"/>
                  </a:moveTo>
                  <a:cubicBezTo>
                    <a:pt x="53" y="5"/>
                    <a:pt x="50" y="4"/>
                    <a:pt x="48" y="2"/>
                  </a:cubicBezTo>
                  <a:cubicBezTo>
                    <a:pt x="49" y="4"/>
                    <a:pt x="49" y="6"/>
                    <a:pt x="50" y="7"/>
                  </a:cubicBezTo>
                  <a:cubicBezTo>
                    <a:pt x="45" y="3"/>
                    <a:pt x="28" y="0"/>
                    <a:pt x="24" y="4"/>
                  </a:cubicBezTo>
                  <a:cubicBezTo>
                    <a:pt x="25" y="6"/>
                    <a:pt x="26" y="8"/>
                    <a:pt x="27" y="9"/>
                  </a:cubicBezTo>
                  <a:cubicBezTo>
                    <a:pt x="24" y="6"/>
                    <a:pt x="19" y="4"/>
                    <a:pt x="15" y="2"/>
                  </a:cubicBezTo>
                  <a:cubicBezTo>
                    <a:pt x="16" y="10"/>
                    <a:pt x="11" y="5"/>
                    <a:pt x="8" y="5"/>
                  </a:cubicBezTo>
                  <a:cubicBezTo>
                    <a:pt x="4" y="7"/>
                    <a:pt x="1" y="10"/>
                    <a:pt x="0" y="14"/>
                  </a:cubicBezTo>
                  <a:cubicBezTo>
                    <a:pt x="7" y="7"/>
                    <a:pt x="23" y="14"/>
                    <a:pt x="33" y="13"/>
                  </a:cubicBezTo>
                  <a:cubicBezTo>
                    <a:pt x="36" y="13"/>
                    <a:pt x="39" y="11"/>
                    <a:pt x="43" y="11"/>
                  </a:cubicBezTo>
                  <a:cubicBezTo>
                    <a:pt x="47" y="11"/>
                    <a:pt x="53" y="13"/>
                    <a:pt x="56" y="9"/>
                  </a:cubicBezTo>
                  <a:cubicBezTo>
                    <a:pt x="57" y="8"/>
                    <a:pt x="57" y="6"/>
                    <a:pt x="57" y="4"/>
                  </a:cubicBezTo>
                  <a:cubicBezTo>
                    <a:pt x="57" y="5"/>
                    <a:pt x="56" y="5"/>
                    <a:pt x="56" y="6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86" name="Freeform 93"/>
            <p:cNvSpPr>
              <a:spLocks noChangeArrowheads="1"/>
            </p:cNvSpPr>
            <p:nvPr/>
          </p:nvSpPr>
          <p:spPr bwMode="auto">
            <a:xfrm>
              <a:off x="2797" y="2021"/>
              <a:ext cx="5" cy="11"/>
            </a:xfrm>
            <a:custGeom>
              <a:avLst/>
              <a:gdLst>
                <a:gd name="T0" fmla="*/ 4 w 5"/>
                <a:gd name="T1" fmla="*/ 79 h 9"/>
                <a:gd name="T2" fmla="*/ 4 w 5"/>
                <a:gd name="T3" fmla="*/ 0 h 9"/>
                <a:gd name="T4" fmla="*/ 1 w 5"/>
                <a:gd name="T5" fmla="*/ 79 h 9"/>
                <a:gd name="T6" fmla="*/ 0 60000 65536"/>
                <a:gd name="T7" fmla="*/ 0 60000 65536"/>
                <a:gd name="T8" fmla="*/ 0 60000 65536"/>
                <a:gd name="T9" fmla="*/ 0 w 5"/>
                <a:gd name="T10" fmla="*/ 0 h 9"/>
                <a:gd name="T11" fmla="*/ 5 w 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9">
                  <a:moveTo>
                    <a:pt x="4" y="9"/>
                  </a:moveTo>
                  <a:cubicBezTo>
                    <a:pt x="5" y="7"/>
                    <a:pt x="5" y="3"/>
                    <a:pt x="4" y="0"/>
                  </a:cubicBezTo>
                  <a:cubicBezTo>
                    <a:pt x="1" y="2"/>
                    <a:pt x="0" y="7"/>
                    <a:pt x="1" y="9"/>
                  </a:cubicBezTo>
                </a:path>
              </a:pathLst>
            </a:custGeom>
            <a:noFill/>
            <a:ln w="11160">
              <a:solidFill>
                <a:srgbClr val="F5F5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87" name="Freeform 94"/>
            <p:cNvSpPr>
              <a:spLocks noChangeArrowheads="1"/>
            </p:cNvSpPr>
            <p:nvPr/>
          </p:nvSpPr>
          <p:spPr bwMode="auto">
            <a:xfrm>
              <a:off x="2602" y="212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cubicBezTo>
                    <a:pt x="2" y="1"/>
                    <a:pt x="1" y="2"/>
                    <a:pt x="0" y="2"/>
                  </a:cubicBezTo>
                </a:path>
              </a:pathLst>
            </a:custGeom>
            <a:noFill/>
            <a:ln w="11160">
              <a:solidFill>
                <a:srgbClr val="F5F5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88" name="Freeform 95"/>
            <p:cNvSpPr>
              <a:spLocks noChangeArrowheads="1"/>
            </p:cNvSpPr>
            <p:nvPr/>
          </p:nvSpPr>
          <p:spPr bwMode="auto">
            <a:xfrm>
              <a:off x="2605" y="2125"/>
              <a:ext cx="4" cy="5"/>
            </a:xfrm>
            <a:custGeom>
              <a:avLst/>
              <a:gdLst>
                <a:gd name="T0" fmla="*/ 65 w 3"/>
                <a:gd name="T1" fmla="*/ 0 h 4"/>
                <a:gd name="T2" fmla="*/ 0 w 3"/>
                <a:gd name="T3" fmla="*/ 49 h 4"/>
                <a:gd name="T4" fmla="*/ 0 60000 65536"/>
                <a:gd name="T5" fmla="*/ 0 60000 65536"/>
                <a:gd name="T6" fmla="*/ 0 w 3"/>
                <a:gd name="T7" fmla="*/ 0 h 4"/>
                <a:gd name="T8" fmla="*/ 3 w 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4">
                  <a:moveTo>
                    <a:pt x="3" y="0"/>
                  </a:moveTo>
                  <a:cubicBezTo>
                    <a:pt x="2" y="1"/>
                    <a:pt x="1" y="2"/>
                    <a:pt x="0" y="4"/>
                  </a:cubicBezTo>
                </a:path>
              </a:pathLst>
            </a:custGeom>
            <a:noFill/>
            <a:ln w="11160">
              <a:solidFill>
                <a:srgbClr val="F5F5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89" name="Freeform 96"/>
            <p:cNvSpPr>
              <a:spLocks noChangeArrowheads="1"/>
            </p:cNvSpPr>
            <p:nvPr/>
          </p:nvSpPr>
          <p:spPr bwMode="auto">
            <a:xfrm>
              <a:off x="2592" y="2107"/>
              <a:ext cx="3" cy="4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4 h 4"/>
                <a:gd name="T4" fmla="*/ 0 60000 65536"/>
                <a:gd name="T5" fmla="*/ 0 60000 65536"/>
                <a:gd name="T6" fmla="*/ 0 w 3"/>
                <a:gd name="T7" fmla="*/ 0 h 4"/>
                <a:gd name="T8" fmla="*/ 3 w 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4">
                  <a:moveTo>
                    <a:pt x="0" y="0"/>
                  </a:moveTo>
                  <a:cubicBezTo>
                    <a:pt x="1" y="2"/>
                    <a:pt x="3" y="3"/>
                    <a:pt x="3" y="4"/>
                  </a:cubicBezTo>
                </a:path>
              </a:pathLst>
            </a:custGeom>
            <a:noFill/>
            <a:ln w="11160">
              <a:solidFill>
                <a:srgbClr val="F5F5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0" name="Freeform 97"/>
            <p:cNvSpPr>
              <a:spLocks noChangeArrowheads="1"/>
            </p:cNvSpPr>
            <p:nvPr/>
          </p:nvSpPr>
          <p:spPr bwMode="auto">
            <a:xfrm>
              <a:off x="2715" y="2143"/>
              <a:ext cx="9" cy="11"/>
            </a:xfrm>
            <a:custGeom>
              <a:avLst/>
              <a:gdLst>
                <a:gd name="T0" fmla="*/ 0 w 8"/>
                <a:gd name="T1" fmla="*/ 28 h 10"/>
                <a:gd name="T2" fmla="*/ 0 w 8"/>
                <a:gd name="T3" fmla="*/ 3 h 10"/>
                <a:gd name="T4" fmla="*/ 0 60000 65536"/>
                <a:gd name="T5" fmla="*/ 0 60000 65536"/>
                <a:gd name="T6" fmla="*/ 0 w 8"/>
                <a:gd name="T7" fmla="*/ 0 h 10"/>
                <a:gd name="T8" fmla="*/ 8 w 8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0">
                  <a:moveTo>
                    <a:pt x="0" y="10"/>
                  </a:moveTo>
                  <a:cubicBezTo>
                    <a:pt x="8" y="9"/>
                    <a:pt x="5" y="0"/>
                    <a:pt x="0" y="3"/>
                  </a:cubicBezTo>
                </a:path>
              </a:pathLst>
            </a:custGeom>
            <a:noFill/>
            <a:ln w="11160">
              <a:solidFill>
                <a:srgbClr val="F5F5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1" name="Freeform 98"/>
            <p:cNvSpPr>
              <a:spLocks noChangeArrowheads="1"/>
            </p:cNvSpPr>
            <p:nvPr/>
          </p:nvSpPr>
          <p:spPr bwMode="auto">
            <a:xfrm>
              <a:off x="2592" y="2050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2"/>
                  </a:move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noFill/>
            <a:ln w="11160">
              <a:solidFill>
                <a:srgbClr val="ECEC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2" name="Freeform 99"/>
            <p:cNvSpPr>
              <a:spLocks noChangeArrowheads="1"/>
            </p:cNvSpPr>
            <p:nvPr/>
          </p:nvSpPr>
          <p:spPr bwMode="auto">
            <a:xfrm>
              <a:off x="2576" y="2107"/>
              <a:ext cx="4" cy="2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1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0" y="0"/>
                  </a:moveTo>
                  <a:cubicBezTo>
                    <a:pt x="1" y="0"/>
                    <a:pt x="3" y="2"/>
                    <a:pt x="4" y="1"/>
                  </a:cubicBezTo>
                </a:path>
              </a:pathLst>
            </a:custGeom>
            <a:noFill/>
            <a:ln w="11160">
              <a:solidFill>
                <a:srgbClr val="ECEC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3" name="Freeform 100"/>
            <p:cNvSpPr>
              <a:spLocks noChangeArrowheads="1"/>
            </p:cNvSpPr>
            <p:nvPr/>
          </p:nvSpPr>
          <p:spPr bwMode="auto">
            <a:xfrm>
              <a:off x="2586" y="2054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2"/>
                  </a:move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noFill/>
            <a:ln w="11160">
              <a:solidFill>
                <a:srgbClr val="ECEC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4" name="Freeform 101"/>
            <p:cNvSpPr>
              <a:spLocks noChangeArrowheads="1"/>
            </p:cNvSpPr>
            <p:nvPr/>
          </p:nvSpPr>
          <p:spPr bwMode="auto">
            <a:xfrm>
              <a:off x="2480" y="2198"/>
              <a:ext cx="34" cy="59"/>
            </a:xfrm>
            <a:custGeom>
              <a:avLst/>
              <a:gdLst>
                <a:gd name="T0" fmla="*/ 0 w 31"/>
                <a:gd name="T1" fmla="*/ 0 h 53"/>
                <a:gd name="T2" fmla="*/ 86 w 31"/>
                <a:gd name="T3" fmla="*/ 171 h 53"/>
                <a:gd name="T4" fmla="*/ 0 60000 65536"/>
                <a:gd name="T5" fmla="*/ 0 60000 65536"/>
                <a:gd name="T6" fmla="*/ 0 w 31"/>
                <a:gd name="T7" fmla="*/ 0 h 53"/>
                <a:gd name="T8" fmla="*/ 31 w 31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" h="53">
                  <a:moveTo>
                    <a:pt x="0" y="0"/>
                  </a:moveTo>
                  <a:cubicBezTo>
                    <a:pt x="17" y="11"/>
                    <a:pt x="25" y="34"/>
                    <a:pt x="31" y="53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5" name="Freeform 102"/>
            <p:cNvSpPr>
              <a:spLocks noChangeArrowheads="1"/>
            </p:cNvSpPr>
            <p:nvPr/>
          </p:nvSpPr>
          <p:spPr bwMode="auto">
            <a:xfrm>
              <a:off x="2475" y="2200"/>
              <a:ext cx="29" cy="77"/>
            </a:xfrm>
            <a:custGeom>
              <a:avLst/>
              <a:gdLst>
                <a:gd name="T0" fmla="*/ 0 w 27"/>
                <a:gd name="T1" fmla="*/ 0 h 69"/>
                <a:gd name="T2" fmla="*/ 58 w 27"/>
                <a:gd name="T3" fmla="*/ 229 h 69"/>
                <a:gd name="T4" fmla="*/ 0 60000 65536"/>
                <a:gd name="T5" fmla="*/ 0 60000 65536"/>
                <a:gd name="T6" fmla="*/ 0 w 27"/>
                <a:gd name="T7" fmla="*/ 0 h 69"/>
                <a:gd name="T8" fmla="*/ 27 w 27"/>
                <a:gd name="T9" fmla="*/ 69 h 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69">
                  <a:moveTo>
                    <a:pt x="0" y="0"/>
                  </a:moveTo>
                  <a:cubicBezTo>
                    <a:pt x="11" y="11"/>
                    <a:pt x="24" y="49"/>
                    <a:pt x="27" y="69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6" name="Freeform 103"/>
            <p:cNvSpPr>
              <a:spLocks noChangeArrowheads="1"/>
            </p:cNvSpPr>
            <p:nvPr/>
          </p:nvSpPr>
          <p:spPr bwMode="auto">
            <a:xfrm>
              <a:off x="2472" y="2208"/>
              <a:ext cx="22" cy="64"/>
            </a:xfrm>
            <a:custGeom>
              <a:avLst/>
              <a:gdLst>
                <a:gd name="T0" fmla="*/ 0 w 19"/>
                <a:gd name="T1" fmla="*/ 0 h 57"/>
                <a:gd name="T2" fmla="*/ 93 w 19"/>
                <a:gd name="T3" fmla="*/ 205 h 57"/>
                <a:gd name="T4" fmla="*/ 0 60000 65536"/>
                <a:gd name="T5" fmla="*/ 0 60000 65536"/>
                <a:gd name="T6" fmla="*/ 0 w 19"/>
                <a:gd name="T7" fmla="*/ 0 h 57"/>
                <a:gd name="T8" fmla="*/ 19 w 19"/>
                <a:gd name="T9" fmla="*/ 57 h 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57">
                  <a:moveTo>
                    <a:pt x="0" y="0"/>
                  </a:moveTo>
                  <a:cubicBezTo>
                    <a:pt x="8" y="13"/>
                    <a:pt x="19" y="37"/>
                    <a:pt x="19" y="57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7" name="Freeform 104"/>
            <p:cNvSpPr>
              <a:spLocks noChangeArrowheads="1"/>
            </p:cNvSpPr>
            <p:nvPr/>
          </p:nvSpPr>
          <p:spPr bwMode="auto">
            <a:xfrm>
              <a:off x="2400" y="2106"/>
              <a:ext cx="50" cy="50"/>
            </a:xfrm>
            <a:custGeom>
              <a:avLst/>
              <a:gdLst>
                <a:gd name="T0" fmla="*/ 116 w 46"/>
                <a:gd name="T1" fmla="*/ 147 h 45"/>
                <a:gd name="T2" fmla="*/ 0 w 46"/>
                <a:gd name="T3" fmla="*/ 0 h 45"/>
                <a:gd name="T4" fmla="*/ 0 60000 65536"/>
                <a:gd name="T5" fmla="*/ 0 60000 65536"/>
                <a:gd name="T6" fmla="*/ 0 w 46"/>
                <a:gd name="T7" fmla="*/ 0 h 45"/>
                <a:gd name="T8" fmla="*/ 46 w 46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45">
                  <a:moveTo>
                    <a:pt x="46" y="45"/>
                  </a:moveTo>
                  <a:cubicBezTo>
                    <a:pt x="41" y="30"/>
                    <a:pt x="11" y="3"/>
                    <a:pt x="0" y="0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8" name="Freeform 105"/>
            <p:cNvSpPr>
              <a:spLocks noChangeArrowheads="1"/>
            </p:cNvSpPr>
            <p:nvPr/>
          </p:nvSpPr>
          <p:spPr bwMode="auto">
            <a:xfrm>
              <a:off x="2381" y="2107"/>
              <a:ext cx="67" cy="51"/>
            </a:xfrm>
            <a:custGeom>
              <a:avLst/>
              <a:gdLst>
                <a:gd name="T0" fmla="*/ 145 w 62"/>
                <a:gd name="T1" fmla="*/ 143 h 46"/>
                <a:gd name="T2" fmla="*/ 0 w 62"/>
                <a:gd name="T3" fmla="*/ 0 h 46"/>
                <a:gd name="T4" fmla="*/ 0 60000 65536"/>
                <a:gd name="T5" fmla="*/ 0 60000 65536"/>
                <a:gd name="T6" fmla="*/ 0 w 62"/>
                <a:gd name="T7" fmla="*/ 0 h 46"/>
                <a:gd name="T8" fmla="*/ 62 w 62"/>
                <a:gd name="T9" fmla="*/ 46 h 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46">
                  <a:moveTo>
                    <a:pt x="62" y="46"/>
                  </a:moveTo>
                  <a:cubicBezTo>
                    <a:pt x="54" y="35"/>
                    <a:pt x="21" y="6"/>
                    <a:pt x="0" y="0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9" name="Freeform 106"/>
            <p:cNvSpPr>
              <a:spLocks noChangeArrowheads="1"/>
            </p:cNvSpPr>
            <p:nvPr/>
          </p:nvSpPr>
          <p:spPr bwMode="auto">
            <a:xfrm>
              <a:off x="2389" y="2133"/>
              <a:ext cx="57" cy="31"/>
            </a:xfrm>
            <a:custGeom>
              <a:avLst/>
              <a:gdLst>
                <a:gd name="T0" fmla="*/ 118 w 53"/>
                <a:gd name="T1" fmla="*/ 87 h 28"/>
                <a:gd name="T2" fmla="*/ 0 w 53"/>
                <a:gd name="T3" fmla="*/ 0 h 28"/>
                <a:gd name="T4" fmla="*/ 0 60000 65536"/>
                <a:gd name="T5" fmla="*/ 0 60000 65536"/>
                <a:gd name="T6" fmla="*/ 0 w 53"/>
                <a:gd name="T7" fmla="*/ 0 h 28"/>
                <a:gd name="T8" fmla="*/ 53 w 53"/>
                <a:gd name="T9" fmla="*/ 28 h 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" h="28">
                  <a:moveTo>
                    <a:pt x="53" y="28"/>
                  </a:moveTo>
                  <a:cubicBezTo>
                    <a:pt x="43" y="18"/>
                    <a:pt x="10" y="4"/>
                    <a:pt x="0" y="0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00" name="Freeform 107"/>
            <p:cNvSpPr>
              <a:spLocks noChangeArrowheads="1"/>
            </p:cNvSpPr>
            <p:nvPr/>
          </p:nvSpPr>
          <p:spPr bwMode="auto">
            <a:xfrm>
              <a:off x="2403" y="2155"/>
              <a:ext cx="40" cy="15"/>
            </a:xfrm>
            <a:custGeom>
              <a:avLst/>
              <a:gdLst>
                <a:gd name="T0" fmla="*/ 86 w 37"/>
                <a:gd name="T1" fmla="*/ 29 h 14"/>
                <a:gd name="T2" fmla="*/ 0 w 37"/>
                <a:gd name="T3" fmla="*/ 0 h 14"/>
                <a:gd name="T4" fmla="*/ 0 60000 65536"/>
                <a:gd name="T5" fmla="*/ 0 60000 65536"/>
                <a:gd name="T6" fmla="*/ 0 w 37"/>
                <a:gd name="T7" fmla="*/ 0 h 14"/>
                <a:gd name="T8" fmla="*/ 37 w 37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" h="14">
                  <a:moveTo>
                    <a:pt x="37" y="14"/>
                  </a:moveTo>
                  <a:cubicBezTo>
                    <a:pt x="29" y="8"/>
                    <a:pt x="5" y="1"/>
                    <a:pt x="0" y="0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01" name="Freeform 108"/>
            <p:cNvSpPr>
              <a:spLocks noChangeArrowheads="1"/>
            </p:cNvSpPr>
            <p:nvPr/>
          </p:nvSpPr>
          <p:spPr bwMode="auto">
            <a:xfrm>
              <a:off x="2472" y="2198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02" name="Freeform 109"/>
            <p:cNvSpPr>
              <a:spLocks noChangeArrowheads="1"/>
            </p:cNvSpPr>
            <p:nvPr/>
          </p:nvSpPr>
          <p:spPr bwMode="auto">
            <a:xfrm>
              <a:off x="2475" y="219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03" name="Freeform 110"/>
            <p:cNvSpPr>
              <a:spLocks noChangeArrowheads="1"/>
            </p:cNvSpPr>
            <p:nvPr/>
          </p:nvSpPr>
          <p:spPr bwMode="auto">
            <a:xfrm>
              <a:off x="2470" y="218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04" name="Freeform 111"/>
            <p:cNvSpPr>
              <a:spLocks noChangeArrowheads="1"/>
            </p:cNvSpPr>
            <p:nvPr/>
          </p:nvSpPr>
          <p:spPr bwMode="auto">
            <a:xfrm>
              <a:off x="2469" y="2192"/>
              <a:ext cx="1" cy="2"/>
            </a:xfrm>
            <a:custGeom>
              <a:avLst/>
              <a:gdLst>
                <a:gd name="T0" fmla="*/ 0 w 1"/>
                <a:gd name="T1" fmla="*/ 2048 h 1"/>
                <a:gd name="T2" fmla="*/ 1 w 1"/>
                <a:gd name="T3" fmla="*/ 0 h 1"/>
                <a:gd name="T4" fmla="*/ 0 w 1"/>
                <a:gd name="T5" fmla="*/ 2048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05" name="Freeform 112"/>
            <p:cNvSpPr>
              <a:spLocks noChangeArrowheads="1"/>
            </p:cNvSpPr>
            <p:nvPr/>
          </p:nvSpPr>
          <p:spPr bwMode="auto">
            <a:xfrm>
              <a:off x="2472" y="2204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06" name="Freeform 113"/>
            <p:cNvSpPr>
              <a:spLocks noChangeArrowheads="1"/>
            </p:cNvSpPr>
            <p:nvPr/>
          </p:nvSpPr>
          <p:spPr bwMode="auto">
            <a:xfrm>
              <a:off x="2464" y="2206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07" name="Freeform 114"/>
            <p:cNvSpPr>
              <a:spLocks noChangeArrowheads="1"/>
            </p:cNvSpPr>
            <p:nvPr/>
          </p:nvSpPr>
          <p:spPr bwMode="auto">
            <a:xfrm>
              <a:off x="2464" y="2193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1"/>
                    <a:pt x="1" y="1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821" name="Rectangle 194"/>
          <p:cNvSpPr>
            <a:spLocks noChangeArrowheads="1"/>
          </p:cNvSpPr>
          <p:nvPr/>
        </p:nvSpPr>
        <p:spPr bwMode="auto">
          <a:xfrm>
            <a:off x="9090025" y="3609975"/>
            <a:ext cx="50165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22" name="Rectangle 220"/>
          <p:cNvSpPr>
            <a:spLocks noChangeArrowheads="1"/>
          </p:cNvSpPr>
          <p:nvPr/>
        </p:nvSpPr>
        <p:spPr bwMode="auto">
          <a:xfrm rot="-3300000">
            <a:off x="9180513" y="3148013"/>
            <a:ext cx="4889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>
                <a:solidFill>
                  <a:srgbClr val="000000"/>
                </a:solidFill>
              </a:rPr>
              <a:t>70%</a:t>
            </a:r>
            <a:endParaRPr lang="en-GB" altLang="fr-FR" sz="2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23" name="Rectangle 224"/>
          <p:cNvSpPr>
            <a:spLocks noChangeArrowheads="1"/>
          </p:cNvSpPr>
          <p:nvPr/>
        </p:nvSpPr>
        <p:spPr bwMode="auto">
          <a:xfrm>
            <a:off x="5757864" y="5253038"/>
            <a:ext cx="1365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24" name="Rectangle 226"/>
          <p:cNvSpPr>
            <a:spLocks noChangeArrowheads="1"/>
          </p:cNvSpPr>
          <p:nvPr/>
        </p:nvSpPr>
        <p:spPr bwMode="auto">
          <a:xfrm>
            <a:off x="5657850" y="4724400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20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25" name="Rectangle 228"/>
          <p:cNvSpPr>
            <a:spLocks noChangeArrowheads="1"/>
          </p:cNvSpPr>
          <p:nvPr/>
        </p:nvSpPr>
        <p:spPr bwMode="auto">
          <a:xfrm>
            <a:off x="5672138" y="4232275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40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26" name="Rectangle 230"/>
          <p:cNvSpPr>
            <a:spLocks noChangeArrowheads="1"/>
          </p:cNvSpPr>
          <p:nvPr/>
        </p:nvSpPr>
        <p:spPr bwMode="auto">
          <a:xfrm>
            <a:off x="5657850" y="3708400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60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27" name="Rectangle 232"/>
          <p:cNvSpPr>
            <a:spLocks noChangeArrowheads="1"/>
          </p:cNvSpPr>
          <p:nvPr/>
        </p:nvSpPr>
        <p:spPr bwMode="auto">
          <a:xfrm>
            <a:off x="5657850" y="3190875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80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28" name="Rectangle 234"/>
          <p:cNvSpPr>
            <a:spLocks noChangeArrowheads="1"/>
          </p:cNvSpPr>
          <p:nvPr/>
        </p:nvSpPr>
        <p:spPr bwMode="auto">
          <a:xfrm>
            <a:off x="5535614" y="2649538"/>
            <a:ext cx="4079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100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29" name="Rectangle 240"/>
          <p:cNvSpPr>
            <a:spLocks noChangeArrowheads="1"/>
          </p:cNvSpPr>
          <p:nvPr/>
        </p:nvSpPr>
        <p:spPr bwMode="auto">
          <a:xfrm rot="-5400000">
            <a:off x="3787776" y="3735389"/>
            <a:ext cx="28813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>
                <a:solidFill>
                  <a:srgbClr val="000000"/>
                </a:solidFill>
              </a:rPr>
              <a:t>% of rats with resistant KP in lungs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30" name="Line 121"/>
          <p:cNvSpPr>
            <a:spLocks noChangeShapeType="1"/>
          </p:cNvSpPr>
          <p:nvPr/>
        </p:nvSpPr>
        <p:spPr bwMode="auto">
          <a:xfrm flipV="1">
            <a:off x="8477250" y="5365750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04" name="Rectangle 256"/>
          <p:cNvSpPr>
            <a:spLocks noChangeArrowheads="1"/>
          </p:cNvSpPr>
          <p:nvPr/>
        </p:nvSpPr>
        <p:spPr bwMode="auto">
          <a:xfrm rot="-3300000">
            <a:off x="7051675" y="4891088"/>
            <a:ext cx="482600" cy="292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>
                <a:solidFill>
                  <a:srgbClr val="000000"/>
                </a:solidFill>
              </a:rPr>
              <a:t>0%</a:t>
            </a:r>
            <a:endParaRPr lang="en-GB" altLang="fr-FR" sz="2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32" name="Rectangle 124"/>
          <p:cNvSpPr>
            <a:spLocks noChangeArrowheads="1"/>
          </p:cNvSpPr>
          <p:nvPr/>
        </p:nvSpPr>
        <p:spPr bwMode="auto">
          <a:xfrm>
            <a:off x="2170114" y="788989"/>
            <a:ext cx="7939087" cy="60007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2800">
                <a:solidFill>
                  <a:srgbClr val="0000FF"/>
                </a:solidFill>
                <a:latin typeface="Tahoma" panose="020B0604030504040204" pitchFamily="34" charset="0"/>
              </a:rPr>
              <a:t>Conséquences sur les doses</a:t>
            </a:r>
            <a:endParaRPr lang="fr-FR" altLang="fr-FR" sz="280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3383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D0EE6A52-2CED-4C41-9842-D621B05DE4D1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15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  <p:sp>
        <p:nvSpPr>
          <p:cNvPr id="33834" name="Rectangle 36"/>
          <p:cNvSpPr>
            <a:spLocks noChangeArrowheads="1"/>
          </p:cNvSpPr>
          <p:nvPr/>
        </p:nvSpPr>
        <p:spPr bwMode="auto">
          <a:xfrm>
            <a:off x="952500" y="1593851"/>
            <a:ext cx="37338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 u="sng">
                <a:solidFill>
                  <a:srgbClr val="000000"/>
                </a:solidFill>
              </a:rPr>
              <a:t>Kesteman, AAC, 2009 </a:t>
            </a:r>
            <a:r>
              <a:rPr lang="en-GB" altLang="fr-FR" sz="1800" b="0">
                <a:solidFill>
                  <a:srgbClr val="000000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 b="0">
                <a:solidFill>
                  <a:srgbClr val="000000"/>
                </a:solidFill>
              </a:rPr>
              <a:t>  </a:t>
            </a:r>
            <a:r>
              <a:rPr lang="en-GB" altLang="fr-FR" sz="1800" b="0" i="1">
                <a:solidFill>
                  <a:srgbClr val="000000"/>
                </a:solidFill>
              </a:rPr>
              <a:t>In vivo : </a:t>
            </a:r>
            <a:r>
              <a:rPr lang="en-GB" altLang="fr-FR" sz="1800" b="0">
                <a:solidFill>
                  <a:srgbClr val="000000"/>
                </a:solidFill>
              </a:rPr>
              <a:t>lung</a:t>
            </a:r>
            <a:r>
              <a:rPr lang="en-GB" altLang="fr-FR" sz="1800" b="0" i="1">
                <a:solidFill>
                  <a:srgbClr val="000000"/>
                </a:solidFill>
              </a:rPr>
              <a:t> </a:t>
            </a:r>
            <a:r>
              <a:rPr lang="en-GB" altLang="fr-FR" sz="1800" b="0">
                <a:solidFill>
                  <a:srgbClr val="000000"/>
                </a:solidFill>
              </a:rPr>
              <a:t>infection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 b="0">
                <a:solidFill>
                  <a:srgbClr val="000000"/>
                </a:solidFill>
              </a:rPr>
              <a:t>  Bacteria : </a:t>
            </a:r>
            <a:r>
              <a:rPr lang="en-GB" altLang="fr-FR" sz="1800" b="0" i="1">
                <a:solidFill>
                  <a:srgbClr val="7030A0"/>
                </a:solidFill>
              </a:rPr>
              <a:t>Klebsiella pneumoniae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 b="0" i="1">
                <a:solidFill>
                  <a:srgbClr val="000000"/>
                </a:solidFill>
              </a:rPr>
              <a:t>  </a:t>
            </a:r>
            <a:r>
              <a:rPr lang="en-GB" altLang="fr-FR" sz="1800" b="0">
                <a:solidFill>
                  <a:srgbClr val="000000"/>
                </a:solidFill>
              </a:rPr>
              <a:t>Antibiotic : </a:t>
            </a:r>
            <a:r>
              <a:rPr lang="en-GB" altLang="fr-FR" sz="1800" b="0">
                <a:solidFill>
                  <a:srgbClr val="C00000"/>
                </a:solidFill>
              </a:rPr>
              <a:t>marbofloxacin</a:t>
            </a:r>
          </a:p>
          <a:p>
            <a:pPr lvl="1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65000"/>
              <a:buNone/>
            </a:pPr>
            <a:endParaRPr lang="en-GB" altLang="fr-FR" sz="2000" b="0">
              <a:solidFill>
                <a:srgbClr val="000000"/>
              </a:solidFill>
            </a:endParaRPr>
          </a:p>
        </p:txBody>
      </p:sp>
      <p:sp>
        <p:nvSpPr>
          <p:cNvPr id="33835" name="ZoneTexte 1"/>
          <p:cNvSpPr txBox="1">
            <a:spLocks noChangeArrowheads="1"/>
          </p:cNvSpPr>
          <p:nvPr/>
        </p:nvSpPr>
        <p:spPr bwMode="auto">
          <a:xfrm>
            <a:off x="992189" y="3529013"/>
            <a:ext cx="3622675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>
                <a:solidFill>
                  <a:srgbClr val="CC0099"/>
                </a:solidFill>
                <a:ea typeface="ＭＳ Ｐゴシック" panose="020B0600070205080204" pitchFamily="34" charset="-128"/>
              </a:rPr>
              <a:t>Doses plus fortes</a:t>
            </a:r>
          </a:p>
        </p:txBody>
      </p:sp>
      <p:sp>
        <p:nvSpPr>
          <p:cNvPr id="121" name="ZoneTexte 1"/>
          <p:cNvSpPr txBox="1">
            <a:spLocks noChangeArrowheads="1"/>
          </p:cNvSpPr>
          <p:nvPr/>
        </p:nvSpPr>
        <p:spPr bwMode="auto">
          <a:xfrm>
            <a:off x="1276350" y="4943475"/>
            <a:ext cx="3005138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>
                <a:solidFill>
                  <a:srgbClr val="CC0099"/>
                </a:solidFill>
                <a:ea typeface="ＭＳ Ｐゴシック" panose="020B0600070205080204" pitchFamily="34" charset="-128"/>
              </a:rPr>
              <a:t>Doses plus tôt</a:t>
            </a:r>
          </a:p>
        </p:txBody>
      </p:sp>
      <p:sp>
        <p:nvSpPr>
          <p:cNvPr id="122" name="ZoneTexte 121"/>
          <p:cNvSpPr txBox="1">
            <a:spLocks noChangeArrowheads="1"/>
          </p:cNvSpPr>
          <p:nvPr/>
        </p:nvSpPr>
        <p:spPr bwMode="auto">
          <a:xfrm>
            <a:off x="2405064" y="4175126"/>
            <a:ext cx="623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800">
                <a:solidFill>
                  <a:srgbClr val="000000"/>
                </a:solidFill>
              </a:rPr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161201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304" grpId="0" animBg="1"/>
      <p:bldP spid="121" grpId="0" animBg="1"/>
      <p:bldP spid="1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invGray">
          <a:xfrm>
            <a:off x="1438275" y="1781175"/>
            <a:ext cx="9182100" cy="828432"/>
          </a:xfrm>
          <a:prstGeom prst="rect">
            <a:avLst/>
          </a:prstGeom>
          <a:solidFill>
            <a:schemeClr val="bg1"/>
          </a:solidFill>
          <a:ln w="12700">
            <a:solidFill>
              <a:srgbClr val="FE9B03"/>
            </a:solidFill>
            <a:miter lim="800000"/>
            <a:headEnd/>
            <a:tailEnd/>
          </a:ln>
          <a:effectLst>
            <a:outerShdw dist="71842" dir="2700000" algn="ctr" rotWithShape="0">
              <a:srgbClr val="FE9B03"/>
            </a:outerShdw>
          </a:effec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fr-FR" sz="4000" b="0">
                <a:solidFill>
                  <a:srgbClr val="000000"/>
                </a:solidFill>
              </a:rPr>
              <a:t>De l’intérêt de traiter vite</a:t>
            </a:r>
          </a:p>
        </p:txBody>
      </p:sp>
      <p:sp>
        <p:nvSpPr>
          <p:cNvPr id="35843" name="Rectangle 2"/>
          <p:cNvSpPr txBox="1">
            <a:spLocks noChangeArrowheads="1"/>
          </p:cNvSpPr>
          <p:nvPr/>
        </p:nvSpPr>
        <p:spPr bwMode="auto">
          <a:xfrm>
            <a:off x="1143000" y="3257550"/>
            <a:ext cx="99822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FontTx/>
              <a:buAutoNum type="arabicPeriod"/>
            </a:pPr>
            <a:r>
              <a:rPr lang="fr-FR" altLang="fr-FR" sz="2400">
                <a:solidFill>
                  <a:srgbClr val="0000CC"/>
                </a:solidFill>
              </a:rPr>
              <a:t>Réduire le risque de présence de mutants résistants</a:t>
            </a:r>
            <a:endParaRPr lang="fr-FR" altLang="fr-FR" sz="2400">
              <a:solidFill>
                <a:srgbClr val="C00000"/>
              </a:solidFill>
            </a:endParaRPr>
          </a:p>
        </p:txBody>
      </p:sp>
      <p:sp>
        <p:nvSpPr>
          <p:cNvPr id="3584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72B7C95C-F4E9-4586-B5F4-225436B388CC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1984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2297113" y="3163889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2947988" y="3186114"/>
            <a:ext cx="404812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2646363" y="3332164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2838450" y="3576639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2959101" y="2851150"/>
            <a:ext cx="404813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3344863" y="3011489"/>
            <a:ext cx="404812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3321051" y="3255964"/>
            <a:ext cx="404813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3235326" y="3513139"/>
            <a:ext cx="404813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3633788" y="3438525"/>
            <a:ext cx="404812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2552701" y="3001964"/>
            <a:ext cx="403225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900" name="Rectangle 60"/>
          <p:cNvSpPr>
            <a:spLocks noChangeArrowheads="1"/>
          </p:cNvSpPr>
          <p:nvPr/>
        </p:nvSpPr>
        <p:spPr bwMode="auto">
          <a:xfrm>
            <a:off x="1023938" y="61913"/>
            <a:ext cx="102155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 b="0">
                <a:solidFill>
                  <a:srgbClr val="0066FF"/>
                </a:solidFill>
                <a:latin typeface="Tahoma" panose="020B0604030504040204" pitchFamily="34" charset="0"/>
              </a:rPr>
              <a:t>Traitement précoce / Taille de l’inoculum / Bactéries tolérantes</a:t>
            </a:r>
          </a:p>
        </p:txBody>
      </p:sp>
      <p:sp>
        <p:nvSpPr>
          <p:cNvPr id="37901" name="AutoShape 73"/>
          <p:cNvSpPr>
            <a:spLocks noChangeArrowheads="1"/>
          </p:cNvSpPr>
          <p:nvPr/>
        </p:nvSpPr>
        <p:spPr bwMode="auto">
          <a:xfrm rot="-5400000">
            <a:off x="5035551" y="3132138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grpSp>
        <p:nvGrpSpPr>
          <p:cNvPr id="37902" name="Group 22"/>
          <p:cNvGrpSpPr>
            <a:grpSpLocks/>
          </p:cNvGrpSpPr>
          <p:nvPr/>
        </p:nvGrpSpPr>
        <p:grpSpPr bwMode="auto">
          <a:xfrm>
            <a:off x="6778625" y="2551113"/>
            <a:ext cx="3925888" cy="1568450"/>
            <a:chOff x="2823" y="1630"/>
            <a:chExt cx="2198" cy="988"/>
          </a:xfrm>
        </p:grpSpPr>
        <p:sp>
          <p:nvSpPr>
            <p:cNvPr id="37915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16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17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18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19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20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21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22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23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24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25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26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27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28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29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30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31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32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33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34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35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36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37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38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39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40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41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42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43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44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45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46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47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48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49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50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51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52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53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54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55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56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57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58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110" name="AutoShape 68"/>
          <p:cNvSpPr>
            <a:spLocks noChangeArrowheads="1"/>
          </p:cNvSpPr>
          <p:nvPr/>
        </p:nvSpPr>
        <p:spPr bwMode="auto">
          <a:xfrm>
            <a:off x="8148639" y="1951038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111" name="Text Box 72"/>
          <p:cNvSpPr txBox="1">
            <a:spLocks noChangeArrowheads="1"/>
          </p:cNvSpPr>
          <p:nvPr/>
        </p:nvSpPr>
        <p:spPr bwMode="auto">
          <a:xfrm>
            <a:off x="5926139" y="1035050"/>
            <a:ext cx="4962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>
                <a:solidFill>
                  <a:srgbClr val="000000"/>
                </a:solidFill>
              </a:rPr>
              <a:t>Début du traitement / Posologie classique</a:t>
            </a:r>
            <a:endParaRPr lang="en-GB" altLang="fr-FR" sz="1800" baseline="-25000">
              <a:solidFill>
                <a:srgbClr val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43351" y="2586039"/>
            <a:ext cx="27717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800000"/>
                </a:solidFill>
                <a:latin typeface="Arial"/>
                <a:cs typeface="Arial" charset="0"/>
              </a:rPr>
              <a:t>évolution de l’infection</a:t>
            </a:r>
          </a:p>
        </p:txBody>
      </p:sp>
      <p:sp>
        <p:nvSpPr>
          <p:cNvPr id="63" name="Oval 59"/>
          <p:cNvSpPr>
            <a:spLocks noChangeArrowheads="1"/>
          </p:cNvSpPr>
          <p:nvPr/>
        </p:nvSpPr>
        <p:spPr bwMode="auto">
          <a:xfrm>
            <a:off x="1270001" y="6235700"/>
            <a:ext cx="360363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65" name="Oval 60"/>
          <p:cNvSpPr>
            <a:spLocks noChangeArrowheads="1"/>
          </p:cNvSpPr>
          <p:nvPr/>
        </p:nvSpPr>
        <p:spPr bwMode="auto">
          <a:xfrm>
            <a:off x="1273176" y="6526214"/>
            <a:ext cx="360363" cy="16668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12" name="Text Box 61"/>
          <p:cNvSpPr txBox="1">
            <a:spLocks noChangeArrowheads="1"/>
          </p:cNvSpPr>
          <p:nvPr/>
        </p:nvSpPr>
        <p:spPr bwMode="auto">
          <a:xfrm>
            <a:off x="1711326" y="6135689"/>
            <a:ext cx="968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000000"/>
                </a:solidFill>
                <a:latin typeface="Arial"/>
                <a:cs typeface="Arial" charset="0"/>
              </a:rPr>
              <a:t>Sensible</a:t>
            </a:r>
          </a:p>
        </p:txBody>
      </p:sp>
      <p:sp>
        <p:nvSpPr>
          <p:cNvPr id="113" name="Text Box 62"/>
          <p:cNvSpPr txBox="1">
            <a:spLocks noChangeArrowheads="1"/>
          </p:cNvSpPr>
          <p:nvPr/>
        </p:nvSpPr>
        <p:spPr bwMode="auto">
          <a:xfrm>
            <a:off x="1727200" y="6423025"/>
            <a:ext cx="18494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000000"/>
                </a:solidFill>
                <a:latin typeface="Arial"/>
                <a:cs typeface="Arial" charset="0"/>
              </a:rPr>
              <a:t>Bactérie tolérante</a:t>
            </a:r>
          </a:p>
        </p:txBody>
      </p:sp>
      <p:sp>
        <p:nvSpPr>
          <p:cNvPr id="114" name="AutoShape 69"/>
          <p:cNvSpPr>
            <a:spLocks noChangeArrowheads="1"/>
          </p:cNvSpPr>
          <p:nvPr/>
        </p:nvSpPr>
        <p:spPr bwMode="auto">
          <a:xfrm>
            <a:off x="1092200" y="6134100"/>
            <a:ext cx="2801938" cy="660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15" name="Text Box 63"/>
          <p:cNvSpPr txBox="1">
            <a:spLocks noChangeArrowheads="1"/>
          </p:cNvSpPr>
          <p:nvPr/>
        </p:nvSpPr>
        <p:spPr bwMode="auto">
          <a:xfrm>
            <a:off x="6596064" y="5024438"/>
            <a:ext cx="4175125" cy="8318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3300"/>
                </a:solidFill>
              </a:rPr>
              <a:t>Risque d’échec : évolution vers la chronicité</a:t>
            </a:r>
          </a:p>
        </p:txBody>
      </p:sp>
      <p:sp>
        <p:nvSpPr>
          <p:cNvPr id="116" name="AutoShape 12"/>
          <p:cNvSpPr>
            <a:spLocks noChangeArrowheads="1"/>
          </p:cNvSpPr>
          <p:nvPr/>
        </p:nvSpPr>
        <p:spPr bwMode="auto">
          <a:xfrm>
            <a:off x="8343901" y="4443413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913" name="Rectangle 114"/>
          <p:cNvSpPr>
            <a:spLocks noChangeArrowheads="1"/>
          </p:cNvSpPr>
          <p:nvPr/>
        </p:nvSpPr>
        <p:spPr bwMode="auto">
          <a:xfrm>
            <a:off x="1200150" y="4325938"/>
            <a:ext cx="4725988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b="0">
                <a:solidFill>
                  <a:srgbClr val="000000"/>
                </a:solidFill>
                <a:hlinkClick r:id="rId3" tooltip="Handbook of experimental pharmacology."/>
              </a:rPr>
              <a:t>Handb Exp Pharmacol.</a:t>
            </a:r>
            <a:r>
              <a:rPr lang="fr-FR" altLang="fr-FR" sz="1800" b="0">
                <a:solidFill>
                  <a:srgbClr val="000000"/>
                </a:solidFill>
              </a:rPr>
              <a:t> 2012;(211):121-33.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>
                <a:solidFill>
                  <a:srgbClr val="000000"/>
                </a:solidFill>
              </a:rPr>
              <a:t>Persister cells: molecular mechanisms related to antibiotic tolerance.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b="0">
                <a:solidFill>
                  <a:srgbClr val="000000"/>
                </a:solidFill>
                <a:hlinkClick r:id="rId4"/>
              </a:rPr>
              <a:t>Lewis K</a:t>
            </a:r>
            <a:r>
              <a:rPr lang="fr-FR" altLang="fr-FR" sz="1800" b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79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CAD0E40F-10DE-4BC0-B18E-CA26E8E59F59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17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/>
      <p:bldP spid="115" grpId="0" animBg="1"/>
      <p:bldP spid="1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val 2"/>
          <p:cNvSpPr>
            <a:spLocks noChangeArrowheads="1"/>
          </p:cNvSpPr>
          <p:nvPr/>
        </p:nvSpPr>
        <p:spPr bwMode="auto">
          <a:xfrm>
            <a:off x="2297113" y="3163889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2947988" y="3186114"/>
            <a:ext cx="404812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2646363" y="3332164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2838450" y="3576639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2959101" y="2851150"/>
            <a:ext cx="404813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3344863" y="3011489"/>
            <a:ext cx="404812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3321051" y="3255964"/>
            <a:ext cx="404813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3235326" y="3513139"/>
            <a:ext cx="404813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3633788" y="3438525"/>
            <a:ext cx="404812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2552701" y="3001964"/>
            <a:ext cx="403225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1161228" name="AutoShape 12"/>
          <p:cNvSpPr>
            <a:spLocks noChangeArrowheads="1"/>
          </p:cNvSpPr>
          <p:nvPr/>
        </p:nvSpPr>
        <p:spPr bwMode="auto">
          <a:xfrm>
            <a:off x="2890839" y="4121150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1161275" name="AutoShape 59"/>
          <p:cNvSpPr>
            <a:spLocks noChangeArrowheads="1"/>
          </p:cNvSpPr>
          <p:nvPr/>
        </p:nvSpPr>
        <p:spPr bwMode="auto">
          <a:xfrm>
            <a:off x="2855914" y="2051050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9950" name="AutoShape 73"/>
          <p:cNvSpPr>
            <a:spLocks noChangeArrowheads="1"/>
          </p:cNvSpPr>
          <p:nvPr/>
        </p:nvSpPr>
        <p:spPr bwMode="auto">
          <a:xfrm rot="-5400000">
            <a:off x="5035551" y="3132138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grpSp>
        <p:nvGrpSpPr>
          <p:cNvPr id="39951" name="Group 22"/>
          <p:cNvGrpSpPr>
            <a:grpSpLocks/>
          </p:cNvGrpSpPr>
          <p:nvPr/>
        </p:nvGrpSpPr>
        <p:grpSpPr bwMode="auto">
          <a:xfrm>
            <a:off x="6778625" y="2551113"/>
            <a:ext cx="3925888" cy="1568450"/>
            <a:chOff x="2823" y="1630"/>
            <a:chExt cx="2198" cy="988"/>
          </a:xfrm>
        </p:grpSpPr>
        <p:sp>
          <p:nvSpPr>
            <p:cNvPr id="39962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63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64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65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66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67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68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69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70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71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72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73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74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75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76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77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78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79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80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81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82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83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84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85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86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87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88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89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90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91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92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93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94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95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96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97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98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99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0000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0001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0002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0003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0004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0005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39952" name="Oval 59"/>
          <p:cNvSpPr>
            <a:spLocks noChangeArrowheads="1"/>
          </p:cNvSpPr>
          <p:nvPr/>
        </p:nvSpPr>
        <p:spPr bwMode="auto">
          <a:xfrm>
            <a:off x="1270001" y="6235700"/>
            <a:ext cx="360363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39953" name="Oval 60"/>
          <p:cNvSpPr>
            <a:spLocks noChangeArrowheads="1"/>
          </p:cNvSpPr>
          <p:nvPr/>
        </p:nvSpPr>
        <p:spPr bwMode="auto">
          <a:xfrm>
            <a:off x="1273176" y="6526214"/>
            <a:ext cx="360363" cy="16668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39954" name="Text Box 61"/>
          <p:cNvSpPr txBox="1">
            <a:spLocks noChangeArrowheads="1"/>
          </p:cNvSpPr>
          <p:nvPr/>
        </p:nvSpPr>
        <p:spPr bwMode="auto">
          <a:xfrm>
            <a:off x="1711326" y="6135689"/>
            <a:ext cx="1025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600" b="0">
                <a:solidFill>
                  <a:srgbClr val="000000"/>
                </a:solidFill>
                <a:ea typeface="ＭＳ Ｐゴシック" panose="020B0600070205080204" pitchFamily="34" charset="-128"/>
              </a:rPr>
              <a:t>Sensible </a:t>
            </a:r>
          </a:p>
        </p:txBody>
      </p:sp>
      <p:sp>
        <p:nvSpPr>
          <p:cNvPr id="39955" name="Text Box 62"/>
          <p:cNvSpPr txBox="1">
            <a:spLocks noChangeArrowheads="1"/>
          </p:cNvSpPr>
          <p:nvPr/>
        </p:nvSpPr>
        <p:spPr bwMode="auto">
          <a:xfrm>
            <a:off x="1727200" y="6423025"/>
            <a:ext cx="17922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600" b="0">
                <a:solidFill>
                  <a:srgbClr val="000000"/>
                </a:solidFill>
                <a:ea typeface="ＭＳ Ｐゴシック" panose="020B0600070205080204" pitchFamily="34" charset="-128"/>
              </a:rPr>
              <a:t>Bactérie tolérante</a:t>
            </a:r>
          </a:p>
        </p:txBody>
      </p:sp>
      <p:sp>
        <p:nvSpPr>
          <p:cNvPr id="39956" name="AutoShape 69"/>
          <p:cNvSpPr>
            <a:spLocks noChangeArrowheads="1"/>
          </p:cNvSpPr>
          <p:nvPr/>
        </p:nvSpPr>
        <p:spPr bwMode="auto">
          <a:xfrm>
            <a:off x="1092200" y="6134100"/>
            <a:ext cx="2801938" cy="660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3943351" y="2586039"/>
            <a:ext cx="27717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800000"/>
                </a:solidFill>
                <a:latin typeface="Arial"/>
                <a:cs typeface="Arial" charset="0"/>
              </a:rPr>
              <a:t>évolution de l’infection</a:t>
            </a:r>
          </a:p>
        </p:txBody>
      </p:sp>
      <p:sp>
        <p:nvSpPr>
          <p:cNvPr id="112" name="Text Box 72"/>
          <p:cNvSpPr txBox="1">
            <a:spLocks noChangeArrowheads="1"/>
          </p:cNvSpPr>
          <p:nvPr/>
        </p:nvSpPr>
        <p:spPr bwMode="auto">
          <a:xfrm>
            <a:off x="981075" y="1209675"/>
            <a:ext cx="49609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 dirty="0">
                <a:solidFill>
                  <a:srgbClr val="000000"/>
                </a:solidFill>
              </a:rPr>
              <a:t>Début du </a:t>
            </a:r>
            <a:r>
              <a:rPr lang="en-GB" altLang="fr-FR" sz="1800" dirty="0" err="1">
                <a:solidFill>
                  <a:srgbClr val="000000"/>
                </a:solidFill>
              </a:rPr>
              <a:t>traitement</a:t>
            </a:r>
            <a:r>
              <a:rPr lang="en-GB" altLang="fr-FR" sz="1800" dirty="0">
                <a:solidFill>
                  <a:srgbClr val="000000"/>
                </a:solidFill>
              </a:rPr>
              <a:t> / </a:t>
            </a:r>
            <a:r>
              <a:rPr lang="en-GB" altLang="fr-FR" sz="1800" dirty="0" err="1">
                <a:solidFill>
                  <a:srgbClr val="000000"/>
                </a:solidFill>
              </a:rPr>
              <a:t>Posologie</a:t>
            </a:r>
            <a:r>
              <a:rPr lang="en-GB" altLang="fr-FR" sz="1800" dirty="0">
                <a:solidFill>
                  <a:srgbClr val="000000"/>
                </a:solidFill>
              </a:rPr>
              <a:t> </a:t>
            </a:r>
            <a:r>
              <a:rPr lang="en-GB" altLang="fr-FR" sz="1800" dirty="0" err="1">
                <a:solidFill>
                  <a:srgbClr val="000000"/>
                </a:solidFill>
              </a:rPr>
              <a:t>classique</a:t>
            </a:r>
            <a:endParaRPr lang="en-GB" altLang="fr-FR" sz="1800" baseline="-25000" dirty="0">
              <a:solidFill>
                <a:srgbClr val="000000"/>
              </a:solidFill>
            </a:endParaRPr>
          </a:p>
        </p:txBody>
      </p:sp>
      <p:sp>
        <p:nvSpPr>
          <p:cNvPr id="113" name="Text Box 63"/>
          <p:cNvSpPr txBox="1">
            <a:spLocks noChangeArrowheads="1"/>
          </p:cNvSpPr>
          <p:nvPr/>
        </p:nvSpPr>
        <p:spPr bwMode="auto">
          <a:xfrm>
            <a:off x="1147764" y="4868863"/>
            <a:ext cx="4175125" cy="83026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3300"/>
                </a:solidFill>
              </a:rPr>
              <a:t>Pas d’évolution vers la chronicité</a:t>
            </a:r>
          </a:p>
        </p:txBody>
      </p:sp>
      <p:sp>
        <p:nvSpPr>
          <p:cNvPr id="39960" name="Rectangle 60"/>
          <p:cNvSpPr>
            <a:spLocks noChangeArrowheads="1"/>
          </p:cNvSpPr>
          <p:nvPr/>
        </p:nvSpPr>
        <p:spPr bwMode="auto">
          <a:xfrm>
            <a:off x="1023938" y="61913"/>
            <a:ext cx="102155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 b="0">
                <a:solidFill>
                  <a:srgbClr val="0066FF"/>
                </a:solidFill>
                <a:latin typeface="Tahoma" panose="020B0604030504040204" pitchFamily="34" charset="0"/>
              </a:rPr>
              <a:t>Traitement précoce / Taille de l’inoculum / Bactéries tolérantes</a:t>
            </a:r>
          </a:p>
        </p:txBody>
      </p:sp>
      <p:sp>
        <p:nvSpPr>
          <p:cNvPr id="3996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8B4D8EC3-6AF4-45AF-A1DC-CBE433C1FCA8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18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3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1228" grpId="0" animBg="1"/>
      <p:bldP spid="1161275" grpId="0" animBg="1"/>
      <p:bldP spid="112" grpId="0"/>
      <p:bldP spid="1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 txBox="1">
            <a:spLocks noChangeArrowheads="1"/>
          </p:cNvSpPr>
          <p:nvPr/>
        </p:nvSpPr>
        <p:spPr bwMode="auto">
          <a:xfrm>
            <a:off x="1143000" y="3257550"/>
            <a:ext cx="99822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FontTx/>
              <a:buAutoNum type="arabicPeriod"/>
            </a:pPr>
            <a:r>
              <a:rPr lang="fr-FR" altLang="fr-FR" sz="2400">
                <a:solidFill>
                  <a:srgbClr val="0000CC"/>
                </a:solidFill>
              </a:rPr>
              <a:t>Réduire le risque de présence de mutants résistants</a:t>
            </a:r>
            <a:endParaRPr lang="fr-FR" altLang="fr-FR" sz="2400">
              <a:solidFill>
                <a:srgbClr val="C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FontTx/>
              <a:buAutoNum type="arabicPeriod"/>
            </a:pPr>
            <a:r>
              <a:rPr lang="fr-FR" altLang="fr-FR" sz="2400">
                <a:solidFill>
                  <a:srgbClr val="0000CC"/>
                </a:solidFill>
              </a:rPr>
              <a:t>Eviter la présence de bactéries tolérantes («persisteurs»)</a:t>
            </a:r>
          </a:p>
        </p:txBody>
      </p:sp>
      <p:sp>
        <p:nvSpPr>
          <p:cNvPr id="4198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FF64E07D-E72B-4A6D-A2EB-1FC91E01784A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19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invGray">
          <a:xfrm>
            <a:off x="1438275" y="1781175"/>
            <a:ext cx="9182100" cy="828432"/>
          </a:xfrm>
          <a:prstGeom prst="rect">
            <a:avLst/>
          </a:prstGeom>
          <a:solidFill>
            <a:schemeClr val="bg1"/>
          </a:solidFill>
          <a:ln w="12700">
            <a:solidFill>
              <a:srgbClr val="FE9B03"/>
            </a:solidFill>
            <a:miter lim="800000"/>
            <a:headEnd/>
            <a:tailEnd/>
          </a:ln>
          <a:effectLst>
            <a:outerShdw dist="71842" dir="2700000" algn="ctr" rotWithShape="0">
              <a:srgbClr val="FE9B03"/>
            </a:outerShdw>
          </a:effec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fr-FR" sz="4000" b="0">
                <a:solidFill>
                  <a:srgbClr val="000000"/>
                </a:solidFill>
              </a:rPr>
              <a:t>De l’intérêt de traiter vite</a:t>
            </a:r>
          </a:p>
        </p:txBody>
      </p:sp>
    </p:spTree>
    <p:extLst>
      <p:ext uri="{BB962C8B-B14F-4D97-AF65-F5344CB8AC3E}">
        <p14:creationId xmlns:p14="http://schemas.microsoft.com/office/powerpoint/2010/main" val="362381859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2363" y="1968500"/>
            <a:ext cx="9982200" cy="3767138"/>
          </a:xfrm>
        </p:spPr>
        <p:txBody>
          <a:bodyPr/>
          <a:lstStyle/>
          <a:p>
            <a:pPr marL="609600" indent="-609600" eaLnBrk="1" hangingPunct="1">
              <a:spcBef>
                <a:spcPct val="60000"/>
              </a:spcBef>
              <a:buFontTx/>
              <a:buAutoNum type="arabicPeriod"/>
            </a:pPr>
            <a:r>
              <a:rPr lang="fr-FR" altLang="fr-FR" sz="2400">
                <a:solidFill>
                  <a:srgbClr val="FF0000"/>
                </a:solidFill>
              </a:rPr>
              <a:t>Efficacité maximale contre les bactéries pathogènes</a:t>
            </a:r>
          </a:p>
          <a:p>
            <a:pPr marL="609600" indent="-609600" eaLnBrk="1" hangingPunct="1">
              <a:spcBef>
                <a:spcPct val="60000"/>
              </a:spcBef>
              <a:buFontTx/>
              <a:buAutoNum type="arabicPeriod"/>
            </a:pPr>
            <a:r>
              <a:rPr lang="fr-FR" altLang="fr-FR" sz="2400">
                <a:solidFill>
                  <a:srgbClr val="FF0000"/>
                </a:solidFill>
              </a:rPr>
              <a:t>Minimiser l’émergence et la sélection des résistances bactériennes</a:t>
            </a:r>
          </a:p>
          <a:p>
            <a:pPr marL="990600" lvl="1" indent="-533400" eaLnBrk="1" hangingPunct="1">
              <a:spcBef>
                <a:spcPct val="60000"/>
              </a:spcBef>
            </a:pPr>
            <a:r>
              <a:rPr lang="fr-FR" altLang="fr-FR" sz="2000">
                <a:solidFill>
                  <a:srgbClr val="FF0000"/>
                </a:solidFill>
              </a:rPr>
              <a:t>Pour les pathogènes cibles </a:t>
            </a:r>
            <a:r>
              <a:rPr lang="fr-FR" altLang="fr-FR" sz="2000"/>
              <a:t>: enjeux d’efficacité / santé animale</a:t>
            </a: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invGray">
          <a:xfrm>
            <a:off x="1438275" y="160338"/>
            <a:ext cx="9182100" cy="754566"/>
          </a:xfrm>
          <a:prstGeom prst="rect">
            <a:avLst/>
          </a:prstGeom>
          <a:solidFill>
            <a:schemeClr val="bg1"/>
          </a:solidFill>
          <a:ln w="12700">
            <a:solidFill>
              <a:srgbClr val="FE9B03"/>
            </a:solidFill>
            <a:miter lim="800000"/>
            <a:headEnd/>
            <a:tailEnd/>
          </a:ln>
          <a:effectLst>
            <a:outerShdw dist="71842" dir="2700000" algn="ctr" rotWithShape="0">
              <a:srgbClr val="FE9B03"/>
            </a:outerShdw>
          </a:effec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fr-FR" sz="3600" b="0">
                <a:solidFill>
                  <a:srgbClr val="000000"/>
                </a:solidFill>
              </a:rPr>
              <a:t>Antibiothérapie raisonnée : quels objectifs ?</a:t>
            </a:r>
          </a:p>
        </p:txBody>
      </p:sp>
      <p:sp>
        <p:nvSpPr>
          <p:cNvPr id="717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5C787170-C96F-4B3B-AFA6-4D3F56D023FA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23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60"/>
          <p:cNvSpPr>
            <a:spLocks noChangeArrowheads="1"/>
          </p:cNvSpPr>
          <p:nvPr/>
        </p:nvSpPr>
        <p:spPr bwMode="auto">
          <a:xfrm>
            <a:off x="1044576" y="44450"/>
            <a:ext cx="98901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b="0" dirty="0">
                <a:solidFill>
                  <a:srgbClr val="0066FF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Bactéries résistantes vs bactéries tolérantes</a:t>
            </a:r>
          </a:p>
        </p:txBody>
      </p:sp>
      <p:sp>
        <p:nvSpPr>
          <p:cNvPr id="44036" name="AutoShape 73"/>
          <p:cNvSpPr>
            <a:spLocks noChangeArrowheads="1"/>
          </p:cNvSpPr>
          <p:nvPr/>
        </p:nvSpPr>
        <p:spPr bwMode="auto">
          <a:xfrm rot="16200000">
            <a:off x="3085652" y="2374670"/>
            <a:ext cx="341313" cy="3179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44037" name="Group 22"/>
          <p:cNvGrpSpPr>
            <a:grpSpLocks noChangeAspect="1"/>
          </p:cNvGrpSpPr>
          <p:nvPr/>
        </p:nvGrpSpPr>
        <p:grpSpPr bwMode="auto">
          <a:xfrm>
            <a:off x="1043762" y="2141534"/>
            <a:ext cx="1962944" cy="784225"/>
            <a:chOff x="2823" y="1630"/>
            <a:chExt cx="2198" cy="988"/>
          </a:xfrm>
        </p:grpSpPr>
        <p:sp>
          <p:nvSpPr>
            <p:cNvPr id="44112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3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4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5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6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7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8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9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0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1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2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3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4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5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6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7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8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9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0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1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2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3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4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5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6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7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8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9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0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1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2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3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4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5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6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7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8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9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0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1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2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3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4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5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4040" name="AutoShape 73"/>
          <p:cNvSpPr>
            <a:spLocks noChangeArrowheads="1"/>
          </p:cNvSpPr>
          <p:nvPr/>
        </p:nvSpPr>
        <p:spPr bwMode="auto">
          <a:xfrm rot="16200000">
            <a:off x="3067266" y="4624672"/>
            <a:ext cx="341314" cy="31795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 dirty="0">
              <a:solidFill>
                <a:srgbClr val="000000"/>
              </a:solidFill>
            </a:endParaRPr>
          </a:p>
        </p:txBody>
      </p:sp>
      <p:sp>
        <p:nvSpPr>
          <p:cNvPr id="440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193DCF76-2848-49C2-B942-2A8028D86756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3487365" y="2310601"/>
            <a:ext cx="870744" cy="446088"/>
            <a:chOff x="6058664" y="1733803"/>
            <a:chExt cx="870744" cy="446088"/>
          </a:xfrm>
        </p:grpSpPr>
        <p:sp>
          <p:nvSpPr>
            <p:cNvPr id="136" name="Oval 2"/>
            <p:cNvSpPr>
              <a:spLocks noChangeArrowheads="1"/>
            </p:cNvSpPr>
            <p:nvPr/>
          </p:nvSpPr>
          <p:spPr bwMode="auto">
            <a:xfrm>
              <a:off x="6058664" y="1890172"/>
              <a:ext cx="203200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7" name="Oval 3"/>
            <p:cNvSpPr>
              <a:spLocks noChangeArrowheads="1"/>
            </p:cNvSpPr>
            <p:nvPr/>
          </p:nvSpPr>
          <p:spPr bwMode="auto">
            <a:xfrm>
              <a:off x="6384102" y="1901285"/>
              <a:ext cx="202406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8" name="Oval 4"/>
            <p:cNvSpPr>
              <a:spLocks noChangeArrowheads="1"/>
            </p:cNvSpPr>
            <p:nvPr/>
          </p:nvSpPr>
          <p:spPr bwMode="auto">
            <a:xfrm>
              <a:off x="6233289" y="1974310"/>
              <a:ext cx="203200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" name="Oval 5"/>
            <p:cNvSpPr>
              <a:spLocks noChangeArrowheads="1"/>
            </p:cNvSpPr>
            <p:nvPr/>
          </p:nvSpPr>
          <p:spPr bwMode="auto">
            <a:xfrm>
              <a:off x="6329333" y="2096547"/>
              <a:ext cx="203200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0" name="Oval 6"/>
            <p:cNvSpPr>
              <a:spLocks noChangeArrowheads="1"/>
            </p:cNvSpPr>
            <p:nvPr/>
          </p:nvSpPr>
          <p:spPr bwMode="auto">
            <a:xfrm>
              <a:off x="6389658" y="1733803"/>
              <a:ext cx="20240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1" name="Oval 7"/>
            <p:cNvSpPr>
              <a:spLocks noChangeArrowheads="1"/>
            </p:cNvSpPr>
            <p:nvPr/>
          </p:nvSpPr>
          <p:spPr bwMode="auto">
            <a:xfrm>
              <a:off x="6582539" y="1813972"/>
              <a:ext cx="202406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2" name="Oval 8"/>
            <p:cNvSpPr>
              <a:spLocks noChangeArrowheads="1"/>
            </p:cNvSpPr>
            <p:nvPr/>
          </p:nvSpPr>
          <p:spPr bwMode="auto">
            <a:xfrm>
              <a:off x="6570633" y="1936210"/>
              <a:ext cx="20240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3" name="Oval 9"/>
            <p:cNvSpPr>
              <a:spLocks noChangeArrowheads="1"/>
            </p:cNvSpPr>
            <p:nvPr/>
          </p:nvSpPr>
          <p:spPr bwMode="auto">
            <a:xfrm>
              <a:off x="6527770" y="2064797"/>
              <a:ext cx="20240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4" name="Oval 10"/>
            <p:cNvSpPr>
              <a:spLocks noChangeArrowheads="1"/>
            </p:cNvSpPr>
            <p:nvPr/>
          </p:nvSpPr>
          <p:spPr bwMode="auto">
            <a:xfrm>
              <a:off x="6727002" y="2027491"/>
              <a:ext cx="202406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5" name="Oval 11"/>
            <p:cNvSpPr>
              <a:spLocks noChangeArrowheads="1"/>
            </p:cNvSpPr>
            <p:nvPr/>
          </p:nvSpPr>
          <p:spPr bwMode="auto">
            <a:xfrm>
              <a:off x="6186458" y="1809210"/>
              <a:ext cx="201613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3468978" y="4560604"/>
            <a:ext cx="870744" cy="446088"/>
            <a:chOff x="6211064" y="4305403"/>
            <a:chExt cx="870744" cy="446088"/>
          </a:xfrm>
        </p:grpSpPr>
        <p:sp>
          <p:nvSpPr>
            <p:cNvPr id="146" name="Oval 2"/>
            <p:cNvSpPr>
              <a:spLocks noChangeArrowheads="1"/>
            </p:cNvSpPr>
            <p:nvPr/>
          </p:nvSpPr>
          <p:spPr bwMode="auto">
            <a:xfrm>
              <a:off x="6211064" y="4461772"/>
              <a:ext cx="203200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7" name="Oval 3"/>
            <p:cNvSpPr>
              <a:spLocks noChangeArrowheads="1"/>
            </p:cNvSpPr>
            <p:nvPr/>
          </p:nvSpPr>
          <p:spPr bwMode="auto">
            <a:xfrm>
              <a:off x="6536502" y="4472885"/>
              <a:ext cx="202406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8" name="Oval 4"/>
            <p:cNvSpPr>
              <a:spLocks noChangeArrowheads="1"/>
            </p:cNvSpPr>
            <p:nvPr/>
          </p:nvSpPr>
          <p:spPr bwMode="auto">
            <a:xfrm>
              <a:off x="6385689" y="4545910"/>
              <a:ext cx="203200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9" name="Oval 5"/>
            <p:cNvSpPr>
              <a:spLocks noChangeArrowheads="1"/>
            </p:cNvSpPr>
            <p:nvPr/>
          </p:nvSpPr>
          <p:spPr bwMode="auto">
            <a:xfrm>
              <a:off x="6481733" y="4668147"/>
              <a:ext cx="203200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0" name="Oval 6"/>
            <p:cNvSpPr>
              <a:spLocks noChangeArrowheads="1"/>
            </p:cNvSpPr>
            <p:nvPr/>
          </p:nvSpPr>
          <p:spPr bwMode="auto">
            <a:xfrm>
              <a:off x="6542058" y="4305403"/>
              <a:ext cx="202407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1" name="Oval 7"/>
            <p:cNvSpPr>
              <a:spLocks noChangeArrowheads="1"/>
            </p:cNvSpPr>
            <p:nvPr/>
          </p:nvSpPr>
          <p:spPr bwMode="auto">
            <a:xfrm>
              <a:off x="6734939" y="4385572"/>
              <a:ext cx="202406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2" name="Oval 8"/>
            <p:cNvSpPr>
              <a:spLocks noChangeArrowheads="1"/>
            </p:cNvSpPr>
            <p:nvPr/>
          </p:nvSpPr>
          <p:spPr bwMode="auto">
            <a:xfrm>
              <a:off x="6723033" y="4507810"/>
              <a:ext cx="202407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3" name="Oval 9"/>
            <p:cNvSpPr>
              <a:spLocks noChangeArrowheads="1"/>
            </p:cNvSpPr>
            <p:nvPr/>
          </p:nvSpPr>
          <p:spPr bwMode="auto">
            <a:xfrm>
              <a:off x="6680170" y="4636397"/>
              <a:ext cx="202407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4" name="Oval 10"/>
            <p:cNvSpPr>
              <a:spLocks noChangeArrowheads="1"/>
            </p:cNvSpPr>
            <p:nvPr/>
          </p:nvSpPr>
          <p:spPr bwMode="auto">
            <a:xfrm>
              <a:off x="6879402" y="4599091"/>
              <a:ext cx="202406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5" name="Oval 11"/>
            <p:cNvSpPr>
              <a:spLocks noChangeArrowheads="1"/>
            </p:cNvSpPr>
            <p:nvPr/>
          </p:nvSpPr>
          <p:spPr bwMode="auto">
            <a:xfrm>
              <a:off x="6338858" y="4380810"/>
              <a:ext cx="201613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4942257" y="2141534"/>
            <a:ext cx="1962944" cy="784225"/>
            <a:chOff x="7302545" y="1448080"/>
            <a:chExt cx="1962944" cy="784225"/>
          </a:xfrm>
        </p:grpSpPr>
        <p:sp>
          <p:nvSpPr>
            <p:cNvPr id="158" name="Oval 23"/>
            <p:cNvSpPr>
              <a:spLocks noChangeArrowheads="1"/>
            </p:cNvSpPr>
            <p:nvPr/>
          </p:nvSpPr>
          <p:spPr bwMode="auto">
            <a:xfrm>
              <a:off x="7771401" y="1557618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9" name="Oval 24"/>
            <p:cNvSpPr>
              <a:spLocks noChangeArrowheads="1"/>
            </p:cNvSpPr>
            <p:nvPr/>
          </p:nvSpPr>
          <p:spPr bwMode="auto">
            <a:xfrm>
              <a:off x="7459723" y="1754468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0" name="Oval 25"/>
            <p:cNvSpPr>
              <a:spLocks noChangeArrowheads="1"/>
            </p:cNvSpPr>
            <p:nvPr/>
          </p:nvSpPr>
          <p:spPr bwMode="auto">
            <a:xfrm>
              <a:off x="7606185" y="1846543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1" name="Oval 26"/>
            <p:cNvSpPr>
              <a:spLocks noChangeArrowheads="1"/>
            </p:cNvSpPr>
            <p:nvPr/>
          </p:nvSpPr>
          <p:spPr bwMode="auto">
            <a:xfrm>
              <a:off x="7612437" y="1991005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2" name="Oval 27"/>
            <p:cNvSpPr>
              <a:spLocks noChangeArrowheads="1"/>
            </p:cNvSpPr>
            <p:nvPr/>
          </p:nvSpPr>
          <p:spPr bwMode="auto">
            <a:xfrm>
              <a:off x="7748182" y="2089430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3" name="Oval 28"/>
            <p:cNvSpPr>
              <a:spLocks noChangeArrowheads="1"/>
            </p:cNvSpPr>
            <p:nvPr/>
          </p:nvSpPr>
          <p:spPr bwMode="auto">
            <a:xfrm>
              <a:off x="7455258" y="1606830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4" name="Oval 29"/>
            <p:cNvSpPr>
              <a:spLocks noChangeArrowheads="1"/>
            </p:cNvSpPr>
            <p:nvPr/>
          </p:nvSpPr>
          <p:spPr bwMode="auto">
            <a:xfrm>
              <a:off x="7905360" y="1674299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5" name="Oval 30"/>
            <p:cNvSpPr>
              <a:spLocks noChangeArrowheads="1"/>
            </p:cNvSpPr>
            <p:nvPr/>
          </p:nvSpPr>
          <p:spPr bwMode="auto">
            <a:xfrm>
              <a:off x="8141128" y="1623499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6" name="Oval 31"/>
            <p:cNvSpPr>
              <a:spLocks noChangeArrowheads="1"/>
            </p:cNvSpPr>
            <p:nvPr/>
          </p:nvSpPr>
          <p:spPr bwMode="auto">
            <a:xfrm>
              <a:off x="7556174" y="2146580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7" name="Oval 32"/>
            <p:cNvSpPr>
              <a:spLocks noChangeArrowheads="1"/>
            </p:cNvSpPr>
            <p:nvPr/>
          </p:nvSpPr>
          <p:spPr bwMode="auto">
            <a:xfrm>
              <a:off x="8234006" y="1731449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8" name="Oval 33"/>
            <p:cNvSpPr>
              <a:spLocks noChangeArrowheads="1"/>
            </p:cNvSpPr>
            <p:nvPr/>
          </p:nvSpPr>
          <p:spPr bwMode="auto">
            <a:xfrm>
              <a:off x="8052715" y="1933061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9" name="Oval 34"/>
            <p:cNvSpPr>
              <a:spLocks noChangeArrowheads="1"/>
            </p:cNvSpPr>
            <p:nvPr/>
          </p:nvSpPr>
          <p:spPr bwMode="auto">
            <a:xfrm>
              <a:off x="8209893" y="2033868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0" name="Oval 35"/>
            <p:cNvSpPr>
              <a:spLocks noChangeArrowheads="1"/>
            </p:cNvSpPr>
            <p:nvPr/>
          </p:nvSpPr>
          <p:spPr bwMode="auto">
            <a:xfrm>
              <a:off x="8267049" y="2148961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1" name="Oval 36"/>
            <p:cNvSpPr>
              <a:spLocks noChangeArrowheads="1"/>
            </p:cNvSpPr>
            <p:nvPr/>
          </p:nvSpPr>
          <p:spPr bwMode="auto">
            <a:xfrm>
              <a:off x="7302545" y="1825111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2" name="Oval 37"/>
            <p:cNvSpPr>
              <a:spLocks noChangeArrowheads="1"/>
            </p:cNvSpPr>
            <p:nvPr/>
          </p:nvSpPr>
          <p:spPr bwMode="auto">
            <a:xfrm>
              <a:off x="8509961" y="1575080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3" name="Oval 38"/>
            <p:cNvSpPr>
              <a:spLocks noChangeArrowheads="1"/>
            </p:cNvSpPr>
            <p:nvPr/>
          </p:nvSpPr>
          <p:spPr bwMode="auto">
            <a:xfrm>
              <a:off x="8631417" y="1683030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4" name="Oval 39"/>
            <p:cNvSpPr>
              <a:spLocks noChangeArrowheads="1"/>
            </p:cNvSpPr>
            <p:nvPr/>
          </p:nvSpPr>
          <p:spPr bwMode="auto">
            <a:xfrm>
              <a:off x="8752873" y="1790980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5" name="Oval 40"/>
            <p:cNvSpPr>
              <a:spLocks noChangeArrowheads="1"/>
            </p:cNvSpPr>
            <p:nvPr/>
          </p:nvSpPr>
          <p:spPr bwMode="auto">
            <a:xfrm>
              <a:off x="8436730" y="1981480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6" name="Oval 41"/>
            <p:cNvSpPr>
              <a:spLocks noChangeArrowheads="1"/>
            </p:cNvSpPr>
            <p:nvPr/>
          </p:nvSpPr>
          <p:spPr bwMode="auto">
            <a:xfrm>
              <a:off x="8558186" y="2089430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7" name="Oval 42"/>
            <p:cNvSpPr>
              <a:spLocks noChangeArrowheads="1"/>
            </p:cNvSpPr>
            <p:nvPr/>
          </p:nvSpPr>
          <p:spPr bwMode="auto">
            <a:xfrm>
              <a:off x="7378455" y="2064824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8" name="Oval 43"/>
            <p:cNvSpPr>
              <a:spLocks noChangeArrowheads="1"/>
            </p:cNvSpPr>
            <p:nvPr/>
          </p:nvSpPr>
          <p:spPr bwMode="auto">
            <a:xfrm>
              <a:off x="7645480" y="1694143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9" name="Oval 44"/>
            <p:cNvSpPr>
              <a:spLocks noChangeArrowheads="1"/>
            </p:cNvSpPr>
            <p:nvPr/>
          </p:nvSpPr>
          <p:spPr bwMode="auto">
            <a:xfrm>
              <a:off x="8776986" y="2079111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0" name="Oval 45"/>
            <p:cNvSpPr>
              <a:spLocks noChangeArrowheads="1"/>
            </p:cNvSpPr>
            <p:nvPr/>
          </p:nvSpPr>
          <p:spPr bwMode="auto">
            <a:xfrm>
              <a:off x="8695717" y="1968780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1" name="Oval 46"/>
            <p:cNvSpPr>
              <a:spLocks noChangeArrowheads="1"/>
            </p:cNvSpPr>
            <p:nvPr/>
          </p:nvSpPr>
          <p:spPr bwMode="auto">
            <a:xfrm>
              <a:off x="7777652" y="1735418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2" name="Oval 47"/>
            <p:cNvSpPr>
              <a:spLocks noChangeArrowheads="1"/>
            </p:cNvSpPr>
            <p:nvPr/>
          </p:nvSpPr>
          <p:spPr bwMode="auto">
            <a:xfrm>
              <a:off x="7424001" y="1919568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3" name="Oval 48"/>
            <p:cNvSpPr>
              <a:spLocks noChangeArrowheads="1"/>
            </p:cNvSpPr>
            <p:nvPr/>
          </p:nvSpPr>
          <p:spPr bwMode="auto">
            <a:xfrm>
              <a:off x="8342959" y="1809236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4" name="Oval 49"/>
            <p:cNvSpPr>
              <a:spLocks noChangeArrowheads="1"/>
            </p:cNvSpPr>
            <p:nvPr/>
          </p:nvSpPr>
          <p:spPr bwMode="auto">
            <a:xfrm>
              <a:off x="8877008" y="1897343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5" name="Oval 50"/>
            <p:cNvSpPr>
              <a:spLocks noChangeArrowheads="1"/>
            </p:cNvSpPr>
            <p:nvPr/>
          </p:nvSpPr>
          <p:spPr bwMode="auto">
            <a:xfrm>
              <a:off x="7307903" y="1698111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6" name="Oval 51"/>
            <p:cNvSpPr>
              <a:spLocks noChangeArrowheads="1"/>
            </p:cNvSpPr>
            <p:nvPr/>
          </p:nvSpPr>
          <p:spPr bwMode="auto">
            <a:xfrm>
              <a:off x="8724295" y="1583018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7" name="Oval 52"/>
            <p:cNvSpPr>
              <a:spLocks noChangeArrowheads="1"/>
            </p:cNvSpPr>
            <p:nvPr/>
          </p:nvSpPr>
          <p:spPr bwMode="auto">
            <a:xfrm>
              <a:off x="8117015" y="1448080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8" name="Oval 53"/>
            <p:cNvSpPr>
              <a:spLocks noChangeArrowheads="1"/>
            </p:cNvSpPr>
            <p:nvPr/>
          </p:nvSpPr>
          <p:spPr bwMode="auto">
            <a:xfrm>
              <a:off x="7864279" y="1860830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9" name="Oval 54"/>
            <p:cNvSpPr>
              <a:spLocks noChangeArrowheads="1"/>
            </p:cNvSpPr>
            <p:nvPr/>
          </p:nvSpPr>
          <p:spPr bwMode="auto">
            <a:xfrm>
              <a:off x="8488528" y="1482211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0" name="Oval 55"/>
            <p:cNvSpPr>
              <a:spLocks noChangeArrowheads="1"/>
            </p:cNvSpPr>
            <p:nvPr/>
          </p:nvSpPr>
          <p:spPr bwMode="auto">
            <a:xfrm>
              <a:off x="7540992" y="1465543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1" name="Oval 56"/>
            <p:cNvSpPr>
              <a:spLocks noChangeArrowheads="1"/>
            </p:cNvSpPr>
            <p:nvPr/>
          </p:nvSpPr>
          <p:spPr bwMode="auto">
            <a:xfrm>
              <a:off x="8941309" y="1684618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2" name="Oval 57"/>
            <p:cNvSpPr>
              <a:spLocks noChangeArrowheads="1"/>
            </p:cNvSpPr>
            <p:nvPr/>
          </p:nvSpPr>
          <p:spPr bwMode="auto">
            <a:xfrm>
              <a:off x="9062765" y="1799711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3" name="Oval 58"/>
            <p:cNvSpPr>
              <a:spLocks noChangeArrowheads="1"/>
            </p:cNvSpPr>
            <p:nvPr/>
          </p:nvSpPr>
          <p:spPr bwMode="auto">
            <a:xfrm>
              <a:off x="8217038" y="1896549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" name="Oval 59"/>
            <p:cNvSpPr>
              <a:spLocks noChangeArrowheads="1"/>
            </p:cNvSpPr>
            <p:nvPr/>
          </p:nvSpPr>
          <p:spPr bwMode="auto">
            <a:xfrm>
              <a:off x="8470666" y="1733830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" name="Oval 60"/>
            <p:cNvSpPr>
              <a:spLocks noChangeArrowheads="1"/>
            </p:cNvSpPr>
            <p:nvPr/>
          </p:nvSpPr>
          <p:spPr bwMode="auto">
            <a:xfrm>
              <a:off x="7983056" y="1506024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6" name="Oval 61"/>
            <p:cNvSpPr>
              <a:spLocks noChangeArrowheads="1"/>
            </p:cNvSpPr>
            <p:nvPr/>
          </p:nvSpPr>
          <p:spPr bwMode="auto">
            <a:xfrm>
              <a:off x="7788369" y="1967193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7" name="Oval 62"/>
            <p:cNvSpPr>
              <a:spLocks noChangeArrowheads="1"/>
            </p:cNvSpPr>
            <p:nvPr/>
          </p:nvSpPr>
          <p:spPr bwMode="auto">
            <a:xfrm>
              <a:off x="8050929" y="1811618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8" name="Oval 63"/>
            <p:cNvSpPr>
              <a:spLocks noChangeArrowheads="1"/>
            </p:cNvSpPr>
            <p:nvPr/>
          </p:nvSpPr>
          <p:spPr bwMode="auto">
            <a:xfrm>
              <a:off x="8024137" y="2106893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9" name="Oval 64"/>
            <p:cNvSpPr>
              <a:spLocks noChangeArrowheads="1"/>
            </p:cNvSpPr>
            <p:nvPr/>
          </p:nvSpPr>
          <p:spPr bwMode="auto">
            <a:xfrm>
              <a:off x="8283124" y="1567936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0" name="Oval 65"/>
            <p:cNvSpPr>
              <a:spLocks noChangeArrowheads="1"/>
            </p:cNvSpPr>
            <p:nvPr/>
          </p:nvSpPr>
          <p:spPr bwMode="auto">
            <a:xfrm>
              <a:off x="8556400" y="1859243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1" name="Oval 66"/>
            <p:cNvSpPr>
              <a:spLocks noChangeArrowheads="1"/>
            </p:cNvSpPr>
            <p:nvPr/>
          </p:nvSpPr>
          <p:spPr bwMode="auto">
            <a:xfrm>
              <a:off x="8984175" y="1991799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02" name="Group 22"/>
          <p:cNvGrpSpPr>
            <a:grpSpLocks noChangeAspect="1"/>
          </p:cNvGrpSpPr>
          <p:nvPr/>
        </p:nvGrpSpPr>
        <p:grpSpPr bwMode="auto">
          <a:xfrm>
            <a:off x="1025375" y="4391537"/>
            <a:ext cx="1962944" cy="784225"/>
            <a:chOff x="2823" y="1630"/>
            <a:chExt cx="2198" cy="988"/>
          </a:xfrm>
        </p:grpSpPr>
        <p:sp>
          <p:nvSpPr>
            <p:cNvPr id="203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04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05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06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07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08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09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10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11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12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13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14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15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16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17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18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19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20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21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22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23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24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25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26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27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28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29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30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31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32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33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34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35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36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37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38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39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40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41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42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43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44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45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46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7406540" y="4560604"/>
            <a:ext cx="870744" cy="446088"/>
            <a:chOff x="7721277" y="5509239"/>
            <a:chExt cx="870744" cy="446088"/>
          </a:xfrm>
        </p:grpSpPr>
        <p:sp>
          <p:nvSpPr>
            <p:cNvPr id="248" name="Oval 2"/>
            <p:cNvSpPr>
              <a:spLocks noChangeArrowheads="1"/>
            </p:cNvSpPr>
            <p:nvPr/>
          </p:nvSpPr>
          <p:spPr bwMode="auto">
            <a:xfrm>
              <a:off x="7721277" y="5665608"/>
              <a:ext cx="203200" cy="833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49" name="Oval 3"/>
            <p:cNvSpPr>
              <a:spLocks noChangeArrowheads="1"/>
            </p:cNvSpPr>
            <p:nvPr/>
          </p:nvSpPr>
          <p:spPr bwMode="auto">
            <a:xfrm>
              <a:off x="8046715" y="5676721"/>
              <a:ext cx="202406" cy="833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50" name="Oval 4"/>
            <p:cNvSpPr>
              <a:spLocks noChangeArrowheads="1"/>
            </p:cNvSpPr>
            <p:nvPr/>
          </p:nvSpPr>
          <p:spPr bwMode="auto">
            <a:xfrm>
              <a:off x="7895902" y="5749746"/>
              <a:ext cx="203200" cy="833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51" name="Oval 5"/>
            <p:cNvSpPr>
              <a:spLocks noChangeArrowheads="1"/>
            </p:cNvSpPr>
            <p:nvPr/>
          </p:nvSpPr>
          <p:spPr bwMode="auto">
            <a:xfrm>
              <a:off x="7991946" y="5871983"/>
              <a:ext cx="203200" cy="833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52" name="Oval 6"/>
            <p:cNvSpPr>
              <a:spLocks noChangeArrowheads="1"/>
            </p:cNvSpPr>
            <p:nvPr/>
          </p:nvSpPr>
          <p:spPr bwMode="auto">
            <a:xfrm>
              <a:off x="8052271" y="5509239"/>
              <a:ext cx="202407" cy="833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53" name="Oval 7"/>
            <p:cNvSpPr>
              <a:spLocks noChangeArrowheads="1"/>
            </p:cNvSpPr>
            <p:nvPr/>
          </p:nvSpPr>
          <p:spPr bwMode="auto">
            <a:xfrm>
              <a:off x="8245152" y="5589408"/>
              <a:ext cx="202406" cy="833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54" name="Oval 8"/>
            <p:cNvSpPr>
              <a:spLocks noChangeArrowheads="1"/>
            </p:cNvSpPr>
            <p:nvPr/>
          </p:nvSpPr>
          <p:spPr bwMode="auto">
            <a:xfrm>
              <a:off x="8233246" y="5711646"/>
              <a:ext cx="202407" cy="833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55" name="Oval 9"/>
            <p:cNvSpPr>
              <a:spLocks noChangeArrowheads="1"/>
            </p:cNvSpPr>
            <p:nvPr/>
          </p:nvSpPr>
          <p:spPr bwMode="auto">
            <a:xfrm>
              <a:off x="8190383" y="5840233"/>
              <a:ext cx="202407" cy="833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56" name="Oval 10"/>
            <p:cNvSpPr>
              <a:spLocks noChangeArrowheads="1"/>
            </p:cNvSpPr>
            <p:nvPr/>
          </p:nvSpPr>
          <p:spPr bwMode="auto">
            <a:xfrm>
              <a:off x="8389615" y="5802927"/>
              <a:ext cx="202406" cy="833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57" name="Oval 11"/>
            <p:cNvSpPr>
              <a:spLocks noChangeArrowheads="1"/>
            </p:cNvSpPr>
            <p:nvPr/>
          </p:nvSpPr>
          <p:spPr bwMode="auto">
            <a:xfrm>
              <a:off x="7849071" y="5584646"/>
              <a:ext cx="201613" cy="833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261" name="AutoShape 73"/>
          <p:cNvSpPr>
            <a:spLocks noChangeArrowheads="1"/>
          </p:cNvSpPr>
          <p:nvPr/>
        </p:nvSpPr>
        <p:spPr bwMode="auto">
          <a:xfrm rot="16200000">
            <a:off x="4469647" y="2374670"/>
            <a:ext cx="341313" cy="3179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2" name="AutoShape 73"/>
          <p:cNvSpPr>
            <a:spLocks noChangeArrowheads="1"/>
          </p:cNvSpPr>
          <p:nvPr/>
        </p:nvSpPr>
        <p:spPr bwMode="auto">
          <a:xfrm rot="16200000">
            <a:off x="6957223" y="4624674"/>
            <a:ext cx="341314" cy="317951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 dirty="0">
              <a:solidFill>
                <a:srgbClr val="000000"/>
              </a:solidFill>
            </a:endParaRPr>
          </a:p>
        </p:txBody>
      </p:sp>
      <p:sp>
        <p:nvSpPr>
          <p:cNvPr id="263" name="Text Box 72"/>
          <p:cNvSpPr txBox="1">
            <a:spLocks noChangeArrowheads="1"/>
          </p:cNvSpPr>
          <p:nvPr/>
        </p:nvSpPr>
        <p:spPr bwMode="auto">
          <a:xfrm>
            <a:off x="3097333" y="1339533"/>
            <a:ext cx="3807869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Pendant le traitement</a:t>
            </a:r>
            <a:endParaRPr lang="fr-FR" altLang="fr-FR" sz="1800" baseline="-25000" dirty="0">
              <a:solidFill>
                <a:srgbClr val="000000"/>
              </a:solidFill>
            </a:endParaRPr>
          </a:p>
        </p:txBody>
      </p:sp>
      <p:sp>
        <p:nvSpPr>
          <p:cNvPr id="264" name="AutoShape 73"/>
          <p:cNvSpPr>
            <a:spLocks noChangeArrowheads="1"/>
          </p:cNvSpPr>
          <p:nvPr/>
        </p:nvSpPr>
        <p:spPr bwMode="auto">
          <a:xfrm rot="16200000">
            <a:off x="8402442" y="4624674"/>
            <a:ext cx="341314" cy="317951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 dirty="0">
              <a:solidFill>
                <a:srgbClr val="000000"/>
              </a:solidFill>
            </a:endParaRPr>
          </a:p>
        </p:txBody>
      </p:sp>
      <p:grpSp>
        <p:nvGrpSpPr>
          <p:cNvPr id="265" name="Groupe 264"/>
          <p:cNvGrpSpPr/>
          <p:nvPr/>
        </p:nvGrpSpPr>
        <p:grpSpPr>
          <a:xfrm>
            <a:off x="5874978" y="4560604"/>
            <a:ext cx="870744" cy="446088"/>
            <a:chOff x="6211064" y="4305403"/>
            <a:chExt cx="870744" cy="446088"/>
          </a:xfrm>
        </p:grpSpPr>
        <p:sp>
          <p:nvSpPr>
            <p:cNvPr id="266" name="Oval 2"/>
            <p:cNvSpPr>
              <a:spLocks noChangeArrowheads="1"/>
            </p:cNvSpPr>
            <p:nvPr/>
          </p:nvSpPr>
          <p:spPr bwMode="auto">
            <a:xfrm>
              <a:off x="6211064" y="4461772"/>
              <a:ext cx="203200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67" name="Oval 3"/>
            <p:cNvSpPr>
              <a:spLocks noChangeArrowheads="1"/>
            </p:cNvSpPr>
            <p:nvPr/>
          </p:nvSpPr>
          <p:spPr bwMode="auto">
            <a:xfrm>
              <a:off x="6536502" y="4472885"/>
              <a:ext cx="202406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68" name="Oval 4"/>
            <p:cNvSpPr>
              <a:spLocks noChangeArrowheads="1"/>
            </p:cNvSpPr>
            <p:nvPr/>
          </p:nvSpPr>
          <p:spPr bwMode="auto">
            <a:xfrm>
              <a:off x="6385689" y="4545910"/>
              <a:ext cx="203200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69" name="Oval 5"/>
            <p:cNvSpPr>
              <a:spLocks noChangeArrowheads="1"/>
            </p:cNvSpPr>
            <p:nvPr/>
          </p:nvSpPr>
          <p:spPr bwMode="auto">
            <a:xfrm>
              <a:off x="6481733" y="4668147"/>
              <a:ext cx="203200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70" name="Oval 6"/>
            <p:cNvSpPr>
              <a:spLocks noChangeArrowheads="1"/>
            </p:cNvSpPr>
            <p:nvPr/>
          </p:nvSpPr>
          <p:spPr bwMode="auto">
            <a:xfrm>
              <a:off x="6542058" y="4305403"/>
              <a:ext cx="202407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71" name="Oval 7"/>
            <p:cNvSpPr>
              <a:spLocks noChangeArrowheads="1"/>
            </p:cNvSpPr>
            <p:nvPr/>
          </p:nvSpPr>
          <p:spPr bwMode="auto">
            <a:xfrm>
              <a:off x="6734939" y="4385572"/>
              <a:ext cx="202406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72" name="Oval 8"/>
            <p:cNvSpPr>
              <a:spLocks noChangeArrowheads="1"/>
            </p:cNvSpPr>
            <p:nvPr/>
          </p:nvSpPr>
          <p:spPr bwMode="auto">
            <a:xfrm>
              <a:off x="6723033" y="4507810"/>
              <a:ext cx="202407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73" name="Oval 9"/>
            <p:cNvSpPr>
              <a:spLocks noChangeArrowheads="1"/>
            </p:cNvSpPr>
            <p:nvPr/>
          </p:nvSpPr>
          <p:spPr bwMode="auto">
            <a:xfrm>
              <a:off x="6680170" y="4636397"/>
              <a:ext cx="202407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74" name="Oval 10"/>
            <p:cNvSpPr>
              <a:spLocks noChangeArrowheads="1"/>
            </p:cNvSpPr>
            <p:nvPr/>
          </p:nvSpPr>
          <p:spPr bwMode="auto">
            <a:xfrm>
              <a:off x="6879402" y="4599091"/>
              <a:ext cx="202406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75" name="Oval 11"/>
            <p:cNvSpPr>
              <a:spLocks noChangeArrowheads="1"/>
            </p:cNvSpPr>
            <p:nvPr/>
          </p:nvSpPr>
          <p:spPr bwMode="auto">
            <a:xfrm>
              <a:off x="6338858" y="4380810"/>
              <a:ext cx="201613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76" name="Text Box 72"/>
          <p:cNvSpPr txBox="1">
            <a:spLocks noChangeArrowheads="1"/>
          </p:cNvSpPr>
          <p:nvPr/>
        </p:nvSpPr>
        <p:spPr bwMode="auto">
          <a:xfrm>
            <a:off x="6967241" y="3573142"/>
            <a:ext cx="3807869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Après l’arrêt du traitement</a:t>
            </a:r>
            <a:endParaRPr lang="fr-FR" altLang="fr-FR" sz="1800" baseline="-25000" dirty="0">
              <a:solidFill>
                <a:srgbClr val="000000"/>
              </a:solidFill>
            </a:endParaRPr>
          </a:p>
        </p:txBody>
      </p:sp>
      <p:grpSp>
        <p:nvGrpSpPr>
          <p:cNvPr id="247" name="Group 22"/>
          <p:cNvGrpSpPr>
            <a:grpSpLocks noChangeAspect="1"/>
          </p:cNvGrpSpPr>
          <p:nvPr/>
        </p:nvGrpSpPr>
        <p:grpSpPr bwMode="auto">
          <a:xfrm>
            <a:off x="8882436" y="4391537"/>
            <a:ext cx="1962944" cy="784225"/>
            <a:chOff x="2823" y="1630"/>
            <a:chExt cx="2198" cy="988"/>
          </a:xfrm>
        </p:grpSpPr>
        <p:sp>
          <p:nvSpPr>
            <p:cNvPr id="258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59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60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77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78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79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80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81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82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83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84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85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86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87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88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89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90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91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92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93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94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95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96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97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98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99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00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01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02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03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04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05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06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07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08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09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10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11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12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13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14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15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16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17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318" name="ZoneTexte 317"/>
          <p:cNvSpPr txBox="1"/>
          <p:nvPr/>
        </p:nvSpPr>
        <p:spPr>
          <a:xfrm>
            <a:off x="7282475" y="1135477"/>
            <a:ext cx="4771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Amélioration (transitoire)</a:t>
            </a:r>
          </a:p>
          <a:p>
            <a:r>
              <a:rPr lang="fr-FR" b="1" dirty="0"/>
              <a:t>Echec avant la fin du traitement</a:t>
            </a:r>
          </a:p>
        </p:txBody>
      </p:sp>
      <p:sp>
        <p:nvSpPr>
          <p:cNvPr id="319" name="ZoneTexte 318"/>
          <p:cNvSpPr txBox="1"/>
          <p:nvPr/>
        </p:nvSpPr>
        <p:spPr>
          <a:xfrm>
            <a:off x="6965020" y="5591178"/>
            <a:ext cx="5226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Amélioration, succès apparent</a:t>
            </a:r>
          </a:p>
          <a:p>
            <a:r>
              <a:rPr lang="fr-FR" b="1" dirty="0"/>
              <a:t>Rechute après l’arrêt du traitement / Infection récurrente, chronicité</a:t>
            </a:r>
          </a:p>
        </p:txBody>
      </p:sp>
      <p:grpSp>
        <p:nvGrpSpPr>
          <p:cNvPr id="320" name="Groupe 319"/>
          <p:cNvGrpSpPr/>
          <p:nvPr/>
        </p:nvGrpSpPr>
        <p:grpSpPr>
          <a:xfrm>
            <a:off x="682846" y="2175665"/>
            <a:ext cx="5961673" cy="3003481"/>
            <a:chOff x="682846" y="2175665"/>
            <a:chExt cx="5961673" cy="3003481"/>
          </a:xfrm>
        </p:grpSpPr>
        <p:sp>
          <p:nvSpPr>
            <p:cNvPr id="321" name="Text Box 4"/>
            <p:cNvSpPr txBox="1">
              <a:spLocks noChangeArrowheads="1"/>
            </p:cNvSpPr>
            <p:nvPr/>
          </p:nvSpPr>
          <p:spPr bwMode="auto">
            <a:xfrm>
              <a:off x="682846" y="3361279"/>
              <a:ext cx="5961673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800" dirty="0">
                  <a:solidFill>
                    <a:srgbClr val="8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Tahoma" panose="020B0604030504040204" pitchFamily="34" charset="0"/>
                </a:rPr>
                <a:t>Intervention of HOST DEFENCES ?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800" dirty="0">
                  <a:solidFill>
                    <a:srgbClr val="8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Tahoma" panose="020B0604030504040204" pitchFamily="34" charset="0"/>
                </a:rPr>
                <a:t>Able to CLEAR the </a:t>
              </a:r>
              <a:r>
                <a:rPr lang="fr-FR" altLang="fr-FR" sz="1800" dirty="0" err="1">
                  <a:solidFill>
                    <a:srgbClr val="8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Tahoma" panose="020B0604030504040204" pitchFamily="34" charset="0"/>
                </a:rPr>
                <a:t>remaining</a:t>
              </a:r>
              <a:r>
                <a:rPr lang="fr-FR" altLang="fr-FR" sz="1800" dirty="0">
                  <a:solidFill>
                    <a:srgbClr val="8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Tahoma" panose="020B0604030504040204" pitchFamily="34" charset="0"/>
                </a:rPr>
                <a:t> </a:t>
              </a:r>
              <a:r>
                <a:rPr lang="fr-FR" altLang="fr-FR" sz="1800" dirty="0" err="1">
                  <a:solidFill>
                    <a:srgbClr val="8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Tahoma" panose="020B0604030504040204" pitchFamily="34" charset="0"/>
                </a:rPr>
                <a:t>bacterial</a:t>
              </a:r>
              <a:r>
                <a:rPr lang="fr-FR" altLang="fr-FR" sz="1800" dirty="0">
                  <a:solidFill>
                    <a:srgbClr val="8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Tahoma" panose="020B0604030504040204" pitchFamily="34" charset="0"/>
                </a:rPr>
                <a:t> </a:t>
              </a:r>
              <a:r>
                <a:rPr lang="fr-FR" altLang="fr-FR" sz="1800" dirty="0" err="1">
                  <a:solidFill>
                    <a:srgbClr val="8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Tahoma" panose="020B0604030504040204" pitchFamily="34" charset="0"/>
                </a:rPr>
                <a:t>load</a:t>
              </a:r>
              <a:r>
                <a:rPr lang="fr-FR" altLang="fr-FR" sz="1800" dirty="0">
                  <a:solidFill>
                    <a:srgbClr val="8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Tahoma" panose="020B0604030504040204" pitchFamily="34" charset="0"/>
                </a:rPr>
                <a:t> ?</a:t>
              </a:r>
            </a:p>
          </p:txBody>
        </p:sp>
        <p:sp>
          <p:nvSpPr>
            <p:cNvPr id="322" name="Bulle ronde 321"/>
            <p:cNvSpPr/>
            <p:nvPr/>
          </p:nvSpPr>
          <p:spPr bwMode="auto">
            <a:xfrm>
              <a:off x="3455549" y="2175665"/>
              <a:ext cx="993963" cy="806074"/>
            </a:xfrm>
            <a:prstGeom prst="wedgeEllipseCallout">
              <a:avLst>
                <a:gd name="adj1" fmla="val 144759"/>
                <a:gd name="adj2" fmla="val 92093"/>
              </a:avLst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23" name="Bulle ronde 322"/>
            <p:cNvSpPr/>
            <p:nvPr/>
          </p:nvSpPr>
          <p:spPr bwMode="auto">
            <a:xfrm flipV="1">
              <a:off x="3472847" y="4373072"/>
              <a:ext cx="993963" cy="806074"/>
            </a:xfrm>
            <a:prstGeom prst="wedgeEllipseCallout">
              <a:avLst>
                <a:gd name="adj1" fmla="val 144759"/>
                <a:gd name="adj2" fmla="val 92093"/>
              </a:avLst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533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40" grpId="0" animBg="1"/>
      <p:bldP spid="261" grpId="0" animBg="1"/>
      <p:bldP spid="262" grpId="0" animBg="1"/>
      <p:bldP spid="263" grpId="0" animBg="1"/>
      <p:bldP spid="264" grpId="0" animBg="1"/>
      <p:bldP spid="276" grpId="0" animBg="1"/>
      <p:bldP spid="318" grpId="0"/>
      <p:bldP spid="3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e 4"/>
          <p:cNvGrpSpPr>
            <a:grpSpLocks/>
          </p:cNvGrpSpPr>
          <p:nvPr/>
        </p:nvGrpSpPr>
        <p:grpSpPr bwMode="auto">
          <a:xfrm>
            <a:off x="2297114" y="1795464"/>
            <a:ext cx="1741487" cy="892175"/>
            <a:chOff x="1344613" y="1795072"/>
            <a:chExt cx="1741487" cy="892175"/>
          </a:xfrm>
        </p:grpSpPr>
        <p:sp>
          <p:nvSpPr>
            <p:cNvPr id="44156" name="Oval 2"/>
            <p:cNvSpPr>
              <a:spLocks noChangeArrowheads="1"/>
            </p:cNvSpPr>
            <p:nvPr/>
          </p:nvSpPr>
          <p:spPr bwMode="auto">
            <a:xfrm>
              <a:off x="1344613" y="2107810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7" name="Oval 3"/>
            <p:cNvSpPr>
              <a:spLocks noChangeArrowheads="1"/>
            </p:cNvSpPr>
            <p:nvPr/>
          </p:nvSpPr>
          <p:spPr bwMode="auto">
            <a:xfrm>
              <a:off x="1995488" y="2130035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8" name="Oval 4"/>
            <p:cNvSpPr>
              <a:spLocks noChangeArrowheads="1"/>
            </p:cNvSpPr>
            <p:nvPr/>
          </p:nvSpPr>
          <p:spPr bwMode="auto">
            <a:xfrm>
              <a:off x="1693863" y="2276085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9" name="Oval 5"/>
            <p:cNvSpPr>
              <a:spLocks noChangeArrowheads="1"/>
            </p:cNvSpPr>
            <p:nvPr/>
          </p:nvSpPr>
          <p:spPr bwMode="auto">
            <a:xfrm>
              <a:off x="1885950" y="2520560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60" name="Oval 6"/>
            <p:cNvSpPr>
              <a:spLocks noChangeArrowheads="1"/>
            </p:cNvSpPr>
            <p:nvPr/>
          </p:nvSpPr>
          <p:spPr bwMode="auto">
            <a:xfrm>
              <a:off x="2006600" y="1795072"/>
              <a:ext cx="40481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61" name="Oval 7"/>
            <p:cNvSpPr>
              <a:spLocks noChangeArrowheads="1"/>
            </p:cNvSpPr>
            <p:nvPr/>
          </p:nvSpPr>
          <p:spPr bwMode="auto">
            <a:xfrm>
              <a:off x="2392363" y="1955410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62" name="Oval 8"/>
            <p:cNvSpPr>
              <a:spLocks noChangeArrowheads="1"/>
            </p:cNvSpPr>
            <p:nvPr/>
          </p:nvSpPr>
          <p:spPr bwMode="auto">
            <a:xfrm>
              <a:off x="2368550" y="2199885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63" name="Oval 9"/>
            <p:cNvSpPr>
              <a:spLocks noChangeArrowheads="1"/>
            </p:cNvSpPr>
            <p:nvPr/>
          </p:nvSpPr>
          <p:spPr bwMode="auto">
            <a:xfrm>
              <a:off x="2282825" y="2457060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64" name="Oval 10"/>
            <p:cNvSpPr>
              <a:spLocks noChangeArrowheads="1"/>
            </p:cNvSpPr>
            <p:nvPr/>
          </p:nvSpPr>
          <p:spPr bwMode="auto">
            <a:xfrm>
              <a:off x="2681288" y="2382447"/>
              <a:ext cx="404812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65" name="Oval 11"/>
            <p:cNvSpPr>
              <a:spLocks noChangeArrowheads="1"/>
            </p:cNvSpPr>
            <p:nvPr/>
          </p:nvSpPr>
          <p:spPr bwMode="auto">
            <a:xfrm>
              <a:off x="1600200" y="1945885"/>
              <a:ext cx="403225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4035" name="Rectangle 60"/>
          <p:cNvSpPr>
            <a:spLocks noChangeArrowheads="1"/>
          </p:cNvSpPr>
          <p:nvPr/>
        </p:nvSpPr>
        <p:spPr bwMode="auto">
          <a:xfrm>
            <a:off x="1044576" y="44450"/>
            <a:ext cx="98901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b="0">
                <a:solidFill>
                  <a:srgbClr val="0066FF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Les gros inoculums sont hétérogènes</a:t>
            </a:r>
          </a:p>
        </p:txBody>
      </p:sp>
      <p:sp>
        <p:nvSpPr>
          <p:cNvPr id="44036" name="AutoShape 73"/>
          <p:cNvSpPr>
            <a:spLocks noChangeArrowheads="1"/>
          </p:cNvSpPr>
          <p:nvPr/>
        </p:nvSpPr>
        <p:spPr bwMode="auto">
          <a:xfrm rot="-5400000">
            <a:off x="5035551" y="2076451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44037" name="Group 22"/>
          <p:cNvGrpSpPr>
            <a:grpSpLocks/>
          </p:cNvGrpSpPr>
          <p:nvPr/>
        </p:nvGrpSpPr>
        <p:grpSpPr bwMode="auto">
          <a:xfrm>
            <a:off x="6778625" y="1495425"/>
            <a:ext cx="3925888" cy="1568450"/>
            <a:chOff x="2823" y="1630"/>
            <a:chExt cx="2198" cy="988"/>
          </a:xfrm>
        </p:grpSpPr>
        <p:sp>
          <p:nvSpPr>
            <p:cNvPr id="44112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3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4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5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6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7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8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9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0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1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2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3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4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5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6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7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8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9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0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1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2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3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4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5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6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7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8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9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0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1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2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3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4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5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6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7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8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9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0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1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2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3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4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5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4038" name="ZoneTexte 1"/>
          <p:cNvSpPr txBox="1">
            <a:spLocks noChangeArrowheads="1"/>
          </p:cNvSpPr>
          <p:nvPr/>
        </p:nvSpPr>
        <p:spPr bwMode="auto">
          <a:xfrm>
            <a:off x="3717926" y="1550988"/>
            <a:ext cx="3084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 b="0">
                <a:solidFill>
                  <a:srgbClr val="800000"/>
                </a:solidFill>
                <a:ea typeface="ＭＳ Ｐゴシック" panose="020B0600070205080204" pitchFamily="34" charset="-128"/>
              </a:rPr>
              <a:t>« âge de l’infection »</a:t>
            </a:r>
          </a:p>
        </p:txBody>
      </p:sp>
      <p:grpSp>
        <p:nvGrpSpPr>
          <p:cNvPr id="44039" name="Groupe 67"/>
          <p:cNvGrpSpPr>
            <a:grpSpLocks/>
          </p:cNvGrpSpPr>
          <p:nvPr/>
        </p:nvGrpSpPr>
        <p:grpSpPr bwMode="auto">
          <a:xfrm>
            <a:off x="2297114" y="4022726"/>
            <a:ext cx="1741487" cy="892175"/>
            <a:chOff x="1344613" y="2851150"/>
            <a:chExt cx="1741487" cy="892175"/>
          </a:xfrm>
        </p:grpSpPr>
        <p:sp>
          <p:nvSpPr>
            <p:cNvPr id="44102" name="Oval 2"/>
            <p:cNvSpPr>
              <a:spLocks noChangeArrowheads="1"/>
            </p:cNvSpPr>
            <p:nvPr/>
          </p:nvSpPr>
          <p:spPr bwMode="auto">
            <a:xfrm>
              <a:off x="1344613" y="3163888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03" name="Oval 3"/>
            <p:cNvSpPr>
              <a:spLocks noChangeArrowheads="1"/>
            </p:cNvSpPr>
            <p:nvPr/>
          </p:nvSpPr>
          <p:spPr bwMode="auto">
            <a:xfrm>
              <a:off x="1995488" y="3186113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04" name="Oval 4"/>
            <p:cNvSpPr>
              <a:spLocks noChangeArrowheads="1"/>
            </p:cNvSpPr>
            <p:nvPr/>
          </p:nvSpPr>
          <p:spPr bwMode="auto">
            <a:xfrm>
              <a:off x="1693863" y="3332163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05" name="Oval 5"/>
            <p:cNvSpPr>
              <a:spLocks noChangeArrowheads="1"/>
            </p:cNvSpPr>
            <p:nvPr/>
          </p:nvSpPr>
          <p:spPr bwMode="auto">
            <a:xfrm>
              <a:off x="1885950" y="3576638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06" name="Oval 6"/>
            <p:cNvSpPr>
              <a:spLocks noChangeArrowheads="1"/>
            </p:cNvSpPr>
            <p:nvPr/>
          </p:nvSpPr>
          <p:spPr bwMode="auto">
            <a:xfrm>
              <a:off x="2006600" y="2851150"/>
              <a:ext cx="40481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07" name="Oval 7"/>
            <p:cNvSpPr>
              <a:spLocks noChangeArrowheads="1"/>
            </p:cNvSpPr>
            <p:nvPr/>
          </p:nvSpPr>
          <p:spPr bwMode="auto">
            <a:xfrm>
              <a:off x="2392363" y="3011488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08" name="Oval 8"/>
            <p:cNvSpPr>
              <a:spLocks noChangeArrowheads="1"/>
            </p:cNvSpPr>
            <p:nvPr/>
          </p:nvSpPr>
          <p:spPr bwMode="auto">
            <a:xfrm>
              <a:off x="2368550" y="3255963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09" name="Oval 9"/>
            <p:cNvSpPr>
              <a:spLocks noChangeArrowheads="1"/>
            </p:cNvSpPr>
            <p:nvPr/>
          </p:nvSpPr>
          <p:spPr bwMode="auto">
            <a:xfrm>
              <a:off x="2282825" y="3513138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10" name="Oval 10"/>
            <p:cNvSpPr>
              <a:spLocks noChangeArrowheads="1"/>
            </p:cNvSpPr>
            <p:nvPr/>
          </p:nvSpPr>
          <p:spPr bwMode="auto">
            <a:xfrm>
              <a:off x="2681288" y="3438525"/>
              <a:ext cx="404812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11" name="Oval 11"/>
            <p:cNvSpPr>
              <a:spLocks noChangeArrowheads="1"/>
            </p:cNvSpPr>
            <p:nvPr/>
          </p:nvSpPr>
          <p:spPr bwMode="auto">
            <a:xfrm>
              <a:off x="1600200" y="3001963"/>
              <a:ext cx="403225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44040" name="AutoShape 73"/>
          <p:cNvSpPr>
            <a:spLocks noChangeArrowheads="1"/>
          </p:cNvSpPr>
          <p:nvPr/>
        </p:nvSpPr>
        <p:spPr bwMode="auto">
          <a:xfrm rot="-5400000">
            <a:off x="5035551" y="4303713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grpSp>
        <p:nvGrpSpPr>
          <p:cNvPr id="44041" name="Group 22"/>
          <p:cNvGrpSpPr>
            <a:grpSpLocks/>
          </p:cNvGrpSpPr>
          <p:nvPr/>
        </p:nvGrpSpPr>
        <p:grpSpPr bwMode="auto">
          <a:xfrm>
            <a:off x="6778625" y="3722688"/>
            <a:ext cx="3925888" cy="1568450"/>
            <a:chOff x="2823" y="1630"/>
            <a:chExt cx="2198" cy="988"/>
          </a:xfrm>
        </p:grpSpPr>
        <p:sp>
          <p:nvSpPr>
            <p:cNvPr id="44058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59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60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61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62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63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64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65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66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67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68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69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70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71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72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73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74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75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76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77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78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79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80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81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82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83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84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85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86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87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88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89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90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91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92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93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94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95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96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97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98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99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00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01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44042" name="Groupe 3"/>
          <p:cNvGrpSpPr>
            <a:grpSpLocks/>
          </p:cNvGrpSpPr>
          <p:nvPr/>
        </p:nvGrpSpPr>
        <p:grpSpPr bwMode="auto">
          <a:xfrm>
            <a:off x="7194550" y="5661026"/>
            <a:ext cx="2465388" cy="371475"/>
            <a:chOff x="6511994" y="5762625"/>
            <a:chExt cx="2465736" cy="371474"/>
          </a:xfrm>
        </p:grpSpPr>
        <p:sp>
          <p:nvSpPr>
            <p:cNvPr id="128" name="AutoShape 69"/>
            <p:cNvSpPr>
              <a:spLocks noChangeArrowheads="1"/>
            </p:cNvSpPr>
            <p:nvPr/>
          </p:nvSpPr>
          <p:spPr bwMode="auto">
            <a:xfrm>
              <a:off x="6511994" y="5762625"/>
              <a:ext cx="2465736" cy="37147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0" name="Oval 60"/>
            <p:cNvSpPr>
              <a:spLocks noChangeArrowheads="1"/>
            </p:cNvSpPr>
            <p:nvPr/>
          </p:nvSpPr>
          <p:spPr bwMode="auto">
            <a:xfrm>
              <a:off x="6627898" y="5865813"/>
              <a:ext cx="360413" cy="16668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2" name="Text Box 62"/>
            <p:cNvSpPr txBox="1">
              <a:spLocks noChangeArrowheads="1"/>
            </p:cNvSpPr>
            <p:nvPr/>
          </p:nvSpPr>
          <p:spPr bwMode="auto">
            <a:xfrm>
              <a:off x="7081987" y="5762625"/>
              <a:ext cx="184969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>
                  <a:solidFill>
                    <a:srgbClr val="000000"/>
                  </a:solidFill>
                  <a:latin typeface="Arial"/>
                  <a:cs typeface="Arial" charset="0"/>
                </a:rPr>
                <a:t>Bactérie tolérante</a:t>
              </a:r>
            </a:p>
          </p:txBody>
        </p:sp>
      </p:grpSp>
      <p:grpSp>
        <p:nvGrpSpPr>
          <p:cNvPr id="44043" name="Groupe 1"/>
          <p:cNvGrpSpPr>
            <a:grpSpLocks/>
          </p:cNvGrpSpPr>
          <p:nvPr/>
        </p:nvGrpSpPr>
        <p:grpSpPr bwMode="auto">
          <a:xfrm>
            <a:off x="977900" y="3200401"/>
            <a:ext cx="3195638" cy="341313"/>
            <a:chOff x="25366" y="3200867"/>
            <a:chExt cx="3195472" cy="340142"/>
          </a:xfrm>
        </p:grpSpPr>
        <p:sp>
          <p:nvSpPr>
            <p:cNvPr id="44052" name="Oval 59"/>
            <p:cNvSpPr>
              <a:spLocks noChangeArrowheads="1"/>
            </p:cNvSpPr>
            <p:nvPr/>
          </p:nvSpPr>
          <p:spPr bwMode="auto">
            <a:xfrm>
              <a:off x="203167" y="3302467"/>
              <a:ext cx="36036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053" name="Text Box 61"/>
            <p:cNvSpPr txBox="1">
              <a:spLocks noChangeArrowheads="1"/>
            </p:cNvSpPr>
            <p:nvPr/>
          </p:nvSpPr>
          <p:spPr bwMode="auto">
            <a:xfrm>
              <a:off x="644492" y="3202455"/>
              <a:ext cx="257634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Souche sauvage sensible </a:t>
              </a:r>
            </a:p>
          </p:txBody>
        </p:sp>
        <p:sp>
          <p:nvSpPr>
            <p:cNvPr id="44054" name="AutoShape 69"/>
            <p:cNvSpPr>
              <a:spLocks noChangeArrowheads="1"/>
            </p:cNvSpPr>
            <p:nvPr/>
          </p:nvSpPr>
          <p:spPr bwMode="auto">
            <a:xfrm>
              <a:off x="25366" y="3200867"/>
              <a:ext cx="3195471" cy="34014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4044" name="Groupe 2"/>
          <p:cNvGrpSpPr>
            <a:grpSpLocks/>
          </p:cNvGrpSpPr>
          <p:nvPr/>
        </p:nvGrpSpPr>
        <p:grpSpPr bwMode="auto">
          <a:xfrm>
            <a:off x="7194550" y="987426"/>
            <a:ext cx="2363788" cy="371475"/>
            <a:chOff x="6242292" y="988061"/>
            <a:chExt cx="2363034" cy="371475"/>
          </a:xfrm>
        </p:grpSpPr>
        <p:sp>
          <p:nvSpPr>
            <p:cNvPr id="44049" name="Oval 60"/>
            <p:cNvSpPr>
              <a:spLocks noChangeArrowheads="1"/>
            </p:cNvSpPr>
            <p:nvPr/>
          </p:nvSpPr>
          <p:spPr bwMode="auto">
            <a:xfrm>
              <a:off x="6423267" y="1091250"/>
              <a:ext cx="360363" cy="1666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050" name="Text Box 62"/>
            <p:cNvSpPr txBox="1">
              <a:spLocks noChangeArrowheads="1"/>
            </p:cNvSpPr>
            <p:nvPr/>
          </p:nvSpPr>
          <p:spPr bwMode="auto">
            <a:xfrm>
              <a:off x="6877292" y="988062"/>
              <a:ext cx="16466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Mutant résistant</a:t>
              </a:r>
            </a:p>
          </p:txBody>
        </p:sp>
        <p:sp>
          <p:nvSpPr>
            <p:cNvPr id="44051" name="AutoShape 69"/>
            <p:cNvSpPr>
              <a:spLocks noChangeArrowheads="1"/>
            </p:cNvSpPr>
            <p:nvPr/>
          </p:nvSpPr>
          <p:spPr bwMode="auto">
            <a:xfrm>
              <a:off x="6242292" y="988061"/>
              <a:ext cx="2363034" cy="37147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4045" name="Text Box 63"/>
          <p:cNvSpPr txBox="1">
            <a:spLocks noChangeArrowheads="1"/>
          </p:cNvSpPr>
          <p:nvPr/>
        </p:nvSpPr>
        <p:spPr bwMode="auto">
          <a:xfrm>
            <a:off x="6519864" y="1895475"/>
            <a:ext cx="4175125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3300"/>
                </a:solidFill>
              </a:rPr>
              <a:t>Risque de sélection de clones résistants</a:t>
            </a:r>
          </a:p>
        </p:txBody>
      </p:sp>
      <p:sp>
        <p:nvSpPr>
          <p:cNvPr id="44046" name="Text Box 63"/>
          <p:cNvSpPr txBox="1">
            <a:spLocks noChangeArrowheads="1"/>
          </p:cNvSpPr>
          <p:nvPr/>
        </p:nvSpPr>
        <p:spPr bwMode="auto">
          <a:xfrm>
            <a:off x="6619876" y="4213225"/>
            <a:ext cx="4175125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3300"/>
                </a:solidFill>
              </a:rPr>
              <a:t>Risque d’échec : évolution vers la chronicité</a:t>
            </a:r>
          </a:p>
        </p:txBody>
      </p:sp>
      <p:sp>
        <p:nvSpPr>
          <p:cNvPr id="440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193DCF76-2848-49C2-B942-2A8028D86756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21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  <p:sp>
        <p:nvSpPr>
          <p:cNvPr id="134" name="ZoneTexte 1"/>
          <p:cNvSpPr txBox="1">
            <a:spLocks noChangeArrowheads="1"/>
          </p:cNvSpPr>
          <p:nvPr/>
        </p:nvSpPr>
        <p:spPr bwMode="auto">
          <a:xfrm>
            <a:off x="7659688" y="3065463"/>
            <a:ext cx="2005012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3600">
                <a:solidFill>
                  <a:srgbClr val="CC0099"/>
                </a:solidFill>
                <a:ea typeface="ＭＳ Ｐゴシック" panose="020B0600070205080204" pitchFamily="34" charset="-128"/>
              </a:rPr>
              <a:t>Biofilms</a:t>
            </a:r>
          </a:p>
        </p:txBody>
      </p:sp>
    </p:spTree>
    <p:extLst>
      <p:ext uri="{BB962C8B-B14F-4D97-AF65-F5344CB8AC3E}">
        <p14:creationId xmlns:p14="http://schemas.microsoft.com/office/powerpoint/2010/main" val="76999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e 4"/>
          <p:cNvGrpSpPr>
            <a:grpSpLocks/>
          </p:cNvGrpSpPr>
          <p:nvPr/>
        </p:nvGrpSpPr>
        <p:grpSpPr bwMode="auto">
          <a:xfrm>
            <a:off x="2297114" y="1795464"/>
            <a:ext cx="1741487" cy="892175"/>
            <a:chOff x="1344613" y="1795072"/>
            <a:chExt cx="1741487" cy="892175"/>
          </a:xfrm>
        </p:grpSpPr>
        <p:sp>
          <p:nvSpPr>
            <p:cNvPr id="46204" name="Oval 2"/>
            <p:cNvSpPr>
              <a:spLocks noChangeArrowheads="1"/>
            </p:cNvSpPr>
            <p:nvPr/>
          </p:nvSpPr>
          <p:spPr bwMode="auto">
            <a:xfrm>
              <a:off x="1344613" y="2107810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05" name="Oval 3"/>
            <p:cNvSpPr>
              <a:spLocks noChangeArrowheads="1"/>
            </p:cNvSpPr>
            <p:nvPr/>
          </p:nvSpPr>
          <p:spPr bwMode="auto">
            <a:xfrm>
              <a:off x="1995488" y="2130035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06" name="Oval 4"/>
            <p:cNvSpPr>
              <a:spLocks noChangeArrowheads="1"/>
            </p:cNvSpPr>
            <p:nvPr/>
          </p:nvSpPr>
          <p:spPr bwMode="auto">
            <a:xfrm>
              <a:off x="1693863" y="2276085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07" name="Oval 5"/>
            <p:cNvSpPr>
              <a:spLocks noChangeArrowheads="1"/>
            </p:cNvSpPr>
            <p:nvPr/>
          </p:nvSpPr>
          <p:spPr bwMode="auto">
            <a:xfrm>
              <a:off x="1885950" y="2520560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08" name="Oval 6"/>
            <p:cNvSpPr>
              <a:spLocks noChangeArrowheads="1"/>
            </p:cNvSpPr>
            <p:nvPr/>
          </p:nvSpPr>
          <p:spPr bwMode="auto">
            <a:xfrm>
              <a:off x="2006600" y="1795072"/>
              <a:ext cx="40481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09" name="Oval 7"/>
            <p:cNvSpPr>
              <a:spLocks noChangeArrowheads="1"/>
            </p:cNvSpPr>
            <p:nvPr/>
          </p:nvSpPr>
          <p:spPr bwMode="auto">
            <a:xfrm>
              <a:off x="2392363" y="1955410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10" name="Oval 8"/>
            <p:cNvSpPr>
              <a:spLocks noChangeArrowheads="1"/>
            </p:cNvSpPr>
            <p:nvPr/>
          </p:nvSpPr>
          <p:spPr bwMode="auto">
            <a:xfrm>
              <a:off x="2368550" y="2199885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11" name="Oval 9"/>
            <p:cNvSpPr>
              <a:spLocks noChangeArrowheads="1"/>
            </p:cNvSpPr>
            <p:nvPr/>
          </p:nvSpPr>
          <p:spPr bwMode="auto">
            <a:xfrm>
              <a:off x="2282825" y="2457060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12" name="Oval 10"/>
            <p:cNvSpPr>
              <a:spLocks noChangeArrowheads="1"/>
            </p:cNvSpPr>
            <p:nvPr/>
          </p:nvSpPr>
          <p:spPr bwMode="auto">
            <a:xfrm>
              <a:off x="2681288" y="2382447"/>
              <a:ext cx="404812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13" name="Oval 11"/>
            <p:cNvSpPr>
              <a:spLocks noChangeArrowheads="1"/>
            </p:cNvSpPr>
            <p:nvPr/>
          </p:nvSpPr>
          <p:spPr bwMode="auto">
            <a:xfrm>
              <a:off x="1600200" y="1945885"/>
              <a:ext cx="403225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6083" name="Rectangle 60"/>
          <p:cNvSpPr>
            <a:spLocks noChangeArrowheads="1"/>
          </p:cNvSpPr>
          <p:nvPr/>
        </p:nvSpPr>
        <p:spPr bwMode="auto">
          <a:xfrm>
            <a:off x="1044576" y="44450"/>
            <a:ext cx="98901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b="0">
                <a:solidFill>
                  <a:srgbClr val="0066FF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Les gros inoculums sont hétérogènes</a:t>
            </a:r>
          </a:p>
        </p:txBody>
      </p:sp>
      <p:sp>
        <p:nvSpPr>
          <p:cNvPr id="46084" name="AutoShape 73"/>
          <p:cNvSpPr>
            <a:spLocks noChangeArrowheads="1"/>
          </p:cNvSpPr>
          <p:nvPr/>
        </p:nvSpPr>
        <p:spPr bwMode="auto">
          <a:xfrm rot="-5400000">
            <a:off x="5035551" y="2076451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46085" name="Group 22"/>
          <p:cNvGrpSpPr>
            <a:grpSpLocks/>
          </p:cNvGrpSpPr>
          <p:nvPr/>
        </p:nvGrpSpPr>
        <p:grpSpPr bwMode="auto">
          <a:xfrm>
            <a:off x="6778625" y="1495425"/>
            <a:ext cx="3925888" cy="1568450"/>
            <a:chOff x="2823" y="1630"/>
            <a:chExt cx="2198" cy="988"/>
          </a:xfrm>
        </p:grpSpPr>
        <p:sp>
          <p:nvSpPr>
            <p:cNvPr id="46160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61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62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63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64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65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66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67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68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69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70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71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72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73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74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75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76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77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78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79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80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81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82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83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84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85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86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87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88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89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90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91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92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93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94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95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96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97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98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99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00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01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02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03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6086" name="ZoneTexte 1"/>
          <p:cNvSpPr txBox="1">
            <a:spLocks noChangeArrowheads="1"/>
          </p:cNvSpPr>
          <p:nvPr/>
        </p:nvSpPr>
        <p:spPr bwMode="auto">
          <a:xfrm>
            <a:off x="3717926" y="1550988"/>
            <a:ext cx="3084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 b="0">
                <a:solidFill>
                  <a:srgbClr val="800000"/>
                </a:solidFill>
                <a:ea typeface="ＭＳ Ｐゴシック" panose="020B0600070205080204" pitchFamily="34" charset="-128"/>
              </a:rPr>
              <a:t>« âge de l’infection »</a:t>
            </a:r>
          </a:p>
        </p:txBody>
      </p:sp>
      <p:grpSp>
        <p:nvGrpSpPr>
          <p:cNvPr id="46087" name="Groupe 67"/>
          <p:cNvGrpSpPr>
            <a:grpSpLocks/>
          </p:cNvGrpSpPr>
          <p:nvPr/>
        </p:nvGrpSpPr>
        <p:grpSpPr bwMode="auto">
          <a:xfrm>
            <a:off x="2297114" y="4022726"/>
            <a:ext cx="1741487" cy="892175"/>
            <a:chOff x="1344613" y="2851150"/>
            <a:chExt cx="1741487" cy="892175"/>
          </a:xfrm>
        </p:grpSpPr>
        <p:sp>
          <p:nvSpPr>
            <p:cNvPr id="46150" name="Oval 2"/>
            <p:cNvSpPr>
              <a:spLocks noChangeArrowheads="1"/>
            </p:cNvSpPr>
            <p:nvPr/>
          </p:nvSpPr>
          <p:spPr bwMode="auto">
            <a:xfrm>
              <a:off x="1344613" y="3163888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51" name="Oval 3"/>
            <p:cNvSpPr>
              <a:spLocks noChangeArrowheads="1"/>
            </p:cNvSpPr>
            <p:nvPr/>
          </p:nvSpPr>
          <p:spPr bwMode="auto">
            <a:xfrm>
              <a:off x="1995488" y="3186113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52" name="Oval 4"/>
            <p:cNvSpPr>
              <a:spLocks noChangeArrowheads="1"/>
            </p:cNvSpPr>
            <p:nvPr/>
          </p:nvSpPr>
          <p:spPr bwMode="auto">
            <a:xfrm>
              <a:off x="1693863" y="3332163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53" name="Oval 5"/>
            <p:cNvSpPr>
              <a:spLocks noChangeArrowheads="1"/>
            </p:cNvSpPr>
            <p:nvPr/>
          </p:nvSpPr>
          <p:spPr bwMode="auto">
            <a:xfrm>
              <a:off x="1885950" y="3576638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54" name="Oval 6"/>
            <p:cNvSpPr>
              <a:spLocks noChangeArrowheads="1"/>
            </p:cNvSpPr>
            <p:nvPr/>
          </p:nvSpPr>
          <p:spPr bwMode="auto">
            <a:xfrm>
              <a:off x="2006600" y="2851150"/>
              <a:ext cx="40481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55" name="Oval 7"/>
            <p:cNvSpPr>
              <a:spLocks noChangeArrowheads="1"/>
            </p:cNvSpPr>
            <p:nvPr/>
          </p:nvSpPr>
          <p:spPr bwMode="auto">
            <a:xfrm>
              <a:off x="2392363" y="3011488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56" name="Oval 8"/>
            <p:cNvSpPr>
              <a:spLocks noChangeArrowheads="1"/>
            </p:cNvSpPr>
            <p:nvPr/>
          </p:nvSpPr>
          <p:spPr bwMode="auto">
            <a:xfrm>
              <a:off x="2368550" y="3255963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57" name="Oval 9"/>
            <p:cNvSpPr>
              <a:spLocks noChangeArrowheads="1"/>
            </p:cNvSpPr>
            <p:nvPr/>
          </p:nvSpPr>
          <p:spPr bwMode="auto">
            <a:xfrm>
              <a:off x="2282825" y="3513138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58" name="Oval 10"/>
            <p:cNvSpPr>
              <a:spLocks noChangeArrowheads="1"/>
            </p:cNvSpPr>
            <p:nvPr/>
          </p:nvSpPr>
          <p:spPr bwMode="auto">
            <a:xfrm>
              <a:off x="2681288" y="3438525"/>
              <a:ext cx="404812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59" name="Oval 11"/>
            <p:cNvSpPr>
              <a:spLocks noChangeArrowheads="1"/>
            </p:cNvSpPr>
            <p:nvPr/>
          </p:nvSpPr>
          <p:spPr bwMode="auto">
            <a:xfrm>
              <a:off x="1600200" y="3001963"/>
              <a:ext cx="403225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46088" name="AutoShape 73"/>
          <p:cNvSpPr>
            <a:spLocks noChangeArrowheads="1"/>
          </p:cNvSpPr>
          <p:nvPr/>
        </p:nvSpPr>
        <p:spPr bwMode="auto">
          <a:xfrm rot="-5400000">
            <a:off x="5035551" y="4303713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grpSp>
        <p:nvGrpSpPr>
          <p:cNvPr id="46089" name="Group 22"/>
          <p:cNvGrpSpPr>
            <a:grpSpLocks/>
          </p:cNvGrpSpPr>
          <p:nvPr/>
        </p:nvGrpSpPr>
        <p:grpSpPr bwMode="auto">
          <a:xfrm>
            <a:off x="6778625" y="3722688"/>
            <a:ext cx="3925888" cy="1568450"/>
            <a:chOff x="2823" y="1630"/>
            <a:chExt cx="2198" cy="988"/>
          </a:xfrm>
        </p:grpSpPr>
        <p:sp>
          <p:nvSpPr>
            <p:cNvPr id="46106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07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08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09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10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11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12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13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14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15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16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17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18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19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20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21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22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23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24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25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26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27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28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29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30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31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32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33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34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35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36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37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38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39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40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41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42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43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44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45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46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47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48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49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46090" name="Groupe 3"/>
          <p:cNvGrpSpPr>
            <a:grpSpLocks/>
          </p:cNvGrpSpPr>
          <p:nvPr/>
        </p:nvGrpSpPr>
        <p:grpSpPr bwMode="auto">
          <a:xfrm>
            <a:off x="7194550" y="5661026"/>
            <a:ext cx="2465388" cy="371475"/>
            <a:chOff x="6511994" y="5762625"/>
            <a:chExt cx="2465736" cy="371474"/>
          </a:xfrm>
        </p:grpSpPr>
        <p:sp>
          <p:nvSpPr>
            <p:cNvPr id="128" name="AutoShape 69"/>
            <p:cNvSpPr>
              <a:spLocks noChangeArrowheads="1"/>
            </p:cNvSpPr>
            <p:nvPr/>
          </p:nvSpPr>
          <p:spPr bwMode="auto">
            <a:xfrm>
              <a:off x="6511994" y="5762625"/>
              <a:ext cx="2465736" cy="37147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0" name="Oval 60"/>
            <p:cNvSpPr>
              <a:spLocks noChangeArrowheads="1"/>
            </p:cNvSpPr>
            <p:nvPr/>
          </p:nvSpPr>
          <p:spPr bwMode="auto">
            <a:xfrm>
              <a:off x="6627898" y="5865813"/>
              <a:ext cx="360413" cy="16668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2" name="Text Box 62"/>
            <p:cNvSpPr txBox="1">
              <a:spLocks noChangeArrowheads="1"/>
            </p:cNvSpPr>
            <p:nvPr/>
          </p:nvSpPr>
          <p:spPr bwMode="auto">
            <a:xfrm>
              <a:off x="7081987" y="5762625"/>
              <a:ext cx="184969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>
                  <a:solidFill>
                    <a:srgbClr val="000000"/>
                  </a:solidFill>
                  <a:latin typeface="Arial"/>
                  <a:cs typeface="Arial" charset="0"/>
                </a:rPr>
                <a:t>Bactérie tolérante</a:t>
              </a:r>
            </a:p>
          </p:txBody>
        </p:sp>
      </p:grpSp>
      <p:grpSp>
        <p:nvGrpSpPr>
          <p:cNvPr id="46091" name="Groupe 1"/>
          <p:cNvGrpSpPr>
            <a:grpSpLocks/>
          </p:cNvGrpSpPr>
          <p:nvPr/>
        </p:nvGrpSpPr>
        <p:grpSpPr bwMode="auto">
          <a:xfrm>
            <a:off x="977900" y="3200401"/>
            <a:ext cx="3195638" cy="341313"/>
            <a:chOff x="25366" y="3200867"/>
            <a:chExt cx="3195472" cy="340142"/>
          </a:xfrm>
        </p:grpSpPr>
        <p:sp>
          <p:nvSpPr>
            <p:cNvPr id="46100" name="Oval 59"/>
            <p:cNvSpPr>
              <a:spLocks noChangeArrowheads="1"/>
            </p:cNvSpPr>
            <p:nvPr/>
          </p:nvSpPr>
          <p:spPr bwMode="auto">
            <a:xfrm>
              <a:off x="203167" y="3302467"/>
              <a:ext cx="36036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01" name="Text Box 61"/>
            <p:cNvSpPr txBox="1">
              <a:spLocks noChangeArrowheads="1"/>
            </p:cNvSpPr>
            <p:nvPr/>
          </p:nvSpPr>
          <p:spPr bwMode="auto">
            <a:xfrm>
              <a:off x="644492" y="3202455"/>
              <a:ext cx="257634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Souche sauvage sensible </a:t>
              </a:r>
            </a:p>
          </p:txBody>
        </p:sp>
        <p:sp>
          <p:nvSpPr>
            <p:cNvPr id="46102" name="AutoShape 69"/>
            <p:cNvSpPr>
              <a:spLocks noChangeArrowheads="1"/>
            </p:cNvSpPr>
            <p:nvPr/>
          </p:nvSpPr>
          <p:spPr bwMode="auto">
            <a:xfrm>
              <a:off x="25366" y="3200867"/>
              <a:ext cx="3195471" cy="34014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6092" name="Groupe 2"/>
          <p:cNvGrpSpPr>
            <a:grpSpLocks/>
          </p:cNvGrpSpPr>
          <p:nvPr/>
        </p:nvGrpSpPr>
        <p:grpSpPr bwMode="auto">
          <a:xfrm>
            <a:off x="7194550" y="987426"/>
            <a:ext cx="2363788" cy="371475"/>
            <a:chOff x="6242292" y="988061"/>
            <a:chExt cx="2363034" cy="371475"/>
          </a:xfrm>
        </p:grpSpPr>
        <p:sp>
          <p:nvSpPr>
            <p:cNvPr id="46097" name="Oval 60"/>
            <p:cNvSpPr>
              <a:spLocks noChangeArrowheads="1"/>
            </p:cNvSpPr>
            <p:nvPr/>
          </p:nvSpPr>
          <p:spPr bwMode="auto">
            <a:xfrm>
              <a:off x="6423267" y="1091250"/>
              <a:ext cx="360363" cy="1666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098" name="Text Box 62"/>
            <p:cNvSpPr txBox="1">
              <a:spLocks noChangeArrowheads="1"/>
            </p:cNvSpPr>
            <p:nvPr/>
          </p:nvSpPr>
          <p:spPr bwMode="auto">
            <a:xfrm>
              <a:off x="6877292" y="988062"/>
              <a:ext cx="16466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Mutant résistant</a:t>
              </a:r>
            </a:p>
          </p:txBody>
        </p:sp>
        <p:sp>
          <p:nvSpPr>
            <p:cNvPr id="46099" name="AutoShape 69"/>
            <p:cNvSpPr>
              <a:spLocks noChangeArrowheads="1"/>
            </p:cNvSpPr>
            <p:nvPr/>
          </p:nvSpPr>
          <p:spPr bwMode="auto">
            <a:xfrm>
              <a:off x="6242292" y="988061"/>
              <a:ext cx="2363034" cy="37147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6093" name="Text Box 63"/>
          <p:cNvSpPr txBox="1">
            <a:spLocks noChangeArrowheads="1"/>
          </p:cNvSpPr>
          <p:nvPr/>
        </p:nvSpPr>
        <p:spPr bwMode="auto">
          <a:xfrm>
            <a:off x="6519864" y="1895475"/>
            <a:ext cx="4175125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3300"/>
                </a:solidFill>
              </a:rPr>
              <a:t>Risque de sélection de clones résistants</a:t>
            </a:r>
          </a:p>
        </p:txBody>
      </p:sp>
      <p:sp>
        <p:nvSpPr>
          <p:cNvPr id="46094" name="Text Box 63"/>
          <p:cNvSpPr txBox="1">
            <a:spLocks noChangeArrowheads="1"/>
          </p:cNvSpPr>
          <p:nvPr/>
        </p:nvSpPr>
        <p:spPr bwMode="auto">
          <a:xfrm>
            <a:off x="6619876" y="4213225"/>
            <a:ext cx="4175125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3300"/>
                </a:solidFill>
              </a:rPr>
              <a:t>Risque d’échec : évolution vers la chronicité</a:t>
            </a:r>
          </a:p>
        </p:txBody>
      </p:sp>
      <p:sp>
        <p:nvSpPr>
          <p:cNvPr id="4609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A90C2436-8404-4DAB-A5BC-BF1FA03B203F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22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  <p:pic>
        <p:nvPicPr>
          <p:cNvPr id="46096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9" y="2052639"/>
            <a:ext cx="6784975" cy="2835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4860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e 4"/>
          <p:cNvGrpSpPr>
            <a:grpSpLocks/>
          </p:cNvGrpSpPr>
          <p:nvPr/>
        </p:nvGrpSpPr>
        <p:grpSpPr bwMode="auto">
          <a:xfrm>
            <a:off x="2297114" y="1795464"/>
            <a:ext cx="1741487" cy="892175"/>
            <a:chOff x="1344613" y="1795072"/>
            <a:chExt cx="1741487" cy="892175"/>
          </a:xfrm>
        </p:grpSpPr>
        <p:sp>
          <p:nvSpPr>
            <p:cNvPr id="48252" name="Oval 2"/>
            <p:cNvSpPr>
              <a:spLocks noChangeArrowheads="1"/>
            </p:cNvSpPr>
            <p:nvPr/>
          </p:nvSpPr>
          <p:spPr bwMode="auto">
            <a:xfrm>
              <a:off x="1344613" y="2107810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53" name="Oval 3"/>
            <p:cNvSpPr>
              <a:spLocks noChangeArrowheads="1"/>
            </p:cNvSpPr>
            <p:nvPr/>
          </p:nvSpPr>
          <p:spPr bwMode="auto">
            <a:xfrm>
              <a:off x="1995488" y="2130035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54" name="Oval 4"/>
            <p:cNvSpPr>
              <a:spLocks noChangeArrowheads="1"/>
            </p:cNvSpPr>
            <p:nvPr/>
          </p:nvSpPr>
          <p:spPr bwMode="auto">
            <a:xfrm>
              <a:off x="1693863" y="2276085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55" name="Oval 5"/>
            <p:cNvSpPr>
              <a:spLocks noChangeArrowheads="1"/>
            </p:cNvSpPr>
            <p:nvPr/>
          </p:nvSpPr>
          <p:spPr bwMode="auto">
            <a:xfrm>
              <a:off x="1885950" y="2520560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56" name="Oval 6"/>
            <p:cNvSpPr>
              <a:spLocks noChangeArrowheads="1"/>
            </p:cNvSpPr>
            <p:nvPr/>
          </p:nvSpPr>
          <p:spPr bwMode="auto">
            <a:xfrm>
              <a:off x="2006600" y="1795072"/>
              <a:ext cx="40481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57" name="Oval 7"/>
            <p:cNvSpPr>
              <a:spLocks noChangeArrowheads="1"/>
            </p:cNvSpPr>
            <p:nvPr/>
          </p:nvSpPr>
          <p:spPr bwMode="auto">
            <a:xfrm>
              <a:off x="2392363" y="1955410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58" name="Oval 8"/>
            <p:cNvSpPr>
              <a:spLocks noChangeArrowheads="1"/>
            </p:cNvSpPr>
            <p:nvPr/>
          </p:nvSpPr>
          <p:spPr bwMode="auto">
            <a:xfrm>
              <a:off x="2368550" y="2199885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59" name="Oval 9"/>
            <p:cNvSpPr>
              <a:spLocks noChangeArrowheads="1"/>
            </p:cNvSpPr>
            <p:nvPr/>
          </p:nvSpPr>
          <p:spPr bwMode="auto">
            <a:xfrm>
              <a:off x="2282825" y="2457060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60" name="Oval 10"/>
            <p:cNvSpPr>
              <a:spLocks noChangeArrowheads="1"/>
            </p:cNvSpPr>
            <p:nvPr/>
          </p:nvSpPr>
          <p:spPr bwMode="auto">
            <a:xfrm>
              <a:off x="2681288" y="2382447"/>
              <a:ext cx="404812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61" name="Oval 11"/>
            <p:cNvSpPr>
              <a:spLocks noChangeArrowheads="1"/>
            </p:cNvSpPr>
            <p:nvPr/>
          </p:nvSpPr>
          <p:spPr bwMode="auto">
            <a:xfrm>
              <a:off x="1600200" y="1945885"/>
              <a:ext cx="403225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8131" name="Rectangle 60"/>
          <p:cNvSpPr>
            <a:spLocks noChangeArrowheads="1"/>
          </p:cNvSpPr>
          <p:nvPr/>
        </p:nvSpPr>
        <p:spPr bwMode="auto">
          <a:xfrm>
            <a:off x="1044576" y="44450"/>
            <a:ext cx="98901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b="0">
                <a:solidFill>
                  <a:srgbClr val="0066FF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Les gros inoculums sont hétérogènes</a:t>
            </a:r>
          </a:p>
        </p:txBody>
      </p:sp>
      <p:sp>
        <p:nvSpPr>
          <p:cNvPr id="48132" name="AutoShape 73"/>
          <p:cNvSpPr>
            <a:spLocks noChangeArrowheads="1"/>
          </p:cNvSpPr>
          <p:nvPr/>
        </p:nvSpPr>
        <p:spPr bwMode="auto">
          <a:xfrm rot="-5400000">
            <a:off x="5035551" y="2076451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48133" name="Group 22"/>
          <p:cNvGrpSpPr>
            <a:grpSpLocks/>
          </p:cNvGrpSpPr>
          <p:nvPr/>
        </p:nvGrpSpPr>
        <p:grpSpPr bwMode="auto">
          <a:xfrm>
            <a:off x="6778625" y="1495425"/>
            <a:ext cx="3925888" cy="1568450"/>
            <a:chOff x="2823" y="1630"/>
            <a:chExt cx="2198" cy="988"/>
          </a:xfrm>
        </p:grpSpPr>
        <p:sp>
          <p:nvSpPr>
            <p:cNvPr id="48208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09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10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11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12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13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14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15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16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17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18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19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20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21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22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23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24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25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26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27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28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29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30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31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32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33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34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35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36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37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38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39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40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41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42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43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44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45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46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47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48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49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50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51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8134" name="ZoneTexte 1"/>
          <p:cNvSpPr txBox="1">
            <a:spLocks noChangeArrowheads="1"/>
          </p:cNvSpPr>
          <p:nvPr/>
        </p:nvSpPr>
        <p:spPr bwMode="auto">
          <a:xfrm>
            <a:off x="3717926" y="1550988"/>
            <a:ext cx="3084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 b="0">
                <a:solidFill>
                  <a:srgbClr val="800000"/>
                </a:solidFill>
                <a:ea typeface="ＭＳ Ｐゴシック" panose="020B0600070205080204" pitchFamily="34" charset="-128"/>
              </a:rPr>
              <a:t>« âge de l’infection »</a:t>
            </a:r>
          </a:p>
        </p:txBody>
      </p:sp>
      <p:grpSp>
        <p:nvGrpSpPr>
          <p:cNvPr id="48135" name="Groupe 67"/>
          <p:cNvGrpSpPr>
            <a:grpSpLocks/>
          </p:cNvGrpSpPr>
          <p:nvPr/>
        </p:nvGrpSpPr>
        <p:grpSpPr bwMode="auto">
          <a:xfrm>
            <a:off x="2297114" y="4022726"/>
            <a:ext cx="1741487" cy="892175"/>
            <a:chOff x="1344613" y="2851150"/>
            <a:chExt cx="1741487" cy="892175"/>
          </a:xfrm>
        </p:grpSpPr>
        <p:sp>
          <p:nvSpPr>
            <p:cNvPr id="48198" name="Oval 2"/>
            <p:cNvSpPr>
              <a:spLocks noChangeArrowheads="1"/>
            </p:cNvSpPr>
            <p:nvPr/>
          </p:nvSpPr>
          <p:spPr bwMode="auto">
            <a:xfrm>
              <a:off x="1344613" y="3163888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99" name="Oval 3"/>
            <p:cNvSpPr>
              <a:spLocks noChangeArrowheads="1"/>
            </p:cNvSpPr>
            <p:nvPr/>
          </p:nvSpPr>
          <p:spPr bwMode="auto">
            <a:xfrm>
              <a:off x="1995488" y="3186113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200" name="Oval 4"/>
            <p:cNvSpPr>
              <a:spLocks noChangeArrowheads="1"/>
            </p:cNvSpPr>
            <p:nvPr/>
          </p:nvSpPr>
          <p:spPr bwMode="auto">
            <a:xfrm>
              <a:off x="1693863" y="3332163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201" name="Oval 5"/>
            <p:cNvSpPr>
              <a:spLocks noChangeArrowheads="1"/>
            </p:cNvSpPr>
            <p:nvPr/>
          </p:nvSpPr>
          <p:spPr bwMode="auto">
            <a:xfrm>
              <a:off x="1885950" y="3576638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202" name="Oval 6"/>
            <p:cNvSpPr>
              <a:spLocks noChangeArrowheads="1"/>
            </p:cNvSpPr>
            <p:nvPr/>
          </p:nvSpPr>
          <p:spPr bwMode="auto">
            <a:xfrm>
              <a:off x="2006600" y="2851150"/>
              <a:ext cx="40481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203" name="Oval 7"/>
            <p:cNvSpPr>
              <a:spLocks noChangeArrowheads="1"/>
            </p:cNvSpPr>
            <p:nvPr/>
          </p:nvSpPr>
          <p:spPr bwMode="auto">
            <a:xfrm>
              <a:off x="2392363" y="3011488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204" name="Oval 8"/>
            <p:cNvSpPr>
              <a:spLocks noChangeArrowheads="1"/>
            </p:cNvSpPr>
            <p:nvPr/>
          </p:nvSpPr>
          <p:spPr bwMode="auto">
            <a:xfrm>
              <a:off x="2368550" y="3255963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205" name="Oval 9"/>
            <p:cNvSpPr>
              <a:spLocks noChangeArrowheads="1"/>
            </p:cNvSpPr>
            <p:nvPr/>
          </p:nvSpPr>
          <p:spPr bwMode="auto">
            <a:xfrm>
              <a:off x="2282825" y="3513138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206" name="Oval 10"/>
            <p:cNvSpPr>
              <a:spLocks noChangeArrowheads="1"/>
            </p:cNvSpPr>
            <p:nvPr/>
          </p:nvSpPr>
          <p:spPr bwMode="auto">
            <a:xfrm>
              <a:off x="2681288" y="3438525"/>
              <a:ext cx="404812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207" name="Oval 11"/>
            <p:cNvSpPr>
              <a:spLocks noChangeArrowheads="1"/>
            </p:cNvSpPr>
            <p:nvPr/>
          </p:nvSpPr>
          <p:spPr bwMode="auto">
            <a:xfrm>
              <a:off x="1600200" y="3001963"/>
              <a:ext cx="403225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48136" name="AutoShape 73"/>
          <p:cNvSpPr>
            <a:spLocks noChangeArrowheads="1"/>
          </p:cNvSpPr>
          <p:nvPr/>
        </p:nvSpPr>
        <p:spPr bwMode="auto">
          <a:xfrm rot="-5400000">
            <a:off x="5035551" y="4303713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grpSp>
        <p:nvGrpSpPr>
          <p:cNvPr id="48137" name="Group 22"/>
          <p:cNvGrpSpPr>
            <a:grpSpLocks/>
          </p:cNvGrpSpPr>
          <p:nvPr/>
        </p:nvGrpSpPr>
        <p:grpSpPr bwMode="auto">
          <a:xfrm>
            <a:off x="6778625" y="3722688"/>
            <a:ext cx="3925888" cy="1568450"/>
            <a:chOff x="2823" y="1630"/>
            <a:chExt cx="2198" cy="988"/>
          </a:xfrm>
        </p:grpSpPr>
        <p:sp>
          <p:nvSpPr>
            <p:cNvPr id="48154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55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56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57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58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59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60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61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62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63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64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65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66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67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68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69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70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71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72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73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74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75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76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77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78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79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80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81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82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83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84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85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86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87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88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89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90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91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92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93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94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95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96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97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48138" name="Groupe 3"/>
          <p:cNvGrpSpPr>
            <a:grpSpLocks/>
          </p:cNvGrpSpPr>
          <p:nvPr/>
        </p:nvGrpSpPr>
        <p:grpSpPr bwMode="auto">
          <a:xfrm>
            <a:off x="7194550" y="5661026"/>
            <a:ext cx="2465388" cy="371475"/>
            <a:chOff x="6511994" y="5762625"/>
            <a:chExt cx="2465736" cy="371474"/>
          </a:xfrm>
        </p:grpSpPr>
        <p:sp>
          <p:nvSpPr>
            <p:cNvPr id="128" name="AutoShape 69"/>
            <p:cNvSpPr>
              <a:spLocks noChangeArrowheads="1"/>
            </p:cNvSpPr>
            <p:nvPr/>
          </p:nvSpPr>
          <p:spPr bwMode="auto">
            <a:xfrm>
              <a:off x="6511994" y="5762625"/>
              <a:ext cx="2465736" cy="37147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0" name="Oval 60"/>
            <p:cNvSpPr>
              <a:spLocks noChangeArrowheads="1"/>
            </p:cNvSpPr>
            <p:nvPr/>
          </p:nvSpPr>
          <p:spPr bwMode="auto">
            <a:xfrm>
              <a:off x="6627898" y="5865813"/>
              <a:ext cx="360413" cy="16668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2" name="Text Box 62"/>
            <p:cNvSpPr txBox="1">
              <a:spLocks noChangeArrowheads="1"/>
            </p:cNvSpPr>
            <p:nvPr/>
          </p:nvSpPr>
          <p:spPr bwMode="auto">
            <a:xfrm>
              <a:off x="7081987" y="5762625"/>
              <a:ext cx="184969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>
                  <a:solidFill>
                    <a:srgbClr val="000000"/>
                  </a:solidFill>
                  <a:latin typeface="Arial"/>
                  <a:cs typeface="Arial" charset="0"/>
                </a:rPr>
                <a:t>Bactérie tolérante</a:t>
              </a:r>
            </a:p>
          </p:txBody>
        </p:sp>
      </p:grpSp>
      <p:grpSp>
        <p:nvGrpSpPr>
          <p:cNvPr id="48139" name="Groupe 1"/>
          <p:cNvGrpSpPr>
            <a:grpSpLocks/>
          </p:cNvGrpSpPr>
          <p:nvPr/>
        </p:nvGrpSpPr>
        <p:grpSpPr bwMode="auto">
          <a:xfrm>
            <a:off x="977900" y="3200401"/>
            <a:ext cx="3195638" cy="341313"/>
            <a:chOff x="25366" y="3200867"/>
            <a:chExt cx="3195472" cy="340142"/>
          </a:xfrm>
        </p:grpSpPr>
        <p:sp>
          <p:nvSpPr>
            <p:cNvPr id="48148" name="Oval 59"/>
            <p:cNvSpPr>
              <a:spLocks noChangeArrowheads="1"/>
            </p:cNvSpPr>
            <p:nvPr/>
          </p:nvSpPr>
          <p:spPr bwMode="auto">
            <a:xfrm>
              <a:off x="203167" y="3302467"/>
              <a:ext cx="36036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149" name="Text Box 61"/>
            <p:cNvSpPr txBox="1">
              <a:spLocks noChangeArrowheads="1"/>
            </p:cNvSpPr>
            <p:nvPr/>
          </p:nvSpPr>
          <p:spPr bwMode="auto">
            <a:xfrm>
              <a:off x="644492" y="3202455"/>
              <a:ext cx="257634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Souche sauvage sensible </a:t>
              </a:r>
            </a:p>
          </p:txBody>
        </p:sp>
        <p:sp>
          <p:nvSpPr>
            <p:cNvPr id="48150" name="AutoShape 69"/>
            <p:cNvSpPr>
              <a:spLocks noChangeArrowheads="1"/>
            </p:cNvSpPr>
            <p:nvPr/>
          </p:nvSpPr>
          <p:spPr bwMode="auto">
            <a:xfrm>
              <a:off x="25366" y="3200867"/>
              <a:ext cx="3195471" cy="34014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8140" name="Groupe 2"/>
          <p:cNvGrpSpPr>
            <a:grpSpLocks/>
          </p:cNvGrpSpPr>
          <p:nvPr/>
        </p:nvGrpSpPr>
        <p:grpSpPr bwMode="auto">
          <a:xfrm>
            <a:off x="7194550" y="987426"/>
            <a:ext cx="2363788" cy="371475"/>
            <a:chOff x="6242292" y="988061"/>
            <a:chExt cx="2363034" cy="371475"/>
          </a:xfrm>
        </p:grpSpPr>
        <p:sp>
          <p:nvSpPr>
            <p:cNvPr id="48145" name="Oval 60"/>
            <p:cNvSpPr>
              <a:spLocks noChangeArrowheads="1"/>
            </p:cNvSpPr>
            <p:nvPr/>
          </p:nvSpPr>
          <p:spPr bwMode="auto">
            <a:xfrm>
              <a:off x="6423267" y="1091250"/>
              <a:ext cx="360363" cy="1666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146" name="Text Box 62"/>
            <p:cNvSpPr txBox="1">
              <a:spLocks noChangeArrowheads="1"/>
            </p:cNvSpPr>
            <p:nvPr/>
          </p:nvSpPr>
          <p:spPr bwMode="auto">
            <a:xfrm>
              <a:off x="6877292" y="988062"/>
              <a:ext cx="16466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Mutant résistant</a:t>
              </a:r>
            </a:p>
          </p:txBody>
        </p:sp>
        <p:sp>
          <p:nvSpPr>
            <p:cNvPr id="48147" name="AutoShape 69"/>
            <p:cNvSpPr>
              <a:spLocks noChangeArrowheads="1"/>
            </p:cNvSpPr>
            <p:nvPr/>
          </p:nvSpPr>
          <p:spPr bwMode="auto">
            <a:xfrm>
              <a:off x="6242292" y="988061"/>
              <a:ext cx="2363034" cy="37147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8141" name="Text Box 63"/>
          <p:cNvSpPr txBox="1">
            <a:spLocks noChangeArrowheads="1"/>
          </p:cNvSpPr>
          <p:nvPr/>
        </p:nvSpPr>
        <p:spPr bwMode="auto">
          <a:xfrm>
            <a:off x="6519864" y="1895475"/>
            <a:ext cx="4175125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3300"/>
                </a:solidFill>
              </a:rPr>
              <a:t>Risque de sélection de clones résistants</a:t>
            </a:r>
          </a:p>
        </p:txBody>
      </p:sp>
      <p:sp>
        <p:nvSpPr>
          <p:cNvPr id="48142" name="Text Box 63"/>
          <p:cNvSpPr txBox="1">
            <a:spLocks noChangeArrowheads="1"/>
          </p:cNvSpPr>
          <p:nvPr/>
        </p:nvSpPr>
        <p:spPr bwMode="auto">
          <a:xfrm>
            <a:off x="6619876" y="4213225"/>
            <a:ext cx="4175125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3300"/>
                </a:solidFill>
              </a:rPr>
              <a:t>Risque d’échec : évolution vers la chronicité</a:t>
            </a:r>
          </a:p>
        </p:txBody>
      </p:sp>
      <p:sp>
        <p:nvSpPr>
          <p:cNvPr id="48143" name="Text Box 63"/>
          <p:cNvSpPr txBox="1">
            <a:spLocks noChangeArrowheads="1"/>
          </p:cNvSpPr>
          <p:nvPr/>
        </p:nvSpPr>
        <p:spPr bwMode="auto">
          <a:xfrm>
            <a:off x="5514975" y="1800225"/>
            <a:ext cx="5684838" cy="3416320"/>
          </a:xfrm>
          <a:prstGeom prst="rect">
            <a:avLst/>
          </a:prstGeom>
          <a:solidFill>
            <a:schemeClr val="bg1"/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3600">
                <a:solidFill>
                  <a:srgbClr val="CC3300"/>
                </a:solidFill>
              </a:rPr>
              <a:t>ANTIBIOTHERAPIES PROBABILISTES  INITIEES  LE PLUS TÔT POSSIBLE</a:t>
            </a:r>
          </a:p>
        </p:txBody>
      </p:sp>
      <p:sp>
        <p:nvSpPr>
          <p:cNvPr id="4814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F1C7ADA6-5F75-4E4B-ABBE-B785A416EDB7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23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25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463" y="2005013"/>
            <a:ext cx="8597900" cy="2595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800"/>
              <a:t>Traiter </a:t>
            </a:r>
            <a:r>
              <a:rPr lang="fr-FR" altLang="fr-FR" sz="2800">
                <a:solidFill>
                  <a:srgbClr val="FF6600"/>
                </a:solidFill>
              </a:rPr>
              <a:t>Vite</a:t>
            </a:r>
            <a:r>
              <a:rPr lang="fr-FR" altLang="fr-FR" sz="2800"/>
              <a:t> et </a:t>
            </a:r>
            <a:r>
              <a:rPr lang="fr-FR" altLang="fr-FR" sz="2800">
                <a:solidFill>
                  <a:srgbClr val="FF6600"/>
                </a:solidFill>
              </a:rPr>
              <a:t>Fort </a:t>
            </a:r>
            <a:r>
              <a:rPr lang="fr-FR" altLang="fr-FR" sz="2800"/>
              <a:t>est</a:t>
            </a:r>
            <a:r>
              <a:rPr lang="fr-FR" altLang="fr-FR" sz="2800">
                <a:solidFill>
                  <a:srgbClr val="FF6600"/>
                </a:solidFill>
              </a:rPr>
              <a:t> </a:t>
            </a:r>
            <a:r>
              <a:rPr lang="fr-FR" altLang="fr-FR" sz="2800"/>
              <a:t>une</a:t>
            </a:r>
            <a:r>
              <a:rPr lang="fr-FR" altLang="fr-FR" sz="2800">
                <a:solidFill>
                  <a:srgbClr val="FF6600"/>
                </a:solidFill>
              </a:rPr>
              <a:t> combinaison favorable </a:t>
            </a:r>
            <a:r>
              <a:rPr lang="fr-FR" altLang="fr-FR" sz="2800"/>
              <a:t>pour 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1200"/>
          </a:p>
          <a:p>
            <a:pPr lvl="1">
              <a:lnSpc>
                <a:spcPct val="90000"/>
              </a:lnSpc>
            </a:pPr>
            <a:r>
              <a:rPr lang="fr-FR" altLang="fr-FR">
                <a:solidFill>
                  <a:srgbClr val="0033CC"/>
                </a:solidFill>
              </a:rPr>
              <a:t>guérison </a:t>
            </a:r>
            <a:r>
              <a:rPr lang="fr-FR" altLang="fr-FR"/>
              <a:t>clinique</a:t>
            </a:r>
            <a:endParaRPr lang="fr-FR" altLang="fr-FR" sz="2000">
              <a:solidFill>
                <a:srgbClr val="FF6600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1200">
              <a:solidFill>
                <a:srgbClr val="FF6600"/>
              </a:solidFill>
            </a:endParaRPr>
          </a:p>
          <a:p>
            <a:pPr lvl="1">
              <a:lnSpc>
                <a:spcPct val="90000"/>
              </a:lnSpc>
            </a:pPr>
            <a:r>
              <a:rPr lang="fr-FR" altLang="fr-FR">
                <a:solidFill>
                  <a:srgbClr val="0033CC"/>
                </a:solidFill>
              </a:rPr>
              <a:t>prévention </a:t>
            </a:r>
            <a:r>
              <a:rPr lang="fr-FR" altLang="fr-FR"/>
              <a:t>de la sélection de</a:t>
            </a:r>
            <a:r>
              <a:rPr lang="fr-FR" altLang="fr-FR">
                <a:solidFill>
                  <a:schemeClr val="accent1"/>
                </a:solidFill>
              </a:rPr>
              <a:t> </a:t>
            </a:r>
            <a:r>
              <a:rPr lang="fr-FR" altLang="fr-FR">
                <a:solidFill>
                  <a:srgbClr val="0033CC"/>
                </a:solidFill>
              </a:rPr>
              <a:t>résistance </a:t>
            </a:r>
            <a:r>
              <a:rPr lang="fr-FR" altLang="fr-FR"/>
              <a:t>au </a:t>
            </a:r>
            <a:r>
              <a:rPr lang="fr-FR" altLang="fr-FR">
                <a:solidFill>
                  <a:srgbClr val="0033CC"/>
                </a:solidFill>
              </a:rPr>
              <a:t>site infectieux </a:t>
            </a:r>
            <a:endParaRPr lang="fr-FR" altLang="fr-FR" sz="3200" i="1">
              <a:solidFill>
                <a:srgbClr val="0033CC"/>
              </a:solidFill>
            </a:endParaRPr>
          </a:p>
        </p:txBody>
      </p:sp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1235075" y="44450"/>
            <a:ext cx="97218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600">
                <a:solidFill>
                  <a:srgbClr val="0066FF"/>
                </a:solidFill>
                <a:latin typeface="Tahoma" panose="020B0604030504040204" pitchFamily="34" charset="0"/>
              </a:rPr>
              <a:t>Pour résumer</a:t>
            </a:r>
          </a:p>
        </p:txBody>
      </p:sp>
      <p:sp>
        <p:nvSpPr>
          <p:cNvPr id="5018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EA884782-07DF-4367-AD8E-95E649C74B72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24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75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2363" y="1968500"/>
            <a:ext cx="9982200" cy="3767138"/>
          </a:xfrm>
        </p:spPr>
        <p:txBody>
          <a:bodyPr/>
          <a:lstStyle/>
          <a:p>
            <a:pPr marL="609600" indent="-609600" eaLnBrk="1" hangingPunct="1">
              <a:spcBef>
                <a:spcPct val="60000"/>
              </a:spcBef>
              <a:buFontTx/>
              <a:buAutoNum type="arabicPeriod"/>
            </a:pPr>
            <a:r>
              <a:rPr lang="fr-FR" altLang="fr-FR" sz="2400">
                <a:solidFill>
                  <a:srgbClr val="FF0000"/>
                </a:solidFill>
              </a:rPr>
              <a:t>Efficacité maximale contre les bactéries pathogènes</a:t>
            </a:r>
          </a:p>
          <a:p>
            <a:pPr marL="609600" indent="-609600" eaLnBrk="1" hangingPunct="1">
              <a:spcBef>
                <a:spcPct val="60000"/>
              </a:spcBef>
              <a:buFontTx/>
              <a:buAutoNum type="arabicPeriod"/>
            </a:pPr>
            <a:r>
              <a:rPr lang="fr-FR" altLang="fr-FR" sz="2400">
                <a:solidFill>
                  <a:srgbClr val="FF0000"/>
                </a:solidFill>
              </a:rPr>
              <a:t>Minimiser l’émergence et la sélection des résistances bactériennes</a:t>
            </a:r>
          </a:p>
          <a:p>
            <a:pPr marL="990600" lvl="1" indent="-533400" eaLnBrk="1" hangingPunct="1">
              <a:spcBef>
                <a:spcPct val="60000"/>
              </a:spcBef>
            </a:pPr>
            <a:r>
              <a:rPr lang="fr-FR" altLang="fr-FR" sz="2000">
                <a:solidFill>
                  <a:srgbClr val="FF0000"/>
                </a:solidFill>
              </a:rPr>
              <a:t>Pour les pathogènes cibles </a:t>
            </a:r>
            <a:r>
              <a:rPr lang="fr-FR" altLang="fr-FR" sz="2000"/>
              <a:t>: enjeux d’efficacité / santé animale</a:t>
            </a:r>
          </a:p>
          <a:p>
            <a:pPr marL="990600" lvl="1" indent="-533400" eaLnBrk="1" hangingPunct="1">
              <a:spcBef>
                <a:spcPct val="60000"/>
              </a:spcBef>
            </a:pPr>
            <a:r>
              <a:rPr lang="fr-FR" altLang="fr-FR" sz="2000">
                <a:solidFill>
                  <a:srgbClr val="FF0000"/>
                </a:solidFill>
              </a:rPr>
              <a:t>Pour les bactéries non cibles</a:t>
            </a:r>
            <a:r>
              <a:rPr lang="fr-FR" altLang="fr-FR" sz="2000"/>
              <a:t>: enjeux de santé humaine</a:t>
            </a:r>
          </a:p>
          <a:p>
            <a:pPr marL="1371600" lvl="2" indent="-457200" eaLnBrk="1" hangingPunct="1">
              <a:spcBef>
                <a:spcPct val="60000"/>
              </a:spcBef>
            </a:pPr>
            <a:r>
              <a:rPr lang="fr-FR" altLang="fr-FR" sz="2000"/>
              <a:t>Bactéries zoonotiques</a:t>
            </a:r>
          </a:p>
          <a:p>
            <a:pPr marL="1371600" lvl="2" indent="-457200" eaLnBrk="1" hangingPunct="1">
              <a:spcBef>
                <a:spcPct val="60000"/>
              </a:spcBef>
            </a:pPr>
            <a:r>
              <a:rPr lang="fr-FR" altLang="fr-FR" sz="2000"/>
              <a:t>Flores commensales des animaux (réservoirs de gènes de résistance)</a:t>
            </a:r>
            <a:endParaRPr lang="fr-FR" altLang="fr-FR" sz="1100"/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invGray">
          <a:xfrm>
            <a:off x="1438275" y="160338"/>
            <a:ext cx="9182100" cy="754566"/>
          </a:xfrm>
          <a:prstGeom prst="rect">
            <a:avLst/>
          </a:prstGeom>
          <a:solidFill>
            <a:schemeClr val="bg1"/>
          </a:solidFill>
          <a:ln w="12700">
            <a:solidFill>
              <a:srgbClr val="FE9B03"/>
            </a:solidFill>
            <a:miter lim="800000"/>
            <a:headEnd/>
            <a:tailEnd/>
          </a:ln>
          <a:effectLst>
            <a:outerShdw dist="71842" dir="2700000" algn="ctr" rotWithShape="0">
              <a:srgbClr val="FE9B03"/>
            </a:outerShdw>
          </a:effec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fr-FR" sz="3600" b="0">
                <a:solidFill>
                  <a:srgbClr val="000000"/>
                </a:solidFill>
              </a:rPr>
              <a:t>Antibiothérapie raisonnée : quels objectifs ?</a:t>
            </a:r>
          </a:p>
        </p:txBody>
      </p:sp>
      <p:sp>
        <p:nvSpPr>
          <p:cNvPr id="5222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1F0893AF-9CEF-4FAB-B01A-DFA4743FB77F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25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77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spect="1" noChangeArrowheads="1"/>
          </p:cNvSpPr>
          <p:nvPr/>
        </p:nvSpPr>
        <p:spPr bwMode="auto">
          <a:xfrm rot="-5400000">
            <a:off x="6092825" y="-2233612"/>
            <a:ext cx="800100" cy="8464550"/>
          </a:xfrm>
          <a:prstGeom prst="can">
            <a:avLst>
              <a:gd name="adj" fmla="val 63917"/>
            </a:avLst>
          </a:prstGeom>
          <a:solidFill>
            <a:srgbClr val="B2C0B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AutoShape 3"/>
          <p:cNvSpPr>
            <a:spLocks noChangeAspect="1" noChangeArrowheads="1"/>
          </p:cNvSpPr>
          <p:nvPr/>
        </p:nvSpPr>
        <p:spPr bwMode="auto">
          <a:xfrm rot="-5400000">
            <a:off x="4706144" y="2309019"/>
            <a:ext cx="628650" cy="2500312"/>
          </a:xfrm>
          <a:prstGeom prst="can">
            <a:avLst>
              <a:gd name="adj" fmla="val 54540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6" name="Text Box 4"/>
          <p:cNvSpPr txBox="1">
            <a:spLocks noChangeAspect="1" noChangeArrowheads="1"/>
          </p:cNvSpPr>
          <p:nvPr/>
        </p:nvSpPr>
        <p:spPr bwMode="auto">
          <a:xfrm>
            <a:off x="5205413" y="1125539"/>
            <a:ext cx="20742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Tube digestif</a:t>
            </a:r>
          </a:p>
        </p:txBody>
      </p:sp>
      <p:sp>
        <p:nvSpPr>
          <p:cNvPr id="54277" name="Text Box 5"/>
          <p:cNvSpPr txBox="1">
            <a:spLocks noChangeAspect="1" noChangeArrowheads="1"/>
          </p:cNvSpPr>
          <p:nvPr/>
        </p:nvSpPr>
        <p:spPr bwMode="auto">
          <a:xfrm>
            <a:off x="4932364" y="3314700"/>
            <a:ext cx="813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Sang</a:t>
            </a:r>
          </a:p>
        </p:txBody>
      </p:sp>
      <p:sp>
        <p:nvSpPr>
          <p:cNvPr id="54278" name="Line 6"/>
          <p:cNvSpPr>
            <a:spLocks noChangeAspect="1" noChangeShapeType="1"/>
          </p:cNvSpPr>
          <p:nvPr/>
        </p:nvSpPr>
        <p:spPr bwMode="auto">
          <a:xfrm>
            <a:off x="5765800" y="1597025"/>
            <a:ext cx="0" cy="800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9" name="Text Box 7"/>
          <p:cNvSpPr txBox="1">
            <a:spLocks noChangeAspect="1" noChangeArrowheads="1"/>
          </p:cNvSpPr>
          <p:nvPr/>
        </p:nvSpPr>
        <p:spPr bwMode="auto">
          <a:xfrm>
            <a:off x="1154113" y="908051"/>
            <a:ext cx="1974850" cy="646331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Antibiotique voie orale</a:t>
            </a:r>
          </a:p>
        </p:txBody>
      </p:sp>
      <p:sp>
        <p:nvSpPr>
          <p:cNvPr id="54280" name="AutoShape 8"/>
          <p:cNvSpPr>
            <a:spLocks noChangeAspect="1" noChangeArrowheads="1"/>
          </p:cNvSpPr>
          <p:nvPr/>
        </p:nvSpPr>
        <p:spPr bwMode="auto">
          <a:xfrm rot="5400000">
            <a:off x="1951038" y="1643063"/>
            <a:ext cx="630238" cy="6016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3543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061" y="0"/>
                </a:moveTo>
                <a:lnTo>
                  <a:pt x="8522" y="7200"/>
                </a:lnTo>
                <a:lnTo>
                  <a:pt x="11608" y="7200"/>
                </a:lnTo>
                <a:lnTo>
                  <a:pt x="11608" y="13543"/>
                </a:lnTo>
                <a:lnTo>
                  <a:pt x="0" y="13543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061" y="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 flipV="1">
            <a:off x="4313239" y="2060576"/>
            <a:ext cx="295275" cy="1406525"/>
          </a:xfrm>
          <a:prstGeom prst="upArrow">
            <a:avLst>
              <a:gd name="adj1" fmla="val 39287"/>
              <a:gd name="adj2" fmla="val 64814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82" name="AutoShape 10"/>
          <p:cNvSpPr>
            <a:spLocks noChangeArrowheads="1"/>
          </p:cNvSpPr>
          <p:nvPr/>
        </p:nvSpPr>
        <p:spPr bwMode="auto">
          <a:xfrm flipV="1">
            <a:off x="4313238" y="3644901"/>
            <a:ext cx="292100" cy="542925"/>
          </a:xfrm>
          <a:prstGeom prst="upArrow">
            <a:avLst>
              <a:gd name="adj1" fmla="val 42500"/>
              <a:gd name="adj2" fmla="val 5917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54283" name="Freeform 12"/>
          <p:cNvSpPr>
            <a:spLocks/>
          </p:cNvSpPr>
          <p:nvPr/>
        </p:nvSpPr>
        <p:spPr bwMode="auto">
          <a:xfrm>
            <a:off x="5768976" y="1587500"/>
            <a:ext cx="5021263" cy="819150"/>
          </a:xfrm>
          <a:custGeom>
            <a:avLst/>
            <a:gdLst>
              <a:gd name="T0" fmla="*/ 2147483646 w 2674"/>
              <a:gd name="T1" fmla="*/ 2147483646 h 521"/>
              <a:gd name="T2" fmla="*/ 2147483646 w 2674"/>
              <a:gd name="T3" fmla="*/ 2147483646 h 521"/>
              <a:gd name="T4" fmla="*/ 2147483646 w 2674"/>
              <a:gd name="T5" fmla="*/ 2147483646 h 521"/>
              <a:gd name="T6" fmla="*/ 2147483646 w 2674"/>
              <a:gd name="T7" fmla="*/ 2147483646 h 521"/>
              <a:gd name="T8" fmla="*/ 2147483646 w 2674"/>
              <a:gd name="T9" fmla="*/ 2147483646 h 521"/>
              <a:gd name="T10" fmla="*/ 2147483646 w 2674"/>
              <a:gd name="T11" fmla="*/ 0 h 521"/>
              <a:gd name="T12" fmla="*/ 2147483646 w 2674"/>
              <a:gd name="T13" fmla="*/ 0 h 521"/>
              <a:gd name="T14" fmla="*/ 0 w 2674"/>
              <a:gd name="T15" fmla="*/ 2147483646 h 521"/>
              <a:gd name="T16" fmla="*/ 2147483646 w 2674"/>
              <a:gd name="T17" fmla="*/ 2147483646 h 5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74" h="521">
                <a:moveTo>
                  <a:pt x="53" y="521"/>
                </a:moveTo>
                <a:lnTo>
                  <a:pt x="2586" y="521"/>
                </a:lnTo>
                <a:lnTo>
                  <a:pt x="2648" y="371"/>
                </a:lnTo>
                <a:lnTo>
                  <a:pt x="2674" y="194"/>
                </a:lnTo>
                <a:lnTo>
                  <a:pt x="2630" y="62"/>
                </a:lnTo>
                <a:lnTo>
                  <a:pt x="2577" y="0"/>
                </a:lnTo>
                <a:lnTo>
                  <a:pt x="9" y="0"/>
                </a:lnTo>
                <a:lnTo>
                  <a:pt x="0" y="521"/>
                </a:lnTo>
                <a:lnTo>
                  <a:pt x="53" y="521"/>
                </a:lnTo>
                <a:close/>
              </a:path>
            </a:pathLst>
          </a:custGeom>
          <a:solidFill>
            <a:srgbClr val="B2C0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84" name="Line 13"/>
          <p:cNvSpPr>
            <a:spLocks noChangeAspect="1" noChangeShapeType="1"/>
          </p:cNvSpPr>
          <p:nvPr/>
        </p:nvSpPr>
        <p:spPr bwMode="auto">
          <a:xfrm>
            <a:off x="4432300" y="5133975"/>
            <a:ext cx="0" cy="325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85" name="Text Box 14"/>
          <p:cNvSpPr txBox="1">
            <a:spLocks noChangeAspect="1" noChangeArrowheads="1"/>
          </p:cNvSpPr>
          <p:nvPr/>
        </p:nvSpPr>
        <p:spPr bwMode="auto">
          <a:xfrm>
            <a:off x="2986089" y="5565776"/>
            <a:ext cx="2704395" cy="461665"/>
          </a:xfrm>
          <a:prstGeom prst="rect">
            <a:avLst/>
          </a:prstGeom>
          <a:solidFill>
            <a:srgbClr val="FFE9BD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FF3300"/>
                </a:solidFill>
                <a:ea typeface="ＭＳ Ｐゴシック" panose="020B0600070205080204" pitchFamily="34" charset="-128"/>
              </a:rPr>
              <a:t>SANTE ANIMALE</a:t>
            </a:r>
          </a:p>
        </p:txBody>
      </p:sp>
      <p:grpSp>
        <p:nvGrpSpPr>
          <p:cNvPr id="54286" name="Group 1326"/>
          <p:cNvGrpSpPr>
            <a:grpSpLocks/>
          </p:cNvGrpSpPr>
          <p:nvPr/>
        </p:nvGrpSpPr>
        <p:grpSpPr bwMode="auto">
          <a:xfrm>
            <a:off x="3733801" y="4183064"/>
            <a:ext cx="1457325" cy="1239837"/>
            <a:chOff x="1235" y="8262"/>
            <a:chExt cx="1043" cy="999"/>
          </a:xfrm>
        </p:grpSpPr>
        <p:sp>
          <p:nvSpPr>
            <p:cNvPr id="54682" name="Freeform 1327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1516492 w 387"/>
                <a:gd name="T1" fmla="*/ 219387 h 656"/>
                <a:gd name="T2" fmla="*/ 1826202 w 387"/>
                <a:gd name="T3" fmla="*/ 7231203 h 656"/>
                <a:gd name="T4" fmla="*/ 1993951 w 387"/>
                <a:gd name="T5" fmla="*/ 13925624 h 656"/>
                <a:gd name="T6" fmla="*/ 1978899 w 387"/>
                <a:gd name="T7" fmla="*/ 15238738 h 656"/>
                <a:gd name="T8" fmla="*/ 1913382 w 387"/>
                <a:gd name="T9" fmla="*/ 20126005 h 656"/>
                <a:gd name="T10" fmla="*/ 930451 w 387"/>
                <a:gd name="T11" fmla="*/ 24621394 h 656"/>
                <a:gd name="T12" fmla="*/ 790696 w 387"/>
                <a:gd name="T13" fmla="*/ 24725992 h 656"/>
                <a:gd name="T14" fmla="*/ 757197 w 387"/>
                <a:gd name="T15" fmla="*/ 24657761 h 656"/>
                <a:gd name="T16" fmla="*/ 733487 w 387"/>
                <a:gd name="T17" fmla="*/ 24732698 h 656"/>
                <a:gd name="T18" fmla="*/ 111798 w 387"/>
                <a:gd name="T19" fmla="*/ 25373016 h 656"/>
                <a:gd name="T20" fmla="*/ 120102 w 387"/>
                <a:gd name="T21" fmla="*/ 14805858 h 656"/>
                <a:gd name="T22" fmla="*/ 140614 w 387"/>
                <a:gd name="T23" fmla="*/ 14434258 h 656"/>
                <a:gd name="T24" fmla="*/ 227440 w 387"/>
                <a:gd name="T25" fmla="*/ 11421271 h 656"/>
                <a:gd name="T26" fmla="*/ 357175 w 387"/>
                <a:gd name="T27" fmla="*/ 8675559 h 656"/>
                <a:gd name="T28" fmla="*/ 898113 w 387"/>
                <a:gd name="T29" fmla="*/ 3013163 h 656"/>
                <a:gd name="T30" fmla="*/ 1516492 w 387"/>
                <a:gd name="T31" fmla="*/ 219387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83" name="Freeform 1328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408571 w 369"/>
                <a:gd name="T1" fmla="*/ 1659888 h 689"/>
                <a:gd name="T2" fmla="*/ 203413 w 369"/>
                <a:gd name="T3" fmla="*/ 7866052 h 689"/>
                <a:gd name="T4" fmla="*/ 67045 w 369"/>
                <a:gd name="T5" fmla="*/ 13343801 h 689"/>
                <a:gd name="T6" fmla="*/ 241968 w 369"/>
                <a:gd name="T7" fmla="*/ 16641107 h 689"/>
                <a:gd name="T8" fmla="*/ 631651 w 369"/>
                <a:gd name="T9" fmla="*/ 20464163 h 689"/>
                <a:gd name="T10" fmla="*/ 627776 w 369"/>
                <a:gd name="T11" fmla="*/ 24269024 h 689"/>
                <a:gd name="T12" fmla="*/ 930860 w 369"/>
                <a:gd name="T13" fmla="*/ 25000981 h 689"/>
                <a:gd name="T14" fmla="*/ 1211597 w 369"/>
                <a:gd name="T15" fmla="*/ 25901534 h 689"/>
                <a:gd name="T16" fmla="*/ 1922276 w 369"/>
                <a:gd name="T17" fmla="*/ 27437882 h 689"/>
                <a:gd name="T18" fmla="*/ 2008198 w 369"/>
                <a:gd name="T19" fmla="*/ 19444521 h 689"/>
                <a:gd name="T20" fmla="*/ 1962796 w 369"/>
                <a:gd name="T21" fmla="*/ 16841025 h 689"/>
                <a:gd name="T22" fmla="*/ 1970242 w 369"/>
                <a:gd name="T23" fmla="*/ 16428088 h 689"/>
                <a:gd name="T24" fmla="*/ 1687253 w 369"/>
                <a:gd name="T25" fmla="*/ 8820011 h 689"/>
                <a:gd name="T26" fmla="*/ 408571 w 369"/>
                <a:gd name="T27" fmla="*/ 1659888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84" name="Freeform 1329"/>
            <p:cNvSpPr>
              <a:spLocks/>
            </p:cNvSpPr>
            <p:nvPr/>
          </p:nvSpPr>
          <p:spPr bwMode="auto">
            <a:xfrm>
              <a:off x="1719" y="8482"/>
              <a:ext cx="86" cy="33"/>
            </a:xfrm>
            <a:custGeom>
              <a:avLst/>
              <a:gdLst>
                <a:gd name="T0" fmla="*/ 196194 w 65"/>
                <a:gd name="T1" fmla="*/ 461689 h 24"/>
                <a:gd name="T2" fmla="*/ 352899 w 65"/>
                <a:gd name="T3" fmla="*/ 376663 h 24"/>
                <a:gd name="T4" fmla="*/ 352899 w 65"/>
                <a:gd name="T5" fmla="*/ 61053 h 24"/>
                <a:gd name="T6" fmla="*/ 196194 w 65"/>
                <a:gd name="T7" fmla="*/ 83948 h 24"/>
                <a:gd name="T8" fmla="*/ 196194 w 65"/>
                <a:gd name="T9" fmla="*/ 83948 h 24"/>
                <a:gd name="T10" fmla="*/ 37581 w 65"/>
                <a:gd name="T11" fmla="*/ 61053 h 24"/>
                <a:gd name="T12" fmla="*/ 37581 w 65"/>
                <a:gd name="T13" fmla="*/ 376663 h 24"/>
                <a:gd name="T14" fmla="*/ 196194 w 65"/>
                <a:gd name="T15" fmla="*/ 461689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4"/>
                <a:gd name="T26" fmla="*/ 65 w 6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4">
                  <a:moveTo>
                    <a:pt x="33" y="24"/>
                  </a:moveTo>
                  <a:cubicBezTo>
                    <a:pt x="46" y="24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24"/>
                    <a:pt x="33" y="24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85" name="Freeform 1330"/>
            <p:cNvSpPr>
              <a:spLocks/>
            </p:cNvSpPr>
            <p:nvPr/>
          </p:nvSpPr>
          <p:spPr bwMode="auto">
            <a:xfrm>
              <a:off x="1719" y="8438"/>
              <a:ext cx="86" cy="39"/>
            </a:xfrm>
            <a:custGeom>
              <a:avLst/>
              <a:gdLst>
                <a:gd name="T0" fmla="*/ 196194 w 65"/>
                <a:gd name="T1" fmla="*/ 798064 h 28"/>
                <a:gd name="T2" fmla="*/ 352899 w 65"/>
                <a:gd name="T3" fmla="*/ 677483 h 28"/>
                <a:gd name="T4" fmla="*/ 352899 w 65"/>
                <a:gd name="T5" fmla="*/ 82429 h 28"/>
                <a:gd name="T6" fmla="*/ 196194 w 65"/>
                <a:gd name="T7" fmla="*/ 114812 h 28"/>
                <a:gd name="T8" fmla="*/ 196194 w 65"/>
                <a:gd name="T9" fmla="*/ 114812 h 28"/>
                <a:gd name="T10" fmla="*/ 37581 w 65"/>
                <a:gd name="T11" fmla="*/ 82429 h 28"/>
                <a:gd name="T12" fmla="*/ 37581 w 65"/>
                <a:gd name="T13" fmla="*/ 677483 h 28"/>
                <a:gd name="T14" fmla="*/ 196194 w 65"/>
                <a:gd name="T15" fmla="*/ 798064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86" name="Freeform 1331"/>
            <p:cNvSpPr>
              <a:spLocks/>
            </p:cNvSpPr>
            <p:nvPr/>
          </p:nvSpPr>
          <p:spPr bwMode="auto">
            <a:xfrm>
              <a:off x="1719" y="8398"/>
              <a:ext cx="86" cy="35"/>
            </a:xfrm>
            <a:custGeom>
              <a:avLst/>
              <a:gdLst>
                <a:gd name="T0" fmla="*/ 196194 w 65"/>
                <a:gd name="T1" fmla="*/ 853961 h 25"/>
                <a:gd name="T2" fmla="*/ 352899 w 65"/>
                <a:gd name="T3" fmla="*/ 676796 h 25"/>
                <a:gd name="T4" fmla="*/ 352899 w 65"/>
                <a:gd name="T5" fmla="*/ 93850 h 25"/>
                <a:gd name="T6" fmla="*/ 196194 w 65"/>
                <a:gd name="T7" fmla="*/ 131390 h 25"/>
                <a:gd name="T8" fmla="*/ 196194 w 65"/>
                <a:gd name="T9" fmla="*/ 131390 h 25"/>
                <a:gd name="T10" fmla="*/ 37581 w 65"/>
                <a:gd name="T11" fmla="*/ 93850 h 25"/>
                <a:gd name="T12" fmla="*/ 37581 w 65"/>
                <a:gd name="T13" fmla="*/ 676796 h 25"/>
                <a:gd name="T14" fmla="*/ 196194 w 65"/>
                <a:gd name="T15" fmla="*/ 853961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87" name="Freeform 1332"/>
            <p:cNvSpPr>
              <a:spLocks/>
            </p:cNvSpPr>
            <p:nvPr/>
          </p:nvSpPr>
          <p:spPr bwMode="auto">
            <a:xfrm>
              <a:off x="1719" y="8353"/>
              <a:ext cx="86" cy="40"/>
            </a:xfrm>
            <a:custGeom>
              <a:avLst/>
              <a:gdLst>
                <a:gd name="T0" fmla="*/ 196194 w 65"/>
                <a:gd name="T1" fmla="*/ 1766529 h 28"/>
                <a:gd name="T2" fmla="*/ 352899 w 65"/>
                <a:gd name="T3" fmla="*/ 1461573 h 28"/>
                <a:gd name="T4" fmla="*/ 352899 w 65"/>
                <a:gd name="T5" fmla="*/ 204471 h 28"/>
                <a:gd name="T6" fmla="*/ 196194 w 65"/>
                <a:gd name="T7" fmla="*/ 292101 h 28"/>
                <a:gd name="T8" fmla="*/ 196194 w 65"/>
                <a:gd name="T9" fmla="*/ 292101 h 28"/>
                <a:gd name="T10" fmla="*/ 37581 w 65"/>
                <a:gd name="T11" fmla="*/ 204471 h 28"/>
                <a:gd name="T12" fmla="*/ 37581 w 65"/>
                <a:gd name="T13" fmla="*/ 1461573 h 28"/>
                <a:gd name="T14" fmla="*/ 196194 w 65"/>
                <a:gd name="T15" fmla="*/ 1766529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88" name="Freeform 1333"/>
            <p:cNvSpPr>
              <a:spLocks/>
            </p:cNvSpPr>
            <p:nvPr/>
          </p:nvSpPr>
          <p:spPr bwMode="auto">
            <a:xfrm>
              <a:off x="1719" y="8314"/>
              <a:ext cx="86" cy="35"/>
            </a:xfrm>
            <a:custGeom>
              <a:avLst/>
              <a:gdLst>
                <a:gd name="T0" fmla="*/ 196194 w 65"/>
                <a:gd name="T1" fmla="*/ 853961 h 25"/>
                <a:gd name="T2" fmla="*/ 352899 w 65"/>
                <a:gd name="T3" fmla="*/ 676796 h 25"/>
                <a:gd name="T4" fmla="*/ 352899 w 65"/>
                <a:gd name="T5" fmla="*/ 93850 h 25"/>
                <a:gd name="T6" fmla="*/ 196194 w 65"/>
                <a:gd name="T7" fmla="*/ 131390 h 25"/>
                <a:gd name="T8" fmla="*/ 196194 w 65"/>
                <a:gd name="T9" fmla="*/ 131390 h 25"/>
                <a:gd name="T10" fmla="*/ 37581 w 65"/>
                <a:gd name="T11" fmla="*/ 93850 h 25"/>
                <a:gd name="T12" fmla="*/ 37581 w 65"/>
                <a:gd name="T13" fmla="*/ 676796 h 25"/>
                <a:gd name="T14" fmla="*/ 196194 w 65"/>
                <a:gd name="T15" fmla="*/ 853961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89" name="Freeform 1334"/>
            <p:cNvSpPr>
              <a:spLocks/>
            </p:cNvSpPr>
            <p:nvPr/>
          </p:nvSpPr>
          <p:spPr bwMode="auto">
            <a:xfrm>
              <a:off x="1719" y="8273"/>
              <a:ext cx="86" cy="35"/>
            </a:xfrm>
            <a:custGeom>
              <a:avLst/>
              <a:gdLst>
                <a:gd name="T0" fmla="*/ 196194 w 65"/>
                <a:gd name="T1" fmla="*/ 853961 h 25"/>
                <a:gd name="T2" fmla="*/ 352899 w 65"/>
                <a:gd name="T3" fmla="*/ 676796 h 25"/>
                <a:gd name="T4" fmla="*/ 352899 w 65"/>
                <a:gd name="T5" fmla="*/ 93850 h 25"/>
                <a:gd name="T6" fmla="*/ 196194 w 65"/>
                <a:gd name="T7" fmla="*/ 131390 h 25"/>
                <a:gd name="T8" fmla="*/ 196194 w 65"/>
                <a:gd name="T9" fmla="*/ 131390 h 25"/>
                <a:gd name="T10" fmla="*/ 37581 w 65"/>
                <a:gd name="T11" fmla="*/ 93850 h 25"/>
                <a:gd name="T12" fmla="*/ 37581 w 65"/>
                <a:gd name="T13" fmla="*/ 676796 h 25"/>
                <a:gd name="T14" fmla="*/ 196194 w 65"/>
                <a:gd name="T15" fmla="*/ 853961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90" name="Freeform 1335"/>
            <p:cNvSpPr>
              <a:spLocks/>
            </p:cNvSpPr>
            <p:nvPr/>
          </p:nvSpPr>
          <p:spPr bwMode="auto">
            <a:xfrm>
              <a:off x="1719" y="8517"/>
              <a:ext cx="86" cy="36"/>
            </a:xfrm>
            <a:custGeom>
              <a:avLst/>
              <a:gdLst>
                <a:gd name="T0" fmla="*/ 196194 w 65"/>
                <a:gd name="T1" fmla="*/ 97254 h 26"/>
                <a:gd name="T2" fmla="*/ 352899 w 65"/>
                <a:gd name="T3" fmla="*/ 70239 h 26"/>
                <a:gd name="T4" fmla="*/ 352899 w 65"/>
                <a:gd name="T5" fmla="*/ 453993 h 26"/>
                <a:gd name="T6" fmla="*/ 196194 w 65"/>
                <a:gd name="T7" fmla="*/ 628606 h 26"/>
                <a:gd name="T8" fmla="*/ 196194 w 65"/>
                <a:gd name="T9" fmla="*/ 628606 h 26"/>
                <a:gd name="T10" fmla="*/ 37581 w 65"/>
                <a:gd name="T11" fmla="*/ 453993 h 26"/>
                <a:gd name="T12" fmla="*/ 37581 w 65"/>
                <a:gd name="T13" fmla="*/ 70239 h 26"/>
                <a:gd name="T14" fmla="*/ 196194 w 65"/>
                <a:gd name="T15" fmla="*/ 97254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4"/>
                  </a:moveTo>
                  <a:cubicBezTo>
                    <a:pt x="55" y="4"/>
                    <a:pt x="56" y="0"/>
                    <a:pt x="60" y="3"/>
                  </a:cubicBezTo>
                  <a:cubicBezTo>
                    <a:pt x="65" y="6"/>
                    <a:pt x="64" y="14"/>
                    <a:pt x="60" y="19"/>
                  </a:cubicBezTo>
                  <a:cubicBezTo>
                    <a:pt x="55" y="23"/>
                    <a:pt x="46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0" y="26"/>
                    <a:pt x="11" y="23"/>
                    <a:pt x="6" y="19"/>
                  </a:cubicBezTo>
                  <a:cubicBezTo>
                    <a:pt x="2" y="14"/>
                    <a:pt x="0" y="6"/>
                    <a:pt x="6" y="3"/>
                  </a:cubicBezTo>
                  <a:cubicBezTo>
                    <a:pt x="10" y="0"/>
                    <a:pt x="11" y="4"/>
                    <a:pt x="33" y="4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91" name="Freeform 1336"/>
            <p:cNvSpPr>
              <a:spLocks/>
            </p:cNvSpPr>
            <p:nvPr/>
          </p:nvSpPr>
          <p:spPr bwMode="auto">
            <a:xfrm>
              <a:off x="1719" y="8552"/>
              <a:ext cx="86" cy="36"/>
            </a:xfrm>
            <a:custGeom>
              <a:avLst/>
              <a:gdLst>
                <a:gd name="T0" fmla="*/ 196194 w 65"/>
                <a:gd name="T1" fmla="*/ 628606 h 26"/>
                <a:gd name="T2" fmla="*/ 352899 w 65"/>
                <a:gd name="T3" fmla="*/ 429348 h 26"/>
                <a:gd name="T4" fmla="*/ 352899 w 65"/>
                <a:gd name="T5" fmla="*/ 50728 h 26"/>
                <a:gd name="T6" fmla="*/ 196194 w 65"/>
                <a:gd name="T7" fmla="*/ 171026 h 26"/>
                <a:gd name="T8" fmla="*/ 196194 w 65"/>
                <a:gd name="T9" fmla="*/ 171026 h 26"/>
                <a:gd name="T10" fmla="*/ 37581 w 65"/>
                <a:gd name="T11" fmla="*/ 50728 h 26"/>
                <a:gd name="T12" fmla="*/ 37581 w 65"/>
                <a:gd name="T13" fmla="*/ 429348 h 26"/>
                <a:gd name="T14" fmla="*/ 196194 w 65"/>
                <a:gd name="T15" fmla="*/ 628606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26"/>
                  </a:moveTo>
                  <a:cubicBezTo>
                    <a:pt x="46" y="26"/>
                    <a:pt x="55" y="23"/>
                    <a:pt x="60" y="18"/>
                  </a:cubicBezTo>
                  <a:cubicBezTo>
                    <a:pt x="64" y="14"/>
                    <a:pt x="65" y="6"/>
                    <a:pt x="60" y="2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2"/>
                  </a:cubicBezTo>
                  <a:cubicBezTo>
                    <a:pt x="0" y="6"/>
                    <a:pt x="2" y="14"/>
                    <a:pt x="6" y="18"/>
                  </a:cubicBezTo>
                  <a:cubicBezTo>
                    <a:pt x="11" y="23"/>
                    <a:pt x="20" y="26"/>
                    <a:pt x="33" y="26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92" name="Freeform 1337"/>
            <p:cNvSpPr>
              <a:spLocks/>
            </p:cNvSpPr>
            <p:nvPr/>
          </p:nvSpPr>
          <p:spPr bwMode="auto">
            <a:xfrm>
              <a:off x="1719" y="8587"/>
              <a:ext cx="86" cy="43"/>
            </a:xfrm>
            <a:custGeom>
              <a:avLst/>
              <a:gdLst>
                <a:gd name="T0" fmla="*/ 196194 w 65"/>
                <a:gd name="T1" fmla="*/ 792242 h 31"/>
                <a:gd name="T2" fmla="*/ 352899 w 65"/>
                <a:gd name="T3" fmla="*/ 473621 h 31"/>
                <a:gd name="T4" fmla="*/ 352899 w 65"/>
                <a:gd name="T5" fmla="*/ 73419 h 31"/>
                <a:gd name="T6" fmla="*/ 196194 w 65"/>
                <a:gd name="T7" fmla="*/ 177464 h 31"/>
                <a:gd name="T8" fmla="*/ 196194 w 65"/>
                <a:gd name="T9" fmla="*/ 177464 h 31"/>
                <a:gd name="T10" fmla="*/ 37581 w 65"/>
                <a:gd name="T11" fmla="*/ 73419 h 31"/>
                <a:gd name="T12" fmla="*/ 37581 w 65"/>
                <a:gd name="T13" fmla="*/ 473621 h 31"/>
                <a:gd name="T14" fmla="*/ 196194 w 65"/>
                <a:gd name="T15" fmla="*/ 792242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31"/>
                <a:gd name="T26" fmla="*/ 65 w 6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31">
                  <a:moveTo>
                    <a:pt x="33" y="31"/>
                  </a:moveTo>
                  <a:cubicBezTo>
                    <a:pt x="46" y="31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31"/>
                    <a:pt x="33" y="31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93" name="Freeform 1338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133212 w 54"/>
                <a:gd name="T1" fmla="*/ 501320 h 14"/>
                <a:gd name="T2" fmla="*/ 133212 w 54"/>
                <a:gd name="T3" fmla="*/ 501320 h 14"/>
                <a:gd name="T4" fmla="*/ 0 w 54"/>
                <a:gd name="T5" fmla="*/ 0 h 14"/>
                <a:gd name="T6" fmla="*/ 1 w 54"/>
                <a:gd name="T7" fmla="*/ 596124 h 14"/>
                <a:gd name="T8" fmla="*/ 133212 w 54"/>
                <a:gd name="T9" fmla="*/ 893933 h 14"/>
                <a:gd name="T10" fmla="*/ 133212 w 54"/>
                <a:gd name="T11" fmla="*/ 893933 h 14"/>
                <a:gd name="T12" fmla="*/ 257980 w 54"/>
                <a:gd name="T13" fmla="*/ 596124 h 14"/>
                <a:gd name="T14" fmla="*/ 258172 w 54"/>
                <a:gd name="T15" fmla="*/ 0 h 14"/>
                <a:gd name="T16" fmla="*/ 133212 w 54"/>
                <a:gd name="T17" fmla="*/ 50132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94" name="Freeform 1339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143010 w 53"/>
                <a:gd name="T1" fmla="*/ 501320 h 14"/>
                <a:gd name="T2" fmla="*/ 143010 w 53"/>
                <a:gd name="T3" fmla="*/ 501320 h 14"/>
                <a:gd name="T4" fmla="*/ 0 w 53"/>
                <a:gd name="T5" fmla="*/ 1 h 14"/>
                <a:gd name="T6" fmla="*/ 0 w 53"/>
                <a:gd name="T7" fmla="*/ 596124 h 14"/>
                <a:gd name="T8" fmla="*/ 143010 w 53"/>
                <a:gd name="T9" fmla="*/ 893933 h 14"/>
                <a:gd name="T10" fmla="*/ 143010 w 53"/>
                <a:gd name="T11" fmla="*/ 893933 h 14"/>
                <a:gd name="T12" fmla="*/ 294495 w 53"/>
                <a:gd name="T13" fmla="*/ 596124 h 14"/>
                <a:gd name="T14" fmla="*/ 294495 w 53"/>
                <a:gd name="T15" fmla="*/ 0 h 14"/>
                <a:gd name="T16" fmla="*/ 294495 w 53"/>
                <a:gd name="T17" fmla="*/ 0 h 14"/>
                <a:gd name="T18" fmla="*/ 294495 w 53"/>
                <a:gd name="T19" fmla="*/ 1 h 14"/>
                <a:gd name="T20" fmla="*/ 143010 w 53"/>
                <a:gd name="T21" fmla="*/ 50132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95" name="Freeform 1340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230357 w 55"/>
                <a:gd name="T1" fmla="*/ 1 h 11"/>
                <a:gd name="T2" fmla="*/ 113820 w 55"/>
                <a:gd name="T3" fmla="*/ 85616 h 11"/>
                <a:gd name="T4" fmla="*/ 113820 w 55"/>
                <a:gd name="T5" fmla="*/ 85616 h 11"/>
                <a:gd name="T6" fmla="*/ 0 w 55"/>
                <a:gd name="T7" fmla="*/ 1 h 11"/>
                <a:gd name="T8" fmla="*/ 0 w 55"/>
                <a:gd name="T9" fmla="*/ 151800 h 11"/>
                <a:gd name="T10" fmla="*/ 113820 w 55"/>
                <a:gd name="T11" fmla="*/ 159203 h 11"/>
                <a:gd name="T12" fmla="*/ 113820 w 55"/>
                <a:gd name="T13" fmla="*/ 159203 h 11"/>
                <a:gd name="T14" fmla="*/ 230357 w 55"/>
                <a:gd name="T15" fmla="*/ 151800 h 11"/>
                <a:gd name="T16" fmla="*/ 231688 w 55"/>
                <a:gd name="T17" fmla="*/ 159203 h 11"/>
                <a:gd name="T18" fmla="*/ 231688 w 55"/>
                <a:gd name="T19" fmla="*/ 159203 h 11"/>
                <a:gd name="T20" fmla="*/ 230357 w 55"/>
                <a:gd name="T21" fmla="*/ 0 h 11"/>
                <a:gd name="T22" fmla="*/ 230357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96" name="Freeform 1341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133212 w 54"/>
                <a:gd name="T1" fmla="*/ 501320 h 14"/>
                <a:gd name="T2" fmla="*/ 133212 w 54"/>
                <a:gd name="T3" fmla="*/ 501320 h 14"/>
                <a:gd name="T4" fmla="*/ 0 w 54"/>
                <a:gd name="T5" fmla="*/ 0 h 14"/>
                <a:gd name="T6" fmla="*/ 1 w 54"/>
                <a:gd name="T7" fmla="*/ 596124 h 14"/>
                <a:gd name="T8" fmla="*/ 133212 w 54"/>
                <a:gd name="T9" fmla="*/ 893933 h 14"/>
                <a:gd name="T10" fmla="*/ 133212 w 54"/>
                <a:gd name="T11" fmla="*/ 893933 h 14"/>
                <a:gd name="T12" fmla="*/ 257980 w 54"/>
                <a:gd name="T13" fmla="*/ 596124 h 14"/>
                <a:gd name="T14" fmla="*/ 258172 w 54"/>
                <a:gd name="T15" fmla="*/ 0 h 14"/>
                <a:gd name="T16" fmla="*/ 133212 w 54"/>
                <a:gd name="T17" fmla="*/ 50132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97" name="Freeform 1342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143010 w 53"/>
                <a:gd name="T1" fmla="*/ 501320 h 14"/>
                <a:gd name="T2" fmla="*/ 143010 w 53"/>
                <a:gd name="T3" fmla="*/ 501320 h 14"/>
                <a:gd name="T4" fmla="*/ 0 w 53"/>
                <a:gd name="T5" fmla="*/ 1 h 14"/>
                <a:gd name="T6" fmla="*/ 0 w 53"/>
                <a:gd name="T7" fmla="*/ 596124 h 14"/>
                <a:gd name="T8" fmla="*/ 143010 w 53"/>
                <a:gd name="T9" fmla="*/ 893933 h 14"/>
                <a:gd name="T10" fmla="*/ 143010 w 53"/>
                <a:gd name="T11" fmla="*/ 893933 h 14"/>
                <a:gd name="T12" fmla="*/ 294495 w 53"/>
                <a:gd name="T13" fmla="*/ 596124 h 14"/>
                <a:gd name="T14" fmla="*/ 294495 w 53"/>
                <a:gd name="T15" fmla="*/ 0 h 14"/>
                <a:gd name="T16" fmla="*/ 294495 w 53"/>
                <a:gd name="T17" fmla="*/ 0 h 14"/>
                <a:gd name="T18" fmla="*/ 294495 w 53"/>
                <a:gd name="T19" fmla="*/ 1 h 14"/>
                <a:gd name="T20" fmla="*/ 143010 w 53"/>
                <a:gd name="T21" fmla="*/ 50132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98" name="Freeform 1343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230357 w 55"/>
                <a:gd name="T1" fmla="*/ 1 h 11"/>
                <a:gd name="T2" fmla="*/ 113820 w 55"/>
                <a:gd name="T3" fmla="*/ 85616 h 11"/>
                <a:gd name="T4" fmla="*/ 113820 w 55"/>
                <a:gd name="T5" fmla="*/ 85616 h 11"/>
                <a:gd name="T6" fmla="*/ 0 w 55"/>
                <a:gd name="T7" fmla="*/ 1 h 11"/>
                <a:gd name="T8" fmla="*/ 0 w 55"/>
                <a:gd name="T9" fmla="*/ 151800 h 11"/>
                <a:gd name="T10" fmla="*/ 113820 w 55"/>
                <a:gd name="T11" fmla="*/ 159203 h 11"/>
                <a:gd name="T12" fmla="*/ 113820 w 55"/>
                <a:gd name="T13" fmla="*/ 159203 h 11"/>
                <a:gd name="T14" fmla="*/ 230357 w 55"/>
                <a:gd name="T15" fmla="*/ 151800 h 11"/>
                <a:gd name="T16" fmla="*/ 231688 w 55"/>
                <a:gd name="T17" fmla="*/ 159203 h 11"/>
                <a:gd name="T18" fmla="*/ 231688 w 55"/>
                <a:gd name="T19" fmla="*/ 159203 h 11"/>
                <a:gd name="T20" fmla="*/ 230357 w 55"/>
                <a:gd name="T21" fmla="*/ 0 h 11"/>
                <a:gd name="T22" fmla="*/ 230357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99" name="Freeform 1344"/>
            <p:cNvSpPr>
              <a:spLocks/>
            </p:cNvSpPr>
            <p:nvPr/>
          </p:nvSpPr>
          <p:spPr bwMode="auto">
            <a:xfrm>
              <a:off x="1707" y="8626"/>
              <a:ext cx="57" cy="37"/>
            </a:xfrm>
            <a:custGeom>
              <a:avLst/>
              <a:gdLst>
                <a:gd name="T0" fmla="*/ 24061 w 43"/>
                <a:gd name="T1" fmla="*/ 1 h 26"/>
                <a:gd name="T2" fmla="*/ 106312 w 43"/>
                <a:gd name="T3" fmla="*/ 913960 h 26"/>
                <a:gd name="T4" fmla="*/ 261491 w 43"/>
                <a:gd name="T5" fmla="*/ 932790 h 26"/>
                <a:gd name="T6" fmla="*/ 154608 w 43"/>
                <a:gd name="T7" fmla="*/ 384756 h 26"/>
                <a:gd name="T8" fmla="*/ 42146 w 43"/>
                <a:gd name="T9" fmla="*/ 1 h 26"/>
                <a:gd name="T10" fmla="*/ 24061 w 4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6"/>
                <a:gd name="T20" fmla="*/ 43 w 4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6">
                  <a:moveTo>
                    <a:pt x="4" y="1"/>
                  </a:moveTo>
                  <a:cubicBezTo>
                    <a:pt x="0" y="12"/>
                    <a:pt x="10" y="14"/>
                    <a:pt x="17" y="16"/>
                  </a:cubicBezTo>
                  <a:cubicBezTo>
                    <a:pt x="25" y="18"/>
                    <a:pt x="41" y="26"/>
                    <a:pt x="42" y="17"/>
                  </a:cubicBezTo>
                  <a:cubicBezTo>
                    <a:pt x="43" y="7"/>
                    <a:pt x="37" y="10"/>
                    <a:pt x="25" y="7"/>
                  </a:cubicBezTo>
                  <a:cubicBezTo>
                    <a:pt x="14" y="4"/>
                    <a:pt x="12" y="0"/>
                    <a:pt x="6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00" name="Freeform 1345"/>
            <p:cNvSpPr>
              <a:spLocks/>
            </p:cNvSpPr>
            <p:nvPr/>
          </p:nvSpPr>
          <p:spPr bwMode="auto">
            <a:xfrm>
              <a:off x="1704" y="8646"/>
              <a:ext cx="60" cy="45"/>
            </a:xfrm>
            <a:custGeom>
              <a:avLst/>
              <a:gdLst>
                <a:gd name="T0" fmla="*/ 20671 w 45"/>
                <a:gd name="T1" fmla="*/ 298084 h 32"/>
                <a:gd name="T2" fmla="*/ 134663 w 45"/>
                <a:gd name="T3" fmla="*/ 765183 h 32"/>
                <a:gd name="T4" fmla="*/ 314043 w 45"/>
                <a:gd name="T5" fmla="*/ 828946 h 32"/>
                <a:gd name="T6" fmla="*/ 186389 w 45"/>
                <a:gd name="T7" fmla="*/ 345928 h 32"/>
                <a:gd name="T8" fmla="*/ 20671 w 45"/>
                <a:gd name="T9" fmla="*/ 298084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8"/>
                  </a:moveTo>
                  <a:cubicBezTo>
                    <a:pt x="0" y="17"/>
                    <a:pt x="11" y="18"/>
                    <a:pt x="18" y="20"/>
                  </a:cubicBezTo>
                  <a:cubicBezTo>
                    <a:pt x="25" y="22"/>
                    <a:pt x="39" y="32"/>
                    <a:pt x="42" y="21"/>
                  </a:cubicBezTo>
                  <a:cubicBezTo>
                    <a:pt x="45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01" name="Freeform 1346"/>
            <p:cNvSpPr>
              <a:spLocks/>
            </p:cNvSpPr>
            <p:nvPr/>
          </p:nvSpPr>
          <p:spPr bwMode="auto">
            <a:xfrm>
              <a:off x="1698" y="8671"/>
              <a:ext cx="61" cy="46"/>
            </a:xfrm>
            <a:custGeom>
              <a:avLst/>
              <a:gdLst>
                <a:gd name="T0" fmla="*/ 18244 w 46"/>
                <a:gd name="T1" fmla="*/ 634720 h 32"/>
                <a:gd name="T2" fmla="*/ 113020 w 46"/>
                <a:gd name="T3" fmla="*/ 1551061 h 32"/>
                <a:gd name="T4" fmla="*/ 273344 w 46"/>
                <a:gd name="T5" fmla="*/ 1715977 h 32"/>
                <a:gd name="T6" fmla="*/ 156241 w 46"/>
                <a:gd name="T7" fmla="*/ 703773 h 32"/>
                <a:gd name="T8" fmla="*/ 18244 w 46"/>
                <a:gd name="T9" fmla="*/ 6347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2"/>
                <a:gd name="T17" fmla="*/ 46 w 4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2">
                  <a:moveTo>
                    <a:pt x="3" y="8"/>
                  </a:moveTo>
                  <a:cubicBezTo>
                    <a:pt x="0" y="17"/>
                    <a:pt x="10" y="18"/>
                    <a:pt x="18" y="20"/>
                  </a:cubicBezTo>
                  <a:cubicBezTo>
                    <a:pt x="25" y="22"/>
                    <a:pt x="39" y="32"/>
                    <a:pt x="43" y="22"/>
                  </a:cubicBezTo>
                  <a:cubicBezTo>
                    <a:pt x="46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02" name="Freeform 1347"/>
            <p:cNvSpPr>
              <a:spLocks/>
            </p:cNvSpPr>
            <p:nvPr/>
          </p:nvSpPr>
          <p:spPr bwMode="auto">
            <a:xfrm>
              <a:off x="1691" y="8699"/>
              <a:ext cx="61" cy="44"/>
            </a:xfrm>
            <a:custGeom>
              <a:avLst/>
              <a:gdLst>
                <a:gd name="T0" fmla="*/ 18244 w 46"/>
                <a:gd name="T1" fmla="*/ 425804 h 31"/>
                <a:gd name="T2" fmla="*/ 113020 w 46"/>
                <a:gd name="T3" fmla="*/ 982695 h 31"/>
                <a:gd name="T4" fmla="*/ 273344 w 46"/>
                <a:gd name="T5" fmla="*/ 1110231 h 31"/>
                <a:gd name="T6" fmla="*/ 156241 w 46"/>
                <a:gd name="T7" fmla="*/ 472150 h 31"/>
                <a:gd name="T8" fmla="*/ 18244 w 46"/>
                <a:gd name="T9" fmla="*/ 425804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3" y="8"/>
                  </a:moveTo>
                  <a:cubicBezTo>
                    <a:pt x="0" y="16"/>
                    <a:pt x="11" y="17"/>
                    <a:pt x="18" y="19"/>
                  </a:cubicBezTo>
                  <a:cubicBezTo>
                    <a:pt x="25" y="21"/>
                    <a:pt x="39" y="31"/>
                    <a:pt x="43" y="21"/>
                  </a:cubicBezTo>
                  <a:cubicBezTo>
                    <a:pt x="46" y="11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03" name="Freeform 1348"/>
            <p:cNvSpPr>
              <a:spLocks/>
            </p:cNvSpPr>
            <p:nvPr/>
          </p:nvSpPr>
          <p:spPr bwMode="auto">
            <a:xfrm>
              <a:off x="1683" y="8726"/>
              <a:ext cx="60" cy="45"/>
            </a:xfrm>
            <a:custGeom>
              <a:avLst/>
              <a:gdLst>
                <a:gd name="T0" fmla="*/ 20671 w 45"/>
                <a:gd name="T1" fmla="*/ 345928 h 32"/>
                <a:gd name="T2" fmla="*/ 128427 w 45"/>
                <a:gd name="T3" fmla="*/ 765183 h 32"/>
                <a:gd name="T4" fmla="*/ 314043 w 45"/>
                <a:gd name="T5" fmla="*/ 864591 h 32"/>
                <a:gd name="T6" fmla="*/ 179551 w 45"/>
                <a:gd name="T7" fmla="*/ 275155 h 32"/>
                <a:gd name="T8" fmla="*/ 20671 w 45"/>
                <a:gd name="T9" fmla="*/ 345928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9"/>
                  </a:moveTo>
                  <a:cubicBezTo>
                    <a:pt x="0" y="17"/>
                    <a:pt x="10" y="18"/>
                    <a:pt x="17" y="20"/>
                  </a:cubicBezTo>
                  <a:cubicBezTo>
                    <a:pt x="24" y="22"/>
                    <a:pt x="39" y="32"/>
                    <a:pt x="42" y="22"/>
                  </a:cubicBezTo>
                  <a:cubicBezTo>
                    <a:pt x="45" y="12"/>
                    <a:pt x="36" y="10"/>
                    <a:pt x="24" y="7"/>
                  </a:cubicBezTo>
                  <a:cubicBezTo>
                    <a:pt x="12" y="4"/>
                    <a:pt x="6" y="0"/>
                    <a:pt x="3" y="9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04" name="Freeform 1349"/>
            <p:cNvSpPr>
              <a:spLocks/>
            </p:cNvSpPr>
            <p:nvPr/>
          </p:nvSpPr>
          <p:spPr bwMode="auto">
            <a:xfrm>
              <a:off x="1773" y="8644"/>
              <a:ext cx="58" cy="44"/>
            </a:xfrm>
            <a:custGeom>
              <a:avLst/>
              <a:gdLst>
                <a:gd name="T0" fmla="*/ 214729 w 44"/>
                <a:gd name="T1" fmla="*/ 425804 h 31"/>
                <a:gd name="T2" fmla="*/ 142194 w 44"/>
                <a:gd name="T3" fmla="*/ 982695 h 31"/>
                <a:gd name="T4" fmla="*/ 12346 w 44"/>
                <a:gd name="T5" fmla="*/ 1032454 h 31"/>
                <a:gd name="T6" fmla="*/ 99854 w 44"/>
                <a:gd name="T7" fmla="*/ 472150 h 31"/>
                <a:gd name="T8" fmla="*/ 214729 w 44"/>
                <a:gd name="T9" fmla="*/ 425804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1"/>
                <a:gd name="T17" fmla="*/ 44 w 4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1">
                  <a:moveTo>
                    <a:pt x="41" y="8"/>
                  </a:moveTo>
                  <a:cubicBezTo>
                    <a:pt x="44" y="16"/>
                    <a:pt x="34" y="17"/>
                    <a:pt x="27" y="19"/>
                  </a:cubicBezTo>
                  <a:cubicBezTo>
                    <a:pt x="19" y="21"/>
                    <a:pt x="5" y="31"/>
                    <a:pt x="2" y="20"/>
                  </a:cubicBezTo>
                  <a:cubicBezTo>
                    <a:pt x="0" y="11"/>
                    <a:pt x="7" y="12"/>
                    <a:pt x="19" y="9"/>
                  </a:cubicBezTo>
                  <a:cubicBezTo>
                    <a:pt x="31" y="6"/>
                    <a:pt x="38" y="0"/>
                    <a:pt x="41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05" name="Freeform 1350"/>
            <p:cNvSpPr>
              <a:spLocks/>
            </p:cNvSpPr>
            <p:nvPr/>
          </p:nvSpPr>
          <p:spPr bwMode="auto">
            <a:xfrm>
              <a:off x="1768" y="8618"/>
              <a:ext cx="51" cy="42"/>
            </a:xfrm>
            <a:custGeom>
              <a:avLst/>
              <a:gdLst>
                <a:gd name="T0" fmla="*/ 146161 w 39"/>
                <a:gd name="T1" fmla="*/ 257524 h 30"/>
                <a:gd name="T2" fmla="*/ 101189 w 39"/>
                <a:gd name="T3" fmla="*/ 676796 h 30"/>
                <a:gd name="T4" fmla="*/ 9753 w 39"/>
                <a:gd name="T5" fmla="*/ 740949 h 30"/>
                <a:gd name="T6" fmla="*/ 69236 w 39"/>
                <a:gd name="T7" fmla="*/ 345304 h 30"/>
                <a:gd name="T8" fmla="*/ 146161 w 39"/>
                <a:gd name="T9" fmla="*/ 25752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6" y="8"/>
                  </a:moveTo>
                  <a:cubicBezTo>
                    <a:pt x="39" y="16"/>
                    <a:pt x="32" y="18"/>
                    <a:pt x="25" y="20"/>
                  </a:cubicBezTo>
                  <a:cubicBezTo>
                    <a:pt x="17" y="22"/>
                    <a:pt x="3" y="30"/>
                    <a:pt x="2" y="22"/>
                  </a:cubicBezTo>
                  <a:cubicBezTo>
                    <a:pt x="0" y="12"/>
                    <a:pt x="6" y="13"/>
                    <a:pt x="17" y="10"/>
                  </a:cubicBezTo>
                  <a:cubicBezTo>
                    <a:pt x="26" y="7"/>
                    <a:pt x="33" y="0"/>
                    <a:pt x="36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06" name="Freeform 1351"/>
            <p:cNvSpPr>
              <a:spLocks/>
            </p:cNvSpPr>
            <p:nvPr/>
          </p:nvSpPr>
          <p:spPr bwMode="auto">
            <a:xfrm>
              <a:off x="1786" y="8691"/>
              <a:ext cx="60" cy="45"/>
            </a:xfrm>
            <a:custGeom>
              <a:avLst/>
              <a:gdLst>
                <a:gd name="T0" fmla="*/ 27561 w 45"/>
                <a:gd name="T1" fmla="*/ 887129 h 32"/>
                <a:gd name="T2" fmla="*/ 134663 w 45"/>
                <a:gd name="T3" fmla="*/ 481804 h 32"/>
                <a:gd name="T4" fmla="*/ 314043 w 45"/>
                <a:gd name="T5" fmla="*/ 419181 h 32"/>
                <a:gd name="T6" fmla="*/ 186389 w 45"/>
                <a:gd name="T7" fmla="*/ 887129 h 32"/>
                <a:gd name="T8" fmla="*/ 27561 w 45"/>
                <a:gd name="T9" fmla="*/ 88712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4" y="23"/>
                  </a:moveTo>
                  <a:cubicBezTo>
                    <a:pt x="0" y="15"/>
                    <a:pt x="11" y="14"/>
                    <a:pt x="18" y="12"/>
                  </a:cubicBezTo>
                  <a:cubicBezTo>
                    <a:pt x="25" y="10"/>
                    <a:pt x="40" y="0"/>
                    <a:pt x="42" y="11"/>
                  </a:cubicBezTo>
                  <a:cubicBezTo>
                    <a:pt x="45" y="20"/>
                    <a:pt x="37" y="20"/>
                    <a:pt x="25" y="23"/>
                  </a:cubicBezTo>
                  <a:cubicBezTo>
                    <a:pt x="14" y="26"/>
                    <a:pt x="7" y="32"/>
                    <a:pt x="4" y="23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07" name="Freeform 1352"/>
            <p:cNvSpPr>
              <a:spLocks/>
            </p:cNvSpPr>
            <p:nvPr/>
          </p:nvSpPr>
          <p:spPr bwMode="auto">
            <a:xfrm>
              <a:off x="1799" y="8721"/>
              <a:ext cx="52" cy="40"/>
            </a:xfrm>
            <a:custGeom>
              <a:avLst/>
              <a:gdLst>
                <a:gd name="T0" fmla="*/ 20671 w 39"/>
                <a:gd name="T1" fmla="*/ 451080 h 29"/>
                <a:gd name="T2" fmla="*/ 104844 w 39"/>
                <a:gd name="T3" fmla="*/ 189622 h 29"/>
                <a:gd name="T4" fmla="*/ 275295 w 39"/>
                <a:gd name="T5" fmla="*/ 171897 h 29"/>
                <a:gd name="T6" fmla="*/ 154853 w 39"/>
                <a:gd name="T7" fmla="*/ 436950 h 29"/>
                <a:gd name="T8" fmla="*/ 20671 w 39"/>
                <a:gd name="T9" fmla="*/ 45108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9"/>
                <a:gd name="T17" fmla="*/ 39 w 3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9">
                  <a:moveTo>
                    <a:pt x="3" y="21"/>
                  </a:moveTo>
                  <a:cubicBezTo>
                    <a:pt x="0" y="13"/>
                    <a:pt x="7" y="11"/>
                    <a:pt x="14" y="9"/>
                  </a:cubicBezTo>
                  <a:cubicBezTo>
                    <a:pt x="21" y="7"/>
                    <a:pt x="35" y="0"/>
                    <a:pt x="37" y="8"/>
                  </a:cubicBezTo>
                  <a:cubicBezTo>
                    <a:pt x="39" y="17"/>
                    <a:pt x="33" y="16"/>
                    <a:pt x="21" y="20"/>
                  </a:cubicBezTo>
                  <a:cubicBezTo>
                    <a:pt x="13" y="22"/>
                    <a:pt x="6" y="29"/>
                    <a:pt x="3" y="21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08" name="Freeform 1353"/>
            <p:cNvSpPr>
              <a:spLocks/>
            </p:cNvSpPr>
            <p:nvPr/>
          </p:nvSpPr>
          <p:spPr bwMode="auto">
            <a:xfrm>
              <a:off x="1807" y="8746"/>
              <a:ext cx="52" cy="42"/>
            </a:xfrm>
            <a:custGeom>
              <a:avLst/>
              <a:gdLst>
                <a:gd name="T0" fmla="*/ 20671 w 39"/>
                <a:gd name="T1" fmla="*/ 740949 h 30"/>
                <a:gd name="T2" fmla="*/ 112639 w 39"/>
                <a:gd name="T3" fmla="*/ 311210 h 30"/>
                <a:gd name="T4" fmla="*/ 275295 w 39"/>
                <a:gd name="T5" fmla="*/ 257524 h 30"/>
                <a:gd name="T6" fmla="*/ 163668 w 39"/>
                <a:gd name="T7" fmla="*/ 676796 h 30"/>
                <a:gd name="T8" fmla="*/ 20671 w 39"/>
                <a:gd name="T9" fmla="*/ 74094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" y="22"/>
                  </a:moveTo>
                  <a:cubicBezTo>
                    <a:pt x="0" y="13"/>
                    <a:pt x="7" y="11"/>
                    <a:pt x="15" y="9"/>
                  </a:cubicBezTo>
                  <a:cubicBezTo>
                    <a:pt x="22" y="7"/>
                    <a:pt x="36" y="0"/>
                    <a:pt x="37" y="8"/>
                  </a:cubicBezTo>
                  <a:cubicBezTo>
                    <a:pt x="39" y="17"/>
                    <a:pt x="34" y="17"/>
                    <a:pt x="22" y="20"/>
                  </a:cubicBezTo>
                  <a:cubicBezTo>
                    <a:pt x="13" y="23"/>
                    <a:pt x="6" y="30"/>
                    <a:pt x="3" y="22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09" name="Freeform 1354"/>
            <p:cNvSpPr>
              <a:spLocks/>
            </p:cNvSpPr>
            <p:nvPr/>
          </p:nvSpPr>
          <p:spPr bwMode="auto">
            <a:xfrm>
              <a:off x="1778" y="8670"/>
              <a:ext cx="61" cy="44"/>
            </a:xfrm>
            <a:custGeom>
              <a:avLst/>
              <a:gdLst>
                <a:gd name="T0" fmla="*/ 273344 w 46"/>
                <a:gd name="T1" fmla="*/ 425804 h 31"/>
                <a:gd name="T2" fmla="*/ 174461 w 46"/>
                <a:gd name="T3" fmla="*/ 982695 h 31"/>
                <a:gd name="T4" fmla="*/ 18244 w 46"/>
                <a:gd name="T5" fmla="*/ 1110231 h 31"/>
                <a:gd name="T6" fmla="*/ 131561 w 46"/>
                <a:gd name="T7" fmla="*/ 472150 h 31"/>
                <a:gd name="T8" fmla="*/ 273344 w 46"/>
                <a:gd name="T9" fmla="*/ 425804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43" y="8"/>
                  </a:moveTo>
                  <a:cubicBezTo>
                    <a:pt x="46" y="16"/>
                    <a:pt x="35" y="17"/>
                    <a:pt x="28" y="19"/>
                  </a:cubicBezTo>
                  <a:cubicBezTo>
                    <a:pt x="21" y="21"/>
                    <a:pt x="6" y="31"/>
                    <a:pt x="3" y="21"/>
                  </a:cubicBezTo>
                  <a:cubicBezTo>
                    <a:pt x="0" y="11"/>
                    <a:pt x="9" y="12"/>
                    <a:pt x="21" y="9"/>
                  </a:cubicBezTo>
                  <a:cubicBezTo>
                    <a:pt x="33" y="6"/>
                    <a:pt x="40" y="0"/>
                    <a:pt x="4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10" name="Freeform 1355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249171 w 54"/>
                <a:gd name="T1" fmla="*/ 0 h 12"/>
                <a:gd name="T2" fmla="*/ 127174 w 54"/>
                <a:gd name="T3" fmla="*/ 244450 h 12"/>
                <a:gd name="T4" fmla="*/ 127174 w 54"/>
                <a:gd name="T5" fmla="*/ 244450 h 12"/>
                <a:gd name="T6" fmla="*/ 1 w 54"/>
                <a:gd name="T7" fmla="*/ 1 h 12"/>
                <a:gd name="T8" fmla="*/ 0 w 54"/>
                <a:gd name="T9" fmla="*/ 490597 h 12"/>
                <a:gd name="T10" fmla="*/ 127174 w 54"/>
                <a:gd name="T11" fmla="*/ 580607 h 12"/>
                <a:gd name="T12" fmla="*/ 127174 w 54"/>
                <a:gd name="T13" fmla="*/ 580607 h 12"/>
                <a:gd name="T14" fmla="*/ 257980 w 54"/>
                <a:gd name="T15" fmla="*/ 576955 h 12"/>
                <a:gd name="T16" fmla="*/ 258172 w 54"/>
                <a:gd name="T17" fmla="*/ 580607 h 12"/>
                <a:gd name="T18" fmla="*/ 258172 w 54"/>
                <a:gd name="T19" fmla="*/ 576955 h 12"/>
                <a:gd name="T20" fmla="*/ 249171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11" name="Freeform 1356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221901 w 55"/>
                <a:gd name="T1" fmla="*/ 0 h 13"/>
                <a:gd name="T2" fmla="*/ 113820 w 55"/>
                <a:gd name="T3" fmla="*/ 625348 h 13"/>
                <a:gd name="T4" fmla="*/ 113820 w 55"/>
                <a:gd name="T5" fmla="*/ 625348 h 13"/>
                <a:gd name="T6" fmla="*/ 10080 w 55"/>
                <a:gd name="T7" fmla="*/ 1 h 13"/>
                <a:gd name="T8" fmla="*/ 0 w 55"/>
                <a:gd name="T9" fmla="*/ 1580804 h 13"/>
                <a:gd name="T10" fmla="*/ 113820 w 55"/>
                <a:gd name="T11" fmla="*/ 1702982 h 13"/>
                <a:gd name="T12" fmla="*/ 113820 w 55"/>
                <a:gd name="T13" fmla="*/ 1702982 h 13"/>
                <a:gd name="T14" fmla="*/ 230357 w 55"/>
                <a:gd name="T15" fmla="*/ 1580804 h 13"/>
                <a:gd name="T16" fmla="*/ 231688 w 55"/>
                <a:gd name="T17" fmla="*/ 1580804 h 13"/>
                <a:gd name="T18" fmla="*/ 231688 w 55"/>
                <a:gd name="T19" fmla="*/ 1580804 h 13"/>
                <a:gd name="T20" fmla="*/ 221901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12" name="Freeform 1357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143010 w 53"/>
                <a:gd name="T1" fmla="*/ 580607 h 12"/>
                <a:gd name="T2" fmla="*/ 143010 w 53"/>
                <a:gd name="T3" fmla="*/ 580607 h 12"/>
                <a:gd name="T4" fmla="*/ 294495 w 53"/>
                <a:gd name="T5" fmla="*/ 576955 h 12"/>
                <a:gd name="T6" fmla="*/ 289797 w 53"/>
                <a:gd name="T7" fmla="*/ 0 h 12"/>
                <a:gd name="T8" fmla="*/ 143010 w 53"/>
                <a:gd name="T9" fmla="*/ 244450 h 12"/>
                <a:gd name="T10" fmla="*/ 143010 w 53"/>
                <a:gd name="T11" fmla="*/ 244450 h 12"/>
                <a:gd name="T12" fmla="*/ 1 w 53"/>
                <a:gd name="T13" fmla="*/ 1 h 12"/>
                <a:gd name="T14" fmla="*/ 0 w 53"/>
                <a:gd name="T15" fmla="*/ 490597 h 12"/>
                <a:gd name="T16" fmla="*/ 143010 w 53"/>
                <a:gd name="T17" fmla="*/ 58060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13" name="Freeform 1358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90247 w 53"/>
                <a:gd name="T1" fmla="*/ 438027 h 14"/>
                <a:gd name="T2" fmla="*/ 90247 w 53"/>
                <a:gd name="T3" fmla="*/ 438027 h 14"/>
                <a:gd name="T4" fmla="*/ 0 w 53"/>
                <a:gd name="T5" fmla="*/ 204471 h 14"/>
                <a:gd name="T6" fmla="*/ 0 w 53"/>
                <a:gd name="T7" fmla="*/ 745090 h 14"/>
                <a:gd name="T8" fmla="*/ 90247 w 53"/>
                <a:gd name="T9" fmla="*/ 893933 h 14"/>
                <a:gd name="T10" fmla="*/ 90247 w 53"/>
                <a:gd name="T11" fmla="*/ 893933 h 14"/>
                <a:gd name="T12" fmla="*/ 180852 w 53"/>
                <a:gd name="T13" fmla="*/ 745090 h 14"/>
                <a:gd name="T14" fmla="*/ 188844 w 53"/>
                <a:gd name="T15" fmla="*/ 0 h 14"/>
                <a:gd name="T16" fmla="*/ 188844 w 53"/>
                <a:gd name="T17" fmla="*/ 0 h 14"/>
                <a:gd name="T18" fmla="*/ 187302 w 53"/>
                <a:gd name="T19" fmla="*/ 143130 h 14"/>
                <a:gd name="T20" fmla="*/ 90247 w 53"/>
                <a:gd name="T21" fmla="*/ 438027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14" name="Freeform 1359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258172 w 54"/>
                <a:gd name="T1" fmla="*/ 0 h 15"/>
                <a:gd name="T2" fmla="*/ 257980 w 54"/>
                <a:gd name="T3" fmla="*/ 67036 h 15"/>
                <a:gd name="T4" fmla="*/ 127174 w 54"/>
                <a:gd name="T5" fmla="*/ 246646 h 15"/>
                <a:gd name="T6" fmla="*/ 127174 w 54"/>
                <a:gd name="T7" fmla="*/ 246646 h 15"/>
                <a:gd name="T8" fmla="*/ 1 w 54"/>
                <a:gd name="T9" fmla="*/ 93850 h 15"/>
                <a:gd name="T10" fmla="*/ 0 w 54"/>
                <a:gd name="T11" fmla="*/ 435694 h 15"/>
                <a:gd name="T12" fmla="*/ 127174 w 54"/>
                <a:gd name="T13" fmla="*/ 504748 h 15"/>
                <a:gd name="T14" fmla="*/ 127174 w 54"/>
                <a:gd name="T15" fmla="*/ 504748 h 15"/>
                <a:gd name="T16" fmla="*/ 257980 w 54"/>
                <a:gd name="T17" fmla="*/ 483426 h 15"/>
                <a:gd name="T18" fmla="*/ 258172 w 54"/>
                <a:gd name="T19" fmla="*/ 483426 h 15"/>
                <a:gd name="T20" fmla="*/ 258172 w 54"/>
                <a:gd name="T21" fmla="*/ 483426 h 15"/>
                <a:gd name="T22" fmla="*/ 258172 w 54"/>
                <a:gd name="T23" fmla="*/ 1 h 15"/>
                <a:gd name="T24" fmla="*/ 258172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15" name="Freeform 1360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249171 w 54"/>
                <a:gd name="T1" fmla="*/ 0 h 12"/>
                <a:gd name="T2" fmla="*/ 127174 w 54"/>
                <a:gd name="T3" fmla="*/ 244450 h 12"/>
                <a:gd name="T4" fmla="*/ 127174 w 54"/>
                <a:gd name="T5" fmla="*/ 244450 h 12"/>
                <a:gd name="T6" fmla="*/ 1 w 54"/>
                <a:gd name="T7" fmla="*/ 1 h 12"/>
                <a:gd name="T8" fmla="*/ 0 w 54"/>
                <a:gd name="T9" fmla="*/ 490597 h 12"/>
                <a:gd name="T10" fmla="*/ 127174 w 54"/>
                <a:gd name="T11" fmla="*/ 580607 h 12"/>
                <a:gd name="T12" fmla="*/ 127174 w 54"/>
                <a:gd name="T13" fmla="*/ 580607 h 12"/>
                <a:gd name="T14" fmla="*/ 257980 w 54"/>
                <a:gd name="T15" fmla="*/ 576955 h 12"/>
                <a:gd name="T16" fmla="*/ 258172 w 54"/>
                <a:gd name="T17" fmla="*/ 580607 h 12"/>
                <a:gd name="T18" fmla="*/ 258172 w 54"/>
                <a:gd name="T19" fmla="*/ 576955 h 12"/>
                <a:gd name="T20" fmla="*/ 249171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16" name="Freeform 1361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221901 w 55"/>
                <a:gd name="T1" fmla="*/ 0 h 13"/>
                <a:gd name="T2" fmla="*/ 113820 w 55"/>
                <a:gd name="T3" fmla="*/ 625348 h 13"/>
                <a:gd name="T4" fmla="*/ 113820 w 55"/>
                <a:gd name="T5" fmla="*/ 625348 h 13"/>
                <a:gd name="T6" fmla="*/ 10080 w 55"/>
                <a:gd name="T7" fmla="*/ 1 h 13"/>
                <a:gd name="T8" fmla="*/ 0 w 55"/>
                <a:gd name="T9" fmla="*/ 1580804 h 13"/>
                <a:gd name="T10" fmla="*/ 113820 w 55"/>
                <a:gd name="T11" fmla="*/ 1702982 h 13"/>
                <a:gd name="T12" fmla="*/ 113820 w 55"/>
                <a:gd name="T13" fmla="*/ 1702982 h 13"/>
                <a:gd name="T14" fmla="*/ 230357 w 55"/>
                <a:gd name="T15" fmla="*/ 1580804 h 13"/>
                <a:gd name="T16" fmla="*/ 231688 w 55"/>
                <a:gd name="T17" fmla="*/ 1580804 h 13"/>
                <a:gd name="T18" fmla="*/ 231688 w 55"/>
                <a:gd name="T19" fmla="*/ 1580804 h 13"/>
                <a:gd name="T20" fmla="*/ 221901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17" name="Freeform 1362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143010 w 53"/>
                <a:gd name="T1" fmla="*/ 580607 h 12"/>
                <a:gd name="T2" fmla="*/ 143010 w 53"/>
                <a:gd name="T3" fmla="*/ 580607 h 12"/>
                <a:gd name="T4" fmla="*/ 294495 w 53"/>
                <a:gd name="T5" fmla="*/ 576955 h 12"/>
                <a:gd name="T6" fmla="*/ 289797 w 53"/>
                <a:gd name="T7" fmla="*/ 0 h 12"/>
                <a:gd name="T8" fmla="*/ 143010 w 53"/>
                <a:gd name="T9" fmla="*/ 244450 h 12"/>
                <a:gd name="T10" fmla="*/ 143010 w 53"/>
                <a:gd name="T11" fmla="*/ 244450 h 12"/>
                <a:gd name="T12" fmla="*/ 1 w 53"/>
                <a:gd name="T13" fmla="*/ 1 h 12"/>
                <a:gd name="T14" fmla="*/ 0 w 53"/>
                <a:gd name="T15" fmla="*/ 490597 h 12"/>
                <a:gd name="T16" fmla="*/ 143010 w 53"/>
                <a:gd name="T17" fmla="*/ 58060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18" name="Freeform 1363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90247 w 53"/>
                <a:gd name="T1" fmla="*/ 438027 h 14"/>
                <a:gd name="T2" fmla="*/ 90247 w 53"/>
                <a:gd name="T3" fmla="*/ 438027 h 14"/>
                <a:gd name="T4" fmla="*/ 0 w 53"/>
                <a:gd name="T5" fmla="*/ 204471 h 14"/>
                <a:gd name="T6" fmla="*/ 0 w 53"/>
                <a:gd name="T7" fmla="*/ 745090 h 14"/>
                <a:gd name="T8" fmla="*/ 90247 w 53"/>
                <a:gd name="T9" fmla="*/ 893933 h 14"/>
                <a:gd name="T10" fmla="*/ 90247 w 53"/>
                <a:gd name="T11" fmla="*/ 893933 h 14"/>
                <a:gd name="T12" fmla="*/ 180852 w 53"/>
                <a:gd name="T13" fmla="*/ 745090 h 14"/>
                <a:gd name="T14" fmla="*/ 188844 w 53"/>
                <a:gd name="T15" fmla="*/ 0 h 14"/>
                <a:gd name="T16" fmla="*/ 188844 w 53"/>
                <a:gd name="T17" fmla="*/ 0 h 14"/>
                <a:gd name="T18" fmla="*/ 187302 w 53"/>
                <a:gd name="T19" fmla="*/ 143130 h 14"/>
                <a:gd name="T20" fmla="*/ 90247 w 53"/>
                <a:gd name="T21" fmla="*/ 438027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19" name="Freeform 1364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258172 w 54"/>
                <a:gd name="T1" fmla="*/ 0 h 15"/>
                <a:gd name="T2" fmla="*/ 257980 w 54"/>
                <a:gd name="T3" fmla="*/ 67036 h 15"/>
                <a:gd name="T4" fmla="*/ 127174 w 54"/>
                <a:gd name="T5" fmla="*/ 246646 h 15"/>
                <a:gd name="T6" fmla="*/ 127174 w 54"/>
                <a:gd name="T7" fmla="*/ 246646 h 15"/>
                <a:gd name="T8" fmla="*/ 1 w 54"/>
                <a:gd name="T9" fmla="*/ 93850 h 15"/>
                <a:gd name="T10" fmla="*/ 0 w 54"/>
                <a:gd name="T11" fmla="*/ 435694 h 15"/>
                <a:gd name="T12" fmla="*/ 127174 w 54"/>
                <a:gd name="T13" fmla="*/ 504748 h 15"/>
                <a:gd name="T14" fmla="*/ 127174 w 54"/>
                <a:gd name="T15" fmla="*/ 504748 h 15"/>
                <a:gd name="T16" fmla="*/ 257980 w 54"/>
                <a:gd name="T17" fmla="*/ 483426 h 15"/>
                <a:gd name="T18" fmla="*/ 258172 w 54"/>
                <a:gd name="T19" fmla="*/ 483426 h 15"/>
                <a:gd name="T20" fmla="*/ 258172 w 54"/>
                <a:gd name="T21" fmla="*/ 483426 h 15"/>
                <a:gd name="T22" fmla="*/ 258172 w 54"/>
                <a:gd name="T23" fmla="*/ 1 h 15"/>
                <a:gd name="T24" fmla="*/ 258172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20" name="Freeform 1365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139646 w 36"/>
                <a:gd name="T1" fmla="*/ 143044 h 19"/>
                <a:gd name="T2" fmla="*/ 126118 w 36"/>
                <a:gd name="T3" fmla="*/ 0 h 19"/>
                <a:gd name="T4" fmla="*/ 126118 w 36"/>
                <a:gd name="T5" fmla="*/ 0 h 19"/>
                <a:gd name="T6" fmla="*/ 79854 w 36"/>
                <a:gd name="T7" fmla="*/ 102184 h 19"/>
                <a:gd name="T8" fmla="*/ 0 w 36"/>
                <a:gd name="T9" fmla="*/ 191348 h 19"/>
                <a:gd name="T10" fmla="*/ 12352 w 36"/>
                <a:gd name="T11" fmla="*/ 319656 h 19"/>
                <a:gd name="T12" fmla="*/ 75097 w 36"/>
                <a:gd name="T13" fmla="*/ 233595 h 19"/>
                <a:gd name="T14" fmla="*/ 139646 w 36"/>
                <a:gd name="T15" fmla="*/ 1430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21" name="Freeform 1366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528238 h 19"/>
                <a:gd name="T2" fmla="*/ 98949 w 38"/>
                <a:gd name="T3" fmla="*/ 750654 h 19"/>
                <a:gd name="T4" fmla="*/ 178666 w 38"/>
                <a:gd name="T5" fmla="*/ 1012258 h 19"/>
                <a:gd name="T6" fmla="*/ 188212 w 38"/>
                <a:gd name="T7" fmla="*/ 698980 h 19"/>
                <a:gd name="T8" fmla="*/ 188212 w 38"/>
                <a:gd name="T9" fmla="*/ 634929 h 19"/>
                <a:gd name="T10" fmla="*/ 90399 w 38"/>
                <a:gd name="T11" fmla="*/ 371723 h 19"/>
                <a:gd name="T12" fmla="*/ 15509 w 38"/>
                <a:gd name="T13" fmla="*/ 0 h 19"/>
                <a:gd name="T14" fmla="*/ 15509 w 38"/>
                <a:gd name="T15" fmla="*/ 0 h 19"/>
                <a:gd name="T16" fmla="*/ 0 w 38"/>
                <a:gd name="T17" fmla="*/ 52823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22" name="Freeform 1367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27361 w 35"/>
                <a:gd name="T1" fmla="*/ 340578 h 16"/>
                <a:gd name="T2" fmla="*/ 1 w 35"/>
                <a:gd name="T3" fmla="*/ 0 h 16"/>
                <a:gd name="T4" fmla="*/ 0 w 35"/>
                <a:gd name="T5" fmla="*/ 489581 h 16"/>
                <a:gd name="T6" fmla="*/ 43889 w 35"/>
                <a:gd name="T7" fmla="*/ 857257 h 16"/>
                <a:gd name="T8" fmla="*/ 83650 w 35"/>
                <a:gd name="T9" fmla="*/ 1232307 h 16"/>
                <a:gd name="T10" fmla="*/ 84549 w 35"/>
                <a:gd name="T11" fmla="*/ 750608 h 16"/>
                <a:gd name="T12" fmla="*/ 84549 w 35"/>
                <a:gd name="T13" fmla="*/ 703773 h 16"/>
                <a:gd name="T14" fmla="*/ 27361 w 35"/>
                <a:gd name="T15" fmla="*/ 340578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23" name="Freeform 1368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154853 w 39"/>
                <a:gd name="T1" fmla="*/ 535275 h 17"/>
                <a:gd name="T2" fmla="*/ 290965 w 39"/>
                <a:gd name="T3" fmla="*/ 311857 h 17"/>
                <a:gd name="T4" fmla="*/ 266996 w 39"/>
                <a:gd name="T5" fmla="*/ 0 h 17"/>
                <a:gd name="T6" fmla="*/ 171236 w 39"/>
                <a:gd name="T7" fmla="*/ 177257 h 17"/>
                <a:gd name="T8" fmla="*/ 0 w 39"/>
                <a:gd name="T9" fmla="*/ 353287 h 17"/>
                <a:gd name="T10" fmla="*/ 0 w 39"/>
                <a:gd name="T11" fmla="*/ 379782 h 17"/>
                <a:gd name="T12" fmla="*/ 27561 w 39"/>
                <a:gd name="T13" fmla="*/ 755682 h 17"/>
                <a:gd name="T14" fmla="*/ 154853 w 39"/>
                <a:gd name="T15" fmla="*/ 53527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24" name="Freeform 1369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307700 w 72"/>
                <a:gd name="T1" fmla="*/ 594565 h 25"/>
                <a:gd name="T2" fmla="*/ 388547 w 72"/>
                <a:gd name="T3" fmla="*/ 360534 h 25"/>
                <a:gd name="T4" fmla="*/ 351348 w 72"/>
                <a:gd name="T5" fmla="*/ 0 h 25"/>
                <a:gd name="T6" fmla="*/ 340186 w 72"/>
                <a:gd name="T7" fmla="*/ 131390 h 25"/>
                <a:gd name="T8" fmla="*/ 195404 w 72"/>
                <a:gd name="T9" fmla="*/ 529249 h 25"/>
                <a:gd name="T10" fmla="*/ 195404 w 72"/>
                <a:gd name="T11" fmla="*/ 529249 h 25"/>
                <a:gd name="T12" fmla="*/ 50466 w 72"/>
                <a:gd name="T13" fmla="*/ 131390 h 25"/>
                <a:gd name="T14" fmla="*/ 34602 w 72"/>
                <a:gd name="T15" fmla="*/ 0 h 25"/>
                <a:gd name="T16" fmla="*/ 0 w 72"/>
                <a:gd name="T17" fmla="*/ 483426 h 25"/>
                <a:gd name="T18" fmla="*/ 104843 w 72"/>
                <a:gd name="T19" fmla="*/ 676796 h 25"/>
                <a:gd name="T20" fmla="*/ 195404 w 72"/>
                <a:gd name="T21" fmla="*/ 853961 h 25"/>
                <a:gd name="T22" fmla="*/ 227468 w 72"/>
                <a:gd name="T23" fmla="*/ 740949 h 25"/>
                <a:gd name="T24" fmla="*/ 307700 w 72"/>
                <a:gd name="T25" fmla="*/ 594565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25" name="Freeform 1370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139646 w 36"/>
                <a:gd name="T1" fmla="*/ 143044 h 19"/>
                <a:gd name="T2" fmla="*/ 126118 w 36"/>
                <a:gd name="T3" fmla="*/ 0 h 19"/>
                <a:gd name="T4" fmla="*/ 126118 w 36"/>
                <a:gd name="T5" fmla="*/ 0 h 19"/>
                <a:gd name="T6" fmla="*/ 79854 w 36"/>
                <a:gd name="T7" fmla="*/ 102184 h 19"/>
                <a:gd name="T8" fmla="*/ 0 w 36"/>
                <a:gd name="T9" fmla="*/ 191348 h 19"/>
                <a:gd name="T10" fmla="*/ 12352 w 36"/>
                <a:gd name="T11" fmla="*/ 319656 h 19"/>
                <a:gd name="T12" fmla="*/ 75097 w 36"/>
                <a:gd name="T13" fmla="*/ 233595 h 19"/>
                <a:gd name="T14" fmla="*/ 139646 w 36"/>
                <a:gd name="T15" fmla="*/ 1430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26" name="Freeform 1371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528238 h 19"/>
                <a:gd name="T2" fmla="*/ 98949 w 38"/>
                <a:gd name="T3" fmla="*/ 750654 h 19"/>
                <a:gd name="T4" fmla="*/ 178666 w 38"/>
                <a:gd name="T5" fmla="*/ 1012258 h 19"/>
                <a:gd name="T6" fmla="*/ 188212 w 38"/>
                <a:gd name="T7" fmla="*/ 698980 h 19"/>
                <a:gd name="T8" fmla="*/ 188212 w 38"/>
                <a:gd name="T9" fmla="*/ 634929 h 19"/>
                <a:gd name="T10" fmla="*/ 90399 w 38"/>
                <a:gd name="T11" fmla="*/ 371723 h 19"/>
                <a:gd name="T12" fmla="*/ 15509 w 38"/>
                <a:gd name="T13" fmla="*/ 0 h 19"/>
                <a:gd name="T14" fmla="*/ 15509 w 38"/>
                <a:gd name="T15" fmla="*/ 0 h 19"/>
                <a:gd name="T16" fmla="*/ 0 w 38"/>
                <a:gd name="T17" fmla="*/ 52823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27" name="Freeform 1372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27361 w 35"/>
                <a:gd name="T1" fmla="*/ 340578 h 16"/>
                <a:gd name="T2" fmla="*/ 1 w 35"/>
                <a:gd name="T3" fmla="*/ 0 h 16"/>
                <a:gd name="T4" fmla="*/ 0 w 35"/>
                <a:gd name="T5" fmla="*/ 489581 h 16"/>
                <a:gd name="T6" fmla="*/ 43889 w 35"/>
                <a:gd name="T7" fmla="*/ 857257 h 16"/>
                <a:gd name="T8" fmla="*/ 83650 w 35"/>
                <a:gd name="T9" fmla="*/ 1232307 h 16"/>
                <a:gd name="T10" fmla="*/ 84549 w 35"/>
                <a:gd name="T11" fmla="*/ 750608 h 16"/>
                <a:gd name="T12" fmla="*/ 84549 w 35"/>
                <a:gd name="T13" fmla="*/ 703773 h 16"/>
                <a:gd name="T14" fmla="*/ 27361 w 35"/>
                <a:gd name="T15" fmla="*/ 340578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28" name="Freeform 1373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154853 w 39"/>
                <a:gd name="T1" fmla="*/ 535275 h 17"/>
                <a:gd name="T2" fmla="*/ 290965 w 39"/>
                <a:gd name="T3" fmla="*/ 311857 h 17"/>
                <a:gd name="T4" fmla="*/ 266996 w 39"/>
                <a:gd name="T5" fmla="*/ 0 h 17"/>
                <a:gd name="T6" fmla="*/ 171236 w 39"/>
                <a:gd name="T7" fmla="*/ 177257 h 17"/>
                <a:gd name="T8" fmla="*/ 0 w 39"/>
                <a:gd name="T9" fmla="*/ 353287 h 17"/>
                <a:gd name="T10" fmla="*/ 0 w 39"/>
                <a:gd name="T11" fmla="*/ 379782 h 17"/>
                <a:gd name="T12" fmla="*/ 27561 w 39"/>
                <a:gd name="T13" fmla="*/ 755682 h 17"/>
                <a:gd name="T14" fmla="*/ 154853 w 39"/>
                <a:gd name="T15" fmla="*/ 53527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29" name="Freeform 1374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307700 w 72"/>
                <a:gd name="T1" fmla="*/ 594565 h 25"/>
                <a:gd name="T2" fmla="*/ 388547 w 72"/>
                <a:gd name="T3" fmla="*/ 360534 h 25"/>
                <a:gd name="T4" fmla="*/ 351348 w 72"/>
                <a:gd name="T5" fmla="*/ 0 h 25"/>
                <a:gd name="T6" fmla="*/ 340186 w 72"/>
                <a:gd name="T7" fmla="*/ 131390 h 25"/>
                <a:gd name="T8" fmla="*/ 195404 w 72"/>
                <a:gd name="T9" fmla="*/ 529249 h 25"/>
                <a:gd name="T10" fmla="*/ 195404 w 72"/>
                <a:gd name="T11" fmla="*/ 529249 h 25"/>
                <a:gd name="T12" fmla="*/ 50466 w 72"/>
                <a:gd name="T13" fmla="*/ 131390 h 25"/>
                <a:gd name="T14" fmla="*/ 34602 w 72"/>
                <a:gd name="T15" fmla="*/ 0 h 25"/>
                <a:gd name="T16" fmla="*/ 0 w 72"/>
                <a:gd name="T17" fmla="*/ 483426 h 25"/>
                <a:gd name="T18" fmla="*/ 104843 w 72"/>
                <a:gd name="T19" fmla="*/ 676796 h 25"/>
                <a:gd name="T20" fmla="*/ 195404 w 72"/>
                <a:gd name="T21" fmla="*/ 853961 h 25"/>
                <a:gd name="T22" fmla="*/ 227468 w 72"/>
                <a:gd name="T23" fmla="*/ 740949 h 25"/>
                <a:gd name="T24" fmla="*/ 307700 w 72"/>
                <a:gd name="T25" fmla="*/ 594565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30" name="Freeform 1375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2017836 h 20"/>
                <a:gd name="T2" fmla="*/ 59557 w 32"/>
                <a:gd name="T3" fmla="*/ 1349416 h 20"/>
                <a:gd name="T4" fmla="*/ 146846 w 32"/>
                <a:gd name="T5" fmla="*/ 930632 h 20"/>
                <a:gd name="T6" fmla="*/ 129525 w 32"/>
                <a:gd name="T7" fmla="*/ 0 h 20"/>
                <a:gd name="T8" fmla="*/ 59557 w 32"/>
                <a:gd name="T9" fmla="*/ 641815 h 20"/>
                <a:gd name="T10" fmla="*/ 0 w 32"/>
                <a:gd name="T11" fmla="*/ 1106189 h 20"/>
                <a:gd name="T12" fmla="*/ 1 w 32"/>
                <a:gd name="T13" fmla="*/ 2017836 h 20"/>
                <a:gd name="T14" fmla="*/ 1 w 32"/>
                <a:gd name="T15" fmla="*/ 201783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31" name="Freeform 1376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19879 w 35"/>
                <a:gd name="T1" fmla="*/ 483949 h 18"/>
                <a:gd name="T2" fmla="*/ 72291 w 35"/>
                <a:gd name="T3" fmla="*/ 348443 h 18"/>
                <a:gd name="T4" fmla="*/ 167157 w 35"/>
                <a:gd name="T5" fmla="*/ 206147 h 18"/>
                <a:gd name="T6" fmla="*/ 158971 w 35"/>
                <a:gd name="T7" fmla="*/ 0 h 18"/>
                <a:gd name="T8" fmla="*/ 77956 w 35"/>
                <a:gd name="T9" fmla="*/ 148426 h 18"/>
                <a:gd name="T10" fmla="*/ 0 w 35"/>
                <a:gd name="T11" fmla="*/ 286315 h 18"/>
                <a:gd name="T12" fmla="*/ 0 w 35"/>
                <a:gd name="T13" fmla="*/ 286315 h 18"/>
                <a:gd name="T14" fmla="*/ 19879 w 35"/>
                <a:gd name="T15" fmla="*/ 483949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32" name="Freeform 1377"/>
            <p:cNvSpPr>
              <a:spLocks/>
            </p:cNvSpPr>
            <p:nvPr/>
          </p:nvSpPr>
          <p:spPr bwMode="auto">
            <a:xfrm>
              <a:off x="1788" y="8690"/>
              <a:ext cx="47" cy="27"/>
            </a:xfrm>
            <a:custGeom>
              <a:avLst/>
              <a:gdLst>
                <a:gd name="T0" fmla="*/ 12352 w 36"/>
                <a:gd name="T1" fmla="*/ 1012258 h 19"/>
                <a:gd name="T2" fmla="*/ 12352 w 36"/>
                <a:gd name="T3" fmla="*/ 1012258 h 19"/>
                <a:gd name="T4" fmla="*/ 66458 w 36"/>
                <a:gd name="T5" fmla="*/ 698980 h 19"/>
                <a:gd name="T6" fmla="*/ 139646 w 36"/>
                <a:gd name="T7" fmla="*/ 371723 h 19"/>
                <a:gd name="T8" fmla="*/ 136109 w 36"/>
                <a:gd name="T9" fmla="*/ 0 h 19"/>
                <a:gd name="T10" fmla="*/ 79854 w 36"/>
                <a:gd name="T11" fmla="*/ 261583 h 19"/>
                <a:gd name="T12" fmla="*/ 0 w 36"/>
                <a:gd name="T13" fmla="*/ 621804 h 19"/>
                <a:gd name="T14" fmla="*/ 12352 w 36"/>
                <a:gd name="T15" fmla="*/ 1012258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33" name="Freeform 1378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2017836 h 20"/>
                <a:gd name="T2" fmla="*/ 59557 w 32"/>
                <a:gd name="T3" fmla="*/ 1349416 h 20"/>
                <a:gd name="T4" fmla="*/ 146846 w 32"/>
                <a:gd name="T5" fmla="*/ 930632 h 20"/>
                <a:gd name="T6" fmla="*/ 129525 w 32"/>
                <a:gd name="T7" fmla="*/ 0 h 20"/>
                <a:gd name="T8" fmla="*/ 59557 w 32"/>
                <a:gd name="T9" fmla="*/ 641815 h 20"/>
                <a:gd name="T10" fmla="*/ 0 w 32"/>
                <a:gd name="T11" fmla="*/ 1106189 h 20"/>
                <a:gd name="T12" fmla="*/ 1 w 32"/>
                <a:gd name="T13" fmla="*/ 2017836 h 20"/>
                <a:gd name="T14" fmla="*/ 1 w 32"/>
                <a:gd name="T15" fmla="*/ 201783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34" name="Freeform 1379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19879 w 35"/>
                <a:gd name="T1" fmla="*/ 483949 h 18"/>
                <a:gd name="T2" fmla="*/ 72291 w 35"/>
                <a:gd name="T3" fmla="*/ 348443 h 18"/>
                <a:gd name="T4" fmla="*/ 167157 w 35"/>
                <a:gd name="T5" fmla="*/ 206147 h 18"/>
                <a:gd name="T6" fmla="*/ 158971 w 35"/>
                <a:gd name="T7" fmla="*/ 0 h 18"/>
                <a:gd name="T8" fmla="*/ 77956 w 35"/>
                <a:gd name="T9" fmla="*/ 148426 h 18"/>
                <a:gd name="T10" fmla="*/ 0 w 35"/>
                <a:gd name="T11" fmla="*/ 286315 h 18"/>
                <a:gd name="T12" fmla="*/ 0 w 35"/>
                <a:gd name="T13" fmla="*/ 286315 h 18"/>
                <a:gd name="T14" fmla="*/ 19879 w 35"/>
                <a:gd name="T15" fmla="*/ 483949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35" name="Freeform 1380"/>
            <p:cNvSpPr>
              <a:spLocks/>
            </p:cNvSpPr>
            <p:nvPr/>
          </p:nvSpPr>
          <p:spPr bwMode="auto">
            <a:xfrm>
              <a:off x="1788" y="8690"/>
              <a:ext cx="47" cy="27"/>
            </a:xfrm>
            <a:custGeom>
              <a:avLst/>
              <a:gdLst>
                <a:gd name="T0" fmla="*/ 12352 w 36"/>
                <a:gd name="T1" fmla="*/ 1012258 h 19"/>
                <a:gd name="T2" fmla="*/ 12352 w 36"/>
                <a:gd name="T3" fmla="*/ 1012258 h 19"/>
                <a:gd name="T4" fmla="*/ 66458 w 36"/>
                <a:gd name="T5" fmla="*/ 698980 h 19"/>
                <a:gd name="T6" fmla="*/ 139646 w 36"/>
                <a:gd name="T7" fmla="*/ 371723 h 19"/>
                <a:gd name="T8" fmla="*/ 136109 w 36"/>
                <a:gd name="T9" fmla="*/ 0 h 19"/>
                <a:gd name="T10" fmla="*/ 79854 w 36"/>
                <a:gd name="T11" fmla="*/ 261583 h 19"/>
                <a:gd name="T12" fmla="*/ 0 w 36"/>
                <a:gd name="T13" fmla="*/ 621804 h 19"/>
                <a:gd name="T14" fmla="*/ 12352 w 36"/>
                <a:gd name="T15" fmla="*/ 1012258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36" name="Freeform 1381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49947 w 37"/>
                <a:gd name="T1" fmla="*/ 176176 h 20"/>
                <a:gd name="T2" fmla="*/ 6956 w 37"/>
                <a:gd name="T3" fmla="*/ 0 h 20"/>
                <a:gd name="T4" fmla="*/ 0 w 37"/>
                <a:gd name="T5" fmla="*/ 311210 h 20"/>
                <a:gd name="T6" fmla="*/ 57622 w 37"/>
                <a:gd name="T7" fmla="*/ 483426 h 20"/>
                <a:gd name="T8" fmla="*/ 114714 w 37"/>
                <a:gd name="T9" fmla="*/ 676796 h 20"/>
                <a:gd name="T10" fmla="*/ 114714 w 37"/>
                <a:gd name="T11" fmla="*/ 676796 h 20"/>
                <a:gd name="T12" fmla="*/ 116893 w 37"/>
                <a:gd name="T13" fmla="*/ 345304 h 20"/>
                <a:gd name="T14" fmla="*/ 49947 w 37"/>
                <a:gd name="T15" fmla="*/ 17617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37" name="Freeform 1382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210210 w 41"/>
                <a:gd name="T1" fmla="*/ 310085 h 26"/>
                <a:gd name="T2" fmla="*/ 96404 w 41"/>
                <a:gd name="T3" fmla="*/ 171026 h 26"/>
                <a:gd name="T4" fmla="*/ 21156 w 41"/>
                <a:gd name="T5" fmla="*/ 0 h 26"/>
                <a:gd name="T6" fmla="*/ 1 w 41"/>
                <a:gd name="T7" fmla="*/ 258163 h 26"/>
                <a:gd name="T8" fmla="*/ 0 w 41"/>
                <a:gd name="T9" fmla="*/ 302126 h 26"/>
                <a:gd name="T10" fmla="*/ 96404 w 41"/>
                <a:gd name="T11" fmla="*/ 327884 h 26"/>
                <a:gd name="T12" fmla="*/ 194408 w 41"/>
                <a:gd name="T13" fmla="*/ 628606 h 26"/>
                <a:gd name="T14" fmla="*/ 194408 w 41"/>
                <a:gd name="T15" fmla="*/ 628606 h 26"/>
                <a:gd name="T16" fmla="*/ 210210 w 41"/>
                <a:gd name="T17" fmla="*/ 310085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0"/>
                    <a:pt x="39" y="15"/>
                    <a:pt x="41" y="13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38" name="Freeform 1383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49947 w 37"/>
                <a:gd name="T1" fmla="*/ 176176 h 20"/>
                <a:gd name="T2" fmla="*/ 6956 w 37"/>
                <a:gd name="T3" fmla="*/ 0 h 20"/>
                <a:gd name="T4" fmla="*/ 0 w 37"/>
                <a:gd name="T5" fmla="*/ 311210 h 20"/>
                <a:gd name="T6" fmla="*/ 57622 w 37"/>
                <a:gd name="T7" fmla="*/ 483426 h 20"/>
                <a:gd name="T8" fmla="*/ 114714 w 37"/>
                <a:gd name="T9" fmla="*/ 676796 h 20"/>
                <a:gd name="T10" fmla="*/ 114714 w 37"/>
                <a:gd name="T11" fmla="*/ 676796 h 20"/>
                <a:gd name="T12" fmla="*/ 116893 w 37"/>
                <a:gd name="T13" fmla="*/ 345304 h 20"/>
                <a:gd name="T14" fmla="*/ 49947 w 37"/>
                <a:gd name="T15" fmla="*/ 17617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39" name="Freeform 1384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210210 w 41"/>
                <a:gd name="T1" fmla="*/ 310085 h 26"/>
                <a:gd name="T2" fmla="*/ 96404 w 41"/>
                <a:gd name="T3" fmla="*/ 171026 h 26"/>
                <a:gd name="T4" fmla="*/ 21156 w 41"/>
                <a:gd name="T5" fmla="*/ 0 h 26"/>
                <a:gd name="T6" fmla="*/ 1 w 41"/>
                <a:gd name="T7" fmla="*/ 258163 h 26"/>
                <a:gd name="T8" fmla="*/ 0 w 41"/>
                <a:gd name="T9" fmla="*/ 302126 h 26"/>
                <a:gd name="T10" fmla="*/ 96404 w 41"/>
                <a:gd name="T11" fmla="*/ 327884 h 26"/>
                <a:gd name="T12" fmla="*/ 194408 w 41"/>
                <a:gd name="T13" fmla="*/ 628606 h 26"/>
                <a:gd name="T14" fmla="*/ 194408 w 41"/>
                <a:gd name="T15" fmla="*/ 628606 h 26"/>
                <a:gd name="T16" fmla="*/ 210210 w 41"/>
                <a:gd name="T17" fmla="*/ 310085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0"/>
                    <a:pt x="39" y="15"/>
                    <a:pt x="41" y="1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40" name="Freeform 1385"/>
            <p:cNvSpPr>
              <a:spLocks/>
            </p:cNvSpPr>
            <p:nvPr/>
          </p:nvSpPr>
          <p:spPr bwMode="auto">
            <a:xfrm>
              <a:off x="1730" y="8262"/>
              <a:ext cx="67" cy="17"/>
            </a:xfrm>
            <a:custGeom>
              <a:avLst/>
              <a:gdLst>
                <a:gd name="T0" fmla="*/ 0 w 51"/>
                <a:gd name="T1" fmla="*/ 490597 h 12"/>
                <a:gd name="T2" fmla="*/ 116619 w 51"/>
                <a:gd name="T3" fmla="*/ 580607 h 12"/>
                <a:gd name="T4" fmla="*/ 116619 w 51"/>
                <a:gd name="T5" fmla="*/ 580607 h 12"/>
                <a:gd name="T6" fmla="*/ 242201 w 51"/>
                <a:gd name="T7" fmla="*/ 490597 h 12"/>
                <a:gd name="T8" fmla="*/ 242201 w 51"/>
                <a:gd name="T9" fmla="*/ 490597 h 12"/>
                <a:gd name="T10" fmla="*/ 226526 w 51"/>
                <a:gd name="T11" fmla="*/ 0 h 12"/>
                <a:gd name="T12" fmla="*/ 1 w 51"/>
                <a:gd name="T13" fmla="*/ 0 h 12"/>
                <a:gd name="T14" fmla="*/ 0 w 51"/>
                <a:gd name="T15" fmla="*/ 449813 h 12"/>
                <a:gd name="T16" fmla="*/ 0 w 51"/>
                <a:gd name="T17" fmla="*/ 49059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2"/>
                <a:gd name="T29" fmla="*/ 51 w 51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2">
                  <a:moveTo>
                    <a:pt x="0" y="10"/>
                  </a:moveTo>
                  <a:cubicBezTo>
                    <a:pt x="3" y="10"/>
                    <a:pt x="7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44" y="12"/>
                    <a:pt x="47" y="9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8" y="8"/>
                    <a:pt x="48" y="0"/>
                    <a:pt x="4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3"/>
                    <a:pt x="2" y="7"/>
                    <a:pt x="0" y="9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41" name="Freeform 1386"/>
            <p:cNvSpPr>
              <a:spLocks/>
            </p:cNvSpPr>
            <p:nvPr/>
          </p:nvSpPr>
          <p:spPr bwMode="auto">
            <a:xfrm>
              <a:off x="1725" y="8280"/>
              <a:ext cx="52" cy="18"/>
            </a:xfrm>
            <a:custGeom>
              <a:avLst/>
              <a:gdLst>
                <a:gd name="T0" fmla="*/ 134111 w 40"/>
                <a:gd name="T1" fmla="*/ 50728 h 13"/>
                <a:gd name="T2" fmla="*/ 45031 w 40"/>
                <a:gd name="T3" fmla="*/ 1 h 13"/>
                <a:gd name="T4" fmla="*/ 14703 w 40"/>
                <a:gd name="T5" fmla="*/ 50728 h 13"/>
                <a:gd name="T6" fmla="*/ 26645 w 40"/>
                <a:gd name="T7" fmla="*/ 310085 h 13"/>
                <a:gd name="T8" fmla="*/ 24848 w 40"/>
                <a:gd name="T9" fmla="*/ 123519 h 13"/>
                <a:gd name="T10" fmla="*/ 70968 w 40"/>
                <a:gd name="T11" fmla="*/ 70239 h 13"/>
                <a:gd name="T12" fmla="*/ 135981 w 40"/>
                <a:gd name="T13" fmla="*/ 70239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"/>
                <a:gd name="T23" fmla="*/ 40 w 4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">
                  <a:moveTo>
                    <a:pt x="39" y="2"/>
                  </a:moveTo>
                  <a:cubicBezTo>
                    <a:pt x="31" y="4"/>
                    <a:pt x="22" y="2"/>
                    <a:pt x="13" y="1"/>
                  </a:cubicBezTo>
                  <a:cubicBezTo>
                    <a:pt x="10" y="1"/>
                    <a:pt x="7" y="0"/>
                    <a:pt x="4" y="2"/>
                  </a:cubicBezTo>
                  <a:cubicBezTo>
                    <a:pt x="0" y="4"/>
                    <a:pt x="4" y="12"/>
                    <a:pt x="8" y="13"/>
                  </a:cubicBezTo>
                  <a:cubicBezTo>
                    <a:pt x="7" y="10"/>
                    <a:pt x="4" y="7"/>
                    <a:pt x="7" y="5"/>
                  </a:cubicBezTo>
                  <a:cubicBezTo>
                    <a:pt x="10" y="3"/>
                    <a:pt x="17" y="3"/>
                    <a:pt x="21" y="3"/>
                  </a:cubicBezTo>
                  <a:cubicBezTo>
                    <a:pt x="27" y="4"/>
                    <a:pt x="34" y="5"/>
                    <a:pt x="40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42" name="Freeform 1387"/>
            <p:cNvSpPr>
              <a:spLocks/>
            </p:cNvSpPr>
            <p:nvPr/>
          </p:nvSpPr>
          <p:spPr bwMode="auto">
            <a:xfrm>
              <a:off x="1723" y="8321"/>
              <a:ext cx="53" cy="17"/>
            </a:xfrm>
            <a:custGeom>
              <a:avLst/>
              <a:gdLst>
                <a:gd name="T0" fmla="*/ 244983 w 40"/>
                <a:gd name="T1" fmla="*/ 111676 h 12"/>
                <a:gd name="T2" fmla="*/ 87258 w 40"/>
                <a:gd name="T3" fmla="*/ 1 h 12"/>
                <a:gd name="T4" fmla="*/ 31650 w 40"/>
                <a:gd name="T5" fmla="*/ 1 h 12"/>
                <a:gd name="T6" fmla="*/ 55508 w 40"/>
                <a:gd name="T7" fmla="*/ 580607 h 12"/>
                <a:gd name="T8" fmla="*/ 55508 w 40"/>
                <a:gd name="T9" fmla="*/ 224128 h 12"/>
                <a:gd name="T10" fmla="*/ 129256 w 40"/>
                <a:gd name="T11" fmla="*/ 158208 h 12"/>
                <a:gd name="T12" fmla="*/ 244983 w 40"/>
                <a:gd name="T13" fmla="*/ 11167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43" name="Freeform 1388"/>
            <p:cNvSpPr>
              <a:spLocks/>
            </p:cNvSpPr>
            <p:nvPr/>
          </p:nvSpPr>
          <p:spPr bwMode="auto">
            <a:xfrm>
              <a:off x="1722" y="8360"/>
              <a:ext cx="52" cy="21"/>
            </a:xfrm>
            <a:custGeom>
              <a:avLst/>
              <a:gdLst>
                <a:gd name="T0" fmla="*/ 135981 w 40"/>
                <a:gd name="T1" fmla="*/ 67036 h 15"/>
                <a:gd name="T2" fmla="*/ 46955 w 40"/>
                <a:gd name="T3" fmla="*/ 1 h 15"/>
                <a:gd name="T4" fmla="*/ 19114 w 40"/>
                <a:gd name="T5" fmla="*/ 1 h 15"/>
                <a:gd name="T6" fmla="*/ 26645 w 40"/>
                <a:gd name="T7" fmla="*/ 504748 h 15"/>
                <a:gd name="T8" fmla="*/ 26645 w 40"/>
                <a:gd name="T9" fmla="*/ 131390 h 15"/>
                <a:gd name="T10" fmla="*/ 70968 w 40"/>
                <a:gd name="T11" fmla="*/ 93850 h 15"/>
                <a:gd name="T12" fmla="*/ 135981 w 40"/>
                <a:gd name="T13" fmla="*/ 67036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"/>
                <a:gd name="T23" fmla="*/ 40 w 4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">
                  <a:moveTo>
                    <a:pt x="40" y="2"/>
                  </a:moveTo>
                  <a:cubicBezTo>
                    <a:pt x="32" y="4"/>
                    <a:pt x="22" y="1"/>
                    <a:pt x="14" y="1"/>
                  </a:cubicBezTo>
                  <a:cubicBezTo>
                    <a:pt x="11" y="1"/>
                    <a:pt x="8" y="0"/>
                    <a:pt x="5" y="1"/>
                  </a:cubicBezTo>
                  <a:cubicBezTo>
                    <a:pt x="0" y="4"/>
                    <a:pt x="4" y="14"/>
                    <a:pt x="8" y="15"/>
                  </a:cubicBezTo>
                  <a:cubicBezTo>
                    <a:pt x="7" y="12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8" y="3"/>
                    <a:pt x="35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44" name="Freeform 1389"/>
            <p:cNvSpPr>
              <a:spLocks/>
            </p:cNvSpPr>
            <p:nvPr/>
          </p:nvSpPr>
          <p:spPr bwMode="auto">
            <a:xfrm>
              <a:off x="1722" y="8406"/>
              <a:ext cx="52" cy="16"/>
            </a:xfrm>
            <a:custGeom>
              <a:avLst/>
              <a:gdLst>
                <a:gd name="T0" fmla="*/ 135981 w 40"/>
                <a:gd name="T1" fmla="*/ 15503 h 12"/>
                <a:gd name="T2" fmla="*/ 46955 w 40"/>
                <a:gd name="T3" fmla="*/ 1 h 12"/>
                <a:gd name="T4" fmla="*/ 19114 w 40"/>
                <a:gd name="T5" fmla="*/ 1 h 12"/>
                <a:gd name="T6" fmla="*/ 26645 w 40"/>
                <a:gd name="T7" fmla="*/ 87105 h 12"/>
                <a:gd name="T8" fmla="*/ 26645 w 40"/>
                <a:gd name="T9" fmla="*/ 27561 h 12"/>
                <a:gd name="T10" fmla="*/ 70968 w 40"/>
                <a:gd name="T11" fmla="*/ 20671 h 12"/>
                <a:gd name="T12" fmla="*/ 135981 w 40"/>
                <a:gd name="T13" fmla="*/ 15503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45" name="Freeform 1390"/>
            <p:cNvSpPr>
              <a:spLocks/>
            </p:cNvSpPr>
            <p:nvPr/>
          </p:nvSpPr>
          <p:spPr bwMode="auto">
            <a:xfrm>
              <a:off x="1722" y="8488"/>
              <a:ext cx="52" cy="17"/>
            </a:xfrm>
            <a:custGeom>
              <a:avLst/>
              <a:gdLst>
                <a:gd name="T0" fmla="*/ 135981 w 40"/>
                <a:gd name="T1" fmla="*/ 111676 h 12"/>
                <a:gd name="T2" fmla="*/ 45031 w 40"/>
                <a:gd name="T3" fmla="*/ 1 h 12"/>
                <a:gd name="T4" fmla="*/ 19114 w 40"/>
                <a:gd name="T5" fmla="*/ 1 h 12"/>
                <a:gd name="T6" fmla="*/ 26645 w 40"/>
                <a:gd name="T7" fmla="*/ 580607 h 12"/>
                <a:gd name="T8" fmla="*/ 26645 w 40"/>
                <a:gd name="T9" fmla="*/ 224128 h 12"/>
                <a:gd name="T10" fmla="*/ 70968 w 40"/>
                <a:gd name="T11" fmla="*/ 158208 h 12"/>
                <a:gd name="T12" fmla="*/ 135981 w 40"/>
                <a:gd name="T13" fmla="*/ 11167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3" y="1"/>
                  </a:cubicBezTo>
                  <a:cubicBezTo>
                    <a:pt x="10" y="0"/>
                    <a:pt x="7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46" name="Freeform 1391"/>
            <p:cNvSpPr>
              <a:spLocks/>
            </p:cNvSpPr>
            <p:nvPr/>
          </p:nvSpPr>
          <p:spPr bwMode="auto">
            <a:xfrm>
              <a:off x="1722" y="8524"/>
              <a:ext cx="52" cy="18"/>
            </a:xfrm>
            <a:custGeom>
              <a:avLst/>
              <a:gdLst>
                <a:gd name="T0" fmla="*/ 135981 w 40"/>
                <a:gd name="T1" fmla="*/ 50728 h 13"/>
                <a:gd name="T2" fmla="*/ 45031 w 40"/>
                <a:gd name="T3" fmla="*/ 1 h 13"/>
                <a:gd name="T4" fmla="*/ 19114 w 40"/>
                <a:gd name="T5" fmla="*/ 1 h 13"/>
                <a:gd name="T6" fmla="*/ 26645 w 40"/>
                <a:gd name="T7" fmla="*/ 310085 h 13"/>
                <a:gd name="T8" fmla="*/ 26645 w 40"/>
                <a:gd name="T9" fmla="*/ 97254 h 13"/>
                <a:gd name="T10" fmla="*/ 70968 w 40"/>
                <a:gd name="T11" fmla="*/ 70239 h 13"/>
                <a:gd name="T12" fmla="*/ 135981 w 40"/>
                <a:gd name="T13" fmla="*/ 50728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"/>
                <a:gd name="T23" fmla="*/ 40 w 4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">
                  <a:moveTo>
                    <a:pt x="40" y="2"/>
                  </a:moveTo>
                  <a:cubicBezTo>
                    <a:pt x="31" y="4"/>
                    <a:pt x="22" y="1"/>
                    <a:pt x="13" y="1"/>
                  </a:cubicBezTo>
                  <a:cubicBezTo>
                    <a:pt x="10" y="1"/>
                    <a:pt x="7" y="0"/>
                    <a:pt x="5" y="1"/>
                  </a:cubicBezTo>
                  <a:cubicBezTo>
                    <a:pt x="0" y="4"/>
                    <a:pt x="4" y="12"/>
                    <a:pt x="8" y="13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47" name="Freeform 1392"/>
            <p:cNvSpPr>
              <a:spLocks/>
            </p:cNvSpPr>
            <p:nvPr/>
          </p:nvSpPr>
          <p:spPr bwMode="auto">
            <a:xfrm>
              <a:off x="1722" y="8559"/>
              <a:ext cx="52" cy="16"/>
            </a:xfrm>
            <a:custGeom>
              <a:avLst/>
              <a:gdLst>
                <a:gd name="T0" fmla="*/ 135981 w 40"/>
                <a:gd name="T1" fmla="*/ 27561 h 12"/>
                <a:gd name="T2" fmla="*/ 45031 w 40"/>
                <a:gd name="T3" fmla="*/ 15503 h 12"/>
                <a:gd name="T4" fmla="*/ 19114 w 40"/>
                <a:gd name="T5" fmla="*/ 1 h 12"/>
                <a:gd name="T6" fmla="*/ 26645 w 40"/>
                <a:gd name="T7" fmla="*/ 87105 h 12"/>
                <a:gd name="T8" fmla="*/ 26645 w 40"/>
                <a:gd name="T9" fmla="*/ 36748 h 12"/>
                <a:gd name="T10" fmla="*/ 76102 w 40"/>
                <a:gd name="T11" fmla="*/ 36748 h 12"/>
                <a:gd name="T12" fmla="*/ 135981 w 40"/>
                <a:gd name="T13" fmla="*/ 27561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4"/>
                  </a:moveTo>
                  <a:cubicBezTo>
                    <a:pt x="32" y="6"/>
                    <a:pt x="22" y="4"/>
                    <a:pt x="13" y="2"/>
                  </a:cubicBezTo>
                  <a:cubicBezTo>
                    <a:pt x="10" y="1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9"/>
                    <a:pt x="5" y="7"/>
                    <a:pt x="8" y="5"/>
                  </a:cubicBezTo>
                  <a:cubicBezTo>
                    <a:pt x="11" y="3"/>
                    <a:pt x="19" y="5"/>
                    <a:pt x="22" y="5"/>
                  </a:cubicBezTo>
                  <a:cubicBezTo>
                    <a:pt x="28" y="6"/>
                    <a:pt x="35" y="7"/>
                    <a:pt x="40" y="4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48" name="Freeform 1393"/>
            <p:cNvSpPr>
              <a:spLocks/>
            </p:cNvSpPr>
            <p:nvPr/>
          </p:nvSpPr>
          <p:spPr bwMode="auto">
            <a:xfrm>
              <a:off x="1722" y="8444"/>
              <a:ext cx="52" cy="22"/>
            </a:xfrm>
            <a:custGeom>
              <a:avLst/>
              <a:gdLst>
                <a:gd name="T0" fmla="*/ 135981 w 40"/>
                <a:gd name="T1" fmla="*/ 272765 h 15"/>
                <a:gd name="T2" fmla="*/ 46955 w 40"/>
                <a:gd name="T3" fmla="*/ 1 h 15"/>
                <a:gd name="T4" fmla="*/ 19114 w 40"/>
                <a:gd name="T5" fmla="*/ 1 h 15"/>
                <a:gd name="T6" fmla="*/ 26645 w 40"/>
                <a:gd name="T7" fmla="*/ 2126083 h 15"/>
                <a:gd name="T8" fmla="*/ 26645 w 40"/>
                <a:gd name="T9" fmla="*/ 586747 h 15"/>
                <a:gd name="T10" fmla="*/ 70968 w 40"/>
                <a:gd name="T11" fmla="*/ 400055 h 15"/>
                <a:gd name="T12" fmla="*/ 135981 w 40"/>
                <a:gd name="T13" fmla="*/ 27276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"/>
                <a:gd name="T23" fmla="*/ 40 w 4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3" y="14"/>
                    <a:pt x="8" y="15"/>
                  </a:cubicBezTo>
                  <a:cubicBezTo>
                    <a:pt x="6" y="13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49" name="Freeform 1394"/>
            <p:cNvSpPr>
              <a:spLocks/>
            </p:cNvSpPr>
            <p:nvPr/>
          </p:nvSpPr>
          <p:spPr bwMode="auto">
            <a:xfrm>
              <a:off x="1725" y="8594"/>
              <a:ext cx="47" cy="27"/>
            </a:xfrm>
            <a:custGeom>
              <a:avLst/>
              <a:gdLst>
                <a:gd name="T0" fmla="*/ 139646 w 36"/>
                <a:gd name="T1" fmla="*/ 261583 h 19"/>
                <a:gd name="T2" fmla="*/ 27486 w 36"/>
                <a:gd name="T3" fmla="*/ 371723 h 19"/>
                <a:gd name="T4" fmla="*/ 53340 w 36"/>
                <a:gd name="T5" fmla="*/ 1012258 h 19"/>
                <a:gd name="T6" fmla="*/ 27486 w 36"/>
                <a:gd name="T7" fmla="*/ 698980 h 19"/>
                <a:gd name="T8" fmla="*/ 12352 w 36"/>
                <a:gd name="T9" fmla="*/ 1 h 19"/>
                <a:gd name="T10" fmla="*/ 58525 w 36"/>
                <a:gd name="T11" fmla="*/ 171405 h 19"/>
                <a:gd name="T12" fmla="*/ 139646 w 36"/>
                <a:gd name="T13" fmla="*/ 261583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19"/>
                <a:gd name="T23" fmla="*/ 36 w 36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19">
                  <a:moveTo>
                    <a:pt x="36" y="5"/>
                  </a:moveTo>
                  <a:cubicBezTo>
                    <a:pt x="21" y="10"/>
                    <a:pt x="10" y="5"/>
                    <a:pt x="7" y="7"/>
                  </a:cubicBezTo>
                  <a:cubicBezTo>
                    <a:pt x="5" y="8"/>
                    <a:pt x="10" y="15"/>
                    <a:pt x="14" y="19"/>
                  </a:cubicBezTo>
                  <a:cubicBezTo>
                    <a:pt x="14" y="19"/>
                    <a:pt x="13" y="18"/>
                    <a:pt x="7" y="13"/>
                  </a:cubicBezTo>
                  <a:cubicBezTo>
                    <a:pt x="0" y="8"/>
                    <a:pt x="0" y="4"/>
                    <a:pt x="3" y="1"/>
                  </a:cubicBezTo>
                  <a:cubicBezTo>
                    <a:pt x="6" y="0"/>
                    <a:pt x="7" y="3"/>
                    <a:pt x="15" y="3"/>
                  </a:cubicBezTo>
                  <a:cubicBezTo>
                    <a:pt x="22" y="4"/>
                    <a:pt x="31" y="6"/>
                    <a:pt x="36" y="5"/>
                  </a:cubicBezTo>
                  <a:close/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50" name="Freeform 1395"/>
            <p:cNvSpPr>
              <a:spLocks/>
            </p:cNvSpPr>
            <p:nvPr/>
          </p:nvSpPr>
          <p:spPr bwMode="auto">
            <a:xfrm>
              <a:off x="1769" y="8632"/>
              <a:ext cx="27" cy="17"/>
            </a:xfrm>
            <a:custGeom>
              <a:avLst/>
              <a:gdLst>
                <a:gd name="T0" fmla="*/ 218252 w 20"/>
                <a:gd name="T1" fmla="*/ 0 h 12"/>
                <a:gd name="T2" fmla="*/ 99446 w 20"/>
                <a:gd name="T3" fmla="*/ 224128 h 12"/>
                <a:gd name="T4" fmla="*/ 65709 w 20"/>
                <a:gd name="T5" fmla="*/ 580607 h 12"/>
                <a:gd name="T6" fmla="*/ 181240 w 20"/>
                <a:gd name="T7" fmla="*/ 158208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2"/>
                <a:gd name="T14" fmla="*/ 20 w 20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2">
                  <a:moveTo>
                    <a:pt x="20" y="0"/>
                  </a:moveTo>
                  <a:cubicBezTo>
                    <a:pt x="17" y="2"/>
                    <a:pt x="13" y="3"/>
                    <a:pt x="9" y="4"/>
                  </a:cubicBezTo>
                  <a:cubicBezTo>
                    <a:pt x="7" y="5"/>
                    <a:pt x="0" y="10"/>
                    <a:pt x="6" y="12"/>
                  </a:cubicBezTo>
                  <a:cubicBezTo>
                    <a:pt x="6" y="8"/>
                    <a:pt x="12" y="3"/>
                    <a:pt x="16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51" name="Freeform 1396"/>
            <p:cNvSpPr>
              <a:spLocks/>
            </p:cNvSpPr>
            <p:nvPr/>
          </p:nvSpPr>
          <p:spPr bwMode="auto">
            <a:xfrm>
              <a:off x="1780" y="8660"/>
              <a:ext cx="17" cy="14"/>
            </a:xfrm>
            <a:custGeom>
              <a:avLst/>
              <a:gdLst>
                <a:gd name="T0" fmla="*/ 52945 w 13"/>
                <a:gd name="T1" fmla="*/ 0 h 10"/>
                <a:gd name="T2" fmla="*/ 9753 w 13"/>
                <a:gd name="T3" fmla="*/ 93850 h 10"/>
                <a:gd name="T4" fmla="*/ 12754 w 13"/>
                <a:gd name="T5" fmla="*/ 345304 h 10"/>
                <a:gd name="T6" fmla="*/ 52945 w 13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0"/>
                <a:gd name="T14" fmla="*/ 13 w 13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0">
                  <a:moveTo>
                    <a:pt x="13" y="0"/>
                  </a:moveTo>
                  <a:cubicBezTo>
                    <a:pt x="10" y="1"/>
                    <a:pt x="5" y="1"/>
                    <a:pt x="2" y="3"/>
                  </a:cubicBezTo>
                  <a:cubicBezTo>
                    <a:pt x="0" y="5"/>
                    <a:pt x="0" y="9"/>
                    <a:pt x="3" y="10"/>
                  </a:cubicBezTo>
                  <a:cubicBezTo>
                    <a:pt x="0" y="5"/>
                    <a:pt x="10" y="2"/>
                    <a:pt x="13" y="0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52" name="Freeform 1397"/>
            <p:cNvSpPr>
              <a:spLocks/>
            </p:cNvSpPr>
            <p:nvPr/>
          </p:nvSpPr>
          <p:spPr bwMode="auto">
            <a:xfrm>
              <a:off x="1782" y="8688"/>
              <a:ext cx="16" cy="14"/>
            </a:xfrm>
            <a:custGeom>
              <a:avLst/>
              <a:gdLst>
                <a:gd name="T0" fmla="*/ 87105 w 12"/>
                <a:gd name="T1" fmla="*/ 0 h 10"/>
                <a:gd name="T2" fmla="*/ 48997 w 12"/>
                <a:gd name="T3" fmla="*/ 345304 h 10"/>
                <a:gd name="T4" fmla="*/ 87105 w 12"/>
                <a:gd name="T5" fmla="*/ 0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12" y="0"/>
                  </a:moveTo>
                  <a:cubicBezTo>
                    <a:pt x="7" y="1"/>
                    <a:pt x="0" y="4"/>
                    <a:pt x="7" y="10"/>
                  </a:cubicBezTo>
                  <a:cubicBezTo>
                    <a:pt x="3" y="4"/>
                    <a:pt x="10" y="3"/>
                    <a:pt x="12" y="0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53" name="Freeform 1398"/>
            <p:cNvSpPr>
              <a:spLocks/>
            </p:cNvSpPr>
            <p:nvPr/>
          </p:nvSpPr>
          <p:spPr bwMode="auto">
            <a:xfrm>
              <a:off x="1790" y="8714"/>
              <a:ext cx="12" cy="11"/>
            </a:xfrm>
            <a:custGeom>
              <a:avLst/>
              <a:gdLst>
                <a:gd name="T0" fmla="*/ 65329 w 9"/>
                <a:gd name="T1" fmla="*/ 0 h 8"/>
                <a:gd name="T2" fmla="*/ 36748 w 9"/>
                <a:gd name="T3" fmla="*/ 158715 h 8"/>
                <a:gd name="T4" fmla="*/ 63359 w 9"/>
                <a:gd name="T5" fmla="*/ 1 h 8"/>
                <a:gd name="T6" fmla="*/ 0 60000 65536"/>
                <a:gd name="T7" fmla="*/ 0 60000 65536"/>
                <a:gd name="T8" fmla="*/ 0 60000 65536"/>
                <a:gd name="T9" fmla="*/ 0 w 9"/>
                <a:gd name="T10" fmla="*/ 0 h 8"/>
                <a:gd name="T11" fmla="*/ 9 w 9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8">
                  <a:moveTo>
                    <a:pt x="9" y="0"/>
                  </a:moveTo>
                  <a:cubicBezTo>
                    <a:pt x="4" y="0"/>
                    <a:pt x="0" y="5"/>
                    <a:pt x="5" y="8"/>
                  </a:cubicBezTo>
                  <a:cubicBezTo>
                    <a:pt x="4" y="5"/>
                    <a:pt x="6" y="3"/>
                    <a:pt x="8" y="1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54" name="Freeform 1399"/>
            <p:cNvSpPr>
              <a:spLocks/>
            </p:cNvSpPr>
            <p:nvPr/>
          </p:nvSpPr>
          <p:spPr bwMode="auto">
            <a:xfrm>
              <a:off x="1735" y="8638"/>
              <a:ext cx="24" cy="13"/>
            </a:xfrm>
            <a:custGeom>
              <a:avLst/>
              <a:gdLst>
                <a:gd name="T0" fmla="*/ 0 w 18"/>
                <a:gd name="T1" fmla="*/ 0 h 10"/>
                <a:gd name="T2" fmla="*/ 87105 w 18"/>
                <a:gd name="T3" fmla="*/ 11310 h 10"/>
                <a:gd name="T4" fmla="*/ 116140 w 18"/>
                <a:gd name="T5" fmla="*/ 34639 h 10"/>
                <a:gd name="T6" fmla="*/ 96320 w 18"/>
                <a:gd name="T7" fmla="*/ 19114 h 10"/>
                <a:gd name="T8" fmla="*/ 36748 w 18"/>
                <a:gd name="T9" fmla="*/ 113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0"/>
                <a:gd name="T17" fmla="*/ 18 w 1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0">
                  <a:moveTo>
                    <a:pt x="0" y="0"/>
                  </a:moveTo>
                  <a:cubicBezTo>
                    <a:pt x="3" y="2"/>
                    <a:pt x="9" y="3"/>
                    <a:pt x="12" y="3"/>
                  </a:cubicBezTo>
                  <a:cubicBezTo>
                    <a:pt x="17" y="4"/>
                    <a:pt x="18" y="5"/>
                    <a:pt x="16" y="10"/>
                  </a:cubicBezTo>
                  <a:cubicBezTo>
                    <a:pt x="16" y="7"/>
                    <a:pt x="15" y="6"/>
                    <a:pt x="13" y="5"/>
                  </a:cubicBezTo>
                  <a:cubicBezTo>
                    <a:pt x="11" y="4"/>
                    <a:pt x="7" y="3"/>
                    <a:pt x="5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55" name="Freeform 1400"/>
            <p:cNvSpPr>
              <a:spLocks/>
            </p:cNvSpPr>
            <p:nvPr/>
          </p:nvSpPr>
          <p:spPr bwMode="auto">
            <a:xfrm>
              <a:off x="1737" y="8662"/>
              <a:ext cx="20" cy="17"/>
            </a:xfrm>
            <a:custGeom>
              <a:avLst/>
              <a:gdLst>
                <a:gd name="T0" fmla="*/ 0 w 15"/>
                <a:gd name="T1" fmla="*/ 0 h 12"/>
                <a:gd name="T2" fmla="*/ 87105 w 15"/>
                <a:gd name="T3" fmla="*/ 224128 h 12"/>
                <a:gd name="T4" fmla="*/ 87105 w 15"/>
                <a:gd name="T5" fmla="*/ 580607 h 12"/>
                <a:gd name="T6" fmla="*/ 84479 w 15"/>
                <a:gd name="T7" fmla="*/ 244450 h 12"/>
                <a:gd name="T8" fmla="*/ 1 w 15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2"/>
                <a:gd name="T17" fmla="*/ 15 w 15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2">
                  <a:moveTo>
                    <a:pt x="0" y="0"/>
                  </a:moveTo>
                  <a:cubicBezTo>
                    <a:pt x="4" y="2"/>
                    <a:pt x="9" y="2"/>
                    <a:pt x="12" y="4"/>
                  </a:cubicBezTo>
                  <a:cubicBezTo>
                    <a:pt x="15" y="6"/>
                    <a:pt x="14" y="11"/>
                    <a:pt x="12" y="12"/>
                  </a:cubicBezTo>
                  <a:cubicBezTo>
                    <a:pt x="12" y="9"/>
                    <a:pt x="13" y="7"/>
                    <a:pt x="11" y="5"/>
                  </a:cubicBezTo>
                  <a:cubicBezTo>
                    <a:pt x="9" y="3"/>
                    <a:pt x="4" y="1"/>
                    <a:pt x="1" y="1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56" name="Freeform 1401"/>
            <p:cNvSpPr>
              <a:spLocks/>
            </p:cNvSpPr>
            <p:nvPr/>
          </p:nvSpPr>
          <p:spPr bwMode="auto">
            <a:xfrm>
              <a:off x="1740" y="8690"/>
              <a:ext cx="12" cy="14"/>
            </a:xfrm>
            <a:custGeom>
              <a:avLst/>
              <a:gdLst>
                <a:gd name="T0" fmla="*/ 0 w 9"/>
                <a:gd name="T1" fmla="*/ 0 h 10"/>
                <a:gd name="T2" fmla="*/ 48997 w 9"/>
                <a:gd name="T3" fmla="*/ 93850 h 10"/>
                <a:gd name="T4" fmla="*/ 47519 w 9"/>
                <a:gd name="T5" fmla="*/ 345304 h 10"/>
                <a:gd name="T6" fmla="*/ 15503 w 9"/>
                <a:gd name="T7" fmla="*/ 67036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0"/>
                <a:gd name="T14" fmla="*/ 9 w 9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0">
                  <a:moveTo>
                    <a:pt x="0" y="0"/>
                  </a:moveTo>
                  <a:cubicBezTo>
                    <a:pt x="2" y="1"/>
                    <a:pt x="6" y="1"/>
                    <a:pt x="7" y="3"/>
                  </a:cubicBezTo>
                  <a:cubicBezTo>
                    <a:pt x="9" y="5"/>
                    <a:pt x="7" y="8"/>
                    <a:pt x="6" y="10"/>
                  </a:cubicBezTo>
                  <a:cubicBezTo>
                    <a:pt x="7" y="6"/>
                    <a:pt x="5" y="4"/>
                    <a:pt x="2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57" name="Freeform 1402"/>
            <p:cNvSpPr>
              <a:spLocks/>
            </p:cNvSpPr>
            <p:nvPr/>
          </p:nvSpPr>
          <p:spPr bwMode="auto">
            <a:xfrm>
              <a:off x="1759" y="8282"/>
              <a:ext cx="44" cy="27"/>
            </a:xfrm>
            <a:custGeom>
              <a:avLst/>
              <a:gdLst>
                <a:gd name="T0" fmla="*/ 0 w 34"/>
                <a:gd name="T1" fmla="*/ 161668 h 20"/>
                <a:gd name="T2" fmla="*/ 86045 w 34"/>
                <a:gd name="T3" fmla="*/ 0 h 20"/>
                <a:gd name="T4" fmla="*/ 47350 w 34"/>
                <a:gd name="T5" fmla="*/ 119754 h 20"/>
                <a:gd name="T6" fmla="*/ 0 w 34"/>
                <a:gd name="T7" fmla="*/ 161668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5"/>
                  </a:moveTo>
                  <a:cubicBezTo>
                    <a:pt x="10" y="13"/>
                    <a:pt x="34" y="20"/>
                    <a:pt x="29" y="0"/>
                  </a:cubicBezTo>
                  <a:cubicBezTo>
                    <a:pt x="28" y="6"/>
                    <a:pt x="22" y="10"/>
                    <a:pt x="16" y="11"/>
                  </a:cubicBezTo>
                  <a:cubicBezTo>
                    <a:pt x="11" y="13"/>
                    <a:pt x="5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58" name="Freeform 1403"/>
            <p:cNvSpPr>
              <a:spLocks/>
            </p:cNvSpPr>
            <p:nvPr/>
          </p:nvSpPr>
          <p:spPr bwMode="auto">
            <a:xfrm>
              <a:off x="1759" y="8321"/>
              <a:ext cx="44" cy="28"/>
            </a:xfrm>
            <a:custGeom>
              <a:avLst/>
              <a:gdLst>
                <a:gd name="T0" fmla="*/ 1 w 34"/>
                <a:gd name="T1" fmla="*/ 504748 h 20"/>
                <a:gd name="T2" fmla="*/ 86045 w 34"/>
                <a:gd name="T3" fmla="*/ 0 h 20"/>
                <a:gd name="T4" fmla="*/ 47350 w 34"/>
                <a:gd name="T5" fmla="*/ 424689 h 20"/>
                <a:gd name="T6" fmla="*/ 0 w 34"/>
                <a:gd name="T7" fmla="*/ 504748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1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6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59" name="Freeform 1404"/>
            <p:cNvSpPr>
              <a:spLocks/>
            </p:cNvSpPr>
            <p:nvPr/>
          </p:nvSpPr>
          <p:spPr bwMode="auto">
            <a:xfrm>
              <a:off x="1759" y="8406"/>
              <a:ext cx="44" cy="27"/>
            </a:xfrm>
            <a:custGeom>
              <a:avLst/>
              <a:gdLst>
                <a:gd name="T0" fmla="*/ 1 w 34"/>
                <a:gd name="T1" fmla="*/ 161668 h 20"/>
                <a:gd name="T2" fmla="*/ 86045 w 34"/>
                <a:gd name="T3" fmla="*/ 0 h 20"/>
                <a:gd name="T4" fmla="*/ 47350 w 34"/>
                <a:gd name="T5" fmla="*/ 134252 h 20"/>
                <a:gd name="T6" fmla="*/ 0 w 34"/>
                <a:gd name="T7" fmla="*/ 161668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1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6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60" name="Freeform 1405"/>
            <p:cNvSpPr>
              <a:spLocks/>
            </p:cNvSpPr>
            <p:nvPr/>
          </p:nvSpPr>
          <p:spPr bwMode="auto">
            <a:xfrm>
              <a:off x="1759" y="8449"/>
              <a:ext cx="46" cy="28"/>
            </a:xfrm>
            <a:custGeom>
              <a:avLst/>
              <a:gdLst>
                <a:gd name="T0" fmla="*/ 0 w 34"/>
                <a:gd name="T1" fmla="*/ 504748 h 20"/>
                <a:gd name="T2" fmla="*/ 337819 w 34"/>
                <a:gd name="T3" fmla="*/ 0 h 20"/>
                <a:gd name="T4" fmla="*/ 192179 w 34"/>
                <a:gd name="T5" fmla="*/ 424689 h 20"/>
                <a:gd name="T6" fmla="*/ 0 w 34"/>
                <a:gd name="T7" fmla="*/ 504748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5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61" name="Freeform 1406"/>
            <p:cNvSpPr>
              <a:spLocks/>
            </p:cNvSpPr>
            <p:nvPr/>
          </p:nvSpPr>
          <p:spPr bwMode="auto">
            <a:xfrm>
              <a:off x="1759" y="8490"/>
              <a:ext cx="44" cy="27"/>
            </a:xfrm>
            <a:custGeom>
              <a:avLst/>
              <a:gdLst>
                <a:gd name="T0" fmla="*/ 0 w 33"/>
                <a:gd name="T1" fmla="*/ 806580 h 19"/>
                <a:gd name="T2" fmla="*/ 206471 w 33"/>
                <a:gd name="T3" fmla="*/ 0 h 19"/>
                <a:gd name="T4" fmla="*/ 112639 w 33"/>
                <a:gd name="T5" fmla="*/ 621804 h 19"/>
                <a:gd name="T6" fmla="*/ 0 w 33"/>
                <a:gd name="T7" fmla="*/ 80658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9"/>
                <a:gd name="T14" fmla="*/ 33 w 33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9">
                  <a:moveTo>
                    <a:pt x="0" y="15"/>
                  </a:moveTo>
                  <a:cubicBezTo>
                    <a:pt x="9" y="13"/>
                    <a:pt x="33" y="19"/>
                    <a:pt x="28" y="0"/>
                  </a:cubicBezTo>
                  <a:cubicBezTo>
                    <a:pt x="28" y="6"/>
                    <a:pt x="21" y="9"/>
                    <a:pt x="15" y="11"/>
                  </a:cubicBezTo>
                  <a:cubicBezTo>
                    <a:pt x="10" y="13"/>
                    <a:pt x="5" y="14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62" name="Freeform 1407"/>
            <p:cNvSpPr>
              <a:spLocks/>
            </p:cNvSpPr>
            <p:nvPr/>
          </p:nvSpPr>
          <p:spPr bwMode="auto">
            <a:xfrm>
              <a:off x="1759" y="8524"/>
              <a:ext cx="46" cy="28"/>
            </a:xfrm>
            <a:custGeom>
              <a:avLst/>
              <a:gdLst>
                <a:gd name="T0" fmla="*/ 0 w 34"/>
                <a:gd name="T1" fmla="*/ 656200 h 20"/>
                <a:gd name="T2" fmla="*/ 337819 w 34"/>
                <a:gd name="T3" fmla="*/ 0 h 20"/>
                <a:gd name="T4" fmla="*/ 201872 w 34"/>
                <a:gd name="T5" fmla="*/ 435694 h 20"/>
                <a:gd name="T6" fmla="*/ 0 w 34"/>
                <a:gd name="T7" fmla="*/ 65620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9"/>
                  </a:moveTo>
                  <a:cubicBezTo>
                    <a:pt x="9" y="17"/>
                    <a:pt x="34" y="20"/>
                    <a:pt x="29" y="0"/>
                  </a:cubicBezTo>
                  <a:cubicBezTo>
                    <a:pt x="28" y="6"/>
                    <a:pt x="24" y="10"/>
                    <a:pt x="18" y="13"/>
                  </a:cubicBezTo>
                  <a:cubicBezTo>
                    <a:pt x="13" y="16"/>
                    <a:pt x="5" y="18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63" name="Freeform 1408"/>
            <p:cNvSpPr>
              <a:spLocks/>
            </p:cNvSpPr>
            <p:nvPr/>
          </p:nvSpPr>
          <p:spPr bwMode="auto">
            <a:xfrm>
              <a:off x="1759" y="8557"/>
              <a:ext cx="46" cy="29"/>
            </a:xfrm>
            <a:custGeom>
              <a:avLst/>
              <a:gdLst>
                <a:gd name="T0" fmla="*/ 0 w 34"/>
                <a:gd name="T1" fmla="*/ 1956653 h 20"/>
                <a:gd name="T2" fmla="*/ 337819 w 34"/>
                <a:gd name="T3" fmla="*/ 0 h 20"/>
                <a:gd name="T4" fmla="*/ 201872 w 34"/>
                <a:gd name="T5" fmla="*/ 1391611 h 20"/>
                <a:gd name="T6" fmla="*/ 0 w 34"/>
                <a:gd name="T7" fmla="*/ 1956653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9"/>
                  </a:moveTo>
                  <a:cubicBezTo>
                    <a:pt x="9" y="17"/>
                    <a:pt x="34" y="20"/>
                    <a:pt x="29" y="0"/>
                  </a:cubicBezTo>
                  <a:cubicBezTo>
                    <a:pt x="28" y="7"/>
                    <a:pt x="24" y="10"/>
                    <a:pt x="18" y="14"/>
                  </a:cubicBezTo>
                  <a:cubicBezTo>
                    <a:pt x="13" y="16"/>
                    <a:pt x="5" y="19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64" name="Freeform 1409"/>
            <p:cNvSpPr>
              <a:spLocks/>
            </p:cNvSpPr>
            <p:nvPr/>
          </p:nvSpPr>
          <p:spPr bwMode="auto">
            <a:xfrm>
              <a:off x="1759" y="8362"/>
              <a:ext cx="44" cy="29"/>
            </a:xfrm>
            <a:custGeom>
              <a:avLst/>
              <a:gdLst>
                <a:gd name="T0" fmla="*/ 0 w 33"/>
                <a:gd name="T1" fmla="*/ 417937 h 21"/>
                <a:gd name="T2" fmla="*/ 206471 w 33"/>
                <a:gd name="T3" fmla="*/ 0 h 21"/>
                <a:gd name="T4" fmla="*/ 112639 w 33"/>
                <a:gd name="T5" fmla="*/ 302644 h 21"/>
                <a:gd name="T6" fmla="*/ 0 w 33"/>
                <a:gd name="T7" fmla="*/ 417937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1"/>
                <a:gd name="T14" fmla="*/ 33 w 3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1">
                  <a:moveTo>
                    <a:pt x="0" y="19"/>
                  </a:moveTo>
                  <a:cubicBezTo>
                    <a:pt x="9" y="18"/>
                    <a:pt x="33" y="21"/>
                    <a:pt x="28" y="0"/>
                  </a:cubicBezTo>
                  <a:cubicBezTo>
                    <a:pt x="27" y="7"/>
                    <a:pt x="21" y="12"/>
                    <a:pt x="15" y="14"/>
                  </a:cubicBezTo>
                  <a:cubicBezTo>
                    <a:pt x="10" y="15"/>
                    <a:pt x="5" y="19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65" name="Freeform 1410"/>
            <p:cNvSpPr>
              <a:spLocks/>
            </p:cNvSpPr>
            <p:nvPr/>
          </p:nvSpPr>
          <p:spPr bwMode="auto">
            <a:xfrm>
              <a:off x="1769" y="8594"/>
              <a:ext cx="32" cy="32"/>
            </a:xfrm>
            <a:custGeom>
              <a:avLst/>
              <a:gdLst>
                <a:gd name="T0" fmla="*/ 0 w 24"/>
                <a:gd name="T1" fmla="*/ 656551 h 23"/>
                <a:gd name="T2" fmla="*/ 163668 w 24"/>
                <a:gd name="T3" fmla="*/ 112230 h 23"/>
                <a:gd name="T4" fmla="*/ 112639 w 24"/>
                <a:gd name="T5" fmla="*/ 80665 h 23"/>
                <a:gd name="T6" fmla="*/ 0 w 24"/>
                <a:gd name="T7" fmla="*/ 65655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23"/>
                  </a:moveTo>
                  <a:cubicBezTo>
                    <a:pt x="16" y="18"/>
                    <a:pt x="24" y="7"/>
                    <a:pt x="22" y="4"/>
                  </a:cubicBezTo>
                  <a:cubicBezTo>
                    <a:pt x="21" y="0"/>
                    <a:pt x="16" y="2"/>
                    <a:pt x="15" y="3"/>
                  </a:cubicBezTo>
                  <a:cubicBezTo>
                    <a:pt x="14" y="3"/>
                    <a:pt x="21" y="11"/>
                    <a:pt x="0" y="23"/>
                  </a:cubicBezTo>
                  <a:close/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66" name="Freeform 1411"/>
            <p:cNvSpPr>
              <a:spLocks/>
            </p:cNvSpPr>
            <p:nvPr/>
          </p:nvSpPr>
          <p:spPr bwMode="auto">
            <a:xfrm>
              <a:off x="1719" y="8482"/>
              <a:ext cx="86" cy="33"/>
            </a:xfrm>
            <a:custGeom>
              <a:avLst/>
              <a:gdLst>
                <a:gd name="T0" fmla="*/ 196194 w 65"/>
                <a:gd name="T1" fmla="*/ 461689 h 24"/>
                <a:gd name="T2" fmla="*/ 352899 w 65"/>
                <a:gd name="T3" fmla="*/ 376663 h 24"/>
                <a:gd name="T4" fmla="*/ 352899 w 65"/>
                <a:gd name="T5" fmla="*/ 61053 h 24"/>
                <a:gd name="T6" fmla="*/ 196194 w 65"/>
                <a:gd name="T7" fmla="*/ 83948 h 24"/>
                <a:gd name="T8" fmla="*/ 196194 w 65"/>
                <a:gd name="T9" fmla="*/ 83948 h 24"/>
                <a:gd name="T10" fmla="*/ 37581 w 65"/>
                <a:gd name="T11" fmla="*/ 61053 h 24"/>
                <a:gd name="T12" fmla="*/ 37581 w 65"/>
                <a:gd name="T13" fmla="*/ 376663 h 24"/>
                <a:gd name="T14" fmla="*/ 196194 w 65"/>
                <a:gd name="T15" fmla="*/ 461689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4"/>
                <a:gd name="T26" fmla="*/ 65 w 6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4">
                  <a:moveTo>
                    <a:pt x="33" y="24"/>
                  </a:moveTo>
                  <a:cubicBezTo>
                    <a:pt x="46" y="24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24"/>
                    <a:pt x="33" y="2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67" name="Freeform 1412"/>
            <p:cNvSpPr>
              <a:spLocks/>
            </p:cNvSpPr>
            <p:nvPr/>
          </p:nvSpPr>
          <p:spPr bwMode="auto">
            <a:xfrm>
              <a:off x="1719" y="8438"/>
              <a:ext cx="86" cy="39"/>
            </a:xfrm>
            <a:custGeom>
              <a:avLst/>
              <a:gdLst>
                <a:gd name="T0" fmla="*/ 196194 w 65"/>
                <a:gd name="T1" fmla="*/ 798064 h 28"/>
                <a:gd name="T2" fmla="*/ 352899 w 65"/>
                <a:gd name="T3" fmla="*/ 677483 h 28"/>
                <a:gd name="T4" fmla="*/ 352899 w 65"/>
                <a:gd name="T5" fmla="*/ 82429 h 28"/>
                <a:gd name="T6" fmla="*/ 196194 w 65"/>
                <a:gd name="T7" fmla="*/ 114812 h 28"/>
                <a:gd name="T8" fmla="*/ 196194 w 65"/>
                <a:gd name="T9" fmla="*/ 114812 h 28"/>
                <a:gd name="T10" fmla="*/ 37581 w 65"/>
                <a:gd name="T11" fmla="*/ 82429 h 28"/>
                <a:gd name="T12" fmla="*/ 37581 w 65"/>
                <a:gd name="T13" fmla="*/ 677483 h 28"/>
                <a:gd name="T14" fmla="*/ 196194 w 65"/>
                <a:gd name="T15" fmla="*/ 798064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68" name="Freeform 1413"/>
            <p:cNvSpPr>
              <a:spLocks/>
            </p:cNvSpPr>
            <p:nvPr/>
          </p:nvSpPr>
          <p:spPr bwMode="auto">
            <a:xfrm>
              <a:off x="1719" y="8398"/>
              <a:ext cx="86" cy="35"/>
            </a:xfrm>
            <a:custGeom>
              <a:avLst/>
              <a:gdLst>
                <a:gd name="T0" fmla="*/ 196194 w 65"/>
                <a:gd name="T1" fmla="*/ 853961 h 25"/>
                <a:gd name="T2" fmla="*/ 352899 w 65"/>
                <a:gd name="T3" fmla="*/ 676796 h 25"/>
                <a:gd name="T4" fmla="*/ 352899 w 65"/>
                <a:gd name="T5" fmla="*/ 93850 h 25"/>
                <a:gd name="T6" fmla="*/ 196194 w 65"/>
                <a:gd name="T7" fmla="*/ 131390 h 25"/>
                <a:gd name="T8" fmla="*/ 196194 w 65"/>
                <a:gd name="T9" fmla="*/ 131390 h 25"/>
                <a:gd name="T10" fmla="*/ 37581 w 65"/>
                <a:gd name="T11" fmla="*/ 93850 h 25"/>
                <a:gd name="T12" fmla="*/ 37581 w 65"/>
                <a:gd name="T13" fmla="*/ 676796 h 25"/>
                <a:gd name="T14" fmla="*/ 196194 w 65"/>
                <a:gd name="T15" fmla="*/ 853961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69" name="Freeform 1414"/>
            <p:cNvSpPr>
              <a:spLocks/>
            </p:cNvSpPr>
            <p:nvPr/>
          </p:nvSpPr>
          <p:spPr bwMode="auto">
            <a:xfrm>
              <a:off x="1719" y="8353"/>
              <a:ext cx="86" cy="40"/>
            </a:xfrm>
            <a:custGeom>
              <a:avLst/>
              <a:gdLst>
                <a:gd name="T0" fmla="*/ 196194 w 65"/>
                <a:gd name="T1" fmla="*/ 1766529 h 28"/>
                <a:gd name="T2" fmla="*/ 352899 w 65"/>
                <a:gd name="T3" fmla="*/ 1461573 h 28"/>
                <a:gd name="T4" fmla="*/ 352899 w 65"/>
                <a:gd name="T5" fmla="*/ 204471 h 28"/>
                <a:gd name="T6" fmla="*/ 196194 w 65"/>
                <a:gd name="T7" fmla="*/ 292101 h 28"/>
                <a:gd name="T8" fmla="*/ 196194 w 65"/>
                <a:gd name="T9" fmla="*/ 292101 h 28"/>
                <a:gd name="T10" fmla="*/ 37581 w 65"/>
                <a:gd name="T11" fmla="*/ 204471 h 28"/>
                <a:gd name="T12" fmla="*/ 37581 w 65"/>
                <a:gd name="T13" fmla="*/ 1461573 h 28"/>
                <a:gd name="T14" fmla="*/ 196194 w 65"/>
                <a:gd name="T15" fmla="*/ 1766529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70" name="Freeform 1415"/>
            <p:cNvSpPr>
              <a:spLocks/>
            </p:cNvSpPr>
            <p:nvPr/>
          </p:nvSpPr>
          <p:spPr bwMode="auto">
            <a:xfrm>
              <a:off x="1719" y="8314"/>
              <a:ext cx="86" cy="35"/>
            </a:xfrm>
            <a:custGeom>
              <a:avLst/>
              <a:gdLst>
                <a:gd name="T0" fmla="*/ 196194 w 65"/>
                <a:gd name="T1" fmla="*/ 853961 h 25"/>
                <a:gd name="T2" fmla="*/ 352899 w 65"/>
                <a:gd name="T3" fmla="*/ 676796 h 25"/>
                <a:gd name="T4" fmla="*/ 352899 w 65"/>
                <a:gd name="T5" fmla="*/ 93850 h 25"/>
                <a:gd name="T6" fmla="*/ 196194 w 65"/>
                <a:gd name="T7" fmla="*/ 131390 h 25"/>
                <a:gd name="T8" fmla="*/ 196194 w 65"/>
                <a:gd name="T9" fmla="*/ 131390 h 25"/>
                <a:gd name="T10" fmla="*/ 37581 w 65"/>
                <a:gd name="T11" fmla="*/ 93850 h 25"/>
                <a:gd name="T12" fmla="*/ 37581 w 65"/>
                <a:gd name="T13" fmla="*/ 676796 h 25"/>
                <a:gd name="T14" fmla="*/ 196194 w 65"/>
                <a:gd name="T15" fmla="*/ 853961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71" name="Freeform 1416"/>
            <p:cNvSpPr>
              <a:spLocks/>
            </p:cNvSpPr>
            <p:nvPr/>
          </p:nvSpPr>
          <p:spPr bwMode="auto">
            <a:xfrm>
              <a:off x="1719" y="8273"/>
              <a:ext cx="86" cy="35"/>
            </a:xfrm>
            <a:custGeom>
              <a:avLst/>
              <a:gdLst>
                <a:gd name="T0" fmla="*/ 196194 w 65"/>
                <a:gd name="T1" fmla="*/ 853961 h 25"/>
                <a:gd name="T2" fmla="*/ 352899 w 65"/>
                <a:gd name="T3" fmla="*/ 676796 h 25"/>
                <a:gd name="T4" fmla="*/ 352899 w 65"/>
                <a:gd name="T5" fmla="*/ 93850 h 25"/>
                <a:gd name="T6" fmla="*/ 196194 w 65"/>
                <a:gd name="T7" fmla="*/ 131390 h 25"/>
                <a:gd name="T8" fmla="*/ 196194 w 65"/>
                <a:gd name="T9" fmla="*/ 131390 h 25"/>
                <a:gd name="T10" fmla="*/ 37581 w 65"/>
                <a:gd name="T11" fmla="*/ 93850 h 25"/>
                <a:gd name="T12" fmla="*/ 37581 w 65"/>
                <a:gd name="T13" fmla="*/ 676796 h 25"/>
                <a:gd name="T14" fmla="*/ 196194 w 65"/>
                <a:gd name="T15" fmla="*/ 853961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72" name="Freeform 1417"/>
            <p:cNvSpPr>
              <a:spLocks/>
            </p:cNvSpPr>
            <p:nvPr/>
          </p:nvSpPr>
          <p:spPr bwMode="auto">
            <a:xfrm>
              <a:off x="1719" y="8517"/>
              <a:ext cx="86" cy="36"/>
            </a:xfrm>
            <a:custGeom>
              <a:avLst/>
              <a:gdLst>
                <a:gd name="T0" fmla="*/ 196194 w 65"/>
                <a:gd name="T1" fmla="*/ 97254 h 26"/>
                <a:gd name="T2" fmla="*/ 352899 w 65"/>
                <a:gd name="T3" fmla="*/ 70239 h 26"/>
                <a:gd name="T4" fmla="*/ 352899 w 65"/>
                <a:gd name="T5" fmla="*/ 453993 h 26"/>
                <a:gd name="T6" fmla="*/ 196194 w 65"/>
                <a:gd name="T7" fmla="*/ 628606 h 26"/>
                <a:gd name="T8" fmla="*/ 196194 w 65"/>
                <a:gd name="T9" fmla="*/ 628606 h 26"/>
                <a:gd name="T10" fmla="*/ 37581 w 65"/>
                <a:gd name="T11" fmla="*/ 453993 h 26"/>
                <a:gd name="T12" fmla="*/ 37581 w 65"/>
                <a:gd name="T13" fmla="*/ 70239 h 26"/>
                <a:gd name="T14" fmla="*/ 196194 w 65"/>
                <a:gd name="T15" fmla="*/ 97254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4"/>
                  </a:moveTo>
                  <a:cubicBezTo>
                    <a:pt x="55" y="4"/>
                    <a:pt x="56" y="0"/>
                    <a:pt x="60" y="3"/>
                  </a:cubicBezTo>
                  <a:cubicBezTo>
                    <a:pt x="65" y="6"/>
                    <a:pt x="64" y="14"/>
                    <a:pt x="60" y="19"/>
                  </a:cubicBezTo>
                  <a:cubicBezTo>
                    <a:pt x="55" y="23"/>
                    <a:pt x="46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0" y="26"/>
                    <a:pt x="11" y="23"/>
                    <a:pt x="6" y="19"/>
                  </a:cubicBezTo>
                  <a:cubicBezTo>
                    <a:pt x="2" y="14"/>
                    <a:pt x="0" y="6"/>
                    <a:pt x="6" y="3"/>
                  </a:cubicBezTo>
                  <a:cubicBezTo>
                    <a:pt x="10" y="0"/>
                    <a:pt x="11" y="4"/>
                    <a:pt x="33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73" name="Freeform 1418"/>
            <p:cNvSpPr>
              <a:spLocks/>
            </p:cNvSpPr>
            <p:nvPr/>
          </p:nvSpPr>
          <p:spPr bwMode="auto">
            <a:xfrm>
              <a:off x="1719" y="8552"/>
              <a:ext cx="86" cy="36"/>
            </a:xfrm>
            <a:custGeom>
              <a:avLst/>
              <a:gdLst>
                <a:gd name="T0" fmla="*/ 196194 w 65"/>
                <a:gd name="T1" fmla="*/ 628606 h 26"/>
                <a:gd name="T2" fmla="*/ 352899 w 65"/>
                <a:gd name="T3" fmla="*/ 429348 h 26"/>
                <a:gd name="T4" fmla="*/ 352899 w 65"/>
                <a:gd name="T5" fmla="*/ 50728 h 26"/>
                <a:gd name="T6" fmla="*/ 196194 w 65"/>
                <a:gd name="T7" fmla="*/ 171026 h 26"/>
                <a:gd name="T8" fmla="*/ 196194 w 65"/>
                <a:gd name="T9" fmla="*/ 171026 h 26"/>
                <a:gd name="T10" fmla="*/ 37581 w 65"/>
                <a:gd name="T11" fmla="*/ 50728 h 26"/>
                <a:gd name="T12" fmla="*/ 37581 w 65"/>
                <a:gd name="T13" fmla="*/ 429348 h 26"/>
                <a:gd name="T14" fmla="*/ 196194 w 65"/>
                <a:gd name="T15" fmla="*/ 628606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26"/>
                  </a:moveTo>
                  <a:cubicBezTo>
                    <a:pt x="46" y="26"/>
                    <a:pt x="55" y="23"/>
                    <a:pt x="60" y="18"/>
                  </a:cubicBezTo>
                  <a:cubicBezTo>
                    <a:pt x="64" y="14"/>
                    <a:pt x="65" y="6"/>
                    <a:pt x="60" y="2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2"/>
                  </a:cubicBezTo>
                  <a:cubicBezTo>
                    <a:pt x="0" y="6"/>
                    <a:pt x="2" y="14"/>
                    <a:pt x="6" y="18"/>
                  </a:cubicBezTo>
                  <a:cubicBezTo>
                    <a:pt x="11" y="23"/>
                    <a:pt x="20" y="26"/>
                    <a:pt x="33" y="2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74" name="Freeform 1419"/>
            <p:cNvSpPr>
              <a:spLocks/>
            </p:cNvSpPr>
            <p:nvPr/>
          </p:nvSpPr>
          <p:spPr bwMode="auto">
            <a:xfrm>
              <a:off x="1719" y="8587"/>
              <a:ext cx="86" cy="43"/>
            </a:xfrm>
            <a:custGeom>
              <a:avLst/>
              <a:gdLst>
                <a:gd name="T0" fmla="*/ 196194 w 65"/>
                <a:gd name="T1" fmla="*/ 792242 h 31"/>
                <a:gd name="T2" fmla="*/ 352899 w 65"/>
                <a:gd name="T3" fmla="*/ 473621 h 31"/>
                <a:gd name="T4" fmla="*/ 352899 w 65"/>
                <a:gd name="T5" fmla="*/ 73419 h 31"/>
                <a:gd name="T6" fmla="*/ 196194 w 65"/>
                <a:gd name="T7" fmla="*/ 177464 h 31"/>
                <a:gd name="T8" fmla="*/ 196194 w 65"/>
                <a:gd name="T9" fmla="*/ 177464 h 31"/>
                <a:gd name="T10" fmla="*/ 37581 w 65"/>
                <a:gd name="T11" fmla="*/ 73419 h 31"/>
                <a:gd name="T12" fmla="*/ 37581 w 65"/>
                <a:gd name="T13" fmla="*/ 473621 h 31"/>
                <a:gd name="T14" fmla="*/ 196194 w 65"/>
                <a:gd name="T15" fmla="*/ 792242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31"/>
                <a:gd name="T26" fmla="*/ 65 w 6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31">
                  <a:moveTo>
                    <a:pt x="33" y="31"/>
                  </a:moveTo>
                  <a:cubicBezTo>
                    <a:pt x="46" y="31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31"/>
                    <a:pt x="33" y="3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75" name="Freeform 1420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133212 w 54"/>
                <a:gd name="T1" fmla="*/ 501320 h 14"/>
                <a:gd name="T2" fmla="*/ 133212 w 54"/>
                <a:gd name="T3" fmla="*/ 501320 h 14"/>
                <a:gd name="T4" fmla="*/ 0 w 54"/>
                <a:gd name="T5" fmla="*/ 0 h 14"/>
                <a:gd name="T6" fmla="*/ 1 w 54"/>
                <a:gd name="T7" fmla="*/ 596124 h 14"/>
                <a:gd name="T8" fmla="*/ 133212 w 54"/>
                <a:gd name="T9" fmla="*/ 893933 h 14"/>
                <a:gd name="T10" fmla="*/ 133212 w 54"/>
                <a:gd name="T11" fmla="*/ 893933 h 14"/>
                <a:gd name="T12" fmla="*/ 257980 w 54"/>
                <a:gd name="T13" fmla="*/ 596124 h 14"/>
                <a:gd name="T14" fmla="*/ 258172 w 54"/>
                <a:gd name="T15" fmla="*/ 0 h 14"/>
                <a:gd name="T16" fmla="*/ 133212 w 54"/>
                <a:gd name="T17" fmla="*/ 50132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76" name="Freeform 1421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143010 w 53"/>
                <a:gd name="T1" fmla="*/ 501320 h 14"/>
                <a:gd name="T2" fmla="*/ 143010 w 53"/>
                <a:gd name="T3" fmla="*/ 501320 h 14"/>
                <a:gd name="T4" fmla="*/ 0 w 53"/>
                <a:gd name="T5" fmla="*/ 1 h 14"/>
                <a:gd name="T6" fmla="*/ 0 w 53"/>
                <a:gd name="T7" fmla="*/ 596124 h 14"/>
                <a:gd name="T8" fmla="*/ 143010 w 53"/>
                <a:gd name="T9" fmla="*/ 893933 h 14"/>
                <a:gd name="T10" fmla="*/ 143010 w 53"/>
                <a:gd name="T11" fmla="*/ 893933 h 14"/>
                <a:gd name="T12" fmla="*/ 294495 w 53"/>
                <a:gd name="T13" fmla="*/ 596124 h 14"/>
                <a:gd name="T14" fmla="*/ 294495 w 53"/>
                <a:gd name="T15" fmla="*/ 0 h 14"/>
                <a:gd name="T16" fmla="*/ 294495 w 53"/>
                <a:gd name="T17" fmla="*/ 0 h 14"/>
                <a:gd name="T18" fmla="*/ 294495 w 53"/>
                <a:gd name="T19" fmla="*/ 1 h 14"/>
                <a:gd name="T20" fmla="*/ 143010 w 53"/>
                <a:gd name="T21" fmla="*/ 50132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77" name="Freeform 1422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230357 w 55"/>
                <a:gd name="T1" fmla="*/ 1 h 11"/>
                <a:gd name="T2" fmla="*/ 113820 w 55"/>
                <a:gd name="T3" fmla="*/ 85616 h 11"/>
                <a:gd name="T4" fmla="*/ 113820 w 55"/>
                <a:gd name="T5" fmla="*/ 85616 h 11"/>
                <a:gd name="T6" fmla="*/ 0 w 55"/>
                <a:gd name="T7" fmla="*/ 1 h 11"/>
                <a:gd name="T8" fmla="*/ 0 w 55"/>
                <a:gd name="T9" fmla="*/ 151800 h 11"/>
                <a:gd name="T10" fmla="*/ 113820 w 55"/>
                <a:gd name="T11" fmla="*/ 159203 h 11"/>
                <a:gd name="T12" fmla="*/ 113820 w 55"/>
                <a:gd name="T13" fmla="*/ 159203 h 11"/>
                <a:gd name="T14" fmla="*/ 230357 w 55"/>
                <a:gd name="T15" fmla="*/ 151800 h 11"/>
                <a:gd name="T16" fmla="*/ 231688 w 55"/>
                <a:gd name="T17" fmla="*/ 159203 h 11"/>
                <a:gd name="T18" fmla="*/ 231688 w 55"/>
                <a:gd name="T19" fmla="*/ 159203 h 11"/>
                <a:gd name="T20" fmla="*/ 230357 w 55"/>
                <a:gd name="T21" fmla="*/ 0 h 11"/>
                <a:gd name="T22" fmla="*/ 230357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78" name="Freeform 1423"/>
            <p:cNvSpPr>
              <a:spLocks/>
            </p:cNvSpPr>
            <p:nvPr/>
          </p:nvSpPr>
          <p:spPr bwMode="auto">
            <a:xfrm>
              <a:off x="1707" y="8626"/>
              <a:ext cx="57" cy="37"/>
            </a:xfrm>
            <a:custGeom>
              <a:avLst/>
              <a:gdLst>
                <a:gd name="T0" fmla="*/ 24061 w 43"/>
                <a:gd name="T1" fmla="*/ 1 h 26"/>
                <a:gd name="T2" fmla="*/ 106312 w 43"/>
                <a:gd name="T3" fmla="*/ 913960 h 26"/>
                <a:gd name="T4" fmla="*/ 261491 w 43"/>
                <a:gd name="T5" fmla="*/ 932790 h 26"/>
                <a:gd name="T6" fmla="*/ 154608 w 43"/>
                <a:gd name="T7" fmla="*/ 384756 h 26"/>
                <a:gd name="T8" fmla="*/ 42146 w 43"/>
                <a:gd name="T9" fmla="*/ 1 h 26"/>
                <a:gd name="T10" fmla="*/ 24061 w 4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6"/>
                <a:gd name="T20" fmla="*/ 43 w 4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6">
                  <a:moveTo>
                    <a:pt x="4" y="1"/>
                  </a:moveTo>
                  <a:cubicBezTo>
                    <a:pt x="0" y="12"/>
                    <a:pt x="10" y="14"/>
                    <a:pt x="17" y="16"/>
                  </a:cubicBezTo>
                  <a:cubicBezTo>
                    <a:pt x="25" y="18"/>
                    <a:pt x="41" y="26"/>
                    <a:pt x="42" y="17"/>
                  </a:cubicBezTo>
                  <a:cubicBezTo>
                    <a:pt x="43" y="7"/>
                    <a:pt x="37" y="10"/>
                    <a:pt x="25" y="7"/>
                  </a:cubicBezTo>
                  <a:cubicBezTo>
                    <a:pt x="14" y="4"/>
                    <a:pt x="12" y="0"/>
                    <a:pt x="6" y="1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79" name="Freeform 1424"/>
            <p:cNvSpPr>
              <a:spLocks/>
            </p:cNvSpPr>
            <p:nvPr/>
          </p:nvSpPr>
          <p:spPr bwMode="auto">
            <a:xfrm>
              <a:off x="1704" y="8646"/>
              <a:ext cx="60" cy="45"/>
            </a:xfrm>
            <a:custGeom>
              <a:avLst/>
              <a:gdLst>
                <a:gd name="T0" fmla="*/ 20671 w 45"/>
                <a:gd name="T1" fmla="*/ 298084 h 32"/>
                <a:gd name="T2" fmla="*/ 134663 w 45"/>
                <a:gd name="T3" fmla="*/ 765183 h 32"/>
                <a:gd name="T4" fmla="*/ 314043 w 45"/>
                <a:gd name="T5" fmla="*/ 828946 h 32"/>
                <a:gd name="T6" fmla="*/ 186389 w 45"/>
                <a:gd name="T7" fmla="*/ 345928 h 32"/>
                <a:gd name="T8" fmla="*/ 20671 w 45"/>
                <a:gd name="T9" fmla="*/ 298084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8"/>
                  </a:moveTo>
                  <a:cubicBezTo>
                    <a:pt x="0" y="17"/>
                    <a:pt x="11" y="18"/>
                    <a:pt x="18" y="20"/>
                  </a:cubicBezTo>
                  <a:cubicBezTo>
                    <a:pt x="25" y="22"/>
                    <a:pt x="39" y="32"/>
                    <a:pt x="42" y="21"/>
                  </a:cubicBezTo>
                  <a:cubicBezTo>
                    <a:pt x="45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80" name="Freeform 1425"/>
            <p:cNvSpPr>
              <a:spLocks/>
            </p:cNvSpPr>
            <p:nvPr/>
          </p:nvSpPr>
          <p:spPr bwMode="auto">
            <a:xfrm>
              <a:off x="1698" y="8671"/>
              <a:ext cx="61" cy="46"/>
            </a:xfrm>
            <a:custGeom>
              <a:avLst/>
              <a:gdLst>
                <a:gd name="T0" fmla="*/ 18244 w 46"/>
                <a:gd name="T1" fmla="*/ 634720 h 32"/>
                <a:gd name="T2" fmla="*/ 113020 w 46"/>
                <a:gd name="T3" fmla="*/ 1551061 h 32"/>
                <a:gd name="T4" fmla="*/ 273344 w 46"/>
                <a:gd name="T5" fmla="*/ 1715977 h 32"/>
                <a:gd name="T6" fmla="*/ 156241 w 46"/>
                <a:gd name="T7" fmla="*/ 703773 h 32"/>
                <a:gd name="T8" fmla="*/ 18244 w 46"/>
                <a:gd name="T9" fmla="*/ 6347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2"/>
                <a:gd name="T17" fmla="*/ 46 w 4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2">
                  <a:moveTo>
                    <a:pt x="3" y="8"/>
                  </a:moveTo>
                  <a:cubicBezTo>
                    <a:pt x="0" y="17"/>
                    <a:pt x="10" y="18"/>
                    <a:pt x="18" y="20"/>
                  </a:cubicBezTo>
                  <a:cubicBezTo>
                    <a:pt x="25" y="22"/>
                    <a:pt x="39" y="32"/>
                    <a:pt x="43" y="22"/>
                  </a:cubicBezTo>
                  <a:cubicBezTo>
                    <a:pt x="46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81" name="Freeform 1426"/>
            <p:cNvSpPr>
              <a:spLocks/>
            </p:cNvSpPr>
            <p:nvPr/>
          </p:nvSpPr>
          <p:spPr bwMode="auto">
            <a:xfrm>
              <a:off x="1691" y="8699"/>
              <a:ext cx="61" cy="44"/>
            </a:xfrm>
            <a:custGeom>
              <a:avLst/>
              <a:gdLst>
                <a:gd name="T0" fmla="*/ 18244 w 46"/>
                <a:gd name="T1" fmla="*/ 425804 h 31"/>
                <a:gd name="T2" fmla="*/ 113020 w 46"/>
                <a:gd name="T3" fmla="*/ 982695 h 31"/>
                <a:gd name="T4" fmla="*/ 273344 w 46"/>
                <a:gd name="T5" fmla="*/ 1110231 h 31"/>
                <a:gd name="T6" fmla="*/ 156241 w 46"/>
                <a:gd name="T7" fmla="*/ 472150 h 31"/>
                <a:gd name="T8" fmla="*/ 18244 w 46"/>
                <a:gd name="T9" fmla="*/ 425804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3" y="8"/>
                  </a:moveTo>
                  <a:cubicBezTo>
                    <a:pt x="0" y="16"/>
                    <a:pt x="11" y="17"/>
                    <a:pt x="18" y="19"/>
                  </a:cubicBezTo>
                  <a:cubicBezTo>
                    <a:pt x="25" y="21"/>
                    <a:pt x="39" y="31"/>
                    <a:pt x="43" y="21"/>
                  </a:cubicBezTo>
                  <a:cubicBezTo>
                    <a:pt x="46" y="11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82" name="Freeform 1427"/>
            <p:cNvSpPr>
              <a:spLocks/>
            </p:cNvSpPr>
            <p:nvPr/>
          </p:nvSpPr>
          <p:spPr bwMode="auto">
            <a:xfrm>
              <a:off x="1683" y="8726"/>
              <a:ext cx="60" cy="45"/>
            </a:xfrm>
            <a:custGeom>
              <a:avLst/>
              <a:gdLst>
                <a:gd name="T0" fmla="*/ 20671 w 45"/>
                <a:gd name="T1" fmla="*/ 345928 h 32"/>
                <a:gd name="T2" fmla="*/ 128427 w 45"/>
                <a:gd name="T3" fmla="*/ 765183 h 32"/>
                <a:gd name="T4" fmla="*/ 314043 w 45"/>
                <a:gd name="T5" fmla="*/ 864591 h 32"/>
                <a:gd name="T6" fmla="*/ 179551 w 45"/>
                <a:gd name="T7" fmla="*/ 275155 h 32"/>
                <a:gd name="T8" fmla="*/ 20671 w 45"/>
                <a:gd name="T9" fmla="*/ 345928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9"/>
                  </a:moveTo>
                  <a:cubicBezTo>
                    <a:pt x="0" y="17"/>
                    <a:pt x="10" y="18"/>
                    <a:pt x="17" y="20"/>
                  </a:cubicBezTo>
                  <a:cubicBezTo>
                    <a:pt x="24" y="22"/>
                    <a:pt x="39" y="32"/>
                    <a:pt x="42" y="22"/>
                  </a:cubicBezTo>
                  <a:cubicBezTo>
                    <a:pt x="45" y="12"/>
                    <a:pt x="36" y="10"/>
                    <a:pt x="24" y="7"/>
                  </a:cubicBezTo>
                  <a:cubicBezTo>
                    <a:pt x="12" y="4"/>
                    <a:pt x="6" y="0"/>
                    <a:pt x="3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83" name="Freeform 1428"/>
            <p:cNvSpPr>
              <a:spLocks/>
            </p:cNvSpPr>
            <p:nvPr/>
          </p:nvSpPr>
          <p:spPr bwMode="auto">
            <a:xfrm>
              <a:off x="1773" y="8644"/>
              <a:ext cx="58" cy="44"/>
            </a:xfrm>
            <a:custGeom>
              <a:avLst/>
              <a:gdLst>
                <a:gd name="T0" fmla="*/ 214729 w 44"/>
                <a:gd name="T1" fmla="*/ 425804 h 31"/>
                <a:gd name="T2" fmla="*/ 142194 w 44"/>
                <a:gd name="T3" fmla="*/ 982695 h 31"/>
                <a:gd name="T4" fmla="*/ 12346 w 44"/>
                <a:gd name="T5" fmla="*/ 1032454 h 31"/>
                <a:gd name="T6" fmla="*/ 99854 w 44"/>
                <a:gd name="T7" fmla="*/ 472150 h 31"/>
                <a:gd name="T8" fmla="*/ 214729 w 44"/>
                <a:gd name="T9" fmla="*/ 425804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1"/>
                <a:gd name="T17" fmla="*/ 44 w 4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1">
                  <a:moveTo>
                    <a:pt x="41" y="8"/>
                  </a:moveTo>
                  <a:cubicBezTo>
                    <a:pt x="44" y="16"/>
                    <a:pt x="34" y="17"/>
                    <a:pt x="27" y="19"/>
                  </a:cubicBezTo>
                  <a:cubicBezTo>
                    <a:pt x="19" y="21"/>
                    <a:pt x="5" y="31"/>
                    <a:pt x="2" y="20"/>
                  </a:cubicBezTo>
                  <a:cubicBezTo>
                    <a:pt x="0" y="11"/>
                    <a:pt x="7" y="12"/>
                    <a:pt x="19" y="9"/>
                  </a:cubicBezTo>
                  <a:cubicBezTo>
                    <a:pt x="31" y="6"/>
                    <a:pt x="38" y="0"/>
                    <a:pt x="41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84" name="Freeform 1429"/>
            <p:cNvSpPr>
              <a:spLocks/>
            </p:cNvSpPr>
            <p:nvPr/>
          </p:nvSpPr>
          <p:spPr bwMode="auto">
            <a:xfrm>
              <a:off x="1768" y="8618"/>
              <a:ext cx="51" cy="42"/>
            </a:xfrm>
            <a:custGeom>
              <a:avLst/>
              <a:gdLst>
                <a:gd name="T0" fmla="*/ 146161 w 39"/>
                <a:gd name="T1" fmla="*/ 257524 h 30"/>
                <a:gd name="T2" fmla="*/ 101189 w 39"/>
                <a:gd name="T3" fmla="*/ 676796 h 30"/>
                <a:gd name="T4" fmla="*/ 9753 w 39"/>
                <a:gd name="T5" fmla="*/ 740949 h 30"/>
                <a:gd name="T6" fmla="*/ 69236 w 39"/>
                <a:gd name="T7" fmla="*/ 345304 h 30"/>
                <a:gd name="T8" fmla="*/ 146161 w 39"/>
                <a:gd name="T9" fmla="*/ 25752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6" y="8"/>
                  </a:moveTo>
                  <a:cubicBezTo>
                    <a:pt x="39" y="16"/>
                    <a:pt x="32" y="18"/>
                    <a:pt x="25" y="20"/>
                  </a:cubicBezTo>
                  <a:cubicBezTo>
                    <a:pt x="17" y="22"/>
                    <a:pt x="3" y="30"/>
                    <a:pt x="2" y="22"/>
                  </a:cubicBezTo>
                  <a:cubicBezTo>
                    <a:pt x="0" y="12"/>
                    <a:pt x="6" y="13"/>
                    <a:pt x="17" y="10"/>
                  </a:cubicBezTo>
                  <a:cubicBezTo>
                    <a:pt x="26" y="7"/>
                    <a:pt x="33" y="0"/>
                    <a:pt x="3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85" name="Freeform 1430"/>
            <p:cNvSpPr>
              <a:spLocks/>
            </p:cNvSpPr>
            <p:nvPr/>
          </p:nvSpPr>
          <p:spPr bwMode="auto">
            <a:xfrm>
              <a:off x="1786" y="8691"/>
              <a:ext cx="60" cy="45"/>
            </a:xfrm>
            <a:custGeom>
              <a:avLst/>
              <a:gdLst>
                <a:gd name="T0" fmla="*/ 27561 w 45"/>
                <a:gd name="T1" fmla="*/ 887129 h 32"/>
                <a:gd name="T2" fmla="*/ 134663 w 45"/>
                <a:gd name="T3" fmla="*/ 481804 h 32"/>
                <a:gd name="T4" fmla="*/ 314043 w 45"/>
                <a:gd name="T5" fmla="*/ 419181 h 32"/>
                <a:gd name="T6" fmla="*/ 186389 w 45"/>
                <a:gd name="T7" fmla="*/ 887129 h 32"/>
                <a:gd name="T8" fmla="*/ 27561 w 45"/>
                <a:gd name="T9" fmla="*/ 88712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4" y="23"/>
                  </a:moveTo>
                  <a:cubicBezTo>
                    <a:pt x="0" y="15"/>
                    <a:pt x="11" y="14"/>
                    <a:pt x="18" y="12"/>
                  </a:cubicBezTo>
                  <a:cubicBezTo>
                    <a:pt x="25" y="10"/>
                    <a:pt x="40" y="0"/>
                    <a:pt x="42" y="11"/>
                  </a:cubicBezTo>
                  <a:cubicBezTo>
                    <a:pt x="45" y="20"/>
                    <a:pt x="37" y="20"/>
                    <a:pt x="25" y="23"/>
                  </a:cubicBezTo>
                  <a:cubicBezTo>
                    <a:pt x="14" y="26"/>
                    <a:pt x="7" y="32"/>
                    <a:pt x="4" y="2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86" name="Freeform 1431"/>
            <p:cNvSpPr>
              <a:spLocks/>
            </p:cNvSpPr>
            <p:nvPr/>
          </p:nvSpPr>
          <p:spPr bwMode="auto">
            <a:xfrm>
              <a:off x="1799" y="8721"/>
              <a:ext cx="52" cy="40"/>
            </a:xfrm>
            <a:custGeom>
              <a:avLst/>
              <a:gdLst>
                <a:gd name="T0" fmla="*/ 20671 w 39"/>
                <a:gd name="T1" fmla="*/ 451080 h 29"/>
                <a:gd name="T2" fmla="*/ 104844 w 39"/>
                <a:gd name="T3" fmla="*/ 189622 h 29"/>
                <a:gd name="T4" fmla="*/ 275295 w 39"/>
                <a:gd name="T5" fmla="*/ 171897 h 29"/>
                <a:gd name="T6" fmla="*/ 154853 w 39"/>
                <a:gd name="T7" fmla="*/ 436950 h 29"/>
                <a:gd name="T8" fmla="*/ 20671 w 39"/>
                <a:gd name="T9" fmla="*/ 45108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9"/>
                <a:gd name="T17" fmla="*/ 39 w 3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9">
                  <a:moveTo>
                    <a:pt x="3" y="21"/>
                  </a:moveTo>
                  <a:cubicBezTo>
                    <a:pt x="0" y="13"/>
                    <a:pt x="7" y="11"/>
                    <a:pt x="14" y="9"/>
                  </a:cubicBezTo>
                  <a:cubicBezTo>
                    <a:pt x="21" y="7"/>
                    <a:pt x="35" y="0"/>
                    <a:pt x="37" y="8"/>
                  </a:cubicBezTo>
                  <a:cubicBezTo>
                    <a:pt x="39" y="17"/>
                    <a:pt x="33" y="16"/>
                    <a:pt x="21" y="20"/>
                  </a:cubicBezTo>
                  <a:cubicBezTo>
                    <a:pt x="13" y="22"/>
                    <a:pt x="6" y="29"/>
                    <a:pt x="3" y="2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87" name="Freeform 1432"/>
            <p:cNvSpPr>
              <a:spLocks/>
            </p:cNvSpPr>
            <p:nvPr/>
          </p:nvSpPr>
          <p:spPr bwMode="auto">
            <a:xfrm>
              <a:off x="1807" y="8746"/>
              <a:ext cx="52" cy="42"/>
            </a:xfrm>
            <a:custGeom>
              <a:avLst/>
              <a:gdLst>
                <a:gd name="T0" fmla="*/ 20671 w 39"/>
                <a:gd name="T1" fmla="*/ 740949 h 30"/>
                <a:gd name="T2" fmla="*/ 112639 w 39"/>
                <a:gd name="T3" fmla="*/ 311210 h 30"/>
                <a:gd name="T4" fmla="*/ 275295 w 39"/>
                <a:gd name="T5" fmla="*/ 257524 h 30"/>
                <a:gd name="T6" fmla="*/ 163668 w 39"/>
                <a:gd name="T7" fmla="*/ 676796 h 30"/>
                <a:gd name="T8" fmla="*/ 20671 w 39"/>
                <a:gd name="T9" fmla="*/ 74094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" y="22"/>
                  </a:moveTo>
                  <a:cubicBezTo>
                    <a:pt x="0" y="13"/>
                    <a:pt x="7" y="11"/>
                    <a:pt x="15" y="9"/>
                  </a:cubicBezTo>
                  <a:cubicBezTo>
                    <a:pt x="22" y="7"/>
                    <a:pt x="36" y="0"/>
                    <a:pt x="37" y="8"/>
                  </a:cubicBezTo>
                  <a:cubicBezTo>
                    <a:pt x="39" y="17"/>
                    <a:pt x="34" y="17"/>
                    <a:pt x="22" y="20"/>
                  </a:cubicBezTo>
                  <a:cubicBezTo>
                    <a:pt x="13" y="23"/>
                    <a:pt x="6" y="30"/>
                    <a:pt x="3" y="2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88" name="Freeform 1433"/>
            <p:cNvSpPr>
              <a:spLocks/>
            </p:cNvSpPr>
            <p:nvPr/>
          </p:nvSpPr>
          <p:spPr bwMode="auto">
            <a:xfrm>
              <a:off x="1778" y="8670"/>
              <a:ext cx="61" cy="44"/>
            </a:xfrm>
            <a:custGeom>
              <a:avLst/>
              <a:gdLst>
                <a:gd name="T0" fmla="*/ 273344 w 46"/>
                <a:gd name="T1" fmla="*/ 425804 h 31"/>
                <a:gd name="T2" fmla="*/ 174461 w 46"/>
                <a:gd name="T3" fmla="*/ 982695 h 31"/>
                <a:gd name="T4" fmla="*/ 18244 w 46"/>
                <a:gd name="T5" fmla="*/ 1110231 h 31"/>
                <a:gd name="T6" fmla="*/ 131561 w 46"/>
                <a:gd name="T7" fmla="*/ 472150 h 31"/>
                <a:gd name="T8" fmla="*/ 273344 w 46"/>
                <a:gd name="T9" fmla="*/ 425804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43" y="8"/>
                  </a:moveTo>
                  <a:cubicBezTo>
                    <a:pt x="46" y="16"/>
                    <a:pt x="35" y="17"/>
                    <a:pt x="28" y="19"/>
                  </a:cubicBezTo>
                  <a:cubicBezTo>
                    <a:pt x="21" y="21"/>
                    <a:pt x="6" y="31"/>
                    <a:pt x="3" y="21"/>
                  </a:cubicBezTo>
                  <a:cubicBezTo>
                    <a:pt x="0" y="11"/>
                    <a:pt x="9" y="12"/>
                    <a:pt x="21" y="9"/>
                  </a:cubicBezTo>
                  <a:cubicBezTo>
                    <a:pt x="33" y="6"/>
                    <a:pt x="40" y="0"/>
                    <a:pt x="4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89" name="Freeform 1434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249171 w 54"/>
                <a:gd name="T1" fmla="*/ 0 h 12"/>
                <a:gd name="T2" fmla="*/ 127174 w 54"/>
                <a:gd name="T3" fmla="*/ 244450 h 12"/>
                <a:gd name="T4" fmla="*/ 127174 w 54"/>
                <a:gd name="T5" fmla="*/ 244450 h 12"/>
                <a:gd name="T6" fmla="*/ 1 w 54"/>
                <a:gd name="T7" fmla="*/ 1 h 12"/>
                <a:gd name="T8" fmla="*/ 0 w 54"/>
                <a:gd name="T9" fmla="*/ 490597 h 12"/>
                <a:gd name="T10" fmla="*/ 127174 w 54"/>
                <a:gd name="T11" fmla="*/ 580607 h 12"/>
                <a:gd name="T12" fmla="*/ 127174 w 54"/>
                <a:gd name="T13" fmla="*/ 580607 h 12"/>
                <a:gd name="T14" fmla="*/ 257980 w 54"/>
                <a:gd name="T15" fmla="*/ 576955 h 12"/>
                <a:gd name="T16" fmla="*/ 258172 w 54"/>
                <a:gd name="T17" fmla="*/ 580607 h 12"/>
                <a:gd name="T18" fmla="*/ 258172 w 54"/>
                <a:gd name="T19" fmla="*/ 576955 h 12"/>
                <a:gd name="T20" fmla="*/ 249171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90" name="Freeform 1435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221901 w 55"/>
                <a:gd name="T1" fmla="*/ 0 h 13"/>
                <a:gd name="T2" fmla="*/ 113820 w 55"/>
                <a:gd name="T3" fmla="*/ 625348 h 13"/>
                <a:gd name="T4" fmla="*/ 113820 w 55"/>
                <a:gd name="T5" fmla="*/ 625348 h 13"/>
                <a:gd name="T6" fmla="*/ 10080 w 55"/>
                <a:gd name="T7" fmla="*/ 1 h 13"/>
                <a:gd name="T8" fmla="*/ 0 w 55"/>
                <a:gd name="T9" fmla="*/ 1580804 h 13"/>
                <a:gd name="T10" fmla="*/ 113820 w 55"/>
                <a:gd name="T11" fmla="*/ 1702982 h 13"/>
                <a:gd name="T12" fmla="*/ 113820 w 55"/>
                <a:gd name="T13" fmla="*/ 1702982 h 13"/>
                <a:gd name="T14" fmla="*/ 230357 w 55"/>
                <a:gd name="T15" fmla="*/ 1580804 h 13"/>
                <a:gd name="T16" fmla="*/ 231688 w 55"/>
                <a:gd name="T17" fmla="*/ 1580804 h 13"/>
                <a:gd name="T18" fmla="*/ 231688 w 55"/>
                <a:gd name="T19" fmla="*/ 1580804 h 13"/>
                <a:gd name="T20" fmla="*/ 221901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91" name="Freeform 1436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143010 w 53"/>
                <a:gd name="T1" fmla="*/ 580607 h 12"/>
                <a:gd name="T2" fmla="*/ 143010 w 53"/>
                <a:gd name="T3" fmla="*/ 580607 h 12"/>
                <a:gd name="T4" fmla="*/ 294495 w 53"/>
                <a:gd name="T5" fmla="*/ 576955 h 12"/>
                <a:gd name="T6" fmla="*/ 289797 w 53"/>
                <a:gd name="T7" fmla="*/ 0 h 12"/>
                <a:gd name="T8" fmla="*/ 143010 w 53"/>
                <a:gd name="T9" fmla="*/ 244450 h 12"/>
                <a:gd name="T10" fmla="*/ 143010 w 53"/>
                <a:gd name="T11" fmla="*/ 244450 h 12"/>
                <a:gd name="T12" fmla="*/ 1 w 53"/>
                <a:gd name="T13" fmla="*/ 1 h 12"/>
                <a:gd name="T14" fmla="*/ 0 w 53"/>
                <a:gd name="T15" fmla="*/ 490597 h 12"/>
                <a:gd name="T16" fmla="*/ 143010 w 53"/>
                <a:gd name="T17" fmla="*/ 58060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92" name="Freeform 1437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90247 w 53"/>
                <a:gd name="T1" fmla="*/ 438027 h 14"/>
                <a:gd name="T2" fmla="*/ 90247 w 53"/>
                <a:gd name="T3" fmla="*/ 438027 h 14"/>
                <a:gd name="T4" fmla="*/ 0 w 53"/>
                <a:gd name="T5" fmla="*/ 204471 h 14"/>
                <a:gd name="T6" fmla="*/ 0 w 53"/>
                <a:gd name="T7" fmla="*/ 745090 h 14"/>
                <a:gd name="T8" fmla="*/ 90247 w 53"/>
                <a:gd name="T9" fmla="*/ 893933 h 14"/>
                <a:gd name="T10" fmla="*/ 90247 w 53"/>
                <a:gd name="T11" fmla="*/ 893933 h 14"/>
                <a:gd name="T12" fmla="*/ 180852 w 53"/>
                <a:gd name="T13" fmla="*/ 745090 h 14"/>
                <a:gd name="T14" fmla="*/ 188844 w 53"/>
                <a:gd name="T15" fmla="*/ 0 h 14"/>
                <a:gd name="T16" fmla="*/ 188844 w 53"/>
                <a:gd name="T17" fmla="*/ 0 h 14"/>
                <a:gd name="T18" fmla="*/ 187302 w 53"/>
                <a:gd name="T19" fmla="*/ 143130 h 14"/>
                <a:gd name="T20" fmla="*/ 90247 w 53"/>
                <a:gd name="T21" fmla="*/ 438027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93" name="Freeform 1438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258172 w 54"/>
                <a:gd name="T1" fmla="*/ 0 h 15"/>
                <a:gd name="T2" fmla="*/ 257980 w 54"/>
                <a:gd name="T3" fmla="*/ 67036 h 15"/>
                <a:gd name="T4" fmla="*/ 127174 w 54"/>
                <a:gd name="T5" fmla="*/ 246646 h 15"/>
                <a:gd name="T6" fmla="*/ 127174 w 54"/>
                <a:gd name="T7" fmla="*/ 246646 h 15"/>
                <a:gd name="T8" fmla="*/ 1 w 54"/>
                <a:gd name="T9" fmla="*/ 93850 h 15"/>
                <a:gd name="T10" fmla="*/ 0 w 54"/>
                <a:gd name="T11" fmla="*/ 435694 h 15"/>
                <a:gd name="T12" fmla="*/ 127174 w 54"/>
                <a:gd name="T13" fmla="*/ 504748 h 15"/>
                <a:gd name="T14" fmla="*/ 127174 w 54"/>
                <a:gd name="T15" fmla="*/ 504748 h 15"/>
                <a:gd name="T16" fmla="*/ 257980 w 54"/>
                <a:gd name="T17" fmla="*/ 483426 h 15"/>
                <a:gd name="T18" fmla="*/ 258172 w 54"/>
                <a:gd name="T19" fmla="*/ 483426 h 15"/>
                <a:gd name="T20" fmla="*/ 258172 w 54"/>
                <a:gd name="T21" fmla="*/ 483426 h 15"/>
                <a:gd name="T22" fmla="*/ 258172 w 54"/>
                <a:gd name="T23" fmla="*/ 1 h 15"/>
                <a:gd name="T24" fmla="*/ 258172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94" name="Freeform 1439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139646 w 36"/>
                <a:gd name="T1" fmla="*/ 143044 h 19"/>
                <a:gd name="T2" fmla="*/ 126118 w 36"/>
                <a:gd name="T3" fmla="*/ 0 h 19"/>
                <a:gd name="T4" fmla="*/ 126118 w 36"/>
                <a:gd name="T5" fmla="*/ 0 h 19"/>
                <a:gd name="T6" fmla="*/ 79854 w 36"/>
                <a:gd name="T7" fmla="*/ 102184 h 19"/>
                <a:gd name="T8" fmla="*/ 0 w 36"/>
                <a:gd name="T9" fmla="*/ 191348 h 19"/>
                <a:gd name="T10" fmla="*/ 12352 w 36"/>
                <a:gd name="T11" fmla="*/ 319656 h 19"/>
                <a:gd name="T12" fmla="*/ 75097 w 36"/>
                <a:gd name="T13" fmla="*/ 233595 h 19"/>
                <a:gd name="T14" fmla="*/ 139646 w 36"/>
                <a:gd name="T15" fmla="*/ 1430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95" name="Freeform 1440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528238 h 19"/>
                <a:gd name="T2" fmla="*/ 98949 w 38"/>
                <a:gd name="T3" fmla="*/ 750654 h 19"/>
                <a:gd name="T4" fmla="*/ 178666 w 38"/>
                <a:gd name="T5" fmla="*/ 1012258 h 19"/>
                <a:gd name="T6" fmla="*/ 188212 w 38"/>
                <a:gd name="T7" fmla="*/ 698980 h 19"/>
                <a:gd name="T8" fmla="*/ 188212 w 38"/>
                <a:gd name="T9" fmla="*/ 634929 h 19"/>
                <a:gd name="T10" fmla="*/ 90399 w 38"/>
                <a:gd name="T11" fmla="*/ 371723 h 19"/>
                <a:gd name="T12" fmla="*/ 15509 w 38"/>
                <a:gd name="T13" fmla="*/ 0 h 19"/>
                <a:gd name="T14" fmla="*/ 15509 w 38"/>
                <a:gd name="T15" fmla="*/ 0 h 19"/>
                <a:gd name="T16" fmla="*/ 0 w 38"/>
                <a:gd name="T17" fmla="*/ 52823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96" name="Freeform 1441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27361 w 35"/>
                <a:gd name="T1" fmla="*/ 340578 h 16"/>
                <a:gd name="T2" fmla="*/ 1 w 35"/>
                <a:gd name="T3" fmla="*/ 0 h 16"/>
                <a:gd name="T4" fmla="*/ 0 w 35"/>
                <a:gd name="T5" fmla="*/ 489581 h 16"/>
                <a:gd name="T6" fmla="*/ 43889 w 35"/>
                <a:gd name="T7" fmla="*/ 857257 h 16"/>
                <a:gd name="T8" fmla="*/ 83650 w 35"/>
                <a:gd name="T9" fmla="*/ 1232307 h 16"/>
                <a:gd name="T10" fmla="*/ 84549 w 35"/>
                <a:gd name="T11" fmla="*/ 750608 h 16"/>
                <a:gd name="T12" fmla="*/ 84549 w 35"/>
                <a:gd name="T13" fmla="*/ 703773 h 16"/>
                <a:gd name="T14" fmla="*/ 27361 w 35"/>
                <a:gd name="T15" fmla="*/ 340578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97" name="Freeform 1442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154853 w 39"/>
                <a:gd name="T1" fmla="*/ 535275 h 17"/>
                <a:gd name="T2" fmla="*/ 290965 w 39"/>
                <a:gd name="T3" fmla="*/ 311857 h 17"/>
                <a:gd name="T4" fmla="*/ 266996 w 39"/>
                <a:gd name="T5" fmla="*/ 0 h 17"/>
                <a:gd name="T6" fmla="*/ 171236 w 39"/>
                <a:gd name="T7" fmla="*/ 177257 h 17"/>
                <a:gd name="T8" fmla="*/ 0 w 39"/>
                <a:gd name="T9" fmla="*/ 353287 h 17"/>
                <a:gd name="T10" fmla="*/ 0 w 39"/>
                <a:gd name="T11" fmla="*/ 379782 h 17"/>
                <a:gd name="T12" fmla="*/ 27561 w 39"/>
                <a:gd name="T13" fmla="*/ 755682 h 17"/>
                <a:gd name="T14" fmla="*/ 154853 w 39"/>
                <a:gd name="T15" fmla="*/ 53527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98" name="Freeform 1443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307700 w 72"/>
                <a:gd name="T1" fmla="*/ 594565 h 25"/>
                <a:gd name="T2" fmla="*/ 388547 w 72"/>
                <a:gd name="T3" fmla="*/ 360534 h 25"/>
                <a:gd name="T4" fmla="*/ 351348 w 72"/>
                <a:gd name="T5" fmla="*/ 0 h 25"/>
                <a:gd name="T6" fmla="*/ 340186 w 72"/>
                <a:gd name="T7" fmla="*/ 131390 h 25"/>
                <a:gd name="T8" fmla="*/ 195404 w 72"/>
                <a:gd name="T9" fmla="*/ 529249 h 25"/>
                <a:gd name="T10" fmla="*/ 195404 w 72"/>
                <a:gd name="T11" fmla="*/ 529249 h 25"/>
                <a:gd name="T12" fmla="*/ 50466 w 72"/>
                <a:gd name="T13" fmla="*/ 131390 h 25"/>
                <a:gd name="T14" fmla="*/ 34602 w 72"/>
                <a:gd name="T15" fmla="*/ 0 h 25"/>
                <a:gd name="T16" fmla="*/ 0 w 72"/>
                <a:gd name="T17" fmla="*/ 483426 h 25"/>
                <a:gd name="T18" fmla="*/ 104843 w 72"/>
                <a:gd name="T19" fmla="*/ 676796 h 25"/>
                <a:gd name="T20" fmla="*/ 195404 w 72"/>
                <a:gd name="T21" fmla="*/ 853961 h 25"/>
                <a:gd name="T22" fmla="*/ 227468 w 72"/>
                <a:gd name="T23" fmla="*/ 740949 h 25"/>
                <a:gd name="T24" fmla="*/ 307700 w 72"/>
                <a:gd name="T25" fmla="*/ 594565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99" name="Freeform 1444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2017836 h 20"/>
                <a:gd name="T2" fmla="*/ 59557 w 32"/>
                <a:gd name="T3" fmla="*/ 1349416 h 20"/>
                <a:gd name="T4" fmla="*/ 146846 w 32"/>
                <a:gd name="T5" fmla="*/ 930632 h 20"/>
                <a:gd name="T6" fmla="*/ 129525 w 32"/>
                <a:gd name="T7" fmla="*/ 0 h 20"/>
                <a:gd name="T8" fmla="*/ 59557 w 32"/>
                <a:gd name="T9" fmla="*/ 641815 h 20"/>
                <a:gd name="T10" fmla="*/ 0 w 32"/>
                <a:gd name="T11" fmla="*/ 1106189 h 20"/>
                <a:gd name="T12" fmla="*/ 1 w 32"/>
                <a:gd name="T13" fmla="*/ 2017836 h 20"/>
                <a:gd name="T14" fmla="*/ 1 w 32"/>
                <a:gd name="T15" fmla="*/ 201783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00" name="Freeform 1445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19879 w 35"/>
                <a:gd name="T1" fmla="*/ 483949 h 18"/>
                <a:gd name="T2" fmla="*/ 72291 w 35"/>
                <a:gd name="T3" fmla="*/ 348443 h 18"/>
                <a:gd name="T4" fmla="*/ 167157 w 35"/>
                <a:gd name="T5" fmla="*/ 206147 h 18"/>
                <a:gd name="T6" fmla="*/ 158971 w 35"/>
                <a:gd name="T7" fmla="*/ 0 h 18"/>
                <a:gd name="T8" fmla="*/ 77956 w 35"/>
                <a:gd name="T9" fmla="*/ 148426 h 18"/>
                <a:gd name="T10" fmla="*/ 0 w 35"/>
                <a:gd name="T11" fmla="*/ 286315 h 18"/>
                <a:gd name="T12" fmla="*/ 0 w 35"/>
                <a:gd name="T13" fmla="*/ 286315 h 18"/>
                <a:gd name="T14" fmla="*/ 19879 w 35"/>
                <a:gd name="T15" fmla="*/ 483949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01" name="Freeform 1446"/>
            <p:cNvSpPr>
              <a:spLocks/>
            </p:cNvSpPr>
            <p:nvPr/>
          </p:nvSpPr>
          <p:spPr bwMode="auto">
            <a:xfrm>
              <a:off x="1779" y="8672"/>
              <a:ext cx="47" cy="27"/>
            </a:xfrm>
            <a:custGeom>
              <a:avLst/>
              <a:gdLst>
                <a:gd name="T0" fmla="*/ 12352 w 36"/>
                <a:gd name="T1" fmla="*/ 1012258 h 19"/>
                <a:gd name="T2" fmla="*/ 12352 w 36"/>
                <a:gd name="T3" fmla="*/ 1012258 h 19"/>
                <a:gd name="T4" fmla="*/ 66458 w 36"/>
                <a:gd name="T5" fmla="*/ 698980 h 19"/>
                <a:gd name="T6" fmla="*/ 139646 w 36"/>
                <a:gd name="T7" fmla="*/ 371723 h 19"/>
                <a:gd name="T8" fmla="*/ 136109 w 36"/>
                <a:gd name="T9" fmla="*/ 0 h 19"/>
                <a:gd name="T10" fmla="*/ 79854 w 36"/>
                <a:gd name="T11" fmla="*/ 261583 h 19"/>
                <a:gd name="T12" fmla="*/ 0 w 36"/>
                <a:gd name="T13" fmla="*/ 621804 h 19"/>
                <a:gd name="T14" fmla="*/ 12352 w 36"/>
                <a:gd name="T15" fmla="*/ 1012258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02" name="Freeform 1447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49947 w 37"/>
                <a:gd name="T1" fmla="*/ 176176 h 20"/>
                <a:gd name="T2" fmla="*/ 6956 w 37"/>
                <a:gd name="T3" fmla="*/ 0 h 20"/>
                <a:gd name="T4" fmla="*/ 0 w 37"/>
                <a:gd name="T5" fmla="*/ 311210 h 20"/>
                <a:gd name="T6" fmla="*/ 57622 w 37"/>
                <a:gd name="T7" fmla="*/ 483426 h 20"/>
                <a:gd name="T8" fmla="*/ 114714 w 37"/>
                <a:gd name="T9" fmla="*/ 676796 h 20"/>
                <a:gd name="T10" fmla="*/ 114714 w 37"/>
                <a:gd name="T11" fmla="*/ 676796 h 20"/>
                <a:gd name="T12" fmla="*/ 116893 w 37"/>
                <a:gd name="T13" fmla="*/ 345304 h 20"/>
                <a:gd name="T14" fmla="*/ 49947 w 37"/>
                <a:gd name="T15" fmla="*/ 17617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03" name="Freeform 1448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210210 w 41"/>
                <a:gd name="T1" fmla="*/ 310085 h 26"/>
                <a:gd name="T2" fmla="*/ 96404 w 41"/>
                <a:gd name="T3" fmla="*/ 171026 h 26"/>
                <a:gd name="T4" fmla="*/ 21156 w 41"/>
                <a:gd name="T5" fmla="*/ 0 h 26"/>
                <a:gd name="T6" fmla="*/ 1 w 41"/>
                <a:gd name="T7" fmla="*/ 258163 h 26"/>
                <a:gd name="T8" fmla="*/ 0 w 41"/>
                <a:gd name="T9" fmla="*/ 302126 h 26"/>
                <a:gd name="T10" fmla="*/ 96404 w 41"/>
                <a:gd name="T11" fmla="*/ 327884 h 26"/>
                <a:gd name="T12" fmla="*/ 194408 w 41"/>
                <a:gd name="T13" fmla="*/ 628606 h 26"/>
                <a:gd name="T14" fmla="*/ 194408 w 41"/>
                <a:gd name="T15" fmla="*/ 628606 h 26"/>
                <a:gd name="T16" fmla="*/ 210210 w 41"/>
                <a:gd name="T17" fmla="*/ 310085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4" y="9"/>
                    <a:pt x="36" y="17"/>
                    <a:pt x="41" y="1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04" name="Freeform 1449"/>
            <p:cNvSpPr>
              <a:spLocks/>
            </p:cNvSpPr>
            <p:nvPr/>
          </p:nvSpPr>
          <p:spPr bwMode="auto">
            <a:xfrm>
              <a:off x="1730" y="8275"/>
              <a:ext cx="67" cy="4"/>
            </a:xfrm>
            <a:custGeom>
              <a:avLst/>
              <a:gdLst>
                <a:gd name="T0" fmla="*/ 0 w 51"/>
                <a:gd name="T1" fmla="*/ 0 h 3"/>
                <a:gd name="T2" fmla="*/ 0 w 51"/>
                <a:gd name="T3" fmla="*/ 1 h 3"/>
                <a:gd name="T4" fmla="*/ 116619 w 51"/>
                <a:gd name="T5" fmla="*/ 20671 h 3"/>
                <a:gd name="T6" fmla="*/ 116619 w 51"/>
                <a:gd name="T7" fmla="*/ 20671 h 3"/>
                <a:gd name="T8" fmla="*/ 242201 w 51"/>
                <a:gd name="T9" fmla="*/ 1 h 3"/>
                <a:gd name="T10" fmla="*/ 242201 w 51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3"/>
                <a:gd name="T20" fmla="*/ 51 w 5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7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44" y="3"/>
                    <a:pt x="47" y="0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05" name="Freeform 1450"/>
            <p:cNvSpPr>
              <a:spLocks/>
            </p:cNvSpPr>
            <p:nvPr/>
          </p:nvSpPr>
          <p:spPr bwMode="auto">
            <a:xfrm>
              <a:off x="1791" y="8262"/>
              <a:ext cx="7" cy="15"/>
            </a:xfrm>
            <a:custGeom>
              <a:avLst/>
              <a:gdLst>
                <a:gd name="T0" fmla="*/ 93850 w 5"/>
                <a:gd name="T1" fmla="*/ 159203 h 11"/>
                <a:gd name="T2" fmla="*/ 176176 w 5"/>
                <a:gd name="T3" fmla="*/ 130831 h 11"/>
                <a:gd name="T4" fmla="*/ 1 w 5"/>
                <a:gd name="T5" fmla="*/ 0 h 11"/>
                <a:gd name="T6" fmla="*/ 1 w 5"/>
                <a:gd name="T7" fmla="*/ 0 h 11"/>
                <a:gd name="T8" fmla="*/ 93850 w 5"/>
                <a:gd name="T9" fmla="*/ 15920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3" y="1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7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8"/>
                    <a:pt x="3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06" name="Freeform 1451"/>
            <p:cNvSpPr>
              <a:spLocks/>
            </p:cNvSpPr>
            <p:nvPr/>
          </p:nvSpPr>
          <p:spPr bwMode="auto">
            <a:xfrm>
              <a:off x="1728" y="8262"/>
              <a:ext cx="5" cy="14"/>
            </a:xfrm>
            <a:custGeom>
              <a:avLst/>
              <a:gdLst>
                <a:gd name="T0" fmla="*/ 2713 w 4"/>
                <a:gd name="T1" fmla="*/ 0 h 10"/>
                <a:gd name="T2" fmla="*/ 0 w 4"/>
                <a:gd name="T3" fmla="*/ 311210 h 10"/>
                <a:gd name="T4" fmla="*/ 2713 w 4"/>
                <a:gd name="T5" fmla="*/ 345304 h 10"/>
                <a:gd name="T6" fmla="*/ 2713 w 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0"/>
                <a:gd name="T14" fmla="*/ 4 w 4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0">
                  <a:moveTo>
                    <a:pt x="2" y="0"/>
                  </a:moveTo>
                  <a:cubicBezTo>
                    <a:pt x="4" y="3"/>
                    <a:pt x="2" y="6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4" y="3"/>
                    <a:pt x="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07" name="Freeform 1452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1516492 w 387"/>
                <a:gd name="T1" fmla="*/ 219387 h 656"/>
                <a:gd name="T2" fmla="*/ 1826202 w 387"/>
                <a:gd name="T3" fmla="*/ 7231203 h 656"/>
                <a:gd name="T4" fmla="*/ 1993951 w 387"/>
                <a:gd name="T5" fmla="*/ 13925624 h 656"/>
                <a:gd name="T6" fmla="*/ 1978899 w 387"/>
                <a:gd name="T7" fmla="*/ 15238738 h 656"/>
                <a:gd name="T8" fmla="*/ 1913382 w 387"/>
                <a:gd name="T9" fmla="*/ 20126005 h 656"/>
                <a:gd name="T10" fmla="*/ 930451 w 387"/>
                <a:gd name="T11" fmla="*/ 24621394 h 656"/>
                <a:gd name="T12" fmla="*/ 790696 w 387"/>
                <a:gd name="T13" fmla="*/ 24725992 h 656"/>
                <a:gd name="T14" fmla="*/ 757197 w 387"/>
                <a:gd name="T15" fmla="*/ 24657761 h 656"/>
                <a:gd name="T16" fmla="*/ 733487 w 387"/>
                <a:gd name="T17" fmla="*/ 24732698 h 656"/>
                <a:gd name="T18" fmla="*/ 111798 w 387"/>
                <a:gd name="T19" fmla="*/ 25373016 h 656"/>
                <a:gd name="T20" fmla="*/ 120102 w 387"/>
                <a:gd name="T21" fmla="*/ 14805858 h 656"/>
                <a:gd name="T22" fmla="*/ 140614 w 387"/>
                <a:gd name="T23" fmla="*/ 14434258 h 656"/>
                <a:gd name="T24" fmla="*/ 227440 w 387"/>
                <a:gd name="T25" fmla="*/ 11421271 h 656"/>
                <a:gd name="T26" fmla="*/ 357175 w 387"/>
                <a:gd name="T27" fmla="*/ 8675559 h 656"/>
                <a:gd name="T28" fmla="*/ 898113 w 387"/>
                <a:gd name="T29" fmla="*/ 3013163 h 656"/>
                <a:gd name="T30" fmla="*/ 1516492 w 387"/>
                <a:gd name="T31" fmla="*/ 219387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08" name="Freeform 1453"/>
            <p:cNvSpPr>
              <a:spLocks/>
            </p:cNvSpPr>
            <p:nvPr/>
          </p:nvSpPr>
          <p:spPr bwMode="auto">
            <a:xfrm>
              <a:off x="1695" y="8556"/>
              <a:ext cx="46" cy="252"/>
            </a:xfrm>
            <a:custGeom>
              <a:avLst/>
              <a:gdLst>
                <a:gd name="T0" fmla="*/ 0 w 35"/>
                <a:gd name="T1" fmla="*/ 0 h 179"/>
                <a:gd name="T2" fmla="*/ 152148 w 35"/>
                <a:gd name="T3" fmla="*/ 7216769 h 179"/>
                <a:gd name="T4" fmla="*/ 0 60000 65536"/>
                <a:gd name="T5" fmla="*/ 0 60000 65536"/>
                <a:gd name="T6" fmla="*/ 0 w 35"/>
                <a:gd name="T7" fmla="*/ 0 h 179"/>
                <a:gd name="T8" fmla="*/ 35 w 35"/>
                <a:gd name="T9" fmla="*/ 179 h 1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" h="179">
                  <a:moveTo>
                    <a:pt x="0" y="0"/>
                  </a:moveTo>
                  <a:cubicBezTo>
                    <a:pt x="19" y="46"/>
                    <a:pt x="35" y="128"/>
                    <a:pt x="32" y="179"/>
                  </a:cubicBezTo>
                </a:path>
              </a:pathLst>
            </a:custGeom>
            <a:noFill/>
            <a:ln w="158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09" name="Freeform 1454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408571 w 369"/>
                <a:gd name="T1" fmla="*/ 1659888 h 689"/>
                <a:gd name="T2" fmla="*/ 203413 w 369"/>
                <a:gd name="T3" fmla="*/ 7866052 h 689"/>
                <a:gd name="T4" fmla="*/ 67045 w 369"/>
                <a:gd name="T5" fmla="*/ 13343801 h 689"/>
                <a:gd name="T6" fmla="*/ 241968 w 369"/>
                <a:gd name="T7" fmla="*/ 16641107 h 689"/>
                <a:gd name="T8" fmla="*/ 631651 w 369"/>
                <a:gd name="T9" fmla="*/ 20464163 h 689"/>
                <a:gd name="T10" fmla="*/ 627776 w 369"/>
                <a:gd name="T11" fmla="*/ 24269024 h 689"/>
                <a:gd name="T12" fmla="*/ 930860 w 369"/>
                <a:gd name="T13" fmla="*/ 25000981 h 689"/>
                <a:gd name="T14" fmla="*/ 1211597 w 369"/>
                <a:gd name="T15" fmla="*/ 25901534 h 689"/>
                <a:gd name="T16" fmla="*/ 1922276 w 369"/>
                <a:gd name="T17" fmla="*/ 27437882 h 689"/>
                <a:gd name="T18" fmla="*/ 2008198 w 369"/>
                <a:gd name="T19" fmla="*/ 19444521 h 689"/>
                <a:gd name="T20" fmla="*/ 1962796 w 369"/>
                <a:gd name="T21" fmla="*/ 16841025 h 689"/>
                <a:gd name="T22" fmla="*/ 1970242 w 369"/>
                <a:gd name="T23" fmla="*/ 16428088 h 689"/>
                <a:gd name="T24" fmla="*/ 1687253 w 369"/>
                <a:gd name="T25" fmla="*/ 8820011 h 689"/>
                <a:gd name="T26" fmla="*/ 408571 w 369"/>
                <a:gd name="T27" fmla="*/ 1659888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10" name="Freeform 1455"/>
            <p:cNvSpPr>
              <a:spLocks/>
            </p:cNvSpPr>
            <p:nvPr/>
          </p:nvSpPr>
          <p:spPr bwMode="auto">
            <a:xfrm>
              <a:off x="1280" y="9050"/>
              <a:ext cx="415" cy="166"/>
            </a:xfrm>
            <a:custGeom>
              <a:avLst/>
              <a:gdLst>
                <a:gd name="T0" fmla="*/ 747593 w 315"/>
                <a:gd name="T1" fmla="*/ 2990415 h 118"/>
                <a:gd name="T2" fmla="*/ 604820 w 315"/>
                <a:gd name="T3" fmla="*/ 3085415 h 118"/>
                <a:gd name="T4" fmla="*/ 579747 w 315"/>
                <a:gd name="T5" fmla="*/ 3020710 h 118"/>
                <a:gd name="T6" fmla="*/ 552672 w 315"/>
                <a:gd name="T7" fmla="*/ 3094663 h 118"/>
                <a:gd name="T8" fmla="*/ 0 w 315"/>
                <a:gd name="T9" fmla="*/ 4269634 h 118"/>
                <a:gd name="T10" fmla="*/ 1156977 w 315"/>
                <a:gd name="T11" fmla="*/ 3859887 h 118"/>
                <a:gd name="T12" fmla="*/ 1601550 w 315"/>
                <a:gd name="T13" fmla="*/ 0 h 118"/>
                <a:gd name="T14" fmla="*/ 747593 w 315"/>
                <a:gd name="T15" fmla="*/ 2990415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18"/>
                <a:gd name="T26" fmla="*/ 315 w 31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18">
                  <a:moveTo>
                    <a:pt x="145" y="76"/>
                  </a:moveTo>
                  <a:cubicBezTo>
                    <a:pt x="135" y="76"/>
                    <a:pt x="127" y="77"/>
                    <a:pt x="118" y="78"/>
                  </a:cubicBezTo>
                  <a:cubicBezTo>
                    <a:pt x="116" y="78"/>
                    <a:pt x="114" y="77"/>
                    <a:pt x="112" y="77"/>
                  </a:cubicBezTo>
                  <a:cubicBezTo>
                    <a:pt x="110" y="77"/>
                    <a:pt x="109" y="79"/>
                    <a:pt x="107" y="79"/>
                  </a:cubicBezTo>
                  <a:cubicBezTo>
                    <a:pt x="45" y="89"/>
                    <a:pt x="15" y="109"/>
                    <a:pt x="0" y="109"/>
                  </a:cubicBezTo>
                  <a:cubicBezTo>
                    <a:pt x="27" y="118"/>
                    <a:pt x="138" y="108"/>
                    <a:pt x="225" y="98"/>
                  </a:cubicBezTo>
                  <a:cubicBezTo>
                    <a:pt x="315" y="88"/>
                    <a:pt x="307" y="23"/>
                    <a:pt x="311" y="0"/>
                  </a:cubicBezTo>
                  <a:cubicBezTo>
                    <a:pt x="283" y="32"/>
                    <a:pt x="232" y="71"/>
                    <a:pt x="145" y="76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11" name="Freeform 1456"/>
            <p:cNvSpPr>
              <a:spLocks/>
            </p:cNvSpPr>
            <p:nvPr/>
          </p:nvSpPr>
          <p:spPr bwMode="auto">
            <a:xfrm>
              <a:off x="1844" y="8852"/>
              <a:ext cx="413" cy="409"/>
            </a:xfrm>
            <a:custGeom>
              <a:avLst/>
              <a:gdLst>
                <a:gd name="T0" fmla="*/ 987796 w 313"/>
                <a:gd name="T1" fmla="*/ 8675829 h 291"/>
                <a:gd name="T2" fmla="*/ 707184 w 313"/>
                <a:gd name="T3" fmla="*/ 7843754 h 291"/>
                <a:gd name="T4" fmla="*/ 406182 w 313"/>
                <a:gd name="T5" fmla="*/ 7107020 h 291"/>
                <a:gd name="T6" fmla="*/ 409985 w 313"/>
                <a:gd name="T7" fmla="*/ 3501126 h 291"/>
                <a:gd name="T8" fmla="*/ 38256 w 313"/>
                <a:gd name="T9" fmla="*/ 0 h 291"/>
                <a:gd name="T10" fmla="*/ 79526 w 313"/>
                <a:gd name="T11" fmla="*/ 4283971 h 291"/>
                <a:gd name="T12" fmla="*/ 79526 w 313"/>
                <a:gd name="T13" fmla="*/ 7925980 h 291"/>
                <a:gd name="T14" fmla="*/ 679484 w 313"/>
                <a:gd name="T15" fmla="*/ 9886933 h 291"/>
                <a:gd name="T16" fmla="*/ 1687723 w 313"/>
                <a:gd name="T17" fmla="*/ 10182170 h 291"/>
                <a:gd name="T18" fmla="*/ 1690829 w 313"/>
                <a:gd name="T19" fmla="*/ 10131248 h 291"/>
                <a:gd name="T20" fmla="*/ 987796 w 313"/>
                <a:gd name="T21" fmla="*/ 8675829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91"/>
                <a:gd name="T35" fmla="*/ 313 w 313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91">
                  <a:moveTo>
                    <a:pt x="183" y="227"/>
                  </a:moveTo>
                  <a:cubicBezTo>
                    <a:pt x="137" y="211"/>
                    <a:pt x="136" y="213"/>
                    <a:pt x="131" y="205"/>
                  </a:cubicBezTo>
                  <a:cubicBezTo>
                    <a:pt x="120" y="206"/>
                    <a:pt x="96" y="211"/>
                    <a:pt x="75" y="186"/>
                  </a:cubicBezTo>
                  <a:cubicBezTo>
                    <a:pt x="54" y="161"/>
                    <a:pt x="79" y="135"/>
                    <a:pt x="76" y="92"/>
                  </a:cubicBezTo>
                  <a:cubicBezTo>
                    <a:pt x="74" y="51"/>
                    <a:pt x="33" y="24"/>
                    <a:pt x="7" y="0"/>
                  </a:cubicBezTo>
                  <a:cubicBezTo>
                    <a:pt x="0" y="41"/>
                    <a:pt x="13" y="78"/>
                    <a:pt x="15" y="112"/>
                  </a:cubicBezTo>
                  <a:cubicBezTo>
                    <a:pt x="18" y="150"/>
                    <a:pt x="12" y="177"/>
                    <a:pt x="15" y="207"/>
                  </a:cubicBezTo>
                  <a:cubicBezTo>
                    <a:pt x="18" y="238"/>
                    <a:pt x="67" y="251"/>
                    <a:pt x="126" y="258"/>
                  </a:cubicBezTo>
                  <a:cubicBezTo>
                    <a:pt x="185" y="265"/>
                    <a:pt x="277" y="291"/>
                    <a:pt x="312" y="266"/>
                  </a:cubicBezTo>
                  <a:cubicBezTo>
                    <a:pt x="312" y="265"/>
                    <a:pt x="312" y="265"/>
                    <a:pt x="313" y="265"/>
                  </a:cubicBezTo>
                  <a:cubicBezTo>
                    <a:pt x="300" y="273"/>
                    <a:pt x="230" y="243"/>
                    <a:pt x="183" y="227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12" name="Freeform 1457"/>
            <p:cNvSpPr>
              <a:spLocks/>
            </p:cNvSpPr>
            <p:nvPr/>
          </p:nvSpPr>
          <p:spPr bwMode="auto">
            <a:xfrm>
              <a:off x="1336" y="8334"/>
              <a:ext cx="246" cy="275"/>
            </a:xfrm>
            <a:custGeom>
              <a:avLst/>
              <a:gdLst>
                <a:gd name="T0" fmla="*/ 0 w 186"/>
                <a:gd name="T1" fmla="*/ 7109795 h 196"/>
                <a:gd name="T2" fmla="*/ 1080677 w 186"/>
                <a:gd name="T3" fmla="*/ 0 h 196"/>
                <a:gd name="T4" fmla="*/ 0 w 186"/>
                <a:gd name="T5" fmla="*/ 7109795 h 196"/>
                <a:gd name="T6" fmla="*/ 0 60000 65536"/>
                <a:gd name="T7" fmla="*/ 0 60000 65536"/>
                <a:gd name="T8" fmla="*/ 0 60000 65536"/>
                <a:gd name="T9" fmla="*/ 0 w 186"/>
                <a:gd name="T10" fmla="*/ 0 h 196"/>
                <a:gd name="T11" fmla="*/ 186 w 186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96">
                  <a:moveTo>
                    <a:pt x="0" y="196"/>
                  </a:moveTo>
                  <a:cubicBezTo>
                    <a:pt x="20" y="152"/>
                    <a:pt x="119" y="21"/>
                    <a:pt x="186" y="0"/>
                  </a:cubicBezTo>
                  <a:cubicBezTo>
                    <a:pt x="166" y="15"/>
                    <a:pt x="61" y="97"/>
                    <a:pt x="0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13" name="Freeform 1458"/>
            <p:cNvSpPr>
              <a:spLocks/>
            </p:cNvSpPr>
            <p:nvPr/>
          </p:nvSpPr>
          <p:spPr bwMode="auto">
            <a:xfrm>
              <a:off x="1835" y="8328"/>
              <a:ext cx="75" cy="180"/>
            </a:xfrm>
            <a:custGeom>
              <a:avLst/>
              <a:gdLst>
                <a:gd name="T0" fmla="*/ 282439 w 57"/>
                <a:gd name="T1" fmla="*/ 0 h 128"/>
                <a:gd name="T2" fmla="*/ 39683 w 57"/>
                <a:gd name="T3" fmla="*/ 4985520 h 128"/>
                <a:gd name="T4" fmla="*/ 282439 w 57"/>
                <a:gd name="T5" fmla="*/ 0 h 128"/>
                <a:gd name="T6" fmla="*/ 0 60000 65536"/>
                <a:gd name="T7" fmla="*/ 0 60000 65536"/>
                <a:gd name="T8" fmla="*/ 0 60000 65536"/>
                <a:gd name="T9" fmla="*/ 0 w 57"/>
                <a:gd name="T10" fmla="*/ 0 h 128"/>
                <a:gd name="T11" fmla="*/ 57 w 57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128">
                  <a:moveTo>
                    <a:pt x="57" y="0"/>
                  </a:moveTo>
                  <a:cubicBezTo>
                    <a:pt x="33" y="6"/>
                    <a:pt x="0" y="26"/>
                    <a:pt x="8" y="128"/>
                  </a:cubicBezTo>
                  <a:cubicBezTo>
                    <a:pt x="10" y="107"/>
                    <a:pt x="14" y="18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14" name="Freeform 1459"/>
            <p:cNvSpPr>
              <a:spLocks/>
            </p:cNvSpPr>
            <p:nvPr/>
          </p:nvSpPr>
          <p:spPr bwMode="auto">
            <a:xfrm>
              <a:off x="1805" y="8482"/>
              <a:ext cx="68" cy="336"/>
            </a:xfrm>
            <a:custGeom>
              <a:avLst/>
              <a:gdLst>
                <a:gd name="T0" fmla="*/ 101189 w 52"/>
                <a:gd name="T1" fmla="*/ 9209133 h 239"/>
                <a:gd name="T2" fmla="*/ 21810 w 52"/>
                <a:gd name="T3" fmla="*/ 6294555 h 239"/>
                <a:gd name="T4" fmla="*/ 101189 w 52"/>
                <a:gd name="T5" fmla="*/ 2111774 h 239"/>
                <a:gd name="T6" fmla="*/ 212677 w 52"/>
                <a:gd name="T7" fmla="*/ 0 h 239"/>
                <a:gd name="T8" fmla="*/ 101189 w 52"/>
                <a:gd name="T9" fmla="*/ 2843929 h 239"/>
                <a:gd name="T10" fmla="*/ 101189 w 52"/>
                <a:gd name="T11" fmla="*/ 9209133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239"/>
                <a:gd name="T20" fmla="*/ 52 w 52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239">
                  <a:moveTo>
                    <a:pt x="25" y="239"/>
                  </a:moveTo>
                  <a:cubicBezTo>
                    <a:pt x="16" y="226"/>
                    <a:pt x="10" y="207"/>
                    <a:pt x="5" y="163"/>
                  </a:cubicBezTo>
                  <a:cubicBezTo>
                    <a:pt x="0" y="119"/>
                    <a:pt x="14" y="72"/>
                    <a:pt x="25" y="55"/>
                  </a:cubicBezTo>
                  <a:cubicBezTo>
                    <a:pt x="36" y="38"/>
                    <a:pt x="52" y="17"/>
                    <a:pt x="52" y="0"/>
                  </a:cubicBezTo>
                  <a:cubicBezTo>
                    <a:pt x="51" y="25"/>
                    <a:pt x="34" y="50"/>
                    <a:pt x="25" y="74"/>
                  </a:cubicBezTo>
                  <a:cubicBezTo>
                    <a:pt x="16" y="98"/>
                    <a:pt x="3" y="172"/>
                    <a:pt x="25" y="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15" name="Freeform 1460"/>
            <p:cNvSpPr>
              <a:spLocks/>
            </p:cNvSpPr>
            <p:nvPr/>
          </p:nvSpPr>
          <p:spPr bwMode="auto">
            <a:xfrm>
              <a:off x="1343" y="8760"/>
              <a:ext cx="367" cy="75"/>
            </a:xfrm>
            <a:custGeom>
              <a:avLst/>
              <a:gdLst>
                <a:gd name="T0" fmla="*/ 0 w 278"/>
                <a:gd name="T1" fmla="*/ 0 h 53"/>
                <a:gd name="T2" fmla="*/ 596547 w 278"/>
                <a:gd name="T3" fmla="*/ 1523986 h 53"/>
                <a:gd name="T4" fmla="*/ 1218452 w 278"/>
                <a:gd name="T5" fmla="*/ 1930695 h 53"/>
                <a:gd name="T6" fmla="*/ 1525113 w 278"/>
                <a:gd name="T7" fmla="*/ 2497207 h 53"/>
                <a:gd name="T8" fmla="*/ 1162680 w 278"/>
                <a:gd name="T9" fmla="*/ 2156584 h 53"/>
                <a:gd name="T10" fmla="*/ 512443 w 278"/>
                <a:gd name="T11" fmla="*/ 1600775 h 53"/>
                <a:gd name="T12" fmla="*/ 0 w 278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8"/>
                <a:gd name="T22" fmla="*/ 0 h 53"/>
                <a:gd name="T23" fmla="*/ 278 w 278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8" h="53">
                  <a:moveTo>
                    <a:pt x="0" y="0"/>
                  </a:moveTo>
                  <a:cubicBezTo>
                    <a:pt x="20" y="9"/>
                    <a:pt x="75" y="26"/>
                    <a:pt x="108" y="32"/>
                  </a:cubicBezTo>
                  <a:cubicBezTo>
                    <a:pt x="141" y="38"/>
                    <a:pt x="200" y="40"/>
                    <a:pt x="222" y="41"/>
                  </a:cubicBezTo>
                  <a:cubicBezTo>
                    <a:pt x="244" y="42"/>
                    <a:pt x="270" y="50"/>
                    <a:pt x="278" y="53"/>
                  </a:cubicBezTo>
                  <a:cubicBezTo>
                    <a:pt x="262" y="50"/>
                    <a:pt x="227" y="46"/>
                    <a:pt x="212" y="45"/>
                  </a:cubicBezTo>
                  <a:cubicBezTo>
                    <a:pt x="197" y="44"/>
                    <a:pt x="121" y="43"/>
                    <a:pt x="93" y="34"/>
                  </a:cubicBezTo>
                  <a:cubicBezTo>
                    <a:pt x="65" y="25"/>
                    <a:pt x="19" y="1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16" name="Freeform 1461"/>
            <p:cNvSpPr>
              <a:spLocks/>
            </p:cNvSpPr>
            <p:nvPr/>
          </p:nvSpPr>
          <p:spPr bwMode="auto">
            <a:xfrm>
              <a:off x="1672" y="8372"/>
              <a:ext cx="32" cy="161"/>
            </a:xfrm>
            <a:custGeom>
              <a:avLst/>
              <a:gdLst>
                <a:gd name="T0" fmla="*/ 1 w 25"/>
                <a:gd name="T1" fmla="*/ 1549576 h 115"/>
                <a:gd name="T2" fmla="*/ 33172 w 25"/>
                <a:gd name="T3" fmla="*/ 3890023 h 115"/>
                <a:gd name="T4" fmla="*/ 39712 w 25"/>
                <a:gd name="T5" fmla="*/ 1697707 h 115"/>
                <a:gd name="T6" fmla="*/ 0 w 25"/>
                <a:gd name="T7" fmla="*/ 0 h 115"/>
                <a:gd name="T8" fmla="*/ 6459 w 25"/>
                <a:gd name="T9" fmla="*/ 1549576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15"/>
                <a:gd name="T17" fmla="*/ 25 w 25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15">
                  <a:moveTo>
                    <a:pt x="1" y="46"/>
                  </a:moveTo>
                  <a:cubicBezTo>
                    <a:pt x="15" y="66"/>
                    <a:pt x="7" y="93"/>
                    <a:pt x="16" y="115"/>
                  </a:cubicBezTo>
                  <a:cubicBezTo>
                    <a:pt x="25" y="97"/>
                    <a:pt x="23" y="70"/>
                    <a:pt x="19" y="50"/>
                  </a:cubicBezTo>
                  <a:cubicBezTo>
                    <a:pt x="17" y="33"/>
                    <a:pt x="13" y="12"/>
                    <a:pt x="0" y="0"/>
                  </a:cubicBezTo>
                  <a:cubicBezTo>
                    <a:pt x="3" y="13"/>
                    <a:pt x="20" y="35"/>
                    <a:pt x="3" y="4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17" name="Freeform 1462"/>
            <p:cNvSpPr>
              <a:spLocks/>
            </p:cNvSpPr>
            <p:nvPr/>
          </p:nvSpPr>
          <p:spPr bwMode="auto">
            <a:xfrm>
              <a:off x="1272" y="8841"/>
              <a:ext cx="162" cy="316"/>
            </a:xfrm>
            <a:custGeom>
              <a:avLst/>
              <a:gdLst>
                <a:gd name="T0" fmla="*/ 627257 w 123"/>
                <a:gd name="T1" fmla="*/ 8411656 h 225"/>
                <a:gd name="T2" fmla="*/ 0 w 123"/>
                <a:gd name="T3" fmla="*/ 0 h 225"/>
                <a:gd name="T4" fmla="*/ 627257 w 123"/>
                <a:gd name="T5" fmla="*/ 8411656 h 225"/>
                <a:gd name="T6" fmla="*/ 0 60000 65536"/>
                <a:gd name="T7" fmla="*/ 0 60000 65536"/>
                <a:gd name="T8" fmla="*/ 0 60000 65536"/>
                <a:gd name="T9" fmla="*/ 0 w 123"/>
                <a:gd name="T10" fmla="*/ 0 h 225"/>
                <a:gd name="T11" fmla="*/ 123 w 123"/>
                <a:gd name="T12" fmla="*/ 225 h 2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225">
                  <a:moveTo>
                    <a:pt x="123" y="225"/>
                  </a:moveTo>
                  <a:cubicBezTo>
                    <a:pt x="28" y="192"/>
                    <a:pt x="0" y="43"/>
                    <a:pt x="0" y="0"/>
                  </a:cubicBezTo>
                  <a:cubicBezTo>
                    <a:pt x="6" y="43"/>
                    <a:pt x="47" y="194"/>
                    <a:pt x="123" y="225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18" name="Freeform 1463"/>
            <p:cNvSpPr>
              <a:spLocks/>
            </p:cNvSpPr>
            <p:nvPr/>
          </p:nvSpPr>
          <p:spPr bwMode="auto">
            <a:xfrm>
              <a:off x="1506" y="8892"/>
              <a:ext cx="229" cy="251"/>
            </a:xfrm>
            <a:custGeom>
              <a:avLst/>
              <a:gdLst>
                <a:gd name="T0" fmla="*/ 0 w 174"/>
                <a:gd name="T1" fmla="*/ 7541972 h 178"/>
                <a:gd name="T2" fmla="*/ 627696 w 174"/>
                <a:gd name="T3" fmla="*/ 4980933 h 178"/>
                <a:gd name="T4" fmla="*/ 862960 w 174"/>
                <a:gd name="T5" fmla="*/ 0 h 178"/>
                <a:gd name="T6" fmla="*/ 600759 w 174"/>
                <a:gd name="T7" fmla="*/ 4671642 h 178"/>
                <a:gd name="T8" fmla="*/ 0 w 174"/>
                <a:gd name="T9" fmla="*/ 7541972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8"/>
                <a:gd name="T17" fmla="*/ 174 w 174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8">
                  <a:moveTo>
                    <a:pt x="0" y="178"/>
                  </a:moveTo>
                  <a:cubicBezTo>
                    <a:pt x="33" y="174"/>
                    <a:pt x="78" y="163"/>
                    <a:pt x="126" y="118"/>
                  </a:cubicBezTo>
                  <a:cubicBezTo>
                    <a:pt x="174" y="73"/>
                    <a:pt x="171" y="37"/>
                    <a:pt x="173" y="0"/>
                  </a:cubicBezTo>
                  <a:cubicBezTo>
                    <a:pt x="172" y="18"/>
                    <a:pt x="165" y="68"/>
                    <a:pt x="121" y="110"/>
                  </a:cubicBezTo>
                  <a:cubicBezTo>
                    <a:pt x="77" y="152"/>
                    <a:pt x="16" y="178"/>
                    <a:pt x="0" y="178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19" name="Freeform 1464"/>
            <p:cNvSpPr>
              <a:spLocks/>
            </p:cNvSpPr>
            <p:nvPr/>
          </p:nvSpPr>
          <p:spPr bwMode="auto">
            <a:xfrm>
              <a:off x="1320" y="8736"/>
              <a:ext cx="386" cy="88"/>
            </a:xfrm>
            <a:custGeom>
              <a:avLst/>
              <a:gdLst>
                <a:gd name="T0" fmla="*/ 0 w 292"/>
                <a:gd name="T1" fmla="*/ 0 h 62"/>
                <a:gd name="T2" fmla="*/ 393195 w 292"/>
                <a:gd name="T3" fmla="*/ 1394793 h 62"/>
                <a:gd name="T4" fmla="*/ 901511 w 292"/>
                <a:gd name="T5" fmla="*/ 2558058 h 62"/>
                <a:gd name="T6" fmla="*/ 1669143 w 292"/>
                <a:gd name="T7" fmla="*/ 3205684 h 62"/>
                <a:gd name="T8" fmla="*/ 1064977 w 292"/>
                <a:gd name="T9" fmla="*/ 2106382 h 62"/>
                <a:gd name="T10" fmla="*/ 805630 w 292"/>
                <a:gd name="T11" fmla="*/ 1851984 h 62"/>
                <a:gd name="T12" fmla="*/ 367093 w 292"/>
                <a:gd name="T13" fmla="*/ 982695 h 62"/>
                <a:gd name="T14" fmla="*/ 0 w 292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2"/>
                <a:gd name="T25" fmla="*/ 0 h 62"/>
                <a:gd name="T26" fmla="*/ 292 w 292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2" h="62">
                  <a:moveTo>
                    <a:pt x="0" y="0"/>
                  </a:moveTo>
                  <a:cubicBezTo>
                    <a:pt x="17" y="11"/>
                    <a:pt x="43" y="18"/>
                    <a:pt x="69" y="27"/>
                  </a:cubicBezTo>
                  <a:cubicBezTo>
                    <a:pt x="95" y="35"/>
                    <a:pt x="126" y="45"/>
                    <a:pt x="157" y="49"/>
                  </a:cubicBezTo>
                  <a:cubicBezTo>
                    <a:pt x="188" y="52"/>
                    <a:pt x="247" y="49"/>
                    <a:pt x="292" y="62"/>
                  </a:cubicBezTo>
                  <a:cubicBezTo>
                    <a:pt x="269" y="53"/>
                    <a:pt x="240" y="44"/>
                    <a:pt x="186" y="41"/>
                  </a:cubicBezTo>
                  <a:cubicBezTo>
                    <a:pt x="177" y="40"/>
                    <a:pt x="159" y="39"/>
                    <a:pt x="141" y="36"/>
                  </a:cubicBezTo>
                  <a:cubicBezTo>
                    <a:pt x="111" y="31"/>
                    <a:pt x="78" y="23"/>
                    <a:pt x="64" y="19"/>
                  </a:cubicBezTo>
                  <a:cubicBezTo>
                    <a:pt x="42" y="13"/>
                    <a:pt x="7" y="4"/>
                    <a:pt x="0" y="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20" name="Freeform 1465"/>
            <p:cNvSpPr>
              <a:spLocks/>
            </p:cNvSpPr>
            <p:nvPr/>
          </p:nvSpPr>
          <p:spPr bwMode="auto">
            <a:xfrm>
              <a:off x="1672" y="8482"/>
              <a:ext cx="64" cy="310"/>
            </a:xfrm>
            <a:custGeom>
              <a:avLst/>
              <a:gdLst>
                <a:gd name="T0" fmla="*/ 179016 w 49"/>
                <a:gd name="T1" fmla="*/ 9115685 h 220"/>
                <a:gd name="T2" fmla="*/ 88097 w 49"/>
                <a:gd name="T3" fmla="*/ 3258159 h 220"/>
                <a:gd name="T4" fmla="*/ 0 w 49"/>
                <a:gd name="T5" fmla="*/ 0 h 220"/>
                <a:gd name="T6" fmla="*/ 67449 w 49"/>
                <a:gd name="T7" fmla="*/ 3973294 h 220"/>
                <a:gd name="T8" fmla="*/ 179016 w 49"/>
                <a:gd name="T9" fmla="*/ 9115685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20"/>
                <a:gd name="T17" fmla="*/ 49 w 49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20">
                  <a:moveTo>
                    <a:pt x="45" y="220"/>
                  </a:moveTo>
                  <a:cubicBezTo>
                    <a:pt x="46" y="170"/>
                    <a:pt x="34" y="120"/>
                    <a:pt x="22" y="79"/>
                  </a:cubicBezTo>
                  <a:cubicBezTo>
                    <a:pt x="13" y="49"/>
                    <a:pt x="2" y="25"/>
                    <a:pt x="0" y="0"/>
                  </a:cubicBezTo>
                  <a:cubicBezTo>
                    <a:pt x="0" y="32"/>
                    <a:pt x="9" y="68"/>
                    <a:pt x="17" y="96"/>
                  </a:cubicBezTo>
                  <a:cubicBezTo>
                    <a:pt x="24" y="123"/>
                    <a:pt x="49" y="199"/>
                    <a:pt x="45" y="22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21" name="Freeform 1466"/>
            <p:cNvSpPr>
              <a:spLocks/>
            </p:cNvSpPr>
            <p:nvPr/>
          </p:nvSpPr>
          <p:spPr bwMode="auto">
            <a:xfrm>
              <a:off x="1627" y="8721"/>
              <a:ext cx="114" cy="103"/>
            </a:xfrm>
            <a:custGeom>
              <a:avLst/>
              <a:gdLst>
                <a:gd name="T0" fmla="*/ 54582 w 87"/>
                <a:gd name="T1" fmla="*/ 1669058 h 74"/>
                <a:gd name="T2" fmla="*/ 332735 w 87"/>
                <a:gd name="T3" fmla="*/ 0 h 74"/>
                <a:gd name="T4" fmla="*/ 308362 w 87"/>
                <a:gd name="T5" fmla="*/ 1977169 h 74"/>
                <a:gd name="T6" fmla="*/ 204889 w 87"/>
                <a:gd name="T7" fmla="*/ 1889904 h 74"/>
                <a:gd name="T8" fmla="*/ 0 w 87"/>
                <a:gd name="T9" fmla="*/ 1867159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74"/>
                <a:gd name="T17" fmla="*/ 87 w 8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74">
                  <a:moveTo>
                    <a:pt x="12" y="59"/>
                  </a:moveTo>
                  <a:cubicBezTo>
                    <a:pt x="45" y="70"/>
                    <a:pt x="77" y="31"/>
                    <a:pt x="76" y="0"/>
                  </a:cubicBezTo>
                  <a:cubicBezTo>
                    <a:pt x="75" y="16"/>
                    <a:pt x="87" y="62"/>
                    <a:pt x="70" y="70"/>
                  </a:cubicBezTo>
                  <a:cubicBezTo>
                    <a:pt x="62" y="74"/>
                    <a:pt x="54" y="69"/>
                    <a:pt x="47" y="67"/>
                  </a:cubicBezTo>
                  <a:cubicBezTo>
                    <a:pt x="31" y="64"/>
                    <a:pt x="16" y="67"/>
                    <a:pt x="0" y="6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22" name="Freeform 1467"/>
            <p:cNvSpPr>
              <a:spLocks/>
            </p:cNvSpPr>
            <p:nvPr/>
          </p:nvSpPr>
          <p:spPr bwMode="auto">
            <a:xfrm>
              <a:off x="1269" y="9148"/>
              <a:ext cx="130" cy="47"/>
            </a:xfrm>
            <a:custGeom>
              <a:avLst/>
              <a:gdLst>
                <a:gd name="T0" fmla="*/ 1 w 98"/>
                <a:gd name="T1" fmla="*/ 392453 h 33"/>
                <a:gd name="T2" fmla="*/ 218201 w 98"/>
                <a:gd name="T3" fmla="*/ 1461951 h 33"/>
                <a:gd name="T4" fmla="*/ 622493 w 98"/>
                <a:gd name="T5" fmla="*/ 392453 h 33"/>
                <a:gd name="T6" fmla="*/ 452322 w 98"/>
                <a:gd name="T7" fmla="*/ 458855 h 33"/>
                <a:gd name="T8" fmla="*/ 277389 w 98"/>
                <a:gd name="T9" fmla="*/ 458855 h 33"/>
                <a:gd name="T10" fmla="*/ 164490 w 98"/>
                <a:gd name="T11" fmla="*/ 1133807 h 33"/>
                <a:gd name="T12" fmla="*/ 18378 w 98"/>
                <a:gd name="T13" fmla="*/ 458855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33"/>
                <a:gd name="T23" fmla="*/ 98 w 9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33">
                  <a:moveTo>
                    <a:pt x="1" y="7"/>
                  </a:moveTo>
                  <a:cubicBezTo>
                    <a:pt x="0" y="33"/>
                    <a:pt x="13" y="33"/>
                    <a:pt x="34" y="25"/>
                  </a:cubicBezTo>
                  <a:cubicBezTo>
                    <a:pt x="53" y="18"/>
                    <a:pt x="78" y="6"/>
                    <a:pt x="98" y="7"/>
                  </a:cubicBezTo>
                  <a:cubicBezTo>
                    <a:pt x="89" y="1"/>
                    <a:pt x="81" y="7"/>
                    <a:pt x="71" y="8"/>
                  </a:cubicBezTo>
                  <a:cubicBezTo>
                    <a:pt x="58" y="9"/>
                    <a:pt x="54" y="0"/>
                    <a:pt x="44" y="8"/>
                  </a:cubicBezTo>
                  <a:cubicBezTo>
                    <a:pt x="37" y="13"/>
                    <a:pt x="36" y="19"/>
                    <a:pt x="26" y="20"/>
                  </a:cubicBezTo>
                  <a:cubicBezTo>
                    <a:pt x="14" y="22"/>
                    <a:pt x="11" y="13"/>
                    <a:pt x="3" y="8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23" name="Freeform 1468"/>
            <p:cNvSpPr>
              <a:spLocks/>
            </p:cNvSpPr>
            <p:nvPr/>
          </p:nvSpPr>
          <p:spPr bwMode="auto">
            <a:xfrm>
              <a:off x="2007" y="8362"/>
              <a:ext cx="268" cy="768"/>
            </a:xfrm>
            <a:custGeom>
              <a:avLst/>
              <a:gdLst>
                <a:gd name="T0" fmla="*/ 50220 w 204"/>
                <a:gd name="T1" fmla="*/ 0 h 546"/>
                <a:gd name="T2" fmla="*/ 787589 w 204"/>
                <a:gd name="T3" fmla="*/ 8279736 h 546"/>
                <a:gd name="T4" fmla="*/ 682576 w 204"/>
                <a:gd name="T5" fmla="*/ 18023591 h 546"/>
                <a:gd name="T6" fmla="*/ 0 w 204"/>
                <a:gd name="T7" fmla="*/ 21299390 h 546"/>
                <a:gd name="T8" fmla="*/ 710655 w 204"/>
                <a:gd name="T9" fmla="*/ 14062280 h 546"/>
                <a:gd name="T10" fmla="*/ 50220 w 204"/>
                <a:gd name="T11" fmla="*/ 0 h 5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4"/>
                <a:gd name="T19" fmla="*/ 0 h 546"/>
                <a:gd name="T20" fmla="*/ 204 w 204"/>
                <a:gd name="T21" fmla="*/ 546 h 5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4" h="546">
                  <a:moveTo>
                    <a:pt x="11" y="0"/>
                  </a:moveTo>
                  <a:cubicBezTo>
                    <a:pt x="43" y="26"/>
                    <a:pt x="129" y="108"/>
                    <a:pt x="167" y="211"/>
                  </a:cubicBezTo>
                  <a:cubicBezTo>
                    <a:pt x="204" y="314"/>
                    <a:pt x="193" y="388"/>
                    <a:pt x="145" y="460"/>
                  </a:cubicBezTo>
                  <a:cubicBezTo>
                    <a:pt x="97" y="532"/>
                    <a:pt x="32" y="546"/>
                    <a:pt x="0" y="543"/>
                  </a:cubicBezTo>
                  <a:cubicBezTo>
                    <a:pt x="31" y="534"/>
                    <a:pt x="128" y="502"/>
                    <a:pt x="151" y="359"/>
                  </a:cubicBezTo>
                  <a:cubicBezTo>
                    <a:pt x="173" y="216"/>
                    <a:pt x="80" y="56"/>
                    <a:pt x="11" y="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24" name="Freeform 1469"/>
            <p:cNvSpPr>
              <a:spLocks/>
            </p:cNvSpPr>
            <p:nvPr/>
          </p:nvSpPr>
          <p:spPr bwMode="auto">
            <a:xfrm>
              <a:off x="1535" y="8621"/>
              <a:ext cx="192" cy="191"/>
            </a:xfrm>
            <a:custGeom>
              <a:avLst/>
              <a:gdLst>
                <a:gd name="T0" fmla="*/ 0 w 145"/>
                <a:gd name="T1" fmla="*/ 4442451 h 136"/>
                <a:gd name="T2" fmla="*/ 648693 w 145"/>
                <a:gd name="T3" fmla="*/ 3362370 h 136"/>
                <a:gd name="T4" fmla="*/ 739299 w 145"/>
                <a:gd name="T5" fmla="*/ 0 h 136"/>
                <a:gd name="T6" fmla="*/ 817435 w 145"/>
                <a:gd name="T7" fmla="*/ 1167436 h 136"/>
                <a:gd name="T8" fmla="*/ 871755 w 145"/>
                <a:gd name="T9" fmla="*/ 3538998 h 136"/>
                <a:gd name="T10" fmla="*/ 817435 w 145"/>
                <a:gd name="T11" fmla="*/ 4789854 h 136"/>
                <a:gd name="T12" fmla="*/ 581904 w 145"/>
                <a:gd name="T13" fmla="*/ 5071571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136"/>
                <a:gd name="T23" fmla="*/ 145 w 145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136">
                  <a:moveTo>
                    <a:pt x="0" y="119"/>
                  </a:moveTo>
                  <a:cubicBezTo>
                    <a:pt x="28" y="123"/>
                    <a:pt x="80" y="124"/>
                    <a:pt x="108" y="90"/>
                  </a:cubicBezTo>
                  <a:cubicBezTo>
                    <a:pt x="136" y="55"/>
                    <a:pt x="125" y="15"/>
                    <a:pt x="122" y="0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97" y="136"/>
                    <a:pt x="97" y="136"/>
                    <a:pt x="97" y="13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25" name="Freeform 1470"/>
            <p:cNvSpPr>
              <a:spLocks/>
            </p:cNvSpPr>
            <p:nvPr/>
          </p:nvSpPr>
          <p:spPr bwMode="auto">
            <a:xfrm>
              <a:off x="1307" y="9166"/>
              <a:ext cx="101" cy="44"/>
            </a:xfrm>
            <a:custGeom>
              <a:avLst/>
              <a:gdLst>
                <a:gd name="T0" fmla="*/ 0 w 76"/>
                <a:gd name="T1" fmla="*/ 1289409 h 31"/>
                <a:gd name="T2" fmla="*/ 243091 w 76"/>
                <a:gd name="T3" fmla="*/ 617739 h 31"/>
                <a:gd name="T4" fmla="*/ 512552 w 76"/>
                <a:gd name="T5" fmla="*/ 165123 h 31"/>
                <a:gd name="T6" fmla="*/ 416578 w 76"/>
                <a:gd name="T7" fmla="*/ 1110231 h 31"/>
                <a:gd name="T8" fmla="*/ 44129 w 76"/>
                <a:gd name="T9" fmla="*/ 1289409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31"/>
                <a:gd name="T17" fmla="*/ 76 w 7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31">
                  <a:moveTo>
                    <a:pt x="0" y="25"/>
                  </a:moveTo>
                  <a:cubicBezTo>
                    <a:pt x="10" y="24"/>
                    <a:pt x="25" y="15"/>
                    <a:pt x="36" y="12"/>
                  </a:cubicBezTo>
                  <a:cubicBezTo>
                    <a:pt x="46" y="9"/>
                    <a:pt x="67" y="0"/>
                    <a:pt x="76" y="3"/>
                  </a:cubicBezTo>
                  <a:cubicBezTo>
                    <a:pt x="70" y="6"/>
                    <a:pt x="44" y="14"/>
                    <a:pt x="62" y="21"/>
                  </a:cubicBezTo>
                  <a:cubicBezTo>
                    <a:pt x="57" y="27"/>
                    <a:pt x="9" y="31"/>
                    <a:pt x="6" y="25"/>
                  </a:cubicBezTo>
                </a:path>
              </a:pathLst>
            </a:custGeom>
            <a:solidFill>
              <a:srgbClr val="C6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26" name="Freeform 1471"/>
            <p:cNvSpPr>
              <a:spLocks/>
            </p:cNvSpPr>
            <p:nvPr/>
          </p:nvSpPr>
          <p:spPr bwMode="auto">
            <a:xfrm>
              <a:off x="1646" y="9063"/>
              <a:ext cx="39" cy="90"/>
            </a:xfrm>
            <a:custGeom>
              <a:avLst/>
              <a:gdLst>
                <a:gd name="T0" fmla="*/ 0 w 29"/>
                <a:gd name="T1" fmla="*/ 1028152 h 64"/>
                <a:gd name="T2" fmla="*/ 276926 w 29"/>
                <a:gd name="T3" fmla="*/ 0 h 64"/>
                <a:gd name="T4" fmla="*/ 248562 w 29"/>
                <a:gd name="T5" fmla="*/ 1028152 h 64"/>
                <a:gd name="T6" fmla="*/ 49421 w 29"/>
                <a:gd name="T7" fmla="*/ 2503571 h 64"/>
                <a:gd name="T8" fmla="*/ 142989 w 29"/>
                <a:gd name="T9" fmla="*/ 1247525 h 64"/>
                <a:gd name="T10" fmla="*/ 20319 w 29"/>
                <a:gd name="T11" fmla="*/ 1047285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64"/>
                <a:gd name="T20" fmla="*/ 29 w 29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64">
                  <a:moveTo>
                    <a:pt x="0" y="26"/>
                  </a:moveTo>
                  <a:cubicBezTo>
                    <a:pt x="10" y="18"/>
                    <a:pt x="19" y="8"/>
                    <a:pt x="28" y="0"/>
                  </a:cubicBezTo>
                  <a:cubicBezTo>
                    <a:pt x="29" y="9"/>
                    <a:pt x="28" y="17"/>
                    <a:pt x="25" y="26"/>
                  </a:cubicBezTo>
                  <a:cubicBezTo>
                    <a:pt x="21" y="37"/>
                    <a:pt x="14" y="56"/>
                    <a:pt x="5" y="64"/>
                  </a:cubicBezTo>
                  <a:cubicBezTo>
                    <a:pt x="9" y="54"/>
                    <a:pt x="14" y="43"/>
                    <a:pt x="15" y="32"/>
                  </a:cubicBezTo>
                  <a:cubicBezTo>
                    <a:pt x="16" y="25"/>
                    <a:pt x="9" y="14"/>
                    <a:pt x="2" y="27"/>
                  </a:cubicBezTo>
                </a:path>
              </a:pathLst>
            </a:custGeom>
            <a:solidFill>
              <a:srgbClr val="C6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27" name="Freeform 1472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1516492 w 387"/>
                <a:gd name="T1" fmla="*/ 219387 h 656"/>
                <a:gd name="T2" fmla="*/ 1826202 w 387"/>
                <a:gd name="T3" fmla="*/ 7231203 h 656"/>
                <a:gd name="T4" fmla="*/ 1993951 w 387"/>
                <a:gd name="T5" fmla="*/ 13925624 h 656"/>
                <a:gd name="T6" fmla="*/ 1978899 w 387"/>
                <a:gd name="T7" fmla="*/ 15238738 h 656"/>
                <a:gd name="T8" fmla="*/ 1913382 w 387"/>
                <a:gd name="T9" fmla="*/ 20126005 h 656"/>
                <a:gd name="T10" fmla="*/ 930451 w 387"/>
                <a:gd name="T11" fmla="*/ 24621394 h 656"/>
                <a:gd name="T12" fmla="*/ 790696 w 387"/>
                <a:gd name="T13" fmla="*/ 24725992 h 656"/>
                <a:gd name="T14" fmla="*/ 757197 w 387"/>
                <a:gd name="T15" fmla="*/ 24657761 h 656"/>
                <a:gd name="T16" fmla="*/ 733487 w 387"/>
                <a:gd name="T17" fmla="*/ 24732698 h 656"/>
                <a:gd name="T18" fmla="*/ 111798 w 387"/>
                <a:gd name="T19" fmla="*/ 25373016 h 656"/>
                <a:gd name="T20" fmla="*/ 120102 w 387"/>
                <a:gd name="T21" fmla="*/ 14805858 h 656"/>
                <a:gd name="T22" fmla="*/ 140614 w 387"/>
                <a:gd name="T23" fmla="*/ 14434258 h 656"/>
                <a:gd name="T24" fmla="*/ 227440 w 387"/>
                <a:gd name="T25" fmla="*/ 11421271 h 656"/>
                <a:gd name="T26" fmla="*/ 357175 w 387"/>
                <a:gd name="T27" fmla="*/ 8675559 h 656"/>
                <a:gd name="T28" fmla="*/ 898113 w 387"/>
                <a:gd name="T29" fmla="*/ 3013163 h 656"/>
                <a:gd name="T30" fmla="*/ 1516492 w 387"/>
                <a:gd name="T31" fmla="*/ 219387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28" name="Freeform 1473"/>
            <p:cNvSpPr>
              <a:spLocks/>
            </p:cNvSpPr>
            <p:nvPr/>
          </p:nvSpPr>
          <p:spPr bwMode="auto">
            <a:xfrm>
              <a:off x="1672" y="8459"/>
              <a:ext cx="26" cy="101"/>
            </a:xfrm>
            <a:custGeom>
              <a:avLst/>
              <a:gdLst>
                <a:gd name="T0" fmla="*/ 14703 w 20"/>
                <a:gd name="T1" fmla="*/ 0 h 72"/>
                <a:gd name="T2" fmla="*/ 68270 w 20"/>
                <a:gd name="T3" fmla="*/ 2594234 h 72"/>
                <a:gd name="T4" fmla="*/ 0 60000 65536"/>
                <a:gd name="T5" fmla="*/ 0 60000 65536"/>
                <a:gd name="T6" fmla="*/ 0 w 20"/>
                <a:gd name="T7" fmla="*/ 0 h 72"/>
                <a:gd name="T8" fmla="*/ 20 w 20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72">
                  <a:moveTo>
                    <a:pt x="4" y="0"/>
                  </a:moveTo>
                  <a:cubicBezTo>
                    <a:pt x="0" y="15"/>
                    <a:pt x="12" y="48"/>
                    <a:pt x="20" y="7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29" name="Freeform 1474"/>
            <p:cNvSpPr>
              <a:spLocks/>
            </p:cNvSpPr>
            <p:nvPr/>
          </p:nvSpPr>
          <p:spPr bwMode="auto">
            <a:xfrm>
              <a:off x="1289" y="8702"/>
              <a:ext cx="448" cy="133"/>
            </a:xfrm>
            <a:custGeom>
              <a:avLst/>
              <a:gdLst>
                <a:gd name="T0" fmla="*/ 16158 w 340"/>
                <a:gd name="T1" fmla="*/ 0 h 94"/>
                <a:gd name="T2" fmla="*/ 236565 w 340"/>
                <a:gd name="T3" fmla="*/ 1657188 h 94"/>
                <a:gd name="T4" fmla="*/ 635043 w 340"/>
                <a:gd name="T5" fmla="*/ 2879272 h 94"/>
                <a:gd name="T6" fmla="*/ 1447260 w 340"/>
                <a:gd name="T7" fmla="*/ 3720877 h 94"/>
                <a:gd name="T8" fmla="*/ 1757837 w 340"/>
                <a:gd name="T9" fmla="*/ 4404229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94"/>
                <a:gd name="T17" fmla="*/ 340 w 3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94">
                  <a:moveTo>
                    <a:pt x="3" y="0"/>
                  </a:moveTo>
                  <a:cubicBezTo>
                    <a:pt x="0" y="9"/>
                    <a:pt x="18" y="25"/>
                    <a:pt x="46" y="35"/>
                  </a:cubicBezTo>
                  <a:cubicBezTo>
                    <a:pt x="73" y="46"/>
                    <a:pt x="94" y="52"/>
                    <a:pt x="123" y="61"/>
                  </a:cubicBezTo>
                  <a:cubicBezTo>
                    <a:pt x="173" y="76"/>
                    <a:pt x="228" y="74"/>
                    <a:pt x="280" y="79"/>
                  </a:cubicBezTo>
                  <a:cubicBezTo>
                    <a:pt x="301" y="81"/>
                    <a:pt x="334" y="94"/>
                    <a:pt x="340" y="9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30" name="Freeform 1475"/>
            <p:cNvSpPr>
              <a:spLocks/>
            </p:cNvSpPr>
            <p:nvPr/>
          </p:nvSpPr>
          <p:spPr bwMode="auto">
            <a:xfrm>
              <a:off x="1267" y="8806"/>
              <a:ext cx="162" cy="352"/>
            </a:xfrm>
            <a:custGeom>
              <a:avLst/>
              <a:gdLst>
                <a:gd name="T0" fmla="*/ 16063 w 123"/>
                <a:gd name="T1" fmla="*/ 0 h 250"/>
                <a:gd name="T2" fmla="*/ 191563 w 123"/>
                <a:gd name="T3" fmla="*/ 6387488 h 250"/>
                <a:gd name="T4" fmla="*/ 627257 w 123"/>
                <a:gd name="T5" fmla="*/ 10114703 h 250"/>
                <a:gd name="T6" fmla="*/ 0 60000 65536"/>
                <a:gd name="T7" fmla="*/ 0 60000 65536"/>
                <a:gd name="T8" fmla="*/ 0 60000 65536"/>
                <a:gd name="T9" fmla="*/ 0 w 123"/>
                <a:gd name="T10" fmla="*/ 0 h 250"/>
                <a:gd name="T11" fmla="*/ 123 w 123"/>
                <a:gd name="T12" fmla="*/ 250 h 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250">
                  <a:moveTo>
                    <a:pt x="3" y="0"/>
                  </a:moveTo>
                  <a:cubicBezTo>
                    <a:pt x="0" y="28"/>
                    <a:pt x="7" y="97"/>
                    <a:pt x="37" y="158"/>
                  </a:cubicBezTo>
                  <a:cubicBezTo>
                    <a:pt x="67" y="218"/>
                    <a:pt x="108" y="247"/>
                    <a:pt x="123" y="25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31" name="Freeform 1476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408571 w 369"/>
                <a:gd name="T1" fmla="*/ 1659888 h 689"/>
                <a:gd name="T2" fmla="*/ 203413 w 369"/>
                <a:gd name="T3" fmla="*/ 7866052 h 689"/>
                <a:gd name="T4" fmla="*/ 67045 w 369"/>
                <a:gd name="T5" fmla="*/ 13343801 h 689"/>
                <a:gd name="T6" fmla="*/ 241968 w 369"/>
                <a:gd name="T7" fmla="*/ 16641107 h 689"/>
                <a:gd name="T8" fmla="*/ 631651 w 369"/>
                <a:gd name="T9" fmla="*/ 20464163 h 689"/>
                <a:gd name="T10" fmla="*/ 627776 w 369"/>
                <a:gd name="T11" fmla="*/ 24269024 h 689"/>
                <a:gd name="T12" fmla="*/ 930860 w 369"/>
                <a:gd name="T13" fmla="*/ 25000981 h 689"/>
                <a:gd name="T14" fmla="*/ 1211597 w 369"/>
                <a:gd name="T15" fmla="*/ 25901534 h 689"/>
                <a:gd name="T16" fmla="*/ 1922276 w 369"/>
                <a:gd name="T17" fmla="*/ 27437882 h 689"/>
                <a:gd name="T18" fmla="*/ 2008198 w 369"/>
                <a:gd name="T19" fmla="*/ 19444521 h 689"/>
                <a:gd name="T20" fmla="*/ 1962796 w 369"/>
                <a:gd name="T21" fmla="*/ 16841025 h 689"/>
                <a:gd name="T22" fmla="*/ 1970242 w 369"/>
                <a:gd name="T23" fmla="*/ 16428088 h 689"/>
                <a:gd name="T24" fmla="*/ 1687253 w 369"/>
                <a:gd name="T25" fmla="*/ 8820011 h 689"/>
                <a:gd name="T26" fmla="*/ 408571 w 369"/>
                <a:gd name="T27" fmla="*/ 1659888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32" name="Freeform 1477"/>
            <p:cNvSpPr>
              <a:spLocks/>
            </p:cNvSpPr>
            <p:nvPr/>
          </p:nvSpPr>
          <p:spPr bwMode="auto">
            <a:xfrm>
              <a:off x="2017" y="8854"/>
              <a:ext cx="250" cy="289"/>
            </a:xfrm>
            <a:custGeom>
              <a:avLst/>
              <a:gdLst>
                <a:gd name="T0" fmla="*/ 0 w 190"/>
                <a:gd name="T1" fmla="*/ 8519430 h 205"/>
                <a:gd name="T2" fmla="*/ 941754 w 190"/>
                <a:gd name="T3" fmla="*/ 0 h 205"/>
                <a:gd name="T4" fmla="*/ 0 60000 65536"/>
                <a:gd name="T5" fmla="*/ 0 60000 65536"/>
                <a:gd name="T6" fmla="*/ 0 w 190"/>
                <a:gd name="T7" fmla="*/ 0 h 205"/>
                <a:gd name="T8" fmla="*/ 190 w 190"/>
                <a:gd name="T9" fmla="*/ 205 h 2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0" h="205">
                  <a:moveTo>
                    <a:pt x="0" y="203"/>
                  </a:moveTo>
                  <a:cubicBezTo>
                    <a:pt x="40" y="205"/>
                    <a:pt x="161" y="173"/>
                    <a:pt x="19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33" name="Freeform 1478"/>
            <p:cNvSpPr>
              <a:spLocks/>
            </p:cNvSpPr>
            <p:nvPr/>
          </p:nvSpPr>
          <p:spPr bwMode="auto">
            <a:xfrm>
              <a:off x="1280" y="9050"/>
              <a:ext cx="415" cy="166"/>
            </a:xfrm>
            <a:custGeom>
              <a:avLst/>
              <a:gdLst>
                <a:gd name="T0" fmla="*/ 747593 w 315"/>
                <a:gd name="T1" fmla="*/ 2990415 h 118"/>
                <a:gd name="T2" fmla="*/ 604820 w 315"/>
                <a:gd name="T3" fmla="*/ 3085415 h 118"/>
                <a:gd name="T4" fmla="*/ 579747 w 315"/>
                <a:gd name="T5" fmla="*/ 3020710 h 118"/>
                <a:gd name="T6" fmla="*/ 552672 w 315"/>
                <a:gd name="T7" fmla="*/ 3094663 h 118"/>
                <a:gd name="T8" fmla="*/ 0 w 315"/>
                <a:gd name="T9" fmla="*/ 4269634 h 118"/>
                <a:gd name="T10" fmla="*/ 1156977 w 315"/>
                <a:gd name="T11" fmla="*/ 3859887 h 118"/>
                <a:gd name="T12" fmla="*/ 1601550 w 315"/>
                <a:gd name="T13" fmla="*/ 0 h 118"/>
                <a:gd name="T14" fmla="*/ 747593 w 315"/>
                <a:gd name="T15" fmla="*/ 2990415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18"/>
                <a:gd name="T26" fmla="*/ 315 w 31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18">
                  <a:moveTo>
                    <a:pt x="145" y="76"/>
                  </a:moveTo>
                  <a:cubicBezTo>
                    <a:pt x="135" y="76"/>
                    <a:pt x="127" y="77"/>
                    <a:pt x="118" y="78"/>
                  </a:cubicBezTo>
                  <a:cubicBezTo>
                    <a:pt x="116" y="78"/>
                    <a:pt x="114" y="77"/>
                    <a:pt x="112" y="77"/>
                  </a:cubicBezTo>
                  <a:cubicBezTo>
                    <a:pt x="110" y="77"/>
                    <a:pt x="109" y="79"/>
                    <a:pt x="107" y="79"/>
                  </a:cubicBezTo>
                  <a:cubicBezTo>
                    <a:pt x="45" y="89"/>
                    <a:pt x="15" y="109"/>
                    <a:pt x="0" y="109"/>
                  </a:cubicBezTo>
                  <a:cubicBezTo>
                    <a:pt x="27" y="118"/>
                    <a:pt x="138" y="108"/>
                    <a:pt x="225" y="98"/>
                  </a:cubicBezTo>
                  <a:cubicBezTo>
                    <a:pt x="315" y="88"/>
                    <a:pt x="307" y="23"/>
                    <a:pt x="311" y="0"/>
                  </a:cubicBezTo>
                  <a:cubicBezTo>
                    <a:pt x="283" y="32"/>
                    <a:pt x="232" y="71"/>
                    <a:pt x="145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34" name="Freeform 1479"/>
            <p:cNvSpPr>
              <a:spLocks/>
            </p:cNvSpPr>
            <p:nvPr/>
          </p:nvSpPr>
          <p:spPr bwMode="auto">
            <a:xfrm>
              <a:off x="1844" y="8852"/>
              <a:ext cx="413" cy="409"/>
            </a:xfrm>
            <a:custGeom>
              <a:avLst/>
              <a:gdLst>
                <a:gd name="T0" fmla="*/ 987796 w 313"/>
                <a:gd name="T1" fmla="*/ 8675829 h 291"/>
                <a:gd name="T2" fmla="*/ 707184 w 313"/>
                <a:gd name="T3" fmla="*/ 7843754 h 291"/>
                <a:gd name="T4" fmla="*/ 406182 w 313"/>
                <a:gd name="T5" fmla="*/ 7107020 h 291"/>
                <a:gd name="T6" fmla="*/ 409985 w 313"/>
                <a:gd name="T7" fmla="*/ 3501126 h 291"/>
                <a:gd name="T8" fmla="*/ 38256 w 313"/>
                <a:gd name="T9" fmla="*/ 0 h 291"/>
                <a:gd name="T10" fmla="*/ 79526 w 313"/>
                <a:gd name="T11" fmla="*/ 4283971 h 291"/>
                <a:gd name="T12" fmla="*/ 79526 w 313"/>
                <a:gd name="T13" fmla="*/ 7925980 h 291"/>
                <a:gd name="T14" fmla="*/ 679484 w 313"/>
                <a:gd name="T15" fmla="*/ 9886933 h 291"/>
                <a:gd name="T16" fmla="*/ 1687723 w 313"/>
                <a:gd name="T17" fmla="*/ 10182170 h 291"/>
                <a:gd name="T18" fmla="*/ 1690829 w 313"/>
                <a:gd name="T19" fmla="*/ 10131248 h 291"/>
                <a:gd name="T20" fmla="*/ 987796 w 313"/>
                <a:gd name="T21" fmla="*/ 8675829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91"/>
                <a:gd name="T35" fmla="*/ 313 w 313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91">
                  <a:moveTo>
                    <a:pt x="183" y="227"/>
                  </a:moveTo>
                  <a:cubicBezTo>
                    <a:pt x="137" y="211"/>
                    <a:pt x="136" y="213"/>
                    <a:pt x="131" y="205"/>
                  </a:cubicBezTo>
                  <a:cubicBezTo>
                    <a:pt x="120" y="206"/>
                    <a:pt x="96" y="211"/>
                    <a:pt x="75" y="186"/>
                  </a:cubicBezTo>
                  <a:cubicBezTo>
                    <a:pt x="54" y="161"/>
                    <a:pt x="79" y="135"/>
                    <a:pt x="76" y="92"/>
                  </a:cubicBezTo>
                  <a:cubicBezTo>
                    <a:pt x="74" y="51"/>
                    <a:pt x="33" y="24"/>
                    <a:pt x="7" y="0"/>
                  </a:cubicBezTo>
                  <a:cubicBezTo>
                    <a:pt x="0" y="41"/>
                    <a:pt x="13" y="78"/>
                    <a:pt x="15" y="112"/>
                  </a:cubicBezTo>
                  <a:cubicBezTo>
                    <a:pt x="18" y="150"/>
                    <a:pt x="12" y="177"/>
                    <a:pt x="15" y="207"/>
                  </a:cubicBezTo>
                  <a:cubicBezTo>
                    <a:pt x="18" y="238"/>
                    <a:pt x="67" y="251"/>
                    <a:pt x="126" y="258"/>
                  </a:cubicBezTo>
                  <a:cubicBezTo>
                    <a:pt x="185" y="265"/>
                    <a:pt x="277" y="291"/>
                    <a:pt x="312" y="266"/>
                  </a:cubicBezTo>
                  <a:cubicBezTo>
                    <a:pt x="312" y="265"/>
                    <a:pt x="312" y="265"/>
                    <a:pt x="313" y="265"/>
                  </a:cubicBezTo>
                  <a:cubicBezTo>
                    <a:pt x="300" y="273"/>
                    <a:pt x="230" y="243"/>
                    <a:pt x="183" y="22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35" name="Freeform 1480"/>
            <p:cNvSpPr>
              <a:spLocks/>
            </p:cNvSpPr>
            <p:nvPr/>
          </p:nvSpPr>
          <p:spPr bwMode="auto">
            <a:xfrm>
              <a:off x="1659" y="8457"/>
              <a:ext cx="22" cy="19"/>
            </a:xfrm>
            <a:custGeom>
              <a:avLst/>
              <a:gdLst>
                <a:gd name="T0" fmla="*/ 305278 w 16"/>
                <a:gd name="T1" fmla="*/ 797241 h 13"/>
                <a:gd name="T2" fmla="*/ 300070 w 16"/>
                <a:gd name="T3" fmla="*/ 1580804 h 13"/>
                <a:gd name="T4" fmla="*/ 0 60000 65536"/>
                <a:gd name="T5" fmla="*/ 0 60000 65536"/>
                <a:gd name="T6" fmla="*/ 0 w 16"/>
                <a:gd name="T7" fmla="*/ 0 h 13"/>
                <a:gd name="T8" fmla="*/ 16 w 16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13">
                  <a:moveTo>
                    <a:pt x="16" y="6"/>
                  </a:moveTo>
                  <a:cubicBezTo>
                    <a:pt x="5" y="0"/>
                    <a:pt x="0" y="13"/>
                    <a:pt x="15" y="12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287" name="Text Box 1481"/>
          <p:cNvSpPr txBox="1">
            <a:spLocks noChangeAspect="1" noChangeArrowheads="1"/>
          </p:cNvSpPr>
          <p:nvPr/>
        </p:nvSpPr>
        <p:spPr bwMode="auto">
          <a:xfrm>
            <a:off x="3273425" y="4589464"/>
            <a:ext cx="2444750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600">
                <a:solidFill>
                  <a:srgbClr val="000000"/>
                </a:solidFill>
                <a:ea typeface="ＭＳ Ｐゴシック" panose="020B0600070205080204" pitchFamily="34" charset="-128"/>
              </a:rPr>
              <a:t>Pathogène d'intérêt vétérinaire</a:t>
            </a:r>
          </a:p>
        </p:txBody>
      </p:sp>
      <p:grpSp>
        <p:nvGrpSpPr>
          <p:cNvPr id="54288" name="Group 171"/>
          <p:cNvGrpSpPr>
            <a:grpSpLocks/>
          </p:cNvGrpSpPr>
          <p:nvPr/>
        </p:nvGrpSpPr>
        <p:grpSpPr bwMode="auto">
          <a:xfrm>
            <a:off x="1154114" y="1989139"/>
            <a:ext cx="5260975" cy="2257425"/>
            <a:chOff x="64" y="1632"/>
            <a:chExt cx="2946" cy="1422"/>
          </a:xfrm>
        </p:grpSpPr>
        <p:sp>
          <p:nvSpPr>
            <p:cNvPr id="54677" name="Text Box 172"/>
            <p:cNvSpPr txBox="1">
              <a:spLocks noChangeAspect="1" noChangeArrowheads="1"/>
            </p:cNvSpPr>
            <p:nvPr/>
          </p:nvSpPr>
          <p:spPr bwMode="auto">
            <a:xfrm>
              <a:off x="64" y="2430"/>
              <a:ext cx="1274" cy="40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8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Antibiotique voie parentérale</a:t>
              </a:r>
            </a:p>
          </p:txBody>
        </p:sp>
        <p:sp>
          <p:nvSpPr>
            <p:cNvPr id="54678" name="AutoShape 173"/>
            <p:cNvSpPr>
              <a:spLocks noChangeArrowheads="1"/>
            </p:cNvSpPr>
            <p:nvPr/>
          </p:nvSpPr>
          <p:spPr bwMode="auto">
            <a:xfrm flipV="1">
              <a:off x="2096" y="2712"/>
              <a:ext cx="163" cy="342"/>
            </a:xfrm>
            <a:prstGeom prst="upArrow">
              <a:avLst>
                <a:gd name="adj1" fmla="val 42500"/>
                <a:gd name="adj2" fmla="val 66801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54679" name="AutoShape 174"/>
            <p:cNvSpPr>
              <a:spLocks noChangeAspect="1" noChangeArrowheads="1"/>
            </p:cNvSpPr>
            <p:nvPr/>
          </p:nvSpPr>
          <p:spPr bwMode="auto">
            <a:xfrm>
              <a:off x="1359" y="2480"/>
              <a:ext cx="362" cy="248"/>
            </a:xfrm>
            <a:prstGeom prst="rightArrow">
              <a:avLst>
                <a:gd name="adj1" fmla="val 50000"/>
                <a:gd name="adj2" fmla="val 36492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680" name="AutoShape 175"/>
            <p:cNvSpPr>
              <a:spLocks noChangeArrowheads="1"/>
            </p:cNvSpPr>
            <p:nvPr/>
          </p:nvSpPr>
          <p:spPr bwMode="auto">
            <a:xfrm>
              <a:off x="2084" y="1655"/>
              <a:ext cx="181" cy="898"/>
            </a:xfrm>
            <a:prstGeom prst="upArrow">
              <a:avLst>
                <a:gd name="adj1" fmla="val 39287"/>
                <a:gd name="adj2" fmla="val 67506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681" name="AutoShape 176"/>
            <p:cNvSpPr>
              <a:spLocks noChangeAspect="1" noChangeArrowheads="1"/>
            </p:cNvSpPr>
            <p:nvPr/>
          </p:nvSpPr>
          <p:spPr bwMode="auto">
            <a:xfrm>
              <a:off x="2263" y="1632"/>
              <a:ext cx="747" cy="170"/>
            </a:xfrm>
            <a:prstGeom prst="rightArrow">
              <a:avLst>
                <a:gd name="adj1" fmla="val 50000"/>
                <a:gd name="adj2" fmla="val 64854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4289" name="Group 177"/>
          <p:cNvGrpSpPr>
            <a:grpSpLocks/>
          </p:cNvGrpSpPr>
          <p:nvPr/>
        </p:nvGrpSpPr>
        <p:grpSpPr bwMode="auto">
          <a:xfrm>
            <a:off x="5041900" y="1557338"/>
            <a:ext cx="5995988" cy="844550"/>
            <a:chOff x="2255" y="1390"/>
            <a:chExt cx="3277" cy="532"/>
          </a:xfrm>
        </p:grpSpPr>
        <p:sp>
          <p:nvSpPr>
            <p:cNvPr id="54675" name="AutoShape 178"/>
            <p:cNvSpPr>
              <a:spLocks noChangeAspect="1" noChangeArrowheads="1"/>
            </p:cNvSpPr>
            <p:nvPr/>
          </p:nvSpPr>
          <p:spPr bwMode="auto">
            <a:xfrm>
              <a:off x="2255" y="1392"/>
              <a:ext cx="699" cy="288"/>
            </a:xfrm>
            <a:prstGeom prst="rightArrow">
              <a:avLst>
                <a:gd name="adj1" fmla="val 50000"/>
                <a:gd name="adj2" fmla="val 6067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676" name="Text Box 179"/>
            <p:cNvSpPr txBox="1">
              <a:spLocks noChangeAspect="1" noChangeArrowheads="1"/>
            </p:cNvSpPr>
            <p:nvPr/>
          </p:nvSpPr>
          <p:spPr bwMode="white">
            <a:xfrm>
              <a:off x="2838" y="1390"/>
              <a:ext cx="2694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6850" indent="-19685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>
                  <a:solidFill>
                    <a:srgbClr val="FFFFFF"/>
                  </a:solidFill>
                  <a:ea typeface="ＭＳ Ｐゴシック" panose="020B0600070205080204" pitchFamily="34" charset="-128"/>
                </a:rPr>
                <a:t>	</a:t>
              </a:r>
              <a:r>
                <a:rPr lang="fr-FR" altLang="fr-FR" sz="18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Pathogènes zoonotiques résistants</a:t>
              </a:r>
            </a:p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    </a:t>
              </a:r>
              <a:r>
                <a:rPr lang="fr-FR" altLang="fr-FR" sz="14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(salmonelles, Campylobacter)</a:t>
              </a:r>
            </a:p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8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	Flore commensale </a:t>
              </a:r>
              <a:r>
                <a:rPr lang="fr-FR" altLang="fr-FR" sz="14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(gènes de résistance)</a:t>
              </a:r>
            </a:p>
          </p:txBody>
        </p:sp>
      </p:grpSp>
      <p:grpSp>
        <p:nvGrpSpPr>
          <p:cNvPr id="54290" name="Group 533"/>
          <p:cNvGrpSpPr>
            <a:grpSpLocks noChangeAspect="1"/>
          </p:cNvGrpSpPr>
          <p:nvPr/>
        </p:nvGrpSpPr>
        <p:grpSpPr bwMode="auto">
          <a:xfrm>
            <a:off x="1397000" y="5013325"/>
            <a:ext cx="1385888" cy="1023938"/>
            <a:chOff x="2336" y="2251"/>
            <a:chExt cx="1105" cy="919"/>
          </a:xfrm>
        </p:grpSpPr>
        <p:grpSp>
          <p:nvGrpSpPr>
            <p:cNvPr id="54647" name="Group 534"/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54673" name="Freeform 535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674" name="Freeform 536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4648" name="Group 537"/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54671" name="Freeform 538"/>
              <p:cNvSpPr>
                <a:spLocks noChangeAspect="1"/>
              </p:cNvSpPr>
              <p:nvPr/>
            </p:nvSpPr>
            <p:spPr bwMode="auto">
              <a:xfrm>
                <a:off x="6531" y="1752"/>
                <a:ext cx="2021" cy="4622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672" name="Freeform 539"/>
              <p:cNvSpPr>
                <a:spLocks noChangeAspect="1"/>
              </p:cNvSpPr>
              <p:nvPr/>
            </p:nvSpPr>
            <p:spPr bwMode="auto">
              <a:xfrm>
                <a:off x="7950" y="6045"/>
                <a:ext cx="324" cy="344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4649" name="Freeform 540"/>
            <p:cNvSpPr>
              <a:spLocks noChangeAspect="1"/>
            </p:cNvSpPr>
            <p:nvPr/>
          </p:nvSpPr>
          <p:spPr bwMode="auto">
            <a:xfrm flipH="1">
              <a:off x="2340" y="2251"/>
              <a:ext cx="1087" cy="446"/>
            </a:xfrm>
            <a:custGeom>
              <a:avLst/>
              <a:gdLst>
                <a:gd name="T0" fmla="*/ 0 w 6305"/>
                <a:gd name="T1" fmla="*/ 0 h 2595"/>
                <a:gd name="T2" fmla="*/ 0 w 6305"/>
                <a:gd name="T3" fmla="*/ 0 h 2595"/>
                <a:gd name="T4" fmla="*/ 0 w 6305"/>
                <a:gd name="T5" fmla="*/ 0 h 2595"/>
                <a:gd name="T6" fmla="*/ 0 w 6305"/>
                <a:gd name="T7" fmla="*/ 0 h 2595"/>
                <a:gd name="T8" fmla="*/ 0 w 6305"/>
                <a:gd name="T9" fmla="*/ 0 h 2595"/>
                <a:gd name="T10" fmla="*/ 0 w 6305"/>
                <a:gd name="T11" fmla="*/ 0 h 2595"/>
                <a:gd name="T12" fmla="*/ 0 w 6305"/>
                <a:gd name="T13" fmla="*/ 0 h 2595"/>
                <a:gd name="T14" fmla="*/ 0 w 6305"/>
                <a:gd name="T15" fmla="*/ 0 h 2595"/>
                <a:gd name="T16" fmla="*/ 0 w 6305"/>
                <a:gd name="T17" fmla="*/ 0 h 2595"/>
                <a:gd name="T18" fmla="*/ 0 w 6305"/>
                <a:gd name="T19" fmla="*/ 0 h 2595"/>
                <a:gd name="T20" fmla="*/ 0 w 6305"/>
                <a:gd name="T21" fmla="*/ 0 h 2595"/>
                <a:gd name="T22" fmla="*/ 0 w 6305"/>
                <a:gd name="T23" fmla="*/ 0 h 2595"/>
                <a:gd name="T24" fmla="*/ 0 w 6305"/>
                <a:gd name="T25" fmla="*/ 0 h 2595"/>
                <a:gd name="T26" fmla="*/ 0 w 6305"/>
                <a:gd name="T27" fmla="*/ 0 h 2595"/>
                <a:gd name="T28" fmla="*/ 0 w 6305"/>
                <a:gd name="T29" fmla="*/ 0 h 2595"/>
                <a:gd name="T30" fmla="*/ 0 w 6305"/>
                <a:gd name="T31" fmla="*/ 0 h 2595"/>
                <a:gd name="T32" fmla="*/ 0 w 6305"/>
                <a:gd name="T33" fmla="*/ 0 h 2595"/>
                <a:gd name="T34" fmla="*/ 0 w 6305"/>
                <a:gd name="T35" fmla="*/ 0 h 2595"/>
                <a:gd name="T36" fmla="*/ 0 w 6305"/>
                <a:gd name="T37" fmla="*/ 0 h 2595"/>
                <a:gd name="T38" fmla="*/ 0 w 6305"/>
                <a:gd name="T39" fmla="*/ 0 h 2595"/>
                <a:gd name="T40" fmla="*/ 0 w 6305"/>
                <a:gd name="T41" fmla="*/ 0 h 2595"/>
                <a:gd name="T42" fmla="*/ 0 w 6305"/>
                <a:gd name="T43" fmla="*/ 0 h 2595"/>
                <a:gd name="T44" fmla="*/ 0 w 6305"/>
                <a:gd name="T45" fmla="*/ 0 h 2595"/>
                <a:gd name="T46" fmla="*/ 0 w 6305"/>
                <a:gd name="T47" fmla="*/ 0 h 2595"/>
                <a:gd name="T48" fmla="*/ 0 w 6305"/>
                <a:gd name="T49" fmla="*/ 0 h 2595"/>
                <a:gd name="T50" fmla="*/ 0 w 6305"/>
                <a:gd name="T51" fmla="*/ 0 h 2595"/>
                <a:gd name="T52" fmla="*/ 0 w 6305"/>
                <a:gd name="T53" fmla="*/ 0 h 2595"/>
                <a:gd name="T54" fmla="*/ 0 w 6305"/>
                <a:gd name="T55" fmla="*/ 0 h 2595"/>
                <a:gd name="T56" fmla="*/ 0 w 6305"/>
                <a:gd name="T57" fmla="*/ 0 h 2595"/>
                <a:gd name="T58" fmla="*/ 0 w 6305"/>
                <a:gd name="T59" fmla="*/ 0 h 2595"/>
                <a:gd name="T60" fmla="*/ 0 w 6305"/>
                <a:gd name="T61" fmla="*/ 0 h 2595"/>
                <a:gd name="T62" fmla="*/ 0 w 6305"/>
                <a:gd name="T63" fmla="*/ 0 h 2595"/>
                <a:gd name="T64" fmla="*/ 0 w 6305"/>
                <a:gd name="T65" fmla="*/ 0 h 2595"/>
                <a:gd name="T66" fmla="*/ 0 w 6305"/>
                <a:gd name="T67" fmla="*/ 0 h 2595"/>
                <a:gd name="T68" fmla="*/ 0 w 6305"/>
                <a:gd name="T69" fmla="*/ 0 h 2595"/>
                <a:gd name="T70" fmla="*/ 0 w 6305"/>
                <a:gd name="T71" fmla="*/ 0 h 2595"/>
                <a:gd name="T72" fmla="*/ 0 w 6305"/>
                <a:gd name="T73" fmla="*/ 0 h 2595"/>
                <a:gd name="T74" fmla="*/ 0 w 6305"/>
                <a:gd name="T75" fmla="*/ 0 h 2595"/>
                <a:gd name="T76" fmla="*/ 0 w 6305"/>
                <a:gd name="T77" fmla="*/ 0 h 2595"/>
                <a:gd name="T78" fmla="*/ 0 w 6305"/>
                <a:gd name="T79" fmla="*/ 0 h 2595"/>
                <a:gd name="T80" fmla="*/ 0 w 6305"/>
                <a:gd name="T81" fmla="*/ 0 h 2595"/>
                <a:gd name="T82" fmla="*/ 0 w 6305"/>
                <a:gd name="T83" fmla="*/ 0 h 2595"/>
                <a:gd name="T84" fmla="*/ 0 w 6305"/>
                <a:gd name="T85" fmla="*/ 0 h 2595"/>
                <a:gd name="T86" fmla="*/ 0 w 6305"/>
                <a:gd name="T87" fmla="*/ 0 h 2595"/>
                <a:gd name="T88" fmla="*/ 0 w 6305"/>
                <a:gd name="T89" fmla="*/ 0 h 2595"/>
                <a:gd name="T90" fmla="*/ 0 w 6305"/>
                <a:gd name="T91" fmla="*/ 0 h 2595"/>
                <a:gd name="T92" fmla="*/ 0 w 6305"/>
                <a:gd name="T93" fmla="*/ 0 h 2595"/>
                <a:gd name="T94" fmla="*/ 0 w 6305"/>
                <a:gd name="T95" fmla="*/ 0 h 2595"/>
                <a:gd name="T96" fmla="*/ 0 w 6305"/>
                <a:gd name="T97" fmla="*/ 0 h 2595"/>
                <a:gd name="T98" fmla="*/ 0 w 6305"/>
                <a:gd name="T99" fmla="*/ 0 h 2595"/>
                <a:gd name="T100" fmla="*/ 0 w 6305"/>
                <a:gd name="T101" fmla="*/ 0 h 2595"/>
                <a:gd name="T102" fmla="*/ 0 w 6305"/>
                <a:gd name="T103" fmla="*/ 0 h 2595"/>
                <a:gd name="T104" fmla="*/ 0 w 6305"/>
                <a:gd name="T105" fmla="*/ 0 h 2595"/>
                <a:gd name="T106" fmla="*/ 0 w 6305"/>
                <a:gd name="T107" fmla="*/ 0 h 2595"/>
                <a:gd name="T108" fmla="*/ 0 w 6305"/>
                <a:gd name="T109" fmla="*/ 0 h 2595"/>
                <a:gd name="T110" fmla="*/ 0 w 6305"/>
                <a:gd name="T111" fmla="*/ 0 h 2595"/>
                <a:gd name="T112" fmla="*/ 0 w 6305"/>
                <a:gd name="T113" fmla="*/ 0 h 2595"/>
                <a:gd name="T114" fmla="*/ 0 w 6305"/>
                <a:gd name="T115" fmla="*/ 0 h 2595"/>
                <a:gd name="T116" fmla="*/ 0 w 6305"/>
                <a:gd name="T117" fmla="*/ 0 h 2595"/>
                <a:gd name="T118" fmla="*/ 0 w 6305"/>
                <a:gd name="T119" fmla="*/ 0 h 2595"/>
                <a:gd name="T120" fmla="*/ 0 w 6305"/>
                <a:gd name="T121" fmla="*/ 0 h 25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4650" name="Group 541"/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54669" name="Freeform 542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670" name="Freeform 543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4651" name="Group 544"/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54667" name="Freeform 545"/>
              <p:cNvSpPr>
                <a:spLocks noChangeAspect="1"/>
              </p:cNvSpPr>
              <p:nvPr/>
            </p:nvSpPr>
            <p:spPr bwMode="auto">
              <a:xfrm>
                <a:off x="6566" y="2057"/>
                <a:ext cx="1825" cy="486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668" name="Freeform 546"/>
              <p:cNvSpPr>
                <a:spLocks noChangeAspect="1"/>
              </p:cNvSpPr>
              <p:nvPr/>
            </p:nvSpPr>
            <p:spPr bwMode="auto">
              <a:xfrm>
                <a:off x="6848" y="6609"/>
                <a:ext cx="424" cy="312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4652" name="Group 547"/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54657" name="Group 548"/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54665" name="Freeform 549"/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66" name="Freeform 550"/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4658" name="Freeform 551"/>
              <p:cNvSpPr>
                <a:spLocks noChangeAspect="1"/>
              </p:cNvSpPr>
              <p:nvPr/>
            </p:nvSpPr>
            <p:spPr bwMode="auto">
              <a:xfrm>
                <a:off x="2741" y="2789"/>
                <a:ext cx="585" cy="659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659" name="Freeform 552"/>
              <p:cNvSpPr>
                <a:spLocks noChangeAspect="1"/>
              </p:cNvSpPr>
              <p:nvPr/>
            </p:nvSpPr>
            <p:spPr bwMode="auto">
              <a:xfrm>
                <a:off x="2292" y="2228"/>
                <a:ext cx="1132" cy="1672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4660" name="Group 553"/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54663" name="Freeform 554"/>
                <p:cNvSpPr>
                  <a:spLocks noChangeAspect="1"/>
                </p:cNvSpPr>
                <p:nvPr/>
              </p:nvSpPr>
              <p:spPr bwMode="auto">
                <a:xfrm>
                  <a:off x="2933" y="2921"/>
                  <a:ext cx="323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64" name="Freeform 555"/>
                <p:cNvSpPr>
                  <a:spLocks noChangeAspect="1"/>
                </p:cNvSpPr>
                <p:nvPr/>
              </p:nvSpPr>
              <p:spPr bwMode="auto">
                <a:xfrm>
                  <a:off x="3101" y="2986"/>
                  <a:ext cx="103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4661" name="Freeform 556"/>
              <p:cNvSpPr>
                <a:spLocks noChangeAspect="1"/>
              </p:cNvSpPr>
              <p:nvPr/>
            </p:nvSpPr>
            <p:spPr bwMode="auto">
              <a:xfrm>
                <a:off x="2238" y="3244"/>
                <a:ext cx="461" cy="717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662" name="Freeform 557"/>
              <p:cNvSpPr>
                <a:spLocks noChangeAspect="1"/>
              </p:cNvSpPr>
              <p:nvPr/>
            </p:nvSpPr>
            <p:spPr bwMode="auto">
              <a:xfrm>
                <a:off x="2487" y="3683"/>
                <a:ext cx="135" cy="141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4653" name="Group 558"/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54655" name="Freeform 559"/>
              <p:cNvSpPr>
                <a:spLocks noChangeAspect="1"/>
              </p:cNvSpPr>
              <p:nvPr/>
            </p:nvSpPr>
            <p:spPr bwMode="auto">
              <a:xfrm>
                <a:off x="3435" y="2183"/>
                <a:ext cx="739" cy="694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656" name="Freeform 560"/>
              <p:cNvSpPr>
                <a:spLocks noChangeAspect="1"/>
              </p:cNvSpPr>
              <p:nvPr/>
            </p:nvSpPr>
            <p:spPr bwMode="auto">
              <a:xfrm>
                <a:off x="3561" y="2322"/>
                <a:ext cx="457" cy="372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4654" name="Freeform 561"/>
            <p:cNvSpPr>
              <a:spLocks noChangeAspect="1"/>
            </p:cNvSpPr>
            <p:nvPr/>
          </p:nvSpPr>
          <p:spPr bwMode="auto">
            <a:xfrm flipH="1">
              <a:off x="2695" y="2639"/>
              <a:ext cx="16" cy="46"/>
            </a:xfrm>
            <a:custGeom>
              <a:avLst/>
              <a:gdLst>
                <a:gd name="T0" fmla="*/ 0 w 90"/>
                <a:gd name="T1" fmla="*/ 0 h 270"/>
                <a:gd name="T2" fmla="*/ 0 w 90"/>
                <a:gd name="T3" fmla="*/ 0 h 270"/>
                <a:gd name="T4" fmla="*/ 0 w 90"/>
                <a:gd name="T5" fmla="*/ 0 h 270"/>
                <a:gd name="T6" fmla="*/ 0 w 90"/>
                <a:gd name="T7" fmla="*/ 0 h 2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291" name="Group 564"/>
          <p:cNvGrpSpPr>
            <a:grpSpLocks/>
          </p:cNvGrpSpPr>
          <p:nvPr/>
        </p:nvGrpSpPr>
        <p:grpSpPr bwMode="auto">
          <a:xfrm>
            <a:off x="6707188" y="2459038"/>
            <a:ext cx="4532312" cy="3562350"/>
            <a:chOff x="3222" y="1549"/>
            <a:chExt cx="2538" cy="2244"/>
          </a:xfrm>
        </p:grpSpPr>
        <p:sp>
          <p:nvSpPr>
            <p:cNvPr id="54295" name="Text Box 181"/>
            <p:cNvSpPr txBox="1">
              <a:spLocks noChangeAspect="1" noChangeArrowheads="1"/>
            </p:cNvSpPr>
            <p:nvPr/>
          </p:nvSpPr>
          <p:spPr bwMode="auto">
            <a:xfrm>
              <a:off x="3446" y="1549"/>
              <a:ext cx="231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2000">
                  <a:solidFill>
                    <a:srgbClr val="FF3300"/>
                  </a:solidFill>
                  <a:ea typeface="ＭＳ Ｐゴシック" panose="020B0600070205080204" pitchFamily="34" charset="-128"/>
                </a:rPr>
                <a:t>Infection alimentaire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2000">
                  <a:solidFill>
                    <a:srgbClr val="FF3300"/>
                  </a:solidFill>
                  <a:ea typeface="ＭＳ Ｐゴシック" panose="020B0600070205080204" pitchFamily="34" charset="-128"/>
                </a:rPr>
                <a:t>Réservoir de gènes de résistance</a:t>
              </a:r>
            </a:p>
          </p:txBody>
        </p:sp>
        <p:sp>
          <p:nvSpPr>
            <p:cNvPr id="54296" name="Text Box 182"/>
            <p:cNvSpPr txBox="1">
              <a:spLocks noChangeAspect="1" noChangeArrowheads="1"/>
            </p:cNvSpPr>
            <p:nvPr/>
          </p:nvSpPr>
          <p:spPr bwMode="auto">
            <a:xfrm>
              <a:off x="3766" y="3490"/>
              <a:ext cx="1626" cy="291"/>
            </a:xfrm>
            <a:prstGeom prst="rect">
              <a:avLst/>
            </a:prstGeom>
            <a:solidFill>
              <a:srgbClr val="FFE9BD"/>
            </a:solidFill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2400">
                  <a:solidFill>
                    <a:srgbClr val="FF3300"/>
                  </a:solidFill>
                  <a:ea typeface="ＭＳ Ｐゴシック" panose="020B0600070205080204" pitchFamily="34" charset="-128"/>
                </a:rPr>
                <a:t>SANTE PUBLIQUE</a:t>
              </a:r>
            </a:p>
          </p:txBody>
        </p:sp>
        <p:sp>
          <p:nvSpPr>
            <p:cNvPr id="54297" name="AutoShape 183"/>
            <p:cNvSpPr>
              <a:spLocks noChangeArrowheads="1"/>
            </p:cNvSpPr>
            <p:nvPr/>
          </p:nvSpPr>
          <p:spPr bwMode="auto">
            <a:xfrm flipV="1">
              <a:off x="4563" y="2162"/>
              <a:ext cx="207" cy="491"/>
            </a:xfrm>
            <a:prstGeom prst="upArrow">
              <a:avLst>
                <a:gd name="adj1" fmla="val 39287"/>
                <a:gd name="adj2" fmla="val 32274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298" name="Text Box 184"/>
            <p:cNvSpPr txBox="1">
              <a:spLocks noChangeAspect="1" noChangeArrowheads="1"/>
            </p:cNvSpPr>
            <p:nvPr/>
          </p:nvSpPr>
          <p:spPr bwMode="auto">
            <a:xfrm>
              <a:off x="4250" y="2676"/>
              <a:ext cx="985" cy="291"/>
            </a:xfrm>
            <a:prstGeom prst="rect">
              <a:avLst/>
            </a:prstGeom>
            <a:solidFill>
              <a:srgbClr val="FFE9BD"/>
            </a:solidFill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2400">
                  <a:solidFill>
                    <a:srgbClr val="FF3300"/>
                  </a:solidFill>
                  <a:ea typeface="ＭＳ Ｐゴシック" panose="020B0600070205080204" pitchFamily="34" charset="-128"/>
                </a:rPr>
                <a:t>HOMME</a:t>
              </a:r>
            </a:p>
          </p:txBody>
        </p:sp>
        <p:sp>
          <p:nvSpPr>
            <p:cNvPr id="54299" name="Line 185"/>
            <p:cNvSpPr>
              <a:spLocks noChangeAspect="1" noChangeShapeType="1"/>
            </p:cNvSpPr>
            <p:nvPr/>
          </p:nvSpPr>
          <p:spPr bwMode="auto">
            <a:xfrm>
              <a:off x="4668" y="3088"/>
              <a:ext cx="0" cy="3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4300" name="Group 186"/>
            <p:cNvGrpSpPr>
              <a:grpSpLocks/>
            </p:cNvGrpSpPr>
            <p:nvPr/>
          </p:nvGrpSpPr>
          <p:grpSpPr bwMode="auto">
            <a:xfrm>
              <a:off x="3287" y="2644"/>
              <a:ext cx="540" cy="1149"/>
              <a:chOff x="2781" y="722"/>
              <a:chExt cx="1284" cy="3349"/>
            </a:xfrm>
          </p:grpSpPr>
          <p:grpSp>
            <p:nvGrpSpPr>
              <p:cNvPr id="54302" name="Group 187"/>
              <p:cNvGrpSpPr>
                <a:grpSpLocks/>
              </p:cNvGrpSpPr>
              <p:nvPr/>
            </p:nvGrpSpPr>
            <p:grpSpPr bwMode="auto">
              <a:xfrm>
                <a:off x="2781" y="722"/>
                <a:ext cx="1284" cy="3332"/>
                <a:chOff x="2781" y="722"/>
                <a:chExt cx="1284" cy="3332"/>
              </a:xfrm>
            </p:grpSpPr>
            <p:sp>
              <p:nvSpPr>
                <p:cNvPr id="54447" name="Freeform 188"/>
                <p:cNvSpPr>
                  <a:spLocks/>
                </p:cNvSpPr>
                <p:nvPr/>
              </p:nvSpPr>
              <p:spPr bwMode="auto">
                <a:xfrm>
                  <a:off x="3246" y="722"/>
                  <a:ext cx="345" cy="298"/>
                </a:xfrm>
                <a:custGeom>
                  <a:avLst/>
                  <a:gdLst>
                    <a:gd name="T0" fmla="*/ 14561094 w 220"/>
                    <a:gd name="T1" fmla="*/ 123543614 h 192"/>
                    <a:gd name="T2" fmla="*/ 19608295 w 220"/>
                    <a:gd name="T3" fmla="*/ 134012374 h 192"/>
                    <a:gd name="T4" fmla="*/ 25485131 w 220"/>
                    <a:gd name="T5" fmla="*/ 152655358 h 192"/>
                    <a:gd name="T6" fmla="*/ 31893467 w 220"/>
                    <a:gd name="T7" fmla="*/ 151620236 h 192"/>
                    <a:gd name="T8" fmla="*/ 29600569 w 220"/>
                    <a:gd name="T9" fmla="*/ 138353806 h 192"/>
                    <a:gd name="T10" fmla="*/ 38116113 w 220"/>
                    <a:gd name="T11" fmla="*/ 121003029 h 192"/>
                    <a:gd name="T12" fmla="*/ 29600569 w 220"/>
                    <a:gd name="T13" fmla="*/ 94674774 h 192"/>
                    <a:gd name="T14" fmla="*/ 51480434 w 220"/>
                    <a:gd name="T15" fmla="*/ 85351037 h 192"/>
                    <a:gd name="T16" fmla="*/ 68351408 w 220"/>
                    <a:gd name="T17" fmla="*/ 80441862 h 192"/>
                    <a:gd name="T18" fmla="*/ 88685814 w 220"/>
                    <a:gd name="T19" fmla="*/ 68694013 h 192"/>
                    <a:gd name="T20" fmla="*/ 109939210 w 220"/>
                    <a:gd name="T21" fmla="*/ 58172357 h 192"/>
                    <a:gd name="T22" fmla="*/ 120731931 w 220"/>
                    <a:gd name="T23" fmla="*/ 54299733 h 192"/>
                    <a:gd name="T24" fmla="*/ 129095415 w 220"/>
                    <a:gd name="T25" fmla="*/ 68694013 h 192"/>
                    <a:gd name="T26" fmla="*/ 155045489 w 220"/>
                    <a:gd name="T27" fmla="*/ 61105054 h 192"/>
                    <a:gd name="T28" fmla="*/ 157316247 w 220"/>
                    <a:gd name="T29" fmla="*/ 68694013 h 192"/>
                    <a:gd name="T30" fmla="*/ 187010231 w 220"/>
                    <a:gd name="T31" fmla="*/ 69529683 h 192"/>
                    <a:gd name="T32" fmla="*/ 196237557 w 220"/>
                    <a:gd name="T33" fmla="*/ 78368090 h 192"/>
                    <a:gd name="T34" fmla="*/ 196237557 w 220"/>
                    <a:gd name="T35" fmla="*/ 81153399 h 192"/>
                    <a:gd name="T36" fmla="*/ 200949785 w 220"/>
                    <a:gd name="T37" fmla="*/ 81153399 h 192"/>
                    <a:gd name="T38" fmla="*/ 204587390 w 220"/>
                    <a:gd name="T39" fmla="*/ 101670752 h 192"/>
                    <a:gd name="T40" fmla="*/ 225081213 w 220"/>
                    <a:gd name="T41" fmla="*/ 114005945 h 192"/>
                    <a:gd name="T42" fmla="*/ 221284551 w 220"/>
                    <a:gd name="T43" fmla="*/ 120030285 h 192"/>
                    <a:gd name="T44" fmla="*/ 223031669 w 220"/>
                    <a:gd name="T45" fmla="*/ 130337485 h 192"/>
                    <a:gd name="T46" fmla="*/ 226987202 w 220"/>
                    <a:gd name="T47" fmla="*/ 157706140 h 192"/>
                    <a:gd name="T48" fmla="*/ 233361770 w 220"/>
                    <a:gd name="T49" fmla="*/ 150019897 h 192"/>
                    <a:gd name="T50" fmla="*/ 238452174 w 220"/>
                    <a:gd name="T51" fmla="*/ 139367389 h 192"/>
                    <a:gd name="T52" fmla="*/ 244956318 w 220"/>
                    <a:gd name="T53" fmla="*/ 121003029 h 192"/>
                    <a:gd name="T54" fmla="*/ 250983664 w 220"/>
                    <a:gd name="T55" fmla="*/ 120030285 h 192"/>
                    <a:gd name="T56" fmla="*/ 249791843 w 220"/>
                    <a:gd name="T57" fmla="*/ 101670752 h 192"/>
                    <a:gd name="T58" fmla="*/ 249791843 w 220"/>
                    <a:gd name="T59" fmla="*/ 85973809 h 192"/>
                    <a:gd name="T60" fmla="*/ 243139517 w 220"/>
                    <a:gd name="T61" fmla="*/ 66136180 h 192"/>
                    <a:gd name="T62" fmla="*/ 236975657 w 220"/>
                    <a:gd name="T63" fmla="*/ 46494322 h 192"/>
                    <a:gd name="T64" fmla="*/ 218095641 w 220"/>
                    <a:gd name="T65" fmla="*/ 29956073 h 192"/>
                    <a:gd name="T66" fmla="*/ 196237557 w 220"/>
                    <a:gd name="T67" fmla="*/ 20960139 h 192"/>
                    <a:gd name="T68" fmla="*/ 191182222 w 220"/>
                    <a:gd name="T69" fmla="*/ 15558637 h 192"/>
                    <a:gd name="T70" fmla="*/ 181076035 w 220"/>
                    <a:gd name="T71" fmla="*/ 13716557 h 192"/>
                    <a:gd name="T72" fmla="*/ 165113986 w 220"/>
                    <a:gd name="T73" fmla="*/ 3126323 h 192"/>
                    <a:gd name="T74" fmla="*/ 128141892 w 220"/>
                    <a:gd name="T75" fmla="*/ 1727414 h 192"/>
                    <a:gd name="T76" fmla="*/ 120731931 w 220"/>
                    <a:gd name="T77" fmla="*/ 1727414 h 192"/>
                    <a:gd name="T78" fmla="*/ 102638590 w 220"/>
                    <a:gd name="T79" fmla="*/ 0 h 192"/>
                    <a:gd name="T80" fmla="*/ 80730681 w 220"/>
                    <a:gd name="T81" fmla="*/ 7531196 h 192"/>
                    <a:gd name="T82" fmla="*/ 57833209 w 220"/>
                    <a:gd name="T83" fmla="*/ 13716557 h 192"/>
                    <a:gd name="T84" fmla="*/ 68351408 w 220"/>
                    <a:gd name="T85" fmla="*/ 13716557 h 192"/>
                    <a:gd name="T86" fmla="*/ 17723856 w 220"/>
                    <a:gd name="T87" fmla="*/ 54105232 h 192"/>
                    <a:gd name="T88" fmla="*/ 9285335 w 220"/>
                    <a:gd name="T89" fmla="*/ 77111481 h 192"/>
                    <a:gd name="T90" fmla="*/ 3775763 w 220"/>
                    <a:gd name="T91" fmla="*/ 98640828 h 192"/>
                    <a:gd name="T92" fmla="*/ 5921083 w 220"/>
                    <a:gd name="T93" fmla="*/ 109499175 h 192"/>
                    <a:gd name="T94" fmla="*/ 9285335 w 220"/>
                    <a:gd name="T95" fmla="*/ 121003029 h 192"/>
                    <a:gd name="T96" fmla="*/ 14561094 w 220"/>
                    <a:gd name="T97" fmla="*/ 123543614 h 19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20" h="192">
                      <a:moveTo>
                        <a:pt x="13" y="149"/>
                      </a:moveTo>
                      <a:cubicBezTo>
                        <a:pt x="14" y="152"/>
                        <a:pt x="17" y="162"/>
                        <a:pt x="17" y="162"/>
                      </a:cubicBezTo>
                      <a:cubicBezTo>
                        <a:pt x="17" y="162"/>
                        <a:pt x="20" y="176"/>
                        <a:pt x="22" y="184"/>
                      </a:cubicBezTo>
                      <a:cubicBezTo>
                        <a:pt x="24" y="189"/>
                        <a:pt x="24" y="183"/>
                        <a:pt x="28" y="183"/>
                      </a:cubicBezTo>
                      <a:cubicBezTo>
                        <a:pt x="22" y="170"/>
                        <a:pt x="29" y="172"/>
                        <a:pt x="26" y="167"/>
                      </a:cubicBezTo>
                      <a:cubicBezTo>
                        <a:pt x="21" y="158"/>
                        <a:pt x="28" y="154"/>
                        <a:pt x="33" y="146"/>
                      </a:cubicBezTo>
                      <a:cubicBezTo>
                        <a:pt x="38" y="137"/>
                        <a:pt x="29" y="124"/>
                        <a:pt x="26" y="114"/>
                      </a:cubicBezTo>
                      <a:cubicBezTo>
                        <a:pt x="32" y="112"/>
                        <a:pt x="43" y="111"/>
                        <a:pt x="45" y="103"/>
                      </a:cubicBezTo>
                      <a:cubicBezTo>
                        <a:pt x="48" y="93"/>
                        <a:pt x="47" y="99"/>
                        <a:pt x="60" y="97"/>
                      </a:cubicBezTo>
                      <a:cubicBezTo>
                        <a:pt x="71" y="95"/>
                        <a:pt x="74" y="93"/>
                        <a:pt x="78" y="83"/>
                      </a:cubicBezTo>
                      <a:cubicBezTo>
                        <a:pt x="81" y="75"/>
                        <a:pt x="89" y="72"/>
                        <a:pt x="96" y="70"/>
                      </a:cubicBezTo>
                      <a:cubicBezTo>
                        <a:pt x="106" y="66"/>
                        <a:pt x="106" y="66"/>
                        <a:pt x="106" y="66"/>
                      </a:cubicBezTo>
                      <a:cubicBezTo>
                        <a:pt x="108" y="71"/>
                        <a:pt x="111" y="77"/>
                        <a:pt x="113" y="83"/>
                      </a:cubicBezTo>
                      <a:cubicBezTo>
                        <a:pt x="116" y="78"/>
                        <a:pt x="130" y="71"/>
                        <a:pt x="136" y="74"/>
                      </a:cubicBezTo>
                      <a:cubicBezTo>
                        <a:pt x="140" y="77"/>
                        <a:pt x="136" y="80"/>
                        <a:pt x="138" y="83"/>
                      </a:cubicBezTo>
                      <a:cubicBezTo>
                        <a:pt x="145" y="78"/>
                        <a:pt x="157" y="80"/>
                        <a:pt x="164" y="84"/>
                      </a:cubicBezTo>
                      <a:cubicBezTo>
                        <a:pt x="169" y="87"/>
                        <a:pt x="168" y="91"/>
                        <a:pt x="172" y="95"/>
                      </a:cubicBezTo>
                      <a:cubicBezTo>
                        <a:pt x="171" y="96"/>
                        <a:pt x="172" y="97"/>
                        <a:pt x="172" y="98"/>
                      </a:cubicBezTo>
                      <a:cubicBezTo>
                        <a:pt x="173" y="98"/>
                        <a:pt x="176" y="97"/>
                        <a:pt x="176" y="98"/>
                      </a:cubicBezTo>
                      <a:cubicBezTo>
                        <a:pt x="182" y="103"/>
                        <a:pt x="184" y="117"/>
                        <a:pt x="179" y="123"/>
                      </a:cubicBezTo>
                      <a:cubicBezTo>
                        <a:pt x="184" y="129"/>
                        <a:pt x="199" y="127"/>
                        <a:pt x="197" y="137"/>
                      </a:cubicBezTo>
                      <a:cubicBezTo>
                        <a:pt x="197" y="140"/>
                        <a:pt x="194" y="142"/>
                        <a:pt x="194" y="145"/>
                      </a:cubicBezTo>
                      <a:cubicBezTo>
                        <a:pt x="193" y="150"/>
                        <a:pt x="195" y="153"/>
                        <a:pt x="196" y="157"/>
                      </a:cubicBezTo>
                      <a:cubicBezTo>
                        <a:pt x="200" y="167"/>
                        <a:pt x="197" y="192"/>
                        <a:pt x="199" y="190"/>
                      </a:cubicBezTo>
                      <a:cubicBezTo>
                        <a:pt x="205" y="181"/>
                        <a:pt x="205" y="181"/>
                        <a:pt x="205" y="181"/>
                      </a:cubicBezTo>
                      <a:cubicBezTo>
                        <a:pt x="209" y="168"/>
                        <a:pt x="209" y="168"/>
                        <a:pt x="209" y="168"/>
                      </a:cubicBezTo>
                      <a:cubicBezTo>
                        <a:pt x="215" y="146"/>
                        <a:pt x="215" y="146"/>
                        <a:pt x="215" y="146"/>
                      </a:cubicBezTo>
                      <a:cubicBezTo>
                        <a:pt x="217" y="144"/>
                        <a:pt x="220" y="149"/>
                        <a:pt x="220" y="145"/>
                      </a:cubicBezTo>
                      <a:cubicBezTo>
                        <a:pt x="220" y="140"/>
                        <a:pt x="218" y="128"/>
                        <a:pt x="219" y="123"/>
                      </a:cubicBezTo>
                      <a:cubicBezTo>
                        <a:pt x="219" y="119"/>
                        <a:pt x="219" y="108"/>
                        <a:pt x="219" y="104"/>
                      </a:cubicBezTo>
                      <a:cubicBezTo>
                        <a:pt x="220" y="96"/>
                        <a:pt x="215" y="88"/>
                        <a:pt x="213" y="80"/>
                      </a:cubicBezTo>
                      <a:cubicBezTo>
                        <a:pt x="211" y="72"/>
                        <a:pt x="211" y="64"/>
                        <a:pt x="208" y="56"/>
                      </a:cubicBezTo>
                      <a:cubicBezTo>
                        <a:pt x="206" y="47"/>
                        <a:pt x="199" y="41"/>
                        <a:pt x="191" y="36"/>
                      </a:cubicBezTo>
                      <a:cubicBezTo>
                        <a:pt x="184" y="32"/>
                        <a:pt x="176" y="32"/>
                        <a:pt x="172" y="25"/>
                      </a:cubicBezTo>
                      <a:cubicBezTo>
                        <a:pt x="170" y="22"/>
                        <a:pt x="172" y="22"/>
                        <a:pt x="168" y="19"/>
                      </a:cubicBezTo>
                      <a:cubicBezTo>
                        <a:pt x="166" y="18"/>
                        <a:pt x="161" y="18"/>
                        <a:pt x="159" y="17"/>
                      </a:cubicBezTo>
                      <a:cubicBezTo>
                        <a:pt x="152" y="15"/>
                        <a:pt x="143" y="12"/>
                        <a:pt x="145" y="4"/>
                      </a:cubicBezTo>
                      <a:cubicBezTo>
                        <a:pt x="136" y="1"/>
                        <a:pt x="120" y="9"/>
                        <a:pt x="112" y="2"/>
                      </a:cubicBezTo>
                      <a:cubicBezTo>
                        <a:pt x="106" y="2"/>
                        <a:pt x="106" y="2"/>
                        <a:pt x="106" y="2"/>
                      </a:cubicBezTo>
                      <a:cubicBezTo>
                        <a:pt x="101" y="3"/>
                        <a:pt x="94" y="2"/>
                        <a:pt x="90" y="0"/>
                      </a:cubicBezTo>
                      <a:cubicBezTo>
                        <a:pt x="87" y="4"/>
                        <a:pt x="77" y="8"/>
                        <a:pt x="71" y="9"/>
                      </a:cubicBezTo>
                      <a:cubicBezTo>
                        <a:pt x="64" y="9"/>
                        <a:pt x="56" y="10"/>
                        <a:pt x="51" y="17"/>
                      </a:cubicBezTo>
                      <a:cubicBezTo>
                        <a:pt x="54" y="16"/>
                        <a:pt x="58" y="15"/>
                        <a:pt x="60" y="17"/>
                      </a:cubicBezTo>
                      <a:cubicBezTo>
                        <a:pt x="40" y="27"/>
                        <a:pt x="17" y="42"/>
                        <a:pt x="15" y="65"/>
                      </a:cubicBezTo>
                      <a:cubicBezTo>
                        <a:pt x="14" y="75"/>
                        <a:pt x="9" y="83"/>
                        <a:pt x="8" y="93"/>
                      </a:cubicBezTo>
                      <a:cubicBezTo>
                        <a:pt x="8" y="104"/>
                        <a:pt x="0" y="109"/>
                        <a:pt x="3" y="119"/>
                      </a:cubicBezTo>
                      <a:cubicBezTo>
                        <a:pt x="2" y="126"/>
                        <a:pt x="5" y="125"/>
                        <a:pt x="5" y="132"/>
                      </a:cubicBezTo>
                      <a:cubicBezTo>
                        <a:pt x="3" y="138"/>
                        <a:pt x="8" y="146"/>
                        <a:pt x="8" y="146"/>
                      </a:cubicBezTo>
                      <a:lnTo>
                        <a:pt x="13" y="149"/>
                      </a:lnTo>
                      <a:close/>
                    </a:path>
                  </a:pathLst>
                </a:custGeom>
                <a:solidFill>
                  <a:srgbClr val="EFDA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48" name="Freeform 189"/>
                <p:cNvSpPr>
                  <a:spLocks/>
                </p:cNvSpPr>
                <p:nvPr/>
              </p:nvSpPr>
              <p:spPr bwMode="auto">
                <a:xfrm>
                  <a:off x="3254" y="824"/>
                  <a:ext cx="340" cy="397"/>
                </a:xfrm>
                <a:custGeom>
                  <a:avLst/>
                  <a:gdLst>
                    <a:gd name="T0" fmla="*/ 237601453 w 217"/>
                    <a:gd name="T1" fmla="*/ 73749647 h 255"/>
                    <a:gd name="T2" fmla="*/ 235344258 w 217"/>
                    <a:gd name="T3" fmla="*/ 73331193 h 255"/>
                    <a:gd name="T4" fmla="*/ 232864513 w 217"/>
                    <a:gd name="T5" fmla="*/ 73331193 h 255"/>
                    <a:gd name="T6" fmla="*/ 226636843 w 217"/>
                    <a:gd name="T7" fmla="*/ 93250567 h 255"/>
                    <a:gd name="T8" fmla="*/ 224094119 w 217"/>
                    <a:gd name="T9" fmla="*/ 98579676 h 255"/>
                    <a:gd name="T10" fmla="*/ 217589487 w 217"/>
                    <a:gd name="T11" fmla="*/ 110116380 h 255"/>
                    <a:gd name="T12" fmla="*/ 217589487 w 217"/>
                    <a:gd name="T13" fmla="*/ 110116380 h 255"/>
                    <a:gd name="T14" fmla="*/ 215482099 w 217"/>
                    <a:gd name="T15" fmla="*/ 112773174 h 255"/>
                    <a:gd name="T16" fmla="*/ 211653895 w 217"/>
                    <a:gd name="T17" fmla="*/ 83096153 h 255"/>
                    <a:gd name="T18" fmla="*/ 209968338 w 217"/>
                    <a:gd name="T19" fmla="*/ 71612309 h 255"/>
                    <a:gd name="T20" fmla="*/ 213592575 w 217"/>
                    <a:gd name="T21" fmla="*/ 64974979 h 255"/>
                    <a:gd name="T22" fmla="*/ 193747537 w 217"/>
                    <a:gd name="T23" fmla="*/ 52108777 h 255"/>
                    <a:gd name="T24" fmla="*/ 189943936 w 217"/>
                    <a:gd name="T25" fmla="*/ 29181052 h 255"/>
                    <a:gd name="T26" fmla="*/ 185962195 w 217"/>
                    <a:gd name="T27" fmla="*/ 29181052 h 255"/>
                    <a:gd name="T28" fmla="*/ 185962195 w 217"/>
                    <a:gd name="T29" fmla="*/ 26431729 h 255"/>
                    <a:gd name="T30" fmla="*/ 176322057 w 217"/>
                    <a:gd name="T31" fmla="*/ 16654570 h 255"/>
                    <a:gd name="T32" fmla="*/ 147572445 w 217"/>
                    <a:gd name="T33" fmla="*/ 15047159 h 255"/>
                    <a:gd name="T34" fmla="*/ 145282266 w 217"/>
                    <a:gd name="T35" fmla="*/ 7290882 h 255"/>
                    <a:gd name="T36" fmla="*/ 119724194 w 217"/>
                    <a:gd name="T37" fmla="*/ 15047159 h 255"/>
                    <a:gd name="T38" fmla="*/ 112211063 w 217"/>
                    <a:gd name="T39" fmla="*/ 0 h 255"/>
                    <a:gd name="T40" fmla="*/ 101436640 w 217"/>
                    <a:gd name="T41" fmla="*/ 3407515 h 255"/>
                    <a:gd name="T42" fmla="*/ 80917357 w 217"/>
                    <a:gd name="T43" fmla="*/ 15047159 h 255"/>
                    <a:gd name="T44" fmla="*/ 61185154 w 217"/>
                    <a:gd name="T45" fmla="*/ 28268399 h 255"/>
                    <a:gd name="T46" fmla="*/ 44787791 w 217"/>
                    <a:gd name="T47" fmla="*/ 33807631 h 255"/>
                    <a:gd name="T48" fmla="*/ 23420392 w 217"/>
                    <a:gd name="T49" fmla="*/ 44010017 h 255"/>
                    <a:gd name="T50" fmla="*/ 31126076 w 217"/>
                    <a:gd name="T51" fmla="*/ 73331193 h 255"/>
                    <a:gd name="T52" fmla="*/ 23420392 w 217"/>
                    <a:gd name="T53" fmla="*/ 91847980 h 255"/>
                    <a:gd name="T54" fmla="*/ 25377636 w 217"/>
                    <a:gd name="T55" fmla="*/ 106672430 h 255"/>
                    <a:gd name="T56" fmla="*/ 18935654 w 217"/>
                    <a:gd name="T57" fmla="*/ 107558625 h 255"/>
                    <a:gd name="T58" fmla="*/ 13662945 w 217"/>
                    <a:gd name="T59" fmla="*/ 87173072 h 255"/>
                    <a:gd name="T60" fmla="*/ 11260477 w 217"/>
                    <a:gd name="T61" fmla="*/ 80207783 h 255"/>
                    <a:gd name="T62" fmla="*/ 9776789 w 217"/>
                    <a:gd name="T63" fmla="*/ 76792053 h 255"/>
                    <a:gd name="T64" fmla="*/ 9776789 w 217"/>
                    <a:gd name="T65" fmla="*/ 75542268 h 255"/>
                    <a:gd name="T66" fmla="*/ 6239892 w 217"/>
                    <a:gd name="T67" fmla="*/ 73331193 h 255"/>
                    <a:gd name="T68" fmla="*/ 0 w 217"/>
                    <a:gd name="T69" fmla="*/ 80207783 h 255"/>
                    <a:gd name="T70" fmla="*/ 3982519 w 217"/>
                    <a:gd name="T71" fmla="*/ 98579676 h 255"/>
                    <a:gd name="T72" fmla="*/ 9119112 w 217"/>
                    <a:gd name="T73" fmla="*/ 117608943 h 255"/>
                    <a:gd name="T74" fmla="*/ 13662945 w 217"/>
                    <a:gd name="T75" fmla="*/ 130467327 h 255"/>
                    <a:gd name="T76" fmla="*/ 18935654 w 217"/>
                    <a:gd name="T77" fmla="*/ 139629413 h 255"/>
                    <a:gd name="T78" fmla="*/ 29668767 w 217"/>
                    <a:gd name="T79" fmla="*/ 147103197 h 255"/>
                    <a:gd name="T80" fmla="*/ 37605709 w 217"/>
                    <a:gd name="T81" fmla="*/ 180458643 h 255"/>
                    <a:gd name="T82" fmla="*/ 76412206 w 217"/>
                    <a:gd name="T83" fmla="*/ 217383831 h 255"/>
                    <a:gd name="T84" fmla="*/ 119724194 w 217"/>
                    <a:gd name="T85" fmla="*/ 232428585 h 255"/>
                    <a:gd name="T86" fmla="*/ 162291460 w 217"/>
                    <a:gd name="T87" fmla="*/ 217383831 h 255"/>
                    <a:gd name="T88" fmla="*/ 201285962 w 217"/>
                    <a:gd name="T89" fmla="*/ 180458643 h 255"/>
                    <a:gd name="T90" fmla="*/ 211391169 w 217"/>
                    <a:gd name="T91" fmla="*/ 147103197 h 255"/>
                    <a:gd name="T92" fmla="*/ 221151593 w 217"/>
                    <a:gd name="T93" fmla="*/ 139629413 h 255"/>
                    <a:gd name="T94" fmla="*/ 227631200 w 217"/>
                    <a:gd name="T95" fmla="*/ 130467327 h 255"/>
                    <a:gd name="T96" fmla="*/ 231219499 w 217"/>
                    <a:gd name="T97" fmla="*/ 117608943 h 255"/>
                    <a:gd name="T98" fmla="*/ 235344258 w 217"/>
                    <a:gd name="T99" fmla="*/ 98579676 h 255"/>
                    <a:gd name="T100" fmla="*/ 240987925 w 217"/>
                    <a:gd name="T101" fmla="*/ 80207783 h 255"/>
                    <a:gd name="T102" fmla="*/ 237601453 w 217"/>
                    <a:gd name="T103" fmla="*/ 73749647 h 25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217" h="255">
                      <a:moveTo>
                        <a:pt x="214" y="81"/>
                      </a:moveTo>
                      <a:cubicBezTo>
                        <a:pt x="214" y="80"/>
                        <a:pt x="213" y="80"/>
                        <a:pt x="212" y="80"/>
                      </a:cubicBezTo>
                      <a:cubicBezTo>
                        <a:pt x="212" y="80"/>
                        <a:pt x="211" y="80"/>
                        <a:pt x="210" y="80"/>
                      </a:cubicBezTo>
                      <a:cubicBezTo>
                        <a:pt x="204" y="102"/>
                        <a:pt x="204" y="102"/>
                        <a:pt x="204" y="102"/>
                      </a:cubicBezTo>
                      <a:cubicBezTo>
                        <a:pt x="202" y="108"/>
                        <a:pt x="202" y="108"/>
                        <a:pt x="202" y="108"/>
                      </a:cubicBezTo>
                      <a:cubicBezTo>
                        <a:pt x="201" y="114"/>
                        <a:pt x="196" y="121"/>
                        <a:pt x="196" y="121"/>
                      </a:cubicBezTo>
                      <a:cubicBezTo>
                        <a:pt x="196" y="121"/>
                        <a:pt x="196" y="121"/>
                        <a:pt x="196" y="121"/>
                      </a:cubicBezTo>
                      <a:cubicBezTo>
                        <a:pt x="194" y="124"/>
                        <a:pt x="194" y="124"/>
                        <a:pt x="194" y="124"/>
                      </a:cubicBezTo>
                      <a:cubicBezTo>
                        <a:pt x="192" y="126"/>
                        <a:pt x="195" y="101"/>
                        <a:pt x="191" y="91"/>
                      </a:cubicBezTo>
                      <a:cubicBezTo>
                        <a:pt x="190" y="87"/>
                        <a:pt x="188" y="84"/>
                        <a:pt x="189" y="79"/>
                      </a:cubicBezTo>
                      <a:cubicBezTo>
                        <a:pt x="189" y="76"/>
                        <a:pt x="192" y="74"/>
                        <a:pt x="192" y="71"/>
                      </a:cubicBezTo>
                      <a:cubicBezTo>
                        <a:pt x="194" y="61"/>
                        <a:pt x="179" y="63"/>
                        <a:pt x="174" y="57"/>
                      </a:cubicBezTo>
                      <a:cubicBezTo>
                        <a:pt x="179" y="51"/>
                        <a:pt x="177" y="37"/>
                        <a:pt x="171" y="32"/>
                      </a:cubicBezTo>
                      <a:cubicBezTo>
                        <a:pt x="171" y="31"/>
                        <a:pt x="168" y="32"/>
                        <a:pt x="167" y="32"/>
                      </a:cubicBezTo>
                      <a:cubicBezTo>
                        <a:pt x="167" y="31"/>
                        <a:pt x="166" y="30"/>
                        <a:pt x="167" y="29"/>
                      </a:cubicBezTo>
                      <a:cubicBezTo>
                        <a:pt x="163" y="25"/>
                        <a:pt x="164" y="21"/>
                        <a:pt x="159" y="18"/>
                      </a:cubicBezTo>
                      <a:cubicBezTo>
                        <a:pt x="152" y="14"/>
                        <a:pt x="140" y="12"/>
                        <a:pt x="133" y="17"/>
                      </a:cubicBezTo>
                      <a:cubicBezTo>
                        <a:pt x="131" y="14"/>
                        <a:pt x="135" y="11"/>
                        <a:pt x="131" y="8"/>
                      </a:cubicBezTo>
                      <a:cubicBezTo>
                        <a:pt x="125" y="5"/>
                        <a:pt x="111" y="12"/>
                        <a:pt x="108" y="17"/>
                      </a:cubicBezTo>
                      <a:cubicBezTo>
                        <a:pt x="106" y="11"/>
                        <a:pt x="103" y="5"/>
                        <a:pt x="101" y="0"/>
                      </a:cubicBezTo>
                      <a:cubicBezTo>
                        <a:pt x="91" y="4"/>
                        <a:pt x="91" y="4"/>
                        <a:pt x="91" y="4"/>
                      </a:cubicBezTo>
                      <a:cubicBezTo>
                        <a:pt x="84" y="6"/>
                        <a:pt x="76" y="9"/>
                        <a:pt x="73" y="17"/>
                      </a:cubicBezTo>
                      <a:cubicBezTo>
                        <a:pt x="69" y="27"/>
                        <a:pt x="66" y="29"/>
                        <a:pt x="55" y="31"/>
                      </a:cubicBezTo>
                      <a:cubicBezTo>
                        <a:pt x="42" y="33"/>
                        <a:pt x="43" y="27"/>
                        <a:pt x="40" y="37"/>
                      </a:cubicBezTo>
                      <a:cubicBezTo>
                        <a:pt x="38" y="45"/>
                        <a:pt x="27" y="46"/>
                        <a:pt x="21" y="48"/>
                      </a:cubicBezTo>
                      <a:cubicBezTo>
                        <a:pt x="24" y="58"/>
                        <a:pt x="33" y="71"/>
                        <a:pt x="28" y="80"/>
                      </a:cubicBezTo>
                      <a:cubicBezTo>
                        <a:pt x="23" y="88"/>
                        <a:pt x="16" y="92"/>
                        <a:pt x="21" y="101"/>
                      </a:cubicBezTo>
                      <a:cubicBezTo>
                        <a:pt x="24" y="106"/>
                        <a:pt x="17" y="104"/>
                        <a:pt x="23" y="117"/>
                      </a:cubicBezTo>
                      <a:cubicBezTo>
                        <a:pt x="19" y="117"/>
                        <a:pt x="19" y="123"/>
                        <a:pt x="17" y="118"/>
                      </a:cubicBezTo>
                      <a:cubicBezTo>
                        <a:pt x="15" y="110"/>
                        <a:pt x="12" y="96"/>
                        <a:pt x="12" y="96"/>
                      </a:cubicBezTo>
                      <a:cubicBezTo>
                        <a:pt x="12" y="96"/>
                        <a:pt x="11" y="92"/>
                        <a:pt x="10" y="88"/>
                      </a:cubicBezTo>
                      <a:cubicBezTo>
                        <a:pt x="10" y="86"/>
                        <a:pt x="9" y="85"/>
                        <a:pt x="9" y="84"/>
                      </a:cubicBezTo>
                      <a:cubicBezTo>
                        <a:pt x="9" y="84"/>
                        <a:pt x="9" y="84"/>
                        <a:pt x="9" y="83"/>
                      </a:cubicBezTo>
                      <a:cubicBezTo>
                        <a:pt x="9" y="82"/>
                        <a:pt x="6" y="80"/>
                        <a:pt x="6" y="80"/>
                      </a:cubicBezTo>
                      <a:cubicBezTo>
                        <a:pt x="3" y="78"/>
                        <a:pt x="0" y="82"/>
                        <a:pt x="0" y="88"/>
                      </a:cubicBezTo>
                      <a:cubicBezTo>
                        <a:pt x="0" y="94"/>
                        <a:pt x="4" y="104"/>
                        <a:pt x="4" y="108"/>
                      </a:cubicBezTo>
                      <a:cubicBezTo>
                        <a:pt x="4" y="112"/>
                        <a:pt x="6" y="123"/>
                        <a:pt x="8" y="129"/>
                      </a:cubicBezTo>
                      <a:cubicBezTo>
                        <a:pt x="10" y="136"/>
                        <a:pt x="9" y="139"/>
                        <a:pt x="12" y="143"/>
                      </a:cubicBezTo>
                      <a:cubicBezTo>
                        <a:pt x="14" y="147"/>
                        <a:pt x="15" y="150"/>
                        <a:pt x="17" y="153"/>
                      </a:cubicBezTo>
                      <a:cubicBezTo>
                        <a:pt x="20" y="156"/>
                        <a:pt x="25" y="160"/>
                        <a:pt x="27" y="161"/>
                      </a:cubicBezTo>
                      <a:cubicBezTo>
                        <a:pt x="27" y="170"/>
                        <a:pt x="30" y="190"/>
                        <a:pt x="34" y="198"/>
                      </a:cubicBezTo>
                      <a:cubicBezTo>
                        <a:pt x="39" y="207"/>
                        <a:pt x="57" y="230"/>
                        <a:pt x="69" y="238"/>
                      </a:cubicBezTo>
                      <a:cubicBezTo>
                        <a:pt x="80" y="246"/>
                        <a:pt x="87" y="255"/>
                        <a:pt x="108" y="255"/>
                      </a:cubicBezTo>
                      <a:cubicBezTo>
                        <a:pt x="128" y="255"/>
                        <a:pt x="135" y="246"/>
                        <a:pt x="146" y="238"/>
                      </a:cubicBezTo>
                      <a:cubicBezTo>
                        <a:pt x="158" y="230"/>
                        <a:pt x="177" y="208"/>
                        <a:pt x="181" y="198"/>
                      </a:cubicBezTo>
                      <a:cubicBezTo>
                        <a:pt x="185" y="189"/>
                        <a:pt x="189" y="170"/>
                        <a:pt x="190" y="161"/>
                      </a:cubicBezTo>
                      <a:cubicBezTo>
                        <a:pt x="192" y="160"/>
                        <a:pt x="197" y="156"/>
                        <a:pt x="199" y="153"/>
                      </a:cubicBezTo>
                      <a:cubicBezTo>
                        <a:pt x="202" y="150"/>
                        <a:pt x="203" y="147"/>
                        <a:pt x="205" y="143"/>
                      </a:cubicBezTo>
                      <a:cubicBezTo>
                        <a:pt x="207" y="139"/>
                        <a:pt x="206" y="136"/>
                        <a:pt x="208" y="129"/>
                      </a:cubicBezTo>
                      <a:cubicBezTo>
                        <a:pt x="211" y="123"/>
                        <a:pt x="212" y="112"/>
                        <a:pt x="212" y="108"/>
                      </a:cubicBezTo>
                      <a:cubicBezTo>
                        <a:pt x="212" y="104"/>
                        <a:pt x="217" y="94"/>
                        <a:pt x="217" y="88"/>
                      </a:cubicBezTo>
                      <a:cubicBezTo>
                        <a:pt x="217" y="85"/>
                        <a:pt x="216" y="82"/>
                        <a:pt x="214" y="81"/>
                      </a:cubicBezTo>
                    </a:path>
                  </a:pathLst>
                </a:custGeom>
                <a:solidFill>
                  <a:srgbClr val="FEF2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49" name="Freeform 190"/>
                <p:cNvSpPr>
                  <a:spLocks/>
                </p:cNvSpPr>
                <p:nvPr/>
              </p:nvSpPr>
              <p:spPr bwMode="auto">
                <a:xfrm>
                  <a:off x="3310" y="954"/>
                  <a:ext cx="94" cy="85"/>
                </a:xfrm>
                <a:custGeom>
                  <a:avLst/>
                  <a:gdLst>
                    <a:gd name="T0" fmla="*/ 6229510 w 60"/>
                    <a:gd name="T1" fmla="*/ 11037942 h 55"/>
                    <a:gd name="T2" fmla="*/ 61060164 w 60"/>
                    <a:gd name="T3" fmla="*/ 12992497 h 55"/>
                    <a:gd name="T4" fmla="*/ 53240807 w 60"/>
                    <a:gd name="T5" fmla="*/ 39660810 h 55"/>
                    <a:gd name="T6" fmla="*/ 52450734 w 60"/>
                    <a:gd name="T7" fmla="*/ 24901785 h 55"/>
                    <a:gd name="T8" fmla="*/ 36612298 w 60"/>
                    <a:gd name="T9" fmla="*/ 26738277 h 55"/>
                    <a:gd name="T10" fmla="*/ 0 w 60"/>
                    <a:gd name="T11" fmla="*/ 16112920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0" h="55">
                      <a:moveTo>
                        <a:pt x="6" y="15"/>
                      </a:moveTo>
                      <a:cubicBezTo>
                        <a:pt x="19" y="7"/>
                        <a:pt x="48" y="0"/>
                        <a:pt x="55" y="18"/>
                      </a:cubicBezTo>
                      <a:cubicBezTo>
                        <a:pt x="60" y="28"/>
                        <a:pt x="57" y="49"/>
                        <a:pt x="48" y="55"/>
                      </a:cubicBezTo>
                      <a:cubicBezTo>
                        <a:pt x="48" y="49"/>
                        <a:pt x="52" y="37"/>
                        <a:pt x="47" y="34"/>
                      </a:cubicBezTo>
                      <a:cubicBezTo>
                        <a:pt x="45" y="33"/>
                        <a:pt x="36" y="37"/>
                        <a:pt x="33" y="37"/>
                      </a:cubicBezTo>
                      <a:cubicBezTo>
                        <a:pt x="22" y="36"/>
                        <a:pt x="9" y="28"/>
                        <a:pt x="0" y="22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50" name="Freeform 191"/>
                <p:cNvSpPr>
                  <a:spLocks/>
                </p:cNvSpPr>
                <p:nvPr/>
              </p:nvSpPr>
              <p:spPr bwMode="auto">
                <a:xfrm>
                  <a:off x="2781" y="1134"/>
                  <a:ext cx="1284" cy="2920"/>
                </a:xfrm>
                <a:custGeom>
                  <a:avLst/>
                  <a:gdLst>
                    <a:gd name="T0" fmla="*/ 859353010 w 820"/>
                    <a:gd name="T1" fmla="*/ 779287777 h 1876"/>
                    <a:gd name="T2" fmla="*/ 808877190 w 820"/>
                    <a:gd name="T3" fmla="*/ 676668118 h 1876"/>
                    <a:gd name="T4" fmla="*/ 779559594 w 820"/>
                    <a:gd name="T5" fmla="*/ 416158615 h 1876"/>
                    <a:gd name="T6" fmla="*/ 685467058 w 820"/>
                    <a:gd name="T7" fmla="*/ 117314596 h 1876"/>
                    <a:gd name="T8" fmla="*/ 526199248 w 820"/>
                    <a:gd name="T9" fmla="*/ 0 h 1876"/>
                    <a:gd name="T10" fmla="*/ 404356261 w 820"/>
                    <a:gd name="T11" fmla="*/ 35441715 h 1876"/>
                    <a:gd name="T12" fmla="*/ 258233749 w 820"/>
                    <a:gd name="T13" fmla="*/ 104181488 h 1876"/>
                    <a:gd name="T14" fmla="*/ 134266721 w 820"/>
                    <a:gd name="T15" fmla="*/ 284218331 h 1876"/>
                    <a:gd name="T16" fmla="*/ 88776357 w 820"/>
                    <a:gd name="T17" fmla="*/ 629749973 h 1876"/>
                    <a:gd name="T18" fmla="*/ 77191390 w 820"/>
                    <a:gd name="T19" fmla="*/ 732272169 h 1876"/>
                    <a:gd name="T20" fmla="*/ 7605993 w 820"/>
                    <a:gd name="T21" fmla="*/ 837023756 h 1876"/>
                    <a:gd name="T22" fmla="*/ 55665499 w 820"/>
                    <a:gd name="T23" fmla="*/ 811591014 h 1876"/>
                    <a:gd name="T24" fmla="*/ 77191390 w 820"/>
                    <a:gd name="T25" fmla="*/ 904047226 h 1876"/>
                    <a:gd name="T26" fmla="*/ 119239089 w 820"/>
                    <a:gd name="T27" fmla="*/ 906895929 h 1876"/>
                    <a:gd name="T28" fmla="*/ 144828078 w 820"/>
                    <a:gd name="T29" fmla="*/ 898752491 h 1876"/>
                    <a:gd name="T30" fmla="*/ 172041674 w 820"/>
                    <a:gd name="T31" fmla="*/ 811591014 h 1876"/>
                    <a:gd name="T32" fmla="*/ 162409502 w 820"/>
                    <a:gd name="T33" fmla="*/ 692622014 h 1876"/>
                    <a:gd name="T34" fmla="*/ 231008411 w 820"/>
                    <a:gd name="T35" fmla="*/ 395352163 h 1876"/>
                    <a:gd name="T36" fmla="*/ 235031924 w 820"/>
                    <a:gd name="T37" fmla="*/ 358315597 h 1876"/>
                    <a:gd name="T38" fmla="*/ 262303280 w 820"/>
                    <a:gd name="T39" fmla="*/ 596530940 h 1876"/>
                    <a:gd name="T40" fmla="*/ 265720220 w 820"/>
                    <a:gd name="T41" fmla="*/ 1092832141 h 1876"/>
                    <a:gd name="T42" fmla="*/ 284404768 w 820"/>
                    <a:gd name="T43" fmla="*/ 1348534021 h 1876"/>
                    <a:gd name="T44" fmla="*/ 339143756 w 820"/>
                    <a:gd name="T45" fmla="*/ 1582780252 h 1876"/>
                    <a:gd name="T46" fmla="*/ 275516376 w 820"/>
                    <a:gd name="T47" fmla="*/ 1653816778 h 1876"/>
                    <a:gd name="T48" fmla="*/ 274894028 w 820"/>
                    <a:gd name="T49" fmla="*/ 1671516627 h 1876"/>
                    <a:gd name="T50" fmla="*/ 291237007 w 820"/>
                    <a:gd name="T51" fmla="*/ 1680197026 h 1876"/>
                    <a:gd name="T52" fmla="*/ 350484858 w 820"/>
                    <a:gd name="T53" fmla="*/ 1686743991 h 1876"/>
                    <a:gd name="T54" fmla="*/ 416078979 w 820"/>
                    <a:gd name="T55" fmla="*/ 1665424957 h 1876"/>
                    <a:gd name="T56" fmla="*/ 420328018 w 820"/>
                    <a:gd name="T57" fmla="*/ 1569310720 h 1876"/>
                    <a:gd name="T58" fmla="*/ 425739532 w 820"/>
                    <a:gd name="T59" fmla="*/ 1314167346 h 1876"/>
                    <a:gd name="T60" fmla="*/ 433703369 w 820"/>
                    <a:gd name="T61" fmla="*/ 982027432 h 1876"/>
                    <a:gd name="T62" fmla="*/ 458645296 w 820"/>
                    <a:gd name="T63" fmla="*/ 982027432 h 1876"/>
                    <a:gd name="T64" fmla="*/ 467430946 w 820"/>
                    <a:gd name="T65" fmla="*/ 1314167346 h 1876"/>
                    <a:gd name="T66" fmla="*/ 473403060 w 820"/>
                    <a:gd name="T67" fmla="*/ 1569310720 h 1876"/>
                    <a:gd name="T68" fmla="*/ 476024042 w 820"/>
                    <a:gd name="T69" fmla="*/ 1665424957 h 1876"/>
                    <a:gd name="T70" fmla="*/ 541271478 w 820"/>
                    <a:gd name="T71" fmla="*/ 1686743991 h 1876"/>
                    <a:gd name="T72" fmla="*/ 601451133 w 820"/>
                    <a:gd name="T73" fmla="*/ 1681461208 h 1876"/>
                    <a:gd name="T74" fmla="*/ 618813245 w 820"/>
                    <a:gd name="T75" fmla="*/ 1671516627 h 1876"/>
                    <a:gd name="T76" fmla="*/ 617903343 w 820"/>
                    <a:gd name="T77" fmla="*/ 1653816778 h 1876"/>
                    <a:gd name="T78" fmla="*/ 553152219 w 820"/>
                    <a:gd name="T79" fmla="*/ 1582780252 h 1876"/>
                    <a:gd name="T80" fmla="*/ 608801248 w 820"/>
                    <a:gd name="T81" fmla="*/ 1348534021 h 1876"/>
                    <a:gd name="T82" fmla="*/ 627484017 w 820"/>
                    <a:gd name="T83" fmla="*/ 1092832141 h 1876"/>
                    <a:gd name="T84" fmla="*/ 658172165 w 820"/>
                    <a:gd name="T85" fmla="*/ 705987978 h 1876"/>
                    <a:gd name="T86" fmla="*/ 652699011 w 820"/>
                    <a:gd name="T87" fmla="*/ 408357841 h 1876"/>
                    <a:gd name="T88" fmla="*/ 658933281 w 820"/>
                    <a:gd name="T89" fmla="*/ 377036587 h 1876"/>
                    <a:gd name="T90" fmla="*/ 679116007 w 820"/>
                    <a:gd name="T91" fmla="*/ 566350569 h 1876"/>
                    <a:gd name="T92" fmla="*/ 731928457 w 820"/>
                    <a:gd name="T93" fmla="*/ 743039794 h 1876"/>
                    <a:gd name="T94" fmla="*/ 736780078 w 820"/>
                    <a:gd name="T95" fmla="*/ 871451267 h 1876"/>
                    <a:gd name="T96" fmla="*/ 768327611 w 820"/>
                    <a:gd name="T97" fmla="*/ 913447372 h 1876"/>
                    <a:gd name="T98" fmla="*/ 796940303 w 820"/>
                    <a:gd name="T99" fmla="*/ 910339914 h 1876"/>
                    <a:gd name="T100" fmla="*/ 828036134 w 820"/>
                    <a:gd name="T101" fmla="*/ 840905753 h 1876"/>
                    <a:gd name="T102" fmla="*/ 879602880 w 820"/>
                    <a:gd name="T103" fmla="*/ 853597849 h 187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820" h="1876">
                      <a:moveTo>
                        <a:pt x="813" y="925"/>
                      </a:moveTo>
                      <a:cubicBezTo>
                        <a:pt x="809" y="915"/>
                        <a:pt x="808" y="904"/>
                        <a:pt x="804" y="899"/>
                      </a:cubicBezTo>
                      <a:cubicBezTo>
                        <a:pt x="801" y="894"/>
                        <a:pt x="795" y="869"/>
                        <a:pt x="789" y="861"/>
                      </a:cubicBezTo>
                      <a:cubicBezTo>
                        <a:pt x="782" y="852"/>
                        <a:pt x="757" y="815"/>
                        <a:pt x="751" y="809"/>
                      </a:cubicBezTo>
                      <a:cubicBezTo>
                        <a:pt x="748" y="805"/>
                        <a:pt x="750" y="791"/>
                        <a:pt x="747" y="781"/>
                      </a:cubicBezTo>
                      <a:cubicBezTo>
                        <a:pt x="744" y="771"/>
                        <a:pt x="745" y="760"/>
                        <a:pt x="742" y="748"/>
                      </a:cubicBezTo>
                      <a:cubicBezTo>
                        <a:pt x="739" y="736"/>
                        <a:pt x="739" y="713"/>
                        <a:pt x="738" y="696"/>
                      </a:cubicBezTo>
                      <a:cubicBezTo>
                        <a:pt x="737" y="669"/>
                        <a:pt x="737" y="560"/>
                        <a:pt x="721" y="521"/>
                      </a:cubicBezTo>
                      <a:cubicBezTo>
                        <a:pt x="717" y="508"/>
                        <a:pt x="714" y="488"/>
                        <a:pt x="715" y="460"/>
                      </a:cubicBezTo>
                      <a:cubicBezTo>
                        <a:pt x="713" y="383"/>
                        <a:pt x="696" y="338"/>
                        <a:pt x="697" y="314"/>
                      </a:cubicBezTo>
                      <a:cubicBezTo>
                        <a:pt x="702" y="279"/>
                        <a:pt x="695" y="242"/>
                        <a:pt x="688" y="212"/>
                      </a:cubicBezTo>
                      <a:cubicBezTo>
                        <a:pt x="674" y="149"/>
                        <a:pt x="643" y="133"/>
                        <a:pt x="629" y="130"/>
                      </a:cubicBezTo>
                      <a:cubicBezTo>
                        <a:pt x="615" y="127"/>
                        <a:pt x="593" y="125"/>
                        <a:pt x="583" y="115"/>
                      </a:cubicBezTo>
                      <a:cubicBezTo>
                        <a:pt x="576" y="109"/>
                        <a:pt x="527" y="87"/>
                        <a:pt x="513" y="85"/>
                      </a:cubicBezTo>
                      <a:cubicBezTo>
                        <a:pt x="476" y="78"/>
                        <a:pt x="483" y="13"/>
                        <a:pt x="483" y="0"/>
                      </a:cubicBezTo>
                      <a:cubicBezTo>
                        <a:pt x="479" y="10"/>
                        <a:pt x="460" y="31"/>
                        <a:pt x="448" y="39"/>
                      </a:cubicBezTo>
                      <a:cubicBezTo>
                        <a:pt x="437" y="47"/>
                        <a:pt x="430" y="56"/>
                        <a:pt x="410" y="56"/>
                      </a:cubicBezTo>
                      <a:cubicBezTo>
                        <a:pt x="389" y="56"/>
                        <a:pt x="382" y="47"/>
                        <a:pt x="371" y="39"/>
                      </a:cubicBezTo>
                      <a:cubicBezTo>
                        <a:pt x="360" y="31"/>
                        <a:pt x="343" y="11"/>
                        <a:pt x="337" y="1"/>
                      </a:cubicBezTo>
                      <a:cubicBezTo>
                        <a:pt x="338" y="17"/>
                        <a:pt x="343" y="79"/>
                        <a:pt x="307" y="85"/>
                      </a:cubicBezTo>
                      <a:cubicBezTo>
                        <a:pt x="293" y="87"/>
                        <a:pt x="244" y="109"/>
                        <a:pt x="237" y="115"/>
                      </a:cubicBezTo>
                      <a:cubicBezTo>
                        <a:pt x="227" y="125"/>
                        <a:pt x="205" y="127"/>
                        <a:pt x="191" y="130"/>
                      </a:cubicBezTo>
                      <a:cubicBezTo>
                        <a:pt x="177" y="133"/>
                        <a:pt x="146" y="149"/>
                        <a:pt x="132" y="212"/>
                      </a:cubicBezTo>
                      <a:cubicBezTo>
                        <a:pt x="125" y="242"/>
                        <a:pt x="118" y="279"/>
                        <a:pt x="123" y="314"/>
                      </a:cubicBezTo>
                      <a:cubicBezTo>
                        <a:pt x="124" y="338"/>
                        <a:pt x="107" y="383"/>
                        <a:pt x="105" y="460"/>
                      </a:cubicBezTo>
                      <a:cubicBezTo>
                        <a:pt x="106" y="488"/>
                        <a:pt x="103" y="508"/>
                        <a:pt x="99" y="521"/>
                      </a:cubicBezTo>
                      <a:cubicBezTo>
                        <a:pt x="83" y="560"/>
                        <a:pt x="83" y="669"/>
                        <a:pt x="82" y="696"/>
                      </a:cubicBezTo>
                      <a:cubicBezTo>
                        <a:pt x="81" y="713"/>
                        <a:pt x="81" y="736"/>
                        <a:pt x="78" y="748"/>
                      </a:cubicBezTo>
                      <a:cubicBezTo>
                        <a:pt x="75" y="760"/>
                        <a:pt x="78" y="771"/>
                        <a:pt x="74" y="781"/>
                      </a:cubicBezTo>
                      <a:cubicBezTo>
                        <a:pt x="71" y="791"/>
                        <a:pt x="73" y="805"/>
                        <a:pt x="71" y="809"/>
                      </a:cubicBezTo>
                      <a:cubicBezTo>
                        <a:pt x="64" y="815"/>
                        <a:pt x="39" y="852"/>
                        <a:pt x="33" y="861"/>
                      </a:cubicBezTo>
                      <a:cubicBezTo>
                        <a:pt x="26" y="869"/>
                        <a:pt x="19" y="894"/>
                        <a:pt x="16" y="899"/>
                      </a:cubicBezTo>
                      <a:cubicBezTo>
                        <a:pt x="12" y="904"/>
                        <a:pt x="11" y="915"/>
                        <a:pt x="7" y="925"/>
                      </a:cubicBezTo>
                      <a:cubicBezTo>
                        <a:pt x="4" y="935"/>
                        <a:pt x="0" y="944"/>
                        <a:pt x="13" y="943"/>
                      </a:cubicBezTo>
                      <a:cubicBezTo>
                        <a:pt x="23" y="942"/>
                        <a:pt x="34" y="925"/>
                        <a:pt x="36" y="913"/>
                      </a:cubicBezTo>
                      <a:cubicBezTo>
                        <a:pt x="39" y="912"/>
                        <a:pt x="45" y="904"/>
                        <a:pt x="51" y="897"/>
                      </a:cubicBezTo>
                      <a:cubicBezTo>
                        <a:pt x="50" y="903"/>
                        <a:pt x="55" y="909"/>
                        <a:pt x="60" y="929"/>
                      </a:cubicBezTo>
                      <a:cubicBezTo>
                        <a:pt x="60" y="936"/>
                        <a:pt x="65" y="952"/>
                        <a:pt x="65" y="960"/>
                      </a:cubicBezTo>
                      <a:cubicBezTo>
                        <a:pt x="64" y="968"/>
                        <a:pt x="69" y="988"/>
                        <a:pt x="71" y="999"/>
                      </a:cubicBezTo>
                      <a:cubicBezTo>
                        <a:pt x="74" y="1009"/>
                        <a:pt x="83" y="1010"/>
                        <a:pt x="89" y="1006"/>
                      </a:cubicBezTo>
                      <a:cubicBezTo>
                        <a:pt x="89" y="1006"/>
                        <a:pt x="89" y="1015"/>
                        <a:pt x="98" y="1017"/>
                      </a:cubicBezTo>
                      <a:cubicBezTo>
                        <a:pt x="107" y="1018"/>
                        <a:pt x="109" y="1002"/>
                        <a:pt x="109" y="1002"/>
                      </a:cubicBezTo>
                      <a:cubicBezTo>
                        <a:pt x="109" y="1002"/>
                        <a:pt x="109" y="1008"/>
                        <a:pt x="115" y="1009"/>
                      </a:cubicBezTo>
                      <a:cubicBezTo>
                        <a:pt x="125" y="1009"/>
                        <a:pt x="127" y="989"/>
                        <a:pt x="127" y="989"/>
                      </a:cubicBezTo>
                      <a:cubicBezTo>
                        <a:pt x="127" y="991"/>
                        <a:pt x="128" y="993"/>
                        <a:pt x="133" y="993"/>
                      </a:cubicBezTo>
                      <a:cubicBezTo>
                        <a:pt x="138" y="993"/>
                        <a:pt x="142" y="972"/>
                        <a:pt x="144" y="963"/>
                      </a:cubicBezTo>
                      <a:cubicBezTo>
                        <a:pt x="147" y="954"/>
                        <a:pt x="150" y="946"/>
                        <a:pt x="151" y="940"/>
                      </a:cubicBezTo>
                      <a:cubicBezTo>
                        <a:pt x="152" y="933"/>
                        <a:pt x="152" y="929"/>
                        <a:pt x="158" y="897"/>
                      </a:cubicBezTo>
                      <a:cubicBezTo>
                        <a:pt x="164" y="865"/>
                        <a:pt x="146" y="832"/>
                        <a:pt x="148" y="821"/>
                      </a:cubicBezTo>
                      <a:cubicBezTo>
                        <a:pt x="151" y="811"/>
                        <a:pt x="141" y="794"/>
                        <a:pt x="143" y="792"/>
                      </a:cubicBezTo>
                      <a:cubicBezTo>
                        <a:pt x="144" y="789"/>
                        <a:pt x="147" y="777"/>
                        <a:pt x="149" y="765"/>
                      </a:cubicBezTo>
                      <a:cubicBezTo>
                        <a:pt x="151" y="753"/>
                        <a:pt x="194" y="650"/>
                        <a:pt x="198" y="626"/>
                      </a:cubicBezTo>
                      <a:cubicBezTo>
                        <a:pt x="206" y="582"/>
                        <a:pt x="205" y="563"/>
                        <a:pt x="201" y="532"/>
                      </a:cubicBezTo>
                      <a:cubicBezTo>
                        <a:pt x="202" y="509"/>
                        <a:pt x="211" y="448"/>
                        <a:pt x="212" y="437"/>
                      </a:cubicBezTo>
                      <a:cubicBezTo>
                        <a:pt x="213" y="435"/>
                        <a:pt x="213" y="424"/>
                        <a:pt x="215" y="416"/>
                      </a:cubicBezTo>
                      <a:cubicBezTo>
                        <a:pt x="215" y="412"/>
                        <a:pt x="216" y="404"/>
                        <a:pt x="216" y="395"/>
                      </a:cubicBezTo>
                      <a:cubicBezTo>
                        <a:pt x="216" y="396"/>
                        <a:pt x="216" y="396"/>
                        <a:pt x="216" y="396"/>
                      </a:cubicBezTo>
                      <a:cubicBezTo>
                        <a:pt x="217" y="406"/>
                        <a:pt x="220" y="424"/>
                        <a:pt x="221" y="451"/>
                      </a:cubicBezTo>
                      <a:cubicBezTo>
                        <a:pt x="220" y="475"/>
                        <a:pt x="231" y="516"/>
                        <a:pt x="233" y="537"/>
                      </a:cubicBezTo>
                      <a:cubicBezTo>
                        <a:pt x="230" y="544"/>
                        <a:pt x="241" y="659"/>
                        <a:pt x="241" y="659"/>
                      </a:cubicBezTo>
                      <a:cubicBezTo>
                        <a:pt x="237" y="666"/>
                        <a:pt x="217" y="753"/>
                        <a:pt x="217" y="780"/>
                      </a:cubicBezTo>
                      <a:cubicBezTo>
                        <a:pt x="214" y="793"/>
                        <a:pt x="219" y="811"/>
                        <a:pt x="218" y="841"/>
                      </a:cubicBezTo>
                      <a:cubicBezTo>
                        <a:pt x="216" y="877"/>
                        <a:pt x="184" y="1023"/>
                        <a:pt x="244" y="1208"/>
                      </a:cubicBezTo>
                      <a:cubicBezTo>
                        <a:pt x="247" y="1218"/>
                        <a:pt x="248" y="1255"/>
                        <a:pt x="252" y="1275"/>
                      </a:cubicBezTo>
                      <a:cubicBezTo>
                        <a:pt x="253" y="1281"/>
                        <a:pt x="263" y="1304"/>
                        <a:pt x="264" y="1335"/>
                      </a:cubicBezTo>
                      <a:cubicBezTo>
                        <a:pt x="265" y="1387"/>
                        <a:pt x="259" y="1453"/>
                        <a:pt x="261" y="1490"/>
                      </a:cubicBezTo>
                      <a:cubicBezTo>
                        <a:pt x="263" y="1549"/>
                        <a:pt x="288" y="1604"/>
                        <a:pt x="298" y="1642"/>
                      </a:cubicBezTo>
                      <a:cubicBezTo>
                        <a:pt x="307" y="1681"/>
                        <a:pt x="311" y="1711"/>
                        <a:pt x="309" y="1719"/>
                      </a:cubicBezTo>
                      <a:cubicBezTo>
                        <a:pt x="307" y="1726"/>
                        <a:pt x="306" y="1738"/>
                        <a:pt x="311" y="1749"/>
                      </a:cubicBezTo>
                      <a:cubicBezTo>
                        <a:pt x="312" y="1750"/>
                        <a:pt x="294" y="1788"/>
                        <a:pt x="285" y="1795"/>
                      </a:cubicBezTo>
                      <a:cubicBezTo>
                        <a:pt x="276" y="1802"/>
                        <a:pt x="273" y="1808"/>
                        <a:pt x="266" y="1812"/>
                      </a:cubicBezTo>
                      <a:cubicBezTo>
                        <a:pt x="259" y="1816"/>
                        <a:pt x="256" y="1819"/>
                        <a:pt x="253" y="1827"/>
                      </a:cubicBezTo>
                      <a:cubicBezTo>
                        <a:pt x="251" y="1833"/>
                        <a:pt x="244" y="1841"/>
                        <a:pt x="249" y="1846"/>
                      </a:cubicBezTo>
                      <a:cubicBezTo>
                        <a:pt x="250" y="1847"/>
                        <a:pt x="250" y="1847"/>
                        <a:pt x="251" y="1848"/>
                      </a:cubicBezTo>
                      <a:cubicBezTo>
                        <a:pt x="252" y="1847"/>
                        <a:pt x="252" y="1847"/>
                        <a:pt x="252" y="1847"/>
                      </a:cubicBezTo>
                      <a:cubicBezTo>
                        <a:pt x="251" y="1850"/>
                        <a:pt x="251" y="1851"/>
                        <a:pt x="252" y="1853"/>
                      </a:cubicBezTo>
                      <a:cubicBezTo>
                        <a:pt x="255" y="1858"/>
                        <a:pt x="260" y="1859"/>
                        <a:pt x="267" y="1858"/>
                      </a:cubicBezTo>
                      <a:cubicBezTo>
                        <a:pt x="267" y="1857"/>
                        <a:pt x="267" y="1857"/>
                        <a:pt x="267" y="1857"/>
                      </a:cubicBezTo>
                      <a:cubicBezTo>
                        <a:pt x="268" y="1859"/>
                        <a:pt x="268" y="1861"/>
                        <a:pt x="270" y="1863"/>
                      </a:cubicBezTo>
                      <a:cubicBezTo>
                        <a:pt x="274" y="1869"/>
                        <a:pt x="288" y="1872"/>
                        <a:pt x="294" y="1866"/>
                      </a:cubicBezTo>
                      <a:cubicBezTo>
                        <a:pt x="302" y="1871"/>
                        <a:pt x="317" y="1871"/>
                        <a:pt x="322" y="1864"/>
                      </a:cubicBezTo>
                      <a:cubicBezTo>
                        <a:pt x="326" y="1876"/>
                        <a:pt x="344" y="1874"/>
                        <a:pt x="354" y="1872"/>
                      </a:cubicBezTo>
                      <a:cubicBezTo>
                        <a:pt x="364" y="1870"/>
                        <a:pt x="368" y="1864"/>
                        <a:pt x="374" y="1859"/>
                      </a:cubicBezTo>
                      <a:cubicBezTo>
                        <a:pt x="380" y="1855"/>
                        <a:pt x="384" y="1851"/>
                        <a:pt x="382" y="1840"/>
                      </a:cubicBezTo>
                      <a:cubicBezTo>
                        <a:pt x="381" y="1829"/>
                        <a:pt x="382" y="1829"/>
                        <a:pt x="384" y="1816"/>
                      </a:cubicBezTo>
                      <a:cubicBezTo>
                        <a:pt x="384" y="1808"/>
                        <a:pt x="391" y="1806"/>
                        <a:pt x="392" y="1793"/>
                      </a:cubicBezTo>
                      <a:cubicBezTo>
                        <a:pt x="393" y="1783"/>
                        <a:pt x="385" y="1740"/>
                        <a:pt x="386" y="1734"/>
                      </a:cubicBezTo>
                      <a:cubicBezTo>
                        <a:pt x="388" y="1720"/>
                        <a:pt x="378" y="1709"/>
                        <a:pt x="375" y="1687"/>
                      </a:cubicBezTo>
                      <a:cubicBezTo>
                        <a:pt x="372" y="1665"/>
                        <a:pt x="381" y="1589"/>
                        <a:pt x="381" y="1575"/>
                      </a:cubicBezTo>
                      <a:cubicBezTo>
                        <a:pt x="381" y="1549"/>
                        <a:pt x="395" y="1506"/>
                        <a:pt x="391" y="1452"/>
                      </a:cubicBezTo>
                      <a:cubicBezTo>
                        <a:pt x="389" y="1421"/>
                        <a:pt x="374" y="1327"/>
                        <a:pt x="374" y="1305"/>
                      </a:cubicBezTo>
                      <a:cubicBezTo>
                        <a:pt x="374" y="1302"/>
                        <a:pt x="373" y="1278"/>
                        <a:pt x="374" y="1274"/>
                      </a:cubicBezTo>
                      <a:cubicBezTo>
                        <a:pt x="378" y="1260"/>
                        <a:pt x="398" y="1087"/>
                        <a:pt x="398" y="1085"/>
                      </a:cubicBezTo>
                      <a:cubicBezTo>
                        <a:pt x="401" y="1065"/>
                        <a:pt x="409" y="929"/>
                        <a:pt x="409" y="929"/>
                      </a:cubicBezTo>
                      <a:cubicBezTo>
                        <a:pt x="411" y="929"/>
                        <a:pt x="411" y="929"/>
                        <a:pt x="411" y="929"/>
                      </a:cubicBezTo>
                      <a:cubicBezTo>
                        <a:pt x="411" y="929"/>
                        <a:pt x="419" y="1065"/>
                        <a:pt x="421" y="1085"/>
                      </a:cubicBezTo>
                      <a:cubicBezTo>
                        <a:pt x="421" y="1087"/>
                        <a:pt x="441" y="1260"/>
                        <a:pt x="446" y="1274"/>
                      </a:cubicBezTo>
                      <a:cubicBezTo>
                        <a:pt x="447" y="1278"/>
                        <a:pt x="446" y="1302"/>
                        <a:pt x="446" y="1305"/>
                      </a:cubicBezTo>
                      <a:cubicBezTo>
                        <a:pt x="446" y="1327"/>
                        <a:pt x="431" y="1421"/>
                        <a:pt x="429" y="1452"/>
                      </a:cubicBezTo>
                      <a:cubicBezTo>
                        <a:pt x="425" y="1506"/>
                        <a:pt x="439" y="1549"/>
                        <a:pt x="439" y="1575"/>
                      </a:cubicBezTo>
                      <a:cubicBezTo>
                        <a:pt x="439" y="1589"/>
                        <a:pt x="448" y="1665"/>
                        <a:pt x="445" y="1687"/>
                      </a:cubicBezTo>
                      <a:cubicBezTo>
                        <a:pt x="441" y="1709"/>
                        <a:pt x="432" y="1720"/>
                        <a:pt x="434" y="1734"/>
                      </a:cubicBezTo>
                      <a:cubicBezTo>
                        <a:pt x="435" y="1740"/>
                        <a:pt x="427" y="1783"/>
                        <a:pt x="428" y="1793"/>
                      </a:cubicBezTo>
                      <a:cubicBezTo>
                        <a:pt x="429" y="1806"/>
                        <a:pt x="435" y="1808"/>
                        <a:pt x="436" y="1816"/>
                      </a:cubicBezTo>
                      <a:cubicBezTo>
                        <a:pt x="437" y="1829"/>
                        <a:pt x="439" y="1829"/>
                        <a:pt x="437" y="1840"/>
                      </a:cubicBezTo>
                      <a:cubicBezTo>
                        <a:pt x="436" y="1851"/>
                        <a:pt x="440" y="1855"/>
                        <a:pt x="446" y="1859"/>
                      </a:cubicBezTo>
                      <a:cubicBezTo>
                        <a:pt x="451" y="1864"/>
                        <a:pt x="456" y="1870"/>
                        <a:pt x="466" y="1872"/>
                      </a:cubicBezTo>
                      <a:cubicBezTo>
                        <a:pt x="476" y="1874"/>
                        <a:pt x="493" y="1876"/>
                        <a:pt x="497" y="1864"/>
                      </a:cubicBezTo>
                      <a:cubicBezTo>
                        <a:pt x="503" y="1871"/>
                        <a:pt x="518" y="1871"/>
                        <a:pt x="526" y="1866"/>
                      </a:cubicBezTo>
                      <a:cubicBezTo>
                        <a:pt x="531" y="1872"/>
                        <a:pt x="546" y="1869"/>
                        <a:pt x="550" y="1863"/>
                      </a:cubicBezTo>
                      <a:cubicBezTo>
                        <a:pt x="552" y="1861"/>
                        <a:pt x="552" y="1859"/>
                        <a:pt x="552" y="1858"/>
                      </a:cubicBezTo>
                      <a:cubicBezTo>
                        <a:pt x="553" y="1858"/>
                        <a:pt x="553" y="1858"/>
                        <a:pt x="553" y="1858"/>
                      </a:cubicBezTo>
                      <a:cubicBezTo>
                        <a:pt x="559" y="1859"/>
                        <a:pt x="567" y="1857"/>
                        <a:pt x="568" y="1853"/>
                      </a:cubicBezTo>
                      <a:cubicBezTo>
                        <a:pt x="569" y="1851"/>
                        <a:pt x="569" y="1850"/>
                        <a:pt x="568" y="1847"/>
                      </a:cubicBezTo>
                      <a:cubicBezTo>
                        <a:pt x="568" y="1848"/>
                        <a:pt x="568" y="1848"/>
                        <a:pt x="568" y="1848"/>
                      </a:cubicBezTo>
                      <a:cubicBezTo>
                        <a:pt x="569" y="1847"/>
                        <a:pt x="570" y="1847"/>
                        <a:pt x="571" y="1846"/>
                      </a:cubicBezTo>
                      <a:cubicBezTo>
                        <a:pt x="576" y="1841"/>
                        <a:pt x="569" y="1833"/>
                        <a:pt x="567" y="1827"/>
                      </a:cubicBezTo>
                      <a:cubicBezTo>
                        <a:pt x="564" y="1819"/>
                        <a:pt x="560" y="1816"/>
                        <a:pt x="553" y="1812"/>
                      </a:cubicBezTo>
                      <a:cubicBezTo>
                        <a:pt x="546" y="1808"/>
                        <a:pt x="544" y="1802"/>
                        <a:pt x="535" y="1795"/>
                      </a:cubicBezTo>
                      <a:cubicBezTo>
                        <a:pt x="525" y="1788"/>
                        <a:pt x="508" y="1750"/>
                        <a:pt x="508" y="1749"/>
                      </a:cubicBezTo>
                      <a:cubicBezTo>
                        <a:pt x="514" y="1738"/>
                        <a:pt x="512" y="1726"/>
                        <a:pt x="511" y="1719"/>
                      </a:cubicBezTo>
                      <a:cubicBezTo>
                        <a:pt x="509" y="1711"/>
                        <a:pt x="513" y="1681"/>
                        <a:pt x="522" y="1642"/>
                      </a:cubicBezTo>
                      <a:cubicBezTo>
                        <a:pt x="532" y="1604"/>
                        <a:pt x="557" y="1549"/>
                        <a:pt x="559" y="1490"/>
                      </a:cubicBezTo>
                      <a:cubicBezTo>
                        <a:pt x="561" y="1453"/>
                        <a:pt x="555" y="1387"/>
                        <a:pt x="556" y="1335"/>
                      </a:cubicBezTo>
                      <a:cubicBezTo>
                        <a:pt x="557" y="1304"/>
                        <a:pt x="567" y="1281"/>
                        <a:pt x="568" y="1275"/>
                      </a:cubicBezTo>
                      <a:cubicBezTo>
                        <a:pt x="572" y="1255"/>
                        <a:pt x="572" y="1218"/>
                        <a:pt x="576" y="1208"/>
                      </a:cubicBezTo>
                      <a:cubicBezTo>
                        <a:pt x="636" y="1023"/>
                        <a:pt x="603" y="877"/>
                        <a:pt x="602" y="841"/>
                      </a:cubicBezTo>
                      <a:cubicBezTo>
                        <a:pt x="602" y="841"/>
                        <a:pt x="602" y="841"/>
                        <a:pt x="602" y="841"/>
                      </a:cubicBezTo>
                      <a:cubicBezTo>
                        <a:pt x="601" y="811"/>
                        <a:pt x="606" y="793"/>
                        <a:pt x="604" y="780"/>
                      </a:cubicBezTo>
                      <a:cubicBezTo>
                        <a:pt x="603" y="753"/>
                        <a:pt x="583" y="666"/>
                        <a:pt x="579" y="659"/>
                      </a:cubicBezTo>
                      <a:cubicBezTo>
                        <a:pt x="579" y="659"/>
                        <a:pt x="590" y="544"/>
                        <a:pt x="587" y="537"/>
                      </a:cubicBezTo>
                      <a:cubicBezTo>
                        <a:pt x="589" y="516"/>
                        <a:pt x="600" y="475"/>
                        <a:pt x="599" y="451"/>
                      </a:cubicBezTo>
                      <a:cubicBezTo>
                        <a:pt x="600" y="424"/>
                        <a:pt x="603" y="406"/>
                        <a:pt x="604" y="396"/>
                      </a:cubicBezTo>
                      <a:cubicBezTo>
                        <a:pt x="604" y="395"/>
                        <a:pt x="604" y="395"/>
                        <a:pt x="604" y="395"/>
                      </a:cubicBezTo>
                      <a:cubicBezTo>
                        <a:pt x="604" y="404"/>
                        <a:pt x="605" y="412"/>
                        <a:pt x="605" y="416"/>
                      </a:cubicBezTo>
                      <a:cubicBezTo>
                        <a:pt x="607" y="424"/>
                        <a:pt x="607" y="435"/>
                        <a:pt x="608" y="437"/>
                      </a:cubicBezTo>
                      <a:cubicBezTo>
                        <a:pt x="609" y="448"/>
                        <a:pt x="618" y="509"/>
                        <a:pt x="619" y="532"/>
                      </a:cubicBezTo>
                      <a:cubicBezTo>
                        <a:pt x="615" y="563"/>
                        <a:pt x="614" y="582"/>
                        <a:pt x="623" y="626"/>
                      </a:cubicBezTo>
                      <a:cubicBezTo>
                        <a:pt x="626" y="650"/>
                        <a:pt x="669" y="753"/>
                        <a:pt x="671" y="765"/>
                      </a:cubicBezTo>
                      <a:cubicBezTo>
                        <a:pt x="673" y="777"/>
                        <a:pt x="676" y="789"/>
                        <a:pt x="677" y="792"/>
                      </a:cubicBezTo>
                      <a:cubicBezTo>
                        <a:pt x="679" y="794"/>
                        <a:pt x="669" y="811"/>
                        <a:pt x="672" y="821"/>
                      </a:cubicBezTo>
                      <a:cubicBezTo>
                        <a:pt x="674" y="832"/>
                        <a:pt x="656" y="865"/>
                        <a:pt x="662" y="897"/>
                      </a:cubicBezTo>
                      <a:cubicBezTo>
                        <a:pt x="668" y="929"/>
                        <a:pt x="668" y="933"/>
                        <a:pt x="669" y="940"/>
                      </a:cubicBezTo>
                      <a:cubicBezTo>
                        <a:pt x="670" y="946"/>
                        <a:pt x="673" y="954"/>
                        <a:pt x="676" y="963"/>
                      </a:cubicBezTo>
                      <a:cubicBezTo>
                        <a:pt x="678" y="972"/>
                        <a:pt x="682" y="993"/>
                        <a:pt x="687" y="993"/>
                      </a:cubicBezTo>
                      <a:cubicBezTo>
                        <a:pt x="692" y="993"/>
                        <a:pt x="693" y="991"/>
                        <a:pt x="693" y="989"/>
                      </a:cubicBezTo>
                      <a:cubicBezTo>
                        <a:pt x="693" y="989"/>
                        <a:pt x="695" y="1009"/>
                        <a:pt x="705" y="1009"/>
                      </a:cubicBezTo>
                      <a:cubicBezTo>
                        <a:pt x="711" y="1008"/>
                        <a:pt x="711" y="1002"/>
                        <a:pt x="711" y="1002"/>
                      </a:cubicBezTo>
                      <a:cubicBezTo>
                        <a:pt x="711" y="1002"/>
                        <a:pt x="713" y="1018"/>
                        <a:pt x="722" y="1017"/>
                      </a:cubicBezTo>
                      <a:cubicBezTo>
                        <a:pt x="731" y="1015"/>
                        <a:pt x="731" y="1006"/>
                        <a:pt x="731" y="1006"/>
                      </a:cubicBezTo>
                      <a:cubicBezTo>
                        <a:pt x="737" y="1010"/>
                        <a:pt x="746" y="1009"/>
                        <a:pt x="749" y="999"/>
                      </a:cubicBezTo>
                      <a:cubicBezTo>
                        <a:pt x="751" y="988"/>
                        <a:pt x="756" y="968"/>
                        <a:pt x="755" y="960"/>
                      </a:cubicBezTo>
                      <a:cubicBezTo>
                        <a:pt x="755" y="952"/>
                        <a:pt x="760" y="936"/>
                        <a:pt x="760" y="929"/>
                      </a:cubicBezTo>
                      <a:cubicBezTo>
                        <a:pt x="765" y="909"/>
                        <a:pt x="770" y="903"/>
                        <a:pt x="769" y="897"/>
                      </a:cubicBezTo>
                      <a:cubicBezTo>
                        <a:pt x="775" y="904"/>
                        <a:pt x="781" y="912"/>
                        <a:pt x="784" y="913"/>
                      </a:cubicBezTo>
                      <a:cubicBezTo>
                        <a:pt x="786" y="925"/>
                        <a:pt x="797" y="942"/>
                        <a:pt x="807" y="943"/>
                      </a:cubicBezTo>
                      <a:cubicBezTo>
                        <a:pt x="820" y="944"/>
                        <a:pt x="816" y="935"/>
                        <a:pt x="813" y="925"/>
                      </a:cubicBezTo>
                    </a:path>
                  </a:pathLst>
                </a:custGeom>
                <a:solidFill>
                  <a:srgbClr val="FEF2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51" name="Freeform 192"/>
                <p:cNvSpPr>
                  <a:spLocks/>
                </p:cNvSpPr>
                <p:nvPr/>
              </p:nvSpPr>
              <p:spPr bwMode="auto">
                <a:xfrm>
                  <a:off x="3367" y="1120"/>
                  <a:ext cx="106" cy="19"/>
                </a:xfrm>
                <a:custGeom>
                  <a:avLst/>
                  <a:gdLst>
                    <a:gd name="T0" fmla="*/ 0 w 68"/>
                    <a:gd name="T1" fmla="*/ 2018685 h 12"/>
                    <a:gd name="T2" fmla="*/ 8513454 w 68"/>
                    <a:gd name="T3" fmla="*/ 13495163 h 12"/>
                    <a:gd name="T4" fmla="*/ 26942488 w 68"/>
                    <a:gd name="T5" fmla="*/ 18553342 h 12"/>
                    <a:gd name="T6" fmla="*/ 50268229 w 68"/>
                    <a:gd name="T7" fmla="*/ 15413562 h 12"/>
                    <a:gd name="T8" fmla="*/ 61326562 w 68"/>
                    <a:gd name="T9" fmla="*/ 6148346 h 12"/>
                    <a:gd name="T10" fmla="*/ 64319882 w 68"/>
                    <a:gd name="T11" fmla="*/ 0 h 12"/>
                    <a:gd name="T12" fmla="*/ 47488959 w 68"/>
                    <a:gd name="T13" fmla="*/ 2018685 h 12"/>
                    <a:gd name="T14" fmla="*/ 39033368 w 68"/>
                    <a:gd name="T15" fmla="*/ 0 h 12"/>
                    <a:gd name="T16" fmla="*/ 32247543 w 68"/>
                    <a:gd name="T17" fmla="*/ 2018685 h 12"/>
                    <a:gd name="T18" fmla="*/ 20687103 w 68"/>
                    <a:gd name="T19" fmla="*/ 0 h 12"/>
                    <a:gd name="T20" fmla="*/ 1274909 w 68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8" h="12">
                      <a:moveTo>
                        <a:pt x="0" y="1"/>
                      </a:moveTo>
                      <a:cubicBezTo>
                        <a:pt x="1" y="3"/>
                        <a:pt x="7" y="6"/>
                        <a:pt x="9" y="9"/>
                      </a:cubicBezTo>
                      <a:cubicBezTo>
                        <a:pt x="13" y="11"/>
                        <a:pt x="20" y="12"/>
                        <a:pt x="28" y="12"/>
                      </a:cubicBezTo>
                      <a:cubicBezTo>
                        <a:pt x="36" y="12"/>
                        <a:pt x="48" y="12"/>
                        <a:pt x="53" y="10"/>
                      </a:cubicBezTo>
                      <a:cubicBezTo>
                        <a:pt x="58" y="8"/>
                        <a:pt x="62" y="5"/>
                        <a:pt x="65" y="4"/>
                      </a:cubicBezTo>
                      <a:cubicBezTo>
                        <a:pt x="65" y="4"/>
                        <a:pt x="68" y="2"/>
                        <a:pt x="68" y="0"/>
                      </a:cubicBezTo>
                      <a:cubicBezTo>
                        <a:pt x="66" y="1"/>
                        <a:pt x="55" y="1"/>
                        <a:pt x="50" y="1"/>
                      </a:cubicBezTo>
                      <a:cubicBezTo>
                        <a:pt x="48" y="0"/>
                        <a:pt x="44" y="0"/>
                        <a:pt x="41" y="0"/>
                      </a:cubicBezTo>
                      <a:cubicBezTo>
                        <a:pt x="38" y="0"/>
                        <a:pt x="37" y="1"/>
                        <a:pt x="34" y="1"/>
                      </a:cubicBezTo>
                      <a:cubicBezTo>
                        <a:pt x="31" y="0"/>
                        <a:pt x="26" y="0"/>
                        <a:pt x="22" y="0"/>
                      </a:cubicBezTo>
                      <a:cubicBezTo>
                        <a:pt x="18" y="1"/>
                        <a:pt x="5" y="1"/>
                        <a:pt x="1" y="0"/>
                      </a:cubicBezTo>
                    </a:path>
                  </a:pathLst>
                </a:custGeom>
                <a:solidFill>
                  <a:srgbClr val="FEE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52" name="Freeform 193"/>
                <p:cNvSpPr>
                  <a:spLocks/>
                </p:cNvSpPr>
                <p:nvPr/>
              </p:nvSpPr>
              <p:spPr bwMode="auto">
                <a:xfrm>
                  <a:off x="3328" y="977"/>
                  <a:ext cx="62" cy="25"/>
                </a:xfrm>
                <a:custGeom>
                  <a:avLst/>
                  <a:gdLst>
                    <a:gd name="T0" fmla="*/ 0 w 40"/>
                    <a:gd name="T1" fmla="*/ 8210259 h 16"/>
                    <a:gd name="T2" fmla="*/ 13235094 w 40"/>
                    <a:gd name="T3" fmla="*/ 1377453 h 16"/>
                    <a:gd name="T4" fmla="*/ 28767754 w 40"/>
                    <a:gd name="T5" fmla="*/ 8210259 h 16"/>
                    <a:gd name="T6" fmla="*/ 27819907 w 40"/>
                    <a:gd name="T7" fmla="*/ 12828530 h 16"/>
                    <a:gd name="T8" fmla="*/ 16794799 w 40"/>
                    <a:gd name="T9" fmla="*/ 15152383 h 16"/>
                    <a:gd name="T10" fmla="*/ 0 w 40"/>
                    <a:gd name="T11" fmla="*/ 8210259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0" h="16">
                      <a:moveTo>
                        <a:pt x="0" y="8"/>
                      </a:moveTo>
                      <a:cubicBezTo>
                        <a:pt x="5" y="5"/>
                        <a:pt x="6" y="2"/>
                        <a:pt x="17" y="1"/>
                      </a:cubicBezTo>
                      <a:cubicBezTo>
                        <a:pt x="28" y="0"/>
                        <a:pt x="33" y="7"/>
                        <a:pt x="36" y="8"/>
                      </a:cubicBezTo>
                      <a:cubicBezTo>
                        <a:pt x="40" y="9"/>
                        <a:pt x="38" y="12"/>
                        <a:pt x="35" y="13"/>
                      </a:cubicBezTo>
                      <a:cubicBezTo>
                        <a:pt x="32" y="14"/>
                        <a:pt x="24" y="13"/>
                        <a:pt x="21" y="15"/>
                      </a:cubicBezTo>
                      <a:cubicBezTo>
                        <a:pt x="17" y="16"/>
                        <a:pt x="7" y="13"/>
                        <a:pt x="0" y="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53" name="Freeform 194"/>
                <p:cNvSpPr>
                  <a:spLocks/>
                </p:cNvSpPr>
                <p:nvPr/>
              </p:nvSpPr>
              <p:spPr bwMode="auto">
                <a:xfrm>
                  <a:off x="3342" y="978"/>
                  <a:ext cx="25" cy="22"/>
                </a:xfrm>
                <a:custGeom>
                  <a:avLst/>
                  <a:gdLst>
                    <a:gd name="T0" fmla="*/ 8210259 w 16"/>
                    <a:gd name="T1" fmla="*/ 0 h 14"/>
                    <a:gd name="T2" fmla="*/ 2152270 w 16"/>
                    <a:gd name="T3" fmla="*/ 1604941 h 14"/>
                    <a:gd name="T4" fmla="*/ 0 w 16"/>
                    <a:gd name="T5" fmla="*/ 6931747 h 14"/>
                    <a:gd name="T6" fmla="*/ 3723316 w 16"/>
                    <a:gd name="T7" fmla="*/ 15379147 h 14"/>
                    <a:gd name="T8" fmla="*/ 9090127 w 16"/>
                    <a:gd name="T9" fmla="*/ 17117171 h 14"/>
                    <a:gd name="T10" fmla="*/ 16193658 w 16"/>
                    <a:gd name="T11" fmla="*/ 6931747 h 14"/>
                    <a:gd name="T12" fmla="*/ 12828530 w 16"/>
                    <a:gd name="T13" fmla="*/ 0 h 14"/>
                    <a:gd name="T14" fmla="*/ 8210259 w 16"/>
                    <a:gd name="T15" fmla="*/ 0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" h="14">
                      <a:moveTo>
                        <a:pt x="8" y="0"/>
                      </a:moveTo>
                      <a:cubicBezTo>
                        <a:pt x="6" y="0"/>
                        <a:pt x="4" y="0"/>
                        <a:pt x="2" y="1"/>
                      </a:cubicBezTo>
                      <a:cubicBezTo>
                        <a:pt x="1" y="2"/>
                        <a:pt x="0" y="4"/>
                        <a:pt x="0" y="6"/>
                      </a:cubicBezTo>
                      <a:cubicBezTo>
                        <a:pt x="0" y="9"/>
                        <a:pt x="2" y="12"/>
                        <a:pt x="4" y="13"/>
                      </a:cubicBezTo>
                      <a:cubicBezTo>
                        <a:pt x="6" y="14"/>
                        <a:pt x="8" y="14"/>
                        <a:pt x="9" y="14"/>
                      </a:cubicBezTo>
                      <a:cubicBezTo>
                        <a:pt x="13" y="13"/>
                        <a:pt x="16" y="10"/>
                        <a:pt x="16" y="6"/>
                      </a:cubicBezTo>
                      <a:cubicBezTo>
                        <a:pt x="16" y="4"/>
                        <a:pt x="15" y="1"/>
                        <a:pt x="13" y="0"/>
                      </a:cubicBezTo>
                      <a:cubicBezTo>
                        <a:pt x="11" y="0"/>
                        <a:pt x="10" y="0"/>
                        <a:pt x="8" y="0"/>
                      </a:cubicBezTo>
                    </a:path>
                  </a:pathLst>
                </a:custGeom>
                <a:solidFill>
                  <a:srgbClr val="6B59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54" name="Freeform 195"/>
                <p:cNvSpPr>
                  <a:spLocks/>
                </p:cNvSpPr>
                <p:nvPr/>
              </p:nvSpPr>
              <p:spPr bwMode="auto">
                <a:xfrm>
                  <a:off x="3456" y="977"/>
                  <a:ext cx="64" cy="25"/>
                </a:xfrm>
                <a:custGeom>
                  <a:avLst/>
                  <a:gdLst>
                    <a:gd name="T0" fmla="*/ 40675714 w 41"/>
                    <a:gd name="T1" fmla="*/ 8210259 h 16"/>
                    <a:gd name="T2" fmla="*/ 22647939 w 41"/>
                    <a:gd name="T3" fmla="*/ 1377453 h 16"/>
                    <a:gd name="T4" fmla="*/ 3654417 w 41"/>
                    <a:gd name="T5" fmla="*/ 8210259 h 16"/>
                    <a:gd name="T6" fmla="*/ 4996725 w 41"/>
                    <a:gd name="T7" fmla="*/ 12828530 h 16"/>
                    <a:gd name="T8" fmla="*/ 19521705 w 41"/>
                    <a:gd name="T9" fmla="*/ 15152383 h 16"/>
                    <a:gd name="T10" fmla="*/ 40675714 w 41"/>
                    <a:gd name="T11" fmla="*/ 8210259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" h="16">
                      <a:moveTo>
                        <a:pt x="41" y="8"/>
                      </a:moveTo>
                      <a:cubicBezTo>
                        <a:pt x="36" y="5"/>
                        <a:pt x="34" y="2"/>
                        <a:pt x="23" y="1"/>
                      </a:cubicBezTo>
                      <a:cubicBezTo>
                        <a:pt x="12" y="0"/>
                        <a:pt x="7" y="7"/>
                        <a:pt x="4" y="8"/>
                      </a:cubicBezTo>
                      <a:cubicBezTo>
                        <a:pt x="0" y="9"/>
                        <a:pt x="3" y="12"/>
                        <a:pt x="5" y="13"/>
                      </a:cubicBezTo>
                      <a:cubicBezTo>
                        <a:pt x="8" y="14"/>
                        <a:pt x="16" y="13"/>
                        <a:pt x="20" y="15"/>
                      </a:cubicBezTo>
                      <a:cubicBezTo>
                        <a:pt x="23" y="16"/>
                        <a:pt x="33" y="13"/>
                        <a:pt x="41" y="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55" name="Freeform 196"/>
                <p:cNvSpPr>
                  <a:spLocks/>
                </p:cNvSpPr>
                <p:nvPr/>
              </p:nvSpPr>
              <p:spPr bwMode="auto">
                <a:xfrm>
                  <a:off x="3479" y="978"/>
                  <a:ext cx="26" cy="22"/>
                </a:xfrm>
                <a:custGeom>
                  <a:avLst/>
                  <a:gdLst>
                    <a:gd name="T0" fmla="*/ 27168295 w 16"/>
                    <a:gd name="T1" fmla="*/ 0 h 14"/>
                    <a:gd name="T2" fmla="*/ 48184680 w 16"/>
                    <a:gd name="T3" fmla="*/ 1604941 h 14"/>
                    <a:gd name="T4" fmla="*/ 54761062 w 16"/>
                    <a:gd name="T5" fmla="*/ 6931747 h 14"/>
                    <a:gd name="T6" fmla="*/ 43368978 w 16"/>
                    <a:gd name="T7" fmla="*/ 15379147 h 14"/>
                    <a:gd name="T8" fmla="*/ 23190838 w 16"/>
                    <a:gd name="T9" fmla="*/ 17117171 h 14"/>
                    <a:gd name="T10" fmla="*/ 0 w 16"/>
                    <a:gd name="T11" fmla="*/ 6931747 h 14"/>
                    <a:gd name="T12" fmla="*/ 14271285 w 16"/>
                    <a:gd name="T13" fmla="*/ 0 h 14"/>
                    <a:gd name="T14" fmla="*/ 27168295 w 16"/>
                    <a:gd name="T15" fmla="*/ 0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" h="14">
                      <a:moveTo>
                        <a:pt x="8" y="0"/>
                      </a:moveTo>
                      <a:cubicBezTo>
                        <a:pt x="10" y="0"/>
                        <a:pt x="12" y="0"/>
                        <a:pt x="14" y="1"/>
                      </a:cubicBezTo>
                      <a:cubicBezTo>
                        <a:pt x="16" y="2"/>
                        <a:pt x="16" y="4"/>
                        <a:pt x="16" y="6"/>
                      </a:cubicBezTo>
                      <a:cubicBezTo>
                        <a:pt x="16" y="9"/>
                        <a:pt x="15" y="12"/>
                        <a:pt x="12" y="13"/>
                      </a:cubicBezTo>
                      <a:cubicBezTo>
                        <a:pt x="10" y="14"/>
                        <a:pt x="8" y="14"/>
                        <a:pt x="7" y="14"/>
                      </a:cubicBezTo>
                      <a:cubicBezTo>
                        <a:pt x="3" y="13"/>
                        <a:pt x="0" y="10"/>
                        <a:pt x="0" y="6"/>
                      </a:cubicBezTo>
                      <a:cubicBezTo>
                        <a:pt x="0" y="4"/>
                        <a:pt x="1" y="1"/>
                        <a:pt x="4" y="0"/>
                      </a:cubicBezTo>
                      <a:cubicBezTo>
                        <a:pt x="5" y="0"/>
                        <a:pt x="6" y="0"/>
                        <a:pt x="8" y="0"/>
                      </a:cubicBezTo>
                    </a:path>
                  </a:pathLst>
                </a:custGeom>
                <a:solidFill>
                  <a:srgbClr val="6B59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56" name="Freeform 197"/>
                <p:cNvSpPr>
                  <a:spLocks/>
                </p:cNvSpPr>
                <p:nvPr/>
              </p:nvSpPr>
              <p:spPr bwMode="auto">
                <a:xfrm>
                  <a:off x="3251" y="3086"/>
                  <a:ext cx="75" cy="78"/>
                </a:xfrm>
                <a:custGeom>
                  <a:avLst/>
                  <a:gdLst>
                    <a:gd name="T0" fmla="*/ 0 w 48"/>
                    <a:gd name="T1" fmla="*/ 34268478 h 50"/>
                    <a:gd name="T2" fmla="*/ 43825095 w 48"/>
                    <a:gd name="T3" fmla="*/ 0 h 50"/>
                    <a:gd name="T4" fmla="*/ 40828872 w 48"/>
                    <a:gd name="T5" fmla="*/ 27520417 h 50"/>
                    <a:gd name="T6" fmla="*/ 8210259 w 48"/>
                    <a:gd name="T7" fmla="*/ 37836905 h 5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50">
                      <a:moveTo>
                        <a:pt x="0" y="35"/>
                      </a:moveTo>
                      <a:cubicBezTo>
                        <a:pt x="20" y="50"/>
                        <a:pt x="39" y="13"/>
                        <a:pt x="43" y="0"/>
                      </a:cubicBezTo>
                      <a:cubicBezTo>
                        <a:pt x="45" y="10"/>
                        <a:pt x="48" y="20"/>
                        <a:pt x="40" y="28"/>
                      </a:cubicBezTo>
                      <a:cubicBezTo>
                        <a:pt x="32" y="36"/>
                        <a:pt x="18" y="39"/>
                        <a:pt x="8" y="3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57" name="Freeform 198"/>
                <p:cNvSpPr>
                  <a:spLocks/>
                </p:cNvSpPr>
                <p:nvPr/>
              </p:nvSpPr>
              <p:spPr bwMode="auto">
                <a:xfrm>
                  <a:off x="3580" y="3083"/>
                  <a:ext cx="53" cy="78"/>
                </a:xfrm>
                <a:custGeom>
                  <a:avLst/>
                  <a:gdLst>
                    <a:gd name="T0" fmla="*/ 0 w 34"/>
                    <a:gd name="T1" fmla="*/ 37836905 h 50"/>
                    <a:gd name="T2" fmla="*/ 25040274 w 34"/>
                    <a:gd name="T3" fmla="*/ 0 h 50"/>
                    <a:gd name="T4" fmla="*/ 3097940 w 34"/>
                    <a:gd name="T5" fmla="*/ 39765119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4" h="50">
                      <a:moveTo>
                        <a:pt x="0" y="39"/>
                      </a:moveTo>
                      <a:cubicBezTo>
                        <a:pt x="20" y="48"/>
                        <a:pt x="27" y="11"/>
                        <a:pt x="26" y="0"/>
                      </a:cubicBezTo>
                      <a:cubicBezTo>
                        <a:pt x="34" y="16"/>
                        <a:pt x="27" y="50"/>
                        <a:pt x="3" y="41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58" name="Freeform 199"/>
                <p:cNvSpPr>
                  <a:spLocks/>
                </p:cNvSpPr>
                <p:nvPr/>
              </p:nvSpPr>
              <p:spPr bwMode="auto">
                <a:xfrm>
                  <a:off x="3270" y="731"/>
                  <a:ext cx="114" cy="157"/>
                </a:xfrm>
                <a:custGeom>
                  <a:avLst/>
                  <a:gdLst>
                    <a:gd name="T0" fmla="*/ 39001552 w 73"/>
                    <a:gd name="T1" fmla="*/ 18297576 h 101"/>
                    <a:gd name="T2" fmla="*/ 8982177 w 73"/>
                    <a:gd name="T3" fmla="*/ 39172953 h 101"/>
                    <a:gd name="T4" fmla="*/ 18221730 w 73"/>
                    <a:gd name="T5" fmla="*/ 38106322 h 101"/>
                    <a:gd name="T6" fmla="*/ 7881985 w 73"/>
                    <a:gd name="T7" fmla="*/ 51305044 h 101"/>
                    <a:gd name="T8" fmla="*/ 12308853 w 73"/>
                    <a:gd name="T9" fmla="*/ 52093037 h 101"/>
                    <a:gd name="T10" fmla="*/ 0 w 73"/>
                    <a:gd name="T11" fmla="*/ 70554106 h 101"/>
                    <a:gd name="T12" fmla="*/ 12308853 w 73"/>
                    <a:gd name="T13" fmla="*/ 67303444 h 101"/>
                    <a:gd name="T14" fmla="*/ 3232002 w 73"/>
                    <a:gd name="T15" fmla="*/ 87708642 h 101"/>
                    <a:gd name="T16" fmla="*/ 23976386 w 73"/>
                    <a:gd name="T17" fmla="*/ 70822507 h 101"/>
                    <a:gd name="T18" fmla="*/ 24974678 w 73"/>
                    <a:gd name="T19" fmla="*/ 77215829 h 101"/>
                    <a:gd name="T20" fmla="*/ 44689705 w 73"/>
                    <a:gd name="T21" fmla="*/ 69303374 h 101"/>
                    <a:gd name="T22" fmla="*/ 65174874 w 73"/>
                    <a:gd name="T23" fmla="*/ 52093037 h 101"/>
                    <a:gd name="T24" fmla="*/ 35214644 w 73"/>
                    <a:gd name="T25" fmla="*/ 58320317 h 101"/>
                    <a:gd name="T26" fmla="*/ 43193727 w 73"/>
                    <a:gd name="T27" fmla="*/ 38106322 h 101"/>
                    <a:gd name="T28" fmla="*/ 69396182 w 73"/>
                    <a:gd name="T29" fmla="*/ 20871616 h 101"/>
                    <a:gd name="T30" fmla="*/ 73205809 w 73"/>
                    <a:gd name="T31" fmla="*/ 6984304 h 101"/>
                    <a:gd name="T32" fmla="*/ 44689705 w 73"/>
                    <a:gd name="T33" fmla="*/ 14169379 h 10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3" h="101">
                      <a:moveTo>
                        <a:pt x="39" y="21"/>
                      </a:moveTo>
                      <a:cubicBezTo>
                        <a:pt x="27" y="24"/>
                        <a:pt x="14" y="33"/>
                        <a:pt x="9" y="45"/>
                      </a:cubicBezTo>
                      <a:cubicBezTo>
                        <a:pt x="12" y="44"/>
                        <a:pt x="16" y="45"/>
                        <a:pt x="18" y="44"/>
                      </a:cubicBezTo>
                      <a:cubicBezTo>
                        <a:pt x="16" y="49"/>
                        <a:pt x="9" y="53"/>
                        <a:pt x="8" y="59"/>
                      </a:cubicBezTo>
                      <a:cubicBezTo>
                        <a:pt x="9" y="59"/>
                        <a:pt x="11" y="60"/>
                        <a:pt x="12" y="60"/>
                      </a:cubicBezTo>
                      <a:cubicBezTo>
                        <a:pt x="8" y="67"/>
                        <a:pt x="2" y="73"/>
                        <a:pt x="0" y="81"/>
                      </a:cubicBezTo>
                      <a:cubicBezTo>
                        <a:pt x="4" y="80"/>
                        <a:pt x="8" y="78"/>
                        <a:pt x="12" y="77"/>
                      </a:cubicBezTo>
                      <a:cubicBezTo>
                        <a:pt x="13" y="85"/>
                        <a:pt x="5" y="92"/>
                        <a:pt x="3" y="101"/>
                      </a:cubicBezTo>
                      <a:cubicBezTo>
                        <a:pt x="6" y="95"/>
                        <a:pt x="16" y="85"/>
                        <a:pt x="24" y="82"/>
                      </a:cubicBezTo>
                      <a:cubicBezTo>
                        <a:pt x="24" y="84"/>
                        <a:pt x="26" y="86"/>
                        <a:pt x="25" y="89"/>
                      </a:cubicBezTo>
                      <a:cubicBezTo>
                        <a:pt x="31" y="80"/>
                        <a:pt x="37" y="84"/>
                        <a:pt x="45" y="80"/>
                      </a:cubicBezTo>
                      <a:cubicBezTo>
                        <a:pt x="53" y="76"/>
                        <a:pt x="57" y="65"/>
                        <a:pt x="65" y="60"/>
                      </a:cubicBezTo>
                      <a:cubicBezTo>
                        <a:pt x="60" y="61"/>
                        <a:pt x="39" y="72"/>
                        <a:pt x="35" y="67"/>
                      </a:cubicBezTo>
                      <a:cubicBezTo>
                        <a:pt x="32" y="62"/>
                        <a:pt x="40" y="47"/>
                        <a:pt x="43" y="44"/>
                      </a:cubicBezTo>
                      <a:cubicBezTo>
                        <a:pt x="28" y="39"/>
                        <a:pt x="66" y="26"/>
                        <a:pt x="69" y="24"/>
                      </a:cubicBezTo>
                      <a:cubicBezTo>
                        <a:pt x="56" y="24"/>
                        <a:pt x="63" y="9"/>
                        <a:pt x="73" y="8"/>
                      </a:cubicBezTo>
                      <a:cubicBezTo>
                        <a:pt x="63" y="0"/>
                        <a:pt x="55" y="13"/>
                        <a:pt x="45" y="16"/>
                      </a:cubicBezTo>
                    </a:path>
                  </a:pathLst>
                </a:custGeom>
                <a:solidFill>
                  <a:srgbClr val="F7E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59" name="Freeform 200"/>
                <p:cNvSpPr>
                  <a:spLocks/>
                </p:cNvSpPr>
                <p:nvPr/>
              </p:nvSpPr>
              <p:spPr bwMode="auto">
                <a:xfrm>
                  <a:off x="3522" y="793"/>
                  <a:ext cx="64" cy="187"/>
                </a:xfrm>
                <a:custGeom>
                  <a:avLst/>
                  <a:gdLst>
                    <a:gd name="T0" fmla="*/ 0 w 41"/>
                    <a:gd name="T1" fmla="*/ 43395278 h 120"/>
                    <a:gd name="T2" fmla="*/ 7799766 w 41"/>
                    <a:gd name="T3" fmla="*/ 49787919 h 120"/>
                    <a:gd name="T4" fmla="*/ 7799766 w 41"/>
                    <a:gd name="T5" fmla="*/ 59060288 h 120"/>
                    <a:gd name="T6" fmla="*/ 15823333 w 41"/>
                    <a:gd name="T7" fmla="*/ 70443288 h 120"/>
                    <a:gd name="T8" fmla="*/ 23750537 w 41"/>
                    <a:gd name="T9" fmla="*/ 112329585 h 120"/>
                    <a:gd name="T10" fmla="*/ 37074009 w 41"/>
                    <a:gd name="T11" fmla="*/ 47081740 h 120"/>
                    <a:gd name="T12" fmla="*/ 28167789 w 41"/>
                    <a:gd name="T13" fmla="*/ 19583463 h 120"/>
                    <a:gd name="T14" fmla="*/ 21697146 w 41"/>
                    <a:gd name="T15" fmla="*/ 0 h 120"/>
                    <a:gd name="T16" fmla="*/ 22647939 w 41"/>
                    <a:gd name="T17" fmla="*/ 33305437 h 120"/>
                    <a:gd name="T18" fmla="*/ 7044360 w 41"/>
                    <a:gd name="T19" fmla="*/ 26737525 h 120"/>
                    <a:gd name="T20" fmla="*/ 3201027 w 41"/>
                    <a:gd name="T21" fmla="*/ 47081740 h 1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" h="120">
                      <a:moveTo>
                        <a:pt x="0" y="46"/>
                      </a:moveTo>
                      <a:cubicBezTo>
                        <a:pt x="2" y="51"/>
                        <a:pt x="6" y="49"/>
                        <a:pt x="8" y="53"/>
                      </a:cubicBezTo>
                      <a:cubicBezTo>
                        <a:pt x="9" y="56"/>
                        <a:pt x="8" y="59"/>
                        <a:pt x="8" y="63"/>
                      </a:cubicBezTo>
                      <a:cubicBezTo>
                        <a:pt x="10" y="72"/>
                        <a:pt x="10" y="69"/>
                        <a:pt x="16" y="75"/>
                      </a:cubicBezTo>
                      <a:cubicBezTo>
                        <a:pt x="25" y="83"/>
                        <a:pt x="31" y="109"/>
                        <a:pt x="24" y="120"/>
                      </a:cubicBezTo>
                      <a:cubicBezTo>
                        <a:pt x="34" y="97"/>
                        <a:pt x="41" y="76"/>
                        <a:pt x="37" y="50"/>
                      </a:cubicBezTo>
                      <a:cubicBezTo>
                        <a:pt x="35" y="40"/>
                        <a:pt x="30" y="31"/>
                        <a:pt x="28" y="21"/>
                      </a:cubicBezTo>
                      <a:cubicBezTo>
                        <a:pt x="27" y="15"/>
                        <a:pt x="27" y="4"/>
                        <a:pt x="22" y="0"/>
                      </a:cubicBezTo>
                      <a:cubicBezTo>
                        <a:pt x="30" y="8"/>
                        <a:pt x="27" y="25"/>
                        <a:pt x="23" y="35"/>
                      </a:cubicBezTo>
                      <a:cubicBezTo>
                        <a:pt x="17" y="34"/>
                        <a:pt x="11" y="32"/>
                        <a:pt x="7" y="28"/>
                      </a:cubicBezTo>
                      <a:cubicBezTo>
                        <a:pt x="17" y="34"/>
                        <a:pt x="15" y="54"/>
                        <a:pt x="3" y="50"/>
                      </a:cubicBezTo>
                    </a:path>
                  </a:pathLst>
                </a:custGeom>
                <a:solidFill>
                  <a:srgbClr val="E8CA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60" name="Freeform 201"/>
                <p:cNvSpPr>
                  <a:spLocks/>
                </p:cNvSpPr>
                <p:nvPr/>
              </p:nvSpPr>
              <p:spPr bwMode="auto">
                <a:xfrm>
                  <a:off x="3415" y="982"/>
                  <a:ext cx="130" cy="235"/>
                </a:xfrm>
                <a:custGeom>
                  <a:avLst/>
                  <a:gdLst>
                    <a:gd name="T0" fmla="*/ 39368536 w 83"/>
                    <a:gd name="T1" fmla="*/ 19634063 h 151"/>
                    <a:gd name="T2" fmla="*/ 85426566 w 83"/>
                    <a:gd name="T3" fmla="*/ 24100265 h 151"/>
                    <a:gd name="T4" fmla="*/ 83195312 w 83"/>
                    <a:gd name="T5" fmla="*/ 74008724 h 151"/>
                    <a:gd name="T6" fmla="*/ 50609094 w 83"/>
                    <a:gd name="T7" fmla="*/ 112885974 h 151"/>
                    <a:gd name="T8" fmla="*/ 0 w 83"/>
                    <a:gd name="T9" fmla="*/ 125072883 h 151"/>
                    <a:gd name="T10" fmla="*/ 23248868 w 83"/>
                    <a:gd name="T11" fmla="*/ 116422145 h 151"/>
                    <a:gd name="T12" fmla="*/ 21202563 w 83"/>
                    <a:gd name="T13" fmla="*/ 103655227 h 151"/>
                    <a:gd name="T14" fmla="*/ 44397587 w 83"/>
                    <a:gd name="T15" fmla="*/ 90320280 h 151"/>
                    <a:gd name="T16" fmla="*/ 64602989 w 83"/>
                    <a:gd name="T17" fmla="*/ 67602637 h 151"/>
                    <a:gd name="T18" fmla="*/ 50609094 w 83"/>
                    <a:gd name="T19" fmla="*/ 31271932 h 151"/>
                    <a:gd name="T20" fmla="*/ 19712890 w 83"/>
                    <a:gd name="T21" fmla="*/ 17431452 h 15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3" h="151">
                      <a:moveTo>
                        <a:pt x="36" y="22"/>
                      </a:moveTo>
                      <a:cubicBezTo>
                        <a:pt x="54" y="26"/>
                        <a:pt x="71" y="0"/>
                        <a:pt x="78" y="27"/>
                      </a:cubicBezTo>
                      <a:cubicBezTo>
                        <a:pt x="83" y="44"/>
                        <a:pt x="82" y="65"/>
                        <a:pt x="76" y="82"/>
                      </a:cubicBezTo>
                      <a:cubicBezTo>
                        <a:pt x="70" y="98"/>
                        <a:pt x="60" y="113"/>
                        <a:pt x="46" y="125"/>
                      </a:cubicBezTo>
                      <a:cubicBezTo>
                        <a:pt x="37" y="133"/>
                        <a:pt x="12" y="151"/>
                        <a:pt x="0" y="139"/>
                      </a:cubicBezTo>
                      <a:cubicBezTo>
                        <a:pt x="6" y="136"/>
                        <a:pt x="17" y="134"/>
                        <a:pt x="21" y="129"/>
                      </a:cubicBezTo>
                      <a:cubicBezTo>
                        <a:pt x="25" y="124"/>
                        <a:pt x="27" y="116"/>
                        <a:pt x="19" y="115"/>
                      </a:cubicBezTo>
                      <a:cubicBezTo>
                        <a:pt x="24" y="108"/>
                        <a:pt x="34" y="105"/>
                        <a:pt x="40" y="100"/>
                      </a:cubicBezTo>
                      <a:cubicBezTo>
                        <a:pt x="49" y="93"/>
                        <a:pt x="54" y="86"/>
                        <a:pt x="59" y="75"/>
                      </a:cubicBezTo>
                      <a:cubicBezTo>
                        <a:pt x="67" y="56"/>
                        <a:pt x="67" y="42"/>
                        <a:pt x="46" y="35"/>
                      </a:cubicBezTo>
                      <a:cubicBezTo>
                        <a:pt x="39" y="32"/>
                        <a:pt x="18" y="26"/>
                        <a:pt x="18" y="1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61" name="Freeform 202"/>
                <p:cNvSpPr>
                  <a:spLocks/>
                </p:cNvSpPr>
                <p:nvPr/>
              </p:nvSpPr>
              <p:spPr bwMode="auto">
                <a:xfrm>
                  <a:off x="3431" y="966"/>
                  <a:ext cx="105" cy="110"/>
                </a:xfrm>
                <a:custGeom>
                  <a:avLst/>
                  <a:gdLst>
                    <a:gd name="T0" fmla="*/ 59241542 w 67"/>
                    <a:gd name="T1" fmla="*/ 22702833 h 71"/>
                    <a:gd name="T2" fmla="*/ 62822464 w 67"/>
                    <a:gd name="T3" fmla="*/ 6104879 h 71"/>
                    <a:gd name="T4" fmla="*/ 35405939 w 67"/>
                    <a:gd name="T5" fmla="*/ 0 h 71"/>
                    <a:gd name="T6" fmla="*/ 59241542 w 67"/>
                    <a:gd name="T7" fmla="*/ 11175610 h 71"/>
                    <a:gd name="T8" fmla="*/ 43562035 w 67"/>
                    <a:gd name="T9" fmla="*/ 18365580 h 71"/>
                    <a:gd name="T10" fmla="*/ 13752991 w 67"/>
                    <a:gd name="T11" fmla="*/ 4655888 h 71"/>
                    <a:gd name="T12" fmla="*/ 2380312 w 67"/>
                    <a:gd name="T13" fmla="*/ 32243739 h 71"/>
                    <a:gd name="T14" fmla="*/ 9821286 w 67"/>
                    <a:gd name="T15" fmla="*/ 40928087 h 71"/>
                    <a:gd name="T16" fmla="*/ 15391568 w 67"/>
                    <a:gd name="T17" fmla="*/ 55406730 h 71"/>
                    <a:gd name="T18" fmla="*/ 19989190 w 67"/>
                    <a:gd name="T19" fmla="*/ 46968149 h 71"/>
                    <a:gd name="T20" fmla="*/ 19020692 w 67"/>
                    <a:gd name="T21" fmla="*/ 36903843 h 71"/>
                    <a:gd name="T22" fmla="*/ 42571747 w 67"/>
                    <a:gd name="T23" fmla="*/ 28708603 h 7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7" h="71">
                      <a:moveTo>
                        <a:pt x="53" y="29"/>
                      </a:moveTo>
                      <a:cubicBezTo>
                        <a:pt x="67" y="31"/>
                        <a:pt x="62" y="12"/>
                        <a:pt x="56" y="8"/>
                      </a:cubicBezTo>
                      <a:cubicBezTo>
                        <a:pt x="50" y="2"/>
                        <a:pt x="40" y="1"/>
                        <a:pt x="32" y="0"/>
                      </a:cubicBezTo>
                      <a:cubicBezTo>
                        <a:pt x="36" y="5"/>
                        <a:pt x="52" y="7"/>
                        <a:pt x="53" y="14"/>
                      </a:cubicBezTo>
                      <a:cubicBezTo>
                        <a:pt x="53" y="21"/>
                        <a:pt x="44" y="22"/>
                        <a:pt x="39" y="23"/>
                      </a:cubicBezTo>
                      <a:cubicBezTo>
                        <a:pt x="23" y="25"/>
                        <a:pt x="8" y="23"/>
                        <a:pt x="12" y="6"/>
                      </a:cubicBezTo>
                      <a:cubicBezTo>
                        <a:pt x="2" y="9"/>
                        <a:pt x="0" y="32"/>
                        <a:pt x="2" y="41"/>
                      </a:cubicBezTo>
                      <a:cubicBezTo>
                        <a:pt x="3" y="47"/>
                        <a:pt x="6" y="48"/>
                        <a:pt x="9" y="52"/>
                      </a:cubicBezTo>
                      <a:cubicBezTo>
                        <a:pt x="13" y="59"/>
                        <a:pt x="13" y="62"/>
                        <a:pt x="14" y="71"/>
                      </a:cubicBezTo>
                      <a:cubicBezTo>
                        <a:pt x="15" y="68"/>
                        <a:pt x="18" y="64"/>
                        <a:pt x="18" y="60"/>
                      </a:cubicBezTo>
                      <a:cubicBezTo>
                        <a:pt x="19" y="56"/>
                        <a:pt x="16" y="51"/>
                        <a:pt x="17" y="47"/>
                      </a:cubicBezTo>
                      <a:cubicBezTo>
                        <a:pt x="20" y="38"/>
                        <a:pt x="32" y="40"/>
                        <a:pt x="38" y="37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62" name="Freeform 203"/>
                <p:cNvSpPr>
                  <a:spLocks/>
                </p:cNvSpPr>
                <p:nvPr/>
              </p:nvSpPr>
              <p:spPr bwMode="auto">
                <a:xfrm>
                  <a:off x="3414" y="1095"/>
                  <a:ext cx="14" cy="17"/>
                </a:xfrm>
                <a:custGeom>
                  <a:avLst/>
                  <a:gdLst>
                    <a:gd name="T0" fmla="*/ 1894749 w 9"/>
                    <a:gd name="T1" fmla="*/ 0 h 11"/>
                    <a:gd name="T2" fmla="*/ 0 w 9"/>
                    <a:gd name="T3" fmla="*/ 7142198 h 11"/>
                    <a:gd name="T4" fmla="*/ 8027194 w 9"/>
                    <a:gd name="T5" fmla="*/ 7142198 h 11"/>
                    <a:gd name="T6" fmla="*/ 6019087 w 9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11">
                      <a:moveTo>
                        <a:pt x="2" y="0"/>
                      </a:moveTo>
                      <a:cubicBezTo>
                        <a:pt x="4" y="4"/>
                        <a:pt x="3" y="7"/>
                        <a:pt x="0" y="10"/>
                      </a:cubicBezTo>
                      <a:cubicBezTo>
                        <a:pt x="3" y="11"/>
                        <a:pt x="6" y="11"/>
                        <a:pt x="9" y="10"/>
                      </a:cubicBezTo>
                      <a:cubicBezTo>
                        <a:pt x="9" y="6"/>
                        <a:pt x="7" y="2"/>
                        <a:pt x="7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63" name="Freeform 204"/>
                <p:cNvSpPr>
                  <a:spLocks/>
                </p:cNvSpPr>
                <p:nvPr/>
              </p:nvSpPr>
              <p:spPr bwMode="auto">
                <a:xfrm>
                  <a:off x="3479" y="849"/>
                  <a:ext cx="65" cy="134"/>
                </a:xfrm>
                <a:custGeom>
                  <a:avLst/>
                  <a:gdLst>
                    <a:gd name="T0" fmla="*/ 19124736 w 41"/>
                    <a:gd name="T1" fmla="*/ 9687466 h 86"/>
                    <a:gd name="T2" fmla="*/ 34948157 w 41"/>
                    <a:gd name="T3" fmla="*/ 24943952 h 86"/>
                    <a:gd name="T4" fmla="*/ 41162560 w 41"/>
                    <a:gd name="T5" fmla="*/ 41555144 h 86"/>
                    <a:gd name="T6" fmla="*/ 57518341 w 41"/>
                    <a:gd name="T7" fmla="*/ 52352689 h 86"/>
                    <a:gd name="T8" fmla="*/ 55405615 w 41"/>
                    <a:gd name="T9" fmla="*/ 80619131 h 86"/>
                    <a:gd name="T10" fmla="*/ 55405615 w 41"/>
                    <a:gd name="T11" fmla="*/ 64748713 h 86"/>
                    <a:gd name="T12" fmla="*/ 29422586 w 41"/>
                    <a:gd name="T13" fmla="*/ 60176701 h 86"/>
                    <a:gd name="T14" fmla="*/ 0 w 41"/>
                    <a:gd name="T15" fmla="*/ 4787881 h 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" h="86">
                      <a:moveTo>
                        <a:pt x="12" y="10"/>
                      </a:moveTo>
                      <a:cubicBezTo>
                        <a:pt x="23" y="16"/>
                        <a:pt x="21" y="16"/>
                        <a:pt x="22" y="27"/>
                      </a:cubicBezTo>
                      <a:cubicBezTo>
                        <a:pt x="22" y="33"/>
                        <a:pt x="22" y="39"/>
                        <a:pt x="26" y="44"/>
                      </a:cubicBezTo>
                      <a:cubicBezTo>
                        <a:pt x="29" y="49"/>
                        <a:pt x="34" y="51"/>
                        <a:pt x="36" y="56"/>
                      </a:cubicBezTo>
                      <a:cubicBezTo>
                        <a:pt x="41" y="64"/>
                        <a:pt x="36" y="78"/>
                        <a:pt x="35" y="86"/>
                      </a:cubicBezTo>
                      <a:cubicBezTo>
                        <a:pt x="34" y="81"/>
                        <a:pt x="38" y="74"/>
                        <a:pt x="35" y="69"/>
                      </a:cubicBezTo>
                      <a:cubicBezTo>
                        <a:pt x="31" y="63"/>
                        <a:pt x="25" y="66"/>
                        <a:pt x="18" y="64"/>
                      </a:cubicBezTo>
                      <a:cubicBezTo>
                        <a:pt x="18" y="55"/>
                        <a:pt x="13" y="0"/>
                        <a:pt x="0" y="5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64" name="Freeform 205"/>
                <p:cNvSpPr>
                  <a:spLocks/>
                </p:cNvSpPr>
                <p:nvPr/>
              </p:nvSpPr>
              <p:spPr bwMode="auto">
                <a:xfrm>
                  <a:off x="3259" y="989"/>
                  <a:ext cx="20" cy="44"/>
                </a:xfrm>
                <a:custGeom>
                  <a:avLst/>
                  <a:gdLst>
                    <a:gd name="T0" fmla="*/ 8320303 w 13"/>
                    <a:gd name="T1" fmla="*/ 6227919 h 28"/>
                    <a:gd name="T2" fmla="*/ 6939538 w 13"/>
                    <a:gd name="T3" fmla="*/ 33925447 h 2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3" h="28">
                      <a:moveTo>
                        <a:pt x="13" y="5"/>
                      </a:moveTo>
                      <a:cubicBezTo>
                        <a:pt x="0" y="0"/>
                        <a:pt x="8" y="26"/>
                        <a:pt x="11" y="28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65" name="Freeform 206"/>
                <p:cNvSpPr>
                  <a:spLocks/>
                </p:cNvSpPr>
                <p:nvPr/>
              </p:nvSpPr>
              <p:spPr bwMode="auto">
                <a:xfrm>
                  <a:off x="3569" y="1002"/>
                  <a:ext cx="14" cy="32"/>
                </a:xfrm>
                <a:custGeom>
                  <a:avLst/>
                  <a:gdLst>
                    <a:gd name="T0" fmla="*/ 1894749 w 9"/>
                    <a:gd name="T1" fmla="*/ 0 h 21"/>
                    <a:gd name="T2" fmla="*/ 0 w 9"/>
                    <a:gd name="T3" fmla="*/ 9937082 h 2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" h="21">
                      <a:moveTo>
                        <a:pt x="2" y="0"/>
                      </a:moveTo>
                      <a:cubicBezTo>
                        <a:pt x="9" y="3"/>
                        <a:pt x="5" y="17"/>
                        <a:pt x="0" y="21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66" name="Freeform 207"/>
                <p:cNvSpPr>
                  <a:spLocks/>
                </p:cNvSpPr>
                <p:nvPr/>
              </p:nvSpPr>
              <p:spPr bwMode="auto">
                <a:xfrm>
                  <a:off x="3326" y="1173"/>
                  <a:ext cx="116" cy="195"/>
                </a:xfrm>
                <a:custGeom>
                  <a:avLst/>
                  <a:gdLst>
                    <a:gd name="T0" fmla="*/ 6318457 w 74"/>
                    <a:gd name="T1" fmla="*/ 10853430 h 125"/>
                    <a:gd name="T2" fmla="*/ 43809463 w 74"/>
                    <a:gd name="T3" fmla="*/ 95462623 h 125"/>
                    <a:gd name="T4" fmla="*/ 83506248 w 74"/>
                    <a:gd name="T5" fmla="*/ 100274385 h 125"/>
                    <a:gd name="T6" fmla="*/ 60878226 w 74"/>
                    <a:gd name="T7" fmla="*/ 93999811 h 125"/>
                    <a:gd name="T8" fmla="*/ 45356401 w 74"/>
                    <a:gd name="T9" fmla="*/ 42931851 h 125"/>
                    <a:gd name="T10" fmla="*/ 33983369 w 74"/>
                    <a:gd name="T11" fmla="*/ 22871486 h 125"/>
                    <a:gd name="T12" fmla="*/ 0 w 74"/>
                    <a:gd name="T13" fmla="*/ 0 h 1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4" h="125">
                      <a:moveTo>
                        <a:pt x="6" y="11"/>
                      </a:moveTo>
                      <a:cubicBezTo>
                        <a:pt x="12" y="34"/>
                        <a:pt x="26" y="79"/>
                        <a:pt x="39" y="99"/>
                      </a:cubicBezTo>
                      <a:cubicBezTo>
                        <a:pt x="50" y="116"/>
                        <a:pt x="64" y="125"/>
                        <a:pt x="74" y="103"/>
                      </a:cubicBezTo>
                      <a:cubicBezTo>
                        <a:pt x="68" y="113"/>
                        <a:pt x="59" y="104"/>
                        <a:pt x="54" y="97"/>
                      </a:cubicBezTo>
                      <a:cubicBezTo>
                        <a:pt x="45" y="82"/>
                        <a:pt x="32" y="58"/>
                        <a:pt x="40" y="44"/>
                      </a:cubicBezTo>
                      <a:cubicBezTo>
                        <a:pt x="48" y="32"/>
                        <a:pt x="44" y="32"/>
                        <a:pt x="30" y="24"/>
                      </a:cubicBezTo>
                      <a:cubicBezTo>
                        <a:pt x="22" y="19"/>
                        <a:pt x="6" y="7"/>
                        <a:pt x="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67" name="Freeform 208"/>
                <p:cNvSpPr>
                  <a:spLocks/>
                </p:cNvSpPr>
                <p:nvPr/>
              </p:nvSpPr>
              <p:spPr bwMode="auto">
                <a:xfrm>
                  <a:off x="3475" y="1173"/>
                  <a:ext cx="136" cy="112"/>
                </a:xfrm>
                <a:custGeom>
                  <a:avLst/>
                  <a:gdLst>
                    <a:gd name="T0" fmla="*/ 3397710 w 87"/>
                    <a:gd name="T1" fmla="*/ 22431511 h 72"/>
                    <a:gd name="T2" fmla="*/ 33106113 w 87"/>
                    <a:gd name="T3" fmla="*/ 0 h 72"/>
                    <a:gd name="T4" fmla="*/ 42263927 w 87"/>
                    <a:gd name="T5" fmla="*/ 42859051 h 72"/>
                    <a:gd name="T6" fmla="*/ 90132191 w 87"/>
                    <a:gd name="T7" fmla="*/ 63960314 h 72"/>
                    <a:gd name="T8" fmla="*/ 35123574 w 87"/>
                    <a:gd name="T9" fmla="*/ 52359404 h 72"/>
                    <a:gd name="T10" fmla="*/ 22040953 w 87"/>
                    <a:gd name="T11" fmla="*/ 31908277 h 72"/>
                    <a:gd name="T12" fmla="*/ 0 w 87"/>
                    <a:gd name="T13" fmla="*/ 26845082 h 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7" h="72">
                      <a:moveTo>
                        <a:pt x="3" y="25"/>
                      </a:moveTo>
                      <a:cubicBezTo>
                        <a:pt x="16" y="22"/>
                        <a:pt x="22" y="2"/>
                        <a:pt x="32" y="0"/>
                      </a:cubicBezTo>
                      <a:cubicBezTo>
                        <a:pt x="35" y="18"/>
                        <a:pt x="29" y="32"/>
                        <a:pt x="41" y="48"/>
                      </a:cubicBezTo>
                      <a:cubicBezTo>
                        <a:pt x="54" y="63"/>
                        <a:pt x="71" y="63"/>
                        <a:pt x="87" y="72"/>
                      </a:cubicBezTo>
                      <a:cubicBezTo>
                        <a:pt x="72" y="71"/>
                        <a:pt x="45" y="72"/>
                        <a:pt x="34" y="59"/>
                      </a:cubicBezTo>
                      <a:cubicBezTo>
                        <a:pt x="28" y="52"/>
                        <a:pt x="29" y="41"/>
                        <a:pt x="21" y="36"/>
                      </a:cubicBezTo>
                      <a:cubicBezTo>
                        <a:pt x="15" y="32"/>
                        <a:pt x="6" y="34"/>
                        <a:pt x="0" y="3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68" name="Freeform 209"/>
                <p:cNvSpPr>
                  <a:spLocks/>
                </p:cNvSpPr>
                <p:nvPr/>
              </p:nvSpPr>
              <p:spPr bwMode="auto">
                <a:xfrm>
                  <a:off x="3174" y="1332"/>
                  <a:ext cx="212" cy="43"/>
                </a:xfrm>
                <a:custGeom>
                  <a:avLst/>
                  <a:gdLst>
                    <a:gd name="T0" fmla="*/ 34679712 w 135"/>
                    <a:gd name="T1" fmla="*/ 6542120 h 28"/>
                    <a:gd name="T2" fmla="*/ 100868345 w 135"/>
                    <a:gd name="T3" fmla="*/ 12379470 h 28"/>
                    <a:gd name="T4" fmla="*/ 160795543 w 135"/>
                    <a:gd name="T5" fmla="*/ 12230757 h 28"/>
                    <a:gd name="T6" fmla="*/ 81345515 w 135"/>
                    <a:gd name="T7" fmla="*/ 3635681 h 28"/>
                    <a:gd name="T8" fmla="*/ 0 w 135"/>
                    <a:gd name="T9" fmla="*/ 558336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5" h="28">
                      <a:moveTo>
                        <a:pt x="29" y="11"/>
                      </a:moveTo>
                      <a:cubicBezTo>
                        <a:pt x="48" y="12"/>
                        <a:pt x="66" y="18"/>
                        <a:pt x="85" y="21"/>
                      </a:cubicBezTo>
                      <a:cubicBezTo>
                        <a:pt x="99" y="23"/>
                        <a:pt x="123" y="28"/>
                        <a:pt x="135" y="20"/>
                      </a:cubicBezTo>
                      <a:cubicBezTo>
                        <a:pt x="114" y="20"/>
                        <a:pt x="88" y="10"/>
                        <a:pt x="68" y="6"/>
                      </a:cubicBezTo>
                      <a:cubicBezTo>
                        <a:pt x="44" y="1"/>
                        <a:pt x="20" y="0"/>
                        <a:pt x="0" y="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69" name="Freeform 210"/>
                <p:cNvSpPr>
                  <a:spLocks/>
                </p:cNvSpPr>
                <p:nvPr/>
              </p:nvSpPr>
              <p:spPr bwMode="auto">
                <a:xfrm>
                  <a:off x="3600" y="1598"/>
                  <a:ext cx="127" cy="328"/>
                </a:xfrm>
                <a:custGeom>
                  <a:avLst/>
                  <a:gdLst>
                    <a:gd name="T0" fmla="*/ 85411834 w 81"/>
                    <a:gd name="T1" fmla="*/ 1860408 h 211"/>
                    <a:gd name="T2" fmla="*/ 86215968 w 81"/>
                    <a:gd name="T3" fmla="*/ 90712487 h 211"/>
                    <a:gd name="T4" fmla="*/ 79446938 w 81"/>
                    <a:gd name="T5" fmla="*/ 131269144 h 211"/>
                    <a:gd name="T6" fmla="*/ 74135758 w 81"/>
                    <a:gd name="T7" fmla="*/ 153623136 h 211"/>
                    <a:gd name="T8" fmla="*/ 67409160 w 81"/>
                    <a:gd name="T9" fmla="*/ 183619306 h 211"/>
                    <a:gd name="T10" fmla="*/ 71524829 w 81"/>
                    <a:gd name="T11" fmla="*/ 145338384 h 211"/>
                    <a:gd name="T12" fmla="*/ 69816723 w 81"/>
                    <a:gd name="T13" fmla="*/ 94006451 h 211"/>
                    <a:gd name="T14" fmla="*/ 37923191 w 81"/>
                    <a:gd name="T15" fmla="*/ 83577066 h 211"/>
                    <a:gd name="T16" fmla="*/ 0 w 81"/>
                    <a:gd name="T17" fmla="*/ 73905845 h 211"/>
                    <a:gd name="T18" fmla="*/ 29484972 w 81"/>
                    <a:gd name="T19" fmla="*/ 70613719 h 211"/>
                    <a:gd name="T20" fmla="*/ 61585538 w 81"/>
                    <a:gd name="T21" fmla="*/ 55387910 h 211"/>
                    <a:gd name="T22" fmla="*/ 25920103 w 81"/>
                    <a:gd name="T23" fmla="*/ 40808249 h 211"/>
                    <a:gd name="T24" fmla="*/ 55925896 w 81"/>
                    <a:gd name="T25" fmla="*/ 6988475 h 211"/>
                    <a:gd name="T26" fmla="*/ 81898452 w 81"/>
                    <a:gd name="T27" fmla="*/ 0 h 2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1" h="211">
                      <a:moveTo>
                        <a:pt x="75" y="2"/>
                      </a:moveTo>
                      <a:cubicBezTo>
                        <a:pt x="65" y="35"/>
                        <a:pt x="81" y="71"/>
                        <a:pt x="76" y="104"/>
                      </a:cubicBezTo>
                      <a:cubicBezTo>
                        <a:pt x="74" y="120"/>
                        <a:pt x="72" y="135"/>
                        <a:pt x="70" y="151"/>
                      </a:cubicBezTo>
                      <a:cubicBezTo>
                        <a:pt x="70" y="160"/>
                        <a:pt x="67" y="168"/>
                        <a:pt x="66" y="177"/>
                      </a:cubicBezTo>
                      <a:cubicBezTo>
                        <a:pt x="66" y="188"/>
                        <a:pt x="66" y="202"/>
                        <a:pt x="59" y="211"/>
                      </a:cubicBezTo>
                      <a:cubicBezTo>
                        <a:pt x="65" y="197"/>
                        <a:pt x="62" y="181"/>
                        <a:pt x="63" y="167"/>
                      </a:cubicBezTo>
                      <a:cubicBezTo>
                        <a:pt x="64" y="148"/>
                        <a:pt x="70" y="126"/>
                        <a:pt x="61" y="108"/>
                      </a:cubicBezTo>
                      <a:cubicBezTo>
                        <a:pt x="56" y="97"/>
                        <a:pt x="45" y="99"/>
                        <a:pt x="33" y="96"/>
                      </a:cubicBezTo>
                      <a:cubicBezTo>
                        <a:pt x="22" y="93"/>
                        <a:pt x="11" y="88"/>
                        <a:pt x="0" y="85"/>
                      </a:cubicBezTo>
                      <a:cubicBezTo>
                        <a:pt x="7" y="81"/>
                        <a:pt x="17" y="84"/>
                        <a:pt x="26" y="81"/>
                      </a:cubicBezTo>
                      <a:cubicBezTo>
                        <a:pt x="36" y="78"/>
                        <a:pt x="47" y="73"/>
                        <a:pt x="54" y="64"/>
                      </a:cubicBezTo>
                      <a:cubicBezTo>
                        <a:pt x="72" y="37"/>
                        <a:pt x="39" y="40"/>
                        <a:pt x="23" y="47"/>
                      </a:cubicBezTo>
                      <a:cubicBezTo>
                        <a:pt x="31" y="36"/>
                        <a:pt x="36" y="14"/>
                        <a:pt x="49" y="8"/>
                      </a:cubicBezTo>
                      <a:cubicBezTo>
                        <a:pt x="56" y="5"/>
                        <a:pt x="70" y="8"/>
                        <a:pt x="72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70" name="Freeform 211"/>
                <p:cNvSpPr>
                  <a:spLocks/>
                </p:cNvSpPr>
                <p:nvPr/>
              </p:nvSpPr>
              <p:spPr bwMode="auto">
                <a:xfrm>
                  <a:off x="3633" y="1950"/>
                  <a:ext cx="66" cy="264"/>
                </a:xfrm>
                <a:custGeom>
                  <a:avLst/>
                  <a:gdLst>
                    <a:gd name="T0" fmla="*/ 42268933 w 42"/>
                    <a:gd name="T1" fmla="*/ 28557818 h 170"/>
                    <a:gd name="T2" fmla="*/ 44262867 w 42"/>
                    <a:gd name="T3" fmla="*/ 63913943 h 170"/>
                    <a:gd name="T4" fmla="*/ 38878977 w 42"/>
                    <a:gd name="T5" fmla="*/ 88395302 h 170"/>
                    <a:gd name="T6" fmla="*/ 32475573 w 42"/>
                    <a:gd name="T7" fmla="*/ 113939272 h 170"/>
                    <a:gd name="T8" fmla="*/ 0 w 42"/>
                    <a:gd name="T9" fmla="*/ 143345788 h 170"/>
                    <a:gd name="T10" fmla="*/ 24167231 w 42"/>
                    <a:gd name="T11" fmla="*/ 100990874 h 170"/>
                    <a:gd name="T12" fmla="*/ 6931747 w 42"/>
                    <a:gd name="T13" fmla="*/ 92846648 h 170"/>
                    <a:gd name="T14" fmla="*/ 25757525 w 42"/>
                    <a:gd name="T15" fmla="*/ 75779989 h 170"/>
                    <a:gd name="T16" fmla="*/ 38878977 w 42"/>
                    <a:gd name="T17" fmla="*/ 38499600 h 170"/>
                    <a:gd name="T18" fmla="*/ 44927831 w 42"/>
                    <a:gd name="T19" fmla="*/ 21442619 h 170"/>
                    <a:gd name="T20" fmla="*/ 51033043 w 42"/>
                    <a:gd name="T21" fmla="*/ 0 h 17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2" h="170">
                      <a:moveTo>
                        <a:pt x="35" y="34"/>
                      </a:moveTo>
                      <a:cubicBezTo>
                        <a:pt x="39" y="45"/>
                        <a:pt x="37" y="64"/>
                        <a:pt x="36" y="76"/>
                      </a:cubicBezTo>
                      <a:cubicBezTo>
                        <a:pt x="36" y="86"/>
                        <a:pt x="34" y="95"/>
                        <a:pt x="32" y="105"/>
                      </a:cubicBezTo>
                      <a:cubicBezTo>
                        <a:pt x="31" y="115"/>
                        <a:pt x="30" y="125"/>
                        <a:pt x="27" y="135"/>
                      </a:cubicBezTo>
                      <a:cubicBezTo>
                        <a:pt x="23" y="152"/>
                        <a:pt x="14" y="160"/>
                        <a:pt x="0" y="170"/>
                      </a:cubicBezTo>
                      <a:cubicBezTo>
                        <a:pt x="11" y="163"/>
                        <a:pt x="32" y="133"/>
                        <a:pt x="20" y="120"/>
                      </a:cubicBezTo>
                      <a:cubicBezTo>
                        <a:pt x="16" y="116"/>
                        <a:pt x="6" y="118"/>
                        <a:pt x="6" y="110"/>
                      </a:cubicBezTo>
                      <a:cubicBezTo>
                        <a:pt x="6" y="105"/>
                        <a:pt x="19" y="94"/>
                        <a:pt x="21" y="90"/>
                      </a:cubicBezTo>
                      <a:cubicBezTo>
                        <a:pt x="33" y="76"/>
                        <a:pt x="30" y="63"/>
                        <a:pt x="32" y="46"/>
                      </a:cubicBezTo>
                      <a:cubicBezTo>
                        <a:pt x="34" y="39"/>
                        <a:pt x="36" y="32"/>
                        <a:pt x="37" y="25"/>
                      </a:cubicBezTo>
                      <a:cubicBezTo>
                        <a:pt x="38" y="16"/>
                        <a:pt x="35" y="6"/>
                        <a:pt x="42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71" name="Freeform 212"/>
                <p:cNvSpPr>
                  <a:spLocks/>
                </p:cNvSpPr>
                <p:nvPr/>
              </p:nvSpPr>
              <p:spPr bwMode="auto">
                <a:xfrm>
                  <a:off x="3395" y="2487"/>
                  <a:ext cx="64" cy="90"/>
                </a:xfrm>
                <a:custGeom>
                  <a:avLst/>
                  <a:gdLst>
                    <a:gd name="T0" fmla="*/ 40675714 w 41"/>
                    <a:gd name="T1" fmla="*/ 0 h 58"/>
                    <a:gd name="T2" fmla="*/ 34823257 w 41"/>
                    <a:gd name="T3" fmla="*/ 34640881 h 58"/>
                    <a:gd name="T4" fmla="*/ 0 w 41"/>
                    <a:gd name="T5" fmla="*/ 38596584 h 58"/>
                    <a:gd name="T6" fmla="*/ 19005259 w 41"/>
                    <a:gd name="T7" fmla="*/ 36016223 h 58"/>
                    <a:gd name="T8" fmla="*/ 21065243 w 41"/>
                    <a:gd name="T9" fmla="*/ 21119883 h 58"/>
                    <a:gd name="T10" fmla="*/ 37074009 w 41"/>
                    <a:gd name="T11" fmla="*/ 2668733 h 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" h="58">
                      <a:moveTo>
                        <a:pt x="41" y="0"/>
                      </a:moveTo>
                      <a:cubicBezTo>
                        <a:pt x="40" y="13"/>
                        <a:pt x="41" y="30"/>
                        <a:pt x="35" y="42"/>
                      </a:cubicBezTo>
                      <a:cubicBezTo>
                        <a:pt x="27" y="58"/>
                        <a:pt x="14" y="49"/>
                        <a:pt x="0" y="47"/>
                      </a:cubicBezTo>
                      <a:cubicBezTo>
                        <a:pt x="5" y="47"/>
                        <a:pt x="15" y="48"/>
                        <a:pt x="19" y="44"/>
                      </a:cubicBezTo>
                      <a:cubicBezTo>
                        <a:pt x="26" y="37"/>
                        <a:pt x="21" y="33"/>
                        <a:pt x="21" y="26"/>
                      </a:cubicBezTo>
                      <a:cubicBezTo>
                        <a:pt x="22" y="13"/>
                        <a:pt x="33" y="12"/>
                        <a:pt x="37" y="3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72" name="Freeform 213"/>
                <p:cNvSpPr>
                  <a:spLocks/>
                </p:cNvSpPr>
                <p:nvPr/>
              </p:nvSpPr>
              <p:spPr bwMode="auto">
                <a:xfrm>
                  <a:off x="3548" y="1632"/>
                  <a:ext cx="170" cy="70"/>
                </a:xfrm>
                <a:custGeom>
                  <a:avLst/>
                  <a:gdLst>
                    <a:gd name="T0" fmla="*/ 6457034 w 108"/>
                    <a:gd name="T1" fmla="*/ 33659617 h 45"/>
                    <a:gd name="T2" fmla="*/ 84781906 w 108"/>
                    <a:gd name="T3" fmla="*/ 33061534 h 45"/>
                    <a:gd name="T4" fmla="*/ 107594626 w 108"/>
                    <a:gd name="T5" fmla="*/ 4584824 h 45"/>
                    <a:gd name="T6" fmla="*/ 76655986 w 108"/>
                    <a:gd name="T7" fmla="*/ 17257553 h 45"/>
                    <a:gd name="T8" fmla="*/ 0 w 108"/>
                    <a:gd name="T9" fmla="*/ 31908277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8" h="45">
                      <a:moveTo>
                        <a:pt x="5" y="38"/>
                      </a:moveTo>
                      <a:cubicBezTo>
                        <a:pt x="24" y="43"/>
                        <a:pt x="48" y="41"/>
                        <a:pt x="66" y="37"/>
                      </a:cubicBezTo>
                      <a:cubicBezTo>
                        <a:pt x="77" y="34"/>
                        <a:pt x="108" y="16"/>
                        <a:pt x="84" y="5"/>
                      </a:cubicBezTo>
                      <a:cubicBezTo>
                        <a:pt x="72" y="0"/>
                        <a:pt x="68" y="12"/>
                        <a:pt x="60" y="19"/>
                      </a:cubicBezTo>
                      <a:cubicBezTo>
                        <a:pt x="49" y="29"/>
                        <a:pt x="14" y="45"/>
                        <a:pt x="0" y="36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73" name="Freeform 214"/>
                <p:cNvSpPr>
                  <a:spLocks/>
                </p:cNvSpPr>
                <p:nvPr/>
              </p:nvSpPr>
              <p:spPr bwMode="auto">
                <a:xfrm>
                  <a:off x="3775" y="1352"/>
                  <a:ext cx="99" cy="384"/>
                </a:xfrm>
                <a:custGeom>
                  <a:avLst/>
                  <a:gdLst>
                    <a:gd name="T0" fmla="*/ 0 w 63"/>
                    <a:gd name="T1" fmla="*/ 0 h 247"/>
                    <a:gd name="T2" fmla="*/ 53311417 w 63"/>
                    <a:gd name="T3" fmla="*/ 68943195 h 247"/>
                    <a:gd name="T4" fmla="*/ 63605317 w 63"/>
                    <a:gd name="T5" fmla="*/ 152731857 h 247"/>
                    <a:gd name="T6" fmla="*/ 76833301 w 63"/>
                    <a:gd name="T7" fmla="*/ 215444158 h 247"/>
                    <a:gd name="T8" fmla="*/ 47246689 w 63"/>
                    <a:gd name="T9" fmla="*/ 144372729 h 247"/>
                    <a:gd name="T10" fmla="*/ 0 w 63"/>
                    <a:gd name="T11" fmla="*/ 0 h 24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247">
                      <a:moveTo>
                        <a:pt x="0" y="0"/>
                      </a:moveTo>
                      <a:cubicBezTo>
                        <a:pt x="14" y="5"/>
                        <a:pt x="31" y="23"/>
                        <a:pt x="44" y="79"/>
                      </a:cubicBezTo>
                      <a:cubicBezTo>
                        <a:pt x="57" y="135"/>
                        <a:pt x="53" y="158"/>
                        <a:pt x="52" y="175"/>
                      </a:cubicBezTo>
                      <a:cubicBezTo>
                        <a:pt x="51" y="192"/>
                        <a:pt x="60" y="222"/>
                        <a:pt x="63" y="247"/>
                      </a:cubicBezTo>
                      <a:cubicBezTo>
                        <a:pt x="59" y="218"/>
                        <a:pt x="42" y="188"/>
                        <a:pt x="39" y="165"/>
                      </a:cubicBezTo>
                      <a:cubicBezTo>
                        <a:pt x="36" y="142"/>
                        <a:pt x="32" y="23"/>
                        <a:pt x="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74" name="Freeform 215"/>
                <p:cNvSpPr>
                  <a:spLocks/>
                </p:cNvSpPr>
                <p:nvPr/>
              </p:nvSpPr>
              <p:spPr bwMode="auto">
                <a:xfrm>
                  <a:off x="3904" y="1968"/>
                  <a:ext cx="31" cy="347"/>
                </a:xfrm>
                <a:custGeom>
                  <a:avLst/>
                  <a:gdLst>
                    <a:gd name="T0" fmla="*/ 2599658 w 20"/>
                    <a:gd name="T1" fmla="*/ 87843495 h 223"/>
                    <a:gd name="T2" fmla="*/ 15819629 w 20"/>
                    <a:gd name="T3" fmla="*/ 199999864 h 223"/>
                    <a:gd name="T4" fmla="*/ 9680802 w 20"/>
                    <a:gd name="T5" fmla="*/ 97992957 h 223"/>
                    <a:gd name="T6" fmla="*/ 1082064 w 20"/>
                    <a:gd name="T7" fmla="*/ 0 h 223"/>
                    <a:gd name="T8" fmla="*/ 2599658 w 20"/>
                    <a:gd name="T9" fmla="*/ 87843495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223">
                      <a:moveTo>
                        <a:pt x="3" y="98"/>
                      </a:moveTo>
                      <a:cubicBezTo>
                        <a:pt x="4" y="117"/>
                        <a:pt x="13" y="196"/>
                        <a:pt x="20" y="223"/>
                      </a:cubicBezTo>
                      <a:cubicBezTo>
                        <a:pt x="18" y="207"/>
                        <a:pt x="13" y="160"/>
                        <a:pt x="12" y="109"/>
                      </a:cubicBezTo>
                      <a:cubicBezTo>
                        <a:pt x="11" y="58"/>
                        <a:pt x="6" y="23"/>
                        <a:pt x="1" y="0"/>
                      </a:cubicBezTo>
                      <a:cubicBezTo>
                        <a:pt x="0" y="24"/>
                        <a:pt x="2" y="76"/>
                        <a:pt x="3" y="98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75" name="Freeform 216"/>
                <p:cNvSpPr>
                  <a:spLocks/>
                </p:cNvSpPr>
                <p:nvPr/>
              </p:nvSpPr>
              <p:spPr bwMode="auto">
                <a:xfrm>
                  <a:off x="3885" y="2456"/>
                  <a:ext cx="89" cy="177"/>
                </a:xfrm>
                <a:custGeom>
                  <a:avLst/>
                  <a:gdLst>
                    <a:gd name="T0" fmla="*/ 19160407 w 57"/>
                    <a:gd name="T1" fmla="*/ 6741759 h 114"/>
                    <a:gd name="T2" fmla="*/ 34087620 w 57"/>
                    <a:gd name="T3" fmla="*/ 27089248 h 114"/>
                    <a:gd name="T4" fmla="*/ 51111682 w 57"/>
                    <a:gd name="T5" fmla="*/ 36809432 h 114"/>
                    <a:gd name="T6" fmla="*/ 51111682 w 57"/>
                    <a:gd name="T7" fmla="*/ 57820113 h 114"/>
                    <a:gd name="T8" fmla="*/ 39589210 w 57"/>
                    <a:gd name="T9" fmla="*/ 95560151 h 114"/>
                    <a:gd name="T10" fmla="*/ 45776084 w 57"/>
                    <a:gd name="T11" fmla="*/ 54764393 h 114"/>
                    <a:gd name="T12" fmla="*/ 28477789 w 57"/>
                    <a:gd name="T13" fmla="*/ 42840933 h 114"/>
                    <a:gd name="T14" fmla="*/ 11076220 w 57"/>
                    <a:gd name="T15" fmla="*/ 22657463 h 114"/>
                    <a:gd name="T16" fmla="*/ 11076220 w 57"/>
                    <a:gd name="T17" fmla="*/ 0 h 114"/>
                    <a:gd name="T18" fmla="*/ 15935211 w 57"/>
                    <a:gd name="T19" fmla="*/ 4342150 h 1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7" h="114">
                      <a:moveTo>
                        <a:pt x="19" y="8"/>
                      </a:moveTo>
                      <a:cubicBezTo>
                        <a:pt x="24" y="16"/>
                        <a:pt x="28" y="25"/>
                        <a:pt x="34" y="32"/>
                      </a:cubicBezTo>
                      <a:cubicBezTo>
                        <a:pt x="39" y="37"/>
                        <a:pt x="47" y="39"/>
                        <a:pt x="51" y="44"/>
                      </a:cubicBezTo>
                      <a:cubicBezTo>
                        <a:pt x="57" y="51"/>
                        <a:pt x="54" y="61"/>
                        <a:pt x="51" y="69"/>
                      </a:cubicBezTo>
                      <a:cubicBezTo>
                        <a:pt x="48" y="84"/>
                        <a:pt x="44" y="99"/>
                        <a:pt x="40" y="114"/>
                      </a:cubicBezTo>
                      <a:cubicBezTo>
                        <a:pt x="43" y="102"/>
                        <a:pt x="51" y="79"/>
                        <a:pt x="46" y="66"/>
                      </a:cubicBezTo>
                      <a:cubicBezTo>
                        <a:pt x="44" y="59"/>
                        <a:pt x="36" y="55"/>
                        <a:pt x="29" y="51"/>
                      </a:cubicBezTo>
                      <a:cubicBezTo>
                        <a:pt x="15" y="44"/>
                        <a:pt x="15" y="43"/>
                        <a:pt x="11" y="27"/>
                      </a:cubicBezTo>
                      <a:cubicBezTo>
                        <a:pt x="7" y="16"/>
                        <a:pt x="0" y="7"/>
                        <a:pt x="11" y="0"/>
                      </a:cubicBezTo>
                      <a:cubicBezTo>
                        <a:pt x="13" y="1"/>
                        <a:pt x="16" y="5"/>
                        <a:pt x="16" y="5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76" name="Freeform 217"/>
                <p:cNvSpPr>
                  <a:spLocks/>
                </p:cNvSpPr>
                <p:nvPr/>
              </p:nvSpPr>
              <p:spPr bwMode="auto">
                <a:xfrm>
                  <a:off x="3837" y="2451"/>
                  <a:ext cx="75" cy="79"/>
                </a:xfrm>
                <a:custGeom>
                  <a:avLst/>
                  <a:gdLst>
                    <a:gd name="T0" fmla="*/ 48936958 w 48"/>
                    <a:gd name="T1" fmla="*/ 9425121 h 51"/>
                    <a:gd name="T2" fmla="*/ 18514973 w 48"/>
                    <a:gd name="T3" fmla="*/ 7625240 h 51"/>
                    <a:gd name="T4" fmla="*/ 3723316 w 48"/>
                    <a:gd name="T5" fmla="*/ 39662328 h 51"/>
                    <a:gd name="T6" fmla="*/ 19458328 w 48"/>
                    <a:gd name="T7" fmla="*/ 15588271 h 51"/>
                    <a:gd name="T8" fmla="*/ 47440330 w 48"/>
                    <a:gd name="T9" fmla="*/ 18460503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51">
                      <a:moveTo>
                        <a:pt x="48" y="12"/>
                      </a:moveTo>
                      <a:cubicBezTo>
                        <a:pt x="41" y="0"/>
                        <a:pt x="29" y="2"/>
                        <a:pt x="18" y="10"/>
                      </a:cubicBezTo>
                      <a:cubicBezTo>
                        <a:pt x="4" y="19"/>
                        <a:pt x="0" y="35"/>
                        <a:pt x="4" y="51"/>
                      </a:cubicBezTo>
                      <a:cubicBezTo>
                        <a:pt x="11" y="40"/>
                        <a:pt x="5" y="27"/>
                        <a:pt x="19" y="20"/>
                      </a:cubicBezTo>
                      <a:cubicBezTo>
                        <a:pt x="28" y="15"/>
                        <a:pt x="38" y="19"/>
                        <a:pt x="46" y="24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77" name="Freeform 218"/>
                <p:cNvSpPr>
                  <a:spLocks/>
                </p:cNvSpPr>
                <p:nvPr/>
              </p:nvSpPr>
              <p:spPr bwMode="auto">
                <a:xfrm>
                  <a:off x="3968" y="2423"/>
                  <a:ext cx="83" cy="162"/>
                </a:xfrm>
                <a:custGeom>
                  <a:avLst/>
                  <a:gdLst>
                    <a:gd name="T0" fmla="*/ 0 w 53"/>
                    <a:gd name="T1" fmla="*/ 0 h 104"/>
                    <a:gd name="T2" fmla="*/ 33050810 w 53"/>
                    <a:gd name="T3" fmla="*/ 46585466 h 104"/>
                    <a:gd name="T4" fmla="*/ 53941110 w 53"/>
                    <a:gd name="T5" fmla="*/ 96270087 h 104"/>
                    <a:gd name="T6" fmla="*/ 44266553 w 53"/>
                    <a:gd name="T7" fmla="*/ 74796465 h 104"/>
                    <a:gd name="T8" fmla="*/ 28531969 w 53"/>
                    <a:gd name="T9" fmla="*/ 62940430 h 104"/>
                    <a:gd name="T10" fmla="*/ 28531969 w 53"/>
                    <a:gd name="T11" fmla="*/ 44675899 h 104"/>
                    <a:gd name="T12" fmla="*/ 21104734 w 53"/>
                    <a:gd name="T13" fmla="*/ 31647389 h 104"/>
                    <a:gd name="T14" fmla="*/ 2335094 w 53"/>
                    <a:gd name="T15" fmla="*/ 3450877 h 1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3" h="104">
                      <a:moveTo>
                        <a:pt x="0" y="0"/>
                      </a:moveTo>
                      <a:cubicBezTo>
                        <a:pt x="11" y="16"/>
                        <a:pt x="21" y="32"/>
                        <a:pt x="30" y="50"/>
                      </a:cubicBezTo>
                      <a:cubicBezTo>
                        <a:pt x="38" y="64"/>
                        <a:pt x="53" y="86"/>
                        <a:pt x="49" y="104"/>
                      </a:cubicBezTo>
                      <a:cubicBezTo>
                        <a:pt x="41" y="102"/>
                        <a:pt x="44" y="87"/>
                        <a:pt x="40" y="81"/>
                      </a:cubicBezTo>
                      <a:cubicBezTo>
                        <a:pt x="37" y="73"/>
                        <a:pt x="29" y="74"/>
                        <a:pt x="26" y="68"/>
                      </a:cubicBezTo>
                      <a:cubicBezTo>
                        <a:pt x="22" y="63"/>
                        <a:pt x="26" y="54"/>
                        <a:pt x="26" y="48"/>
                      </a:cubicBezTo>
                      <a:cubicBezTo>
                        <a:pt x="25" y="43"/>
                        <a:pt x="22" y="38"/>
                        <a:pt x="19" y="34"/>
                      </a:cubicBezTo>
                      <a:cubicBezTo>
                        <a:pt x="13" y="25"/>
                        <a:pt x="9" y="12"/>
                        <a:pt x="2" y="4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78" name="Freeform 219"/>
                <p:cNvSpPr>
                  <a:spLocks/>
                </p:cNvSpPr>
                <p:nvPr/>
              </p:nvSpPr>
              <p:spPr bwMode="auto">
                <a:xfrm>
                  <a:off x="3758" y="1950"/>
                  <a:ext cx="99" cy="82"/>
                </a:xfrm>
                <a:custGeom>
                  <a:avLst/>
                  <a:gdLst>
                    <a:gd name="T0" fmla="*/ 15379147 w 63"/>
                    <a:gd name="T1" fmla="*/ 6933241 h 53"/>
                    <a:gd name="T2" fmla="*/ 76833301 w 63"/>
                    <a:gd name="T3" fmla="*/ 10726901 h 53"/>
                    <a:gd name="T4" fmla="*/ 44262867 w 63"/>
                    <a:gd name="T5" fmla="*/ 10726901 h 53"/>
                    <a:gd name="T6" fmla="*/ 0 w 63"/>
                    <a:gd name="T7" fmla="*/ 4481241 h 5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3" h="53">
                      <a:moveTo>
                        <a:pt x="13" y="9"/>
                      </a:moveTo>
                      <a:cubicBezTo>
                        <a:pt x="28" y="10"/>
                        <a:pt x="57" y="53"/>
                        <a:pt x="63" y="14"/>
                      </a:cubicBezTo>
                      <a:cubicBezTo>
                        <a:pt x="56" y="27"/>
                        <a:pt x="44" y="20"/>
                        <a:pt x="36" y="14"/>
                      </a:cubicBezTo>
                      <a:cubicBezTo>
                        <a:pt x="26" y="7"/>
                        <a:pt x="13" y="0"/>
                        <a:pt x="0" y="6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79" name="Freeform 220"/>
                <p:cNvSpPr>
                  <a:spLocks/>
                </p:cNvSpPr>
                <p:nvPr/>
              </p:nvSpPr>
              <p:spPr bwMode="auto">
                <a:xfrm>
                  <a:off x="2991" y="1954"/>
                  <a:ext cx="86" cy="70"/>
                </a:xfrm>
                <a:custGeom>
                  <a:avLst/>
                  <a:gdLst>
                    <a:gd name="T0" fmla="*/ 3412020 w 55"/>
                    <a:gd name="T1" fmla="*/ 18617762 h 45"/>
                    <a:gd name="T2" fmla="*/ 57218593 w 55"/>
                    <a:gd name="T3" fmla="*/ 7131948 h 45"/>
                    <a:gd name="T4" fmla="*/ 0 w 55"/>
                    <a:gd name="T5" fmla="*/ 17257553 h 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5" h="45">
                      <a:moveTo>
                        <a:pt x="3" y="21"/>
                      </a:moveTo>
                      <a:cubicBezTo>
                        <a:pt x="11" y="45"/>
                        <a:pt x="44" y="7"/>
                        <a:pt x="55" y="8"/>
                      </a:cubicBezTo>
                      <a:cubicBezTo>
                        <a:pt x="33" y="0"/>
                        <a:pt x="21" y="27"/>
                        <a:pt x="0" y="1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80" name="Freeform 221"/>
                <p:cNvSpPr>
                  <a:spLocks/>
                </p:cNvSpPr>
                <p:nvPr/>
              </p:nvSpPr>
              <p:spPr bwMode="auto">
                <a:xfrm>
                  <a:off x="3075" y="1581"/>
                  <a:ext cx="41" cy="380"/>
                </a:xfrm>
                <a:custGeom>
                  <a:avLst/>
                  <a:gdLst>
                    <a:gd name="T0" fmla="*/ 31136231 w 26"/>
                    <a:gd name="T1" fmla="*/ 0 h 244"/>
                    <a:gd name="T2" fmla="*/ 31136231 w 26"/>
                    <a:gd name="T3" fmla="*/ 95529930 h 244"/>
                    <a:gd name="T4" fmla="*/ 13644202 w 26"/>
                    <a:gd name="T5" fmla="*/ 196938207 h 244"/>
                    <a:gd name="T6" fmla="*/ 7664054 w 26"/>
                    <a:gd name="T7" fmla="*/ 224760855 h 244"/>
                    <a:gd name="T8" fmla="*/ 11348772 w 26"/>
                    <a:gd name="T9" fmla="*/ 131667600 h 244"/>
                    <a:gd name="T10" fmla="*/ 31136231 w 26"/>
                    <a:gd name="T11" fmla="*/ 0 h 2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6" h="244">
                      <a:moveTo>
                        <a:pt x="23" y="0"/>
                      </a:moveTo>
                      <a:cubicBezTo>
                        <a:pt x="25" y="18"/>
                        <a:pt x="25" y="71"/>
                        <a:pt x="23" y="104"/>
                      </a:cubicBezTo>
                      <a:cubicBezTo>
                        <a:pt x="21" y="137"/>
                        <a:pt x="14" y="196"/>
                        <a:pt x="10" y="214"/>
                      </a:cubicBezTo>
                      <a:cubicBezTo>
                        <a:pt x="6" y="232"/>
                        <a:pt x="6" y="244"/>
                        <a:pt x="6" y="244"/>
                      </a:cubicBezTo>
                      <a:cubicBezTo>
                        <a:pt x="0" y="218"/>
                        <a:pt x="7" y="160"/>
                        <a:pt x="8" y="143"/>
                      </a:cubicBezTo>
                      <a:cubicBezTo>
                        <a:pt x="9" y="126"/>
                        <a:pt x="26" y="23"/>
                        <a:pt x="23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81" name="Freeform 222"/>
                <p:cNvSpPr>
                  <a:spLocks/>
                </p:cNvSpPr>
                <p:nvPr/>
              </p:nvSpPr>
              <p:spPr bwMode="auto">
                <a:xfrm>
                  <a:off x="3000" y="1984"/>
                  <a:ext cx="96" cy="366"/>
                </a:xfrm>
                <a:custGeom>
                  <a:avLst/>
                  <a:gdLst>
                    <a:gd name="T0" fmla="*/ 72888620 w 61"/>
                    <a:gd name="T1" fmla="*/ 0 h 235"/>
                    <a:gd name="T2" fmla="*/ 48489680 w 61"/>
                    <a:gd name="T3" fmla="*/ 113791886 h 235"/>
                    <a:gd name="T4" fmla="*/ 0 w 61"/>
                    <a:gd name="T5" fmla="*/ 216794725 h 235"/>
                    <a:gd name="T6" fmla="*/ 30811151 w 61"/>
                    <a:gd name="T7" fmla="*/ 118835697 h 235"/>
                    <a:gd name="T8" fmla="*/ 72888620 w 61"/>
                    <a:gd name="T9" fmla="*/ 0 h 2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1" h="235">
                      <a:moveTo>
                        <a:pt x="57" y="0"/>
                      </a:moveTo>
                      <a:cubicBezTo>
                        <a:pt x="58" y="26"/>
                        <a:pt x="61" y="66"/>
                        <a:pt x="38" y="123"/>
                      </a:cubicBezTo>
                      <a:cubicBezTo>
                        <a:pt x="15" y="180"/>
                        <a:pt x="3" y="219"/>
                        <a:pt x="0" y="235"/>
                      </a:cubicBezTo>
                      <a:cubicBezTo>
                        <a:pt x="2" y="211"/>
                        <a:pt x="14" y="159"/>
                        <a:pt x="24" y="129"/>
                      </a:cubicBezTo>
                      <a:cubicBezTo>
                        <a:pt x="34" y="99"/>
                        <a:pt x="61" y="21"/>
                        <a:pt x="57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82" name="Freeform 223"/>
                <p:cNvSpPr>
                  <a:spLocks/>
                </p:cNvSpPr>
                <p:nvPr/>
              </p:nvSpPr>
              <p:spPr bwMode="auto">
                <a:xfrm>
                  <a:off x="2867" y="2480"/>
                  <a:ext cx="83" cy="142"/>
                </a:xfrm>
                <a:custGeom>
                  <a:avLst/>
                  <a:gdLst>
                    <a:gd name="T0" fmla="*/ 0 w 53"/>
                    <a:gd name="T1" fmla="*/ 28070385 h 91"/>
                    <a:gd name="T2" fmla="*/ 34712034 w 53"/>
                    <a:gd name="T3" fmla="*/ 0 h 91"/>
                    <a:gd name="T4" fmla="*/ 33050810 w 53"/>
                    <a:gd name="T5" fmla="*/ 29402372 h 91"/>
                    <a:gd name="T6" fmla="*/ 38335257 w 53"/>
                    <a:gd name="T7" fmla="*/ 38906685 h 91"/>
                    <a:gd name="T8" fmla="*/ 52115442 w 53"/>
                    <a:gd name="T9" fmla="*/ 43802139 h 91"/>
                    <a:gd name="T10" fmla="*/ 40747121 w 53"/>
                    <a:gd name="T11" fmla="*/ 61554670 h 91"/>
                    <a:gd name="T12" fmla="*/ 27281345 w 53"/>
                    <a:gd name="T13" fmla="*/ 71852434 h 91"/>
                    <a:gd name="T14" fmla="*/ 21994568 w 53"/>
                    <a:gd name="T15" fmla="*/ 89155816 h 91"/>
                    <a:gd name="T16" fmla="*/ 5726757 w 53"/>
                    <a:gd name="T17" fmla="*/ 32150710 h 9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3" h="91">
                      <a:moveTo>
                        <a:pt x="0" y="29"/>
                      </a:moveTo>
                      <a:cubicBezTo>
                        <a:pt x="19" y="27"/>
                        <a:pt x="20" y="10"/>
                        <a:pt x="32" y="0"/>
                      </a:cubicBezTo>
                      <a:cubicBezTo>
                        <a:pt x="37" y="10"/>
                        <a:pt x="27" y="20"/>
                        <a:pt x="30" y="30"/>
                      </a:cubicBezTo>
                      <a:cubicBezTo>
                        <a:pt x="31" y="34"/>
                        <a:pt x="33" y="38"/>
                        <a:pt x="35" y="40"/>
                      </a:cubicBezTo>
                      <a:cubicBezTo>
                        <a:pt x="38" y="43"/>
                        <a:pt x="45" y="42"/>
                        <a:pt x="48" y="45"/>
                      </a:cubicBezTo>
                      <a:cubicBezTo>
                        <a:pt x="53" y="51"/>
                        <a:pt x="42" y="59"/>
                        <a:pt x="37" y="63"/>
                      </a:cubicBezTo>
                      <a:cubicBezTo>
                        <a:pt x="34" y="67"/>
                        <a:pt x="28" y="70"/>
                        <a:pt x="25" y="74"/>
                      </a:cubicBezTo>
                      <a:cubicBezTo>
                        <a:pt x="22" y="80"/>
                        <a:pt x="23" y="86"/>
                        <a:pt x="20" y="91"/>
                      </a:cubicBezTo>
                      <a:cubicBezTo>
                        <a:pt x="14" y="76"/>
                        <a:pt x="5" y="50"/>
                        <a:pt x="5" y="33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83" name="Freeform 224"/>
                <p:cNvSpPr>
                  <a:spLocks/>
                </p:cNvSpPr>
                <p:nvPr/>
              </p:nvSpPr>
              <p:spPr bwMode="auto">
                <a:xfrm>
                  <a:off x="2988" y="2371"/>
                  <a:ext cx="34" cy="193"/>
                </a:xfrm>
                <a:custGeom>
                  <a:avLst/>
                  <a:gdLst>
                    <a:gd name="T0" fmla="*/ 7142198 w 22"/>
                    <a:gd name="T1" fmla="*/ 19731870 h 124"/>
                    <a:gd name="T2" fmla="*/ 12992497 w 22"/>
                    <a:gd name="T3" fmla="*/ 57036064 h 124"/>
                    <a:gd name="T4" fmla="*/ 9361863 w 22"/>
                    <a:gd name="T5" fmla="*/ 112042267 h 124"/>
                    <a:gd name="T6" fmla="*/ 1561201 w 22"/>
                    <a:gd name="T7" fmla="*/ 45725990 h 124"/>
                    <a:gd name="T8" fmla="*/ 2412765 w 22"/>
                    <a:gd name="T9" fmla="*/ 24148306 h 124"/>
                    <a:gd name="T10" fmla="*/ 2824550 w 22"/>
                    <a:gd name="T11" fmla="*/ 0 h 124"/>
                    <a:gd name="T12" fmla="*/ 7888193 w 22"/>
                    <a:gd name="T13" fmla="*/ 14621775 h 124"/>
                    <a:gd name="T14" fmla="*/ 7888193 w 22"/>
                    <a:gd name="T15" fmla="*/ 25466008 h 1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2" h="124">
                      <a:moveTo>
                        <a:pt x="10" y="22"/>
                      </a:moveTo>
                      <a:cubicBezTo>
                        <a:pt x="9" y="38"/>
                        <a:pt x="15" y="47"/>
                        <a:pt x="18" y="63"/>
                      </a:cubicBezTo>
                      <a:cubicBezTo>
                        <a:pt x="22" y="82"/>
                        <a:pt x="20" y="105"/>
                        <a:pt x="13" y="124"/>
                      </a:cubicBezTo>
                      <a:cubicBezTo>
                        <a:pt x="20" y="98"/>
                        <a:pt x="7" y="75"/>
                        <a:pt x="2" y="51"/>
                      </a:cubicBezTo>
                      <a:cubicBezTo>
                        <a:pt x="0" y="41"/>
                        <a:pt x="2" y="37"/>
                        <a:pt x="3" y="27"/>
                      </a:cubicBezTo>
                      <a:cubicBezTo>
                        <a:pt x="5" y="18"/>
                        <a:pt x="2" y="10"/>
                        <a:pt x="4" y="0"/>
                      </a:cubicBezTo>
                      <a:cubicBezTo>
                        <a:pt x="6" y="6"/>
                        <a:pt x="10" y="11"/>
                        <a:pt x="11" y="16"/>
                      </a:cubicBezTo>
                      <a:cubicBezTo>
                        <a:pt x="11" y="20"/>
                        <a:pt x="10" y="24"/>
                        <a:pt x="11" y="28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84" name="Freeform 225"/>
                <p:cNvSpPr>
                  <a:spLocks/>
                </p:cNvSpPr>
                <p:nvPr/>
              </p:nvSpPr>
              <p:spPr bwMode="auto">
                <a:xfrm>
                  <a:off x="2833" y="2470"/>
                  <a:ext cx="72" cy="73"/>
                </a:xfrm>
                <a:custGeom>
                  <a:avLst/>
                  <a:gdLst>
                    <a:gd name="T0" fmla="*/ 11779375 w 46"/>
                    <a:gd name="T1" fmla="*/ 27813332 h 47"/>
                    <a:gd name="T2" fmla="*/ 30385681 w 46"/>
                    <a:gd name="T3" fmla="*/ 21685554 h 47"/>
                    <a:gd name="T4" fmla="*/ 49703161 w 46"/>
                    <a:gd name="T5" fmla="*/ 0 h 47"/>
                    <a:gd name="T6" fmla="*/ 0 w 46"/>
                    <a:gd name="T7" fmla="*/ 39773612 h 4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6" h="47">
                      <a:moveTo>
                        <a:pt x="11" y="33"/>
                      </a:moveTo>
                      <a:cubicBezTo>
                        <a:pt x="17" y="28"/>
                        <a:pt x="22" y="29"/>
                        <a:pt x="28" y="26"/>
                      </a:cubicBezTo>
                      <a:cubicBezTo>
                        <a:pt x="39" y="21"/>
                        <a:pt x="42" y="11"/>
                        <a:pt x="46" y="0"/>
                      </a:cubicBezTo>
                      <a:cubicBezTo>
                        <a:pt x="30" y="17"/>
                        <a:pt x="6" y="24"/>
                        <a:pt x="0" y="47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85" name="Freeform 226"/>
                <p:cNvSpPr>
                  <a:spLocks/>
                </p:cNvSpPr>
                <p:nvPr/>
              </p:nvSpPr>
              <p:spPr bwMode="auto">
                <a:xfrm>
                  <a:off x="2978" y="1344"/>
                  <a:ext cx="119" cy="313"/>
                </a:xfrm>
                <a:custGeom>
                  <a:avLst/>
                  <a:gdLst>
                    <a:gd name="T0" fmla="*/ 82582929 w 76"/>
                    <a:gd name="T1" fmla="*/ 0 h 201"/>
                    <a:gd name="T2" fmla="*/ 17348221 w 76"/>
                    <a:gd name="T3" fmla="*/ 60548237 h 201"/>
                    <a:gd name="T4" fmla="*/ 1481325 w 76"/>
                    <a:gd name="T5" fmla="*/ 148231736 h 201"/>
                    <a:gd name="T6" fmla="*/ 2319443 w 76"/>
                    <a:gd name="T7" fmla="*/ 184266773 h 201"/>
                    <a:gd name="T8" fmla="*/ 19583197 w 76"/>
                    <a:gd name="T9" fmla="*/ 101778764 h 201"/>
                    <a:gd name="T10" fmla="*/ 82582929 w 76"/>
                    <a:gd name="T11" fmla="*/ 0 h 2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6" h="201">
                      <a:moveTo>
                        <a:pt x="76" y="0"/>
                      </a:moveTo>
                      <a:cubicBezTo>
                        <a:pt x="57" y="0"/>
                        <a:pt x="29" y="22"/>
                        <a:pt x="16" y="66"/>
                      </a:cubicBezTo>
                      <a:cubicBezTo>
                        <a:pt x="3" y="110"/>
                        <a:pt x="2" y="146"/>
                        <a:pt x="1" y="162"/>
                      </a:cubicBezTo>
                      <a:cubicBezTo>
                        <a:pt x="0" y="178"/>
                        <a:pt x="5" y="190"/>
                        <a:pt x="2" y="201"/>
                      </a:cubicBezTo>
                      <a:cubicBezTo>
                        <a:pt x="6" y="185"/>
                        <a:pt x="12" y="130"/>
                        <a:pt x="18" y="111"/>
                      </a:cubicBezTo>
                      <a:cubicBezTo>
                        <a:pt x="24" y="92"/>
                        <a:pt x="34" y="7"/>
                        <a:pt x="76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86" name="Freeform 227"/>
                <p:cNvSpPr>
                  <a:spLocks/>
                </p:cNvSpPr>
                <p:nvPr/>
              </p:nvSpPr>
              <p:spPr bwMode="auto">
                <a:xfrm>
                  <a:off x="2914" y="1984"/>
                  <a:ext cx="27" cy="317"/>
                </a:xfrm>
                <a:custGeom>
                  <a:avLst/>
                  <a:gdLst>
                    <a:gd name="T0" fmla="*/ 0 w 17"/>
                    <a:gd name="T1" fmla="*/ 175414276 h 204"/>
                    <a:gd name="T2" fmla="*/ 10729019 w 17"/>
                    <a:gd name="T3" fmla="*/ 95036006 h 204"/>
                    <a:gd name="T4" fmla="*/ 25285232 w 17"/>
                    <a:gd name="T5" fmla="*/ 0 h 204"/>
                    <a:gd name="T6" fmla="*/ 27063858 w 17"/>
                    <a:gd name="T7" fmla="*/ 71228884 h 204"/>
                    <a:gd name="T8" fmla="*/ 0 w 17"/>
                    <a:gd name="T9" fmla="*/ 175414276 h 2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204">
                      <a:moveTo>
                        <a:pt x="0" y="204"/>
                      </a:moveTo>
                      <a:cubicBezTo>
                        <a:pt x="0" y="198"/>
                        <a:pt x="6" y="148"/>
                        <a:pt x="6" y="111"/>
                      </a:cubicBezTo>
                      <a:cubicBezTo>
                        <a:pt x="6" y="70"/>
                        <a:pt x="9" y="29"/>
                        <a:pt x="15" y="0"/>
                      </a:cubicBezTo>
                      <a:cubicBezTo>
                        <a:pt x="12" y="18"/>
                        <a:pt x="15" y="56"/>
                        <a:pt x="16" y="83"/>
                      </a:cubicBezTo>
                      <a:cubicBezTo>
                        <a:pt x="17" y="110"/>
                        <a:pt x="9" y="179"/>
                        <a:pt x="0" y="20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87" name="Freeform 228"/>
                <p:cNvSpPr>
                  <a:spLocks/>
                </p:cNvSpPr>
                <p:nvPr/>
              </p:nvSpPr>
              <p:spPr bwMode="auto">
                <a:xfrm>
                  <a:off x="3141" y="1824"/>
                  <a:ext cx="41" cy="339"/>
                </a:xfrm>
                <a:custGeom>
                  <a:avLst/>
                  <a:gdLst>
                    <a:gd name="T0" fmla="*/ 1835299 w 26"/>
                    <a:gd name="T1" fmla="*/ 0 h 218"/>
                    <a:gd name="T2" fmla="*/ 13644202 w 26"/>
                    <a:gd name="T3" fmla="*/ 61799680 h 218"/>
                    <a:gd name="T4" fmla="*/ 20909614 w 26"/>
                    <a:gd name="T5" fmla="*/ 131539119 h 218"/>
                    <a:gd name="T6" fmla="*/ 35459312 w 26"/>
                    <a:gd name="T7" fmla="*/ 191742888 h 218"/>
                    <a:gd name="T8" fmla="*/ 33928851 w 26"/>
                    <a:gd name="T9" fmla="*/ 125423388 h 218"/>
                    <a:gd name="T10" fmla="*/ 27406131 w 26"/>
                    <a:gd name="T11" fmla="*/ 54229864 h 218"/>
                    <a:gd name="T12" fmla="*/ 1835299 w 26"/>
                    <a:gd name="T13" fmla="*/ 0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6" h="218">
                      <a:moveTo>
                        <a:pt x="1" y="0"/>
                      </a:moveTo>
                      <a:cubicBezTo>
                        <a:pt x="5" y="31"/>
                        <a:pt x="5" y="43"/>
                        <a:pt x="10" y="70"/>
                      </a:cubicBezTo>
                      <a:cubicBezTo>
                        <a:pt x="15" y="97"/>
                        <a:pt x="12" y="113"/>
                        <a:pt x="15" y="150"/>
                      </a:cubicBezTo>
                      <a:cubicBezTo>
                        <a:pt x="18" y="187"/>
                        <a:pt x="19" y="205"/>
                        <a:pt x="26" y="218"/>
                      </a:cubicBezTo>
                      <a:cubicBezTo>
                        <a:pt x="24" y="196"/>
                        <a:pt x="24" y="163"/>
                        <a:pt x="25" y="143"/>
                      </a:cubicBezTo>
                      <a:cubicBezTo>
                        <a:pt x="26" y="123"/>
                        <a:pt x="25" y="79"/>
                        <a:pt x="20" y="62"/>
                      </a:cubicBezTo>
                      <a:cubicBezTo>
                        <a:pt x="15" y="45"/>
                        <a:pt x="0" y="7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88" name="Freeform 229"/>
                <p:cNvSpPr>
                  <a:spLocks/>
                </p:cNvSpPr>
                <p:nvPr/>
              </p:nvSpPr>
              <p:spPr bwMode="auto">
                <a:xfrm>
                  <a:off x="3115" y="2499"/>
                  <a:ext cx="54" cy="472"/>
                </a:xfrm>
                <a:custGeom>
                  <a:avLst/>
                  <a:gdLst>
                    <a:gd name="T0" fmla="*/ 9692557 w 35"/>
                    <a:gd name="T1" fmla="*/ 133422229 h 303"/>
                    <a:gd name="T2" fmla="*/ 23954386 w 35"/>
                    <a:gd name="T3" fmla="*/ 281136084 h 303"/>
                    <a:gd name="T4" fmla="*/ 5425507 w 35"/>
                    <a:gd name="T5" fmla="*/ 176231057 h 303"/>
                    <a:gd name="T6" fmla="*/ 9014760 w 35"/>
                    <a:gd name="T7" fmla="*/ 0 h 303"/>
                    <a:gd name="T8" fmla="*/ 9692557 w 35"/>
                    <a:gd name="T9" fmla="*/ 133422229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" h="303">
                      <a:moveTo>
                        <a:pt x="14" y="144"/>
                      </a:moveTo>
                      <a:cubicBezTo>
                        <a:pt x="13" y="179"/>
                        <a:pt x="30" y="282"/>
                        <a:pt x="35" y="303"/>
                      </a:cubicBezTo>
                      <a:cubicBezTo>
                        <a:pt x="26" y="280"/>
                        <a:pt x="16" y="250"/>
                        <a:pt x="8" y="190"/>
                      </a:cubicBezTo>
                      <a:cubicBezTo>
                        <a:pt x="0" y="130"/>
                        <a:pt x="3" y="44"/>
                        <a:pt x="13" y="0"/>
                      </a:cubicBezTo>
                      <a:cubicBezTo>
                        <a:pt x="11" y="35"/>
                        <a:pt x="17" y="116"/>
                        <a:pt x="14" y="14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89" name="Freeform 230"/>
                <p:cNvSpPr>
                  <a:spLocks/>
                </p:cNvSpPr>
                <p:nvPr/>
              </p:nvSpPr>
              <p:spPr bwMode="auto">
                <a:xfrm>
                  <a:off x="3675" y="2499"/>
                  <a:ext cx="55" cy="472"/>
                </a:xfrm>
                <a:custGeom>
                  <a:avLst/>
                  <a:gdLst>
                    <a:gd name="T0" fmla="*/ 25757525 w 35"/>
                    <a:gd name="T1" fmla="*/ 133422229 h 303"/>
                    <a:gd name="T2" fmla="*/ 0 w 35"/>
                    <a:gd name="T3" fmla="*/ 281136084 h 303"/>
                    <a:gd name="T4" fmla="*/ 32475573 w 35"/>
                    <a:gd name="T5" fmla="*/ 176231057 h 303"/>
                    <a:gd name="T6" fmla="*/ 26898412 w 35"/>
                    <a:gd name="T7" fmla="*/ 0 h 303"/>
                    <a:gd name="T8" fmla="*/ 25757525 w 35"/>
                    <a:gd name="T9" fmla="*/ 133422229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" h="303">
                      <a:moveTo>
                        <a:pt x="21" y="144"/>
                      </a:moveTo>
                      <a:cubicBezTo>
                        <a:pt x="22" y="179"/>
                        <a:pt x="5" y="282"/>
                        <a:pt x="0" y="303"/>
                      </a:cubicBezTo>
                      <a:cubicBezTo>
                        <a:pt x="9" y="280"/>
                        <a:pt x="19" y="250"/>
                        <a:pt x="27" y="190"/>
                      </a:cubicBezTo>
                      <a:cubicBezTo>
                        <a:pt x="35" y="130"/>
                        <a:pt x="32" y="44"/>
                        <a:pt x="22" y="0"/>
                      </a:cubicBezTo>
                      <a:cubicBezTo>
                        <a:pt x="24" y="35"/>
                        <a:pt x="18" y="116"/>
                        <a:pt x="21" y="144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90" name="Freeform 231"/>
                <p:cNvSpPr>
                  <a:spLocks/>
                </p:cNvSpPr>
                <p:nvPr/>
              </p:nvSpPr>
              <p:spPr bwMode="auto">
                <a:xfrm>
                  <a:off x="3188" y="3290"/>
                  <a:ext cx="82" cy="436"/>
                </a:xfrm>
                <a:custGeom>
                  <a:avLst/>
                  <a:gdLst>
                    <a:gd name="T0" fmla="*/ 16295899 w 52"/>
                    <a:gd name="T1" fmla="*/ 0 h 280"/>
                    <a:gd name="T2" fmla="*/ 19058099 w 52"/>
                    <a:gd name="T3" fmla="*/ 134953025 h 280"/>
                    <a:gd name="T4" fmla="*/ 70176370 w 52"/>
                    <a:gd name="T5" fmla="*/ 256647155 h 280"/>
                    <a:gd name="T6" fmla="*/ 32972853 w 52"/>
                    <a:gd name="T7" fmla="*/ 130151064 h 280"/>
                    <a:gd name="T8" fmla="*/ 16295899 w 52"/>
                    <a:gd name="T9" fmla="*/ 0 h 2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2" h="280">
                      <a:moveTo>
                        <a:pt x="12" y="0"/>
                      </a:moveTo>
                      <a:cubicBezTo>
                        <a:pt x="11" y="34"/>
                        <a:pt x="0" y="81"/>
                        <a:pt x="14" y="147"/>
                      </a:cubicBezTo>
                      <a:cubicBezTo>
                        <a:pt x="28" y="213"/>
                        <a:pt x="47" y="258"/>
                        <a:pt x="52" y="280"/>
                      </a:cubicBezTo>
                      <a:cubicBezTo>
                        <a:pt x="46" y="251"/>
                        <a:pt x="28" y="168"/>
                        <a:pt x="24" y="142"/>
                      </a:cubicBezTo>
                      <a:cubicBezTo>
                        <a:pt x="20" y="116"/>
                        <a:pt x="10" y="37"/>
                        <a:pt x="12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91" name="Freeform 232"/>
                <p:cNvSpPr>
                  <a:spLocks/>
                </p:cNvSpPr>
                <p:nvPr/>
              </p:nvSpPr>
              <p:spPr bwMode="auto">
                <a:xfrm>
                  <a:off x="3351" y="2597"/>
                  <a:ext cx="56" cy="575"/>
                </a:xfrm>
                <a:custGeom>
                  <a:avLst/>
                  <a:gdLst>
                    <a:gd name="T0" fmla="*/ 7131948 w 36"/>
                    <a:gd name="T1" fmla="*/ 193031304 h 369"/>
                    <a:gd name="T2" fmla="*/ 2947387 w 36"/>
                    <a:gd name="T3" fmla="*/ 345741731 h 369"/>
                    <a:gd name="T4" fmla="*/ 13186584 w 36"/>
                    <a:gd name="T5" fmla="*/ 228101169 h 369"/>
                    <a:gd name="T6" fmla="*/ 31908277 w 36"/>
                    <a:gd name="T7" fmla="*/ 0 h 369"/>
                    <a:gd name="T8" fmla="*/ 7131948 w 36"/>
                    <a:gd name="T9" fmla="*/ 193031304 h 3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9">
                      <a:moveTo>
                        <a:pt x="8" y="206"/>
                      </a:moveTo>
                      <a:cubicBezTo>
                        <a:pt x="0" y="256"/>
                        <a:pt x="4" y="336"/>
                        <a:pt x="3" y="369"/>
                      </a:cubicBezTo>
                      <a:cubicBezTo>
                        <a:pt x="1" y="344"/>
                        <a:pt x="5" y="324"/>
                        <a:pt x="15" y="243"/>
                      </a:cubicBezTo>
                      <a:cubicBezTo>
                        <a:pt x="25" y="162"/>
                        <a:pt x="36" y="30"/>
                        <a:pt x="36" y="0"/>
                      </a:cubicBezTo>
                      <a:cubicBezTo>
                        <a:pt x="33" y="14"/>
                        <a:pt x="13" y="144"/>
                        <a:pt x="8" y="206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92" name="Freeform 233"/>
                <p:cNvSpPr>
                  <a:spLocks/>
                </p:cNvSpPr>
                <p:nvPr/>
              </p:nvSpPr>
              <p:spPr bwMode="auto">
                <a:xfrm>
                  <a:off x="3351" y="3234"/>
                  <a:ext cx="35" cy="406"/>
                </a:xfrm>
                <a:custGeom>
                  <a:avLst/>
                  <a:gdLst>
                    <a:gd name="T0" fmla="*/ 12780893 w 22"/>
                    <a:gd name="T1" fmla="*/ 0 h 261"/>
                    <a:gd name="T2" fmla="*/ 37272200 w 22"/>
                    <a:gd name="T3" fmla="*/ 113025670 h 261"/>
                    <a:gd name="T4" fmla="*/ 14726322 w 22"/>
                    <a:gd name="T5" fmla="*/ 231869920 h 261"/>
                    <a:gd name="T6" fmla="*/ 20333239 w 22"/>
                    <a:gd name="T7" fmla="*/ 86305808 h 261"/>
                    <a:gd name="T8" fmla="*/ 12780893 w 22"/>
                    <a:gd name="T9" fmla="*/ 0 h 2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61">
                      <a:moveTo>
                        <a:pt x="7" y="0"/>
                      </a:moveTo>
                      <a:cubicBezTo>
                        <a:pt x="12" y="24"/>
                        <a:pt x="22" y="92"/>
                        <a:pt x="21" y="127"/>
                      </a:cubicBezTo>
                      <a:cubicBezTo>
                        <a:pt x="20" y="162"/>
                        <a:pt x="11" y="204"/>
                        <a:pt x="8" y="261"/>
                      </a:cubicBezTo>
                      <a:cubicBezTo>
                        <a:pt x="3" y="235"/>
                        <a:pt x="12" y="127"/>
                        <a:pt x="11" y="97"/>
                      </a:cubicBezTo>
                      <a:cubicBezTo>
                        <a:pt x="10" y="67"/>
                        <a:pt x="0" y="7"/>
                        <a:pt x="7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93" name="Freeform 234"/>
                <p:cNvSpPr>
                  <a:spLocks/>
                </p:cNvSpPr>
                <p:nvPr/>
              </p:nvSpPr>
              <p:spPr bwMode="auto">
                <a:xfrm>
                  <a:off x="3353" y="3794"/>
                  <a:ext cx="37" cy="181"/>
                </a:xfrm>
                <a:custGeom>
                  <a:avLst/>
                  <a:gdLst>
                    <a:gd name="T0" fmla="*/ 8155027 w 24"/>
                    <a:gd name="T1" fmla="*/ 10905578 h 116"/>
                    <a:gd name="T2" fmla="*/ 8155027 w 24"/>
                    <a:gd name="T3" fmla="*/ 36559552 h 116"/>
                    <a:gd name="T4" fmla="*/ 12572333 w 24"/>
                    <a:gd name="T5" fmla="*/ 57045508 h 116"/>
                    <a:gd name="T6" fmla="*/ 6184246 w 24"/>
                    <a:gd name="T7" fmla="*/ 113230489 h 116"/>
                    <a:gd name="T8" fmla="*/ 8804674 w 24"/>
                    <a:gd name="T9" fmla="*/ 81533695 h 116"/>
                    <a:gd name="T10" fmla="*/ 9534046 w 24"/>
                    <a:gd name="T11" fmla="*/ 70292388 h 116"/>
                    <a:gd name="T12" fmla="*/ 2601991 w 24"/>
                    <a:gd name="T13" fmla="*/ 64644417 h 116"/>
                    <a:gd name="T14" fmla="*/ 4011403 w 24"/>
                    <a:gd name="T15" fmla="*/ 42169559 h 116"/>
                    <a:gd name="T16" fmla="*/ 6412646 w 24"/>
                    <a:gd name="T17" fmla="*/ 0 h 1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4" h="116">
                      <a:moveTo>
                        <a:pt x="12" y="11"/>
                      </a:moveTo>
                      <a:cubicBezTo>
                        <a:pt x="15" y="20"/>
                        <a:pt x="10" y="28"/>
                        <a:pt x="12" y="37"/>
                      </a:cubicBezTo>
                      <a:cubicBezTo>
                        <a:pt x="14" y="44"/>
                        <a:pt x="18" y="51"/>
                        <a:pt x="19" y="58"/>
                      </a:cubicBezTo>
                      <a:cubicBezTo>
                        <a:pt x="24" y="81"/>
                        <a:pt x="16" y="95"/>
                        <a:pt x="9" y="116"/>
                      </a:cubicBezTo>
                      <a:cubicBezTo>
                        <a:pt x="7" y="106"/>
                        <a:pt x="12" y="93"/>
                        <a:pt x="13" y="83"/>
                      </a:cubicBezTo>
                      <a:cubicBezTo>
                        <a:pt x="14" y="79"/>
                        <a:pt x="15" y="75"/>
                        <a:pt x="14" y="72"/>
                      </a:cubicBezTo>
                      <a:cubicBezTo>
                        <a:pt x="11" y="67"/>
                        <a:pt x="6" y="69"/>
                        <a:pt x="4" y="66"/>
                      </a:cubicBezTo>
                      <a:cubicBezTo>
                        <a:pt x="0" y="61"/>
                        <a:pt x="5" y="49"/>
                        <a:pt x="6" y="43"/>
                      </a:cubicBezTo>
                      <a:cubicBezTo>
                        <a:pt x="8" y="29"/>
                        <a:pt x="10" y="14"/>
                        <a:pt x="1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94" name="Freeform 235"/>
                <p:cNvSpPr>
                  <a:spLocks/>
                </p:cNvSpPr>
                <p:nvPr/>
              </p:nvSpPr>
              <p:spPr bwMode="auto">
                <a:xfrm>
                  <a:off x="3301" y="3959"/>
                  <a:ext cx="75" cy="84"/>
                </a:xfrm>
                <a:custGeom>
                  <a:avLst/>
                  <a:gdLst>
                    <a:gd name="T0" fmla="*/ 9090127 w 48"/>
                    <a:gd name="T1" fmla="*/ 48075415 h 54"/>
                    <a:gd name="T2" fmla="*/ 38518122 w 48"/>
                    <a:gd name="T3" fmla="*/ 34893462 h 54"/>
                    <a:gd name="T4" fmla="*/ 45578377 w 48"/>
                    <a:gd name="T5" fmla="*/ 0 h 54"/>
                    <a:gd name="T6" fmla="*/ 26683872 w 48"/>
                    <a:gd name="T7" fmla="*/ 23810184 h 54"/>
                    <a:gd name="T8" fmla="*/ 0 w 48"/>
                    <a:gd name="T9" fmla="*/ 44244989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54">
                      <a:moveTo>
                        <a:pt x="9" y="54"/>
                      </a:moveTo>
                      <a:cubicBezTo>
                        <a:pt x="22" y="53"/>
                        <a:pt x="31" y="49"/>
                        <a:pt x="38" y="39"/>
                      </a:cubicBezTo>
                      <a:cubicBezTo>
                        <a:pt x="48" y="26"/>
                        <a:pt x="46" y="15"/>
                        <a:pt x="45" y="0"/>
                      </a:cubicBezTo>
                      <a:cubicBezTo>
                        <a:pt x="39" y="9"/>
                        <a:pt x="43" y="28"/>
                        <a:pt x="26" y="27"/>
                      </a:cubicBezTo>
                      <a:cubicBezTo>
                        <a:pt x="28" y="43"/>
                        <a:pt x="15" y="48"/>
                        <a:pt x="0" y="5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95" name="Freeform 236"/>
                <p:cNvSpPr>
                  <a:spLocks/>
                </p:cNvSpPr>
                <p:nvPr/>
              </p:nvSpPr>
              <p:spPr bwMode="auto">
                <a:xfrm>
                  <a:off x="3472" y="3933"/>
                  <a:ext cx="65" cy="107"/>
                </a:xfrm>
                <a:custGeom>
                  <a:avLst/>
                  <a:gdLst>
                    <a:gd name="T0" fmla="*/ 0 w 42"/>
                    <a:gd name="T1" fmla="*/ 1693999 h 69"/>
                    <a:gd name="T2" fmla="*/ 4536478 w 42"/>
                    <a:gd name="T3" fmla="*/ 24346662 h 69"/>
                    <a:gd name="T4" fmla="*/ 9809882 w 42"/>
                    <a:gd name="T5" fmla="*/ 41285361 h 69"/>
                    <a:gd name="T6" fmla="*/ 17910829 w 42"/>
                    <a:gd name="T7" fmla="*/ 52951093 h 69"/>
                    <a:gd name="T8" fmla="*/ 31826419 w 42"/>
                    <a:gd name="T9" fmla="*/ 51075596 h 69"/>
                    <a:gd name="T10" fmla="*/ 15181960 w 42"/>
                    <a:gd name="T11" fmla="*/ 29083690 h 69"/>
                    <a:gd name="T12" fmla="*/ 9809882 w 42"/>
                    <a:gd name="T13" fmla="*/ 16015915 h 69"/>
                    <a:gd name="T14" fmla="*/ 2480321 w 42"/>
                    <a:gd name="T15" fmla="*/ 0 h 6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2" h="69">
                      <a:moveTo>
                        <a:pt x="0" y="2"/>
                      </a:moveTo>
                      <a:cubicBezTo>
                        <a:pt x="7" y="9"/>
                        <a:pt x="6" y="21"/>
                        <a:pt x="6" y="30"/>
                      </a:cubicBezTo>
                      <a:cubicBezTo>
                        <a:pt x="6" y="40"/>
                        <a:pt x="9" y="42"/>
                        <a:pt x="13" y="51"/>
                      </a:cubicBezTo>
                      <a:cubicBezTo>
                        <a:pt x="16" y="59"/>
                        <a:pt x="13" y="63"/>
                        <a:pt x="24" y="66"/>
                      </a:cubicBezTo>
                      <a:cubicBezTo>
                        <a:pt x="29" y="67"/>
                        <a:pt x="39" y="69"/>
                        <a:pt x="42" y="63"/>
                      </a:cubicBezTo>
                      <a:cubicBezTo>
                        <a:pt x="21" y="65"/>
                        <a:pt x="19" y="52"/>
                        <a:pt x="20" y="36"/>
                      </a:cubicBezTo>
                      <a:cubicBezTo>
                        <a:pt x="15" y="34"/>
                        <a:pt x="15" y="25"/>
                        <a:pt x="13" y="20"/>
                      </a:cubicBezTo>
                      <a:cubicBezTo>
                        <a:pt x="10" y="14"/>
                        <a:pt x="2" y="7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96" name="Freeform 237"/>
                <p:cNvSpPr>
                  <a:spLocks/>
                </p:cNvSpPr>
                <p:nvPr/>
              </p:nvSpPr>
              <p:spPr bwMode="auto">
                <a:xfrm>
                  <a:off x="3461" y="3242"/>
                  <a:ext cx="28" cy="443"/>
                </a:xfrm>
                <a:custGeom>
                  <a:avLst/>
                  <a:gdLst>
                    <a:gd name="T0" fmla="*/ 14564704 w 18"/>
                    <a:gd name="T1" fmla="*/ 239585560 h 285"/>
                    <a:gd name="T2" fmla="*/ 4584824 w 18"/>
                    <a:gd name="T3" fmla="*/ 132919954 h 285"/>
                    <a:gd name="T4" fmla="*/ 14420257 w 18"/>
                    <a:gd name="T5" fmla="*/ 0 h 285"/>
                    <a:gd name="T6" fmla="*/ 14420257 w 18"/>
                    <a:gd name="T7" fmla="*/ 98361107 h 285"/>
                    <a:gd name="T8" fmla="*/ 14564704 w 18"/>
                    <a:gd name="T9" fmla="*/ 239585560 h 2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285">
                      <a:moveTo>
                        <a:pt x="17" y="276"/>
                      </a:moveTo>
                      <a:cubicBezTo>
                        <a:pt x="16" y="285"/>
                        <a:pt x="10" y="209"/>
                        <a:pt x="5" y="153"/>
                      </a:cubicBezTo>
                      <a:cubicBezTo>
                        <a:pt x="0" y="97"/>
                        <a:pt x="7" y="38"/>
                        <a:pt x="16" y="0"/>
                      </a:cubicBezTo>
                      <a:cubicBezTo>
                        <a:pt x="15" y="13"/>
                        <a:pt x="14" y="87"/>
                        <a:pt x="16" y="113"/>
                      </a:cubicBezTo>
                      <a:cubicBezTo>
                        <a:pt x="18" y="139"/>
                        <a:pt x="18" y="267"/>
                        <a:pt x="17" y="27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97" name="Freeform 238"/>
                <p:cNvSpPr>
                  <a:spLocks/>
                </p:cNvSpPr>
                <p:nvPr/>
              </p:nvSpPr>
              <p:spPr bwMode="auto">
                <a:xfrm>
                  <a:off x="3592" y="3291"/>
                  <a:ext cx="63" cy="397"/>
                </a:xfrm>
                <a:custGeom>
                  <a:avLst/>
                  <a:gdLst>
                    <a:gd name="T0" fmla="*/ 0 w 40"/>
                    <a:gd name="T1" fmla="*/ 232428585 h 255"/>
                    <a:gd name="T2" fmla="*/ 39086085 w 40"/>
                    <a:gd name="T3" fmla="*/ 120660984 h 255"/>
                    <a:gd name="T4" fmla="*/ 41367904 w 40"/>
                    <a:gd name="T5" fmla="*/ 0 h 255"/>
                    <a:gd name="T6" fmla="*/ 29079119 w 40"/>
                    <a:gd name="T7" fmla="*/ 118076280 h 255"/>
                    <a:gd name="T8" fmla="*/ 0 w 40"/>
                    <a:gd name="T9" fmla="*/ 232428585 h 2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255">
                      <a:moveTo>
                        <a:pt x="0" y="255"/>
                      </a:moveTo>
                      <a:cubicBezTo>
                        <a:pt x="4" y="235"/>
                        <a:pt x="20" y="171"/>
                        <a:pt x="30" y="132"/>
                      </a:cubicBezTo>
                      <a:cubicBezTo>
                        <a:pt x="40" y="93"/>
                        <a:pt x="33" y="27"/>
                        <a:pt x="32" y="0"/>
                      </a:cubicBezTo>
                      <a:cubicBezTo>
                        <a:pt x="29" y="27"/>
                        <a:pt x="29" y="102"/>
                        <a:pt x="22" y="130"/>
                      </a:cubicBezTo>
                      <a:cubicBezTo>
                        <a:pt x="15" y="158"/>
                        <a:pt x="4" y="234"/>
                        <a:pt x="0" y="255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98" name="Freeform 239"/>
                <p:cNvSpPr>
                  <a:spLocks/>
                </p:cNvSpPr>
                <p:nvPr/>
              </p:nvSpPr>
              <p:spPr bwMode="auto">
                <a:xfrm>
                  <a:off x="3567" y="3958"/>
                  <a:ext cx="104" cy="82"/>
                </a:xfrm>
                <a:custGeom>
                  <a:avLst/>
                  <a:gdLst>
                    <a:gd name="T0" fmla="*/ 38155009 w 66"/>
                    <a:gd name="T1" fmla="*/ 37128676 h 53"/>
                    <a:gd name="T2" fmla="*/ 57126311 w 66"/>
                    <a:gd name="T3" fmla="*/ 30218908 h 53"/>
                    <a:gd name="T4" fmla="*/ 80575232 w 66"/>
                    <a:gd name="T5" fmla="*/ 24135023 h 53"/>
                    <a:gd name="T6" fmla="*/ 73171723 w 66"/>
                    <a:gd name="T7" fmla="*/ 0 h 53"/>
                    <a:gd name="T8" fmla="*/ 55507988 w 66"/>
                    <a:gd name="T9" fmla="*/ 17713256 h 53"/>
                    <a:gd name="T10" fmla="*/ 41031256 w 66"/>
                    <a:gd name="T11" fmla="*/ 17713256 h 53"/>
                    <a:gd name="T12" fmla="*/ 38155009 w 66"/>
                    <a:gd name="T13" fmla="*/ 24724997 h 53"/>
                    <a:gd name="T14" fmla="*/ 13069048 w 66"/>
                    <a:gd name="T15" fmla="*/ 26338064 h 53"/>
                    <a:gd name="T16" fmla="*/ 6793784 w 66"/>
                    <a:gd name="T17" fmla="*/ 34497623 h 5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6" h="53">
                      <a:moveTo>
                        <a:pt x="29" y="49"/>
                      </a:moveTo>
                      <a:cubicBezTo>
                        <a:pt x="38" y="53"/>
                        <a:pt x="38" y="43"/>
                        <a:pt x="43" y="40"/>
                      </a:cubicBezTo>
                      <a:cubicBezTo>
                        <a:pt x="49" y="37"/>
                        <a:pt x="56" y="41"/>
                        <a:pt x="61" y="32"/>
                      </a:cubicBezTo>
                      <a:cubicBezTo>
                        <a:pt x="66" y="22"/>
                        <a:pt x="60" y="9"/>
                        <a:pt x="55" y="0"/>
                      </a:cubicBezTo>
                      <a:cubicBezTo>
                        <a:pt x="54" y="15"/>
                        <a:pt x="60" y="22"/>
                        <a:pt x="42" y="23"/>
                      </a:cubicBezTo>
                      <a:cubicBezTo>
                        <a:pt x="41" y="23"/>
                        <a:pt x="33" y="22"/>
                        <a:pt x="31" y="23"/>
                      </a:cubicBezTo>
                      <a:cubicBezTo>
                        <a:pt x="27" y="26"/>
                        <a:pt x="31" y="31"/>
                        <a:pt x="29" y="33"/>
                      </a:cubicBezTo>
                      <a:cubicBezTo>
                        <a:pt x="24" y="39"/>
                        <a:pt x="16" y="33"/>
                        <a:pt x="10" y="35"/>
                      </a:cubicBezTo>
                      <a:cubicBezTo>
                        <a:pt x="0" y="37"/>
                        <a:pt x="4" y="48"/>
                        <a:pt x="5" y="46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99" name="Freeform 240"/>
                <p:cNvSpPr>
                  <a:spLocks/>
                </p:cNvSpPr>
                <p:nvPr/>
              </p:nvSpPr>
              <p:spPr bwMode="auto">
                <a:xfrm>
                  <a:off x="3404" y="2210"/>
                  <a:ext cx="41" cy="21"/>
                </a:xfrm>
                <a:custGeom>
                  <a:avLst/>
                  <a:gdLst>
                    <a:gd name="T0" fmla="*/ 11348772 w 26"/>
                    <a:gd name="T1" fmla="*/ 0 h 14"/>
                    <a:gd name="T2" fmla="*/ 9467466 w 26"/>
                    <a:gd name="T3" fmla="*/ 3543305 h 14"/>
                    <a:gd name="T4" fmla="*/ 23542619 w 26"/>
                    <a:gd name="T5" fmla="*/ 1574802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" h="14">
                      <a:moveTo>
                        <a:pt x="8" y="0"/>
                      </a:moveTo>
                      <a:cubicBezTo>
                        <a:pt x="0" y="1"/>
                        <a:pt x="0" y="10"/>
                        <a:pt x="7" y="12"/>
                      </a:cubicBezTo>
                      <a:cubicBezTo>
                        <a:pt x="13" y="14"/>
                        <a:pt x="26" y="7"/>
                        <a:pt x="17" y="5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00" name="Freeform 241"/>
                <p:cNvSpPr>
                  <a:spLocks/>
                </p:cNvSpPr>
                <p:nvPr/>
              </p:nvSpPr>
              <p:spPr bwMode="auto">
                <a:xfrm>
                  <a:off x="3509" y="2337"/>
                  <a:ext cx="110" cy="101"/>
                </a:xfrm>
                <a:custGeom>
                  <a:avLst/>
                  <a:gdLst>
                    <a:gd name="T0" fmla="*/ 0 w 70"/>
                    <a:gd name="T1" fmla="*/ 55816405 h 65"/>
                    <a:gd name="T2" fmla="*/ 85137096 w 70"/>
                    <a:gd name="T3" fmla="*/ 0 h 6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0" h="65">
                      <a:moveTo>
                        <a:pt x="0" y="65"/>
                      </a:moveTo>
                      <a:cubicBezTo>
                        <a:pt x="21" y="56"/>
                        <a:pt x="52" y="27"/>
                        <a:pt x="7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01" name="Freeform 242"/>
                <p:cNvSpPr>
                  <a:spLocks/>
                </p:cNvSpPr>
                <p:nvPr/>
              </p:nvSpPr>
              <p:spPr bwMode="auto">
                <a:xfrm>
                  <a:off x="3522" y="2351"/>
                  <a:ext cx="98" cy="97"/>
                </a:xfrm>
                <a:custGeom>
                  <a:avLst/>
                  <a:gdLst>
                    <a:gd name="T0" fmla="*/ 0 w 63"/>
                    <a:gd name="T1" fmla="*/ 65880501 h 62"/>
                    <a:gd name="T2" fmla="*/ 55631909 w 63"/>
                    <a:gd name="T3" fmla="*/ 0 h 62"/>
                    <a:gd name="T4" fmla="*/ 0 w 63"/>
                    <a:gd name="T5" fmla="*/ 65880501 h 6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3" h="62">
                      <a:moveTo>
                        <a:pt x="0" y="62"/>
                      </a:moveTo>
                      <a:cubicBezTo>
                        <a:pt x="19" y="55"/>
                        <a:pt x="56" y="21"/>
                        <a:pt x="63" y="0"/>
                      </a:cubicBezTo>
                      <a:cubicBezTo>
                        <a:pt x="57" y="7"/>
                        <a:pt x="28" y="47"/>
                        <a:pt x="0" y="6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02" name="Freeform 243"/>
                <p:cNvSpPr>
                  <a:spLocks/>
                </p:cNvSpPr>
                <p:nvPr/>
              </p:nvSpPr>
              <p:spPr bwMode="auto">
                <a:xfrm>
                  <a:off x="3221" y="2342"/>
                  <a:ext cx="108" cy="101"/>
                </a:xfrm>
                <a:custGeom>
                  <a:avLst/>
                  <a:gdLst>
                    <a:gd name="T0" fmla="*/ 74442046 w 69"/>
                    <a:gd name="T1" fmla="*/ 55816405 h 65"/>
                    <a:gd name="T2" fmla="*/ 0 w 69"/>
                    <a:gd name="T3" fmla="*/ 0 h 6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9" h="65">
                      <a:moveTo>
                        <a:pt x="69" y="65"/>
                      </a:moveTo>
                      <a:cubicBezTo>
                        <a:pt x="48" y="55"/>
                        <a:pt x="18" y="27"/>
                        <a:pt x="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03" name="Freeform 244"/>
                <p:cNvSpPr>
                  <a:spLocks/>
                </p:cNvSpPr>
                <p:nvPr/>
              </p:nvSpPr>
              <p:spPr bwMode="auto">
                <a:xfrm>
                  <a:off x="3218" y="2356"/>
                  <a:ext cx="100" cy="96"/>
                </a:xfrm>
                <a:custGeom>
                  <a:avLst/>
                  <a:gdLst>
                    <a:gd name="T0" fmla="*/ 65146172 w 64"/>
                    <a:gd name="T1" fmla="*/ 47943848 h 62"/>
                    <a:gd name="T2" fmla="*/ 0 w 64"/>
                    <a:gd name="T3" fmla="*/ 0 h 62"/>
                    <a:gd name="T4" fmla="*/ 65146172 w 64"/>
                    <a:gd name="T5" fmla="*/ 47943848 h 6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62">
                      <a:moveTo>
                        <a:pt x="64" y="62"/>
                      </a:moveTo>
                      <a:cubicBezTo>
                        <a:pt x="44" y="54"/>
                        <a:pt x="7" y="20"/>
                        <a:pt x="0" y="0"/>
                      </a:cubicBezTo>
                      <a:cubicBezTo>
                        <a:pt x="6" y="7"/>
                        <a:pt x="35" y="47"/>
                        <a:pt x="64" y="6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04" name="Freeform 245"/>
                <p:cNvSpPr>
                  <a:spLocks/>
                </p:cNvSpPr>
                <p:nvPr/>
              </p:nvSpPr>
              <p:spPr bwMode="auto">
                <a:xfrm>
                  <a:off x="3296" y="860"/>
                  <a:ext cx="82" cy="76"/>
                </a:xfrm>
                <a:custGeom>
                  <a:avLst/>
                  <a:gdLst>
                    <a:gd name="T0" fmla="*/ 70176370 w 52"/>
                    <a:gd name="T1" fmla="*/ 0 h 49"/>
                    <a:gd name="T2" fmla="*/ 55916607 w 52"/>
                    <a:gd name="T3" fmla="*/ 8386887 h 49"/>
                    <a:gd name="T4" fmla="*/ 31136231 w 52"/>
                    <a:gd name="T5" fmla="*/ 15253867 h 49"/>
                    <a:gd name="T6" fmla="*/ 13644202 w 52"/>
                    <a:gd name="T7" fmla="*/ 39740360 h 49"/>
                    <a:gd name="T8" fmla="*/ 47391515 w 52"/>
                    <a:gd name="T9" fmla="*/ 27685426 h 49"/>
                    <a:gd name="T10" fmla="*/ 39563765 w 52"/>
                    <a:gd name="T11" fmla="*/ 20176035 h 49"/>
                    <a:gd name="T12" fmla="*/ 59309288 w 52"/>
                    <a:gd name="T13" fmla="*/ 13008233 h 49"/>
                    <a:gd name="T14" fmla="*/ 70176370 w 52"/>
                    <a:gd name="T15" fmla="*/ 3084350 h 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2" h="49">
                      <a:moveTo>
                        <a:pt x="52" y="0"/>
                      </a:moveTo>
                      <a:cubicBezTo>
                        <a:pt x="48" y="3"/>
                        <a:pt x="45" y="8"/>
                        <a:pt x="41" y="10"/>
                      </a:cubicBezTo>
                      <a:cubicBezTo>
                        <a:pt x="35" y="14"/>
                        <a:pt x="29" y="15"/>
                        <a:pt x="23" y="19"/>
                      </a:cubicBezTo>
                      <a:cubicBezTo>
                        <a:pt x="14" y="25"/>
                        <a:pt x="0" y="35"/>
                        <a:pt x="10" y="49"/>
                      </a:cubicBezTo>
                      <a:cubicBezTo>
                        <a:pt x="17" y="39"/>
                        <a:pt x="21" y="32"/>
                        <a:pt x="35" y="34"/>
                      </a:cubicBezTo>
                      <a:cubicBezTo>
                        <a:pt x="32" y="32"/>
                        <a:pt x="29" y="29"/>
                        <a:pt x="29" y="25"/>
                      </a:cubicBezTo>
                      <a:cubicBezTo>
                        <a:pt x="34" y="23"/>
                        <a:pt x="40" y="20"/>
                        <a:pt x="44" y="16"/>
                      </a:cubicBezTo>
                      <a:cubicBezTo>
                        <a:pt x="48" y="12"/>
                        <a:pt x="48" y="7"/>
                        <a:pt x="52" y="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05" name="Freeform 246"/>
                <p:cNvSpPr>
                  <a:spLocks/>
                </p:cNvSpPr>
                <p:nvPr/>
              </p:nvSpPr>
              <p:spPr bwMode="auto">
                <a:xfrm>
                  <a:off x="3398" y="1024"/>
                  <a:ext cx="20" cy="45"/>
                </a:xfrm>
                <a:custGeom>
                  <a:avLst/>
                  <a:gdLst>
                    <a:gd name="T0" fmla="*/ 3801368 w 13"/>
                    <a:gd name="T1" fmla="*/ 0 h 29"/>
                    <a:gd name="T2" fmla="*/ 866895 w 13"/>
                    <a:gd name="T3" fmla="*/ 22324123 h 29"/>
                    <a:gd name="T4" fmla="*/ 5848258 w 13"/>
                    <a:gd name="T5" fmla="*/ 24009198 h 29"/>
                    <a:gd name="T6" fmla="*/ 5848258 w 13"/>
                    <a:gd name="T7" fmla="*/ 1719850 h 2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29">
                      <a:moveTo>
                        <a:pt x="6" y="0"/>
                      </a:moveTo>
                      <a:cubicBezTo>
                        <a:pt x="8" y="10"/>
                        <a:pt x="0" y="17"/>
                        <a:pt x="1" y="27"/>
                      </a:cubicBezTo>
                      <a:cubicBezTo>
                        <a:pt x="3" y="28"/>
                        <a:pt x="6" y="29"/>
                        <a:pt x="9" y="29"/>
                      </a:cubicBezTo>
                      <a:cubicBezTo>
                        <a:pt x="0" y="24"/>
                        <a:pt x="13" y="11"/>
                        <a:pt x="9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06" name="Freeform 247"/>
                <p:cNvSpPr>
                  <a:spLocks/>
                </p:cNvSpPr>
                <p:nvPr/>
              </p:nvSpPr>
              <p:spPr bwMode="auto">
                <a:xfrm>
                  <a:off x="3296" y="1016"/>
                  <a:ext cx="60" cy="89"/>
                </a:xfrm>
                <a:custGeom>
                  <a:avLst/>
                  <a:gdLst>
                    <a:gd name="T0" fmla="*/ 53790425 w 38"/>
                    <a:gd name="T1" fmla="*/ 5735035 h 57"/>
                    <a:gd name="T2" fmla="*/ 9759709 w 38"/>
                    <a:gd name="T3" fmla="*/ 12627706 h 57"/>
                    <a:gd name="T4" fmla="*/ 14134372 w 38"/>
                    <a:gd name="T5" fmla="*/ 56883902 h 57"/>
                    <a:gd name="T6" fmla="*/ 29069304 w 38"/>
                    <a:gd name="T7" fmla="*/ 18158111 h 57"/>
                    <a:gd name="T8" fmla="*/ 43895815 w 38"/>
                    <a:gd name="T9" fmla="*/ 17294449 h 57"/>
                    <a:gd name="T10" fmla="*/ 53790425 w 38"/>
                    <a:gd name="T11" fmla="*/ 8954704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" h="57">
                      <a:moveTo>
                        <a:pt x="38" y="6"/>
                      </a:moveTo>
                      <a:cubicBezTo>
                        <a:pt x="26" y="9"/>
                        <a:pt x="16" y="0"/>
                        <a:pt x="7" y="13"/>
                      </a:cubicBezTo>
                      <a:cubicBezTo>
                        <a:pt x="0" y="24"/>
                        <a:pt x="4" y="47"/>
                        <a:pt x="10" y="57"/>
                      </a:cubicBezTo>
                      <a:cubicBezTo>
                        <a:pt x="11" y="44"/>
                        <a:pt x="5" y="25"/>
                        <a:pt x="20" y="18"/>
                      </a:cubicBezTo>
                      <a:cubicBezTo>
                        <a:pt x="23" y="16"/>
                        <a:pt x="28" y="19"/>
                        <a:pt x="31" y="17"/>
                      </a:cubicBezTo>
                      <a:cubicBezTo>
                        <a:pt x="35" y="15"/>
                        <a:pt x="34" y="11"/>
                        <a:pt x="38" y="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07" name="Freeform 248"/>
                <p:cNvSpPr>
                  <a:spLocks/>
                </p:cNvSpPr>
                <p:nvPr/>
              </p:nvSpPr>
              <p:spPr bwMode="auto">
                <a:xfrm>
                  <a:off x="3407" y="1316"/>
                  <a:ext cx="63" cy="64"/>
                </a:xfrm>
                <a:custGeom>
                  <a:avLst/>
                  <a:gdLst>
                    <a:gd name="T0" fmla="*/ 47580170 w 40"/>
                    <a:gd name="T1" fmla="*/ 0 h 41"/>
                    <a:gd name="T2" fmla="*/ 0 w 40"/>
                    <a:gd name="T3" fmla="*/ 37074009 h 41"/>
                    <a:gd name="T4" fmla="*/ 36545401 w 40"/>
                    <a:gd name="T5" fmla="*/ 28273246 h 41"/>
                    <a:gd name="T6" fmla="*/ 50124169 w 40"/>
                    <a:gd name="T7" fmla="*/ 3654417 h 41"/>
                    <a:gd name="T8" fmla="*/ 52198636 w 40"/>
                    <a:gd name="T9" fmla="*/ 2050658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41">
                      <a:moveTo>
                        <a:pt x="36" y="0"/>
                      </a:moveTo>
                      <a:cubicBezTo>
                        <a:pt x="27" y="14"/>
                        <a:pt x="21" y="39"/>
                        <a:pt x="0" y="37"/>
                      </a:cubicBezTo>
                      <a:cubicBezTo>
                        <a:pt x="13" y="38"/>
                        <a:pt x="19" y="41"/>
                        <a:pt x="28" y="29"/>
                      </a:cubicBezTo>
                      <a:cubicBezTo>
                        <a:pt x="34" y="22"/>
                        <a:pt x="40" y="13"/>
                        <a:pt x="38" y="4"/>
                      </a:cubicBezTo>
                      <a:cubicBezTo>
                        <a:pt x="39" y="3"/>
                        <a:pt x="40" y="3"/>
                        <a:pt x="4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08" name="Freeform 249"/>
                <p:cNvSpPr>
                  <a:spLocks/>
                </p:cNvSpPr>
                <p:nvPr/>
              </p:nvSpPr>
              <p:spPr bwMode="auto">
                <a:xfrm>
                  <a:off x="3201" y="1358"/>
                  <a:ext cx="159" cy="22"/>
                </a:xfrm>
                <a:custGeom>
                  <a:avLst/>
                  <a:gdLst>
                    <a:gd name="T0" fmla="*/ 0 w 102"/>
                    <a:gd name="T1" fmla="*/ 0 h 14"/>
                    <a:gd name="T2" fmla="*/ 41998584 w 102"/>
                    <a:gd name="T3" fmla="*/ 4411112 h 14"/>
                    <a:gd name="T4" fmla="*/ 96773677 w 102"/>
                    <a:gd name="T5" fmla="*/ 10892745 h 14"/>
                    <a:gd name="T6" fmla="*/ 59833809 w 102"/>
                    <a:gd name="T7" fmla="*/ 14694642 h 14"/>
                    <a:gd name="T8" fmla="*/ 21781198 w 102"/>
                    <a:gd name="T9" fmla="*/ 3963221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2" h="14">
                      <a:moveTo>
                        <a:pt x="0" y="0"/>
                      </a:moveTo>
                      <a:cubicBezTo>
                        <a:pt x="15" y="0"/>
                        <a:pt x="29" y="2"/>
                        <a:pt x="44" y="4"/>
                      </a:cubicBezTo>
                      <a:cubicBezTo>
                        <a:pt x="63" y="6"/>
                        <a:pt x="83" y="6"/>
                        <a:pt x="102" y="9"/>
                      </a:cubicBezTo>
                      <a:cubicBezTo>
                        <a:pt x="89" y="11"/>
                        <a:pt x="76" y="14"/>
                        <a:pt x="63" y="12"/>
                      </a:cubicBezTo>
                      <a:cubicBezTo>
                        <a:pt x="49" y="9"/>
                        <a:pt x="38" y="2"/>
                        <a:pt x="23" y="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09" name="Freeform 250"/>
                <p:cNvSpPr>
                  <a:spLocks/>
                </p:cNvSpPr>
                <p:nvPr/>
              </p:nvSpPr>
              <p:spPr bwMode="auto">
                <a:xfrm>
                  <a:off x="3484" y="1332"/>
                  <a:ext cx="212" cy="43"/>
                </a:xfrm>
                <a:custGeom>
                  <a:avLst/>
                  <a:gdLst>
                    <a:gd name="T0" fmla="*/ 126174108 w 135"/>
                    <a:gd name="T1" fmla="*/ 6542120 h 28"/>
                    <a:gd name="T2" fmla="*/ 59985411 w 135"/>
                    <a:gd name="T3" fmla="*/ 12379470 h 28"/>
                    <a:gd name="T4" fmla="*/ 0 w 135"/>
                    <a:gd name="T5" fmla="*/ 12230757 h 28"/>
                    <a:gd name="T6" fmla="*/ 79673537 w 135"/>
                    <a:gd name="T7" fmla="*/ 3635681 h 28"/>
                    <a:gd name="T8" fmla="*/ 160795543 w 135"/>
                    <a:gd name="T9" fmla="*/ 558336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5" h="28">
                      <a:moveTo>
                        <a:pt x="106" y="11"/>
                      </a:moveTo>
                      <a:cubicBezTo>
                        <a:pt x="87" y="12"/>
                        <a:pt x="69" y="18"/>
                        <a:pt x="50" y="21"/>
                      </a:cubicBezTo>
                      <a:cubicBezTo>
                        <a:pt x="36" y="23"/>
                        <a:pt x="12" y="28"/>
                        <a:pt x="0" y="20"/>
                      </a:cubicBezTo>
                      <a:cubicBezTo>
                        <a:pt x="21" y="20"/>
                        <a:pt x="47" y="10"/>
                        <a:pt x="67" y="6"/>
                      </a:cubicBezTo>
                      <a:cubicBezTo>
                        <a:pt x="91" y="1"/>
                        <a:pt x="115" y="0"/>
                        <a:pt x="135" y="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10" name="Freeform 251"/>
                <p:cNvSpPr>
                  <a:spLocks/>
                </p:cNvSpPr>
                <p:nvPr/>
              </p:nvSpPr>
              <p:spPr bwMode="auto">
                <a:xfrm>
                  <a:off x="3509" y="1358"/>
                  <a:ext cx="160" cy="22"/>
                </a:xfrm>
                <a:custGeom>
                  <a:avLst/>
                  <a:gdLst>
                    <a:gd name="T0" fmla="*/ 117450151 w 102"/>
                    <a:gd name="T1" fmla="*/ 0 h 14"/>
                    <a:gd name="T2" fmla="*/ 66719533 w 102"/>
                    <a:gd name="T3" fmla="*/ 4411112 h 14"/>
                    <a:gd name="T4" fmla="*/ 0 w 102"/>
                    <a:gd name="T5" fmla="*/ 10892745 h 14"/>
                    <a:gd name="T6" fmla="*/ 45128521 w 102"/>
                    <a:gd name="T7" fmla="*/ 14694642 h 14"/>
                    <a:gd name="T8" fmla="*/ 91284878 w 102"/>
                    <a:gd name="T9" fmla="*/ 3963221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2" h="14">
                      <a:moveTo>
                        <a:pt x="102" y="0"/>
                      </a:moveTo>
                      <a:cubicBezTo>
                        <a:pt x="87" y="0"/>
                        <a:pt x="73" y="2"/>
                        <a:pt x="58" y="4"/>
                      </a:cubicBezTo>
                      <a:cubicBezTo>
                        <a:pt x="39" y="6"/>
                        <a:pt x="19" y="6"/>
                        <a:pt x="0" y="9"/>
                      </a:cubicBezTo>
                      <a:cubicBezTo>
                        <a:pt x="13" y="11"/>
                        <a:pt x="26" y="14"/>
                        <a:pt x="39" y="12"/>
                      </a:cubicBezTo>
                      <a:cubicBezTo>
                        <a:pt x="53" y="9"/>
                        <a:pt x="64" y="2"/>
                        <a:pt x="79" y="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11" name="Freeform 252"/>
                <p:cNvSpPr>
                  <a:spLocks/>
                </p:cNvSpPr>
                <p:nvPr/>
              </p:nvSpPr>
              <p:spPr bwMode="auto">
                <a:xfrm>
                  <a:off x="3136" y="1612"/>
                  <a:ext cx="129" cy="87"/>
                </a:xfrm>
                <a:custGeom>
                  <a:avLst/>
                  <a:gdLst>
                    <a:gd name="T0" fmla="*/ 1637208 w 82"/>
                    <a:gd name="T1" fmla="*/ 5818054 h 56"/>
                    <a:gd name="T2" fmla="*/ 35112501 w 82"/>
                    <a:gd name="T3" fmla="*/ 38957690 h 56"/>
                    <a:gd name="T4" fmla="*/ 103245894 w 82"/>
                    <a:gd name="T5" fmla="*/ 44671924 h 56"/>
                    <a:gd name="T6" fmla="*/ 8660863 w 82"/>
                    <a:gd name="T7" fmla="*/ 0 h 5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2" h="56">
                      <a:moveTo>
                        <a:pt x="1" y="7"/>
                      </a:moveTo>
                      <a:cubicBezTo>
                        <a:pt x="0" y="22"/>
                        <a:pt x="16" y="40"/>
                        <a:pt x="28" y="46"/>
                      </a:cubicBezTo>
                      <a:cubicBezTo>
                        <a:pt x="47" y="56"/>
                        <a:pt x="63" y="51"/>
                        <a:pt x="82" y="52"/>
                      </a:cubicBezTo>
                      <a:cubicBezTo>
                        <a:pt x="61" y="53"/>
                        <a:pt x="1" y="26"/>
                        <a:pt x="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12" name="Freeform 253"/>
                <p:cNvSpPr>
                  <a:spLocks/>
                </p:cNvSpPr>
                <p:nvPr/>
              </p:nvSpPr>
              <p:spPr bwMode="auto">
                <a:xfrm>
                  <a:off x="3223" y="1198"/>
                  <a:ext cx="98" cy="90"/>
                </a:xfrm>
                <a:custGeom>
                  <a:avLst/>
                  <a:gdLst>
                    <a:gd name="T0" fmla="*/ 54278719 w 63"/>
                    <a:gd name="T1" fmla="*/ 0 h 58"/>
                    <a:gd name="T2" fmla="*/ 37038064 w 63"/>
                    <a:gd name="T3" fmla="*/ 37589487 h 58"/>
                    <a:gd name="T4" fmla="*/ 22431511 w 63"/>
                    <a:gd name="T5" fmla="*/ 40282160 h 58"/>
                    <a:gd name="T6" fmla="*/ 0 w 63"/>
                    <a:gd name="T7" fmla="*/ 47860143 h 58"/>
                    <a:gd name="T8" fmla="*/ 44244989 w 63"/>
                    <a:gd name="T9" fmla="*/ 40282160 h 58"/>
                    <a:gd name="T10" fmla="*/ 54822424 w 63"/>
                    <a:gd name="T11" fmla="*/ 8658987 h 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58">
                      <a:moveTo>
                        <a:pt x="61" y="0"/>
                      </a:moveTo>
                      <a:cubicBezTo>
                        <a:pt x="58" y="14"/>
                        <a:pt x="55" y="36"/>
                        <a:pt x="42" y="46"/>
                      </a:cubicBezTo>
                      <a:cubicBezTo>
                        <a:pt x="37" y="50"/>
                        <a:pt x="31" y="48"/>
                        <a:pt x="25" y="49"/>
                      </a:cubicBezTo>
                      <a:cubicBezTo>
                        <a:pt x="17" y="51"/>
                        <a:pt x="7" y="54"/>
                        <a:pt x="0" y="58"/>
                      </a:cubicBezTo>
                      <a:cubicBezTo>
                        <a:pt x="14" y="55"/>
                        <a:pt x="38" y="57"/>
                        <a:pt x="50" y="49"/>
                      </a:cubicBezTo>
                      <a:cubicBezTo>
                        <a:pt x="63" y="42"/>
                        <a:pt x="60" y="23"/>
                        <a:pt x="62" y="1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13" name="Freeform 254"/>
                <p:cNvSpPr>
                  <a:spLocks/>
                </p:cNvSpPr>
                <p:nvPr/>
              </p:nvSpPr>
              <p:spPr bwMode="auto">
                <a:xfrm>
                  <a:off x="3442" y="2684"/>
                  <a:ext cx="37" cy="340"/>
                </a:xfrm>
                <a:custGeom>
                  <a:avLst/>
                  <a:gdLst>
                    <a:gd name="T0" fmla="*/ 0 w 24"/>
                    <a:gd name="T1" fmla="*/ 0 h 218"/>
                    <a:gd name="T2" fmla="*/ 14698321 w 24"/>
                    <a:gd name="T3" fmla="*/ 209999791 h 218"/>
                    <a:gd name="T4" fmla="*/ 0 w 24"/>
                    <a:gd name="T5" fmla="*/ 0 h 2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" h="218">
                      <a:moveTo>
                        <a:pt x="0" y="0"/>
                      </a:moveTo>
                      <a:cubicBezTo>
                        <a:pt x="0" y="41"/>
                        <a:pt x="11" y="145"/>
                        <a:pt x="22" y="218"/>
                      </a:cubicBezTo>
                      <a:cubicBezTo>
                        <a:pt x="24" y="174"/>
                        <a:pt x="14" y="39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14" name="Freeform 255"/>
                <p:cNvSpPr>
                  <a:spLocks/>
                </p:cNvSpPr>
                <p:nvPr/>
              </p:nvSpPr>
              <p:spPr bwMode="auto">
                <a:xfrm>
                  <a:off x="3429" y="2484"/>
                  <a:ext cx="65" cy="112"/>
                </a:xfrm>
                <a:custGeom>
                  <a:avLst/>
                  <a:gdLst>
                    <a:gd name="T0" fmla="*/ 43328329 w 41"/>
                    <a:gd name="T1" fmla="*/ 2947387 h 72"/>
                    <a:gd name="T2" fmla="*/ 48067822 w 41"/>
                    <a:gd name="T3" fmla="*/ 22431511 h 72"/>
                    <a:gd name="T4" fmla="*/ 46645563 w 41"/>
                    <a:gd name="T5" fmla="*/ 40047501 h 72"/>
                    <a:gd name="T6" fmla="*/ 32912192 w 41"/>
                    <a:gd name="T7" fmla="*/ 54822424 h 72"/>
                    <a:gd name="T8" fmla="*/ 0 w 41"/>
                    <a:gd name="T9" fmla="*/ 60847631 h 72"/>
                    <a:gd name="T10" fmla="*/ 32912192 w 41"/>
                    <a:gd name="T11" fmla="*/ 60847631 h 72"/>
                    <a:gd name="T12" fmla="*/ 60561213 w 41"/>
                    <a:gd name="T13" fmla="*/ 41117345 h 72"/>
                    <a:gd name="T14" fmla="*/ 44526478 w 41"/>
                    <a:gd name="T15" fmla="*/ 0 h 7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" h="72">
                      <a:moveTo>
                        <a:pt x="27" y="3"/>
                      </a:moveTo>
                      <a:cubicBezTo>
                        <a:pt x="27" y="11"/>
                        <a:pt x="28" y="18"/>
                        <a:pt x="30" y="25"/>
                      </a:cubicBezTo>
                      <a:cubicBezTo>
                        <a:pt x="31" y="32"/>
                        <a:pt x="30" y="38"/>
                        <a:pt x="29" y="45"/>
                      </a:cubicBezTo>
                      <a:cubicBezTo>
                        <a:pt x="28" y="51"/>
                        <a:pt x="26" y="58"/>
                        <a:pt x="21" y="62"/>
                      </a:cubicBezTo>
                      <a:cubicBezTo>
                        <a:pt x="14" y="67"/>
                        <a:pt x="7" y="67"/>
                        <a:pt x="0" y="69"/>
                      </a:cubicBezTo>
                      <a:cubicBezTo>
                        <a:pt x="6" y="72"/>
                        <a:pt x="15" y="70"/>
                        <a:pt x="21" y="69"/>
                      </a:cubicBezTo>
                      <a:cubicBezTo>
                        <a:pt x="30" y="66"/>
                        <a:pt x="37" y="55"/>
                        <a:pt x="38" y="46"/>
                      </a:cubicBezTo>
                      <a:cubicBezTo>
                        <a:pt x="41" y="29"/>
                        <a:pt x="31" y="16"/>
                        <a:pt x="28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15" name="Freeform 256"/>
                <p:cNvSpPr>
                  <a:spLocks/>
                </p:cNvSpPr>
                <p:nvPr/>
              </p:nvSpPr>
              <p:spPr bwMode="auto">
                <a:xfrm>
                  <a:off x="3586" y="1609"/>
                  <a:ext cx="41" cy="39"/>
                </a:xfrm>
                <a:custGeom>
                  <a:avLst/>
                  <a:gdLst>
                    <a:gd name="T0" fmla="*/ 9467466 w 26"/>
                    <a:gd name="T1" fmla="*/ 3160565 h 25"/>
                    <a:gd name="T2" fmla="*/ 21515857 w 26"/>
                    <a:gd name="T3" fmla="*/ 21144647 h 25"/>
                    <a:gd name="T4" fmla="*/ 33928851 w 26"/>
                    <a:gd name="T5" fmla="*/ 11998818 h 25"/>
                    <a:gd name="T6" fmla="*/ 19058099 w 26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5">
                      <a:moveTo>
                        <a:pt x="7" y="3"/>
                      </a:moveTo>
                      <a:cubicBezTo>
                        <a:pt x="0" y="11"/>
                        <a:pt x="4" y="25"/>
                        <a:pt x="16" y="22"/>
                      </a:cubicBezTo>
                      <a:cubicBezTo>
                        <a:pt x="20" y="21"/>
                        <a:pt x="24" y="17"/>
                        <a:pt x="25" y="12"/>
                      </a:cubicBezTo>
                      <a:cubicBezTo>
                        <a:pt x="26" y="5"/>
                        <a:pt x="20" y="2"/>
                        <a:pt x="14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16" name="Freeform 257"/>
                <p:cNvSpPr>
                  <a:spLocks/>
                </p:cNvSpPr>
                <p:nvPr/>
              </p:nvSpPr>
              <p:spPr bwMode="auto">
                <a:xfrm>
                  <a:off x="3212" y="1609"/>
                  <a:ext cx="59" cy="53"/>
                </a:xfrm>
                <a:custGeom>
                  <a:avLst/>
                  <a:gdLst>
                    <a:gd name="T0" fmla="*/ 16252121 w 38"/>
                    <a:gd name="T1" fmla="*/ 0 h 34"/>
                    <a:gd name="T2" fmla="*/ 5732601 w 38"/>
                    <a:gd name="T3" fmla="*/ 18779705 h 34"/>
                    <a:gd name="T4" fmla="*/ 25233556 w 38"/>
                    <a:gd name="T5" fmla="*/ 309794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" h="34">
                      <a:moveTo>
                        <a:pt x="19" y="0"/>
                      </a:moveTo>
                      <a:cubicBezTo>
                        <a:pt x="9" y="0"/>
                        <a:pt x="0" y="11"/>
                        <a:pt x="7" y="20"/>
                      </a:cubicBezTo>
                      <a:cubicBezTo>
                        <a:pt x="17" y="34"/>
                        <a:pt x="38" y="18"/>
                        <a:pt x="30" y="3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17" name="Freeform 258"/>
                <p:cNvSpPr>
                  <a:spLocks/>
                </p:cNvSpPr>
                <p:nvPr/>
              </p:nvSpPr>
              <p:spPr bwMode="auto">
                <a:xfrm>
                  <a:off x="3157" y="2160"/>
                  <a:ext cx="12" cy="20"/>
                </a:xfrm>
                <a:custGeom>
                  <a:avLst/>
                  <a:gdLst>
                    <a:gd name="T0" fmla="*/ 0 w 8"/>
                    <a:gd name="T1" fmla="*/ 866895 h 13"/>
                    <a:gd name="T2" fmla="*/ 2362203 w 8"/>
                    <a:gd name="T3" fmla="*/ 8320303 h 13"/>
                    <a:gd name="T4" fmla="*/ 699912 w 8"/>
                    <a:gd name="T5" fmla="*/ 0 h 13"/>
                    <a:gd name="T6" fmla="*/ 0 w 8"/>
                    <a:gd name="T7" fmla="*/ 866895 h 1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3">
                      <a:moveTo>
                        <a:pt x="0" y="1"/>
                      </a:moveTo>
                      <a:cubicBezTo>
                        <a:pt x="1" y="4"/>
                        <a:pt x="5" y="10"/>
                        <a:pt x="8" y="13"/>
                      </a:cubicBezTo>
                      <a:cubicBezTo>
                        <a:pt x="5" y="10"/>
                        <a:pt x="3" y="3"/>
                        <a:pt x="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18" name="Freeform 259"/>
                <p:cNvSpPr>
                  <a:spLocks/>
                </p:cNvSpPr>
                <p:nvPr/>
              </p:nvSpPr>
              <p:spPr bwMode="auto">
                <a:xfrm>
                  <a:off x="3119" y="1581"/>
                  <a:ext cx="7" cy="169"/>
                </a:xfrm>
                <a:custGeom>
                  <a:avLst/>
                  <a:gdLst>
                    <a:gd name="T0" fmla="*/ 0 w 4"/>
                    <a:gd name="T1" fmla="*/ 87281757 h 109"/>
                    <a:gd name="T2" fmla="*/ 0 w 4"/>
                    <a:gd name="T3" fmla="*/ 86522077 h 109"/>
                    <a:gd name="T4" fmla="*/ 0 w 4"/>
                    <a:gd name="T5" fmla="*/ 0 h 1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109">
                      <a:moveTo>
                        <a:pt x="0" y="109"/>
                      </a:move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2" y="71"/>
                        <a:pt x="4" y="7"/>
                        <a:pt x="0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19" name="Freeform 260"/>
                <p:cNvSpPr>
                  <a:spLocks/>
                </p:cNvSpPr>
                <p:nvPr/>
              </p:nvSpPr>
              <p:spPr bwMode="auto">
                <a:xfrm>
                  <a:off x="3221" y="1618"/>
                  <a:ext cx="2" cy="5"/>
                </a:xfrm>
                <a:custGeom>
                  <a:avLst/>
                  <a:gdLst>
                    <a:gd name="T0" fmla="*/ 0 w 1"/>
                    <a:gd name="T1" fmla="*/ 21789005 h 3"/>
                    <a:gd name="T2" fmla="*/ 2147483646 w 1"/>
                    <a:gd name="T3" fmla="*/ 0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0" y="2"/>
                        <a:pt x="1" y="1"/>
                        <a:pt x="1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20" name="Freeform 261"/>
                <p:cNvSpPr>
                  <a:spLocks/>
                </p:cNvSpPr>
                <p:nvPr/>
              </p:nvSpPr>
              <p:spPr bwMode="auto">
                <a:xfrm>
                  <a:off x="3221" y="1609"/>
                  <a:ext cx="38" cy="39"/>
                </a:xfrm>
                <a:custGeom>
                  <a:avLst/>
                  <a:gdLst>
                    <a:gd name="T0" fmla="*/ 16688492 w 24"/>
                    <a:gd name="T1" fmla="*/ 0 h 25"/>
                    <a:gd name="T2" fmla="*/ 36776715 w 24"/>
                    <a:gd name="T3" fmla="*/ 11998818 h 25"/>
                    <a:gd name="T4" fmla="*/ 16688492 w 24"/>
                    <a:gd name="T5" fmla="*/ 24254426 h 25"/>
                    <a:gd name="T6" fmla="*/ 0 w 24"/>
                    <a:gd name="T7" fmla="*/ 17641293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5">
                      <a:moveTo>
                        <a:pt x="11" y="0"/>
                      </a:moveTo>
                      <a:cubicBezTo>
                        <a:pt x="18" y="0"/>
                        <a:pt x="24" y="6"/>
                        <a:pt x="24" y="12"/>
                      </a:cubicBezTo>
                      <a:cubicBezTo>
                        <a:pt x="24" y="19"/>
                        <a:pt x="18" y="25"/>
                        <a:pt x="11" y="25"/>
                      </a:cubicBezTo>
                      <a:cubicBezTo>
                        <a:pt x="7" y="25"/>
                        <a:pt x="2" y="22"/>
                        <a:pt x="0" y="18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21" name="Oval 262"/>
                <p:cNvSpPr>
                  <a:spLocks noChangeArrowheads="1"/>
                </p:cNvSpPr>
                <p:nvPr/>
              </p:nvSpPr>
              <p:spPr bwMode="auto">
                <a:xfrm>
                  <a:off x="3234" y="1623"/>
                  <a:ext cx="11" cy="11"/>
                </a:xfrm>
                <a:prstGeom prst="ellipse">
                  <a:avLst/>
                </a:prstGeom>
                <a:noFill/>
                <a:ln w="476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fr-FR" altLang="fr-FR" sz="18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522" name="Freeform 263"/>
                <p:cNvSpPr>
                  <a:spLocks/>
                </p:cNvSpPr>
                <p:nvPr/>
              </p:nvSpPr>
              <p:spPr bwMode="auto">
                <a:xfrm>
                  <a:off x="3190" y="1347"/>
                  <a:ext cx="170" cy="19"/>
                </a:xfrm>
                <a:custGeom>
                  <a:avLst/>
                  <a:gdLst>
                    <a:gd name="T0" fmla="*/ 0 w 109"/>
                    <a:gd name="T1" fmla="*/ 2018685 h 12"/>
                    <a:gd name="T2" fmla="*/ 9898574 w 109"/>
                    <a:gd name="T3" fmla="*/ 3196251 h 12"/>
                    <a:gd name="T4" fmla="*/ 20332855 w 109"/>
                    <a:gd name="T5" fmla="*/ 5060731 h 12"/>
                    <a:gd name="T6" fmla="*/ 58145544 w 109"/>
                    <a:gd name="T7" fmla="*/ 12686971 h 12"/>
                    <a:gd name="T8" fmla="*/ 70674927 w 109"/>
                    <a:gd name="T9" fmla="*/ 15413562 h 12"/>
                    <a:gd name="T10" fmla="*/ 104803331 w 109"/>
                    <a:gd name="T11" fmla="*/ 15413562 h 12"/>
                    <a:gd name="T12" fmla="*/ 70674927 w 109"/>
                    <a:gd name="T13" fmla="*/ 12686971 h 12"/>
                    <a:gd name="T14" fmla="*/ 58145544 w 109"/>
                    <a:gd name="T15" fmla="*/ 9734881 h 12"/>
                    <a:gd name="T16" fmla="*/ 20332855 w 109"/>
                    <a:gd name="T17" fmla="*/ 2018685 h 12"/>
                    <a:gd name="T18" fmla="*/ 9898574 w 109"/>
                    <a:gd name="T19" fmla="*/ 0 h 12"/>
                    <a:gd name="T20" fmla="*/ 0 w 109"/>
                    <a:gd name="T21" fmla="*/ 2018685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9" h="12">
                      <a:moveTo>
                        <a:pt x="0" y="1"/>
                      </a:move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5" y="3"/>
                        <a:pt x="21" y="3"/>
                        <a:pt x="21" y="3"/>
                      </a:cubicBezTo>
                      <a:cubicBezTo>
                        <a:pt x="34" y="4"/>
                        <a:pt x="48" y="7"/>
                        <a:pt x="60" y="8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85" y="12"/>
                        <a:pt x="101" y="11"/>
                        <a:pt x="109" y="10"/>
                      </a:cubicBezTo>
                      <a:cubicBezTo>
                        <a:pt x="101" y="11"/>
                        <a:pt x="85" y="10"/>
                        <a:pt x="73" y="8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49" y="5"/>
                        <a:pt x="34" y="2"/>
                        <a:pt x="21" y="1"/>
                      </a:cubicBezTo>
                      <a:cubicBezTo>
                        <a:pt x="21" y="1"/>
                        <a:pt x="15" y="1"/>
                        <a:pt x="10" y="0"/>
                      </a:cubicBezTo>
                      <a:cubicBezTo>
                        <a:pt x="10" y="0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8D8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23" name="Freeform 264"/>
                <p:cNvSpPr>
                  <a:spLocks/>
                </p:cNvSpPr>
                <p:nvPr/>
              </p:nvSpPr>
              <p:spPr bwMode="auto">
                <a:xfrm>
                  <a:off x="3386" y="1287"/>
                  <a:ext cx="79" cy="76"/>
                </a:xfrm>
                <a:custGeom>
                  <a:avLst/>
                  <a:gdLst>
                    <a:gd name="T0" fmla="*/ 19438450 w 51"/>
                    <a:gd name="T1" fmla="*/ 37106172 h 49"/>
                    <a:gd name="T2" fmla="*/ 17177325 w 51"/>
                    <a:gd name="T3" fmla="*/ 37949001 h 49"/>
                    <a:gd name="T4" fmla="*/ 14599697 w 51"/>
                    <a:gd name="T5" fmla="*/ 37106172 h 49"/>
                    <a:gd name="T6" fmla="*/ 0 w 51"/>
                    <a:gd name="T7" fmla="*/ 17233974 h 49"/>
                    <a:gd name="T8" fmla="*/ 14599697 w 51"/>
                    <a:gd name="T9" fmla="*/ 38713307 h 49"/>
                    <a:gd name="T10" fmla="*/ 17177325 w 51"/>
                    <a:gd name="T11" fmla="*/ 39740360 h 49"/>
                    <a:gd name="T12" fmla="*/ 19438450 w 51"/>
                    <a:gd name="T13" fmla="*/ 38713307 h 49"/>
                    <a:gd name="T14" fmla="*/ 39662328 w 51"/>
                    <a:gd name="T15" fmla="*/ 0 h 49"/>
                    <a:gd name="T16" fmla="*/ 19438450 w 51"/>
                    <a:gd name="T17" fmla="*/ 37106172 h 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1" h="49">
                      <a:moveTo>
                        <a:pt x="25" y="46"/>
                      </a:moveTo>
                      <a:cubicBezTo>
                        <a:pt x="22" y="47"/>
                        <a:pt x="22" y="47"/>
                        <a:pt x="22" y="47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4" y="46"/>
                        <a:pt x="6" y="36"/>
                        <a:pt x="0" y="21"/>
                      </a:cubicBezTo>
                      <a:cubicBezTo>
                        <a:pt x="2" y="27"/>
                        <a:pt x="10" y="47"/>
                        <a:pt x="19" y="48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35" y="47"/>
                        <a:pt x="47" y="18"/>
                        <a:pt x="51" y="0"/>
                      </a:cubicBezTo>
                      <a:cubicBezTo>
                        <a:pt x="47" y="20"/>
                        <a:pt x="33" y="45"/>
                        <a:pt x="25" y="46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24" name="Freeform 265"/>
                <p:cNvSpPr>
                  <a:spLocks/>
                </p:cNvSpPr>
                <p:nvPr/>
              </p:nvSpPr>
              <p:spPr bwMode="auto">
                <a:xfrm>
                  <a:off x="3400" y="2207"/>
                  <a:ext cx="43" cy="17"/>
                </a:xfrm>
                <a:custGeom>
                  <a:avLst/>
                  <a:gdLst>
                    <a:gd name="T0" fmla="*/ 0 w 28"/>
                    <a:gd name="T1" fmla="*/ 7888193 h 11"/>
                    <a:gd name="T2" fmla="*/ 7964214 w 28"/>
                    <a:gd name="T3" fmla="*/ 0 h 11"/>
                    <a:gd name="T4" fmla="*/ 16635246 w 28"/>
                    <a:gd name="T5" fmla="*/ 7888193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11">
                      <a:moveTo>
                        <a:pt x="0" y="11"/>
                      </a:moveTo>
                      <a:cubicBezTo>
                        <a:pt x="6" y="2"/>
                        <a:pt x="7" y="0"/>
                        <a:pt x="13" y="0"/>
                      </a:cubicBezTo>
                      <a:cubicBezTo>
                        <a:pt x="20" y="0"/>
                        <a:pt x="21" y="2"/>
                        <a:pt x="28" y="1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25" name="Freeform 266"/>
                <p:cNvSpPr>
                  <a:spLocks/>
                </p:cNvSpPr>
                <p:nvPr/>
              </p:nvSpPr>
              <p:spPr bwMode="auto">
                <a:xfrm>
                  <a:off x="3407" y="2216"/>
                  <a:ext cx="29" cy="14"/>
                </a:xfrm>
                <a:custGeom>
                  <a:avLst/>
                  <a:gdLst>
                    <a:gd name="T0" fmla="*/ 0 w 18"/>
                    <a:gd name="T1" fmla="*/ 0 h 9"/>
                    <a:gd name="T2" fmla="*/ 47774199 w 18"/>
                    <a:gd name="T3" fmla="*/ 0 h 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">
                      <a:moveTo>
                        <a:pt x="0" y="0"/>
                      </a:moveTo>
                      <a:cubicBezTo>
                        <a:pt x="2" y="9"/>
                        <a:pt x="15" y="9"/>
                        <a:pt x="18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26" name="Freeform 267"/>
                <p:cNvSpPr>
                  <a:spLocks/>
                </p:cNvSpPr>
                <p:nvPr/>
              </p:nvSpPr>
              <p:spPr bwMode="auto">
                <a:xfrm>
                  <a:off x="3384" y="1050"/>
                  <a:ext cx="77" cy="37"/>
                </a:xfrm>
                <a:custGeom>
                  <a:avLst/>
                  <a:gdLst>
                    <a:gd name="T0" fmla="*/ 12175518 w 49"/>
                    <a:gd name="T1" fmla="*/ 0 h 24"/>
                    <a:gd name="T2" fmla="*/ 4411112 w 49"/>
                    <a:gd name="T3" fmla="*/ 11021534 h 24"/>
                    <a:gd name="T4" fmla="*/ 14694642 w 49"/>
                    <a:gd name="T5" fmla="*/ 11438905 h 24"/>
                    <a:gd name="T6" fmla="*/ 26898412 w 49"/>
                    <a:gd name="T7" fmla="*/ 15241168 h 24"/>
                    <a:gd name="T8" fmla="*/ 31767642 w 49"/>
                    <a:gd name="T9" fmla="*/ 15241168 h 24"/>
                    <a:gd name="T10" fmla="*/ 44927831 w 49"/>
                    <a:gd name="T11" fmla="*/ 12115698 h 24"/>
                    <a:gd name="T12" fmla="*/ 55257856 w 49"/>
                    <a:gd name="T13" fmla="*/ 11438905 h 24"/>
                    <a:gd name="T14" fmla="*/ 48893919 w 49"/>
                    <a:gd name="T15" fmla="*/ 936425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9" h="24">
                      <a:moveTo>
                        <a:pt x="10" y="0"/>
                      </a:moveTo>
                      <a:cubicBezTo>
                        <a:pt x="6" y="0"/>
                        <a:pt x="0" y="9"/>
                        <a:pt x="4" y="16"/>
                      </a:cubicBezTo>
                      <a:cubicBezTo>
                        <a:pt x="7" y="20"/>
                        <a:pt x="9" y="16"/>
                        <a:pt x="12" y="17"/>
                      </a:cubicBezTo>
                      <a:cubicBezTo>
                        <a:pt x="14" y="18"/>
                        <a:pt x="16" y="22"/>
                        <a:pt x="22" y="23"/>
                      </a:cubicBezTo>
                      <a:cubicBezTo>
                        <a:pt x="24" y="23"/>
                        <a:pt x="24" y="24"/>
                        <a:pt x="26" y="23"/>
                      </a:cubicBezTo>
                      <a:cubicBezTo>
                        <a:pt x="32" y="22"/>
                        <a:pt x="35" y="18"/>
                        <a:pt x="37" y="18"/>
                      </a:cubicBezTo>
                      <a:cubicBezTo>
                        <a:pt x="40" y="17"/>
                        <a:pt x="42" y="21"/>
                        <a:pt x="45" y="17"/>
                      </a:cubicBezTo>
                      <a:cubicBezTo>
                        <a:pt x="49" y="10"/>
                        <a:pt x="44" y="0"/>
                        <a:pt x="40" y="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27" name="Freeform 268"/>
                <p:cNvSpPr>
                  <a:spLocks/>
                </p:cNvSpPr>
                <p:nvPr/>
              </p:nvSpPr>
              <p:spPr bwMode="auto">
                <a:xfrm>
                  <a:off x="3386" y="1126"/>
                  <a:ext cx="68" cy="2"/>
                </a:xfrm>
                <a:custGeom>
                  <a:avLst/>
                  <a:gdLst>
                    <a:gd name="T0" fmla="*/ 31798500 w 44"/>
                    <a:gd name="T1" fmla="*/ 0 h 1"/>
                    <a:gd name="T2" fmla="*/ 26738277 w 44"/>
                    <a:gd name="T3" fmla="*/ 0 h 1"/>
                    <a:gd name="T4" fmla="*/ 20079314 w 44"/>
                    <a:gd name="T5" fmla="*/ 2147483646 h 1"/>
                    <a:gd name="T6" fmla="*/ 12992497 w 44"/>
                    <a:gd name="T7" fmla="*/ 2147483646 h 1"/>
                    <a:gd name="T8" fmla="*/ 8906022 w 44"/>
                    <a:gd name="T9" fmla="*/ 2147483646 h 1"/>
                    <a:gd name="T10" fmla="*/ 0 w 44"/>
                    <a:gd name="T11" fmla="*/ 0 h 1"/>
                    <a:gd name="T12" fmla="*/ 8906022 w 44"/>
                    <a:gd name="T13" fmla="*/ 0 h 1"/>
                    <a:gd name="T14" fmla="*/ 12992497 w 44"/>
                    <a:gd name="T15" fmla="*/ 0 h 1"/>
                    <a:gd name="T16" fmla="*/ 20079314 w 44"/>
                    <a:gd name="T17" fmla="*/ 0 h 1"/>
                    <a:gd name="T18" fmla="*/ 26363350 w 44"/>
                    <a:gd name="T19" fmla="*/ 0 h 1"/>
                    <a:gd name="T20" fmla="*/ 31798500 w 44"/>
                    <a:gd name="T21" fmla="*/ 0 h 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1">
                      <a:moveTo>
                        <a:pt x="44" y="0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28" y="1"/>
                        <a:pt x="28" y="1"/>
                        <a:pt x="28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8" y="1"/>
                        <a:pt x="3" y="1"/>
                        <a:pt x="0" y="0"/>
                      </a:cubicBezTo>
                      <a:cubicBezTo>
                        <a:pt x="2" y="0"/>
                        <a:pt x="8" y="0"/>
                        <a:pt x="12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44" y="0"/>
                        <a:pt x="44" y="0"/>
                        <a:pt x="44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28" name="Freeform 269"/>
                <p:cNvSpPr>
                  <a:spLocks/>
                </p:cNvSpPr>
                <p:nvPr/>
              </p:nvSpPr>
              <p:spPr bwMode="auto">
                <a:xfrm>
                  <a:off x="3381" y="1133"/>
                  <a:ext cx="81" cy="7"/>
                </a:xfrm>
                <a:custGeom>
                  <a:avLst/>
                  <a:gdLst>
                    <a:gd name="T0" fmla="*/ 47118675 w 52"/>
                    <a:gd name="T1" fmla="*/ 0 h 5"/>
                    <a:gd name="T2" fmla="*/ 47118675 w 52"/>
                    <a:gd name="T3" fmla="*/ 0 h 5"/>
                    <a:gd name="T4" fmla="*/ 40933718 w 52"/>
                    <a:gd name="T5" fmla="*/ 67036 h 5"/>
                    <a:gd name="T6" fmla="*/ 19419128 w 52"/>
                    <a:gd name="T7" fmla="*/ 131390 h 5"/>
                    <a:gd name="T8" fmla="*/ 17936614 w 52"/>
                    <a:gd name="T9" fmla="*/ 131390 h 5"/>
                    <a:gd name="T10" fmla="*/ 0 w 52"/>
                    <a:gd name="T11" fmla="*/ 67036 h 5"/>
                    <a:gd name="T12" fmla="*/ 0 w 52"/>
                    <a:gd name="T13" fmla="*/ 67036 h 5"/>
                    <a:gd name="T14" fmla="*/ 17936614 w 52"/>
                    <a:gd name="T15" fmla="*/ 131390 h 5"/>
                    <a:gd name="T16" fmla="*/ 19419128 w 52"/>
                    <a:gd name="T17" fmla="*/ 131390 h 5"/>
                    <a:gd name="T18" fmla="*/ 40933718 w 52"/>
                    <a:gd name="T19" fmla="*/ 93850 h 5"/>
                    <a:gd name="T20" fmla="*/ 47118675 w 52"/>
                    <a:gd name="T21" fmla="*/ 0 h 5"/>
                    <a:gd name="T22" fmla="*/ 47118675 w 52"/>
                    <a:gd name="T23" fmla="*/ 0 h 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2" h="5">
                      <a:moveTo>
                        <a:pt x="51" y="0"/>
                      </a:move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49" y="2"/>
                        <a:pt x="47" y="1"/>
                        <a:pt x="44" y="2"/>
                      </a:cubicBezTo>
                      <a:cubicBezTo>
                        <a:pt x="39" y="4"/>
                        <a:pt x="28" y="4"/>
                        <a:pt x="21" y="4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2" y="3"/>
                        <a:pt x="4" y="4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4" y="4"/>
                        <a:pt x="10" y="4"/>
                        <a:pt x="19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9" y="5"/>
                        <a:pt x="39" y="4"/>
                        <a:pt x="44" y="3"/>
                      </a:cubicBezTo>
                      <a:cubicBezTo>
                        <a:pt x="48" y="1"/>
                        <a:pt x="49" y="2"/>
                        <a:pt x="51" y="0"/>
                      </a:cubicBezTo>
                      <a:cubicBezTo>
                        <a:pt x="51" y="0"/>
                        <a:pt x="52" y="0"/>
                        <a:pt x="51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29" name="Freeform 270"/>
                <p:cNvSpPr>
                  <a:spLocks/>
                </p:cNvSpPr>
                <p:nvPr/>
              </p:nvSpPr>
              <p:spPr bwMode="auto">
                <a:xfrm>
                  <a:off x="3310" y="955"/>
                  <a:ext cx="66" cy="22"/>
                </a:xfrm>
                <a:custGeom>
                  <a:avLst/>
                  <a:gdLst>
                    <a:gd name="T0" fmla="*/ 0 w 42"/>
                    <a:gd name="T1" fmla="*/ 17117171 h 14"/>
                    <a:gd name="T2" fmla="*/ 51033043 w 42"/>
                    <a:gd name="T3" fmla="*/ 4411112 h 1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2" h="14">
                      <a:moveTo>
                        <a:pt x="0" y="14"/>
                      </a:moveTo>
                      <a:cubicBezTo>
                        <a:pt x="7" y="2"/>
                        <a:pt x="31" y="0"/>
                        <a:pt x="42" y="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30" name="Freeform 271"/>
                <p:cNvSpPr>
                  <a:spLocks/>
                </p:cNvSpPr>
                <p:nvPr/>
              </p:nvSpPr>
              <p:spPr bwMode="auto">
                <a:xfrm>
                  <a:off x="3328" y="977"/>
                  <a:ext cx="62" cy="25"/>
                </a:xfrm>
                <a:custGeom>
                  <a:avLst/>
                  <a:gdLst>
                    <a:gd name="T0" fmla="*/ 0 w 40"/>
                    <a:gd name="T1" fmla="*/ 8210259 h 16"/>
                    <a:gd name="T2" fmla="*/ 13235094 w 40"/>
                    <a:gd name="T3" fmla="*/ 1377453 h 16"/>
                    <a:gd name="T4" fmla="*/ 28767754 w 40"/>
                    <a:gd name="T5" fmla="*/ 8210259 h 16"/>
                    <a:gd name="T6" fmla="*/ 27819907 w 40"/>
                    <a:gd name="T7" fmla="*/ 12828530 h 16"/>
                    <a:gd name="T8" fmla="*/ 16794799 w 40"/>
                    <a:gd name="T9" fmla="*/ 15152383 h 16"/>
                    <a:gd name="T10" fmla="*/ 0 w 40"/>
                    <a:gd name="T11" fmla="*/ 8210259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0" h="16">
                      <a:moveTo>
                        <a:pt x="0" y="8"/>
                      </a:moveTo>
                      <a:cubicBezTo>
                        <a:pt x="5" y="5"/>
                        <a:pt x="6" y="2"/>
                        <a:pt x="17" y="1"/>
                      </a:cubicBezTo>
                      <a:cubicBezTo>
                        <a:pt x="28" y="0"/>
                        <a:pt x="33" y="7"/>
                        <a:pt x="36" y="8"/>
                      </a:cubicBezTo>
                      <a:cubicBezTo>
                        <a:pt x="40" y="9"/>
                        <a:pt x="38" y="12"/>
                        <a:pt x="35" y="13"/>
                      </a:cubicBezTo>
                      <a:cubicBezTo>
                        <a:pt x="32" y="14"/>
                        <a:pt x="24" y="13"/>
                        <a:pt x="21" y="15"/>
                      </a:cubicBezTo>
                      <a:cubicBezTo>
                        <a:pt x="17" y="16"/>
                        <a:pt x="7" y="13"/>
                        <a:pt x="0" y="8"/>
                      </a:cubicBezTo>
                      <a:close/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31" name="Freeform 272"/>
                <p:cNvSpPr>
                  <a:spLocks/>
                </p:cNvSpPr>
                <p:nvPr/>
              </p:nvSpPr>
              <p:spPr bwMode="auto">
                <a:xfrm>
                  <a:off x="3259" y="955"/>
                  <a:ext cx="14" cy="30"/>
                </a:xfrm>
                <a:custGeom>
                  <a:avLst/>
                  <a:gdLst>
                    <a:gd name="T0" fmla="*/ 8027194 w 9"/>
                    <a:gd name="T1" fmla="*/ 26565864 h 19"/>
                    <a:gd name="T2" fmla="*/ 0 w 9"/>
                    <a:gd name="T3" fmla="*/ 16825047 h 1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" h="19">
                      <a:moveTo>
                        <a:pt x="9" y="19"/>
                      </a:moveTo>
                      <a:cubicBezTo>
                        <a:pt x="7" y="13"/>
                        <a:pt x="1" y="0"/>
                        <a:pt x="0" y="12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32" name="Freeform 273"/>
                <p:cNvSpPr>
                  <a:spLocks/>
                </p:cNvSpPr>
                <p:nvPr/>
              </p:nvSpPr>
              <p:spPr bwMode="auto">
                <a:xfrm>
                  <a:off x="3279" y="1013"/>
                  <a:ext cx="13" cy="32"/>
                </a:xfrm>
                <a:custGeom>
                  <a:avLst/>
                  <a:gdLst>
                    <a:gd name="T0" fmla="*/ 6331437 w 8"/>
                    <a:gd name="T1" fmla="*/ 0 h 21"/>
                    <a:gd name="T2" fmla="*/ 6331437 w 8"/>
                    <a:gd name="T3" fmla="*/ 5297777 h 21"/>
                    <a:gd name="T4" fmla="*/ 16718951 w 8"/>
                    <a:gd name="T5" fmla="*/ 9937082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" h="21">
                      <a:moveTo>
                        <a:pt x="2" y="0"/>
                      </a:moveTo>
                      <a:cubicBezTo>
                        <a:pt x="0" y="2"/>
                        <a:pt x="0" y="5"/>
                        <a:pt x="2" y="11"/>
                      </a:cubicBezTo>
                      <a:cubicBezTo>
                        <a:pt x="3" y="17"/>
                        <a:pt x="8" y="14"/>
                        <a:pt x="5" y="2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33" name="Freeform 274"/>
                <p:cNvSpPr>
                  <a:spLocks/>
                </p:cNvSpPr>
                <p:nvPr/>
              </p:nvSpPr>
              <p:spPr bwMode="auto">
                <a:xfrm>
                  <a:off x="3260" y="972"/>
                  <a:ext cx="8" cy="20"/>
                </a:xfrm>
                <a:custGeom>
                  <a:avLst/>
                  <a:gdLst>
                    <a:gd name="T0" fmla="*/ 8476288 w 5"/>
                    <a:gd name="T1" fmla="*/ 0 h 13"/>
                    <a:gd name="T2" fmla="*/ 0 w 5"/>
                    <a:gd name="T3" fmla="*/ 8320303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3">
                      <a:moveTo>
                        <a:pt x="4" y="0"/>
                      </a:moveTo>
                      <a:cubicBezTo>
                        <a:pt x="5" y="2"/>
                        <a:pt x="0" y="7"/>
                        <a:pt x="0" y="1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34" name="Freeform 275"/>
                <p:cNvSpPr>
                  <a:spLocks/>
                </p:cNvSpPr>
                <p:nvPr/>
              </p:nvSpPr>
              <p:spPr bwMode="auto">
                <a:xfrm>
                  <a:off x="3287" y="1045"/>
                  <a:ext cx="9" cy="31"/>
                </a:xfrm>
                <a:custGeom>
                  <a:avLst/>
                  <a:gdLst>
                    <a:gd name="T0" fmla="*/ 0 w 6"/>
                    <a:gd name="T1" fmla="*/ 0 h 20"/>
                    <a:gd name="T2" fmla="*/ 1823229 w 6"/>
                    <a:gd name="T3" fmla="*/ 15819629 h 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20">
                      <a:moveTo>
                        <a:pt x="0" y="0"/>
                      </a:moveTo>
                      <a:cubicBezTo>
                        <a:pt x="2" y="6"/>
                        <a:pt x="2" y="10"/>
                        <a:pt x="6" y="2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35" name="Oval 276"/>
                <p:cNvSpPr>
                  <a:spLocks noChangeArrowheads="1"/>
                </p:cNvSpPr>
                <p:nvPr/>
              </p:nvSpPr>
              <p:spPr bwMode="auto">
                <a:xfrm>
                  <a:off x="3351" y="985"/>
                  <a:ext cx="6" cy="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fr-FR" altLang="fr-FR" sz="18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536" name="Oval 277"/>
                <p:cNvSpPr>
                  <a:spLocks noChangeArrowheads="1"/>
                </p:cNvSpPr>
                <p:nvPr/>
              </p:nvSpPr>
              <p:spPr bwMode="auto">
                <a:xfrm>
                  <a:off x="3351" y="985"/>
                  <a:ext cx="6" cy="6"/>
                </a:xfrm>
                <a:prstGeom prst="ellipse">
                  <a:avLst/>
                </a:prstGeom>
                <a:noFill/>
                <a:ln w="476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fr-FR" altLang="fr-FR" sz="18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537" name="Freeform 278"/>
                <p:cNvSpPr>
                  <a:spLocks/>
                </p:cNvSpPr>
                <p:nvPr/>
              </p:nvSpPr>
              <p:spPr bwMode="auto">
                <a:xfrm>
                  <a:off x="3470" y="955"/>
                  <a:ext cx="64" cy="22"/>
                </a:xfrm>
                <a:custGeom>
                  <a:avLst/>
                  <a:gdLst>
                    <a:gd name="T0" fmla="*/ 40675714 w 41"/>
                    <a:gd name="T1" fmla="*/ 17117171 h 14"/>
                    <a:gd name="T2" fmla="*/ 0 w 41"/>
                    <a:gd name="T3" fmla="*/ 4411112 h 1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1" h="14">
                      <a:moveTo>
                        <a:pt x="41" y="14"/>
                      </a:moveTo>
                      <a:cubicBezTo>
                        <a:pt x="31" y="1"/>
                        <a:pt x="11" y="0"/>
                        <a:pt x="0" y="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38" name="Freeform 279"/>
                <p:cNvSpPr>
                  <a:spLocks/>
                </p:cNvSpPr>
                <p:nvPr/>
              </p:nvSpPr>
              <p:spPr bwMode="auto">
                <a:xfrm>
                  <a:off x="3456" y="977"/>
                  <a:ext cx="63" cy="25"/>
                </a:xfrm>
                <a:custGeom>
                  <a:avLst/>
                  <a:gdLst>
                    <a:gd name="T0" fmla="*/ 52198636 w 40"/>
                    <a:gd name="T1" fmla="*/ 8210259 h 16"/>
                    <a:gd name="T2" fmla="*/ 29079119 w 40"/>
                    <a:gd name="T3" fmla="*/ 1377453 h 16"/>
                    <a:gd name="T4" fmla="*/ 4725622 w 40"/>
                    <a:gd name="T5" fmla="*/ 8210259 h 16"/>
                    <a:gd name="T6" fmla="*/ 6722662 w 40"/>
                    <a:gd name="T7" fmla="*/ 12828530 h 16"/>
                    <a:gd name="T8" fmla="*/ 24816562 w 40"/>
                    <a:gd name="T9" fmla="*/ 15152383 h 16"/>
                    <a:gd name="T10" fmla="*/ 52198636 w 40"/>
                    <a:gd name="T11" fmla="*/ 8210259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0" h="16">
                      <a:moveTo>
                        <a:pt x="40" y="8"/>
                      </a:moveTo>
                      <a:cubicBezTo>
                        <a:pt x="35" y="5"/>
                        <a:pt x="33" y="2"/>
                        <a:pt x="22" y="1"/>
                      </a:cubicBezTo>
                      <a:cubicBezTo>
                        <a:pt x="11" y="0"/>
                        <a:pt x="7" y="7"/>
                        <a:pt x="4" y="8"/>
                      </a:cubicBezTo>
                      <a:cubicBezTo>
                        <a:pt x="0" y="9"/>
                        <a:pt x="2" y="12"/>
                        <a:pt x="5" y="13"/>
                      </a:cubicBezTo>
                      <a:cubicBezTo>
                        <a:pt x="8" y="14"/>
                        <a:pt x="15" y="13"/>
                        <a:pt x="19" y="15"/>
                      </a:cubicBezTo>
                      <a:cubicBezTo>
                        <a:pt x="23" y="16"/>
                        <a:pt x="32" y="13"/>
                        <a:pt x="40" y="8"/>
                      </a:cubicBezTo>
                      <a:close/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39" name="Freeform 280"/>
                <p:cNvSpPr>
                  <a:spLocks/>
                </p:cNvSpPr>
                <p:nvPr/>
              </p:nvSpPr>
              <p:spPr bwMode="auto">
                <a:xfrm>
                  <a:off x="3573" y="955"/>
                  <a:ext cx="16" cy="30"/>
                </a:xfrm>
                <a:custGeom>
                  <a:avLst/>
                  <a:gdLst>
                    <a:gd name="T0" fmla="*/ 0 w 10"/>
                    <a:gd name="T1" fmla="*/ 26565864 h 19"/>
                    <a:gd name="T2" fmla="*/ 21699298 w 10"/>
                    <a:gd name="T3" fmla="*/ 16825047 h 1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19">
                      <a:moveTo>
                        <a:pt x="0" y="19"/>
                      </a:moveTo>
                      <a:cubicBezTo>
                        <a:pt x="2" y="13"/>
                        <a:pt x="8" y="0"/>
                        <a:pt x="10" y="12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40" name="Freeform 281"/>
                <p:cNvSpPr>
                  <a:spLocks/>
                </p:cNvSpPr>
                <p:nvPr/>
              </p:nvSpPr>
              <p:spPr bwMode="auto">
                <a:xfrm>
                  <a:off x="3556" y="1013"/>
                  <a:ext cx="13" cy="32"/>
                </a:xfrm>
                <a:custGeom>
                  <a:avLst/>
                  <a:gdLst>
                    <a:gd name="T0" fmla="*/ 20737917 w 8"/>
                    <a:gd name="T1" fmla="*/ 0 h 21"/>
                    <a:gd name="T2" fmla="*/ 20737917 w 8"/>
                    <a:gd name="T3" fmla="*/ 5297777 h 21"/>
                    <a:gd name="T4" fmla="*/ 6331437 w 8"/>
                    <a:gd name="T5" fmla="*/ 9937082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" h="21">
                      <a:moveTo>
                        <a:pt x="6" y="0"/>
                      </a:moveTo>
                      <a:cubicBezTo>
                        <a:pt x="8" y="2"/>
                        <a:pt x="7" y="5"/>
                        <a:pt x="6" y="11"/>
                      </a:cubicBezTo>
                      <a:cubicBezTo>
                        <a:pt x="4" y="17"/>
                        <a:pt x="0" y="14"/>
                        <a:pt x="2" y="2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41" name="Freeform 282"/>
                <p:cNvSpPr>
                  <a:spLocks/>
                </p:cNvSpPr>
                <p:nvPr/>
              </p:nvSpPr>
              <p:spPr bwMode="auto">
                <a:xfrm>
                  <a:off x="3580" y="972"/>
                  <a:ext cx="8" cy="20"/>
                </a:xfrm>
                <a:custGeom>
                  <a:avLst/>
                  <a:gdLst>
                    <a:gd name="T0" fmla="*/ 0 w 5"/>
                    <a:gd name="T1" fmla="*/ 0 h 13"/>
                    <a:gd name="T2" fmla="*/ 8476288 w 5"/>
                    <a:gd name="T3" fmla="*/ 8320303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cubicBezTo>
                        <a:pt x="0" y="2"/>
                        <a:pt x="5" y="7"/>
                        <a:pt x="4" y="1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42" name="Freeform 283"/>
                <p:cNvSpPr>
                  <a:spLocks/>
                </p:cNvSpPr>
                <p:nvPr/>
              </p:nvSpPr>
              <p:spPr bwMode="auto">
                <a:xfrm>
                  <a:off x="3550" y="1042"/>
                  <a:ext cx="8" cy="36"/>
                </a:xfrm>
                <a:custGeom>
                  <a:avLst/>
                  <a:gdLst>
                    <a:gd name="T0" fmla="*/ 10955018 w 5"/>
                    <a:gd name="T1" fmla="*/ 0 h 23"/>
                    <a:gd name="T2" fmla="*/ 0 w 5"/>
                    <a:gd name="T3" fmla="*/ 24739166 h 2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23">
                      <a:moveTo>
                        <a:pt x="5" y="0"/>
                      </a:moveTo>
                      <a:cubicBezTo>
                        <a:pt x="3" y="8"/>
                        <a:pt x="4" y="11"/>
                        <a:pt x="0" y="2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43" name="Oval 284"/>
                <p:cNvSpPr>
                  <a:spLocks noChangeArrowheads="1"/>
                </p:cNvSpPr>
                <p:nvPr/>
              </p:nvSpPr>
              <p:spPr bwMode="auto">
                <a:xfrm>
                  <a:off x="3489" y="985"/>
                  <a:ext cx="6" cy="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fr-FR" altLang="fr-FR" sz="18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544" name="Oval 285"/>
                <p:cNvSpPr>
                  <a:spLocks noChangeArrowheads="1"/>
                </p:cNvSpPr>
                <p:nvPr/>
              </p:nvSpPr>
              <p:spPr bwMode="auto">
                <a:xfrm>
                  <a:off x="3489" y="985"/>
                  <a:ext cx="6" cy="6"/>
                </a:xfrm>
                <a:prstGeom prst="ellipse">
                  <a:avLst/>
                </a:prstGeom>
                <a:noFill/>
                <a:ln w="476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fr-FR" altLang="fr-FR" sz="18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545" name="Freeform 286"/>
                <p:cNvSpPr>
                  <a:spLocks/>
                </p:cNvSpPr>
                <p:nvPr/>
              </p:nvSpPr>
              <p:spPr bwMode="auto">
                <a:xfrm>
                  <a:off x="2916" y="2564"/>
                  <a:ext cx="7" cy="134"/>
                </a:xfrm>
                <a:custGeom>
                  <a:avLst/>
                  <a:gdLst>
                    <a:gd name="T0" fmla="*/ 0 w 5"/>
                    <a:gd name="T1" fmla="*/ 0 h 86"/>
                    <a:gd name="T2" fmla="*/ 1 w 5"/>
                    <a:gd name="T3" fmla="*/ 33599487 h 86"/>
                    <a:gd name="T4" fmla="*/ 93850 w 5"/>
                    <a:gd name="T5" fmla="*/ 80619131 h 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86">
                      <a:moveTo>
                        <a:pt x="0" y="0"/>
                      </a:moveTo>
                      <a:cubicBezTo>
                        <a:pt x="0" y="12"/>
                        <a:pt x="1" y="30"/>
                        <a:pt x="1" y="36"/>
                      </a:cubicBezTo>
                      <a:cubicBezTo>
                        <a:pt x="0" y="44"/>
                        <a:pt x="5" y="79"/>
                        <a:pt x="3" y="86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46" name="Freeform 287"/>
                <p:cNvSpPr>
                  <a:spLocks/>
                </p:cNvSpPr>
                <p:nvPr/>
              </p:nvSpPr>
              <p:spPr bwMode="auto">
                <a:xfrm>
                  <a:off x="2949" y="2572"/>
                  <a:ext cx="4" cy="120"/>
                </a:xfrm>
                <a:custGeom>
                  <a:avLst/>
                  <a:gdLst>
                    <a:gd name="T0" fmla="*/ 15503 w 3"/>
                    <a:gd name="T1" fmla="*/ 0 h 77"/>
                    <a:gd name="T2" fmla="*/ 0 w 3"/>
                    <a:gd name="T3" fmla="*/ 25068726 h 77"/>
                    <a:gd name="T4" fmla="*/ 15503 w 3"/>
                    <a:gd name="T5" fmla="*/ 72411494 h 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77">
                      <a:moveTo>
                        <a:pt x="2" y="0"/>
                      </a:moveTo>
                      <a:cubicBezTo>
                        <a:pt x="2" y="8"/>
                        <a:pt x="1" y="19"/>
                        <a:pt x="0" y="27"/>
                      </a:cubicBezTo>
                      <a:cubicBezTo>
                        <a:pt x="0" y="38"/>
                        <a:pt x="3" y="72"/>
                        <a:pt x="2" y="77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47" name="Freeform 288"/>
                <p:cNvSpPr>
                  <a:spLocks/>
                </p:cNvSpPr>
                <p:nvPr/>
              </p:nvSpPr>
              <p:spPr bwMode="auto">
                <a:xfrm>
                  <a:off x="2980" y="2560"/>
                  <a:ext cx="9" cy="115"/>
                </a:xfrm>
                <a:custGeom>
                  <a:avLst/>
                  <a:gdLst>
                    <a:gd name="T0" fmla="*/ 1574802 w 6"/>
                    <a:gd name="T1" fmla="*/ 0 h 74"/>
                    <a:gd name="T2" fmla="*/ 1215486 w 6"/>
                    <a:gd name="T3" fmla="*/ 18746826 h 74"/>
                    <a:gd name="T4" fmla="*/ 0 w 6"/>
                    <a:gd name="T5" fmla="*/ 63825702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74">
                      <a:moveTo>
                        <a:pt x="5" y="0"/>
                      </a:moveTo>
                      <a:cubicBezTo>
                        <a:pt x="6" y="7"/>
                        <a:pt x="6" y="13"/>
                        <a:pt x="4" y="22"/>
                      </a:cubicBezTo>
                      <a:cubicBezTo>
                        <a:pt x="2" y="34"/>
                        <a:pt x="0" y="74"/>
                        <a:pt x="0" y="7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48" name="Freeform 289"/>
                <p:cNvSpPr>
                  <a:spLocks/>
                </p:cNvSpPr>
                <p:nvPr/>
              </p:nvSpPr>
              <p:spPr bwMode="auto">
                <a:xfrm>
                  <a:off x="2861" y="2521"/>
                  <a:ext cx="9" cy="9"/>
                </a:xfrm>
                <a:custGeom>
                  <a:avLst/>
                  <a:gdLst>
                    <a:gd name="T0" fmla="*/ 1823229 w 6"/>
                    <a:gd name="T1" fmla="*/ 0 h 6"/>
                    <a:gd name="T2" fmla="*/ 0 w 6"/>
                    <a:gd name="T3" fmla="*/ 1823229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cubicBezTo>
                        <a:pt x="4" y="1"/>
                        <a:pt x="2" y="3"/>
                        <a:pt x="0" y="6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49" name="Freeform 290"/>
                <p:cNvSpPr>
                  <a:spLocks/>
                </p:cNvSpPr>
                <p:nvPr/>
              </p:nvSpPr>
              <p:spPr bwMode="auto">
                <a:xfrm>
                  <a:off x="3298" y="4001"/>
                  <a:ext cx="39" cy="22"/>
                </a:xfrm>
                <a:custGeom>
                  <a:avLst/>
                  <a:gdLst>
                    <a:gd name="T0" fmla="*/ 0 w 25"/>
                    <a:gd name="T1" fmla="*/ 10892745 h 14"/>
                    <a:gd name="T2" fmla="*/ 20443422 w 25"/>
                    <a:gd name="T3" fmla="*/ 13151265 h 14"/>
                    <a:gd name="T4" fmla="*/ 22265877 w 25"/>
                    <a:gd name="T5" fmla="*/ 6227919 h 14"/>
                    <a:gd name="T6" fmla="*/ 5569634 w 25"/>
                    <a:gd name="T7" fmla="*/ 2522050 h 14"/>
                    <a:gd name="T8" fmla="*/ 0 w 25"/>
                    <a:gd name="T9" fmla="*/ 10892745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4">
                      <a:moveTo>
                        <a:pt x="0" y="9"/>
                      </a:moveTo>
                      <a:cubicBezTo>
                        <a:pt x="4" y="6"/>
                        <a:pt x="18" y="8"/>
                        <a:pt x="21" y="11"/>
                      </a:cubicBezTo>
                      <a:cubicBezTo>
                        <a:pt x="23" y="14"/>
                        <a:pt x="25" y="6"/>
                        <a:pt x="23" y="5"/>
                      </a:cubicBezTo>
                      <a:cubicBezTo>
                        <a:pt x="20" y="1"/>
                        <a:pt x="11" y="0"/>
                        <a:pt x="6" y="2"/>
                      </a:cubicBezTo>
                      <a:cubicBezTo>
                        <a:pt x="2" y="3"/>
                        <a:pt x="0" y="9"/>
                        <a:pt x="0" y="9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50" name="Freeform 291"/>
                <p:cNvSpPr>
                  <a:spLocks/>
                </p:cNvSpPr>
                <p:nvPr/>
              </p:nvSpPr>
              <p:spPr bwMode="auto">
                <a:xfrm>
                  <a:off x="3282" y="3981"/>
                  <a:ext cx="30" cy="58"/>
                </a:xfrm>
                <a:custGeom>
                  <a:avLst/>
                  <a:gdLst>
                    <a:gd name="T0" fmla="*/ 26565864 w 19"/>
                    <a:gd name="T1" fmla="*/ 0 h 37"/>
                    <a:gd name="T2" fmla="*/ 4988839 w 19"/>
                    <a:gd name="T3" fmla="*/ 21679046 h 37"/>
                    <a:gd name="T4" fmla="*/ 4709839 w 19"/>
                    <a:gd name="T5" fmla="*/ 41770485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19" y="0"/>
                      </a:moveTo>
                      <a:cubicBezTo>
                        <a:pt x="16" y="7"/>
                        <a:pt x="8" y="11"/>
                        <a:pt x="4" y="19"/>
                      </a:cubicBezTo>
                      <a:cubicBezTo>
                        <a:pt x="2" y="25"/>
                        <a:pt x="0" y="32"/>
                        <a:pt x="3" y="37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51" name="Freeform 292"/>
                <p:cNvSpPr>
                  <a:spLocks/>
                </p:cNvSpPr>
                <p:nvPr/>
              </p:nvSpPr>
              <p:spPr bwMode="auto">
                <a:xfrm>
                  <a:off x="3230" y="3970"/>
                  <a:ext cx="36" cy="69"/>
                </a:xfrm>
                <a:custGeom>
                  <a:avLst/>
                  <a:gdLst>
                    <a:gd name="T0" fmla="*/ 24739166 w 23"/>
                    <a:gd name="T1" fmla="*/ 0 h 44"/>
                    <a:gd name="T2" fmla="*/ 14860141 w 23"/>
                    <a:gd name="T3" fmla="*/ 12503840 h 44"/>
                    <a:gd name="T4" fmla="*/ 7525712 w 23"/>
                    <a:gd name="T5" fmla="*/ 29600569 h 44"/>
                    <a:gd name="T6" fmla="*/ 7525712 w 23"/>
                    <a:gd name="T7" fmla="*/ 50014755 h 4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3" h="44">
                      <a:moveTo>
                        <a:pt x="23" y="0"/>
                      </a:moveTo>
                      <a:cubicBezTo>
                        <a:pt x="17" y="3"/>
                        <a:pt x="16" y="4"/>
                        <a:pt x="14" y="11"/>
                      </a:cubicBezTo>
                      <a:cubicBezTo>
                        <a:pt x="12" y="18"/>
                        <a:pt x="9" y="22"/>
                        <a:pt x="7" y="26"/>
                      </a:cubicBezTo>
                      <a:cubicBezTo>
                        <a:pt x="4" y="30"/>
                        <a:pt x="0" y="39"/>
                        <a:pt x="7" y="4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52" name="Freeform 293"/>
                <p:cNvSpPr>
                  <a:spLocks/>
                </p:cNvSpPr>
                <p:nvPr/>
              </p:nvSpPr>
              <p:spPr bwMode="auto">
                <a:xfrm>
                  <a:off x="3199" y="3962"/>
                  <a:ext cx="42" cy="62"/>
                </a:xfrm>
                <a:custGeom>
                  <a:avLst/>
                  <a:gdLst>
                    <a:gd name="T0" fmla="*/ 23810184 w 27"/>
                    <a:gd name="T1" fmla="*/ 0 h 40"/>
                    <a:gd name="T2" fmla="*/ 9270165 w 27"/>
                    <a:gd name="T3" fmla="*/ 12790704 h 40"/>
                    <a:gd name="T4" fmla="*/ 2947387 w 27"/>
                    <a:gd name="T5" fmla="*/ 24520425 h 40"/>
                    <a:gd name="T6" fmla="*/ 0 w 27"/>
                    <a:gd name="T7" fmla="*/ 31797314 h 4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7" h="40">
                      <a:moveTo>
                        <a:pt x="27" y="0"/>
                      </a:moveTo>
                      <a:cubicBezTo>
                        <a:pt x="21" y="4"/>
                        <a:pt x="13" y="10"/>
                        <a:pt x="10" y="16"/>
                      </a:cubicBezTo>
                      <a:cubicBezTo>
                        <a:pt x="8" y="21"/>
                        <a:pt x="6" y="25"/>
                        <a:pt x="3" y="31"/>
                      </a:cubicBezTo>
                      <a:cubicBezTo>
                        <a:pt x="1" y="34"/>
                        <a:pt x="0" y="37"/>
                        <a:pt x="0" y="4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53" name="Freeform 294"/>
                <p:cNvSpPr>
                  <a:spLocks/>
                </p:cNvSpPr>
                <p:nvPr/>
              </p:nvSpPr>
              <p:spPr bwMode="auto">
                <a:xfrm>
                  <a:off x="3176" y="3954"/>
                  <a:ext cx="48" cy="55"/>
                </a:xfrm>
                <a:custGeom>
                  <a:avLst/>
                  <a:gdLst>
                    <a:gd name="T0" fmla="*/ 23832437 w 31"/>
                    <a:gd name="T1" fmla="*/ 0 h 35"/>
                    <a:gd name="T2" fmla="*/ 11691194 w 31"/>
                    <a:gd name="T3" fmla="*/ 14694642 h 35"/>
                    <a:gd name="T4" fmla="*/ 1050370 w 31"/>
                    <a:gd name="T5" fmla="*/ 35539597 h 35"/>
                    <a:gd name="T6" fmla="*/ 0 w 31"/>
                    <a:gd name="T7" fmla="*/ 42268933 h 3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5">
                      <a:moveTo>
                        <a:pt x="31" y="0"/>
                      </a:moveTo>
                      <a:cubicBezTo>
                        <a:pt x="24" y="3"/>
                        <a:pt x="19" y="7"/>
                        <a:pt x="15" y="12"/>
                      </a:cubicBezTo>
                      <a:cubicBezTo>
                        <a:pt x="11" y="16"/>
                        <a:pt x="4" y="20"/>
                        <a:pt x="1" y="29"/>
                      </a:cubicBezTo>
                      <a:cubicBezTo>
                        <a:pt x="1" y="31"/>
                        <a:pt x="0" y="33"/>
                        <a:pt x="0" y="35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54" name="Freeform 295"/>
                <p:cNvSpPr>
                  <a:spLocks/>
                </p:cNvSpPr>
                <p:nvPr/>
              </p:nvSpPr>
              <p:spPr bwMode="auto">
                <a:xfrm>
                  <a:off x="3248" y="4017"/>
                  <a:ext cx="26" cy="15"/>
                </a:xfrm>
                <a:custGeom>
                  <a:avLst/>
                  <a:gdLst>
                    <a:gd name="T0" fmla="*/ 756189 w 17"/>
                    <a:gd name="T1" fmla="*/ 2734844 h 10"/>
                    <a:gd name="T2" fmla="*/ 7957727 w 17"/>
                    <a:gd name="T3" fmla="*/ 2734844 h 10"/>
                    <a:gd name="T4" fmla="*/ 4716227 w 17"/>
                    <a:gd name="T5" fmla="*/ 466608 h 10"/>
                    <a:gd name="T6" fmla="*/ 756189 w 17"/>
                    <a:gd name="T7" fmla="*/ 2734844 h 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" h="10">
                      <a:moveTo>
                        <a:pt x="1" y="9"/>
                      </a:moveTo>
                      <a:cubicBezTo>
                        <a:pt x="6" y="10"/>
                        <a:pt x="14" y="10"/>
                        <a:pt x="15" y="9"/>
                      </a:cubicBezTo>
                      <a:cubicBezTo>
                        <a:pt x="17" y="8"/>
                        <a:pt x="16" y="1"/>
                        <a:pt x="9" y="1"/>
                      </a:cubicBezTo>
                      <a:cubicBezTo>
                        <a:pt x="1" y="0"/>
                        <a:pt x="0" y="8"/>
                        <a:pt x="1" y="9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55" name="Freeform 296"/>
                <p:cNvSpPr>
                  <a:spLocks/>
                </p:cNvSpPr>
                <p:nvPr/>
              </p:nvSpPr>
              <p:spPr bwMode="auto">
                <a:xfrm>
                  <a:off x="3204" y="4009"/>
                  <a:ext cx="25" cy="14"/>
                </a:xfrm>
                <a:custGeom>
                  <a:avLst/>
                  <a:gdLst>
                    <a:gd name="T0" fmla="*/ 1377453 w 16"/>
                    <a:gd name="T1" fmla="*/ 6019087 h 9"/>
                    <a:gd name="T2" fmla="*/ 14203323 w 16"/>
                    <a:gd name="T3" fmla="*/ 7131948 h 9"/>
                    <a:gd name="T4" fmla="*/ 7247913 w 16"/>
                    <a:gd name="T5" fmla="*/ 0 h 9"/>
                    <a:gd name="T6" fmla="*/ 1377453 w 16"/>
                    <a:gd name="T7" fmla="*/ 6019087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" h="9">
                      <a:moveTo>
                        <a:pt x="1" y="7"/>
                      </a:moveTo>
                      <a:cubicBezTo>
                        <a:pt x="6" y="8"/>
                        <a:pt x="13" y="9"/>
                        <a:pt x="14" y="8"/>
                      </a:cubicBezTo>
                      <a:cubicBezTo>
                        <a:pt x="16" y="7"/>
                        <a:pt x="14" y="0"/>
                        <a:pt x="7" y="0"/>
                      </a:cubicBezTo>
                      <a:cubicBezTo>
                        <a:pt x="2" y="0"/>
                        <a:pt x="0" y="6"/>
                        <a:pt x="1" y="7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56" name="Freeform 297"/>
                <p:cNvSpPr>
                  <a:spLocks/>
                </p:cNvSpPr>
                <p:nvPr/>
              </p:nvSpPr>
              <p:spPr bwMode="auto">
                <a:xfrm>
                  <a:off x="3179" y="4003"/>
                  <a:ext cx="23" cy="12"/>
                </a:xfrm>
                <a:custGeom>
                  <a:avLst/>
                  <a:gdLst>
                    <a:gd name="T0" fmla="*/ 0 w 15"/>
                    <a:gd name="T1" fmla="*/ 2261946 h 8"/>
                    <a:gd name="T2" fmla="*/ 7555891 w 15"/>
                    <a:gd name="T3" fmla="*/ 2261946 h 8"/>
                    <a:gd name="T4" fmla="*/ 3276890 w 15"/>
                    <a:gd name="T5" fmla="*/ 0 h 8"/>
                    <a:gd name="T6" fmla="*/ 0 w 15"/>
                    <a:gd name="T7" fmla="*/ 2261946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0" y="7"/>
                      </a:moveTo>
                      <a:cubicBezTo>
                        <a:pt x="5" y="6"/>
                        <a:pt x="12" y="8"/>
                        <a:pt x="13" y="7"/>
                      </a:cubicBezTo>
                      <a:cubicBezTo>
                        <a:pt x="15" y="6"/>
                        <a:pt x="13" y="0"/>
                        <a:pt x="6" y="0"/>
                      </a:cubicBezTo>
                      <a:cubicBezTo>
                        <a:pt x="2" y="0"/>
                        <a:pt x="0" y="6"/>
                        <a:pt x="0" y="7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57" name="Freeform 298"/>
                <p:cNvSpPr>
                  <a:spLocks/>
                </p:cNvSpPr>
                <p:nvPr/>
              </p:nvSpPr>
              <p:spPr bwMode="auto">
                <a:xfrm>
                  <a:off x="3364" y="4010"/>
                  <a:ext cx="7" cy="21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37476786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cubicBezTo>
                        <a:pt x="2" y="5"/>
                        <a:pt x="5" y="7"/>
                        <a:pt x="0" y="1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58" name="Freeform 299"/>
                <p:cNvSpPr>
                  <a:spLocks/>
                </p:cNvSpPr>
                <p:nvPr/>
              </p:nvSpPr>
              <p:spPr bwMode="auto">
                <a:xfrm>
                  <a:off x="3381" y="3835"/>
                  <a:ext cx="3" cy="23"/>
                </a:xfrm>
                <a:custGeom>
                  <a:avLst/>
                  <a:gdLst>
                    <a:gd name="T0" fmla="*/ 699912 w 2"/>
                    <a:gd name="T1" fmla="*/ 0 h 15"/>
                    <a:gd name="T2" fmla="*/ 0 w 2"/>
                    <a:gd name="T3" fmla="*/ 8514960 h 1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15">
                      <a:moveTo>
                        <a:pt x="2" y="0"/>
                      </a:moveTo>
                      <a:cubicBezTo>
                        <a:pt x="2" y="4"/>
                        <a:pt x="0" y="15"/>
                        <a:pt x="0" y="15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59" name="Freeform 300"/>
                <p:cNvSpPr>
                  <a:spLocks/>
                </p:cNvSpPr>
                <p:nvPr/>
              </p:nvSpPr>
              <p:spPr bwMode="auto">
                <a:xfrm>
                  <a:off x="3508" y="4001"/>
                  <a:ext cx="39" cy="22"/>
                </a:xfrm>
                <a:custGeom>
                  <a:avLst/>
                  <a:gdLst>
                    <a:gd name="T0" fmla="*/ 24254426 w 25"/>
                    <a:gd name="T1" fmla="*/ 10892745 h 14"/>
                    <a:gd name="T2" fmla="*/ 4930481 w 25"/>
                    <a:gd name="T3" fmla="*/ 13151265 h 14"/>
                    <a:gd name="T4" fmla="*/ 2026003 w 25"/>
                    <a:gd name="T5" fmla="*/ 6227919 h 14"/>
                    <a:gd name="T6" fmla="*/ 19198950 w 25"/>
                    <a:gd name="T7" fmla="*/ 2522050 h 14"/>
                    <a:gd name="T8" fmla="*/ 24254426 w 25"/>
                    <a:gd name="T9" fmla="*/ 10892745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4">
                      <a:moveTo>
                        <a:pt x="25" y="9"/>
                      </a:moveTo>
                      <a:cubicBezTo>
                        <a:pt x="22" y="6"/>
                        <a:pt x="7" y="8"/>
                        <a:pt x="5" y="11"/>
                      </a:cubicBezTo>
                      <a:cubicBezTo>
                        <a:pt x="2" y="14"/>
                        <a:pt x="0" y="6"/>
                        <a:pt x="2" y="5"/>
                      </a:cubicBezTo>
                      <a:cubicBezTo>
                        <a:pt x="6" y="1"/>
                        <a:pt x="15" y="0"/>
                        <a:pt x="20" y="2"/>
                      </a:cubicBezTo>
                      <a:cubicBezTo>
                        <a:pt x="24" y="3"/>
                        <a:pt x="25" y="9"/>
                        <a:pt x="25" y="9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60" name="Freeform 301"/>
                <p:cNvSpPr>
                  <a:spLocks/>
                </p:cNvSpPr>
                <p:nvPr/>
              </p:nvSpPr>
              <p:spPr bwMode="auto">
                <a:xfrm>
                  <a:off x="3534" y="3981"/>
                  <a:ext cx="30" cy="58"/>
                </a:xfrm>
                <a:custGeom>
                  <a:avLst/>
                  <a:gdLst>
                    <a:gd name="T0" fmla="*/ 0 w 19"/>
                    <a:gd name="T1" fmla="*/ 0 h 37"/>
                    <a:gd name="T2" fmla="*/ 19638234 w 19"/>
                    <a:gd name="T3" fmla="*/ 21679046 h 37"/>
                    <a:gd name="T4" fmla="*/ 22317429 w 19"/>
                    <a:gd name="T5" fmla="*/ 41770485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0" y="0"/>
                      </a:moveTo>
                      <a:cubicBezTo>
                        <a:pt x="2" y="7"/>
                        <a:pt x="11" y="11"/>
                        <a:pt x="14" y="19"/>
                      </a:cubicBezTo>
                      <a:cubicBezTo>
                        <a:pt x="17" y="25"/>
                        <a:pt x="19" y="32"/>
                        <a:pt x="16" y="37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61" name="Freeform 302"/>
                <p:cNvSpPr>
                  <a:spLocks/>
                </p:cNvSpPr>
                <p:nvPr/>
              </p:nvSpPr>
              <p:spPr bwMode="auto">
                <a:xfrm>
                  <a:off x="3580" y="3970"/>
                  <a:ext cx="36" cy="69"/>
                </a:xfrm>
                <a:custGeom>
                  <a:avLst/>
                  <a:gdLst>
                    <a:gd name="T0" fmla="*/ 0 w 23"/>
                    <a:gd name="T1" fmla="*/ 0 h 44"/>
                    <a:gd name="T2" fmla="*/ 8841451 w 23"/>
                    <a:gd name="T3" fmla="*/ 12503840 h 44"/>
                    <a:gd name="T4" fmla="*/ 17059988 w 23"/>
                    <a:gd name="T5" fmla="*/ 29600569 h 44"/>
                    <a:gd name="T6" fmla="*/ 17059988 w 23"/>
                    <a:gd name="T7" fmla="*/ 50014755 h 4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3" h="44">
                      <a:moveTo>
                        <a:pt x="0" y="0"/>
                      </a:moveTo>
                      <a:cubicBezTo>
                        <a:pt x="6" y="3"/>
                        <a:pt x="6" y="4"/>
                        <a:pt x="8" y="11"/>
                      </a:cubicBezTo>
                      <a:cubicBezTo>
                        <a:pt x="10" y="18"/>
                        <a:pt x="13" y="22"/>
                        <a:pt x="16" y="26"/>
                      </a:cubicBezTo>
                      <a:cubicBezTo>
                        <a:pt x="19" y="30"/>
                        <a:pt x="23" y="39"/>
                        <a:pt x="16" y="4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62" name="Freeform 303"/>
                <p:cNvSpPr>
                  <a:spLocks/>
                </p:cNvSpPr>
                <p:nvPr/>
              </p:nvSpPr>
              <p:spPr bwMode="auto">
                <a:xfrm>
                  <a:off x="3605" y="3962"/>
                  <a:ext cx="42" cy="64"/>
                </a:xfrm>
                <a:custGeom>
                  <a:avLst/>
                  <a:gdLst>
                    <a:gd name="T0" fmla="*/ 0 w 27"/>
                    <a:gd name="T1" fmla="*/ 0 h 41"/>
                    <a:gd name="T2" fmla="*/ 14420257 w 27"/>
                    <a:gd name="T3" fmla="*/ 15823333 h 41"/>
                    <a:gd name="T4" fmla="*/ 21253843 w 27"/>
                    <a:gd name="T5" fmla="*/ 30472905 h 41"/>
                    <a:gd name="T6" fmla="*/ 22656206 w 27"/>
                    <a:gd name="T7" fmla="*/ 40675714 h 4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7" h="41">
                      <a:moveTo>
                        <a:pt x="0" y="0"/>
                      </a:moveTo>
                      <a:cubicBezTo>
                        <a:pt x="5" y="4"/>
                        <a:pt x="14" y="10"/>
                        <a:pt x="16" y="16"/>
                      </a:cubicBezTo>
                      <a:cubicBezTo>
                        <a:pt x="19" y="21"/>
                        <a:pt x="21" y="25"/>
                        <a:pt x="24" y="31"/>
                      </a:cubicBezTo>
                      <a:cubicBezTo>
                        <a:pt x="26" y="34"/>
                        <a:pt x="27" y="37"/>
                        <a:pt x="26" y="4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63" name="Freeform 304"/>
                <p:cNvSpPr>
                  <a:spLocks/>
                </p:cNvSpPr>
                <p:nvPr/>
              </p:nvSpPr>
              <p:spPr bwMode="auto">
                <a:xfrm>
                  <a:off x="3622" y="3954"/>
                  <a:ext cx="49" cy="55"/>
                </a:xfrm>
                <a:custGeom>
                  <a:avLst/>
                  <a:gdLst>
                    <a:gd name="T0" fmla="*/ 0 w 31"/>
                    <a:gd name="T1" fmla="*/ 0 h 35"/>
                    <a:gd name="T2" fmla="*/ 23355366 w 31"/>
                    <a:gd name="T3" fmla="*/ 14694642 h 35"/>
                    <a:gd name="T4" fmla="*/ 42522470 w 31"/>
                    <a:gd name="T5" fmla="*/ 35539597 h 35"/>
                    <a:gd name="T6" fmla="*/ 45063659 w 31"/>
                    <a:gd name="T7" fmla="*/ 42268933 h 3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5">
                      <a:moveTo>
                        <a:pt x="0" y="0"/>
                      </a:moveTo>
                      <a:cubicBezTo>
                        <a:pt x="7" y="3"/>
                        <a:pt x="12" y="7"/>
                        <a:pt x="16" y="12"/>
                      </a:cubicBezTo>
                      <a:cubicBezTo>
                        <a:pt x="19" y="16"/>
                        <a:pt x="27" y="20"/>
                        <a:pt x="29" y="29"/>
                      </a:cubicBezTo>
                      <a:cubicBezTo>
                        <a:pt x="30" y="31"/>
                        <a:pt x="31" y="33"/>
                        <a:pt x="31" y="35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64" name="Freeform 305"/>
                <p:cNvSpPr>
                  <a:spLocks/>
                </p:cNvSpPr>
                <p:nvPr/>
              </p:nvSpPr>
              <p:spPr bwMode="auto">
                <a:xfrm>
                  <a:off x="3572" y="4017"/>
                  <a:ext cx="25" cy="15"/>
                </a:xfrm>
                <a:custGeom>
                  <a:avLst/>
                  <a:gdLst>
                    <a:gd name="T0" fmla="*/ 16193658 w 16"/>
                    <a:gd name="T1" fmla="*/ 2734844 h 10"/>
                    <a:gd name="T2" fmla="*/ 1377453 w 16"/>
                    <a:gd name="T3" fmla="*/ 2734844 h 10"/>
                    <a:gd name="T4" fmla="*/ 8210259 w 16"/>
                    <a:gd name="T5" fmla="*/ 466608 h 10"/>
                    <a:gd name="T6" fmla="*/ 16193658 w 16"/>
                    <a:gd name="T7" fmla="*/ 2734844 h 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" h="10">
                      <a:moveTo>
                        <a:pt x="16" y="9"/>
                      </a:moveTo>
                      <a:cubicBezTo>
                        <a:pt x="10" y="10"/>
                        <a:pt x="3" y="10"/>
                        <a:pt x="1" y="9"/>
                      </a:cubicBezTo>
                      <a:cubicBezTo>
                        <a:pt x="0" y="8"/>
                        <a:pt x="0" y="1"/>
                        <a:pt x="8" y="1"/>
                      </a:cubicBezTo>
                      <a:cubicBezTo>
                        <a:pt x="15" y="0"/>
                        <a:pt x="16" y="8"/>
                        <a:pt x="16" y="9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65" name="Freeform 306"/>
                <p:cNvSpPr>
                  <a:spLocks/>
                </p:cNvSpPr>
                <p:nvPr/>
              </p:nvSpPr>
              <p:spPr bwMode="auto">
                <a:xfrm>
                  <a:off x="3617" y="4009"/>
                  <a:ext cx="24" cy="14"/>
                </a:xfrm>
                <a:custGeom>
                  <a:avLst/>
                  <a:gdLst>
                    <a:gd name="T0" fmla="*/ 31836582 w 15"/>
                    <a:gd name="T1" fmla="*/ 6019087 h 9"/>
                    <a:gd name="T2" fmla="*/ 2674565 w 15"/>
                    <a:gd name="T3" fmla="*/ 7131948 h 9"/>
                    <a:gd name="T4" fmla="*/ 18219835 w 15"/>
                    <a:gd name="T5" fmla="*/ 0 h 9"/>
                    <a:gd name="T6" fmla="*/ 31836582 w 15"/>
                    <a:gd name="T7" fmla="*/ 6019087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9">
                      <a:moveTo>
                        <a:pt x="15" y="7"/>
                      </a:moveTo>
                      <a:cubicBezTo>
                        <a:pt x="10" y="8"/>
                        <a:pt x="3" y="9"/>
                        <a:pt x="1" y="8"/>
                      </a:cubicBezTo>
                      <a:cubicBezTo>
                        <a:pt x="0" y="7"/>
                        <a:pt x="1" y="0"/>
                        <a:pt x="9" y="0"/>
                      </a:cubicBezTo>
                      <a:cubicBezTo>
                        <a:pt x="13" y="0"/>
                        <a:pt x="15" y="6"/>
                        <a:pt x="15" y="7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66" name="Freeform 307"/>
                <p:cNvSpPr>
                  <a:spLocks/>
                </p:cNvSpPr>
                <p:nvPr/>
              </p:nvSpPr>
              <p:spPr bwMode="auto">
                <a:xfrm>
                  <a:off x="3644" y="4003"/>
                  <a:ext cx="23" cy="12"/>
                </a:xfrm>
                <a:custGeom>
                  <a:avLst/>
                  <a:gdLst>
                    <a:gd name="T0" fmla="*/ 7704333 w 15"/>
                    <a:gd name="T1" fmla="*/ 2261946 h 8"/>
                    <a:gd name="T2" fmla="*/ 801806 w 15"/>
                    <a:gd name="T3" fmla="*/ 2261946 h 8"/>
                    <a:gd name="T4" fmla="*/ 5024565 w 15"/>
                    <a:gd name="T5" fmla="*/ 0 h 8"/>
                    <a:gd name="T6" fmla="*/ 7704333 w 15"/>
                    <a:gd name="T7" fmla="*/ 2261946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4" y="7"/>
                      </a:moveTo>
                      <a:cubicBezTo>
                        <a:pt x="10" y="6"/>
                        <a:pt x="3" y="8"/>
                        <a:pt x="1" y="7"/>
                      </a:cubicBezTo>
                      <a:cubicBezTo>
                        <a:pt x="0" y="6"/>
                        <a:pt x="1" y="0"/>
                        <a:pt x="9" y="0"/>
                      </a:cubicBezTo>
                      <a:cubicBezTo>
                        <a:pt x="13" y="0"/>
                        <a:pt x="15" y="6"/>
                        <a:pt x="14" y="7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67" name="Freeform 308"/>
                <p:cNvSpPr>
                  <a:spLocks/>
                </p:cNvSpPr>
                <p:nvPr/>
              </p:nvSpPr>
              <p:spPr bwMode="auto">
                <a:xfrm>
                  <a:off x="3475" y="4010"/>
                  <a:ext cx="8" cy="21"/>
                </a:xfrm>
                <a:custGeom>
                  <a:avLst/>
                  <a:gdLst>
                    <a:gd name="T0" fmla="*/ 8476288 w 5"/>
                    <a:gd name="T1" fmla="*/ 0 h 13"/>
                    <a:gd name="T2" fmla="*/ 10955018 w 5"/>
                    <a:gd name="T3" fmla="*/ 37476786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3">
                      <a:moveTo>
                        <a:pt x="4" y="0"/>
                      </a:moveTo>
                      <a:cubicBezTo>
                        <a:pt x="2" y="5"/>
                        <a:pt x="0" y="7"/>
                        <a:pt x="5" y="1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68" name="Freeform 309"/>
                <p:cNvSpPr>
                  <a:spLocks/>
                </p:cNvSpPr>
                <p:nvPr/>
              </p:nvSpPr>
              <p:spPr bwMode="auto">
                <a:xfrm>
                  <a:off x="3461" y="3835"/>
                  <a:ext cx="4" cy="23"/>
                </a:xfrm>
                <a:custGeom>
                  <a:avLst/>
                  <a:gdLst>
                    <a:gd name="T0" fmla="*/ 0 w 3"/>
                    <a:gd name="T1" fmla="*/ 0 h 15"/>
                    <a:gd name="T2" fmla="*/ 20671 w 3"/>
                    <a:gd name="T3" fmla="*/ 8514960 h 1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15">
                      <a:moveTo>
                        <a:pt x="0" y="0"/>
                      </a:moveTo>
                      <a:cubicBezTo>
                        <a:pt x="0" y="4"/>
                        <a:pt x="3" y="15"/>
                        <a:pt x="3" y="15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69" name="Freeform 310"/>
                <p:cNvSpPr>
                  <a:spLocks/>
                </p:cNvSpPr>
                <p:nvPr/>
              </p:nvSpPr>
              <p:spPr bwMode="auto">
                <a:xfrm>
                  <a:off x="3008" y="1967"/>
                  <a:ext cx="60" cy="34"/>
                </a:xfrm>
                <a:custGeom>
                  <a:avLst/>
                  <a:gdLst>
                    <a:gd name="T0" fmla="*/ 29069304 w 38"/>
                    <a:gd name="T1" fmla="*/ 7888193 h 22"/>
                    <a:gd name="T2" fmla="*/ 7436588 w 38"/>
                    <a:gd name="T3" fmla="*/ 14921087 h 22"/>
                    <a:gd name="T4" fmla="*/ 0 w 38"/>
                    <a:gd name="T5" fmla="*/ 12992497 h 22"/>
                    <a:gd name="T6" fmla="*/ 7436588 w 38"/>
                    <a:gd name="T7" fmla="*/ 16112920 h 22"/>
                    <a:gd name="T8" fmla="*/ 29273637 w 38"/>
                    <a:gd name="T9" fmla="*/ 8906022 h 22"/>
                    <a:gd name="T10" fmla="*/ 53790425 w 38"/>
                    <a:gd name="T11" fmla="*/ 0 h 22"/>
                    <a:gd name="T12" fmla="*/ 29069304 w 38"/>
                    <a:gd name="T13" fmla="*/ 7888193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" h="22">
                      <a:moveTo>
                        <a:pt x="20" y="11"/>
                      </a:moveTo>
                      <a:cubicBezTo>
                        <a:pt x="14" y="16"/>
                        <a:pt x="9" y="21"/>
                        <a:pt x="5" y="21"/>
                      </a:cubicBezTo>
                      <a:cubicBezTo>
                        <a:pt x="3" y="20"/>
                        <a:pt x="1" y="20"/>
                        <a:pt x="0" y="18"/>
                      </a:cubicBezTo>
                      <a:cubicBezTo>
                        <a:pt x="2" y="20"/>
                        <a:pt x="3" y="21"/>
                        <a:pt x="5" y="22"/>
                      </a:cubicBezTo>
                      <a:cubicBezTo>
                        <a:pt x="9" y="22"/>
                        <a:pt x="15" y="17"/>
                        <a:pt x="21" y="12"/>
                      </a:cubicBezTo>
                      <a:cubicBezTo>
                        <a:pt x="27" y="6"/>
                        <a:pt x="33" y="0"/>
                        <a:pt x="38" y="0"/>
                      </a:cubicBezTo>
                      <a:cubicBezTo>
                        <a:pt x="33" y="0"/>
                        <a:pt x="26" y="5"/>
                        <a:pt x="20" y="11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70" name="Freeform 311"/>
                <p:cNvSpPr>
                  <a:spLocks/>
                </p:cNvSpPr>
                <p:nvPr/>
              </p:nvSpPr>
              <p:spPr bwMode="auto">
                <a:xfrm>
                  <a:off x="3163" y="1682"/>
                  <a:ext cx="199" cy="33"/>
                </a:xfrm>
                <a:custGeom>
                  <a:avLst/>
                  <a:gdLst>
                    <a:gd name="T0" fmla="*/ 0 w 127"/>
                    <a:gd name="T1" fmla="*/ 0 h 21"/>
                    <a:gd name="T2" fmla="*/ 107847813 w 127"/>
                    <a:gd name="T3" fmla="*/ 12175518 h 21"/>
                    <a:gd name="T4" fmla="*/ 141395924 w 127"/>
                    <a:gd name="T5" fmla="*/ 6227919 h 21"/>
                    <a:gd name="T6" fmla="*/ 107847813 w 127"/>
                    <a:gd name="T7" fmla="*/ 9786730 h 21"/>
                    <a:gd name="T8" fmla="*/ 0 w 127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7" h="21">
                      <a:moveTo>
                        <a:pt x="0" y="0"/>
                      </a:moveTo>
                      <a:cubicBezTo>
                        <a:pt x="25" y="21"/>
                        <a:pt x="63" y="15"/>
                        <a:pt x="97" y="10"/>
                      </a:cubicBezTo>
                      <a:cubicBezTo>
                        <a:pt x="108" y="8"/>
                        <a:pt x="118" y="6"/>
                        <a:pt x="127" y="5"/>
                      </a:cubicBezTo>
                      <a:cubicBezTo>
                        <a:pt x="118" y="6"/>
                        <a:pt x="108" y="6"/>
                        <a:pt x="97" y="8"/>
                      </a:cubicBezTo>
                      <a:cubicBezTo>
                        <a:pt x="63" y="13"/>
                        <a:pt x="24" y="20"/>
                        <a:pt x="0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71" name="Freeform 312"/>
                <p:cNvSpPr>
                  <a:spLocks/>
                </p:cNvSpPr>
                <p:nvPr/>
              </p:nvSpPr>
              <p:spPr bwMode="auto">
                <a:xfrm>
                  <a:off x="3279" y="824"/>
                  <a:ext cx="282" cy="196"/>
                </a:xfrm>
                <a:custGeom>
                  <a:avLst/>
                  <a:gdLst>
                    <a:gd name="T0" fmla="*/ 7697246 w 180"/>
                    <a:gd name="T1" fmla="*/ 103708321 h 126"/>
                    <a:gd name="T2" fmla="*/ 5808639 w 180"/>
                    <a:gd name="T3" fmla="*/ 89622969 h 126"/>
                    <a:gd name="T4" fmla="*/ 13640232 w 180"/>
                    <a:gd name="T5" fmla="*/ 70770322 h 126"/>
                    <a:gd name="T6" fmla="*/ 5808639 w 180"/>
                    <a:gd name="T7" fmla="*/ 42859051 h 126"/>
                    <a:gd name="T8" fmla="*/ 26980034 w 180"/>
                    <a:gd name="T9" fmla="*/ 33061534 h 126"/>
                    <a:gd name="T10" fmla="*/ 43197575 w 180"/>
                    <a:gd name="T11" fmla="*/ 27552247 h 126"/>
                    <a:gd name="T12" fmla="*/ 62898065 w 180"/>
                    <a:gd name="T13" fmla="*/ 14564704 h 126"/>
                    <a:gd name="T14" fmla="*/ 83410598 w 180"/>
                    <a:gd name="T15" fmla="*/ 3317361 h 126"/>
                    <a:gd name="T16" fmla="*/ 93960915 w 180"/>
                    <a:gd name="T17" fmla="*/ 0 h 126"/>
                    <a:gd name="T18" fmla="*/ 102077102 w 180"/>
                    <a:gd name="T19" fmla="*/ 14564704 h 126"/>
                    <a:gd name="T20" fmla="*/ 127129582 w 180"/>
                    <a:gd name="T21" fmla="*/ 7131948 h 126"/>
                    <a:gd name="T22" fmla="*/ 129649148 w 180"/>
                    <a:gd name="T23" fmla="*/ 14564704 h 126"/>
                    <a:gd name="T24" fmla="*/ 158410284 w 180"/>
                    <a:gd name="T25" fmla="*/ 16125900 h 126"/>
                    <a:gd name="T26" fmla="*/ 167297982 w 180"/>
                    <a:gd name="T27" fmla="*/ 25744822 h 126"/>
                    <a:gd name="T28" fmla="*/ 167297982 w 180"/>
                    <a:gd name="T29" fmla="*/ 28443207 h 126"/>
                    <a:gd name="T30" fmla="*/ 171906746 w 180"/>
                    <a:gd name="T31" fmla="*/ 28443207 h 126"/>
                    <a:gd name="T32" fmla="*/ 175382590 w 180"/>
                    <a:gd name="T33" fmla="*/ 50691993 h 126"/>
                    <a:gd name="T34" fmla="*/ 195028518 w 180"/>
                    <a:gd name="T35" fmla="*/ 62817823 h 126"/>
                    <a:gd name="T36" fmla="*/ 191733613 w 180"/>
                    <a:gd name="T37" fmla="*/ 70078380 h 126"/>
                    <a:gd name="T38" fmla="*/ 193598537 w 180"/>
                    <a:gd name="T39" fmla="*/ 81100972 h 126"/>
                    <a:gd name="T40" fmla="*/ 197282216 w 180"/>
                    <a:gd name="T41" fmla="*/ 110087168 h 126"/>
                    <a:gd name="T42" fmla="*/ 199169678 w 180"/>
                    <a:gd name="T43" fmla="*/ 108637709 h 12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80" h="126">
                      <a:moveTo>
                        <a:pt x="7" y="117"/>
                      </a:moveTo>
                      <a:cubicBezTo>
                        <a:pt x="1" y="104"/>
                        <a:pt x="8" y="106"/>
                        <a:pt x="5" y="101"/>
                      </a:cubicBezTo>
                      <a:cubicBezTo>
                        <a:pt x="0" y="92"/>
                        <a:pt x="7" y="88"/>
                        <a:pt x="12" y="80"/>
                      </a:cubicBezTo>
                      <a:cubicBezTo>
                        <a:pt x="17" y="71"/>
                        <a:pt x="8" y="58"/>
                        <a:pt x="5" y="48"/>
                      </a:cubicBezTo>
                      <a:cubicBezTo>
                        <a:pt x="11" y="46"/>
                        <a:pt x="22" y="45"/>
                        <a:pt x="24" y="37"/>
                      </a:cubicBezTo>
                      <a:cubicBezTo>
                        <a:pt x="27" y="27"/>
                        <a:pt x="26" y="33"/>
                        <a:pt x="39" y="31"/>
                      </a:cubicBezTo>
                      <a:cubicBezTo>
                        <a:pt x="50" y="29"/>
                        <a:pt x="53" y="27"/>
                        <a:pt x="57" y="17"/>
                      </a:cubicBezTo>
                      <a:cubicBezTo>
                        <a:pt x="60" y="9"/>
                        <a:pt x="68" y="6"/>
                        <a:pt x="75" y="4"/>
                      </a:cubicBez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7" y="5"/>
                        <a:pt x="90" y="11"/>
                        <a:pt x="92" y="17"/>
                      </a:cubicBezTo>
                      <a:cubicBezTo>
                        <a:pt x="95" y="12"/>
                        <a:pt x="109" y="5"/>
                        <a:pt x="115" y="8"/>
                      </a:cubicBezTo>
                      <a:cubicBezTo>
                        <a:pt x="119" y="11"/>
                        <a:pt x="115" y="14"/>
                        <a:pt x="117" y="17"/>
                      </a:cubicBezTo>
                      <a:cubicBezTo>
                        <a:pt x="124" y="12"/>
                        <a:pt x="136" y="14"/>
                        <a:pt x="143" y="18"/>
                      </a:cubicBezTo>
                      <a:cubicBezTo>
                        <a:pt x="148" y="21"/>
                        <a:pt x="147" y="25"/>
                        <a:pt x="151" y="29"/>
                      </a:cubicBezTo>
                      <a:cubicBezTo>
                        <a:pt x="150" y="30"/>
                        <a:pt x="151" y="31"/>
                        <a:pt x="151" y="32"/>
                      </a:cubicBezTo>
                      <a:cubicBezTo>
                        <a:pt x="152" y="32"/>
                        <a:pt x="155" y="31"/>
                        <a:pt x="155" y="32"/>
                      </a:cubicBezTo>
                      <a:cubicBezTo>
                        <a:pt x="161" y="37"/>
                        <a:pt x="163" y="51"/>
                        <a:pt x="158" y="57"/>
                      </a:cubicBezTo>
                      <a:cubicBezTo>
                        <a:pt x="163" y="63"/>
                        <a:pt x="178" y="61"/>
                        <a:pt x="176" y="71"/>
                      </a:cubicBezTo>
                      <a:cubicBezTo>
                        <a:pt x="176" y="74"/>
                        <a:pt x="173" y="76"/>
                        <a:pt x="173" y="79"/>
                      </a:cubicBezTo>
                      <a:cubicBezTo>
                        <a:pt x="172" y="84"/>
                        <a:pt x="174" y="87"/>
                        <a:pt x="175" y="91"/>
                      </a:cubicBezTo>
                      <a:cubicBezTo>
                        <a:pt x="179" y="101"/>
                        <a:pt x="176" y="126"/>
                        <a:pt x="178" y="124"/>
                      </a:cubicBezTo>
                      <a:cubicBezTo>
                        <a:pt x="180" y="122"/>
                        <a:pt x="180" y="122"/>
                        <a:pt x="180" y="122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72" name="Freeform 313"/>
                <p:cNvSpPr>
                  <a:spLocks/>
                </p:cNvSpPr>
                <p:nvPr/>
              </p:nvSpPr>
              <p:spPr bwMode="auto">
                <a:xfrm>
                  <a:off x="3246" y="722"/>
                  <a:ext cx="345" cy="292"/>
                </a:xfrm>
                <a:custGeom>
                  <a:avLst/>
                  <a:gdLst>
                    <a:gd name="T0" fmla="*/ 229140113 w 220"/>
                    <a:gd name="T1" fmla="*/ 159439354 h 188"/>
                    <a:gd name="T2" fmla="*/ 233361770 w 220"/>
                    <a:gd name="T3" fmla="*/ 153153327 h 188"/>
                    <a:gd name="T4" fmla="*/ 238452174 w 220"/>
                    <a:gd name="T5" fmla="*/ 142152942 h 188"/>
                    <a:gd name="T6" fmla="*/ 244956318 w 220"/>
                    <a:gd name="T7" fmla="*/ 123894777 h 188"/>
                    <a:gd name="T8" fmla="*/ 250983664 w 220"/>
                    <a:gd name="T9" fmla="*/ 122618519 h 188"/>
                    <a:gd name="T10" fmla="*/ 249791843 w 220"/>
                    <a:gd name="T11" fmla="*/ 104214472 h 188"/>
                    <a:gd name="T12" fmla="*/ 249791843 w 220"/>
                    <a:gd name="T13" fmla="*/ 88395211 h 188"/>
                    <a:gd name="T14" fmla="*/ 243139517 w 220"/>
                    <a:gd name="T15" fmla="*/ 67866620 h 188"/>
                    <a:gd name="T16" fmla="*/ 236975657 w 220"/>
                    <a:gd name="T17" fmla="*/ 47425253 h 188"/>
                    <a:gd name="T18" fmla="*/ 218095641 w 220"/>
                    <a:gd name="T19" fmla="*/ 30534067 h 188"/>
                    <a:gd name="T20" fmla="*/ 196237557 w 220"/>
                    <a:gd name="T21" fmla="*/ 21515498 h 188"/>
                    <a:gd name="T22" fmla="*/ 191182222 w 220"/>
                    <a:gd name="T23" fmla="*/ 16487129 h 188"/>
                    <a:gd name="T24" fmla="*/ 181076035 w 220"/>
                    <a:gd name="T25" fmla="*/ 13961932 h 188"/>
                    <a:gd name="T26" fmla="*/ 165113986 w 220"/>
                    <a:gd name="T27" fmla="*/ 3172116 h 188"/>
                    <a:gd name="T28" fmla="*/ 128141892 w 220"/>
                    <a:gd name="T29" fmla="*/ 1823980 h 188"/>
                    <a:gd name="T30" fmla="*/ 120731931 w 220"/>
                    <a:gd name="T31" fmla="*/ 1823980 h 188"/>
                    <a:gd name="T32" fmla="*/ 102638590 w 220"/>
                    <a:gd name="T33" fmla="*/ 0 h 188"/>
                    <a:gd name="T34" fmla="*/ 80730681 w 220"/>
                    <a:gd name="T35" fmla="*/ 7652425 h 188"/>
                    <a:gd name="T36" fmla="*/ 57833209 w 220"/>
                    <a:gd name="T37" fmla="*/ 13961932 h 188"/>
                    <a:gd name="T38" fmla="*/ 68351408 w 220"/>
                    <a:gd name="T39" fmla="*/ 13961932 h 188"/>
                    <a:gd name="T40" fmla="*/ 17723856 w 220"/>
                    <a:gd name="T41" fmla="*/ 55201704 h 188"/>
                    <a:gd name="T42" fmla="*/ 9285335 w 220"/>
                    <a:gd name="T43" fmla="*/ 78740330 h 188"/>
                    <a:gd name="T44" fmla="*/ 3775763 w 220"/>
                    <a:gd name="T45" fmla="*/ 100836955 h 188"/>
                    <a:gd name="T46" fmla="*/ 5921083 w 220"/>
                    <a:gd name="T47" fmla="*/ 111613167 h 188"/>
                    <a:gd name="T48" fmla="*/ 9285335 w 220"/>
                    <a:gd name="T49" fmla="*/ 123894777 h 188"/>
                    <a:gd name="T50" fmla="*/ 14561094 w 220"/>
                    <a:gd name="T51" fmla="*/ 126203248 h 188"/>
                    <a:gd name="T52" fmla="*/ 19608295 w 220"/>
                    <a:gd name="T53" fmla="*/ 137294689 h 188"/>
                    <a:gd name="T54" fmla="*/ 25485131 w 220"/>
                    <a:gd name="T55" fmla="*/ 156052501 h 188"/>
                    <a:gd name="T56" fmla="*/ 29600569 w 220"/>
                    <a:gd name="T57" fmla="*/ 156052501 h 18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20" h="188">
                      <a:moveTo>
                        <a:pt x="201" y="188"/>
                      </a:moveTo>
                      <a:cubicBezTo>
                        <a:pt x="205" y="181"/>
                        <a:pt x="205" y="181"/>
                        <a:pt x="205" y="181"/>
                      </a:cubicBezTo>
                      <a:cubicBezTo>
                        <a:pt x="209" y="168"/>
                        <a:pt x="209" y="168"/>
                        <a:pt x="209" y="168"/>
                      </a:cubicBezTo>
                      <a:cubicBezTo>
                        <a:pt x="215" y="146"/>
                        <a:pt x="215" y="146"/>
                        <a:pt x="215" y="146"/>
                      </a:cubicBezTo>
                      <a:cubicBezTo>
                        <a:pt x="217" y="144"/>
                        <a:pt x="220" y="149"/>
                        <a:pt x="220" y="145"/>
                      </a:cubicBezTo>
                      <a:cubicBezTo>
                        <a:pt x="220" y="140"/>
                        <a:pt x="218" y="128"/>
                        <a:pt x="219" y="123"/>
                      </a:cubicBezTo>
                      <a:cubicBezTo>
                        <a:pt x="219" y="119"/>
                        <a:pt x="219" y="108"/>
                        <a:pt x="219" y="104"/>
                      </a:cubicBezTo>
                      <a:cubicBezTo>
                        <a:pt x="220" y="96"/>
                        <a:pt x="215" y="88"/>
                        <a:pt x="213" y="80"/>
                      </a:cubicBezTo>
                      <a:cubicBezTo>
                        <a:pt x="211" y="72"/>
                        <a:pt x="211" y="64"/>
                        <a:pt x="208" y="56"/>
                      </a:cubicBezTo>
                      <a:cubicBezTo>
                        <a:pt x="206" y="47"/>
                        <a:pt x="199" y="41"/>
                        <a:pt x="191" y="36"/>
                      </a:cubicBezTo>
                      <a:cubicBezTo>
                        <a:pt x="184" y="32"/>
                        <a:pt x="176" y="32"/>
                        <a:pt x="172" y="25"/>
                      </a:cubicBezTo>
                      <a:cubicBezTo>
                        <a:pt x="170" y="22"/>
                        <a:pt x="172" y="22"/>
                        <a:pt x="168" y="19"/>
                      </a:cubicBezTo>
                      <a:cubicBezTo>
                        <a:pt x="166" y="18"/>
                        <a:pt x="161" y="18"/>
                        <a:pt x="159" y="17"/>
                      </a:cubicBezTo>
                      <a:cubicBezTo>
                        <a:pt x="152" y="15"/>
                        <a:pt x="143" y="12"/>
                        <a:pt x="145" y="4"/>
                      </a:cubicBezTo>
                      <a:cubicBezTo>
                        <a:pt x="136" y="1"/>
                        <a:pt x="120" y="9"/>
                        <a:pt x="112" y="2"/>
                      </a:cubicBezTo>
                      <a:cubicBezTo>
                        <a:pt x="106" y="2"/>
                        <a:pt x="106" y="2"/>
                        <a:pt x="106" y="2"/>
                      </a:cubicBezTo>
                      <a:cubicBezTo>
                        <a:pt x="101" y="3"/>
                        <a:pt x="94" y="2"/>
                        <a:pt x="90" y="0"/>
                      </a:cubicBezTo>
                      <a:cubicBezTo>
                        <a:pt x="87" y="4"/>
                        <a:pt x="77" y="8"/>
                        <a:pt x="71" y="9"/>
                      </a:cubicBezTo>
                      <a:cubicBezTo>
                        <a:pt x="64" y="9"/>
                        <a:pt x="56" y="10"/>
                        <a:pt x="51" y="17"/>
                      </a:cubicBezTo>
                      <a:cubicBezTo>
                        <a:pt x="54" y="16"/>
                        <a:pt x="58" y="15"/>
                        <a:pt x="60" y="17"/>
                      </a:cubicBezTo>
                      <a:cubicBezTo>
                        <a:pt x="40" y="27"/>
                        <a:pt x="17" y="42"/>
                        <a:pt x="15" y="65"/>
                      </a:cubicBezTo>
                      <a:cubicBezTo>
                        <a:pt x="14" y="75"/>
                        <a:pt x="9" y="83"/>
                        <a:pt x="8" y="93"/>
                      </a:cubicBezTo>
                      <a:cubicBezTo>
                        <a:pt x="8" y="104"/>
                        <a:pt x="0" y="109"/>
                        <a:pt x="3" y="119"/>
                      </a:cubicBezTo>
                      <a:cubicBezTo>
                        <a:pt x="2" y="126"/>
                        <a:pt x="5" y="125"/>
                        <a:pt x="5" y="132"/>
                      </a:cubicBezTo>
                      <a:cubicBezTo>
                        <a:pt x="3" y="138"/>
                        <a:pt x="8" y="146"/>
                        <a:pt x="8" y="146"/>
                      </a:cubicBezTo>
                      <a:cubicBezTo>
                        <a:pt x="13" y="149"/>
                        <a:pt x="13" y="149"/>
                        <a:pt x="13" y="149"/>
                      </a:cubicBezTo>
                      <a:cubicBezTo>
                        <a:pt x="14" y="152"/>
                        <a:pt x="17" y="162"/>
                        <a:pt x="17" y="162"/>
                      </a:cubicBezTo>
                      <a:cubicBezTo>
                        <a:pt x="17" y="162"/>
                        <a:pt x="20" y="176"/>
                        <a:pt x="22" y="184"/>
                      </a:cubicBezTo>
                      <a:cubicBezTo>
                        <a:pt x="23" y="188"/>
                        <a:pt x="24" y="185"/>
                        <a:pt x="26" y="18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73" name="Freeform 314"/>
                <p:cNvSpPr>
                  <a:spLocks/>
                </p:cNvSpPr>
                <p:nvPr/>
              </p:nvSpPr>
              <p:spPr bwMode="auto">
                <a:xfrm>
                  <a:off x="3207" y="2325"/>
                  <a:ext cx="133" cy="131"/>
                </a:xfrm>
                <a:custGeom>
                  <a:avLst/>
                  <a:gdLst>
                    <a:gd name="T0" fmla="*/ 0 w 85"/>
                    <a:gd name="T1" fmla="*/ 0 h 84"/>
                    <a:gd name="T2" fmla="*/ 16913078 w 85"/>
                    <a:gd name="T3" fmla="*/ 26118446 h 84"/>
                    <a:gd name="T4" fmla="*/ 24555860 w 85"/>
                    <a:gd name="T5" fmla="*/ 34467778 h 84"/>
                    <a:gd name="T6" fmla="*/ 90444112 w 85"/>
                    <a:gd name="T7" fmla="*/ 80615889 h 84"/>
                    <a:gd name="T8" fmla="*/ 26463993 w 85"/>
                    <a:gd name="T9" fmla="*/ 33925235 h 84"/>
                    <a:gd name="T10" fmla="*/ 19154996 w 85"/>
                    <a:gd name="T11" fmla="*/ 26118446 h 84"/>
                    <a:gd name="T12" fmla="*/ 0 w 85"/>
                    <a:gd name="T13" fmla="*/ 0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5" h="84">
                      <a:moveTo>
                        <a:pt x="0" y="0"/>
                      </a:moveTo>
                      <a:cubicBezTo>
                        <a:pt x="3" y="9"/>
                        <a:pt x="9" y="18"/>
                        <a:pt x="16" y="27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34" y="50"/>
                        <a:pt x="72" y="80"/>
                        <a:pt x="85" y="84"/>
                      </a:cubicBezTo>
                      <a:cubicBezTo>
                        <a:pt x="72" y="80"/>
                        <a:pt x="36" y="50"/>
                        <a:pt x="25" y="35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1" y="18"/>
                        <a:pt x="3" y="9"/>
                        <a:pt x="0" y="0"/>
                      </a:cubicBezTo>
                    </a:path>
                  </a:pathLst>
                </a:custGeom>
                <a:solidFill>
                  <a:srgbClr val="8D8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74" name="Freeform 315"/>
                <p:cNvSpPr>
                  <a:spLocks/>
                </p:cNvSpPr>
                <p:nvPr/>
              </p:nvSpPr>
              <p:spPr bwMode="auto">
                <a:xfrm>
                  <a:off x="3498" y="2322"/>
                  <a:ext cx="132" cy="129"/>
                </a:xfrm>
                <a:custGeom>
                  <a:avLst/>
                  <a:gdLst>
                    <a:gd name="T0" fmla="*/ 80194782 w 84"/>
                    <a:gd name="T1" fmla="*/ 22139373 h 83"/>
                    <a:gd name="T2" fmla="*/ 71810063 w 84"/>
                    <a:gd name="T3" fmla="*/ 30244263 h 83"/>
                    <a:gd name="T4" fmla="*/ 0 w 84"/>
                    <a:gd name="T5" fmla="*/ 71587546 h 83"/>
                    <a:gd name="T6" fmla="*/ 74244797 w 84"/>
                    <a:gd name="T7" fmla="*/ 30244263 h 83"/>
                    <a:gd name="T8" fmla="*/ 82844327 w 84"/>
                    <a:gd name="T9" fmla="*/ 22139373 h 83"/>
                    <a:gd name="T10" fmla="*/ 101951536 w 84"/>
                    <a:gd name="T11" fmla="*/ 0 h 83"/>
                    <a:gd name="T12" fmla="*/ 80194782 w 84"/>
                    <a:gd name="T13" fmla="*/ 22139373 h 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4" h="83">
                      <a:moveTo>
                        <a:pt x="66" y="26"/>
                      </a:moveTo>
                      <a:cubicBezTo>
                        <a:pt x="59" y="35"/>
                        <a:pt x="59" y="35"/>
                        <a:pt x="59" y="35"/>
                      </a:cubicBezTo>
                      <a:cubicBezTo>
                        <a:pt x="48" y="50"/>
                        <a:pt x="12" y="80"/>
                        <a:pt x="0" y="83"/>
                      </a:cubicBezTo>
                      <a:cubicBezTo>
                        <a:pt x="13" y="80"/>
                        <a:pt x="50" y="50"/>
                        <a:pt x="61" y="35"/>
                      </a:cubicBezTo>
                      <a:cubicBezTo>
                        <a:pt x="68" y="26"/>
                        <a:pt x="68" y="26"/>
                        <a:pt x="68" y="26"/>
                      </a:cubicBezTo>
                      <a:cubicBezTo>
                        <a:pt x="75" y="18"/>
                        <a:pt x="81" y="9"/>
                        <a:pt x="84" y="0"/>
                      </a:cubicBezTo>
                      <a:cubicBezTo>
                        <a:pt x="81" y="8"/>
                        <a:pt x="73" y="18"/>
                        <a:pt x="66" y="26"/>
                      </a:cubicBezTo>
                    </a:path>
                  </a:pathLst>
                </a:custGeom>
                <a:solidFill>
                  <a:srgbClr val="8D8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75" name="Freeform 316"/>
                <p:cNvSpPr>
                  <a:spLocks/>
                </p:cNvSpPr>
                <p:nvPr/>
              </p:nvSpPr>
              <p:spPr bwMode="auto">
                <a:xfrm>
                  <a:off x="3677" y="2160"/>
                  <a:ext cx="12" cy="20"/>
                </a:xfrm>
                <a:custGeom>
                  <a:avLst/>
                  <a:gdLst>
                    <a:gd name="T0" fmla="*/ 0 w 8"/>
                    <a:gd name="T1" fmla="*/ 8320303 h 13"/>
                    <a:gd name="T2" fmla="*/ 0 w 8"/>
                    <a:gd name="T3" fmla="*/ 8320303 h 13"/>
                    <a:gd name="T4" fmla="*/ 2362203 w 8"/>
                    <a:gd name="T5" fmla="*/ 866895 h 13"/>
                    <a:gd name="T6" fmla="*/ 1823229 w 8"/>
                    <a:gd name="T7" fmla="*/ 0 h 13"/>
                    <a:gd name="T8" fmla="*/ 0 w 8"/>
                    <a:gd name="T9" fmla="*/ 832030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3">
                      <a:moveTo>
                        <a:pt x="0" y="13"/>
                      </a:move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" y="10"/>
                        <a:pt x="7" y="4"/>
                        <a:pt x="8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3"/>
                        <a:pt x="3" y="10"/>
                        <a:pt x="0" y="13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76" name="Freeform 317"/>
                <p:cNvSpPr>
                  <a:spLocks/>
                </p:cNvSpPr>
                <p:nvPr/>
              </p:nvSpPr>
              <p:spPr bwMode="auto">
                <a:xfrm>
                  <a:off x="3721" y="1581"/>
                  <a:ext cx="6" cy="169"/>
                </a:xfrm>
                <a:custGeom>
                  <a:avLst/>
                  <a:gdLst>
                    <a:gd name="T0" fmla="*/ 1215486 w 4"/>
                    <a:gd name="T1" fmla="*/ 87281757 h 109"/>
                    <a:gd name="T2" fmla="*/ 1215486 w 4"/>
                    <a:gd name="T3" fmla="*/ 86522077 h 109"/>
                    <a:gd name="T4" fmla="*/ 1215486 w 4"/>
                    <a:gd name="T5" fmla="*/ 0 h 1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109">
                      <a:moveTo>
                        <a:pt x="4" y="109"/>
                      </a:moveTo>
                      <a:cubicBezTo>
                        <a:pt x="4" y="108"/>
                        <a:pt x="4" y="108"/>
                        <a:pt x="4" y="108"/>
                      </a:cubicBezTo>
                      <a:cubicBezTo>
                        <a:pt x="2" y="71"/>
                        <a:pt x="0" y="7"/>
                        <a:pt x="4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77" name="Freeform 318"/>
                <p:cNvSpPr>
                  <a:spLocks/>
                </p:cNvSpPr>
                <p:nvPr/>
              </p:nvSpPr>
              <p:spPr bwMode="auto">
                <a:xfrm>
                  <a:off x="3624" y="1618"/>
                  <a:ext cx="1" cy="5"/>
                </a:xfrm>
                <a:custGeom>
                  <a:avLst/>
                  <a:gdLst>
                    <a:gd name="T0" fmla="*/ 1 w 1"/>
                    <a:gd name="T1" fmla="*/ 21789005 h 3"/>
                    <a:gd name="T2" fmla="*/ 0 w 1"/>
                    <a:gd name="T3" fmla="*/ 0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2"/>
                        <a:pt x="1" y="1"/>
                        <a:pt x="0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78" name="Freeform 319"/>
                <p:cNvSpPr>
                  <a:spLocks/>
                </p:cNvSpPr>
                <p:nvPr/>
              </p:nvSpPr>
              <p:spPr bwMode="auto">
                <a:xfrm>
                  <a:off x="3588" y="1609"/>
                  <a:ext cx="37" cy="39"/>
                </a:xfrm>
                <a:custGeom>
                  <a:avLst/>
                  <a:gdLst>
                    <a:gd name="T0" fmla="*/ 8804674 w 24"/>
                    <a:gd name="T1" fmla="*/ 0 h 25"/>
                    <a:gd name="T2" fmla="*/ 0 w 24"/>
                    <a:gd name="T3" fmla="*/ 11998818 h 25"/>
                    <a:gd name="T4" fmla="*/ 8804674 w 24"/>
                    <a:gd name="T5" fmla="*/ 24254426 h 25"/>
                    <a:gd name="T6" fmla="*/ 16254971 w 24"/>
                    <a:gd name="T7" fmla="*/ 17641293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5">
                      <a:moveTo>
                        <a:pt x="13" y="0"/>
                      </a:moveTo>
                      <a:cubicBezTo>
                        <a:pt x="6" y="0"/>
                        <a:pt x="0" y="6"/>
                        <a:pt x="0" y="12"/>
                      </a:cubicBezTo>
                      <a:cubicBezTo>
                        <a:pt x="0" y="19"/>
                        <a:pt x="6" y="25"/>
                        <a:pt x="13" y="25"/>
                      </a:cubicBezTo>
                      <a:cubicBezTo>
                        <a:pt x="17" y="25"/>
                        <a:pt x="22" y="22"/>
                        <a:pt x="24" y="18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79" name="Oval 320"/>
                <p:cNvSpPr>
                  <a:spLocks noChangeArrowheads="1"/>
                </p:cNvSpPr>
                <p:nvPr/>
              </p:nvSpPr>
              <p:spPr bwMode="auto">
                <a:xfrm>
                  <a:off x="3602" y="1623"/>
                  <a:ext cx="11" cy="11"/>
                </a:xfrm>
                <a:prstGeom prst="ellipse">
                  <a:avLst/>
                </a:prstGeom>
                <a:noFill/>
                <a:ln w="476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fr-FR" altLang="fr-FR" sz="18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580" name="Freeform 321"/>
                <p:cNvSpPr>
                  <a:spLocks/>
                </p:cNvSpPr>
                <p:nvPr/>
              </p:nvSpPr>
              <p:spPr bwMode="auto">
                <a:xfrm>
                  <a:off x="3486" y="1347"/>
                  <a:ext cx="170" cy="19"/>
                </a:xfrm>
                <a:custGeom>
                  <a:avLst/>
                  <a:gdLst>
                    <a:gd name="T0" fmla="*/ 84862395 w 109"/>
                    <a:gd name="T1" fmla="*/ 2018685 h 12"/>
                    <a:gd name="T2" fmla="*/ 47208655 w 109"/>
                    <a:gd name="T3" fmla="*/ 9734881 h 12"/>
                    <a:gd name="T4" fmla="*/ 34556571 w 109"/>
                    <a:gd name="T5" fmla="*/ 12686971 h 12"/>
                    <a:gd name="T6" fmla="*/ 0 w 109"/>
                    <a:gd name="T7" fmla="*/ 15413562 h 12"/>
                    <a:gd name="T8" fmla="*/ 34556571 w 109"/>
                    <a:gd name="T9" fmla="*/ 15413562 h 12"/>
                    <a:gd name="T10" fmla="*/ 47208655 w 109"/>
                    <a:gd name="T11" fmla="*/ 12686971 h 12"/>
                    <a:gd name="T12" fmla="*/ 84862395 w 109"/>
                    <a:gd name="T13" fmla="*/ 5060731 h 12"/>
                    <a:gd name="T14" fmla="*/ 94909091 w 109"/>
                    <a:gd name="T15" fmla="*/ 3196251 h 12"/>
                    <a:gd name="T16" fmla="*/ 104803331 w 109"/>
                    <a:gd name="T17" fmla="*/ 2018685 h 12"/>
                    <a:gd name="T18" fmla="*/ 94909091 w 109"/>
                    <a:gd name="T19" fmla="*/ 0 h 12"/>
                    <a:gd name="T20" fmla="*/ 84862395 w 109"/>
                    <a:gd name="T21" fmla="*/ 2018685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9" h="12">
                      <a:moveTo>
                        <a:pt x="88" y="1"/>
                      </a:moveTo>
                      <a:cubicBezTo>
                        <a:pt x="75" y="2"/>
                        <a:pt x="61" y="5"/>
                        <a:pt x="49" y="6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24" y="10"/>
                        <a:pt x="8" y="11"/>
                        <a:pt x="0" y="10"/>
                      </a:cubicBezTo>
                      <a:cubicBezTo>
                        <a:pt x="8" y="11"/>
                        <a:pt x="24" y="12"/>
                        <a:pt x="36" y="10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61" y="7"/>
                        <a:pt x="75" y="4"/>
                        <a:pt x="88" y="3"/>
                      </a:cubicBezTo>
                      <a:cubicBezTo>
                        <a:pt x="93" y="2"/>
                        <a:pt x="99" y="2"/>
                        <a:pt x="99" y="2"/>
                      </a:cubicBezTo>
                      <a:cubicBezTo>
                        <a:pt x="99" y="2"/>
                        <a:pt x="109" y="1"/>
                        <a:pt x="109" y="1"/>
                      </a:cubicBezTo>
                      <a:cubicBezTo>
                        <a:pt x="99" y="0"/>
                        <a:pt x="99" y="0"/>
                        <a:pt x="99" y="0"/>
                      </a:cubicBezTo>
                      <a:cubicBezTo>
                        <a:pt x="99" y="0"/>
                        <a:pt x="93" y="0"/>
                        <a:pt x="88" y="1"/>
                      </a:cubicBezTo>
                    </a:path>
                  </a:pathLst>
                </a:custGeom>
                <a:solidFill>
                  <a:srgbClr val="8D8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81" name="Freeform 322"/>
                <p:cNvSpPr>
                  <a:spLocks/>
                </p:cNvSpPr>
                <p:nvPr/>
              </p:nvSpPr>
              <p:spPr bwMode="auto">
                <a:xfrm>
                  <a:off x="3923" y="2564"/>
                  <a:ext cx="8" cy="134"/>
                </a:xfrm>
                <a:custGeom>
                  <a:avLst/>
                  <a:gdLst>
                    <a:gd name="T0" fmla="*/ 4279304 w 5"/>
                    <a:gd name="T1" fmla="*/ 80619131 h 86"/>
                    <a:gd name="T2" fmla="*/ 8476288 w 5"/>
                    <a:gd name="T3" fmla="*/ 33599487 h 86"/>
                    <a:gd name="T4" fmla="*/ 10955018 w 5"/>
                    <a:gd name="T5" fmla="*/ 0 h 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86">
                      <a:moveTo>
                        <a:pt x="2" y="86"/>
                      </a:moveTo>
                      <a:cubicBezTo>
                        <a:pt x="0" y="79"/>
                        <a:pt x="5" y="44"/>
                        <a:pt x="4" y="36"/>
                      </a:cubicBezTo>
                      <a:cubicBezTo>
                        <a:pt x="4" y="30"/>
                        <a:pt x="5" y="12"/>
                        <a:pt x="5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82" name="Freeform 323"/>
                <p:cNvSpPr>
                  <a:spLocks/>
                </p:cNvSpPr>
                <p:nvPr/>
              </p:nvSpPr>
              <p:spPr bwMode="auto">
                <a:xfrm>
                  <a:off x="3893" y="2572"/>
                  <a:ext cx="5" cy="120"/>
                </a:xfrm>
                <a:custGeom>
                  <a:avLst/>
                  <a:gdLst>
                    <a:gd name="T0" fmla="*/ 7844042 w 3"/>
                    <a:gd name="T1" fmla="*/ 72411494 h 77"/>
                    <a:gd name="T2" fmla="*/ 21789005 w 3"/>
                    <a:gd name="T3" fmla="*/ 25068726 h 77"/>
                    <a:gd name="T4" fmla="*/ 7844042 w 3"/>
                    <a:gd name="T5" fmla="*/ 0 h 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77">
                      <a:moveTo>
                        <a:pt x="1" y="77"/>
                      </a:moveTo>
                      <a:cubicBezTo>
                        <a:pt x="0" y="72"/>
                        <a:pt x="3" y="38"/>
                        <a:pt x="3" y="27"/>
                      </a:cubicBezTo>
                      <a:cubicBezTo>
                        <a:pt x="2" y="19"/>
                        <a:pt x="1" y="8"/>
                        <a:pt x="1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83" name="Freeform 324"/>
                <p:cNvSpPr>
                  <a:spLocks/>
                </p:cNvSpPr>
                <p:nvPr/>
              </p:nvSpPr>
              <p:spPr bwMode="auto">
                <a:xfrm>
                  <a:off x="3857" y="2560"/>
                  <a:ext cx="9" cy="115"/>
                </a:xfrm>
                <a:custGeom>
                  <a:avLst/>
                  <a:gdLst>
                    <a:gd name="T0" fmla="*/ 1823229 w 6"/>
                    <a:gd name="T1" fmla="*/ 63825702 h 74"/>
                    <a:gd name="T2" fmla="*/ 699912 w 6"/>
                    <a:gd name="T3" fmla="*/ 18746826 h 74"/>
                    <a:gd name="T4" fmla="*/ 466608 w 6"/>
                    <a:gd name="T5" fmla="*/ 0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74">
                      <a:moveTo>
                        <a:pt x="6" y="74"/>
                      </a:moveTo>
                      <a:cubicBezTo>
                        <a:pt x="6" y="74"/>
                        <a:pt x="4" y="34"/>
                        <a:pt x="2" y="22"/>
                      </a:cubicBezTo>
                      <a:cubicBezTo>
                        <a:pt x="0" y="13"/>
                        <a:pt x="1" y="7"/>
                        <a:pt x="1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84" name="Freeform 325"/>
                <p:cNvSpPr>
                  <a:spLocks/>
                </p:cNvSpPr>
                <p:nvPr/>
              </p:nvSpPr>
              <p:spPr bwMode="auto">
                <a:xfrm>
                  <a:off x="3970" y="2518"/>
                  <a:ext cx="15" cy="12"/>
                </a:xfrm>
                <a:custGeom>
                  <a:avLst/>
                  <a:gdLst>
                    <a:gd name="T0" fmla="*/ 3032963 w 10"/>
                    <a:gd name="T1" fmla="*/ 2362203 h 8"/>
                    <a:gd name="T2" fmla="*/ 0 w 10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8">
                      <a:moveTo>
                        <a:pt x="10" y="8"/>
                      </a:moveTo>
                      <a:cubicBezTo>
                        <a:pt x="7" y="4"/>
                        <a:pt x="3" y="2"/>
                        <a:pt x="0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85" name="Freeform 326"/>
                <p:cNvSpPr>
                  <a:spLocks/>
                </p:cNvSpPr>
                <p:nvPr/>
              </p:nvSpPr>
              <p:spPr bwMode="auto">
                <a:xfrm>
                  <a:off x="3779" y="1967"/>
                  <a:ext cx="59" cy="34"/>
                </a:xfrm>
                <a:custGeom>
                  <a:avLst/>
                  <a:gdLst>
                    <a:gd name="T0" fmla="*/ 0 w 38"/>
                    <a:gd name="T1" fmla="*/ 0 h 22"/>
                    <a:gd name="T2" fmla="*/ 0 w 38"/>
                    <a:gd name="T3" fmla="*/ 0 h 22"/>
                    <a:gd name="T4" fmla="*/ 13819379 w 38"/>
                    <a:gd name="T5" fmla="*/ 8906022 h 22"/>
                    <a:gd name="T6" fmla="*/ 27592465 w 38"/>
                    <a:gd name="T7" fmla="*/ 16112920 h 22"/>
                    <a:gd name="T8" fmla="*/ 32054666 w 38"/>
                    <a:gd name="T9" fmla="*/ 12992497 h 22"/>
                    <a:gd name="T10" fmla="*/ 27592465 w 38"/>
                    <a:gd name="T11" fmla="*/ 14921087 h 22"/>
                    <a:gd name="T12" fmla="*/ 14940266 w 38"/>
                    <a:gd name="T13" fmla="*/ 7888193 h 22"/>
                    <a:gd name="T14" fmla="*/ 0 w 38"/>
                    <a:gd name="T15" fmla="*/ 0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8" h="2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11" y="6"/>
                        <a:pt x="17" y="12"/>
                      </a:cubicBezTo>
                      <a:cubicBezTo>
                        <a:pt x="23" y="17"/>
                        <a:pt x="29" y="22"/>
                        <a:pt x="33" y="22"/>
                      </a:cubicBezTo>
                      <a:cubicBezTo>
                        <a:pt x="35" y="21"/>
                        <a:pt x="36" y="20"/>
                        <a:pt x="38" y="18"/>
                      </a:cubicBezTo>
                      <a:cubicBezTo>
                        <a:pt x="37" y="20"/>
                        <a:pt x="35" y="20"/>
                        <a:pt x="33" y="21"/>
                      </a:cubicBezTo>
                      <a:cubicBezTo>
                        <a:pt x="29" y="21"/>
                        <a:pt x="24" y="16"/>
                        <a:pt x="18" y="11"/>
                      </a:cubicBezTo>
                      <a:cubicBezTo>
                        <a:pt x="12" y="5"/>
                        <a:pt x="5" y="0"/>
                        <a:pt x="0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86" name="Freeform 327"/>
                <p:cNvSpPr>
                  <a:spLocks/>
                </p:cNvSpPr>
                <p:nvPr/>
              </p:nvSpPr>
              <p:spPr bwMode="auto">
                <a:xfrm>
                  <a:off x="3484" y="1682"/>
                  <a:ext cx="199" cy="33"/>
                </a:xfrm>
                <a:custGeom>
                  <a:avLst/>
                  <a:gdLst>
                    <a:gd name="T0" fmla="*/ 33607197 w 127"/>
                    <a:gd name="T1" fmla="*/ 9786730 h 21"/>
                    <a:gd name="T2" fmla="*/ 0 w 127"/>
                    <a:gd name="T3" fmla="*/ 6227919 h 21"/>
                    <a:gd name="T4" fmla="*/ 33607197 w 127"/>
                    <a:gd name="T5" fmla="*/ 12175518 h 21"/>
                    <a:gd name="T6" fmla="*/ 141395924 w 127"/>
                    <a:gd name="T7" fmla="*/ 0 h 21"/>
                    <a:gd name="T8" fmla="*/ 33607197 w 127"/>
                    <a:gd name="T9" fmla="*/ 978673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7" h="21">
                      <a:moveTo>
                        <a:pt x="30" y="8"/>
                      </a:moveTo>
                      <a:cubicBezTo>
                        <a:pt x="19" y="6"/>
                        <a:pt x="9" y="6"/>
                        <a:pt x="0" y="5"/>
                      </a:cubicBezTo>
                      <a:cubicBezTo>
                        <a:pt x="9" y="6"/>
                        <a:pt x="19" y="8"/>
                        <a:pt x="30" y="10"/>
                      </a:cubicBezTo>
                      <a:cubicBezTo>
                        <a:pt x="64" y="15"/>
                        <a:pt x="102" y="21"/>
                        <a:pt x="127" y="0"/>
                      </a:cubicBezTo>
                      <a:cubicBezTo>
                        <a:pt x="103" y="20"/>
                        <a:pt x="64" y="13"/>
                        <a:pt x="30" y="8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87" name="Freeform 328"/>
                <p:cNvSpPr>
                  <a:spLocks/>
                </p:cNvSpPr>
                <p:nvPr/>
              </p:nvSpPr>
              <p:spPr bwMode="auto">
                <a:xfrm>
                  <a:off x="3324" y="966"/>
                  <a:ext cx="60" cy="17"/>
                </a:xfrm>
                <a:custGeom>
                  <a:avLst/>
                  <a:gdLst>
                    <a:gd name="T0" fmla="*/ 53790425 w 38"/>
                    <a:gd name="T1" fmla="*/ 7888193 h 11"/>
                    <a:gd name="T2" fmla="*/ 0 w 38"/>
                    <a:gd name="T3" fmla="*/ 7142198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8" h="11">
                      <a:moveTo>
                        <a:pt x="38" y="11"/>
                      </a:moveTo>
                      <a:cubicBezTo>
                        <a:pt x="29" y="2"/>
                        <a:pt x="11" y="0"/>
                        <a:pt x="0" y="10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88" name="Freeform 329"/>
                <p:cNvSpPr>
                  <a:spLocks/>
                </p:cNvSpPr>
                <p:nvPr/>
              </p:nvSpPr>
              <p:spPr bwMode="auto">
                <a:xfrm>
                  <a:off x="3461" y="966"/>
                  <a:ext cx="58" cy="17"/>
                </a:xfrm>
                <a:custGeom>
                  <a:avLst/>
                  <a:gdLst>
                    <a:gd name="T0" fmla="*/ 0 w 37"/>
                    <a:gd name="T1" fmla="*/ 7888193 h 11"/>
                    <a:gd name="T2" fmla="*/ 41770485 w 37"/>
                    <a:gd name="T3" fmla="*/ 7142198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7" h="11">
                      <a:moveTo>
                        <a:pt x="0" y="11"/>
                      </a:moveTo>
                      <a:cubicBezTo>
                        <a:pt x="9" y="2"/>
                        <a:pt x="26" y="0"/>
                        <a:pt x="37" y="10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89" name="Freeform 330"/>
                <p:cNvSpPr>
                  <a:spLocks/>
                </p:cNvSpPr>
                <p:nvPr/>
              </p:nvSpPr>
              <p:spPr bwMode="auto">
                <a:xfrm>
                  <a:off x="3434" y="978"/>
                  <a:ext cx="13" cy="32"/>
                </a:xfrm>
                <a:custGeom>
                  <a:avLst/>
                  <a:gdLst>
                    <a:gd name="T0" fmla="*/ 27168295 w 8"/>
                    <a:gd name="T1" fmla="*/ 4279304 h 20"/>
                    <a:gd name="T2" fmla="*/ 6331437 w 8"/>
                    <a:gd name="T3" fmla="*/ 42652246 h 20"/>
                    <a:gd name="T4" fmla="*/ 20737917 w 8"/>
                    <a:gd name="T5" fmla="*/ 0 h 20"/>
                    <a:gd name="T6" fmla="*/ 27168295 w 8"/>
                    <a:gd name="T7" fmla="*/ 4279304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20">
                      <a:moveTo>
                        <a:pt x="8" y="2"/>
                      </a:moveTo>
                      <a:cubicBezTo>
                        <a:pt x="3" y="6"/>
                        <a:pt x="1" y="10"/>
                        <a:pt x="2" y="20"/>
                      </a:cubicBezTo>
                      <a:cubicBezTo>
                        <a:pt x="0" y="8"/>
                        <a:pt x="1" y="5"/>
                        <a:pt x="6" y="0"/>
                      </a:cubicBezTo>
                      <a:cubicBezTo>
                        <a:pt x="7" y="0"/>
                        <a:pt x="8" y="1"/>
                        <a:pt x="8" y="2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90" name="Freeform 331"/>
                <p:cNvSpPr>
                  <a:spLocks/>
                </p:cNvSpPr>
                <p:nvPr/>
              </p:nvSpPr>
              <p:spPr bwMode="auto">
                <a:xfrm>
                  <a:off x="3254" y="946"/>
                  <a:ext cx="340" cy="275"/>
                </a:xfrm>
                <a:custGeom>
                  <a:avLst/>
                  <a:gdLst>
                    <a:gd name="T0" fmla="*/ 18935654 w 217"/>
                    <a:gd name="T1" fmla="*/ 33943806 h 177"/>
                    <a:gd name="T2" fmla="*/ 13662945 w 217"/>
                    <a:gd name="T3" fmla="*/ 15569585 h 177"/>
                    <a:gd name="T4" fmla="*/ 11260477 w 217"/>
                    <a:gd name="T5" fmla="*/ 8993072 h 177"/>
                    <a:gd name="T6" fmla="*/ 9776789 w 217"/>
                    <a:gd name="T7" fmla="*/ 4959669 h 177"/>
                    <a:gd name="T8" fmla="*/ 9776789 w 217"/>
                    <a:gd name="T9" fmla="*/ 4427943 h 177"/>
                    <a:gd name="T10" fmla="*/ 6239892 w 217"/>
                    <a:gd name="T11" fmla="*/ 1834354 h 177"/>
                    <a:gd name="T12" fmla="*/ 0 w 217"/>
                    <a:gd name="T13" fmla="*/ 8993072 h 177"/>
                    <a:gd name="T14" fmla="*/ 3982519 w 217"/>
                    <a:gd name="T15" fmla="*/ 25801188 h 177"/>
                    <a:gd name="T16" fmla="*/ 9119112 w 217"/>
                    <a:gd name="T17" fmla="*/ 43540896 h 177"/>
                    <a:gd name="T18" fmla="*/ 13662945 w 217"/>
                    <a:gd name="T19" fmla="*/ 55646202 h 177"/>
                    <a:gd name="T20" fmla="*/ 18935654 w 217"/>
                    <a:gd name="T21" fmla="*/ 64665291 h 177"/>
                    <a:gd name="T22" fmla="*/ 29668767 w 217"/>
                    <a:gd name="T23" fmla="*/ 70840346 h 177"/>
                    <a:gd name="T24" fmla="*/ 37605709 w 217"/>
                    <a:gd name="T25" fmla="*/ 102384198 h 177"/>
                    <a:gd name="T26" fmla="*/ 76412206 w 217"/>
                    <a:gd name="T27" fmla="*/ 137078225 h 177"/>
                    <a:gd name="T28" fmla="*/ 119724194 w 217"/>
                    <a:gd name="T29" fmla="*/ 151151607 h 177"/>
                    <a:gd name="T30" fmla="*/ 162291460 w 217"/>
                    <a:gd name="T31" fmla="*/ 137078225 h 177"/>
                    <a:gd name="T32" fmla="*/ 201285962 w 217"/>
                    <a:gd name="T33" fmla="*/ 102384198 h 177"/>
                    <a:gd name="T34" fmla="*/ 211391169 w 217"/>
                    <a:gd name="T35" fmla="*/ 70840346 h 177"/>
                    <a:gd name="T36" fmla="*/ 221151593 w 217"/>
                    <a:gd name="T37" fmla="*/ 64665291 h 177"/>
                    <a:gd name="T38" fmla="*/ 227631200 w 217"/>
                    <a:gd name="T39" fmla="*/ 55646202 h 177"/>
                    <a:gd name="T40" fmla="*/ 231219499 w 217"/>
                    <a:gd name="T41" fmla="*/ 43540896 h 177"/>
                    <a:gd name="T42" fmla="*/ 235344258 w 217"/>
                    <a:gd name="T43" fmla="*/ 25801188 h 177"/>
                    <a:gd name="T44" fmla="*/ 240987925 w 217"/>
                    <a:gd name="T45" fmla="*/ 8993072 h 177"/>
                    <a:gd name="T46" fmla="*/ 237601453 w 217"/>
                    <a:gd name="T47" fmla="*/ 2849985 h 177"/>
                    <a:gd name="T48" fmla="*/ 235344258 w 217"/>
                    <a:gd name="T49" fmla="*/ 1834354 h 177"/>
                    <a:gd name="T50" fmla="*/ 232864513 w 217"/>
                    <a:gd name="T51" fmla="*/ 1834354 h 177"/>
                    <a:gd name="T52" fmla="*/ 226636843 w 217"/>
                    <a:gd name="T53" fmla="*/ 20202347 h 177"/>
                    <a:gd name="T54" fmla="*/ 224094119 w 217"/>
                    <a:gd name="T55" fmla="*/ 25801188 h 177"/>
                    <a:gd name="T56" fmla="*/ 217589487 w 217"/>
                    <a:gd name="T57" fmla="*/ 37036504 h 17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17" h="177">
                      <a:moveTo>
                        <a:pt x="17" y="40"/>
                      </a:moveTo>
                      <a:cubicBezTo>
                        <a:pt x="15" y="32"/>
                        <a:pt x="12" y="18"/>
                        <a:pt x="12" y="18"/>
                      </a:cubicBezTo>
                      <a:cubicBezTo>
                        <a:pt x="12" y="18"/>
                        <a:pt x="11" y="14"/>
                        <a:pt x="10" y="10"/>
                      </a:cubicBezTo>
                      <a:cubicBezTo>
                        <a:pt x="10" y="8"/>
                        <a:pt x="9" y="7"/>
                        <a:pt x="9" y="6"/>
                      </a:cubicBezTo>
                      <a:cubicBezTo>
                        <a:pt x="9" y="6"/>
                        <a:pt x="9" y="6"/>
                        <a:pt x="9" y="5"/>
                      </a:cubicBezTo>
                      <a:cubicBezTo>
                        <a:pt x="9" y="4"/>
                        <a:pt x="6" y="2"/>
                        <a:pt x="6" y="2"/>
                      </a:cubicBezTo>
                      <a:cubicBezTo>
                        <a:pt x="3" y="0"/>
                        <a:pt x="0" y="4"/>
                        <a:pt x="0" y="10"/>
                      </a:cubicBezTo>
                      <a:cubicBezTo>
                        <a:pt x="0" y="16"/>
                        <a:pt x="4" y="26"/>
                        <a:pt x="4" y="30"/>
                      </a:cubicBezTo>
                      <a:cubicBezTo>
                        <a:pt x="4" y="34"/>
                        <a:pt x="6" y="45"/>
                        <a:pt x="8" y="51"/>
                      </a:cubicBezTo>
                      <a:cubicBezTo>
                        <a:pt x="10" y="58"/>
                        <a:pt x="9" y="61"/>
                        <a:pt x="12" y="65"/>
                      </a:cubicBezTo>
                      <a:cubicBezTo>
                        <a:pt x="14" y="69"/>
                        <a:pt x="15" y="72"/>
                        <a:pt x="17" y="75"/>
                      </a:cubicBezTo>
                      <a:cubicBezTo>
                        <a:pt x="20" y="78"/>
                        <a:pt x="25" y="82"/>
                        <a:pt x="27" y="83"/>
                      </a:cubicBezTo>
                      <a:cubicBezTo>
                        <a:pt x="27" y="92"/>
                        <a:pt x="30" y="112"/>
                        <a:pt x="34" y="120"/>
                      </a:cubicBezTo>
                      <a:cubicBezTo>
                        <a:pt x="39" y="129"/>
                        <a:pt x="57" y="152"/>
                        <a:pt x="69" y="160"/>
                      </a:cubicBezTo>
                      <a:cubicBezTo>
                        <a:pt x="80" y="168"/>
                        <a:pt x="87" y="177"/>
                        <a:pt x="108" y="177"/>
                      </a:cubicBezTo>
                      <a:cubicBezTo>
                        <a:pt x="128" y="177"/>
                        <a:pt x="135" y="168"/>
                        <a:pt x="146" y="160"/>
                      </a:cubicBezTo>
                      <a:cubicBezTo>
                        <a:pt x="158" y="152"/>
                        <a:pt x="177" y="130"/>
                        <a:pt x="181" y="120"/>
                      </a:cubicBezTo>
                      <a:cubicBezTo>
                        <a:pt x="185" y="111"/>
                        <a:pt x="189" y="92"/>
                        <a:pt x="190" y="83"/>
                      </a:cubicBezTo>
                      <a:cubicBezTo>
                        <a:pt x="192" y="82"/>
                        <a:pt x="197" y="78"/>
                        <a:pt x="199" y="75"/>
                      </a:cubicBezTo>
                      <a:cubicBezTo>
                        <a:pt x="202" y="72"/>
                        <a:pt x="203" y="69"/>
                        <a:pt x="205" y="65"/>
                      </a:cubicBezTo>
                      <a:cubicBezTo>
                        <a:pt x="207" y="61"/>
                        <a:pt x="206" y="58"/>
                        <a:pt x="208" y="51"/>
                      </a:cubicBezTo>
                      <a:cubicBezTo>
                        <a:pt x="211" y="45"/>
                        <a:pt x="212" y="34"/>
                        <a:pt x="212" y="30"/>
                      </a:cubicBezTo>
                      <a:cubicBezTo>
                        <a:pt x="212" y="26"/>
                        <a:pt x="217" y="16"/>
                        <a:pt x="217" y="10"/>
                      </a:cubicBezTo>
                      <a:cubicBezTo>
                        <a:pt x="217" y="7"/>
                        <a:pt x="216" y="4"/>
                        <a:pt x="214" y="3"/>
                      </a:cubicBezTo>
                      <a:cubicBezTo>
                        <a:pt x="214" y="2"/>
                        <a:pt x="213" y="2"/>
                        <a:pt x="212" y="2"/>
                      </a:cubicBezTo>
                      <a:cubicBezTo>
                        <a:pt x="212" y="2"/>
                        <a:pt x="211" y="2"/>
                        <a:pt x="210" y="2"/>
                      </a:cubicBezTo>
                      <a:cubicBezTo>
                        <a:pt x="204" y="24"/>
                        <a:pt x="204" y="24"/>
                        <a:pt x="204" y="24"/>
                      </a:cubicBezTo>
                      <a:cubicBezTo>
                        <a:pt x="202" y="30"/>
                        <a:pt x="202" y="30"/>
                        <a:pt x="202" y="30"/>
                      </a:cubicBezTo>
                      <a:cubicBezTo>
                        <a:pt x="201" y="36"/>
                        <a:pt x="196" y="43"/>
                        <a:pt x="196" y="4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91" name="Freeform 332"/>
                <p:cNvSpPr>
                  <a:spLocks/>
                </p:cNvSpPr>
                <p:nvPr/>
              </p:nvSpPr>
              <p:spPr bwMode="auto">
                <a:xfrm>
                  <a:off x="2781" y="1134"/>
                  <a:ext cx="1284" cy="2920"/>
                </a:xfrm>
                <a:custGeom>
                  <a:avLst/>
                  <a:gdLst>
                    <a:gd name="T0" fmla="*/ 258233749 w 820"/>
                    <a:gd name="T1" fmla="*/ 104181488 h 1876"/>
                    <a:gd name="T2" fmla="*/ 134266721 w 820"/>
                    <a:gd name="T3" fmla="*/ 284218331 h 1876"/>
                    <a:gd name="T4" fmla="*/ 88776357 w 820"/>
                    <a:gd name="T5" fmla="*/ 629749973 h 1876"/>
                    <a:gd name="T6" fmla="*/ 77191390 w 820"/>
                    <a:gd name="T7" fmla="*/ 732272169 h 1876"/>
                    <a:gd name="T8" fmla="*/ 7605993 w 820"/>
                    <a:gd name="T9" fmla="*/ 837023756 h 1876"/>
                    <a:gd name="T10" fmla="*/ 55665499 w 820"/>
                    <a:gd name="T11" fmla="*/ 811591014 h 1876"/>
                    <a:gd name="T12" fmla="*/ 77191390 w 820"/>
                    <a:gd name="T13" fmla="*/ 904047226 h 1876"/>
                    <a:gd name="T14" fmla="*/ 119239089 w 820"/>
                    <a:gd name="T15" fmla="*/ 906895929 h 1876"/>
                    <a:gd name="T16" fmla="*/ 144828078 w 820"/>
                    <a:gd name="T17" fmla="*/ 898752491 h 1876"/>
                    <a:gd name="T18" fmla="*/ 172041674 w 820"/>
                    <a:gd name="T19" fmla="*/ 811591014 h 1876"/>
                    <a:gd name="T20" fmla="*/ 162409502 w 820"/>
                    <a:gd name="T21" fmla="*/ 692622014 h 1876"/>
                    <a:gd name="T22" fmla="*/ 231008411 w 820"/>
                    <a:gd name="T23" fmla="*/ 395352163 h 1876"/>
                    <a:gd name="T24" fmla="*/ 235031924 w 820"/>
                    <a:gd name="T25" fmla="*/ 358315597 h 1876"/>
                    <a:gd name="T26" fmla="*/ 262303280 w 820"/>
                    <a:gd name="T27" fmla="*/ 596530940 h 1876"/>
                    <a:gd name="T28" fmla="*/ 265720220 w 820"/>
                    <a:gd name="T29" fmla="*/ 1092832141 h 1876"/>
                    <a:gd name="T30" fmla="*/ 284404768 w 820"/>
                    <a:gd name="T31" fmla="*/ 1348534021 h 1876"/>
                    <a:gd name="T32" fmla="*/ 339143756 w 820"/>
                    <a:gd name="T33" fmla="*/ 1582780252 h 1876"/>
                    <a:gd name="T34" fmla="*/ 275516376 w 820"/>
                    <a:gd name="T35" fmla="*/ 1653816778 h 1876"/>
                    <a:gd name="T36" fmla="*/ 274894028 w 820"/>
                    <a:gd name="T37" fmla="*/ 1671516627 h 1876"/>
                    <a:gd name="T38" fmla="*/ 291237007 w 820"/>
                    <a:gd name="T39" fmla="*/ 1680197026 h 1876"/>
                    <a:gd name="T40" fmla="*/ 350484858 w 820"/>
                    <a:gd name="T41" fmla="*/ 1686743991 h 1876"/>
                    <a:gd name="T42" fmla="*/ 416078979 w 820"/>
                    <a:gd name="T43" fmla="*/ 1665424957 h 1876"/>
                    <a:gd name="T44" fmla="*/ 420328018 w 820"/>
                    <a:gd name="T45" fmla="*/ 1569310720 h 1876"/>
                    <a:gd name="T46" fmla="*/ 425739532 w 820"/>
                    <a:gd name="T47" fmla="*/ 1314167346 h 1876"/>
                    <a:gd name="T48" fmla="*/ 433703369 w 820"/>
                    <a:gd name="T49" fmla="*/ 982027432 h 1876"/>
                    <a:gd name="T50" fmla="*/ 458645296 w 820"/>
                    <a:gd name="T51" fmla="*/ 982027432 h 1876"/>
                    <a:gd name="T52" fmla="*/ 467430946 w 820"/>
                    <a:gd name="T53" fmla="*/ 1314167346 h 1876"/>
                    <a:gd name="T54" fmla="*/ 473403060 w 820"/>
                    <a:gd name="T55" fmla="*/ 1569310720 h 1876"/>
                    <a:gd name="T56" fmla="*/ 476024042 w 820"/>
                    <a:gd name="T57" fmla="*/ 1665424957 h 1876"/>
                    <a:gd name="T58" fmla="*/ 541271478 w 820"/>
                    <a:gd name="T59" fmla="*/ 1686743991 h 1876"/>
                    <a:gd name="T60" fmla="*/ 601451133 w 820"/>
                    <a:gd name="T61" fmla="*/ 1681461208 h 1876"/>
                    <a:gd name="T62" fmla="*/ 618813245 w 820"/>
                    <a:gd name="T63" fmla="*/ 1671516627 h 1876"/>
                    <a:gd name="T64" fmla="*/ 617903343 w 820"/>
                    <a:gd name="T65" fmla="*/ 1653816778 h 1876"/>
                    <a:gd name="T66" fmla="*/ 553152219 w 820"/>
                    <a:gd name="T67" fmla="*/ 1582780252 h 1876"/>
                    <a:gd name="T68" fmla="*/ 608801248 w 820"/>
                    <a:gd name="T69" fmla="*/ 1348534021 h 1876"/>
                    <a:gd name="T70" fmla="*/ 627484017 w 820"/>
                    <a:gd name="T71" fmla="*/ 1092832141 h 1876"/>
                    <a:gd name="T72" fmla="*/ 658172165 w 820"/>
                    <a:gd name="T73" fmla="*/ 705987978 h 1876"/>
                    <a:gd name="T74" fmla="*/ 652699011 w 820"/>
                    <a:gd name="T75" fmla="*/ 408357841 h 1876"/>
                    <a:gd name="T76" fmla="*/ 658933281 w 820"/>
                    <a:gd name="T77" fmla="*/ 377036587 h 1876"/>
                    <a:gd name="T78" fmla="*/ 679116007 w 820"/>
                    <a:gd name="T79" fmla="*/ 566350569 h 1876"/>
                    <a:gd name="T80" fmla="*/ 731928457 w 820"/>
                    <a:gd name="T81" fmla="*/ 743039794 h 1876"/>
                    <a:gd name="T82" fmla="*/ 736780078 w 820"/>
                    <a:gd name="T83" fmla="*/ 871451267 h 1876"/>
                    <a:gd name="T84" fmla="*/ 768327611 w 820"/>
                    <a:gd name="T85" fmla="*/ 913447372 h 1876"/>
                    <a:gd name="T86" fmla="*/ 796940303 w 820"/>
                    <a:gd name="T87" fmla="*/ 910339914 h 1876"/>
                    <a:gd name="T88" fmla="*/ 828036134 w 820"/>
                    <a:gd name="T89" fmla="*/ 840905753 h 1876"/>
                    <a:gd name="T90" fmla="*/ 879602880 w 820"/>
                    <a:gd name="T91" fmla="*/ 853597849 h 1876"/>
                    <a:gd name="T92" fmla="*/ 859353010 w 820"/>
                    <a:gd name="T93" fmla="*/ 779287777 h 1876"/>
                    <a:gd name="T94" fmla="*/ 808877190 w 820"/>
                    <a:gd name="T95" fmla="*/ 676668118 h 1876"/>
                    <a:gd name="T96" fmla="*/ 779559594 w 820"/>
                    <a:gd name="T97" fmla="*/ 416158615 h 1876"/>
                    <a:gd name="T98" fmla="*/ 685467058 w 820"/>
                    <a:gd name="T99" fmla="*/ 117314596 h 1876"/>
                    <a:gd name="T100" fmla="*/ 526199248 w 820"/>
                    <a:gd name="T101" fmla="*/ 0 h 187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820" h="1876">
                      <a:moveTo>
                        <a:pt x="337" y="1"/>
                      </a:moveTo>
                      <a:cubicBezTo>
                        <a:pt x="338" y="17"/>
                        <a:pt x="343" y="79"/>
                        <a:pt x="307" y="85"/>
                      </a:cubicBezTo>
                      <a:cubicBezTo>
                        <a:pt x="293" y="87"/>
                        <a:pt x="244" y="109"/>
                        <a:pt x="237" y="115"/>
                      </a:cubicBezTo>
                      <a:cubicBezTo>
                        <a:pt x="227" y="125"/>
                        <a:pt x="205" y="127"/>
                        <a:pt x="191" y="130"/>
                      </a:cubicBezTo>
                      <a:cubicBezTo>
                        <a:pt x="177" y="133"/>
                        <a:pt x="146" y="149"/>
                        <a:pt x="132" y="212"/>
                      </a:cubicBezTo>
                      <a:cubicBezTo>
                        <a:pt x="125" y="242"/>
                        <a:pt x="118" y="279"/>
                        <a:pt x="123" y="314"/>
                      </a:cubicBezTo>
                      <a:cubicBezTo>
                        <a:pt x="124" y="338"/>
                        <a:pt x="107" y="383"/>
                        <a:pt x="105" y="460"/>
                      </a:cubicBezTo>
                      <a:cubicBezTo>
                        <a:pt x="106" y="488"/>
                        <a:pt x="103" y="508"/>
                        <a:pt x="99" y="521"/>
                      </a:cubicBezTo>
                      <a:cubicBezTo>
                        <a:pt x="83" y="560"/>
                        <a:pt x="83" y="669"/>
                        <a:pt x="82" y="696"/>
                      </a:cubicBezTo>
                      <a:cubicBezTo>
                        <a:pt x="81" y="713"/>
                        <a:pt x="81" y="736"/>
                        <a:pt x="78" y="748"/>
                      </a:cubicBezTo>
                      <a:cubicBezTo>
                        <a:pt x="75" y="760"/>
                        <a:pt x="78" y="771"/>
                        <a:pt x="74" y="781"/>
                      </a:cubicBezTo>
                      <a:cubicBezTo>
                        <a:pt x="71" y="791"/>
                        <a:pt x="73" y="805"/>
                        <a:pt x="71" y="809"/>
                      </a:cubicBezTo>
                      <a:cubicBezTo>
                        <a:pt x="64" y="815"/>
                        <a:pt x="39" y="852"/>
                        <a:pt x="33" y="861"/>
                      </a:cubicBezTo>
                      <a:cubicBezTo>
                        <a:pt x="26" y="869"/>
                        <a:pt x="19" y="894"/>
                        <a:pt x="16" y="899"/>
                      </a:cubicBezTo>
                      <a:cubicBezTo>
                        <a:pt x="12" y="904"/>
                        <a:pt x="11" y="915"/>
                        <a:pt x="7" y="925"/>
                      </a:cubicBezTo>
                      <a:cubicBezTo>
                        <a:pt x="4" y="935"/>
                        <a:pt x="0" y="944"/>
                        <a:pt x="13" y="943"/>
                      </a:cubicBezTo>
                      <a:cubicBezTo>
                        <a:pt x="23" y="942"/>
                        <a:pt x="34" y="925"/>
                        <a:pt x="36" y="913"/>
                      </a:cubicBezTo>
                      <a:cubicBezTo>
                        <a:pt x="39" y="912"/>
                        <a:pt x="45" y="904"/>
                        <a:pt x="51" y="897"/>
                      </a:cubicBezTo>
                      <a:cubicBezTo>
                        <a:pt x="50" y="903"/>
                        <a:pt x="55" y="909"/>
                        <a:pt x="60" y="929"/>
                      </a:cubicBezTo>
                      <a:cubicBezTo>
                        <a:pt x="60" y="936"/>
                        <a:pt x="65" y="952"/>
                        <a:pt x="65" y="960"/>
                      </a:cubicBezTo>
                      <a:cubicBezTo>
                        <a:pt x="64" y="968"/>
                        <a:pt x="69" y="988"/>
                        <a:pt x="71" y="999"/>
                      </a:cubicBezTo>
                      <a:cubicBezTo>
                        <a:pt x="74" y="1009"/>
                        <a:pt x="83" y="1010"/>
                        <a:pt x="89" y="1006"/>
                      </a:cubicBezTo>
                      <a:cubicBezTo>
                        <a:pt x="89" y="1006"/>
                        <a:pt x="89" y="1015"/>
                        <a:pt x="98" y="1017"/>
                      </a:cubicBezTo>
                      <a:cubicBezTo>
                        <a:pt x="107" y="1018"/>
                        <a:pt x="109" y="1002"/>
                        <a:pt x="109" y="1002"/>
                      </a:cubicBezTo>
                      <a:cubicBezTo>
                        <a:pt x="109" y="1002"/>
                        <a:pt x="109" y="1008"/>
                        <a:pt x="115" y="1009"/>
                      </a:cubicBezTo>
                      <a:cubicBezTo>
                        <a:pt x="125" y="1009"/>
                        <a:pt x="127" y="989"/>
                        <a:pt x="127" y="989"/>
                      </a:cubicBezTo>
                      <a:cubicBezTo>
                        <a:pt x="127" y="991"/>
                        <a:pt x="128" y="993"/>
                        <a:pt x="133" y="993"/>
                      </a:cubicBezTo>
                      <a:cubicBezTo>
                        <a:pt x="138" y="993"/>
                        <a:pt x="142" y="972"/>
                        <a:pt x="144" y="963"/>
                      </a:cubicBezTo>
                      <a:cubicBezTo>
                        <a:pt x="147" y="954"/>
                        <a:pt x="150" y="946"/>
                        <a:pt x="151" y="940"/>
                      </a:cubicBezTo>
                      <a:cubicBezTo>
                        <a:pt x="152" y="933"/>
                        <a:pt x="152" y="929"/>
                        <a:pt x="158" y="897"/>
                      </a:cubicBezTo>
                      <a:cubicBezTo>
                        <a:pt x="164" y="865"/>
                        <a:pt x="146" y="832"/>
                        <a:pt x="148" y="821"/>
                      </a:cubicBezTo>
                      <a:cubicBezTo>
                        <a:pt x="151" y="811"/>
                        <a:pt x="141" y="794"/>
                        <a:pt x="143" y="792"/>
                      </a:cubicBezTo>
                      <a:cubicBezTo>
                        <a:pt x="144" y="789"/>
                        <a:pt x="147" y="777"/>
                        <a:pt x="149" y="765"/>
                      </a:cubicBezTo>
                      <a:cubicBezTo>
                        <a:pt x="151" y="753"/>
                        <a:pt x="194" y="650"/>
                        <a:pt x="198" y="626"/>
                      </a:cubicBezTo>
                      <a:cubicBezTo>
                        <a:pt x="206" y="582"/>
                        <a:pt x="205" y="563"/>
                        <a:pt x="201" y="532"/>
                      </a:cubicBezTo>
                      <a:cubicBezTo>
                        <a:pt x="202" y="509"/>
                        <a:pt x="211" y="448"/>
                        <a:pt x="212" y="437"/>
                      </a:cubicBezTo>
                      <a:cubicBezTo>
                        <a:pt x="213" y="435"/>
                        <a:pt x="213" y="424"/>
                        <a:pt x="215" y="416"/>
                      </a:cubicBezTo>
                      <a:cubicBezTo>
                        <a:pt x="215" y="412"/>
                        <a:pt x="216" y="404"/>
                        <a:pt x="216" y="395"/>
                      </a:cubicBezTo>
                      <a:cubicBezTo>
                        <a:pt x="216" y="396"/>
                        <a:pt x="216" y="396"/>
                        <a:pt x="216" y="396"/>
                      </a:cubicBezTo>
                      <a:cubicBezTo>
                        <a:pt x="217" y="406"/>
                        <a:pt x="220" y="424"/>
                        <a:pt x="221" y="451"/>
                      </a:cubicBezTo>
                      <a:cubicBezTo>
                        <a:pt x="220" y="475"/>
                        <a:pt x="231" y="516"/>
                        <a:pt x="233" y="537"/>
                      </a:cubicBezTo>
                      <a:cubicBezTo>
                        <a:pt x="230" y="544"/>
                        <a:pt x="241" y="659"/>
                        <a:pt x="241" y="659"/>
                      </a:cubicBezTo>
                      <a:cubicBezTo>
                        <a:pt x="237" y="666"/>
                        <a:pt x="217" y="753"/>
                        <a:pt x="217" y="780"/>
                      </a:cubicBezTo>
                      <a:cubicBezTo>
                        <a:pt x="214" y="793"/>
                        <a:pt x="219" y="811"/>
                        <a:pt x="218" y="841"/>
                      </a:cubicBezTo>
                      <a:cubicBezTo>
                        <a:pt x="216" y="877"/>
                        <a:pt x="184" y="1023"/>
                        <a:pt x="244" y="1208"/>
                      </a:cubicBezTo>
                      <a:cubicBezTo>
                        <a:pt x="247" y="1218"/>
                        <a:pt x="248" y="1255"/>
                        <a:pt x="252" y="1275"/>
                      </a:cubicBezTo>
                      <a:cubicBezTo>
                        <a:pt x="253" y="1281"/>
                        <a:pt x="263" y="1304"/>
                        <a:pt x="264" y="1335"/>
                      </a:cubicBezTo>
                      <a:cubicBezTo>
                        <a:pt x="265" y="1387"/>
                        <a:pt x="259" y="1453"/>
                        <a:pt x="261" y="1490"/>
                      </a:cubicBezTo>
                      <a:cubicBezTo>
                        <a:pt x="263" y="1549"/>
                        <a:pt x="288" y="1604"/>
                        <a:pt x="298" y="1642"/>
                      </a:cubicBezTo>
                      <a:cubicBezTo>
                        <a:pt x="307" y="1681"/>
                        <a:pt x="311" y="1711"/>
                        <a:pt x="309" y="1719"/>
                      </a:cubicBezTo>
                      <a:cubicBezTo>
                        <a:pt x="307" y="1726"/>
                        <a:pt x="306" y="1738"/>
                        <a:pt x="311" y="1749"/>
                      </a:cubicBezTo>
                      <a:cubicBezTo>
                        <a:pt x="312" y="1750"/>
                        <a:pt x="294" y="1788"/>
                        <a:pt x="285" y="1795"/>
                      </a:cubicBezTo>
                      <a:cubicBezTo>
                        <a:pt x="276" y="1802"/>
                        <a:pt x="273" y="1808"/>
                        <a:pt x="266" y="1812"/>
                      </a:cubicBezTo>
                      <a:cubicBezTo>
                        <a:pt x="259" y="1816"/>
                        <a:pt x="256" y="1819"/>
                        <a:pt x="253" y="1827"/>
                      </a:cubicBezTo>
                      <a:cubicBezTo>
                        <a:pt x="251" y="1833"/>
                        <a:pt x="244" y="1841"/>
                        <a:pt x="249" y="1846"/>
                      </a:cubicBezTo>
                      <a:cubicBezTo>
                        <a:pt x="250" y="1847"/>
                        <a:pt x="250" y="1847"/>
                        <a:pt x="251" y="1848"/>
                      </a:cubicBezTo>
                      <a:cubicBezTo>
                        <a:pt x="252" y="1847"/>
                        <a:pt x="252" y="1847"/>
                        <a:pt x="252" y="1847"/>
                      </a:cubicBezTo>
                      <a:cubicBezTo>
                        <a:pt x="251" y="1850"/>
                        <a:pt x="251" y="1851"/>
                        <a:pt x="252" y="1853"/>
                      </a:cubicBezTo>
                      <a:cubicBezTo>
                        <a:pt x="255" y="1858"/>
                        <a:pt x="260" y="1859"/>
                        <a:pt x="267" y="1858"/>
                      </a:cubicBezTo>
                      <a:cubicBezTo>
                        <a:pt x="267" y="1857"/>
                        <a:pt x="267" y="1857"/>
                        <a:pt x="267" y="1857"/>
                      </a:cubicBezTo>
                      <a:cubicBezTo>
                        <a:pt x="268" y="1859"/>
                        <a:pt x="268" y="1861"/>
                        <a:pt x="270" y="1863"/>
                      </a:cubicBezTo>
                      <a:cubicBezTo>
                        <a:pt x="274" y="1869"/>
                        <a:pt x="288" y="1872"/>
                        <a:pt x="294" y="1866"/>
                      </a:cubicBezTo>
                      <a:cubicBezTo>
                        <a:pt x="302" y="1871"/>
                        <a:pt x="317" y="1871"/>
                        <a:pt x="322" y="1864"/>
                      </a:cubicBezTo>
                      <a:cubicBezTo>
                        <a:pt x="326" y="1876"/>
                        <a:pt x="344" y="1874"/>
                        <a:pt x="354" y="1872"/>
                      </a:cubicBezTo>
                      <a:cubicBezTo>
                        <a:pt x="364" y="1870"/>
                        <a:pt x="368" y="1864"/>
                        <a:pt x="374" y="1859"/>
                      </a:cubicBezTo>
                      <a:cubicBezTo>
                        <a:pt x="380" y="1855"/>
                        <a:pt x="384" y="1851"/>
                        <a:pt x="382" y="1840"/>
                      </a:cubicBezTo>
                      <a:cubicBezTo>
                        <a:pt x="381" y="1829"/>
                        <a:pt x="382" y="1829"/>
                        <a:pt x="384" y="1816"/>
                      </a:cubicBezTo>
                      <a:cubicBezTo>
                        <a:pt x="384" y="1808"/>
                        <a:pt x="391" y="1806"/>
                        <a:pt x="392" y="1793"/>
                      </a:cubicBezTo>
                      <a:cubicBezTo>
                        <a:pt x="393" y="1783"/>
                        <a:pt x="385" y="1740"/>
                        <a:pt x="386" y="1734"/>
                      </a:cubicBezTo>
                      <a:cubicBezTo>
                        <a:pt x="388" y="1720"/>
                        <a:pt x="378" y="1709"/>
                        <a:pt x="375" y="1687"/>
                      </a:cubicBezTo>
                      <a:cubicBezTo>
                        <a:pt x="372" y="1665"/>
                        <a:pt x="381" y="1589"/>
                        <a:pt x="381" y="1575"/>
                      </a:cubicBezTo>
                      <a:cubicBezTo>
                        <a:pt x="381" y="1549"/>
                        <a:pt x="395" y="1506"/>
                        <a:pt x="391" y="1452"/>
                      </a:cubicBezTo>
                      <a:cubicBezTo>
                        <a:pt x="389" y="1421"/>
                        <a:pt x="374" y="1327"/>
                        <a:pt x="374" y="1305"/>
                      </a:cubicBezTo>
                      <a:cubicBezTo>
                        <a:pt x="374" y="1302"/>
                        <a:pt x="373" y="1278"/>
                        <a:pt x="374" y="1274"/>
                      </a:cubicBezTo>
                      <a:cubicBezTo>
                        <a:pt x="378" y="1260"/>
                        <a:pt x="398" y="1087"/>
                        <a:pt x="398" y="1085"/>
                      </a:cubicBezTo>
                      <a:cubicBezTo>
                        <a:pt x="401" y="1065"/>
                        <a:pt x="409" y="929"/>
                        <a:pt x="409" y="929"/>
                      </a:cubicBezTo>
                      <a:cubicBezTo>
                        <a:pt x="411" y="929"/>
                        <a:pt x="411" y="929"/>
                        <a:pt x="411" y="929"/>
                      </a:cubicBezTo>
                      <a:cubicBezTo>
                        <a:pt x="411" y="929"/>
                        <a:pt x="419" y="1065"/>
                        <a:pt x="421" y="1085"/>
                      </a:cubicBezTo>
                      <a:cubicBezTo>
                        <a:pt x="421" y="1087"/>
                        <a:pt x="441" y="1260"/>
                        <a:pt x="446" y="1274"/>
                      </a:cubicBezTo>
                      <a:cubicBezTo>
                        <a:pt x="447" y="1278"/>
                        <a:pt x="446" y="1302"/>
                        <a:pt x="446" y="1305"/>
                      </a:cubicBezTo>
                      <a:cubicBezTo>
                        <a:pt x="446" y="1327"/>
                        <a:pt x="431" y="1421"/>
                        <a:pt x="429" y="1452"/>
                      </a:cubicBezTo>
                      <a:cubicBezTo>
                        <a:pt x="425" y="1506"/>
                        <a:pt x="439" y="1549"/>
                        <a:pt x="439" y="1575"/>
                      </a:cubicBezTo>
                      <a:cubicBezTo>
                        <a:pt x="439" y="1589"/>
                        <a:pt x="448" y="1665"/>
                        <a:pt x="445" y="1687"/>
                      </a:cubicBezTo>
                      <a:cubicBezTo>
                        <a:pt x="441" y="1709"/>
                        <a:pt x="432" y="1720"/>
                        <a:pt x="434" y="1734"/>
                      </a:cubicBezTo>
                      <a:cubicBezTo>
                        <a:pt x="435" y="1740"/>
                        <a:pt x="427" y="1783"/>
                        <a:pt x="428" y="1793"/>
                      </a:cubicBezTo>
                      <a:cubicBezTo>
                        <a:pt x="429" y="1806"/>
                        <a:pt x="435" y="1808"/>
                        <a:pt x="436" y="1816"/>
                      </a:cubicBezTo>
                      <a:cubicBezTo>
                        <a:pt x="437" y="1829"/>
                        <a:pt x="439" y="1829"/>
                        <a:pt x="437" y="1840"/>
                      </a:cubicBezTo>
                      <a:cubicBezTo>
                        <a:pt x="436" y="1851"/>
                        <a:pt x="440" y="1855"/>
                        <a:pt x="446" y="1859"/>
                      </a:cubicBezTo>
                      <a:cubicBezTo>
                        <a:pt x="451" y="1864"/>
                        <a:pt x="456" y="1870"/>
                        <a:pt x="466" y="1872"/>
                      </a:cubicBezTo>
                      <a:cubicBezTo>
                        <a:pt x="476" y="1874"/>
                        <a:pt x="493" y="1876"/>
                        <a:pt x="497" y="1864"/>
                      </a:cubicBezTo>
                      <a:cubicBezTo>
                        <a:pt x="503" y="1871"/>
                        <a:pt x="518" y="1871"/>
                        <a:pt x="526" y="1866"/>
                      </a:cubicBezTo>
                      <a:cubicBezTo>
                        <a:pt x="531" y="1872"/>
                        <a:pt x="546" y="1869"/>
                        <a:pt x="550" y="1863"/>
                      </a:cubicBezTo>
                      <a:cubicBezTo>
                        <a:pt x="552" y="1861"/>
                        <a:pt x="552" y="1859"/>
                        <a:pt x="552" y="1858"/>
                      </a:cubicBezTo>
                      <a:cubicBezTo>
                        <a:pt x="553" y="1858"/>
                        <a:pt x="553" y="1858"/>
                        <a:pt x="553" y="1858"/>
                      </a:cubicBezTo>
                      <a:cubicBezTo>
                        <a:pt x="559" y="1859"/>
                        <a:pt x="567" y="1857"/>
                        <a:pt x="568" y="1853"/>
                      </a:cubicBezTo>
                      <a:cubicBezTo>
                        <a:pt x="569" y="1851"/>
                        <a:pt x="569" y="1850"/>
                        <a:pt x="568" y="1847"/>
                      </a:cubicBezTo>
                      <a:cubicBezTo>
                        <a:pt x="568" y="1848"/>
                        <a:pt x="568" y="1848"/>
                        <a:pt x="568" y="1848"/>
                      </a:cubicBezTo>
                      <a:cubicBezTo>
                        <a:pt x="569" y="1847"/>
                        <a:pt x="570" y="1847"/>
                        <a:pt x="571" y="1846"/>
                      </a:cubicBezTo>
                      <a:cubicBezTo>
                        <a:pt x="576" y="1841"/>
                        <a:pt x="569" y="1833"/>
                        <a:pt x="567" y="1827"/>
                      </a:cubicBezTo>
                      <a:cubicBezTo>
                        <a:pt x="564" y="1819"/>
                        <a:pt x="560" y="1816"/>
                        <a:pt x="553" y="1812"/>
                      </a:cubicBezTo>
                      <a:cubicBezTo>
                        <a:pt x="546" y="1808"/>
                        <a:pt x="544" y="1802"/>
                        <a:pt x="535" y="1795"/>
                      </a:cubicBezTo>
                      <a:cubicBezTo>
                        <a:pt x="525" y="1788"/>
                        <a:pt x="508" y="1750"/>
                        <a:pt x="508" y="1749"/>
                      </a:cubicBezTo>
                      <a:cubicBezTo>
                        <a:pt x="514" y="1738"/>
                        <a:pt x="512" y="1726"/>
                        <a:pt x="511" y="1719"/>
                      </a:cubicBezTo>
                      <a:cubicBezTo>
                        <a:pt x="509" y="1711"/>
                        <a:pt x="513" y="1681"/>
                        <a:pt x="522" y="1642"/>
                      </a:cubicBezTo>
                      <a:cubicBezTo>
                        <a:pt x="532" y="1604"/>
                        <a:pt x="557" y="1549"/>
                        <a:pt x="559" y="1490"/>
                      </a:cubicBezTo>
                      <a:cubicBezTo>
                        <a:pt x="561" y="1453"/>
                        <a:pt x="555" y="1387"/>
                        <a:pt x="556" y="1335"/>
                      </a:cubicBezTo>
                      <a:cubicBezTo>
                        <a:pt x="557" y="1304"/>
                        <a:pt x="567" y="1281"/>
                        <a:pt x="568" y="1275"/>
                      </a:cubicBezTo>
                      <a:cubicBezTo>
                        <a:pt x="572" y="1255"/>
                        <a:pt x="572" y="1218"/>
                        <a:pt x="576" y="1208"/>
                      </a:cubicBezTo>
                      <a:cubicBezTo>
                        <a:pt x="636" y="1023"/>
                        <a:pt x="603" y="877"/>
                        <a:pt x="602" y="841"/>
                      </a:cubicBezTo>
                      <a:cubicBezTo>
                        <a:pt x="602" y="841"/>
                        <a:pt x="602" y="841"/>
                        <a:pt x="602" y="841"/>
                      </a:cubicBezTo>
                      <a:cubicBezTo>
                        <a:pt x="601" y="811"/>
                        <a:pt x="606" y="793"/>
                        <a:pt x="604" y="780"/>
                      </a:cubicBezTo>
                      <a:cubicBezTo>
                        <a:pt x="603" y="753"/>
                        <a:pt x="583" y="666"/>
                        <a:pt x="579" y="659"/>
                      </a:cubicBezTo>
                      <a:cubicBezTo>
                        <a:pt x="579" y="659"/>
                        <a:pt x="590" y="544"/>
                        <a:pt x="587" y="537"/>
                      </a:cubicBezTo>
                      <a:cubicBezTo>
                        <a:pt x="589" y="516"/>
                        <a:pt x="600" y="475"/>
                        <a:pt x="599" y="451"/>
                      </a:cubicBezTo>
                      <a:cubicBezTo>
                        <a:pt x="600" y="424"/>
                        <a:pt x="603" y="406"/>
                        <a:pt x="604" y="396"/>
                      </a:cubicBezTo>
                      <a:cubicBezTo>
                        <a:pt x="604" y="395"/>
                        <a:pt x="604" y="395"/>
                        <a:pt x="604" y="395"/>
                      </a:cubicBezTo>
                      <a:cubicBezTo>
                        <a:pt x="604" y="404"/>
                        <a:pt x="605" y="412"/>
                        <a:pt x="605" y="416"/>
                      </a:cubicBezTo>
                      <a:cubicBezTo>
                        <a:pt x="607" y="424"/>
                        <a:pt x="607" y="435"/>
                        <a:pt x="608" y="437"/>
                      </a:cubicBezTo>
                      <a:cubicBezTo>
                        <a:pt x="609" y="448"/>
                        <a:pt x="618" y="509"/>
                        <a:pt x="619" y="532"/>
                      </a:cubicBezTo>
                      <a:cubicBezTo>
                        <a:pt x="615" y="563"/>
                        <a:pt x="614" y="582"/>
                        <a:pt x="623" y="626"/>
                      </a:cubicBezTo>
                      <a:cubicBezTo>
                        <a:pt x="626" y="650"/>
                        <a:pt x="669" y="753"/>
                        <a:pt x="671" y="765"/>
                      </a:cubicBezTo>
                      <a:cubicBezTo>
                        <a:pt x="673" y="777"/>
                        <a:pt x="676" y="789"/>
                        <a:pt x="677" y="792"/>
                      </a:cubicBezTo>
                      <a:cubicBezTo>
                        <a:pt x="679" y="794"/>
                        <a:pt x="669" y="811"/>
                        <a:pt x="672" y="821"/>
                      </a:cubicBezTo>
                      <a:cubicBezTo>
                        <a:pt x="674" y="832"/>
                        <a:pt x="656" y="865"/>
                        <a:pt x="662" y="897"/>
                      </a:cubicBezTo>
                      <a:cubicBezTo>
                        <a:pt x="668" y="929"/>
                        <a:pt x="668" y="933"/>
                        <a:pt x="669" y="940"/>
                      </a:cubicBezTo>
                      <a:cubicBezTo>
                        <a:pt x="670" y="946"/>
                        <a:pt x="673" y="954"/>
                        <a:pt x="676" y="963"/>
                      </a:cubicBezTo>
                      <a:cubicBezTo>
                        <a:pt x="678" y="972"/>
                        <a:pt x="682" y="993"/>
                        <a:pt x="687" y="993"/>
                      </a:cubicBezTo>
                      <a:cubicBezTo>
                        <a:pt x="692" y="993"/>
                        <a:pt x="693" y="991"/>
                        <a:pt x="693" y="989"/>
                      </a:cubicBezTo>
                      <a:cubicBezTo>
                        <a:pt x="693" y="989"/>
                        <a:pt x="695" y="1009"/>
                        <a:pt x="705" y="1009"/>
                      </a:cubicBezTo>
                      <a:cubicBezTo>
                        <a:pt x="711" y="1008"/>
                        <a:pt x="711" y="1002"/>
                        <a:pt x="711" y="1002"/>
                      </a:cubicBezTo>
                      <a:cubicBezTo>
                        <a:pt x="711" y="1002"/>
                        <a:pt x="713" y="1018"/>
                        <a:pt x="722" y="1017"/>
                      </a:cubicBezTo>
                      <a:cubicBezTo>
                        <a:pt x="731" y="1015"/>
                        <a:pt x="731" y="1006"/>
                        <a:pt x="731" y="1006"/>
                      </a:cubicBezTo>
                      <a:cubicBezTo>
                        <a:pt x="737" y="1010"/>
                        <a:pt x="746" y="1009"/>
                        <a:pt x="749" y="999"/>
                      </a:cubicBezTo>
                      <a:cubicBezTo>
                        <a:pt x="751" y="988"/>
                        <a:pt x="756" y="968"/>
                        <a:pt x="755" y="960"/>
                      </a:cubicBezTo>
                      <a:cubicBezTo>
                        <a:pt x="755" y="952"/>
                        <a:pt x="760" y="936"/>
                        <a:pt x="760" y="929"/>
                      </a:cubicBezTo>
                      <a:cubicBezTo>
                        <a:pt x="765" y="909"/>
                        <a:pt x="770" y="903"/>
                        <a:pt x="769" y="897"/>
                      </a:cubicBezTo>
                      <a:cubicBezTo>
                        <a:pt x="775" y="904"/>
                        <a:pt x="781" y="912"/>
                        <a:pt x="784" y="913"/>
                      </a:cubicBezTo>
                      <a:cubicBezTo>
                        <a:pt x="786" y="925"/>
                        <a:pt x="797" y="942"/>
                        <a:pt x="807" y="943"/>
                      </a:cubicBezTo>
                      <a:cubicBezTo>
                        <a:pt x="820" y="944"/>
                        <a:pt x="816" y="935"/>
                        <a:pt x="813" y="925"/>
                      </a:cubicBezTo>
                      <a:cubicBezTo>
                        <a:pt x="809" y="915"/>
                        <a:pt x="808" y="904"/>
                        <a:pt x="804" y="899"/>
                      </a:cubicBezTo>
                      <a:cubicBezTo>
                        <a:pt x="801" y="894"/>
                        <a:pt x="795" y="869"/>
                        <a:pt x="789" y="861"/>
                      </a:cubicBezTo>
                      <a:cubicBezTo>
                        <a:pt x="782" y="852"/>
                        <a:pt x="757" y="815"/>
                        <a:pt x="751" y="809"/>
                      </a:cubicBezTo>
                      <a:cubicBezTo>
                        <a:pt x="748" y="805"/>
                        <a:pt x="750" y="791"/>
                        <a:pt x="747" y="781"/>
                      </a:cubicBezTo>
                      <a:cubicBezTo>
                        <a:pt x="744" y="771"/>
                        <a:pt x="745" y="760"/>
                        <a:pt x="742" y="748"/>
                      </a:cubicBezTo>
                      <a:cubicBezTo>
                        <a:pt x="739" y="736"/>
                        <a:pt x="739" y="713"/>
                        <a:pt x="738" y="696"/>
                      </a:cubicBezTo>
                      <a:cubicBezTo>
                        <a:pt x="737" y="669"/>
                        <a:pt x="737" y="560"/>
                        <a:pt x="721" y="521"/>
                      </a:cubicBezTo>
                      <a:cubicBezTo>
                        <a:pt x="717" y="508"/>
                        <a:pt x="714" y="488"/>
                        <a:pt x="715" y="460"/>
                      </a:cubicBezTo>
                      <a:cubicBezTo>
                        <a:pt x="713" y="383"/>
                        <a:pt x="696" y="338"/>
                        <a:pt x="697" y="314"/>
                      </a:cubicBezTo>
                      <a:cubicBezTo>
                        <a:pt x="702" y="279"/>
                        <a:pt x="695" y="242"/>
                        <a:pt x="688" y="212"/>
                      </a:cubicBezTo>
                      <a:cubicBezTo>
                        <a:pt x="674" y="149"/>
                        <a:pt x="643" y="133"/>
                        <a:pt x="629" y="130"/>
                      </a:cubicBezTo>
                      <a:cubicBezTo>
                        <a:pt x="615" y="127"/>
                        <a:pt x="593" y="125"/>
                        <a:pt x="583" y="115"/>
                      </a:cubicBezTo>
                      <a:cubicBezTo>
                        <a:pt x="576" y="109"/>
                        <a:pt x="527" y="87"/>
                        <a:pt x="513" y="85"/>
                      </a:cubicBezTo>
                      <a:cubicBezTo>
                        <a:pt x="476" y="78"/>
                        <a:pt x="483" y="13"/>
                        <a:pt x="483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92" name="Oval 333"/>
                <p:cNvSpPr>
                  <a:spLocks noChangeArrowheads="1"/>
                </p:cNvSpPr>
                <p:nvPr/>
              </p:nvSpPr>
              <p:spPr bwMode="auto">
                <a:xfrm>
                  <a:off x="3486" y="983"/>
                  <a:ext cx="6" cy="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fr-FR" altLang="fr-FR" sz="18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593" name="Oval 334"/>
                <p:cNvSpPr>
                  <a:spLocks noChangeArrowheads="1"/>
                </p:cNvSpPr>
                <p:nvPr/>
              </p:nvSpPr>
              <p:spPr bwMode="auto">
                <a:xfrm>
                  <a:off x="3346" y="983"/>
                  <a:ext cx="7" cy="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fr-FR" altLang="fr-FR" sz="18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594" name="Freeform 335"/>
                <p:cNvSpPr>
                  <a:spLocks/>
                </p:cNvSpPr>
                <p:nvPr/>
              </p:nvSpPr>
              <p:spPr bwMode="auto">
                <a:xfrm>
                  <a:off x="3406" y="2182"/>
                  <a:ext cx="44" cy="32"/>
                </a:xfrm>
                <a:custGeom>
                  <a:avLst/>
                  <a:gdLst>
                    <a:gd name="T0" fmla="*/ 0 w 28"/>
                    <a:gd name="T1" fmla="*/ 6521210 h 21"/>
                    <a:gd name="T2" fmla="*/ 26898412 w 28"/>
                    <a:gd name="T3" fmla="*/ 9937082 h 21"/>
                    <a:gd name="T4" fmla="*/ 0 w 28"/>
                    <a:gd name="T5" fmla="*/ 6096320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21">
                      <a:moveTo>
                        <a:pt x="0" y="14"/>
                      </a:moveTo>
                      <a:cubicBezTo>
                        <a:pt x="6" y="8"/>
                        <a:pt x="18" y="11"/>
                        <a:pt x="22" y="21"/>
                      </a:cubicBezTo>
                      <a:cubicBezTo>
                        <a:pt x="28" y="13"/>
                        <a:pt x="4" y="0"/>
                        <a:pt x="0" y="1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95" name="Freeform 336"/>
                <p:cNvSpPr>
                  <a:spLocks/>
                </p:cNvSpPr>
                <p:nvPr/>
              </p:nvSpPr>
              <p:spPr bwMode="auto">
                <a:xfrm>
                  <a:off x="3707" y="1561"/>
                  <a:ext cx="32" cy="38"/>
                </a:xfrm>
                <a:custGeom>
                  <a:avLst/>
                  <a:gdLst>
                    <a:gd name="T0" fmla="*/ 0 w 21"/>
                    <a:gd name="T1" fmla="*/ 10894833 h 25"/>
                    <a:gd name="T2" fmla="*/ 0 w 21"/>
                    <a:gd name="T3" fmla="*/ 10894833 h 25"/>
                    <a:gd name="T4" fmla="*/ 9937082 w 21"/>
                    <a:gd name="T5" fmla="*/ 619584 h 25"/>
                    <a:gd name="T6" fmla="*/ 9289630 w 21"/>
                    <a:gd name="T7" fmla="*/ 0 h 25"/>
                    <a:gd name="T8" fmla="*/ 0 w 21"/>
                    <a:gd name="T9" fmla="*/ 10894833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" h="25">
                      <a:moveTo>
                        <a:pt x="0" y="25"/>
                      </a:move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8" y="20"/>
                        <a:pt x="16" y="12"/>
                        <a:pt x="21" y="1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4" y="11"/>
                        <a:pt x="8" y="20"/>
                        <a:pt x="0" y="25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96" name="Freeform 337"/>
                <p:cNvSpPr>
                  <a:spLocks/>
                </p:cNvSpPr>
                <p:nvPr/>
              </p:nvSpPr>
              <p:spPr bwMode="auto">
                <a:xfrm>
                  <a:off x="3107" y="1561"/>
                  <a:ext cx="33" cy="38"/>
                </a:xfrm>
                <a:custGeom>
                  <a:avLst/>
                  <a:gdLst>
                    <a:gd name="T0" fmla="*/ 0 w 21"/>
                    <a:gd name="T1" fmla="*/ 619584 h 25"/>
                    <a:gd name="T2" fmla="*/ 25757525 w 21"/>
                    <a:gd name="T3" fmla="*/ 10894833 h 25"/>
                    <a:gd name="T4" fmla="*/ 1604941 w 21"/>
                    <a:gd name="T5" fmla="*/ 0 h 25"/>
                    <a:gd name="T6" fmla="*/ 0 w 21"/>
                    <a:gd name="T7" fmla="*/ 619584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" h="25">
                      <a:moveTo>
                        <a:pt x="0" y="1"/>
                      </a:moveTo>
                      <a:cubicBezTo>
                        <a:pt x="5" y="12"/>
                        <a:pt x="13" y="20"/>
                        <a:pt x="21" y="25"/>
                      </a:cubicBezTo>
                      <a:cubicBezTo>
                        <a:pt x="13" y="20"/>
                        <a:pt x="7" y="11"/>
                        <a:pt x="1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97" name="Freeform 338"/>
                <p:cNvSpPr>
                  <a:spLocks/>
                </p:cNvSpPr>
                <p:nvPr/>
              </p:nvSpPr>
              <p:spPr bwMode="auto">
                <a:xfrm>
                  <a:off x="3371" y="1117"/>
                  <a:ext cx="52" cy="3"/>
                </a:xfrm>
                <a:custGeom>
                  <a:avLst/>
                  <a:gdLst>
                    <a:gd name="T0" fmla="*/ 43597769 w 33"/>
                    <a:gd name="T1" fmla="*/ 699912 h 2"/>
                    <a:gd name="T2" fmla="*/ 41031256 w 33"/>
                    <a:gd name="T3" fmla="*/ 699912 h 2"/>
                    <a:gd name="T4" fmla="*/ 26581529 w 33"/>
                    <a:gd name="T5" fmla="*/ 699912 h 2"/>
                    <a:gd name="T6" fmla="*/ 20593651 w 33"/>
                    <a:gd name="T7" fmla="*/ 699912 h 2"/>
                    <a:gd name="T8" fmla="*/ 0 w 33"/>
                    <a:gd name="T9" fmla="*/ 699912 h 2"/>
                    <a:gd name="T10" fmla="*/ 20593651 w 33"/>
                    <a:gd name="T11" fmla="*/ 466608 h 2"/>
                    <a:gd name="T12" fmla="*/ 26581529 w 33"/>
                    <a:gd name="T13" fmla="*/ 466608 h 2"/>
                    <a:gd name="T14" fmla="*/ 41031256 w 33"/>
                    <a:gd name="T15" fmla="*/ 466608 h 2"/>
                    <a:gd name="T16" fmla="*/ 43597769 w 33"/>
                    <a:gd name="T17" fmla="*/ 466608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3" h="2">
                      <a:moveTo>
                        <a:pt x="33" y="2"/>
                      </a:move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28" y="2"/>
                        <a:pt x="24" y="1"/>
                        <a:pt x="20" y="2"/>
                      </a:cubicBezTo>
                      <a:cubicBezTo>
                        <a:pt x="19" y="2"/>
                        <a:pt x="18" y="2"/>
                        <a:pt x="16" y="2"/>
                      </a:cubicBezTo>
                      <a:cubicBezTo>
                        <a:pt x="11" y="2"/>
                        <a:pt x="3" y="2"/>
                        <a:pt x="0" y="2"/>
                      </a:cubicBezTo>
                      <a:cubicBezTo>
                        <a:pt x="2" y="2"/>
                        <a:pt x="11" y="1"/>
                        <a:pt x="16" y="1"/>
                      </a:cubicBezTo>
                      <a:cubicBezTo>
                        <a:pt x="18" y="1"/>
                        <a:pt x="19" y="1"/>
                        <a:pt x="20" y="1"/>
                      </a:cubicBezTo>
                      <a:cubicBezTo>
                        <a:pt x="24" y="0"/>
                        <a:pt x="29" y="0"/>
                        <a:pt x="31" y="1"/>
                      </a:cubicBezTo>
                      <a:cubicBezTo>
                        <a:pt x="33" y="1"/>
                        <a:pt x="33" y="1"/>
                        <a:pt x="33" y="1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98" name="Freeform 339"/>
                <p:cNvSpPr>
                  <a:spLocks/>
                </p:cNvSpPr>
                <p:nvPr/>
              </p:nvSpPr>
              <p:spPr bwMode="auto">
                <a:xfrm>
                  <a:off x="3423" y="1117"/>
                  <a:ext cx="52" cy="3"/>
                </a:xfrm>
                <a:custGeom>
                  <a:avLst/>
                  <a:gdLst>
                    <a:gd name="T0" fmla="*/ 0 w 33"/>
                    <a:gd name="T1" fmla="*/ 466608 h 2"/>
                    <a:gd name="T2" fmla="*/ 2736106 w 33"/>
                    <a:gd name="T3" fmla="*/ 466608 h 2"/>
                    <a:gd name="T4" fmla="*/ 18701441 w 33"/>
                    <a:gd name="T5" fmla="*/ 466608 h 2"/>
                    <a:gd name="T6" fmla="*/ 23445996 w 33"/>
                    <a:gd name="T7" fmla="*/ 466608 h 2"/>
                    <a:gd name="T8" fmla="*/ 43597769 w 33"/>
                    <a:gd name="T9" fmla="*/ 699912 h 2"/>
                    <a:gd name="T10" fmla="*/ 23006861 w 33"/>
                    <a:gd name="T11" fmla="*/ 699912 h 2"/>
                    <a:gd name="T12" fmla="*/ 16869047 w 33"/>
                    <a:gd name="T13" fmla="*/ 699912 h 2"/>
                    <a:gd name="T14" fmla="*/ 4311440 w 33"/>
                    <a:gd name="T15" fmla="*/ 699912 h 2"/>
                    <a:gd name="T16" fmla="*/ 0 w 33"/>
                    <a:gd name="T17" fmla="*/ 699912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3" h="2">
                      <a:moveTo>
                        <a:pt x="0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5" y="0"/>
                        <a:pt x="10" y="0"/>
                        <a:pt x="14" y="1"/>
                      </a:cubicBezTo>
                      <a:cubicBezTo>
                        <a:pt x="15" y="1"/>
                        <a:pt x="16" y="1"/>
                        <a:pt x="18" y="1"/>
                      </a:cubicBezTo>
                      <a:cubicBezTo>
                        <a:pt x="23" y="1"/>
                        <a:pt x="31" y="2"/>
                        <a:pt x="33" y="2"/>
                      </a:cubicBezTo>
                      <a:cubicBezTo>
                        <a:pt x="31" y="2"/>
                        <a:pt x="23" y="2"/>
                        <a:pt x="17" y="2"/>
                      </a:cubicBezTo>
                      <a:cubicBezTo>
                        <a:pt x="16" y="2"/>
                        <a:pt x="14" y="2"/>
                        <a:pt x="13" y="2"/>
                      </a:cubicBezTo>
                      <a:cubicBezTo>
                        <a:pt x="10" y="1"/>
                        <a:pt x="5" y="2"/>
                        <a:pt x="3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99" name="Freeform 340"/>
                <p:cNvSpPr>
                  <a:spLocks/>
                </p:cNvSpPr>
                <p:nvPr/>
              </p:nvSpPr>
              <p:spPr bwMode="auto">
                <a:xfrm>
                  <a:off x="3345" y="2471"/>
                  <a:ext cx="152" cy="123"/>
                </a:xfrm>
                <a:custGeom>
                  <a:avLst/>
                  <a:gdLst>
                    <a:gd name="T0" fmla="*/ 14322410 w 97"/>
                    <a:gd name="T1" fmla="*/ 0 h 79"/>
                    <a:gd name="T2" fmla="*/ 15357616 w 97"/>
                    <a:gd name="T3" fmla="*/ 18180365 h 79"/>
                    <a:gd name="T4" fmla="*/ 52724563 w 97"/>
                    <a:gd name="T5" fmla="*/ 72443763 h 79"/>
                    <a:gd name="T6" fmla="*/ 90324549 w 97"/>
                    <a:gd name="T7" fmla="*/ 17691364 h 79"/>
                    <a:gd name="T8" fmla="*/ 91357091 w 97"/>
                    <a:gd name="T9" fmla="*/ 7298024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7" h="79">
                      <a:moveTo>
                        <a:pt x="13" y="0"/>
                      </a:moveTo>
                      <a:cubicBezTo>
                        <a:pt x="15" y="7"/>
                        <a:pt x="16" y="15"/>
                        <a:pt x="14" y="20"/>
                      </a:cubicBezTo>
                      <a:cubicBezTo>
                        <a:pt x="11" y="28"/>
                        <a:pt x="0" y="79"/>
                        <a:pt x="47" y="79"/>
                      </a:cubicBezTo>
                      <a:cubicBezTo>
                        <a:pt x="97" y="79"/>
                        <a:pt x="83" y="35"/>
                        <a:pt x="81" y="19"/>
                      </a:cubicBezTo>
                      <a:cubicBezTo>
                        <a:pt x="81" y="15"/>
                        <a:pt x="81" y="12"/>
                        <a:pt x="82" y="8"/>
                      </a:cubicBezTo>
                    </a:path>
                  </a:pathLst>
                </a:custGeom>
                <a:solidFill>
                  <a:srgbClr val="FEF2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00" name="Freeform 341"/>
                <p:cNvSpPr>
                  <a:spLocks/>
                </p:cNvSpPr>
                <p:nvPr/>
              </p:nvSpPr>
              <p:spPr bwMode="auto">
                <a:xfrm>
                  <a:off x="3371" y="2518"/>
                  <a:ext cx="30" cy="65"/>
                </a:xfrm>
                <a:custGeom>
                  <a:avLst/>
                  <a:gdLst>
                    <a:gd name="T0" fmla="*/ 24331685 w 19"/>
                    <a:gd name="T1" fmla="*/ 7441186 h 42"/>
                    <a:gd name="T2" fmla="*/ 18539970 w 19"/>
                    <a:gd name="T3" fmla="*/ 17910829 h 42"/>
                    <a:gd name="T4" fmla="*/ 21575937 w 19"/>
                    <a:gd name="T5" fmla="*/ 26024062 h 42"/>
                    <a:gd name="T6" fmla="*/ 26565864 w 19"/>
                    <a:gd name="T7" fmla="*/ 31826419 h 42"/>
                    <a:gd name="T8" fmla="*/ 12437548 w 19"/>
                    <a:gd name="T9" fmla="*/ 27582546 h 42"/>
                    <a:gd name="T10" fmla="*/ 1889169 w 19"/>
                    <a:gd name="T11" fmla="*/ 16815548 h 42"/>
                    <a:gd name="T12" fmla="*/ 14134372 w 19"/>
                    <a:gd name="T13" fmla="*/ 12287595 h 42"/>
                    <a:gd name="T14" fmla="*/ 21575937 w 19"/>
                    <a:gd name="T15" fmla="*/ 0 h 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9" h="42">
                      <a:moveTo>
                        <a:pt x="17" y="10"/>
                      </a:moveTo>
                      <a:cubicBezTo>
                        <a:pt x="19" y="15"/>
                        <a:pt x="14" y="18"/>
                        <a:pt x="13" y="24"/>
                      </a:cubicBezTo>
                      <a:cubicBezTo>
                        <a:pt x="13" y="27"/>
                        <a:pt x="13" y="31"/>
                        <a:pt x="15" y="34"/>
                      </a:cubicBezTo>
                      <a:cubicBezTo>
                        <a:pt x="16" y="36"/>
                        <a:pt x="19" y="39"/>
                        <a:pt x="19" y="42"/>
                      </a:cubicBezTo>
                      <a:cubicBezTo>
                        <a:pt x="15" y="41"/>
                        <a:pt x="12" y="39"/>
                        <a:pt x="9" y="36"/>
                      </a:cubicBezTo>
                      <a:cubicBezTo>
                        <a:pt x="7" y="33"/>
                        <a:pt x="0" y="26"/>
                        <a:pt x="1" y="22"/>
                      </a:cubicBezTo>
                      <a:cubicBezTo>
                        <a:pt x="2" y="19"/>
                        <a:pt x="8" y="19"/>
                        <a:pt x="10" y="16"/>
                      </a:cubicBezTo>
                      <a:cubicBezTo>
                        <a:pt x="14" y="12"/>
                        <a:pt x="17" y="5"/>
                        <a:pt x="15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01" name="Freeform 342"/>
                <p:cNvSpPr>
                  <a:spLocks/>
                </p:cNvSpPr>
                <p:nvPr/>
              </p:nvSpPr>
              <p:spPr bwMode="auto">
                <a:xfrm>
                  <a:off x="3442" y="2493"/>
                  <a:ext cx="27" cy="89"/>
                </a:xfrm>
                <a:custGeom>
                  <a:avLst/>
                  <a:gdLst>
                    <a:gd name="T0" fmla="*/ 23602893 w 17"/>
                    <a:gd name="T1" fmla="*/ 3673000 h 57"/>
                    <a:gd name="T2" fmla="*/ 23602893 w 17"/>
                    <a:gd name="T3" fmla="*/ 39589210 h 57"/>
                    <a:gd name="T4" fmla="*/ 0 w 17"/>
                    <a:gd name="T5" fmla="*/ 56883902 h 57"/>
                    <a:gd name="T6" fmla="*/ 11413858 w 17"/>
                    <a:gd name="T7" fmla="*/ 46712707 h 57"/>
                    <a:gd name="T8" fmla="*/ 3480730 w 17"/>
                    <a:gd name="T9" fmla="*/ 34087620 h 57"/>
                    <a:gd name="T10" fmla="*/ 11413858 w 17"/>
                    <a:gd name="T11" fmla="*/ 21217894 h 57"/>
                    <a:gd name="T12" fmla="*/ 20228660 w 17"/>
                    <a:gd name="T13" fmla="*/ 0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" h="57">
                      <a:moveTo>
                        <a:pt x="14" y="4"/>
                      </a:moveTo>
                      <a:cubicBezTo>
                        <a:pt x="16" y="16"/>
                        <a:pt x="17" y="29"/>
                        <a:pt x="14" y="40"/>
                      </a:cubicBezTo>
                      <a:cubicBezTo>
                        <a:pt x="12" y="50"/>
                        <a:pt x="9" y="53"/>
                        <a:pt x="0" y="57"/>
                      </a:cubicBezTo>
                      <a:cubicBezTo>
                        <a:pt x="3" y="54"/>
                        <a:pt x="7" y="51"/>
                        <a:pt x="7" y="47"/>
                      </a:cubicBezTo>
                      <a:cubicBezTo>
                        <a:pt x="8" y="42"/>
                        <a:pt x="3" y="39"/>
                        <a:pt x="2" y="34"/>
                      </a:cubicBezTo>
                      <a:cubicBezTo>
                        <a:pt x="1" y="29"/>
                        <a:pt x="5" y="25"/>
                        <a:pt x="7" y="21"/>
                      </a:cubicBezTo>
                      <a:cubicBezTo>
                        <a:pt x="10" y="14"/>
                        <a:pt x="11" y="7"/>
                        <a:pt x="12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02" name="Freeform 343"/>
                <p:cNvSpPr>
                  <a:spLocks/>
                </p:cNvSpPr>
                <p:nvPr/>
              </p:nvSpPr>
              <p:spPr bwMode="auto">
                <a:xfrm>
                  <a:off x="3353" y="2476"/>
                  <a:ext cx="130" cy="120"/>
                </a:xfrm>
                <a:custGeom>
                  <a:avLst/>
                  <a:gdLst>
                    <a:gd name="T0" fmla="*/ 9034785 w 83"/>
                    <a:gd name="T1" fmla="*/ 0 h 77"/>
                    <a:gd name="T2" fmla="*/ 9712463 w 83"/>
                    <a:gd name="T3" fmla="*/ 15970576 h 77"/>
                    <a:gd name="T4" fmla="*/ 11990090 w 83"/>
                    <a:gd name="T5" fmla="*/ 59149158 h 77"/>
                    <a:gd name="T6" fmla="*/ 46070001 w 83"/>
                    <a:gd name="T7" fmla="*/ 72411494 h 77"/>
                    <a:gd name="T8" fmla="*/ 80196027 w 83"/>
                    <a:gd name="T9" fmla="*/ 62308043 h 77"/>
                    <a:gd name="T10" fmla="*/ 85426566 w 83"/>
                    <a:gd name="T11" fmla="*/ 22326789 h 77"/>
                    <a:gd name="T12" fmla="*/ 85161659 w 83"/>
                    <a:gd name="T13" fmla="*/ 15970576 h 77"/>
                    <a:gd name="T14" fmla="*/ 83195312 w 83"/>
                    <a:gd name="T15" fmla="*/ 11677159 h 77"/>
                    <a:gd name="T16" fmla="*/ 82137626 w 83"/>
                    <a:gd name="T17" fmla="*/ 3085074 h 77"/>
                    <a:gd name="T18" fmla="*/ 82137626 w 83"/>
                    <a:gd name="T19" fmla="*/ 11677159 h 77"/>
                    <a:gd name="T20" fmla="*/ 83195312 w 83"/>
                    <a:gd name="T21" fmla="*/ 15970576 h 77"/>
                    <a:gd name="T22" fmla="*/ 83195312 w 83"/>
                    <a:gd name="T23" fmla="*/ 22326789 h 77"/>
                    <a:gd name="T24" fmla="*/ 79267256 w 83"/>
                    <a:gd name="T25" fmla="*/ 60885419 h 77"/>
                    <a:gd name="T26" fmla="*/ 46070001 w 83"/>
                    <a:gd name="T27" fmla="*/ 70566036 h 77"/>
                    <a:gd name="T28" fmla="*/ 13537021 w 83"/>
                    <a:gd name="T29" fmla="*/ 59149158 h 77"/>
                    <a:gd name="T30" fmla="*/ 11153779 w 83"/>
                    <a:gd name="T31" fmla="*/ 15970576 h 77"/>
                    <a:gd name="T32" fmla="*/ 9034785 w 83"/>
                    <a:gd name="T33" fmla="*/ 0 h 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83" h="77">
                      <a:moveTo>
                        <a:pt x="8" y="0"/>
                      </a:moveTo>
                      <a:cubicBezTo>
                        <a:pt x="13" y="5"/>
                        <a:pt x="11" y="12"/>
                        <a:pt x="9" y="17"/>
                      </a:cubicBezTo>
                      <a:cubicBezTo>
                        <a:pt x="6" y="24"/>
                        <a:pt x="0" y="48"/>
                        <a:pt x="11" y="63"/>
                      </a:cubicBezTo>
                      <a:cubicBezTo>
                        <a:pt x="17" y="73"/>
                        <a:pt x="28" y="77"/>
                        <a:pt x="42" y="77"/>
                      </a:cubicBezTo>
                      <a:cubicBezTo>
                        <a:pt x="57" y="77"/>
                        <a:pt x="67" y="73"/>
                        <a:pt x="73" y="66"/>
                      </a:cubicBezTo>
                      <a:cubicBezTo>
                        <a:pt x="83" y="54"/>
                        <a:pt x="80" y="36"/>
                        <a:pt x="78" y="24"/>
                      </a:cubicBezTo>
                      <a:cubicBezTo>
                        <a:pt x="77" y="17"/>
                        <a:pt x="77" y="17"/>
                        <a:pt x="77" y="17"/>
                      </a:cubicBezTo>
                      <a:cubicBezTo>
                        <a:pt x="77" y="17"/>
                        <a:pt x="76" y="12"/>
                        <a:pt x="76" y="12"/>
                      </a:cubicBezTo>
                      <a:cubicBezTo>
                        <a:pt x="75" y="9"/>
                        <a:pt x="75" y="5"/>
                        <a:pt x="75" y="3"/>
                      </a:cubicBezTo>
                      <a:cubicBezTo>
                        <a:pt x="74" y="5"/>
                        <a:pt x="74" y="9"/>
                        <a:pt x="75" y="12"/>
                      </a:cubicBezTo>
                      <a:cubicBezTo>
                        <a:pt x="76" y="17"/>
                        <a:pt x="76" y="17"/>
                        <a:pt x="76" y="17"/>
                      </a:cubicBezTo>
                      <a:cubicBezTo>
                        <a:pt x="76" y="24"/>
                        <a:pt x="76" y="24"/>
                        <a:pt x="76" y="24"/>
                      </a:cubicBezTo>
                      <a:cubicBezTo>
                        <a:pt x="78" y="36"/>
                        <a:pt x="81" y="54"/>
                        <a:pt x="72" y="65"/>
                      </a:cubicBezTo>
                      <a:cubicBezTo>
                        <a:pt x="66" y="72"/>
                        <a:pt x="56" y="75"/>
                        <a:pt x="42" y="75"/>
                      </a:cubicBezTo>
                      <a:cubicBezTo>
                        <a:pt x="28" y="75"/>
                        <a:pt x="18" y="71"/>
                        <a:pt x="12" y="63"/>
                      </a:cubicBezTo>
                      <a:cubicBezTo>
                        <a:pt x="1" y="47"/>
                        <a:pt x="8" y="21"/>
                        <a:pt x="10" y="17"/>
                      </a:cubicBezTo>
                      <a:cubicBezTo>
                        <a:pt x="12" y="12"/>
                        <a:pt x="13" y="6"/>
                        <a:pt x="8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03" name="Freeform 344"/>
                <p:cNvSpPr>
                  <a:spLocks/>
                </p:cNvSpPr>
                <p:nvPr/>
              </p:nvSpPr>
              <p:spPr bwMode="auto">
                <a:xfrm>
                  <a:off x="3393" y="2476"/>
                  <a:ext cx="52" cy="110"/>
                </a:xfrm>
                <a:custGeom>
                  <a:avLst/>
                  <a:gdLst>
                    <a:gd name="T0" fmla="*/ 39543611 w 33"/>
                    <a:gd name="T1" fmla="*/ 0 h 71"/>
                    <a:gd name="T2" fmla="*/ 41031256 w 33"/>
                    <a:gd name="T3" fmla="*/ 10100987 h 71"/>
                    <a:gd name="T4" fmla="*/ 38155009 w 33"/>
                    <a:gd name="T5" fmla="*/ 35762526 h 71"/>
                    <a:gd name="T6" fmla="*/ 38155009 w 33"/>
                    <a:gd name="T7" fmla="*/ 35762526 h 71"/>
                    <a:gd name="T8" fmla="*/ 38155009 w 33"/>
                    <a:gd name="T9" fmla="*/ 36903843 h 71"/>
                    <a:gd name="T10" fmla="*/ 41886046 w 33"/>
                    <a:gd name="T11" fmla="*/ 44083220 h 71"/>
                    <a:gd name="T12" fmla="*/ 23006861 w 33"/>
                    <a:gd name="T13" fmla="*/ 54494005 h 71"/>
                    <a:gd name="T14" fmla="*/ 23006861 w 33"/>
                    <a:gd name="T15" fmla="*/ 54494005 h 71"/>
                    <a:gd name="T16" fmla="*/ 1736375 w 33"/>
                    <a:gd name="T17" fmla="*/ 44083220 h 71"/>
                    <a:gd name="T18" fmla="*/ 4779768 w 33"/>
                    <a:gd name="T19" fmla="*/ 35762526 h 71"/>
                    <a:gd name="T20" fmla="*/ 4779768 w 33"/>
                    <a:gd name="T21" fmla="*/ 35762526 h 71"/>
                    <a:gd name="T22" fmla="*/ 4311440 w 33"/>
                    <a:gd name="T23" fmla="*/ 10100987 h 71"/>
                    <a:gd name="T24" fmla="*/ 1736375 w 33"/>
                    <a:gd name="T25" fmla="*/ 3940422 h 71"/>
                    <a:gd name="T26" fmla="*/ 2736106 w 33"/>
                    <a:gd name="T27" fmla="*/ 12629915 h 71"/>
                    <a:gd name="T28" fmla="*/ 4311440 w 33"/>
                    <a:gd name="T29" fmla="*/ 35762526 h 71"/>
                    <a:gd name="T30" fmla="*/ 0 w 33"/>
                    <a:gd name="T31" fmla="*/ 43297326 h 71"/>
                    <a:gd name="T32" fmla="*/ 0 w 33"/>
                    <a:gd name="T33" fmla="*/ 44478117 h 71"/>
                    <a:gd name="T34" fmla="*/ 20593651 w 33"/>
                    <a:gd name="T35" fmla="*/ 55406730 h 71"/>
                    <a:gd name="T36" fmla="*/ 23006861 w 33"/>
                    <a:gd name="T37" fmla="*/ 55406730 h 71"/>
                    <a:gd name="T38" fmla="*/ 43597769 w 33"/>
                    <a:gd name="T39" fmla="*/ 44478117 h 71"/>
                    <a:gd name="T40" fmla="*/ 43597769 w 33"/>
                    <a:gd name="T41" fmla="*/ 43297326 h 71"/>
                    <a:gd name="T42" fmla="*/ 39543611 w 33"/>
                    <a:gd name="T43" fmla="*/ 35762526 h 71"/>
                    <a:gd name="T44" fmla="*/ 41886046 w 33"/>
                    <a:gd name="T45" fmla="*/ 11854147 h 71"/>
                    <a:gd name="T46" fmla="*/ 41886046 w 33"/>
                    <a:gd name="T47" fmla="*/ 10100987 h 71"/>
                    <a:gd name="T48" fmla="*/ 39543611 w 33"/>
                    <a:gd name="T49" fmla="*/ 0 h 7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3" h="71">
                      <a:moveTo>
                        <a:pt x="30" y="0"/>
                      </a:moveTo>
                      <a:cubicBezTo>
                        <a:pt x="31" y="2"/>
                        <a:pt x="31" y="8"/>
                        <a:pt x="31" y="13"/>
                      </a:cubicBezTo>
                      <a:cubicBezTo>
                        <a:pt x="31" y="18"/>
                        <a:pt x="29" y="43"/>
                        <a:pt x="29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29" y="47"/>
                        <a:pt x="29" y="47"/>
                        <a:pt x="29" y="47"/>
                      </a:cubicBezTo>
                      <a:cubicBezTo>
                        <a:pt x="31" y="50"/>
                        <a:pt x="33" y="54"/>
                        <a:pt x="32" y="56"/>
                      </a:cubicBezTo>
                      <a:cubicBezTo>
                        <a:pt x="31" y="61"/>
                        <a:pt x="26" y="70"/>
                        <a:pt x="17" y="70"/>
                      </a:cubicBezTo>
                      <a:cubicBezTo>
                        <a:pt x="17" y="70"/>
                        <a:pt x="17" y="70"/>
                        <a:pt x="17" y="70"/>
                      </a:cubicBezTo>
                      <a:cubicBezTo>
                        <a:pt x="8" y="70"/>
                        <a:pt x="2" y="61"/>
                        <a:pt x="1" y="56"/>
                      </a:cubicBezTo>
                      <a:cubicBezTo>
                        <a:pt x="0" y="54"/>
                        <a:pt x="2" y="50"/>
                        <a:pt x="4" y="46"/>
                      </a:cubicBezTo>
                      <a:cubicBezTo>
                        <a:pt x="4" y="46"/>
                        <a:pt x="4" y="46"/>
                        <a:pt x="4" y="46"/>
                      </a:cubicBezTo>
                      <a:cubicBezTo>
                        <a:pt x="4" y="43"/>
                        <a:pt x="3" y="18"/>
                        <a:pt x="3" y="13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21"/>
                        <a:pt x="2" y="42"/>
                        <a:pt x="3" y="46"/>
                      </a:cubicBezTo>
                      <a:cubicBezTo>
                        <a:pt x="1" y="49"/>
                        <a:pt x="0" y="52"/>
                        <a:pt x="0" y="55"/>
                      </a:cubicBezTo>
                      <a:cubicBezTo>
                        <a:pt x="0" y="56"/>
                        <a:pt x="0" y="56"/>
                        <a:pt x="0" y="57"/>
                      </a:cubicBezTo>
                      <a:cubicBezTo>
                        <a:pt x="1" y="62"/>
                        <a:pt x="7" y="71"/>
                        <a:pt x="16" y="71"/>
                      </a:cubicBezTo>
                      <a:cubicBezTo>
                        <a:pt x="17" y="71"/>
                        <a:pt x="17" y="71"/>
                        <a:pt x="17" y="71"/>
                      </a:cubicBezTo>
                      <a:cubicBezTo>
                        <a:pt x="27" y="71"/>
                        <a:pt x="31" y="62"/>
                        <a:pt x="33" y="57"/>
                      </a:cubicBezTo>
                      <a:cubicBezTo>
                        <a:pt x="33" y="57"/>
                        <a:pt x="33" y="56"/>
                        <a:pt x="33" y="55"/>
                      </a:cubicBezTo>
                      <a:cubicBezTo>
                        <a:pt x="33" y="53"/>
                        <a:pt x="32" y="49"/>
                        <a:pt x="30" y="46"/>
                      </a:cubicBezTo>
                      <a:cubicBezTo>
                        <a:pt x="31" y="42"/>
                        <a:pt x="32" y="19"/>
                        <a:pt x="32" y="15"/>
                      </a:cubicBezTo>
                      <a:cubicBezTo>
                        <a:pt x="32" y="14"/>
                        <a:pt x="32" y="14"/>
                        <a:pt x="32" y="13"/>
                      </a:cubicBezTo>
                      <a:cubicBezTo>
                        <a:pt x="32" y="8"/>
                        <a:pt x="31" y="3"/>
                        <a:pt x="30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04" name="Freeform 345"/>
                <p:cNvSpPr>
                  <a:spLocks/>
                </p:cNvSpPr>
                <p:nvPr/>
              </p:nvSpPr>
              <p:spPr bwMode="auto">
                <a:xfrm>
                  <a:off x="3428" y="2541"/>
                  <a:ext cx="12" cy="8"/>
                </a:xfrm>
                <a:custGeom>
                  <a:avLst/>
                  <a:gdLst>
                    <a:gd name="T0" fmla="*/ 0 w 8"/>
                    <a:gd name="T1" fmla="*/ 0 h 5"/>
                    <a:gd name="T2" fmla="*/ 2261946 w 8"/>
                    <a:gd name="T3" fmla="*/ 10955018 h 5"/>
                    <a:gd name="T4" fmla="*/ 2362203 w 8"/>
                    <a:gd name="T5" fmla="*/ 8476288 h 5"/>
                    <a:gd name="T6" fmla="*/ 0 w 8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5">
                      <a:moveTo>
                        <a:pt x="0" y="0"/>
                      </a:moveTo>
                      <a:cubicBezTo>
                        <a:pt x="2" y="1"/>
                        <a:pt x="6" y="3"/>
                        <a:pt x="7" y="5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6" y="1"/>
                        <a:pt x="1" y="1"/>
                        <a:pt x="0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05" name="Freeform 346"/>
                <p:cNvSpPr>
                  <a:spLocks/>
                </p:cNvSpPr>
                <p:nvPr/>
              </p:nvSpPr>
              <p:spPr bwMode="auto">
                <a:xfrm>
                  <a:off x="2944" y="1217"/>
                  <a:ext cx="955" cy="1112"/>
                </a:xfrm>
                <a:custGeom>
                  <a:avLst/>
                  <a:gdLst>
                    <a:gd name="T0" fmla="*/ 248521785 w 610"/>
                    <a:gd name="T1" fmla="*/ 0 h 715"/>
                    <a:gd name="T2" fmla="*/ 329204669 w 610"/>
                    <a:gd name="T3" fmla="*/ 36639176 h 715"/>
                    <a:gd name="T4" fmla="*/ 415968879 w 610"/>
                    <a:gd name="T5" fmla="*/ 1886989 h 715"/>
                    <a:gd name="T6" fmla="*/ 603471407 w 610"/>
                    <a:gd name="T7" fmla="*/ 75783019 h 715"/>
                    <a:gd name="T8" fmla="*/ 661107628 w 610"/>
                    <a:gd name="T9" fmla="*/ 274651689 h 715"/>
                    <a:gd name="T10" fmla="*/ 555781864 w 610"/>
                    <a:gd name="T11" fmla="*/ 284405067 h 715"/>
                    <a:gd name="T12" fmla="*/ 524761356 w 610"/>
                    <a:gd name="T13" fmla="*/ 558348821 h 715"/>
                    <a:gd name="T14" fmla="*/ 137779447 w 610"/>
                    <a:gd name="T15" fmla="*/ 565881269 h 715"/>
                    <a:gd name="T16" fmla="*/ 113459555 w 610"/>
                    <a:gd name="T17" fmla="*/ 294191759 h 715"/>
                    <a:gd name="T18" fmla="*/ 0 w 610"/>
                    <a:gd name="T19" fmla="*/ 276236833 h 715"/>
                    <a:gd name="T20" fmla="*/ 61520809 w 610"/>
                    <a:gd name="T21" fmla="*/ 71455246 h 715"/>
                    <a:gd name="T22" fmla="*/ 248521785 w 610"/>
                    <a:gd name="T23" fmla="*/ 0 h 7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10" h="715">
                      <a:moveTo>
                        <a:pt x="229" y="0"/>
                      </a:moveTo>
                      <a:cubicBezTo>
                        <a:pt x="229" y="0"/>
                        <a:pt x="256" y="41"/>
                        <a:pt x="304" y="41"/>
                      </a:cubicBezTo>
                      <a:cubicBezTo>
                        <a:pt x="352" y="41"/>
                        <a:pt x="384" y="2"/>
                        <a:pt x="384" y="2"/>
                      </a:cubicBezTo>
                      <a:cubicBezTo>
                        <a:pt x="384" y="2"/>
                        <a:pt x="544" y="76"/>
                        <a:pt x="557" y="86"/>
                      </a:cubicBezTo>
                      <a:cubicBezTo>
                        <a:pt x="570" y="96"/>
                        <a:pt x="600" y="159"/>
                        <a:pt x="610" y="311"/>
                      </a:cubicBezTo>
                      <a:cubicBezTo>
                        <a:pt x="610" y="311"/>
                        <a:pt x="572" y="328"/>
                        <a:pt x="513" y="322"/>
                      </a:cubicBezTo>
                      <a:cubicBezTo>
                        <a:pt x="513" y="322"/>
                        <a:pt x="504" y="596"/>
                        <a:pt x="484" y="633"/>
                      </a:cubicBezTo>
                      <a:cubicBezTo>
                        <a:pt x="484" y="633"/>
                        <a:pt x="323" y="715"/>
                        <a:pt x="127" y="641"/>
                      </a:cubicBezTo>
                      <a:cubicBezTo>
                        <a:pt x="127" y="641"/>
                        <a:pt x="110" y="568"/>
                        <a:pt x="105" y="333"/>
                      </a:cubicBezTo>
                      <a:cubicBezTo>
                        <a:pt x="105" y="333"/>
                        <a:pt x="39" y="340"/>
                        <a:pt x="0" y="313"/>
                      </a:cubicBezTo>
                      <a:cubicBezTo>
                        <a:pt x="0" y="313"/>
                        <a:pt x="6" y="130"/>
                        <a:pt x="57" y="81"/>
                      </a:cubicBezTo>
                      <a:cubicBezTo>
                        <a:pt x="57" y="81"/>
                        <a:pt x="171" y="21"/>
                        <a:pt x="229" y="0"/>
                      </a:cubicBezTo>
                      <a:close/>
                    </a:path>
                  </a:pathLst>
                </a:custGeom>
                <a:solidFill>
                  <a:srgbClr val="C0C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06" name="Freeform 347"/>
                <p:cNvSpPr>
                  <a:spLocks/>
                </p:cNvSpPr>
                <p:nvPr/>
              </p:nvSpPr>
              <p:spPr bwMode="auto">
                <a:xfrm>
                  <a:off x="3519" y="1487"/>
                  <a:ext cx="126" cy="158"/>
                </a:xfrm>
                <a:custGeom>
                  <a:avLst/>
                  <a:gdLst>
                    <a:gd name="T0" fmla="*/ 66669635 w 81"/>
                    <a:gd name="T1" fmla="*/ 88624658 h 101"/>
                    <a:gd name="T2" fmla="*/ 49635098 w 81"/>
                    <a:gd name="T3" fmla="*/ 105621487 h 101"/>
                    <a:gd name="T4" fmla="*/ 14564704 w 81"/>
                    <a:gd name="T5" fmla="*/ 102786795 h 101"/>
                    <a:gd name="T6" fmla="*/ 1218053 w 81"/>
                    <a:gd name="T7" fmla="*/ 81250912 h 101"/>
                    <a:gd name="T8" fmla="*/ 5160339 w 81"/>
                    <a:gd name="T9" fmla="*/ 16779508 h 101"/>
                    <a:gd name="T10" fmla="*/ 22656206 w 81"/>
                    <a:gd name="T11" fmla="*/ 0 h 101"/>
                    <a:gd name="T12" fmla="*/ 57614766 w 81"/>
                    <a:gd name="T13" fmla="*/ 3827315 h 101"/>
                    <a:gd name="T14" fmla="*/ 71855320 w 81"/>
                    <a:gd name="T15" fmla="*/ 24414471 h 101"/>
                    <a:gd name="T16" fmla="*/ 66669635 w 81"/>
                    <a:gd name="T17" fmla="*/ 88624658 h 10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1" h="101">
                      <a:moveTo>
                        <a:pt x="75" y="84"/>
                      </a:moveTo>
                      <a:cubicBezTo>
                        <a:pt x="75" y="94"/>
                        <a:pt x="66" y="101"/>
                        <a:pt x="56" y="100"/>
                      </a:cubicBezTo>
                      <a:cubicBezTo>
                        <a:pt x="17" y="97"/>
                        <a:pt x="17" y="97"/>
                        <a:pt x="17" y="97"/>
                      </a:cubicBezTo>
                      <a:cubicBezTo>
                        <a:pt x="8" y="96"/>
                        <a:pt x="0" y="87"/>
                        <a:pt x="1" y="77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7" y="7"/>
                        <a:pt x="16" y="0"/>
                        <a:pt x="26" y="0"/>
                      </a:cubicBezTo>
                      <a:cubicBezTo>
                        <a:pt x="65" y="4"/>
                        <a:pt x="65" y="4"/>
                        <a:pt x="65" y="4"/>
                      </a:cubicBezTo>
                      <a:cubicBezTo>
                        <a:pt x="74" y="5"/>
                        <a:pt x="81" y="13"/>
                        <a:pt x="81" y="23"/>
                      </a:cubicBezTo>
                      <a:lnTo>
                        <a:pt x="75" y="84"/>
                      </a:lnTo>
                      <a:close/>
                    </a:path>
                  </a:pathLst>
                </a:custGeom>
                <a:solidFill>
                  <a:srgbClr val="505D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07" name="Rectangle 348"/>
                <p:cNvSpPr>
                  <a:spLocks noChangeArrowheads="1"/>
                </p:cNvSpPr>
                <p:nvPr/>
              </p:nvSpPr>
              <p:spPr bwMode="auto">
                <a:xfrm>
                  <a:off x="3541" y="1471"/>
                  <a:ext cx="171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fr-FR" altLang="fr-FR" sz="1500" b="0">
                      <a:solidFill>
                        <a:srgbClr val="C0C0F9"/>
                      </a:solidFill>
                      <a:latin typeface="Arial Black" panose="020B0A04020102020204" pitchFamily="34" charset="0"/>
                    </a:rPr>
                    <a:t>5</a:t>
                  </a:r>
                  <a:endParaRPr lang="fr-FR" altLang="fr-FR" sz="1800" b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608" name="Rectangle 349"/>
                <p:cNvSpPr>
                  <a:spLocks noChangeArrowheads="1"/>
                </p:cNvSpPr>
                <p:nvPr/>
              </p:nvSpPr>
              <p:spPr bwMode="auto">
                <a:xfrm>
                  <a:off x="3541" y="1471"/>
                  <a:ext cx="171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fr-FR" altLang="fr-FR" sz="1500" b="0">
                      <a:solidFill>
                        <a:srgbClr val="F7A834"/>
                      </a:solidFill>
                      <a:latin typeface="Arial Black" panose="020B0A04020102020204" pitchFamily="34" charset="0"/>
                    </a:rPr>
                    <a:t>5</a:t>
                  </a:r>
                  <a:endParaRPr lang="fr-FR" altLang="fr-FR" sz="1800" b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609" name="Freeform 350"/>
                <p:cNvSpPr>
                  <a:spLocks/>
                </p:cNvSpPr>
                <p:nvPr/>
              </p:nvSpPr>
              <p:spPr bwMode="auto">
                <a:xfrm>
                  <a:off x="3534" y="1498"/>
                  <a:ext cx="8" cy="13"/>
                </a:xfrm>
                <a:custGeom>
                  <a:avLst/>
                  <a:gdLst>
                    <a:gd name="T0" fmla="*/ 0 w 5"/>
                    <a:gd name="T1" fmla="*/ 27168295 h 8"/>
                    <a:gd name="T2" fmla="*/ 10955018 w 5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8">
                      <a:moveTo>
                        <a:pt x="0" y="8"/>
                      </a:moveTo>
                      <a:cubicBezTo>
                        <a:pt x="1" y="5"/>
                        <a:pt x="2" y="2"/>
                        <a:pt x="5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10" name="Freeform 351"/>
                <p:cNvSpPr>
                  <a:spLocks/>
                </p:cNvSpPr>
                <p:nvPr/>
              </p:nvSpPr>
              <p:spPr bwMode="auto">
                <a:xfrm>
                  <a:off x="3556" y="1495"/>
                  <a:ext cx="17" cy="2"/>
                </a:xfrm>
                <a:custGeom>
                  <a:avLst/>
                  <a:gdLst>
                    <a:gd name="T0" fmla="*/ 0 w 11"/>
                    <a:gd name="T1" fmla="*/ 0 h 1"/>
                    <a:gd name="T2" fmla="*/ 4365214 w 11"/>
                    <a:gd name="T3" fmla="*/ 0 h 1"/>
                    <a:gd name="T4" fmla="*/ 7888193 w 11"/>
                    <a:gd name="T5" fmla="*/ 2147483646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">
                      <a:moveTo>
                        <a:pt x="0" y="0"/>
                      </a:moveTo>
                      <a:cubicBezTo>
                        <a:pt x="2" y="0"/>
                        <a:pt x="4" y="0"/>
                        <a:pt x="6" y="0"/>
                      </a:cubicBezTo>
                      <a:cubicBezTo>
                        <a:pt x="7" y="0"/>
                        <a:pt x="9" y="1"/>
                        <a:pt x="11" y="1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11" name="Freeform 352"/>
                <p:cNvSpPr>
                  <a:spLocks/>
                </p:cNvSpPr>
                <p:nvPr/>
              </p:nvSpPr>
              <p:spPr bwMode="auto">
                <a:xfrm>
                  <a:off x="3586" y="1497"/>
                  <a:ext cx="19" cy="1"/>
                </a:xfrm>
                <a:custGeom>
                  <a:avLst/>
                  <a:gdLst>
                    <a:gd name="T0" fmla="*/ 0 w 12"/>
                    <a:gd name="T1" fmla="*/ 0 h 1"/>
                    <a:gd name="T2" fmla="*/ 12686971 w 12"/>
                    <a:gd name="T3" fmla="*/ 0 h 1"/>
                    <a:gd name="T4" fmla="*/ 18553342 w 12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" h="1">
                      <a:moveTo>
                        <a:pt x="0" y="0"/>
                      </a:moveTo>
                      <a:cubicBezTo>
                        <a:pt x="1" y="0"/>
                        <a:pt x="6" y="0"/>
                        <a:pt x="8" y="0"/>
                      </a:cubicBezTo>
                      <a:cubicBezTo>
                        <a:pt x="9" y="0"/>
                        <a:pt x="10" y="0"/>
                        <a:pt x="12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12" name="Freeform 353"/>
                <p:cNvSpPr>
                  <a:spLocks/>
                </p:cNvSpPr>
                <p:nvPr/>
              </p:nvSpPr>
              <p:spPr bwMode="auto">
                <a:xfrm>
                  <a:off x="3620" y="1501"/>
                  <a:ext cx="16" cy="10"/>
                </a:xfrm>
                <a:custGeom>
                  <a:avLst/>
                  <a:gdLst>
                    <a:gd name="T0" fmla="*/ 0 w 10"/>
                    <a:gd name="T1" fmla="*/ 0 h 6"/>
                    <a:gd name="T2" fmla="*/ 21699298 w 10"/>
                    <a:gd name="T3" fmla="*/ 45815370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6">
                      <a:moveTo>
                        <a:pt x="0" y="0"/>
                      </a:moveTo>
                      <a:cubicBezTo>
                        <a:pt x="3" y="0"/>
                        <a:pt x="8" y="3"/>
                        <a:pt x="10" y="6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13" name="Freeform 354"/>
                <p:cNvSpPr>
                  <a:spLocks/>
                </p:cNvSpPr>
                <p:nvPr/>
              </p:nvSpPr>
              <p:spPr bwMode="auto">
                <a:xfrm>
                  <a:off x="3633" y="1525"/>
                  <a:ext cx="3" cy="18"/>
                </a:xfrm>
                <a:custGeom>
                  <a:avLst/>
                  <a:gdLst>
                    <a:gd name="T0" fmla="*/ 466608 w 2"/>
                    <a:gd name="T1" fmla="*/ 0 h 12"/>
                    <a:gd name="T2" fmla="*/ 466608 w 2"/>
                    <a:gd name="T3" fmla="*/ 3543305 h 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12">
                      <a:moveTo>
                        <a:pt x="1" y="0"/>
                      </a:moveTo>
                      <a:cubicBezTo>
                        <a:pt x="2" y="4"/>
                        <a:pt x="0" y="9"/>
                        <a:pt x="1" y="12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14" name="Freeform 355"/>
                <p:cNvSpPr>
                  <a:spLocks/>
                </p:cNvSpPr>
                <p:nvPr/>
              </p:nvSpPr>
              <p:spPr bwMode="auto">
                <a:xfrm>
                  <a:off x="3631" y="1562"/>
                  <a:ext cx="2" cy="19"/>
                </a:xfrm>
                <a:custGeom>
                  <a:avLst/>
                  <a:gdLst>
                    <a:gd name="T0" fmla="*/ 2147483646 w 1"/>
                    <a:gd name="T1" fmla="*/ 0 h 12"/>
                    <a:gd name="T2" fmla="*/ 0 w 1"/>
                    <a:gd name="T3" fmla="*/ 18553342 h 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12">
                      <a:moveTo>
                        <a:pt x="1" y="0"/>
                      </a:moveTo>
                      <a:cubicBezTo>
                        <a:pt x="1" y="4"/>
                        <a:pt x="0" y="8"/>
                        <a:pt x="0" y="12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15" name="Freeform 356"/>
                <p:cNvSpPr>
                  <a:spLocks/>
                </p:cNvSpPr>
                <p:nvPr/>
              </p:nvSpPr>
              <p:spPr bwMode="auto">
                <a:xfrm>
                  <a:off x="3628" y="1603"/>
                  <a:ext cx="2" cy="14"/>
                </a:xfrm>
                <a:custGeom>
                  <a:avLst/>
                  <a:gdLst>
                    <a:gd name="T0" fmla="*/ 2147483646 w 1"/>
                    <a:gd name="T1" fmla="*/ 0 h 9"/>
                    <a:gd name="T2" fmla="*/ 2147483646 w 1"/>
                    <a:gd name="T3" fmla="*/ 8027194 h 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9">
                      <a:moveTo>
                        <a:pt x="1" y="0"/>
                      </a:moveTo>
                      <a:cubicBezTo>
                        <a:pt x="0" y="2"/>
                        <a:pt x="1" y="6"/>
                        <a:pt x="1" y="9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16" name="Freeform 357"/>
                <p:cNvSpPr>
                  <a:spLocks/>
                </p:cNvSpPr>
                <p:nvPr/>
              </p:nvSpPr>
              <p:spPr bwMode="auto">
                <a:xfrm>
                  <a:off x="3609" y="1627"/>
                  <a:ext cx="11" cy="7"/>
                </a:xfrm>
                <a:custGeom>
                  <a:avLst/>
                  <a:gdLst>
                    <a:gd name="T0" fmla="*/ 8368987 w 7"/>
                    <a:gd name="T1" fmla="*/ 0 h 4"/>
                    <a:gd name="T2" fmla="*/ 0 w 7"/>
                    <a:gd name="T3" fmla="*/ 136306480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4">
                      <a:moveTo>
                        <a:pt x="7" y="0"/>
                      </a:moveTo>
                      <a:cubicBezTo>
                        <a:pt x="6" y="2"/>
                        <a:pt x="2" y="4"/>
                        <a:pt x="0" y="4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17" name="Freeform 358"/>
                <p:cNvSpPr>
                  <a:spLocks/>
                </p:cNvSpPr>
                <p:nvPr/>
              </p:nvSpPr>
              <p:spPr bwMode="auto">
                <a:xfrm>
                  <a:off x="3572" y="1632"/>
                  <a:ext cx="16" cy="3"/>
                </a:xfrm>
                <a:custGeom>
                  <a:avLst/>
                  <a:gdLst>
                    <a:gd name="T0" fmla="*/ 21699298 w 10"/>
                    <a:gd name="T1" fmla="*/ 0 h 2"/>
                    <a:gd name="T2" fmla="*/ 10955018 w 10"/>
                    <a:gd name="T3" fmla="*/ 466608 h 2"/>
                    <a:gd name="T4" fmla="*/ 2674565 w 10"/>
                    <a:gd name="T5" fmla="*/ 466608 h 2"/>
                    <a:gd name="T6" fmla="*/ 2674565 w 10"/>
                    <a:gd name="T7" fmla="*/ 466608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10" y="0"/>
                      </a:moveTo>
                      <a:cubicBezTo>
                        <a:pt x="8" y="1"/>
                        <a:pt x="6" y="1"/>
                        <a:pt x="5" y="1"/>
                      </a:cubicBezTo>
                      <a:cubicBezTo>
                        <a:pt x="4" y="1"/>
                        <a:pt x="2" y="1"/>
                        <a:pt x="1" y="1"/>
                      </a:cubicBezTo>
                      <a:cubicBezTo>
                        <a:pt x="0" y="1"/>
                        <a:pt x="0" y="2"/>
                        <a:pt x="1" y="1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18" name="Freeform 359"/>
                <p:cNvSpPr>
                  <a:spLocks/>
                </p:cNvSpPr>
                <p:nvPr/>
              </p:nvSpPr>
              <p:spPr bwMode="auto">
                <a:xfrm>
                  <a:off x="3539" y="1627"/>
                  <a:ext cx="16" cy="5"/>
                </a:xfrm>
                <a:custGeom>
                  <a:avLst/>
                  <a:gdLst>
                    <a:gd name="T0" fmla="*/ 0 w 10"/>
                    <a:gd name="T1" fmla="*/ 0 h 3"/>
                    <a:gd name="T2" fmla="*/ 21699298 w 10"/>
                    <a:gd name="T3" fmla="*/ 21789005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3">
                      <a:moveTo>
                        <a:pt x="0" y="0"/>
                      </a:moveTo>
                      <a:cubicBezTo>
                        <a:pt x="0" y="1"/>
                        <a:pt x="10" y="3"/>
                        <a:pt x="10" y="3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19" name="Freeform 360"/>
                <p:cNvSpPr>
                  <a:spLocks/>
                </p:cNvSpPr>
                <p:nvPr/>
              </p:nvSpPr>
              <p:spPr bwMode="auto">
                <a:xfrm>
                  <a:off x="3528" y="1599"/>
                  <a:ext cx="3" cy="18"/>
                </a:xfrm>
                <a:custGeom>
                  <a:avLst/>
                  <a:gdLst>
                    <a:gd name="T0" fmla="*/ 699912 w 2"/>
                    <a:gd name="T1" fmla="*/ 45763339 h 11"/>
                    <a:gd name="T2" fmla="*/ 0 w 2"/>
                    <a:gd name="T3" fmla="*/ 0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11">
                      <a:moveTo>
                        <a:pt x="2" y="11"/>
                      </a:moveTo>
                      <a:cubicBezTo>
                        <a:pt x="0" y="7"/>
                        <a:pt x="0" y="4"/>
                        <a:pt x="0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20" name="Freeform 361"/>
                <p:cNvSpPr>
                  <a:spLocks/>
                </p:cNvSpPr>
                <p:nvPr/>
              </p:nvSpPr>
              <p:spPr bwMode="auto">
                <a:xfrm>
                  <a:off x="3528" y="1568"/>
                  <a:ext cx="3" cy="16"/>
                </a:xfrm>
                <a:custGeom>
                  <a:avLst/>
                  <a:gdLst>
                    <a:gd name="T0" fmla="*/ 0 w 2"/>
                    <a:gd name="T1" fmla="*/ 21699298 h 10"/>
                    <a:gd name="T2" fmla="*/ 466608 w 2"/>
                    <a:gd name="T3" fmla="*/ 0 h 1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10">
                      <a:moveTo>
                        <a:pt x="0" y="10"/>
                      </a:moveTo>
                      <a:cubicBezTo>
                        <a:pt x="1" y="7"/>
                        <a:pt x="2" y="3"/>
                        <a:pt x="1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21" name="Freeform 362"/>
                <p:cNvSpPr>
                  <a:spLocks/>
                </p:cNvSpPr>
                <p:nvPr/>
              </p:nvSpPr>
              <p:spPr bwMode="auto">
                <a:xfrm>
                  <a:off x="3531" y="1526"/>
                  <a:ext cx="2" cy="21"/>
                </a:xfrm>
                <a:custGeom>
                  <a:avLst/>
                  <a:gdLst>
                    <a:gd name="T0" fmla="*/ 0 w 1"/>
                    <a:gd name="T1" fmla="*/ 37476786 h 13"/>
                    <a:gd name="T2" fmla="*/ 2147483646 w 1"/>
                    <a:gd name="T3" fmla="*/ 0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13">
                      <a:moveTo>
                        <a:pt x="0" y="13"/>
                      </a:moveTo>
                      <a:cubicBezTo>
                        <a:pt x="1" y="9"/>
                        <a:pt x="1" y="5"/>
                        <a:pt x="1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22" name="Freeform 363"/>
                <p:cNvSpPr>
                  <a:spLocks/>
                </p:cNvSpPr>
                <p:nvPr/>
              </p:nvSpPr>
              <p:spPr bwMode="auto">
                <a:xfrm>
                  <a:off x="3119" y="1996"/>
                  <a:ext cx="613" cy="203"/>
                </a:xfrm>
                <a:custGeom>
                  <a:avLst/>
                  <a:gdLst>
                    <a:gd name="T0" fmla="*/ 0 w 391"/>
                    <a:gd name="T1" fmla="*/ 0 h 130"/>
                    <a:gd name="T2" fmla="*/ 4041697 w 391"/>
                    <a:gd name="T3" fmla="*/ 53914400 h 130"/>
                    <a:gd name="T4" fmla="*/ 438594034 w 391"/>
                    <a:gd name="T5" fmla="*/ 50104113 h 130"/>
                    <a:gd name="T6" fmla="*/ 442798328 w 391"/>
                    <a:gd name="T7" fmla="*/ 1323916 h 130"/>
                    <a:gd name="T8" fmla="*/ 0 w 391"/>
                    <a:gd name="T9" fmla="*/ 0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1" h="130">
                      <a:moveTo>
                        <a:pt x="0" y="0"/>
                      </a:move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4" y="54"/>
                        <a:pt x="209" y="130"/>
                        <a:pt x="387" y="50"/>
                      </a:cubicBezTo>
                      <a:cubicBezTo>
                        <a:pt x="387" y="50"/>
                        <a:pt x="391" y="12"/>
                        <a:pt x="391" y="1"/>
                      </a:cubicBezTo>
                      <a:cubicBezTo>
                        <a:pt x="391" y="1"/>
                        <a:pt x="217" y="69"/>
                        <a:pt x="0" y="0"/>
                      </a:cubicBezTo>
                      <a:close/>
                    </a:path>
                  </a:pathLst>
                </a:custGeom>
                <a:solidFill>
                  <a:srgbClr val="F793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23" name="Freeform 364"/>
                <p:cNvSpPr>
                  <a:spLocks/>
                </p:cNvSpPr>
                <p:nvPr/>
              </p:nvSpPr>
              <p:spPr bwMode="auto">
                <a:xfrm>
                  <a:off x="3116" y="1928"/>
                  <a:ext cx="620" cy="137"/>
                </a:xfrm>
                <a:custGeom>
                  <a:avLst/>
                  <a:gdLst>
                    <a:gd name="T0" fmla="*/ 1479639 w 396"/>
                    <a:gd name="T1" fmla="*/ 24328729 h 88"/>
                    <a:gd name="T2" fmla="*/ 427544428 w 396"/>
                    <a:gd name="T3" fmla="*/ 23412883 h 88"/>
                    <a:gd name="T4" fmla="*/ 429905475 w 396"/>
                    <a:gd name="T5" fmla="*/ 0 h 88"/>
                    <a:gd name="T6" fmla="*/ 0 w 396"/>
                    <a:gd name="T7" fmla="*/ 3006641 h 88"/>
                    <a:gd name="T8" fmla="*/ 1479639 w 396"/>
                    <a:gd name="T9" fmla="*/ 24328729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6" h="88">
                      <a:moveTo>
                        <a:pt x="1" y="27"/>
                      </a:moveTo>
                      <a:cubicBezTo>
                        <a:pt x="1" y="27"/>
                        <a:pt x="207" y="88"/>
                        <a:pt x="394" y="26"/>
                      </a:cubicBezTo>
                      <a:cubicBezTo>
                        <a:pt x="396" y="0"/>
                        <a:pt x="396" y="0"/>
                        <a:pt x="396" y="0"/>
                      </a:cubicBezTo>
                      <a:cubicBezTo>
                        <a:pt x="396" y="0"/>
                        <a:pt x="216" y="66"/>
                        <a:pt x="0" y="3"/>
                      </a:cubicBezTo>
                      <a:lnTo>
                        <a:pt x="1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24" name="Freeform 365"/>
                <p:cNvSpPr>
                  <a:spLocks/>
                </p:cNvSpPr>
                <p:nvPr/>
              </p:nvSpPr>
              <p:spPr bwMode="auto">
                <a:xfrm>
                  <a:off x="3674" y="2065"/>
                  <a:ext cx="45" cy="20"/>
                </a:xfrm>
                <a:custGeom>
                  <a:avLst/>
                  <a:gdLst>
                    <a:gd name="T0" fmla="*/ 0 w 29"/>
                    <a:gd name="T1" fmla="*/ 8320303 h 13"/>
                    <a:gd name="T2" fmla="*/ 24009198 w 29"/>
                    <a:gd name="T3" fmla="*/ 0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9" h="13">
                      <a:moveTo>
                        <a:pt x="0" y="13"/>
                      </a:moveTo>
                      <a:cubicBezTo>
                        <a:pt x="10" y="9"/>
                        <a:pt x="20" y="5"/>
                        <a:pt x="29" y="0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25" name="Freeform 366"/>
                <p:cNvSpPr>
                  <a:spLocks/>
                </p:cNvSpPr>
                <p:nvPr/>
              </p:nvSpPr>
              <p:spPr bwMode="auto">
                <a:xfrm>
                  <a:off x="3578" y="2099"/>
                  <a:ext cx="53" cy="13"/>
                </a:xfrm>
                <a:custGeom>
                  <a:avLst/>
                  <a:gdLst>
                    <a:gd name="T0" fmla="*/ 0 w 34"/>
                    <a:gd name="T1" fmla="*/ 27168295 h 8"/>
                    <a:gd name="T2" fmla="*/ 32247543 w 34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4" h="8">
                      <a:moveTo>
                        <a:pt x="0" y="8"/>
                      </a:moveTo>
                      <a:cubicBezTo>
                        <a:pt x="12" y="6"/>
                        <a:pt x="23" y="3"/>
                        <a:pt x="34" y="0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26" name="Freeform 367"/>
                <p:cNvSpPr>
                  <a:spLocks/>
                </p:cNvSpPr>
                <p:nvPr/>
              </p:nvSpPr>
              <p:spPr bwMode="auto">
                <a:xfrm>
                  <a:off x="3489" y="2118"/>
                  <a:ext cx="47" cy="3"/>
                </a:xfrm>
                <a:custGeom>
                  <a:avLst/>
                  <a:gdLst>
                    <a:gd name="T0" fmla="*/ 0 w 30"/>
                    <a:gd name="T1" fmla="*/ 699912 h 2"/>
                    <a:gd name="T2" fmla="*/ 33479192 w 30"/>
                    <a:gd name="T3" fmla="*/ 0 h 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0" h="2">
                      <a:moveTo>
                        <a:pt x="0" y="2"/>
                      </a:moveTo>
                      <a:cubicBezTo>
                        <a:pt x="10" y="2"/>
                        <a:pt x="20" y="1"/>
                        <a:pt x="30" y="0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27" name="Freeform 368"/>
                <p:cNvSpPr>
                  <a:spLocks/>
                </p:cNvSpPr>
                <p:nvPr/>
              </p:nvSpPr>
              <p:spPr bwMode="auto">
                <a:xfrm>
                  <a:off x="3393" y="2121"/>
                  <a:ext cx="47" cy="1"/>
                </a:xfrm>
                <a:custGeom>
                  <a:avLst/>
                  <a:gdLst>
                    <a:gd name="T0" fmla="*/ 0 w 30"/>
                    <a:gd name="T1" fmla="*/ 0 h 1"/>
                    <a:gd name="T2" fmla="*/ 33479192 w 30"/>
                    <a:gd name="T3" fmla="*/ 1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0" h="1">
                      <a:moveTo>
                        <a:pt x="0" y="0"/>
                      </a:moveTo>
                      <a:cubicBezTo>
                        <a:pt x="10" y="1"/>
                        <a:pt x="20" y="1"/>
                        <a:pt x="30" y="1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28" name="Freeform 369"/>
                <p:cNvSpPr>
                  <a:spLocks/>
                </p:cNvSpPr>
                <p:nvPr/>
              </p:nvSpPr>
              <p:spPr bwMode="auto">
                <a:xfrm>
                  <a:off x="3299" y="2110"/>
                  <a:ext cx="44" cy="6"/>
                </a:xfrm>
                <a:custGeom>
                  <a:avLst/>
                  <a:gdLst>
                    <a:gd name="T0" fmla="*/ 0 w 28"/>
                    <a:gd name="T1" fmla="*/ 0 h 4"/>
                    <a:gd name="T2" fmla="*/ 33925447 w 28"/>
                    <a:gd name="T3" fmla="*/ 1215486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8" h="4">
                      <a:moveTo>
                        <a:pt x="0" y="0"/>
                      </a:moveTo>
                      <a:cubicBezTo>
                        <a:pt x="9" y="2"/>
                        <a:pt x="19" y="3"/>
                        <a:pt x="28" y="4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29" name="Freeform 370"/>
                <p:cNvSpPr>
                  <a:spLocks/>
                </p:cNvSpPr>
                <p:nvPr/>
              </p:nvSpPr>
              <p:spPr bwMode="auto">
                <a:xfrm>
                  <a:off x="3205" y="2091"/>
                  <a:ext cx="47" cy="11"/>
                </a:xfrm>
                <a:custGeom>
                  <a:avLst/>
                  <a:gdLst>
                    <a:gd name="T0" fmla="*/ 0 w 30"/>
                    <a:gd name="T1" fmla="*/ 0 h 7"/>
                    <a:gd name="T2" fmla="*/ 33479192 w 30"/>
                    <a:gd name="T3" fmla="*/ 8368987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0" h="7">
                      <a:moveTo>
                        <a:pt x="0" y="0"/>
                      </a:moveTo>
                      <a:cubicBezTo>
                        <a:pt x="9" y="3"/>
                        <a:pt x="19" y="5"/>
                        <a:pt x="30" y="7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30" name="Freeform 371"/>
                <p:cNvSpPr>
                  <a:spLocks/>
                </p:cNvSpPr>
                <p:nvPr/>
              </p:nvSpPr>
              <p:spPr bwMode="auto">
                <a:xfrm>
                  <a:off x="3132" y="2071"/>
                  <a:ext cx="33" cy="9"/>
                </a:xfrm>
                <a:custGeom>
                  <a:avLst/>
                  <a:gdLst>
                    <a:gd name="T0" fmla="*/ 0 w 21"/>
                    <a:gd name="T1" fmla="*/ 0 h 6"/>
                    <a:gd name="T2" fmla="*/ 25757525 w 21"/>
                    <a:gd name="T3" fmla="*/ 1823229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1" h="6">
                      <a:moveTo>
                        <a:pt x="0" y="0"/>
                      </a:moveTo>
                      <a:cubicBezTo>
                        <a:pt x="0" y="0"/>
                        <a:pt x="7" y="2"/>
                        <a:pt x="21" y="6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31" name="Freeform 372"/>
                <p:cNvSpPr>
                  <a:spLocks/>
                </p:cNvSpPr>
                <p:nvPr/>
              </p:nvSpPr>
              <p:spPr bwMode="auto">
                <a:xfrm>
                  <a:off x="3085" y="1456"/>
                  <a:ext cx="73" cy="271"/>
                </a:xfrm>
                <a:custGeom>
                  <a:avLst/>
                  <a:gdLst>
                    <a:gd name="T0" fmla="*/ 13961932 w 47"/>
                    <a:gd name="T1" fmla="*/ 160370904 h 174"/>
                    <a:gd name="T2" fmla="*/ 12657113 w 47"/>
                    <a:gd name="T3" fmla="*/ 137040498 h 174"/>
                    <a:gd name="T4" fmla="*/ 8918697 w 47"/>
                    <a:gd name="T5" fmla="*/ 94749971 h 174"/>
                    <a:gd name="T6" fmla="*/ 0 w 47"/>
                    <a:gd name="T7" fmla="*/ 26675039 h 174"/>
                    <a:gd name="T8" fmla="*/ 11885681 w 47"/>
                    <a:gd name="T9" fmla="*/ 41545607 h 174"/>
                    <a:gd name="T10" fmla="*/ 15188984 w 47"/>
                    <a:gd name="T11" fmla="*/ 0 h 174"/>
                    <a:gd name="T12" fmla="*/ 13961932 w 47"/>
                    <a:gd name="T13" fmla="*/ 154106058 h 1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7" h="174">
                      <a:moveTo>
                        <a:pt x="17" y="174"/>
                      </a:moveTo>
                      <a:cubicBezTo>
                        <a:pt x="14" y="166"/>
                        <a:pt x="16" y="157"/>
                        <a:pt x="15" y="148"/>
                      </a:cubicBezTo>
                      <a:cubicBezTo>
                        <a:pt x="15" y="133"/>
                        <a:pt x="12" y="119"/>
                        <a:pt x="10" y="103"/>
                      </a:cubicBezTo>
                      <a:cubicBezTo>
                        <a:pt x="7" y="79"/>
                        <a:pt x="6" y="53"/>
                        <a:pt x="0" y="29"/>
                      </a:cubicBezTo>
                      <a:cubicBezTo>
                        <a:pt x="6" y="33"/>
                        <a:pt x="11" y="39"/>
                        <a:pt x="14" y="45"/>
                      </a:cubicBezTo>
                      <a:cubicBezTo>
                        <a:pt x="14" y="31"/>
                        <a:pt x="14" y="12"/>
                        <a:pt x="18" y="0"/>
                      </a:cubicBezTo>
                      <a:cubicBezTo>
                        <a:pt x="47" y="46"/>
                        <a:pt x="12" y="116"/>
                        <a:pt x="17" y="167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32" name="Freeform 373"/>
                <p:cNvSpPr>
                  <a:spLocks/>
                </p:cNvSpPr>
                <p:nvPr/>
              </p:nvSpPr>
              <p:spPr bwMode="auto">
                <a:xfrm>
                  <a:off x="3739" y="1477"/>
                  <a:ext cx="33" cy="236"/>
                </a:xfrm>
                <a:custGeom>
                  <a:avLst/>
                  <a:gdLst>
                    <a:gd name="T0" fmla="*/ 9786730 w 21"/>
                    <a:gd name="T1" fmla="*/ 121335188 h 152"/>
                    <a:gd name="T2" fmla="*/ 6931747 w 21"/>
                    <a:gd name="T3" fmla="*/ 123982386 h 152"/>
                    <a:gd name="T4" fmla="*/ 0 w 21"/>
                    <a:gd name="T5" fmla="*/ 0 h 152"/>
                    <a:gd name="T6" fmla="*/ 6931747 w 21"/>
                    <a:gd name="T7" fmla="*/ 10730959 h 152"/>
                    <a:gd name="T8" fmla="*/ 12175518 w 21"/>
                    <a:gd name="T9" fmla="*/ 5732601 h 152"/>
                    <a:gd name="T10" fmla="*/ 20666274 w 21"/>
                    <a:gd name="T11" fmla="*/ 71227804 h 152"/>
                    <a:gd name="T12" fmla="*/ 23091580 w 21"/>
                    <a:gd name="T13" fmla="*/ 126286059 h 152"/>
                    <a:gd name="T14" fmla="*/ 10892745 w 21"/>
                    <a:gd name="T15" fmla="*/ 125821897 h 1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" h="152">
                      <a:moveTo>
                        <a:pt x="8" y="145"/>
                      </a:moveTo>
                      <a:cubicBezTo>
                        <a:pt x="7" y="146"/>
                        <a:pt x="7" y="147"/>
                        <a:pt x="6" y="148"/>
                      </a:cubicBezTo>
                      <a:cubicBezTo>
                        <a:pt x="8" y="99"/>
                        <a:pt x="0" y="47"/>
                        <a:pt x="0" y="0"/>
                      </a:cubicBezTo>
                      <a:cubicBezTo>
                        <a:pt x="2" y="4"/>
                        <a:pt x="4" y="8"/>
                        <a:pt x="6" y="13"/>
                      </a:cubicBezTo>
                      <a:cubicBezTo>
                        <a:pt x="7" y="11"/>
                        <a:pt x="9" y="8"/>
                        <a:pt x="10" y="7"/>
                      </a:cubicBezTo>
                      <a:cubicBezTo>
                        <a:pt x="21" y="28"/>
                        <a:pt x="16" y="62"/>
                        <a:pt x="17" y="85"/>
                      </a:cubicBezTo>
                      <a:cubicBezTo>
                        <a:pt x="18" y="107"/>
                        <a:pt x="20" y="129"/>
                        <a:pt x="19" y="151"/>
                      </a:cubicBezTo>
                      <a:cubicBezTo>
                        <a:pt x="15" y="152"/>
                        <a:pt x="11" y="152"/>
                        <a:pt x="9" y="150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33" name="Freeform 374"/>
                <p:cNvSpPr>
                  <a:spLocks/>
                </p:cNvSpPr>
                <p:nvPr/>
              </p:nvSpPr>
              <p:spPr bwMode="auto">
                <a:xfrm>
                  <a:off x="3130" y="1691"/>
                  <a:ext cx="281" cy="187"/>
                </a:xfrm>
                <a:custGeom>
                  <a:avLst/>
                  <a:gdLst>
                    <a:gd name="T0" fmla="*/ 0 w 179"/>
                    <a:gd name="T1" fmla="*/ 0 h 120"/>
                    <a:gd name="T2" fmla="*/ 44975819 w 179"/>
                    <a:gd name="T3" fmla="*/ 45666432 h 120"/>
                    <a:gd name="T4" fmla="*/ 99898263 w 179"/>
                    <a:gd name="T5" fmla="*/ 75502746 h 120"/>
                    <a:gd name="T6" fmla="*/ 159746368 w 179"/>
                    <a:gd name="T7" fmla="*/ 99190881 h 120"/>
                    <a:gd name="T8" fmla="*/ 210830857 w 179"/>
                    <a:gd name="T9" fmla="*/ 112329585 h 120"/>
                    <a:gd name="T10" fmla="*/ 3870208 w 179"/>
                    <a:gd name="T11" fmla="*/ 6565861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9" h="120">
                      <a:moveTo>
                        <a:pt x="0" y="0"/>
                      </a:moveTo>
                      <a:cubicBezTo>
                        <a:pt x="13" y="16"/>
                        <a:pt x="22" y="34"/>
                        <a:pt x="38" y="49"/>
                      </a:cubicBezTo>
                      <a:cubicBezTo>
                        <a:pt x="51" y="63"/>
                        <a:pt x="67" y="71"/>
                        <a:pt x="85" y="80"/>
                      </a:cubicBezTo>
                      <a:cubicBezTo>
                        <a:pt x="101" y="89"/>
                        <a:pt x="118" y="99"/>
                        <a:pt x="136" y="106"/>
                      </a:cubicBezTo>
                      <a:cubicBezTo>
                        <a:pt x="149" y="112"/>
                        <a:pt x="167" y="112"/>
                        <a:pt x="179" y="120"/>
                      </a:cubicBezTo>
                      <a:cubicBezTo>
                        <a:pt x="116" y="91"/>
                        <a:pt x="44" y="65"/>
                        <a:pt x="3" y="7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34" name="Freeform 375"/>
                <p:cNvSpPr>
                  <a:spLocks/>
                </p:cNvSpPr>
                <p:nvPr/>
              </p:nvSpPr>
              <p:spPr bwMode="auto">
                <a:xfrm>
                  <a:off x="3202" y="1810"/>
                  <a:ext cx="177" cy="110"/>
                </a:xfrm>
                <a:custGeom>
                  <a:avLst/>
                  <a:gdLst>
                    <a:gd name="T0" fmla="*/ 0 w 113"/>
                    <a:gd name="T1" fmla="*/ 0 h 71"/>
                    <a:gd name="T2" fmla="*/ 71943882 w 113"/>
                    <a:gd name="T3" fmla="*/ 28453715 h 71"/>
                    <a:gd name="T4" fmla="*/ 124345974 w 113"/>
                    <a:gd name="T5" fmla="*/ 55406730 h 71"/>
                    <a:gd name="T6" fmla="*/ 54613540 w 113"/>
                    <a:gd name="T7" fmla="*/ 29705706 h 71"/>
                    <a:gd name="T8" fmla="*/ 0 w 113"/>
                    <a:gd name="T9" fmla="*/ 1059594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3" h="71">
                      <a:moveTo>
                        <a:pt x="0" y="0"/>
                      </a:moveTo>
                      <a:cubicBezTo>
                        <a:pt x="21" y="7"/>
                        <a:pt x="45" y="24"/>
                        <a:pt x="65" y="36"/>
                      </a:cubicBezTo>
                      <a:cubicBezTo>
                        <a:pt x="82" y="46"/>
                        <a:pt x="95" y="65"/>
                        <a:pt x="113" y="71"/>
                      </a:cubicBezTo>
                      <a:cubicBezTo>
                        <a:pt x="89" y="64"/>
                        <a:pt x="70" y="52"/>
                        <a:pt x="50" y="38"/>
                      </a:cubicBezTo>
                      <a:cubicBezTo>
                        <a:pt x="33" y="27"/>
                        <a:pt x="12" y="18"/>
                        <a:pt x="0" y="1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35" name="Freeform 376"/>
                <p:cNvSpPr>
                  <a:spLocks/>
                </p:cNvSpPr>
                <p:nvPr/>
              </p:nvSpPr>
              <p:spPr bwMode="auto">
                <a:xfrm>
                  <a:off x="3696" y="1422"/>
                  <a:ext cx="31" cy="199"/>
                </a:xfrm>
                <a:custGeom>
                  <a:avLst/>
                  <a:gdLst>
                    <a:gd name="T0" fmla="*/ 0 w 20"/>
                    <a:gd name="T1" fmla="*/ 0 h 128"/>
                    <a:gd name="T2" fmla="*/ 15005243 w 20"/>
                    <a:gd name="T3" fmla="*/ 47359410 h 128"/>
                    <a:gd name="T4" fmla="*/ 13235094 w 20"/>
                    <a:gd name="T5" fmla="*/ 111448398 h 128"/>
                    <a:gd name="T6" fmla="*/ 11974091 w 20"/>
                    <a:gd name="T7" fmla="*/ 49883650 h 128"/>
                    <a:gd name="T8" fmla="*/ 1082064 w 20"/>
                    <a:gd name="T9" fmla="*/ 5935265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128">
                      <a:moveTo>
                        <a:pt x="0" y="0"/>
                      </a:moveTo>
                      <a:cubicBezTo>
                        <a:pt x="7" y="19"/>
                        <a:pt x="18" y="31"/>
                        <a:pt x="19" y="54"/>
                      </a:cubicBezTo>
                      <a:cubicBezTo>
                        <a:pt x="20" y="78"/>
                        <a:pt x="19" y="104"/>
                        <a:pt x="17" y="128"/>
                      </a:cubicBezTo>
                      <a:cubicBezTo>
                        <a:pt x="7" y="107"/>
                        <a:pt x="16" y="79"/>
                        <a:pt x="15" y="57"/>
                      </a:cubicBezTo>
                      <a:cubicBezTo>
                        <a:pt x="14" y="39"/>
                        <a:pt x="10" y="23"/>
                        <a:pt x="1" y="7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36" name="Freeform 377"/>
                <p:cNvSpPr>
                  <a:spLocks/>
                </p:cNvSpPr>
                <p:nvPr/>
              </p:nvSpPr>
              <p:spPr bwMode="auto">
                <a:xfrm>
                  <a:off x="3130" y="1434"/>
                  <a:ext cx="32" cy="116"/>
                </a:xfrm>
                <a:custGeom>
                  <a:avLst/>
                  <a:gdLst>
                    <a:gd name="T0" fmla="*/ 38280606 w 20"/>
                    <a:gd name="T1" fmla="*/ 0 h 74"/>
                    <a:gd name="T2" fmla="*/ 18219835 w 20"/>
                    <a:gd name="T3" fmla="*/ 83506248 h 74"/>
                    <a:gd name="T4" fmla="*/ 42652246 w 20"/>
                    <a:gd name="T5" fmla="*/ 0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74">
                      <a:moveTo>
                        <a:pt x="18" y="0"/>
                      </a:moveTo>
                      <a:cubicBezTo>
                        <a:pt x="0" y="8"/>
                        <a:pt x="4" y="60"/>
                        <a:pt x="9" y="74"/>
                      </a:cubicBezTo>
                      <a:cubicBezTo>
                        <a:pt x="7" y="53"/>
                        <a:pt x="12" y="20"/>
                        <a:pt x="20" y="0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37" name="Freeform 378"/>
                <p:cNvSpPr>
                  <a:spLocks/>
                </p:cNvSpPr>
                <p:nvPr/>
              </p:nvSpPr>
              <p:spPr bwMode="auto">
                <a:xfrm>
                  <a:off x="3155" y="2135"/>
                  <a:ext cx="163" cy="109"/>
                </a:xfrm>
                <a:custGeom>
                  <a:avLst/>
                  <a:gdLst>
                    <a:gd name="T0" fmla="*/ 75458269 w 104"/>
                    <a:gd name="T1" fmla="*/ 61070023 h 70"/>
                    <a:gd name="T2" fmla="*/ 0 w 104"/>
                    <a:gd name="T3" fmla="*/ 0 h 70"/>
                    <a:gd name="T4" fmla="*/ 88432926 w 104"/>
                    <a:gd name="T5" fmla="*/ 60495350 h 70"/>
                    <a:gd name="T6" fmla="*/ 53927337 w 104"/>
                    <a:gd name="T7" fmla="*/ 32548361 h 70"/>
                    <a:gd name="T8" fmla="*/ 116567105 w 104"/>
                    <a:gd name="T9" fmla="*/ 63213670 h 70"/>
                    <a:gd name="T10" fmla="*/ 73357051 w 104"/>
                    <a:gd name="T11" fmla="*/ 63213670 h 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4" h="70">
                      <a:moveTo>
                        <a:pt x="67" y="67"/>
                      </a:moveTo>
                      <a:cubicBezTo>
                        <a:pt x="41" y="60"/>
                        <a:pt x="6" y="28"/>
                        <a:pt x="0" y="0"/>
                      </a:cubicBezTo>
                      <a:cubicBezTo>
                        <a:pt x="22" y="26"/>
                        <a:pt x="48" y="52"/>
                        <a:pt x="79" y="66"/>
                      </a:cubicBezTo>
                      <a:cubicBezTo>
                        <a:pt x="68" y="57"/>
                        <a:pt x="55" y="47"/>
                        <a:pt x="48" y="35"/>
                      </a:cubicBezTo>
                      <a:cubicBezTo>
                        <a:pt x="66" y="49"/>
                        <a:pt x="86" y="57"/>
                        <a:pt x="104" y="69"/>
                      </a:cubicBezTo>
                      <a:cubicBezTo>
                        <a:pt x="91" y="70"/>
                        <a:pt x="79" y="69"/>
                        <a:pt x="66" y="69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38" name="Freeform 379"/>
                <p:cNvSpPr>
                  <a:spLocks/>
                </p:cNvSpPr>
                <p:nvPr/>
              </p:nvSpPr>
              <p:spPr bwMode="auto">
                <a:xfrm>
                  <a:off x="3494" y="2138"/>
                  <a:ext cx="166" cy="112"/>
                </a:xfrm>
                <a:custGeom>
                  <a:avLst/>
                  <a:gdLst>
                    <a:gd name="T0" fmla="*/ 0 w 106"/>
                    <a:gd name="T1" fmla="*/ 59480814 h 72"/>
                    <a:gd name="T2" fmla="*/ 71408392 w 106"/>
                    <a:gd name="T3" fmla="*/ 31908277 h 72"/>
                    <a:gd name="T4" fmla="*/ 108562578 w 106"/>
                    <a:gd name="T5" fmla="*/ 0 h 72"/>
                    <a:gd name="T6" fmla="*/ 31202690 w 106"/>
                    <a:gd name="T7" fmla="*/ 58664194 h 72"/>
                    <a:gd name="T8" fmla="*/ 86560022 w 106"/>
                    <a:gd name="T9" fmla="*/ 37038064 h 72"/>
                    <a:gd name="T10" fmla="*/ 115896035 w 106"/>
                    <a:gd name="T11" fmla="*/ 18617762 h 72"/>
                    <a:gd name="T12" fmla="*/ 64343957 w 106"/>
                    <a:gd name="T13" fmla="*/ 54822424 h 72"/>
                    <a:gd name="T14" fmla="*/ 98605330 w 106"/>
                    <a:gd name="T15" fmla="*/ 41759016 h 72"/>
                    <a:gd name="T16" fmla="*/ 48186735 w 106"/>
                    <a:gd name="T17" fmla="*/ 57614766 h 72"/>
                    <a:gd name="T18" fmla="*/ 2335094 w 106"/>
                    <a:gd name="T19" fmla="*/ 63960314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6" h="72">
                      <a:moveTo>
                        <a:pt x="0" y="67"/>
                      </a:moveTo>
                      <a:cubicBezTo>
                        <a:pt x="20" y="70"/>
                        <a:pt x="49" y="47"/>
                        <a:pt x="65" y="36"/>
                      </a:cubicBezTo>
                      <a:cubicBezTo>
                        <a:pt x="79" y="26"/>
                        <a:pt x="93" y="17"/>
                        <a:pt x="99" y="0"/>
                      </a:cubicBezTo>
                      <a:cubicBezTo>
                        <a:pt x="96" y="34"/>
                        <a:pt x="53" y="51"/>
                        <a:pt x="29" y="66"/>
                      </a:cubicBezTo>
                      <a:cubicBezTo>
                        <a:pt x="45" y="59"/>
                        <a:pt x="64" y="52"/>
                        <a:pt x="79" y="42"/>
                      </a:cubicBezTo>
                      <a:cubicBezTo>
                        <a:pt x="89" y="35"/>
                        <a:pt x="97" y="27"/>
                        <a:pt x="106" y="21"/>
                      </a:cubicBezTo>
                      <a:cubicBezTo>
                        <a:pt x="94" y="37"/>
                        <a:pt x="76" y="51"/>
                        <a:pt x="59" y="62"/>
                      </a:cubicBezTo>
                      <a:cubicBezTo>
                        <a:pt x="70" y="59"/>
                        <a:pt x="80" y="53"/>
                        <a:pt x="90" y="47"/>
                      </a:cubicBezTo>
                      <a:cubicBezTo>
                        <a:pt x="81" y="63"/>
                        <a:pt x="60" y="63"/>
                        <a:pt x="44" y="65"/>
                      </a:cubicBezTo>
                      <a:cubicBezTo>
                        <a:pt x="32" y="67"/>
                        <a:pt x="12" y="67"/>
                        <a:pt x="2" y="72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39" name="Freeform 380"/>
                <p:cNvSpPr>
                  <a:spLocks/>
                </p:cNvSpPr>
                <p:nvPr/>
              </p:nvSpPr>
              <p:spPr bwMode="auto">
                <a:xfrm>
                  <a:off x="3144" y="1693"/>
                  <a:ext cx="168" cy="123"/>
                </a:xfrm>
                <a:custGeom>
                  <a:avLst/>
                  <a:gdLst>
                    <a:gd name="T0" fmla="*/ 0 w 107"/>
                    <a:gd name="T1" fmla="*/ 0 h 79"/>
                    <a:gd name="T2" fmla="*/ 52050837 w 107"/>
                    <a:gd name="T3" fmla="*/ 42886180 h 79"/>
                    <a:gd name="T4" fmla="*/ 127181739 w 107"/>
                    <a:gd name="T5" fmla="*/ 72443763 h 79"/>
                    <a:gd name="T6" fmla="*/ 83232934 w 107"/>
                    <a:gd name="T7" fmla="*/ 52710011 h 79"/>
                    <a:gd name="T8" fmla="*/ 48169798 w 107"/>
                    <a:gd name="T9" fmla="*/ 37981564 h 79"/>
                    <a:gd name="T10" fmla="*/ 3880792 w 107"/>
                    <a:gd name="T11" fmla="*/ 3410298 h 7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7" h="79">
                      <a:moveTo>
                        <a:pt x="0" y="0"/>
                      </a:moveTo>
                      <a:cubicBezTo>
                        <a:pt x="12" y="17"/>
                        <a:pt x="27" y="34"/>
                        <a:pt x="44" y="47"/>
                      </a:cubicBezTo>
                      <a:cubicBezTo>
                        <a:pt x="63" y="62"/>
                        <a:pt x="87" y="66"/>
                        <a:pt x="107" y="79"/>
                      </a:cubicBezTo>
                      <a:cubicBezTo>
                        <a:pt x="95" y="78"/>
                        <a:pt x="81" y="64"/>
                        <a:pt x="70" y="58"/>
                      </a:cubicBezTo>
                      <a:cubicBezTo>
                        <a:pt x="60" y="53"/>
                        <a:pt x="50" y="49"/>
                        <a:pt x="41" y="42"/>
                      </a:cubicBezTo>
                      <a:cubicBezTo>
                        <a:pt x="29" y="32"/>
                        <a:pt x="10" y="18"/>
                        <a:pt x="3" y="4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40" name="Freeform 381"/>
                <p:cNvSpPr>
                  <a:spLocks/>
                </p:cNvSpPr>
                <p:nvPr/>
              </p:nvSpPr>
              <p:spPr bwMode="auto">
                <a:xfrm>
                  <a:off x="3129" y="1414"/>
                  <a:ext cx="26" cy="77"/>
                </a:xfrm>
                <a:custGeom>
                  <a:avLst/>
                  <a:gdLst>
                    <a:gd name="T0" fmla="*/ 8908694 w 17"/>
                    <a:gd name="T1" fmla="*/ 0 h 49"/>
                    <a:gd name="T2" fmla="*/ 2016257 w 17"/>
                    <a:gd name="T3" fmla="*/ 59678264 h 49"/>
                    <a:gd name="T4" fmla="*/ 7957727 w 17"/>
                    <a:gd name="T5" fmla="*/ 0 h 4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49">
                      <a:moveTo>
                        <a:pt x="17" y="0"/>
                      </a:moveTo>
                      <a:cubicBezTo>
                        <a:pt x="7" y="14"/>
                        <a:pt x="8" y="34"/>
                        <a:pt x="4" y="49"/>
                      </a:cubicBezTo>
                      <a:cubicBezTo>
                        <a:pt x="1" y="32"/>
                        <a:pt x="0" y="12"/>
                        <a:pt x="15" y="0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41" name="Freeform 382"/>
                <p:cNvSpPr>
                  <a:spLocks/>
                </p:cNvSpPr>
                <p:nvPr/>
              </p:nvSpPr>
              <p:spPr bwMode="auto">
                <a:xfrm>
                  <a:off x="3718" y="1444"/>
                  <a:ext cx="21" cy="85"/>
                </a:xfrm>
                <a:custGeom>
                  <a:avLst/>
                  <a:gdLst>
                    <a:gd name="T0" fmla="*/ 0 w 14"/>
                    <a:gd name="T1" fmla="*/ 0 h 55"/>
                    <a:gd name="T2" fmla="*/ 2362203 w 14"/>
                    <a:gd name="T3" fmla="*/ 19758554 h 55"/>
                    <a:gd name="T4" fmla="*/ 3543305 w 14"/>
                    <a:gd name="T5" fmla="*/ 39660810 h 55"/>
                    <a:gd name="T6" fmla="*/ 699912 w 14"/>
                    <a:gd name="T7" fmla="*/ 1010189 h 5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" h="55">
                      <a:moveTo>
                        <a:pt x="0" y="0"/>
                      </a:moveTo>
                      <a:cubicBezTo>
                        <a:pt x="4" y="8"/>
                        <a:pt x="6" y="18"/>
                        <a:pt x="8" y="27"/>
                      </a:cubicBezTo>
                      <a:cubicBezTo>
                        <a:pt x="9" y="35"/>
                        <a:pt x="9" y="47"/>
                        <a:pt x="12" y="55"/>
                      </a:cubicBezTo>
                      <a:cubicBezTo>
                        <a:pt x="8" y="44"/>
                        <a:pt x="14" y="5"/>
                        <a:pt x="2" y="1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42" name="Freeform 383"/>
                <p:cNvSpPr>
                  <a:spLocks/>
                </p:cNvSpPr>
                <p:nvPr/>
              </p:nvSpPr>
              <p:spPr bwMode="auto">
                <a:xfrm>
                  <a:off x="3284" y="1223"/>
                  <a:ext cx="17" cy="11"/>
                </a:xfrm>
                <a:custGeom>
                  <a:avLst/>
                  <a:gdLst>
                    <a:gd name="T0" fmla="*/ 7142198 w 11"/>
                    <a:gd name="T1" fmla="*/ 0 h 7"/>
                    <a:gd name="T2" fmla="*/ 3728819 w 11"/>
                    <a:gd name="T3" fmla="*/ 2522050 h 7"/>
                    <a:gd name="T4" fmla="*/ 0 w 11"/>
                    <a:gd name="T5" fmla="*/ 6931747 h 7"/>
                    <a:gd name="T6" fmla="*/ 3728819 w 11"/>
                    <a:gd name="T7" fmla="*/ 6931747 h 7"/>
                    <a:gd name="T8" fmla="*/ 7888193 w 11"/>
                    <a:gd name="T9" fmla="*/ 1604941 h 7"/>
                    <a:gd name="T10" fmla="*/ 7142198 w 11"/>
                    <a:gd name="T11" fmla="*/ 0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" h="7">
                      <a:moveTo>
                        <a:pt x="10" y="0"/>
                      </a:moveTo>
                      <a:cubicBezTo>
                        <a:pt x="8" y="0"/>
                        <a:pt x="6" y="1"/>
                        <a:pt x="5" y="2"/>
                      </a:cubicBezTo>
                      <a:cubicBezTo>
                        <a:pt x="3" y="3"/>
                        <a:pt x="0" y="4"/>
                        <a:pt x="0" y="6"/>
                      </a:cubicBezTo>
                      <a:cubicBezTo>
                        <a:pt x="2" y="6"/>
                        <a:pt x="2" y="7"/>
                        <a:pt x="5" y="6"/>
                      </a:cubicBezTo>
                      <a:cubicBezTo>
                        <a:pt x="7" y="5"/>
                        <a:pt x="9" y="2"/>
                        <a:pt x="11" y="1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43" name="Freeform 384"/>
                <p:cNvSpPr>
                  <a:spLocks/>
                </p:cNvSpPr>
                <p:nvPr/>
              </p:nvSpPr>
              <p:spPr bwMode="auto">
                <a:xfrm>
                  <a:off x="3290" y="1231"/>
                  <a:ext cx="16" cy="14"/>
                </a:xfrm>
                <a:custGeom>
                  <a:avLst/>
                  <a:gdLst>
                    <a:gd name="T0" fmla="*/ 21699298 w 10"/>
                    <a:gd name="T1" fmla="*/ 1218053 h 9"/>
                    <a:gd name="T2" fmla="*/ 0 w 10"/>
                    <a:gd name="T3" fmla="*/ 6019087 h 9"/>
                    <a:gd name="T4" fmla="*/ 13562061 w 10"/>
                    <a:gd name="T5" fmla="*/ 6019087 h 9"/>
                    <a:gd name="T6" fmla="*/ 18219835 w 10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9">
                      <a:moveTo>
                        <a:pt x="10" y="1"/>
                      </a:moveTo>
                      <a:cubicBezTo>
                        <a:pt x="8" y="0"/>
                        <a:pt x="2" y="5"/>
                        <a:pt x="0" y="7"/>
                      </a:cubicBezTo>
                      <a:cubicBezTo>
                        <a:pt x="2" y="9"/>
                        <a:pt x="4" y="9"/>
                        <a:pt x="6" y="7"/>
                      </a:cubicBezTo>
                      <a:cubicBezTo>
                        <a:pt x="8" y="6"/>
                        <a:pt x="10" y="3"/>
                        <a:pt x="9" y="0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44" name="Freeform 385"/>
                <p:cNvSpPr>
                  <a:spLocks/>
                </p:cNvSpPr>
                <p:nvPr/>
              </p:nvSpPr>
              <p:spPr bwMode="auto">
                <a:xfrm>
                  <a:off x="3302" y="1240"/>
                  <a:ext cx="16" cy="15"/>
                </a:xfrm>
                <a:custGeom>
                  <a:avLst/>
                  <a:gdLst>
                    <a:gd name="T0" fmla="*/ 18219835 w 10"/>
                    <a:gd name="T1" fmla="*/ 0 h 10"/>
                    <a:gd name="T2" fmla="*/ 0 w 10"/>
                    <a:gd name="T3" fmla="*/ 2362203 h 10"/>
                    <a:gd name="T4" fmla="*/ 6846886 w 10"/>
                    <a:gd name="T5" fmla="*/ 3032963 h 10"/>
                    <a:gd name="T6" fmla="*/ 17528029 w 10"/>
                    <a:gd name="T7" fmla="*/ 466608 h 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10">
                      <a:moveTo>
                        <a:pt x="9" y="0"/>
                      </a:moveTo>
                      <a:cubicBezTo>
                        <a:pt x="6" y="2"/>
                        <a:pt x="0" y="4"/>
                        <a:pt x="0" y="8"/>
                      </a:cubicBezTo>
                      <a:cubicBezTo>
                        <a:pt x="1" y="8"/>
                        <a:pt x="2" y="9"/>
                        <a:pt x="3" y="10"/>
                      </a:cubicBezTo>
                      <a:cubicBezTo>
                        <a:pt x="4" y="7"/>
                        <a:pt x="10" y="3"/>
                        <a:pt x="8" y="1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45" name="Freeform 386"/>
                <p:cNvSpPr>
                  <a:spLocks/>
                </p:cNvSpPr>
                <p:nvPr/>
              </p:nvSpPr>
              <p:spPr bwMode="auto">
                <a:xfrm>
                  <a:off x="3312" y="1249"/>
                  <a:ext cx="20" cy="17"/>
                </a:xfrm>
                <a:custGeom>
                  <a:avLst/>
                  <a:gdLst>
                    <a:gd name="T0" fmla="*/ 4856386 w 13"/>
                    <a:gd name="T1" fmla="*/ 0 h 11"/>
                    <a:gd name="T2" fmla="*/ 0 w 13"/>
                    <a:gd name="T3" fmla="*/ 5762720 h 11"/>
                    <a:gd name="T4" fmla="*/ 2470889 w 13"/>
                    <a:gd name="T5" fmla="*/ 7888193 h 11"/>
                    <a:gd name="T6" fmla="*/ 4856386 w 13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11">
                      <a:moveTo>
                        <a:pt x="8" y="0"/>
                      </a:moveTo>
                      <a:cubicBezTo>
                        <a:pt x="5" y="1"/>
                        <a:pt x="2" y="6"/>
                        <a:pt x="0" y="8"/>
                      </a:cubicBezTo>
                      <a:cubicBezTo>
                        <a:pt x="1" y="9"/>
                        <a:pt x="2" y="10"/>
                        <a:pt x="4" y="11"/>
                      </a:cubicBezTo>
                      <a:cubicBezTo>
                        <a:pt x="4" y="9"/>
                        <a:pt x="13" y="1"/>
                        <a:pt x="8" y="0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46" name="Freeform 387"/>
                <p:cNvSpPr>
                  <a:spLocks/>
                </p:cNvSpPr>
                <p:nvPr/>
              </p:nvSpPr>
              <p:spPr bwMode="auto">
                <a:xfrm>
                  <a:off x="3324" y="1259"/>
                  <a:ext cx="18" cy="20"/>
                </a:xfrm>
                <a:custGeom>
                  <a:avLst/>
                  <a:gdLst>
                    <a:gd name="T0" fmla="*/ 40102616 w 11"/>
                    <a:gd name="T1" fmla="*/ 0 h 13"/>
                    <a:gd name="T2" fmla="*/ 0 w 11"/>
                    <a:gd name="T3" fmla="*/ 6939538 h 13"/>
                    <a:gd name="T4" fmla="*/ 20508919 w 11"/>
                    <a:gd name="T5" fmla="*/ 8320303 h 13"/>
                    <a:gd name="T6" fmla="*/ 33560049 w 11"/>
                    <a:gd name="T7" fmla="*/ 4856386 h 13"/>
                    <a:gd name="T8" fmla="*/ 33560049 w 11"/>
                    <a:gd name="T9" fmla="*/ 866895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9" y="0"/>
                      </a:moveTo>
                      <a:cubicBezTo>
                        <a:pt x="6" y="4"/>
                        <a:pt x="3" y="7"/>
                        <a:pt x="0" y="11"/>
                      </a:cubicBezTo>
                      <a:cubicBezTo>
                        <a:pt x="1" y="11"/>
                        <a:pt x="4" y="13"/>
                        <a:pt x="5" y="13"/>
                      </a:cubicBezTo>
                      <a:cubicBezTo>
                        <a:pt x="6" y="12"/>
                        <a:pt x="8" y="9"/>
                        <a:pt x="8" y="8"/>
                      </a:cubicBezTo>
                      <a:cubicBezTo>
                        <a:pt x="11" y="5"/>
                        <a:pt x="11" y="4"/>
                        <a:pt x="8" y="1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4303" name="Freeform 388"/>
              <p:cNvSpPr>
                <a:spLocks/>
              </p:cNvSpPr>
              <p:nvPr/>
            </p:nvSpPr>
            <p:spPr bwMode="auto">
              <a:xfrm>
                <a:off x="3342" y="1269"/>
                <a:ext cx="18" cy="19"/>
              </a:xfrm>
              <a:custGeom>
                <a:avLst/>
                <a:gdLst>
                  <a:gd name="T0" fmla="*/ 1823229 w 12"/>
                  <a:gd name="T1" fmla="*/ 0 h 12"/>
                  <a:gd name="T2" fmla="*/ 0 w 12"/>
                  <a:gd name="T3" fmla="*/ 18553342 h 12"/>
                  <a:gd name="T4" fmla="*/ 1823229 w 12"/>
                  <a:gd name="T5" fmla="*/ 18553342 h 12"/>
                  <a:gd name="T6" fmla="*/ 2261946 w 12"/>
                  <a:gd name="T7" fmla="*/ 2018685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4" y="1"/>
                      <a:pt x="1" y="9"/>
                      <a:pt x="0" y="12"/>
                    </a:cubicBezTo>
                    <a:cubicBezTo>
                      <a:pt x="2" y="12"/>
                      <a:pt x="4" y="12"/>
                      <a:pt x="6" y="12"/>
                    </a:cubicBezTo>
                    <a:cubicBezTo>
                      <a:pt x="6" y="9"/>
                      <a:pt x="12" y="2"/>
                      <a:pt x="7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04" name="Freeform 389"/>
              <p:cNvSpPr>
                <a:spLocks/>
              </p:cNvSpPr>
              <p:nvPr/>
            </p:nvSpPr>
            <p:spPr bwMode="auto">
              <a:xfrm>
                <a:off x="3357" y="1277"/>
                <a:ext cx="14" cy="19"/>
              </a:xfrm>
              <a:custGeom>
                <a:avLst/>
                <a:gdLst>
                  <a:gd name="T0" fmla="*/ 4584824 w 9"/>
                  <a:gd name="T1" fmla="*/ 0 h 12"/>
                  <a:gd name="T2" fmla="*/ 0 w 9"/>
                  <a:gd name="T3" fmla="*/ 18553342 h 12"/>
                  <a:gd name="T4" fmla="*/ 6019087 w 9"/>
                  <a:gd name="T5" fmla="*/ 10540100 h 12"/>
                  <a:gd name="T6" fmla="*/ 4584824 w 9"/>
                  <a:gd name="T7" fmla="*/ 2018685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2">
                    <a:moveTo>
                      <a:pt x="5" y="0"/>
                    </a:moveTo>
                    <a:cubicBezTo>
                      <a:pt x="3" y="3"/>
                      <a:pt x="0" y="8"/>
                      <a:pt x="0" y="12"/>
                    </a:cubicBezTo>
                    <a:cubicBezTo>
                      <a:pt x="5" y="12"/>
                      <a:pt x="5" y="11"/>
                      <a:pt x="7" y="7"/>
                    </a:cubicBezTo>
                    <a:cubicBezTo>
                      <a:pt x="8" y="3"/>
                      <a:pt x="9" y="2"/>
                      <a:pt x="5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05" name="Freeform 390"/>
              <p:cNvSpPr>
                <a:spLocks/>
              </p:cNvSpPr>
              <p:nvPr/>
            </p:nvSpPr>
            <p:spPr bwMode="auto">
              <a:xfrm>
                <a:off x="3371" y="1280"/>
                <a:ext cx="15" cy="27"/>
              </a:xfrm>
              <a:custGeom>
                <a:avLst/>
                <a:gdLst>
                  <a:gd name="T0" fmla="*/ 36315008 w 9"/>
                  <a:gd name="T1" fmla="*/ 2191571 h 17"/>
                  <a:gd name="T2" fmla="*/ 32274783 w 9"/>
                  <a:gd name="T3" fmla="*/ 0 h 17"/>
                  <a:gd name="T4" fmla="*/ 7844042 w 9"/>
                  <a:gd name="T5" fmla="*/ 25285232 h 17"/>
                  <a:gd name="T6" fmla="*/ 45815370 w 9"/>
                  <a:gd name="T7" fmla="*/ 27063858 h 17"/>
                  <a:gd name="T8" fmla="*/ 68600333 w 9"/>
                  <a:gd name="T9" fmla="*/ 8780111 h 17"/>
                  <a:gd name="T10" fmla="*/ 32274783 w 9"/>
                  <a:gd name="T11" fmla="*/ 2191571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7">
                    <a:moveTo>
                      <a:pt x="5" y="1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4" y="5"/>
                      <a:pt x="0" y="10"/>
                      <a:pt x="1" y="15"/>
                    </a:cubicBezTo>
                    <a:cubicBezTo>
                      <a:pt x="3" y="15"/>
                      <a:pt x="4" y="17"/>
                      <a:pt x="6" y="16"/>
                    </a:cubicBezTo>
                    <a:cubicBezTo>
                      <a:pt x="6" y="12"/>
                      <a:pt x="9" y="9"/>
                      <a:pt x="9" y="5"/>
                    </a:cubicBezTo>
                    <a:cubicBezTo>
                      <a:pt x="9" y="1"/>
                      <a:pt x="6" y="3"/>
                      <a:pt x="4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06" name="Freeform 391"/>
              <p:cNvSpPr>
                <a:spLocks/>
              </p:cNvSpPr>
              <p:nvPr/>
            </p:nvSpPr>
            <p:spPr bwMode="auto">
              <a:xfrm>
                <a:off x="3396" y="1283"/>
                <a:ext cx="15" cy="24"/>
              </a:xfrm>
              <a:custGeom>
                <a:avLst/>
                <a:gdLst>
                  <a:gd name="T0" fmla="*/ 21789005 w 9"/>
                  <a:gd name="T1" fmla="*/ 2674565 h 15"/>
                  <a:gd name="T2" fmla="*/ 0 w 9"/>
                  <a:gd name="T3" fmla="*/ 29151736 h 15"/>
                  <a:gd name="T4" fmla="*/ 36315008 w 9"/>
                  <a:gd name="T5" fmla="*/ 31836582 h 15"/>
                  <a:gd name="T6" fmla="*/ 21789005 w 9"/>
                  <a:gd name="T7" fmla="*/ 6846886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3" y="1"/>
                    </a:moveTo>
                    <a:cubicBezTo>
                      <a:pt x="3" y="5"/>
                      <a:pt x="1" y="10"/>
                      <a:pt x="0" y="14"/>
                    </a:cubicBezTo>
                    <a:cubicBezTo>
                      <a:pt x="1" y="14"/>
                      <a:pt x="3" y="15"/>
                      <a:pt x="5" y="15"/>
                    </a:cubicBezTo>
                    <a:cubicBezTo>
                      <a:pt x="5" y="13"/>
                      <a:pt x="9" y="0"/>
                      <a:pt x="3" y="3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07" name="Freeform 392"/>
              <p:cNvSpPr>
                <a:spLocks/>
              </p:cNvSpPr>
              <p:nvPr/>
            </p:nvSpPr>
            <p:spPr bwMode="auto">
              <a:xfrm>
                <a:off x="3417" y="1288"/>
                <a:ext cx="12" cy="22"/>
              </a:xfrm>
              <a:custGeom>
                <a:avLst/>
                <a:gdLst>
                  <a:gd name="T0" fmla="*/ 466608 w 8"/>
                  <a:gd name="T1" fmla="*/ 0 h 14"/>
                  <a:gd name="T2" fmla="*/ 0 w 8"/>
                  <a:gd name="T3" fmla="*/ 17117171 h 14"/>
                  <a:gd name="T4" fmla="*/ 1823229 w 8"/>
                  <a:gd name="T5" fmla="*/ 15379147 h 14"/>
                  <a:gd name="T6" fmla="*/ 1823229 w 8"/>
                  <a:gd name="T7" fmla="*/ 6931747 h 14"/>
                  <a:gd name="T8" fmla="*/ 1823229 w 8"/>
                  <a:gd name="T9" fmla="*/ 1604941 h 14"/>
                  <a:gd name="T10" fmla="*/ 466608 w 8"/>
                  <a:gd name="T11" fmla="*/ 1604941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1" y="0"/>
                    </a:moveTo>
                    <a:cubicBezTo>
                      <a:pt x="1" y="5"/>
                      <a:pt x="0" y="9"/>
                      <a:pt x="0" y="14"/>
                    </a:cubicBezTo>
                    <a:cubicBezTo>
                      <a:pt x="2" y="14"/>
                      <a:pt x="5" y="14"/>
                      <a:pt x="6" y="13"/>
                    </a:cubicBezTo>
                    <a:cubicBezTo>
                      <a:pt x="8" y="11"/>
                      <a:pt x="7" y="8"/>
                      <a:pt x="6" y="6"/>
                    </a:cubicBezTo>
                    <a:cubicBezTo>
                      <a:pt x="6" y="4"/>
                      <a:pt x="7" y="2"/>
                      <a:pt x="6" y="1"/>
                    </a:cubicBezTo>
                    <a:cubicBezTo>
                      <a:pt x="5" y="0"/>
                      <a:pt x="2" y="1"/>
                      <a:pt x="1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08" name="Freeform 393"/>
              <p:cNvSpPr>
                <a:spLocks/>
              </p:cNvSpPr>
              <p:nvPr/>
            </p:nvSpPr>
            <p:spPr bwMode="auto">
              <a:xfrm>
                <a:off x="3439" y="1287"/>
                <a:ext cx="9" cy="20"/>
              </a:xfrm>
              <a:custGeom>
                <a:avLst/>
                <a:gdLst>
                  <a:gd name="T0" fmla="*/ 0 w 6"/>
                  <a:gd name="T1" fmla="*/ 1333685 h 13"/>
                  <a:gd name="T2" fmla="*/ 0 w 6"/>
                  <a:gd name="T3" fmla="*/ 1333685 h 13"/>
                  <a:gd name="T4" fmla="*/ 0 w 6"/>
                  <a:gd name="T5" fmla="*/ 8320303 h 13"/>
                  <a:gd name="T6" fmla="*/ 1823229 w 6"/>
                  <a:gd name="T7" fmla="*/ 6939538 h 13"/>
                  <a:gd name="T8" fmla="*/ 1215486 w 6"/>
                  <a:gd name="T9" fmla="*/ 2051823 h 13"/>
                  <a:gd name="T10" fmla="*/ 466608 w 6"/>
                  <a:gd name="T11" fmla="*/ 866895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3">
                    <a:moveTo>
                      <a:pt x="0" y="2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6"/>
                      <a:pt x="1" y="10"/>
                      <a:pt x="0" y="13"/>
                    </a:cubicBezTo>
                    <a:cubicBezTo>
                      <a:pt x="2" y="13"/>
                      <a:pt x="4" y="12"/>
                      <a:pt x="6" y="11"/>
                    </a:cubicBezTo>
                    <a:cubicBezTo>
                      <a:pt x="4" y="8"/>
                      <a:pt x="5" y="6"/>
                      <a:pt x="4" y="3"/>
                    </a:cubicBezTo>
                    <a:cubicBezTo>
                      <a:pt x="3" y="0"/>
                      <a:pt x="3" y="1"/>
                      <a:pt x="1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09" name="Freeform 394"/>
              <p:cNvSpPr>
                <a:spLocks/>
              </p:cNvSpPr>
              <p:nvPr/>
            </p:nvSpPr>
            <p:spPr bwMode="auto">
              <a:xfrm>
                <a:off x="3470" y="1276"/>
                <a:ext cx="17" cy="20"/>
              </a:xfrm>
              <a:custGeom>
                <a:avLst/>
                <a:gdLst>
                  <a:gd name="T0" fmla="*/ 1010189 w 11"/>
                  <a:gd name="T1" fmla="*/ 1333685 h 13"/>
                  <a:gd name="T2" fmla="*/ 3728819 w 11"/>
                  <a:gd name="T3" fmla="*/ 8320303 h 13"/>
                  <a:gd name="T4" fmla="*/ 7888193 w 11"/>
                  <a:gd name="T5" fmla="*/ 4856386 h 13"/>
                  <a:gd name="T6" fmla="*/ 3728819 w 11"/>
                  <a:gd name="T7" fmla="*/ 866895 h 13"/>
                  <a:gd name="T8" fmla="*/ 0 w 11"/>
                  <a:gd name="T9" fmla="*/ 133368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1" y="2"/>
                    </a:moveTo>
                    <a:cubicBezTo>
                      <a:pt x="1" y="5"/>
                      <a:pt x="3" y="10"/>
                      <a:pt x="5" y="13"/>
                    </a:cubicBezTo>
                    <a:cubicBezTo>
                      <a:pt x="7" y="12"/>
                      <a:pt x="9" y="10"/>
                      <a:pt x="11" y="8"/>
                    </a:cubicBezTo>
                    <a:cubicBezTo>
                      <a:pt x="8" y="7"/>
                      <a:pt x="7" y="3"/>
                      <a:pt x="5" y="1"/>
                    </a:cubicBezTo>
                    <a:cubicBezTo>
                      <a:pt x="3" y="0"/>
                      <a:pt x="3" y="1"/>
                      <a:pt x="0" y="2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10" name="Freeform 395"/>
              <p:cNvSpPr>
                <a:spLocks/>
              </p:cNvSpPr>
              <p:nvPr/>
            </p:nvSpPr>
            <p:spPr bwMode="auto">
              <a:xfrm>
                <a:off x="3492" y="1269"/>
                <a:ext cx="9" cy="14"/>
              </a:xfrm>
              <a:custGeom>
                <a:avLst/>
                <a:gdLst>
                  <a:gd name="T0" fmla="*/ 0 w 6"/>
                  <a:gd name="T1" fmla="*/ 1218053 h 9"/>
                  <a:gd name="T2" fmla="*/ 1215486 w 6"/>
                  <a:gd name="T3" fmla="*/ 8027194 h 9"/>
                  <a:gd name="T4" fmla="*/ 1823229 w 6"/>
                  <a:gd name="T5" fmla="*/ 4584824 h 9"/>
                  <a:gd name="T6" fmla="*/ 466608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0" y="1"/>
                    </a:moveTo>
                    <a:cubicBezTo>
                      <a:pt x="2" y="3"/>
                      <a:pt x="3" y="7"/>
                      <a:pt x="4" y="9"/>
                    </a:cubicBezTo>
                    <a:cubicBezTo>
                      <a:pt x="5" y="8"/>
                      <a:pt x="5" y="7"/>
                      <a:pt x="6" y="5"/>
                    </a:cubicBezTo>
                    <a:cubicBezTo>
                      <a:pt x="4" y="5"/>
                      <a:pt x="2" y="2"/>
                      <a:pt x="1" y="0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11" name="Freeform 396"/>
              <p:cNvSpPr>
                <a:spLocks/>
              </p:cNvSpPr>
              <p:nvPr/>
            </p:nvSpPr>
            <p:spPr bwMode="auto">
              <a:xfrm>
                <a:off x="3512" y="1255"/>
                <a:ext cx="13" cy="14"/>
              </a:xfrm>
              <a:custGeom>
                <a:avLst/>
                <a:gdLst>
                  <a:gd name="T0" fmla="*/ 0 w 8"/>
                  <a:gd name="T1" fmla="*/ 1218053 h 9"/>
                  <a:gd name="T2" fmla="*/ 20737917 w 8"/>
                  <a:gd name="T3" fmla="*/ 8027194 h 9"/>
                  <a:gd name="T4" fmla="*/ 27168295 w 8"/>
                  <a:gd name="T5" fmla="*/ 5160339 h 9"/>
                  <a:gd name="T6" fmla="*/ 6331437 w 8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2" y="3"/>
                      <a:pt x="4" y="7"/>
                      <a:pt x="6" y="9"/>
                    </a:cubicBezTo>
                    <a:cubicBezTo>
                      <a:pt x="6" y="8"/>
                      <a:pt x="7" y="7"/>
                      <a:pt x="8" y="6"/>
                    </a:cubicBezTo>
                    <a:cubicBezTo>
                      <a:pt x="5" y="5"/>
                      <a:pt x="3" y="2"/>
                      <a:pt x="2" y="0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12" name="Freeform 397"/>
              <p:cNvSpPr>
                <a:spLocks/>
              </p:cNvSpPr>
              <p:nvPr/>
            </p:nvSpPr>
            <p:spPr bwMode="auto">
              <a:xfrm>
                <a:off x="3542" y="1226"/>
                <a:ext cx="24" cy="15"/>
              </a:xfrm>
              <a:custGeom>
                <a:avLst/>
                <a:gdLst>
                  <a:gd name="T0" fmla="*/ 6846886 w 15"/>
                  <a:gd name="T1" fmla="*/ 0 h 10"/>
                  <a:gd name="T2" fmla="*/ 14953362 w 15"/>
                  <a:gd name="T3" fmla="*/ 1049868 h 10"/>
                  <a:gd name="T4" fmla="*/ 31836582 w 15"/>
                  <a:gd name="T5" fmla="*/ 1823229 h 10"/>
                  <a:gd name="T6" fmla="*/ 18219835 w 15"/>
                  <a:gd name="T7" fmla="*/ 3032963 h 10"/>
                  <a:gd name="T8" fmla="*/ 0 w 15"/>
                  <a:gd name="T9" fmla="*/ 1049868 h 10"/>
                  <a:gd name="T10" fmla="*/ 4279304 w 15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0">
                    <a:moveTo>
                      <a:pt x="3" y="0"/>
                    </a:moveTo>
                    <a:cubicBezTo>
                      <a:pt x="3" y="0"/>
                      <a:pt x="6" y="2"/>
                      <a:pt x="7" y="3"/>
                    </a:cubicBezTo>
                    <a:cubicBezTo>
                      <a:pt x="9" y="4"/>
                      <a:pt x="13" y="4"/>
                      <a:pt x="15" y="6"/>
                    </a:cubicBezTo>
                    <a:cubicBezTo>
                      <a:pt x="12" y="7"/>
                      <a:pt x="11" y="9"/>
                      <a:pt x="9" y="10"/>
                    </a:cubicBezTo>
                    <a:cubicBezTo>
                      <a:pt x="7" y="7"/>
                      <a:pt x="3" y="5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13" name="Freeform 398"/>
              <p:cNvSpPr>
                <a:spLocks/>
              </p:cNvSpPr>
              <p:nvPr/>
            </p:nvSpPr>
            <p:spPr bwMode="auto">
              <a:xfrm>
                <a:off x="2944" y="1217"/>
                <a:ext cx="955" cy="1112"/>
              </a:xfrm>
              <a:custGeom>
                <a:avLst/>
                <a:gdLst>
                  <a:gd name="T0" fmla="*/ 248521785 w 610"/>
                  <a:gd name="T1" fmla="*/ 0 h 715"/>
                  <a:gd name="T2" fmla="*/ 329204669 w 610"/>
                  <a:gd name="T3" fmla="*/ 36639176 h 715"/>
                  <a:gd name="T4" fmla="*/ 415968879 w 610"/>
                  <a:gd name="T5" fmla="*/ 1886989 h 715"/>
                  <a:gd name="T6" fmla="*/ 603471407 w 610"/>
                  <a:gd name="T7" fmla="*/ 75783019 h 715"/>
                  <a:gd name="T8" fmla="*/ 661107628 w 610"/>
                  <a:gd name="T9" fmla="*/ 274651689 h 715"/>
                  <a:gd name="T10" fmla="*/ 555781864 w 610"/>
                  <a:gd name="T11" fmla="*/ 284405067 h 715"/>
                  <a:gd name="T12" fmla="*/ 524761356 w 610"/>
                  <a:gd name="T13" fmla="*/ 558348821 h 715"/>
                  <a:gd name="T14" fmla="*/ 137779447 w 610"/>
                  <a:gd name="T15" fmla="*/ 565881269 h 715"/>
                  <a:gd name="T16" fmla="*/ 113459555 w 610"/>
                  <a:gd name="T17" fmla="*/ 294191759 h 715"/>
                  <a:gd name="T18" fmla="*/ 0 w 610"/>
                  <a:gd name="T19" fmla="*/ 276236833 h 715"/>
                  <a:gd name="T20" fmla="*/ 61520809 w 610"/>
                  <a:gd name="T21" fmla="*/ 71455246 h 715"/>
                  <a:gd name="T22" fmla="*/ 248521785 w 610"/>
                  <a:gd name="T23" fmla="*/ 0 h 7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10" h="715">
                    <a:moveTo>
                      <a:pt x="229" y="0"/>
                    </a:moveTo>
                    <a:cubicBezTo>
                      <a:pt x="229" y="0"/>
                      <a:pt x="256" y="41"/>
                      <a:pt x="304" y="41"/>
                    </a:cubicBezTo>
                    <a:cubicBezTo>
                      <a:pt x="352" y="41"/>
                      <a:pt x="384" y="2"/>
                      <a:pt x="384" y="2"/>
                    </a:cubicBezTo>
                    <a:cubicBezTo>
                      <a:pt x="384" y="2"/>
                      <a:pt x="544" y="76"/>
                      <a:pt x="557" y="86"/>
                    </a:cubicBezTo>
                    <a:cubicBezTo>
                      <a:pt x="570" y="96"/>
                      <a:pt x="600" y="159"/>
                      <a:pt x="610" y="311"/>
                    </a:cubicBezTo>
                    <a:cubicBezTo>
                      <a:pt x="610" y="311"/>
                      <a:pt x="572" y="328"/>
                      <a:pt x="513" y="322"/>
                    </a:cubicBezTo>
                    <a:cubicBezTo>
                      <a:pt x="513" y="322"/>
                      <a:pt x="504" y="596"/>
                      <a:pt x="484" y="633"/>
                    </a:cubicBezTo>
                    <a:cubicBezTo>
                      <a:pt x="484" y="633"/>
                      <a:pt x="323" y="715"/>
                      <a:pt x="127" y="641"/>
                    </a:cubicBezTo>
                    <a:cubicBezTo>
                      <a:pt x="127" y="641"/>
                      <a:pt x="110" y="568"/>
                      <a:pt x="105" y="333"/>
                    </a:cubicBezTo>
                    <a:cubicBezTo>
                      <a:pt x="105" y="333"/>
                      <a:pt x="39" y="340"/>
                      <a:pt x="0" y="313"/>
                    </a:cubicBezTo>
                    <a:cubicBezTo>
                      <a:pt x="0" y="313"/>
                      <a:pt x="6" y="130"/>
                      <a:pt x="57" y="81"/>
                    </a:cubicBezTo>
                    <a:cubicBezTo>
                      <a:pt x="57" y="81"/>
                      <a:pt x="171" y="21"/>
                      <a:pt x="229" y="0"/>
                    </a:cubicBezTo>
                    <a:close/>
                  </a:path>
                </a:pathLst>
              </a:custGeom>
              <a:noFill/>
              <a:ln w="4763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14" name="Freeform 399"/>
              <p:cNvSpPr>
                <a:spLocks/>
              </p:cNvSpPr>
              <p:nvPr/>
            </p:nvSpPr>
            <p:spPr bwMode="auto">
              <a:xfrm>
                <a:off x="3116" y="1459"/>
                <a:ext cx="13" cy="170"/>
              </a:xfrm>
              <a:custGeom>
                <a:avLst/>
                <a:gdLst>
                  <a:gd name="T0" fmla="*/ 3896269 w 8"/>
                  <a:gd name="T1" fmla="*/ 0 h 109"/>
                  <a:gd name="T2" fmla="*/ 20737917 w 8"/>
                  <a:gd name="T3" fmla="*/ 15438143 h 109"/>
                  <a:gd name="T4" fmla="*/ 27168295 w 8"/>
                  <a:gd name="T5" fmla="*/ 40796446 h 109"/>
                  <a:gd name="T6" fmla="*/ 16718951 w 8"/>
                  <a:gd name="T7" fmla="*/ 73628178 h 109"/>
                  <a:gd name="T8" fmla="*/ 0 w 8"/>
                  <a:gd name="T9" fmla="*/ 104803331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09">
                    <a:moveTo>
                      <a:pt x="1" y="0"/>
                    </a:moveTo>
                    <a:cubicBezTo>
                      <a:pt x="1" y="5"/>
                      <a:pt x="5" y="11"/>
                      <a:pt x="6" y="16"/>
                    </a:cubicBezTo>
                    <a:cubicBezTo>
                      <a:pt x="8" y="24"/>
                      <a:pt x="8" y="33"/>
                      <a:pt x="8" y="42"/>
                    </a:cubicBezTo>
                    <a:cubicBezTo>
                      <a:pt x="8" y="53"/>
                      <a:pt x="6" y="65"/>
                      <a:pt x="5" y="76"/>
                    </a:cubicBezTo>
                    <a:cubicBezTo>
                      <a:pt x="4" y="86"/>
                      <a:pt x="4" y="100"/>
                      <a:pt x="0" y="109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15" name="Freeform 400"/>
              <p:cNvSpPr>
                <a:spLocks/>
              </p:cNvSpPr>
              <p:nvPr/>
            </p:nvSpPr>
            <p:spPr bwMode="auto">
              <a:xfrm>
                <a:off x="3126" y="1448"/>
                <a:ext cx="17" cy="81"/>
              </a:xfrm>
              <a:custGeom>
                <a:avLst/>
                <a:gdLst>
                  <a:gd name="T0" fmla="*/ 2412765 w 11"/>
                  <a:gd name="T1" fmla="*/ 48017484 h 52"/>
                  <a:gd name="T2" fmla="*/ 4365214 w 11"/>
                  <a:gd name="T3" fmla="*/ 26278436 h 52"/>
                  <a:gd name="T4" fmla="*/ 7888193 w 11"/>
                  <a:gd name="T5" fmla="*/ 0 h 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52">
                    <a:moveTo>
                      <a:pt x="3" y="52"/>
                    </a:moveTo>
                    <a:cubicBezTo>
                      <a:pt x="0" y="46"/>
                      <a:pt x="4" y="34"/>
                      <a:pt x="6" y="28"/>
                    </a:cubicBezTo>
                    <a:cubicBezTo>
                      <a:pt x="8" y="18"/>
                      <a:pt x="10" y="9"/>
                      <a:pt x="11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16" name="Freeform 401"/>
              <p:cNvSpPr>
                <a:spLocks/>
              </p:cNvSpPr>
              <p:nvPr/>
            </p:nvSpPr>
            <p:spPr bwMode="auto">
              <a:xfrm>
                <a:off x="3703" y="1439"/>
                <a:ext cx="27" cy="117"/>
              </a:xfrm>
              <a:custGeom>
                <a:avLst/>
                <a:gdLst>
                  <a:gd name="T0" fmla="*/ 28791358 w 17"/>
                  <a:gd name="T1" fmla="*/ 72887201 h 75"/>
                  <a:gd name="T2" fmla="*/ 23602893 w 17"/>
                  <a:gd name="T3" fmla="*/ 38625826 h 75"/>
                  <a:gd name="T4" fmla="*/ 0 w 17"/>
                  <a:gd name="T5" fmla="*/ 0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75">
                    <a:moveTo>
                      <a:pt x="17" y="75"/>
                    </a:moveTo>
                    <a:cubicBezTo>
                      <a:pt x="17" y="63"/>
                      <a:pt x="16" y="51"/>
                      <a:pt x="14" y="40"/>
                    </a:cubicBezTo>
                    <a:cubicBezTo>
                      <a:pt x="11" y="25"/>
                      <a:pt x="4" y="14"/>
                      <a:pt x="0" y="0"/>
                    </a:cubicBezTo>
                  </a:path>
                </a:pathLst>
              </a:custGeom>
              <a:noFill/>
              <a:ln w="4763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17" name="Freeform 402"/>
              <p:cNvSpPr>
                <a:spLocks/>
              </p:cNvSpPr>
              <p:nvPr/>
            </p:nvSpPr>
            <p:spPr bwMode="auto">
              <a:xfrm>
                <a:off x="3727" y="1455"/>
                <a:ext cx="20" cy="74"/>
              </a:xfrm>
              <a:custGeom>
                <a:avLst/>
                <a:gdLst>
                  <a:gd name="T0" fmla="*/ 1333685 w 13"/>
                  <a:gd name="T1" fmla="*/ 32261512 h 48"/>
                  <a:gd name="T2" fmla="*/ 3801368 w 13"/>
                  <a:gd name="T3" fmla="*/ 18292478 h 48"/>
                  <a:gd name="T4" fmla="*/ 8320303 w 13"/>
                  <a:gd name="T5" fmla="*/ 0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48">
                    <a:moveTo>
                      <a:pt x="2" y="48"/>
                    </a:moveTo>
                    <a:cubicBezTo>
                      <a:pt x="0" y="41"/>
                      <a:pt x="4" y="33"/>
                      <a:pt x="6" y="27"/>
                    </a:cubicBezTo>
                    <a:cubicBezTo>
                      <a:pt x="9" y="18"/>
                      <a:pt x="10" y="9"/>
                      <a:pt x="13" y="0"/>
                    </a:cubicBezTo>
                  </a:path>
                </a:pathLst>
              </a:custGeom>
              <a:noFill/>
              <a:ln w="4763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18" name="Freeform 403"/>
              <p:cNvSpPr>
                <a:spLocks/>
              </p:cNvSpPr>
              <p:nvPr/>
            </p:nvSpPr>
            <p:spPr bwMode="auto">
              <a:xfrm>
                <a:off x="3730" y="1599"/>
                <a:ext cx="5" cy="58"/>
              </a:xfrm>
              <a:custGeom>
                <a:avLst/>
                <a:gdLst>
                  <a:gd name="T0" fmla="*/ 0 w 3"/>
                  <a:gd name="T1" fmla="*/ 0 h 37"/>
                  <a:gd name="T2" fmla="*/ 7844042 w 3"/>
                  <a:gd name="T3" fmla="*/ 22616895 h 37"/>
                  <a:gd name="T4" fmla="*/ 21789005 w 3"/>
                  <a:gd name="T5" fmla="*/ 41770485 h 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37">
                    <a:moveTo>
                      <a:pt x="0" y="0"/>
                    </a:moveTo>
                    <a:cubicBezTo>
                      <a:pt x="2" y="6"/>
                      <a:pt x="1" y="14"/>
                      <a:pt x="1" y="20"/>
                    </a:cubicBezTo>
                    <a:cubicBezTo>
                      <a:pt x="1" y="26"/>
                      <a:pt x="2" y="31"/>
                      <a:pt x="3" y="37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19" name="Freeform 404"/>
              <p:cNvSpPr>
                <a:spLocks/>
              </p:cNvSpPr>
              <p:nvPr/>
            </p:nvSpPr>
            <p:spPr bwMode="auto">
              <a:xfrm>
                <a:off x="3547" y="1234"/>
                <a:ext cx="25" cy="29"/>
              </a:xfrm>
              <a:custGeom>
                <a:avLst/>
                <a:gdLst>
                  <a:gd name="T0" fmla="*/ 0 w 16"/>
                  <a:gd name="T1" fmla="*/ 9277147 h 19"/>
                  <a:gd name="T2" fmla="*/ 16193658 w 16"/>
                  <a:gd name="T3" fmla="*/ 0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9">
                    <a:moveTo>
                      <a:pt x="0" y="19"/>
                    </a:moveTo>
                    <a:cubicBezTo>
                      <a:pt x="11" y="9"/>
                      <a:pt x="16" y="0"/>
                      <a:pt x="16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20" name="Freeform 405"/>
              <p:cNvSpPr>
                <a:spLocks/>
              </p:cNvSpPr>
              <p:nvPr/>
            </p:nvSpPr>
            <p:spPr bwMode="auto">
              <a:xfrm>
                <a:off x="3525" y="1268"/>
                <a:ext cx="17" cy="15"/>
              </a:xfrm>
              <a:custGeom>
                <a:avLst/>
                <a:gdLst>
                  <a:gd name="T0" fmla="*/ 0 w 11"/>
                  <a:gd name="T1" fmla="*/ 3032963 h 10"/>
                  <a:gd name="T2" fmla="*/ 7888193 w 11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10">
                    <a:moveTo>
                      <a:pt x="0" y="10"/>
                    </a:moveTo>
                    <a:cubicBezTo>
                      <a:pt x="4" y="7"/>
                      <a:pt x="8" y="4"/>
                      <a:pt x="11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21" name="Freeform 406"/>
              <p:cNvSpPr>
                <a:spLocks/>
              </p:cNvSpPr>
              <p:nvPr/>
            </p:nvSpPr>
            <p:spPr bwMode="auto">
              <a:xfrm>
                <a:off x="3495" y="1288"/>
                <a:ext cx="22" cy="11"/>
              </a:xfrm>
              <a:custGeom>
                <a:avLst/>
                <a:gdLst>
                  <a:gd name="T0" fmla="*/ 0 w 14"/>
                  <a:gd name="T1" fmla="*/ 8368987 h 7"/>
                  <a:gd name="T2" fmla="*/ 17117171 w 14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cubicBezTo>
                      <a:pt x="5" y="5"/>
                      <a:pt x="10" y="3"/>
                      <a:pt x="14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22" name="Freeform 407"/>
              <p:cNvSpPr>
                <a:spLocks/>
              </p:cNvSpPr>
              <p:nvPr/>
            </p:nvSpPr>
            <p:spPr bwMode="auto">
              <a:xfrm>
                <a:off x="3276" y="1229"/>
                <a:ext cx="199" cy="89"/>
              </a:xfrm>
              <a:custGeom>
                <a:avLst/>
                <a:gdLst>
                  <a:gd name="T0" fmla="*/ 0 w 127"/>
                  <a:gd name="T1" fmla="*/ 0 h 57"/>
                  <a:gd name="T2" fmla="*/ 105575425 w 127"/>
                  <a:gd name="T3" fmla="*/ 54731131 h 57"/>
                  <a:gd name="T4" fmla="*/ 141395924 w 127"/>
                  <a:gd name="T5" fmla="*/ 49805029 h 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7" h="57">
                    <a:moveTo>
                      <a:pt x="0" y="0"/>
                    </a:moveTo>
                    <a:cubicBezTo>
                      <a:pt x="0" y="0"/>
                      <a:pt x="26" y="57"/>
                      <a:pt x="95" y="55"/>
                    </a:cubicBezTo>
                    <a:cubicBezTo>
                      <a:pt x="107" y="55"/>
                      <a:pt x="118" y="53"/>
                      <a:pt x="127" y="5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23" name="Freeform 408"/>
              <p:cNvSpPr>
                <a:spLocks/>
              </p:cNvSpPr>
              <p:nvPr/>
            </p:nvSpPr>
            <p:spPr bwMode="auto">
              <a:xfrm>
                <a:off x="3266" y="3844"/>
                <a:ext cx="94" cy="37"/>
              </a:xfrm>
              <a:custGeom>
                <a:avLst/>
                <a:gdLst>
                  <a:gd name="T0" fmla="*/ 3976283 w 60"/>
                  <a:gd name="T1" fmla="*/ 8804674 h 24"/>
                  <a:gd name="T2" fmla="*/ 7697246 w 60"/>
                  <a:gd name="T3" fmla="*/ 2225635 h 24"/>
                  <a:gd name="T4" fmla="*/ 18892463 w 60"/>
                  <a:gd name="T5" fmla="*/ 4011403 h 24"/>
                  <a:gd name="T6" fmla="*/ 37528424 w 60"/>
                  <a:gd name="T7" fmla="*/ 4812863 h 24"/>
                  <a:gd name="T8" fmla="*/ 62144191 w 60"/>
                  <a:gd name="T9" fmla="*/ 5289747 h 24"/>
                  <a:gd name="T10" fmla="*/ 61060164 w 60"/>
                  <a:gd name="T11" fmla="*/ 1625497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24">
                    <a:moveTo>
                      <a:pt x="4" y="13"/>
                    </a:moveTo>
                    <a:cubicBezTo>
                      <a:pt x="0" y="9"/>
                      <a:pt x="0" y="0"/>
                      <a:pt x="7" y="3"/>
                    </a:cubicBezTo>
                    <a:cubicBezTo>
                      <a:pt x="10" y="4"/>
                      <a:pt x="13" y="6"/>
                      <a:pt x="17" y="6"/>
                    </a:cubicBezTo>
                    <a:cubicBezTo>
                      <a:pt x="22" y="8"/>
                      <a:pt x="29" y="6"/>
                      <a:pt x="34" y="7"/>
                    </a:cubicBezTo>
                    <a:cubicBezTo>
                      <a:pt x="40" y="7"/>
                      <a:pt x="51" y="5"/>
                      <a:pt x="56" y="8"/>
                    </a:cubicBezTo>
                    <a:cubicBezTo>
                      <a:pt x="60" y="12"/>
                      <a:pt x="57" y="19"/>
                      <a:pt x="55" y="24"/>
                    </a:cubicBezTo>
                  </a:path>
                </a:pathLst>
              </a:custGeom>
              <a:solidFill>
                <a:srgbClr val="BB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24" name="Freeform 409"/>
              <p:cNvSpPr>
                <a:spLocks/>
              </p:cNvSpPr>
              <p:nvPr/>
            </p:nvSpPr>
            <p:spPr bwMode="auto">
              <a:xfrm>
                <a:off x="3138" y="3853"/>
                <a:ext cx="266" cy="217"/>
              </a:xfrm>
              <a:custGeom>
                <a:avLst/>
                <a:gdLst>
                  <a:gd name="T0" fmla="*/ 86498730 w 170"/>
                  <a:gd name="T1" fmla="*/ 2056325 h 139"/>
                  <a:gd name="T2" fmla="*/ 170199512 w 170"/>
                  <a:gd name="T3" fmla="*/ 0 h 139"/>
                  <a:gd name="T4" fmla="*/ 177374491 w 170"/>
                  <a:gd name="T5" fmla="*/ 56655450 h 139"/>
                  <a:gd name="T6" fmla="*/ 172348652 w 170"/>
                  <a:gd name="T7" fmla="*/ 100939470 h 139"/>
                  <a:gd name="T8" fmla="*/ 69964705 w 170"/>
                  <a:gd name="T9" fmla="*/ 135870154 h 139"/>
                  <a:gd name="T10" fmla="*/ 18263368 w 170"/>
                  <a:gd name="T11" fmla="*/ 82736711 h 139"/>
                  <a:gd name="T12" fmla="*/ 86498730 w 170"/>
                  <a:gd name="T13" fmla="*/ 2056325 h 1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139">
                    <a:moveTo>
                      <a:pt x="81" y="2"/>
                    </a:moveTo>
                    <a:cubicBezTo>
                      <a:pt x="81" y="2"/>
                      <a:pt x="139" y="20"/>
                      <a:pt x="160" y="0"/>
                    </a:cubicBezTo>
                    <a:cubicBezTo>
                      <a:pt x="160" y="0"/>
                      <a:pt x="170" y="31"/>
                      <a:pt x="167" y="57"/>
                    </a:cubicBezTo>
                    <a:cubicBezTo>
                      <a:pt x="167" y="57"/>
                      <a:pt x="161" y="75"/>
                      <a:pt x="162" y="102"/>
                    </a:cubicBezTo>
                    <a:cubicBezTo>
                      <a:pt x="163" y="130"/>
                      <a:pt x="111" y="139"/>
                      <a:pt x="66" y="137"/>
                    </a:cubicBezTo>
                    <a:cubicBezTo>
                      <a:pt x="22" y="135"/>
                      <a:pt x="0" y="109"/>
                      <a:pt x="17" y="83"/>
                    </a:cubicBezTo>
                    <a:cubicBezTo>
                      <a:pt x="33" y="58"/>
                      <a:pt x="81" y="2"/>
                      <a:pt x="81" y="2"/>
                    </a:cubicBezTo>
                    <a:close/>
                  </a:path>
                </a:pathLst>
              </a:custGeom>
              <a:solidFill>
                <a:srgbClr val="D1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25" name="Freeform 410"/>
              <p:cNvSpPr>
                <a:spLocks/>
              </p:cNvSpPr>
              <p:nvPr/>
            </p:nvSpPr>
            <p:spPr bwMode="auto">
              <a:xfrm>
                <a:off x="3155" y="3928"/>
                <a:ext cx="246" cy="142"/>
              </a:xfrm>
              <a:custGeom>
                <a:avLst/>
                <a:gdLst>
                  <a:gd name="T0" fmla="*/ 174429952 w 157"/>
                  <a:gd name="T1" fmla="*/ 0 h 91"/>
                  <a:gd name="T2" fmla="*/ 173247283 w 157"/>
                  <a:gd name="T3" fmla="*/ 7738228 h 91"/>
                  <a:gd name="T4" fmla="*/ 167844882 w 157"/>
                  <a:gd name="T5" fmla="*/ 52467485 h 91"/>
                  <a:gd name="T6" fmla="*/ 61239325 w 157"/>
                  <a:gd name="T7" fmla="*/ 87229656 h 91"/>
                  <a:gd name="T8" fmla="*/ 0 w 157"/>
                  <a:gd name="T9" fmla="*/ 52467485 h 91"/>
                  <a:gd name="T10" fmla="*/ 39083634 w 157"/>
                  <a:gd name="T11" fmla="*/ 79018481 h 91"/>
                  <a:gd name="T12" fmla="*/ 121389154 w 157"/>
                  <a:gd name="T13" fmla="*/ 75345464 h 91"/>
                  <a:gd name="T14" fmla="*/ 163046531 w 157"/>
                  <a:gd name="T15" fmla="*/ 48866299 h 91"/>
                  <a:gd name="T16" fmla="*/ 174429952 w 157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" h="91">
                    <a:moveTo>
                      <a:pt x="157" y="0"/>
                    </a:moveTo>
                    <a:cubicBezTo>
                      <a:pt x="157" y="3"/>
                      <a:pt x="156" y="6"/>
                      <a:pt x="156" y="8"/>
                    </a:cubicBezTo>
                    <a:cubicBezTo>
                      <a:pt x="156" y="8"/>
                      <a:pt x="150" y="27"/>
                      <a:pt x="151" y="54"/>
                    </a:cubicBezTo>
                    <a:cubicBezTo>
                      <a:pt x="152" y="81"/>
                      <a:pt x="100" y="91"/>
                      <a:pt x="55" y="89"/>
                    </a:cubicBezTo>
                    <a:cubicBezTo>
                      <a:pt x="22" y="87"/>
                      <a:pt x="2" y="72"/>
                      <a:pt x="0" y="54"/>
                    </a:cubicBezTo>
                    <a:cubicBezTo>
                      <a:pt x="0" y="54"/>
                      <a:pt x="7" y="75"/>
                      <a:pt x="35" y="81"/>
                    </a:cubicBezTo>
                    <a:cubicBezTo>
                      <a:pt x="63" y="87"/>
                      <a:pt x="94" y="80"/>
                      <a:pt x="109" y="77"/>
                    </a:cubicBezTo>
                    <a:cubicBezTo>
                      <a:pt x="124" y="74"/>
                      <a:pt x="146" y="66"/>
                      <a:pt x="147" y="50"/>
                    </a:cubicBezTo>
                    <a:cubicBezTo>
                      <a:pt x="147" y="33"/>
                      <a:pt x="157" y="0"/>
                      <a:pt x="157" y="0"/>
                    </a:cubicBezTo>
                    <a:close/>
                  </a:path>
                </a:pathLst>
              </a:custGeom>
              <a:solidFill>
                <a:srgbClr val="A5A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26" name="Freeform 411"/>
              <p:cNvSpPr>
                <a:spLocks/>
              </p:cNvSpPr>
              <p:nvPr/>
            </p:nvSpPr>
            <p:spPr bwMode="auto">
              <a:xfrm>
                <a:off x="3207" y="3869"/>
                <a:ext cx="169" cy="99"/>
              </a:xfrm>
              <a:custGeom>
                <a:avLst/>
                <a:gdLst>
                  <a:gd name="T0" fmla="*/ 32423792 w 108"/>
                  <a:gd name="T1" fmla="*/ 0 h 64"/>
                  <a:gd name="T2" fmla="*/ 67695706 w 108"/>
                  <a:gd name="T3" fmla="*/ 11384247 h 64"/>
                  <a:gd name="T4" fmla="*/ 94204223 w 108"/>
                  <a:gd name="T5" fmla="*/ 17713181 h 64"/>
                  <a:gd name="T6" fmla="*/ 113427808 w 108"/>
                  <a:gd name="T7" fmla="*/ 20993869 h 64"/>
                  <a:gd name="T8" fmla="*/ 83257653 w 108"/>
                  <a:gd name="T9" fmla="*/ 32705269 h 64"/>
                  <a:gd name="T10" fmla="*/ 19185213 w 108"/>
                  <a:gd name="T11" fmla="*/ 42384494 h 64"/>
                  <a:gd name="T12" fmla="*/ 6039371 w 108"/>
                  <a:gd name="T13" fmla="*/ 46819748 h 64"/>
                  <a:gd name="T14" fmla="*/ 2279544 w 108"/>
                  <a:gd name="T15" fmla="*/ 39490351 h 64"/>
                  <a:gd name="T16" fmla="*/ 37492127 w 108"/>
                  <a:gd name="T17" fmla="*/ 26206736 h 64"/>
                  <a:gd name="T18" fmla="*/ 50987987 w 108"/>
                  <a:gd name="T19" fmla="*/ 22941182 h 64"/>
                  <a:gd name="T20" fmla="*/ 52370732 w 108"/>
                  <a:gd name="T21" fmla="*/ 20331167 h 64"/>
                  <a:gd name="T22" fmla="*/ 30609050 w 108"/>
                  <a:gd name="T23" fmla="*/ 15536879 h 64"/>
                  <a:gd name="T24" fmla="*/ 20720530 w 108"/>
                  <a:gd name="T25" fmla="*/ 9083103 h 64"/>
                  <a:gd name="T26" fmla="*/ 30609050 w 108"/>
                  <a:gd name="T27" fmla="*/ 1586402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8" h="64">
                    <a:moveTo>
                      <a:pt x="30" y="0"/>
                    </a:moveTo>
                    <a:cubicBezTo>
                      <a:pt x="35" y="8"/>
                      <a:pt x="54" y="12"/>
                      <a:pt x="63" y="15"/>
                    </a:cubicBezTo>
                    <a:cubicBezTo>
                      <a:pt x="71" y="18"/>
                      <a:pt x="79" y="21"/>
                      <a:pt x="88" y="24"/>
                    </a:cubicBezTo>
                    <a:cubicBezTo>
                      <a:pt x="93" y="26"/>
                      <a:pt x="101" y="25"/>
                      <a:pt x="106" y="28"/>
                    </a:cubicBezTo>
                    <a:cubicBezTo>
                      <a:pt x="108" y="42"/>
                      <a:pt x="88" y="43"/>
                      <a:pt x="78" y="44"/>
                    </a:cubicBezTo>
                    <a:cubicBezTo>
                      <a:pt x="58" y="47"/>
                      <a:pt x="37" y="49"/>
                      <a:pt x="18" y="57"/>
                    </a:cubicBezTo>
                    <a:cubicBezTo>
                      <a:pt x="15" y="59"/>
                      <a:pt x="10" y="63"/>
                      <a:pt x="6" y="63"/>
                    </a:cubicBezTo>
                    <a:cubicBezTo>
                      <a:pt x="0" y="64"/>
                      <a:pt x="0" y="58"/>
                      <a:pt x="2" y="53"/>
                    </a:cubicBezTo>
                    <a:cubicBezTo>
                      <a:pt x="8" y="41"/>
                      <a:pt x="24" y="38"/>
                      <a:pt x="35" y="35"/>
                    </a:cubicBezTo>
                    <a:cubicBezTo>
                      <a:pt x="39" y="33"/>
                      <a:pt x="44" y="33"/>
                      <a:pt x="48" y="31"/>
                    </a:cubicBezTo>
                    <a:cubicBezTo>
                      <a:pt x="52" y="30"/>
                      <a:pt x="53" y="30"/>
                      <a:pt x="49" y="27"/>
                    </a:cubicBezTo>
                    <a:cubicBezTo>
                      <a:pt x="44" y="22"/>
                      <a:pt x="36" y="23"/>
                      <a:pt x="29" y="21"/>
                    </a:cubicBezTo>
                    <a:cubicBezTo>
                      <a:pt x="24" y="20"/>
                      <a:pt x="16" y="19"/>
                      <a:pt x="19" y="12"/>
                    </a:cubicBezTo>
                    <a:cubicBezTo>
                      <a:pt x="21" y="9"/>
                      <a:pt x="26" y="3"/>
                      <a:pt x="29" y="2"/>
                    </a:cubicBezTo>
                  </a:path>
                </a:pathLst>
              </a:custGeom>
              <a:solidFill>
                <a:srgbClr val="BB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27" name="Freeform 412"/>
              <p:cNvSpPr>
                <a:spLocks/>
              </p:cNvSpPr>
              <p:nvPr/>
            </p:nvSpPr>
            <p:spPr bwMode="auto">
              <a:xfrm>
                <a:off x="3209" y="3867"/>
                <a:ext cx="169" cy="97"/>
              </a:xfrm>
              <a:custGeom>
                <a:avLst/>
                <a:gdLst>
                  <a:gd name="T0" fmla="*/ 32423792 w 108"/>
                  <a:gd name="T1" fmla="*/ 0 h 62"/>
                  <a:gd name="T2" fmla="*/ 67695706 w 108"/>
                  <a:gd name="T3" fmla="*/ 14726113 h 62"/>
                  <a:gd name="T4" fmla="*/ 95105946 w 108"/>
                  <a:gd name="T5" fmla="*/ 24474711 h 62"/>
                  <a:gd name="T6" fmla="*/ 113427808 w 108"/>
                  <a:gd name="T7" fmla="*/ 28493991 h 62"/>
                  <a:gd name="T8" fmla="*/ 83257653 w 108"/>
                  <a:gd name="T9" fmla="*/ 45498222 h 62"/>
                  <a:gd name="T10" fmla="*/ 20720530 w 108"/>
                  <a:gd name="T11" fmla="*/ 59907012 h 62"/>
                  <a:gd name="T12" fmla="*/ 7479688 w 108"/>
                  <a:gd name="T13" fmla="*/ 65880501 h 62"/>
                  <a:gd name="T14" fmla="*/ 2279544 w 108"/>
                  <a:gd name="T15" fmla="*/ 55135665 h 62"/>
                  <a:gd name="T16" fmla="*/ 38471974 w 108"/>
                  <a:gd name="T17" fmla="*/ 35241353 h 62"/>
                  <a:gd name="T18" fmla="*/ 52370732 w 108"/>
                  <a:gd name="T19" fmla="*/ 32041829 h 62"/>
                  <a:gd name="T20" fmla="*/ 53206074 w 108"/>
                  <a:gd name="T21" fmla="*/ 26403461 h 62"/>
                  <a:gd name="T22" fmla="*/ 32423792 w 108"/>
                  <a:gd name="T23" fmla="*/ 21282174 h 62"/>
                  <a:gd name="T24" fmla="*/ 21387634 w 108"/>
                  <a:gd name="T25" fmla="*/ 11641078 h 62"/>
                  <a:gd name="T26" fmla="*/ 32423792 w 108"/>
                  <a:gd name="T27" fmla="*/ 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8" h="62">
                    <a:moveTo>
                      <a:pt x="30" y="0"/>
                    </a:moveTo>
                    <a:cubicBezTo>
                      <a:pt x="35" y="9"/>
                      <a:pt x="54" y="11"/>
                      <a:pt x="63" y="14"/>
                    </a:cubicBezTo>
                    <a:cubicBezTo>
                      <a:pt x="72" y="17"/>
                      <a:pt x="80" y="20"/>
                      <a:pt x="89" y="23"/>
                    </a:cubicBezTo>
                    <a:cubicBezTo>
                      <a:pt x="94" y="25"/>
                      <a:pt x="102" y="24"/>
                      <a:pt x="106" y="27"/>
                    </a:cubicBezTo>
                    <a:cubicBezTo>
                      <a:pt x="108" y="40"/>
                      <a:pt x="89" y="41"/>
                      <a:pt x="78" y="43"/>
                    </a:cubicBezTo>
                    <a:cubicBezTo>
                      <a:pt x="59" y="45"/>
                      <a:pt x="37" y="48"/>
                      <a:pt x="19" y="56"/>
                    </a:cubicBezTo>
                    <a:cubicBezTo>
                      <a:pt x="15" y="57"/>
                      <a:pt x="11" y="62"/>
                      <a:pt x="7" y="62"/>
                    </a:cubicBezTo>
                    <a:cubicBezTo>
                      <a:pt x="1" y="62"/>
                      <a:pt x="0" y="56"/>
                      <a:pt x="2" y="52"/>
                    </a:cubicBezTo>
                    <a:cubicBezTo>
                      <a:pt x="9" y="40"/>
                      <a:pt x="24" y="37"/>
                      <a:pt x="36" y="33"/>
                    </a:cubicBezTo>
                    <a:cubicBezTo>
                      <a:pt x="40" y="32"/>
                      <a:pt x="45" y="31"/>
                      <a:pt x="49" y="30"/>
                    </a:cubicBezTo>
                    <a:cubicBezTo>
                      <a:pt x="52" y="28"/>
                      <a:pt x="54" y="28"/>
                      <a:pt x="50" y="25"/>
                    </a:cubicBezTo>
                    <a:cubicBezTo>
                      <a:pt x="44" y="21"/>
                      <a:pt x="36" y="21"/>
                      <a:pt x="30" y="20"/>
                    </a:cubicBezTo>
                    <a:cubicBezTo>
                      <a:pt x="25" y="19"/>
                      <a:pt x="17" y="17"/>
                      <a:pt x="20" y="11"/>
                    </a:cubicBezTo>
                    <a:cubicBezTo>
                      <a:pt x="21" y="8"/>
                      <a:pt x="27" y="2"/>
                      <a:pt x="30" y="0"/>
                    </a:cubicBezTo>
                  </a:path>
                </a:pathLst>
              </a:custGeom>
              <a:solidFill>
                <a:srgbClr val="E4E4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28" name="Freeform 413"/>
              <p:cNvSpPr>
                <a:spLocks/>
              </p:cNvSpPr>
              <p:nvPr/>
            </p:nvSpPr>
            <p:spPr bwMode="auto">
              <a:xfrm>
                <a:off x="3168" y="3995"/>
                <a:ext cx="183" cy="68"/>
              </a:xfrm>
              <a:custGeom>
                <a:avLst/>
                <a:gdLst>
                  <a:gd name="T0" fmla="*/ 122934052 w 117"/>
                  <a:gd name="T1" fmla="*/ 22360153 h 44"/>
                  <a:gd name="T2" fmla="*/ 72608871 w 117"/>
                  <a:gd name="T3" fmla="*/ 8906022 h 44"/>
                  <a:gd name="T4" fmla="*/ 59621456 w 117"/>
                  <a:gd name="T5" fmla="*/ 1010189 h 44"/>
                  <a:gd name="T6" fmla="*/ 42647318 w 117"/>
                  <a:gd name="T7" fmla="*/ 5762720 h 44"/>
                  <a:gd name="T8" fmla="*/ 14593021 w 117"/>
                  <a:gd name="T9" fmla="*/ 17058638 h 44"/>
                  <a:gd name="T10" fmla="*/ 3432024 w 117"/>
                  <a:gd name="T11" fmla="*/ 18840395 h 44"/>
                  <a:gd name="T12" fmla="*/ 11566706 w 117"/>
                  <a:gd name="T13" fmla="*/ 24014242 h 44"/>
                  <a:gd name="T14" fmla="*/ 58015872 w 117"/>
                  <a:gd name="T15" fmla="*/ 29563580 h 44"/>
                  <a:gd name="T16" fmla="*/ 82292083 w 117"/>
                  <a:gd name="T17" fmla="*/ 29563580 h 44"/>
                  <a:gd name="T18" fmla="*/ 102834997 w 117"/>
                  <a:gd name="T19" fmla="*/ 2636335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7" h="44">
                    <a:moveTo>
                      <a:pt x="117" y="31"/>
                    </a:moveTo>
                    <a:cubicBezTo>
                      <a:pt x="101" y="35"/>
                      <a:pt x="79" y="25"/>
                      <a:pt x="69" y="12"/>
                    </a:cubicBezTo>
                    <a:cubicBezTo>
                      <a:pt x="66" y="8"/>
                      <a:pt x="63" y="2"/>
                      <a:pt x="57" y="1"/>
                    </a:cubicBezTo>
                    <a:cubicBezTo>
                      <a:pt x="51" y="0"/>
                      <a:pt x="45" y="6"/>
                      <a:pt x="40" y="8"/>
                    </a:cubicBezTo>
                    <a:cubicBezTo>
                      <a:pt x="31" y="13"/>
                      <a:pt x="23" y="18"/>
                      <a:pt x="14" y="23"/>
                    </a:cubicBezTo>
                    <a:cubicBezTo>
                      <a:pt x="11" y="25"/>
                      <a:pt x="5" y="24"/>
                      <a:pt x="3" y="26"/>
                    </a:cubicBezTo>
                    <a:cubicBezTo>
                      <a:pt x="0" y="30"/>
                      <a:pt x="8" y="32"/>
                      <a:pt x="11" y="33"/>
                    </a:cubicBezTo>
                    <a:cubicBezTo>
                      <a:pt x="25" y="38"/>
                      <a:pt x="40" y="44"/>
                      <a:pt x="55" y="41"/>
                    </a:cubicBezTo>
                    <a:cubicBezTo>
                      <a:pt x="63" y="40"/>
                      <a:pt x="70" y="41"/>
                      <a:pt x="78" y="41"/>
                    </a:cubicBezTo>
                    <a:cubicBezTo>
                      <a:pt x="83" y="41"/>
                      <a:pt x="94" y="38"/>
                      <a:pt x="98" y="36"/>
                    </a:cubicBezTo>
                  </a:path>
                </a:pathLst>
              </a:custGeom>
              <a:solidFill>
                <a:srgbClr val="A5A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29" name="Freeform 414"/>
              <p:cNvSpPr>
                <a:spLocks/>
              </p:cNvSpPr>
              <p:nvPr/>
            </p:nvSpPr>
            <p:spPr bwMode="auto">
              <a:xfrm>
                <a:off x="3202" y="3973"/>
                <a:ext cx="108" cy="48"/>
              </a:xfrm>
              <a:custGeom>
                <a:avLst/>
                <a:gdLst>
                  <a:gd name="T0" fmla="*/ 2305683 w 69"/>
                  <a:gd name="T1" fmla="*/ 18236388 h 31"/>
                  <a:gd name="T2" fmla="*/ 23259351 w 69"/>
                  <a:gd name="T3" fmla="*/ 12914995 h 31"/>
                  <a:gd name="T4" fmla="*/ 39733245 w 69"/>
                  <a:gd name="T5" fmla="*/ 7550563 h 31"/>
                  <a:gd name="T6" fmla="*/ 51277556 w 69"/>
                  <a:gd name="T7" fmla="*/ 17027418 h 31"/>
                  <a:gd name="T8" fmla="*/ 74442046 w 69"/>
                  <a:gd name="T9" fmla="*/ 21566917 h 31"/>
                  <a:gd name="T10" fmla="*/ 56983212 w 69"/>
                  <a:gd name="T11" fmla="*/ 7550563 h 31"/>
                  <a:gd name="T12" fmla="*/ 38722173 w 69"/>
                  <a:gd name="T13" fmla="*/ 0 h 31"/>
                  <a:gd name="T14" fmla="*/ 17059988 w 69"/>
                  <a:gd name="T15" fmla="*/ 7102148 h 31"/>
                  <a:gd name="T16" fmla="*/ 0 w 69"/>
                  <a:gd name="T17" fmla="*/ 14475027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9" h="31">
                    <a:moveTo>
                      <a:pt x="2" y="24"/>
                    </a:moveTo>
                    <a:cubicBezTo>
                      <a:pt x="9" y="22"/>
                      <a:pt x="16" y="20"/>
                      <a:pt x="22" y="17"/>
                    </a:cubicBezTo>
                    <a:cubicBezTo>
                      <a:pt x="26" y="15"/>
                      <a:pt x="32" y="9"/>
                      <a:pt x="37" y="10"/>
                    </a:cubicBezTo>
                    <a:cubicBezTo>
                      <a:pt x="41" y="11"/>
                      <a:pt x="44" y="19"/>
                      <a:pt x="48" y="22"/>
                    </a:cubicBezTo>
                    <a:cubicBezTo>
                      <a:pt x="52" y="25"/>
                      <a:pt x="64" y="31"/>
                      <a:pt x="69" y="28"/>
                    </a:cubicBezTo>
                    <a:cubicBezTo>
                      <a:pt x="67" y="21"/>
                      <a:pt x="59" y="14"/>
                      <a:pt x="53" y="10"/>
                    </a:cubicBezTo>
                    <a:cubicBezTo>
                      <a:pt x="49" y="6"/>
                      <a:pt x="43" y="0"/>
                      <a:pt x="36" y="0"/>
                    </a:cubicBezTo>
                    <a:cubicBezTo>
                      <a:pt x="30" y="1"/>
                      <a:pt x="22" y="6"/>
                      <a:pt x="16" y="9"/>
                    </a:cubicBezTo>
                    <a:cubicBezTo>
                      <a:pt x="11" y="12"/>
                      <a:pt x="4" y="15"/>
                      <a:pt x="0" y="19"/>
                    </a:cubicBezTo>
                  </a:path>
                </a:pathLst>
              </a:custGeom>
              <a:solidFill>
                <a:srgbClr val="E0E0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30" name="Freeform 415"/>
              <p:cNvSpPr>
                <a:spLocks/>
              </p:cNvSpPr>
              <p:nvPr/>
            </p:nvSpPr>
            <p:spPr bwMode="auto">
              <a:xfrm>
                <a:off x="3176" y="4043"/>
                <a:ext cx="150" cy="22"/>
              </a:xfrm>
              <a:custGeom>
                <a:avLst/>
                <a:gdLst>
                  <a:gd name="T0" fmla="*/ 0 w 96"/>
                  <a:gd name="T1" fmla="*/ 1604941 h 14"/>
                  <a:gd name="T2" fmla="*/ 5254566 w 96"/>
                  <a:gd name="T3" fmla="*/ 4411112 h 14"/>
                  <a:gd name="T4" fmla="*/ 14203323 w 96"/>
                  <a:gd name="T5" fmla="*/ 8368987 h 14"/>
                  <a:gd name="T6" fmla="*/ 24651598 w 96"/>
                  <a:gd name="T7" fmla="*/ 10892745 h 14"/>
                  <a:gd name="T8" fmla="*/ 35778434 w 96"/>
                  <a:gd name="T9" fmla="*/ 14694642 h 14"/>
                  <a:gd name="T10" fmla="*/ 50219708 w 96"/>
                  <a:gd name="T11" fmla="*/ 15379147 h 14"/>
                  <a:gd name="T12" fmla="*/ 65146172 w 96"/>
                  <a:gd name="T13" fmla="*/ 15379147 h 14"/>
                  <a:gd name="T14" fmla="*/ 79728050 w 96"/>
                  <a:gd name="T15" fmla="*/ 13151265 h 14"/>
                  <a:gd name="T16" fmla="*/ 97899786 w 96"/>
                  <a:gd name="T17" fmla="*/ 8368987 h 14"/>
                  <a:gd name="T18" fmla="*/ 90315239 w 96"/>
                  <a:gd name="T19" fmla="*/ 9786730 h 14"/>
                  <a:gd name="T20" fmla="*/ 74227631 w 96"/>
                  <a:gd name="T21" fmla="*/ 9786730 h 14"/>
                  <a:gd name="T22" fmla="*/ 48936958 w 96"/>
                  <a:gd name="T23" fmla="*/ 9786730 h 14"/>
                  <a:gd name="T24" fmla="*/ 18514973 w 96"/>
                  <a:gd name="T25" fmla="*/ 4411112 h 14"/>
                  <a:gd name="T26" fmla="*/ 2152270 w 96"/>
                  <a:gd name="T27" fmla="*/ 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14">
                    <a:moveTo>
                      <a:pt x="0" y="1"/>
                    </a:moveTo>
                    <a:cubicBezTo>
                      <a:pt x="1" y="1"/>
                      <a:pt x="4" y="3"/>
                      <a:pt x="5" y="4"/>
                    </a:cubicBezTo>
                    <a:cubicBezTo>
                      <a:pt x="8" y="5"/>
                      <a:pt x="11" y="6"/>
                      <a:pt x="14" y="7"/>
                    </a:cubicBezTo>
                    <a:cubicBezTo>
                      <a:pt x="17" y="8"/>
                      <a:pt x="21" y="8"/>
                      <a:pt x="24" y="9"/>
                    </a:cubicBezTo>
                    <a:cubicBezTo>
                      <a:pt x="28" y="10"/>
                      <a:pt x="31" y="11"/>
                      <a:pt x="35" y="12"/>
                    </a:cubicBezTo>
                    <a:cubicBezTo>
                      <a:pt x="40" y="12"/>
                      <a:pt x="44" y="13"/>
                      <a:pt x="49" y="13"/>
                    </a:cubicBezTo>
                    <a:cubicBezTo>
                      <a:pt x="54" y="14"/>
                      <a:pt x="59" y="13"/>
                      <a:pt x="64" y="13"/>
                    </a:cubicBezTo>
                    <a:cubicBezTo>
                      <a:pt x="69" y="13"/>
                      <a:pt x="73" y="12"/>
                      <a:pt x="78" y="11"/>
                    </a:cubicBezTo>
                    <a:cubicBezTo>
                      <a:pt x="84" y="11"/>
                      <a:pt x="90" y="11"/>
                      <a:pt x="96" y="7"/>
                    </a:cubicBezTo>
                    <a:cubicBezTo>
                      <a:pt x="93" y="7"/>
                      <a:pt x="90" y="8"/>
                      <a:pt x="88" y="8"/>
                    </a:cubicBezTo>
                    <a:cubicBezTo>
                      <a:pt x="83" y="8"/>
                      <a:pt x="78" y="8"/>
                      <a:pt x="73" y="8"/>
                    </a:cubicBezTo>
                    <a:cubicBezTo>
                      <a:pt x="65" y="8"/>
                      <a:pt x="57" y="8"/>
                      <a:pt x="48" y="8"/>
                    </a:cubicBezTo>
                    <a:cubicBezTo>
                      <a:pt x="38" y="7"/>
                      <a:pt x="28" y="6"/>
                      <a:pt x="18" y="4"/>
                    </a:cubicBezTo>
                    <a:cubicBezTo>
                      <a:pt x="13" y="3"/>
                      <a:pt x="7" y="1"/>
                      <a:pt x="2" y="0"/>
                    </a:cubicBezTo>
                  </a:path>
                </a:pathLst>
              </a:custGeom>
              <a:solidFill>
                <a:srgbClr val="8383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31" name="Freeform 416"/>
              <p:cNvSpPr>
                <a:spLocks/>
              </p:cNvSpPr>
              <p:nvPr/>
            </p:nvSpPr>
            <p:spPr bwMode="auto">
              <a:xfrm>
                <a:off x="3204" y="4001"/>
                <a:ext cx="53" cy="33"/>
              </a:xfrm>
              <a:custGeom>
                <a:avLst/>
                <a:gdLst>
                  <a:gd name="T0" fmla="*/ 30464615 w 34"/>
                  <a:gd name="T1" fmla="*/ 0 h 21"/>
                  <a:gd name="T2" fmla="*/ 23785081 w 34"/>
                  <a:gd name="T3" fmla="*/ 1604941 h 21"/>
                  <a:gd name="T4" fmla="*/ 17283860 w 34"/>
                  <a:gd name="T5" fmla="*/ 8368987 h 21"/>
                  <a:gd name="T6" fmla="*/ 0 w 34"/>
                  <a:gd name="T7" fmla="*/ 25757525 h 21"/>
                  <a:gd name="T8" fmla="*/ 20687103 w 34"/>
                  <a:gd name="T9" fmla="*/ 8368987 h 21"/>
                  <a:gd name="T10" fmla="*/ 32247543 w 34"/>
                  <a:gd name="T11" fmla="*/ 1604941 h 21"/>
                  <a:gd name="T12" fmla="*/ 30464615 w 34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21">
                    <a:moveTo>
                      <a:pt x="32" y="0"/>
                    </a:moveTo>
                    <a:cubicBezTo>
                      <a:pt x="30" y="0"/>
                      <a:pt x="28" y="0"/>
                      <a:pt x="25" y="1"/>
                    </a:cubicBezTo>
                    <a:cubicBezTo>
                      <a:pt x="23" y="3"/>
                      <a:pt x="20" y="5"/>
                      <a:pt x="18" y="7"/>
                    </a:cubicBezTo>
                    <a:cubicBezTo>
                      <a:pt x="13" y="12"/>
                      <a:pt x="5" y="15"/>
                      <a:pt x="0" y="21"/>
                    </a:cubicBezTo>
                    <a:cubicBezTo>
                      <a:pt x="7" y="16"/>
                      <a:pt x="15" y="12"/>
                      <a:pt x="22" y="7"/>
                    </a:cubicBezTo>
                    <a:cubicBezTo>
                      <a:pt x="25" y="5"/>
                      <a:pt x="30" y="1"/>
                      <a:pt x="34" y="1"/>
                    </a:cubicBezTo>
                    <a:cubicBezTo>
                      <a:pt x="33" y="1"/>
                      <a:pt x="33" y="1"/>
                      <a:pt x="32" y="0"/>
                    </a:cubicBezTo>
                  </a:path>
                </a:pathLst>
              </a:custGeom>
              <a:solidFill>
                <a:srgbClr val="D1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32" name="Freeform 417"/>
              <p:cNvSpPr>
                <a:spLocks/>
              </p:cNvSpPr>
              <p:nvPr/>
            </p:nvSpPr>
            <p:spPr bwMode="auto">
              <a:xfrm>
                <a:off x="3138" y="3853"/>
                <a:ext cx="266" cy="218"/>
              </a:xfrm>
              <a:custGeom>
                <a:avLst/>
                <a:gdLst>
                  <a:gd name="T0" fmla="*/ 79591101 w 170"/>
                  <a:gd name="T1" fmla="*/ 8283578 h 140"/>
                  <a:gd name="T2" fmla="*/ 86498730 w 170"/>
                  <a:gd name="T3" fmla="*/ 1942984 h 140"/>
                  <a:gd name="T4" fmla="*/ 170199512 w 170"/>
                  <a:gd name="T5" fmla="*/ 0 h 140"/>
                  <a:gd name="T6" fmla="*/ 177374491 w 170"/>
                  <a:gd name="T7" fmla="*/ 52355623 h 140"/>
                  <a:gd name="T8" fmla="*/ 172348652 w 170"/>
                  <a:gd name="T9" fmla="*/ 94199902 h 140"/>
                  <a:gd name="T10" fmla="*/ 69964705 w 170"/>
                  <a:gd name="T11" fmla="*/ 125573051 h 140"/>
                  <a:gd name="T12" fmla="*/ 18263368 w 170"/>
                  <a:gd name="T13" fmla="*/ 77214314 h 140"/>
                  <a:gd name="T14" fmla="*/ 67601534 w 170"/>
                  <a:gd name="T15" fmla="*/ 21026763 h 1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0" h="140">
                    <a:moveTo>
                      <a:pt x="75" y="9"/>
                    </a:moveTo>
                    <a:cubicBezTo>
                      <a:pt x="78" y="5"/>
                      <a:pt x="81" y="2"/>
                      <a:pt x="81" y="2"/>
                    </a:cubicBezTo>
                    <a:cubicBezTo>
                      <a:pt x="81" y="2"/>
                      <a:pt x="139" y="21"/>
                      <a:pt x="160" y="0"/>
                    </a:cubicBezTo>
                    <a:cubicBezTo>
                      <a:pt x="160" y="0"/>
                      <a:pt x="170" y="32"/>
                      <a:pt x="167" y="57"/>
                    </a:cubicBezTo>
                    <a:cubicBezTo>
                      <a:pt x="167" y="57"/>
                      <a:pt x="161" y="75"/>
                      <a:pt x="162" y="103"/>
                    </a:cubicBezTo>
                    <a:cubicBezTo>
                      <a:pt x="163" y="130"/>
                      <a:pt x="111" y="140"/>
                      <a:pt x="66" y="137"/>
                    </a:cubicBezTo>
                    <a:cubicBezTo>
                      <a:pt x="22" y="135"/>
                      <a:pt x="0" y="109"/>
                      <a:pt x="17" y="84"/>
                    </a:cubicBezTo>
                    <a:cubicBezTo>
                      <a:pt x="26" y="68"/>
                      <a:pt x="48" y="42"/>
                      <a:pt x="63" y="23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33" name="Freeform 418"/>
              <p:cNvSpPr>
                <a:spLocks/>
              </p:cNvSpPr>
              <p:nvPr/>
            </p:nvSpPr>
            <p:spPr bwMode="auto">
              <a:xfrm>
                <a:off x="3266" y="3846"/>
                <a:ext cx="91" cy="21"/>
              </a:xfrm>
              <a:custGeom>
                <a:avLst/>
                <a:gdLst>
                  <a:gd name="T0" fmla="*/ 1552948 w 58"/>
                  <a:gd name="T1" fmla="*/ 2362203 h 14"/>
                  <a:gd name="T2" fmla="*/ 8090415 w 58"/>
                  <a:gd name="T3" fmla="*/ 699912 h 14"/>
                  <a:gd name="T4" fmla="*/ 19915792 w 58"/>
                  <a:gd name="T5" fmla="*/ 1574802 h 14"/>
                  <a:gd name="T6" fmla="*/ 39000783 w 58"/>
                  <a:gd name="T7" fmla="*/ 1823229 h 14"/>
                  <a:gd name="T8" fmla="*/ 64942084 w 58"/>
                  <a:gd name="T9" fmla="*/ 2261946 h 14"/>
                  <a:gd name="T10" fmla="*/ 67171319 w 58"/>
                  <a:gd name="T11" fmla="*/ 410226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14">
                    <a:moveTo>
                      <a:pt x="1" y="8"/>
                    </a:moveTo>
                    <a:cubicBezTo>
                      <a:pt x="0" y="4"/>
                      <a:pt x="2" y="0"/>
                      <a:pt x="7" y="2"/>
                    </a:cubicBezTo>
                    <a:cubicBezTo>
                      <a:pt x="10" y="3"/>
                      <a:pt x="13" y="5"/>
                      <a:pt x="17" y="5"/>
                    </a:cubicBezTo>
                    <a:cubicBezTo>
                      <a:pt x="22" y="6"/>
                      <a:pt x="29" y="5"/>
                      <a:pt x="34" y="6"/>
                    </a:cubicBezTo>
                    <a:cubicBezTo>
                      <a:pt x="40" y="6"/>
                      <a:pt x="51" y="4"/>
                      <a:pt x="56" y="7"/>
                    </a:cubicBezTo>
                    <a:cubicBezTo>
                      <a:pt x="58" y="9"/>
                      <a:pt x="58" y="11"/>
                      <a:pt x="58" y="14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34" name="Freeform 419"/>
              <p:cNvSpPr>
                <a:spLocks/>
              </p:cNvSpPr>
              <p:nvPr/>
            </p:nvSpPr>
            <p:spPr bwMode="auto">
              <a:xfrm>
                <a:off x="3207" y="3867"/>
                <a:ext cx="171" cy="97"/>
              </a:xfrm>
              <a:custGeom>
                <a:avLst/>
                <a:gdLst>
                  <a:gd name="T0" fmla="*/ 36270595 w 109"/>
                  <a:gd name="T1" fmla="*/ 0 h 62"/>
                  <a:gd name="T2" fmla="*/ 72684849 w 109"/>
                  <a:gd name="T3" fmla="*/ 14726113 h 62"/>
                  <a:gd name="T4" fmla="*/ 103234303 w 109"/>
                  <a:gd name="T5" fmla="*/ 24474711 h 62"/>
                  <a:gd name="T6" fmla="*/ 123732560 w 109"/>
                  <a:gd name="T7" fmla="*/ 28493991 h 62"/>
                  <a:gd name="T8" fmla="*/ 91533793 w 109"/>
                  <a:gd name="T9" fmla="*/ 45498222 h 62"/>
                  <a:gd name="T10" fmla="*/ 22152215 w 109"/>
                  <a:gd name="T11" fmla="*/ 59907012 h 62"/>
                  <a:gd name="T12" fmla="*/ 8072261 w 109"/>
                  <a:gd name="T13" fmla="*/ 65880501 h 62"/>
                  <a:gd name="T14" fmla="*/ 3816863 w 109"/>
                  <a:gd name="T15" fmla="*/ 55135665 h 62"/>
                  <a:gd name="T16" fmla="*/ 41244276 w 109"/>
                  <a:gd name="T17" fmla="*/ 35241353 h 62"/>
                  <a:gd name="T18" fmla="*/ 56901576 w 109"/>
                  <a:gd name="T19" fmla="*/ 32041829 h 62"/>
                  <a:gd name="T20" fmla="*/ 57234349 w 109"/>
                  <a:gd name="T21" fmla="*/ 26403461 h 62"/>
                  <a:gd name="T22" fmla="*/ 34752557 w 109"/>
                  <a:gd name="T23" fmla="*/ 21282174 h 62"/>
                  <a:gd name="T24" fmla="*/ 23119853 w 109"/>
                  <a:gd name="T25" fmla="*/ 11641078 h 62"/>
                  <a:gd name="T26" fmla="*/ 36270595 w 109"/>
                  <a:gd name="T27" fmla="*/ 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9" h="62">
                    <a:moveTo>
                      <a:pt x="31" y="0"/>
                    </a:moveTo>
                    <a:cubicBezTo>
                      <a:pt x="36" y="9"/>
                      <a:pt x="54" y="11"/>
                      <a:pt x="63" y="14"/>
                    </a:cubicBezTo>
                    <a:cubicBezTo>
                      <a:pt x="72" y="17"/>
                      <a:pt x="80" y="20"/>
                      <a:pt x="89" y="23"/>
                    </a:cubicBezTo>
                    <a:cubicBezTo>
                      <a:pt x="94" y="25"/>
                      <a:pt x="102" y="24"/>
                      <a:pt x="107" y="27"/>
                    </a:cubicBezTo>
                    <a:cubicBezTo>
                      <a:pt x="109" y="41"/>
                      <a:pt x="89" y="42"/>
                      <a:pt x="79" y="43"/>
                    </a:cubicBezTo>
                    <a:cubicBezTo>
                      <a:pt x="59" y="45"/>
                      <a:pt x="38" y="48"/>
                      <a:pt x="19" y="56"/>
                    </a:cubicBezTo>
                    <a:cubicBezTo>
                      <a:pt x="16" y="58"/>
                      <a:pt x="11" y="62"/>
                      <a:pt x="7" y="62"/>
                    </a:cubicBezTo>
                    <a:cubicBezTo>
                      <a:pt x="1" y="62"/>
                      <a:pt x="0" y="57"/>
                      <a:pt x="3" y="52"/>
                    </a:cubicBezTo>
                    <a:cubicBezTo>
                      <a:pt x="9" y="40"/>
                      <a:pt x="24" y="37"/>
                      <a:pt x="36" y="33"/>
                    </a:cubicBezTo>
                    <a:cubicBezTo>
                      <a:pt x="40" y="32"/>
                      <a:pt x="45" y="32"/>
                      <a:pt x="49" y="30"/>
                    </a:cubicBezTo>
                    <a:cubicBezTo>
                      <a:pt x="53" y="28"/>
                      <a:pt x="54" y="28"/>
                      <a:pt x="50" y="25"/>
                    </a:cubicBezTo>
                    <a:cubicBezTo>
                      <a:pt x="44" y="21"/>
                      <a:pt x="37" y="21"/>
                      <a:pt x="30" y="20"/>
                    </a:cubicBezTo>
                    <a:cubicBezTo>
                      <a:pt x="25" y="19"/>
                      <a:pt x="17" y="18"/>
                      <a:pt x="20" y="11"/>
                    </a:cubicBezTo>
                    <a:cubicBezTo>
                      <a:pt x="22" y="8"/>
                      <a:pt x="28" y="2"/>
                      <a:pt x="31" y="0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35" name="Freeform 420"/>
              <p:cNvSpPr>
                <a:spLocks/>
              </p:cNvSpPr>
              <p:nvPr/>
            </p:nvSpPr>
            <p:spPr bwMode="auto">
              <a:xfrm>
                <a:off x="3157" y="3928"/>
                <a:ext cx="244" cy="142"/>
              </a:xfrm>
              <a:custGeom>
                <a:avLst/>
                <a:gdLst>
                  <a:gd name="T0" fmla="*/ 164248389 w 156"/>
                  <a:gd name="T1" fmla="*/ 0 h 91"/>
                  <a:gd name="T2" fmla="*/ 153465056 w 156"/>
                  <a:gd name="T3" fmla="*/ 48866299 h 91"/>
                  <a:gd name="T4" fmla="*/ 121825848 w 156"/>
                  <a:gd name="T5" fmla="*/ 73631182 h 91"/>
                  <a:gd name="T6" fmla="*/ 80059908 w 156"/>
                  <a:gd name="T7" fmla="*/ 53804263 h 91"/>
                  <a:gd name="T8" fmla="*/ 67138350 w 156"/>
                  <a:gd name="T9" fmla="*/ 43575972 h 91"/>
                  <a:gd name="T10" fmla="*/ 49797666 w 156"/>
                  <a:gd name="T11" fmla="*/ 50169240 h 91"/>
                  <a:gd name="T12" fmla="*/ 22340441 w 156"/>
                  <a:gd name="T13" fmla="*/ 64730350 h 91"/>
                  <a:gd name="T14" fmla="*/ 11566706 w 156"/>
                  <a:gd name="T15" fmla="*/ 67997671 h 91"/>
                  <a:gd name="T16" fmla="*/ 0 w 156"/>
                  <a:gd name="T17" fmla="*/ 52467485 h 91"/>
                  <a:gd name="T18" fmla="*/ 58015872 w 156"/>
                  <a:gd name="T19" fmla="*/ 87229656 h 91"/>
                  <a:gd name="T20" fmla="*/ 158410392 w 156"/>
                  <a:gd name="T21" fmla="*/ 52467485 h 91"/>
                  <a:gd name="T22" fmla="*/ 163187694 w 156"/>
                  <a:gd name="T23" fmla="*/ 7738228 h 91"/>
                  <a:gd name="T24" fmla="*/ 164248389 w 156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6" h="91">
                    <a:moveTo>
                      <a:pt x="156" y="0"/>
                    </a:moveTo>
                    <a:cubicBezTo>
                      <a:pt x="156" y="0"/>
                      <a:pt x="146" y="34"/>
                      <a:pt x="146" y="50"/>
                    </a:cubicBezTo>
                    <a:cubicBezTo>
                      <a:pt x="146" y="63"/>
                      <a:pt x="130" y="71"/>
                      <a:pt x="116" y="75"/>
                    </a:cubicBezTo>
                    <a:cubicBezTo>
                      <a:pt x="102" y="75"/>
                      <a:pt x="85" y="66"/>
                      <a:pt x="76" y="55"/>
                    </a:cubicBezTo>
                    <a:cubicBezTo>
                      <a:pt x="73" y="51"/>
                      <a:pt x="71" y="45"/>
                      <a:pt x="64" y="44"/>
                    </a:cubicBezTo>
                    <a:cubicBezTo>
                      <a:pt x="58" y="43"/>
                      <a:pt x="52" y="49"/>
                      <a:pt x="47" y="51"/>
                    </a:cubicBezTo>
                    <a:cubicBezTo>
                      <a:pt x="38" y="56"/>
                      <a:pt x="30" y="62"/>
                      <a:pt x="21" y="66"/>
                    </a:cubicBezTo>
                    <a:cubicBezTo>
                      <a:pt x="19" y="68"/>
                      <a:pt x="12" y="67"/>
                      <a:pt x="11" y="69"/>
                    </a:cubicBezTo>
                    <a:cubicBezTo>
                      <a:pt x="2" y="62"/>
                      <a:pt x="0" y="54"/>
                      <a:pt x="0" y="54"/>
                    </a:cubicBezTo>
                    <a:cubicBezTo>
                      <a:pt x="1" y="72"/>
                      <a:pt x="21" y="87"/>
                      <a:pt x="55" y="89"/>
                    </a:cubicBezTo>
                    <a:cubicBezTo>
                      <a:pt x="99" y="91"/>
                      <a:pt x="151" y="82"/>
                      <a:pt x="150" y="54"/>
                    </a:cubicBezTo>
                    <a:cubicBezTo>
                      <a:pt x="149" y="27"/>
                      <a:pt x="155" y="8"/>
                      <a:pt x="155" y="8"/>
                    </a:cubicBezTo>
                    <a:cubicBezTo>
                      <a:pt x="156" y="6"/>
                      <a:pt x="156" y="3"/>
                      <a:pt x="156" y="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36" name="Freeform 421"/>
              <p:cNvSpPr>
                <a:spLocks/>
              </p:cNvSpPr>
              <p:nvPr/>
            </p:nvSpPr>
            <p:spPr bwMode="auto">
              <a:xfrm>
                <a:off x="3213" y="3942"/>
                <a:ext cx="50" cy="22"/>
              </a:xfrm>
              <a:custGeom>
                <a:avLst/>
                <a:gdLst>
                  <a:gd name="T0" fmla="*/ 0 w 32"/>
                  <a:gd name="T1" fmla="*/ 10892745 h 14"/>
                  <a:gd name="T2" fmla="*/ 5817681 w 32"/>
                  <a:gd name="T3" fmla="*/ 13151265 h 14"/>
                  <a:gd name="T4" fmla="*/ 9090127 w 32"/>
                  <a:gd name="T5" fmla="*/ 10892745 h 14"/>
                  <a:gd name="T6" fmla="*/ 14203323 w 32"/>
                  <a:gd name="T7" fmla="*/ 8368987 h 14"/>
                  <a:gd name="T8" fmla="*/ 32656609 w 32"/>
                  <a:gd name="T9" fmla="*/ 1604941 h 14"/>
                  <a:gd name="T10" fmla="*/ 18514973 w 32"/>
                  <a:gd name="T11" fmla="*/ 3963221 h 14"/>
                  <a:gd name="T12" fmla="*/ 10363941 w 32"/>
                  <a:gd name="T13" fmla="*/ 8368987 h 14"/>
                  <a:gd name="T14" fmla="*/ 0 w 32"/>
                  <a:gd name="T15" fmla="*/ 12175518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14">
                    <a:moveTo>
                      <a:pt x="0" y="9"/>
                    </a:moveTo>
                    <a:cubicBezTo>
                      <a:pt x="1" y="12"/>
                      <a:pt x="4" y="12"/>
                      <a:pt x="6" y="11"/>
                    </a:cubicBezTo>
                    <a:cubicBezTo>
                      <a:pt x="7" y="11"/>
                      <a:pt x="8" y="9"/>
                      <a:pt x="9" y="9"/>
                    </a:cubicBezTo>
                    <a:cubicBezTo>
                      <a:pt x="10" y="8"/>
                      <a:pt x="12" y="7"/>
                      <a:pt x="14" y="7"/>
                    </a:cubicBezTo>
                    <a:cubicBezTo>
                      <a:pt x="20" y="5"/>
                      <a:pt x="25" y="2"/>
                      <a:pt x="32" y="1"/>
                    </a:cubicBezTo>
                    <a:cubicBezTo>
                      <a:pt x="28" y="0"/>
                      <a:pt x="22" y="2"/>
                      <a:pt x="18" y="3"/>
                    </a:cubicBezTo>
                    <a:cubicBezTo>
                      <a:pt x="16" y="5"/>
                      <a:pt x="13" y="6"/>
                      <a:pt x="10" y="7"/>
                    </a:cubicBezTo>
                    <a:cubicBezTo>
                      <a:pt x="9" y="8"/>
                      <a:pt x="0" y="14"/>
                      <a:pt x="0" y="10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37" name="Freeform 422"/>
              <p:cNvSpPr>
                <a:spLocks/>
              </p:cNvSpPr>
              <p:nvPr/>
            </p:nvSpPr>
            <p:spPr bwMode="auto">
              <a:xfrm>
                <a:off x="3339" y="3912"/>
                <a:ext cx="34" cy="18"/>
              </a:xfrm>
              <a:custGeom>
                <a:avLst/>
                <a:gdLst>
                  <a:gd name="T0" fmla="*/ 14921087 w 22"/>
                  <a:gd name="T1" fmla="*/ 0 h 11"/>
                  <a:gd name="T2" fmla="*/ 0 w 22"/>
                  <a:gd name="T3" fmla="*/ 45763339 h 11"/>
                  <a:gd name="T4" fmla="*/ 10426007 w 22"/>
                  <a:gd name="T5" fmla="*/ 25580103 h 11"/>
                  <a:gd name="T6" fmla="*/ 12992497 w 22"/>
                  <a:gd name="T7" fmla="*/ 12533228 h 11"/>
                  <a:gd name="T8" fmla="*/ 14468334 w 22"/>
                  <a:gd name="T9" fmla="*/ 468061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1">
                    <a:moveTo>
                      <a:pt x="21" y="0"/>
                    </a:moveTo>
                    <a:cubicBezTo>
                      <a:pt x="22" y="9"/>
                      <a:pt x="6" y="11"/>
                      <a:pt x="0" y="11"/>
                    </a:cubicBezTo>
                    <a:cubicBezTo>
                      <a:pt x="5" y="10"/>
                      <a:pt x="10" y="9"/>
                      <a:pt x="14" y="6"/>
                    </a:cubicBezTo>
                    <a:cubicBezTo>
                      <a:pt x="16" y="5"/>
                      <a:pt x="17" y="4"/>
                      <a:pt x="18" y="3"/>
                    </a:cubicBezTo>
                    <a:cubicBezTo>
                      <a:pt x="19" y="2"/>
                      <a:pt x="20" y="0"/>
                      <a:pt x="20" y="1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38" name="Freeform 423"/>
              <p:cNvSpPr>
                <a:spLocks/>
              </p:cNvSpPr>
              <p:nvPr/>
            </p:nvSpPr>
            <p:spPr bwMode="auto">
              <a:xfrm>
                <a:off x="3238" y="3884"/>
                <a:ext cx="11" cy="11"/>
              </a:xfrm>
              <a:custGeom>
                <a:avLst/>
                <a:gdLst>
                  <a:gd name="T0" fmla="*/ 2522050 w 7"/>
                  <a:gd name="T1" fmla="*/ 0 h 7"/>
                  <a:gd name="T2" fmla="*/ 2522050 w 7"/>
                  <a:gd name="T3" fmla="*/ 6931747 h 7"/>
                  <a:gd name="T4" fmla="*/ 8368987 w 7"/>
                  <a:gd name="T5" fmla="*/ 8368987 h 7"/>
                  <a:gd name="T6" fmla="*/ 2522050 w 7"/>
                  <a:gd name="T7" fmla="*/ 1604941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0" y="1"/>
                      <a:pt x="1" y="4"/>
                      <a:pt x="2" y="6"/>
                    </a:cubicBezTo>
                    <a:cubicBezTo>
                      <a:pt x="4" y="6"/>
                      <a:pt x="6" y="7"/>
                      <a:pt x="7" y="7"/>
                    </a:cubicBezTo>
                    <a:cubicBezTo>
                      <a:pt x="5" y="6"/>
                      <a:pt x="2" y="4"/>
                      <a:pt x="2" y="1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39" name="Freeform 424"/>
              <p:cNvSpPr>
                <a:spLocks/>
              </p:cNvSpPr>
              <p:nvPr/>
            </p:nvSpPr>
            <p:spPr bwMode="auto">
              <a:xfrm>
                <a:off x="3487" y="3844"/>
                <a:ext cx="94" cy="37"/>
              </a:xfrm>
              <a:custGeom>
                <a:avLst/>
                <a:gdLst>
                  <a:gd name="T0" fmla="*/ 62144191 w 60"/>
                  <a:gd name="T1" fmla="*/ 8804674 h 24"/>
                  <a:gd name="T2" fmla="*/ 58794531 w 60"/>
                  <a:gd name="T3" fmla="*/ 2225635 h 24"/>
                  <a:gd name="T4" fmla="*/ 47600469 w 60"/>
                  <a:gd name="T5" fmla="*/ 4011403 h 24"/>
                  <a:gd name="T6" fmla="*/ 28843187 w 60"/>
                  <a:gd name="T7" fmla="*/ 4812863 h 24"/>
                  <a:gd name="T8" fmla="*/ 3976283 w 60"/>
                  <a:gd name="T9" fmla="*/ 5289747 h 24"/>
                  <a:gd name="T10" fmla="*/ 5808639 w 60"/>
                  <a:gd name="T11" fmla="*/ 1625497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24">
                    <a:moveTo>
                      <a:pt x="56" y="13"/>
                    </a:moveTo>
                    <a:cubicBezTo>
                      <a:pt x="60" y="9"/>
                      <a:pt x="60" y="0"/>
                      <a:pt x="53" y="3"/>
                    </a:cubicBezTo>
                    <a:cubicBezTo>
                      <a:pt x="50" y="4"/>
                      <a:pt x="47" y="6"/>
                      <a:pt x="43" y="6"/>
                    </a:cubicBezTo>
                    <a:cubicBezTo>
                      <a:pt x="38" y="8"/>
                      <a:pt x="31" y="6"/>
                      <a:pt x="26" y="7"/>
                    </a:cubicBezTo>
                    <a:cubicBezTo>
                      <a:pt x="20" y="7"/>
                      <a:pt x="9" y="5"/>
                      <a:pt x="4" y="8"/>
                    </a:cubicBezTo>
                    <a:cubicBezTo>
                      <a:pt x="0" y="12"/>
                      <a:pt x="3" y="19"/>
                      <a:pt x="5" y="24"/>
                    </a:cubicBezTo>
                  </a:path>
                </a:pathLst>
              </a:custGeom>
              <a:solidFill>
                <a:srgbClr val="BB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40" name="Freeform 425"/>
              <p:cNvSpPr>
                <a:spLocks/>
              </p:cNvSpPr>
              <p:nvPr/>
            </p:nvSpPr>
            <p:spPr bwMode="auto">
              <a:xfrm>
                <a:off x="3443" y="3853"/>
                <a:ext cx="267" cy="217"/>
              </a:xfrm>
              <a:custGeom>
                <a:avLst/>
                <a:gdLst>
                  <a:gd name="T0" fmla="*/ 106830829 w 170"/>
                  <a:gd name="T1" fmla="*/ 2056325 h 139"/>
                  <a:gd name="T2" fmla="*/ 12014643 w 170"/>
                  <a:gd name="T3" fmla="*/ 0 h 139"/>
                  <a:gd name="T4" fmla="*/ 3901896 w 170"/>
                  <a:gd name="T5" fmla="*/ 56655450 h 139"/>
                  <a:gd name="T6" fmla="*/ 9624992 w 170"/>
                  <a:gd name="T7" fmla="*/ 100939470 h 139"/>
                  <a:gd name="T8" fmla="*/ 124058756 w 170"/>
                  <a:gd name="T9" fmla="*/ 135870154 h 139"/>
                  <a:gd name="T10" fmla="*/ 182978824 w 170"/>
                  <a:gd name="T11" fmla="*/ 82736711 h 139"/>
                  <a:gd name="T12" fmla="*/ 106830829 w 170"/>
                  <a:gd name="T13" fmla="*/ 2056325 h 1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139">
                    <a:moveTo>
                      <a:pt x="89" y="2"/>
                    </a:moveTo>
                    <a:cubicBezTo>
                      <a:pt x="89" y="2"/>
                      <a:pt x="31" y="20"/>
                      <a:pt x="10" y="0"/>
                    </a:cubicBezTo>
                    <a:cubicBezTo>
                      <a:pt x="10" y="0"/>
                      <a:pt x="0" y="31"/>
                      <a:pt x="3" y="57"/>
                    </a:cubicBezTo>
                    <a:cubicBezTo>
                      <a:pt x="3" y="57"/>
                      <a:pt x="9" y="75"/>
                      <a:pt x="8" y="102"/>
                    </a:cubicBezTo>
                    <a:cubicBezTo>
                      <a:pt x="7" y="130"/>
                      <a:pt x="59" y="139"/>
                      <a:pt x="104" y="137"/>
                    </a:cubicBezTo>
                    <a:cubicBezTo>
                      <a:pt x="148" y="135"/>
                      <a:pt x="170" y="109"/>
                      <a:pt x="153" y="83"/>
                    </a:cubicBezTo>
                    <a:cubicBezTo>
                      <a:pt x="137" y="58"/>
                      <a:pt x="89" y="2"/>
                      <a:pt x="89" y="2"/>
                    </a:cubicBezTo>
                    <a:close/>
                  </a:path>
                </a:pathLst>
              </a:custGeom>
              <a:solidFill>
                <a:srgbClr val="D1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41" name="Freeform 426"/>
              <p:cNvSpPr>
                <a:spLocks/>
              </p:cNvSpPr>
              <p:nvPr/>
            </p:nvSpPr>
            <p:spPr bwMode="auto">
              <a:xfrm>
                <a:off x="3447" y="3928"/>
                <a:ext cx="245" cy="142"/>
              </a:xfrm>
              <a:custGeom>
                <a:avLst/>
                <a:gdLst>
                  <a:gd name="T0" fmla="*/ 0 w 157"/>
                  <a:gd name="T1" fmla="*/ 0 h 91"/>
                  <a:gd name="T2" fmla="*/ 1306312 w 157"/>
                  <a:gd name="T3" fmla="*/ 7738228 h 91"/>
                  <a:gd name="T4" fmla="*/ 5662779 w 157"/>
                  <a:gd name="T5" fmla="*/ 52467485 h 91"/>
                  <a:gd name="T6" fmla="*/ 99884668 w 157"/>
                  <a:gd name="T7" fmla="*/ 87229656 h 91"/>
                  <a:gd name="T8" fmla="*/ 153645069 w 157"/>
                  <a:gd name="T9" fmla="*/ 52467485 h 91"/>
                  <a:gd name="T10" fmla="*/ 119171525 w 157"/>
                  <a:gd name="T11" fmla="*/ 79018481 h 91"/>
                  <a:gd name="T12" fmla="*/ 47245419 w 157"/>
                  <a:gd name="T13" fmla="*/ 75345464 h 91"/>
                  <a:gd name="T14" fmla="*/ 10037060 w 157"/>
                  <a:gd name="T15" fmla="*/ 48866299 h 91"/>
                  <a:gd name="T16" fmla="*/ 0 w 157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" h="91">
                    <a:moveTo>
                      <a:pt x="0" y="0"/>
                    </a:moveTo>
                    <a:cubicBezTo>
                      <a:pt x="1" y="3"/>
                      <a:pt x="1" y="6"/>
                      <a:pt x="1" y="8"/>
                    </a:cubicBezTo>
                    <a:cubicBezTo>
                      <a:pt x="1" y="8"/>
                      <a:pt x="7" y="27"/>
                      <a:pt x="6" y="54"/>
                    </a:cubicBezTo>
                    <a:cubicBezTo>
                      <a:pt x="5" y="81"/>
                      <a:pt x="57" y="91"/>
                      <a:pt x="102" y="89"/>
                    </a:cubicBezTo>
                    <a:cubicBezTo>
                      <a:pt x="135" y="87"/>
                      <a:pt x="156" y="72"/>
                      <a:pt x="157" y="54"/>
                    </a:cubicBezTo>
                    <a:cubicBezTo>
                      <a:pt x="157" y="54"/>
                      <a:pt x="150" y="75"/>
                      <a:pt x="122" y="81"/>
                    </a:cubicBezTo>
                    <a:cubicBezTo>
                      <a:pt x="94" y="87"/>
                      <a:pt x="63" y="80"/>
                      <a:pt x="48" y="77"/>
                    </a:cubicBezTo>
                    <a:cubicBezTo>
                      <a:pt x="33" y="74"/>
                      <a:pt x="11" y="66"/>
                      <a:pt x="10" y="50"/>
                    </a:cubicBezTo>
                    <a:cubicBezTo>
                      <a:pt x="10" y="3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5A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42" name="Freeform 427"/>
              <p:cNvSpPr>
                <a:spLocks/>
              </p:cNvSpPr>
              <p:nvPr/>
            </p:nvSpPr>
            <p:spPr bwMode="auto">
              <a:xfrm>
                <a:off x="3472" y="3869"/>
                <a:ext cx="170" cy="99"/>
              </a:xfrm>
              <a:custGeom>
                <a:avLst/>
                <a:gdLst>
                  <a:gd name="T0" fmla="*/ 75219415 w 109"/>
                  <a:gd name="T1" fmla="*/ 0 h 64"/>
                  <a:gd name="T2" fmla="*/ 44449031 w 109"/>
                  <a:gd name="T3" fmla="*/ 11384247 h 64"/>
                  <a:gd name="T4" fmla="*/ 19011819 w 109"/>
                  <a:gd name="T5" fmla="*/ 17713181 h 64"/>
                  <a:gd name="T6" fmla="*/ 2018766 w 109"/>
                  <a:gd name="T7" fmla="*/ 20993869 h 64"/>
                  <a:gd name="T8" fmla="*/ 29054976 w 109"/>
                  <a:gd name="T9" fmla="*/ 32705269 h 64"/>
                  <a:gd name="T10" fmla="*/ 86332440 w 109"/>
                  <a:gd name="T11" fmla="*/ 42384494 h 64"/>
                  <a:gd name="T12" fmla="*/ 98303596 w 109"/>
                  <a:gd name="T13" fmla="*/ 46819748 h 64"/>
                  <a:gd name="T14" fmla="*/ 101771517 w 109"/>
                  <a:gd name="T15" fmla="*/ 39490351 h 64"/>
                  <a:gd name="T16" fmla="*/ 70674927 w 109"/>
                  <a:gd name="T17" fmla="*/ 26206736 h 64"/>
                  <a:gd name="T18" fmla="*/ 58145544 w 109"/>
                  <a:gd name="T19" fmla="*/ 22941182 h 64"/>
                  <a:gd name="T20" fmla="*/ 56675831 w 109"/>
                  <a:gd name="T21" fmla="*/ 20331167 h 64"/>
                  <a:gd name="T22" fmla="*/ 75907383 w 109"/>
                  <a:gd name="T23" fmla="*/ 15536879 h 64"/>
                  <a:gd name="T24" fmla="*/ 85773700 w 109"/>
                  <a:gd name="T25" fmla="*/ 9083103 h 64"/>
                  <a:gd name="T26" fmla="*/ 75907383 w 109"/>
                  <a:gd name="T27" fmla="*/ 1586402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9" h="64">
                    <a:moveTo>
                      <a:pt x="78" y="0"/>
                    </a:moveTo>
                    <a:cubicBezTo>
                      <a:pt x="73" y="8"/>
                      <a:pt x="55" y="12"/>
                      <a:pt x="46" y="15"/>
                    </a:cubicBezTo>
                    <a:cubicBezTo>
                      <a:pt x="37" y="18"/>
                      <a:pt x="29" y="21"/>
                      <a:pt x="20" y="24"/>
                    </a:cubicBezTo>
                    <a:cubicBezTo>
                      <a:pt x="15" y="26"/>
                      <a:pt x="7" y="25"/>
                      <a:pt x="2" y="28"/>
                    </a:cubicBezTo>
                    <a:cubicBezTo>
                      <a:pt x="0" y="42"/>
                      <a:pt x="20" y="43"/>
                      <a:pt x="30" y="44"/>
                    </a:cubicBezTo>
                    <a:cubicBezTo>
                      <a:pt x="50" y="47"/>
                      <a:pt x="71" y="49"/>
                      <a:pt x="90" y="57"/>
                    </a:cubicBezTo>
                    <a:cubicBezTo>
                      <a:pt x="93" y="59"/>
                      <a:pt x="98" y="63"/>
                      <a:pt x="102" y="63"/>
                    </a:cubicBezTo>
                    <a:cubicBezTo>
                      <a:pt x="108" y="64"/>
                      <a:pt x="109" y="58"/>
                      <a:pt x="106" y="53"/>
                    </a:cubicBezTo>
                    <a:cubicBezTo>
                      <a:pt x="100" y="41"/>
                      <a:pt x="85" y="38"/>
                      <a:pt x="73" y="35"/>
                    </a:cubicBezTo>
                    <a:cubicBezTo>
                      <a:pt x="69" y="33"/>
                      <a:pt x="64" y="33"/>
                      <a:pt x="60" y="31"/>
                    </a:cubicBezTo>
                    <a:cubicBezTo>
                      <a:pt x="56" y="30"/>
                      <a:pt x="55" y="30"/>
                      <a:pt x="59" y="27"/>
                    </a:cubicBezTo>
                    <a:cubicBezTo>
                      <a:pt x="65" y="22"/>
                      <a:pt x="72" y="23"/>
                      <a:pt x="79" y="21"/>
                    </a:cubicBezTo>
                    <a:cubicBezTo>
                      <a:pt x="84" y="20"/>
                      <a:pt x="92" y="19"/>
                      <a:pt x="89" y="12"/>
                    </a:cubicBezTo>
                    <a:cubicBezTo>
                      <a:pt x="87" y="9"/>
                      <a:pt x="82" y="3"/>
                      <a:pt x="79" y="2"/>
                    </a:cubicBezTo>
                  </a:path>
                </a:pathLst>
              </a:custGeom>
              <a:solidFill>
                <a:srgbClr val="BB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43" name="Freeform 428"/>
              <p:cNvSpPr>
                <a:spLocks/>
              </p:cNvSpPr>
              <p:nvPr/>
            </p:nvSpPr>
            <p:spPr bwMode="auto">
              <a:xfrm>
                <a:off x="3470" y="3867"/>
                <a:ext cx="169" cy="97"/>
              </a:xfrm>
              <a:custGeom>
                <a:avLst/>
                <a:gdLst>
                  <a:gd name="T0" fmla="*/ 83257653 w 108"/>
                  <a:gd name="T1" fmla="*/ 0 h 62"/>
                  <a:gd name="T2" fmla="*/ 47897495 w 108"/>
                  <a:gd name="T3" fmla="*/ 14726113 h 62"/>
                  <a:gd name="T4" fmla="*/ 21387634 w 108"/>
                  <a:gd name="T5" fmla="*/ 24474711 h 62"/>
                  <a:gd name="T6" fmla="*/ 2279544 w 108"/>
                  <a:gd name="T7" fmla="*/ 28493991 h 62"/>
                  <a:gd name="T8" fmla="*/ 32423792 w 108"/>
                  <a:gd name="T9" fmla="*/ 45498222 h 62"/>
                  <a:gd name="T10" fmla="*/ 95105946 w 108"/>
                  <a:gd name="T11" fmla="*/ 59907012 h 62"/>
                  <a:gd name="T12" fmla="*/ 107836284 w 108"/>
                  <a:gd name="T13" fmla="*/ 65880501 h 62"/>
                  <a:gd name="T14" fmla="*/ 113427808 w 108"/>
                  <a:gd name="T15" fmla="*/ 55135665 h 62"/>
                  <a:gd name="T16" fmla="*/ 77804841 w 108"/>
                  <a:gd name="T17" fmla="*/ 35241353 h 62"/>
                  <a:gd name="T18" fmla="*/ 64072441 w 108"/>
                  <a:gd name="T19" fmla="*/ 32041829 h 62"/>
                  <a:gd name="T20" fmla="*/ 62682964 w 108"/>
                  <a:gd name="T21" fmla="*/ 26403461 h 62"/>
                  <a:gd name="T22" fmla="*/ 83257653 w 108"/>
                  <a:gd name="T23" fmla="*/ 21282174 h 62"/>
                  <a:gd name="T24" fmla="*/ 94204223 w 108"/>
                  <a:gd name="T25" fmla="*/ 11641078 h 62"/>
                  <a:gd name="T26" fmla="*/ 83257653 w 108"/>
                  <a:gd name="T27" fmla="*/ 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8" h="62">
                    <a:moveTo>
                      <a:pt x="78" y="0"/>
                    </a:moveTo>
                    <a:cubicBezTo>
                      <a:pt x="73" y="9"/>
                      <a:pt x="54" y="11"/>
                      <a:pt x="45" y="14"/>
                    </a:cubicBezTo>
                    <a:cubicBezTo>
                      <a:pt x="36" y="17"/>
                      <a:pt x="28" y="20"/>
                      <a:pt x="20" y="23"/>
                    </a:cubicBezTo>
                    <a:cubicBezTo>
                      <a:pt x="14" y="25"/>
                      <a:pt x="6" y="24"/>
                      <a:pt x="2" y="27"/>
                    </a:cubicBezTo>
                    <a:cubicBezTo>
                      <a:pt x="0" y="40"/>
                      <a:pt x="20" y="41"/>
                      <a:pt x="30" y="43"/>
                    </a:cubicBezTo>
                    <a:cubicBezTo>
                      <a:pt x="49" y="45"/>
                      <a:pt x="71" y="48"/>
                      <a:pt x="89" y="56"/>
                    </a:cubicBezTo>
                    <a:cubicBezTo>
                      <a:pt x="93" y="57"/>
                      <a:pt x="97" y="62"/>
                      <a:pt x="101" y="62"/>
                    </a:cubicBezTo>
                    <a:cubicBezTo>
                      <a:pt x="107" y="62"/>
                      <a:pt x="108" y="56"/>
                      <a:pt x="106" y="52"/>
                    </a:cubicBezTo>
                    <a:cubicBezTo>
                      <a:pt x="99" y="40"/>
                      <a:pt x="84" y="37"/>
                      <a:pt x="73" y="33"/>
                    </a:cubicBezTo>
                    <a:cubicBezTo>
                      <a:pt x="68" y="32"/>
                      <a:pt x="64" y="31"/>
                      <a:pt x="60" y="30"/>
                    </a:cubicBezTo>
                    <a:cubicBezTo>
                      <a:pt x="56" y="28"/>
                      <a:pt x="55" y="28"/>
                      <a:pt x="59" y="25"/>
                    </a:cubicBezTo>
                    <a:cubicBezTo>
                      <a:pt x="64" y="21"/>
                      <a:pt x="72" y="21"/>
                      <a:pt x="78" y="20"/>
                    </a:cubicBezTo>
                    <a:cubicBezTo>
                      <a:pt x="83" y="19"/>
                      <a:pt x="92" y="17"/>
                      <a:pt x="88" y="11"/>
                    </a:cubicBezTo>
                    <a:cubicBezTo>
                      <a:pt x="87" y="8"/>
                      <a:pt x="81" y="2"/>
                      <a:pt x="78" y="0"/>
                    </a:cubicBezTo>
                  </a:path>
                </a:pathLst>
              </a:custGeom>
              <a:solidFill>
                <a:srgbClr val="E4E4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44" name="Freeform 429"/>
              <p:cNvSpPr>
                <a:spLocks/>
              </p:cNvSpPr>
              <p:nvPr/>
            </p:nvSpPr>
            <p:spPr bwMode="auto">
              <a:xfrm>
                <a:off x="3497" y="3995"/>
                <a:ext cx="183" cy="68"/>
              </a:xfrm>
              <a:custGeom>
                <a:avLst/>
                <a:gdLst>
                  <a:gd name="T0" fmla="*/ 0 w 117"/>
                  <a:gd name="T1" fmla="*/ 22360153 h 44"/>
                  <a:gd name="T2" fmla="*/ 50250657 w 117"/>
                  <a:gd name="T3" fmla="*/ 8906022 h 44"/>
                  <a:gd name="T4" fmla="*/ 63335552 w 117"/>
                  <a:gd name="T5" fmla="*/ 1010189 h 44"/>
                  <a:gd name="T6" fmla="*/ 80888060 w 117"/>
                  <a:gd name="T7" fmla="*/ 5762720 h 44"/>
                  <a:gd name="T8" fmla="*/ 108276910 w 117"/>
                  <a:gd name="T9" fmla="*/ 17058638 h 44"/>
                  <a:gd name="T10" fmla="*/ 119615903 w 117"/>
                  <a:gd name="T11" fmla="*/ 18840395 h 44"/>
                  <a:gd name="T12" fmla="*/ 111994597 w 117"/>
                  <a:gd name="T13" fmla="*/ 24014242 h 44"/>
                  <a:gd name="T14" fmla="*/ 65409918 w 117"/>
                  <a:gd name="T15" fmla="*/ 29563580 h 44"/>
                  <a:gd name="T16" fmla="*/ 40897564 w 117"/>
                  <a:gd name="T17" fmla="*/ 29563580 h 44"/>
                  <a:gd name="T18" fmla="*/ 20355348 w 117"/>
                  <a:gd name="T19" fmla="*/ 2636335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7" h="44">
                    <a:moveTo>
                      <a:pt x="0" y="31"/>
                    </a:moveTo>
                    <a:cubicBezTo>
                      <a:pt x="16" y="35"/>
                      <a:pt x="38" y="25"/>
                      <a:pt x="48" y="12"/>
                    </a:cubicBezTo>
                    <a:cubicBezTo>
                      <a:pt x="51" y="8"/>
                      <a:pt x="54" y="2"/>
                      <a:pt x="60" y="1"/>
                    </a:cubicBezTo>
                    <a:cubicBezTo>
                      <a:pt x="66" y="0"/>
                      <a:pt x="72" y="6"/>
                      <a:pt x="77" y="8"/>
                    </a:cubicBezTo>
                    <a:cubicBezTo>
                      <a:pt x="86" y="13"/>
                      <a:pt x="94" y="18"/>
                      <a:pt x="103" y="23"/>
                    </a:cubicBezTo>
                    <a:cubicBezTo>
                      <a:pt x="106" y="25"/>
                      <a:pt x="112" y="24"/>
                      <a:pt x="114" y="26"/>
                    </a:cubicBezTo>
                    <a:cubicBezTo>
                      <a:pt x="117" y="30"/>
                      <a:pt x="110" y="32"/>
                      <a:pt x="106" y="33"/>
                    </a:cubicBezTo>
                    <a:cubicBezTo>
                      <a:pt x="92" y="38"/>
                      <a:pt x="77" y="44"/>
                      <a:pt x="62" y="41"/>
                    </a:cubicBezTo>
                    <a:cubicBezTo>
                      <a:pt x="54" y="40"/>
                      <a:pt x="47" y="41"/>
                      <a:pt x="39" y="41"/>
                    </a:cubicBezTo>
                    <a:cubicBezTo>
                      <a:pt x="34" y="41"/>
                      <a:pt x="23" y="38"/>
                      <a:pt x="19" y="36"/>
                    </a:cubicBezTo>
                  </a:path>
                </a:pathLst>
              </a:custGeom>
              <a:solidFill>
                <a:srgbClr val="A5A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45" name="Freeform 430"/>
              <p:cNvSpPr>
                <a:spLocks/>
              </p:cNvSpPr>
              <p:nvPr/>
            </p:nvSpPr>
            <p:spPr bwMode="auto">
              <a:xfrm>
                <a:off x="3537" y="3973"/>
                <a:ext cx="108" cy="48"/>
              </a:xfrm>
              <a:custGeom>
                <a:avLst/>
                <a:gdLst>
                  <a:gd name="T0" fmla="*/ 72090975 w 69"/>
                  <a:gd name="T1" fmla="*/ 18236388 h 31"/>
                  <a:gd name="T2" fmla="*/ 51103169 w 69"/>
                  <a:gd name="T3" fmla="*/ 12914995 h 31"/>
                  <a:gd name="T4" fmla="*/ 34257080 w 69"/>
                  <a:gd name="T5" fmla="*/ 7550563 h 31"/>
                  <a:gd name="T6" fmla="*/ 22760535 w 69"/>
                  <a:gd name="T7" fmla="*/ 17027418 h 31"/>
                  <a:gd name="T8" fmla="*/ 0 w 69"/>
                  <a:gd name="T9" fmla="*/ 21566917 h 31"/>
                  <a:gd name="T10" fmla="*/ 17059988 w 69"/>
                  <a:gd name="T11" fmla="*/ 7550563 h 31"/>
                  <a:gd name="T12" fmla="*/ 35625185 w 69"/>
                  <a:gd name="T13" fmla="*/ 0 h 31"/>
                  <a:gd name="T14" fmla="*/ 56983212 w 69"/>
                  <a:gd name="T15" fmla="*/ 7102148 h 31"/>
                  <a:gd name="T16" fmla="*/ 74442046 w 69"/>
                  <a:gd name="T17" fmla="*/ 14475027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9" h="31">
                    <a:moveTo>
                      <a:pt x="67" y="24"/>
                    </a:moveTo>
                    <a:cubicBezTo>
                      <a:pt x="60" y="22"/>
                      <a:pt x="53" y="20"/>
                      <a:pt x="47" y="17"/>
                    </a:cubicBezTo>
                    <a:cubicBezTo>
                      <a:pt x="43" y="15"/>
                      <a:pt x="37" y="9"/>
                      <a:pt x="32" y="10"/>
                    </a:cubicBezTo>
                    <a:cubicBezTo>
                      <a:pt x="28" y="11"/>
                      <a:pt x="25" y="19"/>
                      <a:pt x="21" y="22"/>
                    </a:cubicBezTo>
                    <a:cubicBezTo>
                      <a:pt x="17" y="25"/>
                      <a:pt x="5" y="31"/>
                      <a:pt x="0" y="28"/>
                    </a:cubicBezTo>
                    <a:cubicBezTo>
                      <a:pt x="2" y="21"/>
                      <a:pt x="10" y="14"/>
                      <a:pt x="16" y="10"/>
                    </a:cubicBezTo>
                    <a:cubicBezTo>
                      <a:pt x="21" y="6"/>
                      <a:pt x="26" y="0"/>
                      <a:pt x="33" y="0"/>
                    </a:cubicBezTo>
                    <a:cubicBezTo>
                      <a:pt x="40" y="1"/>
                      <a:pt x="47" y="6"/>
                      <a:pt x="53" y="9"/>
                    </a:cubicBezTo>
                    <a:cubicBezTo>
                      <a:pt x="58" y="12"/>
                      <a:pt x="65" y="15"/>
                      <a:pt x="69" y="19"/>
                    </a:cubicBezTo>
                  </a:path>
                </a:pathLst>
              </a:custGeom>
              <a:solidFill>
                <a:srgbClr val="E0E0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46" name="Freeform 431"/>
              <p:cNvSpPr>
                <a:spLocks/>
              </p:cNvSpPr>
              <p:nvPr/>
            </p:nvSpPr>
            <p:spPr bwMode="auto">
              <a:xfrm>
                <a:off x="3522" y="4043"/>
                <a:ext cx="150" cy="22"/>
              </a:xfrm>
              <a:custGeom>
                <a:avLst/>
                <a:gdLst>
                  <a:gd name="T0" fmla="*/ 97899786 w 96"/>
                  <a:gd name="T1" fmla="*/ 1604941 h 14"/>
                  <a:gd name="T2" fmla="*/ 92700542 w 96"/>
                  <a:gd name="T3" fmla="*/ 4411112 h 14"/>
                  <a:gd name="T4" fmla="*/ 84658402 w 96"/>
                  <a:gd name="T5" fmla="*/ 8368987 h 14"/>
                  <a:gd name="T6" fmla="*/ 74125516 w 96"/>
                  <a:gd name="T7" fmla="*/ 10892745 h 14"/>
                  <a:gd name="T8" fmla="*/ 61773903 w 96"/>
                  <a:gd name="T9" fmla="*/ 14694642 h 14"/>
                  <a:gd name="T10" fmla="*/ 47505684 w 96"/>
                  <a:gd name="T11" fmla="*/ 15379147 h 14"/>
                  <a:gd name="T12" fmla="*/ 32656609 w 96"/>
                  <a:gd name="T13" fmla="*/ 15379147 h 14"/>
                  <a:gd name="T14" fmla="*/ 19458328 w 96"/>
                  <a:gd name="T15" fmla="*/ 13151265 h 14"/>
                  <a:gd name="T16" fmla="*/ 0 w 96"/>
                  <a:gd name="T17" fmla="*/ 8368987 h 14"/>
                  <a:gd name="T18" fmla="*/ 9090127 w 96"/>
                  <a:gd name="T19" fmla="*/ 9786730 h 14"/>
                  <a:gd name="T20" fmla="*/ 23675598 w 96"/>
                  <a:gd name="T21" fmla="*/ 9786730 h 14"/>
                  <a:gd name="T22" fmla="*/ 48936958 w 96"/>
                  <a:gd name="T23" fmla="*/ 9786730 h 14"/>
                  <a:gd name="T24" fmla="*/ 79728050 w 96"/>
                  <a:gd name="T25" fmla="*/ 4411112 h 14"/>
                  <a:gd name="T26" fmla="*/ 96521723 w 96"/>
                  <a:gd name="T27" fmla="*/ 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14">
                    <a:moveTo>
                      <a:pt x="96" y="1"/>
                    </a:moveTo>
                    <a:cubicBezTo>
                      <a:pt x="95" y="1"/>
                      <a:pt x="92" y="3"/>
                      <a:pt x="91" y="4"/>
                    </a:cubicBezTo>
                    <a:cubicBezTo>
                      <a:pt x="88" y="5"/>
                      <a:pt x="86" y="6"/>
                      <a:pt x="83" y="7"/>
                    </a:cubicBezTo>
                    <a:cubicBezTo>
                      <a:pt x="79" y="8"/>
                      <a:pt x="76" y="8"/>
                      <a:pt x="72" y="9"/>
                    </a:cubicBezTo>
                    <a:cubicBezTo>
                      <a:pt x="68" y="10"/>
                      <a:pt x="65" y="11"/>
                      <a:pt x="61" y="12"/>
                    </a:cubicBezTo>
                    <a:cubicBezTo>
                      <a:pt x="57" y="12"/>
                      <a:pt x="52" y="13"/>
                      <a:pt x="47" y="13"/>
                    </a:cubicBezTo>
                    <a:cubicBezTo>
                      <a:pt x="42" y="14"/>
                      <a:pt x="37" y="13"/>
                      <a:pt x="32" y="13"/>
                    </a:cubicBezTo>
                    <a:cubicBezTo>
                      <a:pt x="27" y="13"/>
                      <a:pt x="23" y="12"/>
                      <a:pt x="19" y="11"/>
                    </a:cubicBezTo>
                    <a:cubicBezTo>
                      <a:pt x="12" y="11"/>
                      <a:pt x="6" y="11"/>
                      <a:pt x="0" y="7"/>
                    </a:cubicBezTo>
                    <a:cubicBezTo>
                      <a:pt x="3" y="7"/>
                      <a:pt x="6" y="8"/>
                      <a:pt x="9" y="8"/>
                    </a:cubicBezTo>
                    <a:cubicBezTo>
                      <a:pt x="13" y="8"/>
                      <a:pt x="18" y="8"/>
                      <a:pt x="23" y="8"/>
                    </a:cubicBezTo>
                    <a:cubicBezTo>
                      <a:pt x="31" y="8"/>
                      <a:pt x="39" y="8"/>
                      <a:pt x="48" y="8"/>
                    </a:cubicBezTo>
                    <a:cubicBezTo>
                      <a:pt x="58" y="7"/>
                      <a:pt x="68" y="6"/>
                      <a:pt x="78" y="4"/>
                    </a:cubicBezTo>
                    <a:cubicBezTo>
                      <a:pt x="83" y="3"/>
                      <a:pt x="90" y="1"/>
                      <a:pt x="95" y="0"/>
                    </a:cubicBezTo>
                  </a:path>
                </a:pathLst>
              </a:custGeom>
              <a:solidFill>
                <a:srgbClr val="8383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47" name="Freeform 432"/>
              <p:cNvSpPr>
                <a:spLocks/>
              </p:cNvSpPr>
              <p:nvPr/>
            </p:nvSpPr>
            <p:spPr bwMode="auto">
              <a:xfrm>
                <a:off x="3591" y="4001"/>
                <a:ext cx="53" cy="33"/>
              </a:xfrm>
              <a:custGeom>
                <a:avLst/>
                <a:gdLst>
                  <a:gd name="T0" fmla="*/ 1987358 w 34"/>
                  <a:gd name="T1" fmla="*/ 0 h 21"/>
                  <a:gd name="T2" fmla="*/ 8513454 w 34"/>
                  <a:gd name="T3" fmla="*/ 1604941 h 21"/>
                  <a:gd name="T4" fmla="*/ 15258354 w 34"/>
                  <a:gd name="T5" fmla="*/ 8368987 h 21"/>
                  <a:gd name="T6" fmla="*/ 32247543 w 34"/>
                  <a:gd name="T7" fmla="*/ 25757525 h 21"/>
                  <a:gd name="T8" fmla="*/ 11734481 w 34"/>
                  <a:gd name="T9" fmla="*/ 8368987 h 21"/>
                  <a:gd name="T10" fmla="*/ 0 w 34"/>
                  <a:gd name="T11" fmla="*/ 1604941 h 21"/>
                  <a:gd name="T12" fmla="*/ 1987358 w 34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21">
                    <a:moveTo>
                      <a:pt x="2" y="0"/>
                    </a:moveTo>
                    <a:cubicBezTo>
                      <a:pt x="4" y="0"/>
                      <a:pt x="6" y="0"/>
                      <a:pt x="9" y="1"/>
                    </a:cubicBezTo>
                    <a:cubicBezTo>
                      <a:pt x="12" y="3"/>
                      <a:pt x="14" y="5"/>
                      <a:pt x="16" y="7"/>
                    </a:cubicBezTo>
                    <a:cubicBezTo>
                      <a:pt x="21" y="12"/>
                      <a:pt x="29" y="15"/>
                      <a:pt x="34" y="21"/>
                    </a:cubicBezTo>
                    <a:cubicBezTo>
                      <a:pt x="27" y="16"/>
                      <a:pt x="19" y="12"/>
                      <a:pt x="12" y="7"/>
                    </a:cubicBezTo>
                    <a:cubicBezTo>
                      <a:pt x="9" y="5"/>
                      <a:pt x="4" y="1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</a:path>
                </a:pathLst>
              </a:custGeom>
              <a:solidFill>
                <a:srgbClr val="D1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48" name="Freeform 433"/>
              <p:cNvSpPr>
                <a:spLocks/>
              </p:cNvSpPr>
              <p:nvPr/>
            </p:nvSpPr>
            <p:spPr bwMode="auto">
              <a:xfrm>
                <a:off x="3443" y="3853"/>
                <a:ext cx="267" cy="218"/>
              </a:xfrm>
              <a:custGeom>
                <a:avLst/>
                <a:gdLst>
                  <a:gd name="T0" fmla="*/ 113694589 w 170"/>
                  <a:gd name="T1" fmla="*/ 8283578 h 140"/>
                  <a:gd name="T2" fmla="*/ 106830829 w 170"/>
                  <a:gd name="T3" fmla="*/ 1942984 h 140"/>
                  <a:gd name="T4" fmla="*/ 12014643 w 170"/>
                  <a:gd name="T5" fmla="*/ 0 h 140"/>
                  <a:gd name="T6" fmla="*/ 3901896 w 170"/>
                  <a:gd name="T7" fmla="*/ 52355623 h 140"/>
                  <a:gd name="T8" fmla="*/ 9624992 w 170"/>
                  <a:gd name="T9" fmla="*/ 94199902 h 140"/>
                  <a:gd name="T10" fmla="*/ 124058756 w 170"/>
                  <a:gd name="T11" fmla="*/ 125573051 h 140"/>
                  <a:gd name="T12" fmla="*/ 184420030 w 170"/>
                  <a:gd name="T13" fmla="*/ 77214314 h 140"/>
                  <a:gd name="T14" fmla="*/ 128210097 w 170"/>
                  <a:gd name="T15" fmla="*/ 21026763 h 1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0" h="140">
                    <a:moveTo>
                      <a:pt x="95" y="9"/>
                    </a:moveTo>
                    <a:cubicBezTo>
                      <a:pt x="92" y="5"/>
                      <a:pt x="89" y="2"/>
                      <a:pt x="89" y="2"/>
                    </a:cubicBezTo>
                    <a:cubicBezTo>
                      <a:pt x="89" y="2"/>
                      <a:pt x="32" y="21"/>
                      <a:pt x="10" y="0"/>
                    </a:cubicBezTo>
                    <a:cubicBezTo>
                      <a:pt x="10" y="0"/>
                      <a:pt x="0" y="32"/>
                      <a:pt x="3" y="57"/>
                    </a:cubicBezTo>
                    <a:cubicBezTo>
                      <a:pt x="3" y="57"/>
                      <a:pt x="9" y="75"/>
                      <a:pt x="8" y="103"/>
                    </a:cubicBezTo>
                    <a:cubicBezTo>
                      <a:pt x="7" y="130"/>
                      <a:pt x="59" y="140"/>
                      <a:pt x="104" y="137"/>
                    </a:cubicBezTo>
                    <a:cubicBezTo>
                      <a:pt x="148" y="135"/>
                      <a:pt x="170" y="109"/>
                      <a:pt x="154" y="84"/>
                    </a:cubicBezTo>
                    <a:cubicBezTo>
                      <a:pt x="144" y="68"/>
                      <a:pt x="122" y="42"/>
                      <a:pt x="107" y="23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49" name="Freeform 434"/>
              <p:cNvSpPr>
                <a:spLocks/>
              </p:cNvSpPr>
              <p:nvPr/>
            </p:nvSpPr>
            <p:spPr bwMode="auto">
              <a:xfrm>
                <a:off x="3490" y="3846"/>
                <a:ext cx="91" cy="21"/>
              </a:xfrm>
              <a:custGeom>
                <a:avLst/>
                <a:gdLst>
                  <a:gd name="T0" fmla="*/ 65958209 w 58"/>
                  <a:gd name="T1" fmla="*/ 2362203 h 14"/>
                  <a:gd name="T2" fmla="*/ 59523235 w 58"/>
                  <a:gd name="T3" fmla="*/ 699912 h 14"/>
                  <a:gd name="T4" fmla="*/ 47091217 w 58"/>
                  <a:gd name="T5" fmla="*/ 1574802 h 14"/>
                  <a:gd name="T6" fmla="*/ 28118049 w 58"/>
                  <a:gd name="T7" fmla="*/ 1823229 h 14"/>
                  <a:gd name="T8" fmla="*/ 2436522 w 58"/>
                  <a:gd name="T9" fmla="*/ 2261946 h 14"/>
                  <a:gd name="T10" fmla="*/ 0 w 58"/>
                  <a:gd name="T11" fmla="*/ 410226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14">
                    <a:moveTo>
                      <a:pt x="57" y="8"/>
                    </a:moveTo>
                    <a:cubicBezTo>
                      <a:pt x="58" y="4"/>
                      <a:pt x="56" y="0"/>
                      <a:pt x="51" y="2"/>
                    </a:cubicBezTo>
                    <a:cubicBezTo>
                      <a:pt x="48" y="3"/>
                      <a:pt x="45" y="5"/>
                      <a:pt x="41" y="5"/>
                    </a:cubicBezTo>
                    <a:cubicBezTo>
                      <a:pt x="36" y="6"/>
                      <a:pt x="29" y="5"/>
                      <a:pt x="24" y="6"/>
                    </a:cubicBezTo>
                    <a:cubicBezTo>
                      <a:pt x="18" y="6"/>
                      <a:pt x="7" y="4"/>
                      <a:pt x="2" y="7"/>
                    </a:cubicBezTo>
                    <a:cubicBezTo>
                      <a:pt x="0" y="9"/>
                      <a:pt x="0" y="11"/>
                      <a:pt x="0" y="14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50" name="Freeform 435"/>
              <p:cNvSpPr>
                <a:spLocks/>
              </p:cNvSpPr>
              <p:nvPr/>
            </p:nvSpPr>
            <p:spPr bwMode="auto">
              <a:xfrm>
                <a:off x="3470" y="3867"/>
                <a:ext cx="171" cy="97"/>
              </a:xfrm>
              <a:custGeom>
                <a:avLst/>
                <a:gdLst>
                  <a:gd name="T0" fmla="*/ 89789667 w 109"/>
                  <a:gd name="T1" fmla="*/ 0 h 62"/>
                  <a:gd name="T2" fmla="*/ 52984077 w 109"/>
                  <a:gd name="T3" fmla="*/ 14726113 h 62"/>
                  <a:gd name="T4" fmla="*/ 23119853 w 109"/>
                  <a:gd name="T5" fmla="*/ 24474711 h 62"/>
                  <a:gd name="T6" fmla="*/ 3816863 w 109"/>
                  <a:gd name="T7" fmla="*/ 28493991 h 62"/>
                  <a:gd name="T8" fmla="*/ 34752557 w 109"/>
                  <a:gd name="T9" fmla="*/ 45498222 h 62"/>
                  <a:gd name="T10" fmla="*/ 103676610 w 109"/>
                  <a:gd name="T11" fmla="*/ 59907012 h 62"/>
                  <a:gd name="T12" fmla="*/ 117944097 w 109"/>
                  <a:gd name="T13" fmla="*/ 65880501 h 62"/>
                  <a:gd name="T14" fmla="*/ 122055174 w 109"/>
                  <a:gd name="T15" fmla="*/ 55135665 h 62"/>
                  <a:gd name="T16" fmla="*/ 84227233 w 109"/>
                  <a:gd name="T17" fmla="*/ 35241353 h 62"/>
                  <a:gd name="T18" fmla="*/ 69042089 w 109"/>
                  <a:gd name="T19" fmla="*/ 32041829 h 62"/>
                  <a:gd name="T20" fmla="*/ 68414463 w 109"/>
                  <a:gd name="T21" fmla="*/ 26403461 h 62"/>
                  <a:gd name="T22" fmla="*/ 91533793 w 109"/>
                  <a:gd name="T23" fmla="*/ 21282174 h 62"/>
                  <a:gd name="T24" fmla="*/ 103234303 w 109"/>
                  <a:gd name="T25" fmla="*/ 11641078 h 62"/>
                  <a:gd name="T26" fmla="*/ 89789667 w 109"/>
                  <a:gd name="T27" fmla="*/ 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9" h="62">
                    <a:moveTo>
                      <a:pt x="78" y="0"/>
                    </a:moveTo>
                    <a:cubicBezTo>
                      <a:pt x="73" y="9"/>
                      <a:pt x="55" y="11"/>
                      <a:pt x="46" y="14"/>
                    </a:cubicBezTo>
                    <a:cubicBezTo>
                      <a:pt x="37" y="17"/>
                      <a:pt x="29" y="20"/>
                      <a:pt x="20" y="23"/>
                    </a:cubicBezTo>
                    <a:cubicBezTo>
                      <a:pt x="15" y="25"/>
                      <a:pt x="7" y="24"/>
                      <a:pt x="3" y="27"/>
                    </a:cubicBezTo>
                    <a:cubicBezTo>
                      <a:pt x="0" y="41"/>
                      <a:pt x="20" y="42"/>
                      <a:pt x="30" y="43"/>
                    </a:cubicBezTo>
                    <a:cubicBezTo>
                      <a:pt x="50" y="45"/>
                      <a:pt x="71" y="48"/>
                      <a:pt x="90" y="56"/>
                    </a:cubicBezTo>
                    <a:cubicBezTo>
                      <a:pt x="94" y="58"/>
                      <a:pt x="98" y="62"/>
                      <a:pt x="102" y="62"/>
                    </a:cubicBezTo>
                    <a:cubicBezTo>
                      <a:pt x="108" y="62"/>
                      <a:pt x="109" y="57"/>
                      <a:pt x="106" y="52"/>
                    </a:cubicBezTo>
                    <a:cubicBezTo>
                      <a:pt x="100" y="40"/>
                      <a:pt x="85" y="37"/>
                      <a:pt x="73" y="33"/>
                    </a:cubicBezTo>
                    <a:cubicBezTo>
                      <a:pt x="69" y="32"/>
                      <a:pt x="64" y="32"/>
                      <a:pt x="60" y="30"/>
                    </a:cubicBezTo>
                    <a:cubicBezTo>
                      <a:pt x="57" y="28"/>
                      <a:pt x="55" y="28"/>
                      <a:pt x="59" y="25"/>
                    </a:cubicBezTo>
                    <a:cubicBezTo>
                      <a:pt x="65" y="21"/>
                      <a:pt x="73" y="21"/>
                      <a:pt x="79" y="20"/>
                    </a:cubicBezTo>
                    <a:cubicBezTo>
                      <a:pt x="84" y="19"/>
                      <a:pt x="92" y="18"/>
                      <a:pt x="89" y="11"/>
                    </a:cubicBezTo>
                    <a:cubicBezTo>
                      <a:pt x="88" y="8"/>
                      <a:pt x="81" y="2"/>
                      <a:pt x="78" y="0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51" name="Freeform 436"/>
              <p:cNvSpPr>
                <a:spLocks/>
              </p:cNvSpPr>
              <p:nvPr/>
            </p:nvSpPr>
            <p:spPr bwMode="auto">
              <a:xfrm>
                <a:off x="3447" y="3928"/>
                <a:ext cx="245" cy="142"/>
              </a:xfrm>
              <a:custGeom>
                <a:avLst/>
                <a:gdLst>
                  <a:gd name="T0" fmla="*/ 0 w 157"/>
                  <a:gd name="T1" fmla="*/ 0 h 91"/>
                  <a:gd name="T2" fmla="*/ 10037060 w 157"/>
                  <a:gd name="T3" fmla="*/ 48866299 h 91"/>
                  <a:gd name="T4" fmla="*/ 38973490 w 157"/>
                  <a:gd name="T5" fmla="*/ 73631182 h 91"/>
                  <a:gd name="T6" fmla="*/ 78370553 w 157"/>
                  <a:gd name="T7" fmla="*/ 53804263 h 91"/>
                  <a:gd name="T8" fmla="*/ 90552261 w 157"/>
                  <a:gd name="T9" fmla="*/ 43575972 h 91"/>
                  <a:gd name="T10" fmla="*/ 106766670 w 157"/>
                  <a:gd name="T11" fmla="*/ 50169240 h 91"/>
                  <a:gd name="T12" fmla="*/ 132448604 w 157"/>
                  <a:gd name="T13" fmla="*/ 64730350 h 91"/>
                  <a:gd name="T14" fmla="*/ 143479058 w 157"/>
                  <a:gd name="T15" fmla="*/ 67997671 h 91"/>
                  <a:gd name="T16" fmla="*/ 153645069 w 157"/>
                  <a:gd name="T17" fmla="*/ 52467485 h 91"/>
                  <a:gd name="T18" fmla="*/ 99377917 w 157"/>
                  <a:gd name="T19" fmla="*/ 87229656 h 91"/>
                  <a:gd name="T20" fmla="*/ 5662779 w 157"/>
                  <a:gd name="T21" fmla="*/ 52467485 h 91"/>
                  <a:gd name="T22" fmla="*/ 1306312 w 157"/>
                  <a:gd name="T23" fmla="*/ 7738228 h 91"/>
                  <a:gd name="T24" fmla="*/ 0 w 157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7" h="91">
                    <a:moveTo>
                      <a:pt x="0" y="0"/>
                    </a:moveTo>
                    <a:cubicBezTo>
                      <a:pt x="0" y="0"/>
                      <a:pt x="10" y="34"/>
                      <a:pt x="10" y="50"/>
                    </a:cubicBezTo>
                    <a:cubicBezTo>
                      <a:pt x="11" y="63"/>
                      <a:pt x="26" y="71"/>
                      <a:pt x="40" y="75"/>
                    </a:cubicBezTo>
                    <a:cubicBezTo>
                      <a:pt x="55" y="75"/>
                      <a:pt x="71" y="66"/>
                      <a:pt x="80" y="55"/>
                    </a:cubicBezTo>
                    <a:cubicBezTo>
                      <a:pt x="83" y="51"/>
                      <a:pt x="86" y="45"/>
                      <a:pt x="92" y="44"/>
                    </a:cubicBezTo>
                    <a:cubicBezTo>
                      <a:pt x="98" y="43"/>
                      <a:pt x="104" y="49"/>
                      <a:pt x="109" y="51"/>
                    </a:cubicBezTo>
                    <a:cubicBezTo>
                      <a:pt x="118" y="56"/>
                      <a:pt x="126" y="62"/>
                      <a:pt x="135" y="66"/>
                    </a:cubicBezTo>
                    <a:cubicBezTo>
                      <a:pt x="138" y="68"/>
                      <a:pt x="144" y="67"/>
                      <a:pt x="146" y="69"/>
                    </a:cubicBezTo>
                    <a:cubicBezTo>
                      <a:pt x="154" y="62"/>
                      <a:pt x="157" y="54"/>
                      <a:pt x="157" y="54"/>
                    </a:cubicBezTo>
                    <a:cubicBezTo>
                      <a:pt x="155" y="72"/>
                      <a:pt x="135" y="87"/>
                      <a:pt x="101" y="89"/>
                    </a:cubicBezTo>
                    <a:cubicBezTo>
                      <a:pt x="57" y="91"/>
                      <a:pt x="5" y="82"/>
                      <a:pt x="6" y="54"/>
                    </a:cubicBezTo>
                    <a:cubicBezTo>
                      <a:pt x="7" y="27"/>
                      <a:pt x="1" y="8"/>
                      <a:pt x="1" y="8"/>
                    </a:cubicBezTo>
                    <a:cubicBezTo>
                      <a:pt x="0" y="6"/>
                      <a:pt x="0" y="3"/>
                      <a:pt x="0" y="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52" name="Freeform 437"/>
              <p:cNvSpPr>
                <a:spLocks/>
              </p:cNvSpPr>
              <p:nvPr/>
            </p:nvSpPr>
            <p:spPr bwMode="auto">
              <a:xfrm>
                <a:off x="3584" y="3942"/>
                <a:ext cx="52" cy="22"/>
              </a:xfrm>
              <a:custGeom>
                <a:avLst/>
                <a:gdLst>
                  <a:gd name="T0" fmla="*/ 43597769 w 33"/>
                  <a:gd name="T1" fmla="*/ 10892745 h 14"/>
                  <a:gd name="T2" fmla="*/ 34613494 w 33"/>
                  <a:gd name="T3" fmla="*/ 13151265 h 14"/>
                  <a:gd name="T4" fmla="*/ 30527728 w 33"/>
                  <a:gd name="T5" fmla="*/ 10892745 h 14"/>
                  <a:gd name="T6" fmla="*/ 25094984 w 33"/>
                  <a:gd name="T7" fmla="*/ 8368987 h 14"/>
                  <a:gd name="T8" fmla="*/ 0 w 33"/>
                  <a:gd name="T9" fmla="*/ 1604941 h 14"/>
                  <a:gd name="T10" fmla="*/ 18701441 w 33"/>
                  <a:gd name="T11" fmla="*/ 3963221 h 14"/>
                  <a:gd name="T12" fmla="*/ 29468937 w 33"/>
                  <a:gd name="T13" fmla="*/ 8368987 h 14"/>
                  <a:gd name="T14" fmla="*/ 41886046 w 33"/>
                  <a:gd name="T15" fmla="*/ 12175518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" h="14">
                    <a:moveTo>
                      <a:pt x="33" y="9"/>
                    </a:moveTo>
                    <a:cubicBezTo>
                      <a:pt x="32" y="12"/>
                      <a:pt x="28" y="12"/>
                      <a:pt x="26" y="11"/>
                    </a:cubicBezTo>
                    <a:cubicBezTo>
                      <a:pt x="25" y="11"/>
                      <a:pt x="24" y="9"/>
                      <a:pt x="23" y="9"/>
                    </a:cubicBezTo>
                    <a:cubicBezTo>
                      <a:pt x="22" y="8"/>
                      <a:pt x="20" y="7"/>
                      <a:pt x="19" y="7"/>
                    </a:cubicBezTo>
                    <a:cubicBezTo>
                      <a:pt x="13" y="5"/>
                      <a:pt x="7" y="2"/>
                      <a:pt x="0" y="1"/>
                    </a:cubicBezTo>
                    <a:cubicBezTo>
                      <a:pt x="4" y="0"/>
                      <a:pt x="10" y="2"/>
                      <a:pt x="14" y="3"/>
                    </a:cubicBezTo>
                    <a:cubicBezTo>
                      <a:pt x="17" y="5"/>
                      <a:pt x="19" y="6"/>
                      <a:pt x="22" y="7"/>
                    </a:cubicBezTo>
                    <a:cubicBezTo>
                      <a:pt x="23" y="8"/>
                      <a:pt x="32" y="14"/>
                      <a:pt x="32" y="10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53" name="Freeform 438"/>
              <p:cNvSpPr>
                <a:spLocks/>
              </p:cNvSpPr>
              <p:nvPr/>
            </p:nvSpPr>
            <p:spPr bwMode="auto">
              <a:xfrm>
                <a:off x="3476" y="3912"/>
                <a:ext cx="33" cy="18"/>
              </a:xfrm>
              <a:custGeom>
                <a:avLst/>
                <a:gdLst>
                  <a:gd name="T0" fmla="*/ 0 w 21"/>
                  <a:gd name="T1" fmla="*/ 0 h 11"/>
                  <a:gd name="T2" fmla="*/ 25757525 w 21"/>
                  <a:gd name="T3" fmla="*/ 45763339 h 11"/>
                  <a:gd name="T4" fmla="*/ 8368987 w 21"/>
                  <a:gd name="T5" fmla="*/ 25580103 h 11"/>
                  <a:gd name="T6" fmla="*/ 3963221 w 21"/>
                  <a:gd name="T7" fmla="*/ 12533228 h 11"/>
                  <a:gd name="T8" fmla="*/ 1604941 w 21"/>
                  <a:gd name="T9" fmla="*/ 468061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1">
                    <a:moveTo>
                      <a:pt x="0" y="0"/>
                    </a:moveTo>
                    <a:cubicBezTo>
                      <a:pt x="0" y="9"/>
                      <a:pt x="15" y="11"/>
                      <a:pt x="21" y="11"/>
                    </a:cubicBezTo>
                    <a:cubicBezTo>
                      <a:pt x="17" y="10"/>
                      <a:pt x="11" y="9"/>
                      <a:pt x="7" y="6"/>
                    </a:cubicBezTo>
                    <a:cubicBezTo>
                      <a:pt x="6" y="5"/>
                      <a:pt x="4" y="4"/>
                      <a:pt x="3" y="3"/>
                    </a:cubicBezTo>
                    <a:cubicBezTo>
                      <a:pt x="2" y="2"/>
                      <a:pt x="2" y="0"/>
                      <a:pt x="1" y="1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54" name="Freeform 439"/>
              <p:cNvSpPr>
                <a:spLocks/>
              </p:cNvSpPr>
              <p:nvPr/>
            </p:nvSpPr>
            <p:spPr bwMode="auto">
              <a:xfrm>
                <a:off x="3599" y="3884"/>
                <a:ext cx="10" cy="11"/>
              </a:xfrm>
              <a:custGeom>
                <a:avLst/>
                <a:gdLst>
                  <a:gd name="T0" fmla="*/ 306619 w 7"/>
                  <a:gd name="T1" fmla="*/ 0 h 7"/>
                  <a:gd name="T2" fmla="*/ 306619 w 7"/>
                  <a:gd name="T3" fmla="*/ 6931747 h 7"/>
                  <a:gd name="T4" fmla="*/ 0 w 7"/>
                  <a:gd name="T5" fmla="*/ 8368987 h 7"/>
                  <a:gd name="T6" fmla="*/ 306619 w 7"/>
                  <a:gd name="T7" fmla="*/ 1604941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cubicBezTo>
                      <a:pt x="7" y="1"/>
                      <a:pt x="6" y="4"/>
                      <a:pt x="5" y="6"/>
                    </a:cubicBezTo>
                    <a:cubicBezTo>
                      <a:pt x="3" y="6"/>
                      <a:pt x="2" y="7"/>
                      <a:pt x="0" y="7"/>
                    </a:cubicBezTo>
                    <a:cubicBezTo>
                      <a:pt x="2" y="6"/>
                      <a:pt x="6" y="4"/>
                      <a:pt x="5" y="1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55" name="Freeform 440"/>
              <p:cNvSpPr>
                <a:spLocks/>
              </p:cNvSpPr>
              <p:nvPr/>
            </p:nvSpPr>
            <p:spPr bwMode="auto">
              <a:xfrm>
                <a:off x="3069" y="2163"/>
                <a:ext cx="735" cy="1771"/>
              </a:xfrm>
              <a:custGeom>
                <a:avLst/>
                <a:gdLst>
                  <a:gd name="T0" fmla="*/ 465544816 w 469"/>
                  <a:gd name="T1" fmla="*/ 0 h 1138"/>
                  <a:gd name="T2" fmla="*/ 258225895 w 469"/>
                  <a:gd name="T3" fmla="*/ 37260855 h 1138"/>
                  <a:gd name="T4" fmla="*/ 45081159 w 469"/>
                  <a:gd name="T5" fmla="*/ 5205598 h 1138"/>
                  <a:gd name="T6" fmla="*/ 37801746 w 469"/>
                  <a:gd name="T7" fmla="*/ 34189543 h 1138"/>
                  <a:gd name="T8" fmla="*/ 42571747 w 469"/>
                  <a:gd name="T9" fmla="*/ 436831799 h 1138"/>
                  <a:gd name="T10" fmla="*/ 45676226 w 469"/>
                  <a:gd name="T11" fmla="*/ 505147925 h 1138"/>
                  <a:gd name="T12" fmla="*/ 63373463 w 469"/>
                  <a:gd name="T13" fmla="*/ 594014423 h 1138"/>
                  <a:gd name="T14" fmla="*/ 60472398 w 469"/>
                  <a:gd name="T15" fmla="*/ 705091330 h 1138"/>
                  <a:gd name="T16" fmla="*/ 60472398 w 469"/>
                  <a:gd name="T17" fmla="*/ 893583933 h 1138"/>
                  <a:gd name="T18" fmla="*/ 50685424 w 469"/>
                  <a:gd name="T19" fmla="*/ 989017221 h 1138"/>
                  <a:gd name="T20" fmla="*/ 256206363 w 469"/>
                  <a:gd name="T21" fmla="*/ 991100888 h 1138"/>
                  <a:gd name="T22" fmla="*/ 243921975 w 469"/>
                  <a:gd name="T23" fmla="*/ 949752362 h 1138"/>
                  <a:gd name="T24" fmla="*/ 251975132 w 469"/>
                  <a:gd name="T25" fmla="*/ 765750347 h 1138"/>
                  <a:gd name="T26" fmla="*/ 239205159 w 469"/>
                  <a:gd name="T27" fmla="*/ 575045985 h 1138"/>
                  <a:gd name="T28" fmla="*/ 256790797 w 469"/>
                  <a:gd name="T29" fmla="*/ 291440366 h 1138"/>
                  <a:gd name="T30" fmla="*/ 264730424 w 469"/>
                  <a:gd name="T31" fmla="*/ 509709107 h 1138"/>
                  <a:gd name="T32" fmla="*/ 269645440 w 469"/>
                  <a:gd name="T33" fmla="*/ 621050172 h 1138"/>
                  <a:gd name="T34" fmla="*/ 264730424 w 469"/>
                  <a:gd name="T35" fmla="*/ 751609579 h 1138"/>
                  <a:gd name="T36" fmla="*/ 258225895 w 469"/>
                  <a:gd name="T37" fmla="*/ 866138122 h 1138"/>
                  <a:gd name="T38" fmla="*/ 239205159 w 469"/>
                  <a:gd name="T39" fmla="*/ 979559155 h 1138"/>
                  <a:gd name="T40" fmla="*/ 453844004 w 469"/>
                  <a:gd name="T41" fmla="*/ 974333092 h 1138"/>
                  <a:gd name="T42" fmla="*/ 438032629 w 469"/>
                  <a:gd name="T43" fmla="*/ 928866998 h 1138"/>
                  <a:gd name="T44" fmla="*/ 445281947 w 469"/>
                  <a:gd name="T45" fmla="*/ 754375966 h 1138"/>
                  <a:gd name="T46" fmla="*/ 451735336 w 469"/>
                  <a:gd name="T47" fmla="*/ 573305328 h 1138"/>
                  <a:gd name="T48" fmla="*/ 463113826 w 469"/>
                  <a:gd name="T49" fmla="*/ 503765907 h 1138"/>
                  <a:gd name="T50" fmla="*/ 475313870 w 469"/>
                  <a:gd name="T51" fmla="*/ 425192736 h 1138"/>
                  <a:gd name="T52" fmla="*/ 475313870 w 469"/>
                  <a:gd name="T53" fmla="*/ 32263935 h 1138"/>
                  <a:gd name="T54" fmla="*/ 465544816 w 469"/>
                  <a:gd name="T55" fmla="*/ 0 h 113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69" h="1138">
                    <a:moveTo>
                      <a:pt x="416" y="0"/>
                    </a:moveTo>
                    <a:cubicBezTo>
                      <a:pt x="416" y="0"/>
                      <a:pt x="328" y="36"/>
                      <a:pt x="231" y="41"/>
                    </a:cubicBezTo>
                    <a:cubicBezTo>
                      <a:pt x="134" y="46"/>
                      <a:pt x="40" y="6"/>
                      <a:pt x="40" y="6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0" y="327"/>
                      <a:pt x="38" y="485"/>
                    </a:cubicBezTo>
                    <a:cubicBezTo>
                      <a:pt x="45" y="517"/>
                      <a:pt x="33" y="540"/>
                      <a:pt x="41" y="561"/>
                    </a:cubicBezTo>
                    <a:cubicBezTo>
                      <a:pt x="49" y="583"/>
                      <a:pt x="52" y="643"/>
                      <a:pt x="57" y="660"/>
                    </a:cubicBezTo>
                    <a:cubicBezTo>
                      <a:pt x="62" y="677"/>
                      <a:pt x="50" y="745"/>
                      <a:pt x="54" y="783"/>
                    </a:cubicBezTo>
                    <a:cubicBezTo>
                      <a:pt x="58" y="820"/>
                      <a:pt x="53" y="955"/>
                      <a:pt x="54" y="993"/>
                    </a:cubicBezTo>
                    <a:cubicBezTo>
                      <a:pt x="56" y="1032"/>
                      <a:pt x="38" y="1084"/>
                      <a:pt x="45" y="1099"/>
                    </a:cubicBezTo>
                    <a:cubicBezTo>
                      <a:pt x="52" y="1113"/>
                      <a:pt x="173" y="1128"/>
                      <a:pt x="229" y="1101"/>
                    </a:cubicBezTo>
                    <a:cubicBezTo>
                      <a:pt x="229" y="1101"/>
                      <a:pt x="224" y="1069"/>
                      <a:pt x="218" y="1055"/>
                    </a:cubicBezTo>
                    <a:cubicBezTo>
                      <a:pt x="213" y="1040"/>
                      <a:pt x="236" y="903"/>
                      <a:pt x="225" y="851"/>
                    </a:cubicBezTo>
                    <a:cubicBezTo>
                      <a:pt x="214" y="799"/>
                      <a:pt x="220" y="672"/>
                      <a:pt x="214" y="639"/>
                    </a:cubicBezTo>
                    <a:cubicBezTo>
                      <a:pt x="209" y="605"/>
                      <a:pt x="236" y="364"/>
                      <a:pt x="230" y="324"/>
                    </a:cubicBezTo>
                    <a:cubicBezTo>
                      <a:pt x="230" y="324"/>
                      <a:pt x="228" y="535"/>
                      <a:pt x="237" y="566"/>
                    </a:cubicBezTo>
                    <a:cubicBezTo>
                      <a:pt x="246" y="596"/>
                      <a:pt x="243" y="650"/>
                      <a:pt x="241" y="690"/>
                    </a:cubicBezTo>
                    <a:cubicBezTo>
                      <a:pt x="240" y="731"/>
                      <a:pt x="230" y="792"/>
                      <a:pt x="237" y="835"/>
                    </a:cubicBezTo>
                    <a:cubicBezTo>
                      <a:pt x="244" y="878"/>
                      <a:pt x="231" y="926"/>
                      <a:pt x="231" y="962"/>
                    </a:cubicBezTo>
                    <a:cubicBezTo>
                      <a:pt x="231" y="997"/>
                      <a:pt x="214" y="1068"/>
                      <a:pt x="214" y="1088"/>
                    </a:cubicBezTo>
                    <a:cubicBezTo>
                      <a:pt x="214" y="1108"/>
                      <a:pt x="345" y="1138"/>
                      <a:pt x="406" y="1082"/>
                    </a:cubicBezTo>
                    <a:cubicBezTo>
                      <a:pt x="406" y="1082"/>
                      <a:pt x="402" y="1051"/>
                      <a:pt x="392" y="1032"/>
                    </a:cubicBezTo>
                    <a:cubicBezTo>
                      <a:pt x="382" y="1013"/>
                      <a:pt x="405" y="886"/>
                      <a:pt x="398" y="838"/>
                    </a:cubicBezTo>
                    <a:cubicBezTo>
                      <a:pt x="392" y="799"/>
                      <a:pt x="404" y="663"/>
                      <a:pt x="404" y="637"/>
                    </a:cubicBezTo>
                    <a:cubicBezTo>
                      <a:pt x="404" y="611"/>
                      <a:pt x="414" y="586"/>
                      <a:pt x="414" y="560"/>
                    </a:cubicBezTo>
                    <a:cubicBezTo>
                      <a:pt x="414" y="534"/>
                      <a:pt x="427" y="493"/>
                      <a:pt x="425" y="472"/>
                    </a:cubicBezTo>
                    <a:cubicBezTo>
                      <a:pt x="421" y="426"/>
                      <a:pt x="469" y="319"/>
                      <a:pt x="425" y="36"/>
                    </a:cubicBezTo>
                    <a:lnTo>
                      <a:pt x="416" y="0"/>
                    </a:lnTo>
                    <a:close/>
                  </a:path>
                </a:pathLst>
              </a:custGeom>
              <a:solidFill>
                <a:srgbClr val="A3A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56" name="Freeform 441"/>
              <p:cNvSpPr>
                <a:spLocks/>
              </p:cNvSpPr>
              <p:nvPr/>
            </p:nvSpPr>
            <p:spPr bwMode="auto">
              <a:xfrm>
                <a:off x="3126" y="2225"/>
                <a:ext cx="433" cy="98"/>
              </a:xfrm>
              <a:custGeom>
                <a:avLst/>
                <a:gdLst>
                  <a:gd name="T0" fmla="*/ 1389095 w 277"/>
                  <a:gd name="T1" fmla="*/ 0 h 63"/>
                  <a:gd name="T2" fmla="*/ 286227627 w 277"/>
                  <a:gd name="T3" fmla="*/ 18617762 h 63"/>
                  <a:gd name="T4" fmla="*/ 0 w 277"/>
                  <a:gd name="T5" fmla="*/ 4584824 h 63"/>
                  <a:gd name="T6" fmla="*/ 1389095 w 277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7" h="63">
                    <a:moveTo>
                      <a:pt x="1" y="0"/>
                    </a:moveTo>
                    <a:cubicBezTo>
                      <a:pt x="1" y="0"/>
                      <a:pt x="118" y="60"/>
                      <a:pt x="277" y="21"/>
                    </a:cubicBezTo>
                    <a:cubicBezTo>
                      <a:pt x="277" y="21"/>
                      <a:pt x="160" y="63"/>
                      <a:pt x="0" y="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7B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57" name="Freeform 442"/>
              <p:cNvSpPr>
                <a:spLocks/>
              </p:cNvSpPr>
              <p:nvPr/>
            </p:nvSpPr>
            <p:spPr bwMode="auto">
              <a:xfrm>
                <a:off x="3436" y="2222"/>
                <a:ext cx="42" cy="255"/>
              </a:xfrm>
              <a:custGeom>
                <a:avLst/>
                <a:gdLst>
                  <a:gd name="T0" fmla="*/ 20512464 w 27"/>
                  <a:gd name="T1" fmla="*/ 0 h 164"/>
                  <a:gd name="T2" fmla="*/ 23810184 w 27"/>
                  <a:gd name="T3" fmla="*/ 29754176 h 164"/>
                  <a:gd name="T4" fmla="*/ 9363024 w 27"/>
                  <a:gd name="T5" fmla="*/ 50048559 h 164"/>
                  <a:gd name="T6" fmla="*/ 11386388 w 27"/>
                  <a:gd name="T7" fmla="*/ 90208825 h 164"/>
                  <a:gd name="T8" fmla="*/ 0 w 27"/>
                  <a:gd name="T9" fmla="*/ 143662475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164">
                    <a:moveTo>
                      <a:pt x="23" y="0"/>
                    </a:moveTo>
                    <a:cubicBezTo>
                      <a:pt x="22" y="10"/>
                      <a:pt x="24" y="25"/>
                      <a:pt x="27" y="34"/>
                    </a:cubicBezTo>
                    <a:cubicBezTo>
                      <a:pt x="14" y="36"/>
                      <a:pt x="9" y="43"/>
                      <a:pt x="11" y="57"/>
                    </a:cubicBezTo>
                    <a:cubicBezTo>
                      <a:pt x="12" y="72"/>
                      <a:pt x="12" y="88"/>
                      <a:pt x="13" y="103"/>
                    </a:cubicBezTo>
                    <a:cubicBezTo>
                      <a:pt x="14" y="121"/>
                      <a:pt x="14" y="153"/>
                      <a:pt x="0" y="164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58" name="Freeform 443"/>
              <p:cNvSpPr>
                <a:spLocks/>
              </p:cNvSpPr>
              <p:nvPr/>
            </p:nvSpPr>
            <p:spPr bwMode="auto">
              <a:xfrm>
                <a:off x="3432" y="2487"/>
                <a:ext cx="8" cy="126"/>
              </a:xfrm>
              <a:custGeom>
                <a:avLst/>
                <a:gdLst>
                  <a:gd name="T0" fmla="*/ 2674565 w 5"/>
                  <a:gd name="T1" fmla="*/ 2947387 h 81"/>
                  <a:gd name="T2" fmla="*/ 0 w 5"/>
                  <a:gd name="T3" fmla="*/ 1894749 h 81"/>
                  <a:gd name="T4" fmla="*/ 2674565 w 5"/>
                  <a:gd name="T5" fmla="*/ 71855320 h 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81">
                    <a:moveTo>
                      <a:pt x="1" y="3"/>
                    </a:moveTo>
                    <a:cubicBezTo>
                      <a:pt x="1" y="2"/>
                      <a:pt x="1" y="0"/>
                      <a:pt x="0" y="2"/>
                    </a:cubicBezTo>
                    <a:cubicBezTo>
                      <a:pt x="5" y="26"/>
                      <a:pt x="1" y="56"/>
                      <a:pt x="1" y="81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59" name="Freeform 444"/>
              <p:cNvSpPr>
                <a:spLocks/>
              </p:cNvSpPr>
              <p:nvPr/>
            </p:nvSpPr>
            <p:spPr bwMode="auto">
              <a:xfrm>
                <a:off x="3431" y="2633"/>
                <a:ext cx="1" cy="16"/>
              </a:xfrm>
              <a:custGeom>
                <a:avLst/>
                <a:gdLst>
                  <a:gd name="T0" fmla="*/ 1 w 1"/>
                  <a:gd name="T1" fmla="*/ 0 h 10"/>
                  <a:gd name="T2" fmla="*/ 0 w 1"/>
                  <a:gd name="T3" fmla="*/ 21699298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cubicBezTo>
                      <a:pt x="1" y="1"/>
                      <a:pt x="1" y="7"/>
                      <a:pt x="0" y="1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60" name="Oval 445"/>
              <p:cNvSpPr>
                <a:spLocks noChangeArrowheads="1"/>
              </p:cNvSpPr>
              <p:nvPr/>
            </p:nvSpPr>
            <p:spPr bwMode="auto">
              <a:xfrm>
                <a:off x="3426" y="2238"/>
                <a:ext cx="32" cy="29"/>
              </a:xfrm>
              <a:prstGeom prst="ellipse">
                <a:avLst/>
              </a:prstGeom>
              <a:noFill/>
              <a:ln w="4763" cap="rnd">
                <a:solidFill>
                  <a:srgbClr val="33333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fr-FR" altLang="fr-FR" sz="18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361" name="Freeform 446"/>
              <p:cNvSpPr>
                <a:spLocks/>
              </p:cNvSpPr>
              <p:nvPr/>
            </p:nvSpPr>
            <p:spPr bwMode="auto">
              <a:xfrm>
                <a:off x="3542" y="2210"/>
                <a:ext cx="24" cy="57"/>
              </a:xfrm>
              <a:custGeom>
                <a:avLst/>
                <a:gdLst>
                  <a:gd name="T0" fmla="*/ 2674565 w 15"/>
                  <a:gd name="T1" fmla="*/ 2116556 h 37"/>
                  <a:gd name="T2" fmla="*/ 8476288 w 15"/>
                  <a:gd name="T3" fmla="*/ 6282021 h 37"/>
                  <a:gd name="T4" fmla="*/ 14953362 w 15"/>
                  <a:gd name="T5" fmla="*/ 14908902 h 37"/>
                  <a:gd name="T6" fmla="*/ 21699298 w 15"/>
                  <a:gd name="T7" fmla="*/ 24567401 h 37"/>
                  <a:gd name="T8" fmla="*/ 31836582 w 15"/>
                  <a:gd name="T9" fmla="*/ 20502291 h 37"/>
                  <a:gd name="T10" fmla="*/ 28044846 w 15"/>
                  <a:gd name="T11" fmla="*/ 8638854 h 37"/>
                  <a:gd name="T12" fmla="*/ 21699298 w 15"/>
                  <a:gd name="T13" fmla="*/ 891833 h 37"/>
                  <a:gd name="T14" fmla="*/ 0 w 15"/>
                  <a:gd name="T15" fmla="*/ 2116556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37">
                    <a:moveTo>
                      <a:pt x="1" y="3"/>
                    </a:moveTo>
                    <a:cubicBezTo>
                      <a:pt x="0" y="4"/>
                      <a:pt x="3" y="9"/>
                      <a:pt x="4" y="10"/>
                    </a:cubicBezTo>
                    <a:cubicBezTo>
                      <a:pt x="5" y="14"/>
                      <a:pt x="6" y="18"/>
                      <a:pt x="7" y="23"/>
                    </a:cubicBezTo>
                    <a:cubicBezTo>
                      <a:pt x="8" y="27"/>
                      <a:pt x="10" y="32"/>
                      <a:pt x="10" y="37"/>
                    </a:cubicBezTo>
                    <a:cubicBezTo>
                      <a:pt x="14" y="36"/>
                      <a:pt x="15" y="36"/>
                      <a:pt x="15" y="31"/>
                    </a:cubicBezTo>
                    <a:cubicBezTo>
                      <a:pt x="15" y="25"/>
                      <a:pt x="14" y="19"/>
                      <a:pt x="13" y="13"/>
                    </a:cubicBezTo>
                    <a:cubicBezTo>
                      <a:pt x="13" y="11"/>
                      <a:pt x="12" y="2"/>
                      <a:pt x="10" y="1"/>
                    </a:cubicBezTo>
                    <a:cubicBezTo>
                      <a:pt x="8" y="0"/>
                      <a:pt x="2" y="3"/>
                      <a:pt x="0" y="3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62" name="Freeform 447"/>
              <p:cNvSpPr>
                <a:spLocks/>
              </p:cNvSpPr>
              <p:nvPr/>
            </p:nvSpPr>
            <p:spPr bwMode="auto">
              <a:xfrm>
                <a:off x="3614" y="2192"/>
                <a:ext cx="35" cy="60"/>
              </a:xfrm>
              <a:custGeom>
                <a:avLst/>
                <a:gdLst>
                  <a:gd name="T0" fmla="*/ 0 w 22"/>
                  <a:gd name="T1" fmla="*/ 4988839 h 38"/>
                  <a:gd name="T2" fmla="*/ 14726322 w 22"/>
                  <a:gd name="T3" fmla="*/ 35238046 h 38"/>
                  <a:gd name="T4" fmla="*/ 23428240 w 22"/>
                  <a:gd name="T5" fmla="*/ 53790425 h 38"/>
                  <a:gd name="T6" fmla="*/ 37272200 w 22"/>
                  <a:gd name="T7" fmla="*/ 48126845 h 38"/>
                  <a:gd name="T8" fmla="*/ 33720772 w 22"/>
                  <a:gd name="T9" fmla="*/ 31007738 h 38"/>
                  <a:gd name="T10" fmla="*/ 20333239 w 22"/>
                  <a:gd name="T11" fmla="*/ 0 h 38"/>
                  <a:gd name="T12" fmla="*/ 3657280 w 22"/>
                  <a:gd name="T13" fmla="*/ 4709839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38">
                    <a:moveTo>
                      <a:pt x="0" y="4"/>
                    </a:moveTo>
                    <a:cubicBezTo>
                      <a:pt x="3" y="11"/>
                      <a:pt x="6" y="17"/>
                      <a:pt x="8" y="25"/>
                    </a:cubicBezTo>
                    <a:cubicBezTo>
                      <a:pt x="10" y="28"/>
                      <a:pt x="11" y="35"/>
                      <a:pt x="13" y="38"/>
                    </a:cubicBezTo>
                    <a:cubicBezTo>
                      <a:pt x="15" y="36"/>
                      <a:pt x="19" y="36"/>
                      <a:pt x="21" y="34"/>
                    </a:cubicBezTo>
                    <a:cubicBezTo>
                      <a:pt x="22" y="31"/>
                      <a:pt x="19" y="25"/>
                      <a:pt x="19" y="22"/>
                    </a:cubicBezTo>
                    <a:cubicBezTo>
                      <a:pt x="17" y="14"/>
                      <a:pt x="15" y="7"/>
                      <a:pt x="11" y="0"/>
                    </a:cubicBezTo>
                    <a:cubicBezTo>
                      <a:pt x="9" y="1"/>
                      <a:pt x="4" y="1"/>
                      <a:pt x="2" y="3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63" name="Freeform 448"/>
              <p:cNvSpPr>
                <a:spLocks/>
              </p:cNvSpPr>
              <p:nvPr/>
            </p:nvSpPr>
            <p:spPr bwMode="auto">
              <a:xfrm>
                <a:off x="3689" y="2171"/>
                <a:ext cx="33" cy="62"/>
              </a:xfrm>
              <a:custGeom>
                <a:avLst/>
                <a:gdLst>
                  <a:gd name="T0" fmla="*/ 1604941 w 21"/>
                  <a:gd name="T1" fmla="*/ 3030619 h 40"/>
                  <a:gd name="T2" fmla="*/ 3963221 w 21"/>
                  <a:gd name="T3" fmla="*/ 8538770 h 40"/>
                  <a:gd name="T4" fmla="*/ 9786730 w 21"/>
                  <a:gd name="T5" fmla="*/ 21596338 h 40"/>
                  <a:gd name="T6" fmla="*/ 12175518 w 21"/>
                  <a:gd name="T7" fmla="*/ 31797314 h 40"/>
                  <a:gd name="T8" fmla="*/ 24167231 w 21"/>
                  <a:gd name="T9" fmla="*/ 27819907 h 40"/>
                  <a:gd name="T10" fmla="*/ 21588921 w 21"/>
                  <a:gd name="T11" fmla="*/ 18559841 h 40"/>
                  <a:gd name="T12" fmla="*/ 17117171 w 21"/>
                  <a:gd name="T13" fmla="*/ 10206212 h 40"/>
                  <a:gd name="T14" fmla="*/ 10892745 w 21"/>
                  <a:gd name="T15" fmla="*/ 1082064 h 40"/>
                  <a:gd name="T16" fmla="*/ 1604941 w 21"/>
                  <a:gd name="T17" fmla="*/ 2599658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40">
                    <a:moveTo>
                      <a:pt x="1" y="4"/>
                    </a:moveTo>
                    <a:cubicBezTo>
                      <a:pt x="0" y="4"/>
                      <a:pt x="3" y="10"/>
                      <a:pt x="3" y="11"/>
                    </a:cubicBezTo>
                    <a:cubicBezTo>
                      <a:pt x="5" y="16"/>
                      <a:pt x="6" y="21"/>
                      <a:pt x="8" y="27"/>
                    </a:cubicBezTo>
                    <a:cubicBezTo>
                      <a:pt x="8" y="31"/>
                      <a:pt x="9" y="36"/>
                      <a:pt x="10" y="40"/>
                    </a:cubicBezTo>
                    <a:cubicBezTo>
                      <a:pt x="14" y="39"/>
                      <a:pt x="20" y="38"/>
                      <a:pt x="20" y="35"/>
                    </a:cubicBezTo>
                    <a:cubicBezTo>
                      <a:pt x="21" y="31"/>
                      <a:pt x="18" y="27"/>
                      <a:pt x="18" y="23"/>
                    </a:cubicBezTo>
                    <a:cubicBezTo>
                      <a:pt x="17" y="20"/>
                      <a:pt x="16" y="16"/>
                      <a:pt x="14" y="13"/>
                    </a:cubicBezTo>
                    <a:cubicBezTo>
                      <a:pt x="14" y="10"/>
                      <a:pt x="12" y="2"/>
                      <a:pt x="9" y="1"/>
                    </a:cubicBezTo>
                    <a:cubicBezTo>
                      <a:pt x="8" y="0"/>
                      <a:pt x="2" y="2"/>
                      <a:pt x="1" y="3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64" name="Freeform 449"/>
              <p:cNvSpPr>
                <a:spLocks/>
              </p:cNvSpPr>
              <p:nvPr/>
            </p:nvSpPr>
            <p:spPr bwMode="auto">
              <a:xfrm>
                <a:off x="3198" y="2203"/>
                <a:ext cx="28" cy="72"/>
              </a:xfrm>
              <a:custGeom>
                <a:avLst/>
                <a:gdLst>
                  <a:gd name="T0" fmla="*/ 7131948 w 18"/>
                  <a:gd name="T1" fmla="*/ 0 h 46"/>
                  <a:gd name="T2" fmla="*/ 1218053 w 18"/>
                  <a:gd name="T3" fmla="*/ 37816704 h 46"/>
                  <a:gd name="T4" fmla="*/ 1894749 w 18"/>
                  <a:gd name="T5" fmla="*/ 48207021 h 46"/>
                  <a:gd name="T6" fmla="*/ 11094141 w 18"/>
                  <a:gd name="T7" fmla="*/ 48207021 h 46"/>
                  <a:gd name="T8" fmla="*/ 16125900 w 18"/>
                  <a:gd name="T9" fmla="*/ 2305683 h 46"/>
                  <a:gd name="T10" fmla="*/ 8027194 w 18"/>
                  <a:gd name="T11" fmla="*/ 1473075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46">
                    <a:moveTo>
                      <a:pt x="8" y="0"/>
                    </a:moveTo>
                    <a:cubicBezTo>
                      <a:pt x="5" y="11"/>
                      <a:pt x="2" y="23"/>
                      <a:pt x="1" y="35"/>
                    </a:cubicBezTo>
                    <a:cubicBezTo>
                      <a:pt x="1" y="38"/>
                      <a:pt x="0" y="43"/>
                      <a:pt x="2" y="45"/>
                    </a:cubicBezTo>
                    <a:cubicBezTo>
                      <a:pt x="3" y="46"/>
                      <a:pt x="10" y="45"/>
                      <a:pt x="12" y="45"/>
                    </a:cubicBezTo>
                    <a:cubicBezTo>
                      <a:pt x="13" y="30"/>
                      <a:pt x="14" y="16"/>
                      <a:pt x="18" y="2"/>
                    </a:cubicBezTo>
                    <a:cubicBezTo>
                      <a:pt x="15" y="2"/>
                      <a:pt x="12" y="2"/>
                      <a:pt x="9" y="1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65" name="Freeform 450"/>
              <p:cNvSpPr>
                <a:spLocks/>
              </p:cNvSpPr>
              <p:nvPr/>
            </p:nvSpPr>
            <p:spPr bwMode="auto">
              <a:xfrm>
                <a:off x="3126" y="2180"/>
                <a:ext cx="28" cy="75"/>
              </a:xfrm>
              <a:custGeom>
                <a:avLst/>
                <a:gdLst>
                  <a:gd name="T0" fmla="*/ 16125900 w 18"/>
                  <a:gd name="T1" fmla="*/ 3362922 h 48"/>
                  <a:gd name="T2" fmla="*/ 13186584 w 18"/>
                  <a:gd name="T3" fmla="*/ 12453330 h 48"/>
                  <a:gd name="T4" fmla="*/ 11094141 w 18"/>
                  <a:gd name="T5" fmla="*/ 28929645 h 48"/>
                  <a:gd name="T6" fmla="*/ 8027194 w 18"/>
                  <a:gd name="T7" fmla="*/ 48936958 h 48"/>
                  <a:gd name="T8" fmla="*/ 1218053 w 18"/>
                  <a:gd name="T9" fmla="*/ 40828872 h 48"/>
                  <a:gd name="T10" fmla="*/ 3317361 w 18"/>
                  <a:gd name="T11" fmla="*/ 20044578 h 48"/>
                  <a:gd name="T12" fmla="*/ 8027194 w 18"/>
                  <a:gd name="T13" fmla="*/ 3362922 h 48"/>
                  <a:gd name="T14" fmla="*/ 16125900 w 18"/>
                  <a:gd name="T15" fmla="*/ 2152270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48">
                    <a:moveTo>
                      <a:pt x="18" y="3"/>
                    </a:moveTo>
                    <a:cubicBezTo>
                      <a:pt x="18" y="6"/>
                      <a:pt x="16" y="9"/>
                      <a:pt x="15" y="12"/>
                    </a:cubicBezTo>
                    <a:cubicBezTo>
                      <a:pt x="13" y="17"/>
                      <a:pt x="13" y="22"/>
                      <a:pt x="12" y="28"/>
                    </a:cubicBezTo>
                    <a:cubicBezTo>
                      <a:pt x="10" y="35"/>
                      <a:pt x="9" y="41"/>
                      <a:pt x="9" y="48"/>
                    </a:cubicBezTo>
                    <a:cubicBezTo>
                      <a:pt x="7" y="46"/>
                      <a:pt x="2" y="43"/>
                      <a:pt x="1" y="40"/>
                    </a:cubicBezTo>
                    <a:cubicBezTo>
                      <a:pt x="0" y="36"/>
                      <a:pt x="4" y="25"/>
                      <a:pt x="4" y="20"/>
                    </a:cubicBezTo>
                    <a:cubicBezTo>
                      <a:pt x="5" y="16"/>
                      <a:pt x="6" y="6"/>
                      <a:pt x="9" y="3"/>
                    </a:cubicBezTo>
                    <a:cubicBezTo>
                      <a:pt x="12" y="0"/>
                      <a:pt x="15" y="1"/>
                      <a:pt x="18" y="2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66" name="Freeform 451"/>
              <p:cNvSpPr>
                <a:spLocks/>
              </p:cNvSpPr>
              <p:nvPr/>
            </p:nvSpPr>
            <p:spPr bwMode="auto">
              <a:xfrm>
                <a:off x="3312" y="2224"/>
                <a:ext cx="27" cy="67"/>
              </a:xfrm>
              <a:custGeom>
                <a:avLst/>
                <a:gdLst>
                  <a:gd name="T0" fmla="*/ 28791358 w 17"/>
                  <a:gd name="T1" fmla="*/ 1972108 h 43"/>
                  <a:gd name="T2" fmla="*/ 25285232 w 17"/>
                  <a:gd name="T3" fmla="*/ 26669719 h 43"/>
                  <a:gd name="T4" fmla="*/ 25285232 w 17"/>
                  <a:gd name="T5" fmla="*/ 39984893 h 43"/>
                  <a:gd name="T6" fmla="*/ 2191571 w 17"/>
                  <a:gd name="T7" fmla="*/ 38620868 h 43"/>
                  <a:gd name="T8" fmla="*/ 5528218 w 17"/>
                  <a:gd name="T9" fmla="*/ 15094424 h 43"/>
                  <a:gd name="T10" fmla="*/ 11413858 w 17"/>
                  <a:gd name="T11" fmla="*/ 0 h 43"/>
                  <a:gd name="T12" fmla="*/ 27063858 w 17"/>
                  <a:gd name="T13" fmla="*/ 1972108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43">
                    <a:moveTo>
                      <a:pt x="17" y="2"/>
                    </a:moveTo>
                    <a:cubicBezTo>
                      <a:pt x="17" y="10"/>
                      <a:pt x="15" y="19"/>
                      <a:pt x="15" y="28"/>
                    </a:cubicBezTo>
                    <a:cubicBezTo>
                      <a:pt x="15" y="33"/>
                      <a:pt x="16" y="38"/>
                      <a:pt x="15" y="43"/>
                    </a:cubicBezTo>
                    <a:cubicBezTo>
                      <a:pt x="11" y="41"/>
                      <a:pt x="6" y="42"/>
                      <a:pt x="1" y="41"/>
                    </a:cubicBezTo>
                    <a:cubicBezTo>
                      <a:pt x="0" y="33"/>
                      <a:pt x="2" y="24"/>
                      <a:pt x="3" y="16"/>
                    </a:cubicBezTo>
                    <a:cubicBezTo>
                      <a:pt x="4" y="11"/>
                      <a:pt x="7" y="5"/>
                      <a:pt x="7" y="0"/>
                    </a:cubicBezTo>
                    <a:cubicBezTo>
                      <a:pt x="9" y="2"/>
                      <a:pt x="13" y="0"/>
                      <a:pt x="16" y="2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67" name="Freeform 452"/>
              <p:cNvSpPr>
                <a:spLocks/>
              </p:cNvSpPr>
              <p:nvPr/>
            </p:nvSpPr>
            <p:spPr bwMode="auto">
              <a:xfrm>
                <a:off x="3069" y="2163"/>
                <a:ext cx="733" cy="1771"/>
              </a:xfrm>
              <a:custGeom>
                <a:avLst/>
                <a:gdLst>
                  <a:gd name="T0" fmla="*/ 238830500 w 468"/>
                  <a:gd name="T1" fmla="*/ 950325370 h 1138"/>
                  <a:gd name="T2" fmla="*/ 238830500 w 468"/>
                  <a:gd name="T3" fmla="*/ 949752362 h 1138"/>
                  <a:gd name="T4" fmla="*/ 246704991 w 468"/>
                  <a:gd name="T5" fmla="*/ 765750347 h 1138"/>
                  <a:gd name="T6" fmla="*/ 234902967 w 468"/>
                  <a:gd name="T7" fmla="*/ 575045985 h 1138"/>
                  <a:gd name="T8" fmla="*/ 252310231 w 468"/>
                  <a:gd name="T9" fmla="*/ 291440366 h 1138"/>
                  <a:gd name="T10" fmla="*/ 260061400 w 468"/>
                  <a:gd name="T11" fmla="*/ 508502616 h 1138"/>
                  <a:gd name="T12" fmla="*/ 263993264 w 468"/>
                  <a:gd name="T13" fmla="*/ 621050172 h 1138"/>
                  <a:gd name="T14" fmla="*/ 260061400 w 468"/>
                  <a:gd name="T15" fmla="*/ 751609579 h 1138"/>
                  <a:gd name="T16" fmla="*/ 253874727 w 468"/>
                  <a:gd name="T17" fmla="*/ 866138122 h 1138"/>
                  <a:gd name="T18" fmla="*/ 234902967 w 468"/>
                  <a:gd name="T19" fmla="*/ 979559155 h 1138"/>
                  <a:gd name="T20" fmla="*/ 445673216 w 468"/>
                  <a:gd name="T21" fmla="*/ 974333092 h 1138"/>
                  <a:gd name="T22" fmla="*/ 430578315 w 468"/>
                  <a:gd name="T23" fmla="*/ 928866998 h 1138"/>
                  <a:gd name="T24" fmla="*/ 436014746 w 468"/>
                  <a:gd name="T25" fmla="*/ 754375966 h 1138"/>
                  <a:gd name="T26" fmla="*/ 442133382 w 468"/>
                  <a:gd name="T27" fmla="*/ 573305328 h 1138"/>
                  <a:gd name="T28" fmla="*/ 453639186 w 468"/>
                  <a:gd name="T29" fmla="*/ 503765907 h 1138"/>
                  <a:gd name="T30" fmla="*/ 466882015 w 468"/>
                  <a:gd name="T31" fmla="*/ 425192736 h 1138"/>
                  <a:gd name="T32" fmla="*/ 466882015 w 468"/>
                  <a:gd name="T33" fmla="*/ 32263935 h 1138"/>
                  <a:gd name="T34" fmla="*/ 456905562 w 468"/>
                  <a:gd name="T35" fmla="*/ 0 h 1138"/>
                  <a:gd name="T36" fmla="*/ 253874727 w 468"/>
                  <a:gd name="T37" fmla="*/ 37260855 h 1138"/>
                  <a:gd name="T38" fmla="*/ 44383542 w 468"/>
                  <a:gd name="T39" fmla="*/ 5205598 h 1138"/>
                  <a:gd name="T40" fmla="*/ 36373903 w 468"/>
                  <a:gd name="T41" fmla="*/ 34189543 h 1138"/>
                  <a:gd name="T42" fmla="*/ 40904449 w 468"/>
                  <a:gd name="T43" fmla="*/ 436831799 h 1138"/>
                  <a:gd name="T44" fmla="*/ 44830296 w 468"/>
                  <a:gd name="T45" fmla="*/ 505147925 h 1138"/>
                  <a:gd name="T46" fmla="*/ 62160632 w 468"/>
                  <a:gd name="T47" fmla="*/ 594014423 h 1138"/>
                  <a:gd name="T48" fmla="*/ 59484450 w 468"/>
                  <a:gd name="T49" fmla="*/ 705091330 h 1138"/>
                  <a:gd name="T50" fmla="*/ 59484450 w 468"/>
                  <a:gd name="T51" fmla="*/ 893583933 h 1138"/>
                  <a:gd name="T52" fmla="*/ 49001312 w 468"/>
                  <a:gd name="T53" fmla="*/ 989017221 h 1138"/>
                  <a:gd name="T54" fmla="*/ 251418253 w 468"/>
                  <a:gd name="T55" fmla="*/ 991100888 h 1138"/>
                  <a:gd name="T56" fmla="*/ 250350833 w 468"/>
                  <a:gd name="T57" fmla="*/ 990292518 h 1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68" h="1138">
                    <a:moveTo>
                      <a:pt x="218" y="1056"/>
                    </a:moveTo>
                    <a:cubicBezTo>
                      <a:pt x="218" y="1055"/>
                      <a:pt x="218" y="1055"/>
                      <a:pt x="218" y="1055"/>
                    </a:cubicBezTo>
                    <a:cubicBezTo>
                      <a:pt x="213" y="1040"/>
                      <a:pt x="235" y="903"/>
                      <a:pt x="225" y="851"/>
                    </a:cubicBezTo>
                    <a:cubicBezTo>
                      <a:pt x="214" y="799"/>
                      <a:pt x="219" y="672"/>
                      <a:pt x="214" y="639"/>
                    </a:cubicBezTo>
                    <a:cubicBezTo>
                      <a:pt x="209" y="605"/>
                      <a:pt x="235" y="364"/>
                      <a:pt x="230" y="324"/>
                    </a:cubicBezTo>
                    <a:cubicBezTo>
                      <a:pt x="230" y="324"/>
                      <a:pt x="228" y="535"/>
                      <a:pt x="237" y="565"/>
                    </a:cubicBezTo>
                    <a:cubicBezTo>
                      <a:pt x="245" y="596"/>
                      <a:pt x="242" y="650"/>
                      <a:pt x="241" y="690"/>
                    </a:cubicBezTo>
                    <a:cubicBezTo>
                      <a:pt x="240" y="730"/>
                      <a:pt x="230" y="792"/>
                      <a:pt x="237" y="835"/>
                    </a:cubicBezTo>
                    <a:cubicBezTo>
                      <a:pt x="244" y="878"/>
                      <a:pt x="231" y="926"/>
                      <a:pt x="231" y="962"/>
                    </a:cubicBezTo>
                    <a:cubicBezTo>
                      <a:pt x="231" y="997"/>
                      <a:pt x="214" y="1068"/>
                      <a:pt x="214" y="1088"/>
                    </a:cubicBezTo>
                    <a:cubicBezTo>
                      <a:pt x="214" y="1108"/>
                      <a:pt x="344" y="1138"/>
                      <a:pt x="406" y="1082"/>
                    </a:cubicBezTo>
                    <a:cubicBezTo>
                      <a:pt x="406" y="1082"/>
                      <a:pt x="402" y="1050"/>
                      <a:pt x="392" y="1032"/>
                    </a:cubicBezTo>
                    <a:cubicBezTo>
                      <a:pt x="382" y="1013"/>
                      <a:pt x="405" y="886"/>
                      <a:pt x="397" y="838"/>
                    </a:cubicBezTo>
                    <a:cubicBezTo>
                      <a:pt x="391" y="799"/>
                      <a:pt x="403" y="663"/>
                      <a:pt x="403" y="637"/>
                    </a:cubicBezTo>
                    <a:cubicBezTo>
                      <a:pt x="403" y="611"/>
                      <a:pt x="413" y="586"/>
                      <a:pt x="413" y="560"/>
                    </a:cubicBezTo>
                    <a:cubicBezTo>
                      <a:pt x="413" y="534"/>
                      <a:pt x="427" y="493"/>
                      <a:pt x="425" y="472"/>
                    </a:cubicBezTo>
                    <a:cubicBezTo>
                      <a:pt x="420" y="426"/>
                      <a:pt x="468" y="319"/>
                      <a:pt x="425" y="36"/>
                    </a:cubicBezTo>
                    <a:cubicBezTo>
                      <a:pt x="416" y="0"/>
                      <a:pt x="416" y="0"/>
                      <a:pt x="416" y="0"/>
                    </a:cubicBezTo>
                    <a:cubicBezTo>
                      <a:pt x="416" y="0"/>
                      <a:pt x="328" y="36"/>
                      <a:pt x="231" y="41"/>
                    </a:cubicBezTo>
                    <a:cubicBezTo>
                      <a:pt x="134" y="46"/>
                      <a:pt x="40" y="6"/>
                      <a:pt x="40" y="6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0" y="327"/>
                      <a:pt x="37" y="485"/>
                    </a:cubicBezTo>
                    <a:cubicBezTo>
                      <a:pt x="45" y="517"/>
                      <a:pt x="33" y="540"/>
                      <a:pt x="41" y="561"/>
                    </a:cubicBezTo>
                    <a:cubicBezTo>
                      <a:pt x="49" y="583"/>
                      <a:pt x="51" y="643"/>
                      <a:pt x="57" y="660"/>
                    </a:cubicBezTo>
                    <a:cubicBezTo>
                      <a:pt x="62" y="677"/>
                      <a:pt x="50" y="745"/>
                      <a:pt x="54" y="783"/>
                    </a:cubicBezTo>
                    <a:cubicBezTo>
                      <a:pt x="58" y="820"/>
                      <a:pt x="53" y="955"/>
                      <a:pt x="54" y="993"/>
                    </a:cubicBezTo>
                    <a:cubicBezTo>
                      <a:pt x="55" y="1032"/>
                      <a:pt x="38" y="1084"/>
                      <a:pt x="45" y="1099"/>
                    </a:cubicBezTo>
                    <a:cubicBezTo>
                      <a:pt x="51" y="1113"/>
                      <a:pt x="173" y="1128"/>
                      <a:pt x="229" y="1101"/>
                    </a:cubicBezTo>
                    <a:cubicBezTo>
                      <a:pt x="229" y="1101"/>
                      <a:pt x="229" y="1101"/>
                      <a:pt x="228" y="110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68" name="Freeform 453"/>
              <p:cNvSpPr>
                <a:spLocks/>
              </p:cNvSpPr>
              <p:nvPr/>
            </p:nvSpPr>
            <p:spPr bwMode="auto">
              <a:xfrm>
                <a:off x="3110" y="2273"/>
                <a:ext cx="135" cy="134"/>
              </a:xfrm>
              <a:custGeom>
                <a:avLst/>
                <a:gdLst>
                  <a:gd name="T0" fmla="*/ 87104637 w 86"/>
                  <a:gd name="T1" fmla="*/ 1972108 h 86"/>
                  <a:gd name="T2" fmla="*/ 86467677 w 86"/>
                  <a:gd name="T3" fmla="*/ 0 h 86"/>
                  <a:gd name="T4" fmla="*/ 101428114 w 86"/>
                  <a:gd name="T5" fmla="*/ 1972108 h 86"/>
                  <a:gd name="T6" fmla="*/ 84511617 w 86"/>
                  <a:gd name="T7" fmla="*/ 26995433 h 86"/>
                  <a:gd name="T8" fmla="*/ 51122354 w 86"/>
                  <a:gd name="T9" fmla="*/ 61607106 h 86"/>
                  <a:gd name="T10" fmla="*/ 0 w 86"/>
                  <a:gd name="T11" fmla="*/ 80619131 h 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6" h="86">
                    <a:moveTo>
                      <a:pt x="74" y="2"/>
                    </a:moveTo>
                    <a:cubicBezTo>
                      <a:pt x="74" y="1"/>
                      <a:pt x="73" y="1"/>
                      <a:pt x="73" y="0"/>
                    </a:cubicBezTo>
                    <a:cubicBezTo>
                      <a:pt x="77" y="1"/>
                      <a:pt x="82" y="4"/>
                      <a:pt x="86" y="2"/>
                    </a:cubicBezTo>
                    <a:cubicBezTo>
                      <a:pt x="83" y="11"/>
                      <a:pt x="77" y="21"/>
                      <a:pt x="72" y="29"/>
                    </a:cubicBezTo>
                    <a:cubicBezTo>
                      <a:pt x="64" y="42"/>
                      <a:pt x="56" y="56"/>
                      <a:pt x="43" y="66"/>
                    </a:cubicBezTo>
                    <a:cubicBezTo>
                      <a:pt x="30" y="76"/>
                      <a:pt x="15" y="81"/>
                      <a:pt x="0" y="86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69" name="Freeform 454"/>
              <p:cNvSpPr>
                <a:spLocks/>
              </p:cNvSpPr>
              <p:nvPr/>
            </p:nvSpPr>
            <p:spPr bwMode="auto">
              <a:xfrm>
                <a:off x="3570" y="2266"/>
                <a:ext cx="177" cy="93"/>
              </a:xfrm>
              <a:custGeom>
                <a:avLst/>
                <a:gdLst>
                  <a:gd name="T0" fmla="*/ 9722092 w 113"/>
                  <a:gd name="T1" fmla="*/ 0 h 60"/>
                  <a:gd name="T2" fmla="*/ 0 w 113"/>
                  <a:gd name="T3" fmla="*/ 2599658 h 60"/>
                  <a:gd name="T4" fmla="*/ 23853350 w 113"/>
                  <a:gd name="T5" fmla="*/ 23258127 h 60"/>
                  <a:gd name="T6" fmla="*/ 68211021 w 113"/>
                  <a:gd name="T7" fmla="*/ 41560187 h 60"/>
                  <a:gd name="T8" fmla="*/ 124345974 w 113"/>
                  <a:gd name="T9" fmla="*/ 47630982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3" h="60">
                    <a:moveTo>
                      <a:pt x="9" y="0"/>
                    </a:moveTo>
                    <a:cubicBezTo>
                      <a:pt x="6" y="1"/>
                      <a:pt x="3" y="2"/>
                      <a:pt x="0" y="3"/>
                    </a:cubicBezTo>
                    <a:cubicBezTo>
                      <a:pt x="0" y="12"/>
                      <a:pt x="15" y="25"/>
                      <a:pt x="22" y="29"/>
                    </a:cubicBezTo>
                    <a:cubicBezTo>
                      <a:pt x="34" y="38"/>
                      <a:pt x="48" y="46"/>
                      <a:pt x="62" y="52"/>
                    </a:cubicBezTo>
                    <a:cubicBezTo>
                      <a:pt x="79" y="58"/>
                      <a:pt x="94" y="60"/>
                      <a:pt x="113" y="6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70" name="Freeform 455"/>
              <p:cNvSpPr>
                <a:spLocks/>
              </p:cNvSpPr>
              <p:nvPr/>
            </p:nvSpPr>
            <p:spPr bwMode="auto">
              <a:xfrm>
                <a:off x="3581" y="2272"/>
                <a:ext cx="151" cy="87"/>
              </a:xfrm>
              <a:custGeom>
                <a:avLst/>
                <a:gdLst>
                  <a:gd name="T0" fmla="*/ 0 w 96"/>
                  <a:gd name="T1" fmla="*/ 11075521 h 56"/>
                  <a:gd name="T2" fmla="*/ 11318247 w 96"/>
                  <a:gd name="T3" fmla="*/ 11951313 h 56"/>
                  <a:gd name="T4" fmla="*/ 29017502 w 96"/>
                  <a:gd name="T5" fmla="*/ 11075521 h 56"/>
                  <a:gd name="T6" fmla="*/ 61116660 w 96"/>
                  <a:gd name="T7" fmla="*/ 8981010 h 56"/>
                  <a:gd name="T8" fmla="*/ 107231886 w 96"/>
                  <a:gd name="T9" fmla="*/ 0 h 56"/>
                  <a:gd name="T10" fmla="*/ 115660908 w 96"/>
                  <a:gd name="T11" fmla="*/ 27981712 h 56"/>
                  <a:gd name="T12" fmla="*/ 118540175 w 96"/>
                  <a:gd name="T13" fmla="*/ 47709543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56">
                    <a:moveTo>
                      <a:pt x="0" y="13"/>
                    </a:moveTo>
                    <a:cubicBezTo>
                      <a:pt x="2" y="12"/>
                      <a:pt x="6" y="14"/>
                      <a:pt x="9" y="14"/>
                    </a:cubicBezTo>
                    <a:cubicBezTo>
                      <a:pt x="14" y="14"/>
                      <a:pt x="19" y="13"/>
                      <a:pt x="23" y="13"/>
                    </a:cubicBezTo>
                    <a:cubicBezTo>
                      <a:pt x="32" y="12"/>
                      <a:pt x="41" y="11"/>
                      <a:pt x="49" y="10"/>
                    </a:cubicBezTo>
                    <a:cubicBezTo>
                      <a:pt x="63" y="8"/>
                      <a:pt x="74" y="4"/>
                      <a:pt x="86" y="0"/>
                    </a:cubicBezTo>
                    <a:cubicBezTo>
                      <a:pt x="89" y="11"/>
                      <a:pt x="91" y="22"/>
                      <a:pt x="92" y="33"/>
                    </a:cubicBezTo>
                    <a:cubicBezTo>
                      <a:pt x="92" y="41"/>
                      <a:pt x="96" y="49"/>
                      <a:pt x="95" y="56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71" name="Freeform 456"/>
              <p:cNvSpPr>
                <a:spLocks/>
              </p:cNvSpPr>
              <p:nvPr/>
            </p:nvSpPr>
            <p:spPr bwMode="auto">
              <a:xfrm>
                <a:off x="3692" y="2286"/>
                <a:ext cx="21" cy="19"/>
              </a:xfrm>
              <a:custGeom>
                <a:avLst/>
                <a:gdLst>
                  <a:gd name="T0" fmla="*/ 19819370 w 13"/>
                  <a:gd name="T1" fmla="*/ 2018685 h 12"/>
                  <a:gd name="T2" fmla="*/ 17755221 w 13"/>
                  <a:gd name="T3" fmla="*/ 16688492 h 12"/>
                  <a:gd name="T4" fmla="*/ 19819370 w 13"/>
                  <a:gd name="T5" fmla="*/ 5060731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7" y="1"/>
                    </a:moveTo>
                    <a:cubicBezTo>
                      <a:pt x="1" y="1"/>
                      <a:pt x="0" y="11"/>
                      <a:pt x="6" y="11"/>
                    </a:cubicBezTo>
                    <a:cubicBezTo>
                      <a:pt x="13" y="12"/>
                      <a:pt x="13" y="0"/>
                      <a:pt x="7" y="3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72" name="Freeform 457"/>
              <p:cNvSpPr>
                <a:spLocks/>
              </p:cNvSpPr>
              <p:nvPr/>
            </p:nvSpPr>
            <p:spPr bwMode="auto">
              <a:xfrm>
                <a:off x="3609" y="2311"/>
                <a:ext cx="13" cy="1"/>
              </a:xfrm>
              <a:custGeom>
                <a:avLst/>
                <a:gdLst>
                  <a:gd name="T0" fmla="*/ 0 w 8"/>
                  <a:gd name="T1" fmla="*/ 0 h 1"/>
                  <a:gd name="T2" fmla="*/ 27168295 w 8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3" y="1"/>
                      <a:pt x="6" y="1"/>
                      <a:pt x="8" y="1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73" name="Freeform 458"/>
              <p:cNvSpPr>
                <a:spLocks/>
              </p:cNvSpPr>
              <p:nvPr/>
            </p:nvSpPr>
            <p:spPr bwMode="auto">
              <a:xfrm>
                <a:off x="3635" y="2309"/>
                <a:ext cx="9" cy="2"/>
              </a:xfrm>
              <a:custGeom>
                <a:avLst/>
                <a:gdLst>
                  <a:gd name="T0" fmla="*/ 0 w 6"/>
                  <a:gd name="T1" fmla="*/ 2147483646 h 1"/>
                  <a:gd name="T2" fmla="*/ 1823229 w 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cubicBezTo>
                      <a:pt x="2" y="1"/>
                      <a:pt x="4" y="0"/>
                      <a:pt x="6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74" name="Freeform 459"/>
              <p:cNvSpPr>
                <a:spLocks/>
              </p:cNvSpPr>
              <p:nvPr/>
            </p:nvSpPr>
            <p:spPr bwMode="auto">
              <a:xfrm>
                <a:off x="3660" y="2306"/>
                <a:ext cx="9" cy="2"/>
              </a:xfrm>
              <a:custGeom>
                <a:avLst/>
                <a:gdLst>
                  <a:gd name="T0" fmla="*/ 0 w 6"/>
                  <a:gd name="T1" fmla="*/ 2147483646 h 1"/>
                  <a:gd name="T2" fmla="*/ 1823229 w 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cubicBezTo>
                      <a:pt x="2" y="1"/>
                      <a:pt x="4" y="1"/>
                      <a:pt x="6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75" name="Freeform 460"/>
              <p:cNvSpPr>
                <a:spLocks/>
              </p:cNvSpPr>
              <p:nvPr/>
            </p:nvSpPr>
            <p:spPr bwMode="auto">
              <a:xfrm>
                <a:off x="3682" y="2301"/>
                <a:ext cx="6" cy="2"/>
              </a:xfrm>
              <a:custGeom>
                <a:avLst/>
                <a:gdLst>
                  <a:gd name="T0" fmla="*/ 0 w 4"/>
                  <a:gd name="T1" fmla="*/ 2147483646 h 1"/>
                  <a:gd name="T2" fmla="*/ 1215486 w 4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2" y="1"/>
                      <a:pt x="4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76" name="Freeform 461"/>
              <p:cNvSpPr>
                <a:spLocks/>
              </p:cNvSpPr>
              <p:nvPr/>
            </p:nvSpPr>
            <p:spPr bwMode="auto">
              <a:xfrm>
                <a:off x="3321" y="2308"/>
                <a:ext cx="82" cy="169"/>
              </a:xfrm>
              <a:custGeom>
                <a:avLst/>
                <a:gdLst>
                  <a:gd name="T0" fmla="*/ 70176370 w 52"/>
                  <a:gd name="T1" fmla="*/ 87281757 h 109"/>
                  <a:gd name="T2" fmla="*/ 14929466 w 52"/>
                  <a:gd name="T3" fmla="*/ 0 h 109"/>
                  <a:gd name="T4" fmla="*/ 65337354 w 52"/>
                  <a:gd name="T5" fmla="*/ 85701426 h 10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" h="109">
                    <a:moveTo>
                      <a:pt x="52" y="109"/>
                    </a:moveTo>
                    <a:cubicBezTo>
                      <a:pt x="22" y="86"/>
                      <a:pt x="12" y="35"/>
                      <a:pt x="11" y="0"/>
                    </a:cubicBezTo>
                    <a:cubicBezTo>
                      <a:pt x="0" y="32"/>
                      <a:pt x="7" y="101"/>
                      <a:pt x="48" y="107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77" name="Freeform 462"/>
              <p:cNvSpPr>
                <a:spLocks/>
              </p:cNvSpPr>
              <p:nvPr/>
            </p:nvSpPr>
            <p:spPr bwMode="auto">
              <a:xfrm>
                <a:off x="3108" y="2336"/>
                <a:ext cx="110" cy="93"/>
              </a:xfrm>
              <a:custGeom>
                <a:avLst/>
                <a:gdLst>
                  <a:gd name="T0" fmla="*/ 0 w 70"/>
                  <a:gd name="T1" fmla="*/ 39072753 h 60"/>
                  <a:gd name="T2" fmla="*/ 24167231 w 70"/>
                  <a:gd name="T3" fmla="*/ 34481261 h 60"/>
                  <a:gd name="T4" fmla="*/ 48893919 w 70"/>
                  <a:gd name="T5" fmla="*/ 26031938 h 60"/>
                  <a:gd name="T6" fmla="*/ 85137096 w 70"/>
                  <a:gd name="T7" fmla="*/ 0 h 60"/>
                  <a:gd name="T8" fmla="*/ 69555934 w 70"/>
                  <a:gd name="T9" fmla="*/ 19825591 h 60"/>
                  <a:gd name="T10" fmla="*/ 44262867 w 70"/>
                  <a:gd name="T11" fmla="*/ 32613942 h 60"/>
                  <a:gd name="T12" fmla="*/ 18826723 w 70"/>
                  <a:gd name="T13" fmla="*/ 40349504 h 60"/>
                  <a:gd name="T14" fmla="*/ 1604941 w 70"/>
                  <a:gd name="T15" fmla="*/ 42026333 h 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0" h="60">
                    <a:moveTo>
                      <a:pt x="0" y="49"/>
                    </a:moveTo>
                    <a:cubicBezTo>
                      <a:pt x="6" y="52"/>
                      <a:pt x="15" y="46"/>
                      <a:pt x="20" y="43"/>
                    </a:cubicBezTo>
                    <a:cubicBezTo>
                      <a:pt x="27" y="40"/>
                      <a:pt x="34" y="38"/>
                      <a:pt x="40" y="33"/>
                    </a:cubicBezTo>
                    <a:cubicBezTo>
                      <a:pt x="52" y="23"/>
                      <a:pt x="61" y="14"/>
                      <a:pt x="70" y="0"/>
                    </a:cubicBezTo>
                    <a:cubicBezTo>
                      <a:pt x="70" y="7"/>
                      <a:pt x="61" y="20"/>
                      <a:pt x="57" y="25"/>
                    </a:cubicBezTo>
                    <a:cubicBezTo>
                      <a:pt x="52" y="32"/>
                      <a:pt x="44" y="37"/>
                      <a:pt x="36" y="41"/>
                    </a:cubicBezTo>
                    <a:cubicBezTo>
                      <a:pt x="29" y="45"/>
                      <a:pt x="22" y="48"/>
                      <a:pt x="15" y="51"/>
                    </a:cubicBezTo>
                    <a:cubicBezTo>
                      <a:pt x="11" y="53"/>
                      <a:pt x="1" y="60"/>
                      <a:pt x="1" y="53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78" name="Freeform 463"/>
              <p:cNvSpPr>
                <a:spLocks/>
              </p:cNvSpPr>
              <p:nvPr/>
            </p:nvSpPr>
            <p:spPr bwMode="auto">
              <a:xfrm>
                <a:off x="3202" y="2211"/>
                <a:ext cx="17" cy="59"/>
              </a:xfrm>
              <a:custGeom>
                <a:avLst/>
                <a:gdLst>
                  <a:gd name="T0" fmla="*/ 5104125 w 11"/>
                  <a:gd name="T1" fmla="*/ 0 h 38"/>
                  <a:gd name="T2" fmla="*/ 1010189 w 11"/>
                  <a:gd name="T3" fmla="*/ 32054666 h 38"/>
                  <a:gd name="T4" fmla="*/ 3728819 w 11"/>
                  <a:gd name="T5" fmla="*/ 14940266 h 38"/>
                  <a:gd name="T6" fmla="*/ 5762720 w 11"/>
                  <a:gd name="T7" fmla="*/ 1160111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38">
                    <a:moveTo>
                      <a:pt x="7" y="0"/>
                    </a:moveTo>
                    <a:cubicBezTo>
                      <a:pt x="10" y="12"/>
                      <a:pt x="0" y="26"/>
                      <a:pt x="1" y="38"/>
                    </a:cubicBezTo>
                    <a:cubicBezTo>
                      <a:pt x="4" y="36"/>
                      <a:pt x="4" y="22"/>
                      <a:pt x="5" y="18"/>
                    </a:cubicBezTo>
                    <a:cubicBezTo>
                      <a:pt x="6" y="13"/>
                      <a:pt x="11" y="4"/>
                      <a:pt x="8" y="1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79" name="Freeform 464"/>
              <p:cNvSpPr>
                <a:spLocks/>
              </p:cNvSpPr>
              <p:nvPr/>
            </p:nvSpPr>
            <p:spPr bwMode="auto">
              <a:xfrm>
                <a:off x="3127" y="2186"/>
                <a:ext cx="19" cy="58"/>
              </a:xfrm>
              <a:custGeom>
                <a:avLst/>
                <a:gdLst>
                  <a:gd name="T0" fmla="*/ 15413562 w 12"/>
                  <a:gd name="T1" fmla="*/ 1524317 h 37"/>
                  <a:gd name="T2" fmla="*/ 8012824 w 12"/>
                  <a:gd name="T3" fmla="*/ 24338277 h 37"/>
                  <a:gd name="T4" fmla="*/ 6148346 w 12"/>
                  <a:gd name="T5" fmla="*/ 41770485 h 37"/>
                  <a:gd name="T6" fmla="*/ 12686971 w 12"/>
                  <a:gd name="T7" fmla="*/ 19134869 h 37"/>
                  <a:gd name="T8" fmla="*/ 15413562 w 12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37">
                    <a:moveTo>
                      <a:pt x="10" y="1"/>
                    </a:moveTo>
                    <a:cubicBezTo>
                      <a:pt x="7" y="5"/>
                      <a:pt x="6" y="16"/>
                      <a:pt x="5" y="22"/>
                    </a:cubicBezTo>
                    <a:cubicBezTo>
                      <a:pt x="4" y="25"/>
                      <a:pt x="0" y="34"/>
                      <a:pt x="4" y="37"/>
                    </a:cubicBezTo>
                    <a:cubicBezTo>
                      <a:pt x="7" y="32"/>
                      <a:pt x="7" y="23"/>
                      <a:pt x="8" y="17"/>
                    </a:cubicBezTo>
                    <a:cubicBezTo>
                      <a:pt x="9" y="12"/>
                      <a:pt x="12" y="5"/>
                      <a:pt x="10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80" name="Freeform 465"/>
              <p:cNvSpPr>
                <a:spLocks/>
              </p:cNvSpPr>
              <p:nvPr/>
            </p:nvSpPr>
            <p:spPr bwMode="auto">
              <a:xfrm>
                <a:off x="3317" y="2228"/>
                <a:ext cx="14" cy="56"/>
              </a:xfrm>
              <a:custGeom>
                <a:avLst/>
                <a:gdLst>
                  <a:gd name="T0" fmla="*/ 5160339 w 9"/>
                  <a:gd name="T1" fmla="*/ 1218053 h 36"/>
                  <a:gd name="T2" fmla="*/ 1218053 w 9"/>
                  <a:gd name="T3" fmla="*/ 30905624 h 36"/>
                  <a:gd name="T4" fmla="*/ 5160339 w 9"/>
                  <a:gd name="T5" fmla="*/ 14564704 h 36"/>
                  <a:gd name="T6" fmla="*/ 8027194 w 9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36">
                    <a:moveTo>
                      <a:pt x="6" y="1"/>
                    </a:moveTo>
                    <a:cubicBezTo>
                      <a:pt x="4" y="11"/>
                      <a:pt x="0" y="25"/>
                      <a:pt x="1" y="35"/>
                    </a:cubicBezTo>
                    <a:cubicBezTo>
                      <a:pt x="7" y="36"/>
                      <a:pt x="6" y="21"/>
                      <a:pt x="6" y="17"/>
                    </a:cubicBezTo>
                    <a:cubicBezTo>
                      <a:pt x="7" y="11"/>
                      <a:pt x="9" y="5"/>
                      <a:pt x="9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81" name="Freeform 466"/>
              <p:cNvSpPr>
                <a:spLocks/>
              </p:cNvSpPr>
              <p:nvPr/>
            </p:nvSpPr>
            <p:spPr bwMode="auto">
              <a:xfrm>
                <a:off x="3429" y="2241"/>
                <a:ext cx="14" cy="26"/>
              </a:xfrm>
              <a:custGeom>
                <a:avLst/>
                <a:gdLst>
                  <a:gd name="T0" fmla="*/ 8027194 w 9"/>
                  <a:gd name="T1" fmla="*/ 756189 h 17"/>
                  <a:gd name="T2" fmla="*/ 1218053 w 9"/>
                  <a:gd name="T3" fmla="*/ 3808598 h 17"/>
                  <a:gd name="T4" fmla="*/ 7131948 w 9"/>
                  <a:gd name="T5" fmla="*/ 6327793 h 17"/>
                  <a:gd name="T6" fmla="*/ 6019087 w 9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7">
                    <a:moveTo>
                      <a:pt x="9" y="1"/>
                    </a:moveTo>
                    <a:cubicBezTo>
                      <a:pt x="4" y="0"/>
                      <a:pt x="1" y="2"/>
                      <a:pt x="1" y="7"/>
                    </a:cubicBezTo>
                    <a:cubicBezTo>
                      <a:pt x="0" y="11"/>
                      <a:pt x="6" y="17"/>
                      <a:pt x="8" y="12"/>
                    </a:cubicBezTo>
                    <a:cubicBezTo>
                      <a:pt x="1" y="11"/>
                      <a:pt x="5" y="2"/>
                      <a:pt x="7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82" name="Freeform 467"/>
              <p:cNvSpPr>
                <a:spLocks/>
              </p:cNvSpPr>
              <p:nvPr/>
            </p:nvSpPr>
            <p:spPr bwMode="auto">
              <a:xfrm>
                <a:off x="3547" y="2214"/>
                <a:ext cx="14" cy="45"/>
              </a:xfrm>
              <a:custGeom>
                <a:avLst/>
                <a:gdLst>
                  <a:gd name="T0" fmla="*/ 0 w 9"/>
                  <a:gd name="T1" fmla="*/ 2668733 h 29"/>
                  <a:gd name="T2" fmla="*/ 8027194 w 9"/>
                  <a:gd name="T3" fmla="*/ 24009198 h 29"/>
                  <a:gd name="T4" fmla="*/ 1218053 w 9"/>
                  <a:gd name="T5" fmla="*/ 171985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29">
                    <a:moveTo>
                      <a:pt x="0" y="3"/>
                    </a:moveTo>
                    <a:cubicBezTo>
                      <a:pt x="6" y="10"/>
                      <a:pt x="6" y="21"/>
                      <a:pt x="9" y="29"/>
                    </a:cubicBezTo>
                    <a:cubicBezTo>
                      <a:pt x="8" y="25"/>
                      <a:pt x="6" y="0"/>
                      <a:pt x="1" y="2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83" name="Freeform 468"/>
              <p:cNvSpPr>
                <a:spLocks/>
              </p:cNvSpPr>
              <p:nvPr/>
            </p:nvSpPr>
            <p:spPr bwMode="auto">
              <a:xfrm>
                <a:off x="3619" y="2194"/>
                <a:ext cx="26" cy="53"/>
              </a:xfrm>
              <a:custGeom>
                <a:avLst/>
                <a:gdLst>
                  <a:gd name="T0" fmla="*/ 0 w 17"/>
                  <a:gd name="T1" fmla="*/ 4829142 h 34"/>
                  <a:gd name="T2" fmla="*/ 3808598 w 17"/>
                  <a:gd name="T3" fmla="*/ 20095611 h 34"/>
                  <a:gd name="T4" fmla="*/ 6327793 w 17"/>
                  <a:gd name="T5" fmla="*/ 32247543 h 34"/>
                  <a:gd name="T6" fmla="*/ 5203129 w 17"/>
                  <a:gd name="T7" fmla="*/ 16190407 h 34"/>
                  <a:gd name="T8" fmla="*/ 756189 w 17"/>
                  <a:gd name="T9" fmla="*/ 482914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4">
                    <a:moveTo>
                      <a:pt x="0" y="5"/>
                    </a:moveTo>
                    <a:cubicBezTo>
                      <a:pt x="3" y="10"/>
                      <a:pt x="5" y="16"/>
                      <a:pt x="7" y="21"/>
                    </a:cubicBezTo>
                    <a:cubicBezTo>
                      <a:pt x="8" y="25"/>
                      <a:pt x="9" y="31"/>
                      <a:pt x="12" y="34"/>
                    </a:cubicBezTo>
                    <a:cubicBezTo>
                      <a:pt x="17" y="30"/>
                      <a:pt x="12" y="23"/>
                      <a:pt x="10" y="17"/>
                    </a:cubicBezTo>
                    <a:cubicBezTo>
                      <a:pt x="9" y="13"/>
                      <a:pt x="6" y="0"/>
                      <a:pt x="1" y="5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84" name="Freeform 469"/>
              <p:cNvSpPr>
                <a:spLocks/>
              </p:cNvSpPr>
              <p:nvPr/>
            </p:nvSpPr>
            <p:spPr bwMode="auto">
              <a:xfrm>
                <a:off x="3694" y="2175"/>
                <a:ext cx="22" cy="53"/>
              </a:xfrm>
              <a:custGeom>
                <a:avLst/>
                <a:gdLst>
                  <a:gd name="T0" fmla="*/ 0 w 14"/>
                  <a:gd name="T1" fmla="*/ 1987358 h 34"/>
                  <a:gd name="T2" fmla="*/ 12175518 w 14"/>
                  <a:gd name="T3" fmla="*/ 32247543 h 34"/>
                  <a:gd name="T4" fmla="*/ 15379147 w 14"/>
                  <a:gd name="T5" fmla="*/ 31325511 h 34"/>
                  <a:gd name="T6" fmla="*/ 0 w 14"/>
                  <a:gd name="T7" fmla="*/ 3097940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34">
                    <a:moveTo>
                      <a:pt x="0" y="2"/>
                    </a:moveTo>
                    <a:cubicBezTo>
                      <a:pt x="2" y="12"/>
                      <a:pt x="6" y="25"/>
                      <a:pt x="10" y="34"/>
                    </a:cubicBezTo>
                    <a:cubicBezTo>
                      <a:pt x="11" y="34"/>
                      <a:pt x="13" y="33"/>
                      <a:pt x="13" y="33"/>
                    </a:cubicBezTo>
                    <a:cubicBezTo>
                      <a:pt x="14" y="27"/>
                      <a:pt x="5" y="0"/>
                      <a:pt x="0" y="3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85" name="Freeform 470"/>
              <p:cNvSpPr>
                <a:spLocks/>
              </p:cNvSpPr>
              <p:nvPr/>
            </p:nvSpPr>
            <p:spPr bwMode="auto">
              <a:xfrm>
                <a:off x="3591" y="2275"/>
                <a:ext cx="125" cy="26"/>
              </a:xfrm>
              <a:custGeom>
                <a:avLst/>
                <a:gdLst>
                  <a:gd name="T0" fmla="*/ 1377453 w 80"/>
                  <a:gd name="T1" fmla="*/ 7213053 h 17"/>
                  <a:gd name="T2" fmla="*/ 1377453 w 80"/>
                  <a:gd name="T3" fmla="*/ 7213053 h 17"/>
                  <a:gd name="T4" fmla="*/ 9090127 w 80"/>
                  <a:gd name="T5" fmla="*/ 7213053 h 17"/>
                  <a:gd name="T6" fmla="*/ 17695100 w 80"/>
                  <a:gd name="T7" fmla="*/ 6892435 h 17"/>
                  <a:gd name="T8" fmla="*/ 33868497 w 80"/>
                  <a:gd name="T9" fmla="*/ 5824915 h 17"/>
                  <a:gd name="T10" fmla="*/ 63633994 w 80"/>
                  <a:gd name="T11" fmla="*/ 2705225 h 17"/>
                  <a:gd name="T12" fmla="*/ 74227631 w 80"/>
                  <a:gd name="T13" fmla="*/ 756189 h 17"/>
                  <a:gd name="T14" fmla="*/ 79728050 w 80"/>
                  <a:gd name="T15" fmla="*/ 0 h 17"/>
                  <a:gd name="T16" fmla="*/ 79728050 w 80"/>
                  <a:gd name="T17" fmla="*/ 2016257 h 17"/>
                  <a:gd name="T18" fmla="*/ 70629016 w 80"/>
                  <a:gd name="T19" fmla="*/ 3808598 h 17"/>
                  <a:gd name="T20" fmla="*/ 57801753 w 80"/>
                  <a:gd name="T21" fmla="*/ 6327793 h 17"/>
                  <a:gd name="T22" fmla="*/ 47440330 w 80"/>
                  <a:gd name="T23" fmla="*/ 7213053 h 17"/>
                  <a:gd name="T24" fmla="*/ 36993122 w 80"/>
                  <a:gd name="T25" fmla="*/ 7957727 h 17"/>
                  <a:gd name="T26" fmla="*/ 16193658 w 80"/>
                  <a:gd name="T27" fmla="*/ 8908694 h 17"/>
                  <a:gd name="T28" fmla="*/ 5817681 w 80"/>
                  <a:gd name="T29" fmla="*/ 8908694 h 17"/>
                  <a:gd name="T30" fmla="*/ 1377453 w 80"/>
                  <a:gd name="T31" fmla="*/ 7213053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0" h="17">
                    <a:moveTo>
                      <a:pt x="1" y="14"/>
                    </a:moveTo>
                    <a:cubicBezTo>
                      <a:pt x="1" y="14"/>
                      <a:pt x="0" y="14"/>
                      <a:pt x="1" y="14"/>
                    </a:cubicBezTo>
                    <a:cubicBezTo>
                      <a:pt x="3" y="14"/>
                      <a:pt x="6" y="14"/>
                      <a:pt x="9" y="14"/>
                    </a:cubicBezTo>
                    <a:cubicBezTo>
                      <a:pt x="12" y="14"/>
                      <a:pt x="14" y="13"/>
                      <a:pt x="17" y="13"/>
                    </a:cubicBezTo>
                    <a:cubicBezTo>
                      <a:pt x="23" y="13"/>
                      <a:pt x="27" y="12"/>
                      <a:pt x="33" y="11"/>
                    </a:cubicBezTo>
                    <a:cubicBezTo>
                      <a:pt x="43" y="10"/>
                      <a:pt x="53" y="8"/>
                      <a:pt x="62" y="5"/>
                    </a:cubicBezTo>
                    <a:cubicBezTo>
                      <a:pt x="66" y="4"/>
                      <a:pt x="70" y="2"/>
                      <a:pt x="73" y="1"/>
                    </a:cubicBezTo>
                    <a:cubicBezTo>
                      <a:pt x="74" y="1"/>
                      <a:pt x="76" y="1"/>
                      <a:pt x="78" y="0"/>
                    </a:cubicBezTo>
                    <a:cubicBezTo>
                      <a:pt x="80" y="0"/>
                      <a:pt x="80" y="2"/>
                      <a:pt x="78" y="4"/>
                    </a:cubicBezTo>
                    <a:cubicBezTo>
                      <a:pt x="76" y="6"/>
                      <a:pt x="71" y="6"/>
                      <a:pt x="69" y="7"/>
                    </a:cubicBezTo>
                    <a:cubicBezTo>
                      <a:pt x="64" y="9"/>
                      <a:pt x="60" y="11"/>
                      <a:pt x="56" y="12"/>
                    </a:cubicBezTo>
                    <a:cubicBezTo>
                      <a:pt x="52" y="12"/>
                      <a:pt x="49" y="13"/>
                      <a:pt x="46" y="14"/>
                    </a:cubicBezTo>
                    <a:cubicBezTo>
                      <a:pt x="42" y="15"/>
                      <a:pt x="39" y="14"/>
                      <a:pt x="36" y="15"/>
                    </a:cubicBezTo>
                    <a:cubicBezTo>
                      <a:pt x="29" y="17"/>
                      <a:pt x="22" y="17"/>
                      <a:pt x="16" y="17"/>
                    </a:cubicBezTo>
                    <a:cubicBezTo>
                      <a:pt x="13" y="17"/>
                      <a:pt x="9" y="17"/>
                      <a:pt x="6" y="17"/>
                    </a:cubicBezTo>
                    <a:cubicBezTo>
                      <a:pt x="4" y="16"/>
                      <a:pt x="2" y="15"/>
                      <a:pt x="1" y="14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86" name="Freeform 471"/>
              <p:cNvSpPr>
                <a:spLocks/>
              </p:cNvSpPr>
              <p:nvPr/>
            </p:nvSpPr>
            <p:spPr bwMode="auto">
              <a:xfrm>
                <a:off x="3697" y="2291"/>
                <a:ext cx="10" cy="10"/>
              </a:xfrm>
              <a:custGeom>
                <a:avLst/>
                <a:gdLst>
                  <a:gd name="T0" fmla="*/ 32274783 w 6"/>
                  <a:gd name="T1" fmla="*/ 143130 h 7"/>
                  <a:gd name="T2" fmla="*/ 13073403 w 6"/>
                  <a:gd name="T3" fmla="*/ 417287 h 7"/>
                  <a:gd name="T4" fmla="*/ 32274783 w 6"/>
                  <a:gd name="T5" fmla="*/ 14313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4" y="2"/>
                    </a:moveTo>
                    <a:cubicBezTo>
                      <a:pt x="1" y="0"/>
                      <a:pt x="0" y="5"/>
                      <a:pt x="2" y="6"/>
                    </a:cubicBezTo>
                    <a:cubicBezTo>
                      <a:pt x="4" y="7"/>
                      <a:pt x="6" y="3"/>
                      <a:pt x="4" y="2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87" name="Freeform 472"/>
              <p:cNvSpPr>
                <a:spLocks/>
              </p:cNvSpPr>
              <p:nvPr/>
            </p:nvSpPr>
            <p:spPr bwMode="auto">
              <a:xfrm>
                <a:off x="3559" y="2272"/>
                <a:ext cx="91" cy="76"/>
              </a:xfrm>
              <a:custGeom>
                <a:avLst/>
                <a:gdLst>
                  <a:gd name="T0" fmla="*/ 3822819 w 58"/>
                  <a:gd name="T1" fmla="*/ 0 h 49"/>
                  <a:gd name="T2" fmla="*/ 14764676 w 58"/>
                  <a:gd name="T3" fmla="*/ 13008233 h 49"/>
                  <a:gd name="T4" fmla="*/ 31247191 w 58"/>
                  <a:gd name="T5" fmla="*/ 24467119 h 49"/>
                  <a:gd name="T6" fmla="*/ 49025765 w 58"/>
                  <a:gd name="T7" fmla="*/ 32341130 h 49"/>
                  <a:gd name="T8" fmla="*/ 59523235 w 58"/>
                  <a:gd name="T9" fmla="*/ 36695683 h 49"/>
                  <a:gd name="T10" fmla="*/ 67171319 w 58"/>
                  <a:gd name="T11" fmla="*/ 39740360 h 49"/>
                  <a:gd name="T12" fmla="*/ 38615199 w 58"/>
                  <a:gd name="T13" fmla="*/ 31293442 h 49"/>
                  <a:gd name="T14" fmla="*/ 17921394 w 58"/>
                  <a:gd name="T15" fmla="*/ 18897360 h 49"/>
                  <a:gd name="T16" fmla="*/ 6692611 w 58"/>
                  <a:gd name="T17" fmla="*/ 8667676 h 49"/>
                  <a:gd name="T18" fmla="*/ 0 w 58"/>
                  <a:gd name="T19" fmla="*/ 1095658 h 49"/>
                  <a:gd name="T20" fmla="*/ 3822819 w 58"/>
                  <a:gd name="T21" fmla="*/ 1095658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" h="49">
                    <a:moveTo>
                      <a:pt x="3" y="0"/>
                    </a:moveTo>
                    <a:cubicBezTo>
                      <a:pt x="7" y="5"/>
                      <a:pt x="9" y="11"/>
                      <a:pt x="13" y="16"/>
                    </a:cubicBezTo>
                    <a:cubicBezTo>
                      <a:pt x="17" y="21"/>
                      <a:pt x="22" y="26"/>
                      <a:pt x="27" y="30"/>
                    </a:cubicBezTo>
                    <a:cubicBezTo>
                      <a:pt x="32" y="33"/>
                      <a:pt x="37" y="37"/>
                      <a:pt x="42" y="40"/>
                    </a:cubicBezTo>
                    <a:cubicBezTo>
                      <a:pt x="45" y="41"/>
                      <a:pt x="48" y="43"/>
                      <a:pt x="51" y="45"/>
                    </a:cubicBezTo>
                    <a:cubicBezTo>
                      <a:pt x="53" y="46"/>
                      <a:pt x="57" y="47"/>
                      <a:pt x="58" y="49"/>
                    </a:cubicBezTo>
                    <a:cubicBezTo>
                      <a:pt x="49" y="49"/>
                      <a:pt x="41" y="43"/>
                      <a:pt x="33" y="39"/>
                    </a:cubicBezTo>
                    <a:cubicBezTo>
                      <a:pt x="27" y="35"/>
                      <a:pt x="20" y="29"/>
                      <a:pt x="15" y="23"/>
                    </a:cubicBezTo>
                    <a:cubicBezTo>
                      <a:pt x="12" y="19"/>
                      <a:pt x="9" y="15"/>
                      <a:pt x="6" y="11"/>
                    </a:cubicBezTo>
                    <a:cubicBezTo>
                      <a:pt x="4" y="8"/>
                      <a:pt x="0" y="5"/>
                      <a:pt x="0" y="1"/>
                    </a:cubicBezTo>
                    <a:cubicBezTo>
                      <a:pt x="1" y="1"/>
                      <a:pt x="2" y="1"/>
                      <a:pt x="3" y="1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88" name="Freeform 473"/>
              <p:cNvSpPr>
                <a:spLocks/>
              </p:cNvSpPr>
              <p:nvPr/>
            </p:nvSpPr>
            <p:spPr bwMode="auto">
              <a:xfrm>
                <a:off x="3442" y="2280"/>
                <a:ext cx="14" cy="99"/>
              </a:xfrm>
              <a:custGeom>
                <a:avLst/>
                <a:gdLst>
                  <a:gd name="T0" fmla="*/ 7131948 w 9"/>
                  <a:gd name="T1" fmla="*/ 1586402 h 64"/>
                  <a:gd name="T2" fmla="*/ 3317361 w 9"/>
                  <a:gd name="T3" fmla="*/ 10669040 h 64"/>
                  <a:gd name="T4" fmla="*/ 2947387 w 9"/>
                  <a:gd name="T5" fmla="*/ 24033610 h 64"/>
                  <a:gd name="T6" fmla="*/ 5160339 w 9"/>
                  <a:gd name="T7" fmla="*/ 36970130 h 64"/>
                  <a:gd name="T8" fmla="*/ 5160339 w 9"/>
                  <a:gd name="T9" fmla="*/ 47929481 h 64"/>
                  <a:gd name="T10" fmla="*/ 2947387 w 9"/>
                  <a:gd name="T11" fmla="*/ 31449774 h 64"/>
                  <a:gd name="T12" fmla="*/ 0 w 9"/>
                  <a:gd name="T13" fmla="*/ 14830663 h 64"/>
                  <a:gd name="T14" fmla="*/ 8027194 w 9"/>
                  <a:gd name="T15" fmla="*/ 0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64">
                    <a:moveTo>
                      <a:pt x="8" y="2"/>
                    </a:moveTo>
                    <a:cubicBezTo>
                      <a:pt x="5" y="3"/>
                      <a:pt x="4" y="11"/>
                      <a:pt x="4" y="14"/>
                    </a:cubicBezTo>
                    <a:cubicBezTo>
                      <a:pt x="3" y="20"/>
                      <a:pt x="3" y="26"/>
                      <a:pt x="3" y="32"/>
                    </a:cubicBezTo>
                    <a:cubicBezTo>
                      <a:pt x="4" y="38"/>
                      <a:pt x="5" y="43"/>
                      <a:pt x="6" y="49"/>
                    </a:cubicBezTo>
                    <a:cubicBezTo>
                      <a:pt x="6" y="53"/>
                      <a:pt x="7" y="61"/>
                      <a:pt x="6" y="64"/>
                    </a:cubicBezTo>
                    <a:cubicBezTo>
                      <a:pt x="4" y="57"/>
                      <a:pt x="3" y="49"/>
                      <a:pt x="3" y="42"/>
                    </a:cubicBezTo>
                    <a:cubicBezTo>
                      <a:pt x="2" y="35"/>
                      <a:pt x="0" y="27"/>
                      <a:pt x="0" y="20"/>
                    </a:cubicBezTo>
                    <a:cubicBezTo>
                      <a:pt x="1" y="13"/>
                      <a:pt x="3" y="3"/>
                      <a:pt x="9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89" name="Freeform 474"/>
              <p:cNvSpPr>
                <a:spLocks/>
              </p:cNvSpPr>
              <p:nvPr/>
            </p:nvSpPr>
            <p:spPr bwMode="auto">
              <a:xfrm>
                <a:off x="3141" y="3021"/>
                <a:ext cx="187" cy="118"/>
              </a:xfrm>
              <a:custGeom>
                <a:avLst/>
                <a:gdLst>
                  <a:gd name="T0" fmla="*/ 0 w 119"/>
                  <a:gd name="T1" fmla="*/ 0 h 76"/>
                  <a:gd name="T2" fmla="*/ 68023775 w 119"/>
                  <a:gd name="T3" fmla="*/ 45326807 h 76"/>
                  <a:gd name="T4" fmla="*/ 144865193 w 119"/>
                  <a:gd name="T5" fmla="*/ 63634067 h 76"/>
                  <a:gd name="T6" fmla="*/ 0 w 119"/>
                  <a:gd name="T7" fmla="*/ 3149965 h 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9" h="76">
                    <a:moveTo>
                      <a:pt x="0" y="0"/>
                    </a:moveTo>
                    <a:cubicBezTo>
                      <a:pt x="7" y="21"/>
                      <a:pt x="36" y="44"/>
                      <a:pt x="56" y="54"/>
                    </a:cubicBezTo>
                    <a:cubicBezTo>
                      <a:pt x="76" y="65"/>
                      <a:pt x="100" y="64"/>
                      <a:pt x="119" y="76"/>
                    </a:cubicBezTo>
                    <a:cubicBezTo>
                      <a:pt x="65" y="71"/>
                      <a:pt x="13" y="64"/>
                      <a:pt x="0" y="4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90" name="Freeform 475"/>
              <p:cNvSpPr>
                <a:spLocks/>
              </p:cNvSpPr>
              <p:nvPr/>
            </p:nvSpPr>
            <p:spPr bwMode="auto">
              <a:xfrm>
                <a:off x="3273" y="3186"/>
                <a:ext cx="120" cy="99"/>
              </a:xfrm>
              <a:custGeom>
                <a:avLst/>
                <a:gdLst>
                  <a:gd name="T0" fmla="*/ 1979589 w 77"/>
                  <a:gd name="T1" fmla="*/ 30019609 h 64"/>
                  <a:gd name="T2" fmla="*/ 70566036 w 77"/>
                  <a:gd name="T3" fmla="*/ 0 h 64"/>
                  <a:gd name="T4" fmla="*/ 0 w 77"/>
                  <a:gd name="T5" fmla="*/ 34353099 h 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7" h="64">
                    <a:moveTo>
                      <a:pt x="2" y="40"/>
                    </a:moveTo>
                    <a:cubicBezTo>
                      <a:pt x="28" y="50"/>
                      <a:pt x="60" y="20"/>
                      <a:pt x="75" y="0"/>
                    </a:cubicBezTo>
                    <a:cubicBezTo>
                      <a:pt x="77" y="27"/>
                      <a:pt x="22" y="64"/>
                      <a:pt x="0" y="46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91" name="Freeform 476"/>
              <p:cNvSpPr>
                <a:spLocks/>
              </p:cNvSpPr>
              <p:nvPr/>
            </p:nvSpPr>
            <p:spPr bwMode="auto">
              <a:xfrm>
                <a:off x="3451" y="3045"/>
                <a:ext cx="144" cy="162"/>
              </a:xfrm>
              <a:custGeom>
                <a:avLst/>
                <a:gdLst>
                  <a:gd name="T0" fmla="*/ 0 w 92"/>
                  <a:gd name="T1" fmla="*/ 0 h 104"/>
                  <a:gd name="T2" fmla="*/ 55761159 w 92"/>
                  <a:gd name="T3" fmla="*/ 40933718 h 104"/>
                  <a:gd name="T4" fmla="*/ 98681693 w 92"/>
                  <a:gd name="T5" fmla="*/ 96270087 h 104"/>
                  <a:gd name="T6" fmla="*/ 40279796 w 92"/>
                  <a:gd name="T7" fmla="*/ 44675899 h 104"/>
                  <a:gd name="T8" fmla="*/ 2305683 w 92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104">
                    <a:moveTo>
                      <a:pt x="0" y="0"/>
                    </a:moveTo>
                    <a:cubicBezTo>
                      <a:pt x="11" y="19"/>
                      <a:pt x="35" y="30"/>
                      <a:pt x="52" y="44"/>
                    </a:cubicBezTo>
                    <a:cubicBezTo>
                      <a:pt x="74" y="61"/>
                      <a:pt x="77" y="82"/>
                      <a:pt x="92" y="104"/>
                    </a:cubicBezTo>
                    <a:cubicBezTo>
                      <a:pt x="71" y="91"/>
                      <a:pt x="55" y="65"/>
                      <a:pt x="38" y="48"/>
                    </a:cubicBezTo>
                    <a:cubicBezTo>
                      <a:pt x="24" y="32"/>
                      <a:pt x="15" y="15"/>
                      <a:pt x="2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92" name="Freeform 477"/>
              <p:cNvSpPr>
                <a:spLocks/>
              </p:cNvSpPr>
              <p:nvPr/>
            </p:nvSpPr>
            <p:spPr bwMode="auto">
              <a:xfrm>
                <a:off x="3505" y="3067"/>
                <a:ext cx="103" cy="56"/>
              </a:xfrm>
              <a:custGeom>
                <a:avLst/>
                <a:gdLst>
                  <a:gd name="T0" fmla="*/ 0 w 66"/>
                  <a:gd name="T1" fmla="*/ 0 h 36"/>
                  <a:gd name="T2" fmla="*/ 64885644 w 66"/>
                  <a:gd name="T3" fmla="*/ 31908277 h 36"/>
                  <a:gd name="T4" fmla="*/ 5674958 w 66"/>
                  <a:gd name="T5" fmla="*/ 5160339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6" h="36">
                    <a:moveTo>
                      <a:pt x="0" y="0"/>
                    </a:moveTo>
                    <a:cubicBezTo>
                      <a:pt x="15" y="16"/>
                      <a:pt x="43" y="36"/>
                      <a:pt x="66" y="36"/>
                    </a:cubicBezTo>
                    <a:cubicBezTo>
                      <a:pt x="47" y="25"/>
                      <a:pt x="23" y="14"/>
                      <a:pt x="6" y="6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93" name="Freeform 478"/>
              <p:cNvSpPr>
                <a:spLocks/>
              </p:cNvSpPr>
              <p:nvPr/>
            </p:nvSpPr>
            <p:spPr bwMode="auto">
              <a:xfrm>
                <a:off x="3351" y="2476"/>
                <a:ext cx="81" cy="513"/>
              </a:xfrm>
              <a:custGeom>
                <a:avLst/>
                <a:gdLst>
                  <a:gd name="T0" fmla="*/ 6503516 w 52"/>
                  <a:gd name="T1" fmla="*/ 2892872 h 330"/>
                  <a:gd name="T2" fmla="*/ 34410996 w 52"/>
                  <a:gd name="T3" fmla="*/ 12149367 h 330"/>
                  <a:gd name="T4" fmla="*/ 46585466 w 52"/>
                  <a:gd name="T5" fmla="*/ 32483336 h 330"/>
                  <a:gd name="T6" fmla="*/ 40933718 w 52"/>
                  <a:gd name="T7" fmla="*/ 100777886 h 330"/>
                  <a:gd name="T8" fmla="*/ 31647389 w 52"/>
                  <a:gd name="T9" fmla="*/ 242207674 h 330"/>
                  <a:gd name="T10" fmla="*/ 29906719 w 52"/>
                  <a:gd name="T11" fmla="*/ 287029400 h 330"/>
                  <a:gd name="T12" fmla="*/ 26278436 w 52"/>
                  <a:gd name="T13" fmla="*/ 237316126 h 330"/>
                  <a:gd name="T14" fmla="*/ 28680824 w 52"/>
                  <a:gd name="T15" fmla="*/ 174637175 h 330"/>
                  <a:gd name="T16" fmla="*/ 23359601 w 52"/>
                  <a:gd name="T17" fmla="*/ 132296410 h 330"/>
                  <a:gd name="T18" fmla="*/ 26795867 w 52"/>
                  <a:gd name="T19" fmla="*/ 102211074 h 330"/>
                  <a:gd name="T20" fmla="*/ 17936614 w 52"/>
                  <a:gd name="T21" fmla="*/ 74834774 h 330"/>
                  <a:gd name="T22" fmla="*/ 13751504 w 52"/>
                  <a:gd name="T23" fmla="*/ 44278179 h 330"/>
                  <a:gd name="T24" fmla="*/ 7392258 w 52"/>
                  <a:gd name="T25" fmla="*/ 34603176 h 330"/>
                  <a:gd name="T26" fmla="*/ 7392258 w 52"/>
                  <a:gd name="T27" fmla="*/ 22089483 h 330"/>
                  <a:gd name="T28" fmla="*/ 0 w 52"/>
                  <a:gd name="T29" fmla="*/ 2892872 h 3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2" h="330">
                    <a:moveTo>
                      <a:pt x="7" y="3"/>
                    </a:moveTo>
                    <a:cubicBezTo>
                      <a:pt x="11" y="0"/>
                      <a:pt x="31" y="10"/>
                      <a:pt x="37" y="14"/>
                    </a:cubicBezTo>
                    <a:cubicBezTo>
                      <a:pt x="48" y="20"/>
                      <a:pt x="50" y="24"/>
                      <a:pt x="50" y="37"/>
                    </a:cubicBezTo>
                    <a:cubicBezTo>
                      <a:pt x="52" y="63"/>
                      <a:pt x="47" y="91"/>
                      <a:pt x="44" y="116"/>
                    </a:cubicBezTo>
                    <a:cubicBezTo>
                      <a:pt x="37" y="170"/>
                      <a:pt x="42" y="225"/>
                      <a:pt x="34" y="278"/>
                    </a:cubicBezTo>
                    <a:cubicBezTo>
                      <a:pt x="32" y="295"/>
                      <a:pt x="32" y="316"/>
                      <a:pt x="32" y="330"/>
                    </a:cubicBezTo>
                    <a:cubicBezTo>
                      <a:pt x="24" y="312"/>
                      <a:pt x="27" y="292"/>
                      <a:pt x="28" y="273"/>
                    </a:cubicBezTo>
                    <a:cubicBezTo>
                      <a:pt x="29" y="249"/>
                      <a:pt x="29" y="225"/>
                      <a:pt x="31" y="201"/>
                    </a:cubicBezTo>
                    <a:cubicBezTo>
                      <a:pt x="32" y="184"/>
                      <a:pt x="26" y="169"/>
                      <a:pt x="25" y="152"/>
                    </a:cubicBezTo>
                    <a:cubicBezTo>
                      <a:pt x="25" y="139"/>
                      <a:pt x="32" y="131"/>
                      <a:pt x="29" y="118"/>
                    </a:cubicBezTo>
                    <a:cubicBezTo>
                      <a:pt x="26" y="107"/>
                      <a:pt x="20" y="98"/>
                      <a:pt x="19" y="86"/>
                    </a:cubicBezTo>
                    <a:cubicBezTo>
                      <a:pt x="18" y="73"/>
                      <a:pt x="19" y="63"/>
                      <a:pt x="15" y="51"/>
                    </a:cubicBezTo>
                    <a:cubicBezTo>
                      <a:pt x="13" y="47"/>
                      <a:pt x="9" y="44"/>
                      <a:pt x="8" y="40"/>
                    </a:cubicBezTo>
                    <a:cubicBezTo>
                      <a:pt x="8" y="37"/>
                      <a:pt x="10" y="30"/>
                      <a:pt x="8" y="25"/>
                    </a:cubicBezTo>
                    <a:cubicBezTo>
                      <a:pt x="6" y="18"/>
                      <a:pt x="0" y="12"/>
                      <a:pt x="0" y="3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94" name="Freeform 479"/>
              <p:cNvSpPr>
                <a:spLocks/>
              </p:cNvSpPr>
              <p:nvPr/>
            </p:nvSpPr>
            <p:spPr bwMode="auto">
              <a:xfrm>
                <a:off x="3447" y="2270"/>
                <a:ext cx="90" cy="220"/>
              </a:xfrm>
              <a:custGeom>
                <a:avLst/>
                <a:gdLst>
                  <a:gd name="T0" fmla="*/ 13610591 w 58"/>
                  <a:gd name="T1" fmla="*/ 8809413 h 141"/>
                  <a:gd name="T2" fmla="*/ 9971227 w 58"/>
                  <a:gd name="T3" fmla="*/ 71598281 h 141"/>
                  <a:gd name="T4" fmla="*/ 8771270 w 58"/>
                  <a:gd name="T5" fmla="*/ 104513170 h 141"/>
                  <a:gd name="T6" fmla="*/ 4141137 w 58"/>
                  <a:gd name="T7" fmla="*/ 137474702 h 141"/>
                  <a:gd name="T8" fmla="*/ 29670738 w 58"/>
                  <a:gd name="T9" fmla="*/ 47654378 h 141"/>
                  <a:gd name="T10" fmla="*/ 43161551 w 58"/>
                  <a:gd name="T11" fmla="*/ 5646033 h 141"/>
                  <a:gd name="T12" fmla="*/ 15472594 w 58"/>
                  <a:gd name="T13" fmla="*/ 12387532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141">
                    <a:moveTo>
                      <a:pt x="17" y="9"/>
                    </a:moveTo>
                    <a:cubicBezTo>
                      <a:pt x="2" y="14"/>
                      <a:pt x="11" y="61"/>
                      <a:pt x="12" y="74"/>
                    </a:cubicBezTo>
                    <a:cubicBezTo>
                      <a:pt x="12" y="86"/>
                      <a:pt x="14" y="96"/>
                      <a:pt x="11" y="107"/>
                    </a:cubicBezTo>
                    <a:cubicBezTo>
                      <a:pt x="8" y="118"/>
                      <a:pt x="0" y="131"/>
                      <a:pt x="5" y="141"/>
                    </a:cubicBezTo>
                    <a:cubicBezTo>
                      <a:pt x="11" y="108"/>
                      <a:pt x="19" y="79"/>
                      <a:pt x="36" y="49"/>
                    </a:cubicBezTo>
                    <a:cubicBezTo>
                      <a:pt x="40" y="42"/>
                      <a:pt x="58" y="13"/>
                      <a:pt x="52" y="6"/>
                    </a:cubicBezTo>
                    <a:cubicBezTo>
                      <a:pt x="47" y="0"/>
                      <a:pt x="25" y="10"/>
                      <a:pt x="19" y="13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95" name="Freeform 480"/>
              <p:cNvSpPr>
                <a:spLocks/>
              </p:cNvSpPr>
              <p:nvPr/>
            </p:nvSpPr>
            <p:spPr bwMode="auto">
              <a:xfrm>
                <a:off x="3622" y="2317"/>
                <a:ext cx="102" cy="39"/>
              </a:xfrm>
              <a:custGeom>
                <a:avLst/>
                <a:gdLst>
                  <a:gd name="T0" fmla="*/ 0 w 65"/>
                  <a:gd name="T1" fmla="*/ 0 h 25"/>
                  <a:gd name="T2" fmla="*/ 20686064 w 65"/>
                  <a:gd name="T3" fmla="*/ 9966480 h 25"/>
                  <a:gd name="T4" fmla="*/ 39188741 w 65"/>
                  <a:gd name="T5" fmla="*/ 15547709 h 25"/>
                  <a:gd name="T6" fmla="*/ 75645383 w 65"/>
                  <a:gd name="T7" fmla="*/ 22871486 h 25"/>
                  <a:gd name="T8" fmla="*/ 67572097 w 65"/>
                  <a:gd name="T9" fmla="*/ 7691550 h 25"/>
                  <a:gd name="T10" fmla="*/ 45535400 w 65"/>
                  <a:gd name="T11" fmla="*/ 2026003 h 25"/>
                  <a:gd name="T12" fmla="*/ 18089107 w 65"/>
                  <a:gd name="T13" fmla="*/ 2026003 h 25"/>
                  <a:gd name="T14" fmla="*/ 2444256 w 65"/>
                  <a:gd name="T15" fmla="*/ 129872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25">
                    <a:moveTo>
                      <a:pt x="0" y="0"/>
                    </a:moveTo>
                    <a:cubicBezTo>
                      <a:pt x="7" y="2"/>
                      <a:pt x="12" y="7"/>
                      <a:pt x="18" y="10"/>
                    </a:cubicBezTo>
                    <a:cubicBezTo>
                      <a:pt x="23" y="12"/>
                      <a:pt x="29" y="14"/>
                      <a:pt x="34" y="16"/>
                    </a:cubicBezTo>
                    <a:cubicBezTo>
                      <a:pt x="44" y="20"/>
                      <a:pt x="54" y="25"/>
                      <a:pt x="65" y="24"/>
                    </a:cubicBezTo>
                    <a:cubicBezTo>
                      <a:pt x="63" y="19"/>
                      <a:pt x="61" y="13"/>
                      <a:pt x="58" y="8"/>
                    </a:cubicBezTo>
                    <a:cubicBezTo>
                      <a:pt x="54" y="3"/>
                      <a:pt x="45" y="2"/>
                      <a:pt x="39" y="2"/>
                    </a:cubicBezTo>
                    <a:cubicBezTo>
                      <a:pt x="31" y="2"/>
                      <a:pt x="23" y="1"/>
                      <a:pt x="15" y="2"/>
                    </a:cubicBezTo>
                    <a:cubicBezTo>
                      <a:pt x="10" y="2"/>
                      <a:pt x="7" y="2"/>
                      <a:pt x="2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96" name="Freeform 481"/>
              <p:cNvSpPr>
                <a:spLocks/>
              </p:cNvSpPr>
              <p:nvPr/>
            </p:nvSpPr>
            <p:spPr bwMode="auto">
              <a:xfrm>
                <a:off x="3110" y="2291"/>
                <a:ext cx="119" cy="110"/>
              </a:xfrm>
              <a:custGeom>
                <a:avLst/>
                <a:gdLst>
                  <a:gd name="T0" fmla="*/ 1481325 w 76"/>
                  <a:gd name="T1" fmla="*/ 55406730 h 71"/>
                  <a:gd name="T2" fmla="*/ 17348221 w 76"/>
                  <a:gd name="T3" fmla="*/ 50992271 h 71"/>
                  <a:gd name="T4" fmla="*/ 34180927 w 76"/>
                  <a:gd name="T5" fmla="*/ 44478117 h 71"/>
                  <a:gd name="T6" fmla="*/ 54154628 w 76"/>
                  <a:gd name="T7" fmla="*/ 32243739 h 71"/>
                  <a:gd name="T8" fmla="*/ 71503586 w 76"/>
                  <a:gd name="T9" fmla="*/ 14653647 h 71"/>
                  <a:gd name="T10" fmla="*/ 81295609 w 76"/>
                  <a:gd name="T11" fmla="*/ 0 h 71"/>
                  <a:gd name="T12" fmla="*/ 68788687 w 76"/>
                  <a:gd name="T13" fmla="*/ 7651313 h 71"/>
                  <a:gd name="T14" fmla="*/ 48661788 w 76"/>
                  <a:gd name="T15" fmla="*/ 18365580 h 71"/>
                  <a:gd name="T16" fmla="*/ 29164940 w 76"/>
                  <a:gd name="T17" fmla="*/ 29705706 h 71"/>
                  <a:gd name="T18" fmla="*/ 13941744 w 76"/>
                  <a:gd name="T19" fmla="*/ 35762526 h 71"/>
                  <a:gd name="T20" fmla="*/ 0 w 76"/>
                  <a:gd name="T21" fmla="*/ 55406730 h 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71">
                    <a:moveTo>
                      <a:pt x="1" y="71"/>
                    </a:moveTo>
                    <a:cubicBezTo>
                      <a:pt x="6" y="70"/>
                      <a:pt x="12" y="67"/>
                      <a:pt x="16" y="65"/>
                    </a:cubicBezTo>
                    <a:cubicBezTo>
                      <a:pt x="22" y="62"/>
                      <a:pt x="27" y="60"/>
                      <a:pt x="31" y="57"/>
                    </a:cubicBezTo>
                    <a:cubicBezTo>
                      <a:pt x="38" y="52"/>
                      <a:pt x="44" y="46"/>
                      <a:pt x="50" y="41"/>
                    </a:cubicBezTo>
                    <a:cubicBezTo>
                      <a:pt x="57" y="35"/>
                      <a:pt x="62" y="27"/>
                      <a:pt x="66" y="19"/>
                    </a:cubicBezTo>
                    <a:cubicBezTo>
                      <a:pt x="69" y="14"/>
                      <a:pt x="76" y="6"/>
                      <a:pt x="75" y="0"/>
                    </a:cubicBezTo>
                    <a:cubicBezTo>
                      <a:pt x="71" y="0"/>
                      <a:pt x="66" y="8"/>
                      <a:pt x="63" y="10"/>
                    </a:cubicBezTo>
                    <a:cubicBezTo>
                      <a:pt x="57" y="14"/>
                      <a:pt x="51" y="18"/>
                      <a:pt x="45" y="23"/>
                    </a:cubicBezTo>
                    <a:cubicBezTo>
                      <a:pt x="39" y="29"/>
                      <a:pt x="33" y="33"/>
                      <a:pt x="27" y="38"/>
                    </a:cubicBezTo>
                    <a:cubicBezTo>
                      <a:pt x="23" y="41"/>
                      <a:pt x="17" y="43"/>
                      <a:pt x="13" y="46"/>
                    </a:cubicBezTo>
                    <a:cubicBezTo>
                      <a:pt x="6" y="52"/>
                      <a:pt x="1" y="63"/>
                      <a:pt x="0" y="7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97" name="Freeform 482"/>
              <p:cNvSpPr>
                <a:spLocks/>
              </p:cNvSpPr>
              <p:nvPr/>
            </p:nvSpPr>
            <p:spPr bwMode="auto">
              <a:xfrm>
                <a:off x="3143" y="2188"/>
                <a:ext cx="17" cy="68"/>
              </a:xfrm>
              <a:custGeom>
                <a:avLst/>
                <a:gdLst>
                  <a:gd name="T0" fmla="*/ 6746240 w 11"/>
                  <a:gd name="T1" fmla="*/ 0 h 44"/>
                  <a:gd name="T2" fmla="*/ 3728819 w 11"/>
                  <a:gd name="T3" fmla="*/ 11037942 h 44"/>
                  <a:gd name="T4" fmla="*/ 1561201 w 11"/>
                  <a:gd name="T5" fmla="*/ 20079314 h 44"/>
                  <a:gd name="T6" fmla="*/ 2412765 w 11"/>
                  <a:gd name="T7" fmla="*/ 31798500 h 44"/>
                  <a:gd name="T8" fmla="*/ 6746240 w 11"/>
                  <a:gd name="T9" fmla="*/ 11037942 h 44"/>
                  <a:gd name="T10" fmla="*/ 6746240 w 11"/>
                  <a:gd name="T11" fmla="*/ 1010189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44">
                    <a:moveTo>
                      <a:pt x="9" y="0"/>
                    </a:moveTo>
                    <a:cubicBezTo>
                      <a:pt x="6" y="4"/>
                      <a:pt x="6" y="11"/>
                      <a:pt x="5" y="15"/>
                    </a:cubicBezTo>
                    <a:cubicBezTo>
                      <a:pt x="4" y="19"/>
                      <a:pt x="3" y="24"/>
                      <a:pt x="2" y="28"/>
                    </a:cubicBezTo>
                    <a:cubicBezTo>
                      <a:pt x="2" y="31"/>
                      <a:pt x="0" y="43"/>
                      <a:pt x="3" y="44"/>
                    </a:cubicBezTo>
                    <a:cubicBezTo>
                      <a:pt x="2" y="35"/>
                      <a:pt x="7" y="25"/>
                      <a:pt x="9" y="15"/>
                    </a:cubicBezTo>
                    <a:cubicBezTo>
                      <a:pt x="9" y="11"/>
                      <a:pt x="11" y="5"/>
                      <a:pt x="9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98" name="Freeform 483"/>
              <p:cNvSpPr>
                <a:spLocks/>
              </p:cNvSpPr>
              <p:nvPr/>
            </p:nvSpPr>
            <p:spPr bwMode="auto">
              <a:xfrm>
                <a:off x="3213" y="2208"/>
                <a:ext cx="21" cy="65"/>
              </a:xfrm>
              <a:custGeom>
                <a:avLst/>
                <a:gdLst>
                  <a:gd name="T0" fmla="*/ 28681511 w 13"/>
                  <a:gd name="T1" fmla="*/ 0 h 42"/>
                  <a:gd name="T2" fmla="*/ 14361852 w 13"/>
                  <a:gd name="T3" fmla="*/ 31038826 h 42"/>
                  <a:gd name="T4" fmla="*/ 28681511 w 13"/>
                  <a:gd name="T5" fmla="*/ 12287595 h 42"/>
                  <a:gd name="T6" fmla="*/ 28681511 w 13"/>
                  <a:gd name="T7" fmla="*/ 1035571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42">
                    <a:moveTo>
                      <a:pt x="10" y="0"/>
                    </a:moveTo>
                    <a:cubicBezTo>
                      <a:pt x="9" y="2"/>
                      <a:pt x="0" y="41"/>
                      <a:pt x="5" y="41"/>
                    </a:cubicBezTo>
                    <a:cubicBezTo>
                      <a:pt x="7" y="42"/>
                      <a:pt x="9" y="18"/>
                      <a:pt x="10" y="16"/>
                    </a:cubicBezTo>
                    <a:cubicBezTo>
                      <a:pt x="10" y="12"/>
                      <a:pt x="13" y="4"/>
                      <a:pt x="10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99" name="Freeform 484"/>
              <p:cNvSpPr>
                <a:spLocks/>
              </p:cNvSpPr>
              <p:nvPr/>
            </p:nvSpPr>
            <p:spPr bwMode="auto">
              <a:xfrm>
                <a:off x="3340" y="2228"/>
                <a:ext cx="6" cy="66"/>
              </a:xfrm>
              <a:custGeom>
                <a:avLst/>
                <a:gdLst>
                  <a:gd name="T0" fmla="*/ 466608 w 4"/>
                  <a:gd name="T1" fmla="*/ 0 h 42"/>
                  <a:gd name="T2" fmla="*/ 466608 w 4"/>
                  <a:gd name="T3" fmla="*/ 18826723 h 42"/>
                  <a:gd name="T4" fmla="*/ 0 w 4"/>
                  <a:gd name="T5" fmla="*/ 35539597 h 42"/>
                  <a:gd name="T6" fmla="*/ 0 w 4"/>
                  <a:gd name="T7" fmla="*/ 44927831 h 42"/>
                  <a:gd name="T8" fmla="*/ 699912 w 4"/>
                  <a:gd name="T9" fmla="*/ 48893919 h 42"/>
                  <a:gd name="T10" fmla="*/ 1049868 w 4"/>
                  <a:gd name="T11" fmla="*/ 36286769 h 42"/>
                  <a:gd name="T12" fmla="*/ 1049868 w 4"/>
                  <a:gd name="T13" fmla="*/ 19132957 h 42"/>
                  <a:gd name="T14" fmla="*/ 1049868 w 4"/>
                  <a:gd name="T15" fmla="*/ 8368987 h 42"/>
                  <a:gd name="T16" fmla="*/ 699912 w 4"/>
                  <a:gd name="T17" fmla="*/ 252205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42">
                    <a:moveTo>
                      <a:pt x="1" y="0"/>
                    </a:moveTo>
                    <a:cubicBezTo>
                      <a:pt x="0" y="5"/>
                      <a:pt x="1" y="10"/>
                      <a:pt x="1" y="15"/>
                    </a:cubicBezTo>
                    <a:cubicBezTo>
                      <a:pt x="1" y="20"/>
                      <a:pt x="0" y="25"/>
                      <a:pt x="0" y="29"/>
                    </a:cubicBezTo>
                    <a:cubicBezTo>
                      <a:pt x="0" y="32"/>
                      <a:pt x="0" y="34"/>
                      <a:pt x="0" y="37"/>
                    </a:cubicBezTo>
                    <a:cubicBezTo>
                      <a:pt x="0" y="38"/>
                      <a:pt x="0" y="42"/>
                      <a:pt x="2" y="40"/>
                    </a:cubicBezTo>
                    <a:cubicBezTo>
                      <a:pt x="3" y="38"/>
                      <a:pt x="3" y="32"/>
                      <a:pt x="3" y="30"/>
                    </a:cubicBezTo>
                    <a:cubicBezTo>
                      <a:pt x="4" y="25"/>
                      <a:pt x="3" y="21"/>
                      <a:pt x="3" y="16"/>
                    </a:cubicBezTo>
                    <a:cubicBezTo>
                      <a:pt x="3" y="13"/>
                      <a:pt x="4" y="10"/>
                      <a:pt x="3" y="7"/>
                    </a:cubicBezTo>
                    <a:cubicBezTo>
                      <a:pt x="3" y="6"/>
                      <a:pt x="2" y="4"/>
                      <a:pt x="2" y="2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00" name="Freeform 485"/>
              <p:cNvSpPr>
                <a:spLocks/>
              </p:cNvSpPr>
              <p:nvPr/>
            </p:nvSpPr>
            <p:spPr bwMode="auto">
              <a:xfrm>
                <a:off x="3448" y="2236"/>
                <a:ext cx="19" cy="36"/>
              </a:xfrm>
              <a:custGeom>
                <a:avLst/>
                <a:gdLst>
                  <a:gd name="T0" fmla="*/ 5060731 w 12"/>
                  <a:gd name="T1" fmla="*/ 0 h 23"/>
                  <a:gd name="T2" fmla="*/ 9734881 w 12"/>
                  <a:gd name="T3" fmla="*/ 3875243 h 23"/>
                  <a:gd name="T4" fmla="*/ 12686971 w 12"/>
                  <a:gd name="T5" fmla="*/ 10899437 h 23"/>
                  <a:gd name="T6" fmla="*/ 9734881 w 12"/>
                  <a:gd name="T7" fmla="*/ 18437283 h 23"/>
                  <a:gd name="T8" fmla="*/ 0 w 12"/>
                  <a:gd name="T9" fmla="*/ 23259351 h 23"/>
                  <a:gd name="T10" fmla="*/ 16688492 w 12"/>
                  <a:gd name="T11" fmla="*/ 11779375 h 23"/>
                  <a:gd name="T12" fmla="*/ 12686971 w 12"/>
                  <a:gd name="T13" fmla="*/ 3875243 h 23"/>
                  <a:gd name="T14" fmla="*/ 2018685 w 12"/>
                  <a:gd name="T15" fmla="*/ 1473075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23">
                    <a:moveTo>
                      <a:pt x="3" y="0"/>
                    </a:moveTo>
                    <a:cubicBezTo>
                      <a:pt x="3" y="1"/>
                      <a:pt x="5" y="3"/>
                      <a:pt x="6" y="4"/>
                    </a:cubicBezTo>
                    <a:cubicBezTo>
                      <a:pt x="8" y="6"/>
                      <a:pt x="8" y="8"/>
                      <a:pt x="8" y="10"/>
                    </a:cubicBezTo>
                    <a:cubicBezTo>
                      <a:pt x="8" y="13"/>
                      <a:pt x="8" y="15"/>
                      <a:pt x="6" y="17"/>
                    </a:cubicBezTo>
                    <a:cubicBezTo>
                      <a:pt x="4" y="19"/>
                      <a:pt x="1" y="20"/>
                      <a:pt x="0" y="22"/>
                    </a:cubicBezTo>
                    <a:cubicBezTo>
                      <a:pt x="6" y="23"/>
                      <a:pt x="12" y="17"/>
                      <a:pt x="11" y="11"/>
                    </a:cubicBezTo>
                    <a:cubicBezTo>
                      <a:pt x="11" y="8"/>
                      <a:pt x="10" y="6"/>
                      <a:pt x="8" y="4"/>
                    </a:cubicBezTo>
                    <a:cubicBezTo>
                      <a:pt x="6" y="2"/>
                      <a:pt x="3" y="2"/>
                      <a:pt x="1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01" name="Freeform 486"/>
              <p:cNvSpPr>
                <a:spLocks/>
              </p:cNvSpPr>
              <p:nvPr/>
            </p:nvSpPr>
            <p:spPr bwMode="auto">
              <a:xfrm>
                <a:off x="3537" y="2217"/>
                <a:ext cx="18" cy="55"/>
              </a:xfrm>
              <a:custGeom>
                <a:avLst/>
                <a:gdLst>
                  <a:gd name="T0" fmla="*/ 4680619 w 11"/>
                  <a:gd name="T1" fmla="*/ 0 h 35"/>
                  <a:gd name="T2" fmla="*/ 33560049 w 11"/>
                  <a:gd name="T3" fmla="*/ 23091580 h 35"/>
                  <a:gd name="T4" fmla="*/ 41858350 w 11"/>
                  <a:gd name="T5" fmla="*/ 42268933 h 35"/>
                  <a:gd name="T6" fmla="*/ 17090630 w 11"/>
                  <a:gd name="T7" fmla="*/ 20666274 h 35"/>
                  <a:gd name="T8" fmla="*/ 0 w 11"/>
                  <a:gd name="T9" fmla="*/ 252205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35">
                    <a:moveTo>
                      <a:pt x="1" y="0"/>
                    </a:moveTo>
                    <a:cubicBezTo>
                      <a:pt x="5" y="5"/>
                      <a:pt x="6" y="13"/>
                      <a:pt x="8" y="19"/>
                    </a:cubicBezTo>
                    <a:cubicBezTo>
                      <a:pt x="9" y="24"/>
                      <a:pt x="11" y="30"/>
                      <a:pt x="10" y="35"/>
                    </a:cubicBezTo>
                    <a:cubicBezTo>
                      <a:pt x="7" y="30"/>
                      <a:pt x="6" y="24"/>
                      <a:pt x="4" y="17"/>
                    </a:cubicBezTo>
                    <a:cubicBezTo>
                      <a:pt x="2" y="13"/>
                      <a:pt x="2" y="6"/>
                      <a:pt x="0" y="2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02" name="Freeform 487"/>
              <p:cNvSpPr>
                <a:spLocks/>
              </p:cNvSpPr>
              <p:nvPr/>
            </p:nvSpPr>
            <p:spPr bwMode="auto">
              <a:xfrm>
                <a:off x="3611" y="2200"/>
                <a:ext cx="17" cy="59"/>
              </a:xfrm>
              <a:custGeom>
                <a:avLst/>
                <a:gdLst>
                  <a:gd name="T0" fmla="*/ 0 w 11"/>
                  <a:gd name="T1" fmla="*/ 0 h 38"/>
                  <a:gd name="T2" fmla="*/ 2412765 w 11"/>
                  <a:gd name="T3" fmla="*/ 4890735 h 38"/>
                  <a:gd name="T4" fmla="*/ 5762720 w 11"/>
                  <a:gd name="T5" fmla="*/ 17771418 h 38"/>
                  <a:gd name="T6" fmla="*/ 7888193 w 11"/>
                  <a:gd name="T7" fmla="*/ 32054666 h 38"/>
                  <a:gd name="T8" fmla="*/ 2412765 w 11"/>
                  <a:gd name="T9" fmla="*/ 11789923 h 38"/>
                  <a:gd name="T10" fmla="*/ 1010189 w 11"/>
                  <a:gd name="T11" fmla="*/ 5732601 h 38"/>
                  <a:gd name="T12" fmla="*/ 0 w 11"/>
                  <a:gd name="T13" fmla="*/ 1160111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38">
                    <a:moveTo>
                      <a:pt x="0" y="0"/>
                    </a:moveTo>
                    <a:cubicBezTo>
                      <a:pt x="1" y="1"/>
                      <a:pt x="2" y="4"/>
                      <a:pt x="3" y="6"/>
                    </a:cubicBezTo>
                    <a:cubicBezTo>
                      <a:pt x="5" y="11"/>
                      <a:pt x="7" y="16"/>
                      <a:pt x="8" y="21"/>
                    </a:cubicBezTo>
                    <a:cubicBezTo>
                      <a:pt x="9" y="26"/>
                      <a:pt x="11" y="32"/>
                      <a:pt x="11" y="38"/>
                    </a:cubicBezTo>
                    <a:cubicBezTo>
                      <a:pt x="7" y="30"/>
                      <a:pt x="5" y="22"/>
                      <a:pt x="3" y="14"/>
                    </a:cubicBezTo>
                    <a:cubicBezTo>
                      <a:pt x="2" y="11"/>
                      <a:pt x="1" y="9"/>
                      <a:pt x="1" y="7"/>
                    </a:cubicBezTo>
                    <a:cubicBezTo>
                      <a:pt x="0" y="5"/>
                      <a:pt x="0" y="3"/>
                      <a:pt x="0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03" name="Freeform 488"/>
              <p:cNvSpPr>
                <a:spLocks/>
              </p:cNvSpPr>
              <p:nvPr/>
            </p:nvSpPr>
            <p:spPr bwMode="auto">
              <a:xfrm>
                <a:off x="3686" y="2180"/>
                <a:ext cx="16" cy="56"/>
              </a:xfrm>
              <a:custGeom>
                <a:avLst/>
                <a:gdLst>
                  <a:gd name="T0" fmla="*/ 2674565 w 10"/>
                  <a:gd name="T1" fmla="*/ 0 h 36"/>
                  <a:gd name="T2" fmla="*/ 17528029 w 10"/>
                  <a:gd name="T3" fmla="*/ 20512464 h 36"/>
                  <a:gd name="T4" fmla="*/ 18219835 w 10"/>
                  <a:gd name="T5" fmla="*/ 28443207 h 36"/>
                  <a:gd name="T6" fmla="*/ 21699298 w 10"/>
                  <a:gd name="T7" fmla="*/ 31908277 h 36"/>
                  <a:gd name="T8" fmla="*/ 6846886 w 10"/>
                  <a:gd name="T9" fmla="*/ 16125900 h 36"/>
                  <a:gd name="T10" fmla="*/ 2674565 w 10"/>
                  <a:gd name="T11" fmla="*/ 7131948 h 36"/>
                  <a:gd name="T12" fmla="*/ 0 w 10"/>
                  <a:gd name="T13" fmla="*/ 1218053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36">
                    <a:moveTo>
                      <a:pt x="1" y="0"/>
                    </a:moveTo>
                    <a:cubicBezTo>
                      <a:pt x="4" y="7"/>
                      <a:pt x="6" y="15"/>
                      <a:pt x="8" y="23"/>
                    </a:cubicBezTo>
                    <a:cubicBezTo>
                      <a:pt x="8" y="26"/>
                      <a:pt x="9" y="29"/>
                      <a:pt x="9" y="32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6" y="31"/>
                      <a:pt x="5" y="24"/>
                      <a:pt x="3" y="18"/>
                    </a:cubicBezTo>
                    <a:cubicBezTo>
                      <a:pt x="2" y="15"/>
                      <a:pt x="2" y="11"/>
                      <a:pt x="1" y="8"/>
                    </a:cubicBezTo>
                    <a:cubicBezTo>
                      <a:pt x="1" y="6"/>
                      <a:pt x="0" y="3"/>
                      <a:pt x="0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04" name="Freeform 489"/>
              <p:cNvSpPr>
                <a:spLocks/>
              </p:cNvSpPr>
              <p:nvPr/>
            </p:nvSpPr>
            <p:spPr bwMode="auto">
              <a:xfrm>
                <a:off x="3721" y="2273"/>
                <a:ext cx="18" cy="83"/>
              </a:xfrm>
              <a:custGeom>
                <a:avLst/>
                <a:gdLst>
                  <a:gd name="T0" fmla="*/ 0 w 12"/>
                  <a:gd name="T1" fmla="*/ 0 h 53"/>
                  <a:gd name="T2" fmla="*/ 1823229 w 12"/>
                  <a:gd name="T3" fmla="*/ 38335257 h 53"/>
                  <a:gd name="T4" fmla="*/ 2362203 w 12"/>
                  <a:gd name="T5" fmla="*/ 51758816 h 53"/>
                  <a:gd name="T6" fmla="*/ 2734844 w 12"/>
                  <a:gd name="T7" fmla="*/ 58043728 h 53"/>
                  <a:gd name="T8" fmla="*/ 3543305 w 12"/>
                  <a:gd name="T9" fmla="*/ 56815497 h 53"/>
                  <a:gd name="T10" fmla="*/ 2734844 w 12"/>
                  <a:gd name="T11" fmla="*/ 34712034 h 53"/>
                  <a:gd name="T12" fmla="*/ 1823229 w 12"/>
                  <a:gd name="T13" fmla="*/ 15112928 h 53"/>
                  <a:gd name="T14" fmla="*/ 0 w 12"/>
                  <a:gd name="T15" fmla="*/ 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53">
                    <a:moveTo>
                      <a:pt x="0" y="0"/>
                    </a:moveTo>
                    <a:cubicBezTo>
                      <a:pt x="3" y="12"/>
                      <a:pt x="3" y="24"/>
                      <a:pt x="6" y="35"/>
                    </a:cubicBezTo>
                    <a:cubicBezTo>
                      <a:pt x="7" y="39"/>
                      <a:pt x="8" y="43"/>
                      <a:pt x="8" y="47"/>
                    </a:cubicBezTo>
                    <a:cubicBezTo>
                      <a:pt x="8" y="49"/>
                      <a:pt x="8" y="51"/>
                      <a:pt x="9" y="53"/>
                    </a:cubicBezTo>
                    <a:cubicBezTo>
                      <a:pt x="10" y="52"/>
                      <a:pt x="11" y="52"/>
                      <a:pt x="12" y="52"/>
                    </a:cubicBezTo>
                    <a:cubicBezTo>
                      <a:pt x="11" y="46"/>
                      <a:pt x="9" y="39"/>
                      <a:pt x="9" y="32"/>
                    </a:cubicBezTo>
                    <a:cubicBezTo>
                      <a:pt x="8" y="26"/>
                      <a:pt x="7" y="20"/>
                      <a:pt x="6" y="14"/>
                    </a:cubicBezTo>
                    <a:cubicBezTo>
                      <a:pt x="5" y="10"/>
                      <a:pt x="3" y="4"/>
                      <a:pt x="0" y="0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05" name="Freeform 490"/>
              <p:cNvSpPr>
                <a:spLocks/>
              </p:cNvSpPr>
              <p:nvPr/>
            </p:nvSpPr>
            <p:spPr bwMode="auto">
              <a:xfrm>
                <a:off x="3428" y="3077"/>
                <a:ext cx="149" cy="801"/>
              </a:xfrm>
              <a:custGeom>
                <a:avLst/>
                <a:gdLst>
                  <a:gd name="T0" fmla="*/ 19769224 w 95"/>
                  <a:gd name="T1" fmla="*/ 11058765 h 515"/>
                  <a:gd name="T2" fmla="*/ 17775319 w 95"/>
                  <a:gd name="T3" fmla="*/ 8008286 h 515"/>
                  <a:gd name="T4" fmla="*/ 19769224 w 95"/>
                  <a:gd name="T5" fmla="*/ 82936890 h 515"/>
                  <a:gd name="T6" fmla="*/ 14616850 w 95"/>
                  <a:gd name="T7" fmla="*/ 145021033 h 515"/>
                  <a:gd name="T8" fmla="*/ 16347675 w 95"/>
                  <a:gd name="T9" fmla="*/ 197642812 h 515"/>
                  <a:gd name="T10" fmla="*/ 26103101 w 95"/>
                  <a:gd name="T11" fmla="*/ 251928747 h 515"/>
                  <a:gd name="T12" fmla="*/ 4237093 w 95"/>
                  <a:gd name="T13" fmla="*/ 380478655 h 515"/>
                  <a:gd name="T14" fmla="*/ 2415478 w 95"/>
                  <a:gd name="T15" fmla="*/ 426547256 h 515"/>
                  <a:gd name="T16" fmla="*/ 21941478 w 95"/>
                  <a:gd name="T17" fmla="*/ 448446620 h 515"/>
                  <a:gd name="T18" fmla="*/ 63073072 w 95"/>
                  <a:gd name="T19" fmla="*/ 454169730 h 515"/>
                  <a:gd name="T20" fmla="*/ 109038252 w 95"/>
                  <a:gd name="T21" fmla="*/ 447348267 h 515"/>
                  <a:gd name="T22" fmla="*/ 58229818 w 95"/>
                  <a:gd name="T23" fmla="*/ 426547256 h 515"/>
                  <a:gd name="T24" fmla="*/ 52704503 w 95"/>
                  <a:gd name="T25" fmla="*/ 387139440 h 515"/>
                  <a:gd name="T26" fmla="*/ 42422431 w 95"/>
                  <a:gd name="T27" fmla="*/ 370635325 h 515"/>
                  <a:gd name="T28" fmla="*/ 42422431 w 95"/>
                  <a:gd name="T29" fmla="*/ 347432400 h 515"/>
                  <a:gd name="T30" fmla="*/ 44891620 w 95"/>
                  <a:gd name="T31" fmla="*/ 285673941 h 515"/>
                  <a:gd name="T32" fmla="*/ 49060185 w 95"/>
                  <a:gd name="T33" fmla="*/ 218318073 h 515"/>
                  <a:gd name="T34" fmla="*/ 32019887 w 95"/>
                  <a:gd name="T35" fmla="*/ 165982436 h 515"/>
                  <a:gd name="T36" fmla="*/ 38626438 w 95"/>
                  <a:gd name="T37" fmla="*/ 122804169 h 515"/>
                  <a:gd name="T38" fmla="*/ 40940653 w 95"/>
                  <a:gd name="T39" fmla="*/ 70524540 h 515"/>
                  <a:gd name="T40" fmla="*/ 51658792 w 95"/>
                  <a:gd name="T41" fmla="*/ 35061629 h 515"/>
                  <a:gd name="T42" fmla="*/ 19769224 w 95"/>
                  <a:gd name="T43" fmla="*/ 0 h 5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5" h="515">
                    <a:moveTo>
                      <a:pt x="17" y="12"/>
                    </a:moveTo>
                    <a:cubicBezTo>
                      <a:pt x="16" y="11"/>
                      <a:pt x="16" y="9"/>
                      <a:pt x="15" y="9"/>
                    </a:cubicBezTo>
                    <a:cubicBezTo>
                      <a:pt x="22" y="34"/>
                      <a:pt x="18" y="67"/>
                      <a:pt x="17" y="94"/>
                    </a:cubicBezTo>
                    <a:cubicBezTo>
                      <a:pt x="16" y="117"/>
                      <a:pt x="15" y="141"/>
                      <a:pt x="13" y="164"/>
                    </a:cubicBezTo>
                    <a:cubicBezTo>
                      <a:pt x="11" y="185"/>
                      <a:pt x="8" y="203"/>
                      <a:pt x="14" y="224"/>
                    </a:cubicBezTo>
                    <a:cubicBezTo>
                      <a:pt x="20" y="243"/>
                      <a:pt x="24" y="265"/>
                      <a:pt x="23" y="285"/>
                    </a:cubicBezTo>
                    <a:cubicBezTo>
                      <a:pt x="22" y="333"/>
                      <a:pt x="8" y="382"/>
                      <a:pt x="4" y="430"/>
                    </a:cubicBezTo>
                    <a:cubicBezTo>
                      <a:pt x="2" y="447"/>
                      <a:pt x="4" y="465"/>
                      <a:pt x="2" y="482"/>
                    </a:cubicBezTo>
                    <a:cubicBezTo>
                      <a:pt x="0" y="503"/>
                      <a:pt x="1" y="502"/>
                      <a:pt x="19" y="507"/>
                    </a:cubicBezTo>
                    <a:cubicBezTo>
                      <a:pt x="31" y="510"/>
                      <a:pt x="42" y="514"/>
                      <a:pt x="55" y="514"/>
                    </a:cubicBezTo>
                    <a:cubicBezTo>
                      <a:pt x="70" y="515"/>
                      <a:pt x="81" y="508"/>
                      <a:pt x="95" y="506"/>
                    </a:cubicBezTo>
                    <a:cubicBezTo>
                      <a:pt x="81" y="497"/>
                      <a:pt x="64" y="495"/>
                      <a:pt x="51" y="482"/>
                    </a:cubicBezTo>
                    <a:cubicBezTo>
                      <a:pt x="31" y="464"/>
                      <a:pt x="47" y="460"/>
                      <a:pt x="46" y="438"/>
                    </a:cubicBezTo>
                    <a:cubicBezTo>
                      <a:pt x="46" y="430"/>
                      <a:pt x="39" y="425"/>
                      <a:pt x="37" y="419"/>
                    </a:cubicBezTo>
                    <a:cubicBezTo>
                      <a:pt x="33" y="408"/>
                      <a:pt x="36" y="403"/>
                      <a:pt x="37" y="393"/>
                    </a:cubicBezTo>
                    <a:cubicBezTo>
                      <a:pt x="39" y="370"/>
                      <a:pt x="37" y="346"/>
                      <a:pt x="39" y="323"/>
                    </a:cubicBezTo>
                    <a:cubicBezTo>
                      <a:pt x="41" y="298"/>
                      <a:pt x="45" y="272"/>
                      <a:pt x="43" y="247"/>
                    </a:cubicBezTo>
                    <a:cubicBezTo>
                      <a:pt x="40" y="227"/>
                      <a:pt x="30" y="208"/>
                      <a:pt x="28" y="188"/>
                    </a:cubicBezTo>
                    <a:cubicBezTo>
                      <a:pt x="26" y="171"/>
                      <a:pt x="32" y="156"/>
                      <a:pt x="34" y="139"/>
                    </a:cubicBezTo>
                    <a:cubicBezTo>
                      <a:pt x="35" y="121"/>
                      <a:pt x="29" y="97"/>
                      <a:pt x="36" y="80"/>
                    </a:cubicBezTo>
                    <a:cubicBezTo>
                      <a:pt x="43" y="63"/>
                      <a:pt x="55" y="61"/>
                      <a:pt x="45" y="40"/>
                    </a:cubicBezTo>
                    <a:cubicBezTo>
                      <a:pt x="38" y="26"/>
                      <a:pt x="28" y="10"/>
                      <a:pt x="17" y="0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06" name="Freeform 491"/>
              <p:cNvSpPr>
                <a:spLocks/>
              </p:cNvSpPr>
              <p:nvPr/>
            </p:nvSpPr>
            <p:spPr bwMode="auto">
              <a:xfrm>
                <a:off x="3346" y="3659"/>
                <a:ext cx="69" cy="229"/>
              </a:xfrm>
              <a:custGeom>
                <a:avLst/>
                <a:gdLst>
                  <a:gd name="T0" fmla="*/ 50014755 w 44"/>
                  <a:gd name="T1" fmla="*/ 0 h 147"/>
                  <a:gd name="T2" fmla="*/ 42217302 w 44"/>
                  <a:gd name="T3" fmla="*/ 55507584 h 147"/>
                  <a:gd name="T4" fmla="*/ 40792877 w 44"/>
                  <a:gd name="T5" fmla="*/ 78079751 h 147"/>
                  <a:gd name="T6" fmla="*/ 42217302 w 44"/>
                  <a:gd name="T7" fmla="*/ 91124041 h 147"/>
                  <a:gd name="T8" fmla="*/ 38116113 w 44"/>
                  <a:gd name="T9" fmla="*/ 117972857 h 147"/>
                  <a:gd name="T10" fmla="*/ 40792877 w 44"/>
                  <a:gd name="T11" fmla="*/ 129493978 h 147"/>
                  <a:gd name="T12" fmla="*/ 29600569 w 44"/>
                  <a:gd name="T13" fmla="*/ 133587396 h 147"/>
                  <a:gd name="T14" fmla="*/ 16251388 w 44"/>
                  <a:gd name="T15" fmla="*/ 135412587 h 147"/>
                  <a:gd name="T16" fmla="*/ 0 w 44"/>
                  <a:gd name="T17" fmla="*/ 135412587 h 147"/>
                  <a:gd name="T18" fmla="*/ 18178873 w 44"/>
                  <a:gd name="T19" fmla="*/ 118559625 h 147"/>
                  <a:gd name="T20" fmla="*/ 27794229 w 44"/>
                  <a:gd name="T21" fmla="*/ 93865366 h 147"/>
                  <a:gd name="T22" fmla="*/ 36062957 w 44"/>
                  <a:gd name="T23" fmla="*/ 46678067 h 147"/>
                  <a:gd name="T24" fmla="*/ 48220606 w 44"/>
                  <a:gd name="T25" fmla="*/ 0 h 1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4" h="147">
                    <a:moveTo>
                      <a:pt x="44" y="0"/>
                    </a:moveTo>
                    <a:cubicBezTo>
                      <a:pt x="44" y="20"/>
                      <a:pt x="38" y="40"/>
                      <a:pt x="37" y="60"/>
                    </a:cubicBezTo>
                    <a:cubicBezTo>
                      <a:pt x="36" y="68"/>
                      <a:pt x="36" y="76"/>
                      <a:pt x="36" y="84"/>
                    </a:cubicBezTo>
                    <a:cubicBezTo>
                      <a:pt x="36" y="89"/>
                      <a:pt x="37" y="93"/>
                      <a:pt x="37" y="98"/>
                    </a:cubicBezTo>
                    <a:cubicBezTo>
                      <a:pt x="37" y="108"/>
                      <a:pt x="31" y="117"/>
                      <a:pt x="33" y="127"/>
                    </a:cubicBezTo>
                    <a:cubicBezTo>
                      <a:pt x="33" y="131"/>
                      <a:pt x="38" y="135"/>
                      <a:pt x="36" y="139"/>
                    </a:cubicBezTo>
                    <a:cubicBezTo>
                      <a:pt x="35" y="143"/>
                      <a:pt x="29" y="143"/>
                      <a:pt x="26" y="144"/>
                    </a:cubicBezTo>
                    <a:cubicBezTo>
                      <a:pt x="22" y="146"/>
                      <a:pt x="19" y="147"/>
                      <a:pt x="14" y="146"/>
                    </a:cubicBezTo>
                    <a:cubicBezTo>
                      <a:pt x="9" y="146"/>
                      <a:pt x="5" y="145"/>
                      <a:pt x="0" y="146"/>
                    </a:cubicBezTo>
                    <a:cubicBezTo>
                      <a:pt x="6" y="140"/>
                      <a:pt x="12" y="134"/>
                      <a:pt x="16" y="128"/>
                    </a:cubicBezTo>
                    <a:cubicBezTo>
                      <a:pt x="22" y="121"/>
                      <a:pt x="23" y="109"/>
                      <a:pt x="24" y="101"/>
                    </a:cubicBezTo>
                    <a:cubicBezTo>
                      <a:pt x="25" y="83"/>
                      <a:pt x="30" y="67"/>
                      <a:pt x="32" y="50"/>
                    </a:cubicBezTo>
                    <a:cubicBezTo>
                      <a:pt x="35" y="33"/>
                      <a:pt x="43" y="17"/>
                      <a:pt x="42" y="0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07" name="Freeform 492"/>
              <p:cNvSpPr>
                <a:spLocks/>
              </p:cNvSpPr>
              <p:nvPr/>
            </p:nvSpPr>
            <p:spPr bwMode="auto">
              <a:xfrm>
                <a:off x="3144" y="3067"/>
                <a:ext cx="193" cy="123"/>
              </a:xfrm>
              <a:custGeom>
                <a:avLst/>
                <a:gdLst>
                  <a:gd name="T0" fmla="*/ 0 w 123"/>
                  <a:gd name="T1" fmla="*/ 0 h 79"/>
                  <a:gd name="T2" fmla="*/ 34962006 w 123"/>
                  <a:gd name="T3" fmla="*/ 25978016 h 79"/>
                  <a:gd name="T4" fmla="*/ 68782303 w 123"/>
                  <a:gd name="T5" fmla="*/ 40446784 h 79"/>
                  <a:gd name="T6" fmla="*/ 139139280 w 123"/>
                  <a:gd name="T7" fmla="*/ 47444770 h 79"/>
                  <a:gd name="T8" fmla="*/ 92065969 w 123"/>
                  <a:gd name="T9" fmla="*/ 68617780 h 79"/>
                  <a:gd name="T10" fmla="*/ 28957103 w 123"/>
                  <a:gd name="T11" fmla="*/ 60916592 h 79"/>
                  <a:gd name="T12" fmla="*/ 0 w 123"/>
                  <a:gd name="T13" fmla="*/ 5309704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79">
                    <a:moveTo>
                      <a:pt x="0" y="0"/>
                    </a:moveTo>
                    <a:cubicBezTo>
                      <a:pt x="12" y="4"/>
                      <a:pt x="20" y="21"/>
                      <a:pt x="30" y="28"/>
                    </a:cubicBezTo>
                    <a:cubicBezTo>
                      <a:pt x="38" y="35"/>
                      <a:pt x="49" y="41"/>
                      <a:pt x="59" y="44"/>
                    </a:cubicBezTo>
                    <a:cubicBezTo>
                      <a:pt x="79" y="51"/>
                      <a:pt x="100" y="46"/>
                      <a:pt x="120" y="52"/>
                    </a:cubicBezTo>
                    <a:cubicBezTo>
                      <a:pt x="123" y="67"/>
                      <a:pt x="89" y="75"/>
                      <a:pt x="79" y="75"/>
                    </a:cubicBezTo>
                    <a:cubicBezTo>
                      <a:pt x="61" y="77"/>
                      <a:pt x="40" y="79"/>
                      <a:pt x="25" y="67"/>
                    </a:cubicBezTo>
                    <a:cubicBezTo>
                      <a:pt x="6" y="51"/>
                      <a:pt x="6" y="26"/>
                      <a:pt x="0" y="6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08" name="Freeform 493"/>
              <p:cNvSpPr>
                <a:spLocks/>
              </p:cNvSpPr>
              <p:nvPr/>
            </p:nvSpPr>
            <p:spPr bwMode="auto">
              <a:xfrm>
                <a:off x="3246" y="3245"/>
                <a:ext cx="124" cy="45"/>
              </a:xfrm>
              <a:custGeom>
                <a:avLst/>
                <a:gdLst>
                  <a:gd name="T0" fmla="*/ 1566302 w 79"/>
                  <a:gd name="T1" fmla="*/ 3111514 h 29"/>
                  <a:gd name="T2" fmla="*/ 55374126 w 79"/>
                  <a:gd name="T3" fmla="*/ 10468237 h 29"/>
                  <a:gd name="T4" fmla="*/ 92792132 w 79"/>
                  <a:gd name="T5" fmla="*/ 1108348 h 29"/>
                  <a:gd name="T6" fmla="*/ 39417282 w 79"/>
                  <a:gd name="T7" fmla="*/ 22846730 h 29"/>
                  <a:gd name="T8" fmla="*/ 11860146 w 79"/>
                  <a:gd name="T9" fmla="*/ 19527084 h 29"/>
                  <a:gd name="T10" fmla="*/ 1566302 w 79"/>
                  <a:gd name="T11" fmla="*/ 10468237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29">
                    <a:moveTo>
                      <a:pt x="1" y="4"/>
                    </a:moveTo>
                    <a:cubicBezTo>
                      <a:pt x="10" y="9"/>
                      <a:pt x="34" y="17"/>
                      <a:pt x="47" y="13"/>
                    </a:cubicBezTo>
                    <a:cubicBezTo>
                      <a:pt x="59" y="10"/>
                      <a:pt x="67" y="0"/>
                      <a:pt x="79" y="1"/>
                    </a:cubicBezTo>
                    <a:cubicBezTo>
                      <a:pt x="77" y="17"/>
                      <a:pt x="49" y="26"/>
                      <a:pt x="34" y="28"/>
                    </a:cubicBezTo>
                    <a:cubicBezTo>
                      <a:pt x="27" y="29"/>
                      <a:pt x="17" y="28"/>
                      <a:pt x="10" y="24"/>
                    </a:cubicBezTo>
                    <a:cubicBezTo>
                      <a:pt x="7" y="22"/>
                      <a:pt x="0" y="13"/>
                      <a:pt x="1" y="13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09" name="Freeform 494"/>
              <p:cNvSpPr>
                <a:spLocks/>
              </p:cNvSpPr>
              <p:nvPr/>
            </p:nvSpPr>
            <p:spPr bwMode="auto">
              <a:xfrm>
                <a:off x="3547" y="3122"/>
                <a:ext cx="120" cy="106"/>
              </a:xfrm>
              <a:custGeom>
                <a:avLst/>
                <a:gdLst>
                  <a:gd name="T0" fmla="*/ 1979589 w 77"/>
                  <a:gd name="T1" fmla="*/ 0 h 68"/>
                  <a:gd name="T2" fmla="*/ 34794996 w 77"/>
                  <a:gd name="T3" fmla="*/ 43845910 h 68"/>
                  <a:gd name="T4" fmla="*/ 72411494 w 77"/>
                  <a:gd name="T5" fmla="*/ 62799630 h 68"/>
                  <a:gd name="T6" fmla="*/ 29054585 w 77"/>
                  <a:gd name="T7" fmla="*/ 26942488 h 68"/>
                  <a:gd name="T8" fmla="*/ 17185476 w 77"/>
                  <a:gd name="T9" fmla="*/ 10386299 h 68"/>
                  <a:gd name="T10" fmla="*/ 0 w 77"/>
                  <a:gd name="T11" fmla="*/ 3503579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68">
                    <a:moveTo>
                      <a:pt x="2" y="0"/>
                    </a:moveTo>
                    <a:cubicBezTo>
                      <a:pt x="19" y="11"/>
                      <a:pt x="24" y="31"/>
                      <a:pt x="37" y="46"/>
                    </a:cubicBezTo>
                    <a:cubicBezTo>
                      <a:pt x="45" y="55"/>
                      <a:pt x="65" y="68"/>
                      <a:pt x="77" y="66"/>
                    </a:cubicBezTo>
                    <a:cubicBezTo>
                      <a:pt x="61" y="60"/>
                      <a:pt x="43" y="41"/>
                      <a:pt x="31" y="28"/>
                    </a:cubicBezTo>
                    <a:cubicBezTo>
                      <a:pt x="27" y="23"/>
                      <a:pt x="23" y="16"/>
                      <a:pt x="18" y="11"/>
                    </a:cubicBezTo>
                    <a:cubicBezTo>
                      <a:pt x="13" y="8"/>
                      <a:pt x="5" y="6"/>
                      <a:pt x="0" y="4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10" name="Freeform 495"/>
              <p:cNvSpPr>
                <a:spLocks/>
              </p:cNvSpPr>
              <p:nvPr/>
            </p:nvSpPr>
            <p:spPr bwMode="auto">
              <a:xfrm>
                <a:off x="3647" y="3030"/>
                <a:ext cx="64" cy="78"/>
              </a:xfrm>
              <a:custGeom>
                <a:avLst/>
                <a:gdLst>
                  <a:gd name="T0" fmla="*/ 39255708 w 41"/>
                  <a:gd name="T1" fmla="*/ 0 h 50"/>
                  <a:gd name="T2" fmla="*/ 34823257 w 41"/>
                  <a:gd name="T3" fmla="*/ 10853430 h 50"/>
                  <a:gd name="T4" fmla="*/ 21697146 w 41"/>
                  <a:gd name="T5" fmla="*/ 27520417 h 50"/>
                  <a:gd name="T6" fmla="*/ 8904517 w 41"/>
                  <a:gd name="T7" fmla="*/ 38625826 h 50"/>
                  <a:gd name="T8" fmla="*/ 0 w 41"/>
                  <a:gd name="T9" fmla="*/ 45552504 h 50"/>
                  <a:gd name="T10" fmla="*/ 22647939 w 41"/>
                  <a:gd name="T11" fmla="*/ 34734768 h 50"/>
                  <a:gd name="T12" fmla="*/ 35352880 w 41"/>
                  <a:gd name="T13" fmla="*/ 22265877 h 50"/>
                  <a:gd name="T14" fmla="*/ 40675714 w 41"/>
                  <a:gd name="T15" fmla="*/ 1298720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" h="50">
                    <a:moveTo>
                      <a:pt x="40" y="0"/>
                    </a:moveTo>
                    <a:cubicBezTo>
                      <a:pt x="37" y="2"/>
                      <a:pt x="36" y="8"/>
                      <a:pt x="35" y="11"/>
                    </a:cubicBezTo>
                    <a:cubicBezTo>
                      <a:pt x="31" y="17"/>
                      <a:pt x="26" y="23"/>
                      <a:pt x="22" y="28"/>
                    </a:cubicBezTo>
                    <a:cubicBezTo>
                      <a:pt x="18" y="32"/>
                      <a:pt x="14" y="36"/>
                      <a:pt x="9" y="40"/>
                    </a:cubicBezTo>
                    <a:cubicBezTo>
                      <a:pt x="6" y="42"/>
                      <a:pt x="2" y="44"/>
                      <a:pt x="0" y="47"/>
                    </a:cubicBezTo>
                    <a:cubicBezTo>
                      <a:pt x="7" y="50"/>
                      <a:pt x="17" y="39"/>
                      <a:pt x="23" y="36"/>
                    </a:cubicBezTo>
                    <a:cubicBezTo>
                      <a:pt x="27" y="32"/>
                      <a:pt x="33" y="28"/>
                      <a:pt x="36" y="23"/>
                    </a:cubicBezTo>
                    <a:cubicBezTo>
                      <a:pt x="40" y="16"/>
                      <a:pt x="38" y="8"/>
                      <a:pt x="41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11" name="Freeform 496"/>
              <p:cNvSpPr>
                <a:spLocks/>
              </p:cNvSpPr>
              <p:nvPr/>
            </p:nvSpPr>
            <p:spPr bwMode="auto">
              <a:xfrm>
                <a:off x="3616" y="2370"/>
                <a:ext cx="138" cy="149"/>
              </a:xfrm>
              <a:custGeom>
                <a:avLst/>
                <a:gdLst>
                  <a:gd name="T0" fmla="*/ 85923341 w 88"/>
                  <a:gd name="T1" fmla="*/ 17520072 h 96"/>
                  <a:gd name="T2" fmla="*/ 67758058 w 88"/>
                  <a:gd name="T3" fmla="*/ 15558637 h 96"/>
                  <a:gd name="T4" fmla="*/ 40792877 w 88"/>
                  <a:gd name="T5" fmla="*/ 11689044 h 96"/>
                  <a:gd name="T6" fmla="*/ 0 w 88"/>
                  <a:gd name="T7" fmla="*/ 0 h 96"/>
                  <a:gd name="T8" fmla="*/ 65081299 w 88"/>
                  <a:gd name="T9" fmla="*/ 32531882 h 96"/>
                  <a:gd name="T10" fmla="*/ 84289203 w 88"/>
                  <a:gd name="T11" fmla="*/ 57136266 h 96"/>
                  <a:gd name="T12" fmla="*/ 96963539 w 88"/>
                  <a:gd name="T13" fmla="*/ 79598570 h 96"/>
                  <a:gd name="T14" fmla="*/ 85923341 w 88"/>
                  <a:gd name="T15" fmla="*/ 15558637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8" h="96">
                    <a:moveTo>
                      <a:pt x="75" y="21"/>
                    </a:moveTo>
                    <a:cubicBezTo>
                      <a:pt x="70" y="19"/>
                      <a:pt x="64" y="20"/>
                      <a:pt x="59" y="19"/>
                    </a:cubicBezTo>
                    <a:cubicBezTo>
                      <a:pt x="51" y="18"/>
                      <a:pt x="43" y="17"/>
                      <a:pt x="36" y="14"/>
                    </a:cubicBezTo>
                    <a:cubicBezTo>
                      <a:pt x="24" y="10"/>
                      <a:pt x="13" y="1"/>
                      <a:pt x="0" y="0"/>
                    </a:cubicBezTo>
                    <a:cubicBezTo>
                      <a:pt x="8" y="21"/>
                      <a:pt x="41" y="25"/>
                      <a:pt x="57" y="39"/>
                    </a:cubicBezTo>
                    <a:cubicBezTo>
                      <a:pt x="66" y="47"/>
                      <a:pt x="71" y="58"/>
                      <a:pt x="74" y="69"/>
                    </a:cubicBezTo>
                    <a:cubicBezTo>
                      <a:pt x="76" y="75"/>
                      <a:pt x="78" y="94"/>
                      <a:pt x="85" y="96"/>
                    </a:cubicBezTo>
                    <a:cubicBezTo>
                      <a:pt x="87" y="89"/>
                      <a:pt x="88" y="18"/>
                      <a:pt x="75" y="19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12" name="Freeform 497"/>
              <p:cNvSpPr>
                <a:spLocks/>
              </p:cNvSpPr>
              <p:nvPr/>
            </p:nvSpPr>
            <p:spPr bwMode="auto">
              <a:xfrm>
                <a:off x="3113" y="2406"/>
                <a:ext cx="91" cy="221"/>
              </a:xfrm>
              <a:custGeom>
                <a:avLst/>
                <a:gdLst>
                  <a:gd name="T0" fmla="*/ 57024847 w 58"/>
                  <a:gd name="T1" fmla="*/ 0 h 142"/>
                  <a:gd name="T2" fmla="*/ 9410453 w 58"/>
                  <a:gd name="T3" fmla="*/ 37534021 h 142"/>
                  <a:gd name="T4" fmla="*/ 14764676 w 58"/>
                  <a:gd name="T5" fmla="*/ 128021649 h 142"/>
                  <a:gd name="T6" fmla="*/ 36565245 w 58"/>
                  <a:gd name="T7" fmla="*/ 50292041 h 142"/>
                  <a:gd name="T8" fmla="*/ 55457537 w 58"/>
                  <a:gd name="T9" fmla="*/ 7209881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142">
                    <a:moveTo>
                      <a:pt x="49" y="0"/>
                    </a:moveTo>
                    <a:cubicBezTo>
                      <a:pt x="38" y="16"/>
                      <a:pt x="15" y="20"/>
                      <a:pt x="8" y="42"/>
                    </a:cubicBezTo>
                    <a:cubicBezTo>
                      <a:pt x="0" y="67"/>
                      <a:pt x="2" y="118"/>
                      <a:pt x="13" y="142"/>
                    </a:cubicBezTo>
                    <a:cubicBezTo>
                      <a:pt x="20" y="114"/>
                      <a:pt x="19" y="83"/>
                      <a:pt x="32" y="56"/>
                    </a:cubicBezTo>
                    <a:cubicBezTo>
                      <a:pt x="37" y="46"/>
                      <a:pt x="58" y="18"/>
                      <a:pt x="48" y="8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13" name="Freeform 498"/>
              <p:cNvSpPr>
                <a:spLocks/>
              </p:cNvSpPr>
              <p:nvPr/>
            </p:nvSpPr>
            <p:spPr bwMode="auto">
              <a:xfrm>
                <a:off x="3174" y="2333"/>
                <a:ext cx="157" cy="740"/>
              </a:xfrm>
              <a:custGeom>
                <a:avLst/>
                <a:gdLst>
                  <a:gd name="T0" fmla="*/ 66340769 w 100"/>
                  <a:gd name="T1" fmla="*/ 23405699 h 476"/>
                  <a:gd name="T2" fmla="*/ 26311117 w 100"/>
                  <a:gd name="T3" fmla="*/ 90879935 h 476"/>
                  <a:gd name="T4" fmla="*/ 9556282 w 100"/>
                  <a:gd name="T5" fmla="*/ 121157445 h 476"/>
                  <a:gd name="T6" fmla="*/ 2469392 w 100"/>
                  <a:gd name="T7" fmla="*/ 166559284 h 476"/>
                  <a:gd name="T8" fmla="*/ 6798926 w 100"/>
                  <a:gd name="T9" fmla="*/ 259657327 h 476"/>
                  <a:gd name="T10" fmla="*/ 16758673 w 100"/>
                  <a:gd name="T11" fmla="*/ 339362738 h 476"/>
                  <a:gd name="T12" fmla="*/ 62181406 w 100"/>
                  <a:gd name="T13" fmla="*/ 392349976 h 476"/>
                  <a:gd name="T14" fmla="*/ 113748329 w 100"/>
                  <a:gd name="T15" fmla="*/ 350556208 h 476"/>
                  <a:gd name="T16" fmla="*/ 113748329 w 100"/>
                  <a:gd name="T17" fmla="*/ 241707871 h 476"/>
                  <a:gd name="T18" fmla="*/ 114709163 w 100"/>
                  <a:gd name="T19" fmla="*/ 146400548 h 476"/>
                  <a:gd name="T20" fmla="*/ 110013385 w 100"/>
                  <a:gd name="T21" fmla="*/ 90879935 h 476"/>
                  <a:gd name="T22" fmla="*/ 108369429 w 100"/>
                  <a:gd name="T23" fmla="*/ 40387815 h 476"/>
                  <a:gd name="T24" fmla="*/ 62227019 w 100"/>
                  <a:gd name="T25" fmla="*/ 24704763 h 4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0" h="476">
                    <a:moveTo>
                      <a:pt x="56" y="27"/>
                    </a:moveTo>
                    <a:cubicBezTo>
                      <a:pt x="34" y="46"/>
                      <a:pt x="29" y="77"/>
                      <a:pt x="22" y="104"/>
                    </a:cubicBezTo>
                    <a:cubicBezTo>
                      <a:pt x="19" y="117"/>
                      <a:pt x="13" y="127"/>
                      <a:pt x="8" y="139"/>
                    </a:cubicBezTo>
                    <a:cubicBezTo>
                      <a:pt x="1" y="155"/>
                      <a:pt x="3" y="174"/>
                      <a:pt x="2" y="191"/>
                    </a:cubicBezTo>
                    <a:cubicBezTo>
                      <a:pt x="0" y="226"/>
                      <a:pt x="6" y="263"/>
                      <a:pt x="6" y="298"/>
                    </a:cubicBezTo>
                    <a:cubicBezTo>
                      <a:pt x="6" y="327"/>
                      <a:pt x="8" y="360"/>
                      <a:pt x="14" y="389"/>
                    </a:cubicBezTo>
                    <a:cubicBezTo>
                      <a:pt x="19" y="410"/>
                      <a:pt x="34" y="437"/>
                      <a:pt x="52" y="450"/>
                    </a:cubicBezTo>
                    <a:cubicBezTo>
                      <a:pt x="87" y="476"/>
                      <a:pt x="94" y="430"/>
                      <a:pt x="96" y="402"/>
                    </a:cubicBezTo>
                    <a:cubicBezTo>
                      <a:pt x="100" y="360"/>
                      <a:pt x="93" y="318"/>
                      <a:pt x="96" y="277"/>
                    </a:cubicBezTo>
                    <a:cubicBezTo>
                      <a:pt x="100" y="241"/>
                      <a:pt x="97" y="204"/>
                      <a:pt x="97" y="168"/>
                    </a:cubicBezTo>
                    <a:cubicBezTo>
                      <a:pt x="96" y="146"/>
                      <a:pt x="94" y="125"/>
                      <a:pt x="93" y="104"/>
                    </a:cubicBezTo>
                    <a:cubicBezTo>
                      <a:pt x="92" y="86"/>
                      <a:pt x="97" y="63"/>
                      <a:pt x="92" y="46"/>
                    </a:cubicBezTo>
                    <a:cubicBezTo>
                      <a:pt x="89" y="31"/>
                      <a:pt x="63" y="0"/>
                      <a:pt x="53" y="28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14" name="Freeform 499"/>
              <p:cNvSpPr>
                <a:spLocks/>
              </p:cNvSpPr>
              <p:nvPr/>
            </p:nvSpPr>
            <p:spPr bwMode="auto">
              <a:xfrm>
                <a:off x="3501" y="2340"/>
                <a:ext cx="185" cy="702"/>
              </a:xfrm>
              <a:custGeom>
                <a:avLst/>
                <a:gdLst>
                  <a:gd name="T0" fmla="*/ 54368504 w 118"/>
                  <a:gd name="T1" fmla="*/ 28066315 h 451"/>
                  <a:gd name="T2" fmla="*/ 22715115 w 118"/>
                  <a:gd name="T3" fmla="*/ 52334970 h 451"/>
                  <a:gd name="T4" fmla="*/ 14488560 w 118"/>
                  <a:gd name="T5" fmla="*/ 154612029 h 451"/>
                  <a:gd name="T6" fmla="*/ 1529596 w 118"/>
                  <a:gd name="T7" fmla="*/ 255373400 h 451"/>
                  <a:gd name="T8" fmla="*/ 18088392 w 118"/>
                  <a:gd name="T9" fmla="*/ 346830462 h 451"/>
                  <a:gd name="T10" fmla="*/ 77860172 w 118"/>
                  <a:gd name="T11" fmla="*/ 398413612 h 451"/>
                  <a:gd name="T12" fmla="*/ 100818505 w 118"/>
                  <a:gd name="T13" fmla="*/ 353311927 h 451"/>
                  <a:gd name="T14" fmla="*/ 109284572 w 118"/>
                  <a:gd name="T15" fmla="*/ 291576046 h 451"/>
                  <a:gd name="T16" fmla="*/ 115804257 w 118"/>
                  <a:gd name="T17" fmla="*/ 92243273 h 451"/>
                  <a:gd name="T18" fmla="*/ 91729320 w 118"/>
                  <a:gd name="T19" fmla="*/ 41844058 h 451"/>
                  <a:gd name="T20" fmla="*/ 53452155 w 118"/>
                  <a:gd name="T21" fmla="*/ 27362917 h 4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8" h="451">
                    <a:moveTo>
                      <a:pt x="48" y="31"/>
                    </a:moveTo>
                    <a:cubicBezTo>
                      <a:pt x="38" y="0"/>
                      <a:pt x="22" y="48"/>
                      <a:pt x="20" y="58"/>
                    </a:cubicBezTo>
                    <a:cubicBezTo>
                      <a:pt x="15" y="95"/>
                      <a:pt x="14" y="133"/>
                      <a:pt x="13" y="171"/>
                    </a:cubicBezTo>
                    <a:cubicBezTo>
                      <a:pt x="13" y="208"/>
                      <a:pt x="3" y="245"/>
                      <a:pt x="1" y="282"/>
                    </a:cubicBezTo>
                    <a:cubicBezTo>
                      <a:pt x="0" y="317"/>
                      <a:pt x="4" y="350"/>
                      <a:pt x="16" y="383"/>
                    </a:cubicBezTo>
                    <a:cubicBezTo>
                      <a:pt x="22" y="398"/>
                      <a:pt x="43" y="451"/>
                      <a:pt x="69" y="440"/>
                    </a:cubicBezTo>
                    <a:cubicBezTo>
                      <a:pt x="80" y="435"/>
                      <a:pt x="87" y="401"/>
                      <a:pt x="89" y="390"/>
                    </a:cubicBezTo>
                    <a:cubicBezTo>
                      <a:pt x="94" y="367"/>
                      <a:pt x="95" y="345"/>
                      <a:pt x="96" y="322"/>
                    </a:cubicBezTo>
                    <a:cubicBezTo>
                      <a:pt x="99" y="248"/>
                      <a:pt x="118" y="175"/>
                      <a:pt x="102" y="102"/>
                    </a:cubicBezTo>
                    <a:cubicBezTo>
                      <a:pt x="98" y="85"/>
                      <a:pt x="92" y="60"/>
                      <a:pt x="81" y="46"/>
                    </a:cubicBezTo>
                    <a:cubicBezTo>
                      <a:pt x="72" y="36"/>
                      <a:pt x="58" y="35"/>
                      <a:pt x="47" y="30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15" name="Freeform 500"/>
              <p:cNvSpPr>
                <a:spLocks/>
              </p:cNvSpPr>
              <p:nvPr/>
            </p:nvSpPr>
            <p:spPr bwMode="auto">
              <a:xfrm>
                <a:off x="3207" y="3284"/>
                <a:ext cx="136" cy="414"/>
              </a:xfrm>
              <a:custGeom>
                <a:avLst/>
                <a:gdLst>
                  <a:gd name="T0" fmla="*/ 5881933 w 87"/>
                  <a:gd name="T1" fmla="*/ 0 h 266"/>
                  <a:gd name="T2" fmla="*/ 90132191 w 87"/>
                  <a:gd name="T3" fmla="*/ 21554437 h 266"/>
                  <a:gd name="T4" fmla="*/ 64798179 w 87"/>
                  <a:gd name="T5" fmla="*/ 50333692 h 266"/>
                  <a:gd name="T6" fmla="*/ 70195656 w 87"/>
                  <a:gd name="T7" fmla="*/ 92949034 h 266"/>
                  <a:gd name="T8" fmla="*/ 71584119 w 87"/>
                  <a:gd name="T9" fmla="*/ 170054511 h 266"/>
                  <a:gd name="T10" fmla="*/ 75342574 w 87"/>
                  <a:gd name="T11" fmla="*/ 240097932 h 266"/>
                  <a:gd name="T12" fmla="*/ 51752085 w 87"/>
                  <a:gd name="T13" fmla="*/ 154265821 h 266"/>
                  <a:gd name="T14" fmla="*/ 35123574 w 87"/>
                  <a:gd name="T15" fmla="*/ 87726444 h 266"/>
                  <a:gd name="T16" fmla="*/ 0 w 87"/>
                  <a:gd name="T17" fmla="*/ 81142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266">
                    <a:moveTo>
                      <a:pt x="6" y="0"/>
                    </a:moveTo>
                    <a:cubicBezTo>
                      <a:pt x="32" y="15"/>
                      <a:pt x="56" y="26"/>
                      <a:pt x="87" y="24"/>
                    </a:cubicBezTo>
                    <a:cubicBezTo>
                      <a:pt x="77" y="21"/>
                      <a:pt x="64" y="48"/>
                      <a:pt x="63" y="56"/>
                    </a:cubicBezTo>
                    <a:cubicBezTo>
                      <a:pt x="61" y="71"/>
                      <a:pt x="67" y="88"/>
                      <a:pt x="68" y="103"/>
                    </a:cubicBezTo>
                    <a:cubicBezTo>
                      <a:pt x="69" y="131"/>
                      <a:pt x="70" y="159"/>
                      <a:pt x="69" y="188"/>
                    </a:cubicBezTo>
                    <a:cubicBezTo>
                      <a:pt x="69" y="213"/>
                      <a:pt x="76" y="241"/>
                      <a:pt x="73" y="266"/>
                    </a:cubicBezTo>
                    <a:cubicBezTo>
                      <a:pt x="55" y="242"/>
                      <a:pt x="56" y="200"/>
                      <a:pt x="50" y="171"/>
                    </a:cubicBezTo>
                    <a:cubicBezTo>
                      <a:pt x="46" y="146"/>
                      <a:pt x="44" y="121"/>
                      <a:pt x="34" y="97"/>
                    </a:cubicBezTo>
                    <a:cubicBezTo>
                      <a:pt x="22" y="68"/>
                      <a:pt x="4" y="39"/>
                      <a:pt x="0" y="9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16" name="Freeform 501"/>
              <p:cNvSpPr>
                <a:spLocks/>
              </p:cNvSpPr>
              <p:nvPr/>
            </p:nvSpPr>
            <p:spPr bwMode="auto">
              <a:xfrm>
                <a:off x="3522" y="3234"/>
                <a:ext cx="122" cy="359"/>
              </a:xfrm>
              <a:custGeom>
                <a:avLst/>
                <a:gdLst>
                  <a:gd name="T0" fmla="*/ 3432024 w 78"/>
                  <a:gd name="T1" fmla="*/ 0 h 231"/>
                  <a:gd name="T2" fmla="*/ 82292083 w 78"/>
                  <a:gd name="T3" fmla="*/ 23203447 h 231"/>
                  <a:gd name="T4" fmla="*/ 74792916 w 78"/>
                  <a:gd name="T5" fmla="*/ 47219012 h 231"/>
                  <a:gd name="T6" fmla="*/ 68798756 w 78"/>
                  <a:gd name="T7" fmla="*/ 94960068 h 231"/>
                  <a:gd name="T8" fmla="*/ 55839420 w 78"/>
                  <a:gd name="T9" fmla="*/ 199258322 h 231"/>
                  <a:gd name="T10" fmla="*/ 42924519 w 78"/>
                  <a:gd name="T11" fmla="*/ 130314770 h 231"/>
                  <a:gd name="T12" fmla="*/ 27443545 w 78"/>
                  <a:gd name="T13" fmla="*/ 74234244 h 231"/>
                  <a:gd name="T14" fmla="*/ 0 w 78"/>
                  <a:gd name="T15" fmla="*/ 5891132 h 2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8" h="231">
                    <a:moveTo>
                      <a:pt x="3" y="0"/>
                    </a:moveTo>
                    <a:cubicBezTo>
                      <a:pt x="17" y="16"/>
                      <a:pt x="57" y="41"/>
                      <a:pt x="78" y="27"/>
                    </a:cubicBezTo>
                    <a:cubicBezTo>
                      <a:pt x="78" y="37"/>
                      <a:pt x="74" y="46"/>
                      <a:pt x="71" y="55"/>
                    </a:cubicBezTo>
                    <a:cubicBezTo>
                      <a:pt x="67" y="73"/>
                      <a:pt x="67" y="92"/>
                      <a:pt x="65" y="110"/>
                    </a:cubicBezTo>
                    <a:cubicBezTo>
                      <a:pt x="59" y="150"/>
                      <a:pt x="52" y="191"/>
                      <a:pt x="53" y="231"/>
                    </a:cubicBezTo>
                    <a:cubicBezTo>
                      <a:pt x="41" y="206"/>
                      <a:pt x="48" y="177"/>
                      <a:pt x="41" y="151"/>
                    </a:cubicBezTo>
                    <a:cubicBezTo>
                      <a:pt x="35" y="129"/>
                      <a:pt x="33" y="108"/>
                      <a:pt x="26" y="86"/>
                    </a:cubicBezTo>
                    <a:cubicBezTo>
                      <a:pt x="17" y="59"/>
                      <a:pt x="1" y="36"/>
                      <a:pt x="0" y="7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17" name="Freeform 502"/>
              <p:cNvSpPr>
                <a:spLocks/>
              </p:cNvSpPr>
              <p:nvPr/>
            </p:nvSpPr>
            <p:spPr bwMode="auto">
              <a:xfrm>
                <a:off x="3127" y="3844"/>
                <a:ext cx="201" cy="47"/>
              </a:xfrm>
              <a:custGeom>
                <a:avLst/>
                <a:gdLst>
                  <a:gd name="T0" fmla="*/ 15060181 w 128"/>
                  <a:gd name="T1" fmla="*/ 0 h 30"/>
                  <a:gd name="T2" fmla="*/ 81270071 w 128"/>
                  <a:gd name="T3" fmla="*/ 32069529 h 30"/>
                  <a:gd name="T4" fmla="*/ 121090988 w 128"/>
                  <a:gd name="T5" fmla="*/ 31068672 h 30"/>
                  <a:gd name="T6" fmla="*/ 152382736 w 128"/>
                  <a:gd name="T7" fmla="*/ 28843187 h 30"/>
                  <a:gd name="T8" fmla="*/ 56961619 w 128"/>
                  <a:gd name="T9" fmla="*/ 18892463 h 30"/>
                  <a:gd name="T10" fmla="*/ 16821382 w 128"/>
                  <a:gd name="T11" fmla="*/ 236658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8" h="30">
                    <a:moveTo>
                      <a:pt x="13" y="0"/>
                    </a:moveTo>
                    <a:cubicBezTo>
                      <a:pt x="0" y="24"/>
                      <a:pt x="54" y="28"/>
                      <a:pt x="68" y="29"/>
                    </a:cubicBezTo>
                    <a:cubicBezTo>
                      <a:pt x="79" y="29"/>
                      <a:pt x="91" y="28"/>
                      <a:pt x="102" y="28"/>
                    </a:cubicBezTo>
                    <a:cubicBezTo>
                      <a:pt x="110" y="27"/>
                      <a:pt x="122" y="30"/>
                      <a:pt x="128" y="26"/>
                    </a:cubicBezTo>
                    <a:cubicBezTo>
                      <a:pt x="102" y="27"/>
                      <a:pt x="74" y="23"/>
                      <a:pt x="48" y="17"/>
                    </a:cubicBezTo>
                    <a:cubicBezTo>
                      <a:pt x="37" y="15"/>
                      <a:pt x="20" y="13"/>
                      <a:pt x="14" y="2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18" name="Freeform 503"/>
              <p:cNvSpPr>
                <a:spLocks/>
              </p:cNvSpPr>
              <p:nvPr/>
            </p:nvSpPr>
            <p:spPr bwMode="auto">
              <a:xfrm>
                <a:off x="3533" y="3831"/>
                <a:ext cx="166" cy="63"/>
              </a:xfrm>
              <a:custGeom>
                <a:avLst/>
                <a:gdLst>
                  <a:gd name="T0" fmla="*/ 0 w 106"/>
                  <a:gd name="T1" fmla="*/ 41367904 h 40"/>
                  <a:gd name="T2" fmla="*/ 73185820 w 106"/>
                  <a:gd name="T3" fmla="*/ 36545401 h 40"/>
                  <a:gd name="T4" fmla="*/ 111828237 w 106"/>
                  <a:gd name="T5" fmla="*/ 4268357 h 40"/>
                  <a:gd name="T6" fmla="*/ 90898668 w 106"/>
                  <a:gd name="T7" fmla="*/ 14455170 h 40"/>
                  <a:gd name="T8" fmla="*/ 44682140 w 106"/>
                  <a:gd name="T9" fmla="*/ 37750206 h 40"/>
                  <a:gd name="T10" fmla="*/ 23166603 w 106"/>
                  <a:gd name="T11" fmla="*/ 43118945 h 40"/>
                  <a:gd name="T12" fmla="*/ 5726757 w 106"/>
                  <a:gd name="T13" fmla="*/ 41367904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40">
                    <a:moveTo>
                      <a:pt x="0" y="32"/>
                    </a:moveTo>
                    <a:cubicBezTo>
                      <a:pt x="22" y="40"/>
                      <a:pt x="47" y="36"/>
                      <a:pt x="67" y="28"/>
                    </a:cubicBezTo>
                    <a:cubicBezTo>
                      <a:pt x="75" y="24"/>
                      <a:pt x="106" y="15"/>
                      <a:pt x="102" y="3"/>
                    </a:cubicBezTo>
                    <a:cubicBezTo>
                      <a:pt x="97" y="0"/>
                      <a:pt x="88" y="8"/>
                      <a:pt x="83" y="11"/>
                    </a:cubicBezTo>
                    <a:cubicBezTo>
                      <a:pt x="70" y="18"/>
                      <a:pt x="56" y="25"/>
                      <a:pt x="41" y="29"/>
                    </a:cubicBezTo>
                    <a:cubicBezTo>
                      <a:pt x="35" y="31"/>
                      <a:pt x="28" y="33"/>
                      <a:pt x="21" y="33"/>
                    </a:cubicBezTo>
                    <a:cubicBezTo>
                      <a:pt x="16" y="32"/>
                      <a:pt x="7" y="29"/>
                      <a:pt x="5" y="32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19" name="Freeform 504"/>
              <p:cNvSpPr>
                <a:spLocks/>
              </p:cNvSpPr>
              <p:nvPr/>
            </p:nvSpPr>
            <p:spPr bwMode="auto">
              <a:xfrm>
                <a:off x="3115" y="2415"/>
                <a:ext cx="18" cy="8"/>
              </a:xfrm>
              <a:custGeom>
                <a:avLst/>
                <a:gdLst>
                  <a:gd name="T0" fmla="*/ 0 w 12"/>
                  <a:gd name="T1" fmla="*/ 10955018 h 5"/>
                  <a:gd name="T2" fmla="*/ 3543305 w 12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5">
                    <a:moveTo>
                      <a:pt x="0" y="5"/>
                    </a:moveTo>
                    <a:cubicBezTo>
                      <a:pt x="4" y="3"/>
                      <a:pt x="9" y="2"/>
                      <a:pt x="12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20" name="Freeform 505"/>
              <p:cNvSpPr>
                <a:spLocks/>
              </p:cNvSpPr>
              <p:nvPr/>
            </p:nvSpPr>
            <p:spPr bwMode="auto">
              <a:xfrm>
                <a:off x="3147" y="2400"/>
                <a:ext cx="22" cy="9"/>
              </a:xfrm>
              <a:custGeom>
                <a:avLst/>
                <a:gdLst>
                  <a:gd name="T0" fmla="*/ 0 w 14"/>
                  <a:gd name="T1" fmla="*/ 1823229 h 6"/>
                  <a:gd name="T2" fmla="*/ 17117171 w 14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6">
                    <a:moveTo>
                      <a:pt x="0" y="6"/>
                    </a:moveTo>
                    <a:cubicBezTo>
                      <a:pt x="5" y="5"/>
                      <a:pt x="10" y="1"/>
                      <a:pt x="14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21" name="Freeform 506"/>
              <p:cNvSpPr>
                <a:spLocks/>
              </p:cNvSpPr>
              <p:nvPr/>
            </p:nvSpPr>
            <p:spPr bwMode="auto">
              <a:xfrm>
                <a:off x="3185" y="2375"/>
                <a:ext cx="13" cy="15"/>
              </a:xfrm>
              <a:custGeom>
                <a:avLst/>
                <a:gdLst>
                  <a:gd name="T0" fmla="*/ 0 w 8"/>
                  <a:gd name="T1" fmla="*/ 3032963 h 10"/>
                  <a:gd name="T2" fmla="*/ 27168295 w 8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0">
                    <a:moveTo>
                      <a:pt x="0" y="10"/>
                    </a:moveTo>
                    <a:cubicBezTo>
                      <a:pt x="3" y="7"/>
                      <a:pt x="6" y="4"/>
                      <a:pt x="8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22" name="Freeform 507"/>
              <p:cNvSpPr>
                <a:spLocks/>
              </p:cNvSpPr>
              <p:nvPr/>
            </p:nvSpPr>
            <p:spPr bwMode="auto">
              <a:xfrm>
                <a:off x="3207" y="2353"/>
                <a:ext cx="11" cy="12"/>
              </a:xfrm>
              <a:custGeom>
                <a:avLst/>
                <a:gdLst>
                  <a:gd name="T0" fmla="*/ 0 w 7"/>
                  <a:gd name="T1" fmla="*/ 2362203 h 8"/>
                  <a:gd name="T2" fmla="*/ 8368987 w 7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cubicBezTo>
                      <a:pt x="3" y="6"/>
                      <a:pt x="4" y="2"/>
                      <a:pt x="7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23" name="Freeform 508"/>
              <p:cNvSpPr>
                <a:spLocks/>
              </p:cNvSpPr>
              <p:nvPr/>
            </p:nvSpPr>
            <p:spPr bwMode="auto">
              <a:xfrm>
                <a:off x="3227" y="2323"/>
                <a:ext cx="7" cy="14"/>
              </a:xfrm>
              <a:custGeom>
                <a:avLst/>
                <a:gdLst>
                  <a:gd name="T0" fmla="*/ 0 w 4"/>
                  <a:gd name="T1" fmla="*/ 8027194 h 9"/>
                  <a:gd name="T2" fmla="*/ 136306480 w 4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cubicBezTo>
                      <a:pt x="2" y="6"/>
                      <a:pt x="3" y="3"/>
                      <a:pt x="4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24" name="Freeform 509"/>
              <p:cNvSpPr>
                <a:spLocks/>
              </p:cNvSpPr>
              <p:nvPr/>
            </p:nvSpPr>
            <p:spPr bwMode="auto">
              <a:xfrm>
                <a:off x="3241" y="2291"/>
                <a:ext cx="7" cy="18"/>
              </a:xfrm>
              <a:custGeom>
                <a:avLst/>
                <a:gdLst>
                  <a:gd name="T0" fmla="*/ 0 w 4"/>
                  <a:gd name="T1" fmla="*/ 3543305 h 12"/>
                  <a:gd name="T2" fmla="*/ 136306480 w 4"/>
                  <a:gd name="T3" fmla="*/ 0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12">
                    <a:moveTo>
                      <a:pt x="0" y="12"/>
                    </a:moveTo>
                    <a:cubicBezTo>
                      <a:pt x="2" y="8"/>
                      <a:pt x="2" y="3"/>
                      <a:pt x="4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25" name="Freeform 510"/>
              <p:cNvSpPr>
                <a:spLocks/>
              </p:cNvSpPr>
              <p:nvPr/>
            </p:nvSpPr>
            <p:spPr bwMode="auto">
              <a:xfrm>
                <a:off x="3561" y="2273"/>
                <a:ext cx="23" cy="30"/>
              </a:xfrm>
              <a:custGeom>
                <a:avLst/>
                <a:gdLst>
                  <a:gd name="T0" fmla="*/ 0 w 15"/>
                  <a:gd name="T1" fmla="*/ 0 h 19"/>
                  <a:gd name="T2" fmla="*/ 8514960 w 15"/>
                  <a:gd name="T3" fmla="*/ 26565864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9">
                    <a:moveTo>
                      <a:pt x="0" y="0"/>
                    </a:moveTo>
                    <a:cubicBezTo>
                      <a:pt x="3" y="7"/>
                      <a:pt x="9" y="13"/>
                      <a:pt x="15" y="1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26" name="Freeform 511"/>
              <p:cNvSpPr>
                <a:spLocks/>
              </p:cNvSpPr>
              <p:nvPr/>
            </p:nvSpPr>
            <p:spPr bwMode="auto">
              <a:xfrm>
                <a:off x="3594" y="2314"/>
                <a:ext cx="20" cy="14"/>
              </a:xfrm>
              <a:custGeom>
                <a:avLst/>
                <a:gdLst>
                  <a:gd name="T0" fmla="*/ 0 w 13"/>
                  <a:gd name="T1" fmla="*/ 0 h 9"/>
                  <a:gd name="T2" fmla="*/ 8320303 w 13"/>
                  <a:gd name="T3" fmla="*/ 8027194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9">
                    <a:moveTo>
                      <a:pt x="0" y="0"/>
                    </a:moveTo>
                    <a:cubicBezTo>
                      <a:pt x="3" y="3"/>
                      <a:pt x="8" y="7"/>
                      <a:pt x="13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27" name="Freeform 512"/>
              <p:cNvSpPr>
                <a:spLocks/>
              </p:cNvSpPr>
              <p:nvPr/>
            </p:nvSpPr>
            <p:spPr bwMode="auto">
              <a:xfrm>
                <a:off x="3631" y="2342"/>
                <a:ext cx="19" cy="8"/>
              </a:xfrm>
              <a:custGeom>
                <a:avLst/>
                <a:gdLst>
                  <a:gd name="T0" fmla="*/ 0 w 12"/>
                  <a:gd name="T1" fmla="*/ 0 h 5"/>
                  <a:gd name="T2" fmla="*/ 18553342 w 12"/>
                  <a:gd name="T3" fmla="*/ 10955018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cubicBezTo>
                      <a:pt x="3" y="2"/>
                      <a:pt x="8" y="4"/>
                      <a:pt x="12" y="5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28" name="Freeform 513"/>
              <p:cNvSpPr>
                <a:spLocks/>
              </p:cNvSpPr>
              <p:nvPr/>
            </p:nvSpPr>
            <p:spPr bwMode="auto">
              <a:xfrm>
                <a:off x="3671" y="2356"/>
                <a:ext cx="15" cy="3"/>
              </a:xfrm>
              <a:custGeom>
                <a:avLst/>
                <a:gdLst>
                  <a:gd name="T0" fmla="*/ 0 w 10"/>
                  <a:gd name="T1" fmla="*/ 0 h 2"/>
                  <a:gd name="T2" fmla="*/ 3032963 w 10"/>
                  <a:gd name="T3" fmla="*/ 699912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cubicBezTo>
                      <a:pt x="3" y="0"/>
                      <a:pt x="8" y="1"/>
                      <a:pt x="10" y="2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29" name="Freeform 514"/>
              <p:cNvSpPr>
                <a:spLocks/>
              </p:cNvSpPr>
              <p:nvPr/>
            </p:nvSpPr>
            <p:spPr bwMode="auto">
              <a:xfrm>
                <a:off x="3710" y="2364"/>
                <a:ext cx="20" cy="1"/>
              </a:xfrm>
              <a:custGeom>
                <a:avLst/>
                <a:gdLst>
                  <a:gd name="T0" fmla="*/ 0 w 13"/>
                  <a:gd name="T1" fmla="*/ 0 h 1"/>
                  <a:gd name="T2" fmla="*/ 8320303 w 13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">
                    <a:moveTo>
                      <a:pt x="0" y="0"/>
                    </a:moveTo>
                    <a:cubicBezTo>
                      <a:pt x="4" y="0"/>
                      <a:pt x="10" y="1"/>
                      <a:pt x="13" y="1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30" name="Freeform 515"/>
              <p:cNvSpPr>
                <a:spLocks/>
              </p:cNvSpPr>
              <p:nvPr/>
            </p:nvSpPr>
            <p:spPr bwMode="auto">
              <a:xfrm>
                <a:off x="3442" y="2286"/>
                <a:ext cx="3" cy="19"/>
              </a:xfrm>
              <a:custGeom>
                <a:avLst/>
                <a:gdLst>
                  <a:gd name="T0" fmla="*/ 699912 w 2"/>
                  <a:gd name="T1" fmla="*/ 0 h 12"/>
                  <a:gd name="T2" fmla="*/ 0 w 2"/>
                  <a:gd name="T3" fmla="*/ 18553342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12">
                    <a:moveTo>
                      <a:pt x="2" y="0"/>
                    </a:moveTo>
                    <a:cubicBezTo>
                      <a:pt x="1" y="4"/>
                      <a:pt x="0" y="8"/>
                      <a:pt x="0" y="12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31" name="Freeform 516"/>
              <p:cNvSpPr>
                <a:spLocks/>
              </p:cNvSpPr>
              <p:nvPr/>
            </p:nvSpPr>
            <p:spPr bwMode="auto">
              <a:xfrm>
                <a:off x="3440" y="2317"/>
                <a:ext cx="2" cy="16"/>
              </a:xfrm>
              <a:custGeom>
                <a:avLst/>
                <a:gdLst>
                  <a:gd name="T0" fmla="*/ 0 w 1"/>
                  <a:gd name="T1" fmla="*/ 0 h 10"/>
                  <a:gd name="T2" fmla="*/ 2147483646 w 1"/>
                  <a:gd name="T3" fmla="*/ 21699298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3"/>
                      <a:pt x="1" y="7"/>
                      <a:pt x="1" y="1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32" name="Freeform 517"/>
              <p:cNvSpPr>
                <a:spLocks/>
              </p:cNvSpPr>
              <p:nvPr/>
            </p:nvSpPr>
            <p:spPr bwMode="auto">
              <a:xfrm>
                <a:off x="3443" y="2351"/>
                <a:ext cx="2" cy="14"/>
              </a:xfrm>
              <a:custGeom>
                <a:avLst/>
                <a:gdLst>
                  <a:gd name="T0" fmla="*/ 0 w 1"/>
                  <a:gd name="T1" fmla="*/ 0 h 9"/>
                  <a:gd name="T2" fmla="*/ 2147483646 w 1"/>
                  <a:gd name="T3" fmla="*/ 8027194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3"/>
                      <a:pt x="1" y="6"/>
                      <a:pt x="1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33" name="Freeform 518"/>
              <p:cNvSpPr>
                <a:spLocks/>
              </p:cNvSpPr>
              <p:nvPr/>
            </p:nvSpPr>
            <p:spPr bwMode="auto">
              <a:xfrm>
                <a:off x="3447" y="2382"/>
                <a:ext cx="3" cy="14"/>
              </a:xfrm>
              <a:custGeom>
                <a:avLst/>
                <a:gdLst>
                  <a:gd name="T0" fmla="*/ 0 w 2"/>
                  <a:gd name="T1" fmla="*/ 0 h 9"/>
                  <a:gd name="T2" fmla="*/ 699912 w 2"/>
                  <a:gd name="T3" fmla="*/ 8027194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cubicBezTo>
                      <a:pt x="1" y="3"/>
                      <a:pt x="1" y="6"/>
                      <a:pt x="2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34" name="Freeform 519"/>
              <p:cNvSpPr>
                <a:spLocks/>
              </p:cNvSpPr>
              <p:nvPr/>
            </p:nvSpPr>
            <p:spPr bwMode="auto">
              <a:xfrm>
                <a:off x="3447" y="2417"/>
                <a:ext cx="3" cy="15"/>
              </a:xfrm>
              <a:custGeom>
                <a:avLst/>
                <a:gdLst>
                  <a:gd name="T0" fmla="*/ 699912 w 2"/>
                  <a:gd name="T1" fmla="*/ 0 h 10"/>
                  <a:gd name="T2" fmla="*/ 0 w 2"/>
                  <a:gd name="T3" fmla="*/ 3032963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10">
                    <a:moveTo>
                      <a:pt x="2" y="0"/>
                    </a:moveTo>
                    <a:cubicBezTo>
                      <a:pt x="1" y="3"/>
                      <a:pt x="1" y="7"/>
                      <a:pt x="0" y="1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35" name="Freeform 520"/>
              <p:cNvSpPr>
                <a:spLocks/>
              </p:cNvSpPr>
              <p:nvPr/>
            </p:nvSpPr>
            <p:spPr bwMode="auto">
              <a:xfrm>
                <a:off x="3432" y="2459"/>
                <a:ext cx="8" cy="14"/>
              </a:xfrm>
              <a:custGeom>
                <a:avLst/>
                <a:gdLst>
                  <a:gd name="T0" fmla="*/ 10955018 w 5"/>
                  <a:gd name="T1" fmla="*/ 0 h 9"/>
                  <a:gd name="T2" fmla="*/ 0 w 5"/>
                  <a:gd name="T3" fmla="*/ 8027194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cubicBezTo>
                      <a:pt x="3" y="3"/>
                      <a:pt x="2" y="7"/>
                      <a:pt x="0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36" name="Freeform 521"/>
              <p:cNvSpPr>
                <a:spLocks/>
              </p:cNvSpPr>
              <p:nvPr/>
            </p:nvSpPr>
            <p:spPr bwMode="auto">
              <a:xfrm>
                <a:off x="3141" y="3858"/>
                <a:ext cx="33" cy="16"/>
              </a:xfrm>
              <a:custGeom>
                <a:avLst/>
                <a:gdLst>
                  <a:gd name="T0" fmla="*/ 0 w 21"/>
                  <a:gd name="T1" fmla="*/ 0 h 10"/>
                  <a:gd name="T2" fmla="*/ 25757525 w 21"/>
                  <a:gd name="T3" fmla="*/ 21699298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10">
                    <a:moveTo>
                      <a:pt x="0" y="0"/>
                    </a:moveTo>
                    <a:cubicBezTo>
                      <a:pt x="7" y="1"/>
                      <a:pt x="14" y="7"/>
                      <a:pt x="21" y="1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37" name="Freeform 522"/>
              <p:cNvSpPr>
                <a:spLocks/>
              </p:cNvSpPr>
              <p:nvPr/>
            </p:nvSpPr>
            <p:spPr bwMode="auto">
              <a:xfrm>
                <a:off x="3190" y="3878"/>
                <a:ext cx="25" cy="3"/>
              </a:xfrm>
              <a:custGeom>
                <a:avLst/>
                <a:gdLst>
                  <a:gd name="T0" fmla="*/ 0 w 16"/>
                  <a:gd name="T1" fmla="*/ 0 h 2"/>
                  <a:gd name="T2" fmla="*/ 16193658 w 16"/>
                  <a:gd name="T3" fmla="*/ 699912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2">
                    <a:moveTo>
                      <a:pt x="0" y="0"/>
                    </a:moveTo>
                    <a:cubicBezTo>
                      <a:pt x="5" y="2"/>
                      <a:pt x="10" y="2"/>
                      <a:pt x="16" y="2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38" name="Freeform 523"/>
              <p:cNvSpPr>
                <a:spLocks/>
              </p:cNvSpPr>
              <p:nvPr/>
            </p:nvSpPr>
            <p:spPr bwMode="auto">
              <a:xfrm>
                <a:off x="3237" y="3883"/>
                <a:ext cx="28" cy="5"/>
              </a:xfrm>
              <a:custGeom>
                <a:avLst/>
                <a:gdLst>
                  <a:gd name="T0" fmla="*/ 0 w 18"/>
                  <a:gd name="T1" fmla="*/ 7844042 h 3"/>
                  <a:gd name="T2" fmla="*/ 16125900 w 18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3">
                    <a:moveTo>
                      <a:pt x="0" y="1"/>
                    </a:moveTo>
                    <a:cubicBezTo>
                      <a:pt x="5" y="0"/>
                      <a:pt x="13" y="3"/>
                      <a:pt x="18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39" name="Freeform 524"/>
              <p:cNvSpPr>
                <a:spLocks/>
              </p:cNvSpPr>
              <p:nvPr/>
            </p:nvSpPr>
            <p:spPr bwMode="auto">
              <a:xfrm>
                <a:off x="3293" y="3884"/>
                <a:ext cx="22" cy="2"/>
              </a:xfrm>
              <a:custGeom>
                <a:avLst/>
                <a:gdLst>
                  <a:gd name="T0" fmla="*/ 0 w 14"/>
                  <a:gd name="T1" fmla="*/ 0 h 1"/>
                  <a:gd name="T2" fmla="*/ 17117171 w 14"/>
                  <a:gd name="T3" fmla="*/ 2147483646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1">
                    <a:moveTo>
                      <a:pt x="0" y="0"/>
                    </a:moveTo>
                    <a:cubicBezTo>
                      <a:pt x="4" y="1"/>
                      <a:pt x="9" y="1"/>
                      <a:pt x="14" y="1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40" name="Freeform 525"/>
              <p:cNvSpPr>
                <a:spLocks/>
              </p:cNvSpPr>
              <p:nvPr/>
            </p:nvSpPr>
            <p:spPr bwMode="auto">
              <a:xfrm>
                <a:off x="3345" y="3884"/>
                <a:ext cx="25" cy="4"/>
              </a:xfrm>
              <a:custGeom>
                <a:avLst/>
                <a:gdLst>
                  <a:gd name="T0" fmla="*/ 0 w 16"/>
                  <a:gd name="T1" fmla="*/ 0 h 2"/>
                  <a:gd name="T2" fmla="*/ 16193658 w 16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2">
                    <a:moveTo>
                      <a:pt x="0" y="0"/>
                    </a:moveTo>
                    <a:cubicBezTo>
                      <a:pt x="5" y="0"/>
                      <a:pt x="12" y="2"/>
                      <a:pt x="16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41" name="Freeform 526"/>
              <p:cNvSpPr>
                <a:spLocks/>
              </p:cNvSpPr>
              <p:nvPr/>
            </p:nvSpPr>
            <p:spPr bwMode="auto">
              <a:xfrm>
                <a:off x="3382" y="3875"/>
                <a:ext cx="25" cy="6"/>
              </a:xfrm>
              <a:custGeom>
                <a:avLst/>
                <a:gdLst>
                  <a:gd name="T0" fmla="*/ 0 w 16"/>
                  <a:gd name="T1" fmla="*/ 1215486 h 4"/>
                  <a:gd name="T2" fmla="*/ 16193658 w 16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4">
                    <a:moveTo>
                      <a:pt x="0" y="4"/>
                    </a:moveTo>
                    <a:cubicBezTo>
                      <a:pt x="0" y="2"/>
                      <a:pt x="13" y="1"/>
                      <a:pt x="16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42" name="Freeform 527"/>
              <p:cNvSpPr>
                <a:spLocks/>
              </p:cNvSpPr>
              <p:nvPr/>
            </p:nvSpPr>
            <p:spPr bwMode="auto">
              <a:xfrm>
                <a:off x="3412" y="3855"/>
                <a:ext cx="30" cy="14"/>
              </a:xfrm>
              <a:custGeom>
                <a:avLst/>
                <a:gdLst>
                  <a:gd name="T0" fmla="*/ 1889169 w 19"/>
                  <a:gd name="T1" fmla="*/ 1218053 h 9"/>
                  <a:gd name="T2" fmla="*/ 0 w 19"/>
                  <a:gd name="T3" fmla="*/ 0 h 9"/>
                  <a:gd name="T4" fmla="*/ 26565864 w 19"/>
                  <a:gd name="T5" fmla="*/ 8027194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9">
                    <a:moveTo>
                      <a:pt x="1" y="1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5" y="4"/>
                      <a:pt x="13" y="6"/>
                      <a:pt x="19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43" name="Freeform 528"/>
              <p:cNvSpPr>
                <a:spLocks/>
              </p:cNvSpPr>
              <p:nvPr/>
            </p:nvSpPr>
            <p:spPr bwMode="auto">
              <a:xfrm>
                <a:off x="3464" y="3877"/>
                <a:ext cx="31" cy="1"/>
              </a:xfrm>
              <a:custGeom>
                <a:avLst/>
                <a:gdLst>
                  <a:gd name="T0" fmla="*/ 0 w 20"/>
                  <a:gd name="T1" fmla="*/ 0 h 1"/>
                  <a:gd name="T2" fmla="*/ 15819629 w 20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1">
                    <a:moveTo>
                      <a:pt x="0" y="0"/>
                    </a:moveTo>
                    <a:cubicBezTo>
                      <a:pt x="6" y="1"/>
                      <a:pt x="13" y="1"/>
                      <a:pt x="20" y="1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44" name="Freeform 529"/>
              <p:cNvSpPr>
                <a:spLocks/>
              </p:cNvSpPr>
              <p:nvPr/>
            </p:nvSpPr>
            <p:spPr bwMode="auto">
              <a:xfrm>
                <a:off x="3522" y="3880"/>
                <a:ext cx="33" cy="3"/>
              </a:xfrm>
              <a:custGeom>
                <a:avLst/>
                <a:gdLst>
                  <a:gd name="T0" fmla="*/ 0 w 21"/>
                  <a:gd name="T1" fmla="*/ 699912 h 2"/>
                  <a:gd name="T2" fmla="*/ 25757525 w 21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cubicBezTo>
                      <a:pt x="8" y="2"/>
                      <a:pt x="13" y="2"/>
                      <a:pt x="21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45" name="Freeform 530"/>
              <p:cNvSpPr>
                <a:spLocks/>
              </p:cNvSpPr>
              <p:nvPr/>
            </p:nvSpPr>
            <p:spPr bwMode="auto">
              <a:xfrm>
                <a:off x="3588" y="3869"/>
                <a:ext cx="32" cy="11"/>
              </a:xfrm>
              <a:custGeom>
                <a:avLst/>
                <a:gdLst>
                  <a:gd name="T0" fmla="*/ 0 w 21"/>
                  <a:gd name="T1" fmla="*/ 6227919 h 7"/>
                  <a:gd name="T2" fmla="*/ 9937082 w 21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7">
                    <a:moveTo>
                      <a:pt x="0" y="5"/>
                    </a:moveTo>
                    <a:cubicBezTo>
                      <a:pt x="7" y="7"/>
                      <a:pt x="15" y="2"/>
                      <a:pt x="21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46" name="Freeform 531"/>
              <p:cNvSpPr>
                <a:spLocks/>
              </p:cNvSpPr>
              <p:nvPr/>
            </p:nvSpPr>
            <p:spPr bwMode="auto">
              <a:xfrm>
                <a:off x="3649" y="3853"/>
                <a:ext cx="23" cy="10"/>
              </a:xfrm>
              <a:custGeom>
                <a:avLst/>
                <a:gdLst>
                  <a:gd name="T0" fmla="*/ 0 w 15"/>
                  <a:gd name="T1" fmla="*/ 45815370 h 6"/>
                  <a:gd name="T2" fmla="*/ 8514960 w 15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4" y="2"/>
                      <a:pt x="12" y="3"/>
                      <a:pt x="15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4301" name="Text Box 562"/>
            <p:cNvSpPr txBox="1">
              <a:spLocks noChangeArrowheads="1"/>
            </p:cNvSpPr>
            <p:nvPr/>
          </p:nvSpPr>
          <p:spPr bwMode="auto">
            <a:xfrm>
              <a:off x="3222" y="2148"/>
              <a:ext cx="136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800">
                  <a:solidFill>
                    <a:srgbClr val="0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rPr>
                <a:t>Chaîne alimentaire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800">
                  <a:solidFill>
                    <a:srgbClr val="0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rPr>
                <a:t>Environnement</a:t>
              </a:r>
            </a:p>
          </p:txBody>
        </p:sp>
      </p:grpSp>
      <p:sp>
        <p:nvSpPr>
          <p:cNvPr id="562" name="Rectangle 45"/>
          <p:cNvSpPr>
            <a:spLocks noChangeArrowheads="1"/>
          </p:cNvSpPr>
          <p:nvPr/>
        </p:nvSpPr>
        <p:spPr bwMode="auto">
          <a:xfrm>
            <a:off x="7554913" y="2689226"/>
            <a:ext cx="34036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800" dirty="0">
                <a:solidFill>
                  <a:srgbClr val="FF9966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X </a:t>
            </a:r>
            <a:r>
              <a:rPr lang="fr-FR" sz="11700" dirty="0">
                <a:solidFill>
                  <a:srgbClr val="FF9966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?</a:t>
            </a:r>
          </a:p>
        </p:txBody>
      </p:sp>
      <p:sp>
        <p:nvSpPr>
          <p:cNvPr id="54293" name="Rectangle 34"/>
          <p:cNvSpPr txBox="1">
            <a:spLocks noChangeArrowheads="1"/>
          </p:cNvSpPr>
          <p:nvPr/>
        </p:nvSpPr>
        <p:spPr bwMode="auto">
          <a:xfrm>
            <a:off x="925512" y="-1588"/>
            <a:ext cx="10194926" cy="6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600">
                <a:solidFill>
                  <a:srgbClr val="0066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Antibiotiques vétérinaires : les flores bactériennes critiques</a:t>
            </a:r>
          </a:p>
        </p:txBody>
      </p:sp>
      <p:sp>
        <p:nvSpPr>
          <p:cNvPr id="54294" name="Espace réservé du numéro de diapositive 5"/>
          <p:cNvSpPr txBox="1">
            <a:spLocks/>
          </p:cNvSpPr>
          <p:nvPr/>
        </p:nvSpPr>
        <p:spPr bwMode="auto">
          <a:xfrm>
            <a:off x="8582026" y="6537326"/>
            <a:ext cx="2657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fld id="{AD75F1E9-27DD-4980-8627-108EDCB07C73}" type="slidenum">
              <a:rPr lang="fr-FR" altLang="fr-FR" sz="1400" b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t>26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5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spect="1" noChangeArrowheads="1"/>
          </p:cNvSpPr>
          <p:nvPr/>
        </p:nvSpPr>
        <p:spPr bwMode="auto">
          <a:xfrm rot="-5400000">
            <a:off x="6092032" y="-2234406"/>
            <a:ext cx="800100" cy="8466137"/>
          </a:xfrm>
          <a:prstGeom prst="can">
            <a:avLst>
              <a:gd name="adj" fmla="val 63929"/>
            </a:avLst>
          </a:prstGeom>
          <a:solidFill>
            <a:srgbClr val="B2C0B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AutoShape 3"/>
          <p:cNvSpPr>
            <a:spLocks noChangeAspect="1" noChangeArrowheads="1"/>
          </p:cNvSpPr>
          <p:nvPr/>
        </p:nvSpPr>
        <p:spPr bwMode="auto">
          <a:xfrm rot="-5400000">
            <a:off x="4706144" y="2309019"/>
            <a:ext cx="628650" cy="2500312"/>
          </a:xfrm>
          <a:prstGeom prst="can">
            <a:avLst>
              <a:gd name="adj" fmla="val 54540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4" name="Text Box 4"/>
          <p:cNvSpPr txBox="1">
            <a:spLocks noChangeAspect="1" noChangeArrowheads="1"/>
          </p:cNvSpPr>
          <p:nvPr/>
        </p:nvSpPr>
        <p:spPr bwMode="auto">
          <a:xfrm>
            <a:off x="5205414" y="1125538"/>
            <a:ext cx="2073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Tube digestif</a:t>
            </a:r>
          </a:p>
        </p:txBody>
      </p:sp>
      <p:sp>
        <p:nvSpPr>
          <p:cNvPr id="56325" name="Text Box 5"/>
          <p:cNvSpPr txBox="1">
            <a:spLocks noChangeAspect="1" noChangeArrowheads="1"/>
          </p:cNvSpPr>
          <p:nvPr/>
        </p:nvSpPr>
        <p:spPr bwMode="auto">
          <a:xfrm>
            <a:off x="4932363" y="3314700"/>
            <a:ext cx="81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Sang</a:t>
            </a:r>
          </a:p>
        </p:txBody>
      </p:sp>
      <p:sp>
        <p:nvSpPr>
          <p:cNvPr id="56326" name="Line 6"/>
          <p:cNvSpPr>
            <a:spLocks noChangeAspect="1" noChangeShapeType="1"/>
          </p:cNvSpPr>
          <p:nvPr/>
        </p:nvSpPr>
        <p:spPr bwMode="auto">
          <a:xfrm>
            <a:off x="5765800" y="1597025"/>
            <a:ext cx="0" cy="800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7" name="Text Box 7"/>
          <p:cNvSpPr txBox="1">
            <a:spLocks noChangeAspect="1" noChangeArrowheads="1"/>
          </p:cNvSpPr>
          <p:nvPr/>
        </p:nvSpPr>
        <p:spPr bwMode="auto">
          <a:xfrm>
            <a:off x="1154113" y="908050"/>
            <a:ext cx="1974850" cy="59055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Antibiotique voie orale</a:t>
            </a:r>
          </a:p>
        </p:txBody>
      </p:sp>
      <p:sp>
        <p:nvSpPr>
          <p:cNvPr id="56328" name="AutoShape 8"/>
          <p:cNvSpPr>
            <a:spLocks noChangeAspect="1" noChangeArrowheads="1"/>
          </p:cNvSpPr>
          <p:nvPr/>
        </p:nvSpPr>
        <p:spPr bwMode="auto">
          <a:xfrm rot="5400000">
            <a:off x="1951038" y="1643063"/>
            <a:ext cx="630238" cy="6016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3543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061" y="0"/>
                </a:moveTo>
                <a:lnTo>
                  <a:pt x="8522" y="7200"/>
                </a:lnTo>
                <a:lnTo>
                  <a:pt x="11608" y="7200"/>
                </a:lnTo>
                <a:lnTo>
                  <a:pt x="11608" y="13543"/>
                </a:lnTo>
                <a:lnTo>
                  <a:pt x="0" y="13543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061" y="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 flipV="1">
            <a:off x="4313239" y="2060576"/>
            <a:ext cx="295275" cy="1406525"/>
          </a:xfrm>
          <a:prstGeom prst="upArrow">
            <a:avLst>
              <a:gd name="adj1" fmla="val 39287"/>
              <a:gd name="adj2" fmla="val 64792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30" name="AutoShape 10"/>
          <p:cNvSpPr>
            <a:spLocks noChangeArrowheads="1"/>
          </p:cNvSpPr>
          <p:nvPr/>
        </p:nvSpPr>
        <p:spPr bwMode="auto">
          <a:xfrm flipV="1">
            <a:off x="4313238" y="3644901"/>
            <a:ext cx="292100" cy="542925"/>
          </a:xfrm>
          <a:prstGeom prst="upArrow">
            <a:avLst>
              <a:gd name="adj1" fmla="val 42500"/>
              <a:gd name="adj2" fmla="val 5917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56331" name="Freeform 12"/>
          <p:cNvSpPr>
            <a:spLocks/>
          </p:cNvSpPr>
          <p:nvPr/>
        </p:nvSpPr>
        <p:spPr bwMode="auto">
          <a:xfrm>
            <a:off x="5768976" y="1587500"/>
            <a:ext cx="5021263" cy="819150"/>
          </a:xfrm>
          <a:custGeom>
            <a:avLst/>
            <a:gdLst>
              <a:gd name="T0" fmla="*/ 2147483646 w 2674"/>
              <a:gd name="T1" fmla="*/ 2147483646 h 521"/>
              <a:gd name="T2" fmla="*/ 2147483646 w 2674"/>
              <a:gd name="T3" fmla="*/ 2147483646 h 521"/>
              <a:gd name="T4" fmla="*/ 2147483646 w 2674"/>
              <a:gd name="T5" fmla="*/ 2147483646 h 521"/>
              <a:gd name="T6" fmla="*/ 2147483646 w 2674"/>
              <a:gd name="T7" fmla="*/ 2147483646 h 521"/>
              <a:gd name="T8" fmla="*/ 2147483646 w 2674"/>
              <a:gd name="T9" fmla="*/ 2147483646 h 521"/>
              <a:gd name="T10" fmla="*/ 2147483646 w 2674"/>
              <a:gd name="T11" fmla="*/ 0 h 521"/>
              <a:gd name="T12" fmla="*/ 2147483646 w 2674"/>
              <a:gd name="T13" fmla="*/ 0 h 521"/>
              <a:gd name="T14" fmla="*/ 0 w 2674"/>
              <a:gd name="T15" fmla="*/ 2147483646 h 521"/>
              <a:gd name="T16" fmla="*/ 2147483646 w 2674"/>
              <a:gd name="T17" fmla="*/ 2147483646 h 5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74" h="521">
                <a:moveTo>
                  <a:pt x="53" y="521"/>
                </a:moveTo>
                <a:lnTo>
                  <a:pt x="2586" y="521"/>
                </a:lnTo>
                <a:lnTo>
                  <a:pt x="2648" y="371"/>
                </a:lnTo>
                <a:lnTo>
                  <a:pt x="2674" y="194"/>
                </a:lnTo>
                <a:lnTo>
                  <a:pt x="2630" y="62"/>
                </a:lnTo>
                <a:lnTo>
                  <a:pt x="2577" y="0"/>
                </a:lnTo>
                <a:lnTo>
                  <a:pt x="9" y="0"/>
                </a:lnTo>
                <a:lnTo>
                  <a:pt x="0" y="521"/>
                </a:lnTo>
                <a:lnTo>
                  <a:pt x="53" y="521"/>
                </a:lnTo>
                <a:close/>
              </a:path>
            </a:pathLst>
          </a:custGeom>
          <a:solidFill>
            <a:srgbClr val="B2C0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32" name="Line 13"/>
          <p:cNvSpPr>
            <a:spLocks noChangeAspect="1" noChangeShapeType="1"/>
          </p:cNvSpPr>
          <p:nvPr/>
        </p:nvSpPr>
        <p:spPr bwMode="auto">
          <a:xfrm>
            <a:off x="4430713" y="5133975"/>
            <a:ext cx="0" cy="325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33" name="Text Box 14"/>
          <p:cNvSpPr txBox="1">
            <a:spLocks noChangeAspect="1" noChangeArrowheads="1"/>
          </p:cNvSpPr>
          <p:nvPr/>
        </p:nvSpPr>
        <p:spPr bwMode="auto">
          <a:xfrm>
            <a:off x="2986088" y="5565775"/>
            <a:ext cx="2705100" cy="425450"/>
          </a:xfrm>
          <a:prstGeom prst="rect">
            <a:avLst/>
          </a:prstGeom>
          <a:solidFill>
            <a:srgbClr val="FFE9BD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FF3300"/>
                </a:solidFill>
                <a:ea typeface="ＭＳ Ｐゴシック" panose="020B0600070205080204" pitchFamily="34" charset="-128"/>
              </a:rPr>
              <a:t>SANTE ANIMALE</a:t>
            </a:r>
          </a:p>
        </p:txBody>
      </p:sp>
      <p:grpSp>
        <p:nvGrpSpPr>
          <p:cNvPr id="56334" name="Group 1326"/>
          <p:cNvGrpSpPr>
            <a:grpSpLocks/>
          </p:cNvGrpSpPr>
          <p:nvPr/>
        </p:nvGrpSpPr>
        <p:grpSpPr bwMode="auto">
          <a:xfrm>
            <a:off x="3733801" y="4183064"/>
            <a:ext cx="1457325" cy="1239837"/>
            <a:chOff x="1235" y="8262"/>
            <a:chExt cx="1043" cy="999"/>
          </a:xfrm>
        </p:grpSpPr>
        <p:sp>
          <p:nvSpPr>
            <p:cNvPr id="56381" name="Freeform 1327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1998478 w 387"/>
                <a:gd name="T1" fmla="*/ 309015 h 656"/>
                <a:gd name="T2" fmla="*/ 2406623 w 387"/>
                <a:gd name="T3" fmla="*/ 10185414 h 656"/>
                <a:gd name="T4" fmla="*/ 2627687 w 387"/>
                <a:gd name="T5" fmla="*/ 19614751 h 656"/>
                <a:gd name="T6" fmla="*/ 2607851 w 387"/>
                <a:gd name="T7" fmla="*/ 21464320 h 656"/>
                <a:gd name="T8" fmla="*/ 2521511 w 387"/>
                <a:gd name="T9" fmla="*/ 28348214 h 656"/>
                <a:gd name="T10" fmla="*/ 1226176 w 387"/>
                <a:gd name="T11" fmla="*/ 34680134 h 656"/>
                <a:gd name="T12" fmla="*/ 1042002 w 387"/>
                <a:gd name="T13" fmla="*/ 34827464 h 656"/>
                <a:gd name="T14" fmla="*/ 997857 w 387"/>
                <a:gd name="T15" fmla="*/ 34731358 h 656"/>
                <a:gd name="T16" fmla="*/ 966611 w 387"/>
                <a:gd name="T17" fmla="*/ 34836910 h 656"/>
                <a:gd name="T18" fmla="*/ 147331 w 387"/>
                <a:gd name="T19" fmla="*/ 35738821 h 656"/>
                <a:gd name="T20" fmla="*/ 158274 w 387"/>
                <a:gd name="T21" fmla="*/ 20854593 h 656"/>
                <a:gd name="T22" fmla="*/ 185305 w 387"/>
                <a:gd name="T23" fmla="*/ 20331180 h 656"/>
                <a:gd name="T24" fmla="*/ 299727 w 387"/>
                <a:gd name="T25" fmla="*/ 16087278 h 656"/>
                <a:gd name="T26" fmla="*/ 470696 w 387"/>
                <a:gd name="T27" fmla="*/ 12219842 h 656"/>
                <a:gd name="T28" fmla="*/ 1183560 w 387"/>
                <a:gd name="T29" fmla="*/ 4244150 h 656"/>
                <a:gd name="T30" fmla="*/ 1998478 w 387"/>
                <a:gd name="T31" fmla="*/ 309015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82" name="Freeform 1328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539225 w 369"/>
                <a:gd name="T1" fmla="*/ 2336852 h 689"/>
                <a:gd name="T2" fmla="*/ 268461 w 369"/>
                <a:gd name="T3" fmla="*/ 11074123 h 689"/>
                <a:gd name="T4" fmla="*/ 88485 w 369"/>
                <a:gd name="T5" fmla="*/ 18785903 h 689"/>
                <a:gd name="T6" fmla="*/ 319345 w 369"/>
                <a:gd name="T7" fmla="*/ 23427974 h 689"/>
                <a:gd name="T8" fmla="*/ 833642 w 369"/>
                <a:gd name="T9" fmla="*/ 28810215 h 689"/>
                <a:gd name="T10" fmla="*/ 828528 w 369"/>
                <a:gd name="T11" fmla="*/ 34166841 h 689"/>
                <a:gd name="T12" fmla="*/ 1228533 w 369"/>
                <a:gd name="T13" fmla="*/ 35197317 h 689"/>
                <a:gd name="T14" fmla="*/ 1599045 w 369"/>
                <a:gd name="T15" fmla="*/ 36465149 h 689"/>
                <a:gd name="T16" fmla="*/ 2536988 w 369"/>
                <a:gd name="T17" fmla="*/ 38628078 h 689"/>
                <a:gd name="T18" fmla="*/ 2650386 w 369"/>
                <a:gd name="T19" fmla="*/ 27374725 h 689"/>
                <a:gd name="T20" fmla="*/ 2590465 w 369"/>
                <a:gd name="T21" fmla="*/ 23709426 h 689"/>
                <a:gd name="T22" fmla="*/ 2600292 w 369"/>
                <a:gd name="T23" fmla="*/ 23128077 h 689"/>
                <a:gd name="T24" fmla="*/ 2226808 w 369"/>
                <a:gd name="T25" fmla="*/ 12417142 h 689"/>
                <a:gd name="T26" fmla="*/ 539225 w 369"/>
                <a:gd name="T27" fmla="*/ 2336852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83" name="Freeform 1329"/>
            <p:cNvSpPr>
              <a:spLocks/>
            </p:cNvSpPr>
            <p:nvPr/>
          </p:nvSpPr>
          <p:spPr bwMode="auto">
            <a:xfrm>
              <a:off x="1719" y="8482"/>
              <a:ext cx="86" cy="33"/>
            </a:xfrm>
            <a:custGeom>
              <a:avLst/>
              <a:gdLst>
                <a:gd name="T0" fmla="*/ 259580 w 65"/>
                <a:gd name="T1" fmla="*/ 634822 h 24"/>
                <a:gd name="T2" fmla="*/ 466913 w 65"/>
                <a:gd name="T3" fmla="*/ 517912 h 24"/>
                <a:gd name="T4" fmla="*/ 466913 w 65"/>
                <a:gd name="T5" fmla="*/ 83948 h 24"/>
                <a:gd name="T6" fmla="*/ 259580 w 65"/>
                <a:gd name="T7" fmla="*/ 115429 h 24"/>
                <a:gd name="T8" fmla="*/ 259580 w 65"/>
                <a:gd name="T9" fmla="*/ 115429 h 24"/>
                <a:gd name="T10" fmla="*/ 49723 w 65"/>
                <a:gd name="T11" fmla="*/ 83948 h 24"/>
                <a:gd name="T12" fmla="*/ 49723 w 65"/>
                <a:gd name="T13" fmla="*/ 517912 h 24"/>
                <a:gd name="T14" fmla="*/ 259580 w 65"/>
                <a:gd name="T15" fmla="*/ 634822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4"/>
                <a:gd name="T26" fmla="*/ 65 w 6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4">
                  <a:moveTo>
                    <a:pt x="33" y="24"/>
                  </a:moveTo>
                  <a:cubicBezTo>
                    <a:pt x="46" y="24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24"/>
                    <a:pt x="33" y="24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84" name="Freeform 1330"/>
            <p:cNvSpPr>
              <a:spLocks/>
            </p:cNvSpPr>
            <p:nvPr/>
          </p:nvSpPr>
          <p:spPr bwMode="auto">
            <a:xfrm>
              <a:off x="1719" y="8438"/>
              <a:ext cx="86" cy="39"/>
            </a:xfrm>
            <a:custGeom>
              <a:avLst/>
              <a:gdLst>
                <a:gd name="T0" fmla="*/ 259580 w 65"/>
                <a:gd name="T1" fmla="*/ 1111589 h 28"/>
                <a:gd name="T2" fmla="*/ 466913 w 65"/>
                <a:gd name="T3" fmla="*/ 943637 h 28"/>
                <a:gd name="T4" fmla="*/ 466913 w 65"/>
                <a:gd name="T5" fmla="*/ 114812 h 28"/>
                <a:gd name="T6" fmla="*/ 259580 w 65"/>
                <a:gd name="T7" fmla="*/ 159917 h 28"/>
                <a:gd name="T8" fmla="*/ 259580 w 65"/>
                <a:gd name="T9" fmla="*/ 159917 h 28"/>
                <a:gd name="T10" fmla="*/ 49723 w 65"/>
                <a:gd name="T11" fmla="*/ 114812 h 28"/>
                <a:gd name="T12" fmla="*/ 49723 w 65"/>
                <a:gd name="T13" fmla="*/ 943637 h 28"/>
                <a:gd name="T14" fmla="*/ 259580 w 65"/>
                <a:gd name="T15" fmla="*/ 1111589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85" name="Freeform 1331"/>
            <p:cNvSpPr>
              <a:spLocks/>
            </p:cNvSpPr>
            <p:nvPr/>
          </p:nvSpPr>
          <p:spPr bwMode="auto">
            <a:xfrm>
              <a:off x="1719" y="8398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86" name="Freeform 1332"/>
            <p:cNvSpPr>
              <a:spLocks/>
            </p:cNvSpPr>
            <p:nvPr/>
          </p:nvSpPr>
          <p:spPr bwMode="auto">
            <a:xfrm>
              <a:off x="1719" y="8353"/>
              <a:ext cx="86" cy="40"/>
            </a:xfrm>
            <a:custGeom>
              <a:avLst/>
              <a:gdLst>
                <a:gd name="T0" fmla="*/ 259580 w 65"/>
                <a:gd name="T1" fmla="*/ 2523613 h 28"/>
                <a:gd name="T2" fmla="*/ 466913 w 65"/>
                <a:gd name="T3" fmla="*/ 2087961 h 28"/>
                <a:gd name="T4" fmla="*/ 466913 w 65"/>
                <a:gd name="T5" fmla="*/ 292101 h 28"/>
                <a:gd name="T6" fmla="*/ 259580 w 65"/>
                <a:gd name="T7" fmla="*/ 417287 h 28"/>
                <a:gd name="T8" fmla="*/ 259580 w 65"/>
                <a:gd name="T9" fmla="*/ 417287 h 28"/>
                <a:gd name="T10" fmla="*/ 49723 w 65"/>
                <a:gd name="T11" fmla="*/ 292101 h 28"/>
                <a:gd name="T12" fmla="*/ 49723 w 65"/>
                <a:gd name="T13" fmla="*/ 2087961 h 28"/>
                <a:gd name="T14" fmla="*/ 259580 w 65"/>
                <a:gd name="T15" fmla="*/ 2523613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87" name="Freeform 1333"/>
            <p:cNvSpPr>
              <a:spLocks/>
            </p:cNvSpPr>
            <p:nvPr/>
          </p:nvSpPr>
          <p:spPr bwMode="auto">
            <a:xfrm>
              <a:off x="1719" y="8314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88" name="Freeform 1334"/>
            <p:cNvSpPr>
              <a:spLocks/>
            </p:cNvSpPr>
            <p:nvPr/>
          </p:nvSpPr>
          <p:spPr bwMode="auto">
            <a:xfrm>
              <a:off x="1719" y="8273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89" name="Freeform 1335"/>
            <p:cNvSpPr>
              <a:spLocks/>
            </p:cNvSpPr>
            <p:nvPr/>
          </p:nvSpPr>
          <p:spPr bwMode="auto">
            <a:xfrm>
              <a:off x="1719" y="8517"/>
              <a:ext cx="86" cy="36"/>
            </a:xfrm>
            <a:custGeom>
              <a:avLst/>
              <a:gdLst>
                <a:gd name="T0" fmla="*/ 259580 w 65"/>
                <a:gd name="T1" fmla="*/ 134659 h 26"/>
                <a:gd name="T2" fmla="*/ 466913 w 65"/>
                <a:gd name="T3" fmla="*/ 97254 h 26"/>
                <a:gd name="T4" fmla="*/ 466913 w 65"/>
                <a:gd name="T5" fmla="*/ 628606 h 26"/>
                <a:gd name="T6" fmla="*/ 259580 w 65"/>
                <a:gd name="T7" fmla="*/ 870378 h 26"/>
                <a:gd name="T8" fmla="*/ 259580 w 65"/>
                <a:gd name="T9" fmla="*/ 870378 h 26"/>
                <a:gd name="T10" fmla="*/ 49723 w 65"/>
                <a:gd name="T11" fmla="*/ 628606 h 26"/>
                <a:gd name="T12" fmla="*/ 49723 w 65"/>
                <a:gd name="T13" fmla="*/ 97254 h 26"/>
                <a:gd name="T14" fmla="*/ 259580 w 65"/>
                <a:gd name="T15" fmla="*/ 134659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4"/>
                  </a:moveTo>
                  <a:cubicBezTo>
                    <a:pt x="55" y="4"/>
                    <a:pt x="56" y="0"/>
                    <a:pt x="60" y="3"/>
                  </a:cubicBezTo>
                  <a:cubicBezTo>
                    <a:pt x="65" y="6"/>
                    <a:pt x="64" y="14"/>
                    <a:pt x="60" y="19"/>
                  </a:cubicBezTo>
                  <a:cubicBezTo>
                    <a:pt x="55" y="23"/>
                    <a:pt x="46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0" y="26"/>
                    <a:pt x="11" y="23"/>
                    <a:pt x="6" y="19"/>
                  </a:cubicBezTo>
                  <a:cubicBezTo>
                    <a:pt x="2" y="14"/>
                    <a:pt x="0" y="6"/>
                    <a:pt x="6" y="3"/>
                  </a:cubicBezTo>
                  <a:cubicBezTo>
                    <a:pt x="10" y="0"/>
                    <a:pt x="11" y="4"/>
                    <a:pt x="33" y="4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0" name="Freeform 1336"/>
            <p:cNvSpPr>
              <a:spLocks/>
            </p:cNvSpPr>
            <p:nvPr/>
          </p:nvSpPr>
          <p:spPr bwMode="auto">
            <a:xfrm>
              <a:off x="1719" y="8552"/>
              <a:ext cx="86" cy="36"/>
            </a:xfrm>
            <a:custGeom>
              <a:avLst/>
              <a:gdLst>
                <a:gd name="T0" fmla="*/ 259580 w 65"/>
                <a:gd name="T1" fmla="*/ 870378 h 26"/>
                <a:gd name="T2" fmla="*/ 466913 w 65"/>
                <a:gd name="T3" fmla="*/ 594482 h 26"/>
                <a:gd name="T4" fmla="*/ 466913 w 65"/>
                <a:gd name="T5" fmla="*/ 70239 h 26"/>
                <a:gd name="T6" fmla="*/ 259580 w 65"/>
                <a:gd name="T7" fmla="*/ 236805 h 26"/>
                <a:gd name="T8" fmla="*/ 259580 w 65"/>
                <a:gd name="T9" fmla="*/ 236805 h 26"/>
                <a:gd name="T10" fmla="*/ 49723 w 65"/>
                <a:gd name="T11" fmla="*/ 70239 h 26"/>
                <a:gd name="T12" fmla="*/ 49723 w 65"/>
                <a:gd name="T13" fmla="*/ 594482 h 26"/>
                <a:gd name="T14" fmla="*/ 259580 w 65"/>
                <a:gd name="T15" fmla="*/ 870378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26"/>
                  </a:moveTo>
                  <a:cubicBezTo>
                    <a:pt x="46" y="26"/>
                    <a:pt x="55" y="23"/>
                    <a:pt x="60" y="18"/>
                  </a:cubicBezTo>
                  <a:cubicBezTo>
                    <a:pt x="64" y="14"/>
                    <a:pt x="65" y="6"/>
                    <a:pt x="60" y="2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2"/>
                  </a:cubicBezTo>
                  <a:cubicBezTo>
                    <a:pt x="0" y="6"/>
                    <a:pt x="2" y="14"/>
                    <a:pt x="6" y="18"/>
                  </a:cubicBezTo>
                  <a:cubicBezTo>
                    <a:pt x="11" y="23"/>
                    <a:pt x="20" y="26"/>
                    <a:pt x="33" y="26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1" name="Freeform 1337"/>
            <p:cNvSpPr>
              <a:spLocks/>
            </p:cNvSpPr>
            <p:nvPr/>
          </p:nvSpPr>
          <p:spPr bwMode="auto">
            <a:xfrm>
              <a:off x="1719" y="8587"/>
              <a:ext cx="86" cy="43"/>
            </a:xfrm>
            <a:custGeom>
              <a:avLst/>
              <a:gdLst>
                <a:gd name="T0" fmla="*/ 259580 w 65"/>
                <a:gd name="T1" fmla="*/ 1098916 h 31"/>
                <a:gd name="T2" fmla="*/ 466913 w 65"/>
                <a:gd name="T3" fmla="*/ 656958 h 31"/>
                <a:gd name="T4" fmla="*/ 466913 w 65"/>
                <a:gd name="T5" fmla="*/ 101839 h 31"/>
                <a:gd name="T6" fmla="*/ 259580 w 65"/>
                <a:gd name="T7" fmla="*/ 246160 h 31"/>
                <a:gd name="T8" fmla="*/ 259580 w 65"/>
                <a:gd name="T9" fmla="*/ 246160 h 31"/>
                <a:gd name="T10" fmla="*/ 49723 w 65"/>
                <a:gd name="T11" fmla="*/ 101839 h 31"/>
                <a:gd name="T12" fmla="*/ 49723 w 65"/>
                <a:gd name="T13" fmla="*/ 656958 h 31"/>
                <a:gd name="T14" fmla="*/ 259580 w 65"/>
                <a:gd name="T15" fmla="*/ 1098916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31"/>
                <a:gd name="T26" fmla="*/ 65 w 6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31">
                  <a:moveTo>
                    <a:pt x="33" y="31"/>
                  </a:moveTo>
                  <a:cubicBezTo>
                    <a:pt x="46" y="31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31"/>
                    <a:pt x="33" y="31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2" name="Freeform 1338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175149 w 54"/>
                <a:gd name="T1" fmla="*/ 716171 h 14"/>
                <a:gd name="T2" fmla="*/ 175149 w 54"/>
                <a:gd name="T3" fmla="*/ 716171 h 14"/>
                <a:gd name="T4" fmla="*/ 0 w 54"/>
                <a:gd name="T5" fmla="*/ 0 h 14"/>
                <a:gd name="T6" fmla="*/ 1 w 54"/>
                <a:gd name="T7" fmla="*/ 851606 h 14"/>
                <a:gd name="T8" fmla="*/ 175149 w 54"/>
                <a:gd name="T9" fmla="*/ 1277047 h 14"/>
                <a:gd name="T10" fmla="*/ 175149 w 54"/>
                <a:gd name="T11" fmla="*/ 1277047 h 14"/>
                <a:gd name="T12" fmla="*/ 339196 w 54"/>
                <a:gd name="T13" fmla="*/ 851606 h 14"/>
                <a:gd name="T14" fmla="*/ 339448 w 54"/>
                <a:gd name="T15" fmla="*/ 0 h 14"/>
                <a:gd name="T16" fmla="*/ 175149 w 54"/>
                <a:gd name="T17" fmla="*/ 71617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3" name="Freeform 1339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188881 w 53"/>
                <a:gd name="T1" fmla="*/ 716171 h 14"/>
                <a:gd name="T2" fmla="*/ 188881 w 53"/>
                <a:gd name="T3" fmla="*/ 716171 h 14"/>
                <a:gd name="T4" fmla="*/ 0 w 53"/>
                <a:gd name="T5" fmla="*/ 1 h 14"/>
                <a:gd name="T6" fmla="*/ 0 w 53"/>
                <a:gd name="T7" fmla="*/ 851606 h 14"/>
                <a:gd name="T8" fmla="*/ 188881 w 53"/>
                <a:gd name="T9" fmla="*/ 1277047 h 14"/>
                <a:gd name="T10" fmla="*/ 188881 w 53"/>
                <a:gd name="T11" fmla="*/ 1277047 h 14"/>
                <a:gd name="T12" fmla="*/ 388956 w 53"/>
                <a:gd name="T13" fmla="*/ 851606 h 14"/>
                <a:gd name="T14" fmla="*/ 388956 w 53"/>
                <a:gd name="T15" fmla="*/ 0 h 14"/>
                <a:gd name="T16" fmla="*/ 388956 w 53"/>
                <a:gd name="T17" fmla="*/ 0 h 14"/>
                <a:gd name="T18" fmla="*/ 388956 w 53"/>
                <a:gd name="T19" fmla="*/ 1 h 14"/>
                <a:gd name="T20" fmla="*/ 188881 w 53"/>
                <a:gd name="T21" fmla="*/ 71617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4" name="Freeform 1340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01558 w 55"/>
                <a:gd name="T1" fmla="*/ 1 h 11"/>
                <a:gd name="T2" fmla="*/ 149001 w 55"/>
                <a:gd name="T3" fmla="*/ 116749 h 11"/>
                <a:gd name="T4" fmla="*/ 149001 w 55"/>
                <a:gd name="T5" fmla="*/ 116749 h 11"/>
                <a:gd name="T6" fmla="*/ 0 w 55"/>
                <a:gd name="T7" fmla="*/ 1 h 11"/>
                <a:gd name="T8" fmla="*/ 0 w 55"/>
                <a:gd name="T9" fmla="*/ 207000 h 11"/>
                <a:gd name="T10" fmla="*/ 149001 w 55"/>
                <a:gd name="T11" fmla="*/ 217095 h 11"/>
                <a:gd name="T12" fmla="*/ 149001 w 55"/>
                <a:gd name="T13" fmla="*/ 217095 h 11"/>
                <a:gd name="T14" fmla="*/ 301558 w 55"/>
                <a:gd name="T15" fmla="*/ 207000 h 11"/>
                <a:gd name="T16" fmla="*/ 303301 w 55"/>
                <a:gd name="T17" fmla="*/ 217095 h 11"/>
                <a:gd name="T18" fmla="*/ 303301 w 55"/>
                <a:gd name="T19" fmla="*/ 217095 h 11"/>
                <a:gd name="T20" fmla="*/ 301558 w 55"/>
                <a:gd name="T21" fmla="*/ 0 h 11"/>
                <a:gd name="T22" fmla="*/ 301558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5" name="Freeform 1341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175149 w 54"/>
                <a:gd name="T1" fmla="*/ 716171 h 14"/>
                <a:gd name="T2" fmla="*/ 175149 w 54"/>
                <a:gd name="T3" fmla="*/ 716171 h 14"/>
                <a:gd name="T4" fmla="*/ 0 w 54"/>
                <a:gd name="T5" fmla="*/ 0 h 14"/>
                <a:gd name="T6" fmla="*/ 1 w 54"/>
                <a:gd name="T7" fmla="*/ 851606 h 14"/>
                <a:gd name="T8" fmla="*/ 175149 w 54"/>
                <a:gd name="T9" fmla="*/ 1277047 h 14"/>
                <a:gd name="T10" fmla="*/ 175149 w 54"/>
                <a:gd name="T11" fmla="*/ 1277047 h 14"/>
                <a:gd name="T12" fmla="*/ 339196 w 54"/>
                <a:gd name="T13" fmla="*/ 851606 h 14"/>
                <a:gd name="T14" fmla="*/ 339448 w 54"/>
                <a:gd name="T15" fmla="*/ 0 h 14"/>
                <a:gd name="T16" fmla="*/ 175149 w 54"/>
                <a:gd name="T17" fmla="*/ 71617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6" name="Freeform 1342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188881 w 53"/>
                <a:gd name="T1" fmla="*/ 716171 h 14"/>
                <a:gd name="T2" fmla="*/ 188881 w 53"/>
                <a:gd name="T3" fmla="*/ 716171 h 14"/>
                <a:gd name="T4" fmla="*/ 0 w 53"/>
                <a:gd name="T5" fmla="*/ 1 h 14"/>
                <a:gd name="T6" fmla="*/ 0 w 53"/>
                <a:gd name="T7" fmla="*/ 851606 h 14"/>
                <a:gd name="T8" fmla="*/ 188881 w 53"/>
                <a:gd name="T9" fmla="*/ 1277047 h 14"/>
                <a:gd name="T10" fmla="*/ 188881 w 53"/>
                <a:gd name="T11" fmla="*/ 1277047 h 14"/>
                <a:gd name="T12" fmla="*/ 388956 w 53"/>
                <a:gd name="T13" fmla="*/ 851606 h 14"/>
                <a:gd name="T14" fmla="*/ 388956 w 53"/>
                <a:gd name="T15" fmla="*/ 0 h 14"/>
                <a:gd name="T16" fmla="*/ 388956 w 53"/>
                <a:gd name="T17" fmla="*/ 0 h 14"/>
                <a:gd name="T18" fmla="*/ 388956 w 53"/>
                <a:gd name="T19" fmla="*/ 1 h 14"/>
                <a:gd name="T20" fmla="*/ 188881 w 53"/>
                <a:gd name="T21" fmla="*/ 71617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7" name="Freeform 1343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01558 w 55"/>
                <a:gd name="T1" fmla="*/ 1 h 11"/>
                <a:gd name="T2" fmla="*/ 149001 w 55"/>
                <a:gd name="T3" fmla="*/ 116749 h 11"/>
                <a:gd name="T4" fmla="*/ 149001 w 55"/>
                <a:gd name="T5" fmla="*/ 116749 h 11"/>
                <a:gd name="T6" fmla="*/ 0 w 55"/>
                <a:gd name="T7" fmla="*/ 1 h 11"/>
                <a:gd name="T8" fmla="*/ 0 w 55"/>
                <a:gd name="T9" fmla="*/ 207000 h 11"/>
                <a:gd name="T10" fmla="*/ 149001 w 55"/>
                <a:gd name="T11" fmla="*/ 217095 h 11"/>
                <a:gd name="T12" fmla="*/ 149001 w 55"/>
                <a:gd name="T13" fmla="*/ 217095 h 11"/>
                <a:gd name="T14" fmla="*/ 301558 w 55"/>
                <a:gd name="T15" fmla="*/ 207000 h 11"/>
                <a:gd name="T16" fmla="*/ 303301 w 55"/>
                <a:gd name="T17" fmla="*/ 217095 h 11"/>
                <a:gd name="T18" fmla="*/ 303301 w 55"/>
                <a:gd name="T19" fmla="*/ 217095 h 11"/>
                <a:gd name="T20" fmla="*/ 301558 w 55"/>
                <a:gd name="T21" fmla="*/ 0 h 11"/>
                <a:gd name="T22" fmla="*/ 301558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8" name="Freeform 1344"/>
            <p:cNvSpPr>
              <a:spLocks/>
            </p:cNvSpPr>
            <p:nvPr/>
          </p:nvSpPr>
          <p:spPr bwMode="auto">
            <a:xfrm>
              <a:off x="1707" y="8626"/>
              <a:ext cx="57" cy="37"/>
            </a:xfrm>
            <a:custGeom>
              <a:avLst/>
              <a:gdLst>
                <a:gd name="T0" fmla="*/ 31895 w 43"/>
                <a:gd name="T1" fmla="*/ 1 h 26"/>
                <a:gd name="T2" fmla="*/ 140925 w 43"/>
                <a:gd name="T3" fmla="*/ 1300635 h 26"/>
                <a:gd name="T4" fmla="*/ 346628 w 43"/>
                <a:gd name="T5" fmla="*/ 1327432 h 26"/>
                <a:gd name="T6" fmla="*/ 204945 w 43"/>
                <a:gd name="T7" fmla="*/ 547537 h 26"/>
                <a:gd name="T8" fmla="*/ 55868 w 43"/>
                <a:gd name="T9" fmla="*/ 1 h 26"/>
                <a:gd name="T10" fmla="*/ 31895 w 4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6"/>
                <a:gd name="T20" fmla="*/ 43 w 4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6">
                  <a:moveTo>
                    <a:pt x="4" y="1"/>
                  </a:moveTo>
                  <a:cubicBezTo>
                    <a:pt x="0" y="12"/>
                    <a:pt x="10" y="14"/>
                    <a:pt x="17" y="16"/>
                  </a:cubicBezTo>
                  <a:cubicBezTo>
                    <a:pt x="25" y="18"/>
                    <a:pt x="41" y="26"/>
                    <a:pt x="42" y="17"/>
                  </a:cubicBezTo>
                  <a:cubicBezTo>
                    <a:pt x="43" y="7"/>
                    <a:pt x="37" y="10"/>
                    <a:pt x="25" y="7"/>
                  </a:cubicBezTo>
                  <a:cubicBezTo>
                    <a:pt x="14" y="4"/>
                    <a:pt x="12" y="0"/>
                    <a:pt x="6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9" name="Freeform 1345"/>
            <p:cNvSpPr>
              <a:spLocks/>
            </p:cNvSpPr>
            <p:nvPr/>
          </p:nvSpPr>
          <p:spPr bwMode="auto">
            <a:xfrm>
              <a:off x="1704" y="8646"/>
              <a:ext cx="60" cy="45"/>
            </a:xfrm>
            <a:custGeom>
              <a:avLst/>
              <a:gdLst>
                <a:gd name="T0" fmla="*/ 27561 w 45"/>
                <a:gd name="T1" fmla="*/ 419181 h 32"/>
                <a:gd name="T2" fmla="*/ 179551 w 45"/>
                <a:gd name="T3" fmla="*/ 1076039 h 32"/>
                <a:gd name="T4" fmla="*/ 418724 w 45"/>
                <a:gd name="T5" fmla="*/ 1165705 h 32"/>
                <a:gd name="T6" fmla="*/ 248519 w 45"/>
                <a:gd name="T7" fmla="*/ 486461 h 32"/>
                <a:gd name="T8" fmla="*/ 27561 w 45"/>
                <a:gd name="T9" fmla="*/ 4191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8"/>
                  </a:moveTo>
                  <a:cubicBezTo>
                    <a:pt x="0" y="17"/>
                    <a:pt x="11" y="18"/>
                    <a:pt x="18" y="20"/>
                  </a:cubicBezTo>
                  <a:cubicBezTo>
                    <a:pt x="25" y="22"/>
                    <a:pt x="39" y="32"/>
                    <a:pt x="42" y="21"/>
                  </a:cubicBezTo>
                  <a:cubicBezTo>
                    <a:pt x="45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0" name="Freeform 1346"/>
            <p:cNvSpPr>
              <a:spLocks/>
            </p:cNvSpPr>
            <p:nvPr/>
          </p:nvSpPr>
          <p:spPr bwMode="auto">
            <a:xfrm>
              <a:off x="1698" y="8671"/>
              <a:ext cx="61" cy="46"/>
            </a:xfrm>
            <a:custGeom>
              <a:avLst/>
              <a:gdLst>
                <a:gd name="T0" fmla="*/ 24193 w 46"/>
                <a:gd name="T1" fmla="*/ 912410 h 32"/>
                <a:gd name="T2" fmla="*/ 149874 w 46"/>
                <a:gd name="T3" fmla="*/ 2229650 h 32"/>
                <a:gd name="T4" fmla="*/ 362478 w 46"/>
                <a:gd name="T5" fmla="*/ 2466717 h 32"/>
                <a:gd name="T6" fmla="*/ 207189 w 46"/>
                <a:gd name="T7" fmla="*/ 1011674 h 32"/>
                <a:gd name="T8" fmla="*/ 24193 w 46"/>
                <a:gd name="T9" fmla="*/ 91241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2"/>
                <a:gd name="T17" fmla="*/ 46 w 4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2">
                  <a:moveTo>
                    <a:pt x="3" y="8"/>
                  </a:moveTo>
                  <a:cubicBezTo>
                    <a:pt x="0" y="17"/>
                    <a:pt x="10" y="18"/>
                    <a:pt x="18" y="20"/>
                  </a:cubicBezTo>
                  <a:cubicBezTo>
                    <a:pt x="25" y="22"/>
                    <a:pt x="39" y="32"/>
                    <a:pt x="43" y="22"/>
                  </a:cubicBezTo>
                  <a:cubicBezTo>
                    <a:pt x="46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1" name="Freeform 1347"/>
            <p:cNvSpPr>
              <a:spLocks/>
            </p:cNvSpPr>
            <p:nvPr/>
          </p:nvSpPr>
          <p:spPr bwMode="auto">
            <a:xfrm>
              <a:off x="1691" y="8699"/>
              <a:ext cx="61" cy="44"/>
            </a:xfrm>
            <a:custGeom>
              <a:avLst/>
              <a:gdLst>
                <a:gd name="T0" fmla="*/ 24193 w 46"/>
                <a:gd name="T1" fmla="*/ 604367 h 31"/>
                <a:gd name="T2" fmla="*/ 149874 w 46"/>
                <a:gd name="T3" fmla="*/ 1394793 h 31"/>
                <a:gd name="T4" fmla="*/ 362478 w 46"/>
                <a:gd name="T5" fmla="*/ 1575812 h 31"/>
                <a:gd name="T6" fmla="*/ 207189 w 46"/>
                <a:gd name="T7" fmla="*/ 670148 h 31"/>
                <a:gd name="T8" fmla="*/ 24193 w 46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3" y="8"/>
                  </a:moveTo>
                  <a:cubicBezTo>
                    <a:pt x="0" y="16"/>
                    <a:pt x="11" y="17"/>
                    <a:pt x="18" y="19"/>
                  </a:cubicBezTo>
                  <a:cubicBezTo>
                    <a:pt x="25" y="21"/>
                    <a:pt x="39" y="31"/>
                    <a:pt x="43" y="21"/>
                  </a:cubicBezTo>
                  <a:cubicBezTo>
                    <a:pt x="46" y="11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2" name="Freeform 1348"/>
            <p:cNvSpPr>
              <a:spLocks/>
            </p:cNvSpPr>
            <p:nvPr/>
          </p:nvSpPr>
          <p:spPr bwMode="auto">
            <a:xfrm>
              <a:off x="1683" y="8726"/>
              <a:ext cx="60" cy="45"/>
            </a:xfrm>
            <a:custGeom>
              <a:avLst/>
              <a:gdLst>
                <a:gd name="T0" fmla="*/ 27561 w 45"/>
                <a:gd name="T1" fmla="*/ 486461 h 32"/>
                <a:gd name="T2" fmla="*/ 171236 w 45"/>
                <a:gd name="T3" fmla="*/ 1076039 h 32"/>
                <a:gd name="T4" fmla="*/ 418724 w 45"/>
                <a:gd name="T5" fmla="*/ 1215831 h 32"/>
                <a:gd name="T6" fmla="*/ 239401 w 45"/>
                <a:gd name="T7" fmla="*/ 386937 h 32"/>
                <a:gd name="T8" fmla="*/ 27561 w 45"/>
                <a:gd name="T9" fmla="*/ 48646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9"/>
                  </a:moveTo>
                  <a:cubicBezTo>
                    <a:pt x="0" y="17"/>
                    <a:pt x="10" y="18"/>
                    <a:pt x="17" y="20"/>
                  </a:cubicBezTo>
                  <a:cubicBezTo>
                    <a:pt x="24" y="22"/>
                    <a:pt x="39" y="32"/>
                    <a:pt x="42" y="22"/>
                  </a:cubicBezTo>
                  <a:cubicBezTo>
                    <a:pt x="45" y="12"/>
                    <a:pt x="36" y="10"/>
                    <a:pt x="24" y="7"/>
                  </a:cubicBezTo>
                  <a:cubicBezTo>
                    <a:pt x="12" y="4"/>
                    <a:pt x="6" y="0"/>
                    <a:pt x="3" y="9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3" name="Freeform 1349"/>
            <p:cNvSpPr>
              <a:spLocks/>
            </p:cNvSpPr>
            <p:nvPr/>
          </p:nvSpPr>
          <p:spPr bwMode="auto">
            <a:xfrm>
              <a:off x="1773" y="8644"/>
              <a:ext cx="58" cy="44"/>
            </a:xfrm>
            <a:custGeom>
              <a:avLst/>
              <a:gdLst>
                <a:gd name="T0" fmla="*/ 283052 w 44"/>
                <a:gd name="T1" fmla="*/ 604367 h 31"/>
                <a:gd name="T2" fmla="*/ 187438 w 44"/>
                <a:gd name="T3" fmla="*/ 1394793 h 31"/>
                <a:gd name="T4" fmla="*/ 16274 w 44"/>
                <a:gd name="T5" fmla="*/ 1465419 h 31"/>
                <a:gd name="T6" fmla="*/ 131626 w 44"/>
                <a:gd name="T7" fmla="*/ 670148 h 31"/>
                <a:gd name="T8" fmla="*/ 283052 w 44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1"/>
                <a:gd name="T17" fmla="*/ 44 w 4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1">
                  <a:moveTo>
                    <a:pt x="41" y="8"/>
                  </a:moveTo>
                  <a:cubicBezTo>
                    <a:pt x="44" y="16"/>
                    <a:pt x="34" y="17"/>
                    <a:pt x="27" y="19"/>
                  </a:cubicBezTo>
                  <a:cubicBezTo>
                    <a:pt x="19" y="21"/>
                    <a:pt x="5" y="31"/>
                    <a:pt x="2" y="20"/>
                  </a:cubicBezTo>
                  <a:cubicBezTo>
                    <a:pt x="0" y="11"/>
                    <a:pt x="7" y="12"/>
                    <a:pt x="19" y="9"/>
                  </a:cubicBezTo>
                  <a:cubicBezTo>
                    <a:pt x="31" y="6"/>
                    <a:pt x="38" y="0"/>
                    <a:pt x="41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4" name="Freeform 1350"/>
            <p:cNvSpPr>
              <a:spLocks/>
            </p:cNvSpPr>
            <p:nvPr/>
          </p:nvSpPr>
          <p:spPr bwMode="auto">
            <a:xfrm>
              <a:off x="1768" y="8618"/>
              <a:ext cx="51" cy="42"/>
            </a:xfrm>
            <a:custGeom>
              <a:avLst/>
              <a:gdLst>
                <a:gd name="T0" fmla="*/ 191134 w 39"/>
                <a:gd name="T1" fmla="*/ 360534 h 30"/>
                <a:gd name="T2" fmla="*/ 132324 w 39"/>
                <a:gd name="T3" fmla="*/ 947514 h 30"/>
                <a:gd name="T4" fmla="*/ 12754 w 39"/>
                <a:gd name="T5" fmla="*/ 1037329 h 30"/>
                <a:gd name="T6" fmla="*/ 90539 w 39"/>
                <a:gd name="T7" fmla="*/ 483426 h 30"/>
                <a:gd name="T8" fmla="*/ 191134 w 39"/>
                <a:gd name="T9" fmla="*/ 36053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6" y="8"/>
                  </a:moveTo>
                  <a:cubicBezTo>
                    <a:pt x="39" y="16"/>
                    <a:pt x="32" y="18"/>
                    <a:pt x="25" y="20"/>
                  </a:cubicBezTo>
                  <a:cubicBezTo>
                    <a:pt x="17" y="22"/>
                    <a:pt x="3" y="30"/>
                    <a:pt x="2" y="22"/>
                  </a:cubicBezTo>
                  <a:cubicBezTo>
                    <a:pt x="0" y="12"/>
                    <a:pt x="6" y="13"/>
                    <a:pt x="17" y="10"/>
                  </a:cubicBezTo>
                  <a:cubicBezTo>
                    <a:pt x="26" y="7"/>
                    <a:pt x="33" y="0"/>
                    <a:pt x="36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5" name="Freeform 1351"/>
            <p:cNvSpPr>
              <a:spLocks/>
            </p:cNvSpPr>
            <p:nvPr/>
          </p:nvSpPr>
          <p:spPr bwMode="auto">
            <a:xfrm>
              <a:off x="1786" y="8691"/>
              <a:ext cx="60" cy="45"/>
            </a:xfrm>
            <a:custGeom>
              <a:avLst/>
              <a:gdLst>
                <a:gd name="T0" fmla="*/ 36748 w 45"/>
                <a:gd name="T1" fmla="*/ 1247525 h 32"/>
                <a:gd name="T2" fmla="*/ 179551 w 45"/>
                <a:gd name="T3" fmla="*/ 677537 h 32"/>
                <a:gd name="T4" fmla="*/ 418724 w 45"/>
                <a:gd name="T5" fmla="*/ 589473 h 32"/>
                <a:gd name="T6" fmla="*/ 248519 w 45"/>
                <a:gd name="T7" fmla="*/ 1247525 h 32"/>
                <a:gd name="T8" fmla="*/ 36748 w 45"/>
                <a:gd name="T9" fmla="*/ 1247525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4" y="23"/>
                  </a:moveTo>
                  <a:cubicBezTo>
                    <a:pt x="0" y="15"/>
                    <a:pt x="11" y="14"/>
                    <a:pt x="18" y="12"/>
                  </a:cubicBezTo>
                  <a:cubicBezTo>
                    <a:pt x="25" y="10"/>
                    <a:pt x="40" y="0"/>
                    <a:pt x="42" y="11"/>
                  </a:cubicBezTo>
                  <a:cubicBezTo>
                    <a:pt x="45" y="20"/>
                    <a:pt x="37" y="20"/>
                    <a:pt x="25" y="23"/>
                  </a:cubicBezTo>
                  <a:cubicBezTo>
                    <a:pt x="14" y="26"/>
                    <a:pt x="7" y="32"/>
                    <a:pt x="4" y="23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6" name="Freeform 1352"/>
            <p:cNvSpPr>
              <a:spLocks/>
            </p:cNvSpPr>
            <p:nvPr/>
          </p:nvSpPr>
          <p:spPr bwMode="auto">
            <a:xfrm>
              <a:off x="1799" y="8721"/>
              <a:ext cx="52" cy="40"/>
            </a:xfrm>
            <a:custGeom>
              <a:avLst/>
              <a:gdLst>
                <a:gd name="T0" fmla="*/ 27561 w 39"/>
                <a:gd name="T1" fmla="*/ 622179 h 29"/>
                <a:gd name="T2" fmla="*/ 139792 w 39"/>
                <a:gd name="T3" fmla="*/ 261548 h 29"/>
                <a:gd name="T4" fmla="*/ 367060 w 39"/>
                <a:gd name="T5" fmla="*/ 237099 h 29"/>
                <a:gd name="T6" fmla="*/ 206471 w 39"/>
                <a:gd name="T7" fmla="*/ 602690 h 29"/>
                <a:gd name="T8" fmla="*/ 27561 w 39"/>
                <a:gd name="T9" fmla="*/ 62217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9"/>
                <a:gd name="T17" fmla="*/ 39 w 3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9">
                  <a:moveTo>
                    <a:pt x="3" y="21"/>
                  </a:moveTo>
                  <a:cubicBezTo>
                    <a:pt x="0" y="13"/>
                    <a:pt x="7" y="11"/>
                    <a:pt x="14" y="9"/>
                  </a:cubicBezTo>
                  <a:cubicBezTo>
                    <a:pt x="21" y="7"/>
                    <a:pt x="35" y="0"/>
                    <a:pt x="37" y="8"/>
                  </a:cubicBezTo>
                  <a:cubicBezTo>
                    <a:pt x="39" y="17"/>
                    <a:pt x="33" y="16"/>
                    <a:pt x="21" y="20"/>
                  </a:cubicBezTo>
                  <a:cubicBezTo>
                    <a:pt x="13" y="22"/>
                    <a:pt x="6" y="29"/>
                    <a:pt x="3" y="21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7" name="Freeform 1353"/>
            <p:cNvSpPr>
              <a:spLocks/>
            </p:cNvSpPr>
            <p:nvPr/>
          </p:nvSpPr>
          <p:spPr bwMode="auto">
            <a:xfrm>
              <a:off x="1807" y="8746"/>
              <a:ext cx="52" cy="42"/>
            </a:xfrm>
            <a:custGeom>
              <a:avLst/>
              <a:gdLst>
                <a:gd name="T0" fmla="*/ 27561 w 39"/>
                <a:gd name="T1" fmla="*/ 1037329 h 30"/>
                <a:gd name="T2" fmla="*/ 150185 w 39"/>
                <a:gd name="T3" fmla="*/ 435694 h 30"/>
                <a:gd name="T4" fmla="*/ 367060 w 39"/>
                <a:gd name="T5" fmla="*/ 360534 h 30"/>
                <a:gd name="T6" fmla="*/ 218224 w 39"/>
                <a:gd name="T7" fmla="*/ 947514 h 30"/>
                <a:gd name="T8" fmla="*/ 27561 w 39"/>
                <a:gd name="T9" fmla="*/ 103732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" y="22"/>
                  </a:moveTo>
                  <a:cubicBezTo>
                    <a:pt x="0" y="13"/>
                    <a:pt x="7" y="11"/>
                    <a:pt x="15" y="9"/>
                  </a:cubicBezTo>
                  <a:cubicBezTo>
                    <a:pt x="22" y="7"/>
                    <a:pt x="36" y="0"/>
                    <a:pt x="37" y="8"/>
                  </a:cubicBezTo>
                  <a:cubicBezTo>
                    <a:pt x="39" y="17"/>
                    <a:pt x="34" y="17"/>
                    <a:pt x="22" y="20"/>
                  </a:cubicBezTo>
                  <a:cubicBezTo>
                    <a:pt x="13" y="23"/>
                    <a:pt x="6" y="30"/>
                    <a:pt x="3" y="22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8" name="Freeform 1354"/>
            <p:cNvSpPr>
              <a:spLocks/>
            </p:cNvSpPr>
            <p:nvPr/>
          </p:nvSpPr>
          <p:spPr bwMode="auto">
            <a:xfrm>
              <a:off x="1778" y="8670"/>
              <a:ext cx="61" cy="44"/>
            </a:xfrm>
            <a:custGeom>
              <a:avLst/>
              <a:gdLst>
                <a:gd name="T0" fmla="*/ 362478 w 46"/>
                <a:gd name="T1" fmla="*/ 604367 h 31"/>
                <a:gd name="T2" fmla="*/ 231350 w 46"/>
                <a:gd name="T3" fmla="*/ 1394793 h 31"/>
                <a:gd name="T4" fmla="*/ 24193 w 46"/>
                <a:gd name="T5" fmla="*/ 1575812 h 31"/>
                <a:gd name="T6" fmla="*/ 174461 w 46"/>
                <a:gd name="T7" fmla="*/ 670148 h 31"/>
                <a:gd name="T8" fmla="*/ 362478 w 46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43" y="8"/>
                  </a:moveTo>
                  <a:cubicBezTo>
                    <a:pt x="46" y="16"/>
                    <a:pt x="35" y="17"/>
                    <a:pt x="28" y="19"/>
                  </a:cubicBezTo>
                  <a:cubicBezTo>
                    <a:pt x="21" y="21"/>
                    <a:pt x="6" y="31"/>
                    <a:pt x="3" y="21"/>
                  </a:cubicBezTo>
                  <a:cubicBezTo>
                    <a:pt x="0" y="11"/>
                    <a:pt x="9" y="12"/>
                    <a:pt x="21" y="9"/>
                  </a:cubicBezTo>
                  <a:cubicBezTo>
                    <a:pt x="33" y="6"/>
                    <a:pt x="40" y="0"/>
                    <a:pt x="4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9" name="Freeform 1355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327614 w 54"/>
                <a:gd name="T1" fmla="*/ 0 h 12"/>
                <a:gd name="T2" fmla="*/ 167210 w 54"/>
                <a:gd name="T3" fmla="*/ 346304 h 12"/>
                <a:gd name="T4" fmla="*/ 167210 w 54"/>
                <a:gd name="T5" fmla="*/ 346304 h 12"/>
                <a:gd name="T6" fmla="*/ 1 w 54"/>
                <a:gd name="T7" fmla="*/ 1 h 12"/>
                <a:gd name="T8" fmla="*/ 0 w 54"/>
                <a:gd name="T9" fmla="*/ 695012 h 12"/>
                <a:gd name="T10" fmla="*/ 167210 w 54"/>
                <a:gd name="T11" fmla="*/ 822527 h 12"/>
                <a:gd name="T12" fmla="*/ 167210 w 54"/>
                <a:gd name="T13" fmla="*/ 822527 h 12"/>
                <a:gd name="T14" fmla="*/ 339196 w 54"/>
                <a:gd name="T15" fmla="*/ 817353 h 12"/>
                <a:gd name="T16" fmla="*/ 339448 w 54"/>
                <a:gd name="T17" fmla="*/ 822527 h 12"/>
                <a:gd name="T18" fmla="*/ 339448 w 54"/>
                <a:gd name="T19" fmla="*/ 817353 h 12"/>
                <a:gd name="T20" fmla="*/ 327614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0" name="Freeform 1356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290489 w 55"/>
                <a:gd name="T1" fmla="*/ 0 h 13"/>
                <a:gd name="T2" fmla="*/ 149001 w 55"/>
                <a:gd name="T3" fmla="*/ 913970 h 13"/>
                <a:gd name="T4" fmla="*/ 149001 w 55"/>
                <a:gd name="T5" fmla="*/ 913970 h 13"/>
                <a:gd name="T6" fmla="*/ 13196 w 55"/>
                <a:gd name="T7" fmla="*/ 1 h 13"/>
                <a:gd name="T8" fmla="*/ 0 w 55"/>
                <a:gd name="T9" fmla="*/ 2310406 h 13"/>
                <a:gd name="T10" fmla="*/ 149001 w 55"/>
                <a:gd name="T11" fmla="*/ 2488974 h 13"/>
                <a:gd name="T12" fmla="*/ 149001 w 55"/>
                <a:gd name="T13" fmla="*/ 2488974 h 13"/>
                <a:gd name="T14" fmla="*/ 301558 w 55"/>
                <a:gd name="T15" fmla="*/ 2310406 h 13"/>
                <a:gd name="T16" fmla="*/ 303301 w 55"/>
                <a:gd name="T17" fmla="*/ 2310406 h 13"/>
                <a:gd name="T18" fmla="*/ 303301 w 55"/>
                <a:gd name="T19" fmla="*/ 2310406 h 13"/>
                <a:gd name="T20" fmla="*/ 290489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1" name="Freeform 1357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188881 w 53"/>
                <a:gd name="T1" fmla="*/ 822527 h 12"/>
                <a:gd name="T2" fmla="*/ 188881 w 53"/>
                <a:gd name="T3" fmla="*/ 822527 h 12"/>
                <a:gd name="T4" fmla="*/ 388956 w 53"/>
                <a:gd name="T5" fmla="*/ 817353 h 12"/>
                <a:gd name="T6" fmla="*/ 382751 w 53"/>
                <a:gd name="T7" fmla="*/ 0 h 12"/>
                <a:gd name="T8" fmla="*/ 188881 w 53"/>
                <a:gd name="T9" fmla="*/ 346304 h 12"/>
                <a:gd name="T10" fmla="*/ 188881 w 53"/>
                <a:gd name="T11" fmla="*/ 346304 h 12"/>
                <a:gd name="T12" fmla="*/ 1 w 53"/>
                <a:gd name="T13" fmla="*/ 1 h 12"/>
                <a:gd name="T14" fmla="*/ 0 w 53"/>
                <a:gd name="T15" fmla="*/ 695012 h 12"/>
                <a:gd name="T16" fmla="*/ 188881 w 53"/>
                <a:gd name="T17" fmla="*/ 82252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2" name="Freeform 1358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17491 w 53"/>
                <a:gd name="T1" fmla="*/ 625753 h 14"/>
                <a:gd name="T2" fmla="*/ 117491 w 53"/>
                <a:gd name="T3" fmla="*/ 625753 h 14"/>
                <a:gd name="T4" fmla="*/ 0 w 53"/>
                <a:gd name="T5" fmla="*/ 292101 h 14"/>
                <a:gd name="T6" fmla="*/ 0 w 53"/>
                <a:gd name="T7" fmla="*/ 1064414 h 14"/>
                <a:gd name="T8" fmla="*/ 117491 w 53"/>
                <a:gd name="T9" fmla="*/ 1277047 h 14"/>
                <a:gd name="T10" fmla="*/ 117491 w 53"/>
                <a:gd name="T11" fmla="*/ 1277047 h 14"/>
                <a:gd name="T12" fmla="*/ 235449 w 53"/>
                <a:gd name="T13" fmla="*/ 1064414 h 14"/>
                <a:gd name="T14" fmla="*/ 245854 w 53"/>
                <a:gd name="T15" fmla="*/ 0 h 14"/>
                <a:gd name="T16" fmla="*/ 245854 w 53"/>
                <a:gd name="T17" fmla="*/ 0 h 14"/>
                <a:gd name="T18" fmla="*/ 243846 w 53"/>
                <a:gd name="T19" fmla="*/ 204471 h 14"/>
                <a:gd name="T20" fmla="*/ 117491 w 53"/>
                <a:gd name="T21" fmla="*/ 62575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3" name="Freeform 1359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339448 w 54"/>
                <a:gd name="T1" fmla="*/ 0 h 15"/>
                <a:gd name="T2" fmla="*/ 339196 w 54"/>
                <a:gd name="T3" fmla="*/ 93850 h 15"/>
                <a:gd name="T4" fmla="*/ 167210 w 54"/>
                <a:gd name="T5" fmla="*/ 345304 h 15"/>
                <a:gd name="T6" fmla="*/ 167210 w 54"/>
                <a:gd name="T7" fmla="*/ 345304 h 15"/>
                <a:gd name="T8" fmla="*/ 1 w 54"/>
                <a:gd name="T9" fmla="*/ 131390 h 15"/>
                <a:gd name="T10" fmla="*/ 0 w 54"/>
                <a:gd name="T11" fmla="*/ 609972 h 15"/>
                <a:gd name="T12" fmla="*/ 167210 w 54"/>
                <a:gd name="T13" fmla="*/ 706647 h 15"/>
                <a:gd name="T14" fmla="*/ 167210 w 54"/>
                <a:gd name="T15" fmla="*/ 706647 h 15"/>
                <a:gd name="T16" fmla="*/ 339196 w 54"/>
                <a:gd name="T17" fmla="*/ 676796 h 15"/>
                <a:gd name="T18" fmla="*/ 339448 w 54"/>
                <a:gd name="T19" fmla="*/ 676796 h 15"/>
                <a:gd name="T20" fmla="*/ 339448 w 54"/>
                <a:gd name="T21" fmla="*/ 676796 h 15"/>
                <a:gd name="T22" fmla="*/ 339448 w 54"/>
                <a:gd name="T23" fmla="*/ 1 h 15"/>
                <a:gd name="T24" fmla="*/ 339448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4" name="Freeform 1360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327614 w 54"/>
                <a:gd name="T1" fmla="*/ 0 h 12"/>
                <a:gd name="T2" fmla="*/ 167210 w 54"/>
                <a:gd name="T3" fmla="*/ 346304 h 12"/>
                <a:gd name="T4" fmla="*/ 167210 w 54"/>
                <a:gd name="T5" fmla="*/ 346304 h 12"/>
                <a:gd name="T6" fmla="*/ 1 w 54"/>
                <a:gd name="T7" fmla="*/ 1 h 12"/>
                <a:gd name="T8" fmla="*/ 0 w 54"/>
                <a:gd name="T9" fmla="*/ 695012 h 12"/>
                <a:gd name="T10" fmla="*/ 167210 w 54"/>
                <a:gd name="T11" fmla="*/ 822527 h 12"/>
                <a:gd name="T12" fmla="*/ 167210 w 54"/>
                <a:gd name="T13" fmla="*/ 822527 h 12"/>
                <a:gd name="T14" fmla="*/ 339196 w 54"/>
                <a:gd name="T15" fmla="*/ 817353 h 12"/>
                <a:gd name="T16" fmla="*/ 339448 w 54"/>
                <a:gd name="T17" fmla="*/ 822527 h 12"/>
                <a:gd name="T18" fmla="*/ 339448 w 54"/>
                <a:gd name="T19" fmla="*/ 817353 h 12"/>
                <a:gd name="T20" fmla="*/ 327614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5" name="Freeform 1361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290489 w 55"/>
                <a:gd name="T1" fmla="*/ 0 h 13"/>
                <a:gd name="T2" fmla="*/ 149001 w 55"/>
                <a:gd name="T3" fmla="*/ 913970 h 13"/>
                <a:gd name="T4" fmla="*/ 149001 w 55"/>
                <a:gd name="T5" fmla="*/ 913970 h 13"/>
                <a:gd name="T6" fmla="*/ 13196 w 55"/>
                <a:gd name="T7" fmla="*/ 1 h 13"/>
                <a:gd name="T8" fmla="*/ 0 w 55"/>
                <a:gd name="T9" fmla="*/ 2310406 h 13"/>
                <a:gd name="T10" fmla="*/ 149001 w 55"/>
                <a:gd name="T11" fmla="*/ 2488974 h 13"/>
                <a:gd name="T12" fmla="*/ 149001 w 55"/>
                <a:gd name="T13" fmla="*/ 2488974 h 13"/>
                <a:gd name="T14" fmla="*/ 301558 w 55"/>
                <a:gd name="T15" fmla="*/ 2310406 h 13"/>
                <a:gd name="T16" fmla="*/ 303301 w 55"/>
                <a:gd name="T17" fmla="*/ 2310406 h 13"/>
                <a:gd name="T18" fmla="*/ 303301 w 55"/>
                <a:gd name="T19" fmla="*/ 2310406 h 13"/>
                <a:gd name="T20" fmla="*/ 290489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6" name="Freeform 1362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188881 w 53"/>
                <a:gd name="T1" fmla="*/ 822527 h 12"/>
                <a:gd name="T2" fmla="*/ 188881 w 53"/>
                <a:gd name="T3" fmla="*/ 822527 h 12"/>
                <a:gd name="T4" fmla="*/ 388956 w 53"/>
                <a:gd name="T5" fmla="*/ 817353 h 12"/>
                <a:gd name="T6" fmla="*/ 382751 w 53"/>
                <a:gd name="T7" fmla="*/ 0 h 12"/>
                <a:gd name="T8" fmla="*/ 188881 w 53"/>
                <a:gd name="T9" fmla="*/ 346304 h 12"/>
                <a:gd name="T10" fmla="*/ 188881 w 53"/>
                <a:gd name="T11" fmla="*/ 346304 h 12"/>
                <a:gd name="T12" fmla="*/ 1 w 53"/>
                <a:gd name="T13" fmla="*/ 1 h 12"/>
                <a:gd name="T14" fmla="*/ 0 w 53"/>
                <a:gd name="T15" fmla="*/ 695012 h 12"/>
                <a:gd name="T16" fmla="*/ 188881 w 53"/>
                <a:gd name="T17" fmla="*/ 82252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7" name="Freeform 1363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17491 w 53"/>
                <a:gd name="T1" fmla="*/ 625753 h 14"/>
                <a:gd name="T2" fmla="*/ 117491 w 53"/>
                <a:gd name="T3" fmla="*/ 625753 h 14"/>
                <a:gd name="T4" fmla="*/ 0 w 53"/>
                <a:gd name="T5" fmla="*/ 292101 h 14"/>
                <a:gd name="T6" fmla="*/ 0 w 53"/>
                <a:gd name="T7" fmla="*/ 1064414 h 14"/>
                <a:gd name="T8" fmla="*/ 117491 w 53"/>
                <a:gd name="T9" fmla="*/ 1277047 h 14"/>
                <a:gd name="T10" fmla="*/ 117491 w 53"/>
                <a:gd name="T11" fmla="*/ 1277047 h 14"/>
                <a:gd name="T12" fmla="*/ 235449 w 53"/>
                <a:gd name="T13" fmla="*/ 1064414 h 14"/>
                <a:gd name="T14" fmla="*/ 245854 w 53"/>
                <a:gd name="T15" fmla="*/ 0 h 14"/>
                <a:gd name="T16" fmla="*/ 245854 w 53"/>
                <a:gd name="T17" fmla="*/ 0 h 14"/>
                <a:gd name="T18" fmla="*/ 243846 w 53"/>
                <a:gd name="T19" fmla="*/ 204471 h 14"/>
                <a:gd name="T20" fmla="*/ 117491 w 53"/>
                <a:gd name="T21" fmla="*/ 62575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8" name="Freeform 1364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339448 w 54"/>
                <a:gd name="T1" fmla="*/ 0 h 15"/>
                <a:gd name="T2" fmla="*/ 339196 w 54"/>
                <a:gd name="T3" fmla="*/ 93850 h 15"/>
                <a:gd name="T4" fmla="*/ 167210 w 54"/>
                <a:gd name="T5" fmla="*/ 345304 h 15"/>
                <a:gd name="T6" fmla="*/ 167210 w 54"/>
                <a:gd name="T7" fmla="*/ 345304 h 15"/>
                <a:gd name="T8" fmla="*/ 1 w 54"/>
                <a:gd name="T9" fmla="*/ 131390 h 15"/>
                <a:gd name="T10" fmla="*/ 0 w 54"/>
                <a:gd name="T11" fmla="*/ 609972 h 15"/>
                <a:gd name="T12" fmla="*/ 167210 w 54"/>
                <a:gd name="T13" fmla="*/ 706647 h 15"/>
                <a:gd name="T14" fmla="*/ 167210 w 54"/>
                <a:gd name="T15" fmla="*/ 706647 h 15"/>
                <a:gd name="T16" fmla="*/ 339196 w 54"/>
                <a:gd name="T17" fmla="*/ 676796 h 15"/>
                <a:gd name="T18" fmla="*/ 339448 w 54"/>
                <a:gd name="T19" fmla="*/ 676796 h 15"/>
                <a:gd name="T20" fmla="*/ 339448 w 54"/>
                <a:gd name="T21" fmla="*/ 676796 h 15"/>
                <a:gd name="T22" fmla="*/ 339448 w 54"/>
                <a:gd name="T23" fmla="*/ 1 h 15"/>
                <a:gd name="T24" fmla="*/ 339448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9" name="Freeform 1365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182316 w 36"/>
                <a:gd name="T1" fmla="*/ 195744 h 19"/>
                <a:gd name="T2" fmla="*/ 164654 w 36"/>
                <a:gd name="T3" fmla="*/ 0 h 19"/>
                <a:gd name="T4" fmla="*/ 164654 w 36"/>
                <a:gd name="T5" fmla="*/ 0 h 19"/>
                <a:gd name="T6" fmla="*/ 104254 w 36"/>
                <a:gd name="T7" fmla="*/ 139831 h 19"/>
                <a:gd name="T8" fmla="*/ 0 w 36"/>
                <a:gd name="T9" fmla="*/ 261845 h 19"/>
                <a:gd name="T10" fmla="*/ 16126 w 36"/>
                <a:gd name="T11" fmla="*/ 437424 h 19"/>
                <a:gd name="T12" fmla="*/ 98043 w 36"/>
                <a:gd name="T13" fmla="*/ 319656 h 19"/>
                <a:gd name="T14" fmla="*/ 182316 w 36"/>
                <a:gd name="T15" fmla="*/ 1957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20" name="Freeform 1366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750654 h 19"/>
                <a:gd name="T2" fmla="*/ 130196 w 38"/>
                <a:gd name="T3" fmla="*/ 1066719 h 19"/>
                <a:gd name="T4" fmla="*/ 235087 w 38"/>
                <a:gd name="T5" fmla="*/ 1438472 h 19"/>
                <a:gd name="T6" fmla="*/ 247647 w 38"/>
                <a:gd name="T7" fmla="*/ 993287 h 19"/>
                <a:gd name="T8" fmla="*/ 247647 w 38"/>
                <a:gd name="T9" fmla="*/ 902268 h 19"/>
                <a:gd name="T10" fmla="*/ 118946 w 38"/>
                <a:gd name="T11" fmla="*/ 528238 h 19"/>
                <a:gd name="T12" fmla="*/ 20407 w 38"/>
                <a:gd name="T13" fmla="*/ 0 h 19"/>
                <a:gd name="T14" fmla="*/ 20407 w 38"/>
                <a:gd name="T15" fmla="*/ 0 h 19"/>
                <a:gd name="T16" fmla="*/ 0 w 38"/>
                <a:gd name="T17" fmla="*/ 750654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21" name="Freeform 1367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35178 w 35"/>
                <a:gd name="T1" fmla="*/ 489581 h 16"/>
                <a:gd name="T2" fmla="*/ 1 w 35"/>
                <a:gd name="T3" fmla="*/ 0 h 16"/>
                <a:gd name="T4" fmla="*/ 0 w 35"/>
                <a:gd name="T5" fmla="*/ 703773 h 16"/>
                <a:gd name="T6" fmla="*/ 56429 w 35"/>
                <a:gd name="T7" fmla="*/ 1232307 h 16"/>
                <a:gd name="T8" fmla="*/ 107550 w 35"/>
                <a:gd name="T9" fmla="*/ 1771441 h 16"/>
                <a:gd name="T10" fmla="*/ 108706 w 35"/>
                <a:gd name="T11" fmla="*/ 1078999 h 16"/>
                <a:gd name="T12" fmla="*/ 108706 w 35"/>
                <a:gd name="T13" fmla="*/ 1011674 h 16"/>
                <a:gd name="T14" fmla="*/ 35178 w 35"/>
                <a:gd name="T15" fmla="*/ 489581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22" name="Freeform 1368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06471 w 39"/>
                <a:gd name="T1" fmla="*/ 755682 h 17"/>
                <a:gd name="T2" fmla="*/ 387953 w 39"/>
                <a:gd name="T3" fmla="*/ 440269 h 17"/>
                <a:gd name="T4" fmla="*/ 355995 w 39"/>
                <a:gd name="T5" fmla="*/ 0 h 17"/>
                <a:gd name="T6" fmla="*/ 228315 w 39"/>
                <a:gd name="T7" fmla="*/ 250245 h 17"/>
                <a:gd name="T8" fmla="*/ 0 w 39"/>
                <a:gd name="T9" fmla="*/ 498758 h 17"/>
                <a:gd name="T10" fmla="*/ 0 w 39"/>
                <a:gd name="T11" fmla="*/ 536163 h 17"/>
                <a:gd name="T12" fmla="*/ 36748 w 39"/>
                <a:gd name="T13" fmla="*/ 1066845 h 17"/>
                <a:gd name="T14" fmla="*/ 206471 w 39"/>
                <a:gd name="T15" fmla="*/ 755682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23" name="Freeform 1369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405993 w 72"/>
                <a:gd name="T1" fmla="*/ 832391 h 25"/>
                <a:gd name="T2" fmla="*/ 512666 w 72"/>
                <a:gd name="T3" fmla="*/ 504748 h 25"/>
                <a:gd name="T4" fmla="*/ 463584 w 72"/>
                <a:gd name="T5" fmla="*/ 0 h 25"/>
                <a:gd name="T6" fmla="*/ 448857 w 72"/>
                <a:gd name="T7" fmla="*/ 183946 h 25"/>
                <a:gd name="T8" fmla="*/ 257825 w 72"/>
                <a:gd name="T9" fmla="*/ 740949 h 25"/>
                <a:gd name="T10" fmla="*/ 257825 w 72"/>
                <a:gd name="T11" fmla="*/ 740949 h 25"/>
                <a:gd name="T12" fmla="*/ 66587 w 72"/>
                <a:gd name="T13" fmla="*/ 183946 h 25"/>
                <a:gd name="T14" fmla="*/ 45655 w 72"/>
                <a:gd name="T15" fmla="*/ 0 h 25"/>
                <a:gd name="T16" fmla="*/ 0 w 72"/>
                <a:gd name="T17" fmla="*/ 676796 h 25"/>
                <a:gd name="T18" fmla="*/ 138335 w 72"/>
                <a:gd name="T19" fmla="*/ 947514 h 25"/>
                <a:gd name="T20" fmla="*/ 257825 w 72"/>
                <a:gd name="T21" fmla="*/ 1195545 h 25"/>
                <a:gd name="T22" fmla="*/ 300131 w 72"/>
                <a:gd name="T23" fmla="*/ 1037329 h 25"/>
                <a:gd name="T24" fmla="*/ 405993 w 72"/>
                <a:gd name="T25" fmla="*/ 832391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24" name="Freeform 1370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182316 w 36"/>
                <a:gd name="T1" fmla="*/ 195744 h 19"/>
                <a:gd name="T2" fmla="*/ 164654 w 36"/>
                <a:gd name="T3" fmla="*/ 0 h 19"/>
                <a:gd name="T4" fmla="*/ 164654 w 36"/>
                <a:gd name="T5" fmla="*/ 0 h 19"/>
                <a:gd name="T6" fmla="*/ 104254 w 36"/>
                <a:gd name="T7" fmla="*/ 139831 h 19"/>
                <a:gd name="T8" fmla="*/ 0 w 36"/>
                <a:gd name="T9" fmla="*/ 261845 h 19"/>
                <a:gd name="T10" fmla="*/ 16126 w 36"/>
                <a:gd name="T11" fmla="*/ 437424 h 19"/>
                <a:gd name="T12" fmla="*/ 98043 w 36"/>
                <a:gd name="T13" fmla="*/ 319656 h 19"/>
                <a:gd name="T14" fmla="*/ 182316 w 36"/>
                <a:gd name="T15" fmla="*/ 1957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25" name="Freeform 1371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750654 h 19"/>
                <a:gd name="T2" fmla="*/ 130196 w 38"/>
                <a:gd name="T3" fmla="*/ 1066719 h 19"/>
                <a:gd name="T4" fmla="*/ 235087 w 38"/>
                <a:gd name="T5" fmla="*/ 1438472 h 19"/>
                <a:gd name="T6" fmla="*/ 247647 w 38"/>
                <a:gd name="T7" fmla="*/ 993287 h 19"/>
                <a:gd name="T8" fmla="*/ 247647 w 38"/>
                <a:gd name="T9" fmla="*/ 902268 h 19"/>
                <a:gd name="T10" fmla="*/ 118946 w 38"/>
                <a:gd name="T11" fmla="*/ 528238 h 19"/>
                <a:gd name="T12" fmla="*/ 20407 w 38"/>
                <a:gd name="T13" fmla="*/ 0 h 19"/>
                <a:gd name="T14" fmla="*/ 20407 w 38"/>
                <a:gd name="T15" fmla="*/ 0 h 19"/>
                <a:gd name="T16" fmla="*/ 0 w 38"/>
                <a:gd name="T17" fmla="*/ 750654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26" name="Freeform 1372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35178 w 35"/>
                <a:gd name="T1" fmla="*/ 489581 h 16"/>
                <a:gd name="T2" fmla="*/ 1 w 35"/>
                <a:gd name="T3" fmla="*/ 0 h 16"/>
                <a:gd name="T4" fmla="*/ 0 w 35"/>
                <a:gd name="T5" fmla="*/ 703773 h 16"/>
                <a:gd name="T6" fmla="*/ 56429 w 35"/>
                <a:gd name="T7" fmla="*/ 1232307 h 16"/>
                <a:gd name="T8" fmla="*/ 107550 w 35"/>
                <a:gd name="T9" fmla="*/ 1771441 h 16"/>
                <a:gd name="T10" fmla="*/ 108706 w 35"/>
                <a:gd name="T11" fmla="*/ 1078999 h 16"/>
                <a:gd name="T12" fmla="*/ 108706 w 35"/>
                <a:gd name="T13" fmla="*/ 1011674 h 16"/>
                <a:gd name="T14" fmla="*/ 35178 w 35"/>
                <a:gd name="T15" fmla="*/ 489581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27" name="Freeform 1373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06471 w 39"/>
                <a:gd name="T1" fmla="*/ 755682 h 17"/>
                <a:gd name="T2" fmla="*/ 387953 w 39"/>
                <a:gd name="T3" fmla="*/ 440269 h 17"/>
                <a:gd name="T4" fmla="*/ 355995 w 39"/>
                <a:gd name="T5" fmla="*/ 0 h 17"/>
                <a:gd name="T6" fmla="*/ 228315 w 39"/>
                <a:gd name="T7" fmla="*/ 250245 h 17"/>
                <a:gd name="T8" fmla="*/ 0 w 39"/>
                <a:gd name="T9" fmla="*/ 498758 h 17"/>
                <a:gd name="T10" fmla="*/ 0 w 39"/>
                <a:gd name="T11" fmla="*/ 536163 h 17"/>
                <a:gd name="T12" fmla="*/ 36748 w 39"/>
                <a:gd name="T13" fmla="*/ 1066845 h 17"/>
                <a:gd name="T14" fmla="*/ 206471 w 39"/>
                <a:gd name="T15" fmla="*/ 755682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28" name="Freeform 1374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405993 w 72"/>
                <a:gd name="T1" fmla="*/ 832391 h 25"/>
                <a:gd name="T2" fmla="*/ 512666 w 72"/>
                <a:gd name="T3" fmla="*/ 504748 h 25"/>
                <a:gd name="T4" fmla="*/ 463584 w 72"/>
                <a:gd name="T5" fmla="*/ 0 h 25"/>
                <a:gd name="T6" fmla="*/ 448857 w 72"/>
                <a:gd name="T7" fmla="*/ 183946 h 25"/>
                <a:gd name="T8" fmla="*/ 257825 w 72"/>
                <a:gd name="T9" fmla="*/ 740949 h 25"/>
                <a:gd name="T10" fmla="*/ 257825 w 72"/>
                <a:gd name="T11" fmla="*/ 740949 h 25"/>
                <a:gd name="T12" fmla="*/ 66587 w 72"/>
                <a:gd name="T13" fmla="*/ 183946 h 25"/>
                <a:gd name="T14" fmla="*/ 45655 w 72"/>
                <a:gd name="T15" fmla="*/ 0 h 25"/>
                <a:gd name="T16" fmla="*/ 0 w 72"/>
                <a:gd name="T17" fmla="*/ 676796 h 25"/>
                <a:gd name="T18" fmla="*/ 138335 w 72"/>
                <a:gd name="T19" fmla="*/ 947514 h 25"/>
                <a:gd name="T20" fmla="*/ 257825 w 72"/>
                <a:gd name="T21" fmla="*/ 1195545 h 25"/>
                <a:gd name="T22" fmla="*/ 300131 w 72"/>
                <a:gd name="T23" fmla="*/ 1037329 h 25"/>
                <a:gd name="T24" fmla="*/ 405993 w 72"/>
                <a:gd name="T25" fmla="*/ 832391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29" name="Freeform 1375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2925862 h 20"/>
                <a:gd name="T2" fmla="*/ 78169 w 32"/>
                <a:gd name="T3" fmla="*/ 1956653 h 20"/>
                <a:gd name="T4" fmla="*/ 192735 w 32"/>
                <a:gd name="T5" fmla="*/ 1349416 h 20"/>
                <a:gd name="T6" fmla="*/ 170002 w 32"/>
                <a:gd name="T7" fmla="*/ 0 h 20"/>
                <a:gd name="T8" fmla="*/ 78169 w 32"/>
                <a:gd name="T9" fmla="*/ 930632 h 20"/>
                <a:gd name="T10" fmla="*/ 0 w 32"/>
                <a:gd name="T11" fmla="*/ 1603974 h 20"/>
                <a:gd name="T12" fmla="*/ 1 w 32"/>
                <a:gd name="T13" fmla="*/ 2925862 h 20"/>
                <a:gd name="T14" fmla="*/ 1 w 32"/>
                <a:gd name="T15" fmla="*/ 2925862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30" name="Freeform 1376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26127 w 35"/>
                <a:gd name="T1" fmla="*/ 672151 h 18"/>
                <a:gd name="T2" fmla="*/ 95011 w 35"/>
                <a:gd name="T3" fmla="*/ 483949 h 18"/>
                <a:gd name="T4" fmla="*/ 219692 w 35"/>
                <a:gd name="T5" fmla="*/ 286315 h 18"/>
                <a:gd name="T6" fmla="*/ 208933 w 35"/>
                <a:gd name="T7" fmla="*/ 0 h 18"/>
                <a:gd name="T8" fmla="*/ 102456 w 35"/>
                <a:gd name="T9" fmla="*/ 206147 h 18"/>
                <a:gd name="T10" fmla="*/ 0 w 35"/>
                <a:gd name="T11" fmla="*/ 397660 h 18"/>
                <a:gd name="T12" fmla="*/ 0 w 35"/>
                <a:gd name="T13" fmla="*/ 397660 h 18"/>
                <a:gd name="T14" fmla="*/ 26127 w 35"/>
                <a:gd name="T15" fmla="*/ 672151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31" name="Freeform 1377"/>
            <p:cNvSpPr>
              <a:spLocks/>
            </p:cNvSpPr>
            <p:nvPr/>
          </p:nvSpPr>
          <p:spPr bwMode="auto">
            <a:xfrm>
              <a:off x="1788" y="8690"/>
              <a:ext cx="47" cy="27"/>
            </a:xfrm>
            <a:custGeom>
              <a:avLst/>
              <a:gdLst>
                <a:gd name="T0" fmla="*/ 16126 w 36"/>
                <a:gd name="T1" fmla="*/ 1438472 h 19"/>
                <a:gd name="T2" fmla="*/ 16126 w 36"/>
                <a:gd name="T3" fmla="*/ 1438472 h 19"/>
                <a:gd name="T4" fmla="*/ 86765 w 36"/>
                <a:gd name="T5" fmla="*/ 993287 h 19"/>
                <a:gd name="T6" fmla="*/ 182316 w 36"/>
                <a:gd name="T7" fmla="*/ 528238 h 19"/>
                <a:gd name="T8" fmla="*/ 177698 w 36"/>
                <a:gd name="T9" fmla="*/ 0 h 19"/>
                <a:gd name="T10" fmla="*/ 104254 w 36"/>
                <a:gd name="T11" fmla="*/ 371723 h 19"/>
                <a:gd name="T12" fmla="*/ 0 w 36"/>
                <a:gd name="T13" fmla="*/ 883616 h 19"/>
                <a:gd name="T14" fmla="*/ 16126 w 36"/>
                <a:gd name="T15" fmla="*/ 1438472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32" name="Freeform 1378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2925862 h 20"/>
                <a:gd name="T2" fmla="*/ 78169 w 32"/>
                <a:gd name="T3" fmla="*/ 1956653 h 20"/>
                <a:gd name="T4" fmla="*/ 192735 w 32"/>
                <a:gd name="T5" fmla="*/ 1349416 h 20"/>
                <a:gd name="T6" fmla="*/ 170002 w 32"/>
                <a:gd name="T7" fmla="*/ 0 h 20"/>
                <a:gd name="T8" fmla="*/ 78169 w 32"/>
                <a:gd name="T9" fmla="*/ 930632 h 20"/>
                <a:gd name="T10" fmla="*/ 0 w 32"/>
                <a:gd name="T11" fmla="*/ 1603974 h 20"/>
                <a:gd name="T12" fmla="*/ 1 w 32"/>
                <a:gd name="T13" fmla="*/ 2925862 h 20"/>
                <a:gd name="T14" fmla="*/ 1 w 32"/>
                <a:gd name="T15" fmla="*/ 2925862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33" name="Freeform 1379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26127 w 35"/>
                <a:gd name="T1" fmla="*/ 672151 h 18"/>
                <a:gd name="T2" fmla="*/ 95011 w 35"/>
                <a:gd name="T3" fmla="*/ 483949 h 18"/>
                <a:gd name="T4" fmla="*/ 219692 w 35"/>
                <a:gd name="T5" fmla="*/ 286315 h 18"/>
                <a:gd name="T6" fmla="*/ 208933 w 35"/>
                <a:gd name="T7" fmla="*/ 0 h 18"/>
                <a:gd name="T8" fmla="*/ 102456 w 35"/>
                <a:gd name="T9" fmla="*/ 206147 h 18"/>
                <a:gd name="T10" fmla="*/ 0 w 35"/>
                <a:gd name="T11" fmla="*/ 397660 h 18"/>
                <a:gd name="T12" fmla="*/ 0 w 35"/>
                <a:gd name="T13" fmla="*/ 397660 h 18"/>
                <a:gd name="T14" fmla="*/ 26127 w 35"/>
                <a:gd name="T15" fmla="*/ 672151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34" name="Freeform 1380"/>
            <p:cNvSpPr>
              <a:spLocks/>
            </p:cNvSpPr>
            <p:nvPr/>
          </p:nvSpPr>
          <p:spPr bwMode="auto">
            <a:xfrm>
              <a:off x="1788" y="8690"/>
              <a:ext cx="47" cy="27"/>
            </a:xfrm>
            <a:custGeom>
              <a:avLst/>
              <a:gdLst>
                <a:gd name="T0" fmla="*/ 16126 w 36"/>
                <a:gd name="T1" fmla="*/ 1438472 h 19"/>
                <a:gd name="T2" fmla="*/ 16126 w 36"/>
                <a:gd name="T3" fmla="*/ 1438472 h 19"/>
                <a:gd name="T4" fmla="*/ 86765 w 36"/>
                <a:gd name="T5" fmla="*/ 993287 h 19"/>
                <a:gd name="T6" fmla="*/ 182316 w 36"/>
                <a:gd name="T7" fmla="*/ 528238 h 19"/>
                <a:gd name="T8" fmla="*/ 177698 w 36"/>
                <a:gd name="T9" fmla="*/ 0 h 19"/>
                <a:gd name="T10" fmla="*/ 104254 w 36"/>
                <a:gd name="T11" fmla="*/ 371723 h 19"/>
                <a:gd name="T12" fmla="*/ 0 w 36"/>
                <a:gd name="T13" fmla="*/ 883616 h 19"/>
                <a:gd name="T14" fmla="*/ 16126 w 36"/>
                <a:gd name="T15" fmla="*/ 1438472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35" name="Freeform 1381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64796 w 37"/>
                <a:gd name="T1" fmla="*/ 246646 h 20"/>
                <a:gd name="T2" fmla="*/ 9024 w 37"/>
                <a:gd name="T3" fmla="*/ 0 h 20"/>
                <a:gd name="T4" fmla="*/ 0 w 37"/>
                <a:gd name="T5" fmla="*/ 435694 h 20"/>
                <a:gd name="T6" fmla="*/ 74753 w 37"/>
                <a:gd name="T7" fmla="*/ 676796 h 20"/>
                <a:gd name="T8" fmla="*/ 148818 w 37"/>
                <a:gd name="T9" fmla="*/ 947514 h 20"/>
                <a:gd name="T10" fmla="*/ 148818 w 37"/>
                <a:gd name="T11" fmla="*/ 947514 h 20"/>
                <a:gd name="T12" fmla="*/ 151645 w 37"/>
                <a:gd name="T13" fmla="*/ 483426 h 20"/>
                <a:gd name="T14" fmla="*/ 64796 w 37"/>
                <a:gd name="T15" fmla="*/ 24664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36" name="Freeform 1382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276862 w 41"/>
                <a:gd name="T1" fmla="*/ 429348 h 26"/>
                <a:gd name="T2" fmla="*/ 126971 w 41"/>
                <a:gd name="T3" fmla="*/ 236805 h 26"/>
                <a:gd name="T4" fmla="*/ 27864 w 41"/>
                <a:gd name="T5" fmla="*/ 0 h 26"/>
                <a:gd name="T6" fmla="*/ 1 w 41"/>
                <a:gd name="T7" fmla="*/ 357456 h 26"/>
                <a:gd name="T8" fmla="*/ 0 w 41"/>
                <a:gd name="T9" fmla="*/ 418328 h 26"/>
                <a:gd name="T10" fmla="*/ 126971 w 41"/>
                <a:gd name="T11" fmla="*/ 453993 h 26"/>
                <a:gd name="T12" fmla="*/ 256050 w 41"/>
                <a:gd name="T13" fmla="*/ 870378 h 26"/>
                <a:gd name="T14" fmla="*/ 256050 w 41"/>
                <a:gd name="T15" fmla="*/ 870378 h 26"/>
                <a:gd name="T16" fmla="*/ 276862 w 41"/>
                <a:gd name="T17" fmla="*/ 429348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0"/>
                    <a:pt x="39" y="15"/>
                    <a:pt x="41" y="13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37" name="Freeform 1383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64796 w 37"/>
                <a:gd name="T1" fmla="*/ 246646 h 20"/>
                <a:gd name="T2" fmla="*/ 9024 w 37"/>
                <a:gd name="T3" fmla="*/ 0 h 20"/>
                <a:gd name="T4" fmla="*/ 0 w 37"/>
                <a:gd name="T5" fmla="*/ 435694 h 20"/>
                <a:gd name="T6" fmla="*/ 74753 w 37"/>
                <a:gd name="T7" fmla="*/ 676796 h 20"/>
                <a:gd name="T8" fmla="*/ 148818 w 37"/>
                <a:gd name="T9" fmla="*/ 947514 h 20"/>
                <a:gd name="T10" fmla="*/ 148818 w 37"/>
                <a:gd name="T11" fmla="*/ 947514 h 20"/>
                <a:gd name="T12" fmla="*/ 151645 w 37"/>
                <a:gd name="T13" fmla="*/ 483426 h 20"/>
                <a:gd name="T14" fmla="*/ 64796 w 37"/>
                <a:gd name="T15" fmla="*/ 24664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38" name="Freeform 1384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276862 w 41"/>
                <a:gd name="T1" fmla="*/ 429348 h 26"/>
                <a:gd name="T2" fmla="*/ 126971 w 41"/>
                <a:gd name="T3" fmla="*/ 236805 h 26"/>
                <a:gd name="T4" fmla="*/ 27864 w 41"/>
                <a:gd name="T5" fmla="*/ 0 h 26"/>
                <a:gd name="T6" fmla="*/ 1 w 41"/>
                <a:gd name="T7" fmla="*/ 357456 h 26"/>
                <a:gd name="T8" fmla="*/ 0 w 41"/>
                <a:gd name="T9" fmla="*/ 418328 h 26"/>
                <a:gd name="T10" fmla="*/ 126971 w 41"/>
                <a:gd name="T11" fmla="*/ 453993 h 26"/>
                <a:gd name="T12" fmla="*/ 256050 w 41"/>
                <a:gd name="T13" fmla="*/ 870378 h 26"/>
                <a:gd name="T14" fmla="*/ 256050 w 41"/>
                <a:gd name="T15" fmla="*/ 870378 h 26"/>
                <a:gd name="T16" fmla="*/ 276862 w 41"/>
                <a:gd name="T17" fmla="*/ 429348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0"/>
                    <a:pt x="39" y="15"/>
                    <a:pt x="41" y="1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39" name="Freeform 1385"/>
            <p:cNvSpPr>
              <a:spLocks/>
            </p:cNvSpPr>
            <p:nvPr/>
          </p:nvSpPr>
          <p:spPr bwMode="auto">
            <a:xfrm>
              <a:off x="1730" y="8262"/>
              <a:ext cx="67" cy="17"/>
            </a:xfrm>
            <a:custGeom>
              <a:avLst/>
              <a:gdLst>
                <a:gd name="T0" fmla="*/ 0 w 51"/>
                <a:gd name="T1" fmla="*/ 695012 h 12"/>
                <a:gd name="T2" fmla="*/ 153205 w 51"/>
                <a:gd name="T3" fmla="*/ 822527 h 12"/>
                <a:gd name="T4" fmla="*/ 153205 w 51"/>
                <a:gd name="T5" fmla="*/ 822527 h 12"/>
                <a:gd name="T6" fmla="*/ 318186 w 51"/>
                <a:gd name="T7" fmla="*/ 695012 h 12"/>
                <a:gd name="T8" fmla="*/ 318186 w 51"/>
                <a:gd name="T9" fmla="*/ 695012 h 12"/>
                <a:gd name="T10" fmla="*/ 297593 w 51"/>
                <a:gd name="T11" fmla="*/ 0 h 12"/>
                <a:gd name="T12" fmla="*/ 1 w 51"/>
                <a:gd name="T13" fmla="*/ 0 h 12"/>
                <a:gd name="T14" fmla="*/ 0 w 51"/>
                <a:gd name="T15" fmla="*/ 637235 h 12"/>
                <a:gd name="T16" fmla="*/ 0 w 51"/>
                <a:gd name="T17" fmla="*/ 69501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2"/>
                <a:gd name="T29" fmla="*/ 51 w 51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2">
                  <a:moveTo>
                    <a:pt x="0" y="10"/>
                  </a:moveTo>
                  <a:cubicBezTo>
                    <a:pt x="3" y="10"/>
                    <a:pt x="7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44" y="12"/>
                    <a:pt x="47" y="9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8" y="8"/>
                    <a:pt x="48" y="0"/>
                    <a:pt x="4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3"/>
                    <a:pt x="2" y="7"/>
                    <a:pt x="0" y="9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40" name="Freeform 1386"/>
            <p:cNvSpPr>
              <a:spLocks/>
            </p:cNvSpPr>
            <p:nvPr/>
          </p:nvSpPr>
          <p:spPr bwMode="auto">
            <a:xfrm>
              <a:off x="1725" y="8280"/>
              <a:ext cx="52" cy="18"/>
            </a:xfrm>
            <a:custGeom>
              <a:avLst/>
              <a:gdLst>
                <a:gd name="T0" fmla="*/ 174344 w 40"/>
                <a:gd name="T1" fmla="*/ 70239 h 13"/>
                <a:gd name="T2" fmla="*/ 58540 w 40"/>
                <a:gd name="T3" fmla="*/ 1 h 13"/>
                <a:gd name="T4" fmla="*/ 19114 w 40"/>
                <a:gd name="T5" fmla="*/ 70239 h 13"/>
                <a:gd name="T6" fmla="*/ 34639 w 40"/>
                <a:gd name="T7" fmla="*/ 429348 h 13"/>
                <a:gd name="T8" fmla="*/ 32302 w 40"/>
                <a:gd name="T9" fmla="*/ 171026 h 13"/>
                <a:gd name="T10" fmla="*/ 92258 w 40"/>
                <a:gd name="T11" fmla="*/ 97254 h 13"/>
                <a:gd name="T12" fmla="*/ 176775 w 40"/>
                <a:gd name="T13" fmla="*/ 97254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"/>
                <a:gd name="T23" fmla="*/ 40 w 4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">
                  <a:moveTo>
                    <a:pt x="39" y="2"/>
                  </a:moveTo>
                  <a:cubicBezTo>
                    <a:pt x="31" y="4"/>
                    <a:pt x="22" y="2"/>
                    <a:pt x="13" y="1"/>
                  </a:cubicBezTo>
                  <a:cubicBezTo>
                    <a:pt x="10" y="1"/>
                    <a:pt x="7" y="0"/>
                    <a:pt x="4" y="2"/>
                  </a:cubicBezTo>
                  <a:cubicBezTo>
                    <a:pt x="0" y="4"/>
                    <a:pt x="4" y="12"/>
                    <a:pt x="8" y="13"/>
                  </a:cubicBezTo>
                  <a:cubicBezTo>
                    <a:pt x="7" y="10"/>
                    <a:pt x="4" y="7"/>
                    <a:pt x="7" y="5"/>
                  </a:cubicBezTo>
                  <a:cubicBezTo>
                    <a:pt x="10" y="3"/>
                    <a:pt x="17" y="3"/>
                    <a:pt x="21" y="3"/>
                  </a:cubicBezTo>
                  <a:cubicBezTo>
                    <a:pt x="27" y="4"/>
                    <a:pt x="34" y="5"/>
                    <a:pt x="40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41" name="Freeform 1387"/>
            <p:cNvSpPr>
              <a:spLocks/>
            </p:cNvSpPr>
            <p:nvPr/>
          </p:nvSpPr>
          <p:spPr bwMode="auto">
            <a:xfrm>
              <a:off x="1723" y="8321"/>
              <a:ext cx="53" cy="17"/>
            </a:xfrm>
            <a:custGeom>
              <a:avLst/>
              <a:gdLst>
                <a:gd name="T0" fmla="*/ 324602 w 40"/>
                <a:gd name="T1" fmla="*/ 158208 h 12"/>
                <a:gd name="T2" fmla="*/ 115617 w 40"/>
                <a:gd name="T3" fmla="*/ 1 h 12"/>
                <a:gd name="T4" fmla="*/ 41936 w 40"/>
                <a:gd name="T5" fmla="*/ 1 h 12"/>
                <a:gd name="T6" fmla="*/ 73548 w 40"/>
                <a:gd name="T7" fmla="*/ 822527 h 12"/>
                <a:gd name="T8" fmla="*/ 73548 w 40"/>
                <a:gd name="T9" fmla="*/ 317515 h 12"/>
                <a:gd name="T10" fmla="*/ 171264 w 40"/>
                <a:gd name="T11" fmla="*/ 224128 h 12"/>
                <a:gd name="T12" fmla="*/ 324602 w 40"/>
                <a:gd name="T13" fmla="*/ 15820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42" name="Freeform 1388"/>
            <p:cNvSpPr>
              <a:spLocks/>
            </p:cNvSpPr>
            <p:nvPr/>
          </p:nvSpPr>
          <p:spPr bwMode="auto">
            <a:xfrm>
              <a:off x="1722" y="8360"/>
              <a:ext cx="52" cy="21"/>
            </a:xfrm>
            <a:custGeom>
              <a:avLst/>
              <a:gdLst>
                <a:gd name="T0" fmla="*/ 176775 w 40"/>
                <a:gd name="T1" fmla="*/ 93850 h 15"/>
                <a:gd name="T2" fmla="*/ 61042 w 40"/>
                <a:gd name="T3" fmla="*/ 1 h 15"/>
                <a:gd name="T4" fmla="*/ 24848 w 40"/>
                <a:gd name="T5" fmla="*/ 1 h 15"/>
                <a:gd name="T6" fmla="*/ 34639 w 40"/>
                <a:gd name="T7" fmla="*/ 706647 h 15"/>
                <a:gd name="T8" fmla="*/ 34639 w 40"/>
                <a:gd name="T9" fmla="*/ 183946 h 15"/>
                <a:gd name="T10" fmla="*/ 92258 w 40"/>
                <a:gd name="T11" fmla="*/ 131390 h 15"/>
                <a:gd name="T12" fmla="*/ 176775 w 40"/>
                <a:gd name="T13" fmla="*/ 9385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"/>
                <a:gd name="T23" fmla="*/ 40 w 4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">
                  <a:moveTo>
                    <a:pt x="40" y="2"/>
                  </a:moveTo>
                  <a:cubicBezTo>
                    <a:pt x="32" y="4"/>
                    <a:pt x="22" y="1"/>
                    <a:pt x="14" y="1"/>
                  </a:cubicBezTo>
                  <a:cubicBezTo>
                    <a:pt x="11" y="1"/>
                    <a:pt x="8" y="0"/>
                    <a:pt x="5" y="1"/>
                  </a:cubicBezTo>
                  <a:cubicBezTo>
                    <a:pt x="0" y="4"/>
                    <a:pt x="4" y="14"/>
                    <a:pt x="8" y="15"/>
                  </a:cubicBezTo>
                  <a:cubicBezTo>
                    <a:pt x="7" y="12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8" y="3"/>
                    <a:pt x="35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43" name="Freeform 1389"/>
            <p:cNvSpPr>
              <a:spLocks/>
            </p:cNvSpPr>
            <p:nvPr/>
          </p:nvSpPr>
          <p:spPr bwMode="auto">
            <a:xfrm>
              <a:off x="1722" y="8406"/>
              <a:ext cx="52" cy="16"/>
            </a:xfrm>
            <a:custGeom>
              <a:avLst/>
              <a:gdLst>
                <a:gd name="T0" fmla="*/ 176775 w 40"/>
                <a:gd name="T1" fmla="*/ 20671 h 12"/>
                <a:gd name="T2" fmla="*/ 61042 w 40"/>
                <a:gd name="T3" fmla="*/ 1 h 12"/>
                <a:gd name="T4" fmla="*/ 24848 w 40"/>
                <a:gd name="T5" fmla="*/ 1 h 12"/>
                <a:gd name="T6" fmla="*/ 34639 w 40"/>
                <a:gd name="T7" fmla="*/ 116140 h 12"/>
                <a:gd name="T8" fmla="*/ 34639 w 40"/>
                <a:gd name="T9" fmla="*/ 36748 h 12"/>
                <a:gd name="T10" fmla="*/ 92258 w 40"/>
                <a:gd name="T11" fmla="*/ 27561 h 12"/>
                <a:gd name="T12" fmla="*/ 176775 w 40"/>
                <a:gd name="T13" fmla="*/ 20671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44" name="Freeform 1390"/>
            <p:cNvSpPr>
              <a:spLocks/>
            </p:cNvSpPr>
            <p:nvPr/>
          </p:nvSpPr>
          <p:spPr bwMode="auto">
            <a:xfrm>
              <a:off x="1722" y="8488"/>
              <a:ext cx="52" cy="17"/>
            </a:xfrm>
            <a:custGeom>
              <a:avLst/>
              <a:gdLst>
                <a:gd name="T0" fmla="*/ 176775 w 40"/>
                <a:gd name="T1" fmla="*/ 158208 h 12"/>
                <a:gd name="T2" fmla="*/ 58540 w 40"/>
                <a:gd name="T3" fmla="*/ 1 h 12"/>
                <a:gd name="T4" fmla="*/ 24848 w 40"/>
                <a:gd name="T5" fmla="*/ 1 h 12"/>
                <a:gd name="T6" fmla="*/ 34639 w 40"/>
                <a:gd name="T7" fmla="*/ 822527 h 12"/>
                <a:gd name="T8" fmla="*/ 34639 w 40"/>
                <a:gd name="T9" fmla="*/ 317515 h 12"/>
                <a:gd name="T10" fmla="*/ 92258 w 40"/>
                <a:gd name="T11" fmla="*/ 224128 h 12"/>
                <a:gd name="T12" fmla="*/ 176775 w 40"/>
                <a:gd name="T13" fmla="*/ 15820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3" y="1"/>
                  </a:cubicBezTo>
                  <a:cubicBezTo>
                    <a:pt x="10" y="0"/>
                    <a:pt x="7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45" name="Freeform 1391"/>
            <p:cNvSpPr>
              <a:spLocks/>
            </p:cNvSpPr>
            <p:nvPr/>
          </p:nvSpPr>
          <p:spPr bwMode="auto">
            <a:xfrm>
              <a:off x="1722" y="8524"/>
              <a:ext cx="52" cy="18"/>
            </a:xfrm>
            <a:custGeom>
              <a:avLst/>
              <a:gdLst>
                <a:gd name="T0" fmla="*/ 176775 w 40"/>
                <a:gd name="T1" fmla="*/ 70239 h 13"/>
                <a:gd name="T2" fmla="*/ 58540 w 40"/>
                <a:gd name="T3" fmla="*/ 1 h 13"/>
                <a:gd name="T4" fmla="*/ 24848 w 40"/>
                <a:gd name="T5" fmla="*/ 1 h 13"/>
                <a:gd name="T6" fmla="*/ 34639 w 40"/>
                <a:gd name="T7" fmla="*/ 429348 h 13"/>
                <a:gd name="T8" fmla="*/ 34639 w 40"/>
                <a:gd name="T9" fmla="*/ 134659 h 13"/>
                <a:gd name="T10" fmla="*/ 92258 w 40"/>
                <a:gd name="T11" fmla="*/ 97254 h 13"/>
                <a:gd name="T12" fmla="*/ 176775 w 40"/>
                <a:gd name="T13" fmla="*/ 70239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"/>
                <a:gd name="T23" fmla="*/ 40 w 4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">
                  <a:moveTo>
                    <a:pt x="40" y="2"/>
                  </a:moveTo>
                  <a:cubicBezTo>
                    <a:pt x="31" y="4"/>
                    <a:pt x="22" y="1"/>
                    <a:pt x="13" y="1"/>
                  </a:cubicBezTo>
                  <a:cubicBezTo>
                    <a:pt x="10" y="1"/>
                    <a:pt x="7" y="0"/>
                    <a:pt x="5" y="1"/>
                  </a:cubicBezTo>
                  <a:cubicBezTo>
                    <a:pt x="0" y="4"/>
                    <a:pt x="4" y="12"/>
                    <a:pt x="8" y="13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46" name="Freeform 1392"/>
            <p:cNvSpPr>
              <a:spLocks/>
            </p:cNvSpPr>
            <p:nvPr/>
          </p:nvSpPr>
          <p:spPr bwMode="auto">
            <a:xfrm>
              <a:off x="1722" y="8559"/>
              <a:ext cx="52" cy="16"/>
            </a:xfrm>
            <a:custGeom>
              <a:avLst/>
              <a:gdLst>
                <a:gd name="T0" fmla="*/ 176775 w 40"/>
                <a:gd name="T1" fmla="*/ 36748 h 12"/>
                <a:gd name="T2" fmla="*/ 58540 w 40"/>
                <a:gd name="T3" fmla="*/ 20671 h 12"/>
                <a:gd name="T4" fmla="*/ 24848 w 40"/>
                <a:gd name="T5" fmla="*/ 1 h 12"/>
                <a:gd name="T6" fmla="*/ 34639 w 40"/>
                <a:gd name="T7" fmla="*/ 116140 h 12"/>
                <a:gd name="T8" fmla="*/ 34639 w 40"/>
                <a:gd name="T9" fmla="*/ 48997 h 12"/>
                <a:gd name="T10" fmla="*/ 98933 w 40"/>
                <a:gd name="T11" fmla="*/ 48997 h 12"/>
                <a:gd name="T12" fmla="*/ 176775 w 40"/>
                <a:gd name="T13" fmla="*/ 3674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4"/>
                  </a:moveTo>
                  <a:cubicBezTo>
                    <a:pt x="32" y="6"/>
                    <a:pt x="22" y="4"/>
                    <a:pt x="13" y="2"/>
                  </a:cubicBezTo>
                  <a:cubicBezTo>
                    <a:pt x="10" y="1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9"/>
                    <a:pt x="5" y="7"/>
                    <a:pt x="8" y="5"/>
                  </a:cubicBezTo>
                  <a:cubicBezTo>
                    <a:pt x="11" y="3"/>
                    <a:pt x="19" y="5"/>
                    <a:pt x="22" y="5"/>
                  </a:cubicBezTo>
                  <a:cubicBezTo>
                    <a:pt x="28" y="6"/>
                    <a:pt x="35" y="7"/>
                    <a:pt x="40" y="4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47" name="Freeform 1393"/>
            <p:cNvSpPr>
              <a:spLocks/>
            </p:cNvSpPr>
            <p:nvPr/>
          </p:nvSpPr>
          <p:spPr bwMode="auto">
            <a:xfrm>
              <a:off x="1722" y="8444"/>
              <a:ext cx="52" cy="22"/>
            </a:xfrm>
            <a:custGeom>
              <a:avLst/>
              <a:gdLst>
                <a:gd name="T0" fmla="*/ 176775 w 40"/>
                <a:gd name="T1" fmla="*/ 400055 h 15"/>
                <a:gd name="T2" fmla="*/ 61042 w 40"/>
                <a:gd name="T3" fmla="*/ 1 h 15"/>
                <a:gd name="T4" fmla="*/ 24848 w 40"/>
                <a:gd name="T5" fmla="*/ 1 h 15"/>
                <a:gd name="T6" fmla="*/ 34639 w 40"/>
                <a:gd name="T7" fmla="*/ 3118255 h 15"/>
                <a:gd name="T8" fmla="*/ 34639 w 40"/>
                <a:gd name="T9" fmla="*/ 860562 h 15"/>
                <a:gd name="T10" fmla="*/ 92258 w 40"/>
                <a:gd name="T11" fmla="*/ 586747 h 15"/>
                <a:gd name="T12" fmla="*/ 176775 w 40"/>
                <a:gd name="T13" fmla="*/ 40005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"/>
                <a:gd name="T23" fmla="*/ 40 w 4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3" y="14"/>
                    <a:pt x="8" y="15"/>
                  </a:cubicBezTo>
                  <a:cubicBezTo>
                    <a:pt x="6" y="13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48" name="Freeform 1394"/>
            <p:cNvSpPr>
              <a:spLocks/>
            </p:cNvSpPr>
            <p:nvPr/>
          </p:nvSpPr>
          <p:spPr bwMode="auto">
            <a:xfrm>
              <a:off x="1725" y="8594"/>
              <a:ext cx="47" cy="27"/>
            </a:xfrm>
            <a:custGeom>
              <a:avLst/>
              <a:gdLst>
                <a:gd name="T0" fmla="*/ 182316 w 36"/>
                <a:gd name="T1" fmla="*/ 371723 h 19"/>
                <a:gd name="T2" fmla="*/ 35885 w 36"/>
                <a:gd name="T3" fmla="*/ 528238 h 19"/>
                <a:gd name="T4" fmla="*/ 69638 w 36"/>
                <a:gd name="T5" fmla="*/ 1438472 h 19"/>
                <a:gd name="T6" fmla="*/ 35885 w 36"/>
                <a:gd name="T7" fmla="*/ 993287 h 19"/>
                <a:gd name="T8" fmla="*/ 16126 w 36"/>
                <a:gd name="T9" fmla="*/ 1 h 19"/>
                <a:gd name="T10" fmla="*/ 76408 w 36"/>
                <a:gd name="T11" fmla="*/ 243576 h 19"/>
                <a:gd name="T12" fmla="*/ 182316 w 36"/>
                <a:gd name="T13" fmla="*/ 371723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19"/>
                <a:gd name="T23" fmla="*/ 36 w 36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19">
                  <a:moveTo>
                    <a:pt x="36" y="5"/>
                  </a:moveTo>
                  <a:cubicBezTo>
                    <a:pt x="21" y="10"/>
                    <a:pt x="10" y="5"/>
                    <a:pt x="7" y="7"/>
                  </a:cubicBezTo>
                  <a:cubicBezTo>
                    <a:pt x="5" y="8"/>
                    <a:pt x="10" y="15"/>
                    <a:pt x="14" y="19"/>
                  </a:cubicBezTo>
                  <a:cubicBezTo>
                    <a:pt x="14" y="19"/>
                    <a:pt x="13" y="18"/>
                    <a:pt x="7" y="13"/>
                  </a:cubicBezTo>
                  <a:cubicBezTo>
                    <a:pt x="0" y="8"/>
                    <a:pt x="0" y="4"/>
                    <a:pt x="3" y="1"/>
                  </a:cubicBezTo>
                  <a:cubicBezTo>
                    <a:pt x="6" y="0"/>
                    <a:pt x="7" y="3"/>
                    <a:pt x="15" y="3"/>
                  </a:cubicBezTo>
                  <a:cubicBezTo>
                    <a:pt x="22" y="4"/>
                    <a:pt x="31" y="6"/>
                    <a:pt x="36" y="5"/>
                  </a:cubicBezTo>
                  <a:close/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49" name="Freeform 1395"/>
            <p:cNvSpPr>
              <a:spLocks/>
            </p:cNvSpPr>
            <p:nvPr/>
          </p:nvSpPr>
          <p:spPr bwMode="auto">
            <a:xfrm>
              <a:off x="1769" y="8632"/>
              <a:ext cx="27" cy="17"/>
            </a:xfrm>
            <a:custGeom>
              <a:avLst/>
              <a:gdLst>
                <a:gd name="T0" fmla="*/ 294640 w 20"/>
                <a:gd name="T1" fmla="*/ 0 h 12"/>
                <a:gd name="T2" fmla="*/ 134252 w 20"/>
                <a:gd name="T3" fmla="*/ 317515 h 12"/>
                <a:gd name="T4" fmla="*/ 88707 w 20"/>
                <a:gd name="T5" fmla="*/ 822527 h 12"/>
                <a:gd name="T6" fmla="*/ 244674 w 20"/>
                <a:gd name="T7" fmla="*/ 224128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2"/>
                <a:gd name="T14" fmla="*/ 20 w 20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2">
                  <a:moveTo>
                    <a:pt x="20" y="0"/>
                  </a:moveTo>
                  <a:cubicBezTo>
                    <a:pt x="17" y="2"/>
                    <a:pt x="13" y="3"/>
                    <a:pt x="9" y="4"/>
                  </a:cubicBezTo>
                  <a:cubicBezTo>
                    <a:pt x="7" y="5"/>
                    <a:pt x="0" y="10"/>
                    <a:pt x="6" y="12"/>
                  </a:cubicBezTo>
                  <a:cubicBezTo>
                    <a:pt x="6" y="8"/>
                    <a:pt x="12" y="3"/>
                    <a:pt x="16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50" name="Freeform 1396"/>
            <p:cNvSpPr>
              <a:spLocks/>
            </p:cNvSpPr>
            <p:nvPr/>
          </p:nvSpPr>
          <p:spPr bwMode="auto">
            <a:xfrm>
              <a:off x="1780" y="8660"/>
              <a:ext cx="17" cy="14"/>
            </a:xfrm>
            <a:custGeom>
              <a:avLst/>
              <a:gdLst>
                <a:gd name="T0" fmla="*/ 69236 w 13"/>
                <a:gd name="T1" fmla="*/ 0 h 10"/>
                <a:gd name="T2" fmla="*/ 12754 w 13"/>
                <a:gd name="T3" fmla="*/ 131390 h 10"/>
                <a:gd name="T4" fmla="*/ 16678 w 13"/>
                <a:gd name="T5" fmla="*/ 483426 h 10"/>
                <a:gd name="T6" fmla="*/ 69236 w 13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0"/>
                <a:gd name="T14" fmla="*/ 13 w 13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0">
                  <a:moveTo>
                    <a:pt x="13" y="0"/>
                  </a:moveTo>
                  <a:cubicBezTo>
                    <a:pt x="10" y="1"/>
                    <a:pt x="5" y="1"/>
                    <a:pt x="2" y="3"/>
                  </a:cubicBezTo>
                  <a:cubicBezTo>
                    <a:pt x="0" y="5"/>
                    <a:pt x="0" y="9"/>
                    <a:pt x="3" y="10"/>
                  </a:cubicBezTo>
                  <a:cubicBezTo>
                    <a:pt x="0" y="5"/>
                    <a:pt x="10" y="2"/>
                    <a:pt x="13" y="0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51" name="Freeform 1397"/>
            <p:cNvSpPr>
              <a:spLocks/>
            </p:cNvSpPr>
            <p:nvPr/>
          </p:nvSpPr>
          <p:spPr bwMode="auto">
            <a:xfrm>
              <a:off x="1782" y="8688"/>
              <a:ext cx="16" cy="14"/>
            </a:xfrm>
            <a:custGeom>
              <a:avLst/>
              <a:gdLst>
                <a:gd name="T0" fmla="*/ 116140 w 12"/>
                <a:gd name="T1" fmla="*/ 0 h 10"/>
                <a:gd name="T2" fmla="*/ 65329 w 12"/>
                <a:gd name="T3" fmla="*/ 483426 h 10"/>
                <a:gd name="T4" fmla="*/ 116140 w 12"/>
                <a:gd name="T5" fmla="*/ 0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12" y="0"/>
                  </a:moveTo>
                  <a:cubicBezTo>
                    <a:pt x="7" y="1"/>
                    <a:pt x="0" y="4"/>
                    <a:pt x="7" y="10"/>
                  </a:cubicBezTo>
                  <a:cubicBezTo>
                    <a:pt x="3" y="4"/>
                    <a:pt x="10" y="3"/>
                    <a:pt x="12" y="0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52" name="Freeform 1398"/>
            <p:cNvSpPr>
              <a:spLocks/>
            </p:cNvSpPr>
            <p:nvPr/>
          </p:nvSpPr>
          <p:spPr bwMode="auto">
            <a:xfrm>
              <a:off x="1790" y="8714"/>
              <a:ext cx="12" cy="11"/>
            </a:xfrm>
            <a:custGeom>
              <a:avLst/>
              <a:gdLst>
                <a:gd name="T0" fmla="*/ 87105 w 9"/>
                <a:gd name="T1" fmla="*/ 0 h 8"/>
                <a:gd name="T2" fmla="*/ 48997 w 9"/>
                <a:gd name="T3" fmla="*/ 218233 h 8"/>
                <a:gd name="T4" fmla="*/ 84479 w 9"/>
                <a:gd name="T5" fmla="*/ 1 h 8"/>
                <a:gd name="T6" fmla="*/ 0 60000 65536"/>
                <a:gd name="T7" fmla="*/ 0 60000 65536"/>
                <a:gd name="T8" fmla="*/ 0 60000 65536"/>
                <a:gd name="T9" fmla="*/ 0 w 9"/>
                <a:gd name="T10" fmla="*/ 0 h 8"/>
                <a:gd name="T11" fmla="*/ 9 w 9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8">
                  <a:moveTo>
                    <a:pt x="9" y="0"/>
                  </a:moveTo>
                  <a:cubicBezTo>
                    <a:pt x="4" y="0"/>
                    <a:pt x="0" y="5"/>
                    <a:pt x="5" y="8"/>
                  </a:cubicBezTo>
                  <a:cubicBezTo>
                    <a:pt x="4" y="5"/>
                    <a:pt x="6" y="3"/>
                    <a:pt x="8" y="1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53" name="Freeform 1399"/>
            <p:cNvSpPr>
              <a:spLocks/>
            </p:cNvSpPr>
            <p:nvPr/>
          </p:nvSpPr>
          <p:spPr bwMode="auto">
            <a:xfrm>
              <a:off x="1735" y="8638"/>
              <a:ext cx="24" cy="13"/>
            </a:xfrm>
            <a:custGeom>
              <a:avLst/>
              <a:gdLst>
                <a:gd name="T0" fmla="*/ 0 w 18"/>
                <a:gd name="T1" fmla="*/ 0 h 10"/>
                <a:gd name="T2" fmla="*/ 116140 w 18"/>
                <a:gd name="T3" fmla="*/ 14703 h 10"/>
                <a:gd name="T4" fmla="*/ 154853 w 18"/>
                <a:gd name="T5" fmla="*/ 45031 h 10"/>
                <a:gd name="T6" fmla="*/ 128427 w 18"/>
                <a:gd name="T7" fmla="*/ 24848 h 10"/>
                <a:gd name="T8" fmla="*/ 48997 w 18"/>
                <a:gd name="T9" fmla="*/ 1470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0"/>
                <a:gd name="T17" fmla="*/ 18 w 1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0">
                  <a:moveTo>
                    <a:pt x="0" y="0"/>
                  </a:moveTo>
                  <a:cubicBezTo>
                    <a:pt x="3" y="2"/>
                    <a:pt x="9" y="3"/>
                    <a:pt x="12" y="3"/>
                  </a:cubicBezTo>
                  <a:cubicBezTo>
                    <a:pt x="17" y="4"/>
                    <a:pt x="18" y="5"/>
                    <a:pt x="16" y="10"/>
                  </a:cubicBezTo>
                  <a:cubicBezTo>
                    <a:pt x="16" y="7"/>
                    <a:pt x="15" y="6"/>
                    <a:pt x="13" y="5"/>
                  </a:cubicBezTo>
                  <a:cubicBezTo>
                    <a:pt x="11" y="4"/>
                    <a:pt x="7" y="3"/>
                    <a:pt x="5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54" name="Freeform 1400"/>
            <p:cNvSpPr>
              <a:spLocks/>
            </p:cNvSpPr>
            <p:nvPr/>
          </p:nvSpPr>
          <p:spPr bwMode="auto">
            <a:xfrm>
              <a:off x="1737" y="8662"/>
              <a:ext cx="20" cy="17"/>
            </a:xfrm>
            <a:custGeom>
              <a:avLst/>
              <a:gdLst>
                <a:gd name="T0" fmla="*/ 0 w 15"/>
                <a:gd name="T1" fmla="*/ 0 h 12"/>
                <a:gd name="T2" fmla="*/ 116140 w 15"/>
                <a:gd name="T3" fmla="*/ 317515 h 12"/>
                <a:gd name="T4" fmla="*/ 116140 w 15"/>
                <a:gd name="T5" fmla="*/ 822527 h 12"/>
                <a:gd name="T6" fmla="*/ 112639 w 15"/>
                <a:gd name="T7" fmla="*/ 346304 h 12"/>
                <a:gd name="T8" fmla="*/ 1 w 15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2"/>
                <a:gd name="T17" fmla="*/ 15 w 15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2">
                  <a:moveTo>
                    <a:pt x="0" y="0"/>
                  </a:moveTo>
                  <a:cubicBezTo>
                    <a:pt x="4" y="2"/>
                    <a:pt x="9" y="2"/>
                    <a:pt x="12" y="4"/>
                  </a:cubicBezTo>
                  <a:cubicBezTo>
                    <a:pt x="15" y="6"/>
                    <a:pt x="14" y="11"/>
                    <a:pt x="12" y="12"/>
                  </a:cubicBezTo>
                  <a:cubicBezTo>
                    <a:pt x="12" y="9"/>
                    <a:pt x="13" y="7"/>
                    <a:pt x="11" y="5"/>
                  </a:cubicBezTo>
                  <a:cubicBezTo>
                    <a:pt x="9" y="3"/>
                    <a:pt x="4" y="1"/>
                    <a:pt x="1" y="1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55" name="Freeform 1401"/>
            <p:cNvSpPr>
              <a:spLocks/>
            </p:cNvSpPr>
            <p:nvPr/>
          </p:nvSpPr>
          <p:spPr bwMode="auto">
            <a:xfrm>
              <a:off x="1740" y="8690"/>
              <a:ext cx="12" cy="14"/>
            </a:xfrm>
            <a:custGeom>
              <a:avLst/>
              <a:gdLst>
                <a:gd name="T0" fmla="*/ 0 w 9"/>
                <a:gd name="T1" fmla="*/ 0 h 10"/>
                <a:gd name="T2" fmla="*/ 65329 w 9"/>
                <a:gd name="T3" fmla="*/ 131390 h 10"/>
                <a:gd name="T4" fmla="*/ 63359 w 9"/>
                <a:gd name="T5" fmla="*/ 483426 h 10"/>
                <a:gd name="T6" fmla="*/ 20671 w 9"/>
                <a:gd name="T7" fmla="*/ 9385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0"/>
                <a:gd name="T14" fmla="*/ 9 w 9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0">
                  <a:moveTo>
                    <a:pt x="0" y="0"/>
                  </a:moveTo>
                  <a:cubicBezTo>
                    <a:pt x="2" y="1"/>
                    <a:pt x="6" y="1"/>
                    <a:pt x="7" y="3"/>
                  </a:cubicBezTo>
                  <a:cubicBezTo>
                    <a:pt x="9" y="5"/>
                    <a:pt x="7" y="8"/>
                    <a:pt x="6" y="10"/>
                  </a:cubicBezTo>
                  <a:cubicBezTo>
                    <a:pt x="7" y="6"/>
                    <a:pt x="5" y="4"/>
                    <a:pt x="2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56" name="Freeform 1402"/>
            <p:cNvSpPr>
              <a:spLocks/>
            </p:cNvSpPr>
            <p:nvPr/>
          </p:nvSpPr>
          <p:spPr bwMode="auto">
            <a:xfrm>
              <a:off x="1759" y="8282"/>
              <a:ext cx="44" cy="27"/>
            </a:xfrm>
            <a:custGeom>
              <a:avLst/>
              <a:gdLst>
                <a:gd name="T0" fmla="*/ 0 w 34"/>
                <a:gd name="T1" fmla="*/ 218252 h 20"/>
                <a:gd name="T2" fmla="*/ 111352 w 34"/>
                <a:gd name="T3" fmla="*/ 0 h 20"/>
                <a:gd name="T4" fmla="*/ 61276 w 34"/>
                <a:gd name="T5" fmla="*/ 161668 h 20"/>
                <a:gd name="T6" fmla="*/ 0 w 34"/>
                <a:gd name="T7" fmla="*/ 21825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5"/>
                  </a:moveTo>
                  <a:cubicBezTo>
                    <a:pt x="10" y="13"/>
                    <a:pt x="34" y="20"/>
                    <a:pt x="29" y="0"/>
                  </a:cubicBezTo>
                  <a:cubicBezTo>
                    <a:pt x="28" y="6"/>
                    <a:pt x="22" y="10"/>
                    <a:pt x="16" y="11"/>
                  </a:cubicBezTo>
                  <a:cubicBezTo>
                    <a:pt x="11" y="13"/>
                    <a:pt x="5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57" name="Freeform 1403"/>
            <p:cNvSpPr>
              <a:spLocks/>
            </p:cNvSpPr>
            <p:nvPr/>
          </p:nvSpPr>
          <p:spPr bwMode="auto">
            <a:xfrm>
              <a:off x="1759" y="8321"/>
              <a:ext cx="44" cy="28"/>
            </a:xfrm>
            <a:custGeom>
              <a:avLst/>
              <a:gdLst>
                <a:gd name="T0" fmla="*/ 1 w 34"/>
                <a:gd name="T1" fmla="*/ 706647 h 20"/>
                <a:gd name="T2" fmla="*/ 111352 w 34"/>
                <a:gd name="T3" fmla="*/ 0 h 20"/>
                <a:gd name="T4" fmla="*/ 61276 w 34"/>
                <a:gd name="T5" fmla="*/ 594565 h 20"/>
                <a:gd name="T6" fmla="*/ 0 w 34"/>
                <a:gd name="T7" fmla="*/ 706647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1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6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58" name="Freeform 1404"/>
            <p:cNvSpPr>
              <a:spLocks/>
            </p:cNvSpPr>
            <p:nvPr/>
          </p:nvSpPr>
          <p:spPr bwMode="auto">
            <a:xfrm>
              <a:off x="1759" y="8406"/>
              <a:ext cx="44" cy="27"/>
            </a:xfrm>
            <a:custGeom>
              <a:avLst/>
              <a:gdLst>
                <a:gd name="T0" fmla="*/ 1 w 34"/>
                <a:gd name="T1" fmla="*/ 218252 h 20"/>
                <a:gd name="T2" fmla="*/ 111352 w 34"/>
                <a:gd name="T3" fmla="*/ 0 h 20"/>
                <a:gd name="T4" fmla="*/ 61276 w 34"/>
                <a:gd name="T5" fmla="*/ 181240 h 20"/>
                <a:gd name="T6" fmla="*/ 0 w 34"/>
                <a:gd name="T7" fmla="*/ 21825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1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6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59" name="Freeform 1405"/>
            <p:cNvSpPr>
              <a:spLocks/>
            </p:cNvSpPr>
            <p:nvPr/>
          </p:nvSpPr>
          <p:spPr bwMode="auto">
            <a:xfrm>
              <a:off x="1759" y="8449"/>
              <a:ext cx="46" cy="28"/>
            </a:xfrm>
            <a:custGeom>
              <a:avLst/>
              <a:gdLst>
                <a:gd name="T0" fmla="*/ 0 w 34"/>
                <a:gd name="T1" fmla="*/ 706647 h 20"/>
                <a:gd name="T2" fmla="*/ 457049 w 34"/>
                <a:gd name="T3" fmla="*/ 0 h 20"/>
                <a:gd name="T4" fmla="*/ 260007 w 34"/>
                <a:gd name="T5" fmla="*/ 594565 h 20"/>
                <a:gd name="T6" fmla="*/ 0 w 34"/>
                <a:gd name="T7" fmla="*/ 706647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5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60" name="Freeform 1406"/>
            <p:cNvSpPr>
              <a:spLocks/>
            </p:cNvSpPr>
            <p:nvPr/>
          </p:nvSpPr>
          <p:spPr bwMode="auto">
            <a:xfrm>
              <a:off x="1759" y="8490"/>
              <a:ext cx="44" cy="27"/>
            </a:xfrm>
            <a:custGeom>
              <a:avLst/>
              <a:gdLst>
                <a:gd name="T0" fmla="*/ 0 w 33"/>
                <a:gd name="T1" fmla="*/ 1146193 h 19"/>
                <a:gd name="T2" fmla="*/ 275295 w 33"/>
                <a:gd name="T3" fmla="*/ 0 h 19"/>
                <a:gd name="T4" fmla="*/ 150185 w 33"/>
                <a:gd name="T5" fmla="*/ 883616 h 19"/>
                <a:gd name="T6" fmla="*/ 0 w 33"/>
                <a:gd name="T7" fmla="*/ 1146193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9"/>
                <a:gd name="T14" fmla="*/ 33 w 33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9">
                  <a:moveTo>
                    <a:pt x="0" y="15"/>
                  </a:moveTo>
                  <a:cubicBezTo>
                    <a:pt x="9" y="13"/>
                    <a:pt x="33" y="19"/>
                    <a:pt x="28" y="0"/>
                  </a:cubicBezTo>
                  <a:cubicBezTo>
                    <a:pt x="28" y="6"/>
                    <a:pt x="21" y="9"/>
                    <a:pt x="15" y="11"/>
                  </a:cubicBezTo>
                  <a:cubicBezTo>
                    <a:pt x="10" y="13"/>
                    <a:pt x="5" y="14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61" name="Freeform 1407"/>
            <p:cNvSpPr>
              <a:spLocks/>
            </p:cNvSpPr>
            <p:nvPr/>
          </p:nvSpPr>
          <p:spPr bwMode="auto">
            <a:xfrm>
              <a:off x="1759" y="8524"/>
              <a:ext cx="46" cy="28"/>
            </a:xfrm>
            <a:custGeom>
              <a:avLst/>
              <a:gdLst>
                <a:gd name="T0" fmla="*/ 0 w 34"/>
                <a:gd name="T1" fmla="*/ 918680 h 20"/>
                <a:gd name="T2" fmla="*/ 457049 w 34"/>
                <a:gd name="T3" fmla="*/ 0 h 20"/>
                <a:gd name="T4" fmla="*/ 273121 w 34"/>
                <a:gd name="T5" fmla="*/ 609972 h 20"/>
                <a:gd name="T6" fmla="*/ 0 w 34"/>
                <a:gd name="T7" fmla="*/ 91868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9"/>
                  </a:moveTo>
                  <a:cubicBezTo>
                    <a:pt x="9" y="17"/>
                    <a:pt x="34" y="20"/>
                    <a:pt x="29" y="0"/>
                  </a:cubicBezTo>
                  <a:cubicBezTo>
                    <a:pt x="28" y="6"/>
                    <a:pt x="24" y="10"/>
                    <a:pt x="18" y="13"/>
                  </a:cubicBezTo>
                  <a:cubicBezTo>
                    <a:pt x="13" y="16"/>
                    <a:pt x="5" y="18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62" name="Freeform 1408"/>
            <p:cNvSpPr>
              <a:spLocks/>
            </p:cNvSpPr>
            <p:nvPr/>
          </p:nvSpPr>
          <p:spPr bwMode="auto">
            <a:xfrm>
              <a:off x="1759" y="8557"/>
              <a:ext cx="46" cy="29"/>
            </a:xfrm>
            <a:custGeom>
              <a:avLst/>
              <a:gdLst>
                <a:gd name="T0" fmla="*/ 0 w 34"/>
                <a:gd name="T1" fmla="*/ 2837147 h 20"/>
                <a:gd name="T2" fmla="*/ 457049 w 34"/>
                <a:gd name="T3" fmla="*/ 0 h 20"/>
                <a:gd name="T4" fmla="*/ 273121 w 34"/>
                <a:gd name="T5" fmla="*/ 2017836 h 20"/>
                <a:gd name="T6" fmla="*/ 0 w 34"/>
                <a:gd name="T7" fmla="*/ 2837147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9"/>
                  </a:moveTo>
                  <a:cubicBezTo>
                    <a:pt x="9" y="17"/>
                    <a:pt x="34" y="20"/>
                    <a:pt x="29" y="0"/>
                  </a:cubicBezTo>
                  <a:cubicBezTo>
                    <a:pt x="28" y="7"/>
                    <a:pt x="24" y="10"/>
                    <a:pt x="18" y="14"/>
                  </a:cubicBezTo>
                  <a:cubicBezTo>
                    <a:pt x="13" y="16"/>
                    <a:pt x="5" y="19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63" name="Freeform 1409"/>
            <p:cNvSpPr>
              <a:spLocks/>
            </p:cNvSpPr>
            <p:nvPr/>
          </p:nvSpPr>
          <p:spPr bwMode="auto">
            <a:xfrm>
              <a:off x="1759" y="8362"/>
              <a:ext cx="44" cy="29"/>
            </a:xfrm>
            <a:custGeom>
              <a:avLst/>
              <a:gdLst>
                <a:gd name="T0" fmla="*/ 0 w 33"/>
                <a:gd name="T1" fmla="*/ 577151 h 21"/>
                <a:gd name="T2" fmla="*/ 275295 w 33"/>
                <a:gd name="T3" fmla="*/ 0 h 21"/>
                <a:gd name="T4" fmla="*/ 150185 w 33"/>
                <a:gd name="T5" fmla="*/ 417937 h 21"/>
                <a:gd name="T6" fmla="*/ 0 w 33"/>
                <a:gd name="T7" fmla="*/ 577151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1"/>
                <a:gd name="T14" fmla="*/ 33 w 3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1">
                  <a:moveTo>
                    <a:pt x="0" y="19"/>
                  </a:moveTo>
                  <a:cubicBezTo>
                    <a:pt x="9" y="18"/>
                    <a:pt x="33" y="21"/>
                    <a:pt x="28" y="0"/>
                  </a:cubicBezTo>
                  <a:cubicBezTo>
                    <a:pt x="27" y="7"/>
                    <a:pt x="21" y="12"/>
                    <a:pt x="15" y="14"/>
                  </a:cubicBezTo>
                  <a:cubicBezTo>
                    <a:pt x="10" y="15"/>
                    <a:pt x="5" y="19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64" name="Freeform 1410"/>
            <p:cNvSpPr>
              <a:spLocks/>
            </p:cNvSpPr>
            <p:nvPr/>
          </p:nvSpPr>
          <p:spPr bwMode="auto">
            <a:xfrm>
              <a:off x="1769" y="8594"/>
              <a:ext cx="32" cy="32"/>
            </a:xfrm>
            <a:custGeom>
              <a:avLst/>
              <a:gdLst>
                <a:gd name="T0" fmla="*/ 0 w 24"/>
                <a:gd name="T1" fmla="*/ 913462 h 23"/>
                <a:gd name="T2" fmla="*/ 218224 w 24"/>
                <a:gd name="T3" fmla="*/ 156146 h 23"/>
                <a:gd name="T4" fmla="*/ 150185 w 24"/>
                <a:gd name="T5" fmla="*/ 112230 h 23"/>
                <a:gd name="T6" fmla="*/ 0 w 24"/>
                <a:gd name="T7" fmla="*/ 91346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23"/>
                  </a:moveTo>
                  <a:cubicBezTo>
                    <a:pt x="16" y="18"/>
                    <a:pt x="24" y="7"/>
                    <a:pt x="22" y="4"/>
                  </a:cubicBezTo>
                  <a:cubicBezTo>
                    <a:pt x="21" y="0"/>
                    <a:pt x="16" y="2"/>
                    <a:pt x="15" y="3"/>
                  </a:cubicBezTo>
                  <a:cubicBezTo>
                    <a:pt x="14" y="3"/>
                    <a:pt x="21" y="11"/>
                    <a:pt x="0" y="23"/>
                  </a:cubicBezTo>
                  <a:close/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65" name="Freeform 1411"/>
            <p:cNvSpPr>
              <a:spLocks/>
            </p:cNvSpPr>
            <p:nvPr/>
          </p:nvSpPr>
          <p:spPr bwMode="auto">
            <a:xfrm>
              <a:off x="1719" y="8482"/>
              <a:ext cx="86" cy="33"/>
            </a:xfrm>
            <a:custGeom>
              <a:avLst/>
              <a:gdLst>
                <a:gd name="T0" fmla="*/ 259580 w 65"/>
                <a:gd name="T1" fmla="*/ 634822 h 24"/>
                <a:gd name="T2" fmla="*/ 466913 w 65"/>
                <a:gd name="T3" fmla="*/ 517912 h 24"/>
                <a:gd name="T4" fmla="*/ 466913 w 65"/>
                <a:gd name="T5" fmla="*/ 83948 h 24"/>
                <a:gd name="T6" fmla="*/ 259580 w 65"/>
                <a:gd name="T7" fmla="*/ 115429 h 24"/>
                <a:gd name="T8" fmla="*/ 259580 w 65"/>
                <a:gd name="T9" fmla="*/ 115429 h 24"/>
                <a:gd name="T10" fmla="*/ 49723 w 65"/>
                <a:gd name="T11" fmla="*/ 83948 h 24"/>
                <a:gd name="T12" fmla="*/ 49723 w 65"/>
                <a:gd name="T13" fmla="*/ 517912 h 24"/>
                <a:gd name="T14" fmla="*/ 259580 w 65"/>
                <a:gd name="T15" fmla="*/ 634822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4"/>
                <a:gd name="T26" fmla="*/ 65 w 6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4">
                  <a:moveTo>
                    <a:pt x="33" y="24"/>
                  </a:moveTo>
                  <a:cubicBezTo>
                    <a:pt x="46" y="24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24"/>
                    <a:pt x="33" y="2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66" name="Freeform 1412"/>
            <p:cNvSpPr>
              <a:spLocks/>
            </p:cNvSpPr>
            <p:nvPr/>
          </p:nvSpPr>
          <p:spPr bwMode="auto">
            <a:xfrm>
              <a:off x="1719" y="8438"/>
              <a:ext cx="86" cy="39"/>
            </a:xfrm>
            <a:custGeom>
              <a:avLst/>
              <a:gdLst>
                <a:gd name="T0" fmla="*/ 259580 w 65"/>
                <a:gd name="T1" fmla="*/ 1111589 h 28"/>
                <a:gd name="T2" fmla="*/ 466913 w 65"/>
                <a:gd name="T3" fmla="*/ 943637 h 28"/>
                <a:gd name="T4" fmla="*/ 466913 w 65"/>
                <a:gd name="T5" fmla="*/ 114812 h 28"/>
                <a:gd name="T6" fmla="*/ 259580 w 65"/>
                <a:gd name="T7" fmla="*/ 159917 h 28"/>
                <a:gd name="T8" fmla="*/ 259580 w 65"/>
                <a:gd name="T9" fmla="*/ 159917 h 28"/>
                <a:gd name="T10" fmla="*/ 49723 w 65"/>
                <a:gd name="T11" fmla="*/ 114812 h 28"/>
                <a:gd name="T12" fmla="*/ 49723 w 65"/>
                <a:gd name="T13" fmla="*/ 943637 h 28"/>
                <a:gd name="T14" fmla="*/ 259580 w 65"/>
                <a:gd name="T15" fmla="*/ 1111589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67" name="Freeform 1413"/>
            <p:cNvSpPr>
              <a:spLocks/>
            </p:cNvSpPr>
            <p:nvPr/>
          </p:nvSpPr>
          <p:spPr bwMode="auto">
            <a:xfrm>
              <a:off x="1719" y="8398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68" name="Freeform 1414"/>
            <p:cNvSpPr>
              <a:spLocks/>
            </p:cNvSpPr>
            <p:nvPr/>
          </p:nvSpPr>
          <p:spPr bwMode="auto">
            <a:xfrm>
              <a:off x="1719" y="8353"/>
              <a:ext cx="86" cy="40"/>
            </a:xfrm>
            <a:custGeom>
              <a:avLst/>
              <a:gdLst>
                <a:gd name="T0" fmla="*/ 259580 w 65"/>
                <a:gd name="T1" fmla="*/ 2523613 h 28"/>
                <a:gd name="T2" fmla="*/ 466913 w 65"/>
                <a:gd name="T3" fmla="*/ 2087961 h 28"/>
                <a:gd name="T4" fmla="*/ 466913 w 65"/>
                <a:gd name="T5" fmla="*/ 292101 h 28"/>
                <a:gd name="T6" fmla="*/ 259580 w 65"/>
                <a:gd name="T7" fmla="*/ 417287 h 28"/>
                <a:gd name="T8" fmla="*/ 259580 w 65"/>
                <a:gd name="T9" fmla="*/ 417287 h 28"/>
                <a:gd name="T10" fmla="*/ 49723 w 65"/>
                <a:gd name="T11" fmla="*/ 292101 h 28"/>
                <a:gd name="T12" fmla="*/ 49723 w 65"/>
                <a:gd name="T13" fmla="*/ 2087961 h 28"/>
                <a:gd name="T14" fmla="*/ 259580 w 65"/>
                <a:gd name="T15" fmla="*/ 2523613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69" name="Freeform 1415"/>
            <p:cNvSpPr>
              <a:spLocks/>
            </p:cNvSpPr>
            <p:nvPr/>
          </p:nvSpPr>
          <p:spPr bwMode="auto">
            <a:xfrm>
              <a:off x="1719" y="8314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70" name="Freeform 1416"/>
            <p:cNvSpPr>
              <a:spLocks/>
            </p:cNvSpPr>
            <p:nvPr/>
          </p:nvSpPr>
          <p:spPr bwMode="auto">
            <a:xfrm>
              <a:off x="1719" y="8273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71" name="Freeform 1417"/>
            <p:cNvSpPr>
              <a:spLocks/>
            </p:cNvSpPr>
            <p:nvPr/>
          </p:nvSpPr>
          <p:spPr bwMode="auto">
            <a:xfrm>
              <a:off x="1719" y="8517"/>
              <a:ext cx="86" cy="36"/>
            </a:xfrm>
            <a:custGeom>
              <a:avLst/>
              <a:gdLst>
                <a:gd name="T0" fmla="*/ 259580 w 65"/>
                <a:gd name="T1" fmla="*/ 134659 h 26"/>
                <a:gd name="T2" fmla="*/ 466913 w 65"/>
                <a:gd name="T3" fmla="*/ 97254 h 26"/>
                <a:gd name="T4" fmla="*/ 466913 w 65"/>
                <a:gd name="T5" fmla="*/ 628606 h 26"/>
                <a:gd name="T6" fmla="*/ 259580 w 65"/>
                <a:gd name="T7" fmla="*/ 870378 h 26"/>
                <a:gd name="T8" fmla="*/ 259580 w 65"/>
                <a:gd name="T9" fmla="*/ 870378 h 26"/>
                <a:gd name="T10" fmla="*/ 49723 w 65"/>
                <a:gd name="T11" fmla="*/ 628606 h 26"/>
                <a:gd name="T12" fmla="*/ 49723 w 65"/>
                <a:gd name="T13" fmla="*/ 97254 h 26"/>
                <a:gd name="T14" fmla="*/ 259580 w 65"/>
                <a:gd name="T15" fmla="*/ 134659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4"/>
                  </a:moveTo>
                  <a:cubicBezTo>
                    <a:pt x="55" y="4"/>
                    <a:pt x="56" y="0"/>
                    <a:pt x="60" y="3"/>
                  </a:cubicBezTo>
                  <a:cubicBezTo>
                    <a:pt x="65" y="6"/>
                    <a:pt x="64" y="14"/>
                    <a:pt x="60" y="19"/>
                  </a:cubicBezTo>
                  <a:cubicBezTo>
                    <a:pt x="55" y="23"/>
                    <a:pt x="46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0" y="26"/>
                    <a:pt x="11" y="23"/>
                    <a:pt x="6" y="19"/>
                  </a:cubicBezTo>
                  <a:cubicBezTo>
                    <a:pt x="2" y="14"/>
                    <a:pt x="0" y="6"/>
                    <a:pt x="6" y="3"/>
                  </a:cubicBezTo>
                  <a:cubicBezTo>
                    <a:pt x="10" y="0"/>
                    <a:pt x="11" y="4"/>
                    <a:pt x="33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72" name="Freeform 1418"/>
            <p:cNvSpPr>
              <a:spLocks/>
            </p:cNvSpPr>
            <p:nvPr/>
          </p:nvSpPr>
          <p:spPr bwMode="auto">
            <a:xfrm>
              <a:off x="1719" y="8552"/>
              <a:ext cx="86" cy="36"/>
            </a:xfrm>
            <a:custGeom>
              <a:avLst/>
              <a:gdLst>
                <a:gd name="T0" fmla="*/ 259580 w 65"/>
                <a:gd name="T1" fmla="*/ 870378 h 26"/>
                <a:gd name="T2" fmla="*/ 466913 w 65"/>
                <a:gd name="T3" fmla="*/ 594482 h 26"/>
                <a:gd name="T4" fmla="*/ 466913 w 65"/>
                <a:gd name="T5" fmla="*/ 70239 h 26"/>
                <a:gd name="T6" fmla="*/ 259580 w 65"/>
                <a:gd name="T7" fmla="*/ 236805 h 26"/>
                <a:gd name="T8" fmla="*/ 259580 w 65"/>
                <a:gd name="T9" fmla="*/ 236805 h 26"/>
                <a:gd name="T10" fmla="*/ 49723 w 65"/>
                <a:gd name="T11" fmla="*/ 70239 h 26"/>
                <a:gd name="T12" fmla="*/ 49723 w 65"/>
                <a:gd name="T13" fmla="*/ 594482 h 26"/>
                <a:gd name="T14" fmla="*/ 259580 w 65"/>
                <a:gd name="T15" fmla="*/ 870378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26"/>
                  </a:moveTo>
                  <a:cubicBezTo>
                    <a:pt x="46" y="26"/>
                    <a:pt x="55" y="23"/>
                    <a:pt x="60" y="18"/>
                  </a:cubicBezTo>
                  <a:cubicBezTo>
                    <a:pt x="64" y="14"/>
                    <a:pt x="65" y="6"/>
                    <a:pt x="60" y="2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2"/>
                  </a:cubicBezTo>
                  <a:cubicBezTo>
                    <a:pt x="0" y="6"/>
                    <a:pt x="2" y="14"/>
                    <a:pt x="6" y="18"/>
                  </a:cubicBezTo>
                  <a:cubicBezTo>
                    <a:pt x="11" y="23"/>
                    <a:pt x="20" y="26"/>
                    <a:pt x="33" y="2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73" name="Freeform 1419"/>
            <p:cNvSpPr>
              <a:spLocks/>
            </p:cNvSpPr>
            <p:nvPr/>
          </p:nvSpPr>
          <p:spPr bwMode="auto">
            <a:xfrm>
              <a:off x="1719" y="8587"/>
              <a:ext cx="86" cy="43"/>
            </a:xfrm>
            <a:custGeom>
              <a:avLst/>
              <a:gdLst>
                <a:gd name="T0" fmla="*/ 259580 w 65"/>
                <a:gd name="T1" fmla="*/ 1098916 h 31"/>
                <a:gd name="T2" fmla="*/ 466913 w 65"/>
                <a:gd name="T3" fmla="*/ 656958 h 31"/>
                <a:gd name="T4" fmla="*/ 466913 w 65"/>
                <a:gd name="T5" fmla="*/ 101839 h 31"/>
                <a:gd name="T6" fmla="*/ 259580 w 65"/>
                <a:gd name="T7" fmla="*/ 246160 h 31"/>
                <a:gd name="T8" fmla="*/ 259580 w 65"/>
                <a:gd name="T9" fmla="*/ 246160 h 31"/>
                <a:gd name="T10" fmla="*/ 49723 w 65"/>
                <a:gd name="T11" fmla="*/ 101839 h 31"/>
                <a:gd name="T12" fmla="*/ 49723 w 65"/>
                <a:gd name="T13" fmla="*/ 656958 h 31"/>
                <a:gd name="T14" fmla="*/ 259580 w 65"/>
                <a:gd name="T15" fmla="*/ 1098916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31"/>
                <a:gd name="T26" fmla="*/ 65 w 6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31">
                  <a:moveTo>
                    <a:pt x="33" y="31"/>
                  </a:moveTo>
                  <a:cubicBezTo>
                    <a:pt x="46" y="31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31"/>
                    <a:pt x="33" y="3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74" name="Freeform 1420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175149 w 54"/>
                <a:gd name="T1" fmla="*/ 716171 h 14"/>
                <a:gd name="T2" fmla="*/ 175149 w 54"/>
                <a:gd name="T3" fmla="*/ 716171 h 14"/>
                <a:gd name="T4" fmla="*/ 0 w 54"/>
                <a:gd name="T5" fmla="*/ 0 h 14"/>
                <a:gd name="T6" fmla="*/ 1 w 54"/>
                <a:gd name="T7" fmla="*/ 851606 h 14"/>
                <a:gd name="T8" fmla="*/ 175149 w 54"/>
                <a:gd name="T9" fmla="*/ 1277047 h 14"/>
                <a:gd name="T10" fmla="*/ 175149 w 54"/>
                <a:gd name="T11" fmla="*/ 1277047 h 14"/>
                <a:gd name="T12" fmla="*/ 339196 w 54"/>
                <a:gd name="T13" fmla="*/ 851606 h 14"/>
                <a:gd name="T14" fmla="*/ 339448 w 54"/>
                <a:gd name="T15" fmla="*/ 0 h 14"/>
                <a:gd name="T16" fmla="*/ 175149 w 54"/>
                <a:gd name="T17" fmla="*/ 71617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75" name="Freeform 1421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188881 w 53"/>
                <a:gd name="T1" fmla="*/ 716171 h 14"/>
                <a:gd name="T2" fmla="*/ 188881 w 53"/>
                <a:gd name="T3" fmla="*/ 716171 h 14"/>
                <a:gd name="T4" fmla="*/ 0 w 53"/>
                <a:gd name="T5" fmla="*/ 1 h 14"/>
                <a:gd name="T6" fmla="*/ 0 w 53"/>
                <a:gd name="T7" fmla="*/ 851606 h 14"/>
                <a:gd name="T8" fmla="*/ 188881 w 53"/>
                <a:gd name="T9" fmla="*/ 1277047 h 14"/>
                <a:gd name="T10" fmla="*/ 188881 w 53"/>
                <a:gd name="T11" fmla="*/ 1277047 h 14"/>
                <a:gd name="T12" fmla="*/ 388956 w 53"/>
                <a:gd name="T13" fmla="*/ 851606 h 14"/>
                <a:gd name="T14" fmla="*/ 388956 w 53"/>
                <a:gd name="T15" fmla="*/ 0 h 14"/>
                <a:gd name="T16" fmla="*/ 388956 w 53"/>
                <a:gd name="T17" fmla="*/ 0 h 14"/>
                <a:gd name="T18" fmla="*/ 388956 w 53"/>
                <a:gd name="T19" fmla="*/ 1 h 14"/>
                <a:gd name="T20" fmla="*/ 188881 w 53"/>
                <a:gd name="T21" fmla="*/ 71617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76" name="Freeform 1422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01558 w 55"/>
                <a:gd name="T1" fmla="*/ 1 h 11"/>
                <a:gd name="T2" fmla="*/ 149001 w 55"/>
                <a:gd name="T3" fmla="*/ 116749 h 11"/>
                <a:gd name="T4" fmla="*/ 149001 w 55"/>
                <a:gd name="T5" fmla="*/ 116749 h 11"/>
                <a:gd name="T6" fmla="*/ 0 w 55"/>
                <a:gd name="T7" fmla="*/ 1 h 11"/>
                <a:gd name="T8" fmla="*/ 0 w 55"/>
                <a:gd name="T9" fmla="*/ 207000 h 11"/>
                <a:gd name="T10" fmla="*/ 149001 w 55"/>
                <a:gd name="T11" fmla="*/ 217095 h 11"/>
                <a:gd name="T12" fmla="*/ 149001 w 55"/>
                <a:gd name="T13" fmla="*/ 217095 h 11"/>
                <a:gd name="T14" fmla="*/ 301558 w 55"/>
                <a:gd name="T15" fmla="*/ 207000 h 11"/>
                <a:gd name="T16" fmla="*/ 303301 w 55"/>
                <a:gd name="T17" fmla="*/ 217095 h 11"/>
                <a:gd name="T18" fmla="*/ 303301 w 55"/>
                <a:gd name="T19" fmla="*/ 217095 h 11"/>
                <a:gd name="T20" fmla="*/ 301558 w 55"/>
                <a:gd name="T21" fmla="*/ 0 h 11"/>
                <a:gd name="T22" fmla="*/ 301558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77" name="Freeform 1423"/>
            <p:cNvSpPr>
              <a:spLocks/>
            </p:cNvSpPr>
            <p:nvPr/>
          </p:nvSpPr>
          <p:spPr bwMode="auto">
            <a:xfrm>
              <a:off x="1707" y="8626"/>
              <a:ext cx="57" cy="37"/>
            </a:xfrm>
            <a:custGeom>
              <a:avLst/>
              <a:gdLst>
                <a:gd name="T0" fmla="*/ 31895 w 43"/>
                <a:gd name="T1" fmla="*/ 1 h 26"/>
                <a:gd name="T2" fmla="*/ 140925 w 43"/>
                <a:gd name="T3" fmla="*/ 1300635 h 26"/>
                <a:gd name="T4" fmla="*/ 346628 w 43"/>
                <a:gd name="T5" fmla="*/ 1327432 h 26"/>
                <a:gd name="T6" fmla="*/ 204945 w 43"/>
                <a:gd name="T7" fmla="*/ 547537 h 26"/>
                <a:gd name="T8" fmla="*/ 55868 w 43"/>
                <a:gd name="T9" fmla="*/ 1 h 26"/>
                <a:gd name="T10" fmla="*/ 31895 w 4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6"/>
                <a:gd name="T20" fmla="*/ 43 w 4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6">
                  <a:moveTo>
                    <a:pt x="4" y="1"/>
                  </a:moveTo>
                  <a:cubicBezTo>
                    <a:pt x="0" y="12"/>
                    <a:pt x="10" y="14"/>
                    <a:pt x="17" y="16"/>
                  </a:cubicBezTo>
                  <a:cubicBezTo>
                    <a:pt x="25" y="18"/>
                    <a:pt x="41" y="26"/>
                    <a:pt x="42" y="17"/>
                  </a:cubicBezTo>
                  <a:cubicBezTo>
                    <a:pt x="43" y="7"/>
                    <a:pt x="37" y="10"/>
                    <a:pt x="25" y="7"/>
                  </a:cubicBezTo>
                  <a:cubicBezTo>
                    <a:pt x="14" y="4"/>
                    <a:pt x="12" y="0"/>
                    <a:pt x="6" y="1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78" name="Freeform 1424"/>
            <p:cNvSpPr>
              <a:spLocks/>
            </p:cNvSpPr>
            <p:nvPr/>
          </p:nvSpPr>
          <p:spPr bwMode="auto">
            <a:xfrm>
              <a:off x="1704" y="8646"/>
              <a:ext cx="60" cy="45"/>
            </a:xfrm>
            <a:custGeom>
              <a:avLst/>
              <a:gdLst>
                <a:gd name="T0" fmla="*/ 27561 w 45"/>
                <a:gd name="T1" fmla="*/ 419181 h 32"/>
                <a:gd name="T2" fmla="*/ 179551 w 45"/>
                <a:gd name="T3" fmla="*/ 1076039 h 32"/>
                <a:gd name="T4" fmla="*/ 418724 w 45"/>
                <a:gd name="T5" fmla="*/ 1165705 h 32"/>
                <a:gd name="T6" fmla="*/ 248519 w 45"/>
                <a:gd name="T7" fmla="*/ 486461 h 32"/>
                <a:gd name="T8" fmla="*/ 27561 w 45"/>
                <a:gd name="T9" fmla="*/ 4191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8"/>
                  </a:moveTo>
                  <a:cubicBezTo>
                    <a:pt x="0" y="17"/>
                    <a:pt x="11" y="18"/>
                    <a:pt x="18" y="20"/>
                  </a:cubicBezTo>
                  <a:cubicBezTo>
                    <a:pt x="25" y="22"/>
                    <a:pt x="39" y="32"/>
                    <a:pt x="42" y="21"/>
                  </a:cubicBezTo>
                  <a:cubicBezTo>
                    <a:pt x="45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79" name="Freeform 1425"/>
            <p:cNvSpPr>
              <a:spLocks/>
            </p:cNvSpPr>
            <p:nvPr/>
          </p:nvSpPr>
          <p:spPr bwMode="auto">
            <a:xfrm>
              <a:off x="1698" y="8671"/>
              <a:ext cx="61" cy="46"/>
            </a:xfrm>
            <a:custGeom>
              <a:avLst/>
              <a:gdLst>
                <a:gd name="T0" fmla="*/ 24193 w 46"/>
                <a:gd name="T1" fmla="*/ 912410 h 32"/>
                <a:gd name="T2" fmla="*/ 149874 w 46"/>
                <a:gd name="T3" fmla="*/ 2229650 h 32"/>
                <a:gd name="T4" fmla="*/ 362478 w 46"/>
                <a:gd name="T5" fmla="*/ 2466717 h 32"/>
                <a:gd name="T6" fmla="*/ 207189 w 46"/>
                <a:gd name="T7" fmla="*/ 1011674 h 32"/>
                <a:gd name="T8" fmla="*/ 24193 w 46"/>
                <a:gd name="T9" fmla="*/ 91241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2"/>
                <a:gd name="T17" fmla="*/ 46 w 4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2">
                  <a:moveTo>
                    <a:pt x="3" y="8"/>
                  </a:moveTo>
                  <a:cubicBezTo>
                    <a:pt x="0" y="17"/>
                    <a:pt x="10" y="18"/>
                    <a:pt x="18" y="20"/>
                  </a:cubicBezTo>
                  <a:cubicBezTo>
                    <a:pt x="25" y="22"/>
                    <a:pt x="39" y="32"/>
                    <a:pt x="43" y="22"/>
                  </a:cubicBezTo>
                  <a:cubicBezTo>
                    <a:pt x="46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80" name="Freeform 1426"/>
            <p:cNvSpPr>
              <a:spLocks/>
            </p:cNvSpPr>
            <p:nvPr/>
          </p:nvSpPr>
          <p:spPr bwMode="auto">
            <a:xfrm>
              <a:off x="1691" y="8699"/>
              <a:ext cx="61" cy="44"/>
            </a:xfrm>
            <a:custGeom>
              <a:avLst/>
              <a:gdLst>
                <a:gd name="T0" fmla="*/ 24193 w 46"/>
                <a:gd name="T1" fmla="*/ 604367 h 31"/>
                <a:gd name="T2" fmla="*/ 149874 w 46"/>
                <a:gd name="T3" fmla="*/ 1394793 h 31"/>
                <a:gd name="T4" fmla="*/ 362478 w 46"/>
                <a:gd name="T5" fmla="*/ 1575812 h 31"/>
                <a:gd name="T6" fmla="*/ 207189 w 46"/>
                <a:gd name="T7" fmla="*/ 670148 h 31"/>
                <a:gd name="T8" fmla="*/ 24193 w 46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3" y="8"/>
                  </a:moveTo>
                  <a:cubicBezTo>
                    <a:pt x="0" y="16"/>
                    <a:pt x="11" y="17"/>
                    <a:pt x="18" y="19"/>
                  </a:cubicBezTo>
                  <a:cubicBezTo>
                    <a:pt x="25" y="21"/>
                    <a:pt x="39" y="31"/>
                    <a:pt x="43" y="21"/>
                  </a:cubicBezTo>
                  <a:cubicBezTo>
                    <a:pt x="46" y="11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81" name="Freeform 1427"/>
            <p:cNvSpPr>
              <a:spLocks/>
            </p:cNvSpPr>
            <p:nvPr/>
          </p:nvSpPr>
          <p:spPr bwMode="auto">
            <a:xfrm>
              <a:off x="1683" y="8726"/>
              <a:ext cx="60" cy="45"/>
            </a:xfrm>
            <a:custGeom>
              <a:avLst/>
              <a:gdLst>
                <a:gd name="T0" fmla="*/ 27561 w 45"/>
                <a:gd name="T1" fmla="*/ 486461 h 32"/>
                <a:gd name="T2" fmla="*/ 171236 w 45"/>
                <a:gd name="T3" fmla="*/ 1076039 h 32"/>
                <a:gd name="T4" fmla="*/ 418724 w 45"/>
                <a:gd name="T5" fmla="*/ 1215831 h 32"/>
                <a:gd name="T6" fmla="*/ 239401 w 45"/>
                <a:gd name="T7" fmla="*/ 386937 h 32"/>
                <a:gd name="T8" fmla="*/ 27561 w 45"/>
                <a:gd name="T9" fmla="*/ 48646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9"/>
                  </a:moveTo>
                  <a:cubicBezTo>
                    <a:pt x="0" y="17"/>
                    <a:pt x="10" y="18"/>
                    <a:pt x="17" y="20"/>
                  </a:cubicBezTo>
                  <a:cubicBezTo>
                    <a:pt x="24" y="22"/>
                    <a:pt x="39" y="32"/>
                    <a:pt x="42" y="22"/>
                  </a:cubicBezTo>
                  <a:cubicBezTo>
                    <a:pt x="45" y="12"/>
                    <a:pt x="36" y="10"/>
                    <a:pt x="24" y="7"/>
                  </a:cubicBezTo>
                  <a:cubicBezTo>
                    <a:pt x="12" y="4"/>
                    <a:pt x="6" y="0"/>
                    <a:pt x="3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82" name="Freeform 1428"/>
            <p:cNvSpPr>
              <a:spLocks/>
            </p:cNvSpPr>
            <p:nvPr/>
          </p:nvSpPr>
          <p:spPr bwMode="auto">
            <a:xfrm>
              <a:off x="1773" y="8644"/>
              <a:ext cx="58" cy="44"/>
            </a:xfrm>
            <a:custGeom>
              <a:avLst/>
              <a:gdLst>
                <a:gd name="T0" fmla="*/ 283052 w 44"/>
                <a:gd name="T1" fmla="*/ 604367 h 31"/>
                <a:gd name="T2" fmla="*/ 187438 w 44"/>
                <a:gd name="T3" fmla="*/ 1394793 h 31"/>
                <a:gd name="T4" fmla="*/ 16274 w 44"/>
                <a:gd name="T5" fmla="*/ 1465419 h 31"/>
                <a:gd name="T6" fmla="*/ 131626 w 44"/>
                <a:gd name="T7" fmla="*/ 670148 h 31"/>
                <a:gd name="T8" fmla="*/ 283052 w 44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1"/>
                <a:gd name="T17" fmla="*/ 44 w 4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1">
                  <a:moveTo>
                    <a:pt x="41" y="8"/>
                  </a:moveTo>
                  <a:cubicBezTo>
                    <a:pt x="44" y="16"/>
                    <a:pt x="34" y="17"/>
                    <a:pt x="27" y="19"/>
                  </a:cubicBezTo>
                  <a:cubicBezTo>
                    <a:pt x="19" y="21"/>
                    <a:pt x="5" y="31"/>
                    <a:pt x="2" y="20"/>
                  </a:cubicBezTo>
                  <a:cubicBezTo>
                    <a:pt x="0" y="11"/>
                    <a:pt x="7" y="12"/>
                    <a:pt x="19" y="9"/>
                  </a:cubicBezTo>
                  <a:cubicBezTo>
                    <a:pt x="31" y="6"/>
                    <a:pt x="38" y="0"/>
                    <a:pt x="41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83" name="Freeform 1429"/>
            <p:cNvSpPr>
              <a:spLocks/>
            </p:cNvSpPr>
            <p:nvPr/>
          </p:nvSpPr>
          <p:spPr bwMode="auto">
            <a:xfrm>
              <a:off x="1768" y="8618"/>
              <a:ext cx="51" cy="42"/>
            </a:xfrm>
            <a:custGeom>
              <a:avLst/>
              <a:gdLst>
                <a:gd name="T0" fmla="*/ 191134 w 39"/>
                <a:gd name="T1" fmla="*/ 360534 h 30"/>
                <a:gd name="T2" fmla="*/ 132324 w 39"/>
                <a:gd name="T3" fmla="*/ 947514 h 30"/>
                <a:gd name="T4" fmla="*/ 12754 w 39"/>
                <a:gd name="T5" fmla="*/ 1037329 h 30"/>
                <a:gd name="T6" fmla="*/ 90539 w 39"/>
                <a:gd name="T7" fmla="*/ 483426 h 30"/>
                <a:gd name="T8" fmla="*/ 191134 w 39"/>
                <a:gd name="T9" fmla="*/ 36053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6" y="8"/>
                  </a:moveTo>
                  <a:cubicBezTo>
                    <a:pt x="39" y="16"/>
                    <a:pt x="32" y="18"/>
                    <a:pt x="25" y="20"/>
                  </a:cubicBezTo>
                  <a:cubicBezTo>
                    <a:pt x="17" y="22"/>
                    <a:pt x="3" y="30"/>
                    <a:pt x="2" y="22"/>
                  </a:cubicBezTo>
                  <a:cubicBezTo>
                    <a:pt x="0" y="12"/>
                    <a:pt x="6" y="13"/>
                    <a:pt x="17" y="10"/>
                  </a:cubicBezTo>
                  <a:cubicBezTo>
                    <a:pt x="26" y="7"/>
                    <a:pt x="33" y="0"/>
                    <a:pt x="3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84" name="Freeform 1430"/>
            <p:cNvSpPr>
              <a:spLocks/>
            </p:cNvSpPr>
            <p:nvPr/>
          </p:nvSpPr>
          <p:spPr bwMode="auto">
            <a:xfrm>
              <a:off x="1786" y="8691"/>
              <a:ext cx="60" cy="45"/>
            </a:xfrm>
            <a:custGeom>
              <a:avLst/>
              <a:gdLst>
                <a:gd name="T0" fmla="*/ 36748 w 45"/>
                <a:gd name="T1" fmla="*/ 1247525 h 32"/>
                <a:gd name="T2" fmla="*/ 179551 w 45"/>
                <a:gd name="T3" fmla="*/ 677537 h 32"/>
                <a:gd name="T4" fmla="*/ 418724 w 45"/>
                <a:gd name="T5" fmla="*/ 589473 h 32"/>
                <a:gd name="T6" fmla="*/ 248519 w 45"/>
                <a:gd name="T7" fmla="*/ 1247525 h 32"/>
                <a:gd name="T8" fmla="*/ 36748 w 45"/>
                <a:gd name="T9" fmla="*/ 1247525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4" y="23"/>
                  </a:moveTo>
                  <a:cubicBezTo>
                    <a:pt x="0" y="15"/>
                    <a:pt x="11" y="14"/>
                    <a:pt x="18" y="12"/>
                  </a:cubicBezTo>
                  <a:cubicBezTo>
                    <a:pt x="25" y="10"/>
                    <a:pt x="40" y="0"/>
                    <a:pt x="42" y="11"/>
                  </a:cubicBezTo>
                  <a:cubicBezTo>
                    <a:pt x="45" y="20"/>
                    <a:pt x="37" y="20"/>
                    <a:pt x="25" y="23"/>
                  </a:cubicBezTo>
                  <a:cubicBezTo>
                    <a:pt x="14" y="26"/>
                    <a:pt x="7" y="32"/>
                    <a:pt x="4" y="2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85" name="Freeform 1431"/>
            <p:cNvSpPr>
              <a:spLocks/>
            </p:cNvSpPr>
            <p:nvPr/>
          </p:nvSpPr>
          <p:spPr bwMode="auto">
            <a:xfrm>
              <a:off x="1799" y="8721"/>
              <a:ext cx="52" cy="40"/>
            </a:xfrm>
            <a:custGeom>
              <a:avLst/>
              <a:gdLst>
                <a:gd name="T0" fmla="*/ 27561 w 39"/>
                <a:gd name="T1" fmla="*/ 622179 h 29"/>
                <a:gd name="T2" fmla="*/ 139792 w 39"/>
                <a:gd name="T3" fmla="*/ 261548 h 29"/>
                <a:gd name="T4" fmla="*/ 367060 w 39"/>
                <a:gd name="T5" fmla="*/ 237099 h 29"/>
                <a:gd name="T6" fmla="*/ 206471 w 39"/>
                <a:gd name="T7" fmla="*/ 602690 h 29"/>
                <a:gd name="T8" fmla="*/ 27561 w 39"/>
                <a:gd name="T9" fmla="*/ 62217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9"/>
                <a:gd name="T17" fmla="*/ 39 w 3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9">
                  <a:moveTo>
                    <a:pt x="3" y="21"/>
                  </a:moveTo>
                  <a:cubicBezTo>
                    <a:pt x="0" y="13"/>
                    <a:pt x="7" y="11"/>
                    <a:pt x="14" y="9"/>
                  </a:cubicBezTo>
                  <a:cubicBezTo>
                    <a:pt x="21" y="7"/>
                    <a:pt x="35" y="0"/>
                    <a:pt x="37" y="8"/>
                  </a:cubicBezTo>
                  <a:cubicBezTo>
                    <a:pt x="39" y="17"/>
                    <a:pt x="33" y="16"/>
                    <a:pt x="21" y="20"/>
                  </a:cubicBezTo>
                  <a:cubicBezTo>
                    <a:pt x="13" y="22"/>
                    <a:pt x="6" y="29"/>
                    <a:pt x="3" y="2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86" name="Freeform 1432"/>
            <p:cNvSpPr>
              <a:spLocks/>
            </p:cNvSpPr>
            <p:nvPr/>
          </p:nvSpPr>
          <p:spPr bwMode="auto">
            <a:xfrm>
              <a:off x="1807" y="8746"/>
              <a:ext cx="52" cy="42"/>
            </a:xfrm>
            <a:custGeom>
              <a:avLst/>
              <a:gdLst>
                <a:gd name="T0" fmla="*/ 27561 w 39"/>
                <a:gd name="T1" fmla="*/ 1037329 h 30"/>
                <a:gd name="T2" fmla="*/ 150185 w 39"/>
                <a:gd name="T3" fmla="*/ 435694 h 30"/>
                <a:gd name="T4" fmla="*/ 367060 w 39"/>
                <a:gd name="T5" fmla="*/ 360534 h 30"/>
                <a:gd name="T6" fmla="*/ 218224 w 39"/>
                <a:gd name="T7" fmla="*/ 947514 h 30"/>
                <a:gd name="T8" fmla="*/ 27561 w 39"/>
                <a:gd name="T9" fmla="*/ 103732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" y="22"/>
                  </a:moveTo>
                  <a:cubicBezTo>
                    <a:pt x="0" y="13"/>
                    <a:pt x="7" y="11"/>
                    <a:pt x="15" y="9"/>
                  </a:cubicBezTo>
                  <a:cubicBezTo>
                    <a:pt x="22" y="7"/>
                    <a:pt x="36" y="0"/>
                    <a:pt x="37" y="8"/>
                  </a:cubicBezTo>
                  <a:cubicBezTo>
                    <a:pt x="39" y="17"/>
                    <a:pt x="34" y="17"/>
                    <a:pt x="22" y="20"/>
                  </a:cubicBezTo>
                  <a:cubicBezTo>
                    <a:pt x="13" y="23"/>
                    <a:pt x="6" y="30"/>
                    <a:pt x="3" y="2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87" name="Freeform 1433"/>
            <p:cNvSpPr>
              <a:spLocks/>
            </p:cNvSpPr>
            <p:nvPr/>
          </p:nvSpPr>
          <p:spPr bwMode="auto">
            <a:xfrm>
              <a:off x="1778" y="8670"/>
              <a:ext cx="61" cy="44"/>
            </a:xfrm>
            <a:custGeom>
              <a:avLst/>
              <a:gdLst>
                <a:gd name="T0" fmla="*/ 362478 w 46"/>
                <a:gd name="T1" fmla="*/ 604367 h 31"/>
                <a:gd name="T2" fmla="*/ 231350 w 46"/>
                <a:gd name="T3" fmla="*/ 1394793 h 31"/>
                <a:gd name="T4" fmla="*/ 24193 w 46"/>
                <a:gd name="T5" fmla="*/ 1575812 h 31"/>
                <a:gd name="T6" fmla="*/ 174461 w 46"/>
                <a:gd name="T7" fmla="*/ 670148 h 31"/>
                <a:gd name="T8" fmla="*/ 362478 w 46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43" y="8"/>
                  </a:moveTo>
                  <a:cubicBezTo>
                    <a:pt x="46" y="16"/>
                    <a:pt x="35" y="17"/>
                    <a:pt x="28" y="19"/>
                  </a:cubicBezTo>
                  <a:cubicBezTo>
                    <a:pt x="21" y="21"/>
                    <a:pt x="6" y="31"/>
                    <a:pt x="3" y="21"/>
                  </a:cubicBezTo>
                  <a:cubicBezTo>
                    <a:pt x="0" y="11"/>
                    <a:pt x="9" y="12"/>
                    <a:pt x="21" y="9"/>
                  </a:cubicBezTo>
                  <a:cubicBezTo>
                    <a:pt x="33" y="6"/>
                    <a:pt x="40" y="0"/>
                    <a:pt x="4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88" name="Freeform 1434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327614 w 54"/>
                <a:gd name="T1" fmla="*/ 0 h 12"/>
                <a:gd name="T2" fmla="*/ 167210 w 54"/>
                <a:gd name="T3" fmla="*/ 346304 h 12"/>
                <a:gd name="T4" fmla="*/ 167210 w 54"/>
                <a:gd name="T5" fmla="*/ 346304 h 12"/>
                <a:gd name="T6" fmla="*/ 1 w 54"/>
                <a:gd name="T7" fmla="*/ 1 h 12"/>
                <a:gd name="T8" fmla="*/ 0 w 54"/>
                <a:gd name="T9" fmla="*/ 695012 h 12"/>
                <a:gd name="T10" fmla="*/ 167210 w 54"/>
                <a:gd name="T11" fmla="*/ 822527 h 12"/>
                <a:gd name="T12" fmla="*/ 167210 w 54"/>
                <a:gd name="T13" fmla="*/ 822527 h 12"/>
                <a:gd name="T14" fmla="*/ 339196 w 54"/>
                <a:gd name="T15" fmla="*/ 817353 h 12"/>
                <a:gd name="T16" fmla="*/ 339448 w 54"/>
                <a:gd name="T17" fmla="*/ 822527 h 12"/>
                <a:gd name="T18" fmla="*/ 339448 w 54"/>
                <a:gd name="T19" fmla="*/ 817353 h 12"/>
                <a:gd name="T20" fmla="*/ 327614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89" name="Freeform 1435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290489 w 55"/>
                <a:gd name="T1" fmla="*/ 0 h 13"/>
                <a:gd name="T2" fmla="*/ 149001 w 55"/>
                <a:gd name="T3" fmla="*/ 913970 h 13"/>
                <a:gd name="T4" fmla="*/ 149001 w 55"/>
                <a:gd name="T5" fmla="*/ 913970 h 13"/>
                <a:gd name="T6" fmla="*/ 13196 w 55"/>
                <a:gd name="T7" fmla="*/ 1 h 13"/>
                <a:gd name="T8" fmla="*/ 0 w 55"/>
                <a:gd name="T9" fmla="*/ 2310406 h 13"/>
                <a:gd name="T10" fmla="*/ 149001 w 55"/>
                <a:gd name="T11" fmla="*/ 2488974 h 13"/>
                <a:gd name="T12" fmla="*/ 149001 w 55"/>
                <a:gd name="T13" fmla="*/ 2488974 h 13"/>
                <a:gd name="T14" fmla="*/ 301558 w 55"/>
                <a:gd name="T15" fmla="*/ 2310406 h 13"/>
                <a:gd name="T16" fmla="*/ 303301 w 55"/>
                <a:gd name="T17" fmla="*/ 2310406 h 13"/>
                <a:gd name="T18" fmla="*/ 303301 w 55"/>
                <a:gd name="T19" fmla="*/ 2310406 h 13"/>
                <a:gd name="T20" fmla="*/ 290489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90" name="Freeform 1436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188881 w 53"/>
                <a:gd name="T1" fmla="*/ 822527 h 12"/>
                <a:gd name="T2" fmla="*/ 188881 w 53"/>
                <a:gd name="T3" fmla="*/ 822527 h 12"/>
                <a:gd name="T4" fmla="*/ 388956 w 53"/>
                <a:gd name="T5" fmla="*/ 817353 h 12"/>
                <a:gd name="T6" fmla="*/ 382751 w 53"/>
                <a:gd name="T7" fmla="*/ 0 h 12"/>
                <a:gd name="T8" fmla="*/ 188881 w 53"/>
                <a:gd name="T9" fmla="*/ 346304 h 12"/>
                <a:gd name="T10" fmla="*/ 188881 w 53"/>
                <a:gd name="T11" fmla="*/ 346304 h 12"/>
                <a:gd name="T12" fmla="*/ 1 w 53"/>
                <a:gd name="T13" fmla="*/ 1 h 12"/>
                <a:gd name="T14" fmla="*/ 0 w 53"/>
                <a:gd name="T15" fmla="*/ 695012 h 12"/>
                <a:gd name="T16" fmla="*/ 188881 w 53"/>
                <a:gd name="T17" fmla="*/ 82252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91" name="Freeform 1437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17491 w 53"/>
                <a:gd name="T1" fmla="*/ 625753 h 14"/>
                <a:gd name="T2" fmla="*/ 117491 w 53"/>
                <a:gd name="T3" fmla="*/ 625753 h 14"/>
                <a:gd name="T4" fmla="*/ 0 w 53"/>
                <a:gd name="T5" fmla="*/ 292101 h 14"/>
                <a:gd name="T6" fmla="*/ 0 w 53"/>
                <a:gd name="T7" fmla="*/ 1064414 h 14"/>
                <a:gd name="T8" fmla="*/ 117491 w 53"/>
                <a:gd name="T9" fmla="*/ 1277047 h 14"/>
                <a:gd name="T10" fmla="*/ 117491 w 53"/>
                <a:gd name="T11" fmla="*/ 1277047 h 14"/>
                <a:gd name="T12" fmla="*/ 235449 w 53"/>
                <a:gd name="T13" fmla="*/ 1064414 h 14"/>
                <a:gd name="T14" fmla="*/ 245854 w 53"/>
                <a:gd name="T15" fmla="*/ 0 h 14"/>
                <a:gd name="T16" fmla="*/ 245854 w 53"/>
                <a:gd name="T17" fmla="*/ 0 h 14"/>
                <a:gd name="T18" fmla="*/ 243846 w 53"/>
                <a:gd name="T19" fmla="*/ 204471 h 14"/>
                <a:gd name="T20" fmla="*/ 117491 w 53"/>
                <a:gd name="T21" fmla="*/ 62575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92" name="Freeform 1438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339448 w 54"/>
                <a:gd name="T1" fmla="*/ 0 h 15"/>
                <a:gd name="T2" fmla="*/ 339196 w 54"/>
                <a:gd name="T3" fmla="*/ 93850 h 15"/>
                <a:gd name="T4" fmla="*/ 167210 w 54"/>
                <a:gd name="T5" fmla="*/ 345304 h 15"/>
                <a:gd name="T6" fmla="*/ 167210 w 54"/>
                <a:gd name="T7" fmla="*/ 345304 h 15"/>
                <a:gd name="T8" fmla="*/ 1 w 54"/>
                <a:gd name="T9" fmla="*/ 131390 h 15"/>
                <a:gd name="T10" fmla="*/ 0 w 54"/>
                <a:gd name="T11" fmla="*/ 609972 h 15"/>
                <a:gd name="T12" fmla="*/ 167210 w 54"/>
                <a:gd name="T13" fmla="*/ 706647 h 15"/>
                <a:gd name="T14" fmla="*/ 167210 w 54"/>
                <a:gd name="T15" fmla="*/ 706647 h 15"/>
                <a:gd name="T16" fmla="*/ 339196 w 54"/>
                <a:gd name="T17" fmla="*/ 676796 h 15"/>
                <a:gd name="T18" fmla="*/ 339448 w 54"/>
                <a:gd name="T19" fmla="*/ 676796 h 15"/>
                <a:gd name="T20" fmla="*/ 339448 w 54"/>
                <a:gd name="T21" fmla="*/ 676796 h 15"/>
                <a:gd name="T22" fmla="*/ 339448 w 54"/>
                <a:gd name="T23" fmla="*/ 1 h 15"/>
                <a:gd name="T24" fmla="*/ 339448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93" name="Freeform 1439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182316 w 36"/>
                <a:gd name="T1" fmla="*/ 195744 h 19"/>
                <a:gd name="T2" fmla="*/ 164654 w 36"/>
                <a:gd name="T3" fmla="*/ 0 h 19"/>
                <a:gd name="T4" fmla="*/ 164654 w 36"/>
                <a:gd name="T5" fmla="*/ 0 h 19"/>
                <a:gd name="T6" fmla="*/ 104254 w 36"/>
                <a:gd name="T7" fmla="*/ 139831 h 19"/>
                <a:gd name="T8" fmla="*/ 0 w 36"/>
                <a:gd name="T9" fmla="*/ 261845 h 19"/>
                <a:gd name="T10" fmla="*/ 16126 w 36"/>
                <a:gd name="T11" fmla="*/ 437424 h 19"/>
                <a:gd name="T12" fmla="*/ 98043 w 36"/>
                <a:gd name="T13" fmla="*/ 319656 h 19"/>
                <a:gd name="T14" fmla="*/ 182316 w 36"/>
                <a:gd name="T15" fmla="*/ 1957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94" name="Freeform 1440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750654 h 19"/>
                <a:gd name="T2" fmla="*/ 130196 w 38"/>
                <a:gd name="T3" fmla="*/ 1066719 h 19"/>
                <a:gd name="T4" fmla="*/ 235087 w 38"/>
                <a:gd name="T5" fmla="*/ 1438472 h 19"/>
                <a:gd name="T6" fmla="*/ 247647 w 38"/>
                <a:gd name="T7" fmla="*/ 993287 h 19"/>
                <a:gd name="T8" fmla="*/ 247647 w 38"/>
                <a:gd name="T9" fmla="*/ 902268 h 19"/>
                <a:gd name="T10" fmla="*/ 118946 w 38"/>
                <a:gd name="T11" fmla="*/ 528238 h 19"/>
                <a:gd name="T12" fmla="*/ 20407 w 38"/>
                <a:gd name="T13" fmla="*/ 0 h 19"/>
                <a:gd name="T14" fmla="*/ 20407 w 38"/>
                <a:gd name="T15" fmla="*/ 0 h 19"/>
                <a:gd name="T16" fmla="*/ 0 w 38"/>
                <a:gd name="T17" fmla="*/ 750654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95" name="Freeform 1441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35178 w 35"/>
                <a:gd name="T1" fmla="*/ 489581 h 16"/>
                <a:gd name="T2" fmla="*/ 1 w 35"/>
                <a:gd name="T3" fmla="*/ 0 h 16"/>
                <a:gd name="T4" fmla="*/ 0 w 35"/>
                <a:gd name="T5" fmla="*/ 703773 h 16"/>
                <a:gd name="T6" fmla="*/ 56429 w 35"/>
                <a:gd name="T7" fmla="*/ 1232307 h 16"/>
                <a:gd name="T8" fmla="*/ 107550 w 35"/>
                <a:gd name="T9" fmla="*/ 1771441 h 16"/>
                <a:gd name="T10" fmla="*/ 108706 w 35"/>
                <a:gd name="T11" fmla="*/ 1078999 h 16"/>
                <a:gd name="T12" fmla="*/ 108706 w 35"/>
                <a:gd name="T13" fmla="*/ 1011674 h 16"/>
                <a:gd name="T14" fmla="*/ 35178 w 35"/>
                <a:gd name="T15" fmla="*/ 489581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96" name="Freeform 1442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06471 w 39"/>
                <a:gd name="T1" fmla="*/ 755682 h 17"/>
                <a:gd name="T2" fmla="*/ 387953 w 39"/>
                <a:gd name="T3" fmla="*/ 440269 h 17"/>
                <a:gd name="T4" fmla="*/ 355995 w 39"/>
                <a:gd name="T5" fmla="*/ 0 h 17"/>
                <a:gd name="T6" fmla="*/ 228315 w 39"/>
                <a:gd name="T7" fmla="*/ 250245 h 17"/>
                <a:gd name="T8" fmla="*/ 0 w 39"/>
                <a:gd name="T9" fmla="*/ 498758 h 17"/>
                <a:gd name="T10" fmla="*/ 0 w 39"/>
                <a:gd name="T11" fmla="*/ 536163 h 17"/>
                <a:gd name="T12" fmla="*/ 36748 w 39"/>
                <a:gd name="T13" fmla="*/ 1066845 h 17"/>
                <a:gd name="T14" fmla="*/ 206471 w 39"/>
                <a:gd name="T15" fmla="*/ 755682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97" name="Freeform 1443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405993 w 72"/>
                <a:gd name="T1" fmla="*/ 832391 h 25"/>
                <a:gd name="T2" fmla="*/ 512666 w 72"/>
                <a:gd name="T3" fmla="*/ 504748 h 25"/>
                <a:gd name="T4" fmla="*/ 463584 w 72"/>
                <a:gd name="T5" fmla="*/ 0 h 25"/>
                <a:gd name="T6" fmla="*/ 448857 w 72"/>
                <a:gd name="T7" fmla="*/ 183946 h 25"/>
                <a:gd name="T8" fmla="*/ 257825 w 72"/>
                <a:gd name="T9" fmla="*/ 740949 h 25"/>
                <a:gd name="T10" fmla="*/ 257825 w 72"/>
                <a:gd name="T11" fmla="*/ 740949 h 25"/>
                <a:gd name="T12" fmla="*/ 66587 w 72"/>
                <a:gd name="T13" fmla="*/ 183946 h 25"/>
                <a:gd name="T14" fmla="*/ 45655 w 72"/>
                <a:gd name="T15" fmla="*/ 0 h 25"/>
                <a:gd name="T16" fmla="*/ 0 w 72"/>
                <a:gd name="T17" fmla="*/ 676796 h 25"/>
                <a:gd name="T18" fmla="*/ 138335 w 72"/>
                <a:gd name="T19" fmla="*/ 947514 h 25"/>
                <a:gd name="T20" fmla="*/ 257825 w 72"/>
                <a:gd name="T21" fmla="*/ 1195545 h 25"/>
                <a:gd name="T22" fmla="*/ 300131 w 72"/>
                <a:gd name="T23" fmla="*/ 1037329 h 25"/>
                <a:gd name="T24" fmla="*/ 405993 w 72"/>
                <a:gd name="T25" fmla="*/ 832391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98" name="Freeform 1444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2925862 h 20"/>
                <a:gd name="T2" fmla="*/ 78169 w 32"/>
                <a:gd name="T3" fmla="*/ 1956653 h 20"/>
                <a:gd name="T4" fmla="*/ 192735 w 32"/>
                <a:gd name="T5" fmla="*/ 1349416 h 20"/>
                <a:gd name="T6" fmla="*/ 170002 w 32"/>
                <a:gd name="T7" fmla="*/ 0 h 20"/>
                <a:gd name="T8" fmla="*/ 78169 w 32"/>
                <a:gd name="T9" fmla="*/ 930632 h 20"/>
                <a:gd name="T10" fmla="*/ 0 w 32"/>
                <a:gd name="T11" fmla="*/ 1603974 h 20"/>
                <a:gd name="T12" fmla="*/ 1 w 32"/>
                <a:gd name="T13" fmla="*/ 2925862 h 20"/>
                <a:gd name="T14" fmla="*/ 1 w 32"/>
                <a:gd name="T15" fmla="*/ 2925862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99" name="Freeform 1445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26127 w 35"/>
                <a:gd name="T1" fmla="*/ 672151 h 18"/>
                <a:gd name="T2" fmla="*/ 95011 w 35"/>
                <a:gd name="T3" fmla="*/ 483949 h 18"/>
                <a:gd name="T4" fmla="*/ 219692 w 35"/>
                <a:gd name="T5" fmla="*/ 286315 h 18"/>
                <a:gd name="T6" fmla="*/ 208933 w 35"/>
                <a:gd name="T7" fmla="*/ 0 h 18"/>
                <a:gd name="T8" fmla="*/ 102456 w 35"/>
                <a:gd name="T9" fmla="*/ 206147 h 18"/>
                <a:gd name="T10" fmla="*/ 0 w 35"/>
                <a:gd name="T11" fmla="*/ 397660 h 18"/>
                <a:gd name="T12" fmla="*/ 0 w 35"/>
                <a:gd name="T13" fmla="*/ 397660 h 18"/>
                <a:gd name="T14" fmla="*/ 26127 w 35"/>
                <a:gd name="T15" fmla="*/ 672151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00" name="Freeform 1446"/>
            <p:cNvSpPr>
              <a:spLocks/>
            </p:cNvSpPr>
            <p:nvPr/>
          </p:nvSpPr>
          <p:spPr bwMode="auto">
            <a:xfrm>
              <a:off x="1779" y="8672"/>
              <a:ext cx="47" cy="27"/>
            </a:xfrm>
            <a:custGeom>
              <a:avLst/>
              <a:gdLst>
                <a:gd name="T0" fmla="*/ 16126 w 36"/>
                <a:gd name="T1" fmla="*/ 1438472 h 19"/>
                <a:gd name="T2" fmla="*/ 16126 w 36"/>
                <a:gd name="T3" fmla="*/ 1438472 h 19"/>
                <a:gd name="T4" fmla="*/ 86765 w 36"/>
                <a:gd name="T5" fmla="*/ 993287 h 19"/>
                <a:gd name="T6" fmla="*/ 182316 w 36"/>
                <a:gd name="T7" fmla="*/ 528238 h 19"/>
                <a:gd name="T8" fmla="*/ 177698 w 36"/>
                <a:gd name="T9" fmla="*/ 0 h 19"/>
                <a:gd name="T10" fmla="*/ 104254 w 36"/>
                <a:gd name="T11" fmla="*/ 371723 h 19"/>
                <a:gd name="T12" fmla="*/ 0 w 36"/>
                <a:gd name="T13" fmla="*/ 883616 h 19"/>
                <a:gd name="T14" fmla="*/ 16126 w 36"/>
                <a:gd name="T15" fmla="*/ 1438472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01" name="Freeform 1447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64796 w 37"/>
                <a:gd name="T1" fmla="*/ 246646 h 20"/>
                <a:gd name="T2" fmla="*/ 9024 w 37"/>
                <a:gd name="T3" fmla="*/ 0 h 20"/>
                <a:gd name="T4" fmla="*/ 0 w 37"/>
                <a:gd name="T5" fmla="*/ 435694 h 20"/>
                <a:gd name="T6" fmla="*/ 74753 w 37"/>
                <a:gd name="T7" fmla="*/ 676796 h 20"/>
                <a:gd name="T8" fmla="*/ 148818 w 37"/>
                <a:gd name="T9" fmla="*/ 947514 h 20"/>
                <a:gd name="T10" fmla="*/ 148818 w 37"/>
                <a:gd name="T11" fmla="*/ 947514 h 20"/>
                <a:gd name="T12" fmla="*/ 151645 w 37"/>
                <a:gd name="T13" fmla="*/ 483426 h 20"/>
                <a:gd name="T14" fmla="*/ 64796 w 37"/>
                <a:gd name="T15" fmla="*/ 24664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02" name="Freeform 1448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276862 w 41"/>
                <a:gd name="T1" fmla="*/ 429348 h 26"/>
                <a:gd name="T2" fmla="*/ 126971 w 41"/>
                <a:gd name="T3" fmla="*/ 236805 h 26"/>
                <a:gd name="T4" fmla="*/ 27864 w 41"/>
                <a:gd name="T5" fmla="*/ 0 h 26"/>
                <a:gd name="T6" fmla="*/ 1 w 41"/>
                <a:gd name="T7" fmla="*/ 357456 h 26"/>
                <a:gd name="T8" fmla="*/ 0 w 41"/>
                <a:gd name="T9" fmla="*/ 418328 h 26"/>
                <a:gd name="T10" fmla="*/ 126971 w 41"/>
                <a:gd name="T11" fmla="*/ 453993 h 26"/>
                <a:gd name="T12" fmla="*/ 256050 w 41"/>
                <a:gd name="T13" fmla="*/ 870378 h 26"/>
                <a:gd name="T14" fmla="*/ 256050 w 41"/>
                <a:gd name="T15" fmla="*/ 870378 h 26"/>
                <a:gd name="T16" fmla="*/ 276862 w 41"/>
                <a:gd name="T17" fmla="*/ 429348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4" y="9"/>
                    <a:pt x="36" y="17"/>
                    <a:pt x="41" y="1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03" name="Freeform 1449"/>
            <p:cNvSpPr>
              <a:spLocks/>
            </p:cNvSpPr>
            <p:nvPr/>
          </p:nvSpPr>
          <p:spPr bwMode="auto">
            <a:xfrm>
              <a:off x="1730" y="8275"/>
              <a:ext cx="67" cy="4"/>
            </a:xfrm>
            <a:custGeom>
              <a:avLst/>
              <a:gdLst>
                <a:gd name="T0" fmla="*/ 0 w 51"/>
                <a:gd name="T1" fmla="*/ 0 h 3"/>
                <a:gd name="T2" fmla="*/ 0 w 51"/>
                <a:gd name="T3" fmla="*/ 1 h 3"/>
                <a:gd name="T4" fmla="*/ 153205 w 51"/>
                <a:gd name="T5" fmla="*/ 27561 h 3"/>
                <a:gd name="T6" fmla="*/ 153205 w 51"/>
                <a:gd name="T7" fmla="*/ 27561 h 3"/>
                <a:gd name="T8" fmla="*/ 318186 w 51"/>
                <a:gd name="T9" fmla="*/ 1 h 3"/>
                <a:gd name="T10" fmla="*/ 318186 w 51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3"/>
                <a:gd name="T20" fmla="*/ 51 w 5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7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44" y="3"/>
                    <a:pt x="47" y="0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04" name="Freeform 1450"/>
            <p:cNvSpPr>
              <a:spLocks/>
            </p:cNvSpPr>
            <p:nvPr/>
          </p:nvSpPr>
          <p:spPr bwMode="auto">
            <a:xfrm>
              <a:off x="1791" y="8262"/>
              <a:ext cx="7" cy="15"/>
            </a:xfrm>
            <a:custGeom>
              <a:avLst/>
              <a:gdLst>
                <a:gd name="T0" fmla="*/ 131390 w 5"/>
                <a:gd name="T1" fmla="*/ 217095 h 11"/>
                <a:gd name="T2" fmla="*/ 246646 w 5"/>
                <a:gd name="T3" fmla="*/ 178406 h 11"/>
                <a:gd name="T4" fmla="*/ 1 w 5"/>
                <a:gd name="T5" fmla="*/ 0 h 11"/>
                <a:gd name="T6" fmla="*/ 1 w 5"/>
                <a:gd name="T7" fmla="*/ 0 h 11"/>
                <a:gd name="T8" fmla="*/ 131390 w 5"/>
                <a:gd name="T9" fmla="*/ 21709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3" y="1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7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8"/>
                    <a:pt x="3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05" name="Freeform 1451"/>
            <p:cNvSpPr>
              <a:spLocks/>
            </p:cNvSpPr>
            <p:nvPr/>
          </p:nvSpPr>
          <p:spPr bwMode="auto">
            <a:xfrm>
              <a:off x="1728" y="8262"/>
              <a:ext cx="5" cy="14"/>
            </a:xfrm>
            <a:custGeom>
              <a:avLst/>
              <a:gdLst>
                <a:gd name="T0" fmla="*/ 3391 w 4"/>
                <a:gd name="T1" fmla="*/ 0 h 10"/>
                <a:gd name="T2" fmla="*/ 0 w 4"/>
                <a:gd name="T3" fmla="*/ 435694 h 10"/>
                <a:gd name="T4" fmla="*/ 3391 w 4"/>
                <a:gd name="T5" fmla="*/ 483426 h 10"/>
                <a:gd name="T6" fmla="*/ 3391 w 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0"/>
                <a:gd name="T14" fmla="*/ 4 w 4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0">
                  <a:moveTo>
                    <a:pt x="2" y="0"/>
                  </a:moveTo>
                  <a:cubicBezTo>
                    <a:pt x="4" y="3"/>
                    <a:pt x="2" y="6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4" y="3"/>
                    <a:pt x="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06" name="Freeform 1452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1998478 w 387"/>
                <a:gd name="T1" fmla="*/ 309015 h 656"/>
                <a:gd name="T2" fmla="*/ 2406623 w 387"/>
                <a:gd name="T3" fmla="*/ 10185414 h 656"/>
                <a:gd name="T4" fmla="*/ 2627687 w 387"/>
                <a:gd name="T5" fmla="*/ 19614751 h 656"/>
                <a:gd name="T6" fmla="*/ 2607851 w 387"/>
                <a:gd name="T7" fmla="*/ 21464320 h 656"/>
                <a:gd name="T8" fmla="*/ 2521511 w 387"/>
                <a:gd name="T9" fmla="*/ 28348214 h 656"/>
                <a:gd name="T10" fmla="*/ 1226176 w 387"/>
                <a:gd name="T11" fmla="*/ 34680134 h 656"/>
                <a:gd name="T12" fmla="*/ 1042002 w 387"/>
                <a:gd name="T13" fmla="*/ 34827464 h 656"/>
                <a:gd name="T14" fmla="*/ 997857 w 387"/>
                <a:gd name="T15" fmla="*/ 34731358 h 656"/>
                <a:gd name="T16" fmla="*/ 966611 w 387"/>
                <a:gd name="T17" fmla="*/ 34836910 h 656"/>
                <a:gd name="T18" fmla="*/ 147331 w 387"/>
                <a:gd name="T19" fmla="*/ 35738821 h 656"/>
                <a:gd name="T20" fmla="*/ 158274 w 387"/>
                <a:gd name="T21" fmla="*/ 20854593 h 656"/>
                <a:gd name="T22" fmla="*/ 185305 w 387"/>
                <a:gd name="T23" fmla="*/ 20331180 h 656"/>
                <a:gd name="T24" fmla="*/ 299727 w 387"/>
                <a:gd name="T25" fmla="*/ 16087278 h 656"/>
                <a:gd name="T26" fmla="*/ 470696 w 387"/>
                <a:gd name="T27" fmla="*/ 12219842 h 656"/>
                <a:gd name="T28" fmla="*/ 1183560 w 387"/>
                <a:gd name="T29" fmla="*/ 4244150 h 656"/>
                <a:gd name="T30" fmla="*/ 1998478 w 387"/>
                <a:gd name="T31" fmla="*/ 309015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07" name="Freeform 1453"/>
            <p:cNvSpPr>
              <a:spLocks/>
            </p:cNvSpPr>
            <p:nvPr/>
          </p:nvSpPr>
          <p:spPr bwMode="auto">
            <a:xfrm>
              <a:off x="1695" y="8556"/>
              <a:ext cx="46" cy="252"/>
            </a:xfrm>
            <a:custGeom>
              <a:avLst/>
              <a:gdLst>
                <a:gd name="T0" fmla="*/ 0 w 35"/>
                <a:gd name="T1" fmla="*/ 0 h 179"/>
                <a:gd name="T2" fmla="*/ 199966 w 35"/>
                <a:gd name="T3" fmla="*/ 10159921 h 179"/>
                <a:gd name="T4" fmla="*/ 0 60000 65536"/>
                <a:gd name="T5" fmla="*/ 0 60000 65536"/>
                <a:gd name="T6" fmla="*/ 0 w 35"/>
                <a:gd name="T7" fmla="*/ 0 h 179"/>
                <a:gd name="T8" fmla="*/ 35 w 35"/>
                <a:gd name="T9" fmla="*/ 179 h 1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" h="179">
                  <a:moveTo>
                    <a:pt x="0" y="0"/>
                  </a:moveTo>
                  <a:cubicBezTo>
                    <a:pt x="19" y="46"/>
                    <a:pt x="35" y="128"/>
                    <a:pt x="32" y="179"/>
                  </a:cubicBezTo>
                </a:path>
              </a:pathLst>
            </a:custGeom>
            <a:noFill/>
            <a:ln w="158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08" name="Freeform 1454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539225 w 369"/>
                <a:gd name="T1" fmla="*/ 2336852 h 689"/>
                <a:gd name="T2" fmla="*/ 268461 w 369"/>
                <a:gd name="T3" fmla="*/ 11074123 h 689"/>
                <a:gd name="T4" fmla="*/ 88485 w 369"/>
                <a:gd name="T5" fmla="*/ 18785903 h 689"/>
                <a:gd name="T6" fmla="*/ 319345 w 369"/>
                <a:gd name="T7" fmla="*/ 23427974 h 689"/>
                <a:gd name="T8" fmla="*/ 833642 w 369"/>
                <a:gd name="T9" fmla="*/ 28810215 h 689"/>
                <a:gd name="T10" fmla="*/ 828528 w 369"/>
                <a:gd name="T11" fmla="*/ 34166841 h 689"/>
                <a:gd name="T12" fmla="*/ 1228533 w 369"/>
                <a:gd name="T13" fmla="*/ 35197317 h 689"/>
                <a:gd name="T14" fmla="*/ 1599045 w 369"/>
                <a:gd name="T15" fmla="*/ 36465149 h 689"/>
                <a:gd name="T16" fmla="*/ 2536988 w 369"/>
                <a:gd name="T17" fmla="*/ 38628078 h 689"/>
                <a:gd name="T18" fmla="*/ 2650386 w 369"/>
                <a:gd name="T19" fmla="*/ 27374725 h 689"/>
                <a:gd name="T20" fmla="*/ 2590465 w 369"/>
                <a:gd name="T21" fmla="*/ 23709426 h 689"/>
                <a:gd name="T22" fmla="*/ 2600292 w 369"/>
                <a:gd name="T23" fmla="*/ 23128077 h 689"/>
                <a:gd name="T24" fmla="*/ 2226808 w 369"/>
                <a:gd name="T25" fmla="*/ 12417142 h 689"/>
                <a:gd name="T26" fmla="*/ 539225 w 369"/>
                <a:gd name="T27" fmla="*/ 2336852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09" name="Freeform 1455"/>
            <p:cNvSpPr>
              <a:spLocks/>
            </p:cNvSpPr>
            <p:nvPr/>
          </p:nvSpPr>
          <p:spPr bwMode="auto">
            <a:xfrm>
              <a:off x="1280" y="9050"/>
              <a:ext cx="415" cy="166"/>
            </a:xfrm>
            <a:custGeom>
              <a:avLst/>
              <a:gdLst>
                <a:gd name="T0" fmla="*/ 984924 w 315"/>
                <a:gd name="T1" fmla="*/ 4206855 h 118"/>
                <a:gd name="T2" fmla="*/ 796826 w 315"/>
                <a:gd name="T3" fmla="*/ 4340499 h 118"/>
                <a:gd name="T4" fmla="*/ 763794 w 315"/>
                <a:gd name="T5" fmla="*/ 4249473 h 118"/>
                <a:gd name="T6" fmla="*/ 728123 w 315"/>
                <a:gd name="T7" fmla="*/ 4353509 h 118"/>
                <a:gd name="T8" fmla="*/ 0 w 315"/>
                <a:gd name="T9" fmla="*/ 6006434 h 118"/>
                <a:gd name="T10" fmla="*/ 1524271 w 315"/>
                <a:gd name="T11" fmla="*/ 5430011 h 118"/>
                <a:gd name="T12" fmla="*/ 2109979 w 315"/>
                <a:gd name="T13" fmla="*/ 0 h 118"/>
                <a:gd name="T14" fmla="*/ 984924 w 315"/>
                <a:gd name="T15" fmla="*/ 4206855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18"/>
                <a:gd name="T26" fmla="*/ 315 w 31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18">
                  <a:moveTo>
                    <a:pt x="145" y="76"/>
                  </a:moveTo>
                  <a:cubicBezTo>
                    <a:pt x="135" y="76"/>
                    <a:pt x="127" y="77"/>
                    <a:pt x="118" y="78"/>
                  </a:cubicBezTo>
                  <a:cubicBezTo>
                    <a:pt x="116" y="78"/>
                    <a:pt x="114" y="77"/>
                    <a:pt x="112" y="77"/>
                  </a:cubicBezTo>
                  <a:cubicBezTo>
                    <a:pt x="110" y="77"/>
                    <a:pt x="109" y="79"/>
                    <a:pt x="107" y="79"/>
                  </a:cubicBezTo>
                  <a:cubicBezTo>
                    <a:pt x="45" y="89"/>
                    <a:pt x="15" y="109"/>
                    <a:pt x="0" y="109"/>
                  </a:cubicBezTo>
                  <a:cubicBezTo>
                    <a:pt x="27" y="118"/>
                    <a:pt x="138" y="108"/>
                    <a:pt x="225" y="98"/>
                  </a:cubicBezTo>
                  <a:cubicBezTo>
                    <a:pt x="315" y="88"/>
                    <a:pt x="307" y="23"/>
                    <a:pt x="311" y="0"/>
                  </a:cubicBezTo>
                  <a:cubicBezTo>
                    <a:pt x="283" y="32"/>
                    <a:pt x="232" y="71"/>
                    <a:pt x="145" y="76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10" name="Freeform 1456"/>
            <p:cNvSpPr>
              <a:spLocks/>
            </p:cNvSpPr>
            <p:nvPr/>
          </p:nvSpPr>
          <p:spPr bwMode="auto">
            <a:xfrm>
              <a:off x="1844" y="8852"/>
              <a:ext cx="413" cy="409"/>
            </a:xfrm>
            <a:custGeom>
              <a:avLst/>
              <a:gdLst>
                <a:gd name="T0" fmla="*/ 1303386 w 313"/>
                <a:gd name="T1" fmla="*/ 12193863 h 291"/>
                <a:gd name="T2" fmla="*/ 933121 w 313"/>
                <a:gd name="T3" fmla="*/ 11024383 h 291"/>
                <a:gd name="T4" fmla="*/ 535953 w 313"/>
                <a:gd name="T5" fmla="*/ 9988904 h 291"/>
                <a:gd name="T6" fmla="*/ 540971 w 313"/>
                <a:gd name="T7" fmla="*/ 4920827 h 291"/>
                <a:gd name="T8" fmla="*/ 50478 w 313"/>
                <a:gd name="T9" fmla="*/ 0 h 291"/>
                <a:gd name="T10" fmla="*/ 104934 w 313"/>
                <a:gd name="T11" fmla="*/ 6021114 h 291"/>
                <a:gd name="T12" fmla="*/ 104934 w 313"/>
                <a:gd name="T13" fmla="*/ 11139951 h 291"/>
                <a:gd name="T14" fmla="*/ 896572 w 313"/>
                <a:gd name="T15" fmla="*/ 13896067 h 291"/>
                <a:gd name="T16" fmla="*/ 2226932 w 313"/>
                <a:gd name="T17" fmla="*/ 14311022 h 291"/>
                <a:gd name="T18" fmla="*/ 2231030 w 313"/>
                <a:gd name="T19" fmla="*/ 14239452 h 291"/>
                <a:gd name="T20" fmla="*/ 1303386 w 313"/>
                <a:gd name="T21" fmla="*/ 12193863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91"/>
                <a:gd name="T35" fmla="*/ 313 w 313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91">
                  <a:moveTo>
                    <a:pt x="183" y="227"/>
                  </a:moveTo>
                  <a:cubicBezTo>
                    <a:pt x="137" y="211"/>
                    <a:pt x="136" y="213"/>
                    <a:pt x="131" y="205"/>
                  </a:cubicBezTo>
                  <a:cubicBezTo>
                    <a:pt x="120" y="206"/>
                    <a:pt x="96" y="211"/>
                    <a:pt x="75" y="186"/>
                  </a:cubicBezTo>
                  <a:cubicBezTo>
                    <a:pt x="54" y="161"/>
                    <a:pt x="79" y="135"/>
                    <a:pt x="76" y="92"/>
                  </a:cubicBezTo>
                  <a:cubicBezTo>
                    <a:pt x="74" y="51"/>
                    <a:pt x="33" y="24"/>
                    <a:pt x="7" y="0"/>
                  </a:cubicBezTo>
                  <a:cubicBezTo>
                    <a:pt x="0" y="41"/>
                    <a:pt x="13" y="78"/>
                    <a:pt x="15" y="112"/>
                  </a:cubicBezTo>
                  <a:cubicBezTo>
                    <a:pt x="18" y="150"/>
                    <a:pt x="12" y="177"/>
                    <a:pt x="15" y="207"/>
                  </a:cubicBezTo>
                  <a:cubicBezTo>
                    <a:pt x="18" y="238"/>
                    <a:pt x="67" y="251"/>
                    <a:pt x="126" y="258"/>
                  </a:cubicBezTo>
                  <a:cubicBezTo>
                    <a:pt x="185" y="265"/>
                    <a:pt x="277" y="291"/>
                    <a:pt x="312" y="266"/>
                  </a:cubicBezTo>
                  <a:cubicBezTo>
                    <a:pt x="312" y="265"/>
                    <a:pt x="312" y="265"/>
                    <a:pt x="313" y="265"/>
                  </a:cubicBezTo>
                  <a:cubicBezTo>
                    <a:pt x="300" y="273"/>
                    <a:pt x="230" y="243"/>
                    <a:pt x="183" y="227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11" name="Freeform 1457"/>
            <p:cNvSpPr>
              <a:spLocks/>
            </p:cNvSpPr>
            <p:nvPr/>
          </p:nvSpPr>
          <p:spPr bwMode="auto">
            <a:xfrm>
              <a:off x="1336" y="8334"/>
              <a:ext cx="246" cy="275"/>
            </a:xfrm>
            <a:custGeom>
              <a:avLst/>
              <a:gdLst>
                <a:gd name="T0" fmla="*/ 0 w 186"/>
                <a:gd name="T1" fmla="*/ 9975478 h 196"/>
                <a:gd name="T2" fmla="*/ 1429282 w 186"/>
                <a:gd name="T3" fmla="*/ 0 h 196"/>
                <a:gd name="T4" fmla="*/ 0 w 186"/>
                <a:gd name="T5" fmla="*/ 9975478 h 196"/>
                <a:gd name="T6" fmla="*/ 0 60000 65536"/>
                <a:gd name="T7" fmla="*/ 0 60000 65536"/>
                <a:gd name="T8" fmla="*/ 0 60000 65536"/>
                <a:gd name="T9" fmla="*/ 0 w 186"/>
                <a:gd name="T10" fmla="*/ 0 h 196"/>
                <a:gd name="T11" fmla="*/ 186 w 186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96">
                  <a:moveTo>
                    <a:pt x="0" y="196"/>
                  </a:moveTo>
                  <a:cubicBezTo>
                    <a:pt x="20" y="152"/>
                    <a:pt x="119" y="21"/>
                    <a:pt x="186" y="0"/>
                  </a:cubicBezTo>
                  <a:cubicBezTo>
                    <a:pt x="166" y="15"/>
                    <a:pt x="61" y="97"/>
                    <a:pt x="0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12" name="Freeform 1458"/>
            <p:cNvSpPr>
              <a:spLocks/>
            </p:cNvSpPr>
            <p:nvPr/>
          </p:nvSpPr>
          <p:spPr bwMode="auto">
            <a:xfrm>
              <a:off x="1835" y="8328"/>
              <a:ext cx="75" cy="180"/>
            </a:xfrm>
            <a:custGeom>
              <a:avLst/>
              <a:gdLst>
                <a:gd name="T0" fmla="*/ 371630 w 57"/>
                <a:gd name="T1" fmla="*/ 0 h 128"/>
                <a:gd name="T2" fmla="*/ 52214 w 57"/>
                <a:gd name="T3" fmla="*/ 7010888 h 128"/>
                <a:gd name="T4" fmla="*/ 371630 w 57"/>
                <a:gd name="T5" fmla="*/ 0 h 128"/>
                <a:gd name="T6" fmla="*/ 0 60000 65536"/>
                <a:gd name="T7" fmla="*/ 0 60000 65536"/>
                <a:gd name="T8" fmla="*/ 0 60000 65536"/>
                <a:gd name="T9" fmla="*/ 0 w 57"/>
                <a:gd name="T10" fmla="*/ 0 h 128"/>
                <a:gd name="T11" fmla="*/ 57 w 57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128">
                  <a:moveTo>
                    <a:pt x="57" y="0"/>
                  </a:moveTo>
                  <a:cubicBezTo>
                    <a:pt x="33" y="6"/>
                    <a:pt x="0" y="26"/>
                    <a:pt x="8" y="128"/>
                  </a:cubicBezTo>
                  <a:cubicBezTo>
                    <a:pt x="10" y="107"/>
                    <a:pt x="14" y="18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13" name="Freeform 1459"/>
            <p:cNvSpPr>
              <a:spLocks/>
            </p:cNvSpPr>
            <p:nvPr/>
          </p:nvSpPr>
          <p:spPr bwMode="auto">
            <a:xfrm>
              <a:off x="1805" y="8482"/>
              <a:ext cx="68" cy="336"/>
            </a:xfrm>
            <a:custGeom>
              <a:avLst/>
              <a:gdLst>
                <a:gd name="T0" fmla="*/ 132324 w 52"/>
                <a:gd name="T1" fmla="*/ 12946731 h 239"/>
                <a:gd name="T2" fmla="*/ 28521 w 52"/>
                <a:gd name="T3" fmla="*/ 8849249 h 239"/>
                <a:gd name="T4" fmla="*/ 132324 w 52"/>
                <a:gd name="T5" fmla="*/ 2968854 h 239"/>
                <a:gd name="T6" fmla="*/ 278116 w 52"/>
                <a:gd name="T7" fmla="*/ 0 h 239"/>
                <a:gd name="T8" fmla="*/ 132324 w 52"/>
                <a:gd name="T9" fmla="*/ 3998160 h 239"/>
                <a:gd name="T10" fmla="*/ 132324 w 52"/>
                <a:gd name="T11" fmla="*/ 12946731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239"/>
                <a:gd name="T20" fmla="*/ 52 w 52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239">
                  <a:moveTo>
                    <a:pt x="25" y="239"/>
                  </a:moveTo>
                  <a:cubicBezTo>
                    <a:pt x="16" y="226"/>
                    <a:pt x="10" y="207"/>
                    <a:pt x="5" y="163"/>
                  </a:cubicBezTo>
                  <a:cubicBezTo>
                    <a:pt x="0" y="119"/>
                    <a:pt x="14" y="72"/>
                    <a:pt x="25" y="55"/>
                  </a:cubicBezTo>
                  <a:cubicBezTo>
                    <a:pt x="36" y="38"/>
                    <a:pt x="52" y="17"/>
                    <a:pt x="52" y="0"/>
                  </a:cubicBezTo>
                  <a:cubicBezTo>
                    <a:pt x="51" y="25"/>
                    <a:pt x="34" y="50"/>
                    <a:pt x="25" y="74"/>
                  </a:cubicBezTo>
                  <a:cubicBezTo>
                    <a:pt x="16" y="98"/>
                    <a:pt x="3" y="172"/>
                    <a:pt x="25" y="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14" name="Freeform 1460"/>
            <p:cNvSpPr>
              <a:spLocks/>
            </p:cNvSpPr>
            <p:nvPr/>
          </p:nvSpPr>
          <p:spPr bwMode="auto">
            <a:xfrm>
              <a:off x="1343" y="8760"/>
              <a:ext cx="367" cy="75"/>
            </a:xfrm>
            <a:custGeom>
              <a:avLst/>
              <a:gdLst>
                <a:gd name="T0" fmla="*/ 0 w 278"/>
                <a:gd name="T1" fmla="*/ 0 h 53"/>
                <a:gd name="T2" fmla="*/ 787528 w 278"/>
                <a:gd name="T3" fmla="*/ 2156584 h 53"/>
                <a:gd name="T4" fmla="*/ 1608532 w 278"/>
                <a:gd name="T5" fmla="*/ 2732116 h 53"/>
                <a:gd name="T6" fmla="*/ 2013369 w 278"/>
                <a:gd name="T7" fmla="*/ 3533783 h 53"/>
                <a:gd name="T8" fmla="*/ 1534905 w 278"/>
                <a:gd name="T9" fmla="*/ 3051770 h 53"/>
                <a:gd name="T10" fmla="*/ 676498 w 278"/>
                <a:gd name="T11" fmla="*/ 2265248 h 53"/>
                <a:gd name="T12" fmla="*/ 0 w 278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8"/>
                <a:gd name="T22" fmla="*/ 0 h 53"/>
                <a:gd name="T23" fmla="*/ 278 w 278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8" h="53">
                  <a:moveTo>
                    <a:pt x="0" y="0"/>
                  </a:moveTo>
                  <a:cubicBezTo>
                    <a:pt x="20" y="9"/>
                    <a:pt x="75" y="26"/>
                    <a:pt x="108" y="32"/>
                  </a:cubicBezTo>
                  <a:cubicBezTo>
                    <a:pt x="141" y="38"/>
                    <a:pt x="200" y="40"/>
                    <a:pt x="222" y="41"/>
                  </a:cubicBezTo>
                  <a:cubicBezTo>
                    <a:pt x="244" y="42"/>
                    <a:pt x="270" y="50"/>
                    <a:pt x="278" y="53"/>
                  </a:cubicBezTo>
                  <a:cubicBezTo>
                    <a:pt x="262" y="50"/>
                    <a:pt x="227" y="46"/>
                    <a:pt x="212" y="45"/>
                  </a:cubicBezTo>
                  <a:cubicBezTo>
                    <a:pt x="197" y="44"/>
                    <a:pt x="121" y="43"/>
                    <a:pt x="93" y="34"/>
                  </a:cubicBezTo>
                  <a:cubicBezTo>
                    <a:pt x="65" y="25"/>
                    <a:pt x="19" y="1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15" name="Freeform 1461"/>
            <p:cNvSpPr>
              <a:spLocks/>
            </p:cNvSpPr>
            <p:nvPr/>
          </p:nvSpPr>
          <p:spPr bwMode="auto">
            <a:xfrm>
              <a:off x="1672" y="8372"/>
              <a:ext cx="32" cy="161"/>
            </a:xfrm>
            <a:custGeom>
              <a:avLst/>
              <a:gdLst>
                <a:gd name="T0" fmla="*/ 1 w 25"/>
                <a:gd name="T1" fmla="*/ 2169406 h 115"/>
                <a:gd name="T2" fmla="*/ 42460 w 25"/>
                <a:gd name="T3" fmla="*/ 5446032 h 115"/>
                <a:gd name="T4" fmla="*/ 50831 w 25"/>
                <a:gd name="T5" fmla="*/ 2376790 h 115"/>
                <a:gd name="T6" fmla="*/ 0 w 25"/>
                <a:gd name="T7" fmla="*/ 0 h 115"/>
                <a:gd name="T8" fmla="*/ 8268 w 25"/>
                <a:gd name="T9" fmla="*/ 2169406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15"/>
                <a:gd name="T17" fmla="*/ 25 w 25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15">
                  <a:moveTo>
                    <a:pt x="1" y="46"/>
                  </a:moveTo>
                  <a:cubicBezTo>
                    <a:pt x="15" y="66"/>
                    <a:pt x="7" y="93"/>
                    <a:pt x="16" y="115"/>
                  </a:cubicBezTo>
                  <a:cubicBezTo>
                    <a:pt x="25" y="97"/>
                    <a:pt x="23" y="70"/>
                    <a:pt x="19" y="50"/>
                  </a:cubicBezTo>
                  <a:cubicBezTo>
                    <a:pt x="17" y="33"/>
                    <a:pt x="13" y="12"/>
                    <a:pt x="0" y="0"/>
                  </a:cubicBezTo>
                  <a:cubicBezTo>
                    <a:pt x="3" y="13"/>
                    <a:pt x="20" y="35"/>
                    <a:pt x="3" y="4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16" name="Freeform 1462"/>
            <p:cNvSpPr>
              <a:spLocks/>
            </p:cNvSpPr>
            <p:nvPr/>
          </p:nvSpPr>
          <p:spPr bwMode="auto">
            <a:xfrm>
              <a:off x="1272" y="8841"/>
              <a:ext cx="162" cy="316"/>
            </a:xfrm>
            <a:custGeom>
              <a:avLst/>
              <a:gdLst>
                <a:gd name="T0" fmla="*/ 826143 w 123"/>
                <a:gd name="T1" fmla="*/ 11813704 h 225"/>
                <a:gd name="T2" fmla="*/ 0 w 123"/>
                <a:gd name="T3" fmla="*/ 0 h 225"/>
                <a:gd name="T4" fmla="*/ 826143 w 123"/>
                <a:gd name="T5" fmla="*/ 11813704 h 225"/>
                <a:gd name="T6" fmla="*/ 0 60000 65536"/>
                <a:gd name="T7" fmla="*/ 0 60000 65536"/>
                <a:gd name="T8" fmla="*/ 0 60000 65536"/>
                <a:gd name="T9" fmla="*/ 0 w 123"/>
                <a:gd name="T10" fmla="*/ 0 h 225"/>
                <a:gd name="T11" fmla="*/ 123 w 123"/>
                <a:gd name="T12" fmla="*/ 225 h 2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225">
                  <a:moveTo>
                    <a:pt x="123" y="225"/>
                  </a:moveTo>
                  <a:cubicBezTo>
                    <a:pt x="28" y="192"/>
                    <a:pt x="0" y="43"/>
                    <a:pt x="0" y="0"/>
                  </a:cubicBezTo>
                  <a:cubicBezTo>
                    <a:pt x="6" y="43"/>
                    <a:pt x="47" y="194"/>
                    <a:pt x="123" y="225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17" name="Freeform 1463"/>
            <p:cNvSpPr>
              <a:spLocks/>
            </p:cNvSpPr>
            <p:nvPr/>
          </p:nvSpPr>
          <p:spPr bwMode="auto">
            <a:xfrm>
              <a:off x="1506" y="8892"/>
              <a:ext cx="229" cy="251"/>
            </a:xfrm>
            <a:custGeom>
              <a:avLst/>
              <a:gdLst>
                <a:gd name="T0" fmla="*/ 0 w 174"/>
                <a:gd name="T1" fmla="*/ 10635028 h 178"/>
                <a:gd name="T2" fmla="*/ 826106 w 174"/>
                <a:gd name="T3" fmla="*/ 7023675 h 178"/>
                <a:gd name="T4" fmla="*/ 1135735 w 174"/>
                <a:gd name="T5" fmla="*/ 0 h 178"/>
                <a:gd name="T6" fmla="*/ 790654 w 174"/>
                <a:gd name="T7" fmla="*/ 6587540 h 178"/>
                <a:gd name="T8" fmla="*/ 0 w 174"/>
                <a:gd name="T9" fmla="*/ 10635028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8"/>
                <a:gd name="T17" fmla="*/ 174 w 174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8">
                  <a:moveTo>
                    <a:pt x="0" y="178"/>
                  </a:moveTo>
                  <a:cubicBezTo>
                    <a:pt x="33" y="174"/>
                    <a:pt x="78" y="163"/>
                    <a:pt x="126" y="118"/>
                  </a:cubicBezTo>
                  <a:cubicBezTo>
                    <a:pt x="174" y="73"/>
                    <a:pt x="171" y="37"/>
                    <a:pt x="173" y="0"/>
                  </a:cubicBezTo>
                  <a:cubicBezTo>
                    <a:pt x="172" y="18"/>
                    <a:pt x="165" y="68"/>
                    <a:pt x="121" y="110"/>
                  </a:cubicBezTo>
                  <a:cubicBezTo>
                    <a:pt x="77" y="152"/>
                    <a:pt x="16" y="178"/>
                    <a:pt x="0" y="178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18" name="Freeform 1464"/>
            <p:cNvSpPr>
              <a:spLocks/>
            </p:cNvSpPr>
            <p:nvPr/>
          </p:nvSpPr>
          <p:spPr bwMode="auto">
            <a:xfrm>
              <a:off x="1320" y="8736"/>
              <a:ext cx="386" cy="88"/>
            </a:xfrm>
            <a:custGeom>
              <a:avLst/>
              <a:gdLst>
                <a:gd name="T0" fmla="*/ 0 w 292"/>
                <a:gd name="T1" fmla="*/ 0 h 62"/>
                <a:gd name="T2" fmla="*/ 519771 w 292"/>
                <a:gd name="T3" fmla="*/ 1979706 h 62"/>
                <a:gd name="T4" fmla="*/ 1191723 w 292"/>
                <a:gd name="T5" fmla="*/ 3630792 h 62"/>
                <a:gd name="T6" fmla="*/ 2206470 w 292"/>
                <a:gd name="T7" fmla="*/ 4550003 h 62"/>
                <a:gd name="T8" fmla="*/ 1407812 w 292"/>
                <a:gd name="T9" fmla="*/ 2989703 h 62"/>
                <a:gd name="T10" fmla="*/ 1064977 w 292"/>
                <a:gd name="T11" fmla="*/ 2628622 h 62"/>
                <a:gd name="T12" fmla="*/ 485267 w 292"/>
                <a:gd name="T13" fmla="*/ 1394793 h 62"/>
                <a:gd name="T14" fmla="*/ 0 w 292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2"/>
                <a:gd name="T25" fmla="*/ 0 h 62"/>
                <a:gd name="T26" fmla="*/ 292 w 292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2" h="62">
                  <a:moveTo>
                    <a:pt x="0" y="0"/>
                  </a:moveTo>
                  <a:cubicBezTo>
                    <a:pt x="17" y="11"/>
                    <a:pt x="43" y="18"/>
                    <a:pt x="69" y="27"/>
                  </a:cubicBezTo>
                  <a:cubicBezTo>
                    <a:pt x="95" y="35"/>
                    <a:pt x="126" y="45"/>
                    <a:pt x="157" y="49"/>
                  </a:cubicBezTo>
                  <a:cubicBezTo>
                    <a:pt x="188" y="52"/>
                    <a:pt x="247" y="49"/>
                    <a:pt x="292" y="62"/>
                  </a:cubicBezTo>
                  <a:cubicBezTo>
                    <a:pt x="269" y="53"/>
                    <a:pt x="240" y="44"/>
                    <a:pt x="186" y="41"/>
                  </a:cubicBezTo>
                  <a:cubicBezTo>
                    <a:pt x="177" y="40"/>
                    <a:pt x="159" y="39"/>
                    <a:pt x="141" y="36"/>
                  </a:cubicBezTo>
                  <a:cubicBezTo>
                    <a:pt x="111" y="31"/>
                    <a:pt x="78" y="23"/>
                    <a:pt x="64" y="19"/>
                  </a:cubicBezTo>
                  <a:cubicBezTo>
                    <a:pt x="42" y="13"/>
                    <a:pt x="7" y="4"/>
                    <a:pt x="0" y="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19" name="Freeform 1465"/>
            <p:cNvSpPr>
              <a:spLocks/>
            </p:cNvSpPr>
            <p:nvPr/>
          </p:nvSpPr>
          <p:spPr bwMode="auto">
            <a:xfrm>
              <a:off x="1672" y="8482"/>
              <a:ext cx="64" cy="310"/>
            </a:xfrm>
            <a:custGeom>
              <a:avLst/>
              <a:gdLst>
                <a:gd name="T0" fmla="*/ 233817 w 49"/>
                <a:gd name="T1" fmla="*/ 12844829 h 220"/>
                <a:gd name="T2" fmla="*/ 115065 w 49"/>
                <a:gd name="T3" fmla="*/ 4591042 h 220"/>
                <a:gd name="T4" fmla="*/ 0 w 49"/>
                <a:gd name="T5" fmla="*/ 0 h 220"/>
                <a:gd name="T6" fmla="*/ 88097 w 49"/>
                <a:gd name="T7" fmla="*/ 5598732 h 220"/>
                <a:gd name="T8" fmla="*/ 233817 w 49"/>
                <a:gd name="T9" fmla="*/ 12844829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20"/>
                <a:gd name="T17" fmla="*/ 49 w 49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20">
                  <a:moveTo>
                    <a:pt x="45" y="220"/>
                  </a:moveTo>
                  <a:cubicBezTo>
                    <a:pt x="46" y="170"/>
                    <a:pt x="34" y="120"/>
                    <a:pt x="22" y="79"/>
                  </a:cubicBezTo>
                  <a:cubicBezTo>
                    <a:pt x="13" y="49"/>
                    <a:pt x="2" y="25"/>
                    <a:pt x="0" y="0"/>
                  </a:cubicBezTo>
                  <a:cubicBezTo>
                    <a:pt x="0" y="32"/>
                    <a:pt x="9" y="68"/>
                    <a:pt x="17" y="96"/>
                  </a:cubicBezTo>
                  <a:cubicBezTo>
                    <a:pt x="24" y="123"/>
                    <a:pt x="49" y="199"/>
                    <a:pt x="45" y="22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20" name="Freeform 1466"/>
            <p:cNvSpPr>
              <a:spLocks/>
            </p:cNvSpPr>
            <p:nvPr/>
          </p:nvSpPr>
          <p:spPr bwMode="auto">
            <a:xfrm>
              <a:off x="1627" y="8721"/>
              <a:ext cx="114" cy="103"/>
            </a:xfrm>
            <a:custGeom>
              <a:avLst/>
              <a:gdLst>
                <a:gd name="T0" fmla="*/ 71521 w 87"/>
                <a:gd name="T1" fmla="*/ 2323148 h 74"/>
                <a:gd name="T2" fmla="*/ 435998 w 87"/>
                <a:gd name="T3" fmla="*/ 0 h 74"/>
                <a:gd name="T4" fmla="*/ 404061 w 87"/>
                <a:gd name="T5" fmla="*/ 2752006 h 74"/>
                <a:gd name="T6" fmla="*/ 268475 w 87"/>
                <a:gd name="T7" fmla="*/ 2630542 h 74"/>
                <a:gd name="T8" fmla="*/ 0 w 87"/>
                <a:gd name="T9" fmla="*/ 2598883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74"/>
                <a:gd name="T17" fmla="*/ 87 w 8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74">
                  <a:moveTo>
                    <a:pt x="12" y="59"/>
                  </a:moveTo>
                  <a:cubicBezTo>
                    <a:pt x="45" y="70"/>
                    <a:pt x="77" y="31"/>
                    <a:pt x="76" y="0"/>
                  </a:cubicBezTo>
                  <a:cubicBezTo>
                    <a:pt x="75" y="16"/>
                    <a:pt x="87" y="62"/>
                    <a:pt x="70" y="70"/>
                  </a:cubicBezTo>
                  <a:cubicBezTo>
                    <a:pt x="62" y="74"/>
                    <a:pt x="54" y="69"/>
                    <a:pt x="47" y="67"/>
                  </a:cubicBezTo>
                  <a:cubicBezTo>
                    <a:pt x="31" y="64"/>
                    <a:pt x="16" y="67"/>
                    <a:pt x="0" y="6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21" name="Freeform 1467"/>
            <p:cNvSpPr>
              <a:spLocks/>
            </p:cNvSpPr>
            <p:nvPr/>
          </p:nvSpPr>
          <p:spPr bwMode="auto">
            <a:xfrm>
              <a:off x="1269" y="9148"/>
              <a:ext cx="130" cy="47"/>
            </a:xfrm>
            <a:custGeom>
              <a:avLst/>
              <a:gdLst>
                <a:gd name="T0" fmla="*/ 1 w 98"/>
                <a:gd name="T1" fmla="*/ 558948 h 33"/>
                <a:gd name="T2" fmla="*/ 289450 w 98"/>
                <a:gd name="T3" fmla="*/ 2082173 h 33"/>
                <a:gd name="T4" fmla="*/ 825756 w 98"/>
                <a:gd name="T5" fmla="*/ 558948 h 33"/>
                <a:gd name="T6" fmla="*/ 600019 w 98"/>
                <a:gd name="T7" fmla="*/ 653521 h 33"/>
                <a:gd name="T8" fmla="*/ 367965 w 98"/>
                <a:gd name="T9" fmla="*/ 653521 h 33"/>
                <a:gd name="T10" fmla="*/ 218201 w 98"/>
                <a:gd name="T11" fmla="*/ 1614816 h 33"/>
                <a:gd name="T12" fmla="*/ 24379 w 98"/>
                <a:gd name="T13" fmla="*/ 653521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33"/>
                <a:gd name="T23" fmla="*/ 98 w 9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33">
                  <a:moveTo>
                    <a:pt x="1" y="7"/>
                  </a:moveTo>
                  <a:cubicBezTo>
                    <a:pt x="0" y="33"/>
                    <a:pt x="13" y="33"/>
                    <a:pt x="34" y="25"/>
                  </a:cubicBezTo>
                  <a:cubicBezTo>
                    <a:pt x="53" y="18"/>
                    <a:pt x="78" y="6"/>
                    <a:pt x="98" y="7"/>
                  </a:cubicBezTo>
                  <a:cubicBezTo>
                    <a:pt x="89" y="1"/>
                    <a:pt x="81" y="7"/>
                    <a:pt x="71" y="8"/>
                  </a:cubicBezTo>
                  <a:cubicBezTo>
                    <a:pt x="58" y="9"/>
                    <a:pt x="54" y="0"/>
                    <a:pt x="44" y="8"/>
                  </a:cubicBezTo>
                  <a:cubicBezTo>
                    <a:pt x="37" y="13"/>
                    <a:pt x="36" y="19"/>
                    <a:pt x="26" y="20"/>
                  </a:cubicBezTo>
                  <a:cubicBezTo>
                    <a:pt x="14" y="22"/>
                    <a:pt x="11" y="13"/>
                    <a:pt x="3" y="8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22" name="Freeform 1468"/>
            <p:cNvSpPr>
              <a:spLocks/>
            </p:cNvSpPr>
            <p:nvPr/>
          </p:nvSpPr>
          <p:spPr bwMode="auto">
            <a:xfrm>
              <a:off x="2007" y="8362"/>
              <a:ext cx="268" cy="768"/>
            </a:xfrm>
            <a:custGeom>
              <a:avLst/>
              <a:gdLst>
                <a:gd name="T0" fmla="*/ 65975 w 204"/>
                <a:gd name="T1" fmla="*/ 0 h 546"/>
                <a:gd name="T2" fmla="*/ 1034676 w 204"/>
                <a:gd name="T3" fmla="*/ 11646222 h 546"/>
                <a:gd name="T4" fmla="*/ 896717 w 204"/>
                <a:gd name="T5" fmla="*/ 25351864 h 546"/>
                <a:gd name="T6" fmla="*/ 0 w 204"/>
                <a:gd name="T7" fmla="*/ 29959582 h 546"/>
                <a:gd name="T8" fmla="*/ 933606 w 204"/>
                <a:gd name="T9" fmla="*/ 19779910 h 546"/>
                <a:gd name="T10" fmla="*/ 65975 w 204"/>
                <a:gd name="T11" fmla="*/ 0 h 5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4"/>
                <a:gd name="T19" fmla="*/ 0 h 546"/>
                <a:gd name="T20" fmla="*/ 204 w 204"/>
                <a:gd name="T21" fmla="*/ 546 h 5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4" h="546">
                  <a:moveTo>
                    <a:pt x="11" y="0"/>
                  </a:moveTo>
                  <a:cubicBezTo>
                    <a:pt x="43" y="26"/>
                    <a:pt x="129" y="108"/>
                    <a:pt x="167" y="211"/>
                  </a:cubicBezTo>
                  <a:cubicBezTo>
                    <a:pt x="204" y="314"/>
                    <a:pt x="193" y="388"/>
                    <a:pt x="145" y="460"/>
                  </a:cubicBezTo>
                  <a:cubicBezTo>
                    <a:pt x="97" y="532"/>
                    <a:pt x="32" y="546"/>
                    <a:pt x="0" y="543"/>
                  </a:cubicBezTo>
                  <a:cubicBezTo>
                    <a:pt x="31" y="534"/>
                    <a:pt x="128" y="502"/>
                    <a:pt x="151" y="359"/>
                  </a:cubicBezTo>
                  <a:cubicBezTo>
                    <a:pt x="173" y="216"/>
                    <a:pt x="80" y="56"/>
                    <a:pt x="11" y="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23" name="Freeform 1469"/>
            <p:cNvSpPr>
              <a:spLocks/>
            </p:cNvSpPr>
            <p:nvPr/>
          </p:nvSpPr>
          <p:spPr bwMode="auto">
            <a:xfrm>
              <a:off x="1535" y="8621"/>
              <a:ext cx="192" cy="191"/>
            </a:xfrm>
            <a:custGeom>
              <a:avLst/>
              <a:gdLst>
                <a:gd name="T0" fmla="*/ 0 w 145"/>
                <a:gd name="T1" fmla="*/ 6239030 h 136"/>
                <a:gd name="T2" fmla="*/ 858959 w 145"/>
                <a:gd name="T3" fmla="*/ 4722152 h 136"/>
                <a:gd name="T4" fmla="*/ 978934 w 145"/>
                <a:gd name="T5" fmla="*/ 0 h 136"/>
                <a:gd name="T6" fmla="*/ 1082397 w 145"/>
                <a:gd name="T7" fmla="*/ 1639561 h 136"/>
                <a:gd name="T8" fmla="*/ 1154324 w 145"/>
                <a:gd name="T9" fmla="*/ 4970210 h 136"/>
                <a:gd name="T10" fmla="*/ 1082397 w 145"/>
                <a:gd name="T11" fmla="*/ 6726927 h 136"/>
                <a:gd name="T12" fmla="*/ 770521 w 145"/>
                <a:gd name="T13" fmla="*/ 7122574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136"/>
                <a:gd name="T23" fmla="*/ 145 w 145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136">
                  <a:moveTo>
                    <a:pt x="0" y="119"/>
                  </a:moveTo>
                  <a:cubicBezTo>
                    <a:pt x="28" y="123"/>
                    <a:pt x="80" y="124"/>
                    <a:pt x="108" y="90"/>
                  </a:cubicBezTo>
                  <a:cubicBezTo>
                    <a:pt x="136" y="55"/>
                    <a:pt x="125" y="15"/>
                    <a:pt x="122" y="0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97" y="136"/>
                    <a:pt x="97" y="136"/>
                    <a:pt x="97" y="13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24" name="Freeform 1470"/>
            <p:cNvSpPr>
              <a:spLocks/>
            </p:cNvSpPr>
            <p:nvPr/>
          </p:nvSpPr>
          <p:spPr bwMode="auto">
            <a:xfrm>
              <a:off x="1307" y="9166"/>
              <a:ext cx="101" cy="44"/>
            </a:xfrm>
            <a:custGeom>
              <a:avLst/>
              <a:gdLst>
                <a:gd name="T0" fmla="*/ 0 w 76"/>
                <a:gd name="T1" fmla="*/ 1830129 h 31"/>
                <a:gd name="T2" fmla="*/ 323055 w 76"/>
                <a:gd name="T3" fmla="*/ 876791 h 31"/>
                <a:gd name="T4" fmla="*/ 681155 w 76"/>
                <a:gd name="T5" fmla="*/ 234368 h 31"/>
                <a:gd name="T6" fmla="*/ 553610 w 76"/>
                <a:gd name="T7" fmla="*/ 1575812 h 31"/>
                <a:gd name="T8" fmla="*/ 58645 w 76"/>
                <a:gd name="T9" fmla="*/ 1830129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31"/>
                <a:gd name="T17" fmla="*/ 76 w 7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31">
                  <a:moveTo>
                    <a:pt x="0" y="25"/>
                  </a:moveTo>
                  <a:cubicBezTo>
                    <a:pt x="10" y="24"/>
                    <a:pt x="25" y="15"/>
                    <a:pt x="36" y="12"/>
                  </a:cubicBezTo>
                  <a:cubicBezTo>
                    <a:pt x="46" y="9"/>
                    <a:pt x="67" y="0"/>
                    <a:pt x="76" y="3"/>
                  </a:cubicBezTo>
                  <a:cubicBezTo>
                    <a:pt x="70" y="6"/>
                    <a:pt x="44" y="14"/>
                    <a:pt x="62" y="21"/>
                  </a:cubicBezTo>
                  <a:cubicBezTo>
                    <a:pt x="57" y="27"/>
                    <a:pt x="9" y="31"/>
                    <a:pt x="6" y="25"/>
                  </a:cubicBezTo>
                </a:path>
              </a:pathLst>
            </a:custGeom>
            <a:solidFill>
              <a:srgbClr val="C6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25" name="Freeform 1471"/>
            <p:cNvSpPr>
              <a:spLocks/>
            </p:cNvSpPr>
            <p:nvPr/>
          </p:nvSpPr>
          <p:spPr bwMode="auto">
            <a:xfrm>
              <a:off x="1646" y="9063"/>
              <a:ext cx="39" cy="90"/>
            </a:xfrm>
            <a:custGeom>
              <a:avLst/>
              <a:gdLst>
                <a:gd name="T0" fmla="*/ 0 w 29"/>
                <a:gd name="T1" fmla="*/ 1445839 h 64"/>
                <a:gd name="T2" fmla="*/ 372418 w 29"/>
                <a:gd name="T3" fmla="*/ 0 h 64"/>
                <a:gd name="T4" fmla="*/ 334273 w 29"/>
                <a:gd name="T5" fmla="*/ 1445839 h 64"/>
                <a:gd name="T6" fmla="*/ 66463 w 29"/>
                <a:gd name="T7" fmla="*/ 3520647 h 64"/>
                <a:gd name="T8" fmla="*/ 192296 w 29"/>
                <a:gd name="T9" fmla="*/ 1754332 h 64"/>
                <a:gd name="T10" fmla="*/ 27326 w 29"/>
                <a:gd name="T11" fmla="*/ 1472745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64"/>
                <a:gd name="T20" fmla="*/ 29 w 29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64">
                  <a:moveTo>
                    <a:pt x="0" y="26"/>
                  </a:moveTo>
                  <a:cubicBezTo>
                    <a:pt x="10" y="18"/>
                    <a:pt x="19" y="8"/>
                    <a:pt x="28" y="0"/>
                  </a:cubicBezTo>
                  <a:cubicBezTo>
                    <a:pt x="29" y="9"/>
                    <a:pt x="28" y="17"/>
                    <a:pt x="25" y="26"/>
                  </a:cubicBezTo>
                  <a:cubicBezTo>
                    <a:pt x="21" y="37"/>
                    <a:pt x="14" y="56"/>
                    <a:pt x="5" y="64"/>
                  </a:cubicBezTo>
                  <a:cubicBezTo>
                    <a:pt x="9" y="54"/>
                    <a:pt x="14" y="43"/>
                    <a:pt x="15" y="32"/>
                  </a:cubicBezTo>
                  <a:cubicBezTo>
                    <a:pt x="16" y="25"/>
                    <a:pt x="9" y="14"/>
                    <a:pt x="2" y="27"/>
                  </a:cubicBezTo>
                </a:path>
              </a:pathLst>
            </a:custGeom>
            <a:solidFill>
              <a:srgbClr val="C6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26" name="Freeform 1472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1998478 w 387"/>
                <a:gd name="T1" fmla="*/ 309015 h 656"/>
                <a:gd name="T2" fmla="*/ 2406623 w 387"/>
                <a:gd name="T3" fmla="*/ 10185414 h 656"/>
                <a:gd name="T4" fmla="*/ 2627687 w 387"/>
                <a:gd name="T5" fmla="*/ 19614751 h 656"/>
                <a:gd name="T6" fmla="*/ 2607851 w 387"/>
                <a:gd name="T7" fmla="*/ 21464320 h 656"/>
                <a:gd name="T8" fmla="*/ 2521511 w 387"/>
                <a:gd name="T9" fmla="*/ 28348214 h 656"/>
                <a:gd name="T10" fmla="*/ 1226176 w 387"/>
                <a:gd name="T11" fmla="*/ 34680134 h 656"/>
                <a:gd name="T12" fmla="*/ 1042002 w 387"/>
                <a:gd name="T13" fmla="*/ 34827464 h 656"/>
                <a:gd name="T14" fmla="*/ 997857 w 387"/>
                <a:gd name="T15" fmla="*/ 34731358 h 656"/>
                <a:gd name="T16" fmla="*/ 966611 w 387"/>
                <a:gd name="T17" fmla="*/ 34836910 h 656"/>
                <a:gd name="T18" fmla="*/ 147331 w 387"/>
                <a:gd name="T19" fmla="*/ 35738821 h 656"/>
                <a:gd name="T20" fmla="*/ 158274 w 387"/>
                <a:gd name="T21" fmla="*/ 20854593 h 656"/>
                <a:gd name="T22" fmla="*/ 185305 w 387"/>
                <a:gd name="T23" fmla="*/ 20331180 h 656"/>
                <a:gd name="T24" fmla="*/ 299727 w 387"/>
                <a:gd name="T25" fmla="*/ 16087278 h 656"/>
                <a:gd name="T26" fmla="*/ 470696 w 387"/>
                <a:gd name="T27" fmla="*/ 12219842 h 656"/>
                <a:gd name="T28" fmla="*/ 1183560 w 387"/>
                <a:gd name="T29" fmla="*/ 4244150 h 656"/>
                <a:gd name="T30" fmla="*/ 1998478 w 387"/>
                <a:gd name="T31" fmla="*/ 309015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27" name="Freeform 1473"/>
            <p:cNvSpPr>
              <a:spLocks/>
            </p:cNvSpPr>
            <p:nvPr/>
          </p:nvSpPr>
          <p:spPr bwMode="auto">
            <a:xfrm>
              <a:off x="1672" y="8459"/>
              <a:ext cx="26" cy="101"/>
            </a:xfrm>
            <a:custGeom>
              <a:avLst/>
              <a:gdLst>
                <a:gd name="T0" fmla="*/ 19114 w 20"/>
                <a:gd name="T1" fmla="*/ 0 h 72"/>
                <a:gd name="T2" fmla="*/ 88751 w 20"/>
                <a:gd name="T3" fmla="*/ 3639134 h 72"/>
                <a:gd name="T4" fmla="*/ 0 60000 65536"/>
                <a:gd name="T5" fmla="*/ 0 60000 65536"/>
                <a:gd name="T6" fmla="*/ 0 w 20"/>
                <a:gd name="T7" fmla="*/ 0 h 72"/>
                <a:gd name="T8" fmla="*/ 20 w 20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72">
                  <a:moveTo>
                    <a:pt x="4" y="0"/>
                  </a:moveTo>
                  <a:cubicBezTo>
                    <a:pt x="0" y="15"/>
                    <a:pt x="12" y="48"/>
                    <a:pt x="20" y="7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28" name="Freeform 1474"/>
            <p:cNvSpPr>
              <a:spLocks/>
            </p:cNvSpPr>
            <p:nvPr/>
          </p:nvSpPr>
          <p:spPr bwMode="auto">
            <a:xfrm>
              <a:off x="1289" y="8702"/>
              <a:ext cx="448" cy="133"/>
            </a:xfrm>
            <a:custGeom>
              <a:avLst/>
              <a:gdLst>
                <a:gd name="T0" fmla="*/ 21291 w 340"/>
                <a:gd name="T1" fmla="*/ 0 h 94"/>
                <a:gd name="T2" fmla="*/ 311709 w 340"/>
                <a:gd name="T3" fmla="*/ 2344745 h 94"/>
                <a:gd name="T4" fmla="*/ 836763 w 340"/>
                <a:gd name="T5" fmla="*/ 4073864 h 94"/>
                <a:gd name="T6" fmla="*/ 1906978 w 340"/>
                <a:gd name="T7" fmla="*/ 5264645 h 94"/>
                <a:gd name="T8" fmla="*/ 2316209 w 340"/>
                <a:gd name="T9" fmla="*/ 6231516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94"/>
                <a:gd name="T17" fmla="*/ 340 w 3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94">
                  <a:moveTo>
                    <a:pt x="3" y="0"/>
                  </a:moveTo>
                  <a:cubicBezTo>
                    <a:pt x="0" y="9"/>
                    <a:pt x="18" y="25"/>
                    <a:pt x="46" y="35"/>
                  </a:cubicBezTo>
                  <a:cubicBezTo>
                    <a:pt x="73" y="46"/>
                    <a:pt x="94" y="52"/>
                    <a:pt x="123" y="61"/>
                  </a:cubicBezTo>
                  <a:cubicBezTo>
                    <a:pt x="173" y="76"/>
                    <a:pt x="228" y="74"/>
                    <a:pt x="280" y="79"/>
                  </a:cubicBezTo>
                  <a:cubicBezTo>
                    <a:pt x="301" y="81"/>
                    <a:pt x="334" y="94"/>
                    <a:pt x="340" y="9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29" name="Freeform 1475"/>
            <p:cNvSpPr>
              <a:spLocks/>
            </p:cNvSpPr>
            <p:nvPr/>
          </p:nvSpPr>
          <p:spPr bwMode="auto">
            <a:xfrm>
              <a:off x="1267" y="8806"/>
              <a:ext cx="162" cy="352"/>
            </a:xfrm>
            <a:custGeom>
              <a:avLst/>
              <a:gdLst>
                <a:gd name="T0" fmla="*/ 21156 w 123"/>
                <a:gd name="T1" fmla="*/ 0 h 250"/>
                <a:gd name="T2" fmla="*/ 252302 w 123"/>
                <a:gd name="T3" fmla="*/ 8993583 h 250"/>
                <a:gd name="T4" fmla="*/ 826143 w 123"/>
                <a:gd name="T5" fmla="*/ 14241502 h 250"/>
                <a:gd name="T6" fmla="*/ 0 60000 65536"/>
                <a:gd name="T7" fmla="*/ 0 60000 65536"/>
                <a:gd name="T8" fmla="*/ 0 60000 65536"/>
                <a:gd name="T9" fmla="*/ 0 w 123"/>
                <a:gd name="T10" fmla="*/ 0 h 250"/>
                <a:gd name="T11" fmla="*/ 123 w 123"/>
                <a:gd name="T12" fmla="*/ 250 h 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250">
                  <a:moveTo>
                    <a:pt x="3" y="0"/>
                  </a:moveTo>
                  <a:cubicBezTo>
                    <a:pt x="0" y="28"/>
                    <a:pt x="7" y="97"/>
                    <a:pt x="37" y="158"/>
                  </a:cubicBezTo>
                  <a:cubicBezTo>
                    <a:pt x="67" y="218"/>
                    <a:pt x="108" y="247"/>
                    <a:pt x="123" y="25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30" name="Freeform 1476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539225 w 369"/>
                <a:gd name="T1" fmla="*/ 2336852 h 689"/>
                <a:gd name="T2" fmla="*/ 268461 w 369"/>
                <a:gd name="T3" fmla="*/ 11074123 h 689"/>
                <a:gd name="T4" fmla="*/ 88485 w 369"/>
                <a:gd name="T5" fmla="*/ 18785903 h 689"/>
                <a:gd name="T6" fmla="*/ 319345 w 369"/>
                <a:gd name="T7" fmla="*/ 23427974 h 689"/>
                <a:gd name="T8" fmla="*/ 833642 w 369"/>
                <a:gd name="T9" fmla="*/ 28810215 h 689"/>
                <a:gd name="T10" fmla="*/ 828528 w 369"/>
                <a:gd name="T11" fmla="*/ 34166841 h 689"/>
                <a:gd name="T12" fmla="*/ 1228533 w 369"/>
                <a:gd name="T13" fmla="*/ 35197317 h 689"/>
                <a:gd name="T14" fmla="*/ 1599045 w 369"/>
                <a:gd name="T15" fmla="*/ 36465149 h 689"/>
                <a:gd name="T16" fmla="*/ 2536988 w 369"/>
                <a:gd name="T17" fmla="*/ 38628078 h 689"/>
                <a:gd name="T18" fmla="*/ 2650386 w 369"/>
                <a:gd name="T19" fmla="*/ 27374725 h 689"/>
                <a:gd name="T20" fmla="*/ 2590465 w 369"/>
                <a:gd name="T21" fmla="*/ 23709426 h 689"/>
                <a:gd name="T22" fmla="*/ 2600292 w 369"/>
                <a:gd name="T23" fmla="*/ 23128077 h 689"/>
                <a:gd name="T24" fmla="*/ 2226808 w 369"/>
                <a:gd name="T25" fmla="*/ 12417142 h 689"/>
                <a:gd name="T26" fmla="*/ 539225 w 369"/>
                <a:gd name="T27" fmla="*/ 2336852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31" name="Freeform 1477"/>
            <p:cNvSpPr>
              <a:spLocks/>
            </p:cNvSpPr>
            <p:nvPr/>
          </p:nvSpPr>
          <p:spPr bwMode="auto">
            <a:xfrm>
              <a:off x="2017" y="8854"/>
              <a:ext cx="250" cy="289"/>
            </a:xfrm>
            <a:custGeom>
              <a:avLst/>
              <a:gdLst>
                <a:gd name="T0" fmla="*/ 0 w 190"/>
                <a:gd name="T1" fmla="*/ 12010318 h 205"/>
                <a:gd name="T2" fmla="*/ 1239150 w 190"/>
                <a:gd name="T3" fmla="*/ 0 h 205"/>
                <a:gd name="T4" fmla="*/ 0 60000 65536"/>
                <a:gd name="T5" fmla="*/ 0 60000 65536"/>
                <a:gd name="T6" fmla="*/ 0 w 190"/>
                <a:gd name="T7" fmla="*/ 0 h 205"/>
                <a:gd name="T8" fmla="*/ 190 w 190"/>
                <a:gd name="T9" fmla="*/ 205 h 2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0" h="205">
                  <a:moveTo>
                    <a:pt x="0" y="203"/>
                  </a:moveTo>
                  <a:cubicBezTo>
                    <a:pt x="40" y="205"/>
                    <a:pt x="161" y="173"/>
                    <a:pt x="19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32" name="Freeform 1478"/>
            <p:cNvSpPr>
              <a:spLocks/>
            </p:cNvSpPr>
            <p:nvPr/>
          </p:nvSpPr>
          <p:spPr bwMode="auto">
            <a:xfrm>
              <a:off x="1280" y="9050"/>
              <a:ext cx="415" cy="166"/>
            </a:xfrm>
            <a:custGeom>
              <a:avLst/>
              <a:gdLst>
                <a:gd name="T0" fmla="*/ 984924 w 315"/>
                <a:gd name="T1" fmla="*/ 4206855 h 118"/>
                <a:gd name="T2" fmla="*/ 796826 w 315"/>
                <a:gd name="T3" fmla="*/ 4340499 h 118"/>
                <a:gd name="T4" fmla="*/ 763794 w 315"/>
                <a:gd name="T5" fmla="*/ 4249473 h 118"/>
                <a:gd name="T6" fmla="*/ 728123 w 315"/>
                <a:gd name="T7" fmla="*/ 4353509 h 118"/>
                <a:gd name="T8" fmla="*/ 0 w 315"/>
                <a:gd name="T9" fmla="*/ 6006434 h 118"/>
                <a:gd name="T10" fmla="*/ 1524271 w 315"/>
                <a:gd name="T11" fmla="*/ 5430011 h 118"/>
                <a:gd name="T12" fmla="*/ 2109979 w 315"/>
                <a:gd name="T13" fmla="*/ 0 h 118"/>
                <a:gd name="T14" fmla="*/ 984924 w 315"/>
                <a:gd name="T15" fmla="*/ 4206855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18"/>
                <a:gd name="T26" fmla="*/ 315 w 31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18">
                  <a:moveTo>
                    <a:pt x="145" y="76"/>
                  </a:moveTo>
                  <a:cubicBezTo>
                    <a:pt x="135" y="76"/>
                    <a:pt x="127" y="77"/>
                    <a:pt x="118" y="78"/>
                  </a:cubicBezTo>
                  <a:cubicBezTo>
                    <a:pt x="116" y="78"/>
                    <a:pt x="114" y="77"/>
                    <a:pt x="112" y="77"/>
                  </a:cubicBezTo>
                  <a:cubicBezTo>
                    <a:pt x="110" y="77"/>
                    <a:pt x="109" y="79"/>
                    <a:pt x="107" y="79"/>
                  </a:cubicBezTo>
                  <a:cubicBezTo>
                    <a:pt x="45" y="89"/>
                    <a:pt x="15" y="109"/>
                    <a:pt x="0" y="109"/>
                  </a:cubicBezTo>
                  <a:cubicBezTo>
                    <a:pt x="27" y="118"/>
                    <a:pt x="138" y="108"/>
                    <a:pt x="225" y="98"/>
                  </a:cubicBezTo>
                  <a:cubicBezTo>
                    <a:pt x="315" y="88"/>
                    <a:pt x="307" y="23"/>
                    <a:pt x="311" y="0"/>
                  </a:cubicBezTo>
                  <a:cubicBezTo>
                    <a:pt x="283" y="32"/>
                    <a:pt x="232" y="71"/>
                    <a:pt x="145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33" name="Freeform 1479"/>
            <p:cNvSpPr>
              <a:spLocks/>
            </p:cNvSpPr>
            <p:nvPr/>
          </p:nvSpPr>
          <p:spPr bwMode="auto">
            <a:xfrm>
              <a:off x="1844" y="8852"/>
              <a:ext cx="413" cy="409"/>
            </a:xfrm>
            <a:custGeom>
              <a:avLst/>
              <a:gdLst>
                <a:gd name="T0" fmla="*/ 1303386 w 313"/>
                <a:gd name="T1" fmla="*/ 12193863 h 291"/>
                <a:gd name="T2" fmla="*/ 933121 w 313"/>
                <a:gd name="T3" fmla="*/ 11024383 h 291"/>
                <a:gd name="T4" fmla="*/ 535953 w 313"/>
                <a:gd name="T5" fmla="*/ 9988904 h 291"/>
                <a:gd name="T6" fmla="*/ 540971 w 313"/>
                <a:gd name="T7" fmla="*/ 4920827 h 291"/>
                <a:gd name="T8" fmla="*/ 50478 w 313"/>
                <a:gd name="T9" fmla="*/ 0 h 291"/>
                <a:gd name="T10" fmla="*/ 104934 w 313"/>
                <a:gd name="T11" fmla="*/ 6021114 h 291"/>
                <a:gd name="T12" fmla="*/ 104934 w 313"/>
                <a:gd name="T13" fmla="*/ 11139951 h 291"/>
                <a:gd name="T14" fmla="*/ 896572 w 313"/>
                <a:gd name="T15" fmla="*/ 13896067 h 291"/>
                <a:gd name="T16" fmla="*/ 2226932 w 313"/>
                <a:gd name="T17" fmla="*/ 14311022 h 291"/>
                <a:gd name="T18" fmla="*/ 2231030 w 313"/>
                <a:gd name="T19" fmla="*/ 14239452 h 291"/>
                <a:gd name="T20" fmla="*/ 1303386 w 313"/>
                <a:gd name="T21" fmla="*/ 12193863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91"/>
                <a:gd name="T35" fmla="*/ 313 w 313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91">
                  <a:moveTo>
                    <a:pt x="183" y="227"/>
                  </a:moveTo>
                  <a:cubicBezTo>
                    <a:pt x="137" y="211"/>
                    <a:pt x="136" y="213"/>
                    <a:pt x="131" y="205"/>
                  </a:cubicBezTo>
                  <a:cubicBezTo>
                    <a:pt x="120" y="206"/>
                    <a:pt x="96" y="211"/>
                    <a:pt x="75" y="186"/>
                  </a:cubicBezTo>
                  <a:cubicBezTo>
                    <a:pt x="54" y="161"/>
                    <a:pt x="79" y="135"/>
                    <a:pt x="76" y="92"/>
                  </a:cubicBezTo>
                  <a:cubicBezTo>
                    <a:pt x="74" y="51"/>
                    <a:pt x="33" y="24"/>
                    <a:pt x="7" y="0"/>
                  </a:cubicBezTo>
                  <a:cubicBezTo>
                    <a:pt x="0" y="41"/>
                    <a:pt x="13" y="78"/>
                    <a:pt x="15" y="112"/>
                  </a:cubicBezTo>
                  <a:cubicBezTo>
                    <a:pt x="18" y="150"/>
                    <a:pt x="12" y="177"/>
                    <a:pt x="15" y="207"/>
                  </a:cubicBezTo>
                  <a:cubicBezTo>
                    <a:pt x="18" y="238"/>
                    <a:pt x="67" y="251"/>
                    <a:pt x="126" y="258"/>
                  </a:cubicBezTo>
                  <a:cubicBezTo>
                    <a:pt x="185" y="265"/>
                    <a:pt x="277" y="291"/>
                    <a:pt x="312" y="266"/>
                  </a:cubicBezTo>
                  <a:cubicBezTo>
                    <a:pt x="312" y="265"/>
                    <a:pt x="312" y="265"/>
                    <a:pt x="313" y="265"/>
                  </a:cubicBezTo>
                  <a:cubicBezTo>
                    <a:pt x="300" y="273"/>
                    <a:pt x="230" y="243"/>
                    <a:pt x="183" y="22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34" name="Freeform 1480"/>
            <p:cNvSpPr>
              <a:spLocks/>
            </p:cNvSpPr>
            <p:nvPr/>
          </p:nvSpPr>
          <p:spPr bwMode="auto">
            <a:xfrm>
              <a:off x="1659" y="8457"/>
              <a:ext cx="22" cy="19"/>
            </a:xfrm>
            <a:custGeom>
              <a:avLst/>
              <a:gdLst>
                <a:gd name="T0" fmla="*/ 419757 w 16"/>
                <a:gd name="T1" fmla="*/ 1165198 h 13"/>
                <a:gd name="T2" fmla="*/ 412596 w 16"/>
                <a:gd name="T3" fmla="*/ 2310406 h 13"/>
                <a:gd name="T4" fmla="*/ 0 60000 65536"/>
                <a:gd name="T5" fmla="*/ 0 60000 65536"/>
                <a:gd name="T6" fmla="*/ 0 w 16"/>
                <a:gd name="T7" fmla="*/ 0 h 13"/>
                <a:gd name="T8" fmla="*/ 16 w 16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13">
                  <a:moveTo>
                    <a:pt x="16" y="6"/>
                  </a:moveTo>
                  <a:cubicBezTo>
                    <a:pt x="5" y="0"/>
                    <a:pt x="0" y="13"/>
                    <a:pt x="15" y="12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335" name="Text Box 1481"/>
          <p:cNvSpPr txBox="1">
            <a:spLocks noChangeAspect="1" noChangeArrowheads="1"/>
          </p:cNvSpPr>
          <p:nvPr/>
        </p:nvSpPr>
        <p:spPr bwMode="auto">
          <a:xfrm>
            <a:off x="3275013" y="4589464"/>
            <a:ext cx="2443162" cy="5349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600">
                <a:solidFill>
                  <a:srgbClr val="000000"/>
                </a:solidFill>
                <a:ea typeface="ＭＳ Ｐゴシック" panose="020B0600070205080204" pitchFamily="34" charset="-128"/>
              </a:rPr>
              <a:t>Pathogène d'intérêt vétérinaire</a:t>
            </a:r>
          </a:p>
        </p:txBody>
      </p:sp>
      <p:grpSp>
        <p:nvGrpSpPr>
          <p:cNvPr id="56336" name="Group 171"/>
          <p:cNvGrpSpPr>
            <a:grpSpLocks/>
          </p:cNvGrpSpPr>
          <p:nvPr/>
        </p:nvGrpSpPr>
        <p:grpSpPr bwMode="auto">
          <a:xfrm>
            <a:off x="1154114" y="1989139"/>
            <a:ext cx="5260975" cy="2257425"/>
            <a:chOff x="64" y="1632"/>
            <a:chExt cx="2946" cy="1422"/>
          </a:xfrm>
        </p:grpSpPr>
        <p:sp>
          <p:nvSpPr>
            <p:cNvPr id="56376" name="Text Box 172"/>
            <p:cNvSpPr txBox="1">
              <a:spLocks noChangeAspect="1" noChangeArrowheads="1"/>
            </p:cNvSpPr>
            <p:nvPr/>
          </p:nvSpPr>
          <p:spPr bwMode="auto">
            <a:xfrm>
              <a:off x="64" y="2430"/>
              <a:ext cx="1274" cy="37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8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Antibiotique voie parentérale</a:t>
              </a:r>
            </a:p>
          </p:txBody>
        </p:sp>
        <p:sp>
          <p:nvSpPr>
            <p:cNvPr id="56377" name="AutoShape 173"/>
            <p:cNvSpPr>
              <a:spLocks noChangeArrowheads="1"/>
            </p:cNvSpPr>
            <p:nvPr/>
          </p:nvSpPr>
          <p:spPr bwMode="auto">
            <a:xfrm flipV="1">
              <a:off x="2096" y="2712"/>
              <a:ext cx="163" cy="342"/>
            </a:xfrm>
            <a:prstGeom prst="upArrow">
              <a:avLst>
                <a:gd name="adj1" fmla="val 42500"/>
                <a:gd name="adj2" fmla="val 66801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56378" name="AutoShape 174"/>
            <p:cNvSpPr>
              <a:spLocks noChangeAspect="1" noChangeArrowheads="1"/>
            </p:cNvSpPr>
            <p:nvPr/>
          </p:nvSpPr>
          <p:spPr bwMode="auto">
            <a:xfrm>
              <a:off x="1359" y="2480"/>
              <a:ext cx="362" cy="248"/>
            </a:xfrm>
            <a:prstGeom prst="rightArrow">
              <a:avLst>
                <a:gd name="adj1" fmla="val 50000"/>
                <a:gd name="adj2" fmla="val 36492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79" name="AutoShape 175"/>
            <p:cNvSpPr>
              <a:spLocks noChangeArrowheads="1"/>
            </p:cNvSpPr>
            <p:nvPr/>
          </p:nvSpPr>
          <p:spPr bwMode="auto">
            <a:xfrm>
              <a:off x="2084" y="1655"/>
              <a:ext cx="181" cy="898"/>
            </a:xfrm>
            <a:prstGeom prst="upArrow">
              <a:avLst>
                <a:gd name="adj1" fmla="val 39287"/>
                <a:gd name="adj2" fmla="val 67506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80" name="AutoShape 176"/>
            <p:cNvSpPr>
              <a:spLocks noChangeAspect="1" noChangeArrowheads="1"/>
            </p:cNvSpPr>
            <p:nvPr/>
          </p:nvSpPr>
          <p:spPr bwMode="auto">
            <a:xfrm>
              <a:off x="2263" y="1632"/>
              <a:ext cx="747" cy="170"/>
            </a:xfrm>
            <a:prstGeom prst="rightArrow">
              <a:avLst>
                <a:gd name="adj1" fmla="val 50000"/>
                <a:gd name="adj2" fmla="val 64854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6337" name="Group 177"/>
          <p:cNvGrpSpPr>
            <a:grpSpLocks/>
          </p:cNvGrpSpPr>
          <p:nvPr/>
        </p:nvGrpSpPr>
        <p:grpSpPr bwMode="auto">
          <a:xfrm>
            <a:off x="5041900" y="1557338"/>
            <a:ext cx="5995988" cy="793750"/>
            <a:chOff x="2255" y="1390"/>
            <a:chExt cx="3277" cy="500"/>
          </a:xfrm>
        </p:grpSpPr>
        <p:sp>
          <p:nvSpPr>
            <p:cNvPr id="56374" name="AutoShape 178"/>
            <p:cNvSpPr>
              <a:spLocks noChangeAspect="1" noChangeArrowheads="1"/>
            </p:cNvSpPr>
            <p:nvPr/>
          </p:nvSpPr>
          <p:spPr bwMode="auto">
            <a:xfrm>
              <a:off x="2255" y="1392"/>
              <a:ext cx="699" cy="288"/>
            </a:xfrm>
            <a:prstGeom prst="rightArrow">
              <a:avLst>
                <a:gd name="adj1" fmla="val 50000"/>
                <a:gd name="adj2" fmla="val 6067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75" name="Text Box 179"/>
            <p:cNvSpPr txBox="1">
              <a:spLocks noChangeAspect="1" noChangeArrowheads="1"/>
            </p:cNvSpPr>
            <p:nvPr/>
          </p:nvSpPr>
          <p:spPr bwMode="white">
            <a:xfrm>
              <a:off x="2838" y="1390"/>
              <a:ext cx="2694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6850" indent="-19685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400">
                  <a:solidFill>
                    <a:srgbClr val="FFFFFF"/>
                  </a:solidFill>
                  <a:ea typeface="ＭＳ Ｐゴシック" panose="020B0600070205080204" pitchFamily="34" charset="-128"/>
                </a:rPr>
                <a:t>	</a:t>
              </a:r>
              <a:r>
                <a:rPr lang="fr-FR" altLang="fr-FR" sz="16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Pathogènes zoonotiques résistants</a:t>
              </a:r>
            </a:p>
            <a:p>
              <a:pPr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4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    </a:t>
              </a:r>
              <a:r>
                <a:rPr lang="fr-FR" altLang="fr-FR" sz="12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(salmonelles, Campylobacter)</a:t>
              </a:r>
            </a:p>
            <a:p>
              <a:pPr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	Flore commensale </a:t>
              </a:r>
              <a:r>
                <a:rPr lang="fr-FR" altLang="fr-FR" sz="12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(gènes de résistance)</a:t>
              </a:r>
            </a:p>
          </p:txBody>
        </p:sp>
      </p:grpSp>
      <p:grpSp>
        <p:nvGrpSpPr>
          <p:cNvPr id="56338" name="Group 533"/>
          <p:cNvGrpSpPr>
            <a:grpSpLocks noChangeAspect="1"/>
          </p:cNvGrpSpPr>
          <p:nvPr/>
        </p:nvGrpSpPr>
        <p:grpSpPr bwMode="auto">
          <a:xfrm>
            <a:off x="1397000" y="5013325"/>
            <a:ext cx="1385888" cy="1023938"/>
            <a:chOff x="2336" y="2251"/>
            <a:chExt cx="1105" cy="919"/>
          </a:xfrm>
        </p:grpSpPr>
        <p:grpSp>
          <p:nvGrpSpPr>
            <p:cNvPr id="56346" name="Group 534"/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56372" name="Freeform 535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373" name="Freeform 536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6347" name="Group 537"/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56370" name="Freeform 538"/>
              <p:cNvSpPr>
                <a:spLocks noChangeAspect="1"/>
              </p:cNvSpPr>
              <p:nvPr/>
            </p:nvSpPr>
            <p:spPr bwMode="auto">
              <a:xfrm>
                <a:off x="6531" y="1752"/>
                <a:ext cx="2021" cy="4622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371" name="Freeform 539"/>
              <p:cNvSpPr>
                <a:spLocks noChangeAspect="1"/>
              </p:cNvSpPr>
              <p:nvPr/>
            </p:nvSpPr>
            <p:spPr bwMode="auto">
              <a:xfrm>
                <a:off x="7950" y="6045"/>
                <a:ext cx="324" cy="344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6348" name="Freeform 540"/>
            <p:cNvSpPr>
              <a:spLocks noChangeAspect="1"/>
            </p:cNvSpPr>
            <p:nvPr/>
          </p:nvSpPr>
          <p:spPr bwMode="auto">
            <a:xfrm flipH="1">
              <a:off x="2340" y="2251"/>
              <a:ext cx="1087" cy="446"/>
            </a:xfrm>
            <a:custGeom>
              <a:avLst/>
              <a:gdLst>
                <a:gd name="T0" fmla="*/ 0 w 6305"/>
                <a:gd name="T1" fmla="*/ 0 h 2595"/>
                <a:gd name="T2" fmla="*/ 0 w 6305"/>
                <a:gd name="T3" fmla="*/ 0 h 2595"/>
                <a:gd name="T4" fmla="*/ 0 w 6305"/>
                <a:gd name="T5" fmla="*/ 0 h 2595"/>
                <a:gd name="T6" fmla="*/ 0 w 6305"/>
                <a:gd name="T7" fmla="*/ 0 h 2595"/>
                <a:gd name="T8" fmla="*/ 0 w 6305"/>
                <a:gd name="T9" fmla="*/ 0 h 2595"/>
                <a:gd name="T10" fmla="*/ 0 w 6305"/>
                <a:gd name="T11" fmla="*/ 0 h 2595"/>
                <a:gd name="T12" fmla="*/ 0 w 6305"/>
                <a:gd name="T13" fmla="*/ 0 h 2595"/>
                <a:gd name="T14" fmla="*/ 0 w 6305"/>
                <a:gd name="T15" fmla="*/ 0 h 2595"/>
                <a:gd name="T16" fmla="*/ 0 w 6305"/>
                <a:gd name="T17" fmla="*/ 0 h 2595"/>
                <a:gd name="T18" fmla="*/ 0 w 6305"/>
                <a:gd name="T19" fmla="*/ 0 h 2595"/>
                <a:gd name="T20" fmla="*/ 0 w 6305"/>
                <a:gd name="T21" fmla="*/ 0 h 2595"/>
                <a:gd name="T22" fmla="*/ 0 w 6305"/>
                <a:gd name="T23" fmla="*/ 0 h 2595"/>
                <a:gd name="T24" fmla="*/ 0 w 6305"/>
                <a:gd name="T25" fmla="*/ 0 h 2595"/>
                <a:gd name="T26" fmla="*/ 0 w 6305"/>
                <a:gd name="T27" fmla="*/ 0 h 2595"/>
                <a:gd name="T28" fmla="*/ 0 w 6305"/>
                <a:gd name="T29" fmla="*/ 0 h 2595"/>
                <a:gd name="T30" fmla="*/ 0 w 6305"/>
                <a:gd name="T31" fmla="*/ 0 h 2595"/>
                <a:gd name="T32" fmla="*/ 0 w 6305"/>
                <a:gd name="T33" fmla="*/ 0 h 2595"/>
                <a:gd name="T34" fmla="*/ 0 w 6305"/>
                <a:gd name="T35" fmla="*/ 0 h 2595"/>
                <a:gd name="T36" fmla="*/ 0 w 6305"/>
                <a:gd name="T37" fmla="*/ 0 h 2595"/>
                <a:gd name="T38" fmla="*/ 0 w 6305"/>
                <a:gd name="T39" fmla="*/ 0 h 2595"/>
                <a:gd name="T40" fmla="*/ 0 w 6305"/>
                <a:gd name="T41" fmla="*/ 0 h 2595"/>
                <a:gd name="T42" fmla="*/ 0 w 6305"/>
                <a:gd name="T43" fmla="*/ 0 h 2595"/>
                <a:gd name="T44" fmla="*/ 0 w 6305"/>
                <a:gd name="T45" fmla="*/ 0 h 2595"/>
                <a:gd name="T46" fmla="*/ 0 w 6305"/>
                <a:gd name="T47" fmla="*/ 0 h 2595"/>
                <a:gd name="T48" fmla="*/ 0 w 6305"/>
                <a:gd name="T49" fmla="*/ 0 h 2595"/>
                <a:gd name="T50" fmla="*/ 0 w 6305"/>
                <a:gd name="T51" fmla="*/ 0 h 2595"/>
                <a:gd name="T52" fmla="*/ 0 w 6305"/>
                <a:gd name="T53" fmla="*/ 0 h 2595"/>
                <a:gd name="T54" fmla="*/ 0 w 6305"/>
                <a:gd name="T55" fmla="*/ 0 h 2595"/>
                <a:gd name="T56" fmla="*/ 0 w 6305"/>
                <a:gd name="T57" fmla="*/ 0 h 2595"/>
                <a:gd name="T58" fmla="*/ 0 w 6305"/>
                <a:gd name="T59" fmla="*/ 0 h 2595"/>
                <a:gd name="T60" fmla="*/ 0 w 6305"/>
                <a:gd name="T61" fmla="*/ 0 h 2595"/>
                <a:gd name="T62" fmla="*/ 0 w 6305"/>
                <a:gd name="T63" fmla="*/ 0 h 2595"/>
                <a:gd name="T64" fmla="*/ 0 w 6305"/>
                <a:gd name="T65" fmla="*/ 0 h 2595"/>
                <a:gd name="T66" fmla="*/ 0 w 6305"/>
                <a:gd name="T67" fmla="*/ 0 h 2595"/>
                <a:gd name="T68" fmla="*/ 0 w 6305"/>
                <a:gd name="T69" fmla="*/ 0 h 2595"/>
                <a:gd name="T70" fmla="*/ 0 w 6305"/>
                <a:gd name="T71" fmla="*/ 0 h 2595"/>
                <a:gd name="T72" fmla="*/ 0 w 6305"/>
                <a:gd name="T73" fmla="*/ 0 h 2595"/>
                <a:gd name="T74" fmla="*/ 0 w 6305"/>
                <a:gd name="T75" fmla="*/ 0 h 2595"/>
                <a:gd name="T76" fmla="*/ 0 w 6305"/>
                <a:gd name="T77" fmla="*/ 0 h 2595"/>
                <a:gd name="T78" fmla="*/ 0 w 6305"/>
                <a:gd name="T79" fmla="*/ 0 h 2595"/>
                <a:gd name="T80" fmla="*/ 0 w 6305"/>
                <a:gd name="T81" fmla="*/ 0 h 2595"/>
                <a:gd name="T82" fmla="*/ 0 w 6305"/>
                <a:gd name="T83" fmla="*/ 0 h 2595"/>
                <a:gd name="T84" fmla="*/ 0 w 6305"/>
                <a:gd name="T85" fmla="*/ 0 h 2595"/>
                <a:gd name="T86" fmla="*/ 0 w 6305"/>
                <a:gd name="T87" fmla="*/ 0 h 2595"/>
                <a:gd name="T88" fmla="*/ 0 w 6305"/>
                <a:gd name="T89" fmla="*/ 0 h 2595"/>
                <a:gd name="T90" fmla="*/ 0 w 6305"/>
                <a:gd name="T91" fmla="*/ 0 h 2595"/>
                <a:gd name="T92" fmla="*/ 0 w 6305"/>
                <a:gd name="T93" fmla="*/ 0 h 2595"/>
                <a:gd name="T94" fmla="*/ 0 w 6305"/>
                <a:gd name="T95" fmla="*/ 0 h 2595"/>
                <a:gd name="T96" fmla="*/ 0 w 6305"/>
                <a:gd name="T97" fmla="*/ 0 h 2595"/>
                <a:gd name="T98" fmla="*/ 0 w 6305"/>
                <a:gd name="T99" fmla="*/ 0 h 2595"/>
                <a:gd name="T100" fmla="*/ 0 w 6305"/>
                <a:gd name="T101" fmla="*/ 0 h 2595"/>
                <a:gd name="T102" fmla="*/ 0 w 6305"/>
                <a:gd name="T103" fmla="*/ 0 h 2595"/>
                <a:gd name="T104" fmla="*/ 0 w 6305"/>
                <a:gd name="T105" fmla="*/ 0 h 2595"/>
                <a:gd name="T106" fmla="*/ 0 w 6305"/>
                <a:gd name="T107" fmla="*/ 0 h 2595"/>
                <a:gd name="T108" fmla="*/ 0 w 6305"/>
                <a:gd name="T109" fmla="*/ 0 h 2595"/>
                <a:gd name="T110" fmla="*/ 0 w 6305"/>
                <a:gd name="T111" fmla="*/ 0 h 2595"/>
                <a:gd name="T112" fmla="*/ 0 w 6305"/>
                <a:gd name="T113" fmla="*/ 0 h 2595"/>
                <a:gd name="T114" fmla="*/ 0 w 6305"/>
                <a:gd name="T115" fmla="*/ 0 h 2595"/>
                <a:gd name="T116" fmla="*/ 0 w 6305"/>
                <a:gd name="T117" fmla="*/ 0 h 2595"/>
                <a:gd name="T118" fmla="*/ 0 w 6305"/>
                <a:gd name="T119" fmla="*/ 0 h 2595"/>
                <a:gd name="T120" fmla="*/ 0 w 6305"/>
                <a:gd name="T121" fmla="*/ 0 h 25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6349" name="Group 541"/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56368" name="Freeform 542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369" name="Freeform 543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6350" name="Group 544"/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56366" name="Freeform 545"/>
              <p:cNvSpPr>
                <a:spLocks noChangeAspect="1"/>
              </p:cNvSpPr>
              <p:nvPr/>
            </p:nvSpPr>
            <p:spPr bwMode="auto">
              <a:xfrm>
                <a:off x="6566" y="2057"/>
                <a:ext cx="1825" cy="486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367" name="Freeform 546"/>
              <p:cNvSpPr>
                <a:spLocks noChangeAspect="1"/>
              </p:cNvSpPr>
              <p:nvPr/>
            </p:nvSpPr>
            <p:spPr bwMode="auto">
              <a:xfrm>
                <a:off x="6848" y="6609"/>
                <a:ext cx="424" cy="312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6351" name="Group 547"/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56356" name="Group 548"/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56364" name="Freeform 549"/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365" name="Freeform 550"/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6357" name="Freeform 551"/>
              <p:cNvSpPr>
                <a:spLocks noChangeAspect="1"/>
              </p:cNvSpPr>
              <p:nvPr/>
            </p:nvSpPr>
            <p:spPr bwMode="auto">
              <a:xfrm>
                <a:off x="2741" y="2789"/>
                <a:ext cx="585" cy="659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358" name="Freeform 552"/>
              <p:cNvSpPr>
                <a:spLocks noChangeAspect="1"/>
              </p:cNvSpPr>
              <p:nvPr/>
            </p:nvSpPr>
            <p:spPr bwMode="auto">
              <a:xfrm>
                <a:off x="2292" y="2228"/>
                <a:ext cx="1132" cy="1672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6359" name="Group 553"/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56362" name="Freeform 554"/>
                <p:cNvSpPr>
                  <a:spLocks noChangeAspect="1"/>
                </p:cNvSpPr>
                <p:nvPr/>
              </p:nvSpPr>
              <p:spPr bwMode="auto">
                <a:xfrm>
                  <a:off x="2933" y="2921"/>
                  <a:ext cx="323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363" name="Freeform 555"/>
                <p:cNvSpPr>
                  <a:spLocks noChangeAspect="1"/>
                </p:cNvSpPr>
                <p:nvPr/>
              </p:nvSpPr>
              <p:spPr bwMode="auto">
                <a:xfrm>
                  <a:off x="3101" y="2986"/>
                  <a:ext cx="103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6360" name="Freeform 556"/>
              <p:cNvSpPr>
                <a:spLocks noChangeAspect="1"/>
              </p:cNvSpPr>
              <p:nvPr/>
            </p:nvSpPr>
            <p:spPr bwMode="auto">
              <a:xfrm>
                <a:off x="2238" y="3244"/>
                <a:ext cx="461" cy="717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361" name="Freeform 557"/>
              <p:cNvSpPr>
                <a:spLocks noChangeAspect="1"/>
              </p:cNvSpPr>
              <p:nvPr/>
            </p:nvSpPr>
            <p:spPr bwMode="auto">
              <a:xfrm>
                <a:off x="2487" y="3683"/>
                <a:ext cx="135" cy="141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6352" name="Group 558"/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56354" name="Freeform 559"/>
              <p:cNvSpPr>
                <a:spLocks noChangeAspect="1"/>
              </p:cNvSpPr>
              <p:nvPr/>
            </p:nvSpPr>
            <p:spPr bwMode="auto">
              <a:xfrm>
                <a:off x="3435" y="2183"/>
                <a:ext cx="739" cy="694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355" name="Freeform 560"/>
              <p:cNvSpPr>
                <a:spLocks noChangeAspect="1"/>
              </p:cNvSpPr>
              <p:nvPr/>
            </p:nvSpPr>
            <p:spPr bwMode="auto">
              <a:xfrm>
                <a:off x="3561" y="2322"/>
                <a:ext cx="457" cy="372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6353" name="Freeform 561"/>
            <p:cNvSpPr>
              <a:spLocks noChangeAspect="1"/>
            </p:cNvSpPr>
            <p:nvPr/>
          </p:nvSpPr>
          <p:spPr bwMode="auto">
            <a:xfrm flipH="1">
              <a:off x="2695" y="2639"/>
              <a:ext cx="16" cy="46"/>
            </a:xfrm>
            <a:custGeom>
              <a:avLst/>
              <a:gdLst>
                <a:gd name="T0" fmla="*/ 0 w 90"/>
                <a:gd name="T1" fmla="*/ 0 h 270"/>
                <a:gd name="T2" fmla="*/ 0 w 90"/>
                <a:gd name="T3" fmla="*/ 0 h 270"/>
                <a:gd name="T4" fmla="*/ 0 w 90"/>
                <a:gd name="T5" fmla="*/ 0 h 270"/>
                <a:gd name="T6" fmla="*/ 0 w 90"/>
                <a:gd name="T7" fmla="*/ 0 h 2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339" name="Rectangle 34"/>
          <p:cNvSpPr txBox="1">
            <a:spLocks noChangeArrowheads="1"/>
          </p:cNvSpPr>
          <p:nvPr/>
        </p:nvSpPr>
        <p:spPr bwMode="auto">
          <a:xfrm>
            <a:off x="925512" y="-1588"/>
            <a:ext cx="10194926" cy="6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66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Antibiotiques vétérinaires : les flores bactériennes critiques</a:t>
            </a:r>
          </a:p>
        </p:txBody>
      </p:sp>
      <p:sp>
        <p:nvSpPr>
          <p:cNvPr id="56340" name="Text Box 4"/>
          <p:cNvSpPr txBox="1">
            <a:spLocks noChangeArrowheads="1"/>
          </p:cNvSpPr>
          <p:nvPr/>
        </p:nvSpPr>
        <p:spPr bwMode="auto">
          <a:xfrm>
            <a:off x="6710363" y="3743326"/>
            <a:ext cx="3778250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400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« Taper fort »</a:t>
            </a:r>
          </a:p>
        </p:txBody>
      </p:sp>
      <p:sp>
        <p:nvSpPr>
          <p:cNvPr id="2" name="Virage 1"/>
          <p:cNvSpPr/>
          <p:nvPr/>
        </p:nvSpPr>
        <p:spPr>
          <a:xfrm rot="10800000">
            <a:off x="7072313" y="4670426"/>
            <a:ext cx="1433512" cy="6699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Flèche droite 2"/>
          <p:cNvSpPr/>
          <p:nvPr/>
        </p:nvSpPr>
        <p:spPr>
          <a:xfrm rot="16200000">
            <a:off x="7923213" y="2916238"/>
            <a:ext cx="1073150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6343" name="ZoneTexte 3"/>
          <p:cNvSpPr txBox="1">
            <a:spLocks noChangeArrowheads="1"/>
          </p:cNvSpPr>
          <p:nvPr/>
        </p:nvSpPr>
        <p:spPr bwMode="auto">
          <a:xfrm>
            <a:off x="7050088" y="5565776"/>
            <a:ext cx="1638300" cy="4619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>
                <a:solidFill>
                  <a:srgbClr val="0070C0"/>
                </a:solidFill>
              </a:rPr>
              <a:t>Favorable</a:t>
            </a:r>
          </a:p>
        </p:txBody>
      </p:sp>
      <p:sp>
        <p:nvSpPr>
          <p:cNvPr id="56344" name="ZoneTexte 567"/>
          <p:cNvSpPr txBox="1">
            <a:spLocks noChangeArrowheads="1"/>
          </p:cNvSpPr>
          <p:nvPr/>
        </p:nvSpPr>
        <p:spPr bwMode="auto">
          <a:xfrm>
            <a:off x="8816976" y="2989263"/>
            <a:ext cx="1947863" cy="4619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>
                <a:solidFill>
                  <a:srgbClr val="0070C0"/>
                </a:solidFill>
              </a:rPr>
              <a:t>Défavorable</a:t>
            </a:r>
          </a:p>
        </p:txBody>
      </p:sp>
      <p:sp>
        <p:nvSpPr>
          <p:cNvPr id="56345" name="Espace réservé du numéro de diapositive 5"/>
          <p:cNvSpPr txBox="1">
            <a:spLocks/>
          </p:cNvSpPr>
          <p:nvPr/>
        </p:nvSpPr>
        <p:spPr bwMode="auto">
          <a:xfrm>
            <a:off x="8582026" y="6537326"/>
            <a:ext cx="2657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fld id="{2E2A2F5F-BBFD-465D-9C9C-68013393F8E6}" type="slidenum">
              <a:rPr lang="fr-FR" altLang="fr-FR" sz="1400" b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t>27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35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1271589" y="3141663"/>
            <a:ext cx="9344025" cy="889000"/>
          </a:xfrm>
          <a:prstGeom prst="rect">
            <a:avLst/>
          </a:prstGeom>
          <a:solidFill>
            <a:srgbClr val="FFD5B9"/>
          </a:solidFill>
          <a:ln w="3816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1327150" y="3300413"/>
            <a:ext cx="30734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2400">
                <a:solidFill>
                  <a:srgbClr val="000000"/>
                </a:solidFill>
              </a:rPr>
              <a:t>Durée de traitement</a:t>
            </a:r>
          </a:p>
        </p:txBody>
      </p:sp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6281738" y="3313113"/>
            <a:ext cx="33448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2400">
                <a:solidFill>
                  <a:srgbClr val="000000"/>
                </a:solidFill>
              </a:rPr>
              <a:t>Pression de sélection</a:t>
            </a:r>
          </a:p>
        </p:txBody>
      </p:sp>
      <p:sp>
        <p:nvSpPr>
          <p:cNvPr id="58373" name="AutoShape 6"/>
          <p:cNvSpPr>
            <a:spLocks noChangeArrowheads="1"/>
          </p:cNvSpPr>
          <p:nvPr/>
        </p:nvSpPr>
        <p:spPr bwMode="auto">
          <a:xfrm>
            <a:off x="5580064" y="3249613"/>
            <a:ext cx="669925" cy="622300"/>
          </a:xfrm>
          <a:prstGeom prst="rightArrow">
            <a:avLst>
              <a:gd name="adj1" fmla="val 50000"/>
              <a:gd name="adj2" fmla="val 26918"/>
            </a:avLst>
          </a:prstGeom>
          <a:solidFill>
            <a:srgbClr val="FF6600"/>
          </a:solidFill>
          <a:ln w="936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58374" name="AutoShape 7"/>
          <p:cNvSpPr>
            <a:spLocks noChangeArrowheads="1"/>
          </p:cNvSpPr>
          <p:nvPr/>
        </p:nvSpPr>
        <p:spPr bwMode="auto">
          <a:xfrm rot="-2820000">
            <a:off x="4695825" y="3411538"/>
            <a:ext cx="484188" cy="296862"/>
          </a:xfrm>
          <a:prstGeom prst="rightArrow">
            <a:avLst>
              <a:gd name="adj1" fmla="val 50000"/>
              <a:gd name="adj2" fmla="val 40768"/>
            </a:avLst>
          </a:prstGeom>
          <a:solidFill>
            <a:srgbClr val="009999"/>
          </a:solidFill>
          <a:ln w="936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58375" name="AutoShape 8"/>
          <p:cNvSpPr>
            <a:spLocks noChangeArrowheads="1"/>
          </p:cNvSpPr>
          <p:nvPr/>
        </p:nvSpPr>
        <p:spPr bwMode="auto">
          <a:xfrm rot="-2820000">
            <a:off x="9894888" y="3411538"/>
            <a:ext cx="484188" cy="296863"/>
          </a:xfrm>
          <a:prstGeom prst="rightArrow">
            <a:avLst>
              <a:gd name="adj1" fmla="val 50000"/>
              <a:gd name="adj2" fmla="val 40768"/>
            </a:avLst>
          </a:prstGeom>
          <a:solidFill>
            <a:srgbClr val="009999"/>
          </a:solidFill>
          <a:ln w="936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58376" name="Rectangle 10"/>
          <p:cNvSpPr>
            <a:spLocks noChangeArrowheads="1"/>
          </p:cNvSpPr>
          <p:nvPr/>
        </p:nvSpPr>
        <p:spPr bwMode="auto">
          <a:xfrm>
            <a:off x="1271589" y="388939"/>
            <a:ext cx="96488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None/>
            </a:pPr>
            <a:r>
              <a:rPr lang="fr-FR" altLang="fr-FR" b="0">
                <a:solidFill>
                  <a:srgbClr val="009999"/>
                </a:solidFill>
              </a:rPr>
              <a:t>Quelle stratégie pour préserver les flores commensales?</a:t>
            </a:r>
          </a:p>
        </p:txBody>
      </p:sp>
      <p:sp>
        <p:nvSpPr>
          <p:cNvPr id="5837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1A51D873-B640-46A2-9A2F-374AFE0488B8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28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27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1588" y="1989139"/>
            <a:ext cx="9447212" cy="4192587"/>
          </a:xfrm>
        </p:spPr>
        <p:txBody>
          <a:bodyPr/>
          <a:lstStyle/>
          <a:p>
            <a:pPr marL="444500" indent="-444500" eaLnBrk="1" hangingPunct="1">
              <a:lnSpc>
                <a:spcPct val="90000"/>
              </a:lnSpc>
              <a:spcBef>
                <a:spcPts val="700"/>
              </a:spcBef>
              <a:buClr>
                <a:srgbClr val="009999"/>
              </a:buClr>
              <a:buSzPct val="70000"/>
              <a:buFont typeface="Wingdings" panose="05000000000000000000" pitchFamily="2" charset="2"/>
              <a:buChar char=""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</a:pPr>
            <a:r>
              <a:rPr lang="fr-FR" altLang="fr-FR" sz="2800">
                <a:solidFill>
                  <a:srgbClr val="FF6600"/>
                </a:solidFill>
              </a:rPr>
              <a:t>Absence d’essais cliniques</a:t>
            </a:r>
            <a:r>
              <a:rPr lang="fr-FR" altLang="fr-FR" sz="2800">
                <a:solidFill>
                  <a:srgbClr val="009999"/>
                </a:solidFill>
              </a:rPr>
              <a:t> </a:t>
            </a:r>
            <a:r>
              <a:rPr lang="fr-FR" altLang="fr-FR" sz="2800"/>
              <a:t>en médecine vétérinaire qui valident les durées de traitements</a:t>
            </a:r>
            <a:r>
              <a:rPr lang="fr-FR" altLang="fr-FR" sz="2800">
                <a:solidFill>
                  <a:srgbClr val="009999"/>
                </a:solidFill>
              </a:rPr>
              <a:t> </a:t>
            </a:r>
          </a:p>
          <a:p>
            <a:pPr marL="444500" indent="-444500" eaLnBrk="1" hangingPunct="1">
              <a:lnSpc>
                <a:spcPct val="90000"/>
              </a:lnSpc>
              <a:spcBef>
                <a:spcPts val="700"/>
              </a:spcBef>
              <a:buClr>
                <a:srgbClr val="009999"/>
              </a:buClr>
              <a:buSzPct val="70000"/>
              <a:buFont typeface="Wingdings" panose="05000000000000000000" pitchFamily="2" charset="2"/>
              <a:buChar char=""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</a:pPr>
            <a:endParaRPr lang="fr-FR" altLang="fr-FR" sz="2800">
              <a:solidFill>
                <a:srgbClr val="009999"/>
              </a:solidFill>
            </a:endParaRPr>
          </a:p>
          <a:p>
            <a:pPr marL="444500" indent="-444500" eaLnBrk="1" hangingPunct="1">
              <a:lnSpc>
                <a:spcPct val="90000"/>
              </a:lnSpc>
              <a:spcBef>
                <a:spcPts val="700"/>
              </a:spcBef>
              <a:buClr>
                <a:srgbClr val="009999"/>
              </a:buClr>
              <a:buSzPct val="70000"/>
              <a:buFont typeface="Wingdings" panose="05000000000000000000" pitchFamily="2" charset="2"/>
              <a:buChar char=""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</a:pPr>
            <a:r>
              <a:rPr lang="fr-FR" altLang="fr-FR" sz="2800">
                <a:solidFill>
                  <a:srgbClr val="009999"/>
                </a:solidFill>
              </a:rPr>
              <a:t>Durée de traitement = </a:t>
            </a:r>
            <a:r>
              <a:rPr lang="fr-FR" altLang="fr-FR" sz="2800">
                <a:solidFill>
                  <a:srgbClr val="FF6600"/>
                </a:solidFill>
              </a:rPr>
              <a:t>CHOIX SOUVENT EMPIRIQUE </a:t>
            </a:r>
          </a:p>
          <a:p>
            <a:pPr marL="1290638" lvl="2" indent="-401638" eaLnBrk="1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SzPct val="70000"/>
              <a:buFont typeface="Wingdings" panose="05000000000000000000" pitchFamily="2" charset="2"/>
              <a:buChar char=""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</a:pPr>
            <a:r>
              <a:rPr lang="fr-FR" altLang="fr-FR"/>
              <a:t>« la durée précise du traitement n’est pas confortée par une preuve solide » </a:t>
            </a:r>
          </a:p>
          <a:p>
            <a:pPr marL="1290638" lvl="2" indent="-401638" eaLnBrk="1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SzPct val="70000"/>
              <a:buFont typeface="Wingdings" panose="05000000000000000000" pitchFamily="2" charset="2"/>
              <a:buChar char=""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</a:pPr>
            <a:r>
              <a:rPr lang="fr-FR" altLang="fr-FR"/>
              <a:t>« pas suffisamment d’essais cliniques contrôlés »</a:t>
            </a:r>
          </a:p>
          <a:p>
            <a:pPr marL="1290638" lvl="2" indent="-401638" eaLnBrk="1" hangingPunct="1">
              <a:lnSpc>
                <a:spcPct val="90000"/>
              </a:lnSpc>
              <a:spcBef>
                <a:spcPts val="500"/>
              </a:spcBef>
              <a:buSzPct val="70000"/>
              <a:buNone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</a:pPr>
            <a:r>
              <a:rPr lang="fr-FR" altLang="fr-FR"/>
              <a:t>	</a:t>
            </a:r>
            <a:r>
              <a:rPr lang="fr-FR" altLang="fr-FR" sz="1800"/>
              <a:t>d’après Organisation Mondiale de la Santé</a:t>
            </a:r>
            <a:r>
              <a:rPr lang="fr-FR" altLang="fr-FR"/>
              <a:t> </a:t>
            </a:r>
          </a:p>
          <a:p>
            <a:pPr marL="1290638" lvl="2" indent="-401638" eaLnBrk="1" hangingPunct="1">
              <a:lnSpc>
                <a:spcPct val="90000"/>
              </a:lnSpc>
              <a:spcBef>
                <a:spcPts val="500"/>
              </a:spcBef>
              <a:buSzPct val="70000"/>
              <a:buNone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</a:pPr>
            <a:endParaRPr lang="fr-FR" altLang="fr-FR"/>
          </a:p>
        </p:txBody>
      </p:sp>
      <p:sp>
        <p:nvSpPr>
          <p:cNvPr id="60419" name="Rectangle 10"/>
          <p:cNvSpPr>
            <a:spLocks noChangeArrowheads="1"/>
          </p:cNvSpPr>
          <p:nvPr/>
        </p:nvSpPr>
        <p:spPr bwMode="auto">
          <a:xfrm>
            <a:off x="1271589" y="388939"/>
            <a:ext cx="96488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None/>
            </a:pPr>
            <a:r>
              <a:rPr lang="fr-FR" altLang="fr-FR" b="0">
                <a:solidFill>
                  <a:srgbClr val="009999"/>
                </a:solidFill>
              </a:rPr>
              <a:t>Quelle stratégie pour préserver les flores commensales?</a:t>
            </a:r>
          </a:p>
        </p:txBody>
      </p:sp>
      <p:sp>
        <p:nvSpPr>
          <p:cNvPr id="60420" name="Freeform 7"/>
          <p:cNvSpPr>
            <a:spLocks noChangeArrowheads="1"/>
          </p:cNvSpPr>
          <p:nvPr/>
        </p:nvSpPr>
        <p:spPr bwMode="auto">
          <a:xfrm>
            <a:off x="10639425" y="3759201"/>
            <a:ext cx="469900" cy="1306513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rgbClr val="0033CC"/>
          </a:solidFill>
          <a:ln w="126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64D8E305-B478-4642-B3DC-9421B8A5B480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29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566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4"/>
          <p:cNvSpPr>
            <a:spLocks noChangeShapeType="1"/>
          </p:cNvSpPr>
          <p:nvPr/>
        </p:nvSpPr>
        <p:spPr bwMode="auto">
          <a:xfrm flipV="1">
            <a:off x="2698750" y="2244726"/>
            <a:ext cx="0" cy="3452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Line 5"/>
          <p:cNvSpPr>
            <a:spLocks noChangeShapeType="1"/>
          </p:cNvSpPr>
          <p:nvPr/>
        </p:nvSpPr>
        <p:spPr bwMode="auto">
          <a:xfrm>
            <a:off x="2698751" y="5697538"/>
            <a:ext cx="6608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Freeform 6"/>
          <p:cNvSpPr>
            <a:spLocks/>
          </p:cNvSpPr>
          <p:nvPr/>
        </p:nvSpPr>
        <p:spPr bwMode="auto">
          <a:xfrm>
            <a:off x="2698750" y="2652714"/>
            <a:ext cx="6510338" cy="3044825"/>
          </a:xfrm>
          <a:custGeom>
            <a:avLst/>
            <a:gdLst>
              <a:gd name="T0" fmla="*/ 0 w 4101"/>
              <a:gd name="T1" fmla="*/ 2147483646 h 1814"/>
              <a:gd name="T2" fmla="*/ 2147483646 w 4101"/>
              <a:gd name="T3" fmla="*/ 2147483646 h 1814"/>
              <a:gd name="T4" fmla="*/ 2147483646 w 4101"/>
              <a:gd name="T5" fmla="*/ 2147483646 h 1814"/>
              <a:gd name="T6" fmla="*/ 2147483646 w 4101"/>
              <a:gd name="T7" fmla="*/ 2147483646 h 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01" h="1814">
                <a:moveTo>
                  <a:pt x="0" y="1814"/>
                </a:moveTo>
                <a:cubicBezTo>
                  <a:pt x="105" y="1096"/>
                  <a:pt x="211" y="378"/>
                  <a:pt x="538" y="189"/>
                </a:cubicBezTo>
                <a:cubicBezTo>
                  <a:pt x="865" y="0"/>
                  <a:pt x="1369" y="437"/>
                  <a:pt x="1963" y="677"/>
                </a:cubicBezTo>
                <a:cubicBezTo>
                  <a:pt x="2557" y="917"/>
                  <a:pt x="3329" y="1271"/>
                  <a:pt x="4101" y="162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1" name="Text Box 15"/>
          <p:cNvSpPr txBox="1">
            <a:spLocks noChangeArrowheads="1"/>
          </p:cNvSpPr>
          <p:nvPr/>
        </p:nvSpPr>
        <p:spPr bwMode="auto">
          <a:xfrm rot="-5400000">
            <a:off x="927041" y="3623620"/>
            <a:ext cx="24416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>
                <a:solidFill>
                  <a:srgbClr val="000000"/>
                </a:solidFill>
              </a:rPr>
              <a:t>Concentrations</a:t>
            </a:r>
          </a:p>
        </p:txBody>
      </p:sp>
      <p:sp>
        <p:nvSpPr>
          <p:cNvPr id="9222" name="Text Box 18"/>
          <p:cNvSpPr txBox="1">
            <a:spLocks noChangeArrowheads="1"/>
          </p:cNvSpPr>
          <p:nvPr/>
        </p:nvSpPr>
        <p:spPr bwMode="auto">
          <a:xfrm>
            <a:off x="8534400" y="5864226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>
                <a:solidFill>
                  <a:srgbClr val="000000"/>
                </a:solidFill>
              </a:rPr>
              <a:t>Temps</a:t>
            </a:r>
          </a:p>
        </p:txBody>
      </p:sp>
      <p:grpSp>
        <p:nvGrpSpPr>
          <p:cNvPr id="9223" name="Group 39"/>
          <p:cNvGrpSpPr>
            <a:grpSpLocks/>
          </p:cNvGrpSpPr>
          <p:nvPr/>
        </p:nvGrpSpPr>
        <p:grpSpPr bwMode="auto">
          <a:xfrm>
            <a:off x="2968626" y="4697414"/>
            <a:ext cx="4297363" cy="731837"/>
            <a:chOff x="1270" y="2959"/>
            <a:chExt cx="2707" cy="461"/>
          </a:xfrm>
        </p:grpSpPr>
        <p:sp>
          <p:nvSpPr>
            <p:cNvPr id="9240" name="Line 26"/>
            <p:cNvSpPr>
              <a:spLocks noChangeShapeType="1"/>
            </p:cNvSpPr>
            <p:nvPr/>
          </p:nvSpPr>
          <p:spPr bwMode="auto">
            <a:xfrm>
              <a:off x="1270" y="2959"/>
              <a:ext cx="2707" cy="0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41" name="Rectangle 27"/>
            <p:cNvSpPr>
              <a:spLocks noChangeArrowheads="1"/>
            </p:cNvSpPr>
            <p:nvPr/>
          </p:nvSpPr>
          <p:spPr bwMode="auto">
            <a:xfrm>
              <a:off x="1373" y="3132"/>
              <a:ext cx="2430" cy="288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fr-FR" sz="1400">
                  <a:solidFill>
                    <a:srgbClr val="F8F8F8"/>
                  </a:solidFill>
                </a:rPr>
                <a:t>Temps  &gt; CMI </a:t>
              </a:r>
              <a:r>
                <a:rPr lang="en-US" altLang="fr-FR" sz="1400">
                  <a:solidFill>
                    <a:srgbClr val="FFFF00"/>
                  </a:solidFill>
                </a:rPr>
                <a:t>( </a:t>
              </a:r>
              <a:r>
                <a:rPr lang="en-US" altLang="fr-FR" sz="1400" i="1">
                  <a:solidFill>
                    <a:srgbClr val="FFFF00"/>
                  </a:solidFill>
                </a:rPr>
                <a:t>f </a:t>
              </a:r>
              <a:r>
                <a:rPr lang="en-US" altLang="fr-FR" sz="1400">
                  <a:solidFill>
                    <a:srgbClr val="FFFF00"/>
                  </a:solidFill>
                </a:rPr>
                <a:t>T &gt; MIC )</a:t>
              </a:r>
            </a:p>
          </p:txBody>
        </p:sp>
      </p:grpSp>
      <p:grpSp>
        <p:nvGrpSpPr>
          <p:cNvPr id="9224" name="Group 28"/>
          <p:cNvGrpSpPr>
            <a:grpSpLocks/>
          </p:cNvGrpSpPr>
          <p:nvPr/>
        </p:nvGrpSpPr>
        <p:grpSpPr bwMode="auto">
          <a:xfrm>
            <a:off x="3843339" y="2800350"/>
            <a:ext cx="6453187" cy="1752600"/>
            <a:chOff x="1680" y="1632"/>
            <a:chExt cx="3613" cy="1104"/>
          </a:xfrm>
        </p:grpSpPr>
        <p:sp>
          <p:nvSpPr>
            <p:cNvPr id="9237" name="Line 29"/>
            <p:cNvSpPr>
              <a:spLocks noChangeShapeType="1"/>
            </p:cNvSpPr>
            <p:nvPr/>
          </p:nvSpPr>
          <p:spPr bwMode="auto">
            <a:xfrm>
              <a:off x="4560" y="1680"/>
              <a:ext cx="0" cy="1056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38" name="Text Box 30"/>
            <p:cNvSpPr txBox="1">
              <a:spLocks noChangeArrowheads="1"/>
            </p:cNvSpPr>
            <p:nvPr/>
          </p:nvSpPr>
          <p:spPr bwMode="auto">
            <a:xfrm>
              <a:off x="4582" y="2062"/>
              <a:ext cx="711" cy="330"/>
            </a:xfrm>
            <a:prstGeom prst="rect">
              <a:avLst/>
            </a:prstGeom>
            <a:solidFill>
              <a:srgbClr val="000099"/>
            </a:solidFill>
            <a:ln w="2857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fr-FR" sz="1400">
                  <a:solidFill>
                    <a:srgbClr val="F8F8F8"/>
                  </a:solidFill>
                </a:rPr>
                <a:t>Pic / CMI</a:t>
              </a:r>
              <a:br>
                <a:rPr lang="en-US" altLang="fr-FR" sz="1400">
                  <a:solidFill>
                    <a:srgbClr val="F8F8F8"/>
                  </a:solidFill>
                </a:rPr>
              </a:br>
              <a:r>
                <a:rPr lang="en-US" altLang="fr-FR" sz="1400">
                  <a:solidFill>
                    <a:srgbClr val="F8F8F8"/>
                  </a:solidFill>
                </a:rPr>
                <a:t> </a:t>
              </a:r>
              <a:r>
                <a:rPr lang="en-US" altLang="fr-FR" sz="1400" i="1">
                  <a:solidFill>
                    <a:srgbClr val="FFFF00"/>
                  </a:solidFill>
                </a:rPr>
                <a:t>(Cmax /MIC)</a:t>
              </a:r>
            </a:p>
          </p:txBody>
        </p:sp>
        <p:sp>
          <p:nvSpPr>
            <p:cNvPr id="9239" name="Line 31"/>
            <p:cNvSpPr>
              <a:spLocks noChangeShapeType="1"/>
            </p:cNvSpPr>
            <p:nvPr/>
          </p:nvSpPr>
          <p:spPr bwMode="auto">
            <a:xfrm flipV="1">
              <a:off x="1680" y="1632"/>
              <a:ext cx="2880" cy="0"/>
            </a:xfrm>
            <a:prstGeom prst="line">
              <a:avLst/>
            </a:prstGeom>
            <a:noFill/>
            <a:ln w="28575" cap="rnd">
              <a:solidFill>
                <a:srgbClr val="CC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225" name="Rectangle 33"/>
          <p:cNvSpPr>
            <a:spLocks noChangeArrowheads="1"/>
          </p:cNvSpPr>
          <p:nvPr/>
        </p:nvSpPr>
        <p:spPr bwMode="auto">
          <a:xfrm>
            <a:off x="3192464" y="3586163"/>
            <a:ext cx="2073275" cy="855662"/>
          </a:xfrm>
          <a:prstGeom prst="rect">
            <a:avLst/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400">
                <a:solidFill>
                  <a:srgbClr val="F8F8F8"/>
                </a:solidFill>
              </a:rPr>
              <a:t>Aire</a:t>
            </a:r>
            <a:r>
              <a:rPr lang="en-US" altLang="fr-FR" sz="1400" baseline="-25000">
                <a:solidFill>
                  <a:srgbClr val="F8F8F8"/>
                </a:solidFill>
              </a:rPr>
              <a:t>24h</a:t>
            </a:r>
            <a:r>
              <a:rPr lang="en-US" altLang="fr-FR" sz="1400">
                <a:solidFill>
                  <a:srgbClr val="F8F8F8"/>
                </a:solidFill>
              </a:rPr>
              <a:t> sous </a:t>
            </a:r>
            <a:br>
              <a:rPr lang="en-US" altLang="fr-FR" sz="1400">
                <a:solidFill>
                  <a:srgbClr val="F8F8F8"/>
                </a:solidFill>
              </a:rPr>
            </a:br>
            <a:r>
              <a:rPr lang="en-US" altLang="fr-FR" sz="1400">
                <a:solidFill>
                  <a:srgbClr val="F8F8F8"/>
                </a:solidFill>
              </a:rPr>
              <a:t>la courbe / CMI</a:t>
            </a:r>
            <a:br>
              <a:rPr lang="en-US" altLang="fr-FR" sz="1400">
                <a:solidFill>
                  <a:srgbClr val="F8F8F8"/>
                </a:solidFill>
              </a:rPr>
            </a:br>
            <a:r>
              <a:rPr lang="en-US" altLang="fr-FR" sz="1400" i="1">
                <a:solidFill>
                  <a:srgbClr val="FFFF00"/>
                </a:solidFill>
              </a:rPr>
              <a:t>(AUC</a:t>
            </a:r>
            <a:r>
              <a:rPr lang="en-US" altLang="fr-FR" sz="1400" i="1" baseline="-25000">
                <a:solidFill>
                  <a:srgbClr val="FFFF00"/>
                </a:solidFill>
              </a:rPr>
              <a:t>24h </a:t>
            </a:r>
            <a:r>
              <a:rPr lang="en-US" altLang="fr-FR" sz="1400" i="1">
                <a:solidFill>
                  <a:srgbClr val="FFFF00"/>
                </a:solidFill>
              </a:rPr>
              <a:t>/ MIC)</a:t>
            </a:r>
          </a:p>
        </p:txBody>
      </p:sp>
      <p:grpSp>
        <p:nvGrpSpPr>
          <p:cNvPr id="9226" name="Group 40"/>
          <p:cNvGrpSpPr>
            <a:grpSpLocks/>
          </p:cNvGrpSpPr>
          <p:nvPr/>
        </p:nvGrpSpPr>
        <p:grpSpPr bwMode="auto">
          <a:xfrm>
            <a:off x="2698751" y="4403726"/>
            <a:ext cx="7980363" cy="1293813"/>
            <a:chOff x="1100" y="2774"/>
            <a:chExt cx="5027" cy="815"/>
          </a:xfrm>
        </p:grpSpPr>
        <p:sp>
          <p:nvSpPr>
            <p:cNvPr id="9233" name="Line 8"/>
            <p:cNvSpPr>
              <a:spLocks noChangeShapeType="1"/>
            </p:cNvSpPr>
            <p:nvPr/>
          </p:nvSpPr>
          <p:spPr bwMode="auto">
            <a:xfrm>
              <a:off x="1100" y="2865"/>
              <a:ext cx="4914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34" name="Line 10"/>
            <p:cNvSpPr>
              <a:spLocks noChangeShapeType="1"/>
            </p:cNvSpPr>
            <p:nvPr/>
          </p:nvSpPr>
          <p:spPr bwMode="auto">
            <a:xfrm>
              <a:off x="4076" y="2844"/>
              <a:ext cx="0" cy="7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35" name="Oval 12"/>
            <p:cNvSpPr>
              <a:spLocks noChangeArrowheads="1"/>
            </p:cNvSpPr>
            <p:nvPr/>
          </p:nvSpPr>
          <p:spPr bwMode="auto">
            <a:xfrm>
              <a:off x="4011" y="2774"/>
              <a:ext cx="142" cy="1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>
                <a:solidFill>
                  <a:srgbClr val="000000"/>
                </a:solidFill>
              </a:endParaRPr>
            </a:p>
          </p:txBody>
        </p:sp>
        <p:sp>
          <p:nvSpPr>
            <p:cNvPr id="117798" name="Text Box 38"/>
            <p:cNvSpPr txBox="1">
              <a:spLocks noChangeArrowheads="1"/>
            </p:cNvSpPr>
            <p:nvPr/>
          </p:nvSpPr>
          <p:spPr bwMode="auto">
            <a:xfrm>
              <a:off x="5554" y="2969"/>
              <a:ext cx="57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28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CMI</a:t>
              </a:r>
            </a:p>
          </p:txBody>
        </p:sp>
      </p:grpSp>
      <p:pic>
        <p:nvPicPr>
          <p:cNvPr id="9227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50" y="127635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Rectangle 37"/>
          <p:cNvSpPr>
            <a:spLocks noChangeArrowheads="1"/>
          </p:cNvSpPr>
          <p:nvPr/>
        </p:nvSpPr>
        <p:spPr bwMode="auto">
          <a:xfrm>
            <a:off x="1346200" y="177800"/>
            <a:ext cx="95377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800">
                <a:solidFill>
                  <a:srgbClr val="0000FF"/>
                </a:solidFill>
                <a:latin typeface="Tahoma" panose="020B0604030504040204" pitchFamily="34" charset="0"/>
              </a:rPr>
              <a:t>Antibiothérapie et relations pharmacocinétique/pharmacodynamie (PK/PD)</a:t>
            </a:r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6115051" y="1735139"/>
            <a:ext cx="31924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Antibiogramme : S</a:t>
            </a:r>
          </a:p>
        </p:txBody>
      </p:sp>
      <p:sp>
        <p:nvSpPr>
          <p:cNvPr id="9230" name="Ellipse 4"/>
          <p:cNvSpPr>
            <a:spLocks noChangeArrowheads="1"/>
          </p:cNvSpPr>
          <p:nvPr/>
        </p:nvSpPr>
        <p:spPr bwMode="auto">
          <a:xfrm>
            <a:off x="9683750" y="1866900"/>
            <a:ext cx="317500" cy="260350"/>
          </a:xfrm>
          <a:prstGeom prst="ellipse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8" name="ZoneTexte 1"/>
          <p:cNvSpPr txBox="1">
            <a:spLocks noChangeArrowheads="1"/>
          </p:cNvSpPr>
          <p:nvPr/>
        </p:nvSpPr>
        <p:spPr bwMode="auto">
          <a:xfrm>
            <a:off x="981076" y="1330326"/>
            <a:ext cx="4962525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0099"/>
                </a:solidFill>
                <a:ea typeface="ＭＳ Ｐゴシック" panose="020B0600070205080204" pitchFamily="34" charset="-128"/>
              </a:rPr>
              <a:t>Avec la posologie recommandée</a:t>
            </a:r>
          </a:p>
        </p:txBody>
      </p:sp>
      <p:sp>
        <p:nvSpPr>
          <p:cNvPr id="923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81803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38239" y="1109663"/>
            <a:ext cx="9915525" cy="5173662"/>
          </a:xfrm>
        </p:spPr>
        <p:txBody>
          <a:bodyPr/>
          <a:lstStyle/>
          <a:p>
            <a:pPr marL="446088" indent="-444500" eaLnBrk="1" hangingPunct="1">
              <a:lnSpc>
                <a:spcPct val="90000"/>
              </a:lnSpc>
              <a:spcBef>
                <a:spcPts val="500"/>
              </a:spcBef>
              <a:buClr>
                <a:srgbClr val="372221"/>
              </a:buClr>
              <a:buSzPct val="70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endParaRPr lang="fr-FR" altLang="fr-FR" sz="2400">
              <a:solidFill>
                <a:srgbClr val="009999"/>
              </a:solidFill>
            </a:endParaRPr>
          </a:p>
          <a:p>
            <a:pPr marL="446088" indent="-444500" eaLnBrk="1" hangingPunct="1">
              <a:lnSpc>
                <a:spcPct val="90000"/>
              </a:lnSpc>
              <a:spcBef>
                <a:spcPts val="600"/>
              </a:spcBef>
              <a:buClr>
                <a:srgbClr val="009999"/>
              </a:buClr>
              <a:buSzPct val="70000"/>
              <a:buFont typeface="Wingdings" panose="05000000000000000000" pitchFamily="2" charset="2"/>
              <a:buChar char="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r>
              <a:rPr lang="fr-FR" altLang="fr-FR">
                <a:solidFill>
                  <a:srgbClr val="FF6600"/>
                </a:solidFill>
              </a:rPr>
              <a:t>Impact de la durée du traitement sur le succès clinique</a:t>
            </a:r>
            <a:r>
              <a:rPr lang="fr-FR" altLang="fr-FR" sz="2800">
                <a:solidFill>
                  <a:srgbClr val="FF6600"/>
                </a:solidFill>
              </a:rPr>
              <a:t> </a:t>
            </a:r>
            <a:r>
              <a:rPr lang="fr-FR" altLang="fr-FR" sz="2800">
                <a:solidFill>
                  <a:srgbClr val="009999"/>
                </a:solidFill>
              </a:rPr>
              <a:t> </a:t>
            </a:r>
          </a:p>
          <a:p>
            <a:pPr marL="446088" indent="-444500" eaLnBrk="1" hangingPunct="1">
              <a:lnSpc>
                <a:spcPct val="90000"/>
              </a:lnSpc>
              <a:spcBef>
                <a:spcPts val="225"/>
              </a:spcBef>
              <a:buClr>
                <a:srgbClr val="372221"/>
              </a:buClr>
              <a:buSzPct val="70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endParaRPr lang="fr-FR" altLang="fr-FR" sz="1000"/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Font typeface="Wingdings" panose="05000000000000000000" pitchFamily="2" charset="2"/>
              <a:buChar char="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r>
              <a:rPr lang="fr-FR" altLang="fr-FR" sz="2000"/>
              <a:t>FLUOROQUINOLONE, BETA-LACTAMINE, MACROLIDE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Font typeface="Wingdings" panose="05000000000000000000" pitchFamily="2" charset="2"/>
              <a:buChar char="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r>
              <a:rPr lang="fr-FR" altLang="fr-FR" sz="2000"/>
              <a:t>traitement exacerbations aiguës de bronchite chronique 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Font typeface="Wingdings" panose="05000000000000000000" pitchFamily="2" charset="2"/>
              <a:buChar char="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endParaRPr lang="fr-FR" altLang="fr-FR" sz="2000"/>
          </a:p>
          <a:p>
            <a:pPr marL="885825" lvl="1" indent="-439738" algn="ctr" eaLnBrk="1" hangingPunct="1">
              <a:lnSpc>
                <a:spcPct val="90000"/>
              </a:lnSpc>
              <a:spcBef>
                <a:spcPts val="400"/>
              </a:spcBef>
              <a:buSzPct val="65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r>
              <a:rPr lang="fr-FR" altLang="fr-FR" sz="2000"/>
              <a:t>	</a:t>
            </a:r>
            <a:r>
              <a:rPr lang="fr-FR" altLang="fr-FR" sz="2000">
                <a:solidFill>
                  <a:srgbClr val="FF6600"/>
                </a:solidFill>
              </a:rPr>
              <a:t>5 jours </a:t>
            </a:r>
            <a:r>
              <a:rPr lang="fr-FR" altLang="fr-FR" sz="2000"/>
              <a:t>de traitement </a:t>
            </a:r>
            <a:r>
              <a:rPr lang="fr-FR" altLang="fr-FR" sz="2000">
                <a:solidFill>
                  <a:srgbClr val="FF6600"/>
                </a:solidFill>
              </a:rPr>
              <a:t> </a:t>
            </a:r>
            <a:r>
              <a:rPr lang="fr-FR" altLang="fr-FR" sz="2000">
                <a:solidFill>
                  <a:srgbClr val="009999"/>
                </a:solidFill>
              </a:rPr>
              <a:t>=</a:t>
            </a:r>
            <a:r>
              <a:rPr lang="fr-FR" altLang="fr-FR" sz="2000">
                <a:solidFill>
                  <a:srgbClr val="FF6600"/>
                </a:solidFill>
              </a:rPr>
              <a:t>  7-10 jours </a:t>
            </a:r>
            <a:r>
              <a:rPr lang="fr-FR" altLang="fr-FR" sz="2000"/>
              <a:t>de traitement</a:t>
            </a:r>
            <a:r>
              <a:rPr lang="fr-FR" altLang="fr-FR" sz="2000">
                <a:solidFill>
                  <a:srgbClr val="FF6600"/>
                </a:solidFill>
              </a:rPr>
              <a:t> 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300"/>
              </a:spcBef>
              <a:buSzPct val="65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r>
              <a:rPr lang="fr-FR" altLang="fr-FR" sz="1400"/>
              <a:t>Falagas et al. JAC 2008:62 442-450</a:t>
            </a:r>
          </a:p>
          <a:p>
            <a:pPr marL="446088" indent="-444500" eaLnBrk="1" hangingPunct="1">
              <a:lnSpc>
                <a:spcPct val="90000"/>
              </a:lnSpc>
              <a:spcBef>
                <a:spcPts val="300"/>
              </a:spcBef>
              <a:buClr>
                <a:srgbClr val="009999"/>
              </a:buClr>
              <a:buSzPct val="70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endParaRPr lang="fr-FR" altLang="fr-FR" sz="1400"/>
          </a:p>
          <a:p>
            <a:pPr marL="446088" indent="-444500" eaLnBrk="1" hangingPunct="1">
              <a:lnSpc>
                <a:spcPct val="90000"/>
              </a:lnSpc>
              <a:spcBef>
                <a:spcPts val="300"/>
              </a:spcBef>
              <a:buClr>
                <a:srgbClr val="009999"/>
              </a:buClr>
              <a:buSzPct val="70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endParaRPr lang="fr-FR" altLang="fr-FR" sz="1400"/>
          </a:p>
          <a:p>
            <a:pPr marL="446088" indent="-444500" eaLnBrk="1" hangingPunct="1">
              <a:lnSpc>
                <a:spcPct val="90000"/>
              </a:lnSpc>
              <a:spcBef>
                <a:spcPts val="300"/>
              </a:spcBef>
              <a:buClr>
                <a:srgbClr val="009999"/>
              </a:buClr>
              <a:buSzPct val="70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endParaRPr lang="fr-FR" altLang="fr-FR" sz="1400"/>
          </a:p>
          <a:p>
            <a:pPr marL="885825" lvl="1" indent="-439738" eaLnBrk="1" hangingPunct="1">
              <a:lnSpc>
                <a:spcPct val="90000"/>
              </a:lnSpc>
              <a:spcBef>
                <a:spcPts val="400"/>
              </a:spcBef>
              <a:buClr>
                <a:srgbClr val="666699"/>
              </a:buClr>
              <a:buSzPct val="65000"/>
              <a:buFont typeface="Wingdings" panose="05000000000000000000" pitchFamily="2" charset="2"/>
              <a:buChar char="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r>
              <a:rPr lang="fr-FR" altLang="fr-FR" sz="2000"/>
              <a:t>FLUOROQUINOLONE (levofloxacine)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400"/>
              </a:spcBef>
              <a:buClr>
                <a:srgbClr val="666699"/>
              </a:buClr>
              <a:buSzPct val="65000"/>
              <a:buFont typeface="Wingdings" panose="05000000000000000000" pitchFamily="2" charset="2"/>
              <a:buChar char="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r>
              <a:rPr lang="fr-FR" altLang="fr-FR" sz="2000"/>
              <a:t>traitement pneumonies </a:t>
            </a:r>
          </a:p>
          <a:p>
            <a:pPr marL="1292225" lvl="2" indent="-400050" eaLnBrk="1" hangingPunct="1">
              <a:lnSpc>
                <a:spcPct val="90000"/>
              </a:lnSpc>
              <a:spcBef>
                <a:spcPts val="350"/>
              </a:spcBef>
              <a:buClr>
                <a:srgbClr val="009999"/>
              </a:buClr>
              <a:buSzPct val="70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endParaRPr lang="fr-FR" altLang="fr-FR" sz="1600">
              <a:solidFill>
                <a:srgbClr val="FF6600"/>
              </a:solidFill>
            </a:endParaRPr>
          </a:p>
          <a:p>
            <a:pPr marL="885825" lvl="1" indent="-439738" eaLnBrk="1" hangingPunct="1">
              <a:lnSpc>
                <a:spcPct val="90000"/>
              </a:lnSpc>
              <a:spcBef>
                <a:spcPts val="300"/>
              </a:spcBef>
              <a:buSzPct val="65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endParaRPr lang="fr-FR" altLang="fr-FR" sz="1400"/>
          </a:p>
          <a:p>
            <a:pPr marL="885825" lvl="1" indent="-439738" eaLnBrk="1" hangingPunct="1">
              <a:lnSpc>
                <a:spcPct val="90000"/>
              </a:lnSpc>
              <a:spcBef>
                <a:spcPts val="300"/>
              </a:spcBef>
              <a:buSzPct val="65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endParaRPr lang="fr-FR" altLang="fr-FR" sz="1400"/>
          </a:p>
          <a:p>
            <a:pPr marL="885825" lvl="1" indent="-439738" eaLnBrk="1" hangingPunct="1">
              <a:lnSpc>
                <a:spcPct val="90000"/>
              </a:lnSpc>
              <a:spcBef>
                <a:spcPts val="300"/>
              </a:spcBef>
              <a:buSzPct val="65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r>
              <a:rPr lang="fr-FR" altLang="fr-FR" sz="1400"/>
              <a:t>Dunbar et al. CID 2003:37 752-760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6775450" y="5514975"/>
            <a:ext cx="2160588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None/>
            </a:pPr>
            <a:r>
              <a:rPr lang="fr-FR" altLang="fr-FR" sz="2000">
                <a:solidFill>
                  <a:srgbClr val="FF6600"/>
                </a:solidFill>
              </a:rPr>
              <a:t>500 mg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72221"/>
              </a:buClr>
              <a:buNone/>
            </a:pPr>
            <a:r>
              <a:rPr lang="fr-FR" altLang="fr-FR" sz="2000" b="0">
                <a:solidFill>
                  <a:srgbClr val="372221"/>
                </a:solidFill>
              </a:rPr>
              <a:t>pendant </a:t>
            </a:r>
            <a:r>
              <a:rPr lang="fr-FR" altLang="fr-FR" sz="2000">
                <a:solidFill>
                  <a:srgbClr val="FF6600"/>
                </a:solidFill>
              </a:rPr>
              <a:t>10 jours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197100" y="5529263"/>
            <a:ext cx="407035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algn="ctr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None/>
            </a:pPr>
            <a:r>
              <a:rPr lang="fr-FR" altLang="fr-FR" sz="2000">
                <a:solidFill>
                  <a:srgbClr val="FF6600"/>
                </a:solidFill>
              </a:rPr>
              <a:t>750 mg</a:t>
            </a:r>
          </a:p>
          <a:p>
            <a:pPr lvl="2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 b="0">
                <a:solidFill>
                  <a:srgbClr val="000000"/>
                </a:solidFill>
              </a:rPr>
              <a:t>pendant </a:t>
            </a:r>
            <a:r>
              <a:rPr lang="fr-FR" altLang="fr-FR" sz="2000">
                <a:solidFill>
                  <a:srgbClr val="FF6600"/>
                </a:solidFill>
              </a:rPr>
              <a:t>5 jours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6078539" y="5621339"/>
            <a:ext cx="42227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None/>
            </a:pPr>
            <a:r>
              <a:rPr lang="fr-FR" altLang="fr-FR">
                <a:solidFill>
                  <a:srgbClr val="009999"/>
                </a:solidFill>
              </a:rPr>
              <a:t>=</a:t>
            </a:r>
          </a:p>
        </p:txBody>
      </p:sp>
      <p:sp>
        <p:nvSpPr>
          <p:cNvPr id="62470" name="Rectangle 10"/>
          <p:cNvSpPr>
            <a:spLocks noChangeArrowheads="1"/>
          </p:cNvSpPr>
          <p:nvPr/>
        </p:nvSpPr>
        <p:spPr bwMode="auto">
          <a:xfrm>
            <a:off x="1271589" y="388939"/>
            <a:ext cx="96488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None/>
            </a:pPr>
            <a:r>
              <a:rPr lang="fr-FR" altLang="fr-FR" b="0">
                <a:solidFill>
                  <a:srgbClr val="009999"/>
                </a:solidFill>
              </a:rPr>
              <a:t>Quelle stratégie pour préserver les flores commensales?</a:t>
            </a:r>
          </a:p>
        </p:txBody>
      </p:sp>
      <p:sp>
        <p:nvSpPr>
          <p:cNvPr id="62471" name="Freeform 7"/>
          <p:cNvSpPr>
            <a:spLocks noChangeArrowheads="1"/>
          </p:cNvSpPr>
          <p:nvPr/>
        </p:nvSpPr>
        <p:spPr bwMode="auto">
          <a:xfrm>
            <a:off x="10455275" y="2316163"/>
            <a:ext cx="469900" cy="1306512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rgbClr val="0033CC"/>
          </a:solidFill>
          <a:ln w="126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7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C955D191-50C0-4C1B-A598-33569758F647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28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38239" y="1109663"/>
            <a:ext cx="9915525" cy="3994150"/>
          </a:xfrm>
        </p:spPr>
        <p:txBody>
          <a:bodyPr/>
          <a:lstStyle/>
          <a:p>
            <a:pPr marL="446088" indent="-444500" eaLnBrk="1" hangingPunct="1">
              <a:lnSpc>
                <a:spcPct val="90000"/>
              </a:lnSpc>
              <a:spcBef>
                <a:spcPts val="500"/>
              </a:spcBef>
              <a:buClr>
                <a:srgbClr val="372221"/>
              </a:buClr>
              <a:buSzPct val="70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endParaRPr lang="fr-FR" sz="2400" dirty="0">
              <a:solidFill>
                <a:srgbClr val="009999"/>
              </a:solidFill>
            </a:endParaRPr>
          </a:p>
          <a:p>
            <a:pPr marL="446088" indent="-444500" eaLnBrk="1" hangingPunct="1">
              <a:lnSpc>
                <a:spcPct val="90000"/>
              </a:lnSpc>
              <a:spcBef>
                <a:spcPts val="600"/>
              </a:spcBef>
              <a:buClr>
                <a:srgbClr val="009999"/>
              </a:buClr>
              <a:buSzPct val="70000"/>
              <a:buFont typeface="Wingdings" pitchFamily="2" charset="2"/>
              <a:buChar char="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r>
              <a:rPr lang="fr-FR" dirty="0">
                <a:solidFill>
                  <a:srgbClr val="FF6600"/>
                </a:solidFill>
              </a:rPr>
              <a:t>Impact de la durée du traitement sur le succès clinique</a:t>
            </a:r>
            <a:r>
              <a:rPr lang="fr-FR" sz="2800" dirty="0">
                <a:solidFill>
                  <a:srgbClr val="FF6600"/>
                </a:solidFill>
              </a:rPr>
              <a:t> </a:t>
            </a:r>
            <a:r>
              <a:rPr lang="fr-FR" sz="2800" dirty="0">
                <a:solidFill>
                  <a:srgbClr val="009999"/>
                </a:solidFill>
              </a:rPr>
              <a:t> </a:t>
            </a:r>
          </a:p>
          <a:p>
            <a:pPr marL="446088" indent="-444500" eaLnBrk="1" hangingPunct="1">
              <a:lnSpc>
                <a:spcPct val="90000"/>
              </a:lnSpc>
              <a:spcBef>
                <a:spcPts val="225"/>
              </a:spcBef>
              <a:buClr>
                <a:srgbClr val="372221"/>
              </a:buClr>
              <a:buSzPct val="70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endParaRPr lang="fr-FR" sz="1000" dirty="0"/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Font typeface="Wingdings" pitchFamily="2" charset="2"/>
              <a:buChar char="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r>
              <a:rPr lang="fr-FR" sz="2000" dirty="0"/>
              <a:t>AMOXICILLINE – AC CLAVULANIQUE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Font typeface="Wingdings" pitchFamily="2" charset="2"/>
              <a:buChar char="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r>
              <a:rPr lang="fr-FR" sz="2000" dirty="0"/>
              <a:t>traitement exacerbations aiguës de bronchite chronique 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Font typeface="Wingdings" pitchFamily="2" charset="2"/>
              <a:buChar char="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r>
              <a:rPr lang="fr-FR" sz="2000" dirty="0"/>
              <a:t>Après </a:t>
            </a:r>
            <a:r>
              <a:rPr lang="fr-FR" sz="2000" dirty="0" err="1"/>
              <a:t>ré-évaluation</a:t>
            </a:r>
            <a:r>
              <a:rPr lang="fr-FR" sz="2000" dirty="0"/>
              <a:t> à 3 jours : groupe placebo ou </a:t>
            </a:r>
            <a:r>
              <a:rPr lang="fr-FR" sz="2000" dirty="0" err="1"/>
              <a:t>amox-clav</a:t>
            </a:r>
            <a:r>
              <a:rPr lang="fr-FR" sz="2000" dirty="0"/>
              <a:t> 7 jours</a:t>
            </a:r>
          </a:p>
          <a:p>
            <a:pPr marL="885825" lvl="1" indent="-439738" eaLnBrk="1" hangingPunct="1">
              <a:spcBef>
                <a:spcPts val="500"/>
              </a:spcBef>
              <a:buClr>
                <a:srgbClr val="666699"/>
              </a:buClr>
              <a:buSzPct val="65000"/>
              <a:buFont typeface="Wingdings" pitchFamily="2" charset="2"/>
              <a:buChar char="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endParaRPr lang="fr-FR" sz="1050" dirty="0"/>
          </a:p>
          <a:p>
            <a:pPr marL="885825" lvl="1" indent="-439738" algn="ctr" eaLnBrk="1" hangingPunct="1">
              <a:lnSpc>
                <a:spcPct val="90000"/>
              </a:lnSpc>
              <a:spcBef>
                <a:spcPts val="400"/>
              </a:spcBef>
              <a:buSzPct val="65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r>
              <a:rPr lang="fr-FR" sz="2000" dirty="0"/>
              <a:t>	</a:t>
            </a:r>
            <a:r>
              <a:rPr lang="fr-FR" sz="2000" dirty="0">
                <a:solidFill>
                  <a:srgbClr val="FF6600"/>
                </a:solidFill>
              </a:rPr>
              <a:t>3 jours </a:t>
            </a:r>
            <a:r>
              <a:rPr lang="fr-FR" sz="2000" dirty="0"/>
              <a:t>de traitement </a:t>
            </a:r>
            <a:r>
              <a:rPr lang="fr-FR" sz="2000" dirty="0">
                <a:solidFill>
                  <a:srgbClr val="FF6600"/>
                </a:solidFill>
              </a:rPr>
              <a:t> </a:t>
            </a:r>
            <a:r>
              <a:rPr lang="fr-FR" sz="2000" dirty="0">
                <a:solidFill>
                  <a:srgbClr val="009999"/>
                </a:solidFill>
              </a:rPr>
              <a:t>=</a:t>
            </a:r>
            <a:r>
              <a:rPr lang="fr-FR" sz="2000" dirty="0">
                <a:solidFill>
                  <a:srgbClr val="FF6600"/>
                </a:solidFill>
              </a:rPr>
              <a:t>  10 jours </a:t>
            </a:r>
            <a:r>
              <a:rPr lang="fr-FR" sz="2000" dirty="0"/>
              <a:t>de traitement</a:t>
            </a:r>
            <a:r>
              <a:rPr lang="fr-FR" sz="2000" dirty="0">
                <a:solidFill>
                  <a:srgbClr val="FF6600"/>
                </a:solidFill>
              </a:rPr>
              <a:t> 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300"/>
              </a:spcBef>
              <a:buSzPct val="65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endParaRPr lang="fr-FR" sz="1400" dirty="0"/>
          </a:p>
          <a:p>
            <a:pPr marL="885825" lvl="1" indent="-439738" eaLnBrk="1" hangingPunct="1">
              <a:lnSpc>
                <a:spcPct val="90000"/>
              </a:lnSpc>
              <a:spcBef>
                <a:spcPts val="300"/>
              </a:spcBef>
              <a:buSzPct val="65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r>
              <a:rPr lang="fr-FR" sz="1400" dirty="0" err="1"/>
              <a:t>Roede</a:t>
            </a:r>
            <a:r>
              <a:rPr lang="fr-FR" sz="1400" dirty="0"/>
              <a:t> et al. Clin </a:t>
            </a:r>
            <a:r>
              <a:rPr lang="fr-FR" sz="1400" dirty="0" err="1"/>
              <a:t>Microb</a:t>
            </a:r>
            <a:r>
              <a:rPr lang="fr-FR" sz="1400" dirty="0"/>
              <a:t> Infect 2007:13 284-290</a:t>
            </a:r>
          </a:p>
          <a:p>
            <a:pPr marL="446088" indent="-444500" eaLnBrk="1" hangingPunct="1">
              <a:lnSpc>
                <a:spcPct val="90000"/>
              </a:lnSpc>
              <a:spcBef>
                <a:spcPts val="300"/>
              </a:spcBef>
              <a:buClr>
                <a:srgbClr val="009999"/>
              </a:buClr>
              <a:buSzPct val="70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endParaRPr lang="fr-FR" sz="1400" dirty="0"/>
          </a:p>
          <a:p>
            <a:pPr marL="1292225" lvl="2" indent="-400050" eaLnBrk="1" hangingPunct="1">
              <a:lnSpc>
                <a:spcPct val="90000"/>
              </a:lnSpc>
              <a:spcBef>
                <a:spcPts val="350"/>
              </a:spcBef>
              <a:buClr>
                <a:srgbClr val="009999"/>
              </a:buClr>
              <a:buSzPct val="70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endParaRPr lang="fr-FR" sz="1600" dirty="0">
              <a:solidFill>
                <a:srgbClr val="FF6600"/>
              </a:solidFill>
            </a:endParaRPr>
          </a:p>
          <a:p>
            <a:pPr marL="885825" lvl="1" indent="-439738" eaLnBrk="1" hangingPunct="1">
              <a:lnSpc>
                <a:spcPct val="90000"/>
              </a:lnSpc>
              <a:spcBef>
                <a:spcPts val="300"/>
              </a:spcBef>
              <a:buSzPct val="65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endParaRPr lang="fr-FR" sz="1400" dirty="0"/>
          </a:p>
          <a:p>
            <a:pPr marL="885825" lvl="1" indent="-439738" eaLnBrk="1" hangingPunct="1">
              <a:lnSpc>
                <a:spcPct val="90000"/>
              </a:lnSpc>
              <a:spcBef>
                <a:spcPts val="300"/>
              </a:spcBef>
              <a:buSzPct val="65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endParaRPr lang="fr-FR" sz="1400" dirty="0"/>
          </a:p>
        </p:txBody>
      </p:sp>
      <p:sp>
        <p:nvSpPr>
          <p:cNvPr id="64515" name="Rectangle 10"/>
          <p:cNvSpPr>
            <a:spLocks noChangeArrowheads="1"/>
          </p:cNvSpPr>
          <p:nvPr/>
        </p:nvSpPr>
        <p:spPr bwMode="auto">
          <a:xfrm>
            <a:off x="1271589" y="388939"/>
            <a:ext cx="96488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None/>
            </a:pPr>
            <a:r>
              <a:rPr lang="fr-FR" altLang="fr-FR" b="0">
                <a:solidFill>
                  <a:srgbClr val="009999"/>
                </a:solidFill>
              </a:rPr>
              <a:t>Quelle stratégie pour préserver les flores commensales?</a:t>
            </a:r>
          </a:p>
        </p:txBody>
      </p:sp>
      <p:sp>
        <p:nvSpPr>
          <p:cNvPr id="5" name="Text Box 63"/>
          <p:cNvSpPr txBox="1">
            <a:spLocks noChangeArrowheads="1"/>
          </p:cNvSpPr>
          <p:nvPr/>
        </p:nvSpPr>
        <p:spPr bwMode="auto">
          <a:xfrm>
            <a:off x="1752600" y="4970463"/>
            <a:ext cx="6064250" cy="4000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>
                <a:solidFill>
                  <a:srgbClr val="CC3300"/>
                </a:solidFill>
              </a:rPr>
              <a:t>RE-EVALUATIONS 3-5 JOURS POUR DECISION </a:t>
            </a:r>
          </a:p>
        </p:txBody>
      </p:sp>
      <p:sp>
        <p:nvSpPr>
          <p:cNvPr id="6" name="Text Box 63"/>
          <p:cNvSpPr txBox="1">
            <a:spLocks noChangeArrowheads="1"/>
          </p:cNvSpPr>
          <p:nvPr/>
        </p:nvSpPr>
        <p:spPr bwMode="auto">
          <a:xfrm>
            <a:off x="1752601" y="5640388"/>
            <a:ext cx="7756525" cy="10160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>
                <a:solidFill>
                  <a:srgbClr val="CC3300"/>
                </a:solidFill>
              </a:rPr>
              <a:t>RE-EVALUATIONS LORS DE TRANSITIONS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>
                <a:solidFill>
                  <a:srgbClr val="CC3300"/>
                </a:solidFill>
              </a:rPr>
              <a:t>	Injectable / Voie orale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>
                <a:solidFill>
                  <a:srgbClr val="CC3300"/>
                </a:solidFill>
              </a:rPr>
              <a:t>	Sortie d’hospitalisation</a:t>
            </a:r>
          </a:p>
        </p:txBody>
      </p:sp>
      <p:sp>
        <p:nvSpPr>
          <p:cNvPr id="64518" name="Freeform 7"/>
          <p:cNvSpPr>
            <a:spLocks noChangeArrowheads="1"/>
          </p:cNvSpPr>
          <p:nvPr/>
        </p:nvSpPr>
        <p:spPr bwMode="auto">
          <a:xfrm>
            <a:off x="10455275" y="2316163"/>
            <a:ext cx="469900" cy="1306512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rgbClr val="0033CC"/>
          </a:solidFill>
          <a:ln w="126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D468D902-88CB-4F91-A978-C86E3B6918E3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31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88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1589" y="1423988"/>
            <a:ext cx="9293225" cy="4341812"/>
          </a:xfrm>
        </p:spPr>
        <p:txBody>
          <a:bodyPr/>
          <a:lstStyle/>
          <a:p>
            <a:pPr marL="444500" indent="-444500" eaLnBrk="1" hangingPunct="1">
              <a:lnSpc>
                <a:spcPct val="90000"/>
              </a:lnSpc>
              <a:spcBef>
                <a:spcPts val="700"/>
              </a:spcBef>
              <a:buClr>
                <a:srgbClr val="009999"/>
              </a:buClr>
              <a:buSzPct val="70000"/>
              <a:buFont typeface="Wingdings" pitchFamily="2" charset="2"/>
              <a:buChar char=""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  <a:defRPr/>
            </a:pPr>
            <a:r>
              <a:rPr lang="fr-FR" sz="2800" dirty="0">
                <a:solidFill>
                  <a:srgbClr val="FF6600"/>
                </a:solidFill>
              </a:rPr>
              <a:t>Impact de la durée du traitement sur l’émergence résistance : la flore commensale du </a:t>
            </a:r>
            <a:r>
              <a:rPr lang="fr-FR" sz="2800" dirty="0" err="1">
                <a:solidFill>
                  <a:srgbClr val="FF6600"/>
                </a:solidFill>
              </a:rPr>
              <a:t>rhynopharynx</a:t>
            </a:r>
            <a:endParaRPr lang="fr-FR" sz="2800" dirty="0">
              <a:solidFill>
                <a:srgbClr val="FF6600"/>
              </a:solidFill>
            </a:endParaRPr>
          </a:p>
          <a:p>
            <a:pPr marL="444500" indent="-444500" eaLnBrk="1" hangingPunct="1">
              <a:lnSpc>
                <a:spcPct val="90000"/>
              </a:lnSpc>
              <a:spcBef>
                <a:spcPts val="600"/>
              </a:spcBef>
              <a:buClr>
                <a:srgbClr val="009999"/>
              </a:buClr>
              <a:buSzPct val="70000"/>
              <a:buNone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  <a:defRPr/>
            </a:pPr>
            <a:endParaRPr lang="fr-FR" sz="2400" u="sng" dirty="0"/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Font typeface="Wingdings" pitchFamily="2" charset="2"/>
              <a:buChar char=""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  <a:defRPr/>
            </a:pPr>
            <a:r>
              <a:rPr lang="fr-FR" sz="2000" dirty="0"/>
              <a:t>AMOXICILLINE : </a:t>
            </a:r>
            <a:r>
              <a:rPr lang="fr-FR" sz="2000" dirty="0">
                <a:solidFill>
                  <a:srgbClr val="FF6600"/>
                </a:solidFill>
              </a:rPr>
              <a:t>90 mg/kg</a:t>
            </a:r>
            <a:r>
              <a:rPr lang="fr-FR" sz="2000" dirty="0"/>
              <a:t> pendant </a:t>
            </a:r>
            <a:r>
              <a:rPr lang="fr-FR" sz="2000" dirty="0">
                <a:solidFill>
                  <a:srgbClr val="FF6600"/>
                </a:solidFill>
              </a:rPr>
              <a:t>5 j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009999"/>
                </a:solidFill>
              </a:rPr>
              <a:t>vs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FF6600"/>
                </a:solidFill>
              </a:rPr>
              <a:t>40 mg/kg</a:t>
            </a:r>
            <a:r>
              <a:rPr lang="fr-FR" sz="2000" dirty="0">
                <a:solidFill>
                  <a:srgbClr val="009999"/>
                </a:solidFill>
              </a:rPr>
              <a:t> </a:t>
            </a:r>
            <a:r>
              <a:rPr lang="fr-FR" sz="2000" dirty="0"/>
              <a:t>pendant </a:t>
            </a:r>
            <a:r>
              <a:rPr lang="fr-FR" sz="2000" dirty="0">
                <a:solidFill>
                  <a:srgbClr val="FF6600"/>
                </a:solidFill>
              </a:rPr>
              <a:t>10 j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Font typeface="Wingdings" pitchFamily="2" charset="2"/>
              <a:buChar char=""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  <a:defRPr/>
            </a:pPr>
            <a:r>
              <a:rPr lang="fr-FR" sz="2000" dirty="0"/>
              <a:t>Isolement de </a:t>
            </a:r>
            <a:r>
              <a:rPr lang="fr-FR" sz="2000" i="1" dirty="0">
                <a:solidFill>
                  <a:srgbClr val="009999"/>
                </a:solidFill>
              </a:rPr>
              <a:t>S. </a:t>
            </a:r>
            <a:r>
              <a:rPr lang="fr-FR" sz="2000" i="1" dirty="0" err="1">
                <a:solidFill>
                  <a:srgbClr val="009999"/>
                </a:solidFill>
              </a:rPr>
              <a:t>pneumoniae</a:t>
            </a:r>
            <a:r>
              <a:rPr lang="fr-FR" sz="2000" dirty="0">
                <a:solidFill>
                  <a:srgbClr val="009999"/>
                </a:solidFill>
              </a:rPr>
              <a:t> résistants</a:t>
            </a:r>
            <a:r>
              <a:rPr lang="fr-FR" sz="2000" dirty="0"/>
              <a:t> à la pénicilline chez des enfants </a:t>
            </a:r>
            <a:r>
              <a:rPr lang="fr-FR" sz="2000" dirty="0">
                <a:solidFill>
                  <a:srgbClr val="009999"/>
                </a:solidFill>
              </a:rPr>
              <a:t>moins fréquent</a:t>
            </a:r>
            <a:r>
              <a:rPr lang="fr-FR" sz="2000" dirty="0"/>
              <a:t> </a:t>
            </a:r>
            <a:endParaRPr lang="fr-FR" sz="1400" dirty="0">
              <a:solidFill>
                <a:srgbClr val="009999"/>
              </a:solidFill>
            </a:endParaRPr>
          </a:p>
          <a:p>
            <a:pPr marL="885825" lvl="1" indent="-439738" eaLnBrk="1" hangingPunct="1">
              <a:lnSpc>
                <a:spcPct val="90000"/>
              </a:lnSpc>
              <a:spcBef>
                <a:spcPts val="400"/>
              </a:spcBef>
              <a:buSzPct val="65000"/>
              <a:buNone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  <a:defRPr/>
            </a:pPr>
            <a:r>
              <a:rPr lang="fr-FR" sz="1600" dirty="0"/>
              <a:t>	</a:t>
            </a:r>
            <a:r>
              <a:rPr lang="fr-FR" sz="1600" dirty="0" err="1"/>
              <a:t>Schrag</a:t>
            </a:r>
            <a:r>
              <a:rPr lang="fr-FR" sz="1600" dirty="0"/>
              <a:t> et al. JAMA 2001:286 49-56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SzPct val="65000"/>
              <a:buNone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  <a:defRPr/>
            </a:pPr>
            <a:endParaRPr lang="fr-FR" sz="2000" dirty="0"/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Font typeface="Wingdings" pitchFamily="2" charset="2"/>
              <a:buChar char=""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  <a:defRPr/>
            </a:pPr>
            <a:r>
              <a:rPr lang="fr-FR" sz="2000" dirty="0"/>
              <a:t>PENICILLINE : durée de traitement </a:t>
            </a:r>
            <a:r>
              <a:rPr lang="fr-FR" sz="2000" dirty="0">
                <a:solidFill>
                  <a:srgbClr val="FF6600"/>
                </a:solidFill>
              </a:rPr>
              <a:t>supérieure à 5 jours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Font typeface="Wingdings" pitchFamily="2" charset="2"/>
              <a:buChar char=""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  <a:defRPr/>
            </a:pPr>
            <a:r>
              <a:rPr lang="fr-FR" sz="2000" dirty="0"/>
              <a:t>Isolement de </a:t>
            </a:r>
            <a:r>
              <a:rPr lang="fr-FR" sz="2000" i="1" dirty="0">
                <a:solidFill>
                  <a:srgbClr val="009999"/>
                </a:solidFill>
              </a:rPr>
              <a:t>S. </a:t>
            </a:r>
            <a:r>
              <a:rPr lang="fr-FR" sz="2000" i="1" dirty="0" err="1">
                <a:solidFill>
                  <a:srgbClr val="009999"/>
                </a:solidFill>
              </a:rPr>
              <a:t>pneumoniae</a:t>
            </a:r>
            <a:r>
              <a:rPr lang="fr-FR" sz="2000" dirty="0">
                <a:solidFill>
                  <a:srgbClr val="009999"/>
                </a:solidFill>
              </a:rPr>
              <a:t> résistants</a:t>
            </a:r>
            <a:r>
              <a:rPr lang="fr-FR" sz="2000" dirty="0"/>
              <a:t> à la pénicilline chez des enfants </a:t>
            </a:r>
            <a:r>
              <a:rPr lang="fr-FR" sz="2000" dirty="0">
                <a:solidFill>
                  <a:srgbClr val="009999"/>
                </a:solidFill>
              </a:rPr>
              <a:t>plus fréquent</a:t>
            </a:r>
            <a:r>
              <a:rPr lang="fr-FR" sz="2000" dirty="0"/>
              <a:t> </a:t>
            </a:r>
            <a:endParaRPr lang="fr-FR" sz="1800" dirty="0">
              <a:solidFill>
                <a:srgbClr val="FF6600"/>
              </a:solidFill>
            </a:endParaRPr>
          </a:p>
          <a:p>
            <a:pPr marL="446087"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None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  <a:defRPr/>
            </a:pPr>
            <a:r>
              <a:rPr lang="fr-FR" sz="1800" dirty="0">
                <a:solidFill>
                  <a:srgbClr val="FF6600"/>
                </a:solidFill>
              </a:rPr>
              <a:t>	</a:t>
            </a:r>
            <a:r>
              <a:rPr lang="fr-FR" sz="1600" dirty="0"/>
              <a:t>Guillemot et al. JAMA 1998:279 365-370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400"/>
              </a:spcBef>
              <a:buClr>
                <a:srgbClr val="666699"/>
              </a:buClr>
              <a:buSzPct val="65000"/>
              <a:buNone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  <a:defRPr/>
            </a:pPr>
            <a:endParaRPr lang="fr-FR" sz="1600" dirty="0"/>
          </a:p>
        </p:txBody>
      </p:sp>
      <p:sp>
        <p:nvSpPr>
          <p:cNvPr id="66563" name="Rectangle 10"/>
          <p:cNvSpPr>
            <a:spLocks noChangeArrowheads="1"/>
          </p:cNvSpPr>
          <p:nvPr/>
        </p:nvSpPr>
        <p:spPr bwMode="auto">
          <a:xfrm>
            <a:off x="1271589" y="388939"/>
            <a:ext cx="96488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None/>
            </a:pPr>
            <a:r>
              <a:rPr lang="fr-FR" altLang="fr-FR" b="0">
                <a:solidFill>
                  <a:srgbClr val="009999"/>
                </a:solidFill>
              </a:rPr>
              <a:t>Quelle stratégie pour préserver les flores commensales?</a:t>
            </a:r>
          </a:p>
        </p:txBody>
      </p:sp>
      <p:sp>
        <p:nvSpPr>
          <p:cNvPr id="66564" name="Freeform 7"/>
          <p:cNvSpPr>
            <a:spLocks noChangeArrowheads="1"/>
          </p:cNvSpPr>
          <p:nvPr/>
        </p:nvSpPr>
        <p:spPr bwMode="auto">
          <a:xfrm>
            <a:off x="10455275" y="2316163"/>
            <a:ext cx="469900" cy="1306512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rgbClr val="0033CC"/>
          </a:solidFill>
          <a:ln w="126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8BEDCB1E-C85F-4830-866C-509328591DCB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32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764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spect="1" noChangeArrowheads="1"/>
          </p:cNvSpPr>
          <p:nvPr/>
        </p:nvSpPr>
        <p:spPr bwMode="auto">
          <a:xfrm rot="-5400000">
            <a:off x="6092032" y="-2234406"/>
            <a:ext cx="800100" cy="8466137"/>
          </a:xfrm>
          <a:prstGeom prst="can">
            <a:avLst>
              <a:gd name="adj" fmla="val 63929"/>
            </a:avLst>
          </a:prstGeom>
          <a:solidFill>
            <a:srgbClr val="B2C0B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AutoShape 3"/>
          <p:cNvSpPr>
            <a:spLocks noChangeAspect="1" noChangeArrowheads="1"/>
          </p:cNvSpPr>
          <p:nvPr/>
        </p:nvSpPr>
        <p:spPr bwMode="auto">
          <a:xfrm rot="-5400000">
            <a:off x="4706144" y="2309019"/>
            <a:ext cx="628650" cy="2500312"/>
          </a:xfrm>
          <a:prstGeom prst="can">
            <a:avLst>
              <a:gd name="adj" fmla="val 54540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2" name="Text Box 4"/>
          <p:cNvSpPr txBox="1">
            <a:spLocks noChangeAspect="1" noChangeArrowheads="1"/>
          </p:cNvSpPr>
          <p:nvPr/>
        </p:nvSpPr>
        <p:spPr bwMode="auto">
          <a:xfrm>
            <a:off x="5205414" y="1125538"/>
            <a:ext cx="2073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Tube digestif</a:t>
            </a:r>
          </a:p>
        </p:txBody>
      </p:sp>
      <p:sp>
        <p:nvSpPr>
          <p:cNvPr id="68613" name="Text Box 5"/>
          <p:cNvSpPr txBox="1">
            <a:spLocks noChangeAspect="1" noChangeArrowheads="1"/>
          </p:cNvSpPr>
          <p:nvPr/>
        </p:nvSpPr>
        <p:spPr bwMode="auto">
          <a:xfrm>
            <a:off x="4932363" y="3314700"/>
            <a:ext cx="81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Sang</a:t>
            </a:r>
          </a:p>
        </p:txBody>
      </p:sp>
      <p:sp>
        <p:nvSpPr>
          <p:cNvPr id="68614" name="Line 6"/>
          <p:cNvSpPr>
            <a:spLocks noChangeAspect="1" noChangeShapeType="1"/>
          </p:cNvSpPr>
          <p:nvPr/>
        </p:nvSpPr>
        <p:spPr bwMode="auto">
          <a:xfrm>
            <a:off x="5765800" y="1597025"/>
            <a:ext cx="0" cy="800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5" name="Text Box 7"/>
          <p:cNvSpPr txBox="1">
            <a:spLocks noChangeAspect="1" noChangeArrowheads="1"/>
          </p:cNvSpPr>
          <p:nvPr/>
        </p:nvSpPr>
        <p:spPr bwMode="auto">
          <a:xfrm>
            <a:off x="1154113" y="908050"/>
            <a:ext cx="1974850" cy="59055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Antibiotique voie orale</a:t>
            </a:r>
          </a:p>
        </p:txBody>
      </p:sp>
      <p:sp>
        <p:nvSpPr>
          <p:cNvPr id="68616" name="AutoShape 8"/>
          <p:cNvSpPr>
            <a:spLocks noChangeAspect="1" noChangeArrowheads="1"/>
          </p:cNvSpPr>
          <p:nvPr/>
        </p:nvSpPr>
        <p:spPr bwMode="auto">
          <a:xfrm rot="5400000">
            <a:off x="1951038" y="1643063"/>
            <a:ext cx="630238" cy="6016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3543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061" y="0"/>
                </a:moveTo>
                <a:lnTo>
                  <a:pt x="8522" y="7200"/>
                </a:lnTo>
                <a:lnTo>
                  <a:pt x="11608" y="7200"/>
                </a:lnTo>
                <a:lnTo>
                  <a:pt x="11608" y="13543"/>
                </a:lnTo>
                <a:lnTo>
                  <a:pt x="0" y="13543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061" y="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7" name="AutoShape 9"/>
          <p:cNvSpPr>
            <a:spLocks noChangeArrowheads="1"/>
          </p:cNvSpPr>
          <p:nvPr/>
        </p:nvSpPr>
        <p:spPr bwMode="auto">
          <a:xfrm flipV="1">
            <a:off x="4313239" y="2060576"/>
            <a:ext cx="295275" cy="1406525"/>
          </a:xfrm>
          <a:prstGeom prst="upArrow">
            <a:avLst>
              <a:gd name="adj1" fmla="val 39287"/>
              <a:gd name="adj2" fmla="val 64792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8" name="AutoShape 10"/>
          <p:cNvSpPr>
            <a:spLocks noChangeArrowheads="1"/>
          </p:cNvSpPr>
          <p:nvPr/>
        </p:nvSpPr>
        <p:spPr bwMode="auto">
          <a:xfrm flipV="1">
            <a:off x="4313238" y="3644901"/>
            <a:ext cx="292100" cy="542925"/>
          </a:xfrm>
          <a:prstGeom prst="upArrow">
            <a:avLst>
              <a:gd name="adj1" fmla="val 42500"/>
              <a:gd name="adj2" fmla="val 5917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68619" name="Freeform 12"/>
          <p:cNvSpPr>
            <a:spLocks/>
          </p:cNvSpPr>
          <p:nvPr/>
        </p:nvSpPr>
        <p:spPr bwMode="auto">
          <a:xfrm>
            <a:off x="5768976" y="1587500"/>
            <a:ext cx="5021263" cy="819150"/>
          </a:xfrm>
          <a:custGeom>
            <a:avLst/>
            <a:gdLst>
              <a:gd name="T0" fmla="*/ 2147483646 w 2674"/>
              <a:gd name="T1" fmla="*/ 2147483646 h 521"/>
              <a:gd name="T2" fmla="*/ 2147483646 w 2674"/>
              <a:gd name="T3" fmla="*/ 2147483646 h 521"/>
              <a:gd name="T4" fmla="*/ 2147483646 w 2674"/>
              <a:gd name="T5" fmla="*/ 2147483646 h 521"/>
              <a:gd name="T6" fmla="*/ 2147483646 w 2674"/>
              <a:gd name="T7" fmla="*/ 2147483646 h 521"/>
              <a:gd name="T8" fmla="*/ 2147483646 w 2674"/>
              <a:gd name="T9" fmla="*/ 2147483646 h 521"/>
              <a:gd name="T10" fmla="*/ 2147483646 w 2674"/>
              <a:gd name="T11" fmla="*/ 0 h 521"/>
              <a:gd name="T12" fmla="*/ 2147483646 w 2674"/>
              <a:gd name="T13" fmla="*/ 0 h 521"/>
              <a:gd name="T14" fmla="*/ 0 w 2674"/>
              <a:gd name="T15" fmla="*/ 2147483646 h 521"/>
              <a:gd name="T16" fmla="*/ 2147483646 w 2674"/>
              <a:gd name="T17" fmla="*/ 2147483646 h 5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74" h="521">
                <a:moveTo>
                  <a:pt x="53" y="521"/>
                </a:moveTo>
                <a:lnTo>
                  <a:pt x="2586" y="521"/>
                </a:lnTo>
                <a:lnTo>
                  <a:pt x="2648" y="371"/>
                </a:lnTo>
                <a:lnTo>
                  <a:pt x="2674" y="194"/>
                </a:lnTo>
                <a:lnTo>
                  <a:pt x="2630" y="62"/>
                </a:lnTo>
                <a:lnTo>
                  <a:pt x="2577" y="0"/>
                </a:lnTo>
                <a:lnTo>
                  <a:pt x="9" y="0"/>
                </a:lnTo>
                <a:lnTo>
                  <a:pt x="0" y="521"/>
                </a:lnTo>
                <a:lnTo>
                  <a:pt x="53" y="521"/>
                </a:lnTo>
                <a:close/>
              </a:path>
            </a:pathLst>
          </a:custGeom>
          <a:solidFill>
            <a:srgbClr val="B2C0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20" name="Line 13"/>
          <p:cNvSpPr>
            <a:spLocks noChangeAspect="1" noChangeShapeType="1"/>
          </p:cNvSpPr>
          <p:nvPr/>
        </p:nvSpPr>
        <p:spPr bwMode="auto">
          <a:xfrm>
            <a:off x="4430713" y="5133975"/>
            <a:ext cx="0" cy="325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21" name="Text Box 14"/>
          <p:cNvSpPr txBox="1">
            <a:spLocks noChangeAspect="1" noChangeArrowheads="1"/>
          </p:cNvSpPr>
          <p:nvPr/>
        </p:nvSpPr>
        <p:spPr bwMode="auto">
          <a:xfrm>
            <a:off x="2986088" y="5565775"/>
            <a:ext cx="2705100" cy="425450"/>
          </a:xfrm>
          <a:prstGeom prst="rect">
            <a:avLst/>
          </a:prstGeom>
          <a:solidFill>
            <a:srgbClr val="FFE9BD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FF3300"/>
                </a:solidFill>
                <a:ea typeface="ＭＳ Ｐゴシック" panose="020B0600070205080204" pitchFamily="34" charset="-128"/>
              </a:rPr>
              <a:t>SANTE ANIMALE</a:t>
            </a:r>
          </a:p>
        </p:txBody>
      </p:sp>
      <p:grpSp>
        <p:nvGrpSpPr>
          <p:cNvPr id="68622" name="Group 1326"/>
          <p:cNvGrpSpPr>
            <a:grpSpLocks/>
          </p:cNvGrpSpPr>
          <p:nvPr/>
        </p:nvGrpSpPr>
        <p:grpSpPr bwMode="auto">
          <a:xfrm>
            <a:off x="3733801" y="4183064"/>
            <a:ext cx="1457325" cy="1239837"/>
            <a:chOff x="1235" y="8262"/>
            <a:chExt cx="1043" cy="999"/>
          </a:xfrm>
        </p:grpSpPr>
        <p:sp>
          <p:nvSpPr>
            <p:cNvPr id="68668" name="Freeform 1327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1998478 w 387"/>
                <a:gd name="T1" fmla="*/ 309015 h 656"/>
                <a:gd name="T2" fmla="*/ 2406623 w 387"/>
                <a:gd name="T3" fmla="*/ 10185414 h 656"/>
                <a:gd name="T4" fmla="*/ 2627687 w 387"/>
                <a:gd name="T5" fmla="*/ 19614751 h 656"/>
                <a:gd name="T6" fmla="*/ 2607851 w 387"/>
                <a:gd name="T7" fmla="*/ 21464320 h 656"/>
                <a:gd name="T8" fmla="*/ 2521511 w 387"/>
                <a:gd name="T9" fmla="*/ 28348214 h 656"/>
                <a:gd name="T10" fmla="*/ 1226176 w 387"/>
                <a:gd name="T11" fmla="*/ 34680134 h 656"/>
                <a:gd name="T12" fmla="*/ 1042002 w 387"/>
                <a:gd name="T13" fmla="*/ 34827464 h 656"/>
                <a:gd name="T14" fmla="*/ 997857 w 387"/>
                <a:gd name="T15" fmla="*/ 34731358 h 656"/>
                <a:gd name="T16" fmla="*/ 966611 w 387"/>
                <a:gd name="T17" fmla="*/ 34836910 h 656"/>
                <a:gd name="T18" fmla="*/ 147331 w 387"/>
                <a:gd name="T19" fmla="*/ 35738821 h 656"/>
                <a:gd name="T20" fmla="*/ 158274 w 387"/>
                <a:gd name="T21" fmla="*/ 20854593 h 656"/>
                <a:gd name="T22" fmla="*/ 185305 w 387"/>
                <a:gd name="T23" fmla="*/ 20331180 h 656"/>
                <a:gd name="T24" fmla="*/ 299727 w 387"/>
                <a:gd name="T25" fmla="*/ 16087278 h 656"/>
                <a:gd name="T26" fmla="*/ 470696 w 387"/>
                <a:gd name="T27" fmla="*/ 12219842 h 656"/>
                <a:gd name="T28" fmla="*/ 1183560 w 387"/>
                <a:gd name="T29" fmla="*/ 4244150 h 656"/>
                <a:gd name="T30" fmla="*/ 1998478 w 387"/>
                <a:gd name="T31" fmla="*/ 309015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69" name="Freeform 1328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539225 w 369"/>
                <a:gd name="T1" fmla="*/ 2336852 h 689"/>
                <a:gd name="T2" fmla="*/ 268461 w 369"/>
                <a:gd name="T3" fmla="*/ 11074123 h 689"/>
                <a:gd name="T4" fmla="*/ 88485 w 369"/>
                <a:gd name="T5" fmla="*/ 18785903 h 689"/>
                <a:gd name="T6" fmla="*/ 319345 w 369"/>
                <a:gd name="T7" fmla="*/ 23427974 h 689"/>
                <a:gd name="T8" fmla="*/ 833642 w 369"/>
                <a:gd name="T9" fmla="*/ 28810215 h 689"/>
                <a:gd name="T10" fmla="*/ 828528 w 369"/>
                <a:gd name="T11" fmla="*/ 34166841 h 689"/>
                <a:gd name="T12" fmla="*/ 1228533 w 369"/>
                <a:gd name="T13" fmla="*/ 35197317 h 689"/>
                <a:gd name="T14" fmla="*/ 1599045 w 369"/>
                <a:gd name="T15" fmla="*/ 36465149 h 689"/>
                <a:gd name="T16" fmla="*/ 2536988 w 369"/>
                <a:gd name="T17" fmla="*/ 38628078 h 689"/>
                <a:gd name="T18" fmla="*/ 2650386 w 369"/>
                <a:gd name="T19" fmla="*/ 27374725 h 689"/>
                <a:gd name="T20" fmla="*/ 2590465 w 369"/>
                <a:gd name="T21" fmla="*/ 23709426 h 689"/>
                <a:gd name="T22" fmla="*/ 2600292 w 369"/>
                <a:gd name="T23" fmla="*/ 23128077 h 689"/>
                <a:gd name="T24" fmla="*/ 2226808 w 369"/>
                <a:gd name="T25" fmla="*/ 12417142 h 689"/>
                <a:gd name="T26" fmla="*/ 539225 w 369"/>
                <a:gd name="T27" fmla="*/ 2336852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70" name="Freeform 1329"/>
            <p:cNvSpPr>
              <a:spLocks/>
            </p:cNvSpPr>
            <p:nvPr/>
          </p:nvSpPr>
          <p:spPr bwMode="auto">
            <a:xfrm>
              <a:off x="1719" y="8482"/>
              <a:ext cx="86" cy="33"/>
            </a:xfrm>
            <a:custGeom>
              <a:avLst/>
              <a:gdLst>
                <a:gd name="T0" fmla="*/ 259580 w 65"/>
                <a:gd name="T1" fmla="*/ 634822 h 24"/>
                <a:gd name="T2" fmla="*/ 466913 w 65"/>
                <a:gd name="T3" fmla="*/ 517912 h 24"/>
                <a:gd name="T4" fmla="*/ 466913 w 65"/>
                <a:gd name="T5" fmla="*/ 83948 h 24"/>
                <a:gd name="T6" fmla="*/ 259580 w 65"/>
                <a:gd name="T7" fmla="*/ 115429 h 24"/>
                <a:gd name="T8" fmla="*/ 259580 w 65"/>
                <a:gd name="T9" fmla="*/ 115429 h 24"/>
                <a:gd name="T10" fmla="*/ 49723 w 65"/>
                <a:gd name="T11" fmla="*/ 83948 h 24"/>
                <a:gd name="T12" fmla="*/ 49723 w 65"/>
                <a:gd name="T13" fmla="*/ 517912 h 24"/>
                <a:gd name="T14" fmla="*/ 259580 w 65"/>
                <a:gd name="T15" fmla="*/ 634822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4"/>
                <a:gd name="T26" fmla="*/ 65 w 6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4">
                  <a:moveTo>
                    <a:pt x="33" y="24"/>
                  </a:moveTo>
                  <a:cubicBezTo>
                    <a:pt x="46" y="24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24"/>
                    <a:pt x="33" y="24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71" name="Freeform 1330"/>
            <p:cNvSpPr>
              <a:spLocks/>
            </p:cNvSpPr>
            <p:nvPr/>
          </p:nvSpPr>
          <p:spPr bwMode="auto">
            <a:xfrm>
              <a:off x="1719" y="8438"/>
              <a:ext cx="86" cy="39"/>
            </a:xfrm>
            <a:custGeom>
              <a:avLst/>
              <a:gdLst>
                <a:gd name="T0" fmla="*/ 259580 w 65"/>
                <a:gd name="T1" fmla="*/ 1111589 h 28"/>
                <a:gd name="T2" fmla="*/ 466913 w 65"/>
                <a:gd name="T3" fmla="*/ 943637 h 28"/>
                <a:gd name="T4" fmla="*/ 466913 w 65"/>
                <a:gd name="T5" fmla="*/ 114812 h 28"/>
                <a:gd name="T6" fmla="*/ 259580 w 65"/>
                <a:gd name="T7" fmla="*/ 159917 h 28"/>
                <a:gd name="T8" fmla="*/ 259580 w 65"/>
                <a:gd name="T9" fmla="*/ 159917 h 28"/>
                <a:gd name="T10" fmla="*/ 49723 w 65"/>
                <a:gd name="T11" fmla="*/ 114812 h 28"/>
                <a:gd name="T12" fmla="*/ 49723 w 65"/>
                <a:gd name="T13" fmla="*/ 943637 h 28"/>
                <a:gd name="T14" fmla="*/ 259580 w 65"/>
                <a:gd name="T15" fmla="*/ 1111589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72" name="Freeform 1331"/>
            <p:cNvSpPr>
              <a:spLocks/>
            </p:cNvSpPr>
            <p:nvPr/>
          </p:nvSpPr>
          <p:spPr bwMode="auto">
            <a:xfrm>
              <a:off x="1719" y="8398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73" name="Freeform 1332"/>
            <p:cNvSpPr>
              <a:spLocks/>
            </p:cNvSpPr>
            <p:nvPr/>
          </p:nvSpPr>
          <p:spPr bwMode="auto">
            <a:xfrm>
              <a:off x="1719" y="8353"/>
              <a:ext cx="86" cy="40"/>
            </a:xfrm>
            <a:custGeom>
              <a:avLst/>
              <a:gdLst>
                <a:gd name="T0" fmla="*/ 259580 w 65"/>
                <a:gd name="T1" fmla="*/ 2523613 h 28"/>
                <a:gd name="T2" fmla="*/ 466913 w 65"/>
                <a:gd name="T3" fmla="*/ 2087961 h 28"/>
                <a:gd name="T4" fmla="*/ 466913 w 65"/>
                <a:gd name="T5" fmla="*/ 292101 h 28"/>
                <a:gd name="T6" fmla="*/ 259580 w 65"/>
                <a:gd name="T7" fmla="*/ 417287 h 28"/>
                <a:gd name="T8" fmla="*/ 259580 w 65"/>
                <a:gd name="T9" fmla="*/ 417287 h 28"/>
                <a:gd name="T10" fmla="*/ 49723 w 65"/>
                <a:gd name="T11" fmla="*/ 292101 h 28"/>
                <a:gd name="T12" fmla="*/ 49723 w 65"/>
                <a:gd name="T13" fmla="*/ 2087961 h 28"/>
                <a:gd name="T14" fmla="*/ 259580 w 65"/>
                <a:gd name="T15" fmla="*/ 2523613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74" name="Freeform 1333"/>
            <p:cNvSpPr>
              <a:spLocks/>
            </p:cNvSpPr>
            <p:nvPr/>
          </p:nvSpPr>
          <p:spPr bwMode="auto">
            <a:xfrm>
              <a:off x="1719" y="8314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75" name="Freeform 1334"/>
            <p:cNvSpPr>
              <a:spLocks/>
            </p:cNvSpPr>
            <p:nvPr/>
          </p:nvSpPr>
          <p:spPr bwMode="auto">
            <a:xfrm>
              <a:off x="1719" y="8273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76" name="Freeform 1335"/>
            <p:cNvSpPr>
              <a:spLocks/>
            </p:cNvSpPr>
            <p:nvPr/>
          </p:nvSpPr>
          <p:spPr bwMode="auto">
            <a:xfrm>
              <a:off x="1719" y="8517"/>
              <a:ext cx="86" cy="36"/>
            </a:xfrm>
            <a:custGeom>
              <a:avLst/>
              <a:gdLst>
                <a:gd name="T0" fmla="*/ 259580 w 65"/>
                <a:gd name="T1" fmla="*/ 134659 h 26"/>
                <a:gd name="T2" fmla="*/ 466913 w 65"/>
                <a:gd name="T3" fmla="*/ 97254 h 26"/>
                <a:gd name="T4" fmla="*/ 466913 w 65"/>
                <a:gd name="T5" fmla="*/ 628606 h 26"/>
                <a:gd name="T6" fmla="*/ 259580 w 65"/>
                <a:gd name="T7" fmla="*/ 870378 h 26"/>
                <a:gd name="T8" fmla="*/ 259580 w 65"/>
                <a:gd name="T9" fmla="*/ 870378 h 26"/>
                <a:gd name="T10" fmla="*/ 49723 w 65"/>
                <a:gd name="T11" fmla="*/ 628606 h 26"/>
                <a:gd name="T12" fmla="*/ 49723 w 65"/>
                <a:gd name="T13" fmla="*/ 97254 h 26"/>
                <a:gd name="T14" fmla="*/ 259580 w 65"/>
                <a:gd name="T15" fmla="*/ 134659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4"/>
                  </a:moveTo>
                  <a:cubicBezTo>
                    <a:pt x="55" y="4"/>
                    <a:pt x="56" y="0"/>
                    <a:pt x="60" y="3"/>
                  </a:cubicBezTo>
                  <a:cubicBezTo>
                    <a:pt x="65" y="6"/>
                    <a:pt x="64" y="14"/>
                    <a:pt x="60" y="19"/>
                  </a:cubicBezTo>
                  <a:cubicBezTo>
                    <a:pt x="55" y="23"/>
                    <a:pt x="46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0" y="26"/>
                    <a:pt x="11" y="23"/>
                    <a:pt x="6" y="19"/>
                  </a:cubicBezTo>
                  <a:cubicBezTo>
                    <a:pt x="2" y="14"/>
                    <a:pt x="0" y="6"/>
                    <a:pt x="6" y="3"/>
                  </a:cubicBezTo>
                  <a:cubicBezTo>
                    <a:pt x="10" y="0"/>
                    <a:pt x="11" y="4"/>
                    <a:pt x="33" y="4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77" name="Freeform 1336"/>
            <p:cNvSpPr>
              <a:spLocks/>
            </p:cNvSpPr>
            <p:nvPr/>
          </p:nvSpPr>
          <p:spPr bwMode="auto">
            <a:xfrm>
              <a:off x="1719" y="8552"/>
              <a:ext cx="86" cy="36"/>
            </a:xfrm>
            <a:custGeom>
              <a:avLst/>
              <a:gdLst>
                <a:gd name="T0" fmla="*/ 259580 w 65"/>
                <a:gd name="T1" fmla="*/ 870378 h 26"/>
                <a:gd name="T2" fmla="*/ 466913 w 65"/>
                <a:gd name="T3" fmla="*/ 594482 h 26"/>
                <a:gd name="T4" fmla="*/ 466913 w 65"/>
                <a:gd name="T5" fmla="*/ 70239 h 26"/>
                <a:gd name="T6" fmla="*/ 259580 w 65"/>
                <a:gd name="T7" fmla="*/ 236805 h 26"/>
                <a:gd name="T8" fmla="*/ 259580 w 65"/>
                <a:gd name="T9" fmla="*/ 236805 h 26"/>
                <a:gd name="T10" fmla="*/ 49723 w 65"/>
                <a:gd name="T11" fmla="*/ 70239 h 26"/>
                <a:gd name="T12" fmla="*/ 49723 w 65"/>
                <a:gd name="T13" fmla="*/ 594482 h 26"/>
                <a:gd name="T14" fmla="*/ 259580 w 65"/>
                <a:gd name="T15" fmla="*/ 870378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26"/>
                  </a:moveTo>
                  <a:cubicBezTo>
                    <a:pt x="46" y="26"/>
                    <a:pt x="55" y="23"/>
                    <a:pt x="60" y="18"/>
                  </a:cubicBezTo>
                  <a:cubicBezTo>
                    <a:pt x="64" y="14"/>
                    <a:pt x="65" y="6"/>
                    <a:pt x="60" y="2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2"/>
                  </a:cubicBezTo>
                  <a:cubicBezTo>
                    <a:pt x="0" y="6"/>
                    <a:pt x="2" y="14"/>
                    <a:pt x="6" y="18"/>
                  </a:cubicBezTo>
                  <a:cubicBezTo>
                    <a:pt x="11" y="23"/>
                    <a:pt x="20" y="26"/>
                    <a:pt x="33" y="26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78" name="Freeform 1337"/>
            <p:cNvSpPr>
              <a:spLocks/>
            </p:cNvSpPr>
            <p:nvPr/>
          </p:nvSpPr>
          <p:spPr bwMode="auto">
            <a:xfrm>
              <a:off x="1719" y="8587"/>
              <a:ext cx="86" cy="43"/>
            </a:xfrm>
            <a:custGeom>
              <a:avLst/>
              <a:gdLst>
                <a:gd name="T0" fmla="*/ 259580 w 65"/>
                <a:gd name="T1" fmla="*/ 1098916 h 31"/>
                <a:gd name="T2" fmla="*/ 466913 w 65"/>
                <a:gd name="T3" fmla="*/ 656958 h 31"/>
                <a:gd name="T4" fmla="*/ 466913 w 65"/>
                <a:gd name="T5" fmla="*/ 101839 h 31"/>
                <a:gd name="T6" fmla="*/ 259580 w 65"/>
                <a:gd name="T7" fmla="*/ 246160 h 31"/>
                <a:gd name="T8" fmla="*/ 259580 w 65"/>
                <a:gd name="T9" fmla="*/ 246160 h 31"/>
                <a:gd name="T10" fmla="*/ 49723 w 65"/>
                <a:gd name="T11" fmla="*/ 101839 h 31"/>
                <a:gd name="T12" fmla="*/ 49723 w 65"/>
                <a:gd name="T13" fmla="*/ 656958 h 31"/>
                <a:gd name="T14" fmla="*/ 259580 w 65"/>
                <a:gd name="T15" fmla="*/ 1098916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31"/>
                <a:gd name="T26" fmla="*/ 65 w 6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31">
                  <a:moveTo>
                    <a:pt x="33" y="31"/>
                  </a:moveTo>
                  <a:cubicBezTo>
                    <a:pt x="46" y="31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31"/>
                    <a:pt x="33" y="31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79" name="Freeform 1338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175149 w 54"/>
                <a:gd name="T1" fmla="*/ 716171 h 14"/>
                <a:gd name="T2" fmla="*/ 175149 w 54"/>
                <a:gd name="T3" fmla="*/ 716171 h 14"/>
                <a:gd name="T4" fmla="*/ 0 w 54"/>
                <a:gd name="T5" fmla="*/ 0 h 14"/>
                <a:gd name="T6" fmla="*/ 1 w 54"/>
                <a:gd name="T7" fmla="*/ 851606 h 14"/>
                <a:gd name="T8" fmla="*/ 175149 w 54"/>
                <a:gd name="T9" fmla="*/ 1277047 h 14"/>
                <a:gd name="T10" fmla="*/ 175149 w 54"/>
                <a:gd name="T11" fmla="*/ 1277047 h 14"/>
                <a:gd name="T12" fmla="*/ 339196 w 54"/>
                <a:gd name="T13" fmla="*/ 851606 h 14"/>
                <a:gd name="T14" fmla="*/ 339448 w 54"/>
                <a:gd name="T15" fmla="*/ 0 h 14"/>
                <a:gd name="T16" fmla="*/ 175149 w 54"/>
                <a:gd name="T17" fmla="*/ 71617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80" name="Freeform 1339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188881 w 53"/>
                <a:gd name="T1" fmla="*/ 716171 h 14"/>
                <a:gd name="T2" fmla="*/ 188881 w 53"/>
                <a:gd name="T3" fmla="*/ 716171 h 14"/>
                <a:gd name="T4" fmla="*/ 0 w 53"/>
                <a:gd name="T5" fmla="*/ 1 h 14"/>
                <a:gd name="T6" fmla="*/ 0 w 53"/>
                <a:gd name="T7" fmla="*/ 851606 h 14"/>
                <a:gd name="T8" fmla="*/ 188881 w 53"/>
                <a:gd name="T9" fmla="*/ 1277047 h 14"/>
                <a:gd name="T10" fmla="*/ 188881 w 53"/>
                <a:gd name="T11" fmla="*/ 1277047 h 14"/>
                <a:gd name="T12" fmla="*/ 388956 w 53"/>
                <a:gd name="T13" fmla="*/ 851606 h 14"/>
                <a:gd name="T14" fmla="*/ 388956 w 53"/>
                <a:gd name="T15" fmla="*/ 0 h 14"/>
                <a:gd name="T16" fmla="*/ 388956 w 53"/>
                <a:gd name="T17" fmla="*/ 0 h 14"/>
                <a:gd name="T18" fmla="*/ 388956 w 53"/>
                <a:gd name="T19" fmla="*/ 1 h 14"/>
                <a:gd name="T20" fmla="*/ 188881 w 53"/>
                <a:gd name="T21" fmla="*/ 71617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81" name="Freeform 1340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01558 w 55"/>
                <a:gd name="T1" fmla="*/ 1 h 11"/>
                <a:gd name="T2" fmla="*/ 149001 w 55"/>
                <a:gd name="T3" fmla="*/ 116749 h 11"/>
                <a:gd name="T4" fmla="*/ 149001 w 55"/>
                <a:gd name="T5" fmla="*/ 116749 h 11"/>
                <a:gd name="T6" fmla="*/ 0 w 55"/>
                <a:gd name="T7" fmla="*/ 1 h 11"/>
                <a:gd name="T8" fmla="*/ 0 w 55"/>
                <a:gd name="T9" fmla="*/ 207000 h 11"/>
                <a:gd name="T10" fmla="*/ 149001 w 55"/>
                <a:gd name="T11" fmla="*/ 217095 h 11"/>
                <a:gd name="T12" fmla="*/ 149001 w 55"/>
                <a:gd name="T13" fmla="*/ 217095 h 11"/>
                <a:gd name="T14" fmla="*/ 301558 w 55"/>
                <a:gd name="T15" fmla="*/ 207000 h 11"/>
                <a:gd name="T16" fmla="*/ 303301 w 55"/>
                <a:gd name="T17" fmla="*/ 217095 h 11"/>
                <a:gd name="T18" fmla="*/ 303301 w 55"/>
                <a:gd name="T19" fmla="*/ 217095 h 11"/>
                <a:gd name="T20" fmla="*/ 301558 w 55"/>
                <a:gd name="T21" fmla="*/ 0 h 11"/>
                <a:gd name="T22" fmla="*/ 301558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82" name="Freeform 1341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175149 w 54"/>
                <a:gd name="T1" fmla="*/ 716171 h 14"/>
                <a:gd name="T2" fmla="*/ 175149 w 54"/>
                <a:gd name="T3" fmla="*/ 716171 h 14"/>
                <a:gd name="T4" fmla="*/ 0 w 54"/>
                <a:gd name="T5" fmla="*/ 0 h 14"/>
                <a:gd name="T6" fmla="*/ 1 w 54"/>
                <a:gd name="T7" fmla="*/ 851606 h 14"/>
                <a:gd name="T8" fmla="*/ 175149 w 54"/>
                <a:gd name="T9" fmla="*/ 1277047 h 14"/>
                <a:gd name="T10" fmla="*/ 175149 w 54"/>
                <a:gd name="T11" fmla="*/ 1277047 h 14"/>
                <a:gd name="T12" fmla="*/ 339196 w 54"/>
                <a:gd name="T13" fmla="*/ 851606 h 14"/>
                <a:gd name="T14" fmla="*/ 339448 w 54"/>
                <a:gd name="T15" fmla="*/ 0 h 14"/>
                <a:gd name="T16" fmla="*/ 175149 w 54"/>
                <a:gd name="T17" fmla="*/ 71617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83" name="Freeform 1342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188881 w 53"/>
                <a:gd name="T1" fmla="*/ 716171 h 14"/>
                <a:gd name="T2" fmla="*/ 188881 w 53"/>
                <a:gd name="T3" fmla="*/ 716171 h 14"/>
                <a:gd name="T4" fmla="*/ 0 w 53"/>
                <a:gd name="T5" fmla="*/ 1 h 14"/>
                <a:gd name="T6" fmla="*/ 0 w 53"/>
                <a:gd name="T7" fmla="*/ 851606 h 14"/>
                <a:gd name="T8" fmla="*/ 188881 w 53"/>
                <a:gd name="T9" fmla="*/ 1277047 h 14"/>
                <a:gd name="T10" fmla="*/ 188881 w 53"/>
                <a:gd name="T11" fmla="*/ 1277047 h 14"/>
                <a:gd name="T12" fmla="*/ 388956 w 53"/>
                <a:gd name="T13" fmla="*/ 851606 h 14"/>
                <a:gd name="T14" fmla="*/ 388956 w 53"/>
                <a:gd name="T15" fmla="*/ 0 h 14"/>
                <a:gd name="T16" fmla="*/ 388956 w 53"/>
                <a:gd name="T17" fmla="*/ 0 h 14"/>
                <a:gd name="T18" fmla="*/ 388956 w 53"/>
                <a:gd name="T19" fmla="*/ 1 h 14"/>
                <a:gd name="T20" fmla="*/ 188881 w 53"/>
                <a:gd name="T21" fmla="*/ 71617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84" name="Freeform 1343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01558 w 55"/>
                <a:gd name="T1" fmla="*/ 1 h 11"/>
                <a:gd name="T2" fmla="*/ 149001 w 55"/>
                <a:gd name="T3" fmla="*/ 116749 h 11"/>
                <a:gd name="T4" fmla="*/ 149001 w 55"/>
                <a:gd name="T5" fmla="*/ 116749 h 11"/>
                <a:gd name="T6" fmla="*/ 0 w 55"/>
                <a:gd name="T7" fmla="*/ 1 h 11"/>
                <a:gd name="T8" fmla="*/ 0 w 55"/>
                <a:gd name="T9" fmla="*/ 207000 h 11"/>
                <a:gd name="T10" fmla="*/ 149001 w 55"/>
                <a:gd name="T11" fmla="*/ 217095 h 11"/>
                <a:gd name="T12" fmla="*/ 149001 w 55"/>
                <a:gd name="T13" fmla="*/ 217095 h 11"/>
                <a:gd name="T14" fmla="*/ 301558 w 55"/>
                <a:gd name="T15" fmla="*/ 207000 h 11"/>
                <a:gd name="T16" fmla="*/ 303301 w 55"/>
                <a:gd name="T17" fmla="*/ 217095 h 11"/>
                <a:gd name="T18" fmla="*/ 303301 w 55"/>
                <a:gd name="T19" fmla="*/ 217095 h 11"/>
                <a:gd name="T20" fmla="*/ 301558 w 55"/>
                <a:gd name="T21" fmla="*/ 0 h 11"/>
                <a:gd name="T22" fmla="*/ 301558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85" name="Freeform 1344"/>
            <p:cNvSpPr>
              <a:spLocks/>
            </p:cNvSpPr>
            <p:nvPr/>
          </p:nvSpPr>
          <p:spPr bwMode="auto">
            <a:xfrm>
              <a:off x="1707" y="8626"/>
              <a:ext cx="57" cy="37"/>
            </a:xfrm>
            <a:custGeom>
              <a:avLst/>
              <a:gdLst>
                <a:gd name="T0" fmla="*/ 31895 w 43"/>
                <a:gd name="T1" fmla="*/ 1 h 26"/>
                <a:gd name="T2" fmla="*/ 140925 w 43"/>
                <a:gd name="T3" fmla="*/ 1300635 h 26"/>
                <a:gd name="T4" fmla="*/ 346628 w 43"/>
                <a:gd name="T5" fmla="*/ 1327432 h 26"/>
                <a:gd name="T6" fmla="*/ 204945 w 43"/>
                <a:gd name="T7" fmla="*/ 547537 h 26"/>
                <a:gd name="T8" fmla="*/ 55868 w 43"/>
                <a:gd name="T9" fmla="*/ 1 h 26"/>
                <a:gd name="T10" fmla="*/ 31895 w 4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6"/>
                <a:gd name="T20" fmla="*/ 43 w 4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6">
                  <a:moveTo>
                    <a:pt x="4" y="1"/>
                  </a:moveTo>
                  <a:cubicBezTo>
                    <a:pt x="0" y="12"/>
                    <a:pt x="10" y="14"/>
                    <a:pt x="17" y="16"/>
                  </a:cubicBezTo>
                  <a:cubicBezTo>
                    <a:pt x="25" y="18"/>
                    <a:pt x="41" y="26"/>
                    <a:pt x="42" y="17"/>
                  </a:cubicBezTo>
                  <a:cubicBezTo>
                    <a:pt x="43" y="7"/>
                    <a:pt x="37" y="10"/>
                    <a:pt x="25" y="7"/>
                  </a:cubicBezTo>
                  <a:cubicBezTo>
                    <a:pt x="14" y="4"/>
                    <a:pt x="12" y="0"/>
                    <a:pt x="6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86" name="Freeform 1345"/>
            <p:cNvSpPr>
              <a:spLocks/>
            </p:cNvSpPr>
            <p:nvPr/>
          </p:nvSpPr>
          <p:spPr bwMode="auto">
            <a:xfrm>
              <a:off x="1704" y="8646"/>
              <a:ext cx="60" cy="45"/>
            </a:xfrm>
            <a:custGeom>
              <a:avLst/>
              <a:gdLst>
                <a:gd name="T0" fmla="*/ 27561 w 45"/>
                <a:gd name="T1" fmla="*/ 419181 h 32"/>
                <a:gd name="T2" fmla="*/ 179551 w 45"/>
                <a:gd name="T3" fmla="*/ 1076039 h 32"/>
                <a:gd name="T4" fmla="*/ 418724 w 45"/>
                <a:gd name="T5" fmla="*/ 1165705 h 32"/>
                <a:gd name="T6" fmla="*/ 248519 w 45"/>
                <a:gd name="T7" fmla="*/ 486461 h 32"/>
                <a:gd name="T8" fmla="*/ 27561 w 45"/>
                <a:gd name="T9" fmla="*/ 4191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8"/>
                  </a:moveTo>
                  <a:cubicBezTo>
                    <a:pt x="0" y="17"/>
                    <a:pt x="11" y="18"/>
                    <a:pt x="18" y="20"/>
                  </a:cubicBezTo>
                  <a:cubicBezTo>
                    <a:pt x="25" y="22"/>
                    <a:pt x="39" y="32"/>
                    <a:pt x="42" y="21"/>
                  </a:cubicBezTo>
                  <a:cubicBezTo>
                    <a:pt x="45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87" name="Freeform 1346"/>
            <p:cNvSpPr>
              <a:spLocks/>
            </p:cNvSpPr>
            <p:nvPr/>
          </p:nvSpPr>
          <p:spPr bwMode="auto">
            <a:xfrm>
              <a:off x="1698" y="8671"/>
              <a:ext cx="61" cy="46"/>
            </a:xfrm>
            <a:custGeom>
              <a:avLst/>
              <a:gdLst>
                <a:gd name="T0" fmla="*/ 24193 w 46"/>
                <a:gd name="T1" fmla="*/ 912410 h 32"/>
                <a:gd name="T2" fmla="*/ 149874 w 46"/>
                <a:gd name="T3" fmla="*/ 2229650 h 32"/>
                <a:gd name="T4" fmla="*/ 362478 w 46"/>
                <a:gd name="T5" fmla="*/ 2466717 h 32"/>
                <a:gd name="T6" fmla="*/ 207189 w 46"/>
                <a:gd name="T7" fmla="*/ 1011674 h 32"/>
                <a:gd name="T8" fmla="*/ 24193 w 46"/>
                <a:gd name="T9" fmla="*/ 91241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2"/>
                <a:gd name="T17" fmla="*/ 46 w 4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2">
                  <a:moveTo>
                    <a:pt x="3" y="8"/>
                  </a:moveTo>
                  <a:cubicBezTo>
                    <a:pt x="0" y="17"/>
                    <a:pt x="10" y="18"/>
                    <a:pt x="18" y="20"/>
                  </a:cubicBezTo>
                  <a:cubicBezTo>
                    <a:pt x="25" y="22"/>
                    <a:pt x="39" y="32"/>
                    <a:pt x="43" y="22"/>
                  </a:cubicBezTo>
                  <a:cubicBezTo>
                    <a:pt x="46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88" name="Freeform 1347"/>
            <p:cNvSpPr>
              <a:spLocks/>
            </p:cNvSpPr>
            <p:nvPr/>
          </p:nvSpPr>
          <p:spPr bwMode="auto">
            <a:xfrm>
              <a:off x="1691" y="8699"/>
              <a:ext cx="61" cy="44"/>
            </a:xfrm>
            <a:custGeom>
              <a:avLst/>
              <a:gdLst>
                <a:gd name="T0" fmla="*/ 24193 w 46"/>
                <a:gd name="T1" fmla="*/ 604367 h 31"/>
                <a:gd name="T2" fmla="*/ 149874 w 46"/>
                <a:gd name="T3" fmla="*/ 1394793 h 31"/>
                <a:gd name="T4" fmla="*/ 362478 w 46"/>
                <a:gd name="T5" fmla="*/ 1575812 h 31"/>
                <a:gd name="T6" fmla="*/ 207189 w 46"/>
                <a:gd name="T7" fmla="*/ 670148 h 31"/>
                <a:gd name="T8" fmla="*/ 24193 w 46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3" y="8"/>
                  </a:moveTo>
                  <a:cubicBezTo>
                    <a:pt x="0" y="16"/>
                    <a:pt x="11" y="17"/>
                    <a:pt x="18" y="19"/>
                  </a:cubicBezTo>
                  <a:cubicBezTo>
                    <a:pt x="25" y="21"/>
                    <a:pt x="39" y="31"/>
                    <a:pt x="43" y="21"/>
                  </a:cubicBezTo>
                  <a:cubicBezTo>
                    <a:pt x="46" y="11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89" name="Freeform 1348"/>
            <p:cNvSpPr>
              <a:spLocks/>
            </p:cNvSpPr>
            <p:nvPr/>
          </p:nvSpPr>
          <p:spPr bwMode="auto">
            <a:xfrm>
              <a:off x="1683" y="8726"/>
              <a:ext cx="60" cy="45"/>
            </a:xfrm>
            <a:custGeom>
              <a:avLst/>
              <a:gdLst>
                <a:gd name="T0" fmla="*/ 27561 w 45"/>
                <a:gd name="T1" fmla="*/ 486461 h 32"/>
                <a:gd name="T2" fmla="*/ 171236 w 45"/>
                <a:gd name="T3" fmla="*/ 1076039 h 32"/>
                <a:gd name="T4" fmla="*/ 418724 w 45"/>
                <a:gd name="T5" fmla="*/ 1215831 h 32"/>
                <a:gd name="T6" fmla="*/ 239401 w 45"/>
                <a:gd name="T7" fmla="*/ 386937 h 32"/>
                <a:gd name="T8" fmla="*/ 27561 w 45"/>
                <a:gd name="T9" fmla="*/ 48646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9"/>
                  </a:moveTo>
                  <a:cubicBezTo>
                    <a:pt x="0" y="17"/>
                    <a:pt x="10" y="18"/>
                    <a:pt x="17" y="20"/>
                  </a:cubicBezTo>
                  <a:cubicBezTo>
                    <a:pt x="24" y="22"/>
                    <a:pt x="39" y="32"/>
                    <a:pt x="42" y="22"/>
                  </a:cubicBezTo>
                  <a:cubicBezTo>
                    <a:pt x="45" y="12"/>
                    <a:pt x="36" y="10"/>
                    <a:pt x="24" y="7"/>
                  </a:cubicBezTo>
                  <a:cubicBezTo>
                    <a:pt x="12" y="4"/>
                    <a:pt x="6" y="0"/>
                    <a:pt x="3" y="9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90" name="Freeform 1349"/>
            <p:cNvSpPr>
              <a:spLocks/>
            </p:cNvSpPr>
            <p:nvPr/>
          </p:nvSpPr>
          <p:spPr bwMode="auto">
            <a:xfrm>
              <a:off x="1773" y="8644"/>
              <a:ext cx="58" cy="44"/>
            </a:xfrm>
            <a:custGeom>
              <a:avLst/>
              <a:gdLst>
                <a:gd name="T0" fmla="*/ 283052 w 44"/>
                <a:gd name="T1" fmla="*/ 604367 h 31"/>
                <a:gd name="T2" fmla="*/ 187438 w 44"/>
                <a:gd name="T3" fmla="*/ 1394793 h 31"/>
                <a:gd name="T4" fmla="*/ 16274 w 44"/>
                <a:gd name="T5" fmla="*/ 1465419 h 31"/>
                <a:gd name="T6" fmla="*/ 131626 w 44"/>
                <a:gd name="T7" fmla="*/ 670148 h 31"/>
                <a:gd name="T8" fmla="*/ 283052 w 44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1"/>
                <a:gd name="T17" fmla="*/ 44 w 4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1">
                  <a:moveTo>
                    <a:pt x="41" y="8"/>
                  </a:moveTo>
                  <a:cubicBezTo>
                    <a:pt x="44" y="16"/>
                    <a:pt x="34" y="17"/>
                    <a:pt x="27" y="19"/>
                  </a:cubicBezTo>
                  <a:cubicBezTo>
                    <a:pt x="19" y="21"/>
                    <a:pt x="5" y="31"/>
                    <a:pt x="2" y="20"/>
                  </a:cubicBezTo>
                  <a:cubicBezTo>
                    <a:pt x="0" y="11"/>
                    <a:pt x="7" y="12"/>
                    <a:pt x="19" y="9"/>
                  </a:cubicBezTo>
                  <a:cubicBezTo>
                    <a:pt x="31" y="6"/>
                    <a:pt x="38" y="0"/>
                    <a:pt x="41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91" name="Freeform 1350"/>
            <p:cNvSpPr>
              <a:spLocks/>
            </p:cNvSpPr>
            <p:nvPr/>
          </p:nvSpPr>
          <p:spPr bwMode="auto">
            <a:xfrm>
              <a:off x="1768" y="8618"/>
              <a:ext cx="51" cy="42"/>
            </a:xfrm>
            <a:custGeom>
              <a:avLst/>
              <a:gdLst>
                <a:gd name="T0" fmla="*/ 191134 w 39"/>
                <a:gd name="T1" fmla="*/ 360534 h 30"/>
                <a:gd name="T2" fmla="*/ 132324 w 39"/>
                <a:gd name="T3" fmla="*/ 947514 h 30"/>
                <a:gd name="T4" fmla="*/ 12754 w 39"/>
                <a:gd name="T5" fmla="*/ 1037329 h 30"/>
                <a:gd name="T6" fmla="*/ 90539 w 39"/>
                <a:gd name="T7" fmla="*/ 483426 h 30"/>
                <a:gd name="T8" fmla="*/ 191134 w 39"/>
                <a:gd name="T9" fmla="*/ 36053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6" y="8"/>
                  </a:moveTo>
                  <a:cubicBezTo>
                    <a:pt x="39" y="16"/>
                    <a:pt x="32" y="18"/>
                    <a:pt x="25" y="20"/>
                  </a:cubicBezTo>
                  <a:cubicBezTo>
                    <a:pt x="17" y="22"/>
                    <a:pt x="3" y="30"/>
                    <a:pt x="2" y="22"/>
                  </a:cubicBezTo>
                  <a:cubicBezTo>
                    <a:pt x="0" y="12"/>
                    <a:pt x="6" y="13"/>
                    <a:pt x="17" y="10"/>
                  </a:cubicBezTo>
                  <a:cubicBezTo>
                    <a:pt x="26" y="7"/>
                    <a:pt x="33" y="0"/>
                    <a:pt x="36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92" name="Freeform 1351"/>
            <p:cNvSpPr>
              <a:spLocks/>
            </p:cNvSpPr>
            <p:nvPr/>
          </p:nvSpPr>
          <p:spPr bwMode="auto">
            <a:xfrm>
              <a:off x="1786" y="8691"/>
              <a:ext cx="60" cy="45"/>
            </a:xfrm>
            <a:custGeom>
              <a:avLst/>
              <a:gdLst>
                <a:gd name="T0" fmla="*/ 36748 w 45"/>
                <a:gd name="T1" fmla="*/ 1247525 h 32"/>
                <a:gd name="T2" fmla="*/ 179551 w 45"/>
                <a:gd name="T3" fmla="*/ 677537 h 32"/>
                <a:gd name="T4" fmla="*/ 418724 w 45"/>
                <a:gd name="T5" fmla="*/ 589473 h 32"/>
                <a:gd name="T6" fmla="*/ 248519 w 45"/>
                <a:gd name="T7" fmla="*/ 1247525 h 32"/>
                <a:gd name="T8" fmla="*/ 36748 w 45"/>
                <a:gd name="T9" fmla="*/ 1247525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4" y="23"/>
                  </a:moveTo>
                  <a:cubicBezTo>
                    <a:pt x="0" y="15"/>
                    <a:pt x="11" y="14"/>
                    <a:pt x="18" y="12"/>
                  </a:cubicBezTo>
                  <a:cubicBezTo>
                    <a:pt x="25" y="10"/>
                    <a:pt x="40" y="0"/>
                    <a:pt x="42" y="11"/>
                  </a:cubicBezTo>
                  <a:cubicBezTo>
                    <a:pt x="45" y="20"/>
                    <a:pt x="37" y="20"/>
                    <a:pt x="25" y="23"/>
                  </a:cubicBezTo>
                  <a:cubicBezTo>
                    <a:pt x="14" y="26"/>
                    <a:pt x="7" y="32"/>
                    <a:pt x="4" y="23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93" name="Freeform 1352"/>
            <p:cNvSpPr>
              <a:spLocks/>
            </p:cNvSpPr>
            <p:nvPr/>
          </p:nvSpPr>
          <p:spPr bwMode="auto">
            <a:xfrm>
              <a:off x="1799" y="8721"/>
              <a:ext cx="52" cy="40"/>
            </a:xfrm>
            <a:custGeom>
              <a:avLst/>
              <a:gdLst>
                <a:gd name="T0" fmla="*/ 27561 w 39"/>
                <a:gd name="T1" fmla="*/ 622179 h 29"/>
                <a:gd name="T2" fmla="*/ 139792 w 39"/>
                <a:gd name="T3" fmla="*/ 261548 h 29"/>
                <a:gd name="T4" fmla="*/ 367060 w 39"/>
                <a:gd name="T5" fmla="*/ 237099 h 29"/>
                <a:gd name="T6" fmla="*/ 206471 w 39"/>
                <a:gd name="T7" fmla="*/ 602690 h 29"/>
                <a:gd name="T8" fmla="*/ 27561 w 39"/>
                <a:gd name="T9" fmla="*/ 62217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9"/>
                <a:gd name="T17" fmla="*/ 39 w 3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9">
                  <a:moveTo>
                    <a:pt x="3" y="21"/>
                  </a:moveTo>
                  <a:cubicBezTo>
                    <a:pt x="0" y="13"/>
                    <a:pt x="7" y="11"/>
                    <a:pt x="14" y="9"/>
                  </a:cubicBezTo>
                  <a:cubicBezTo>
                    <a:pt x="21" y="7"/>
                    <a:pt x="35" y="0"/>
                    <a:pt x="37" y="8"/>
                  </a:cubicBezTo>
                  <a:cubicBezTo>
                    <a:pt x="39" y="17"/>
                    <a:pt x="33" y="16"/>
                    <a:pt x="21" y="20"/>
                  </a:cubicBezTo>
                  <a:cubicBezTo>
                    <a:pt x="13" y="22"/>
                    <a:pt x="6" y="29"/>
                    <a:pt x="3" y="21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94" name="Freeform 1353"/>
            <p:cNvSpPr>
              <a:spLocks/>
            </p:cNvSpPr>
            <p:nvPr/>
          </p:nvSpPr>
          <p:spPr bwMode="auto">
            <a:xfrm>
              <a:off x="1807" y="8746"/>
              <a:ext cx="52" cy="42"/>
            </a:xfrm>
            <a:custGeom>
              <a:avLst/>
              <a:gdLst>
                <a:gd name="T0" fmla="*/ 27561 w 39"/>
                <a:gd name="T1" fmla="*/ 1037329 h 30"/>
                <a:gd name="T2" fmla="*/ 150185 w 39"/>
                <a:gd name="T3" fmla="*/ 435694 h 30"/>
                <a:gd name="T4" fmla="*/ 367060 w 39"/>
                <a:gd name="T5" fmla="*/ 360534 h 30"/>
                <a:gd name="T6" fmla="*/ 218224 w 39"/>
                <a:gd name="T7" fmla="*/ 947514 h 30"/>
                <a:gd name="T8" fmla="*/ 27561 w 39"/>
                <a:gd name="T9" fmla="*/ 103732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" y="22"/>
                  </a:moveTo>
                  <a:cubicBezTo>
                    <a:pt x="0" y="13"/>
                    <a:pt x="7" y="11"/>
                    <a:pt x="15" y="9"/>
                  </a:cubicBezTo>
                  <a:cubicBezTo>
                    <a:pt x="22" y="7"/>
                    <a:pt x="36" y="0"/>
                    <a:pt x="37" y="8"/>
                  </a:cubicBezTo>
                  <a:cubicBezTo>
                    <a:pt x="39" y="17"/>
                    <a:pt x="34" y="17"/>
                    <a:pt x="22" y="20"/>
                  </a:cubicBezTo>
                  <a:cubicBezTo>
                    <a:pt x="13" y="23"/>
                    <a:pt x="6" y="30"/>
                    <a:pt x="3" y="22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95" name="Freeform 1354"/>
            <p:cNvSpPr>
              <a:spLocks/>
            </p:cNvSpPr>
            <p:nvPr/>
          </p:nvSpPr>
          <p:spPr bwMode="auto">
            <a:xfrm>
              <a:off x="1778" y="8670"/>
              <a:ext cx="61" cy="44"/>
            </a:xfrm>
            <a:custGeom>
              <a:avLst/>
              <a:gdLst>
                <a:gd name="T0" fmla="*/ 362478 w 46"/>
                <a:gd name="T1" fmla="*/ 604367 h 31"/>
                <a:gd name="T2" fmla="*/ 231350 w 46"/>
                <a:gd name="T3" fmla="*/ 1394793 h 31"/>
                <a:gd name="T4" fmla="*/ 24193 w 46"/>
                <a:gd name="T5" fmla="*/ 1575812 h 31"/>
                <a:gd name="T6" fmla="*/ 174461 w 46"/>
                <a:gd name="T7" fmla="*/ 670148 h 31"/>
                <a:gd name="T8" fmla="*/ 362478 w 46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43" y="8"/>
                  </a:moveTo>
                  <a:cubicBezTo>
                    <a:pt x="46" y="16"/>
                    <a:pt x="35" y="17"/>
                    <a:pt x="28" y="19"/>
                  </a:cubicBezTo>
                  <a:cubicBezTo>
                    <a:pt x="21" y="21"/>
                    <a:pt x="6" y="31"/>
                    <a:pt x="3" y="21"/>
                  </a:cubicBezTo>
                  <a:cubicBezTo>
                    <a:pt x="0" y="11"/>
                    <a:pt x="9" y="12"/>
                    <a:pt x="21" y="9"/>
                  </a:cubicBezTo>
                  <a:cubicBezTo>
                    <a:pt x="33" y="6"/>
                    <a:pt x="40" y="0"/>
                    <a:pt x="4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96" name="Freeform 1355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327614 w 54"/>
                <a:gd name="T1" fmla="*/ 0 h 12"/>
                <a:gd name="T2" fmla="*/ 167210 w 54"/>
                <a:gd name="T3" fmla="*/ 346304 h 12"/>
                <a:gd name="T4" fmla="*/ 167210 w 54"/>
                <a:gd name="T5" fmla="*/ 346304 h 12"/>
                <a:gd name="T6" fmla="*/ 1 w 54"/>
                <a:gd name="T7" fmla="*/ 1 h 12"/>
                <a:gd name="T8" fmla="*/ 0 w 54"/>
                <a:gd name="T9" fmla="*/ 695012 h 12"/>
                <a:gd name="T10" fmla="*/ 167210 w 54"/>
                <a:gd name="T11" fmla="*/ 822527 h 12"/>
                <a:gd name="T12" fmla="*/ 167210 w 54"/>
                <a:gd name="T13" fmla="*/ 822527 h 12"/>
                <a:gd name="T14" fmla="*/ 339196 w 54"/>
                <a:gd name="T15" fmla="*/ 817353 h 12"/>
                <a:gd name="T16" fmla="*/ 339448 w 54"/>
                <a:gd name="T17" fmla="*/ 822527 h 12"/>
                <a:gd name="T18" fmla="*/ 339448 w 54"/>
                <a:gd name="T19" fmla="*/ 817353 h 12"/>
                <a:gd name="T20" fmla="*/ 327614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97" name="Freeform 1356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290489 w 55"/>
                <a:gd name="T1" fmla="*/ 0 h 13"/>
                <a:gd name="T2" fmla="*/ 149001 w 55"/>
                <a:gd name="T3" fmla="*/ 913970 h 13"/>
                <a:gd name="T4" fmla="*/ 149001 w 55"/>
                <a:gd name="T5" fmla="*/ 913970 h 13"/>
                <a:gd name="T6" fmla="*/ 13196 w 55"/>
                <a:gd name="T7" fmla="*/ 1 h 13"/>
                <a:gd name="T8" fmla="*/ 0 w 55"/>
                <a:gd name="T9" fmla="*/ 2310406 h 13"/>
                <a:gd name="T10" fmla="*/ 149001 w 55"/>
                <a:gd name="T11" fmla="*/ 2488974 h 13"/>
                <a:gd name="T12" fmla="*/ 149001 w 55"/>
                <a:gd name="T13" fmla="*/ 2488974 h 13"/>
                <a:gd name="T14" fmla="*/ 301558 w 55"/>
                <a:gd name="T15" fmla="*/ 2310406 h 13"/>
                <a:gd name="T16" fmla="*/ 303301 w 55"/>
                <a:gd name="T17" fmla="*/ 2310406 h 13"/>
                <a:gd name="T18" fmla="*/ 303301 w 55"/>
                <a:gd name="T19" fmla="*/ 2310406 h 13"/>
                <a:gd name="T20" fmla="*/ 290489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98" name="Freeform 1357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188881 w 53"/>
                <a:gd name="T1" fmla="*/ 822527 h 12"/>
                <a:gd name="T2" fmla="*/ 188881 w 53"/>
                <a:gd name="T3" fmla="*/ 822527 h 12"/>
                <a:gd name="T4" fmla="*/ 388956 w 53"/>
                <a:gd name="T5" fmla="*/ 817353 h 12"/>
                <a:gd name="T6" fmla="*/ 382751 w 53"/>
                <a:gd name="T7" fmla="*/ 0 h 12"/>
                <a:gd name="T8" fmla="*/ 188881 w 53"/>
                <a:gd name="T9" fmla="*/ 346304 h 12"/>
                <a:gd name="T10" fmla="*/ 188881 w 53"/>
                <a:gd name="T11" fmla="*/ 346304 h 12"/>
                <a:gd name="T12" fmla="*/ 1 w 53"/>
                <a:gd name="T13" fmla="*/ 1 h 12"/>
                <a:gd name="T14" fmla="*/ 0 w 53"/>
                <a:gd name="T15" fmla="*/ 695012 h 12"/>
                <a:gd name="T16" fmla="*/ 188881 w 53"/>
                <a:gd name="T17" fmla="*/ 82252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99" name="Freeform 1358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17491 w 53"/>
                <a:gd name="T1" fmla="*/ 625753 h 14"/>
                <a:gd name="T2" fmla="*/ 117491 w 53"/>
                <a:gd name="T3" fmla="*/ 625753 h 14"/>
                <a:gd name="T4" fmla="*/ 0 w 53"/>
                <a:gd name="T5" fmla="*/ 292101 h 14"/>
                <a:gd name="T6" fmla="*/ 0 w 53"/>
                <a:gd name="T7" fmla="*/ 1064414 h 14"/>
                <a:gd name="T8" fmla="*/ 117491 w 53"/>
                <a:gd name="T9" fmla="*/ 1277047 h 14"/>
                <a:gd name="T10" fmla="*/ 117491 w 53"/>
                <a:gd name="T11" fmla="*/ 1277047 h 14"/>
                <a:gd name="T12" fmla="*/ 235449 w 53"/>
                <a:gd name="T13" fmla="*/ 1064414 h 14"/>
                <a:gd name="T14" fmla="*/ 245854 w 53"/>
                <a:gd name="T15" fmla="*/ 0 h 14"/>
                <a:gd name="T16" fmla="*/ 245854 w 53"/>
                <a:gd name="T17" fmla="*/ 0 h 14"/>
                <a:gd name="T18" fmla="*/ 243846 w 53"/>
                <a:gd name="T19" fmla="*/ 204471 h 14"/>
                <a:gd name="T20" fmla="*/ 117491 w 53"/>
                <a:gd name="T21" fmla="*/ 62575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00" name="Freeform 1359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339448 w 54"/>
                <a:gd name="T1" fmla="*/ 0 h 15"/>
                <a:gd name="T2" fmla="*/ 339196 w 54"/>
                <a:gd name="T3" fmla="*/ 93850 h 15"/>
                <a:gd name="T4" fmla="*/ 167210 w 54"/>
                <a:gd name="T5" fmla="*/ 345304 h 15"/>
                <a:gd name="T6" fmla="*/ 167210 w 54"/>
                <a:gd name="T7" fmla="*/ 345304 h 15"/>
                <a:gd name="T8" fmla="*/ 1 w 54"/>
                <a:gd name="T9" fmla="*/ 131390 h 15"/>
                <a:gd name="T10" fmla="*/ 0 w 54"/>
                <a:gd name="T11" fmla="*/ 609972 h 15"/>
                <a:gd name="T12" fmla="*/ 167210 w 54"/>
                <a:gd name="T13" fmla="*/ 706647 h 15"/>
                <a:gd name="T14" fmla="*/ 167210 w 54"/>
                <a:gd name="T15" fmla="*/ 706647 h 15"/>
                <a:gd name="T16" fmla="*/ 339196 w 54"/>
                <a:gd name="T17" fmla="*/ 676796 h 15"/>
                <a:gd name="T18" fmla="*/ 339448 w 54"/>
                <a:gd name="T19" fmla="*/ 676796 h 15"/>
                <a:gd name="T20" fmla="*/ 339448 w 54"/>
                <a:gd name="T21" fmla="*/ 676796 h 15"/>
                <a:gd name="T22" fmla="*/ 339448 w 54"/>
                <a:gd name="T23" fmla="*/ 1 h 15"/>
                <a:gd name="T24" fmla="*/ 339448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01" name="Freeform 1360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327614 w 54"/>
                <a:gd name="T1" fmla="*/ 0 h 12"/>
                <a:gd name="T2" fmla="*/ 167210 w 54"/>
                <a:gd name="T3" fmla="*/ 346304 h 12"/>
                <a:gd name="T4" fmla="*/ 167210 w 54"/>
                <a:gd name="T5" fmla="*/ 346304 h 12"/>
                <a:gd name="T6" fmla="*/ 1 w 54"/>
                <a:gd name="T7" fmla="*/ 1 h 12"/>
                <a:gd name="T8" fmla="*/ 0 w 54"/>
                <a:gd name="T9" fmla="*/ 695012 h 12"/>
                <a:gd name="T10" fmla="*/ 167210 w 54"/>
                <a:gd name="T11" fmla="*/ 822527 h 12"/>
                <a:gd name="T12" fmla="*/ 167210 w 54"/>
                <a:gd name="T13" fmla="*/ 822527 h 12"/>
                <a:gd name="T14" fmla="*/ 339196 w 54"/>
                <a:gd name="T15" fmla="*/ 817353 h 12"/>
                <a:gd name="T16" fmla="*/ 339448 w 54"/>
                <a:gd name="T17" fmla="*/ 822527 h 12"/>
                <a:gd name="T18" fmla="*/ 339448 w 54"/>
                <a:gd name="T19" fmla="*/ 817353 h 12"/>
                <a:gd name="T20" fmla="*/ 327614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02" name="Freeform 1361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290489 w 55"/>
                <a:gd name="T1" fmla="*/ 0 h 13"/>
                <a:gd name="T2" fmla="*/ 149001 w 55"/>
                <a:gd name="T3" fmla="*/ 913970 h 13"/>
                <a:gd name="T4" fmla="*/ 149001 w 55"/>
                <a:gd name="T5" fmla="*/ 913970 h 13"/>
                <a:gd name="T6" fmla="*/ 13196 w 55"/>
                <a:gd name="T7" fmla="*/ 1 h 13"/>
                <a:gd name="T8" fmla="*/ 0 w 55"/>
                <a:gd name="T9" fmla="*/ 2310406 h 13"/>
                <a:gd name="T10" fmla="*/ 149001 w 55"/>
                <a:gd name="T11" fmla="*/ 2488974 h 13"/>
                <a:gd name="T12" fmla="*/ 149001 w 55"/>
                <a:gd name="T13" fmla="*/ 2488974 h 13"/>
                <a:gd name="T14" fmla="*/ 301558 w 55"/>
                <a:gd name="T15" fmla="*/ 2310406 h 13"/>
                <a:gd name="T16" fmla="*/ 303301 w 55"/>
                <a:gd name="T17" fmla="*/ 2310406 h 13"/>
                <a:gd name="T18" fmla="*/ 303301 w 55"/>
                <a:gd name="T19" fmla="*/ 2310406 h 13"/>
                <a:gd name="T20" fmla="*/ 290489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03" name="Freeform 1362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188881 w 53"/>
                <a:gd name="T1" fmla="*/ 822527 h 12"/>
                <a:gd name="T2" fmla="*/ 188881 w 53"/>
                <a:gd name="T3" fmla="*/ 822527 h 12"/>
                <a:gd name="T4" fmla="*/ 388956 w 53"/>
                <a:gd name="T5" fmla="*/ 817353 h 12"/>
                <a:gd name="T6" fmla="*/ 382751 w 53"/>
                <a:gd name="T7" fmla="*/ 0 h 12"/>
                <a:gd name="T8" fmla="*/ 188881 w 53"/>
                <a:gd name="T9" fmla="*/ 346304 h 12"/>
                <a:gd name="T10" fmla="*/ 188881 w 53"/>
                <a:gd name="T11" fmla="*/ 346304 h 12"/>
                <a:gd name="T12" fmla="*/ 1 w 53"/>
                <a:gd name="T13" fmla="*/ 1 h 12"/>
                <a:gd name="T14" fmla="*/ 0 w 53"/>
                <a:gd name="T15" fmla="*/ 695012 h 12"/>
                <a:gd name="T16" fmla="*/ 188881 w 53"/>
                <a:gd name="T17" fmla="*/ 82252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04" name="Freeform 1363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17491 w 53"/>
                <a:gd name="T1" fmla="*/ 625753 h 14"/>
                <a:gd name="T2" fmla="*/ 117491 w 53"/>
                <a:gd name="T3" fmla="*/ 625753 h 14"/>
                <a:gd name="T4" fmla="*/ 0 w 53"/>
                <a:gd name="T5" fmla="*/ 292101 h 14"/>
                <a:gd name="T6" fmla="*/ 0 w 53"/>
                <a:gd name="T7" fmla="*/ 1064414 h 14"/>
                <a:gd name="T8" fmla="*/ 117491 w 53"/>
                <a:gd name="T9" fmla="*/ 1277047 h 14"/>
                <a:gd name="T10" fmla="*/ 117491 w 53"/>
                <a:gd name="T11" fmla="*/ 1277047 h 14"/>
                <a:gd name="T12" fmla="*/ 235449 w 53"/>
                <a:gd name="T13" fmla="*/ 1064414 h 14"/>
                <a:gd name="T14" fmla="*/ 245854 w 53"/>
                <a:gd name="T15" fmla="*/ 0 h 14"/>
                <a:gd name="T16" fmla="*/ 245854 w 53"/>
                <a:gd name="T17" fmla="*/ 0 h 14"/>
                <a:gd name="T18" fmla="*/ 243846 w 53"/>
                <a:gd name="T19" fmla="*/ 204471 h 14"/>
                <a:gd name="T20" fmla="*/ 117491 w 53"/>
                <a:gd name="T21" fmla="*/ 62575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05" name="Freeform 1364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339448 w 54"/>
                <a:gd name="T1" fmla="*/ 0 h 15"/>
                <a:gd name="T2" fmla="*/ 339196 w 54"/>
                <a:gd name="T3" fmla="*/ 93850 h 15"/>
                <a:gd name="T4" fmla="*/ 167210 w 54"/>
                <a:gd name="T5" fmla="*/ 345304 h 15"/>
                <a:gd name="T6" fmla="*/ 167210 w 54"/>
                <a:gd name="T7" fmla="*/ 345304 h 15"/>
                <a:gd name="T8" fmla="*/ 1 w 54"/>
                <a:gd name="T9" fmla="*/ 131390 h 15"/>
                <a:gd name="T10" fmla="*/ 0 w 54"/>
                <a:gd name="T11" fmla="*/ 609972 h 15"/>
                <a:gd name="T12" fmla="*/ 167210 w 54"/>
                <a:gd name="T13" fmla="*/ 706647 h 15"/>
                <a:gd name="T14" fmla="*/ 167210 w 54"/>
                <a:gd name="T15" fmla="*/ 706647 h 15"/>
                <a:gd name="T16" fmla="*/ 339196 w 54"/>
                <a:gd name="T17" fmla="*/ 676796 h 15"/>
                <a:gd name="T18" fmla="*/ 339448 w 54"/>
                <a:gd name="T19" fmla="*/ 676796 h 15"/>
                <a:gd name="T20" fmla="*/ 339448 w 54"/>
                <a:gd name="T21" fmla="*/ 676796 h 15"/>
                <a:gd name="T22" fmla="*/ 339448 w 54"/>
                <a:gd name="T23" fmla="*/ 1 h 15"/>
                <a:gd name="T24" fmla="*/ 339448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06" name="Freeform 1365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182316 w 36"/>
                <a:gd name="T1" fmla="*/ 195744 h 19"/>
                <a:gd name="T2" fmla="*/ 164654 w 36"/>
                <a:gd name="T3" fmla="*/ 0 h 19"/>
                <a:gd name="T4" fmla="*/ 164654 w 36"/>
                <a:gd name="T5" fmla="*/ 0 h 19"/>
                <a:gd name="T6" fmla="*/ 104254 w 36"/>
                <a:gd name="T7" fmla="*/ 139831 h 19"/>
                <a:gd name="T8" fmla="*/ 0 w 36"/>
                <a:gd name="T9" fmla="*/ 261845 h 19"/>
                <a:gd name="T10" fmla="*/ 16126 w 36"/>
                <a:gd name="T11" fmla="*/ 437424 h 19"/>
                <a:gd name="T12" fmla="*/ 98043 w 36"/>
                <a:gd name="T13" fmla="*/ 319656 h 19"/>
                <a:gd name="T14" fmla="*/ 182316 w 36"/>
                <a:gd name="T15" fmla="*/ 1957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07" name="Freeform 1366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750654 h 19"/>
                <a:gd name="T2" fmla="*/ 130196 w 38"/>
                <a:gd name="T3" fmla="*/ 1066719 h 19"/>
                <a:gd name="T4" fmla="*/ 235087 w 38"/>
                <a:gd name="T5" fmla="*/ 1438472 h 19"/>
                <a:gd name="T6" fmla="*/ 247647 w 38"/>
                <a:gd name="T7" fmla="*/ 993287 h 19"/>
                <a:gd name="T8" fmla="*/ 247647 w 38"/>
                <a:gd name="T9" fmla="*/ 902268 h 19"/>
                <a:gd name="T10" fmla="*/ 118946 w 38"/>
                <a:gd name="T11" fmla="*/ 528238 h 19"/>
                <a:gd name="T12" fmla="*/ 20407 w 38"/>
                <a:gd name="T13" fmla="*/ 0 h 19"/>
                <a:gd name="T14" fmla="*/ 20407 w 38"/>
                <a:gd name="T15" fmla="*/ 0 h 19"/>
                <a:gd name="T16" fmla="*/ 0 w 38"/>
                <a:gd name="T17" fmla="*/ 750654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08" name="Freeform 1367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35178 w 35"/>
                <a:gd name="T1" fmla="*/ 489581 h 16"/>
                <a:gd name="T2" fmla="*/ 1 w 35"/>
                <a:gd name="T3" fmla="*/ 0 h 16"/>
                <a:gd name="T4" fmla="*/ 0 w 35"/>
                <a:gd name="T5" fmla="*/ 703773 h 16"/>
                <a:gd name="T6" fmla="*/ 56429 w 35"/>
                <a:gd name="T7" fmla="*/ 1232307 h 16"/>
                <a:gd name="T8" fmla="*/ 107550 w 35"/>
                <a:gd name="T9" fmla="*/ 1771441 h 16"/>
                <a:gd name="T10" fmla="*/ 108706 w 35"/>
                <a:gd name="T11" fmla="*/ 1078999 h 16"/>
                <a:gd name="T12" fmla="*/ 108706 w 35"/>
                <a:gd name="T13" fmla="*/ 1011674 h 16"/>
                <a:gd name="T14" fmla="*/ 35178 w 35"/>
                <a:gd name="T15" fmla="*/ 489581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09" name="Freeform 1368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06471 w 39"/>
                <a:gd name="T1" fmla="*/ 755682 h 17"/>
                <a:gd name="T2" fmla="*/ 387953 w 39"/>
                <a:gd name="T3" fmla="*/ 440269 h 17"/>
                <a:gd name="T4" fmla="*/ 355995 w 39"/>
                <a:gd name="T5" fmla="*/ 0 h 17"/>
                <a:gd name="T6" fmla="*/ 228315 w 39"/>
                <a:gd name="T7" fmla="*/ 250245 h 17"/>
                <a:gd name="T8" fmla="*/ 0 w 39"/>
                <a:gd name="T9" fmla="*/ 498758 h 17"/>
                <a:gd name="T10" fmla="*/ 0 w 39"/>
                <a:gd name="T11" fmla="*/ 536163 h 17"/>
                <a:gd name="T12" fmla="*/ 36748 w 39"/>
                <a:gd name="T13" fmla="*/ 1066845 h 17"/>
                <a:gd name="T14" fmla="*/ 206471 w 39"/>
                <a:gd name="T15" fmla="*/ 755682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10" name="Freeform 1369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405993 w 72"/>
                <a:gd name="T1" fmla="*/ 832391 h 25"/>
                <a:gd name="T2" fmla="*/ 512666 w 72"/>
                <a:gd name="T3" fmla="*/ 504748 h 25"/>
                <a:gd name="T4" fmla="*/ 463584 w 72"/>
                <a:gd name="T5" fmla="*/ 0 h 25"/>
                <a:gd name="T6" fmla="*/ 448857 w 72"/>
                <a:gd name="T7" fmla="*/ 183946 h 25"/>
                <a:gd name="T8" fmla="*/ 257825 w 72"/>
                <a:gd name="T9" fmla="*/ 740949 h 25"/>
                <a:gd name="T10" fmla="*/ 257825 w 72"/>
                <a:gd name="T11" fmla="*/ 740949 h 25"/>
                <a:gd name="T12" fmla="*/ 66587 w 72"/>
                <a:gd name="T13" fmla="*/ 183946 h 25"/>
                <a:gd name="T14" fmla="*/ 45655 w 72"/>
                <a:gd name="T15" fmla="*/ 0 h 25"/>
                <a:gd name="T16" fmla="*/ 0 w 72"/>
                <a:gd name="T17" fmla="*/ 676796 h 25"/>
                <a:gd name="T18" fmla="*/ 138335 w 72"/>
                <a:gd name="T19" fmla="*/ 947514 h 25"/>
                <a:gd name="T20" fmla="*/ 257825 w 72"/>
                <a:gd name="T21" fmla="*/ 1195545 h 25"/>
                <a:gd name="T22" fmla="*/ 300131 w 72"/>
                <a:gd name="T23" fmla="*/ 1037329 h 25"/>
                <a:gd name="T24" fmla="*/ 405993 w 72"/>
                <a:gd name="T25" fmla="*/ 832391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11" name="Freeform 1370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182316 w 36"/>
                <a:gd name="T1" fmla="*/ 195744 h 19"/>
                <a:gd name="T2" fmla="*/ 164654 w 36"/>
                <a:gd name="T3" fmla="*/ 0 h 19"/>
                <a:gd name="T4" fmla="*/ 164654 w 36"/>
                <a:gd name="T5" fmla="*/ 0 h 19"/>
                <a:gd name="T6" fmla="*/ 104254 w 36"/>
                <a:gd name="T7" fmla="*/ 139831 h 19"/>
                <a:gd name="T8" fmla="*/ 0 w 36"/>
                <a:gd name="T9" fmla="*/ 261845 h 19"/>
                <a:gd name="T10" fmla="*/ 16126 w 36"/>
                <a:gd name="T11" fmla="*/ 437424 h 19"/>
                <a:gd name="T12" fmla="*/ 98043 w 36"/>
                <a:gd name="T13" fmla="*/ 319656 h 19"/>
                <a:gd name="T14" fmla="*/ 182316 w 36"/>
                <a:gd name="T15" fmla="*/ 1957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12" name="Freeform 1371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750654 h 19"/>
                <a:gd name="T2" fmla="*/ 130196 w 38"/>
                <a:gd name="T3" fmla="*/ 1066719 h 19"/>
                <a:gd name="T4" fmla="*/ 235087 w 38"/>
                <a:gd name="T5" fmla="*/ 1438472 h 19"/>
                <a:gd name="T6" fmla="*/ 247647 w 38"/>
                <a:gd name="T7" fmla="*/ 993287 h 19"/>
                <a:gd name="T8" fmla="*/ 247647 w 38"/>
                <a:gd name="T9" fmla="*/ 902268 h 19"/>
                <a:gd name="T10" fmla="*/ 118946 w 38"/>
                <a:gd name="T11" fmla="*/ 528238 h 19"/>
                <a:gd name="T12" fmla="*/ 20407 w 38"/>
                <a:gd name="T13" fmla="*/ 0 h 19"/>
                <a:gd name="T14" fmla="*/ 20407 w 38"/>
                <a:gd name="T15" fmla="*/ 0 h 19"/>
                <a:gd name="T16" fmla="*/ 0 w 38"/>
                <a:gd name="T17" fmla="*/ 750654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13" name="Freeform 1372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35178 w 35"/>
                <a:gd name="T1" fmla="*/ 489581 h 16"/>
                <a:gd name="T2" fmla="*/ 1 w 35"/>
                <a:gd name="T3" fmla="*/ 0 h 16"/>
                <a:gd name="T4" fmla="*/ 0 w 35"/>
                <a:gd name="T5" fmla="*/ 703773 h 16"/>
                <a:gd name="T6" fmla="*/ 56429 w 35"/>
                <a:gd name="T7" fmla="*/ 1232307 h 16"/>
                <a:gd name="T8" fmla="*/ 107550 w 35"/>
                <a:gd name="T9" fmla="*/ 1771441 h 16"/>
                <a:gd name="T10" fmla="*/ 108706 w 35"/>
                <a:gd name="T11" fmla="*/ 1078999 h 16"/>
                <a:gd name="T12" fmla="*/ 108706 w 35"/>
                <a:gd name="T13" fmla="*/ 1011674 h 16"/>
                <a:gd name="T14" fmla="*/ 35178 w 35"/>
                <a:gd name="T15" fmla="*/ 489581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14" name="Freeform 1373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06471 w 39"/>
                <a:gd name="T1" fmla="*/ 755682 h 17"/>
                <a:gd name="T2" fmla="*/ 387953 w 39"/>
                <a:gd name="T3" fmla="*/ 440269 h 17"/>
                <a:gd name="T4" fmla="*/ 355995 w 39"/>
                <a:gd name="T5" fmla="*/ 0 h 17"/>
                <a:gd name="T6" fmla="*/ 228315 w 39"/>
                <a:gd name="T7" fmla="*/ 250245 h 17"/>
                <a:gd name="T8" fmla="*/ 0 w 39"/>
                <a:gd name="T9" fmla="*/ 498758 h 17"/>
                <a:gd name="T10" fmla="*/ 0 w 39"/>
                <a:gd name="T11" fmla="*/ 536163 h 17"/>
                <a:gd name="T12" fmla="*/ 36748 w 39"/>
                <a:gd name="T13" fmla="*/ 1066845 h 17"/>
                <a:gd name="T14" fmla="*/ 206471 w 39"/>
                <a:gd name="T15" fmla="*/ 755682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15" name="Freeform 1374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405993 w 72"/>
                <a:gd name="T1" fmla="*/ 832391 h 25"/>
                <a:gd name="T2" fmla="*/ 512666 w 72"/>
                <a:gd name="T3" fmla="*/ 504748 h 25"/>
                <a:gd name="T4" fmla="*/ 463584 w 72"/>
                <a:gd name="T5" fmla="*/ 0 h 25"/>
                <a:gd name="T6" fmla="*/ 448857 w 72"/>
                <a:gd name="T7" fmla="*/ 183946 h 25"/>
                <a:gd name="T8" fmla="*/ 257825 w 72"/>
                <a:gd name="T9" fmla="*/ 740949 h 25"/>
                <a:gd name="T10" fmla="*/ 257825 w 72"/>
                <a:gd name="T11" fmla="*/ 740949 h 25"/>
                <a:gd name="T12" fmla="*/ 66587 w 72"/>
                <a:gd name="T13" fmla="*/ 183946 h 25"/>
                <a:gd name="T14" fmla="*/ 45655 w 72"/>
                <a:gd name="T15" fmla="*/ 0 h 25"/>
                <a:gd name="T16" fmla="*/ 0 w 72"/>
                <a:gd name="T17" fmla="*/ 676796 h 25"/>
                <a:gd name="T18" fmla="*/ 138335 w 72"/>
                <a:gd name="T19" fmla="*/ 947514 h 25"/>
                <a:gd name="T20" fmla="*/ 257825 w 72"/>
                <a:gd name="T21" fmla="*/ 1195545 h 25"/>
                <a:gd name="T22" fmla="*/ 300131 w 72"/>
                <a:gd name="T23" fmla="*/ 1037329 h 25"/>
                <a:gd name="T24" fmla="*/ 405993 w 72"/>
                <a:gd name="T25" fmla="*/ 832391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16" name="Freeform 1375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2925862 h 20"/>
                <a:gd name="T2" fmla="*/ 78169 w 32"/>
                <a:gd name="T3" fmla="*/ 1956653 h 20"/>
                <a:gd name="T4" fmla="*/ 192735 w 32"/>
                <a:gd name="T5" fmla="*/ 1349416 h 20"/>
                <a:gd name="T6" fmla="*/ 170002 w 32"/>
                <a:gd name="T7" fmla="*/ 0 h 20"/>
                <a:gd name="T8" fmla="*/ 78169 w 32"/>
                <a:gd name="T9" fmla="*/ 930632 h 20"/>
                <a:gd name="T10" fmla="*/ 0 w 32"/>
                <a:gd name="T11" fmla="*/ 1603974 h 20"/>
                <a:gd name="T12" fmla="*/ 1 w 32"/>
                <a:gd name="T13" fmla="*/ 2925862 h 20"/>
                <a:gd name="T14" fmla="*/ 1 w 32"/>
                <a:gd name="T15" fmla="*/ 2925862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17" name="Freeform 1376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26127 w 35"/>
                <a:gd name="T1" fmla="*/ 672151 h 18"/>
                <a:gd name="T2" fmla="*/ 95011 w 35"/>
                <a:gd name="T3" fmla="*/ 483949 h 18"/>
                <a:gd name="T4" fmla="*/ 219692 w 35"/>
                <a:gd name="T5" fmla="*/ 286315 h 18"/>
                <a:gd name="T6" fmla="*/ 208933 w 35"/>
                <a:gd name="T7" fmla="*/ 0 h 18"/>
                <a:gd name="T8" fmla="*/ 102456 w 35"/>
                <a:gd name="T9" fmla="*/ 206147 h 18"/>
                <a:gd name="T10" fmla="*/ 0 w 35"/>
                <a:gd name="T11" fmla="*/ 397660 h 18"/>
                <a:gd name="T12" fmla="*/ 0 w 35"/>
                <a:gd name="T13" fmla="*/ 397660 h 18"/>
                <a:gd name="T14" fmla="*/ 26127 w 35"/>
                <a:gd name="T15" fmla="*/ 672151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18" name="Freeform 1377"/>
            <p:cNvSpPr>
              <a:spLocks/>
            </p:cNvSpPr>
            <p:nvPr/>
          </p:nvSpPr>
          <p:spPr bwMode="auto">
            <a:xfrm>
              <a:off x="1788" y="8690"/>
              <a:ext cx="47" cy="27"/>
            </a:xfrm>
            <a:custGeom>
              <a:avLst/>
              <a:gdLst>
                <a:gd name="T0" fmla="*/ 16126 w 36"/>
                <a:gd name="T1" fmla="*/ 1438472 h 19"/>
                <a:gd name="T2" fmla="*/ 16126 w 36"/>
                <a:gd name="T3" fmla="*/ 1438472 h 19"/>
                <a:gd name="T4" fmla="*/ 86765 w 36"/>
                <a:gd name="T5" fmla="*/ 993287 h 19"/>
                <a:gd name="T6" fmla="*/ 182316 w 36"/>
                <a:gd name="T7" fmla="*/ 528238 h 19"/>
                <a:gd name="T8" fmla="*/ 177698 w 36"/>
                <a:gd name="T9" fmla="*/ 0 h 19"/>
                <a:gd name="T10" fmla="*/ 104254 w 36"/>
                <a:gd name="T11" fmla="*/ 371723 h 19"/>
                <a:gd name="T12" fmla="*/ 0 w 36"/>
                <a:gd name="T13" fmla="*/ 883616 h 19"/>
                <a:gd name="T14" fmla="*/ 16126 w 36"/>
                <a:gd name="T15" fmla="*/ 1438472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19" name="Freeform 1378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2925862 h 20"/>
                <a:gd name="T2" fmla="*/ 78169 w 32"/>
                <a:gd name="T3" fmla="*/ 1956653 h 20"/>
                <a:gd name="T4" fmla="*/ 192735 w 32"/>
                <a:gd name="T5" fmla="*/ 1349416 h 20"/>
                <a:gd name="T6" fmla="*/ 170002 w 32"/>
                <a:gd name="T7" fmla="*/ 0 h 20"/>
                <a:gd name="T8" fmla="*/ 78169 w 32"/>
                <a:gd name="T9" fmla="*/ 930632 h 20"/>
                <a:gd name="T10" fmla="*/ 0 w 32"/>
                <a:gd name="T11" fmla="*/ 1603974 h 20"/>
                <a:gd name="T12" fmla="*/ 1 w 32"/>
                <a:gd name="T13" fmla="*/ 2925862 h 20"/>
                <a:gd name="T14" fmla="*/ 1 w 32"/>
                <a:gd name="T15" fmla="*/ 2925862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20" name="Freeform 1379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26127 w 35"/>
                <a:gd name="T1" fmla="*/ 672151 h 18"/>
                <a:gd name="T2" fmla="*/ 95011 w 35"/>
                <a:gd name="T3" fmla="*/ 483949 h 18"/>
                <a:gd name="T4" fmla="*/ 219692 w 35"/>
                <a:gd name="T5" fmla="*/ 286315 h 18"/>
                <a:gd name="T6" fmla="*/ 208933 w 35"/>
                <a:gd name="T7" fmla="*/ 0 h 18"/>
                <a:gd name="T8" fmla="*/ 102456 w 35"/>
                <a:gd name="T9" fmla="*/ 206147 h 18"/>
                <a:gd name="T10" fmla="*/ 0 w 35"/>
                <a:gd name="T11" fmla="*/ 397660 h 18"/>
                <a:gd name="T12" fmla="*/ 0 w 35"/>
                <a:gd name="T13" fmla="*/ 397660 h 18"/>
                <a:gd name="T14" fmla="*/ 26127 w 35"/>
                <a:gd name="T15" fmla="*/ 672151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21" name="Freeform 1380"/>
            <p:cNvSpPr>
              <a:spLocks/>
            </p:cNvSpPr>
            <p:nvPr/>
          </p:nvSpPr>
          <p:spPr bwMode="auto">
            <a:xfrm>
              <a:off x="1788" y="8690"/>
              <a:ext cx="47" cy="27"/>
            </a:xfrm>
            <a:custGeom>
              <a:avLst/>
              <a:gdLst>
                <a:gd name="T0" fmla="*/ 16126 w 36"/>
                <a:gd name="T1" fmla="*/ 1438472 h 19"/>
                <a:gd name="T2" fmla="*/ 16126 w 36"/>
                <a:gd name="T3" fmla="*/ 1438472 h 19"/>
                <a:gd name="T4" fmla="*/ 86765 w 36"/>
                <a:gd name="T5" fmla="*/ 993287 h 19"/>
                <a:gd name="T6" fmla="*/ 182316 w 36"/>
                <a:gd name="T7" fmla="*/ 528238 h 19"/>
                <a:gd name="T8" fmla="*/ 177698 w 36"/>
                <a:gd name="T9" fmla="*/ 0 h 19"/>
                <a:gd name="T10" fmla="*/ 104254 w 36"/>
                <a:gd name="T11" fmla="*/ 371723 h 19"/>
                <a:gd name="T12" fmla="*/ 0 w 36"/>
                <a:gd name="T13" fmla="*/ 883616 h 19"/>
                <a:gd name="T14" fmla="*/ 16126 w 36"/>
                <a:gd name="T15" fmla="*/ 1438472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22" name="Freeform 1381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64796 w 37"/>
                <a:gd name="T1" fmla="*/ 246646 h 20"/>
                <a:gd name="T2" fmla="*/ 9024 w 37"/>
                <a:gd name="T3" fmla="*/ 0 h 20"/>
                <a:gd name="T4" fmla="*/ 0 w 37"/>
                <a:gd name="T5" fmla="*/ 435694 h 20"/>
                <a:gd name="T6" fmla="*/ 74753 w 37"/>
                <a:gd name="T7" fmla="*/ 676796 h 20"/>
                <a:gd name="T8" fmla="*/ 148818 w 37"/>
                <a:gd name="T9" fmla="*/ 947514 h 20"/>
                <a:gd name="T10" fmla="*/ 148818 w 37"/>
                <a:gd name="T11" fmla="*/ 947514 h 20"/>
                <a:gd name="T12" fmla="*/ 151645 w 37"/>
                <a:gd name="T13" fmla="*/ 483426 h 20"/>
                <a:gd name="T14" fmla="*/ 64796 w 37"/>
                <a:gd name="T15" fmla="*/ 24664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23" name="Freeform 1382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276862 w 41"/>
                <a:gd name="T1" fmla="*/ 429348 h 26"/>
                <a:gd name="T2" fmla="*/ 126971 w 41"/>
                <a:gd name="T3" fmla="*/ 236805 h 26"/>
                <a:gd name="T4" fmla="*/ 27864 w 41"/>
                <a:gd name="T5" fmla="*/ 0 h 26"/>
                <a:gd name="T6" fmla="*/ 1 w 41"/>
                <a:gd name="T7" fmla="*/ 357456 h 26"/>
                <a:gd name="T8" fmla="*/ 0 w 41"/>
                <a:gd name="T9" fmla="*/ 418328 h 26"/>
                <a:gd name="T10" fmla="*/ 126971 w 41"/>
                <a:gd name="T11" fmla="*/ 453993 h 26"/>
                <a:gd name="T12" fmla="*/ 256050 w 41"/>
                <a:gd name="T13" fmla="*/ 870378 h 26"/>
                <a:gd name="T14" fmla="*/ 256050 w 41"/>
                <a:gd name="T15" fmla="*/ 870378 h 26"/>
                <a:gd name="T16" fmla="*/ 276862 w 41"/>
                <a:gd name="T17" fmla="*/ 429348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0"/>
                    <a:pt x="39" y="15"/>
                    <a:pt x="41" y="13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24" name="Freeform 1383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64796 w 37"/>
                <a:gd name="T1" fmla="*/ 246646 h 20"/>
                <a:gd name="T2" fmla="*/ 9024 w 37"/>
                <a:gd name="T3" fmla="*/ 0 h 20"/>
                <a:gd name="T4" fmla="*/ 0 w 37"/>
                <a:gd name="T5" fmla="*/ 435694 h 20"/>
                <a:gd name="T6" fmla="*/ 74753 w 37"/>
                <a:gd name="T7" fmla="*/ 676796 h 20"/>
                <a:gd name="T8" fmla="*/ 148818 w 37"/>
                <a:gd name="T9" fmla="*/ 947514 h 20"/>
                <a:gd name="T10" fmla="*/ 148818 w 37"/>
                <a:gd name="T11" fmla="*/ 947514 h 20"/>
                <a:gd name="T12" fmla="*/ 151645 w 37"/>
                <a:gd name="T13" fmla="*/ 483426 h 20"/>
                <a:gd name="T14" fmla="*/ 64796 w 37"/>
                <a:gd name="T15" fmla="*/ 24664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25" name="Freeform 1384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276862 w 41"/>
                <a:gd name="T1" fmla="*/ 429348 h 26"/>
                <a:gd name="T2" fmla="*/ 126971 w 41"/>
                <a:gd name="T3" fmla="*/ 236805 h 26"/>
                <a:gd name="T4" fmla="*/ 27864 w 41"/>
                <a:gd name="T5" fmla="*/ 0 h 26"/>
                <a:gd name="T6" fmla="*/ 1 w 41"/>
                <a:gd name="T7" fmla="*/ 357456 h 26"/>
                <a:gd name="T8" fmla="*/ 0 w 41"/>
                <a:gd name="T9" fmla="*/ 418328 h 26"/>
                <a:gd name="T10" fmla="*/ 126971 w 41"/>
                <a:gd name="T11" fmla="*/ 453993 h 26"/>
                <a:gd name="T12" fmla="*/ 256050 w 41"/>
                <a:gd name="T13" fmla="*/ 870378 h 26"/>
                <a:gd name="T14" fmla="*/ 256050 w 41"/>
                <a:gd name="T15" fmla="*/ 870378 h 26"/>
                <a:gd name="T16" fmla="*/ 276862 w 41"/>
                <a:gd name="T17" fmla="*/ 429348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0"/>
                    <a:pt x="39" y="15"/>
                    <a:pt x="41" y="1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26" name="Freeform 1385"/>
            <p:cNvSpPr>
              <a:spLocks/>
            </p:cNvSpPr>
            <p:nvPr/>
          </p:nvSpPr>
          <p:spPr bwMode="auto">
            <a:xfrm>
              <a:off x="1730" y="8262"/>
              <a:ext cx="67" cy="17"/>
            </a:xfrm>
            <a:custGeom>
              <a:avLst/>
              <a:gdLst>
                <a:gd name="T0" fmla="*/ 0 w 51"/>
                <a:gd name="T1" fmla="*/ 695012 h 12"/>
                <a:gd name="T2" fmla="*/ 153205 w 51"/>
                <a:gd name="T3" fmla="*/ 822527 h 12"/>
                <a:gd name="T4" fmla="*/ 153205 w 51"/>
                <a:gd name="T5" fmla="*/ 822527 h 12"/>
                <a:gd name="T6" fmla="*/ 318186 w 51"/>
                <a:gd name="T7" fmla="*/ 695012 h 12"/>
                <a:gd name="T8" fmla="*/ 318186 w 51"/>
                <a:gd name="T9" fmla="*/ 695012 h 12"/>
                <a:gd name="T10" fmla="*/ 297593 w 51"/>
                <a:gd name="T11" fmla="*/ 0 h 12"/>
                <a:gd name="T12" fmla="*/ 1 w 51"/>
                <a:gd name="T13" fmla="*/ 0 h 12"/>
                <a:gd name="T14" fmla="*/ 0 w 51"/>
                <a:gd name="T15" fmla="*/ 637235 h 12"/>
                <a:gd name="T16" fmla="*/ 0 w 51"/>
                <a:gd name="T17" fmla="*/ 69501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2"/>
                <a:gd name="T29" fmla="*/ 51 w 51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2">
                  <a:moveTo>
                    <a:pt x="0" y="10"/>
                  </a:moveTo>
                  <a:cubicBezTo>
                    <a:pt x="3" y="10"/>
                    <a:pt x="7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44" y="12"/>
                    <a:pt x="47" y="9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8" y="8"/>
                    <a:pt x="48" y="0"/>
                    <a:pt x="4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3"/>
                    <a:pt x="2" y="7"/>
                    <a:pt x="0" y="9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27" name="Freeform 1386"/>
            <p:cNvSpPr>
              <a:spLocks/>
            </p:cNvSpPr>
            <p:nvPr/>
          </p:nvSpPr>
          <p:spPr bwMode="auto">
            <a:xfrm>
              <a:off x="1725" y="8280"/>
              <a:ext cx="52" cy="18"/>
            </a:xfrm>
            <a:custGeom>
              <a:avLst/>
              <a:gdLst>
                <a:gd name="T0" fmla="*/ 174344 w 40"/>
                <a:gd name="T1" fmla="*/ 70239 h 13"/>
                <a:gd name="T2" fmla="*/ 58540 w 40"/>
                <a:gd name="T3" fmla="*/ 1 h 13"/>
                <a:gd name="T4" fmla="*/ 19114 w 40"/>
                <a:gd name="T5" fmla="*/ 70239 h 13"/>
                <a:gd name="T6" fmla="*/ 34639 w 40"/>
                <a:gd name="T7" fmla="*/ 429348 h 13"/>
                <a:gd name="T8" fmla="*/ 32302 w 40"/>
                <a:gd name="T9" fmla="*/ 171026 h 13"/>
                <a:gd name="T10" fmla="*/ 92258 w 40"/>
                <a:gd name="T11" fmla="*/ 97254 h 13"/>
                <a:gd name="T12" fmla="*/ 176775 w 40"/>
                <a:gd name="T13" fmla="*/ 97254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"/>
                <a:gd name="T23" fmla="*/ 40 w 4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">
                  <a:moveTo>
                    <a:pt x="39" y="2"/>
                  </a:moveTo>
                  <a:cubicBezTo>
                    <a:pt x="31" y="4"/>
                    <a:pt x="22" y="2"/>
                    <a:pt x="13" y="1"/>
                  </a:cubicBezTo>
                  <a:cubicBezTo>
                    <a:pt x="10" y="1"/>
                    <a:pt x="7" y="0"/>
                    <a:pt x="4" y="2"/>
                  </a:cubicBezTo>
                  <a:cubicBezTo>
                    <a:pt x="0" y="4"/>
                    <a:pt x="4" y="12"/>
                    <a:pt x="8" y="13"/>
                  </a:cubicBezTo>
                  <a:cubicBezTo>
                    <a:pt x="7" y="10"/>
                    <a:pt x="4" y="7"/>
                    <a:pt x="7" y="5"/>
                  </a:cubicBezTo>
                  <a:cubicBezTo>
                    <a:pt x="10" y="3"/>
                    <a:pt x="17" y="3"/>
                    <a:pt x="21" y="3"/>
                  </a:cubicBezTo>
                  <a:cubicBezTo>
                    <a:pt x="27" y="4"/>
                    <a:pt x="34" y="5"/>
                    <a:pt x="40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28" name="Freeform 1387"/>
            <p:cNvSpPr>
              <a:spLocks/>
            </p:cNvSpPr>
            <p:nvPr/>
          </p:nvSpPr>
          <p:spPr bwMode="auto">
            <a:xfrm>
              <a:off x="1723" y="8321"/>
              <a:ext cx="53" cy="17"/>
            </a:xfrm>
            <a:custGeom>
              <a:avLst/>
              <a:gdLst>
                <a:gd name="T0" fmla="*/ 324602 w 40"/>
                <a:gd name="T1" fmla="*/ 158208 h 12"/>
                <a:gd name="T2" fmla="*/ 115617 w 40"/>
                <a:gd name="T3" fmla="*/ 1 h 12"/>
                <a:gd name="T4" fmla="*/ 41936 w 40"/>
                <a:gd name="T5" fmla="*/ 1 h 12"/>
                <a:gd name="T6" fmla="*/ 73548 w 40"/>
                <a:gd name="T7" fmla="*/ 822527 h 12"/>
                <a:gd name="T8" fmla="*/ 73548 w 40"/>
                <a:gd name="T9" fmla="*/ 317515 h 12"/>
                <a:gd name="T10" fmla="*/ 171264 w 40"/>
                <a:gd name="T11" fmla="*/ 224128 h 12"/>
                <a:gd name="T12" fmla="*/ 324602 w 40"/>
                <a:gd name="T13" fmla="*/ 15820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29" name="Freeform 1388"/>
            <p:cNvSpPr>
              <a:spLocks/>
            </p:cNvSpPr>
            <p:nvPr/>
          </p:nvSpPr>
          <p:spPr bwMode="auto">
            <a:xfrm>
              <a:off x="1722" y="8360"/>
              <a:ext cx="52" cy="21"/>
            </a:xfrm>
            <a:custGeom>
              <a:avLst/>
              <a:gdLst>
                <a:gd name="T0" fmla="*/ 176775 w 40"/>
                <a:gd name="T1" fmla="*/ 93850 h 15"/>
                <a:gd name="T2" fmla="*/ 61042 w 40"/>
                <a:gd name="T3" fmla="*/ 1 h 15"/>
                <a:gd name="T4" fmla="*/ 24848 w 40"/>
                <a:gd name="T5" fmla="*/ 1 h 15"/>
                <a:gd name="T6" fmla="*/ 34639 w 40"/>
                <a:gd name="T7" fmla="*/ 706647 h 15"/>
                <a:gd name="T8" fmla="*/ 34639 w 40"/>
                <a:gd name="T9" fmla="*/ 183946 h 15"/>
                <a:gd name="T10" fmla="*/ 92258 w 40"/>
                <a:gd name="T11" fmla="*/ 131390 h 15"/>
                <a:gd name="T12" fmla="*/ 176775 w 40"/>
                <a:gd name="T13" fmla="*/ 9385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"/>
                <a:gd name="T23" fmla="*/ 40 w 4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">
                  <a:moveTo>
                    <a:pt x="40" y="2"/>
                  </a:moveTo>
                  <a:cubicBezTo>
                    <a:pt x="32" y="4"/>
                    <a:pt x="22" y="1"/>
                    <a:pt x="14" y="1"/>
                  </a:cubicBezTo>
                  <a:cubicBezTo>
                    <a:pt x="11" y="1"/>
                    <a:pt x="8" y="0"/>
                    <a:pt x="5" y="1"/>
                  </a:cubicBezTo>
                  <a:cubicBezTo>
                    <a:pt x="0" y="4"/>
                    <a:pt x="4" y="14"/>
                    <a:pt x="8" y="15"/>
                  </a:cubicBezTo>
                  <a:cubicBezTo>
                    <a:pt x="7" y="12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8" y="3"/>
                    <a:pt x="35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30" name="Freeform 1389"/>
            <p:cNvSpPr>
              <a:spLocks/>
            </p:cNvSpPr>
            <p:nvPr/>
          </p:nvSpPr>
          <p:spPr bwMode="auto">
            <a:xfrm>
              <a:off x="1722" y="8406"/>
              <a:ext cx="52" cy="16"/>
            </a:xfrm>
            <a:custGeom>
              <a:avLst/>
              <a:gdLst>
                <a:gd name="T0" fmla="*/ 176775 w 40"/>
                <a:gd name="T1" fmla="*/ 20671 h 12"/>
                <a:gd name="T2" fmla="*/ 61042 w 40"/>
                <a:gd name="T3" fmla="*/ 1 h 12"/>
                <a:gd name="T4" fmla="*/ 24848 w 40"/>
                <a:gd name="T5" fmla="*/ 1 h 12"/>
                <a:gd name="T6" fmla="*/ 34639 w 40"/>
                <a:gd name="T7" fmla="*/ 116140 h 12"/>
                <a:gd name="T8" fmla="*/ 34639 w 40"/>
                <a:gd name="T9" fmla="*/ 36748 h 12"/>
                <a:gd name="T10" fmla="*/ 92258 w 40"/>
                <a:gd name="T11" fmla="*/ 27561 h 12"/>
                <a:gd name="T12" fmla="*/ 176775 w 40"/>
                <a:gd name="T13" fmla="*/ 20671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31" name="Freeform 1390"/>
            <p:cNvSpPr>
              <a:spLocks/>
            </p:cNvSpPr>
            <p:nvPr/>
          </p:nvSpPr>
          <p:spPr bwMode="auto">
            <a:xfrm>
              <a:off x="1722" y="8488"/>
              <a:ext cx="52" cy="17"/>
            </a:xfrm>
            <a:custGeom>
              <a:avLst/>
              <a:gdLst>
                <a:gd name="T0" fmla="*/ 176775 w 40"/>
                <a:gd name="T1" fmla="*/ 158208 h 12"/>
                <a:gd name="T2" fmla="*/ 58540 w 40"/>
                <a:gd name="T3" fmla="*/ 1 h 12"/>
                <a:gd name="T4" fmla="*/ 24848 w 40"/>
                <a:gd name="T5" fmla="*/ 1 h 12"/>
                <a:gd name="T6" fmla="*/ 34639 w 40"/>
                <a:gd name="T7" fmla="*/ 822527 h 12"/>
                <a:gd name="T8" fmla="*/ 34639 w 40"/>
                <a:gd name="T9" fmla="*/ 317515 h 12"/>
                <a:gd name="T10" fmla="*/ 92258 w 40"/>
                <a:gd name="T11" fmla="*/ 224128 h 12"/>
                <a:gd name="T12" fmla="*/ 176775 w 40"/>
                <a:gd name="T13" fmla="*/ 15820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3" y="1"/>
                  </a:cubicBezTo>
                  <a:cubicBezTo>
                    <a:pt x="10" y="0"/>
                    <a:pt x="7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32" name="Freeform 1391"/>
            <p:cNvSpPr>
              <a:spLocks/>
            </p:cNvSpPr>
            <p:nvPr/>
          </p:nvSpPr>
          <p:spPr bwMode="auto">
            <a:xfrm>
              <a:off x="1722" y="8524"/>
              <a:ext cx="52" cy="18"/>
            </a:xfrm>
            <a:custGeom>
              <a:avLst/>
              <a:gdLst>
                <a:gd name="T0" fmla="*/ 176775 w 40"/>
                <a:gd name="T1" fmla="*/ 70239 h 13"/>
                <a:gd name="T2" fmla="*/ 58540 w 40"/>
                <a:gd name="T3" fmla="*/ 1 h 13"/>
                <a:gd name="T4" fmla="*/ 24848 w 40"/>
                <a:gd name="T5" fmla="*/ 1 h 13"/>
                <a:gd name="T6" fmla="*/ 34639 w 40"/>
                <a:gd name="T7" fmla="*/ 429348 h 13"/>
                <a:gd name="T8" fmla="*/ 34639 w 40"/>
                <a:gd name="T9" fmla="*/ 134659 h 13"/>
                <a:gd name="T10" fmla="*/ 92258 w 40"/>
                <a:gd name="T11" fmla="*/ 97254 h 13"/>
                <a:gd name="T12" fmla="*/ 176775 w 40"/>
                <a:gd name="T13" fmla="*/ 70239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"/>
                <a:gd name="T23" fmla="*/ 40 w 4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">
                  <a:moveTo>
                    <a:pt x="40" y="2"/>
                  </a:moveTo>
                  <a:cubicBezTo>
                    <a:pt x="31" y="4"/>
                    <a:pt x="22" y="1"/>
                    <a:pt x="13" y="1"/>
                  </a:cubicBezTo>
                  <a:cubicBezTo>
                    <a:pt x="10" y="1"/>
                    <a:pt x="7" y="0"/>
                    <a:pt x="5" y="1"/>
                  </a:cubicBezTo>
                  <a:cubicBezTo>
                    <a:pt x="0" y="4"/>
                    <a:pt x="4" y="12"/>
                    <a:pt x="8" y="13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33" name="Freeform 1392"/>
            <p:cNvSpPr>
              <a:spLocks/>
            </p:cNvSpPr>
            <p:nvPr/>
          </p:nvSpPr>
          <p:spPr bwMode="auto">
            <a:xfrm>
              <a:off x="1722" y="8559"/>
              <a:ext cx="52" cy="16"/>
            </a:xfrm>
            <a:custGeom>
              <a:avLst/>
              <a:gdLst>
                <a:gd name="T0" fmla="*/ 176775 w 40"/>
                <a:gd name="T1" fmla="*/ 36748 h 12"/>
                <a:gd name="T2" fmla="*/ 58540 w 40"/>
                <a:gd name="T3" fmla="*/ 20671 h 12"/>
                <a:gd name="T4" fmla="*/ 24848 w 40"/>
                <a:gd name="T5" fmla="*/ 1 h 12"/>
                <a:gd name="T6" fmla="*/ 34639 w 40"/>
                <a:gd name="T7" fmla="*/ 116140 h 12"/>
                <a:gd name="T8" fmla="*/ 34639 w 40"/>
                <a:gd name="T9" fmla="*/ 48997 h 12"/>
                <a:gd name="T10" fmla="*/ 98933 w 40"/>
                <a:gd name="T11" fmla="*/ 48997 h 12"/>
                <a:gd name="T12" fmla="*/ 176775 w 40"/>
                <a:gd name="T13" fmla="*/ 3674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4"/>
                  </a:moveTo>
                  <a:cubicBezTo>
                    <a:pt x="32" y="6"/>
                    <a:pt x="22" y="4"/>
                    <a:pt x="13" y="2"/>
                  </a:cubicBezTo>
                  <a:cubicBezTo>
                    <a:pt x="10" y="1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9"/>
                    <a:pt x="5" y="7"/>
                    <a:pt x="8" y="5"/>
                  </a:cubicBezTo>
                  <a:cubicBezTo>
                    <a:pt x="11" y="3"/>
                    <a:pt x="19" y="5"/>
                    <a:pt x="22" y="5"/>
                  </a:cubicBezTo>
                  <a:cubicBezTo>
                    <a:pt x="28" y="6"/>
                    <a:pt x="35" y="7"/>
                    <a:pt x="40" y="4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34" name="Freeform 1393"/>
            <p:cNvSpPr>
              <a:spLocks/>
            </p:cNvSpPr>
            <p:nvPr/>
          </p:nvSpPr>
          <p:spPr bwMode="auto">
            <a:xfrm>
              <a:off x="1722" y="8444"/>
              <a:ext cx="52" cy="22"/>
            </a:xfrm>
            <a:custGeom>
              <a:avLst/>
              <a:gdLst>
                <a:gd name="T0" fmla="*/ 176775 w 40"/>
                <a:gd name="T1" fmla="*/ 400055 h 15"/>
                <a:gd name="T2" fmla="*/ 61042 w 40"/>
                <a:gd name="T3" fmla="*/ 1 h 15"/>
                <a:gd name="T4" fmla="*/ 24848 w 40"/>
                <a:gd name="T5" fmla="*/ 1 h 15"/>
                <a:gd name="T6" fmla="*/ 34639 w 40"/>
                <a:gd name="T7" fmla="*/ 3118255 h 15"/>
                <a:gd name="T8" fmla="*/ 34639 w 40"/>
                <a:gd name="T9" fmla="*/ 860562 h 15"/>
                <a:gd name="T10" fmla="*/ 92258 w 40"/>
                <a:gd name="T11" fmla="*/ 586747 h 15"/>
                <a:gd name="T12" fmla="*/ 176775 w 40"/>
                <a:gd name="T13" fmla="*/ 40005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"/>
                <a:gd name="T23" fmla="*/ 40 w 4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3" y="14"/>
                    <a:pt x="8" y="15"/>
                  </a:cubicBezTo>
                  <a:cubicBezTo>
                    <a:pt x="6" y="13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35" name="Freeform 1394"/>
            <p:cNvSpPr>
              <a:spLocks/>
            </p:cNvSpPr>
            <p:nvPr/>
          </p:nvSpPr>
          <p:spPr bwMode="auto">
            <a:xfrm>
              <a:off x="1725" y="8594"/>
              <a:ext cx="47" cy="27"/>
            </a:xfrm>
            <a:custGeom>
              <a:avLst/>
              <a:gdLst>
                <a:gd name="T0" fmla="*/ 182316 w 36"/>
                <a:gd name="T1" fmla="*/ 371723 h 19"/>
                <a:gd name="T2" fmla="*/ 35885 w 36"/>
                <a:gd name="T3" fmla="*/ 528238 h 19"/>
                <a:gd name="T4" fmla="*/ 69638 w 36"/>
                <a:gd name="T5" fmla="*/ 1438472 h 19"/>
                <a:gd name="T6" fmla="*/ 35885 w 36"/>
                <a:gd name="T7" fmla="*/ 993287 h 19"/>
                <a:gd name="T8" fmla="*/ 16126 w 36"/>
                <a:gd name="T9" fmla="*/ 1 h 19"/>
                <a:gd name="T10" fmla="*/ 76408 w 36"/>
                <a:gd name="T11" fmla="*/ 243576 h 19"/>
                <a:gd name="T12" fmla="*/ 182316 w 36"/>
                <a:gd name="T13" fmla="*/ 371723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19"/>
                <a:gd name="T23" fmla="*/ 36 w 36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19">
                  <a:moveTo>
                    <a:pt x="36" y="5"/>
                  </a:moveTo>
                  <a:cubicBezTo>
                    <a:pt x="21" y="10"/>
                    <a:pt x="10" y="5"/>
                    <a:pt x="7" y="7"/>
                  </a:cubicBezTo>
                  <a:cubicBezTo>
                    <a:pt x="5" y="8"/>
                    <a:pt x="10" y="15"/>
                    <a:pt x="14" y="19"/>
                  </a:cubicBezTo>
                  <a:cubicBezTo>
                    <a:pt x="14" y="19"/>
                    <a:pt x="13" y="18"/>
                    <a:pt x="7" y="13"/>
                  </a:cubicBezTo>
                  <a:cubicBezTo>
                    <a:pt x="0" y="8"/>
                    <a:pt x="0" y="4"/>
                    <a:pt x="3" y="1"/>
                  </a:cubicBezTo>
                  <a:cubicBezTo>
                    <a:pt x="6" y="0"/>
                    <a:pt x="7" y="3"/>
                    <a:pt x="15" y="3"/>
                  </a:cubicBezTo>
                  <a:cubicBezTo>
                    <a:pt x="22" y="4"/>
                    <a:pt x="31" y="6"/>
                    <a:pt x="36" y="5"/>
                  </a:cubicBezTo>
                  <a:close/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36" name="Freeform 1395"/>
            <p:cNvSpPr>
              <a:spLocks/>
            </p:cNvSpPr>
            <p:nvPr/>
          </p:nvSpPr>
          <p:spPr bwMode="auto">
            <a:xfrm>
              <a:off x="1769" y="8632"/>
              <a:ext cx="27" cy="17"/>
            </a:xfrm>
            <a:custGeom>
              <a:avLst/>
              <a:gdLst>
                <a:gd name="T0" fmla="*/ 294640 w 20"/>
                <a:gd name="T1" fmla="*/ 0 h 12"/>
                <a:gd name="T2" fmla="*/ 134252 w 20"/>
                <a:gd name="T3" fmla="*/ 317515 h 12"/>
                <a:gd name="T4" fmla="*/ 88707 w 20"/>
                <a:gd name="T5" fmla="*/ 822527 h 12"/>
                <a:gd name="T6" fmla="*/ 244674 w 20"/>
                <a:gd name="T7" fmla="*/ 224128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2"/>
                <a:gd name="T14" fmla="*/ 20 w 20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2">
                  <a:moveTo>
                    <a:pt x="20" y="0"/>
                  </a:moveTo>
                  <a:cubicBezTo>
                    <a:pt x="17" y="2"/>
                    <a:pt x="13" y="3"/>
                    <a:pt x="9" y="4"/>
                  </a:cubicBezTo>
                  <a:cubicBezTo>
                    <a:pt x="7" y="5"/>
                    <a:pt x="0" y="10"/>
                    <a:pt x="6" y="12"/>
                  </a:cubicBezTo>
                  <a:cubicBezTo>
                    <a:pt x="6" y="8"/>
                    <a:pt x="12" y="3"/>
                    <a:pt x="16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37" name="Freeform 1396"/>
            <p:cNvSpPr>
              <a:spLocks/>
            </p:cNvSpPr>
            <p:nvPr/>
          </p:nvSpPr>
          <p:spPr bwMode="auto">
            <a:xfrm>
              <a:off x="1780" y="8660"/>
              <a:ext cx="17" cy="14"/>
            </a:xfrm>
            <a:custGeom>
              <a:avLst/>
              <a:gdLst>
                <a:gd name="T0" fmla="*/ 69236 w 13"/>
                <a:gd name="T1" fmla="*/ 0 h 10"/>
                <a:gd name="T2" fmla="*/ 12754 w 13"/>
                <a:gd name="T3" fmla="*/ 131390 h 10"/>
                <a:gd name="T4" fmla="*/ 16678 w 13"/>
                <a:gd name="T5" fmla="*/ 483426 h 10"/>
                <a:gd name="T6" fmla="*/ 69236 w 13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0"/>
                <a:gd name="T14" fmla="*/ 13 w 13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0">
                  <a:moveTo>
                    <a:pt x="13" y="0"/>
                  </a:moveTo>
                  <a:cubicBezTo>
                    <a:pt x="10" y="1"/>
                    <a:pt x="5" y="1"/>
                    <a:pt x="2" y="3"/>
                  </a:cubicBezTo>
                  <a:cubicBezTo>
                    <a:pt x="0" y="5"/>
                    <a:pt x="0" y="9"/>
                    <a:pt x="3" y="10"/>
                  </a:cubicBezTo>
                  <a:cubicBezTo>
                    <a:pt x="0" y="5"/>
                    <a:pt x="10" y="2"/>
                    <a:pt x="13" y="0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38" name="Freeform 1397"/>
            <p:cNvSpPr>
              <a:spLocks/>
            </p:cNvSpPr>
            <p:nvPr/>
          </p:nvSpPr>
          <p:spPr bwMode="auto">
            <a:xfrm>
              <a:off x="1782" y="8688"/>
              <a:ext cx="16" cy="14"/>
            </a:xfrm>
            <a:custGeom>
              <a:avLst/>
              <a:gdLst>
                <a:gd name="T0" fmla="*/ 116140 w 12"/>
                <a:gd name="T1" fmla="*/ 0 h 10"/>
                <a:gd name="T2" fmla="*/ 65329 w 12"/>
                <a:gd name="T3" fmla="*/ 483426 h 10"/>
                <a:gd name="T4" fmla="*/ 116140 w 12"/>
                <a:gd name="T5" fmla="*/ 0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12" y="0"/>
                  </a:moveTo>
                  <a:cubicBezTo>
                    <a:pt x="7" y="1"/>
                    <a:pt x="0" y="4"/>
                    <a:pt x="7" y="10"/>
                  </a:cubicBezTo>
                  <a:cubicBezTo>
                    <a:pt x="3" y="4"/>
                    <a:pt x="10" y="3"/>
                    <a:pt x="12" y="0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39" name="Freeform 1398"/>
            <p:cNvSpPr>
              <a:spLocks/>
            </p:cNvSpPr>
            <p:nvPr/>
          </p:nvSpPr>
          <p:spPr bwMode="auto">
            <a:xfrm>
              <a:off x="1790" y="8714"/>
              <a:ext cx="12" cy="11"/>
            </a:xfrm>
            <a:custGeom>
              <a:avLst/>
              <a:gdLst>
                <a:gd name="T0" fmla="*/ 87105 w 9"/>
                <a:gd name="T1" fmla="*/ 0 h 8"/>
                <a:gd name="T2" fmla="*/ 48997 w 9"/>
                <a:gd name="T3" fmla="*/ 218233 h 8"/>
                <a:gd name="T4" fmla="*/ 84479 w 9"/>
                <a:gd name="T5" fmla="*/ 1 h 8"/>
                <a:gd name="T6" fmla="*/ 0 60000 65536"/>
                <a:gd name="T7" fmla="*/ 0 60000 65536"/>
                <a:gd name="T8" fmla="*/ 0 60000 65536"/>
                <a:gd name="T9" fmla="*/ 0 w 9"/>
                <a:gd name="T10" fmla="*/ 0 h 8"/>
                <a:gd name="T11" fmla="*/ 9 w 9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8">
                  <a:moveTo>
                    <a:pt x="9" y="0"/>
                  </a:moveTo>
                  <a:cubicBezTo>
                    <a:pt x="4" y="0"/>
                    <a:pt x="0" y="5"/>
                    <a:pt x="5" y="8"/>
                  </a:cubicBezTo>
                  <a:cubicBezTo>
                    <a:pt x="4" y="5"/>
                    <a:pt x="6" y="3"/>
                    <a:pt x="8" y="1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40" name="Freeform 1399"/>
            <p:cNvSpPr>
              <a:spLocks/>
            </p:cNvSpPr>
            <p:nvPr/>
          </p:nvSpPr>
          <p:spPr bwMode="auto">
            <a:xfrm>
              <a:off x="1735" y="8638"/>
              <a:ext cx="24" cy="13"/>
            </a:xfrm>
            <a:custGeom>
              <a:avLst/>
              <a:gdLst>
                <a:gd name="T0" fmla="*/ 0 w 18"/>
                <a:gd name="T1" fmla="*/ 0 h 10"/>
                <a:gd name="T2" fmla="*/ 116140 w 18"/>
                <a:gd name="T3" fmla="*/ 14703 h 10"/>
                <a:gd name="T4" fmla="*/ 154853 w 18"/>
                <a:gd name="T5" fmla="*/ 45031 h 10"/>
                <a:gd name="T6" fmla="*/ 128427 w 18"/>
                <a:gd name="T7" fmla="*/ 24848 h 10"/>
                <a:gd name="T8" fmla="*/ 48997 w 18"/>
                <a:gd name="T9" fmla="*/ 1470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0"/>
                <a:gd name="T17" fmla="*/ 18 w 1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0">
                  <a:moveTo>
                    <a:pt x="0" y="0"/>
                  </a:moveTo>
                  <a:cubicBezTo>
                    <a:pt x="3" y="2"/>
                    <a:pt x="9" y="3"/>
                    <a:pt x="12" y="3"/>
                  </a:cubicBezTo>
                  <a:cubicBezTo>
                    <a:pt x="17" y="4"/>
                    <a:pt x="18" y="5"/>
                    <a:pt x="16" y="10"/>
                  </a:cubicBezTo>
                  <a:cubicBezTo>
                    <a:pt x="16" y="7"/>
                    <a:pt x="15" y="6"/>
                    <a:pt x="13" y="5"/>
                  </a:cubicBezTo>
                  <a:cubicBezTo>
                    <a:pt x="11" y="4"/>
                    <a:pt x="7" y="3"/>
                    <a:pt x="5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41" name="Freeform 1400"/>
            <p:cNvSpPr>
              <a:spLocks/>
            </p:cNvSpPr>
            <p:nvPr/>
          </p:nvSpPr>
          <p:spPr bwMode="auto">
            <a:xfrm>
              <a:off x="1737" y="8662"/>
              <a:ext cx="20" cy="17"/>
            </a:xfrm>
            <a:custGeom>
              <a:avLst/>
              <a:gdLst>
                <a:gd name="T0" fmla="*/ 0 w 15"/>
                <a:gd name="T1" fmla="*/ 0 h 12"/>
                <a:gd name="T2" fmla="*/ 116140 w 15"/>
                <a:gd name="T3" fmla="*/ 317515 h 12"/>
                <a:gd name="T4" fmla="*/ 116140 w 15"/>
                <a:gd name="T5" fmla="*/ 822527 h 12"/>
                <a:gd name="T6" fmla="*/ 112639 w 15"/>
                <a:gd name="T7" fmla="*/ 346304 h 12"/>
                <a:gd name="T8" fmla="*/ 1 w 15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2"/>
                <a:gd name="T17" fmla="*/ 15 w 15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2">
                  <a:moveTo>
                    <a:pt x="0" y="0"/>
                  </a:moveTo>
                  <a:cubicBezTo>
                    <a:pt x="4" y="2"/>
                    <a:pt x="9" y="2"/>
                    <a:pt x="12" y="4"/>
                  </a:cubicBezTo>
                  <a:cubicBezTo>
                    <a:pt x="15" y="6"/>
                    <a:pt x="14" y="11"/>
                    <a:pt x="12" y="12"/>
                  </a:cubicBezTo>
                  <a:cubicBezTo>
                    <a:pt x="12" y="9"/>
                    <a:pt x="13" y="7"/>
                    <a:pt x="11" y="5"/>
                  </a:cubicBezTo>
                  <a:cubicBezTo>
                    <a:pt x="9" y="3"/>
                    <a:pt x="4" y="1"/>
                    <a:pt x="1" y="1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42" name="Freeform 1401"/>
            <p:cNvSpPr>
              <a:spLocks/>
            </p:cNvSpPr>
            <p:nvPr/>
          </p:nvSpPr>
          <p:spPr bwMode="auto">
            <a:xfrm>
              <a:off x="1740" y="8690"/>
              <a:ext cx="12" cy="14"/>
            </a:xfrm>
            <a:custGeom>
              <a:avLst/>
              <a:gdLst>
                <a:gd name="T0" fmla="*/ 0 w 9"/>
                <a:gd name="T1" fmla="*/ 0 h 10"/>
                <a:gd name="T2" fmla="*/ 65329 w 9"/>
                <a:gd name="T3" fmla="*/ 131390 h 10"/>
                <a:gd name="T4" fmla="*/ 63359 w 9"/>
                <a:gd name="T5" fmla="*/ 483426 h 10"/>
                <a:gd name="T6" fmla="*/ 20671 w 9"/>
                <a:gd name="T7" fmla="*/ 9385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0"/>
                <a:gd name="T14" fmla="*/ 9 w 9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0">
                  <a:moveTo>
                    <a:pt x="0" y="0"/>
                  </a:moveTo>
                  <a:cubicBezTo>
                    <a:pt x="2" y="1"/>
                    <a:pt x="6" y="1"/>
                    <a:pt x="7" y="3"/>
                  </a:cubicBezTo>
                  <a:cubicBezTo>
                    <a:pt x="9" y="5"/>
                    <a:pt x="7" y="8"/>
                    <a:pt x="6" y="10"/>
                  </a:cubicBezTo>
                  <a:cubicBezTo>
                    <a:pt x="7" y="6"/>
                    <a:pt x="5" y="4"/>
                    <a:pt x="2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43" name="Freeform 1402"/>
            <p:cNvSpPr>
              <a:spLocks/>
            </p:cNvSpPr>
            <p:nvPr/>
          </p:nvSpPr>
          <p:spPr bwMode="auto">
            <a:xfrm>
              <a:off x="1759" y="8282"/>
              <a:ext cx="44" cy="27"/>
            </a:xfrm>
            <a:custGeom>
              <a:avLst/>
              <a:gdLst>
                <a:gd name="T0" fmla="*/ 0 w 34"/>
                <a:gd name="T1" fmla="*/ 218252 h 20"/>
                <a:gd name="T2" fmla="*/ 111352 w 34"/>
                <a:gd name="T3" fmla="*/ 0 h 20"/>
                <a:gd name="T4" fmla="*/ 61276 w 34"/>
                <a:gd name="T5" fmla="*/ 161668 h 20"/>
                <a:gd name="T6" fmla="*/ 0 w 34"/>
                <a:gd name="T7" fmla="*/ 21825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5"/>
                  </a:moveTo>
                  <a:cubicBezTo>
                    <a:pt x="10" y="13"/>
                    <a:pt x="34" y="20"/>
                    <a:pt x="29" y="0"/>
                  </a:cubicBezTo>
                  <a:cubicBezTo>
                    <a:pt x="28" y="6"/>
                    <a:pt x="22" y="10"/>
                    <a:pt x="16" y="11"/>
                  </a:cubicBezTo>
                  <a:cubicBezTo>
                    <a:pt x="11" y="13"/>
                    <a:pt x="5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44" name="Freeform 1403"/>
            <p:cNvSpPr>
              <a:spLocks/>
            </p:cNvSpPr>
            <p:nvPr/>
          </p:nvSpPr>
          <p:spPr bwMode="auto">
            <a:xfrm>
              <a:off x="1759" y="8321"/>
              <a:ext cx="44" cy="28"/>
            </a:xfrm>
            <a:custGeom>
              <a:avLst/>
              <a:gdLst>
                <a:gd name="T0" fmla="*/ 1 w 34"/>
                <a:gd name="T1" fmla="*/ 706647 h 20"/>
                <a:gd name="T2" fmla="*/ 111352 w 34"/>
                <a:gd name="T3" fmla="*/ 0 h 20"/>
                <a:gd name="T4" fmla="*/ 61276 w 34"/>
                <a:gd name="T5" fmla="*/ 594565 h 20"/>
                <a:gd name="T6" fmla="*/ 0 w 34"/>
                <a:gd name="T7" fmla="*/ 706647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1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6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45" name="Freeform 1404"/>
            <p:cNvSpPr>
              <a:spLocks/>
            </p:cNvSpPr>
            <p:nvPr/>
          </p:nvSpPr>
          <p:spPr bwMode="auto">
            <a:xfrm>
              <a:off x="1759" y="8406"/>
              <a:ext cx="44" cy="27"/>
            </a:xfrm>
            <a:custGeom>
              <a:avLst/>
              <a:gdLst>
                <a:gd name="T0" fmla="*/ 1 w 34"/>
                <a:gd name="T1" fmla="*/ 218252 h 20"/>
                <a:gd name="T2" fmla="*/ 111352 w 34"/>
                <a:gd name="T3" fmla="*/ 0 h 20"/>
                <a:gd name="T4" fmla="*/ 61276 w 34"/>
                <a:gd name="T5" fmla="*/ 181240 h 20"/>
                <a:gd name="T6" fmla="*/ 0 w 34"/>
                <a:gd name="T7" fmla="*/ 21825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1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6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46" name="Freeform 1405"/>
            <p:cNvSpPr>
              <a:spLocks/>
            </p:cNvSpPr>
            <p:nvPr/>
          </p:nvSpPr>
          <p:spPr bwMode="auto">
            <a:xfrm>
              <a:off x="1759" y="8449"/>
              <a:ext cx="46" cy="28"/>
            </a:xfrm>
            <a:custGeom>
              <a:avLst/>
              <a:gdLst>
                <a:gd name="T0" fmla="*/ 0 w 34"/>
                <a:gd name="T1" fmla="*/ 706647 h 20"/>
                <a:gd name="T2" fmla="*/ 457049 w 34"/>
                <a:gd name="T3" fmla="*/ 0 h 20"/>
                <a:gd name="T4" fmla="*/ 260007 w 34"/>
                <a:gd name="T5" fmla="*/ 594565 h 20"/>
                <a:gd name="T6" fmla="*/ 0 w 34"/>
                <a:gd name="T7" fmla="*/ 706647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5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47" name="Freeform 1406"/>
            <p:cNvSpPr>
              <a:spLocks/>
            </p:cNvSpPr>
            <p:nvPr/>
          </p:nvSpPr>
          <p:spPr bwMode="auto">
            <a:xfrm>
              <a:off x="1759" y="8490"/>
              <a:ext cx="44" cy="27"/>
            </a:xfrm>
            <a:custGeom>
              <a:avLst/>
              <a:gdLst>
                <a:gd name="T0" fmla="*/ 0 w 33"/>
                <a:gd name="T1" fmla="*/ 1146193 h 19"/>
                <a:gd name="T2" fmla="*/ 275295 w 33"/>
                <a:gd name="T3" fmla="*/ 0 h 19"/>
                <a:gd name="T4" fmla="*/ 150185 w 33"/>
                <a:gd name="T5" fmla="*/ 883616 h 19"/>
                <a:gd name="T6" fmla="*/ 0 w 33"/>
                <a:gd name="T7" fmla="*/ 1146193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9"/>
                <a:gd name="T14" fmla="*/ 33 w 33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9">
                  <a:moveTo>
                    <a:pt x="0" y="15"/>
                  </a:moveTo>
                  <a:cubicBezTo>
                    <a:pt x="9" y="13"/>
                    <a:pt x="33" y="19"/>
                    <a:pt x="28" y="0"/>
                  </a:cubicBezTo>
                  <a:cubicBezTo>
                    <a:pt x="28" y="6"/>
                    <a:pt x="21" y="9"/>
                    <a:pt x="15" y="11"/>
                  </a:cubicBezTo>
                  <a:cubicBezTo>
                    <a:pt x="10" y="13"/>
                    <a:pt x="5" y="14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48" name="Freeform 1407"/>
            <p:cNvSpPr>
              <a:spLocks/>
            </p:cNvSpPr>
            <p:nvPr/>
          </p:nvSpPr>
          <p:spPr bwMode="auto">
            <a:xfrm>
              <a:off x="1759" y="8524"/>
              <a:ext cx="46" cy="28"/>
            </a:xfrm>
            <a:custGeom>
              <a:avLst/>
              <a:gdLst>
                <a:gd name="T0" fmla="*/ 0 w 34"/>
                <a:gd name="T1" fmla="*/ 918680 h 20"/>
                <a:gd name="T2" fmla="*/ 457049 w 34"/>
                <a:gd name="T3" fmla="*/ 0 h 20"/>
                <a:gd name="T4" fmla="*/ 273121 w 34"/>
                <a:gd name="T5" fmla="*/ 609972 h 20"/>
                <a:gd name="T6" fmla="*/ 0 w 34"/>
                <a:gd name="T7" fmla="*/ 91868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9"/>
                  </a:moveTo>
                  <a:cubicBezTo>
                    <a:pt x="9" y="17"/>
                    <a:pt x="34" y="20"/>
                    <a:pt x="29" y="0"/>
                  </a:cubicBezTo>
                  <a:cubicBezTo>
                    <a:pt x="28" y="6"/>
                    <a:pt x="24" y="10"/>
                    <a:pt x="18" y="13"/>
                  </a:cubicBezTo>
                  <a:cubicBezTo>
                    <a:pt x="13" y="16"/>
                    <a:pt x="5" y="18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49" name="Freeform 1408"/>
            <p:cNvSpPr>
              <a:spLocks/>
            </p:cNvSpPr>
            <p:nvPr/>
          </p:nvSpPr>
          <p:spPr bwMode="auto">
            <a:xfrm>
              <a:off x="1759" y="8557"/>
              <a:ext cx="46" cy="29"/>
            </a:xfrm>
            <a:custGeom>
              <a:avLst/>
              <a:gdLst>
                <a:gd name="T0" fmla="*/ 0 w 34"/>
                <a:gd name="T1" fmla="*/ 2837147 h 20"/>
                <a:gd name="T2" fmla="*/ 457049 w 34"/>
                <a:gd name="T3" fmla="*/ 0 h 20"/>
                <a:gd name="T4" fmla="*/ 273121 w 34"/>
                <a:gd name="T5" fmla="*/ 2017836 h 20"/>
                <a:gd name="T6" fmla="*/ 0 w 34"/>
                <a:gd name="T7" fmla="*/ 2837147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9"/>
                  </a:moveTo>
                  <a:cubicBezTo>
                    <a:pt x="9" y="17"/>
                    <a:pt x="34" y="20"/>
                    <a:pt x="29" y="0"/>
                  </a:cubicBezTo>
                  <a:cubicBezTo>
                    <a:pt x="28" y="7"/>
                    <a:pt x="24" y="10"/>
                    <a:pt x="18" y="14"/>
                  </a:cubicBezTo>
                  <a:cubicBezTo>
                    <a:pt x="13" y="16"/>
                    <a:pt x="5" y="19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50" name="Freeform 1409"/>
            <p:cNvSpPr>
              <a:spLocks/>
            </p:cNvSpPr>
            <p:nvPr/>
          </p:nvSpPr>
          <p:spPr bwMode="auto">
            <a:xfrm>
              <a:off x="1759" y="8362"/>
              <a:ext cx="44" cy="29"/>
            </a:xfrm>
            <a:custGeom>
              <a:avLst/>
              <a:gdLst>
                <a:gd name="T0" fmla="*/ 0 w 33"/>
                <a:gd name="T1" fmla="*/ 577151 h 21"/>
                <a:gd name="T2" fmla="*/ 275295 w 33"/>
                <a:gd name="T3" fmla="*/ 0 h 21"/>
                <a:gd name="T4" fmla="*/ 150185 w 33"/>
                <a:gd name="T5" fmla="*/ 417937 h 21"/>
                <a:gd name="T6" fmla="*/ 0 w 33"/>
                <a:gd name="T7" fmla="*/ 577151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1"/>
                <a:gd name="T14" fmla="*/ 33 w 3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1">
                  <a:moveTo>
                    <a:pt x="0" y="19"/>
                  </a:moveTo>
                  <a:cubicBezTo>
                    <a:pt x="9" y="18"/>
                    <a:pt x="33" y="21"/>
                    <a:pt x="28" y="0"/>
                  </a:cubicBezTo>
                  <a:cubicBezTo>
                    <a:pt x="27" y="7"/>
                    <a:pt x="21" y="12"/>
                    <a:pt x="15" y="14"/>
                  </a:cubicBezTo>
                  <a:cubicBezTo>
                    <a:pt x="10" y="15"/>
                    <a:pt x="5" y="19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51" name="Freeform 1410"/>
            <p:cNvSpPr>
              <a:spLocks/>
            </p:cNvSpPr>
            <p:nvPr/>
          </p:nvSpPr>
          <p:spPr bwMode="auto">
            <a:xfrm>
              <a:off x="1769" y="8594"/>
              <a:ext cx="32" cy="32"/>
            </a:xfrm>
            <a:custGeom>
              <a:avLst/>
              <a:gdLst>
                <a:gd name="T0" fmla="*/ 0 w 24"/>
                <a:gd name="T1" fmla="*/ 913462 h 23"/>
                <a:gd name="T2" fmla="*/ 218224 w 24"/>
                <a:gd name="T3" fmla="*/ 156146 h 23"/>
                <a:gd name="T4" fmla="*/ 150185 w 24"/>
                <a:gd name="T5" fmla="*/ 112230 h 23"/>
                <a:gd name="T6" fmla="*/ 0 w 24"/>
                <a:gd name="T7" fmla="*/ 91346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23"/>
                  </a:moveTo>
                  <a:cubicBezTo>
                    <a:pt x="16" y="18"/>
                    <a:pt x="24" y="7"/>
                    <a:pt x="22" y="4"/>
                  </a:cubicBezTo>
                  <a:cubicBezTo>
                    <a:pt x="21" y="0"/>
                    <a:pt x="16" y="2"/>
                    <a:pt x="15" y="3"/>
                  </a:cubicBezTo>
                  <a:cubicBezTo>
                    <a:pt x="14" y="3"/>
                    <a:pt x="21" y="11"/>
                    <a:pt x="0" y="23"/>
                  </a:cubicBezTo>
                  <a:close/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52" name="Freeform 1411"/>
            <p:cNvSpPr>
              <a:spLocks/>
            </p:cNvSpPr>
            <p:nvPr/>
          </p:nvSpPr>
          <p:spPr bwMode="auto">
            <a:xfrm>
              <a:off x="1719" y="8482"/>
              <a:ext cx="86" cy="33"/>
            </a:xfrm>
            <a:custGeom>
              <a:avLst/>
              <a:gdLst>
                <a:gd name="T0" fmla="*/ 259580 w 65"/>
                <a:gd name="T1" fmla="*/ 634822 h 24"/>
                <a:gd name="T2" fmla="*/ 466913 w 65"/>
                <a:gd name="T3" fmla="*/ 517912 h 24"/>
                <a:gd name="T4" fmla="*/ 466913 w 65"/>
                <a:gd name="T5" fmla="*/ 83948 h 24"/>
                <a:gd name="T6" fmla="*/ 259580 w 65"/>
                <a:gd name="T7" fmla="*/ 115429 h 24"/>
                <a:gd name="T8" fmla="*/ 259580 w 65"/>
                <a:gd name="T9" fmla="*/ 115429 h 24"/>
                <a:gd name="T10" fmla="*/ 49723 w 65"/>
                <a:gd name="T11" fmla="*/ 83948 h 24"/>
                <a:gd name="T12" fmla="*/ 49723 w 65"/>
                <a:gd name="T13" fmla="*/ 517912 h 24"/>
                <a:gd name="T14" fmla="*/ 259580 w 65"/>
                <a:gd name="T15" fmla="*/ 634822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4"/>
                <a:gd name="T26" fmla="*/ 65 w 6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4">
                  <a:moveTo>
                    <a:pt x="33" y="24"/>
                  </a:moveTo>
                  <a:cubicBezTo>
                    <a:pt x="46" y="24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24"/>
                    <a:pt x="33" y="2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53" name="Freeform 1412"/>
            <p:cNvSpPr>
              <a:spLocks/>
            </p:cNvSpPr>
            <p:nvPr/>
          </p:nvSpPr>
          <p:spPr bwMode="auto">
            <a:xfrm>
              <a:off x="1719" y="8438"/>
              <a:ext cx="86" cy="39"/>
            </a:xfrm>
            <a:custGeom>
              <a:avLst/>
              <a:gdLst>
                <a:gd name="T0" fmla="*/ 259580 w 65"/>
                <a:gd name="T1" fmla="*/ 1111589 h 28"/>
                <a:gd name="T2" fmla="*/ 466913 w 65"/>
                <a:gd name="T3" fmla="*/ 943637 h 28"/>
                <a:gd name="T4" fmla="*/ 466913 w 65"/>
                <a:gd name="T5" fmla="*/ 114812 h 28"/>
                <a:gd name="T6" fmla="*/ 259580 w 65"/>
                <a:gd name="T7" fmla="*/ 159917 h 28"/>
                <a:gd name="T8" fmla="*/ 259580 w 65"/>
                <a:gd name="T9" fmla="*/ 159917 h 28"/>
                <a:gd name="T10" fmla="*/ 49723 w 65"/>
                <a:gd name="T11" fmla="*/ 114812 h 28"/>
                <a:gd name="T12" fmla="*/ 49723 w 65"/>
                <a:gd name="T13" fmla="*/ 943637 h 28"/>
                <a:gd name="T14" fmla="*/ 259580 w 65"/>
                <a:gd name="T15" fmla="*/ 1111589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54" name="Freeform 1413"/>
            <p:cNvSpPr>
              <a:spLocks/>
            </p:cNvSpPr>
            <p:nvPr/>
          </p:nvSpPr>
          <p:spPr bwMode="auto">
            <a:xfrm>
              <a:off x="1719" y="8398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55" name="Freeform 1414"/>
            <p:cNvSpPr>
              <a:spLocks/>
            </p:cNvSpPr>
            <p:nvPr/>
          </p:nvSpPr>
          <p:spPr bwMode="auto">
            <a:xfrm>
              <a:off x="1719" y="8353"/>
              <a:ext cx="86" cy="40"/>
            </a:xfrm>
            <a:custGeom>
              <a:avLst/>
              <a:gdLst>
                <a:gd name="T0" fmla="*/ 259580 w 65"/>
                <a:gd name="T1" fmla="*/ 2523613 h 28"/>
                <a:gd name="T2" fmla="*/ 466913 w 65"/>
                <a:gd name="T3" fmla="*/ 2087961 h 28"/>
                <a:gd name="T4" fmla="*/ 466913 w 65"/>
                <a:gd name="T5" fmla="*/ 292101 h 28"/>
                <a:gd name="T6" fmla="*/ 259580 w 65"/>
                <a:gd name="T7" fmla="*/ 417287 h 28"/>
                <a:gd name="T8" fmla="*/ 259580 w 65"/>
                <a:gd name="T9" fmla="*/ 417287 h 28"/>
                <a:gd name="T10" fmla="*/ 49723 w 65"/>
                <a:gd name="T11" fmla="*/ 292101 h 28"/>
                <a:gd name="T12" fmla="*/ 49723 w 65"/>
                <a:gd name="T13" fmla="*/ 2087961 h 28"/>
                <a:gd name="T14" fmla="*/ 259580 w 65"/>
                <a:gd name="T15" fmla="*/ 2523613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56" name="Freeform 1415"/>
            <p:cNvSpPr>
              <a:spLocks/>
            </p:cNvSpPr>
            <p:nvPr/>
          </p:nvSpPr>
          <p:spPr bwMode="auto">
            <a:xfrm>
              <a:off x="1719" y="8314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57" name="Freeform 1416"/>
            <p:cNvSpPr>
              <a:spLocks/>
            </p:cNvSpPr>
            <p:nvPr/>
          </p:nvSpPr>
          <p:spPr bwMode="auto">
            <a:xfrm>
              <a:off x="1719" y="8273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58" name="Freeform 1417"/>
            <p:cNvSpPr>
              <a:spLocks/>
            </p:cNvSpPr>
            <p:nvPr/>
          </p:nvSpPr>
          <p:spPr bwMode="auto">
            <a:xfrm>
              <a:off x="1719" y="8517"/>
              <a:ext cx="86" cy="36"/>
            </a:xfrm>
            <a:custGeom>
              <a:avLst/>
              <a:gdLst>
                <a:gd name="T0" fmla="*/ 259580 w 65"/>
                <a:gd name="T1" fmla="*/ 134659 h 26"/>
                <a:gd name="T2" fmla="*/ 466913 w 65"/>
                <a:gd name="T3" fmla="*/ 97254 h 26"/>
                <a:gd name="T4" fmla="*/ 466913 w 65"/>
                <a:gd name="T5" fmla="*/ 628606 h 26"/>
                <a:gd name="T6" fmla="*/ 259580 w 65"/>
                <a:gd name="T7" fmla="*/ 870378 h 26"/>
                <a:gd name="T8" fmla="*/ 259580 w 65"/>
                <a:gd name="T9" fmla="*/ 870378 h 26"/>
                <a:gd name="T10" fmla="*/ 49723 w 65"/>
                <a:gd name="T11" fmla="*/ 628606 h 26"/>
                <a:gd name="T12" fmla="*/ 49723 w 65"/>
                <a:gd name="T13" fmla="*/ 97254 h 26"/>
                <a:gd name="T14" fmla="*/ 259580 w 65"/>
                <a:gd name="T15" fmla="*/ 134659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4"/>
                  </a:moveTo>
                  <a:cubicBezTo>
                    <a:pt x="55" y="4"/>
                    <a:pt x="56" y="0"/>
                    <a:pt x="60" y="3"/>
                  </a:cubicBezTo>
                  <a:cubicBezTo>
                    <a:pt x="65" y="6"/>
                    <a:pt x="64" y="14"/>
                    <a:pt x="60" y="19"/>
                  </a:cubicBezTo>
                  <a:cubicBezTo>
                    <a:pt x="55" y="23"/>
                    <a:pt x="46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0" y="26"/>
                    <a:pt x="11" y="23"/>
                    <a:pt x="6" y="19"/>
                  </a:cubicBezTo>
                  <a:cubicBezTo>
                    <a:pt x="2" y="14"/>
                    <a:pt x="0" y="6"/>
                    <a:pt x="6" y="3"/>
                  </a:cubicBezTo>
                  <a:cubicBezTo>
                    <a:pt x="10" y="0"/>
                    <a:pt x="11" y="4"/>
                    <a:pt x="33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59" name="Freeform 1418"/>
            <p:cNvSpPr>
              <a:spLocks/>
            </p:cNvSpPr>
            <p:nvPr/>
          </p:nvSpPr>
          <p:spPr bwMode="auto">
            <a:xfrm>
              <a:off x="1719" y="8552"/>
              <a:ext cx="86" cy="36"/>
            </a:xfrm>
            <a:custGeom>
              <a:avLst/>
              <a:gdLst>
                <a:gd name="T0" fmla="*/ 259580 w 65"/>
                <a:gd name="T1" fmla="*/ 870378 h 26"/>
                <a:gd name="T2" fmla="*/ 466913 w 65"/>
                <a:gd name="T3" fmla="*/ 594482 h 26"/>
                <a:gd name="T4" fmla="*/ 466913 w 65"/>
                <a:gd name="T5" fmla="*/ 70239 h 26"/>
                <a:gd name="T6" fmla="*/ 259580 w 65"/>
                <a:gd name="T7" fmla="*/ 236805 h 26"/>
                <a:gd name="T8" fmla="*/ 259580 w 65"/>
                <a:gd name="T9" fmla="*/ 236805 h 26"/>
                <a:gd name="T10" fmla="*/ 49723 w 65"/>
                <a:gd name="T11" fmla="*/ 70239 h 26"/>
                <a:gd name="T12" fmla="*/ 49723 w 65"/>
                <a:gd name="T13" fmla="*/ 594482 h 26"/>
                <a:gd name="T14" fmla="*/ 259580 w 65"/>
                <a:gd name="T15" fmla="*/ 870378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26"/>
                  </a:moveTo>
                  <a:cubicBezTo>
                    <a:pt x="46" y="26"/>
                    <a:pt x="55" y="23"/>
                    <a:pt x="60" y="18"/>
                  </a:cubicBezTo>
                  <a:cubicBezTo>
                    <a:pt x="64" y="14"/>
                    <a:pt x="65" y="6"/>
                    <a:pt x="60" y="2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2"/>
                  </a:cubicBezTo>
                  <a:cubicBezTo>
                    <a:pt x="0" y="6"/>
                    <a:pt x="2" y="14"/>
                    <a:pt x="6" y="18"/>
                  </a:cubicBezTo>
                  <a:cubicBezTo>
                    <a:pt x="11" y="23"/>
                    <a:pt x="20" y="26"/>
                    <a:pt x="33" y="2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60" name="Freeform 1419"/>
            <p:cNvSpPr>
              <a:spLocks/>
            </p:cNvSpPr>
            <p:nvPr/>
          </p:nvSpPr>
          <p:spPr bwMode="auto">
            <a:xfrm>
              <a:off x="1719" y="8587"/>
              <a:ext cx="86" cy="43"/>
            </a:xfrm>
            <a:custGeom>
              <a:avLst/>
              <a:gdLst>
                <a:gd name="T0" fmla="*/ 259580 w 65"/>
                <a:gd name="T1" fmla="*/ 1098916 h 31"/>
                <a:gd name="T2" fmla="*/ 466913 w 65"/>
                <a:gd name="T3" fmla="*/ 656958 h 31"/>
                <a:gd name="T4" fmla="*/ 466913 w 65"/>
                <a:gd name="T5" fmla="*/ 101839 h 31"/>
                <a:gd name="T6" fmla="*/ 259580 w 65"/>
                <a:gd name="T7" fmla="*/ 246160 h 31"/>
                <a:gd name="T8" fmla="*/ 259580 w 65"/>
                <a:gd name="T9" fmla="*/ 246160 h 31"/>
                <a:gd name="T10" fmla="*/ 49723 w 65"/>
                <a:gd name="T11" fmla="*/ 101839 h 31"/>
                <a:gd name="T12" fmla="*/ 49723 w 65"/>
                <a:gd name="T13" fmla="*/ 656958 h 31"/>
                <a:gd name="T14" fmla="*/ 259580 w 65"/>
                <a:gd name="T15" fmla="*/ 1098916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31"/>
                <a:gd name="T26" fmla="*/ 65 w 6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31">
                  <a:moveTo>
                    <a:pt x="33" y="31"/>
                  </a:moveTo>
                  <a:cubicBezTo>
                    <a:pt x="46" y="31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31"/>
                    <a:pt x="33" y="3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61" name="Freeform 1420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175149 w 54"/>
                <a:gd name="T1" fmla="*/ 716171 h 14"/>
                <a:gd name="T2" fmla="*/ 175149 w 54"/>
                <a:gd name="T3" fmla="*/ 716171 h 14"/>
                <a:gd name="T4" fmla="*/ 0 w 54"/>
                <a:gd name="T5" fmla="*/ 0 h 14"/>
                <a:gd name="T6" fmla="*/ 1 w 54"/>
                <a:gd name="T7" fmla="*/ 851606 h 14"/>
                <a:gd name="T8" fmla="*/ 175149 w 54"/>
                <a:gd name="T9" fmla="*/ 1277047 h 14"/>
                <a:gd name="T10" fmla="*/ 175149 w 54"/>
                <a:gd name="T11" fmla="*/ 1277047 h 14"/>
                <a:gd name="T12" fmla="*/ 339196 w 54"/>
                <a:gd name="T13" fmla="*/ 851606 h 14"/>
                <a:gd name="T14" fmla="*/ 339448 w 54"/>
                <a:gd name="T15" fmla="*/ 0 h 14"/>
                <a:gd name="T16" fmla="*/ 175149 w 54"/>
                <a:gd name="T17" fmla="*/ 71617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62" name="Freeform 1421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188881 w 53"/>
                <a:gd name="T1" fmla="*/ 716171 h 14"/>
                <a:gd name="T2" fmla="*/ 188881 w 53"/>
                <a:gd name="T3" fmla="*/ 716171 h 14"/>
                <a:gd name="T4" fmla="*/ 0 w 53"/>
                <a:gd name="T5" fmla="*/ 1 h 14"/>
                <a:gd name="T6" fmla="*/ 0 w 53"/>
                <a:gd name="T7" fmla="*/ 851606 h 14"/>
                <a:gd name="T8" fmla="*/ 188881 w 53"/>
                <a:gd name="T9" fmla="*/ 1277047 h 14"/>
                <a:gd name="T10" fmla="*/ 188881 w 53"/>
                <a:gd name="T11" fmla="*/ 1277047 h 14"/>
                <a:gd name="T12" fmla="*/ 388956 w 53"/>
                <a:gd name="T13" fmla="*/ 851606 h 14"/>
                <a:gd name="T14" fmla="*/ 388956 w 53"/>
                <a:gd name="T15" fmla="*/ 0 h 14"/>
                <a:gd name="T16" fmla="*/ 388956 w 53"/>
                <a:gd name="T17" fmla="*/ 0 h 14"/>
                <a:gd name="T18" fmla="*/ 388956 w 53"/>
                <a:gd name="T19" fmla="*/ 1 h 14"/>
                <a:gd name="T20" fmla="*/ 188881 w 53"/>
                <a:gd name="T21" fmla="*/ 71617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63" name="Freeform 1422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01558 w 55"/>
                <a:gd name="T1" fmla="*/ 1 h 11"/>
                <a:gd name="T2" fmla="*/ 149001 w 55"/>
                <a:gd name="T3" fmla="*/ 116749 h 11"/>
                <a:gd name="T4" fmla="*/ 149001 w 55"/>
                <a:gd name="T5" fmla="*/ 116749 h 11"/>
                <a:gd name="T6" fmla="*/ 0 w 55"/>
                <a:gd name="T7" fmla="*/ 1 h 11"/>
                <a:gd name="T8" fmla="*/ 0 w 55"/>
                <a:gd name="T9" fmla="*/ 207000 h 11"/>
                <a:gd name="T10" fmla="*/ 149001 w 55"/>
                <a:gd name="T11" fmla="*/ 217095 h 11"/>
                <a:gd name="T12" fmla="*/ 149001 w 55"/>
                <a:gd name="T13" fmla="*/ 217095 h 11"/>
                <a:gd name="T14" fmla="*/ 301558 w 55"/>
                <a:gd name="T15" fmla="*/ 207000 h 11"/>
                <a:gd name="T16" fmla="*/ 303301 w 55"/>
                <a:gd name="T17" fmla="*/ 217095 h 11"/>
                <a:gd name="T18" fmla="*/ 303301 w 55"/>
                <a:gd name="T19" fmla="*/ 217095 h 11"/>
                <a:gd name="T20" fmla="*/ 301558 w 55"/>
                <a:gd name="T21" fmla="*/ 0 h 11"/>
                <a:gd name="T22" fmla="*/ 301558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64" name="Freeform 1423"/>
            <p:cNvSpPr>
              <a:spLocks/>
            </p:cNvSpPr>
            <p:nvPr/>
          </p:nvSpPr>
          <p:spPr bwMode="auto">
            <a:xfrm>
              <a:off x="1707" y="8626"/>
              <a:ext cx="57" cy="37"/>
            </a:xfrm>
            <a:custGeom>
              <a:avLst/>
              <a:gdLst>
                <a:gd name="T0" fmla="*/ 31895 w 43"/>
                <a:gd name="T1" fmla="*/ 1 h 26"/>
                <a:gd name="T2" fmla="*/ 140925 w 43"/>
                <a:gd name="T3" fmla="*/ 1300635 h 26"/>
                <a:gd name="T4" fmla="*/ 346628 w 43"/>
                <a:gd name="T5" fmla="*/ 1327432 h 26"/>
                <a:gd name="T6" fmla="*/ 204945 w 43"/>
                <a:gd name="T7" fmla="*/ 547537 h 26"/>
                <a:gd name="T8" fmla="*/ 55868 w 43"/>
                <a:gd name="T9" fmla="*/ 1 h 26"/>
                <a:gd name="T10" fmla="*/ 31895 w 4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6"/>
                <a:gd name="T20" fmla="*/ 43 w 4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6">
                  <a:moveTo>
                    <a:pt x="4" y="1"/>
                  </a:moveTo>
                  <a:cubicBezTo>
                    <a:pt x="0" y="12"/>
                    <a:pt x="10" y="14"/>
                    <a:pt x="17" y="16"/>
                  </a:cubicBezTo>
                  <a:cubicBezTo>
                    <a:pt x="25" y="18"/>
                    <a:pt x="41" y="26"/>
                    <a:pt x="42" y="17"/>
                  </a:cubicBezTo>
                  <a:cubicBezTo>
                    <a:pt x="43" y="7"/>
                    <a:pt x="37" y="10"/>
                    <a:pt x="25" y="7"/>
                  </a:cubicBezTo>
                  <a:cubicBezTo>
                    <a:pt x="14" y="4"/>
                    <a:pt x="12" y="0"/>
                    <a:pt x="6" y="1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65" name="Freeform 1424"/>
            <p:cNvSpPr>
              <a:spLocks/>
            </p:cNvSpPr>
            <p:nvPr/>
          </p:nvSpPr>
          <p:spPr bwMode="auto">
            <a:xfrm>
              <a:off x="1704" y="8646"/>
              <a:ext cx="60" cy="45"/>
            </a:xfrm>
            <a:custGeom>
              <a:avLst/>
              <a:gdLst>
                <a:gd name="T0" fmla="*/ 27561 w 45"/>
                <a:gd name="T1" fmla="*/ 419181 h 32"/>
                <a:gd name="T2" fmla="*/ 179551 w 45"/>
                <a:gd name="T3" fmla="*/ 1076039 h 32"/>
                <a:gd name="T4" fmla="*/ 418724 w 45"/>
                <a:gd name="T5" fmla="*/ 1165705 h 32"/>
                <a:gd name="T6" fmla="*/ 248519 w 45"/>
                <a:gd name="T7" fmla="*/ 486461 h 32"/>
                <a:gd name="T8" fmla="*/ 27561 w 45"/>
                <a:gd name="T9" fmla="*/ 4191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8"/>
                  </a:moveTo>
                  <a:cubicBezTo>
                    <a:pt x="0" y="17"/>
                    <a:pt x="11" y="18"/>
                    <a:pt x="18" y="20"/>
                  </a:cubicBezTo>
                  <a:cubicBezTo>
                    <a:pt x="25" y="22"/>
                    <a:pt x="39" y="32"/>
                    <a:pt x="42" y="21"/>
                  </a:cubicBezTo>
                  <a:cubicBezTo>
                    <a:pt x="45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66" name="Freeform 1425"/>
            <p:cNvSpPr>
              <a:spLocks/>
            </p:cNvSpPr>
            <p:nvPr/>
          </p:nvSpPr>
          <p:spPr bwMode="auto">
            <a:xfrm>
              <a:off x="1698" y="8671"/>
              <a:ext cx="61" cy="46"/>
            </a:xfrm>
            <a:custGeom>
              <a:avLst/>
              <a:gdLst>
                <a:gd name="T0" fmla="*/ 24193 w 46"/>
                <a:gd name="T1" fmla="*/ 912410 h 32"/>
                <a:gd name="T2" fmla="*/ 149874 w 46"/>
                <a:gd name="T3" fmla="*/ 2229650 h 32"/>
                <a:gd name="T4" fmla="*/ 362478 w 46"/>
                <a:gd name="T5" fmla="*/ 2466717 h 32"/>
                <a:gd name="T6" fmla="*/ 207189 w 46"/>
                <a:gd name="T7" fmla="*/ 1011674 h 32"/>
                <a:gd name="T8" fmla="*/ 24193 w 46"/>
                <a:gd name="T9" fmla="*/ 91241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2"/>
                <a:gd name="T17" fmla="*/ 46 w 4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2">
                  <a:moveTo>
                    <a:pt x="3" y="8"/>
                  </a:moveTo>
                  <a:cubicBezTo>
                    <a:pt x="0" y="17"/>
                    <a:pt x="10" y="18"/>
                    <a:pt x="18" y="20"/>
                  </a:cubicBezTo>
                  <a:cubicBezTo>
                    <a:pt x="25" y="22"/>
                    <a:pt x="39" y="32"/>
                    <a:pt x="43" y="22"/>
                  </a:cubicBezTo>
                  <a:cubicBezTo>
                    <a:pt x="46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67" name="Freeform 1426"/>
            <p:cNvSpPr>
              <a:spLocks/>
            </p:cNvSpPr>
            <p:nvPr/>
          </p:nvSpPr>
          <p:spPr bwMode="auto">
            <a:xfrm>
              <a:off x="1691" y="8699"/>
              <a:ext cx="61" cy="44"/>
            </a:xfrm>
            <a:custGeom>
              <a:avLst/>
              <a:gdLst>
                <a:gd name="T0" fmla="*/ 24193 w 46"/>
                <a:gd name="T1" fmla="*/ 604367 h 31"/>
                <a:gd name="T2" fmla="*/ 149874 w 46"/>
                <a:gd name="T3" fmla="*/ 1394793 h 31"/>
                <a:gd name="T4" fmla="*/ 362478 w 46"/>
                <a:gd name="T5" fmla="*/ 1575812 h 31"/>
                <a:gd name="T6" fmla="*/ 207189 w 46"/>
                <a:gd name="T7" fmla="*/ 670148 h 31"/>
                <a:gd name="T8" fmla="*/ 24193 w 46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3" y="8"/>
                  </a:moveTo>
                  <a:cubicBezTo>
                    <a:pt x="0" y="16"/>
                    <a:pt x="11" y="17"/>
                    <a:pt x="18" y="19"/>
                  </a:cubicBezTo>
                  <a:cubicBezTo>
                    <a:pt x="25" y="21"/>
                    <a:pt x="39" y="31"/>
                    <a:pt x="43" y="21"/>
                  </a:cubicBezTo>
                  <a:cubicBezTo>
                    <a:pt x="46" y="11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68" name="Freeform 1427"/>
            <p:cNvSpPr>
              <a:spLocks/>
            </p:cNvSpPr>
            <p:nvPr/>
          </p:nvSpPr>
          <p:spPr bwMode="auto">
            <a:xfrm>
              <a:off x="1683" y="8726"/>
              <a:ext cx="60" cy="45"/>
            </a:xfrm>
            <a:custGeom>
              <a:avLst/>
              <a:gdLst>
                <a:gd name="T0" fmla="*/ 27561 w 45"/>
                <a:gd name="T1" fmla="*/ 486461 h 32"/>
                <a:gd name="T2" fmla="*/ 171236 w 45"/>
                <a:gd name="T3" fmla="*/ 1076039 h 32"/>
                <a:gd name="T4" fmla="*/ 418724 w 45"/>
                <a:gd name="T5" fmla="*/ 1215831 h 32"/>
                <a:gd name="T6" fmla="*/ 239401 w 45"/>
                <a:gd name="T7" fmla="*/ 386937 h 32"/>
                <a:gd name="T8" fmla="*/ 27561 w 45"/>
                <a:gd name="T9" fmla="*/ 48646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9"/>
                  </a:moveTo>
                  <a:cubicBezTo>
                    <a:pt x="0" y="17"/>
                    <a:pt x="10" y="18"/>
                    <a:pt x="17" y="20"/>
                  </a:cubicBezTo>
                  <a:cubicBezTo>
                    <a:pt x="24" y="22"/>
                    <a:pt x="39" y="32"/>
                    <a:pt x="42" y="22"/>
                  </a:cubicBezTo>
                  <a:cubicBezTo>
                    <a:pt x="45" y="12"/>
                    <a:pt x="36" y="10"/>
                    <a:pt x="24" y="7"/>
                  </a:cubicBezTo>
                  <a:cubicBezTo>
                    <a:pt x="12" y="4"/>
                    <a:pt x="6" y="0"/>
                    <a:pt x="3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69" name="Freeform 1428"/>
            <p:cNvSpPr>
              <a:spLocks/>
            </p:cNvSpPr>
            <p:nvPr/>
          </p:nvSpPr>
          <p:spPr bwMode="auto">
            <a:xfrm>
              <a:off x="1773" y="8644"/>
              <a:ext cx="58" cy="44"/>
            </a:xfrm>
            <a:custGeom>
              <a:avLst/>
              <a:gdLst>
                <a:gd name="T0" fmla="*/ 283052 w 44"/>
                <a:gd name="T1" fmla="*/ 604367 h 31"/>
                <a:gd name="T2" fmla="*/ 187438 w 44"/>
                <a:gd name="T3" fmla="*/ 1394793 h 31"/>
                <a:gd name="T4" fmla="*/ 16274 w 44"/>
                <a:gd name="T5" fmla="*/ 1465419 h 31"/>
                <a:gd name="T6" fmla="*/ 131626 w 44"/>
                <a:gd name="T7" fmla="*/ 670148 h 31"/>
                <a:gd name="T8" fmla="*/ 283052 w 44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1"/>
                <a:gd name="T17" fmla="*/ 44 w 4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1">
                  <a:moveTo>
                    <a:pt x="41" y="8"/>
                  </a:moveTo>
                  <a:cubicBezTo>
                    <a:pt x="44" y="16"/>
                    <a:pt x="34" y="17"/>
                    <a:pt x="27" y="19"/>
                  </a:cubicBezTo>
                  <a:cubicBezTo>
                    <a:pt x="19" y="21"/>
                    <a:pt x="5" y="31"/>
                    <a:pt x="2" y="20"/>
                  </a:cubicBezTo>
                  <a:cubicBezTo>
                    <a:pt x="0" y="11"/>
                    <a:pt x="7" y="12"/>
                    <a:pt x="19" y="9"/>
                  </a:cubicBezTo>
                  <a:cubicBezTo>
                    <a:pt x="31" y="6"/>
                    <a:pt x="38" y="0"/>
                    <a:pt x="41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70" name="Freeform 1429"/>
            <p:cNvSpPr>
              <a:spLocks/>
            </p:cNvSpPr>
            <p:nvPr/>
          </p:nvSpPr>
          <p:spPr bwMode="auto">
            <a:xfrm>
              <a:off x="1768" y="8618"/>
              <a:ext cx="51" cy="42"/>
            </a:xfrm>
            <a:custGeom>
              <a:avLst/>
              <a:gdLst>
                <a:gd name="T0" fmla="*/ 191134 w 39"/>
                <a:gd name="T1" fmla="*/ 360534 h 30"/>
                <a:gd name="T2" fmla="*/ 132324 w 39"/>
                <a:gd name="T3" fmla="*/ 947514 h 30"/>
                <a:gd name="T4" fmla="*/ 12754 w 39"/>
                <a:gd name="T5" fmla="*/ 1037329 h 30"/>
                <a:gd name="T6" fmla="*/ 90539 w 39"/>
                <a:gd name="T7" fmla="*/ 483426 h 30"/>
                <a:gd name="T8" fmla="*/ 191134 w 39"/>
                <a:gd name="T9" fmla="*/ 36053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6" y="8"/>
                  </a:moveTo>
                  <a:cubicBezTo>
                    <a:pt x="39" y="16"/>
                    <a:pt x="32" y="18"/>
                    <a:pt x="25" y="20"/>
                  </a:cubicBezTo>
                  <a:cubicBezTo>
                    <a:pt x="17" y="22"/>
                    <a:pt x="3" y="30"/>
                    <a:pt x="2" y="22"/>
                  </a:cubicBezTo>
                  <a:cubicBezTo>
                    <a:pt x="0" y="12"/>
                    <a:pt x="6" y="13"/>
                    <a:pt x="17" y="10"/>
                  </a:cubicBezTo>
                  <a:cubicBezTo>
                    <a:pt x="26" y="7"/>
                    <a:pt x="33" y="0"/>
                    <a:pt x="3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71" name="Freeform 1430"/>
            <p:cNvSpPr>
              <a:spLocks/>
            </p:cNvSpPr>
            <p:nvPr/>
          </p:nvSpPr>
          <p:spPr bwMode="auto">
            <a:xfrm>
              <a:off x="1786" y="8691"/>
              <a:ext cx="60" cy="45"/>
            </a:xfrm>
            <a:custGeom>
              <a:avLst/>
              <a:gdLst>
                <a:gd name="T0" fmla="*/ 36748 w 45"/>
                <a:gd name="T1" fmla="*/ 1247525 h 32"/>
                <a:gd name="T2" fmla="*/ 179551 w 45"/>
                <a:gd name="T3" fmla="*/ 677537 h 32"/>
                <a:gd name="T4" fmla="*/ 418724 w 45"/>
                <a:gd name="T5" fmla="*/ 589473 h 32"/>
                <a:gd name="T6" fmla="*/ 248519 w 45"/>
                <a:gd name="T7" fmla="*/ 1247525 h 32"/>
                <a:gd name="T8" fmla="*/ 36748 w 45"/>
                <a:gd name="T9" fmla="*/ 1247525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4" y="23"/>
                  </a:moveTo>
                  <a:cubicBezTo>
                    <a:pt x="0" y="15"/>
                    <a:pt x="11" y="14"/>
                    <a:pt x="18" y="12"/>
                  </a:cubicBezTo>
                  <a:cubicBezTo>
                    <a:pt x="25" y="10"/>
                    <a:pt x="40" y="0"/>
                    <a:pt x="42" y="11"/>
                  </a:cubicBezTo>
                  <a:cubicBezTo>
                    <a:pt x="45" y="20"/>
                    <a:pt x="37" y="20"/>
                    <a:pt x="25" y="23"/>
                  </a:cubicBezTo>
                  <a:cubicBezTo>
                    <a:pt x="14" y="26"/>
                    <a:pt x="7" y="32"/>
                    <a:pt x="4" y="2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72" name="Freeform 1431"/>
            <p:cNvSpPr>
              <a:spLocks/>
            </p:cNvSpPr>
            <p:nvPr/>
          </p:nvSpPr>
          <p:spPr bwMode="auto">
            <a:xfrm>
              <a:off x="1799" y="8721"/>
              <a:ext cx="52" cy="40"/>
            </a:xfrm>
            <a:custGeom>
              <a:avLst/>
              <a:gdLst>
                <a:gd name="T0" fmla="*/ 27561 w 39"/>
                <a:gd name="T1" fmla="*/ 622179 h 29"/>
                <a:gd name="T2" fmla="*/ 139792 w 39"/>
                <a:gd name="T3" fmla="*/ 261548 h 29"/>
                <a:gd name="T4" fmla="*/ 367060 w 39"/>
                <a:gd name="T5" fmla="*/ 237099 h 29"/>
                <a:gd name="T6" fmla="*/ 206471 w 39"/>
                <a:gd name="T7" fmla="*/ 602690 h 29"/>
                <a:gd name="T8" fmla="*/ 27561 w 39"/>
                <a:gd name="T9" fmla="*/ 62217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9"/>
                <a:gd name="T17" fmla="*/ 39 w 3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9">
                  <a:moveTo>
                    <a:pt x="3" y="21"/>
                  </a:moveTo>
                  <a:cubicBezTo>
                    <a:pt x="0" y="13"/>
                    <a:pt x="7" y="11"/>
                    <a:pt x="14" y="9"/>
                  </a:cubicBezTo>
                  <a:cubicBezTo>
                    <a:pt x="21" y="7"/>
                    <a:pt x="35" y="0"/>
                    <a:pt x="37" y="8"/>
                  </a:cubicBezTo>
                  <a:cubicBezTo>
                    <a:pt x="39" y="17"/>
                    <a:pt x="33" y="16"/>
                    <a:pt x="21" y="20"/>
                  </a:cubicBezTo>
                  <a:cubicBezTo>
                    <a:pt x="13" y="22"/>
                    <a:pt x="6" y="29"/>
                    <a:pt x="3" y="2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73" name="Freeform 1432"/>
            <p:cNvSpPr>
              <a:spLocks/>
            </p:cNvSpPr>
            <p:nvPr/>
          </p:nvSpPr>
          <p:spPr bwMode="auto">
            <a:xfrm>
              <a:off x="1807" y="8746"/>
              <a:ext cx="52" cy="42"/>
            </a:xfrm>
            <a:custGeom>
              <a:avLst/>
              <a:gdLst>
                <a:gd name="T0" fmla="*/ 27561 w 39"/>
                <a:gd name="T1" fmla="*/ 1037329 h 30"/>
                <a:gd name="T2" fmla="*/ 150185 w 39"/>
                <a:gd name="T3" fmla="*/ 435694 h 30"/>
                <a:gd name="T4" fmla="*/ 367060 w 39"/>
                <a:gd name="T5" fmla="*/ 360534 h 30"/>
                <a:gd name="T6" fmla="*/ 218224 w 39"/>
                <a:gd name="T7" fmla="*/ 947514 h 30"/>
                <a:gd name="T8" fmla="*/ 27561 w 39"/>
                <a:gd name="T9" fmla="*/ 103732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" y="22"/>
                  </a:moveTo>
                  <a:cubicBezTo>
                    <a:pt x="0" y="13"/>
                    <a:pt x="7" y="11"/>
                    <a:pt x="15" y="9"/>
                  </a:cubicBezTo>
                  <a:cubicBezTo>
                    <a:pt x="22" y="7"/>
                    <a:pt x="36" y="0"/>
                    <a:pt x="37" y="8"/>
                  </a:cubicBezTo>
                  <a:cubicBezTo>
                    <a:pt x="39" y="17"/>
                    <a:pt x="34" y="17"/>
                    <a:pt x="22" y="20"/>
                  </a:cubicBezTo>
                  <a:cubicBezTo>
                    <a:pt x="13" y="23"/>
                    <a:pt x="6" y="30"/>
                    <a:pt x="3" y="2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74" name="Freeform 1433"/>
            <p:cNvSpPr>
              <a:spLocks/>
            </p:cNvSpPr>
            <p:nvPr/>
          </p:nvSpPr>
          <p:spPr bwMode="auto">
            <a:xfrm>
              <a:off x="1778" y="8670"/>
              <a:ext cx="61" cy="44"/>
            </a:xfrm>
            <a:custGeom>
              <a:avLst/>
              <a:gdLst>
                <a:gd name="T0" fmla="*/ 362478 w 46"/>
                <a:gd name="T1" fmla="*/ 604367 h 31"/>
                <a:gd name="T2" fmla="*/ 231350 w 46"/>
                <a:gd name="T3" fmla="*/ 1394793 h 31"/>
                <a:gd name="T4" fmla="*/ 24193 w 46"/>
                <a:gd name="T5" fmla="*/ 1575812 h 31"/>
                <a:gd name="T6" fmla="*/ 174461 w 46"/>
                <a:gd name="T7" fmla="*/ 670148 h 31"/>
                <a:gd name="T8" fmla="*/ 362478 w 46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43" y="8"/>
                  </a:moveTo>
                  <a:cubicBezTo>
                    <a:pt x="46" y="16"/>
                    <a:pt x="35" y="17"/>
                    <a:pt x="28" y="19"/>
                  </a:cubicBezTo>
                  <a:cubicBezTo>
                    <a:pt x="21" y="21"/>
                    <a:pt x="6" y="31"/>
                    <a:pt x="3" y="21"/>
                  </a:cubicBezTo>
                  <a:cubicBezTo>
                    <a:pt x="0" y="11"/>
                    <a:pt x="9" y="12"/>
                    <a:pt x="21" y="9"/>
                  </a:cubicBezTo>
                  <a:cubicBezTo>
                    <a:pt x="33" y="6"/>
                    <a:pt x="40" y="0"/>
                    <a:pt x="4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75" name="Freeform 1434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327614 w 54"/>
                <a:gd name="T1" fmla="*/ 0 h 12"/>
                <a:gd name="T2" fmla="*/ 167210 w 54"/>
                <a:gd name="T3" fmla="*/ 346304 h 12"/>
                <a:gd name="T4" fmla="*/ 167210 w 54"/>
                <a:gd name="T5" fmla="*/ 346304 h 12"/>
                <a:gd name="T6" fmla="*/ 1 w 54"/>
                <a:gd name="T7" fmla="*/ 1 h 12"/>
                <a:gd name="T8" fmla="*/ 0 w 54"/>
                <a:gd name="T9" fmla="*/ 695012 h 12"/>
                <a:gd name="T10" fmla="*/ 167210 w 54"/>
                <a:gd name="T11" fmla="*/ 822527 h 12"/>
                <a:gd name="T12" fmla="*/ 167210 w 54"/>
                <a:gd name="T13" fmla="*/ 822527 h 12"/>
                <a:gd name="T14" fmla="*/ 339196 w 54"/>
                <a:gd name="T15" fmla="*/ 817353 h 12"/>
                <a:gd name="T16" fmla="*/ 339448 w 54"/>
                <a:gd name="T17" fmla="*/ 822527 h 12"/>
                <a:gd name="T18" fmla="*/ 339448 w 54"/>
                <a:gd name="T19" fmla="*/ 817353 h 12"/>
                <a:gd name="T20" fmla="*/ 327614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76" name="Freeform 1435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290489 w 55"/>
                <a:gd name="T1" fmla="*/ 0 h 13"/>
                <a:gd name="T2" fmla="*/ 149001 w 55"/>
                <a:gd name="T3" fmla="*/ 913970 h 13"/>
                <a:gd name="T4" fmla="*/ 149001 w 55"/>
                <a:gd name="T5" fmla="*/ 913970 h 13"/>
                <a:gd name="T6" fmla="*/ 13196 w 55"/>
                <a:gd name="T7" fmla="*/ 1 h 13"/>
                <a:gd name="T8" fmla="*/ 0 w 55"/>
                <a:gd name="T9" fmla="*/ 2310406 h 13"/>
                <a:gd name="T10" fmla="*/ 149001 w 55"/>
                <a:gd name="T11" fmla="*/ 2488974 h 13"/>
                <a:gd name="T12" fmla="*/ 149001 w 55"/>
                <a:gd name="T13" fmla="*/ 2488974 h 13"/>
                <a:gd name="T14" fmla="*/ 301558 w 55"/>
                <a:gd name="T15" fmla="*/ 2310406 h 13"/>
                <a:gd name="T16" fmla="*/ 303301 w 55"/>
                <a:gd name="T17" fmla="*/ 2310406 h 13"/>
                <a:gd name="T18" fmla="*/ 303301 w 55"/>
                <a:gd name="T19" fmla="*/ 2310406 h 13"/>
                <a:gd name="T20" fmla="*/ 290489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77" name="Freeform 1436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188881 w 53"/>
                <a:gd name="T1" fmla="*/ 822527 h 12"/>
                <a:gd name="T2" fmla="*/ 188881 w 53"/>
                <a:gd name="T3" fmla="*/ 822527 h 12"/>
                <a:gd name="T4" fmla="*/ 388956 w 53"/>
                <a:gd name="T5" fmla="*/ 817353 h 12"/>
                <a:gd name="T6" fmla="*/ 382751 w 53"/>
                <a:gd name="T7" fmla="*/ 0 h 12"/>
                <a:gd name="T8" fmla="*/ 188881 w 53"/>
                <a:gd name="T9" fmla="*/ 346304 h 12"/>
                <a:gd name="T10" fmla="*/ 188881 w 53"/>
                <a:gd name="T11" fmla="*/ 346304 h 12"/>
                <a:gd name="T12" fmla="*/ 1 w 53"/>
                <a:gd name="T13" fmla="*/ 1 h 12"/>
                <a:gd name="T14" fmla="*/ 0 w 53"/>
                <a:gd name="T15" fmla="*/ 695012 h 12"/>
                <a:gd name="T16" fmla="*/ 188881 w 53"/>
                <a:gd name="T17" fmla="*/ 82252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78" name="Freeform 1437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17491 w 53"/>
                <a:gd name="T1" fmla="*/ 625753 h 14"/>
                <a:gd name="T2" fmla="*/ 117491 w 53"/>
                <a:gd name="T3" fmla="*/ 625753 h 14"/>
                <a:gd name="T4" fmla="*/ 0 w 53"/>
                <a:gd name="T5" fmla="*/ 292101 h 14"/>
                <a:gd name="T6" fmla="*/ 0 w 53"/>
                <a:gd name="T7" fmla="*/ 1064414 h 14"/>
                <a:gd name="T8" fmla="*/ 117491 w 53"/>
                <a:gd name="T9" fmla="*/ 1277047 h 14"/>
                <a:gd name="T10" fmla="*/ 117491 w 53"/>
                <a:gd name="T11" fmla="*/ 1277047 h 14"/>
                <a:gd name="T12" fmla="*/ 235449 w 53"/>
                <a:gd name="T13" fmla="*/ 1064414 h 14"/>
                <a:gd name="T14" fmla="*/ 245854 w 53"/>
                <a:gd name="T15" fmla="*/ 0 h 14"/>
                <a:gd name="T16" fmla="*/ 245854 w 53"/>
                <a:gd name="T17" fmla="*/ 0 h 14"/>
                <a:gd name="T18" fmla="*/ 243846 w 53"/>
                <a:gd name="T19" fmla="*/ 204471 h 14"/>
                <a:gd name="T20" fmla="*/ 117491 w 53"/>
                <a:gd name="T21" fmla="*/ 62575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79" name="Freeform 1438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339448 w 54"/>
                <a:gd name="T1" fmla="*/ 0 h 15"/>
                <a:gd name="T2" fmla="*/ 339196 w 54"/>
                <a:gd name="T3" fmla="*/ 93850 h 15"/>
                <a:gd name="T4" fmla="*/ 167210 w 54"/>
                <a:gd name="T5" fmla="*/ 345304 h 15"/>
                <a:gd name="T6" fmla="*/ 167210 w 54"/>
                <a:gd name="T7" fmla="*/ 345304 h 15"/>
                <a:gd name="T8" fmla="*/ 1 w 54"/>
                <a:gd name="T9" fmla="*/ 131390 h 15"/>
                <a:gd name="T10" fmla="*/ 0 w 54"/>
                <a:gd name="T11" fmla="*/ 609972 h 15"/>
                <a:gd name="T12" fmla="*/ 167210 w 54"/>
                <a:gd name="T13" fmla="*/ 706647 h 15"/>
                <a:gd name="T14" fmla="*/ 167210 w 54"/>
                <a:gd name="T15" fmla="*/ 706647 h 15"/>
                <a:gd name="T16" fmla="*/ 339196 w 54"/>
                <a:gd name="T17" fmla="*/ 676796 h 15"/>
                <a:gd name="T18" fmla="*/ 339448 w 54"/>
                <a:gd name="T19" fmla="*/ 676796 h 15"/>
                <a:gd name="T20" fmla="*/ 339448 w 54"/>
                <a:gd name="T21" fmla="*/ 676796 h 15"/>
                <a:gd name="T22" fmla="*/ 339448 w 54"/>
                <a:gd name="T23" fmla="*/ 1 h 15"/>
                <a:gd name="T24" fmla="*/ 339448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80" name="Freeform 1439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182316 w 36"/>
                <a:gd name="T1" fmla="*/ 195744 h 19"/>
                <a:gd name="T2" fmla="*/ 164654 w 36"/>
                <a:gd name="T3" fmla="*/ 0 h 19"/>
                <a:gd name="T4" fmla="*/ 164654 w 36"/>
                <a:gd name="T5" fmla="*/ 0 h 19"/>
                <a:gd name="T6" fmla="*/ 104254 w 36"/>
                <a:gd name="T7" fmla="*/ 139831 h 19"/>
                <a:gd name="T8" fmla="*/ 0 w 36"/>
                <a:gd name="T9" fmla="*/ 261845 h 19"/>
                <a:gd name="T10" fmla="*/ 16126 w 36"/>
                <a:gd name="T11" fmla="*/ 437424 h 19"/>
                <a:gd name="T12" fmla="*/ 98043 w 36"/>
                <a:gd name="T13" fmla="*/ 319656 h 19"/>
                <a:gd name="T14" fmla="*/ 182316 w 36"/>
                <a:gd name="T15" fmla="*/ 1957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81" name="Freeform 1440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750654 h 19"/>
                <a:gd name="T2" fmla="*/ 130196 w 38"/>
                <a:gd name="T3" fmla="*/ 1066719 h 19"/>
                <a:gd name="T4" fmla="*/ 235087 w 38"/>
                <a:gd name="T5" fmla="*/ 1438472 h 19"/>
                <a:gd name="T6" fmla="*/ 247647 w 38"/>
                <a:gd name="T7" fmla="*/ 993287 h 19"/>
                <a:gd name="T8" fmla="*/ 247647 w 38"/>
                <a:gd name="T9" fmla="*/ 902268 h 19"/>
                <a:gd name="T10" fmla="*/ 118946 w 38"/>
                <a:gd name="T11" fmla="*/ 528238 h 19"/>
                <a:gd name="T12" fmla="*/ 20407 w 38"/>
                <a:gd name="T13" fmla="*/ 0 h 19"/>
                <a:gd name="T14" fmla="*/ 20407 w 38"/>
                <a:gd name="T15" fmla="*/ 0 h 19"/>
                <a:gd name="T16" fmla="*/ 0 w 38"/>
                <a:gd name="T17" fmla="*/ 750654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82" name="Freeform 1441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35178 w 35"/>
                <a:gd name="T1" fmla="*/ 489581 h 16"/>
                <a:gd name="T2" fmla="*/ 1 w 35"/>
                <a:gd name="T3" fmla="*/ 0 h 16"/>
                <a:gd name="T4" fmla="*/ 0 w 35"/>
                <a:gd name="T5" fmla="*/ 703773 h 16"/>
                <a:gd name="T6" fmla="*/ 56429 w 35"/>
                <a:gd name="T7" fmla="*/ 1232307 h 16"/>
                <a:gd name="T8" fmla="*/ 107550 w 35"/>
                <a:gd name="T9" fmla="*/ 1771441 h 16"/>
                <a:gd name="T10" fmla="*/ 108706 w 35"/>
                <a:gd name="T11" fmla="*/ 1078999 h 16"/>
                <a:gd name="T12" fmla="*/ 108706 w 35"/>
                <a:gd name="T13" fmla="*/ 1011674 h 16"/>
                <a:gd name="T14" fmla="*/ 35178 w 35"/>
                <a:gd name="T15" fmla="*/ 489581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83" name="Freeform 1442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06471 w 39"/>
                <a:gd name="T1" fmla="*/ 755682 h 17"/>
                <a:gd name="T2" fmla="*/ 387953 w 39"/>
                <a:gd name="T3" fmla="*/ 440269 h 17"/>
                <a:gd name="T4" fmla="*/ 355995 w 39"/>
                <a:gd name="T5" fmla="*/ 0 h 17"/>
                <a:gd name="T6" fmla="*/ 228315 w 39"/>
                <a:gd name="T7" fmla="*/ 250245 h 17"/>
                <a:gd name="T8" fmla="*/ 0 w 39"/>
                <a:gd name="T9" fmla="*/ 498758 h 17"/>
                <a:gd name="T10" fmla="*/ 0 w 39"/>
                <a:gd name="T11" fmla="*/ 536163 h 17"/>
                <a:gd name="T12" fmla="*/ 36748 w 39"/>
                <a:gd name="T13" fmla="*/ 1066845 h 17"/>
                <a:gd name="T14" fmla="*/ 206471 w 39"/>
                <a:gd name="T15" fmla="*/ 755682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84" name="Freeform 1443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405993 w 72"/>
                <a:gd name="T1" fmla="*/ 832391 h 25"/>
                <a:gd name="T2" fmla="*/ 512666 w 72"/>
                <a:gd name="T3" fmla="*/ 504748 h 25"/>
                <a:gd name="T4" fmla="*/ 463584 w 72"/>
                <a:gd name="T5" fmla="*/ 0 h 25"/>
                <a:gd name="T6" fmla="*/ 448857 w 72"/>
                <a:gd name="T7" fmla="*/ 183946 h 25"/>
                <a:gd name="T8" fmla="*/ 257825 w 72"/>
                <a:gd name="T9" fmla="*/ 740949 h 25"/>
                <a:gd name="T10" fmla="*/ 257825 w 72"/>
                <a:gd name="T11" fmla="*/ 740949 h 25"/>
                <a:gd name="T12" fmla="*/ 66587 w 72"/>
                <a:gd name="T13" fmla="*/ 183946 h 25"/>
                <a:gd name="T14" fmla="*/ 45655 w 72"/>
                <a:gd name="T15" fmla="*/ 0 h 25"/>
                <a:gd name="T16" fmla="*/ 0 w 72"/>
                <a:gd name="T17" fmla="*/ 676796 h 25"/>
                <a:gd name="T18" fmla="*/ 138335 w 72"/>
                <a:gd name="T19" fmla="*/ 947514 h 25"/>
                <a:gd name="T20" fmla="*/ 257825 w 72"/>
                <a:gd name="T21" fmla="*/ 1195545 h 25"/>
                <a:gd name="T22" fmla="*/ 300131 w 72"/>
                <a:gd name="T23" fmla="*/ 1037329 h 25"/>
                <a:gd name="T24" fmla="*/ 405993 w 72"/>
                <a:gd name="T25" fmla="*/ 832391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85" name="Freeform 1444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2925862 h 20"/>
                <a:gd name="T2" fmla="*/ 78169 w 32"/>
                <a:gd name="T3" fmla="*/ 1956653 h 20"/>
                <a:gd name="T4" fmla="*/ 192735 w 32"/>
                <a:gd name="T5" fmla="*/ 1349416 h 20"/>
                <a:gd name="T6" fmla="*/ 170002 w 32"/>
                <a:gd name="T7" fmla="*/ 0 h 20"/>
                <a:gd name="T8" fmla="*/ 78169 w 32"/>
                <a:gd name="T9" fmla="*/ 930632 h 20"/>
                <a:gd name="T10" fmla="*/ 0 w 32"/>
                <a:gd name="T11" fmla="*/ 1603974 h 20"/>
                <a:gd name="T12" fmla="*/ 1 w 32"/>
                <a:gd name="T13" fmla="*/ 2925862 h 20"/>
                <a:gd name="T14" fmla="*/ 1 w 32"/>
                <a:gd name="T15" fmla="*/ 2925862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86" name="Freeform 1445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26127 w 35"/>
                <a:gd name="T1" fmla="*/ 672151 h 18"/>
                <a:gd name="T2" fmla="*/ 95011 w 35"/>
                <a:gd name="T3" fmla="*/ 483949 h 18"/>
                <a:gd name="T4" fmla="*/ 219692 w 35"/>
                <a:gd name="T5" fmla="*/ 286315 h 18"/>
                <a:gd name="T6" fmla="*/ 208933 w 35"/>
                <a:gd name="T7" fmla="*/ 0 h 18"/>
                <a:gd name="T8" fmla="*/ 102456 w 35"/>
                <a:gd name="T9" fmla="*/ 206147 h 18"/>
                <a:gd name="T10" fmla="*/ 0 w 35"/>
                <a:gd name="T11" fmla="*/ 397660 h 18"/>
                <a:gd name="T12" fmla="*/ 0 w 35"/>
                <a:gd name="T13" fmla="*/ 397660 h 18"/>
                <a:gd name="T14" fmla="*/ 26127 w 35"/>
                <a:gd name="T15" fmla="*/ 672151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87" name="Freeform 1446"/>
            <p:cNvSpPr>
              <a:spLocks/>
            </p:cNvSpPr>
            <p:nvPr/>
          </p:nvSpPr>
          <p:spPr bwMode="auto">
            <a:xfrm>
              <a:off x="1779" y="8672"/>
              <a:ext cx="47" cy="27"/>
            </a:xfrm>
            <a:custGeom>
              <a:avLst/>
              <a:gdLst>
                <a:gd name="T0" fmla="*/ 16126 w 36"/>
                <a:gd name="T1" fmla="*/ 1438472 h 19"/>
                <a:gd name="T2" fmla="*/ 16126 w 36"/>
                <a:gd name="T3" fmla="*/ 1438472 h 19"/>
                <a:gd name="T4" fmla="*/ 86765 w 36"/>
                <a:gd name="T5" fmla="*/ 993287 h 19"/>
                <a:gd name="T6" fmla="*/ 182316 w 36"/>
                <a:gd name="T7" fmla="*/ 528238 h 19"/>
                <a:gd name="T8" fmla="*/ 177698 w 36"/>
                <a:gd name="T9" fmla="*/ 0 h 19"/>
                <a:gd name="T10" fmla="*/ 104254 w 36"/>
                <a:gd name="T11" fmla="*/ 371723 h 19"/>
                <a:gd name="T12" fmla="*/ 0 w 36"/>
                <a:gd name="T13" fmla="*/ 883616 h 19"/>
                <a:gd name="T14" fmla="*/ 16126 w 36"/>
                <a:gd name="T15" fmla="*/ 1438472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88" name="Freeform 1447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64796 w 37"/>
                <a:gd name="T1" fmla="*/ 246646 h 20"/>
                <a:gd name="T2" fmla="*/ 9024 w 37"/>
                <a:gd name="T3" fmla="*/ 0 h 20"/>
                <a:gd name="T4" fmla="*/ 0 w 37"/>
                <a:gd name="T5" fmla="*/ 435694 h 20"/>
                <a:gd name="T6" fmla="*/ 74753 w 37"/>
                <a:gd name="T7" fmla="*/ 676796 h 20"/>
                <a:gd name="T8" fmla="*/ 148818 w 37"/>
                <a:gd name="T9" fmla="*/ 947514 h 20"/>
                <a:gd name="T10" fmla="*/ 148818 w 37"/>
                <a:gd name="T11" fmla="*/ 947514 h 20"/>
                <a:gd name="T12" fmla="*/ 151645 w 37"/>
                <a:gd name="T13" fmla="*/ 483426 h 20"/>
                <a:gd name="T14" fmla="*/ 64796 w 37"/>
                <a:gd name="T15" fmla="*/ 24664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89" name="Freeform 1448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276862 w 41"/>
                <a:gd name="T1" fmla="*/ 429348 h 26"/>
                <a:gd name="T2" fmla="*/ 126971 w 41"/>
                <a:gd name="T3" fmla="*/ 236805 h 26"/>
                <a:gd name="T4" fmla="*/ 27864 w 41"/>
                <a:gd name="T5" fmla="*/ 0 h 26"/>
                <a:gd name="T6" fmla="*/ 1 w 41"/>
                <a:gd name="T7" fmla="*/ 357456 h 26"/>
                <a:gd name="T8" fmla="*/ 0 w 41"/>
                <a:gd name="T9" fmla="*/ 418328 h 26"/>
                <a:gd name="T10" fmla="*/ 126971 w 41"/>
                <a:gd name="T11" fmla="*/ 453993 h 26"/>
                <a:gd name="T12" fmla="*/ 256050 w 41"/>
                <a:gd name="T13" fmla="*/ 870378 h 26"/>
                <a:gd name="T14" fmla="*/ 256050 w 41"/>
                <a:gd name="T15" fmla="*/ 870378 h 26"/>
                <a:gd name="T16" fmla="*/ 276862 w 41"/>
                <a:gd name="T17" fmla="*/ 429348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4" y="9"/>
                    <a:pt x="36" y="17"/>
                    <a:pt x="41" y="1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90" name="Freeform 1449"/>
            <p:cNvSpPr>
              <a:spLocks/>
            </p:cNvSpPr>
            <p:nvPr/>
          </p:nvSpPr>
          <p:spPr bwMode="auto">
            <a:xfrm>
              <a:off x="1730" y="8275"/>
              <a:ext cx="67" cy="4"/>
            </a:xfrm>
            <a:custGeom>
              <a:avLst/>
              <a:gdLst>
                <a:gd name="T0" fmla="*/ 0 w 51"/>
                <a:gd name="T1" fmla="*/ 0 h 3"/>
                <a:gd name="T2" fmla="*/ 0 w 51"/>
                <a:gd name="T3" fmla="*/ 1 h 3"/>
                <a:gd name="T4" fmla="*/ 153205 w 51"/>
                <a:gd name="T5" fmla="*/ 27561 h 3"/>
                <a:gd name="T6" fmla="*/ 153205 w 51"/>
                <a:gd name="T7" fmla="*/ 27561 h 3"/>
                <a:gd name="T8" fmla="*/ 318186 w 51"/>
                <a:gd name="T9" fmla="*/ 1 h 3"/>
                <a:gd name="T10" fmla="*/ 318186 w 51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3"/>
                <a:gd name="T20" fmla="*/ 51 w 5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7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44" y="3"/>
                    <a:pt x="47" y="0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91" name="Freeform 1450"/>
            <p:cNvSpPr>
              <a:spLocks/>
            </p:cNvSpPr>
            <p:nvPr/>
          </p:nvSpPr>
          <p:spPr bwMode="auto">
            <a:xfrm>
              <a:off x="1791" y="8262"/>
              <a:ext cx="7" cy="15"/>
            </a:xfrm>
            <a:custGeom>
              <a:avLst/>
              <a:gdLst>
                <a:gd name="T0" fmla="*/ 131390 w 5"/>
                <a:gd name="T1" fmla="*/ 217095 h 11"/>
                <a:gd name="T2" fmla="*/ 246646 w 5"/>
                <a:gd name="T3" fmla="*/ 178406 h 11"/>
                <a:gd name="T4" fmla="*/ 1 w 5"/>
                <a:gd name="T5" fmla="*/ 0 h 11"/>
                <a:gd name="T6" fmla="*/ 1 w 5"/>
                <a:gd name="T7" fmla="*/ 0 h 11"/>
                <a:gd name="T8" fmla="*/ 131390 w 5"/>
                <a:gd name="T9" fmla="*/ 21709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3" y="1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7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8"/>
                    <a:pt x="3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92" name="Freeform 1451"/>
            <p:cNvSpPr>
              <a:spLocks/>
            </p:cNvSpPr>
            <p:nvPr/>
          </p:nvSpPr>
          <p:spPr bwMode="auto">
            <a:xfrm>
              <a:off x="1728" y="8262"/>
              <a:ext cx="5" cy="14"/>
            </a:xfrm>
            <a:custGeom>
              <a:avLst/>
              <a:gdLst>
                <a:gd name="T0" fmla="*/ 3391 w 4"/>
                <a:gd name="T1" fmla="*/ 0 h 10"/>
                <a:gd name="T2" fmla="*/ 0 w 4"/>
                <a:gd name="T3" fmla="*/ 435694 h 10"/>
                <a:gd name="T4" fmla="*/ 3391 w 4"/>
                <a:gd name="T5" fmla="*/ 483426 h 10"/>
                <a:gd name="T6" fmla="*/ 3391 w 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0"/>
                <a:gd name="T14" fmla="*/ 4 w 4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0">
                  <a:moveTo>
                    <a:pt x="2" y="0"/>
                  </a:moveTo>
                  <a:cubicBezTo>
                    <a:pt x="4" y="3"/>
                    <a:pt x="2" y="6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4" y="3"/>
                    <a:pt x="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93" name="Freeform 1452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1998478 w 387"/>
                <a:gd name="T1" fmla="*/ 309015 h 656"/>
                <a:gd name="T2" fmla="*/ 2406623 w 387"/>
                <a:gd name="T3" fmla="*/ 10185414 h 656"/>
                <a:gd name="T4" fmla="*/ 2627687 w 387"/>
                <a:gd name="T5" fmla="*/ 19614751 h 656"/>
                <a:gd name="T6" fmla="*/ 2607851 w 387"/>
                <a:gd name="T7" fmla="*/ 21464320 h 656"/>
                <a:gd name="T8" fmla="*/ 2521511 w 387"/>
                <a:gd name="T9" fmla="*/ 28348214 h 656"/>
                <a:gd name="T10" fmla="*/ 1226176 w 387"/>
                <a:gd name="T11" fmla="*/ 34680134 h 656"/>
                <a:gd name="T12" fmla="*/ 1042002 w 387"/>
                <a:gd name="T13" fmla="*/ 34827464 h 656"/>
                <a:gd name="T14" fmla="*/ 997857 w 387"/>
                <a:gd name="T15" fmla="*/ 34731358 h 656"/>
                <a:gd name="T16" fmla="*/ 966611 w 387"/>
                <a:gd name="T17" fmla="*/ 34836910 h 656"/>
                <a:gd name="T18" fmla="*/ 147331 w 387"/>
                <a:gd name="T19" fmla="*/ 35738821 h 656"/>
                <a:gd name="T20" fmla="*/ 158274 w 387"/>
                <a:gd name="T21" fmla="*/ 20854593 h 656"/>
                <a:gd name="T22" fmla="*/ 185305 w 387"/>
                <a:gd name="T23" fmla="*/ 20331180 h 656"/>
                <a:gd name="T24" fmla="*/ 299727 w 387"/>
                <a:gd name="T25" fmla="*/ 16087278 h 656"/>
                <a:gd name="T26" fmla="*/ 470696 w 387"/>
                <a:gd name="T27" fmla="*/ 12219842 h 656"/>
                <a:gd name="T28" fmla="*/ 1183560 w 387"/>
                <a:gd name="T29" fmla="*/ 4244150 h 656"/>
                <a:gd name="T30" fmla="*/ 1998478 w 387"/>
                <a:gd name="T31" fmla="*/ 309015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94" name="Freeform 1453"/>
            <p:cNvSpPr>
              <a:spLocks/>
            </p:cNvSpPr>
            <p:nvPr/>
          </p:nvSpPr>
          <p:spPr bwMode="auto">
            <a:xfrm>
              <a:off x="1695" y="8556"/>
              <a:ext cx="46" cy="252"/>
            </a:xfrm>
            <a:custGeom>
              <a:avLst/>
              <a:gdLst>
                <a:gd name="T0" fmla="*/ 0 w 35"/>
                <a:gd name="T1" fmla="*/ 0 h 179"/>
                <a:gd name="T2" fmla="*/ 199966 w 35"/>
                <a:gd name="T3" fmla="*/ 10159921 h 179"/>
                <a:gd name="T4" fmla="*/ 0 60000 65536"/>
                <a:gd name="T5" fmla="*/ 0 60000 65536"/>
                <a:gd name="T6" fmla="*/ 0 w 35"/>
                <a:gd name="T7" fmla="*/ 0 h 179"/>
                <a:gd name="T8" fmla="*/ 35 w 35"/>
                <a:gd name="T9" fmla="*/ 179 h 1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" h="179">
                  <a:moveTo>
                    <a:pt x="0" y="0"/>
                  </a:moveTo>
                  <a:cubicBezTo>
                    <a:pt x="19" y="46"/>
                    <a:pt x="35" y="128"/>
                    <a:pt x="32" y="179"/>
                  </a:cubicBezTo>
                </a:path>
              </a:pathLst>
            </a:custGeom>
            <a:noFill/>
            <a:ln w="158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95" name="Freeform 1454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539225 w 369"/>
                <a:gd name="T1" fmla="*/ 2336852 h 689"/>
                <a:gd name="T2" fmla="*/ 268461 w 369"/>
                <a:gd name="T3" fmla="*/ 11074123 h 689"/>
                <a:gd name="T4" fmla="*/ 88485 w 369"/>
                <a:gd name="T5" fmla="*/ 18785903 h 689"/>
                <a:gd name="T6" fmla="*/ 319345 w 369"/>
                <a:gd name="T7" fmla="*/ 23427974 h 689"/>
                <a:gd name="T8" fmla="*/ 833642 w 369"/>
                <a:gd name="T9" fmla="*/ 28810215 h 689"/>
                <a:gd name="T10" fmla="*/ 828528 w 369"/>
                <a:gd name="T11" fmla="*/ 34166841 h 689"/>
                <a:gd name="T12" fmla="*/ 1228533 w 369"/>
                <a:gd name="T13" fmla="*/ 35197317 h 689"/>
                <a:gd name="T14" fmla="*/ 1599045 w 369"/>
                <a:gd name="T15" fmla="*/ 36465149 h 689"/>
                <a:gd name="T16" fmla="*/ 2536988 w 369"/>
                <a:gd name="T17" fmla="*/ 38628078 h 689"/>
                <a:gd name="T18" fmla="*/ 2650386 w 369"/>
                <a:gd name="T19" fmla="*/ 27374725 h 689"/>
                <a:gd name="T20" fmla="*/ 2590465 w 369"/>
                <a:gd name="T21" fmla="*/ 23709426 h 689"/>
                <a:gd name="T22" fmla="*/ 2600292 w 369"/>
                <a:gd name="T23" fmla="*/ 23128077 h 689"/>
                <a:gd name="T24" fmla="*/ 2226808 w 369"/>
                <a:gd name="T25" fmla="*/ 12417142 h 689"/>
                <a:gd name="T26" fmla="*/ 539225 w 369"/>
                <a:gd name="T27" fmla="*/ 2336852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96" name="Freeform 1455"/>
            <p:cNvSpPr>
              <a:spLocks/>
            </p:cNvSpPr>
            <p:nvPr/>
          </p:nvSpPr>
          <p:spPr bwMode="auto">
            <a:xfrm>
              <a:off x="1280" y="9050"/>
              <a:ext cx="415" cy="166"/>
            </a:xfrm>
            <a:custGeom>
              <a:avLst/>
              <a:gdLst>
                <a:gd name="T0" fmla="*/ 984924 w 315"/>
                <a:gd name="T1" fmla="*/ 4206855 h 118"/>
                <a:gd name="T2" fmla="*/ 796826 w 315"/>
                <a:gd name="T3" fmla="*/ 4340499 h 118"/>
                <a:gd name="T4" fmla="*/ 763794 w 315"/>
                <a:gd name="T5" fmla="*/ 4249473 h 118"/>
                <a:gd name="T6" fmla="*/ 728123 w 315"/>
                <a:gd name="T7" fmla="*/ 4353509 h 118"/>
                <a:gd name="T8" fmla="*/ 0 w 315"/>
                <a:gd name="T9" fmla="*/ 6006434 h 118"/>
                <a:gd name="T10" fmla="*/ 1524271 w 315"/>
                <a:gd name="T11" fmla="*/ 5430011 h 118"/>
                <a:gd name="T12" fmla="*/ 2109979 w 315"/>
                <a:gd name="T13" fmla="*/ 0 h 118"/>
                <a:gd name="T14" fmla="*/ 984924 w 315"/>
                <a:gd name="T15" fmla="*/ 4206855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18"/>
                <a:gd name="T26" fmla="*/ 315 w 31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18">
                  <a:moveTo>
                    <a:pt x="145" y="76"/>
                  </a:moveTo>
                  <a:cubicBezTo>
                    <a:pt x="135" y="76"/>
                    <a:pt x="127" y="77"/>
                    <a:pt x="118" y="78"/>
                  </a:cubicBezTo>
                  <a:cubicBezTo>
                    <a:pt x="116" y="78"/>
                    <a:pt x="114" y="77"/>
                    <a:pt x="112" y="77"/>
                  </a:cubicBezTo>
                  <a:cubicBezTo>
                    <a:pt x="110" y="77"/>
                    <a:pt x="109" y="79"/>
                    <a:pt x="107" y="79"/>
                  </a:cubicBezTo>
                  <a:cubicBezTo>
                    <a:pt x="45" y="89"/>
                    <a:pt x="15" y="109"/>
                    <a:pt x="0" y="109"/>
                  </a:cubicBezTo>
                  <a:cubicBezTo>
                    <a:pt x="27" y="118"/>
                    <a:pt x="138" y="108"/>
                    <a:pt x="225" y="98"/>
                  </a:cubicBezTo>
                  <a:cubicBezTo>
                    <a:pt x="315" y="88"/>
                    <a:pt x="307" y="23"/>
                    <a:pt x="311" y="0"/>
                  </a:cubicBezTo>
                  <a:cubicBezTo>
                    <a:pt x="283" y="32"/>
                    <a:pt x="232" y="71"/>
                    <a:pt x="145" y="76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97" name="Freeform 1456"/>
            <p:cNvSpPr>
              <a:spLocks/>
            </p:cNvSpPr>
            <p:nvPr/>
          </p:nvSpPr>
          <p:spPr bwMode="auto">
            <a:xfrm>
              <a:off x="1844" y="8852"/>
              <a:ext cx="413" cy="409"/>
            </a:xfrm>
            <a:custGeom>
              <a:avLst/>
              <a:gdLst>
                <a:gd name="T0" fmla="*/ 1303386 w 313"/>
                <a:gd name="T1" fmla="*/ 12193863 h 291"/>
                <a:gd name="T2" fmla="*/ 933121 w 313"/>
                <a:gd name="T3" fmla="*/ 11024383 h 291"/>
                <a:gd name="T4" fmla="*/ 535953 w 313"/>
                <a:gd name="T5" fmla="*/ 9988904 h 291"/>
                <a:gd name="T6" fmla="*/ 540971 w 313"/>
                <a:gd name="T7" fmla="*/ 4920827 h 291"/>
                <a:gd name="T8" fmla="*/ 50478 w 313"/>
                <a:gd name="T9" fmla="*/ 0 h 291"/>
                <a:gd name="T10" fmla="*/ 104934 w 313"/>
                <a:gd name="T11" fmla="*/ 6021114 h 291"/>
                <a:gd name="T12" fmla="*/ 104934 w 313"/>
                <a:gd name="T13" fmla="*/ 11139951 h 291"/>
                <a:gd name="T14" fmla="*/ 896572 w 313"/>
                <a:gd name="T15" fmla="*/ 13896067 h 291"/>
                <a:gd name="T16" fmla="*/ 2226932 w 313"/>
                <a:gd name="T17" fmla="*/ 14311022 h 291"/>
                <a:gd name="T18" fmla="*/ 2231030 w 313"/>
                <a:gd name="T19" fmla="*/ 14239452 h 291"/>
                <a:gd name="T20" fmla="*/ 1303386 w 313"/>
                <a:gd name="T21" fmla="*/ 12193863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91"/>
                <a:gd name="T35" fmla="*/ 313 w 313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91">
                  <a:moveTo>
                    <a:pt x="183" y="227"/>
                  </a:moveTo>
                  <a:cubicBezTo>
                    <a:pt x="137" y="211"/>
                    <a:pt x="136" y="213"/>
                    <a:pt x="131" y="205"/>
                  </a:cubicBezTo>
                  <a:cubicBezTo>
                    <a:pt x="120" y="206"/>
                    <a:pt x="96" y="211"/>
                    <a:pt x="75" y="186"/>
                  </a:cubicBezTo>
                  <a:cubicBezTo>
                    <a:pt x="54" y="161"/>
                    <a:pt x="79" y="135"/>
                    <a:pt x="76" y="92"/>
                  </a:cubicBezTo>
                  <a:cubicBezTo>
                    <a:pt x="74" y="51"/>
                    <a:pt x="33" y="24"/>
                    <a:pt x="7" y="0"/>
                  </a:cubicBezTo>
                  <a:cubicBezTo>
                    <a:pt x="0" y="41"/>
                    <a:pt x="13" y="78"/>
                    <a:pt x="15" y="112"/>
                  </a:cubicBezTo>
                  <a:cubicBezTo>
                    <a:pt x="18" y="150"/>
                    <a:pt x="12" y="177"/>
                    <a:pt x="15" y="207"/>
                  </a:cubicBezTo>
                  <a:cubicBezTo>
                    <a:pt x="18" y="238"/>
                    <a:pt x="67" y="251"/>
                    <a:pt x="126" y="258"/>
                  </a:cubicBezTo>
                  <a:cubicBezTo>
                    <a:pt x="185" y="265"/>
                    <a:pt x="277" y="291"/>
                    <a:pt x="312" y="266"/>
                  </a:cubicBezTo>
                  <a:cubicBezTo>
                    <a:pt x="312" y="265"/>
                    <a:pt x="312" y="265"/>
                    <a:pt x="313" y="265"/>
                  </a:cubicBezTo>
                  <a:cubicBezTo>
                    <a:pt x="300" y="273"/>
                    <a:pt x="230" y="243"/>
                    <a:pt x="183" y="227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98" name="Freeform 1457"/>
            <p:cNvSpPr>
              <a:spLocks/>
            </p:cNvSpPr>
            <p:nvPr/>
          </p:nvSpPr>
          <p:spPr bwMode="auto">
            <a:xfrm>
              <a:off x="1336" y="8334"/>
              <a:ext cx="246" cy="275"/>
            </a:xfrm>
            <a:custGeom>
              <a:avLst/>
              <a:gdLst>
                <a:gd name="T0" fmla="*/ 0 w 186"/>
                <a:gd name="T1" fmla="*/ 9975478 h 196"/>
                <a:gd name="T2" fmla="*/ 1429282 w 186"/>
                <a:gd name="T3" fmla="*/ 0 h 196"/>
                <a:gd name="T4" fmla="*/ 0 w 186"/>
                <a:gd name="T5" fmla="*/ 9975478 h 196"/>
                <a:gd name="T6" fmla="*/ 0 60000 65536"/>
                <a:gd name="T7" fmla="*/ 0 60000 65536"/>
                <a:gd name="T8" fmla="*/ 0 60000 65536"/>
                <a:gd name="T9" fmla="*/ 0 w 186"/>
                <a:gd name="T10" fmla="*/ 0 h 196"/>
                <a:gd name="T11" fmla="*/ 186 w 186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96">
                  <a:moveTo>
                    <a:pt x="0" y="196"/>
                  </a:moveTo>
                  <a:cubicBezTo>
                    <a:pt x="20" y="152"/>
                    <a:pt x="119" y="21"/>
                    <a:pt x="186" y="0"/>
                  </a:cubicBezTo>
                  <a:cubicBezTo>
                    <a:pt x="166" y="15"/>
                    <a:pt x="61" y="97"/>
                    <a:pt x="0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99" name="Freeform 1458"/>
            <p:cNvSpPr>
              <a:spLocks/>
            </p:cNvSpPr>
            <p:nvPr/>
          </p:nvSpPr>
          <p:spPr bwMode="auto">
            <a:xfrm>
              <a:off x="1835" y="8328"/>
              <a:ext cx="75" cy="180"/>
            </a:xfrm>
            <a:custGeom>
              <a:avLst/>
              <a:gdLst>
                <a:gd name="T0" fmla="*/ 371630 w 57"/>
                <a:gd name="T1" fmla="*/ 0 h 128"/>
                <a:gd name="T2" fmla="*/ 52214 w 57"/>
                <a:gd name="T3" fmla="*/ 7010888 h 128"/>
                <a:gd name="T4" fmla="*/ 371630 w 57"/>
                <a:gd name="T5" fmla="*/ 0 h 128"/>
                <a:gd name="T6" fmla="*/ 0 60000 65536"/>
                <a:gd name="T7" fmla="*/ 0 60000 65536"/>
                <a:gd name="T8" fmla="*/ 0 60000 65536"/>
                <a:gd name="T9" fmla="*/ 0 w 57"/>
                <a:gd name="T10" fmla="*/ 0 h 128"/>
                <a:gd name="T11" fmla="*/ 57 w 57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128">
                  <a:moveTo>
                    <a:pt x="57" y="0"/>
                  </a:moveTo>
                  <a:cubicBezTo>
                    <a:pt x="33" y="6"/>
                    <a:pt x="0" y="26"/>
                    <a:pt x="8" y="128"/>
                  </a:cubicBezTo>
                  <a:cubicBezTo>
                    <a:pt x="10" y="107"/>
                    <a:pt x="14" y="18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00" name="Freeform 1459"/>
            <p:cNvSpPr>
              <a:spLocks/>
            </p:cNvSpPr>
            <p:nvPr/>
          </p:nvSpPr>
          <p:spPr bwMode="auto">
            <a:xfrm>
              <a:off x="1805" y="8482"/>
              <a:ext cx="68" cy="336"/>
            </a:xfrm>
            <a:custGeom>
              <a:avLst/>
              <a:gdLst>
                <a:gd name="T0" fmla="*/ 132324 w 52"/>
                <a:gd name="T1" fmla="*/ 12946731 h 239"/>
                <a:gd name="T2" fmla="*/ 28521 w 52"/>
                <a:gd name="T3" fmla="*/ 8849249 h 239"/>
                <a:gd name="T4" fmla="*/ 132324 w 52"/>
                <a:gd name="T5" fmla="*/ 2968854 h 239"/>
                <a:gd name="T6" fmla="*/ 278116 w 52"/>
                <a:gd name="T7" fmla="*/ 0 h 239"/>
                <a:gd name="T8" fmla="*/ 132324 w 52"/>
                <a:gd name="T9" fmla="*/ 3998160 h 239"/>
                <a:gd name="T10" fmla="*/ 132324 w 52"/>
                <a:gd name="T11" fmla="*/ 12946731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239"/>
                <a:gd name="T20" fmla="*/ 52 w 52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239">
                  <a:moveTo>
                    <a:pt x="25" y="239"/>
                  </a:moveTo>
                  <a:cubicBezTo>
                    <a:pt x="16" y="226"/>
                    <a:pt x="10" y="207"/>
                    <a:pt x="5" y="163"/>
                  </a:cubicBezTo>
                  <a:cubicBezTo>
                    <a:pt x="0" y="119"/>
                    <a:pt x="14" y="72"/>
                    <a:pt x="25" y="55"/>
                  </a:cubicBezTo>
                  <a:cubicBezTo>
                    <a:pt x="36" y="38"/>
                    <a:pt x="52" y="17"/>
                    <a:pt x="52" y="0"/>
                  </a:cubicBezTo>
                  <a:cubicBezTo>
                    <a:pt x="51" y="25"/>
                    <a:pt x="34" y="50"/>
                    <a:pt x="25" y="74"/>
                  </a:cubicBezTo>
                  <a:cubicBezTo>
                    <a:pt x="16" y="98"/>
                    <a:pt x="3" y="172"/>
                    <a:pt x="25" y="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01" name="Freeform 1460"/>
            <p:cNvSpPr>
              <a:spLocks/>
            </p:cNvSpPr>
            <p:nvPr/>
          </p:nvSpPr>
          <p:spPr bwMode="auto">
            <a:xfrm>
              <a:off x="1343" y="8760"/>
              <a:ext cx="367" cy="75"/>
            </a:xfrm>
            <a:custGeom>
              <a:avLst/>
              <a:gdLst>
                <a:gd name="T0" fmla="*/ 0 w 278"/>
                <a:gd name="T1" fmla="*/ 0 h 53"/>
                <a:gd name="T2" fmla="*/ 787528 w 278"/>
                <a:gd name="T3" fmla="*/ 2156584 h 53"/>
                <a:gd name="T4" fmla="*/ 1608532 w 278"/>
                <a:gd name="T5" fmla="*/ 2732116 h 53"/>
                <a:gd name="T6" fmla="*/ 2013369 w 278"/>
                <a:gd name="T7" fmla="*/ 3533783 h 53"/>
                <a:gd name="T8" fmla="*/ 1534905 w 278"/>
                <a:gd name="T9" fmla="*/ 3051770 h 53"/>
                <a:gd name="T10" fmla="*/ 676498 w 278"/>
                <a:gd name="T11" fmla="*/ 2265248 h 53"/>
                <a:gd name="T12" fmla="*/ 0 w 278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8"/>
                <a:gd name="T22" fmla="*/ 0 h 53"/>
                <a:gd name="T23" fmla="*/ 278 w 278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8" h="53">
                  <a:moveTo>
                    <a:pt x="0" y="0"/>
                  </a:moveTo>
                  <a:cubicBezTo>
                    <a:pt x="20" y="9"/>
                    <a:pt x="75" y="26"/>
                    <a:pt x="108" y="32"/>
                  </a:cubicBezTo>
                  <a:cubicBezTo>
                    <a:pt x="141" y="38"/>
                    <a:pt x="200" y="40"/>
                    <a:pt x="222" y="41"/>
                  </a:cubicBezTo>
                  <a:cubicBezTo>
                    <a:pt x="244" y="42"/>
                    <a:pt x="270" y="50"/>
                    <a:pt x="278" y="53"/>
                  </a:cubicBezTo>
                  <a:cubicBezTo>
                    <a:pt x="262" y="50"/>
                    <a:pt x="227" y="46"/>
                    <a:pt x="212" y="45"/>
                  </a:cubicBezTo>
                  <a:cubicBezTo>
                    <a:pt x="197" y="44"/>
                    <a:pt x="121" y="43"/>
                    <a:pt x="93" y="34"/>
                  </a:cubicBezTo>
                  <a:cubicBezTo>
                    <a:pt x="65" y="25"/>
                    <a:pt x="19" y="1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02" name="Freeform 1461"/>
            <p:cNvSpPr>
              <a:spLocks/>
            </p:cNvSpPr>
            <p:nvPr/>
          </p:nvSpPr>
          <p:spPr bwMode="auto">
            <a:xfrm>
              <a:off x="1672" y="8372"/>
              <a:ext cx="32" cy="161"/>
            </a:xfrm>
            <a:custGeom>
              <a:avLst/>
              <a:gdLst>
                <a:gd name="T0" fmla="*/ 1 w 25"/>
                <a:gd name="T1" fmla="*/ 2169406 h 115"/>
                <a:gd name="T2" fmla="*/ 42460 w 25"/>
                <a:gd name="T3" fmla="*/ 5446032 h 115"/>
                <a:gd name="T4" fmla="*/ 50831 w 25"/>
                <a:gd name="T5" fmla="*/ 2376790 h 115"/>
                <a:gd name="T6" fmla="*/ 0 w 25"/>
                <a:gd name="T7" fmla="*/ 0 h 115"/>
                <a:gd name="T8" fmla="*/ 8268 w 25"/>
                <a:gd name="T9" fmla="*/ 2169406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15"/>
                <a:gd name="T17" fmla="*/ 25 w 25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15">
                  <a:moveTo>
                    <a:pt x="1" y="46"/>
                  </a:moveTo>
                  <a:cubicBezTo>
                    <a:pt x="15" y="66"/>
                    <a:pt x="7" y="93"/>
                    <a:pt x="16" y="115"/>
                  </a:cubicBezTo>
                  <a:cubicBezTo>
                    <a:pt x="25" y="97"/>
                    <a:pt x="23" y="70"/>
                    <a:pt x="19" y="50"/>
                  </a:cubicBezTo>
                  <a:cubicBezTo>
                    <a:pt x="17" y="33"/>
                    <a:pt x="13" y="12"/>
                    <a:pt x="0" y="0"/>
                  </a:cubicBezTo>
                  <a:cubicBezTo>
                    <a:pt x="3" y="13"/>
                    <a:pt x="20" y="35"/>
                    <a:pt x="3" y="4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03" name="Freeform 1462"/>
            <p:cNvSpPr>
              <a:spLocks/>
            </p:cNvSpPr>
            <p:nvPr/>
          </p:nvSpPr>
          <p:spPr bwMode="auto">
            <a:xfrm>
              <a:off x="1272" y="8841"/>
              <a:ext cx="162" cy="316"/>
            </a:xfrm>
            <a:custGeom>
              <a:avLst/>
              <a:gdLst>
                <a:gd name="T0" fmla="*/ 826143 w 123"/>
                <a:gd name="T1" fmla="*/ 11813704 h 225"/>
                <a:gd name="T2" fmla="*/ 0 w 123"/>
                <a:gd name="T3" fmla="*/ 0 h 225"/>
                <a:gd name="T4" fmla="*/ 826143 w 123"/>
                <a:gd name="T5" fmla="*/ 11813704 h 225"/>
                <a:gd name="T6" fmla="*/ 0 60000 65536"/>
                <a:gd name="T7" fmla="*/ 0 60000 65536"/>
                <a:gd name="T8" fmla="*/ 0 60000 65536"/>
                <a:gd name="T9" fmla="*/ 0 w 123"/>
                <a:gd name="T10" fmla="*/ 0 h 225"/>
                <a:gd name="T11" fmla="*/ 123 w 123"/>
                <a:gd name="T12" fmla="*/ 225 h 2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225">
                  <a:moveTo>
                    <a:pt x="123" y="225"/>
                  </a:moveTo>
                  <a:cubicBezTo>
                    <a:pt x="28" y="192"/>
                    <a:pt x="0" y="43"/>
                    <a:pt x="0" y="0"/>
                  </a:cubicBezTo>
                  <a:cubicBezTo>
                    <a:pt x="6" y="43"/>
                    <a:pt x="47" y="194"/>
                    <a:pt x="123" y="225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04" name="Freeform 1463"/>
            <p:cNvSpPr>
              <a:spLocks/>
            </p:cNvSpPr>
            <p:nvPr/>
          </p:nvSpPr>
          <p:spPr bwMode="auto">
            <a:xfrm>
              <a:off x="1506" y="8892"/>
              <a:ext cx="229" cy="251"/>
            </a:xfrm>
            <a:custGeom>
              <a:avLst/>
              <a:gdLst>
                <a:gd name="T0" fmla="*/ 0 w 174"/>
                <a:gd name="T1" fmla="*/ 10635028 h 178"/>
                <a:gd name="T2" fmla="*/ 826106 w 174"/>
                <a:gd name="T3" fmla="*/ 7023675 h 178"/>
                <a:gd name="T4" fmla="*/ 1135735 w 174"/>
                <a:gd name="T5" fmla="*/ 0 h 178"/>
                <a:gd name="T6" fmla="*/ 790654 w 174"/>
                <a:gd name="T7" fmla="*/ 6587540 h 178"/>
                <a:gd name="T8" fmla="*/ 0 w 174"/>
                <a:gd name="T9" fmla="*/ 10635028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8"/>
                <a:gd name="T17" fmla="*/ 174 w 174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8">
                  <a:moveTo>
                    <a:pt x="0" y="178"/>
                  </a:moveTo>
                  <a:cubicBezTo>
                    <a:pt x="33" y="174"/>
                    <a:pt x="78" y="163"/>
                    <a:pt x="126" y="118"/>
                  </a:cubicBezTo>
                  <a:cubicBezTo>
                    <a:pt x="174" y="73"/>
                    <a:pt x="171" y="37"/>
                    <a:pt x="173" y="0"/>
                  </a:cubicBezTo>
                  <a:cubicBezTo>
                    <a:pt x="172" y="18"/>
                    <a:pt x="165" y="68"/>
                    <a:pt x="121" y="110"/>
                  </a:cubicBezTo>
                  <a:cubicBezTo>
                    <a:pt x="77" y="152"/>
                    <a:pt x="16" y="178"/>
                    <a:pt x="0" y="178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05" name="Freeform 1464"/>
            <p:cNvSpPr>
              <a:spLocks/>
            </p:cNvSpPr>
            <p:nvPr/>
          </p:nvSpPr>
          <p:spPr bwMode="auto">
            <a:xfrm>
              <a:off x="1320" y="8736"/>
              <a:ext cx="386" cy="88"/>
            </a:xfrm>
            <a:custGeom>
              <a:avLst/>
              <a:gdLst>
                <a:gd name="T0" fmla="*/ 0 w 292"/>
                <a:gd name="T1" fmla="*/ 0 h 62"/>
                <a:gd name="T2" fmla="*/ 519771 w 292"/>
                <a:gd name="T3" fmla="*/ 1979706 h 62"/>
                <a:gd name="T4" fmla="*/ 1191723 w 292"/>
                <a:gd name="T5" fmla="*/ 3630792 h 62"/>
                <a:gd name="T6" fmla="*/ 2206470 w 292"/>
                <a:gd name="T7" fmla="*/ 4550003 h 62"/>
                <a:gd name="T8" fmla="*/ 1407812 w 292"/>
                <a:gd name="T9" fmla="*/ 2989703 h 62"/>
                <a:gd name="T10" fmla="*/ 1064977 w 292"/>
                <a:gd name="T11" fmla="*/ 2628622 h 62"/>
                <a:gd name="T12" fmla="*/ 485267 w 292"/>
                <a:gd name="T13" fmla="*/ 1394793 h 62"/>
                <a:gd name="T14" fmla="*/ 0 w 292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2"/>
                <a:gd name="T25" fmla="*/ 0 h 62"/>
                <a:gd name="T26" fmla="*/ 292 w 292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2" h="62">
                  <a:moveTo>
                    <a:pt x="0" y="0"/>
                  </a:moveTo>
                  <a:cubicBezTo>
                    <a:pt x="17" y="11"/>
                    <a:pt x="43" y="18"/>
                    <a:pt x="69" y="27"/>
                  </a:cubicBezTo>
                  <a:cubicBezTo>
                    <a:pt x="95" y="35"/>
                    <a:pt x="126" y="45"/>
                    <a:pt x="157" y="49"/>
                  </a:cubicBezTo>
                  <a:cubicBezTo>
                    <a:pt x="188" y="52"/>
                    <a:pt x="247" y="49"/>
                    <a:pt x="292" y="62"/>
                  </a:cubicBezTo>
                  <a:cubicBezTo>
                    <a:pt x="269" y="53"/>
                    <a:pt x="240" y="44"/>
                    <a:pt x="186" y="41"/>
                  </a:cubicBezTo>
                  <a:cubicBezTo>
                    <a:pt x="177" y="40"/>
                    <a:pt x="159" y="39"/>
                    <a:pt x="141" y="36"/>
                  </a:cubicBezTo>
                  <a:cubicBezTo>
                    <a:pt x="111" y="31"/>
                    <a:pt x="78" y="23"/>
                    <a:pt x="64" y="19"/>
                  </a:cubicBezTo>
                  <a:cubicBezTo>
                    <a:pt x="42" y="13"/>
                    <a:pt x="7" y="4"/>
                    <a:pt x="0" y="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06" name="Freeform 1465"/>
            <p:cNvSpPr>
              <a:spLocks/>
            </p:cNvSpPr>
            <p:nvPr/>
          </p:nvSpPr>
          <p:spPr bwMode="auto">
            <a:xfrm>
              <a:off x="1672" y="8482"/>
              <a:ext cx="64" cy="310"/>
            </a:xfrm>
            <a:custGeom>
              <a:avLst/>
              <a:gdLst>
                <a:gd name="T0" fmla="*/ 233817 w 49"/>
                <a:gd name="T1" fmla="*/ 12844829 h 220"/>
                <a:gd name="T2" fmla="*/ 115065 w 49"/>
                <a:gd name="T3" fmla="*/ 4591042 h 220"/>
                <a:gd name="T4" fmla="*/ 0 w 49"/>
                <a:gd name="T5" fmla="*/ 0 h 220"/>
                <a:gd name="T6" fmla="*/ 88097 w 49"/>
                <a:gd name="T7" fmla="*/ 5598732 h 220"/>
                <a:gd name="T8" fmla="*/ 233817 w 49"/>
                <a:gd name="T9" fmla="*/ 12844829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20"/>
                <a:gd name="T17" fmla="*/ 49 w 49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20">
                  <a:moveTo>
                    <a:pt x="45" y="220"/>
                  </a:moveTo>
                  <a:cubicBezTo>
                    <a:pt x="46" y="170"/>
                    <a:pt x="34" y="120"/>
                    <a:pt x="22" y="79"/>
                  </a:cubicBezTo>
                  <a:cubicBezTo>
                    <a:pt x="13" y="49"/>
                    <a:pt x="2" y="25"/>
                    <a:pt x="0" y="0"/>
                  </a:cubicBezTo>
                  <a:cubicBezTo>
                    <a:pt x="0" y="32"/>
                    <a:pt x="9" y="68"/>
                    <a:pt x="17" y="96"/>
                  </a:cubicBezTo>
                  <a:cubicBezTo>
                    <a:pt x="24" y="123"/>
                    <a:pt x="49" y="199"/>
                    <a:pt x="45" y="22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07" name="Freeform 1466"/>
            <p:cNvSpPr>
              <a:spLocks/>
            </p:cNvSpPr>
            <p:nvPr/>
          </p:nvSpPr>
          <p:spPr bwMode="auto">
            <a:xfrm>
              <a:off x="1627" y="8721"/>
              <a:ext cx="114" cy="103"/>
            </a:xfrm>
            <a:custGeom>
              <a:avLst/>
              <a:gdLst>
                <a:gd name="T0" fmla="*/ 71521 w 87"/>
                <a:gd name="T1" fmla="*/ 2323148 h 74"/>
                <a:gd name="T2" fmla="*/ 435998 w 87"/>
                <a:gd name="T3" fmla="*/ 0 h 74"/>
                <a:gd name="T4" fmla="*/ 404061 w 87"/>
                <a:gd name="T5" fmla="*/ 2752006 h 74"/>
                <a:gd name="T6" fmla="*/ 268475 w 87"/>
                <a:gd name="T7" fmla="*/ 2630542 h 74"/>
                <a:gd name="T8" fmla="*/ 0 w 87"/>
                <a:gd name="T9" fmla="*/ 2598883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74"/>
                <a:gd name="T17" fmla="*/ 87 w 8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74">
                  <a:moveTo>
                    <a:pt x="12" y="59"/>
                  </a:moveTo>
                  <a:cubicBezTo>
                    <a:pt x="45" y="70"/>
                    <a:pt x="77" y="31"/>
                    <a:pt x="76" y="0"/>
                  </a:cubicBezTo>
                  <a:cubicBezTo>
                    <a:pt x="75" y="16"/>
                    <a:pt x="87" y="62"/>
                    <a:pt x="70" y="70"/>
                  </a:cubicBezTo>
                  <a:cubicBezTo>
                    <a:pt x="62" y="74"/>
                    <a:pt x="54" y="69"/>
                    <a:pt x="47" y="67"/>
                  </a:cubicBezTo>
                  <a:cubicBezTo>
                    <a:pt x="31" y="64"/>
                    <a:pt x="16" y="67"/>
                    <a:pt x="0" y="6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08" name="Freeform 1467"/>
            <p:cNvSpPr>
              <a:spLocks/>
            </p:cNvSpPr>
            <p:nvPr/>
          </p:nvSpPr>
          <p:spPr bwMode="auto">
            <a:xfrm>
              <a:off x="1269" y="9148"/>
              <a:ext cx="130" cy="47"/>
            </a:xfrm>
            <a:custGeom>
              <a:avLst/>
              <a:gdLst>
                <a:gd name="T0" fmla="*/ 1 w 98"/>
                <a:gd name="T1" fmla="*/ 558948 h 33"/>
                <a:gd name="T2" fmla="*/ 289450 w 98"/>
                <a:gd name="T3" fmla="*/ 2082173 h 33"/>
                <a:gd name="T4" fmla="*/ 825756 w 98"/>
                <a:gd name="T5" fmla="*/ 558948 h 33"/>
                <a:gd name="T6" fmla="*/ 600019 w 98"/>
                <a:gd name="T7" fmla="*/ 653521 h 33"/>
                <a:gd name="T8" fmla="*/ 367965 w 98"/>
                <a:gd name="T9" fmla="*/ 653521 h 33"/>
                <a:gd name="T10" fmla="*/ 218201 w 98"/>
                <a:gd name="T11" fmla="*/ 1614816 h 33"/>
                <a:gd name="T12" fmla="*/ 24379 w 98"/>
                <a:gd name="T13" fmla="*/ 653521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33"/>
                <a:gd name="T23" fmla="*/ 98 w 9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33">
                  <a:moveTo>
                    <a:pt x="1" y="7"/>
                  </a:moveTo>
                  <a:cubicBezTo>
                    <a:pt x="0" y="33"/>
                    <a:pt x="13" y="33"/>
                    <a:pt x="34" y="25"/>
                  </a:cubicBezTo>
                  <a:cubicBezTo>
                    <a:pt x="53" y="18"/>
                    <a:pt x="78" y="6"/>
                    <a:pt x="98" y="7"/>
                  </a:cubicBezTo>
                  <a:cubicBezTo>
                    <a:pt x="89" y="1"/>
                    <a:pt x="81" y="7"/>
                    <a:pt x="71" y="8"/>
                  </a:cubicBezTo>
                  <a:cubicBezTo>
                    <a:pt x="58" y="9"/>
                    <a:pt x="54" y="0"/>
                    <a:pt x="44" y="8"/>
                  </a:cubicBezTo>
                  <a:cubicBezTo>
                    <a:pt x="37" y="13"/>
                    <a:pt x="36" y="19"/>
                    <a:pt x="26" y="20"/>
                  </a:cubicBezTo>
                  <a:cubicBezTo>
                    <a:pt x="14" y="22"/>
                    <a:pt x="11" y="13"/>
                    <a:pt x="3" y="8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09" name="Freeform 1468"/>
            <p:cNvSpPr>
              <a:spLocks/>
            </p:cNvSpPr>
            <p:nvPr/>
          </p:nvSpPr>
          <p:spPr bwMode="auto">
            <a:xfrm>
              <a:off x="2007" y="8362"/>
              <a:ext cx="268" cy="768"/>
            </a:xfrm>
            <a:custGeom>
              <a:avLst/>
              <a:gdLst>
                <a:gd name="T0" fmla="*/ 65975 w 204"/>
                <a:gd name="T1" fmla="*/ 0 h 546"/>
                <a:gd name="T2" fmla="*/ 1034676 w 204"/>
                <a:gd name="T3" fmla="*/ 11646222 h 546"/>
                <a:gd name="T4" fmla="*/ 896717 w 204"/>
                <a:gd name="T5" fmla="*/ 25351864 h 546"/>
                <a:gd name="T6" fmla="*/ 0 w 204"/>
                <a:gd name="T7" fmla="*/ 29959582 h 546"/>
                <a:gd name="T8" fmla="*/ 933606 w 204"/>
                <a:gd name="T9" fmla="*/ 19779910 h 546"/>
                <a:gd name="T10" fmla="*/ 65975 w 204"/>
                <a:gd name="T11" fmla="*/ 0 h 5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4"/>
                <a:gd name="T19" fmla="*/ 0 h 546"/>
                <a:gd name="T20" fmla="*/ 204 w 204"/>
                <a:gd name="T21" fmla="*/ 546 h 5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4" h="546">
                  <a:moveTo>
                    <a:pt x="11" y="0"/>
                  </a:moveTo>
                  <a:cubicBezTo>
                    <a:pt x="43" y="26"/>
                    <a:pt x="129" y="108"/>
                    <a:pt x="167" y="211"/>
                  </a:cubicBezTo>
                  <a:cubicBezTo>
                    <a:pt x="204" y="314"/>
                    <a:pt x="193" y="388"/>
                    <a:pt x="145" y="460"/>
                  </a:cubicBezTo>
                  <a:cubicBezTo>
                    <a:pt x="97" y="532"/>
                    <a:pt x="32" y="546"/>
                    <a:pt x="0" y="543"/>
                  </a:cubicBezTo>
                  <a:cubicBezTo>
                    <a:pt x="31" y="534"/>
                    <a:pt x="128" y="502"/>
                    <a:pt x="151" y="359"/>
                  </a:cubicBezTo>
                  <a:cubicBezTo>
                    <a:pt x="173" y="216"/>
                    <a:pt x="80" y="56"/>
                    <a:pt x="11" y="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10" name="Freeform 1469"/>
            <p:cNvSpPr>
              <a:spLocks/>
            </p:cNvSpPr>
            <p:nvPr/>
          </p:nvSpPr>
          <p:spPr bwMode="auto">
            <a:xfrm>
              <a:off x="1535" y="8621"/>
              <a:ext cx="192" cy="191"/>
            </a:xfrm>
            <a:custGeom>
              <a:avLst/>
              <a:gdLst>
                <a:gd name="T0" fmla="*/ 0 w 145"/>
                <a:gd name="T1" fmla="*/ 6239030 h 136"/>
                <a:gd name="T2" fmla="*/ 858959 w 145"/>
                <a:gd name="T3" fmla="*/ 4722152 h 136"/>
                <a:gd name="T4" fmla="*/ 978934 w 145"/>
                <a:gd name="T5" fmla="*/ 0 h 136"/>
                <a:gd name="T6" fmla="*/ 1082397 w 145"/>
                <a:gd name="T7" fmla="*/ 1639561 h 136"/>
                <a:gd name="T8" fmla="*/ 1154324 w 145"/>
                <a:gd name="T9" fmla="*/ 4970210 h 136"/>
                <a:gd name="T10" fmla="*/ 1082397 w 145"/>
                <a:gd name="T11" fmla="*/ 6726927 h 136"/>
                <a:gd name="T12" fmla="*/ 770521 w 145"/>
                <a:gd name="T13" fmla="*/ 7122574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136"/>
                <a:gd name="T23" fmla="*/ 145 w 145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136">
                  <a:moveTo>
                    <a:pt x="0" y="119"/>
                  </a:moveTo>
                  <a:cubicBezTo>
                    <a:pt x="28" y="123"/>
                    <a:pt x="80" y="124"/>
                    <a:pt x="108" y="90"/>
                  </a:cubicBezTo>
                  <a:cubicBezTo>
                    <a:pt x="136" y="55"/>
                    <a:pt x="125" y="15"/>
                    <a:pt x="122" y="0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97" y="136"/>
                    <a:pt x="97" y="136"/>
                    <a:pt x="97" y="13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11" name="Freeform 1470"/>
            <p:cNvSpPr>
              <a:spLocks/>
            </p:cNvSpPr>
            <p:nvPr/>
          </p:nvSpPr>
          <p:spPr bwMode="auto">
            <a:xfrm>
              <a:off x="1307" y="9166"/>
              <a:ext cx="101" cy="44"/>
            </a:xfrm>
            <a:custGeom>
              <a:avLst/>
              <a:gdLst>
                <a:gd name="T0" fmla="*/ 0 w 76"/>
                <a:gd name="T1" fmla="*/ 1830129 h 31"/>
                <a:gd name="T2" fmla="*/ 323055 w 76"/>
                <a:gd name="T3" fmla="*/ 876791 h 31"/>
                <a:gd name="T4" fmla="*/ 681155 w 76"/>
                <a:gd name="T5" fmla="*/ 234368 h 31"/>
                <a:gd name="T6" fmla="*/ 553610 w 76"/>
                <a:gd name="T7" fmla="*/ 1575812 h 31"/>
                <a:gd name="T8" fmla="*/ 58645 w 76"/>
                <a:gd name="T9" fmla="*/ 1830129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31"/>
                <a:gd name="T17" fmla="*/ 76 w 7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31">
                  <a:moveTo>
                    <a:pt x="0" y="25"/>
                  </a:moveTo>
                  <a:cubicBezTo>
                    <a:pt x="10" y="24"/>
                    <a:pt x="25" y="15"/>
                    <a:pt x="36" y="12"/>
                  </a:cubicBezTo>
                  <a:cubicBezTo>
                    <a:pt x="46" y="9"/>
                    <a:pt x="67" y="0"/>
                    <a:pt x="76" y="3"/>
                  </a:cubicBezTo>
                  <a:cubicBezTo>
                    <a:pt x="70" y="6"/>
                    <a:pt x="44" y="14"/>
                    <a:pt x="62" y="21"/>
                  </a:cubicBezTo>
                  <a:cubicBezTo>
                    <a:pt x="57" y="27"/>
                    <a:pt x="9" y="31"/>
                    <a:pt x="6" y="25"/>
                  </a:cubicBezTo>
                </a:path>
              </a:pathLst>
            </a:custGeom>
            <a:solidFill>
              <a:srgbClr val="C6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12" name="Freeform 1471"/>
            <p:cNvSpPr>
              <a:spLocks/>
            </p:cNvSpPr>
            <p:nvPr/>
          </p:nvSpPr>
          <p:spPr bwMode="auto">
            <a:xfrm>
              <a:off x="1646" y="9063"/>
              <a:ext cx="39" cy="90"/>
            </a:xfrm>
            <a:custGeom>
              <a:avLst/>
              <a:gdLst>
                <a:gd name="T0" fmla="*/ 0 w 29"/>
                <a:gd name="T1" fmla="*/ 1445839 h 64"/>
                <a:gd name="T2" fmla="*/ 372418 w 29"/>
                <a:gd name="T3" fmla="*/ 0 h 64"/>
                <a:gd name="T4" fmla="*/ 334273 w 29"/>
                <a:gd name="T5" fmla="*/ 1445839 h 64"/>
                <a:gd name="T6" fmla="*/ 66463 w 29"/>
                <a:gd name="T7" fmla="*/ 3520647 h 64"/>
                <a:gd name="T8" fmla="*/ 192296 w 29"/>
                <a:gd name="T9" fmla="*/ 1754332 h 64"/>
                <a:gd name="T10" fmla="*/ 27326 w 29"/>
                <a:gd name="T11" fmla="*/ 1472745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64"/>
                <a:gd name="T20" fmla="*/ 29 w 29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64">
                  <a:moveTo>
                    <a:pt x="0" y="26"/>
                  </a:moveTo>
                  <a:cubicBezTo>
                    <a:pt x="10" y="18"/>
                    <a:pt x="19" y="8"/>
                    <a:pt x="28" y="0"/>
                  </a:cubicBezTo>
                  <a:cubicBezTo>
                    <a:pt x="29" y="9"/>
                    <a:pt x="28" y="17"/>
                    <a:pt x="25" y="26"/>
                  </a:cubicBezTo>
                  <a:cubicBezTo>
                    <a:pt x="21" y="37"/>
                    <a:pt x="14" y="56"/>
                    <a:pt x="5" y="64"/>
                  </a:cubicBezTo>
                  <a:cubicBezTo>
                    <a:pt x="9" y="54"/>
                    <a:pt x="14" y="43"/>
                    <a:pt x="15" y="32"/>
                  </a:cubicBezTo>
                  <a:cubicBezTo>
                    <a:pt x="16" y="25"/>
                    <a:pt x="9" y="14"/>
                    <a:pt x="2" y="27"/>
                  </a:cubicBezTo>
                </a:path>
              </a:pathLst>
            </a:custGeom>
            <a:solidFill>
              <a:srgbClr val="C6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13" name="Freeform 1472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1998478 w 387"/>
                <a:gd name="T1" fmla="*/ 309015 h 656"/>
                <a:gd name="T2" fmla="*/ 2406623 w 387"/>
                <a:gd name="T3" fmla="*/ 10185414 h 656"/>
                <a:gd name="T4" fmla="*/ 2627687 w 387"/>
                <a:gd name="T5" fmla="*/ 19614751 h 656"/>
                <a:gd name="T6" fmla="*/ 2607851 w 387"/>
                <a:gd name="T7" fmla="*/ 21464320 h 656"/>
                <a:gd name="T8" fmla="*/ 2521511 w 387"/>
                <a:gd name="T9" fmla="*/ 28348214 h 656"/>
                <a:gd name="T10" fmla="*/ 1226176 w 387"/>
                <a:gd name="T11" fmla="*/ 34680134 h 656"/>
                <a:gd name="T12" fmla="*/ 1042002 w 387"/>
                <a:gd name="T13" fmla="*/ 34827464 h 656"/>
                <a:gd name="T14" fmla="*/ 997857 w 387"/>
                <a:gd name="T15" fmla="*/ 34731358 h 656"/>
                <a:gd name="T16" fmla="*/ 966611 w 387"/>
                <a:gd name="T17" fmla="*/ 34836910 h 656"/>
                <a:gd name="T18" fmla="*/ 147331 w 387"/>
                <a:gd name="T19" fmla="*/ 35738821 h 656"/>
                <a:gd name="T20" fmla="*/ 158274 w 387"/>
                <a:gd name="T21" fmla="*/ 20854593 h 656"/>
                <a:gd name="T22" fmla="*/ 185305 w 387"/>
                <a:gd name="T23" fmla="*/ 20331180 h 656"/>
                <a:gd name="T24" fmla="*/ 299727 w 387"/>
                <a:gd name="T25" fmla="*/ 16087278 h 656"/>
                <a:gd name="T26" fmla="*/ 470696 w 387"/>
                <a:gd name="T27" fmla="*/ 12219842 h 656"/>
                <a:gd name="T28" fmla="*/ 1183560 w 387"/>
                <a:gd name="T29" fmla="*/ 4244150 h 656"/>
                <a:gd name="T30" fmla="*/ 1998478 w 387"/>
                <a:gd name="T31" fmla="*/ 309015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14" name="Freeform 1473"/>
            <p:cNvSpPr>
              <a:spLocks/>
            </p:cNvSpPr>
            <p:nvPr/>
          </p:nvSpPr>
          <p:spPr bwMode="auto">
            <a:xfrm>
              <a:off x="1672" y="8459"/>
              <a:ext cx="26" cy="101"/>
            </a:xfrm>
            <a:custGeom>
              <a:avLst/>
              <a:gdLst>
                <a:gd name="T0" fmla="*/ 19114 w 20"/>
                <a:gd name="T1" fmla="*/ 0 h 72"/>
                <a:gd name="T2" fmla="*/ 88751 w 20"/>
                <a:gd name="T3" fmla="*/ 3639134 h 72"/>
                <a:gd name="T4" fmla="*/ 0 60000 65536"/>
                <a:gd name="T5" fmla="*/ 0 60000 65536"/>
                <a:gd name="T6" fmla="*/ 0 w 20"/>
                <a:gd name="T7" fmla="*/ 0 h 72"/>
                <a:gd name="T8" fmla="*/ 20 w 20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72">
                  <a:moveTo>
                    <a:pt x="4" y="0"/>
                  </a:moveTo>
                  <a:cubicBezTo>
                    <a:pt x="0" y="15"/>
                    <a:pt x="12" y="48"/>
                    <a:pt x="20" y="7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15" name="Freeform 1474"/>
            <p:cNvSpPr>
              <a:spLocks/>
            </p:cNvSpPr>
            <p:nvPr/>
          </p:nvSpPr>
          <p:spPr bwMode="auto">
            <a:xfrm>
              <a:off x="1289" y="8702"/>
              <a:ext cx="448" cy="133"/>
            </a:xfrm>
            <a:custGeom>
              <a:avLst/>
              <a:gdLst>
                <a:gd name="T0" fmla="*/ 21291 w 340"/>
                <a:gd name="T1" fmla="*/ 0 h 94"/>
                <a:gd name="T2" fmla="*/ 311709 w 340"/>
                <a:gd name="T3" fmla="*/ 2344745 h 94"/>
                <a:gd name="T4" fmla="*/ 836763 w 340"/>
                <a:gd name="T5" fmla="*/ 4073864 h 94"/>
                <a:gd name="T6" fmla="*/ 1906978 w 340"/>
                <a:gd name="T7" fmla="*/ 5264645 h 94"/>
                <a:gd name="T8" fmla="*/ 2316209 w 340"/>
                <a:gd name="T9" fmla="*/ 6231516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94"/>
                <a:gd name="T17" fmla="*/ 340 w 3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94">
                  <a:moveTo>
                    <a:pt x="3" y="0"/>
                  </a:moveTo>
                  <a:cubicBezTo>
                    <a:pt x="0" y="9"/>
                    <a:pt x="18" y="25"/>
                    <a:pt x="46" y="35"/>
                  </a:cubicBezTo>
                  <a:cubicBezTo>
                    <a:pt x="73" y="46"/>
                    <a:pt x="94" y="52"/>
                    <a:pt x="123" y="61"/>
                  </a:cubicBezTo>
                  <a:cubicBezTo>
                    <a:pt x="173" y="76"/>
                    <a:pt x="228" y="74"/>
                    <a:pt x="280" y="79"/>
                  </a:cubicBezTo>
                  <a:cubicBezTo>
                    <a:pt x="301" y="81"/>
                    <a:pt x="334" y="94"/>
                    <a:pt x="340" y="9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16" name="Freeform 1475"/>
            <p:cNvSpPr>
              <a:spLocks/>
            </p:cNvSpPr>
            <p:nvPr/>
          </p:nvSpPr>
          <p:spPr bwMode="auto">
            <a:xfrm>
              <a:off x="1267" y="8806"/>
              <a:ext cx="162" cy="352"/>
            </a:xfrm>
            <a:custGeom>
              <a:avLst/>
              <a:gdLst>
                <a:gd name="T0" fmla="*/ 21156 w 123"/>
                <a:gd name="T1" fmla="*/ 0 h 250"/>
                <a:gd name="T2" fmla="*/ 252302 w 123"/>
                <a:gd name="T3" fmla="*/ 8993583 h 250"/>
                <a:gd name="T4" fmla="*/ 826143 w 123"/>
                <a:gd name="T5" fmla="*/ 14241502 h 250"/>
                <a:gd name="T6" fmla="*/ 0 60000 65536"/>
                <a:gd name="T7" fmla="*/ 0 60000 65536"/>
                <a:gd name="T8" fmla="*/ 0 60000 65536"/>
                <a:gd name="T9" fmla="*/ 0 w 123"/>
                <a:gd name="T10" fmla="*/ 0 h 250"/>
                <a:gd name="T11" fmla="*/ 123 w 123"/>
                <a:gd name="T12" fmla="*/ 250 h 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250">
                  <a:moveTo>
                    <a:pt x="3" y="0"/>
                  </a:moveTo>
                  <a:cubicBezTo>
                    <a:pt x="0" y="28"/>
                    <a:pt x="7" y="97"/>
                    <a:pt x="37" y="158"/>
                  </a:cubicBezTo>
                  <a:cubicBezTo>
                    <a:pt x="67" y="218"/>
                    <a:pt x="108" y="247"/>
                    <a:pt x="123" y="25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17" name="Freeform 1476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539225 w 369"/>
                <a:gd name="T1" fmla="*/ 2336852 h 689"/>
                <a:gd name="T2" fmla="*/ 268461 w 369"/>
                <a:gd name="T3" fmla="*/ 11074123 h 689"/>
                <a:gd name="T4" fmla="*/ 88485 w 369"/>
                <a:gd name="T5" fmla="*/ 18785903 h 689"/>
                <a:gd name="T6" fmla="*/ 319345 w 369"/>
                <a:gd name="T7" fmla="*/ 23427974 h 689"/>
                <a:gd name="T8" fmla="*/ 833642 w 369"/>
                <a:gd name="T9" fmla="*/ 28810215 h 689"/>
                <a:gd name="T10" fmla="*/ 828528 w 369"/>
                <a:gd name="T11" fmla="*/ 34166841 h 689"/>
                <a:gd name="T12" fmla="*/ 1228533 w 369"/>
                <a:gd name="T13" fmla="*/ 35197317 h 689"/>
                <a:gd name="T14" fmla="*/ 1599045 w 369"/>
                <a:gd name="T15" fmla="*/ 36465149 h 689"/>
                <a:gd name="T16" fmla="*/ 2536988 w 369"/>
                <a:gd name="T17" fmla="*/ 38628078 h 689"/>
                <a:gd name="T18" fmla="*/ 2650386 w 369"/>
                <a:gd name="T19" fmla="*/ 27374725 h 689"/>
                <a:gd name="T20" fmla="*/ 2590465 w 369"/>
                <a:gd name="T21" fmla="*/ 23709426 h 689"/>
                <a:gd name="T22" fmla="*/ 2600292 w 369"/>
                <a:gd name="T23" fmla="*/ 23128077 h 689"/>
                <a:gd name="T24" fmla="*/ 2226808 w 369"/>
                <a:gd name="T25" fmla="*/ 12417142 h 689"/>
                <a:gd name="T26" fmla="*/ 539225 w 369"/>
                <a:gd name="T27" fmla="*/ 2336852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18" name="Freeform 1477"/>
            <p:cNvSpPr>
              <a:spLocks/>
            </p:cNvSpPr>
            <p:nvPr/>
          </p:nvSpPr>
          <p:spPr bwMode="auto">
            <a:xfrm>
              <a:off x="2017" y="8854"/>
              <a:ext cx="250" cy="289"/>
            </a:xfrm>
            <a:custGeom>
              <a:avLst/>
              <a:gdLst>
                <a:gd name="T0" fmla="*/ 0 w 190"/>
                <a:gd name="T1" fmla="*/ 12010318 h 205"/>
                <a:gd name="T2" fmla="*/ 1239150 w 190"/>
                <a:gd name="T3" fmla="*/ 0 h 205"/>
                <a:gd name="T4" fmla="*/ 0 60000 65536"/>
                <a:gd name="T5" fmla="*/ 0 60000 65536"/>
                <a:gd name="T6" fmla="*/ 0 w 190"/>
                <a:gd name="T7" fmla="*/ 0 h 205"/>
                <a:gd name="T8" fmla="*/ 190 w 190"/>
                <a:gd name="T9" fmla="*/ 205 h 2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0" h="205">
                  <a:moveTo>
                    <a:pt x="0" y="203"/>
                  </a:moveTo>
                  <a:cubicBezTo>
                    <a:pt x="40" y="205"/>
                    <a:pt x="161" y="173"/>
                    <a:pt x="19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19" name="Freeform 1478"/>
            <p:cNvSpPr>
              <a:spLocks/>
            </p:cNvSpPr>
            <p:nvPr/>
          </p:nvSpPr>
          <p:spPr bwMode="auto">
            <a:xfrm>
              <a:off x="1280" y="9050"/>
              <a:ext cx="415" cy="166"/>
            </a:xfrm>
            <a:custGeom>
              <a:avLst/>
              <a:gdLst>
                <a:gd name="T0" fmla="*/ 984924 w 315"/>
                <a:gd name="T1" fmla="*/ 4206855 h 118"/>
                <a:gd name="T2" fmla="*/ 796826 w 315"/>
                <a:gd name="T3" fmla="*/ 4340499 h 118"/>
                <a:gd name="T4" fmla="*/ 763794 w 315"/>
                <a:gd name="T5" fmla="*/ 4249473 h 118"/>
                <a:gd name="T6" fmla="*/ 728123 w 315"/>
                <a:gd name="T7" fmla="*/ 4353509 h 118"/>
                <a:gd name="T8" fmla="*/ 0 w 315"/>
                <a:gd name="T9" fmla="*/ 6006434 h 118"/>
                <a:gd name="T10" fmla="*/ 1524271 w 315"/>
                <a:gd name="T11" fmla="*/ 5430011 h 118"/>
                <a:gd name="T12" fmla="*/ 2109979 w 315"/>
                <a:gd name="T13" fmla="*/ 0 h 118"/>
                <a:gd name="T14" fmla="*/ 984924 w 315"/>
                <a:gd name="T15" fmla="*/ 4206855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18"/>
                <a:gd name="T26" fmla="*/ 315 w 31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18">
                  <a:moveTo>
                    <a:pt x="145" y="76"/>
                  </a:moveTo>
                  <a:cubicBezTo>
                    <a:pt x="135" y="76"/>
                    <a:pt x="127" y="77"/>
                    <a:pt x="118" y="78"/>
                  </a:cubicBezTo>
                  <a:cubicBezTo>
                    <a:pt x="116" y="78"/>
                    <a:pt x="114" y="77"/>
                    <a:pt x="112" y="77"/>
                  </a:cubicBezTo>
                  <a:cubicBezTo>
                    <a:pt x="110" y="77"/>
                    <a:pt x="109" y="79"/>
                    <a:pt x="107" y="79"/>
                  </a:cubicBezTo>
                  <a:cubicBezTo>
                    <a:pt x="45" y="89"/>
                    <a:pt x="15" y="109"/>
                    <a:pt x="0" y="109"/>
                  </a:cubicBezTo>
                  <a:cubicBezTo>
                    <a:pt x="27" y="118"/>
                    <a:pt x="138" y="108"/>
                    <a:pt x="225" y="98"/>
                  </a:cubicBezTo>
                  <a:cubicBezTo>
                    <a:pt x="315" y="88"/>
                    <a:pt x="307" y="23"/>
                    <a:pt x="311" y="0"/>
                  </a:cubicBezTo>
                  <a:cubicBezTo>
                    <a:pt x="283" y="32"/>
                    <a:pt x="232" y="71"/>
                    <a:pt x="145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20" name="Freeform 1479"/>
            <p:cNvSpPr>
              <a:spLocks/>
            </p:cNvSpPr>
            <p:nvPr/>
          </p:nvSpPr>
          <p:spPr bwMode="auto">
            <a:xfrm>
              <a:off x="1844" y="8852"/>
              <a:ext cx="413" cy="409"/>
            </a:xfrm>
            <a:custGeom>
              <a:avLst/>
              <a:gdLst>
                <a:gd name="T0" fmla="*/ 1303386 w 313"/>
                <a:gd name="T1" fmla="*/ 12193863 h 291"/>
                <a:gd name="T2" fmla="*/ 933121 w 313"/>
                <a:gd name="T3" fmla="*/ 11024383 h 291"/>
                <a:gd name="T4" fmla="*/ 535953 w 313"/>
                <a:gd name="T5" fmla="*/ 9988904 h 291"/>
                <a:gd name="T6" fmla="*/ 540971 w 313"/>
                <a:gd name="T7" fmla="*/ 4920827 h 291"/>
                <a:gd name="T8" fmla="*/ 50478 w 313"/>
                <a:gd name="T9" fmla="*/ 0 h 291"/>
                <a:gd name="T10" fmla="*/ 104934 w 313"/>
                <a:gd name="T11" fmla="*/ 6021114 h 291"/>
                <a:gd name="T12" fmla="*/ 104934 w 313"/>
                <a:gd name="T13" fmla="*/ 11139951 h 291"/>
                <a:gd name="T14" fmla="*/ 896572 w 313"/>
                <a:gd name="T15" fmla="*/ 13896067 h 291"/>
                <a:gd name="T16" fmla="*/ 2226932 w 313"/>
                <a:gd name="T17" fmla="*/ 14311022 h 291"/>
                <a:gd name="T18" fmla="*/ 2231030 w 313"/>
                <a:gd name="T19" fmla="*/ 14239452 h 291"/>
                <a:gd name="T20" fmla="*/ 1303386 w 313"/>
                <a:gd name="T21" fmla="*/ 12193863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91"/>
                <a:gd name="T35" fmla="*/ 313 w 313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91">
                  <a:moveTo>
                    <a:pt x="183" y="227"/>
                  </a:moveTo>
                  <a:cubicBezTo>
                    <a:pt x="137" y="211"/>
                    <a:pt x="136" y="213"/>
                    <a:pt x="131" y="205"/>
                  </a:cubicBezTo>
                  <a:cubicBezTo>
                    <a:pt x="120" y="206"/>
                    <a:pt x="96" y="211"/>
                    <a:pt x="75" y="186"/>
                  </a:cubicBezTo>
                  <a:cubicBezTo>
                    <a:pt x="54" y="161"/>
                    <a:pt x="79" y="135"/>
                    <a:pt x="76" y="92"/>
                  </a:cubicBezTo>
                  <a:cubicBezTo>
                    <a:pt x="74" y="51"/>
                    <a:pt x="33" y="24"/>
                    <a:pt x="7" y="0"/>
                  </a:cubicBezTo>
                  <a:cubicBezTo>
                    <a:pt x="0" y="41"/>
                    <a:pt x="13" y="78"/>
                    <a:pt x="15" y="112"/>
                  </a:cubicBezTo>
                  <a:cubicBezTo>
                    <a:pt x="18" y="150"/>
                    <a:pt x="12" y="177"/>
                    <a:pt x="15" y="207"/>
                  </a:cubicBezTo>
                  <a:cubicBezTo>
                    <a:pt x="18" y="238"/>
                    <a:pt x="67" y="251"/>
                    <a:pt x="126" y="258"/>
                  </a:cubicBezTo>
                  <a:cubicBezTo>
                    <a:pt x="185" y="265"/>
                    <a:pt x="277" y="291"/>
                    <a:pt x="312" y="266"/>
                  </a:cubicBezTo>
                  <a:cubicBezTo>
                    <a:pt x="312" y="265"/>
                    <a:pt x="312" y="265"/>
                    <a:pt x="313" y="265"/>
                  </a:cubicBezTo>
                  <a:cubicBezTo>
                    <a:pt x="300" y="273"/>
                    <a:pt x="230" y="243"/>
                    <a:pt x="183" y="22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21" name="Freeform 1480"/>
            <p:cNvSpPr>
              <a:spLocks/>
            </p:cNvSpPr>
            <p:nvPr/>
          </p:nvSpPr>
          <p:spPr bwMode="auto">
            <a:xfrm>
              <a:off x="1659" y="8457"/>
              <a:ext cx="22" cy="19"/>
            </a:xfrm>
            <a:custGeom>
              <a:avLst/>
              <a:gdLst>
                <a:gd name="T0" fmla="*/ 419757 w 16"/>
                <a:gd name="T1" fmla="*/ 1165198 h 13"/>
                <a:gd name="T2" fmla="*/ 412596 w 16"/>
                <a:gd name="T3" fmla="*/ 2310406 h 13"/>
                <a:gd name="T4" fmla="*/ 0 60000 65536"/>
                <a:gd name="T5" fmla="*/ 0 60000 65536"/>
                <a:gd name="T6" fmla="*/ 0 w 16"/>
                <a:gd name="T7" fmla="*/ 0 h 13"/>
                <a:gd name="T8" fmla="*/ 16 w 16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13">
                  <a:moveTo>
                    <a:pt x="16" y="6"/>
                  </a:moveTo>
                  <a:cubicBezTo>
                    <a:pt x="5" y="0"/>
                    <a:pt x="0" y="13"/>
                    <a:pt x="15" y="12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8623" name="Text Box 1481"/>
          <p:cNvSpPr txBox="1">
            <a:spLocks noChangeAspect="1" noChangeArrowheads="1"/>
          </p:cNvSpPr>
          <p:nvPr/>
        </p:nvSpPr>
        <p:spPr bwMode="auto">
          <a:xfrm>
            <a:off x="3275013" y="4589464"/>
            <a:ext cx="2443162" cy="5349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600">
                <a:solidFill>
                  <a:srgbClr val="000000"/>
                </a:solidFill>
                <a:ea typeface="ＭＳ Ｐゴシック" panose="020B0600070205080204" pitchFamily="34" charset="-128"/>
              </a:rPr>
              <a:t>Pathogène d'intérêt vétérinaire</a:t>
            </a:r>
          </a:p>
        </p:txBody>
      </p:sp>
      <p:grpSp>
        <p:nvGrpSpPr>
          <p:cNvPr id="68624" name="Group 171"/>
          <p:cNvGrpSpPr>
            <a:grpSpLocks/>
          </p:cNvGrpSpPr>
          <p:nvPr/>
        </p:nvGrpSpPr>
        <p:grpSpPr bwMode="auto">
          <a:xfrm>
            <a:off x="1154114" y="1989139"/>
            <a:ext cx="5260975" cy="2257425"/>
            <a:chOff x="64" y="1632"/>
            <a:chExt cx="2946" cy="1422"/>
          </a:xfrm>
        </p:grpSpPr>
        <p:sp>
          <p:nvSpPr>
            <p:cNvPr id="68663" name="Text Box 172"/>
            <p:cNvSpPr txBox="1">
              <a:spLocks noChangeAspect="1" noChangeArrowheads="1"/>
            </p:cNvSpPr>
            <p:nvPr/>
          </p:nvSpPr>
          <p:spPr bwMode="auto">
            <a:xfrm>
              <a:off x="64" y="2430"/>
              <a:ext cx="1274" cy="37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8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Antibiotique voie parentérale</a:t>
              </a:r>
            </a:p>
          </p:txBody>
        </p:sp>
        <p:sp>
          <p:nvSpPr>
            <p:cNvPr id="68664" name="AutoShape 173"/>
            <p:cNvSpPr>
              <a:spLocks noChangeArrowheads="1"/>
            </p:cNvSpPr>
            <p:nvPr/>
          </p:nvSpPr>
          <p:spPr bwMode="auto">
            <a:xfrm flipV="1">
              <a:off x="2096" y="2712"/>
              <a:ext cx="163" cy="342"/>
            </a:xfrm>
            <a:prstGeom prst="upArrow">
              <a:avLst>
                <a:gd name="adj1" fmla="val 42500"/>
                <a:gd name="adj2" fmla="val 66801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68665" name="AutoShape 174"/>
            <p:cNvSpPr>
              <a:spLocks noChangeAspect="1" noChangeArrowheads="1"/>
            </p:cNvSpPr>
            <p:nvPr/>
          </p:nvSpPr>
          <p:spPr bwMode="auto">
            <a:xfrm>
              <a:off x="1359" y="2480"/>
              <a:ext cx="362" cy="248"/>
            </a:xfrm>
            <a:prstGeom prst="rightArrow">
              <a:avLst>
                <a:gd name="adj1" fmla="val 50000"/>
                <a:gd name="adj2" fmla="val 36492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666" name="AutoShape 175"/>
            <p:cNvSpPr>
              <a:spLocks noChangeArrowheads="1"/>
            </p:cNvSpPr>
            <p:nvPr/>
          </p:nvSpPr>
          <p:spPr bwMode="auto">
            <a:xfrm>
              <a:off x="2084" y="1655"/>
              <a:ext cx="181" cy="898"/>
            </a:xfrm>
            <a:prstGeom prst="upArrow">
              <a:avLst>
                <a:gd name="adj1" fmla="val 39287"/>
                <a:gd name="adj2" fmla="val 67506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667" name="AutoShape 176"/>
            <p:cNvSpPr>
              <a:spLocks noChangeAspect="1" noChangeArrowheads="1"/>
            </p:cNvSpPr>
            <p:nvPr/>
          </p:nvSpPr>
          <p:spPr bwMode="auto">
            <a:xfrm>
              <a:off x="2263" y="1632"/>
              <a:ext cx="747" cy="170"/>
            </a:xfrm>
            <a:prstGeom prst="rightArrow">
              <a:avLst>
                <a:gd name="adj1" fmla="val 50000"/>
                <a:gd name="adj2" fmla="val 64854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8625" name="Group 177"/>
          <p:cNvGrpSpPr>
            <a:grpSpLocks/>
          </p:cNvGrpSpPr>
          <p:nvPr/>
        </p:nvGrpSpPr>
        <p:grpSpPr bwMode="auto">
          <a:xfrm>
            <a:off x="5041900" y="1557338"/>
            <a:ext cx="5995988" cy="793750"/>
            <a:chOff x="2255" y="1390"/>
            <a:chExt cx="3277" cy="500"/>
          </a:xfrm>
        </p:grpSpPr>
        <p:sp>
          <p:nvSpPr>
            <p:cNvPr id="68661" name="AutoShape 178"/>
            <p:cNvSpPr>
              <a:spLocks noChangeAspect="1" noChangeArrowheads="1"/>
            </p:cNvSpPr>
            <p:nvPr/>
          </p:nvSpPr>
          <p:spPr bwMode="auto">
            <a:xfrm>
              <a:off x="2255" y="1392"/>
              <a:ext cx="699" cy="288"/>
            </a:xfrm>
            <a:prstGeom prst="rightArrow">
              <a:avLst>
                <a:gd name="adj1" fmla="val 50000"/>
                <a:gd name="adj2" fmla="val 6067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662" name="Text Box 179"/>
            <p:cNvSpPr txBox="1">
              <a:spLocks noChangeAspect="1" noChangeArrowheads="1"/>
            </p:cNvSpPr>
            <p:nvPr/>
          </p:nvSpPr>
          <p:spPr bwMode="white">
            <a:xfrm>
              <a:off x="2838" y="1390"/>
              <a:ext cx="2694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6850" indent="-19685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400">
                  <a:solidFill>
                    <a:srgbClr val="FFFFFF"/>
                  </a:solidFill>
                  <a:ea typeface="ＭＳ Ｐゴシック" panose="020B0600070205080204" pitchFamily="34" charset="-128"/>
                </a:rPr>
                <a:t>	</a:t>
              </a:r>
              <a:r>
                <a:rPr lang="fr-FR" altLang="fr-FR" sz="16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Pathogènes zoonotiques résistants</a:t>
              </a:r>
            </a:p>
            <a:p>
              <a:pPr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4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    </a:t>
              </a:r>
              <a:r>
                <a:rPr lang="fr-FR" altLang="fr-FR" sz="12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(salmonelles, Campylobacter)</a:t>
              </a:r>
            </a:p>
            <a:p>
              <a:pPr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	Flore commensale </a:t>
              </a:r>
              <a:r>
                <a:rPr lang="fr-FR" altLang="fr-FR" sz="12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(gènes de résistance)</a:t>
              </a:r>
            </a:p>
          </p:txBody>
        </p:sp>
      </p:grpSp>
      <p:grpSp>
        <p:nvGrpSpPr>
          <p:cNvPr id="68626" name="Group 533"/>
          <p:cNvGrpSpPr>
            <a:grpSpLocks noChangeAspect="1"/>
          </p:cNvGrpSpPr>
          <p:nvPr/>
        </p:nvGrpSpPr>
        <p:grpSpPr bwMode="auto">
          <a:xfrm>
            <a:off x="1397000" y="5013325"/>
            <a:ext cx="1385888" cy="1023938"/>
            <a:chOff x="2336" y="2251"/>
            <a:chExt cx="1105" cy="919"/>
          </a:xfrm>
        </p:grpSpPr>
        <p:grpSp>
          <p:nvGrpSpPr>
            <p:cNvPr id="68633" name="Group 534"/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68659" name="Freeform 535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660" name="Freeform 536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8634" name="Group 537"/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68657" name="Freeform 538"/>
              <p:cNvSpPr>
                <a:spLocks noChangeAspect="1"/>
              </p:cNvSpPr>
              <p:nvPr/>
            </p:nvSpPr>
            <p:spPr bwMode="auto">
              <a:xfrm>
                <a:off x="6531" y="1752"/>
                <a:ext cx="2021" cy="4622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658" name="Freeform 539"/>
              <p:cNvSpPr>
                <a:spLocks noChangeAspect="1"/>
              </p:cNvSpPr>
              <p:nvPr/>
            </p:nvSpPr>
            <p:spPr bwMode="auto">
              <a:xfrm>
                <a:off x="7950" y="6045"/>
                <a:ext cx="324" cy="344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635" name="Freeform 540"/>
            <p:cNvSpPr>
              <a:spLocks noChangeAspect="1"/>
            </p:cNvSpPr>
            <p:nvPr/>
          </p:nvSpPr>
          <p:spPr bwMode="auto">
            <a:xfrm flipH="1">
              <a:off x="2340" y="2251"/>
              <a:ext cx="1087" cy="446"/>
            </a:xfrm>
            <a:custGeom>
              <a:avLst/>
              <a:gdLst>
                <a:gd name="T0" fmla="*/ 0 w 6305"/>
                <a:gd name="T1" fmla="*/ 0 h 2595"/>
                <a:gd name="T2" fmla="*/ 0 w 6305"/>
                <a:gd name="T3" fmla="*/ 0 h 2595"/>
                <a:gd name="T4" fmla="*/ 0 w 6305"/>
                <a:gd name="T5" fmla="*/ 0 h 2595"/>
                <a:gd name="T6" fmla="*/ 0 w 6305"/>
                <a:gd name="T7" fmla="*/ 0 h 2595"/>
                <a:gd name="T8" fmla="*/ 0 w 6305"/>
                <a:gd name="T9" fmla="*/ 0 h 2595"/>
                <a:gd name="T10" fmla="*/ 0 w 6305"/>
                <a:gd name="T11" fmla="*/ 0 h 2595"/>
                <a:gd name="T12" fmla="*/ 0 w 6305"/>
                <a:gd name="T13" fmla="*/ 0 h 2595"/>
                <a:gd name="T14" fmla="*/ 0 w 6305"/>
                <a:gd name="T15" fmla="*/ 0 h 2595"/>
                <a:gd name="T16" fmla="*/ 0 w 6305"/>
                <a:gd name="T17" fmla="*/ 0 h 2595"/>
                <a:gd name="T18" fmla="*/ 0 w 6305"/>
                <a:gd name="T19" fmla="*/ 0 h 2595"/>
                <a:gd name="T20" fmla="*/ 0 w 6305"/>
                <a:gd name="T21" fmla="*/ 0 h 2595"/>
                <a:gd name="T22" fmla="*/ 0 w 6305"/>
                <a:gd name="T23" fmla="*/ 0 h 2595"/>
                <a:gd name="T24" fmla="*/ 0 w 6305"/>
                <a:gd name="T25" fmla="*/ 0 h 2595"/>
                <a:gd name="T26" fmla="*/ 0 w 6305"/>
                <a:gd name="T27" fmla="*/ 0 h 2595"/>
                <a:gd name="T28" fmla="*/ 0 w 6305"/>
                <a:gd name="T29" fmla="*/ 0 h 2595"/>
                <a:gd name="T30" fmla="*/ 0 w 6305"/>
                <a:gd name="T31" fmla="*/ 0 h 2595"/>
                <a:gd name="T32" fmla="*/ 0 w 6305"/>
                <a:gd name="T33" fmla="*/ 0 h 2595"/>
                <a:gd name="T34" fmla="*/ 0 w 6305"/>
                <a:gd name="T35" fmla="*/ 0 h 2595"/>
                <a:gd name="T36" fmla="*/ 0 w 6305"/>
                <a:gd name="T37" fmla="*/ 0 h 2595"/>
                <a:gd name="T38" fmla="*/ 0 w 6305"/>
                <a:gd name="T39" fmla="*/ 0 h 2595"/>
                <a:gd name="T40" fmla="*/ 0 w 6305"/>
                <a:gd name="T41" fmla="*/ 0 h 2595"/>
                <a:gd name="T42" fmla="*/ 0 w 6305"/>
                <a:gd name="T43" fmla="*/ 0 h 2595"/>
                <a:gd name="T44" fmla="*/ 0 w 6305"/>
                <a:gd name="T45" fmla="*/ 0 h 2595"/>
                <a:gd name="T46" fmla="*/ 0 w 6305"/>
                <a:gd name="T47" fmla="*/ 0 h 2595"/>
                <a:gd name="T48" fmla="*/ 0 w 6305"/>
                <a:gd name="T49" fmla="*/ 0 h 2595"/>
                <a:gd name="T50" fmla="*/ 0 w 6305"/>
                <a:gd name="T51" fmla="*/ 0 h 2595"/>
                <a:gd name="T52" fmla="*/ 0 w 6305"/>
                <a:gd name="T53" fmla="*/ 0 h 2595"/>
                <a:gd name="T54" fmla="*/ 0 w 6305"/>
                <a:gd name="T55" fmla="*/ 0 h 2595"/>
                <a:gd name="T56" fmla="*/ 0 w 6305"/>
                <a:gd name="T57" fmla="*/ 0 h 2595"/>
                <a:gd name="T58" fmla="*/ 0 w 6305"/>
                <a:gd name="T59" fmla="*/ 0 h 2595"/>
                <a:gd name="T60" fmla="*/ 0 w 6305"/>
                <a:gd name="T61" fmla="*/ 0 h 2595"/>
                <a:gd name="T62" fmla="*/ 0 w 6305"/>
                <a:gd name="T63" fmla="*/ 0 h 2595"/>
                <a:gd name="T64" fmla="*/ 0 w 6305"/>
                <a:gd name="T65" fmla="*/ 0 h 2595"/>
                <a:gd name="T66" fmla="*/ 0 w 6305"/>
                <a:gd name="T67" fmla="*/ 0 h 2595"/>
                <a:gd name="T68" fmla="*/ 0 w 6305"/>
                <a:gd name="T69" fmla="*/ 0 h 2595"/>
                <a:gd name="T70" fmla="*/ 0 w 6305"/>
                <a:gd name="T71" fmla="*/ 0 h 2595"/>
                <a:gd name="T72" fmla="*/ 0 w 6305"/>
                <a:gd name="T73" fmla="*/ 0 h 2595"/>
                <a:gd name="T74" fmla="*/ 0 w 6305"/>
                <a:gd name="T75" fmla="*/ 0 h 2595"/>
                <a:gd name="T76" fmla="*/ 0 w 6305"/>
                <a:gd name="T77" fmla="*/ 0 h 2595"/>
                <a:gd name="T78" fmla="*/ 0 w 6305"/>
                <a:gd name="T79" fmla="*/ 0 h 2595"/>
                <a:gd name="T80" fmla="*/ 0 w 6305"/>
                <a:gd name="T81" fmla="*/ 0 h 2595"/>
                <a:gd name="T82" fmla="*/ 0 w 6305"/>
                <a:gd name="T83" fmla="*/ 0 h 2595"/>
                <a:gd name="T84" fmla="*/ 0 w 6305"/>
                <a:gd name="T85" fmla="*/ 0 h 2595"/>
                <a:gd name="T86" fmla="*/ 0 w 6305"/>
                <a:gd name="T87" fmla="*/ 0 h 2595"/>
                <a:gd name="T88" fmla="*/ 0 w 6305"/>
                <a:gd name="T89" fmla="*/ 0 h 2595"/>
                <a:gd name="T90" fmla="*/ 0 w 6305"/>
                <a:gd name="T91" fmla="*/ 0 h 2595"/>
                <a:gd name="T92" fmla="*/ 0 w 6305"/>
                <a:gd name="T93" fmla="*/ 0 h 2595"/>
                <a:gd name="T94" fmla="*/ 0 w 6305"/>
                <a:gd name="T95" fmla="*/ 0 h 2595"/>
                <a:gd name="T96" fmla="*/ 0 w 6305"/>
                <a:gd name="T97" fmla="*/ 0 h 2595"/>
                <a:gd name="T98" fmla="*/ 0 w 6305"/>
                <a:gd name="T99" fmla="*/ 0 h 2595"/>
                <a:gd name="T100" fmla="*/ 0 w 6305"/>
                <a:gd name="T101" fmla="*/ 0 h 2595"/>
                <a:gd name="T102" fmla="*/ 0 w 6305"/>
                <a:gd name="T103" fmla="*/ 0 h 2595"/>
                <a:gd name="T104" fmla="*/ 0 w 6305"/>
                <a:gd name="T105" fmla="*/ 0 h 2595"/>
                <a:gd name="T106" fmla="*/ 0 w 6305"/>
                <a:gd name="T107" fmla="*/ 0 h 2595"/>
                <a:gd name="T108" fmla="*/ 0 w 6305"/>
                <a:gd name="T109" fmla="*/ 0 h 2595"/>
                <a:gd name="T110" fmla="*/ 0 w 6305"/>
                <a:gd name="T111" fmla="*/ 0 h 2595"/>
                <a:gd name="T112" fmla="*/ 0 w 6305"/>
                <a:gd name="T113" fmla="*/ 0 h 2595"/>
                <a:gd name="T114" fmla="*/ 0 w 6305"/>
                <a:gd name="T115" fmla="*/ 0 h 2595"/>
                <a:gd name="T116" fmla="*/ 0 w 6305"/>
                <a:gd name="T117" fmla="*/ 0 h 2595"/>
                <a:gd name="T118" fmla="*/ 0 w 6305"/>
                <a:gd name="T119" fmla="*/ 0 h 2595"/>
                <a:gd name="T120" fmla="*/ 0 w 6305"/>
                <a:gd name="T121" fmla="*/ 0 h 25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8636" name="Group 541"/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68655" name="Freeform 542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656" name="Freeform 543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8637" name="Group 544"/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68653" name="Freeform 545"/>
              <p:cNvSpPr>
                <a:spLocks noChangeAspect="1"/>
              </p:cNvSpPr>
              <p:nvPr/>
            </p:nvSpPr>
            <p:spPr bwMode="auto">
              <a:xfrm>
                <a:off x="6566" y="2057"/>
                <a:ext cx="1825" cy="486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654" name="Freeform 546"/>
              <p:cNvSpPr>
                <a:spLocks noChangeAspect="1"/>
              </p:cNvSpPr>
              <p:nvPr/>
            </p:nvSpPr>
            <p:spPr bwMode="auto">
              <a:xfrm>
                <a:off x="6848" y="6609"/>
                <a:ext cx="424" cy="312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8638" name="Group 547"/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68643" name="Group 548"/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68651" name="Freeform 549"/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652" name="Freeform 550"/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8644" name="Freeform 551"/>
              <p:cNvSpPr>
                <a:spLocks noChangeAspect="1"/>
              </p:cNvSpPr>
              <p:nvPr/>
            </p:nvSpPr>
            <p:spPr bwMode="auto">
              <a:xfrm>
                <a:off x="2741" y="2789"/>
                <a:ext cx="585" cy="659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645" name="Freeform 552"/>
              <p:cNvSpPr>
                <a:spLocks noChangeAspect="1"/>
              </p:cNvSpPr>
              <p:nvPr/>
            </p:nvSpPr>
            <p:spPr bwMode="auto">
              <a:xfrm>
                <a:off x="2292" y="2228"/>
                <a:ext cx="1132" cy="1672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8646" name="Group 553"/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68649" name="Freeform 554"/>
                <p:cNvSpPr>
                  <a:spLocks noChangeAspect="1"/>
                </p:cNvSpPr>
                <p:nvPr/>
              </p:nvSpPr>
              <p:spPr bwMode="auto">
                <a:xfrm>
                  <a:off x="2933" y="2921"/>
                  <a:ext cx="323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650" name="Freeform 555"/>
                <p:cNvSpPr>
                  <a:spLocks noChangeAspect="1"/>
                </p:cNvSpPr>
                <p:nvPr/>
              </p:nvSpPr>
              <p:spPr bwMode="auto">
                <a:xfrm>
                  <a:off x="3101" y="2986"/>
                  <a:ext cx="103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8647" name="Freeform 556"/>
              <p:cNvSpPr>
                <a:spLocks noChangeAspect="1"/>
              </p:cNvSpPr>
              <p:nvPr/>
            </p:nvSpPr>
            <p:spPr bwMode="auto">
              <a:xfrm>
                <a:off x="2238" y="3244"/>
                <a:ext cx="461" cy="717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648" name="Freeform 557"/>
              <p:cNvSpPr>
                <a:spLocks noChangeAspect="1"/>
              </p:cNvSpPr>
              <p:nvPr/>
            </p:nvSpPr>
            <p:spPr bwMode="auto">
              <a:xfrm>
                <a:off x="2487" y="3683"/>
                <a:ext cx="135" cy="141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8639" name="Group 558"/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68641" name="Freeform 559"/>
              <p:cNvSpPr>
                <a:spLocks noChangeAspect="1"/>
              </p:cNvSpPr>
              <p:nvPr/>
            </p:nvSpPr>
            <p:spPr bwMode="auto">
              <a:xfrm>
                <a:off x="3435" y="2183"/>
                <a:ext cx="739" cy="694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642" name="Freeform 560"/>
              <p:cNvSpPr>
                <a:spLocks noChangeAspect="1"/>
              </p:cNvSpPr>
              <p:nvPr/>
            </p:nvSpPr>
            <p:spPr bwMode="auto">
              <a:xfrm>
                <a:off x="3561" y="2322"/>
                <a:ext cx="457" cy="372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640" name="Freeform 561"/>
            <p:cNvSpPr>
              <a:spLocks noChangeAspect="1"/>
            </p:cNvSpPr>
            <p:nvPr/>
          </p:nvSpPr>
          <p:spPr bwMode="auto">
            <a:xfrm flipH="1">
              <a:off x="2695" y="2639"/>
              <a:ext cx="16" cy="46"/>
            </a:xfrm>
            <a:custGeom>
              <a:avLst/>
              <a:gdLst>
                <a:gd name="T0" fmla="*/ 0 w 90"/>
                <a:gd name="T1" fmla="*/ 0 h 270"/>
                <a:gd name="T2" fmla="*/ 0 w 90"/>
                <a:gd name="T3" fmla="*/ 0 h 270"/>
                <a:gd name="T4" fmla="*/ 0 w 90"/>
                <a:gd name="T5" fmla="*/ 0 h 270"/>
                <a:gd name="T6" fmla="*/ 0 w 90"/>
                <a:gd name="T7" fmla="*/ 0 h 2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8627" name="Rectangle 34"/>
          <p:cNvSpPr txBox="1">
            <a:spLocks noChangeArrowheads="1"/>
          </p:cNvSpPr>
          <p:nvPr/>
        </p:nvSpPr>
        <p:spPr bwMode="auto">
          <a:xfrm>
            <a:off x="925512" y="-1588"/>
            <a:ext cx="10194926" cy="6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66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Antibiotiques en élevage : les flores bactériennes critiques</a:t>
            </a:r>
          </a:p>
        </p:txBody>
      </p:sp>
      <p:sp>
        <p:nvSpPr>
          <p:cNvPr id="564" name="Text Box 4"/>
          <p:cNvSpPr txBox="1">
            <a:spLocks noChangeArrowheads="1"/>
          </p:cNvSpPr>
          <p:nvPr/>
        </p:nvSpPr>
        <p:spPr bwMode="auto">
          <a:xfrm>
            <a:off x="6710363" y="3743326"/>
            <a:ext cx="3778250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400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« Taper fort »</a:t>
            </a:r>
          </a:p>
        </p:txBody>
      </p:sp>
      <p:sp>
        <p:nvSpPr>
          <p:cNvPr id="3" name="Flèche droite 2"/>
          <p:cNvSpPr/>
          <p:nvPr/>
        </p:nvSpPr>
        <p:spPr>
          <a:xfrm rot="16200000">
            <a:off x="7923213" y="2916238"/>
            <a:ext cx="1073150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68" name="ZoneTexte 567"/>
          <p:cNvSpPr txBox="1">
            <a:spLocks noChangeArrowheads="1"/>
          </p:cNvSpPr>
          <p:nvPr/>
        </p:nvSpPr>
        <p:spPr bwMode="auto">
          <a:xfrm>
            <a:off x="8816975" y="2989263"/>
            <a:ext cx="1638300" cy="4619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>
                <a:solidFill>
                  <a:srgbClr val="0070C0"/>
                </a:solidFill>
              </a:rPr>
              <a:t>Favorable</a:t>
            </a:r>
          </a:p>
        </p:txBody>
      </p:sp>
      <p:sp>
        <p:nvSpPr>
          <p:cNvPr id="215" name="Text Box 4"/>
          <p:cNvSpPr txBox="1">
            <a:spLocks noChangeArrowheads="1"/>
          </p:cNvSpPr>
          <p:nvPr/>
        </p:nvSpPr>
        <p:spPr bwMode="auto">
          <a:xfrm>
            <a:off x="7189788" y="4797426"/>
            <a:ext cx="2901950" cy="13239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400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et pas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400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longtemps</a:t>
            </a:r>
          </a:p>
        </p:txBody>
      </p:sp>
      <p:sp>
        <p:nvSpPr>
          <p:cNvPr id="68632" name="Espace réservé du numéro de diapositive 5"/>
          <p:cNvSpPr txBox="1">
            <a:spLocks/>
          </p:cNvSpPr>
          <p:nvPr/>
        </p:nvSpPr>
        <p:spPr bwMode="auto">
          <a:xfrm>
            <a:off x="8582026" y="6537326"/>
            <a:ext cx="2657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fld id="{2A3480D1-24AE-4503-B061-F5BA68BF2843}" type="slidenum">
              <a:rPr lang="fr-FR" altLang="fr-FR" sz="1400" b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t>33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6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" grpId="0" animBg="1"/>
      <p:bldP spid="3" grpId="0" animBg="1"/>
      <p:bldP spid="568" grpId="0" animBg="1"/>
      <p:bldP spid="2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2"/>
          <p:cNvSpPr>
            <a:spLocks noChangeShapeType="1"/>
          </p:cNvSpPr>
          <p:nvPr/>
        </p:nvSpPr>
        <p:spPr bwMode="auto">
          <a:xfrm flipV="1">
            <a:off x="1690688" y="2827338"/>
            <a:ext cx="0" cy="3452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>
            <a:off x="1690688" y="6280150"/>
            <a:ext cx="800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1703389" y="4516439"/>
            <a:ext cx="7488237" cy="1728787"/>
          </a:xfrm>
          <a:custGeom>
            <a:avLst/>
            <a:gdLst>
              <a:gd name="T0" fmla="*/ 0 w 4101"/>
              <a:gd name="T1" fmla="*/ 2147483646 h 1814"/>
              <a:gd name="T2" fmla="*/ 2147483646 w 4101"/>
              <a:gd name="T3" fmla="*/ 2147483646 h 1814"/>
              <a:gd name="T4" fmla="*/ 2147483646 w 4101"/>
              <a:gd name="T5" fmla="*/ 2147483646 h 1814"/>
              <a:gd name="T6" fmla="*/ 2147483646 w 4101"/>
              <a:gd name="T7" fmla="*/ 2147483646 h 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01" h="1814">
                <a:moveTo>
                  <a:pt x="0" y="1814"/>
                </a:moveTo>
                <a:cubicBezTo>
                  <a:pt x="105" y="1096"/>
                  <a:pt x="211" y="378"/>
                  <a:pt x="538" y="189"/>
                </a:cubicBezTo>
                <a:cubicBezTo>
                  <a:pt x="865" y="0"/>
                  <a:pt x="1369" y="437"/>
                  <a:pt x="1963" y="677"/>
                </a:cubicBezTo>
                <a:cubicBezTo>
                  <a:pt x="2557" y="917"/>
                  <a:pt x="3329" y="1271"/>
                  <a:pt x="4101" y="1626"/>
                </a:cubicBezTo>
              </a:path>
            </a:pathLst>
          </a:custGeom>
          <a:noFill/>
          <a:ln w="38100" cmpd="sng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 rot="-5400000">
            <a:off x="55563" y="4208463"/>
            <a:ext cx="216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 b="0">
                <a:solidFill>
                  <a:srgbClr val="000000"/>
                </a:solidFill>
              </a:rPr>
              <a:t>concentrations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7526339" y="6446838"/>
            <a:ext cx="1036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000000"/>
                </a:solidFill>
              </a:rPr>
              <a:t>Temps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1847850" y="5595938"/>
            <a:ext cx="3887788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230439" y="5667375"/>
            <a:ext cx="3127375" cy="457200"/>
          </a:xfrm>
          <a:prstGeom prst="rect">
            <a:avLst/>
          </a:prstGeom>
          <a:solidFill>
            <a:srgbClr val="000099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>
                <a:solidFill>
                  <a:srgbClr val="F8F8F8"/>
                </a:solidFill>
              </a:rPr>
              <a:t>Temps  “efficace” identique</a:t>
            </a:r>
            <a:endParaRPr lang="fr-FR" altLang="fr-FR" sz="1800" b="0">
              <a:solidFill>
                <a:srgbClr val="FFFF00"/>
              </a:solidFill>
            </a:endParaRPr>
          </a:p>
        </p:txBody>
      </p:sp>
      <p:sp>
        <p:nvSpPr>
          <p:cNvPr id="70665" name="Line 10"/>
          <p:cNvSpPr>
            <a:spLocks noChangeShapeType="1"/>
          </p:cNvSpPr>
          <p:nvPr/>
        </p:nvSpPr>
        <p:spPr bwMode="auto">
          <a:xfrm>
            <a:off x="1703389" y="5307013"/>
            <a:ext cx="7800975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9480550" y="5372101"/>
            <a:ext cx="1233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Seuil</a:t>
            </a: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5951538" y="5307014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33" name="Group 13"/>
          <p:cNvGrpSpPr>
            <a:grpSpLocks/>
          </p:cNvGrpSpPr>
          <p:nvPr/>
        </p:nvGrpSpPr>
        <p:grpSpPr bwMode="auto">
          <a:xfrm>
            <a:off x="1703388" y="4516438"/>
            <a:ext cx="4991100" cy="1947862"/>
            <a:chOff x="609" y="2800"/>
            <a:chExt cx="3144" cy="1227"/>
          </a:xfrm>
        </p:grpSpPr>
        <p:sp>
          <p:nvSpPr>
            <p:cNvPr id="70679" name="Line 14"/>
            <p:cNvSpPr>
              <a:spLocks noChangeShapeType="1"/>
            </p:cNvSpPr>
            <p:nvPr/>
          </p:nvSpPr>
          <p:spPr bwMode="auto">
            <a:xfrm rot="-1482038">
              <a:off x="3299" y="3029"/>
              <a:ext cx="454" cy="998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680" name="Freeform 15"/>
            <p:cNvSpPr>
              <a:spLocks/>
            </p:cNvSpPr>
            <p:nvPr/>
          </p:nvSpPr>
          <p:spPr bwMode="auto">
            <a:xfrm>
              <a:off x="609" y="2936"/>
              <a:ext cx="499" cy="408"/>
            </a:xfrm>
            <a:custGeom>
              <a:avLst/>
              <a:gdLst>
                <a:gd name="T0" fmla="*/ 0 w 4101"/>
                <a:gd name="T1" fmla="*/ 0 h 1814"/>
                <a:gd name="T2" fmla="*/ 0 w 4101"/>
                <a:gd name="T3" fmla="*/ 0 h 1814"/>
                <a:gd name="T4" fmla="*/ 0 w 4101"/>
                <a:gd name="T5" fmla="*/ 0 h 1814"/>
                <a:gd name="T6" fmla="*/ 0 w 4101"/>
                <a:gd name="T7" fmla="*/ 0 h 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01" h="1814">
                  <a:moveTo>
                    <a:pt x="0" y="1814"/>
                  </a:moveTo>
                  <a:cubicBezTo>
                    <a:pt x="105" y="1096"/>
                    <a:pt x="211" y="378"/>
                    <a:pt x="538" y="189"/>
                  </a:cubicBezTo>
                  <a:cubicBezTo>
                    <a:pt x="865" y="0"/>
                    <a:pt x="1369" y="437"/>
                    <a:pt x="1963" y="677"/>
                  </a:cubicBezTo>
                  <a:cubicBezTo>
                    <a:pt x="2557" y="917"/>
                    <a:pt x="3329" y="1271"/>
                    <a:pt x="4101" y="1626"/>
                  </a:cubicBezTo>
                </a:path>
              </a:pathLst>
            </a:custGeom>
            <a:noFill/>
            <a:ln w="38100" cmpd="sng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681" name="Freeform 16"/>
            <p:cNvSpPr>
              <a:spLocks/>
            </p:cNvSpPr>
            <p:nvPr/>
          </p:nvSpPr>
          <p:spPr bwMode="auto">
            <a:xfrm>
              <a:off x="1108" y="2890"/>
              <a:ext cx="499" cy="408"/>
            </a:xfrm>
            <a:custGeom>
              <a:avLst/>
              <a:gdLst>
                <a:gd name="T0" fmla="*/ 0 w 4101"/>
                <a:gd name="T1" fmla="*/ 0 h 1814"/>
                <a:gd name="T2" fmla="*/ 0 w 4101"/>
                <a:gd name="T3" fmla="*/ 0 h 1814"/>
                <a:gd name="T4" fmla="*/ 0 w 4101"/>
                <a:gd name="T5" fmla="*/ 0 h 1814"/>
                <a:gd name="T6" fmla="*/ 0 w 4101"/>
                <a:gd name="T7" fmla="*/ 0 h 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01" h="1814">
                  <a:moveTo>
                    <a:pt x="0" y="1814"/>
                  </a:moveTo>
                  <a:cubicBezTo>
                    <a:pt x="105" y="1096"/>
                    <a:pt x="211" y="378"/>
                    <a:pt x="538" y="189"/>
                  </a:cubicBezTo>
                  <a:cubicBezTo>
                    <a:pt x="865" y="0"/>
                    <a:pt x="1369" y="437"/>
                    <a:pt x="1963" y="677"/>
                  </a:cubicBezTo>
                  <a:cubicBezTo>
                    <a:pt x="2557" y="917"/>
                    <a:pt x="3329" y="1271"/>
                    <a:pt x="4101" y="1626"/>
                  </a:cubicBezTo>
                </a:path>
              </a:pathLst>
            </a:custGeom>
            <a:noFill/>
            <a:ln w="38100" cmpd="sng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682" name="Freeform 17"/>
            <p:cNvSpPr>
              <a:spLocks/>
            </p:cNvSpPr>
            <p:nvPr/>
          </p:nvSpPr>
          <p:spPr bwMode="auto">
            <a:xfrm>
              <a:off x="1607" y="2890"/>
              <a:ext cx="499" cy="408"/>
            </a:xfrm>
            <a:custGeom>
              <a:avLst/>
              <a:gdLst>
                <a:gd name="T0" fmla="*/ 0 w 4101"/>
                <a:gd name="T1" fmla="*/ 0 h 1814"/>
                <a:gd name="T2" fmla="*/ 0 w 4101"/>
                <a:gd name="T3" fmla="*/ 0 h 1814"/>
                <a:gd name="T4" fmla="*/ 0 w 4101"/>
                <a:gd name="T5" fmla="*/ 0 h 1814"/>
                <a:gd name="T6" fmla="*/ 0 w 4101"/>
                <a:gd name="T7" fmla="*/ 0 h 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01" h="1814">
                  <a:moveTo>
                    <a:pt x="0" y="1814"/>
                  </a:moveTo>
                  <a:cubicBezTo>
                    <a:pt x="105" y="1096"/>
                    <a:pt x="211" y="378"/>
                    <a:pt x="538" y="189"/>
                  </a:cubicBezTo>
                  <a:cubicBezTo>
                    <a:pt x="865" y="0"/>
                    <a:pt x="1369" y="437"/>
                    <a:pt x="1963" y="677"/>
                  </a:cubicBezTo>
                  <a:cubicBezTo>
                    <a:pt x="2557" y="917"/>
                    <a:pt x="3329" y="1271"/>
                    <a:pt x="4101" y="1626"/>
                  </a:cubicBezTo>
                </a:path>
              </a:pathLst>
            </a:custGeom>
            <a:noFill/>
            <a:ln w="38100" cmpd="sng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683" name="Freeform 18"/>
            <p:cNvSpPr>
              <a:spLocks/>
            </p:cNvSpPr>
            <p:nvPr/>
          </p:nvSpPr>
          <p:spPr bwMode="auto">
            <a:xfrm>
              <a:off x="2106" y="2845"/>
              <a:ext cx="499" cy="408"/>
            </a:xfrm>
            <a:custGeom>
              <a:avLst/>
              <a:gdLst>
                <a:gd name="T0" fmla="*/ 0 w 4101"/>
                <a:gd name="T1" fmla="*/ 0 h 1814"/>
                <a:gd name="T2" fmla="*/ 0 w 4101"/>
                <a:gd name="T3" fmla="*/ 0 h 1814"/>
                <a:gd name="T4" fmla="*/ 0 w 4101"/>
                <a:gd name="T5" fmla="*/ 0 h 1814"/>
                <a:gd name="T6" fmla="*/ 0 w 4101"/>
                <a:gd name="T7" fmla="*/ 0 h 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01" h="1814">
                  <a:moveTo>
                    <a:pt x="0" y="1814"/>
                  </a:moveTo>
                  <a:cubicBezTo>
                    <a:pt x="105" y="1096"/>
                    <a:pt x="211" y="378"/>
                    <a:pt x="538" y="189"/>
                  </a:cubicBezTo>
                  <a:cubicBezTo>
                    <a:pt x="865" y="0"/>
                    <a:pt x="1369" y="437"/>
                    <a:pt x="1963" y="677"/>
                  </a:cubicBezTo>
                  <a:cubicBezTo>
                    <a:pt x="2557" y="917"/>
                    <a:pt x="3329" y="1271"/>
                    <a:pt x="4101" y="1626"/>
                  </a:cubicBezTo>
                </a:path>
              </a:pathLst>
            </a:custGeom>
            <a:noFill/>
            <a:ln w="38100" cmpd="sng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684" name="Freeform 19"/>
            <p:cNvSpPr>
              <a:spLocks/>
            </p:cNvSpPr>
            <p:nvPr/>
          </p:nvSpPr>
          <p:spPr bwMode="auto">
            <a:xfrm>
              <a:off x="2605" y="2800"/>
              <a:ext cx="499" cy="408"/>
            </a:xfrm>
            <a:custGeom>
              <a:avLst/>
              <a:gdLst>
                <a:gd name="T0" fmla="*/ 0 w 4101"/>
                <a:gd name="T1" fmla="*/ 0 h 1814"/>
                <a:gd name="T2" fmla="*/ 0 w 4101"/>
                <a:gd name="T3" fmla="*/ 0 h 1814"/>
                <a:gd name="T4" fmla="*/ 0 w 4101"/>
                <a:gd name="T5" fmla="*/ 0 h 1814"/>
                <a:gd name="T6" fmla="*/ 0 w 4101"/>
                <a:gd name="T7" fmla="*/ 0 h 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01" h="1814">
                  <a:moveTo>
                    <a:pt x="0" y="1814"/>
                  </a:moveTo>
                  <a:cubicBezTo>
                    <a:pt x="105" y="1096"/>
                    <a:pt x="211" y="378"/>
                    <a:pt x="538" y="189"/>
                  </a:cubicBezTo>
                  <a:cubicBezTo>
                    <a:pt x="865" y="0"/>
                    <a:pt x="1369" y="437"/>
                    <a:pt x="1963" y="677"/>
                  </a:cubicBezTo>
                  <a:cubicBezTo>
                    <a:pt x="2557" y="917"/>
                    <a:pt x="3329" y="1271"/>
                    <a:pt x="4101" y="1626"/>
                  </a:cubicBezTo>
                </a:path>
              </a:pathLst>
            </a:custGeom>
            <a:noFill/>
            <a:ln w="38100" cmpd="sng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5808664" y="5164138"/>
            <a:ext cx="225425" cy="2587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2400" b="0">
              <a:solidFill>
                <a:srgbClr val="000000"/>
              </a:solidFill>
            </a:endParaRPr>
          </a:p>
        </p:txBody>
      </p:sp>
      <p:sp>
        <p:nvSpPr>
          <p:cNvPr id="70670" name="Rectangle 41"/>
          <p:cNvSpPr>
            <a:spLocks noChangeArrowheads="1"/>
          </p:cNvSpPr>
          <p:nvPr/>
        </p:nvSpPr>
        <p:spPr bwMode="auto">
          <a:xfrm>
            <a:off x="1482726" y="241301"/>
            <a:ext cx="9445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None/>
            </a:pPr>
            <a:r>
              <a:rPr lang="fr-FR" altLang="fr-FR" sz="2800" b="0">
                <a:solidFill>
                  <a:srgbClr val="0066FF"/>
                </a:solidFill>
                <a:latin typeface="Tahoma" panose="020B0604030504040204" pitchFamily="34" charset="0"/>
              </a:rPr>
              <a:t>Il faut questionner les formulations longue-action  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2511425" y="6313488"/>
            <a:ext cx="2566988" cy="457200"/>
          </a:xfrm>
          <a:prstGeom prst="rect">
            <a:avLst/>
          </a:prstGeom>
          <a:solidFill>
            <a:srgbClr val="000099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F8F8F8"/>
                </a:solidFill>
              </a:rPr>
              <a:t>Inoculum pathogène</a:t>
            </a:r>
            <a:endParaRPr lang="en-US" altLang="fr-FR" sz="1800" b="0">
              <a:solidFill>
                <a:srgbClr val="FFFF00"/>
              </a:solidFill>
            </a:endParaRPr>
          </a:p>
        </p:txBody>
      </p: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6024564" y="3544889"/>
            <a:ext cx="3811587" cy="1546225"/>
            <a:chOff x="5072063" y="3544888"/>
            <a:chExt cx="3812164" cy="1546225"/>
          </a:xfrm>
        </p:grpSpPr>
        <p:sp>
          <p:nvSpPr>
            <p:cNvPr id="70675" name="Line 21"/>
            <p:cNvSpPr>
              <a:spLocks noChangeShapeType="1"/>
            </p:cNvSpPr>
            <p:nvPr/>
          </p:nvSpPr>
          <p:spPr bwMode="auto">
            <a:xfrm>
              <a:off x="5072063" y="4875213"/>
              <a:ext cx="793750" cy="0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676" name="Line 23"/>
            <p:cNvSpPr>
              <a:spLocks noChangeShapeType="1"/>
            </p:cNvSpPr>
            <p:nvPr/>
          </p:nvSpPr>
          <p:spPr bwMode="auto">
            <a:xfrm flipV="1">
              <a:off x="5072063" y="5091113"/>
              <a:ext cx="3529012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677" name="Rectangle 8"/>
            <p:cNvSpPr>
              <a:spLocks noChangeArrowheads="1"/>
            </p:cNvSpPr>
            <p:nvPr/>
          </p:nvSpPr>
          <p:spPr bwMode="auto">
            <a:xfrm>
              <a:off x="5895326" y="3544888"/>
              <a:ext cx="2566987" cy="457200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fr-FR" sz="1800">
                  <a:solidFill>
                    <a:srgbClr val="F8F8F8"/>
                  </a:solidFill>
                </a:rPr>
                <a:t>Flores commensales</a:t>
              </a:r>
              <a:endParaRPr lang="en-US" altLang="fr-FR" sz="1800" b="0">
                <a:solidFill>
                  <a:srgbClr val="FFFF00"/>
                </a:solidFill>
              </a:endParaRPr>
            </a:p>
          </p:txBody>
        </p:sp>
        <p:sp>
          <p:nvSpPr>
            <p:cNvPr id="70678" name="Rectangle 8"/>
            <p:cNvSpPr>
              <a:spLocks noChangeArrowheads="1"/>
            </p:cNvSpPr>
            <p:nvPr/>
          </p:nvSpPr>
          <p:spPr bwMode="auto">
            <a:xfrm>
              <a:off x="5473412" y="4130675"/>
              <a:ext cx="3410815" cy="457200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800">
                  <a:solidFill>
                    <a:srgbClr val="F8F8F8"/>
                  </a:solidFill>
                </a:rPr>
                <a:t>Durée d’exposition différente</a:t>
              </a:r>
              <a:endParaRPr lang="fr-FR" altLang="fr-FR" sz="1800" b="0">
                <a:solidFill>
                  <a:srgbClr val="FFFF00"/>
                </a:solidFill>
              </a:endParaRPr>
            </a:p>
          </p:txBody>
        </p:sp>
      </p:grpSp>
      <p:pic>
        <p:nvPicPr>
          <p:cNvPr id="40988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1252539"/>
            <a:ext cx="5499100" cy="1531937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674" name="Espace réservé du numéro de diapositive 5"/>
          <p:cNvSpPr txBox="1">
            <a:spLocks/>
          </p:cNvSpPr>
          <p:nvPr/>
        </p:nvSpPr>
        <p:spPr bwMode="auto">
          <a:xfrm>
            <a:off x="8582026" y="6537326"/>
            <a:ext cx="2657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fld id="{1021DD03-FC0E-4F6A-BCD4-1F51A230D5CB}" type="slidenum">
              <a:rPr lang="fr-FR" altLang="fr-FR" sz="1400" b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t>34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41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40" grpId="0" animBg="1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393701"/>
            <a:ext cx="8053388" cy="708025"/>
          </a:xfrm>
        </p:spPr>
        <p:txBody>
          <a:bodyPr/>
          <a:lstStyle/>
          <a:p>
            <a:r>
              <a:rPr lang="fr-FR" altLang="fr-FR"/>
              <a:t>Conclusion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5614" y="1490663"/>
            <a:ext cx="8391525" cy="2252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800" dirty="0"/>
              <a:t>Traiter </a:t>
            </a:r>
            <a:r>
              <a:rPr lang="fr-FR" altLang="fr-FR" sz="2800" dirty="0">
                <a:solidFill>
                  <a:srgbClr val="C00000"/>
                </a:solidFill>
              </a:rPr>
              <a:t>vite et fort </a:t>
            </a:r>
            <a:r>
              <a:rPr lang="fr-FR" altLang="fr-FR" sz="2800" dirty="0"/>
              <a:t>pour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1200" dirty="0"/>
          </a:p>
          <a:p>
            <a:pPr lvl="1">
              <a:lnSpc>
                <a:spcPct val="80000"/>
              </a:lnSpc>
            </a:pPr>
            <a:r>
              <a:rPr lang="fr-FR" altLang="fr-FR" sz="2400" dirty="0"/>
              <a:t>Éradiquer les bactéries</a:t>
            </a:r>
          </a:p>
          <a:p>
            <a:pPr lvl="1">
              <a:lnSpc>
                <a:spcPct val="80000"/>
              </a:lnSpc>
            </a:pPr>
            <a:endParaRPr lang="fr-FR" altLang="fr-FR" sz="1600" dirty="0"/>
          </a:p>
          <a:p>
            <a:pPr lvl="1">
              <a:lnSpc>
                <a:spcPct val="80000"/>
              </a:lnSpc>
            </a:pPr>
            <a:r>
              <a:rPr lang="fr-FR" altLang="fr-FR" sz="2400" dirty="0"/>
              <a:t>Prévenir la sélection de résistances au site infectieux</a:t>
            </a:r>
          </a:p>
          <a:p>
            <a:pPr lvl="1">
              <a:lnSpc>
                <a:spcPct val="80000"/>
              </a:lnSpc>
            </a:pPr>
            <a:endParaRPr lang="fr-FR" altLang="fr-FR" sz="1800" dirty="0"/>
          </a:p>
          <a:p>
            <a:pPr>
              <a:lnSpc>
                <a:spcPct val="80000"/>
              </a:lnSpc>
            </a:pPr>
            <a:r>
              <a:rPr lang="fr-FR" altLang="fr-FR" sz="2800" dirty="0"/>
              <a:t>Traiter </a:t>
            </a:r>
            <a:r>
              <a:rPr lang="fr-FR" altLang="fr-FR" sz="2800" dirty="0">
                <a:solidFill>
                  <a:srgbClr val="C00000"/>
                </a:solidFill>
              </a:rPr>
              <a:t>brièvement</a:t>
            </a:r>
            <a:r>
              <a:rPr lang="fr-FR" altLang="fr-FR" sz="2800" dirty="0">
                <a:solidFill>
                  <a:schemeClr val="accent1"/>
                </a:solidFill>
              </a:rPr>
              <a:t> </a:t>
            </a:r>
            <a:r>
              <a:rPr lang="fr-FR" altLang="fr-FR" sz="2800" dirty="0"/>
              <a:t>pour </a:t>
            </a:r>
          </a:p>
          <a:p>
            <a:pPr>
              <a:lnSpc>
                <a:spcPct val="80000"/>
              </a:lnSpc>
            </a:pPr>
            <a:endParaRPr lang="fr-FR" altLang="fr-FR" sz="1200" dirty="0"/>
          </a:p>
          <a:p>
            <a:pPr lvl="1">
              <a:lnSpc>
                <a:spcPct val="80000"/>
              </a:lnSpc>
            </a:pPr>
            <a:r>
              <a:rPr lang="fr-FR" altLang="fr-FR" sz="2400" dirty="0"/>
              <a:t>Limiter la pression de sélection sur les flores commensales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120775" y="5019675"/>
            <a:ext cx="983615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800" dirty="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« Hit hard and </a:t>
            </a:r>
            <a:r>
              <a:rPr lang="fr-FR" altLang="fr-FR" sz="2800" dirty="0" err="1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</a:t>
            </a:r>
            <a:r>
              <a:rPr lang="fr-FR" altLang="fr-FR" sz="2800" dirty="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… </a:t>
            </a:r>
            <a:r>
              <a:rPr lang="fr-FR" altLang="fr-FR" sz="2800" dirty="0" err="1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then</a:t>
            </a:r>
            <a:r>
              <a:rPr lang="fr-FR" altLang="fr-FR" sz="2800" dirty="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</a:t>
            </a:r>
            <a:r>
              <a:rPr lang="fr-FR" altLang="fr-FR" sz="2800" dirty="0" err="1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leave</a:t>
            </a:r>
            <a:r>
              <a:rPr lang="fr-FR" altLang="fr-FR" sz="2800" dirty="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as </a:t>
            </a:r>
            <a:r>
              <a:rPr lang="fr-FR" altLang="fr-FR" sz="2800" dirty="0" err="1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soon</a:t>
            </a:r>
            <a:r>
              <a:rPr lang="fr-FR" altLang="fr-FR" sz="2800" dirty="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as possible 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600" b="0" dirty="0" err="1">
                <a:solidFill>
                  <a:srgbClr val="000000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Clinical</a:t>
            </a:r>
            <a:r>
              <a:rPr lang="fr-FR" altLang="fr-FR" sz="1600" b="0" dirty="0">
                <a:solidFill>
                  <a:srgbClr val="000000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 </a:t>
            </a:r>
            <a:r>
              <a:rPr lang="fr-FR" altLang="fr-FR" sz="1600" b="0" dirty="0" err="1">
                <a:solidFill>
                  <a:srgbClr val="000000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cornerstone</a:t>
            </a:r>
            <a:r>
              <a:rPr lang="fr-FR" altLang="fr-FR" sz="1600" b="0" dirty="0">
                <a:solidFill>
                  <a:srgbClr val="000000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 2003 S3 (S21-S28)</a:t>
            </a:r>
          </a:p>
        </p:txBody>
      </p:sp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3489326" y="5924550"/>
            <a:ext cx="505777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80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« Hit hard and stop early 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600" b="0">
                <a:solidFill>
                  <a:srgbClr val="000000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Clinical Infectious Disease 2004</a:t>
            </a:r>
            <a:endParaRPr lang="fr-FR" altLang="fr-FR" sz="1600" b="0">
              <a:solidFill>
                <a:srgbClr val="C00000"/>
              </a:solidFill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727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1E541410-CAE8-4629-81B0-7E6B21685282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35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09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 flipV="1">
            <a:off x="2698750" y="2244726"/>
            <a:ext cx="0" cy="3452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2698751" y="5697538"/>
            <a:ext cx="6608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Freeform 4"/>
          <p:cNvSpPr>
            <a:spLocks/>
          </p:cNvSpPr>
          <p:nvPr/>
        </p:nvSpPr>
        <p:spPr bwMode="auto">
          <a:xfrm>
            <a:off x="2698750" y="2652714"/>
            <a:ext cx="6510338" cy="3044825"/>
          </a:xfrm>
          <a:custGeom>
            <a:avLst/>
            <a:gdLst>
              <a:gd name="T0" fmla="*/ 0 w 4101"/>
              <a:gd name="T1" fmla="*/ 2147483646 h 1814"/>
              <a:gd name="T2" fmla="*/ 2147483646 w 4101"/>
              <a:gd name="T3" fmla="*/ 2147483646 h 1814"/>
              <a:gd name="T4" fmla="*/ 2147483646 w 4101"/>
              <a:gd name="T5" fmla="*/ 2147483646 h 1814"/>
              <a:gd name="T6" fmla="*/ 2147483646 w 4101"/>
              <a:gd name="T7" fmla="*/ 2147483646 h 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01" h="1814">
                <a:moveTo>
                  <a:pt x="0" y="1814"/>
                </a:moveTo>
                <a:cubicBezTo>
                  <a:pt x="105" y="1096"/>
                  <a:pt x="211" y="378"/>
                  <a:pt x="538" y="189"/>
                </a:cubicBezTo>
                <a:cubicBezTo>
                  <a:pt x="865" y="0"/>
                  <a:pt x="1369" y="437"/>
                  <a:pt x="1963" y="677"/>
                </a:cubicBezTo>
                <a:cubicBezTo>
                  <a:pt x="2557" y="917"/>
                  <a:pt x="3329" y="1271"/>
                  <a:pt x="4101" y="162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9" name="Oval 7"/>
          <p:cNvSpPr>
            <a:spLocks noChangeArrowheads="1"/>
          </p:cNvSpPr>
          <p:nvPr/>
        </p:nvSpPr>
        <p:spPr bwMode="auto">
          <a:xfrm>
            <a:off x="4683126" y="3184526"/>
            <a:ext cx="225425" cy="2587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2400">
              <a:solidFill>
                <a:srgbClr val="000000"/>
              </a:solidFill>
            </a:endParaRP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 rot="-5400000">
            <a:off x="952688" y="3623620"/>
            <a:ext cx="23903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>
                <a:solidFill>
                  <a:srgbClr val="000000"/>
                </a:solidFill>
              </a:rPr>
              <a:t>concentrations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8534400" y="5864226"/>
            <a:ext cx="10366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400">
                <a:solidFill>
                  <a:srgbClr val="000000"/>
                </a:solidFill>
              </a:rPr>
              <a:t>Temps</a:t>
            </a:r>
          </a:p>
        </p:txBody>
      </p:sp>
      <p:sp>
        <p:nvSpPr>
          <p:cNvPr id="11272" name="Line 10"/>
          <p:cNvSpPr>
            <a:spLocks noChangeShapeType="1"/>
          </p:cNvSpPr>
          <p:nvPr/>
        </p:nvSpPr>
        <p:spPr bwMode="auto">
          <a:xfrm>
            <a:off x="2909889" y="4697413"/>
            <a:ext cx="1741487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2967038" y="4948238"/>
            <a:ext cx="1560512" cy="457200"/>
          </a:xfrm>
          <a:prstGeom prst="rect">
            <a:avLst/>
          </a:prstGeom>
          <a:solidFill>
            <a:srgbClr val="000099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400">
                <a:solidFill>
                  <a:srgbClr val="F8F8F8"/>
                </a:solidFill>
              </a:rPr>
              <a:t>Temps  &gt; CMI</a:t>
            </a:r>
            <a:endParaRPr lang="en-US" altLang="fr-FR" sz="1400">
              <a:solidFill>
                <a:srgbClr val="FFFF00"/>
              </a:solidFill>
            </a:endParaRPr>
          </a:p>
        </p:txBody>
      </p:sp>
      <p:sp>
        <p:nvSpPr>
          <p:cNvPr id="11274" name="Line 13"/>
          <p:cNvSpPr>
            <a:spLocks noChangeShapeType="1"/>
          </p:cNvSpPr>
          <p:nvPr/>
        </p:nvSpPr>
        <p:spPr bwMode="auto">
          <a:xfrm>
            <a:off x="7664450" y="2886076"/>
            <a:ext cx="0" cy="32861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7889876" y="2695576"/>
            <a:ext cx="931665" cy="307777"/>
          </a:xfrm>
          <a:prstGeom prst="rect">
            <a:avLst/>
          </a:prstGeom>
          <a:solidFill>
            <a:srgbClr val="000099"/>
          </a:solidFill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400">
                <a:solidFill>
                  <a:srgbClr val="F8F8F8"/>
                </a:solidFill>
              </a:rPr>
              <a:t>Pic / CMI</a:t>
            </a:r>
            <a:endParaRPr lang="en-US" altLang="fr-FR" sz="1400" i="1">
              <a:solidFill>
                <a:srgbClr val="FFFF00"/>
              </a:solidFill>
            </a:endParaRPr>
          </a:p>
        </p:txBody>
      </p:sp>
      <p:sp>
        <p:nvSpPr>
          <p:cNvPr id="11276" name="Line 15"/>
          <p:cNvSpPr>
            <a:spLocks noChangeShapeType="1"/>
          </p:cNvSpPr>
          <p:nvPr/>
        </p:nvSpPr>
        <p:spPr bwMode="auto">
          <a:xfrm flipV="1">
            <a:off x="2720976" y="2809875"/>
            <a:ext cx="4943475" cy="0"/>
          </a:xfrm>
          <a:prstGeom prst="line">
            <a:avLst/>
          </a:prstGeom>
          <a:noFill/>
          <a:ln w="28575" cap="rnd">
            <a:solidFill>
              <a:srgbClr val="CC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7" name="Line 20"/>
          <p:cNvSpPr>
            <a:spLocks noChangeShapeType="1"/>
          </p:cNvSpPr>
          <p:nvPr/>
        </p:nvSpPr>
        <p:spPr bwMode="auto">
          <a:xfrm>
            <a:off x="2659064" y="3275013"/>
            <a:ext cx="780097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637" name="Text Box 21"/>
          <p:cNvSpPr txBox="1">
            <a:spLocks noChangeArrowheads="1"/>
          </p:cNvSpPr>
          <p:nvPr/>
        </p:nvSpPr>
        <p:spPr bwMode="auto">
          <a:xfrm>
            <a:off x="9729789" y="3317876"/>
            <a:ext cx="9096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CMI</a:t>
            </a:r>
          </a:p>
        </p:txBody>
      </p:sp>
      <p:sp>
        <p:nvSpPr>
          <p:cNvPr id="11279" name="Text Box 23"/>
          <p:cNvSpPr txBox="1">
            <a:spLocks noChangeArrowheads="1"/>
          </p:cNvSpPr>
          <p:nvPr/>
        </p:nvSpPr>
        <p:spPr bwMode="auto">
          <a:xfrm>
            <a:off x="2936876" y="2301876"/>
            <a:ext cx="1295547" cy="307777"/>
          </a:xfrm>
          <a:prstGeom prst="rect">
            <a:avLst/>
          </a:prstGeom>
          <a:solidFill>
            <a:srgbClr val="000099"/>
          </a:solidFill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400">
                <a:solidFill>
                  <a:srgbClr val="F8F8F8"/>
                </a:solidFill>
              </a:rPr>
              <a:t>AUC</a:t>
            </a:r>
            <a:r>
              <a:rPr lang="en-US" altLang="fr-FR" sz="1400" baseline="-25000">
                <a:solidFill>
                  <a:srgbClr val="F8F8F8"/>
                </a:solidFill>
              </a:rPr>
              <a:t>24</a:t>
            </a:r>
            <a:r>
              <a:rPr lang="en-US" altLang="fr-FR" sz="1400">
                <a:solidFill>
                  <a:srgbClr val="F8F8F8"/>
                </a:solidFill>
              </a:rPr>
              <a:t>h / CMI</a:t>
            </a:r>
            <a:endParaRPr lang="en-US" altLang="fr-FR" sz="1400" i="1">
              <a:solidFill>
                <a:srgbClr val="FFFF00"/>
              </a:solidFill>
            </a:endParaRPr>
          </a:p>
        </p:txBody>
      </p:sp>
      <p:sp>
        <p:nvSpPr>
          <p:cNvPr id="11280" name="Line 24"/>
          <p:cNvSpPr>
            <a:spLocks noChangeShapeType="1"/>
          </p:cNvSpPr>
          <p:nvPr/>
        </p:nvSpPr>
        <p:spPr bwMode="auto">
          <a:xfrm>
            <a:off x="4786314" y="3463925"/>
            <a:ext cx="22225" cy="2236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8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50" y="127635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Rectangle 37"/>
          <p:cNvSpPr>
            <a:spLocks noChangeArrowheads="1"/>
          </p:cNvSpPr>
          <p:nvPr/>
        </p:nvSpPr>
        <p:spPr bwMode="auto">
          <a:xfrm>
            <a:off x="1346200" y="177800"/>
            <a:ext cx="95377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800">
                <a:solidFill>
                  <a:srgbClr val="0000FF"/>
                </a:solidFill>
                <a:latin typeface="Tahoma" panose="020B0604030504040204" pitchFamily="34" charset="0"/>
              </a:rPr>
              <a:t>Antibiothérapie et relations pharmacocinétique/pharmacodynamie (PK/PD)</a:t>
            </a: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6115051" y="1735139"/>
            <a:ext cx="31924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Antibiogramme : R</a:t>
            </a:r>
          </a:p>
        </p:txBody>
      </p:sp>
      <p:sp>
        <p:nvSpPr>
          <p:cNvPr id="11284" name="Ellipse 23"/>
          <p:cNvSpPr>
            <a:spLocks noChangeArrowheads="1"/>
          </p:cNvSpPr>
          <p:nvPr/>
        </p:nvSpPr>
        <p:spPr bwMode="auto">
          <a:xfrm>
            <a:off x="10471151" y="1889125"/>
            <a:ext cx="168275" cy="173038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11285" name="ZoneTexte 1"/>
          <p:cNvSpPr txBox="1">
            <a:spLocks noChangeArrowheads="1"/>
          </p:cNvSpPr>
          <p:nvPr/>
        </p:nvSpPr>
        <p:spPr bwMode="auto">
          <a:xfrm>
            <a:off x="981076" y="1330326"/>
            <a:ext cx="4962525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0099"/>
                </a:solidFill>
                <a:ea typeface="ＭＳ Ｐゴシック" panose="020B0600070205080204" pitchFamily="34" charset="-128"/>
              </a:rPr>
              <a:t>Avec la posologie recommandée</a:t>
            </a:r>
          </a:p>
        </p:txBody>
      </p:sp>
      <p:sp>
        <p:nvSpPr>
          <p:cNvPr id="1128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1718157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 flipH="1" flipV="1">
            <a:off x="4719638" y="2205038"/>
            <a:ext cx="4699000" cy="1295400"/>
          </a:xfrm>
          <a:prstGeom prst="rtTriangl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600" b="0">
              <a:solidFill>
                <a:srgbClr val="FFFFFF"/>
              </a:solidFill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1479551" y="2205038"/>
            <a:ext cx="8424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205413" y="1844675"/>
            <a:ext cx="179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>
                <a:solidFill>
                  <a:srgbClr val="000000"/>
                </a:solidFill>
                <a:ea typeface="ＭＳ Ｐゴシック" panose="020B0600070205080204" pitchFamily="34" charset="-128"/>
              </a:rPr>
              <a:t>Pas de symptômes</a:t>
            </a:r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7069139" y="2205038"/>
            <a:ext cx="2351087" cy="1295400"/>
          </a:xfrm>
          <a:custGeom>
            <a:avLst/>
            <a:gdLst>
              <a:gd name="T0" fmla="*/ 2147483646 w 448"/>
              <a:gd name="T1" fmla="*/ 2147483646 h 269"/>
              <a:gd name="T2" fmla="*/ 2147483646 w 448"/>
              <a:gd name="T3" fmla="*/ 2147483646 h 269"/>
              <a:gd name="T4" fmla="*/ 2147483646 w 448"/>
              <a:gd name="T5" fmla="*/ 2147483646 h 269"/>
              <a:gd name="T6" fmla="*/ 0 w 448"/>
              <a:gd name="T7" fmla="*/ 0 h 269"/>
              <a:gd name="T8" fmla="*/ 0 w 448"/>
              <a:gd name="T9" fmla="*/ 2147483646 h 269"/>
              <a:gd name="T10" fmla="*/ 2147483646 w 448"/>
              <a:gd name="T11" fmla="*/ 2147483646 h 2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8" h="269">
                <a:moveTo>
                  <a:pt x="448" y="269"/>
                </a:moveTo>
                <a:cubicBezTo>
                  <a:pt x="447" y="206"/>
                  <a:pt x="446" y="144"/>
                  <a:pt x="444" y="81"/>
                </a:cubicBezTo>
                <a:cubicBezTo>
                  <a:pt x="443" y="54"/>
                  <a:pt x="444" y="1"/>
                  <a:pt x="444" y="1"/>
                </a:cubicBezTo>
                <a:lnTo>
                  <a:pt x="0" y="0"/>
                </a:lnTo>
                <a:lnTo>
                  <a:pt x="0" y="136"/>
                </a:lnTo>
                <a:lnTo>
                  <a:pt x="448" y="26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878764" y="1844675"/>
            <a:ext cx="1190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>
                <a:solidFill>
                  <a:srgbClr val="000000"/>
                </a:solidFill>
                <a:ea typeface="ＭＳ Ｐゴシック" panose="020B0600070205080204" pitchFamily="34" charset="-128"/>
              </a:rPr>
              <a:t>Symptômes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952500" y="92075"/>
            <a:ext cx="10287000" cy="55245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fr-FR" altLang="fr-FR" sz="3000">
                <a:solidFill>
                  <a:srgbClr val="0066FF"/>
                </a:solidFill>
                <a:latin typeface="Tahoma" panose="020B0604030504040204" pitchFamily="34" charset="0"/>
              </a:rPr>
              <a:t>Une infection bactérienne évolue dans le temps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581775" y="1171575"/>
            <a:ext cx="130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Maladie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965326" y="1171575"/>
            <a:ext cx="101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Santé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4799013" y="1989138"/>
            <a:ext cx="0" cy="33845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200151" y="5734050"/>
            <a:ext cx="9217025" cy="7112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 b="0">
                <a:solidFill>
                  <a:srgbClr val="0000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Contamination par la bactérie pathogène / Défenses immunitaires affaiblies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 b="0">
                <a:solidFill>
                  <a:srgbClr val="0000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Croissance de l’inoculum initial 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948114" y="901701"/>
            <a:ext cx="1743075" cy="925513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b="0">
                <a:solidFill>
                  <a:srgbClr val="0000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Déclenchement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b="0">
                <a:solidFill>
                  <a:srgbClr val="0000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de la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b="0">
                <a:solidFill>
                  <a:srgbClr val="0000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maladie</a:t>
            </a:r>
          </a:p>
        </p:txBody>
      </p:sp>
      <p:sp>
        <p:nvSpPr>
          <p:cNvPr id="13325" name="AutoShape 2" descr="Résultat de recherche d'images pour &quot;image chien malade&quot;"/>
          <p:cNvSpPr>
            <a:spLocks noChangeAspect="1" noChangeArrowheads="1"/>
          </p:cNvSpPr>
          <p:nvPr/>
        </p:nvSpPr>
        <p:spPr bwMode="auto">
          <a:xfrm>
            <a:off x="9266238" y="42529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pic>
        <p:nvPicPr>
          <p:cNvPr id="13326" name="Picture 6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4178300"/>
            <a:ext cx="194945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9" descr="swine-flu-government-manufactu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781300"/>
            <a:ext cx="15557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5028381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 flipH="1" flipV="1">
            <a:off x="5476875" y="2063750"/>
            <a:ext cx="5011738" cy="865188"/>
          </a:xfrm>
          <a:prstGeom prst="rtTriangle">
            <a:avLst/>
          </a:prstGeom>
          <a:gradFill rotWithShape="0">
            <a:gsLst>
              <a:gs pos="0">
                <a:srgbClr val="FF9900"/>
              </a:gs>
              <a:gs pos="100000">
                <a:srgbClr val="754600"/>
              </a:gs>
            </a:gsLst>
            <a:lin ang="108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600" b="0">
              <a:solidFill>
                <a:srgbClr val="FFFFFF"/>
              </a:solidFill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7551739" y="1195388"/>
            <a:ext cx="1387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2400">
                <a:solidFill>
                  <a:srgbClr val="000000"/>
                </a:solidFill>
                <a:latin typeface="Tahoma" panose="020B0604030504040204" pitchFamily="34" charset="0"/>
              </a:rPr>
              <a:t>Maladie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179764" y="4868863"/>
            <a:ext cx="28781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600" b="0">
              <a:solidFill>
                <a:srgbClr val="FFFFFF"/>
              </a:solidFill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 rot="10800000" flipH="1" flipV="1">
            <a:off x="5059363" y="6210300"/>
            <a:ext cx="596900" cy="215900"/>
          </a:xfrm>
          <a:prstGeom prst="rightArrow">
            <a:avLst>
              <a:gd name="adj1" fmla="val 50000"/>
              <a:gd name="adj2" fmla="val 69130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600" b="0">
              <a:solidFill>
                <a:srgbClr val="FFFFFF"/>
              </a:solidFill>
            </a:endParaRP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 rot="10800000" flipH="1" flipV="1">
            <a:off x="8128000" y="6238875"/>
            <a:ext cx="647700" cy="287338"/>
          </a:xfrm>
          <a:prstGeom prst="rightArrow">
            <a:avLst>
              <a:gd name="adj1" fmla="val 50000"/>
              <a:gd name="adj2" fmla="val 56364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600" b="0">
              <a:solidFill>
                <a:srgbClr val="FFFFFF"/>
              </a:solidFill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9099550" y="4764089"/>
            <a:ext cx="1620838" cy="1800225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Forte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6340475" y="6022975"/>
            <a:ext cx="1295400" cy="503238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600" b="0">
              <a:solidFill>
                <a:srgbClr val="FFFFFF"/>
              </a:solidFill>
            </a:endParaRP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3092450" y="6524625"/>
            <a:ext cx="1054100" cy="1588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033713" y="4975226"/>
            <a:ext cx="5135562" cy="525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n-GB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Charge </a:t>
            </a:r>
            <a:r>
              <a:rPr lang="en-GB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bactérienne</a:t>
            </a:r>
            <a:r>
              <a:rPr lang="en-GB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(site </a:t>
            </a:r>
            <a:r>
              <a:rPr lang="en-GB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infectieux</a:t>
            </a:r>
            <a:r>
              <a: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)</a:t>
            </a:r>
            <a:r>
              <a:rPr lang="ar-SA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‏</a:t>
            </a: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626225" y="6088064"/>
            <a:ext cx="76993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n-GB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Faible</a:t>
            </a:r>
            <a:endParaRPr lang="en-GB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359151" y="6016626"/>
            <a:ext cx="5889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Non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1665288" y="3246439"/>
            <a:ext cx="8883650" cy="935037"/>
          </a:xfrm>
          <a:prstGeom prst="rect">
            <a:avLst/>
          </a:prstGeom>
          <a:solidFill>
            <a:srgbClr val="BBE0E3"/>
          </a:solidFill>
          <a:ln w="25560">
            <a:solidFill>
              <a:srgbClr val="FE9B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600" b="0">
              <a:solidFill>
                <a:srgbClr val="FFFFFF"/>
              </a:solidFill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5822950" y="3305176"/>
            <a:ext cx="4692650" cy="371475"/>
          </a:xfrm>
          <a:prstGeom prst="rect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None/>
            </a:pPr>
            <a:r>
              <a:rPr lang="en-GB" altLang="fr-FR" sz="1800">
                <a:solidFill>
                  <a:srgbClr val="990000"/>
                </a:solidFill>
                <a:latin typeface="Tahoma" panose="020B0604030504040204" pitchFamily="34" charset="0"/>
              </a:rPr>
              <a:t>Traitement curatif</a:t>
            </a:r>
          </a:p>
        </p:txBody>
      </p:sp>
      <p:sp>
        <p:nvSpPr>
          <p:cNvPr id="15375" name="Rectangle 34"/>
          <p:cNvSpPr txBox="1">
            <a:spLocks noChangeArrowheads="1"/>
          </p:cNvSpPr>
          <p:nvPr/>
        </p:nvSpPr>
        <p:spPr bwMode="auto">
          <a:xfrm>
            <a:off x="944562" y="188913"/>
            <a:ext cx="10194926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800">
                <a:solidFill>
                  <a:srgbClr val="0066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Des charges bactériennes différentes selon le moment d’intervention au cours de l’infection</a:t>
            </a:r>
          </a:p>
        </p:txBody>
      </p:sp>
      <p:sp>
        <p:nvSpPr>
          <p:cNvPr id="15376" name="Text Box 4"/>
          <p:cNvSpPr txBox="1">
            <a:spLocks noChangeArrowheads="1"/>
          </p:cNvSpPr>
          <p:nvPr/>
        </p:nvSpPr>
        <p:spPr bwMode="auto">
          <a:xfrm>
            <a:off x="6226175" y="1801813"/>
            <a:ext cx="179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>
                <a:solidFill>
                  <a:srgbClr val="000000"/>
                </a:solidFill>
                <a:ea typeface="ＭＳ Ｐゴシック" panose="020B0600070205080204" pitchFamily="34" charset="-128"/>
              </a:rPr>
              <a:t>Pas de symptômes</a:t>
            </a:r>
          </a:p>
        </p:txBody>
      </p:sp>
      <p:sp>
        <p:nvSpPr>
          <p:cNvPr id="15377" name="Text Box 6"/>
          <p:cNvSpPr txBox="1">
            <a:spLocks noChangeArrowheads="1"/>
          </p:cNvSpPr>
          <p:nvPr/>
        </p:nvSpPr>
        <p:spPr bwMode="auto">
          <a:xfrm>
            <a:off x="8899526" y="1801813"/>
            <a:ext cx="1190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>
                <a:solidFill>
                  <a:srgbClr val="000000"/>
                </a:solidFill>
                <a:ea typeface="ＭＳ Ｐゴシック" panose="020B0600070205080204" pitchFamily="34" charset="-128"/>
              </a:rPr>
              <a:t>Symptômes</a:t>
            </a:r>
          </a:p>
        </p:txBody>
      </p:sp>
      <p:sp>
        <p:nvSpPr>
          <p:cNvPr id="15378" name="Line 10"/>
          <p:cNvSpPr>
            <a:spLocks noChangeShapeType="1"/>
          </p:cNvSpPr>
          <p:nvPr/>
        </p:nvSpPr>
        <p:spPr bwMode="auto">
          <a:xfrm>
            <a:off x="8391525" y="2109788"/>
            <a:ext cx="25400" cy="10779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9" name="Line 10"/>
          <p:cNvSpPr>
            <a:spLocks noChangeShapeType="1"/>
          </p:cNvSpPr>
          <p:nvPr/>
        </p:nvSpPr>
        <p:spPr bwMode="auto">
          <a:xfrm>
            <a:off x="5449888" y="2114551"/>
            <a:ext cx="25400" cy="10763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80" name="Text Box 14"/>
          <p:cNvSpPr txBox="1">
            <a:spLocks noChangeArrowheads="1"/>
          </p:cNvSpPr>
          <p:nvPr/>
        </p:nvSpPr>
        <p:spPr bwMode="auto">
          <a:xfrm>
            <a:off x="1712914" y="3309939"/>
            <a:ext cx="3736975" cy="371475"/>
          </a:xfrm>
          <a:prstGeom prst="rect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None/>
            </a:pPr>
            <a:r>
              <a:rPr lang="en-GB" altLang="fr-FR" sz="1800">
                <a:solidFill>
                  <a:srgbClr val="990000"/>
                </a:solidFill>
                <a:latin typeface="Tahoma" panose="020B0604030504040204" pitchFamily="34" charset="0"/>
              </a:rPr>
              <a:t>Prophylaxie</a:t>
            </a:r>
          </a:p>
        </p:txBody>
      </p:sp>
      <p:sp>
        <p:nvSpPr>
          <p:cNvPr id="15381" name="Text Box 14"/>
          <p:cNvSpPr txBox="1">
            <a:spLocks noChangeArrowheads="1"/>
          </p:cNvSpPr>
          <p:nvPr/>
        </p:nvSpPr>
        <p:spPr bwMode="auto">
          <a:xfrm>
            <a:off x="3657601" y="3744914"/>
            <a:ext cx="4691063" cy="371475"/>
          </a:xfrm>
          <a:prstGeom prst="rect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None/>
            </a:pPr>
            <a:r>
              <a:rPr lang="en-GB" altLang="fr-FR" sz="1800">
                <a:solidFill>
                  <a:srgbClr val="990000"/>
                </a:solidFill>
                <a:latin typeface="Tahoma" panose="020B0604030504040204" pitchFamily="34" charset="0"/>
              </a:rPr>
              <a:t>Métaphylaxie</a:t>
            </a:r>
          </a:p>
        </p:txBody>
      </p:sp>
      <p:sp>
        <p:nvSpPr>
          <p:cNvPr id="1538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51973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animBg="1"/>
      <p:bldP spid="15366" grpId="0" animBg="1"/>
      <p:bldP spid="6151" grpId="0" animBg="1"/>
      <p:bldP spid="15368" grpId="0" animBg="1"/>
      <p:bldP spid="15369" grpId="0" animBg="1"/>
      <p:bldP spid="6154" grpId="0" animBg="1"/>
      <p:bldP spid="6155" grpId="0"/>
      <p:bldP spid="6156" grpId="0"/>
      <p:bldP spid="15373" grpId="0" animBg="1"/>
      <p:bldP spid="15374" grpId="0" animBg="1"/>
      <p:bldP spid="15380" grpId="0" animBg="1"/>
      <p:bldP spid="153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2363" y="1968500"/>
            <a:ext cx="9982200" cy="3767138"/>
          </a:xfrm>
        </p:spPr>
        <p:txBody>
          <a:bodyPr/>
          <a:lstStyle/>
          <a:p>
            <a:pPr marL="609600" indent="-609600" eaLnBrk="1" hangingPunct="1">
              <a:spcBef>
                <a:spcPct val="60000"/>
              </a:spcBef>
              <a:buFontTx/>
              <a:buAutoNum type="arabicPeriod"/>
            </a:pPr>
            <a:r>
              <a:rPr lang="fr-FR" altLang="fr-FR" sz="2400">
                <a:solidFill>
                  <a:srgbClr val="FF0000"/>
                </a:solidFill>
              </a:rPr>
              <a:t>Efficacité maximale contre les bactéries pathogènes</a:t>
            </a:r>
          </a:p>
          <a:p>
            <a:pPr marL="609600" indent="-609600" eaLnBrk="1" hangingPunct="1">
              <a:spcBef>
                <a:spcPct val="60000"/>
              </a:spcBef>
              <a:buFontTx/>
              <a:buAutoNum type="arabicPeriod"/>
            </a:pPr>
            <a:r>
              <a:rPr lang="fr-FR" altLang="fr-FR" sz="2400">
                <a:solidFill>
                  <a:srgbClr val="FF0000"/>
                </a:solidFill>
              </a:rPr>
              <a:t>Minimiser l’émergence et la sélection des résistances bactériennes</a:t>
            </a:r>
          </a:p>
          <a:p>
            <a:pPr marL="990600" lvl="1" indent="-533400" eaLnBrk="1" hangingPunct="1">
              <a:spcBef>
                <a:spcPct val="60000"/>
              </a:spcBef>
            </a:pPr>
            <a:r>
              <a:rPr lang="fr-FR" altLang="fr-FR" sz="2000">
                <a:solidFill>
                  <a:srgbClr val="FF0000"/>
                </a:solidFill>
              </a:rPr>
              <a:t>Pour les pathogènes cibles </a:t>
            </a:r>
            <a:r>
              <a:rPr lang="fr-FR" altLang="fr-FR" sz="2000"/>
              <a:t>: enjeux d’efficacité / santé animale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invGray">
          <a:xfrm>
            <a:off x="1438275" y="160338"/>
            <a:ext cx="9182100" cy="754566"/>
          </a:xfrm>
          <a:prstGeom prst="rect">
            <a:avLst/>
          </a:prstGeom>
          <a:solidFill>
            <a:schemeClr val="bg1"/>
          </a:solidFill>
          <a:ln w="12700">
            <a:solidFill>
              <a:srgbClr val="FE9B03"/>
            </a:solidFill>
            <a:miter lim="800000"/>
            <a:headEnd/>
            <a:tailEnd/>
          </a:ln>
          <a:effectLst>
            <a:outerShdw dist="71842" dir="2700000" algn="ctr" rotWithShape="0">
              <a:srgbClr val="FE9B03"/>
            </a:outerShdw>
          </a:effec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fr-FR" sz="3600" b="0">
                <a:solidFill>
                  <a:srgbClr val="000000"/>
                </a:solidFill>
              </a:rPr>
              <a:t>Antibiothérapie raisonnée : quels objectifs ?</a:t>
            </a:r>
          </a:p>
        </p:txBody>
      </p:sp>
      <p:sp>
        <p:nvSpPr>
          <p:cNvPr id="17412" name="ZoneTexte 1"/>
          <p:cNvSpPr txBox="1">
            <a:spLocks noChangeArrowheads="1"/>
          </p:cNvSpPr>
          <p:nvPr/>
        </p:nvSpPr>
        <p:spPr bwMode="auto">
          <a:xfrm>
            <a:off x="1171576" y="4365625"/>
            <a:ext cx="9744075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>
                <a:solidFill>
                  <a:srgbClr val="CC0099"/>
                </a:solidFill>
                <a:ea typeface="ＭＳ Ｐゴシック" panose="020B0600070205080204" pitchFamily="34" charset="-128"/>
              </a:rPr>
              <a:t>Les gros inoculums bactériens sont hétérogènes</a:t>
            </a: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F8468F15-3B3E-440A-84E8-13A89F9C55F4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7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  <p:pic>
        <p:nvPicPr>
          <p:cNvPr id="17414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514032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Ellipse 9"/>
          <p:cNvSpPr>
            <a:spLocks noChangeArrowheads="1"/>
          </p:cNvSpPr>
          <p:nvPr/>
        </p:nvSpPr>
        <p:spPr bwMode="auto">
          <a:xfrm>
            <a:off x="5378451" y="5730875"/>
            <a:ext cx="315913" cy="260350"/>
          </a:xfrm>
          <a:prstGeom prst="ellipse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17416" name="Ellipse 10"/>
          <p:cNvSpPr>
            <a:spLocks noChangeArrowheads="1"/>
          </p:cNvSpPr>
          <p:nvPr/>
        </p:nvSpPr>
        <p:spPr bwMode="auto">
          <a:xfrm>
            <a:off x="6154739" y="5738814"/>
            <a:ext cx="168275" cy="174625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35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e 4"/>
          <p:cNvGrpSpPr>
            <a:grpSpLocks/>
          </p:cNvGrpSpPr>
          <p:nvPr/>
        </p:nvGrpSpPr>
        <p:grpSpPr bwMode="auto">
          <a:xfrm>
            <a:off x="2297114" y="1795464"/>
            <a:ext cx="1741487" cy="892175"/>
            <a:chOff x="1344613" y="1795072"/>
            <a:chExt cx="1741487" cy="892175"/>
          </a:xfrm>
        </p:grpSpPr>
        <p:sp>
          <p:nvSpPr>
            <p:cNvPr id="19522" name="Oval 2"/>
            <p:cNvSpPr>
              <a:spLocks noChangeArrowheads="1"/>
            </p:cNvSpPr>
            <p:nvPr/>
          </p:nvSpPr>
          <p:spPr bwMode="auto">
            <a:xfrm>
              <a:off x="1344613" y="2107810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23" name="Oval 3"/>
            <p:cNvSpPr>
              <a:spLocks noChangeArrowheads="1"/>
            </p:cNvSpPr>
            <p:nvPr/>
          </p:nvSpPr>
          <p:spPr bwMode="auto">
            <a:xfrm>
              <a:off x="1995488" y="2130035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24" name="Oval 4"/>
            <p:cNvSpPr>
              <a:spLocks noChangeArrowheads="1"/>
            </p:cNvSpPr>
            <p:nvPr/>
          </p:nvSpPr>
          <p:spPr bwMode="auto">
            <a:xfrm>
              <a:off x="1693863" y="2276085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25" name="Oval 5"/>
            <p:cNvSpPr>
              <a:spLocks noChangeArrowheads="1"/>
            </p:cNvSpPr>
            <p:nvPr/>
          </p:nvSpPr>
          <p:spPr bwMode="auto">
            <a:xfrm>
              <a:off x="1885950" y="2520560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26" name="Oval 6"/>
            <p:cNvSpPr>
              <a:spLocks noChangeArrowheads="1"/>
            </p:cNvSpPr>
            <p:nvPr/>
          </p:nvSpPr>
          <p:spPr bwMode="auto">
            <a:xfrm>
              <a:off x="2006600" y="1795072"/>
              <a:ext cx="40481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27" name="Oval 7"/>
            <p:cNvSpPr>
              <a:spLocks noChangeArrowheads="1"/>
            </p:cNvSpPr>
            <p:nvPr/>
          </p:nvSpPr>
          <p:spPr bwMode="auto">
            <a:xfrm>
              <a:off x="2392363" y="1955410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28" name="Oval 8"/>
            <p:cNvSpPr>
              <a:spLocks noChangeArrowheads="1"/>
            </p:cNvSpPr>
            <p:nvPr/>
          </p:nvSpPr>
          <p:spPr bwMode="auto">
            <a:xfrm>
              <a:off x="2368550" y="2199885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29" name="Oval 9"/>
            <p:cNvSpPr>
              <a:spLocks noChangeArrowheads="1"/>
            </p:cNvSpPr>
            <p:nvPr/>
          </p:nvSpPr>
          <p:spPr bwMode="auto">
            <a:xfrm>
              <a:off x="2282825" y="2457060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30" name="Oval 10"/>
            <p:cNvSpPr>
              <a:spLocks noChangeArrowheads="1"/>
            </p:cNvSpPr>
            <p:nvPr/>
          </p:nvSpPr>
          <p:spPr bwMode="auto">
            <a:xfrm>
              <a:off x="2681288" y="2382447"/>
              <a:ext cx="404812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31" name="Oval 11"/>
            <p:cNvSpPr>
              <a:spLocks noChangeArrowheads="1"/>
            </p:cNvSpPr>
            <p:nvPr/>
          </p:nvSpPr>
          <p:spPr bwMode="auto">
            <a:xfrm>
              <a:off x="1600200" y="1945885"/>
              <a:ext cx="403225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9459" name="Rectangle 60"/>
          <p:cNvSpPr>
            <a:spLocks noChangeArrowheads="1"/>
          </p:cNvSpPr>
          <p:nvPr/>
        </p:nvSpPr>
        <p:spPr bwMode="auto">
          <a:xfrm>
            <a:off x="1044576" y="44450"/>
            <a:ext cx="98901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b="0">
                <a:solidFill>
                  <a:srgbClr val="0066FF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Les gros inoculums sont hétérogènes</a:t>
            </a:r>
          </a:p>
        </p:txBody>
      </p:sp>
      <p:sp>
        <p:nvSpPr>
          <p:cNvPr id="19460" name="AutoShape 73"/>
          <p:cNvSpPr>
            <a:spLocks noChangeArrowheads="1"/>
          </p:cNvSpPr>
          <p:nvPr/>
        </p:nvSpPr>
        <p:spPr bwMode="auto">
          <a:xfrm rot="-5400000">
            <a:off x="5035551" y="2076451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19461" name="Group 22"/>
          <p:cNvGrpSpPr>
            <a:grpSpLocks/>
          </p:cNvGrpSpPr>
          <p:nvPr/>
        </p:nvGrpSpPr>
        <p:grpSpPr bwMode="auto">
          <a:xfrm>
            <a:off x="6778625" y="1495425"/>
            <a:ext cx="3925888" cy="1568450"/>
            <a:chOff x="2823" y="1630"/>
            <a:chExt cx="2198" cy="988"/>
          </a:xfrm>
        </p:grpSpPr>
        <p:sp>
          <p:nvSpPr>
            <p:cNvPr id="19478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79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80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81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82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83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84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85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86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87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88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89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90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91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92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93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94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95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96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97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98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99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00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01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02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03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04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05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06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07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08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09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10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11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12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13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14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15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16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17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18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19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20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21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9462" name="ZoneTexte 1"/>
          <p:cNvSpPr txBox="1">
            <a:spLocks noChangeArrowheads="1"/>
          </p:cNvSpPr>
          <p:nvPr/>
        </p:nvSpPr>
        <p:spPr bwMode="auto">
          <a:xfrm>
            <a:off x="3717926" y="1550988"/>
            <a:ext cx="3084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 b="0">
                <a:solidFill>
                  <a:srgbClr val="800000"/>
                </a:solidFill>
                <a:ea typeface="ＭＳ Ｐゴシック" panose="020B0600070205080204" pitchFamily="34" charset="-128"/>
              </a:rPr>
              <a:t>« âge de l’infection »</a:t>
            </a:r>
          </a:p>
        </p:txBody>
      </p:sp>
      <p:grpSp>
        <p:nvGrpSpPr>
          <p:cNvPr id="19463" name="Groupe 1"/>
          <p:cNvGrpSpPr>
            <a:grpSpLocks/>
          </p:cNvGrpSpPr>
          <p:nvPr/>
        </p:nvGrpSpPr>
        <p:grpSpPr bwMode="auto">
          <a:xfrm>
            <a:off x="977900" y="3200401"/>
            <a:ext cx="3195638" cy="341313"/>
            <a:chOff x="25366" y="3200867"/>
            <a:chExt cx="3195472" cy="340142"/>
          </a:xfrm>
        </p:grpSpPr>
        <p:sp>
          <p:nvSpPr>
            <p:cNvPr id="19475" name="Oval 59"/>
            <p:cNvSpPr>
              <a:spLocks noChangeArrowheads="1"/>
            </p:cNvSpPr>
            <p:nvPr/>
          </p:nvSpPr>
          <p:spPr bwMode="auto">
            <a:xfrm>
              <a:off x="203167" y="3302467"/>
              <a:ext cx="36036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76" name="Text Box 61"/>
            <p:cNvSpPr txBox="1">
              <a:spLocks noChangeArrowheads="1"/>
            </p:cNvSpPr>
            <p:nvPr/>
          </p:nvSpPr>
          <p:spPr bwMode="auto">
            <a:xfrm>
              <a:off x="644492" y="3202455"/>
              <a:ext cx="257634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Souche sauvage sensible </a:t>
              </a:r>
            </a:p>
          </p:txBody>
        </p:sp>
        <p:sp>
          <p:nvSpPr>
            <p:cNvPr id="19477" name="AutoShape 69"/>
            <p:cNvSpPr>
              <a:spLocks noChangeArrowheads="1"/>
            </p:cNvSpPr>
            <p:nvPr/>
          </p:nvSpPr>
          <p:spPr bwMode="auto">
            <a:xfrm>
              <a:off x="25366" y="3200867"/>
              <a:ext cx="3195471" cy="34014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9464" name="Groupe 2"/>
          <p:cNvGrpSpPr>
            <a:grpSpLocks/>
          </p:cNvGrpSpPr>
          <p:nvPr/>
        </p:nvGrpSpPr>
        <p:grpSpPr bwMode="auto">
          <a:xfrm>
            <a:off x="7194550" y="987426"/>
            <a:ext cx="2363788" cy="371475"/>
            <a:chOff x="6242292" y="988061"/>
            <a:chExt cx="2363034" cy="371475"/>
          </a:xfrm>
        </p:grpSpPr>
        <p:sp>
          <p:nvSpPr>
            <p:cNvPr id="19472" name="Oval 60"/>
            <p:cNvSpPr>
              <a:spLocks noChangeArrowheads="1"/>
            </p:cNvSpPr>
            <p:nvPr/>
          </p:nvSpPr>
          <p:spPr bwMode="auto">
            <a:xfrm>
              <a:off x="6423267" y="1091250"/>
              <a:ext cx="360363" cy="1666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73" name="Text Box 62"/>
            <p:cNvSpPr txBox="1">
              <a:spLocks noChangeArrowheads="1"/>
            </p:cNvSpPr>
            <p:nvPr/>
          </p:nvSpPr>
          <p:spPr bwMode="auto">
            <a:xfrm>
              <a:off x="6877292" y="988062"/>
              <a:ext cx="16466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Mutant résistant</a:t>
              </a:r>
            </a:p>
          </p:txBody>
        </p:sp>
        <p:sp>
          <p:nvSpPr>
            <p:cNvPr id="19474" name="AutoShape 69"/>
            <p:cNvSpPr>
              <a:spLocks noChangeArrowheads="1"/>
            </p:cNvSpPr>
            <p:nvPr/>
          </p:nvSpPr>
          <p:spPr bwMode="auto">
            <a:xfrm>
              <a:off x="6242292" y="988061"/>
              <a:ext cx="2363034" cy="37147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pic>
        <p:nvPicPr>
          <p:cNvPr id="19465" name="Imag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514032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Ellipse 74"/>
          <p:cNvSpPr>
            <a:spLocks noChangeArrowheads="1"/>
          </p:cNvSpPr>
          <p:nvPr/>
        </p:nvSpPr>
        <p:spPr bwMode="auto">
          <a:xfrm>
            <a:off x="5378451" y="5730875"/>
            <a:ext cx="315913" cy="260350"/>
          </a:xfrm>
          <a:prstGeom prst="ellipse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19467" name="Ellipse 75"/>
          <p:cNvSpPr>
            <a:spLocks noChangeArrowheads="1"/>
          </p:cNvSpPr>
          <p:nvPr/>
        </p:nvSpPr>
        <p:spPr bwMode="auto">
          <a:xfrm>
            <a:off x="6154739" y="5738814"/>
            <a:ext cx="168275" cy="174625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pic>
        <p:nvPicPr>
          <p:cNvPr id="77" name="Imag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50" y="311626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 Box 38"/>
          <p:cNvSpPr txBox="1">
            <a:spLocks noChangeArrowheads="1"/>
          </p:cNvSpPr>
          <p:nvPr/>
        </p:nvSpPr>
        <p:spPr bwMode="auto">
          <a:xfrm>
            <a:off x="6115051" y="3575051"/>
            <a:ext cx="31924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Antibiogramme : S</a:t>
            </a:r>
          </a:p>
        </p:txBody>
      </p:sp>
      <p:sp>
        <p:nvSpPr>
          <p:cNvPr id="79" name="Ellipse 78"/>
          <p:cNvSpPr>
            <a:spLocks noChangeArrowheads="1"/>
          </p:cNvSpPr>
          <p:nvPr/>
        </p:nvSpPr>
        <p:spPr bwMode="auto">
          <a:xfrm>
            <a:off x="9683750" y="3706813"/>
            <a:ext cx="317500" cy="260350"/>
          </a:xfrm>
          <a:prstGeom prst="ellipse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1947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4387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13" b="40288"/>
          <a:stretch>
            <a:fillRect/>
          </a:stretch>
        </p:blipFill>
        <p:spPr bwMode="auto">
          <a:xfrm>
            <a:off x="1127126" y="1628775"/>
            <a:ext cx="5319713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692151"/>
            <a:ext cx="5473700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Rectangle 88"/>
          <p:cNvSpPr txBox="1">
            <a:spLocks noChangeArrowheads="1"/>
          </p:cNvSpPr>
          <p:nvPr/>
        </p:nvSpPr>
        <p:spPr bwMode="auto">
          <a:xfrm>
            <a:off x="1223964" y="120650"/>
            <a:ext cx="9825037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3000">
                <a:solidFill>
                  <a:srgbClr val="0066FF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Sélection ou prévention des résistances : la notion de fenêtre de sélection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6378575" y="2949575"/>
            <a:ext cx="4567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b="0">
                <a:solidFill>
                  <a:srgbClr val="0000CC"/>
                </a:solidFill>
              </a:rPr>
              <a:t>Fluoroquinolones : </a:t>
            </a:r>
            <a:r>
              <a:rPr lang="fr-FR" altLang="fr-FR" sz="1800" b="0">
                <a:solidFill>
                  <a:srgbClr val="000000"/>
                </a:solidFill>
              </a:rPr>
              <a:t>Résistances apparaissent par  </a:t>
            </a:r>
            <a:r>
              <a:rPr lang="fr-FR" altLang="fr-FR" sz="1800" b="0">
                <a:solidFill>
                  <a:srgbClr val="FF6600"/>
                </a:solidFill>
              </a:rPr>
              <a:t>mutation </a:t>
            </a:r>
            <a:r>
              <a:rPr lang="fr-FR" altLang="fr-FR" sz="1800" b="0">
                <a:solidFill>
                  <a:srgbClr val="000000"/>
                </a:solidFill>
              </a:rPr>
              <a:t>(10</a:t>
            </a:r>
            <a:r>
              <a:rPr lang="fr-FR" altLang="fr-FR" sz="1800" b="0" baseline="30000">
                <a:solidFill>
                  <a:srgbClr val="000000"/>
                </a:solidFill>
              </a:rPr>
              <a:t>-8</a:t>
            </a:r>
            <a:r>
              <a:rPr lang="fr-FR" altLang="fr-FR" sz="1800" b="0">
                <a:solidFill>
                  <a:srgbClr val="000000"/>
                </a:solidFill>
              </a:rPr>
              <a:t> -10</a:t>
            </a:r>
            <a:r>
              <a:rPr lang="fr-FR" altLang="fr-FR" sz="1800" b="0" baseline="30000">
                <a:solidFill>
                  <a:srgbClr val="000000"/>
                </a:solidFill>
              </a:rPr>
              <a:t>-9</a:t>
            </a:r>
            <a:r>
              <a:rPr lang="fr-FR" altLang="fr-FR" sz="1800" b="0">
                <a:solidFill>
                  <a:srgbClr val="000000"/>
                </a:solidFill>
              </a:rPr>
              <a:t>) sur les gènes codant pour les cibles des antibiotiques (gyrases, topoisomérases)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378575" y="5029201"/>
            <a:ext cx="3778250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400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« Taper fort »</a:t>
            </a:r>
          </a:p>
        </p:txBody>
      </p:sp>
      <p:sp>
        <p:nvSpPr>
          <p:cNvPr id="215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1A66E035-D657-49E4-8D51-3E65A2896B73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9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550859" y="5890995"/>
            <a:ext cx="370486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dirty="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SURTOUT QUAND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dirty="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déficits des défenses de l’hôte</a:t>
            </a:r>
          </a:p>
        </p:txBody>
      </p:sp>
    </p:spTree>
    <p:extLst>
      <p:ext uri="{BB962C8B-B14F-4D97-AF65-F5344CB8AC3E}">
        <p14:creationId xmlns:p14="http://schemas.microsoft.com/office/powerpoint/2010/main" val="390135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2_Thème Office">
  <a:themeElements>
    <a:clrScheme name="ENVT">
      <a:dk1>
        <a:sysClr val="windowText" lastClr="000000"/>
      </a:dk1>
      <a:lt1>
        <a:sysClr val="window" lastClr="FFFFFF"/>
      </a:lt1>
      <a:dk2>
        <a:srgbClr val="3D408F"/>
      </a:dk2>
      <a:lt2>
        <a:srgbClr val="EEECE1"/>
      </a:lt2>
      <a:accent1>
        <a:srgbClr val="DE1C21"/>
      </a:accent1>
      <a:accent2>
        <a:srgbClr val="781614"/>
      </a:accent2>
      <a:accent3>
        <a:srgbClr val="F8AA29"/>
      </a:accent3>
      <a:accent4>
        <a:srgbClr val="40B1BA"/>
      </a:accent4>
      <a:accent5>
        <a:srgbClr val="6A7A93"/>
      </a:accent5>
      <a:accent6>
        <a:srgbClr val="3D408F"/>
      </a:accent6>
      <a:hlink>
        <a:srgbClr val="DE1C21"/>
      </a:hlink>
      <a:folHlink>
        <a:srgbClr val="78161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FF66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2220</Words>
  <Application>Microsoft Office PowerPoint</Application>
  <PresentationFormat>Grand écran</PresentationFormat>
  <Paragraphs>438</Paragraphs>
  <Slides>35</Slides>
  <Notes>34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35</vt:i4>
      </vt:variant>
    </vt:vector>
  </HeadingPairs>
  <TitlesOfParts>
    <vt:vector size="44" baseType="lpstr">
      <vt:lpstr>Arial</vt:lpstr>
      <vt:lpstr>Arial Black</vt:lpstr>
      <vt:lpstr>Calibri</vt:lpstr>
      <vt:lpstr>Tahoma</vt:lpstr>
      <vt:lpstr>Times</vt:lpstr>
      <vt:lpstr>Times New Roman</vt:lpstr>
      <vt:lpstr>Wingdings</vt:lpstr>
      <vt:lpstr>2_Thème Office</vt:lpstr>
      <vt:lpstr>Modèle par défaut</vt:lpstr>
      <vt:lpstr>Antibiothérapie raisonnée.  La prévention des résistances bactériennes </vt:lpstr>
      <vt:lpstr>Présentation PowerPoint</vt:lpstr>
      <vt:lpstr>Présentation PowerPoint</vt:lpstr>
      <vt:lpstr>Présentation PowerPoint</vt:lpstr>
      <vt:lpstr>Une infection bactérienne évolue dans le temps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indices  d’efficacité : validation clinique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</vt:vector>
  </TitlesOfParts>
  <Company>ENVT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Antibiothérapie raisonnée.  La prévention des résistances bactériennes </dc:title>
  <dc:creator>Alain BOUSQUET-MELOU</dc:creator>
  <cp:lastModifiedBy>Alain Bousquet-Melou</cp:lastModifiedBy>
  <cp:revision>7</cp:revision>
  <dcterms:created xsi:type="dcterms:W3CDTF">2021-08-18T15:18:55Z</dcterms:created>
  <dcterms:modified xsi:type="dcterms:W3CDTF">2024-03-12T12:23:45Z</dcterms:modified>
</cp:coreProperties>
</file>