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757" r:id="rId2"/>
  </p:sldMasterIdLst>
  <p:notesMasterIdLst>
    <p:notesMasterId r:id="rId23"/>
  </p:notesMasterIdLst>
  <p:handoutMasterIdLst>
    <p:handoutMasterId r:id="rId24"/>
  </p:handoutMasterIdLst>
  <p:sldIdLst>
    <p:sldId id="375" r:id="rId3"/>
    <p:sldId id="352" r:id="rId4"/>
    <p:sldId id="353" r:id="rId5"/>
    <p:sldId id="354" r:id="rId6"/>
    <p:sldId id="355" r:id="rId7"/>
    <p:sldId id="356" r:id="rId8"/>
    <p:sldId id="371" r:id="rId9"/>
    <p:sldId id="373" r:id="rId10"/>
    <p:sldId id="374" r:id="rId11"/>
    <p:sldId id="357" r:id="rId12"/>
    <p:sldId id="358" r:id="rId13"/>
    <p:sldId id="359" r:id="rId14"/>
    <p:sldId id="360" r:id="rId15"/>
    <p:sldId id="365" r:id="rId16"/>
    <p:sldId id="368" r:id="rId17"/>
    <p:sldId id="362" r:id="rId18"/>
    <p:sldId id="363" r:id="rId19"/>
    <p:sldId id="366" r:id="rId20"/>
    <p:sldId id="369" r:id="rId21"/>
    <p:sldId id="370" r:id="rId22"/>
  </p:sldIdLst>
  <p:sldSz cx="10287000" cy="6858000" type="35mm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A50021"/>
    <a:srgbClr val="33CC33"/>
    <a:srgbClr val="FFFF00"/>
    <a:srgbClr val="FF0000"/>
    <a:srgbClr val="80808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854" y="82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707"/>
    </p:cViewPr>
  </p:sorter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17EEABB-D4DC-46EF-8508-C09F3CCB7A8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95" tIns="45848" rIns="91695" bIns="4584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40F384A-F238-4CD4-A611-19A6DD15337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95" tIns="45848" rIns="91695" bIns="4584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AF16DD08-B0BA-4200-953D-AD5F0579084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95" tIns="45848" rIns="91695" bIns="4584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27A09EC8-FD42-4513-98F9-CF3914DB498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95" tIns="45848" rIns="91695" bIns="45848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BC7D4F8-647F-46A8-B8BE-39819C8FDDA4}" type="slidenum">
              <a:rPr lang="fr-BE" altLang="fr-FR"/>
              <a:pPr>
                <a:defRPr/>
              </a:pPr>
              <a:t>‹N°›</a:t>
            </a:fld>
            <a:endParaRPr lang="fr-BE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D0BDFA6-DD34-4B39-9FD7-75DFB3782E4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95" tIns="45848" rIns="91695" bIns="4584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C65D7CF-871E-489D-AC05-770196B82DF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95" tIns="45848" rIns="91695" bIns="4584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03641A42-49A3-4F29-BE6D-4C409E157838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608013" y="744538"/>
            <a:ext cx="55832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5575267-C224-4A39-8A1A-6621759B0F4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95" tIns="45848" rIns="91695" bIns="458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E081F6DD-5D9E-4BA4-A84C-4C7081495A6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95" tIns="45848" rIns="91695" bIns="4584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EA2E5ECD-AC87-4D6F-A625-AA6693EDE1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95" tIns="45848" rIns="91695" bIns="45848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B1E38DC-637F-4832-AB65-AC14169E4A2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CFAC2BDF-678B-4F37-A8C0-44019B247C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15CB80-3E6A-407D-AECF-AE1A3589A9A9}" type="slidenum">
              <a:rPr lang="fr-FR" altLang="fr-FR"/>
              <a:pPr>
                <a:spcBef>
                  <a:spcPct val="0"/>
                </a:spcBef>
              </a:pPr>
              <a:t>2</a:t>
            </a:fld>
            <a:endParaRPr lang="fr-FR" altLang="fr-FR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49573C98-0F89-412A-842D-248F51D8D62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642938" y="766763"/>
            <a:ext cx="5511800" cy="3673475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35F6367-7BDF-4041-897A-C9D85906B7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358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12CB58E4-1B95-4F1D-AD5C-E36E183250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C8AAACC-0643-4A2D-9AD4-7D6E857FAF2E}" type="slidenum">
              <a:rPr lang="fr-FR" altLang="fr-FR"/>
              <a:pPr>
                <a:spcBef>
                  <a:spcPct val="0"/>
                </a:spcBef>
              </a:pPr>
              <a:t>11</a:t>
            </a:fld>
            <a:endParaRPr lang="fr-FR" altLang="fr-FR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BFC87D4-205F-43E3-8EE9-DC3990977AA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785813" y="857250"/>
            <a:ext cx="5230812" cy="3486150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948B2FB-6B86-4E9B-876F-D79F955833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14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358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6332D8C3-A45B-4834-AFBF-EC05B8BBB8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5C4FE6F-F9A3-4CB1-94BD-1A66CAFF0C27}" type="slidenum">
              <a:rPr lang="fr-FR" altLang="fr-FR"/>
              <a:pPr>
                <a:spcBef>
                  <a:spcPct val="0"/>
                </a:spcBef>
              </a:pPr>
              <a:t>12</a:t>
            </a:fld>
            <a:endParaRPr lang="fr-FR" altLang="fr-FR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0DAB4E62-973C-43B2-946A-641F5851478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642938" y="766763"/>
            <a:ext cx="5511800" cy="3673475"/>
          </a:xfrm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1133BB69-B396-470A-9D68-C41BE8EA7F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358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A6AC1BAB-B48D-4E82-BD67-E587725E09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055A1DC-11BB-4C8A-81B8-AD0090F3BFD6}" type="slidenum">
              <a:rPr lang="fr-FR" altLang="fr-FR"/>
              <a:pPr>
                <a:spcBef>
                  <a:spcPct val="0"/>
                </a:spcBef>
              </a:pPr>
              <a:t>13</a:t>
            </a:fld>
            <a:endParaRPr lang="fr-FR" altLang="fr-FR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089EDEB4-D2F5-404F-B7CA-4BB54EFF809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642938" y="766763"/>
            <a:ext cx="5511800" cy="3673475"/>
          </a:xfrm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60B287EB-8C10-4781-8309-F4229CE8E0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358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618BFD5C-1C8A-48E9-AB2B-4293BCFA57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ACAA924-2901-4662-80D1-D09FF0F0643B}" type="slidenum">
              <a:rPr lang="fr-FR" altLang="fr-FR"/>
              <a:pPr>
                <a:spcBef>
                  <a:spcPct val="0"/>
                </a:spcBef>
              </a:pPr>
              <a:t>14</a:t>
            </a:fld>
            <a:endParaRPr lang="fr-FR" altLang="fr-FR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594C0B85-268E-4807-B588-788F973718C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785813" y="857250"/>
            <a:ext cx="5230812" cy="3486150"/>
          </a:xfrm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22EC03B4-9533-49A6-B57C-27F2F9ECDC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14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358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ED3C7B4F-7D29-4A52-8F3A-76F4528B6F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977A46F-0E3B-4789-87F9-CB30751150CF}" type="slidenum">
              <a:rPr lang="fr-FR" altLang="fr-FR"/>
              <a:pPr>
                <a:spcBef>
                  <a:spcPct val="0"/>
                </a:spcBef>
              </a:pPr>
              <a:t>15</a:t>
            </a:fld>
            <a:endParaRPr lang="fr-FR" altLang="fr-FR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518F9FC7-51EC-464C-9E9E-8DA6E3AD6B3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642938" y="765175"/>
            <a:ext cx="5511800" cy="3675063"/>
          </a:xfrm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B4E83B55-AA10-4F90-A735-8DEE0D0280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5175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063CE6FE-343E-4470-9390-F8B4337BBC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D6EA50B-A9C4-438D-9354-BC9399783BAF}" type="slidenum">
              <a:rPr lang="fr-FR" altLang="fr-FR"/>
              <a:pPr>
                <a:spcBef>
                  <a:spcPct val="0"/>
                </a:spcBef>
              </a:pPr>
              <a:t>16</a:t>
            </a:fld>
            <a:endParaRPr lang="fr-FR" altLang="fr-FR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A3DDA63A-AB65-44F3-969B-E565F3DA5FF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642938" y="766763"/>
            <a:ext cx="5511800" cy="3673475"/>
          </a:xfrm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EC9B76F3-E9F2-42F9-A5F9-7EBA12FB43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358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C73C2C55-983D-47EC-B39C-8FD30648FA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B5DACEB-2463-42F7-BEF7-BDC0C36FCD59}" type="slidenum">
              <a:rPr lang="fr-FR" altLang="fr-FR"/>
              <a:pPr>
                <a:spcBef>
                  <a:spcPct val="0"/>
                </a:spcBef>
              </a:pPr>
              <a:t>17</a:t>
            </a:fld>
            <a:endParaRPr lang="fr-FR" altLang="fr-FR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EF0E4F83-6A7E-438F-9AEF-7B578254F35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642938" y="766763"/>
            <a:ext cx="5511800" cy="3673475"/>
          </a:xfrm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B30C81AD-4E8D-4DF6-9E95-F7ECD0F2FA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358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73830246-ABE0-439E-B2C4-CA57B7572A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6F5A76B-C003-4257-93E7-E86FFD92974F}" type="slidenum">
              <a:rPr lang="fr-FR" altLang="fr-FR"/>
              <a:pPr>
                <a:spcBef>
                  <a:spcPct val="0"/>
                </a:spcBef>
              </a:pPr>
              <a:t>18</a:t>
            </a:fld>
            <a:endParaRPr lang="fr-FR" altLang="fr-FR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3A224BC9-D346-44F7-A651-D6821CAC9EB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785813" y="857250"/>
            <a:ext cx="5230812" cy="3486150"/>
          </a:xfrm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4DFD4430-9A05-46D5-A240-87500BA6A0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14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358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BD909874-AB01-4D3A-8B04-CC93B173B2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3B47505-6F55-4109-9895-54441FEA45B6}" type="slidenum">
              <a:rPr lang="fr-FR" altLang="fr-FR"/>
              <a:pPr>
                <a:spcBef>
                  <a:spcPct val="0"/>
                </a:spcBef>
              </a:pPr>
              <a:t>19</a:t>
            </a:fld>
            <a:endParaRPr lang="fr-FR" altLang="fr-FR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435E0E43-6A48-48E1-A0C3-5F11DD33577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642938" y="765175"/>
            <a:ext cx="5511800" cy="3675063"/>
          </a:xfrm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70C15B28-9948-4245-9C6B-2327E57FA9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5175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D637CC4F-AA95-4362-B409-98344156F8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CCC77AD-952F-45F8-9B5F-FCBF7F322ACD}" type="slidenum">
              <a:rPr lang="fr-FR" altLang="fr-FR"/>
              <a:pPr>
                <a:spcBef>
                  <a:spcPct val="0"/>
                </a:spcBef>
              </a:pPr>
              <a:t>20</a:t>
            </a:fld>
            <a:endParaRPr lang="fr-FR" altLang="fr-FR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40185FC5-5552-495A-B0CE-3E7D9E9AD78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642938" y="765175"/>
            <a:ext cx="5511800" cy="3675063"/>
          </a:xfrm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016B998B-0302-4040-86DB-EBF2346E2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5175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19495708-6F7D-4758-834A-0CE59B4E95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CEA821F-78A3-48AB-A11C-2FD12BDF1967}" type="slidenum">
              <a:rPr lang="fr-FR" altLang="fr-FR"/>
              <a:pPr>
                <a:spcBef>
                  <a:spcPct val="0"/>
                </a:spcBef>
              </a:pPr>
              <a:t>3</a:t>
            </a:fld>
            <a:endParaRPr lang="fr-FR" altLang="fr-FR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4DAB033E-AF5A-4DE3-ACA2-494A2ED18D6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642938" y="766763"/>
            <a:ext cx="5511800" cy="3673475"/>
          </a:xfrm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E8C48E43-F8CB-48CF-BF75-DEFB2BEC19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358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10097D0D-9C51-4632-AB1A-E00B2EC3E7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EDE849E-685A-4A8A-8772-A28C0DB03174}" type="slidenum">
              <a:rPr lang="fr-FR" altLang="fr-FR"/>
              <a:pPr>
                <a:spcBef>
                  <a:spcPct val="0"/>
                </a:spcBef>
              </a:pPr>
              <a:t>4</a:t>
            </a:fld>
            <a:endParaRPr lang="fr-FR" altLang="fr-FR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27A488D0-F5EB-4140-BBB6-3C5C529D20D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642938" y="766763"/>
            <a:ext cx="5511800" cy="3673475"/>
          </a:xfrm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A9392C2C-43B0-4B55-BD03-65FA7B9D34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358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183ABCD2-4B4E-4474-8987-16994EB19D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FA1D63D-7A25-4E4F-972C-65936B975235}" type="slidenum">
              <a:rPr lang="fr-FR" altLang="fr-FR"/>
              <a:pPr>
                <a:spcBef>
                  <a:spcPct val="0"/>
                </a:spcBef>
              </a:pPr>
              <a:t>5</a:t>
            </a:fld>
            <a:endParaRPr lang="fr-FR" altLang="fr-FR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A6AC79B3-A501-46B1-851E-5D584728661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642938" y="766763"/>
            <a:ext cx="5511800" cy="3673475"/>
          </a:xfrm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252F459B-A48F-487C-BBED-46349CA9EA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358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2BCEEB49-3B71-4B95-8890-19D31359DF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038C308-D75D-43E3-A276-9ACDE9932593}" type="slidenum">
              <a:rPr lang="fr-FR" altLang="fr-FR"/>
              <a:pPr>
                <a:spcBef>
                  <a:spcPct val="0"/>
                </a:spcBef>
              </a:pPr>
              <a:t>6</a:t>
            </a:fld>
            <a:endParaRPr lang="fr-FR" altLang="fr-FR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AFB26B3E-2F30-4E40-ACBA-09C06A28499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642938" y="766763"/>
            <a:ext cx="5511800" cy="3673475"/>
          </a:xfrm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8F623C91-3CA8-4EEE-87EB-0433DED8B6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358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2091DAC1-2A95-4E90-8BEB-98B5DA8494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64C6C73-E096-4CA7-A5A6-058705DD707E}" type="slidenum">
              <a:rPr lang="fr-FR" altLang="fr-FR"/>
              <a:pPr>
                <a:spcBef>
                  <a:spcPct val="0"/>
                </a:spcBef>
              </a:pPr>
              <a:t>7</a:t>
            </a:fld>
            <a:endParaRPr lang="fr-FR" altLang="fr-FR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138324F0-04AC-47DA-9A1A-47634872232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642938" y="766763"/>
            <a:ext cx="5511800" cy="3673475"/>
          </a:xfrm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596A0AF6-3CA1-410D-BF19-7B8551D72B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358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C3B5E4E2-F04B-46B8-8952-423166022AA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3EDF85B9-74F2-4BA0-B8D7-CCF8570D7E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4B5DB254-C168-4180-8549-B728A2FF43B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FB728C31-D49B-405B-AB41-1C749BB07D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4884E86C-FE40-469E-8BD6-B66E9B76D8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C7902A9-1EF6-417C-A867-73CE4AEC53D1}" type="slidenum">
              <a:rPr lang="fr-FR" altLang="fr-FR"/>
              <a:pPr>
                <a:spcBef>
                  <a:spcPct val="0"/>
                </a:spcBef>
              </a:pPr>
              <a:t>10</a:t>
            </a:fld>
            <a:endParaRPr lang="fr-FR" altLang="fr-FR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FB3DB91F-AA10-4612-BE55-B18DB92F2FF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642938" y="766763"/>
            <a:ext cx="5511800" cy="3673475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FF3126B7-2702-4ADE-ADA4-B777D437D3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3588" eaLnBrk="1" hangingPunct="1"/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508A145-4127-4625-A3C4-C8E56624041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287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C0D3C29A-45C7-474A-A461-F51E29D56B9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E3585E1A-DCF8-40B7-AAE9-8558DDE1BDD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EAB093E8-535D-466E-B418-C142870533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56BE5EF3-75FD-4966-BC1F-CB877387568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4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4860EF7C-35F2-402D-99AD-B55C51EFF87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4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34D6509F-86BA-4A1E-B596-FA4477691F2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54B1BD9-11CB-4D9E-9BD8-CFE739AEF7E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0281D0FC-344A-49C8-9FD5-7D04BE657F3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93433B0A-7066-42B9-BEB3-D199C4054EA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53B09C59-5D84-4BF3-8689-6E9AD4D3AF5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04003D2A-F06C-4DA5-B84B-6EEC70CFBE1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4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A0DFBA6A-688F-4871-96CD-99BEA99D2C1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4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7E71DE2B-317D-4582-B516-51662EB4CDA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471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343275" y="1828800"/>
            <a:ext cx="6772275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/>
              <a:t>Cliquez pour modifier le style du titre</a:t>
            </a:r>
          </a:p>
        </p:txBody>
      </p:sp>
      <p:sp>
        <p:nvSpPr>
          <p:cNvPr id="471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343275" y="4267200"/>
            <a:ext cx="6772275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549EB28E-D0E6-41F7-85C6-C877FFADC6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6248400"/>
            <a:ext cx="24003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6DBFFEF1-6FCF-497B-B20A-F179E448C5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EE672A05-07C1-43F7-8837-1AC0A8AC7A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EE1CA1-45F7-4DBB-A21F-65AC3BF933F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71144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8B9A277-C1FC-4249-8042-C13245D24DE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2E4977B-B90E-4047-9626-2F2AA984F68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707A2-12E9-409A-B1A7-AEB02B64961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ACBE812F-F4E9-4DED-9477-67A7BC8EEFF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58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58075" y="457200"/>
            <a:ext cx="2314575" cy="54102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457200"/>
            <a:ext cx="6791325" cy="54102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7057377-6FAF-4204-B2C1-2A4159F9733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D3ECF10-F347-4ABF-B3B9-90616E9668A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612C6-9CBB-4C5E-8997-C61B18BC4D5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B4023986-3476-49F0-9B29-8CD43471F1F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3352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.png">
            <a:extLst>
              <a:ext uri="{FF2B5EF4-FFF2-40B4-BE49-F238E27FC236}">
                <a16:creationId xmlns:a16="http://schemas.microsoft.com/office/drawing/2014/main" id="{6BFF6CEC-5CBA-4F8E-8E5B-BF03C3B270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logo-T.png">
            <a:extLst>
              <a:ext uri="{FF2B5EF4-FFF2-40B4-BE49-F238E27FC236}">
                <a16:creationId xmlns:a16="http://schemas.microsoft.com/office/drawing/2014/main" id="{F497DA49-2908-4DE7-81B0-22078857EC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4629150"/>
            <a:ext cx="2471737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BE3BB28F-C031-46B8-9B02-D804949F66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0507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logo-T.png">
            <a:extLst>
              <a:ext uri="{FF2B5EF4-FFF2-40B4-BE49-F238E27FC236}">
                <a16:creationId xmlns:a16="http://schemas.microsoft.com/office/drawing/2014/main" id="{CAD101F5-A9D6-4A7F-8643-6A3E2591F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50813"/>
            <a:ext cx="21272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.png">
            <a:extLst>
              <a:ext uri="{FF2B5EF4-FFF2-40B4-BE49-F238E27FC236}">
                <a16:creationId xmlns:a16="http://schemas.microsoft.com/office/drawing/2014/main" id="{8910F5D3-99FB-4D0F-9AAD-B42F05299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Bandeau-logos-PPT.png">
            <a:extLst>
              <a:ext uri="{FF2B5EF4-FFF2-40B4-BE49-F238E27FC236}">
                <a16:creationId xmlns:a16="http://schemas.microsoft.com/office/drawing/2014/main" id="{DBF34161-7D7B-4379-8A39-46C0D6C42E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4686300"/>
            <a:ext cx="46069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B3289705-2941-427C-8A5A-23CD951702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4004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_transparent.png">
            <a:extLst>
              <a:ext uri="{FF2B5EF4-FFF2-40B4-BE49-F238E27FC236}">
                <a16:creationId xmlns:a16="http://schemas.microsoft.com/office/drawing/2014/main" id="{FED95A7A-8DBF-4550-9F10-C75BCD6D2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2474913"/>
            <a:ext cx="23368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logo-T.png">
            <a:extLst>
              <a:ext uri="{FF2B5EF4-FFF2-40B4-BE49-F238E27FC236}">
                <a16:creationId xmlns:a16="http://schemas.microsoft.com/office/drawing/2014/main" id="{2BBF1038-7896-4D7D-BB81-C07F11242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4678363"/>
            <a:ext cx="252888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71025CD3-7DD5-4D7E-9BAE-F04A3F323B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8343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bg>
      <p:bgPr>
        <a:solidFill>
          <a:srgbClr val="F8AA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0E86275F-D4C1-4550-A627-B9731CAEF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BEED34A5-271F-4AE3-8F8C-0D6E168A9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2D488EA0-9B2A-456A-AD5F-348B0B57DA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5473700"/>
            <a:ext cx="15636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33742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-tête de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4E23611C-085B-44FC-ADAB-381BF8A9F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BBCCF084-A9AF-4EBD-9B7E-338FB6BBA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0"/>
            <a:ext cx="36766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E36B0C07-FC2F-49F0-A57A-2BC6B1B98C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5434013"/>
            <a:ext cx="15652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22349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-têt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C13199BE-26EF-46AE-AC2D-72BCA841E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-146050"/>
            <a:ext cx="2573338" cy="700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D122924D-5F72-4B95-AA85-48F8C6ACD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0CC0346C-6C57-426C-941D-9DBA3382BA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491163"/>
            <a:ext cx="15652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48740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-tête de section">
    <p:bg>
      <p:bgPr>
        <a:solidFill>
          <a:srgbClr val="40B1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3C73E040-6067-4391-B220-D9B24F49A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2DA4DD52-7C92-4D27-8A54-EA700B3BE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AC2E1DC3-A076-4051-AF7C-9FDD9A34C6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539115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91481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-tête de section">
    <p:bg>
      <p:bgPr>
        <a:solidFill>
          <a:srgbClr val="6A7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6C01AFE4-6A3C-47F4-AEE6-5E873373B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2519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5BBC5522-1D89-4C38-B63E-BEF5C262D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0"/>
            <a:ext cx="36957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6CFE0970-9AF2-4D9A-9FF2-4CDE4AD9B3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5272088"/>
            <a:ext cx="15636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96643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FEB1406-E683-464C-AD72-7652FB7645D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AAF9AA5-7EAC-41CD-8E1C-F502F11BEF9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19053-0D48-4C57-B9E0-45EDC854804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FD33829F-EF61-42B0-8E9F-B2DBE6EDC5F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17835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-tête de sec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E256D078-1E93-444C-85BE-AF9740C7F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BDD5E2CA-9A02-42F4-A649-1645CB535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B5F0337F-8572-4492-9C8D-D7F0917641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5373688"/>
            <a:ext cx="156527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44308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jaune.png">
            <a:extLst>
              <a:ext uri="{FF2B5EF4-FFF2-40B4-BE49-F238E27FC236}">
                <a16:creationId xmlns:a16="http://schemas.microsoft.com/office/drawing/2014/main" id="{C07ABA15-3042-43D7-8950-0D2824746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jaune-transparent.png">
            <a:extLst>
              <a:ext uri="{FF2B5EF4-FFF2-40B4-BE49-F238E27FC236}">
                <a16:creationId xmlns:a16="http://schemas.microsoft.com/office/drawing/2014/main" id="{1A580A70-54EC-40A4-B7FC-49F365DBA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1DF3F459-7501-4F9A-89D0-0A3E28505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5608638"/>
            <a:ext cx="15636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45043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rouge.png">
            <a:extLst>
              <a:ext uri="{FF2B5EF4-FFF2-40B4-BE49-F238E27FC236}">
                <a16:creationId xmlns:a16="http://schemas.microsoft.com/office/drawing/2014/main" id="{2F8DDBBA-039E-4C82-8BE7-F15F1C341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rouge-transparent.png">
            <a:extLst>
              <a:ext uri="{FF2B5EF4-FFF2-40B4-BE49-F238E27FC236}">
                <a16:creationId xmlns:a16="http://schemas.microsoft.com/office/drawing/2014/main" id="{8665D445-9969-4511-81AB-24BE82262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0"/>
            <a:ext cx="3662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84A311E9-EE38-42E5-BC5E-0B96B9CF76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5467350"/>
            <a:ext cx="156527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892996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ordeaux.png">
            <a:extLst>
              <a:ext uri="{FF2B5EF4-FFF2-40B4-BE49-F238E27FC236}">
                <a16:creationId xmlns:a16="http://schemas.microsoft.com/office/drawing/2014/main" id="{B406E9DF-80FE-4F13-B280-2131AFAE9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ordeaux-transparent.png">
            <a:extLst>
              <a:ext uri="{FF2B5EF4-FFF2-40B4-BE49-F238E27FC236}">
                <a16:creationId xmlns:a16="http://schemas.microsoft.com/office/drawing/2014/main" id="{40D72525-04F7-48DF-BACD-EA7140B9C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ED079958-BA82-4008-94CB-99FC8431CC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5507038"/>
            <a:ext cx="156368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16621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turquoise.png">
            <a:extLst>
              <a:ext uri="{FF2B5EF4-FFF2-40B4-BE49-F238E27FC236}">
                <a16:creationId xmlns:a16="http://schemas.microsoft.com/office/drawing/2014/main" id="{D3FE77FD-A1FF-49F7-B429-6F1B5F246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turquoise-transparent.png">
            <a:extLst>
              <a:ext uri="{FF2B5EF4-FFF2-40B4-BE49-F238E27FC236}">
                <a16:creationId xmlns:a16="http://schemas.microsoft.com/office/drawing/2014/main" id="{3CCD93C2-F93E-4D27-9A11-CBB0E45C7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151302D3-D674-400F-8F4E-00A1915F56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560070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279513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gris-bleu.png">
            <a:extLst>
              <a:ext uri="{FF2B5EF4-FFF2-40B4-BE49-F238E27FC236}">
                <a16:creationId xmlns:a16="http://schemas.microsoft.com/office/drawing/2014/main" id="{D615D2E5-B362-43B2-B0E4-B75DCF31C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gris.png">
            <a:extLst>
              <a:ext uri="{FF2B5EF4-FFF2-40B4-BE49-F238E27FC236}">
                <a16:creationId xmlns:a16="http://schemas.microsoft.com/office/drawing/2014/main" id="{B439B09B-DE84-4BA0-8EAB-18AEB3359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A764280A-DA0D-4BFC-812A-506BAB58A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5307013"/>
            <a:ext cx="15636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239324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eu.png">
            <a:extLst>
              <a:ext uri="{FF2B5EF4-FFF2-40B4-BE49-F238E27FC236}">
                <a16:creationId xmlns:a16="http://schemas.microsoft.com/office/drawing/2014/main" id="{F9242BE7-38C9-4779-991D-8E9D46A44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eu-transparent.png">
            <a:extLst>
              <a:ext uri="{FF2B5EF4-FFF2-40B4-BE49-F238E27FC236}">
                <a16:creationId xmlns:a16="http://schemas.microsoft.com/office/drawing/2014/main" id="{1A07236C-1AEC-4468-83F7-DB03BFEF2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542E92EC-30A0-490B-8091-8D52CA339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557530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673749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6" descr="ENVT_ppt_T_gris.png">
            <a:extLst>
              <a:ext uri="{FF2B5EF4-FFF2-40B4-BE49-F238E27FC236}">
                <a16:creationId xmlns:a16="http://schemas.microsoft.com/office/drawing/2014/main" id="{A0EE1F03-34FB-414B-A6A1-2E99B10A5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-61913"/>
            <a:ext cx="36957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à coins arrondis 7">
            <a:extLst>
              <a:ext uri="{FF2B5EF4-FFF2-40B4-BE49-F238E27FC236}">
                <a16:creationId xmlns:a16="http://schemas.microsoft.com/office/drawing/2014/main" id="{2B237A57-9D13-455E-B53B-D0AB5AF8C0F1}"/>
              </a:ext>
            </a:extLst>
          </p:cNvPr>
          <p:cNvSpPr/>
          <p:nvPr/>
        </p:nvSpPr>
        <p:spPr>
          <a:xfrm>
            <a:off x="-246063" y="449263"/>
            <a:ext cx="3011488" cy="593725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E88828E8-4135-4FE5-8F10-9B8E31BF45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6888" y="496888"/>
            <a:ext cx="1779587" cy="4429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278">
                <a:solidFill>
                  <a:schemeClr val="bg1"/>
                </a:solidFill>
                <a:latin typeface="Arial" panose="020B0604020202020204" pitchFamily="34" charset="0"/>
              </a:rPr>
              <a:t>SOMMAIRE</a:t>
            </a:r>
          </a:p>
        </p:txBody>
      </p:sp>
      <p:pic>
        <p:nvPicPr>
          <p:cNvPr id="35" name="Image 9" descr="ENVT_ppt_logo-T.png">
            <a:extLst>
              <a:ext uri="{FF2B5EF4-FFF2-40B4-BE49-F238E27FC236}">
                <a16:creationId xmlns:a16="http://schemas.microsoft.com/office/drawing/2014/main" id="{1DABC971-E1A4-4CBD-9A88-F0B8C1BBA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5524500"/>
            <a:ext cx="156527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9"/>
            <a:ext cx="9258300" cy="939824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05486" y="1950510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>
          <a:xfrm>
            <a:off x="1105497" y="239924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678657" y="2006335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7" name="Espace réservé du contenu 3"/>
          <p:cNvSpPr>
            <a:spLocks noGrp="1"/>
          </p:cNvSpPr>
          <p:nvPr>
            <p:ph sz="half" idx="15"/>
          </p:nvPr>
        </p:nvSpPr>
        <p:spPr>
          <a:xfrm>
            <a:off x="1105499" y="3187582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16"/>
          </p:nvPr>
        </p:nvSpPr>
        <p:spPr>
          <a:xfrm>
            <a:off x="1105509" y="3639098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1105485" y="4850778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8"/>
          </p:nvPr>
        </p:nvSpPr>
        <p:spPr>
          <a:xfrm>
            <a:off x="1105475" y="4402045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contenu 3"/>
          <p:cNvSpPr>
            <a:spLocks noGrp="1"/>
          </p:cNvSpPr>
          <p:nvPr>
            <p:ph sz="half" idx="19"/>
          </p:nvPr>
        </p:nvSpPr>
        <p:spPr>
          <a:xfrm>
            <a:off x="6043046" y="1950510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Espace réservé du contenu 3"/>
          <p:cNvSpPr>
            <a:spLocks noGrp="1"/>
          </p:cNvSpPr>
          <p:nvPr>
            <p:ph sz="half" idx="20"/>
          </p:nvPr>
        </p:nvSpPr>
        <p:spPr>
          <a:xfrm>
            <a:off x="6043046" y="3190366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contenu 3"/>
          <p:cNvSpPr>
            <a:spLocks noGrp="1"/>
          </p:cNvSpPr>
          <p:nvPr>
            <p:ph sz="half" idx="21"/>
          </p:nvPr>
        </p:nvSpPr>
        <p:spPr>
          <a:xfrm>
            <a:off x="6043046" y="4399042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13"/>
          <p:cNvSpPr>
            <a:spLocks noGrp="1"/>
          </p:cNvSpPr>
          <p:nvPr>
            <p:ph type="body" sz="quarter" idx="22"/>
          </p:nvPr>
        </p:nvSpPr>
        <p:spPr>
          <a:xfrm>
            <a:off x="6043045" y="239924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Espace réservé du texte 13"/>
          <p:cNvSpPr>
            <a:spLocks noGrp="1"/>
          </p:cNvSpPr>
          <p:nvPr>
            <p:ph type="body" sz="quarter" idx="23"/>
          </p:nvPr>
        </p:nvSpPr>
        <p:spPr>
          <a:xfrm>
            <a:off x="6043045" y="3633896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24"/>
          </p:nvPr>
        </p:nvSpPr>
        <p:spPr>
          <a:xfrm>
            <a:off x="6043056" y="484777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7" name="Espace réservé du texte 15"/>
          <p:cNvSpPr>
            <a:spLocks noGrp="1"/>
          </p:cNvSpPr>
          <p:nvPr>
            <p:ph type="body" sz="quarter" idx="25"/>
          </p:nvPr>
        </p:nvSpPr>
        <p:spPr>
          <a:xfrm>
            <a:off x="678657" y="324099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5"/>
          <p:cNvSpPr>
            <a:spLocks noGrp="1"/>
          </p:cNvSpPr>
          <p:nvPr>
            <p:ph type="body" sz="quarter" idx="26"/>
          </p:nvPr>
        </p:nvSpPr>
        <p:spPr>
          <a:xfrm>
            <a:off x="678657" y="445787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Espace réservé du texte 15"/>
          <p:cNvSpPr>
            <a:spLocks noGrp="1"/>
          </p:cNvSpPr>
          <p:nvPr>
            <p:ph type="body" sz="quarter" idx="27"/>
          </p:nvPr>
        </p:nvSpPr>
        <p:spPr>
          <a:xfrm>
            <a:off x="5605775" y="2006335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Espace réservé du texte 15"/>
          <p:cNvSpPr>
            <a:spLocks noGrp="1"/>
          </p:cNvSpPr>
          <p:nvPr>
            <p:ph type="body" sz="quarter" idx="28"/>
          </p:nvPr>
        </p:nvSpPr>
        <p:spPr>
          <a:xfrm>
            <a:off x="5605775" y="324099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15"/>
          <p:cNvSpPr>
            <a:spLocks noGrp="1"/>
          </p:cNvSpPr>
          <p:nvPr>
            <p:ph type="body" sz="quarter" idx="29"/>
          </p:nvPr>
        </p:nvSpPr>
        <p:spPr>
          <a:xfrm>
            <a:off x="5605775" y="4454867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6" name="Espace réservé du numéro de diapositive 8">
            <a:extLst>
              <a:ext uri="{FF2B5EF4-FFF2-40B4-BE49-F238E27FC236}">
                <a16:creationId xmlns:a16="http://schemas.microsoft.com/office/drawing/2014/main" id="{BE7C5A14-3886-4D76-B944-342FAE3EDECD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D566FA3-DBFB-458A-8CA6-5E7D9EA55E0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839355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 descr="ENVT_ppt_T_gris.png">
            <a:extLst>
              <a:ext uri="{FF2B5EF4-FFF2-40B4-BE49-F238E27FC236}">
                <a16:creationId xmlns:a16="http://schemas.microsoft.com/office/drawing/2014/main" id="{A05F2AA5-6D6B-48F2-8A50-0466DE004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à coins arrondis 7">
            <a:extLst>
              <a:ext uri="{FF2B5EF4-FFF2-40B4-BE49-F238E27FC236}">
                <a16:creationId xmlns:a16="http://schemas.microsoft.com/office/drawing/2014/main" id="{87605336-F2DB-4EBD-8A66-6D6E091F4712}"/>
              </a:ext>
            </a:extLst>
          </p:cNvPr>
          <p:cNvSpPr/>
          <p:nvPr userDrawn="1"/>
        </p:nvSpPr>
        <p:spPr>
          <a:xfrm>
            <a:off x="-411163" y="433388"/>
            <a:ext cx="5133976" cy="644525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age 8" descr="ENVT_ppt_logo-T.png">
            <a:extLst>
              <a:ext uri="{FF2B5EF4-FFF2-40B4-BE49-F238E27FC236}">
                <a16:creationId xmlns:a16="http://schemas.microsoft.com/office/drawing/2014/main" id="{1F71F943-C768-48DE-8839-AAD7915EB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500688"/>
            <a:ext cx="156368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00471"/>
            <a:ext cx="9258300" cy="1143000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18230668-65B3-4CDA-BCCD-7571AEB2B0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235D086-081A-4616-B197-E35B9F3978B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978369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6">
            <a:extLst>
              <a:ext uri="{FF2B5EF4-FFF2-40B4-BE49-F238E27FC236}">
                <a16:creationId xmlns:a16="http://schemas.microsoft.com/office/drawing/2014/main" id="{06AA7580-E197-45E2-AC86-316F60410246}"/>
              </a:ext>
            </a:extLst>
          </p:cNvPr>
          <p:cNvSpPr/>
          <p:nvPr userDrawn="1"/>
        </p:nvSpPr>
        <p:spPr>
          <a:xfrm>
            <a:off x="-461963" y="412750"/>
            <a:ext cx="3894138" cy="681038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281C74D-B63F-4763-9FA9-7710BF84A1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4350" y="514350"/>
            <a:ext cx="1890713" cy="4429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278">
                <a:solidFill>
                  <a:srgbClr val="FFFFFF"/>
                </a:solidFill>
                <a:latin typeface="Arial" panose="020B0604020202020204" pitchFamily="34" charset="0"/>
              </a:rPr>
              <a:t>TITRE 24 PT</a:t>
            </a:r>
          </a:p>
        </p:txBody>
      </p:sp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9A2ECEFE-E31F-4CE1-A106-CE553A28C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989638"/>
            <a:ext cx="13398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13699"/>
            <a:ext cx="9258300" cy="680244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1600201"/>
            <a:ext cx="9258300" cy="4156904"/>
          </a:xfrm>
        </p:spPr>
        <p:txBody>
          <a:bodyPr>
            <a:normAutofit/>
          </a:bodyPr>
          <a:lstStyle>
            <a:lvl1pPr>
              <a:defRPr sz="1709"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056FFA8C-B4E1-4534-8B48-9F1984DB35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8CB4136-44EA-4DC5-B4AE-43076B5A9C6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9967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22A526E-97C9-40AE-8E92-E99AF85B1C3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050F3E7-716E-49CB-B354-70739F70F9D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89F11-D096-4D43-A0AF-D6A81378553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F08611F9-AEED-4883-9B53-CB864563D7A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3367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ENVT_ppt_T_gris.png">
            <a:extLst>
              <a:ext uri="{FF2B5EF4-FFF2-40B4-BE49-F238E27FC236}">
                <a16:creationId xmlns:a16="http://schemas.microsoft.com/office/drawing/2014/main" id="{714E7031-BE16-4676-BE4F-726E25265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0"/>
            <a:ext cx="3662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783CBEB9-E167-4A1F-B419-841C2FAC1D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6CD174-CADE-4825-B4D9-AE2065A062A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831582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324" y="4800602"/>
            <a:ext cx="6172200" cy="566739"/>
          </a:xfrm>
        </p:spPr>
        <p:txBody>
          <a:bodyPr anchor="b"/>
          <a:lstStyle>
            <a:lvl1pPr algn="l">
              <a:defRPr sz="1899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38"/>
            </a:lvl1pPr>
            <a:lvl2pPr marL="434009" indent="0">
              <a:buNone/>
              <a:defRPr sz="2658"/>
            </a:lvl2pPr>
            <a:lvl3pPr marL="868017" indent="0">
              <a:buNone/>
              <a:defRPr sz="2278"/>
            </a:lvl3pPr>
            <a:lvl4pPr marL="1302026" indent="0">
              <a:buNone/>
              <a:defRPr sz="1899"/>
            </a:lvl4pPr>
            <a:lvl5pPr marL="1736034" indent="0">
              <a:buNone/>
              <a:defRPr sz="1899"/>
            </a:lvl5pPr>
            <a:lvl6pPr marL="2170043" indent="0">
              <a:buNone/>
              <a:defRPr sz="1899"/>
            </a:lvl6pPr>
            <a:lvl7pPr marL="2604051" indent="0">
              <a:buNone/>
              <a:defRPr sz="1899"/>
            </a:lvl7pPr>
            <a:lvl8pPr marL="3038060" indent="0">
              <a:buNone/>
              <a:defRPr sz="1899"/>
            </a:lvl8pPr>
            <a:lvl9pPr marL="3472068" indent="0">
              <a:buNone/>
              <a:defRPr sz="1899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324" y="5367340"/>
            <a:ext cx="6172200" cy="804863"/>
          </a:xfrm>
        </p:spPr>
        <p:txBody>
          <a:bodyPr/>
          <a:lstStyle>
            <a:lvl1pPr marL="0" indent="0">
              <a:buNone/>
              <a:defRPr sz="1329"/>
            </a:lvl1pPr>
            <a:lvl2pPr marL="434009" indent="0">
              <a:buNone/>
              <a:defRPr sz="1139"/>
            </a:lvl2pPr>
            <a:lvl3pPr marL="868017" indent="0">
              <a:buNone/>
              <a:defRPr sz="949"/>
            </a:lvl3pPr>
            <a:lvl4pPr marL="1302026" indent="0">
              <a:buNone/>
              <a:defRPr sz="855"/>
            </a:lvl4pPr>
            <a:lvl5pPr marL="1736034" indent="0">
              <a:buNone/>
              <a:defRPr sz="855"/>
            </a:lvl5pPr>
            <a:lvl6pPr marL="2170043" indent="0">
              <a:buNone/>
              <a:defRPr sz="855"/>
            </a:lvl6pPr>
            <a:lvl7pPr marL="2604051" indent="0">
              <a:buNone/>
              <a:defRPr sz="855"/>
            </a:lvl7pPr>
            <a:lvl8pPr marL="3038060" indent="0">
              <a:buNone/>
              <a:defRPr sz="855"/>
            </a:lvl8pPr>
            <a:lvl9pPr marL="3472068" indent="0">
              <a:buNone/>
              <a:defRPr sz="85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BAFBA0D3-EFD3-4516-BDA8-52BE9F58AC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1BF8B0A-928F-4CB9-9211-809C8B981BD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137991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83D5E8-E9BF-4AAD-8DC5-E93BA338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78332-7E61-41CE-A480-EDF166768B5C}" type="datetimeFigureOut">
              <a:rPr lang="fr-FR"/>
              <a:pPr>
                <a:defRPr/>
              </a:pPr>
              <a:t>15/03/2024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9D2DD5-FAC4-46BA-B948-5AB7A93F9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4D7CCE-1CD5-4F5B-8EDC-CE18A349B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B5484-2FBA-4BAF-BB31-AA4295E47E7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71340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1981200"/>
            <a:ext cx="45529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5529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B662AF9-3C94-4846-8401-0C4F7E3C03A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F84F105-9C95-47D6-BE02-0E436B125A3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D50D5-AB7E-4574-AC5D-C649594595A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9264A0CC-65EA-4575-94FB-45B0E4C8519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2567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EC4DC3E-8C07-4F09-A686-FFB9EACB09E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F8C4A8E-6E67-45A7-885A-480877C7500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F2B69-E8F5-4B2B-8F69-9C89E18AD3F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11AFA041-D79B-4831-B6FE-376F2D36499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643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9ED607-ED68-4C8F-A20D-56E6A2B5E6A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547973-9B77-4BF0-B109-40EB6E1834C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00927-8A9B-4678-97CF-69152A6BE2F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85F7DE36-3DE3-4624-AE87-810CC808338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2128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716831C-4D6D-4745-8802-5B6634D7CB3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C3E57DC-6DC7-45A5-8E88-979EC541126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67CEF-2319-4FEE-AB02-43434270ACA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F33EDCF6-4B0C-480B-B18E-A3B5291A0C1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094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138C9FD-75FA-469A-ACEC-A6FFC3325B5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F4CF763-9598-41B9-BBC6-DF3BB7CA7C5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47B18-C224-457E-87FE-A97DE252CBC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55451067-2903-4FA0-8DFF-46AABCBFBBA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526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B582A9C-E7D1-4A6A-9C17-26DFA931CDD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AD3FD7C-6F1D-4F9C-B79B-C210C3F7A9C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A9E27-FDFF-4298-8483-6257611FE90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F0A25DBE-96E8-4C15-A0DB-ECD8246D5D9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216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21758BDD-C765-4E98-86A5-5784A8DCA5E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2435785F-E43F-441E-B990-B2070151E8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4003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EE1693A9-A8C5-49B6-9D3D-D936BE25DBE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36C292DE-5D66-465C-A484-BD36CD80ADB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287000" cy="546100"/>
            <a:chOff x="0" y="0"/>
            <a:chExt cx="5760" cy="344"/>
          </a:xfrm>
        </p:grpSpPr>
        <p:sp>
          <p:nvSpPr>
            <p:cNvPr id="1032" name="Rectangle 5">
              <a:extLst>
                <a:ext uri="{FF2B5EF4-FFF2-40B4-BE49-F238E27FC236}">
                  <a16:creationId xmlns:a16="http://schemas.microsoft.com/office/drawing/2014/main" id="{9AC6F8E2-E2AD-408A-BE23-3693DF632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3" name="Rectangle 6">
              <a:extLst>
                <a:ext uri="{FF2B5EF4-FFF2-40B4-BE49-F238E27FC236}">
                  <a16:creationId xmlns:a16="http://schemas.microsoft.com/office/drawing/2014/main" id="{F223F798-6B2A-4E31-9995-9C68050C5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4" name="Rectangle 7">
              <a:extLst>
                <a:ext uri="{FF2B5EF4-FFF2-40B4-BE49-F238E27FC236}">
                  <a16:creationId xmlns:a16="http://schemas.microsoft.com/office/drawing/2014/main" id="{0E352100-46A3-4448-801E-A57E5EDE5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>
              <a:extLst>
                <a:ext uri="{FF2B5EF4-FFF2-40B4-BE49-F238E27FC236}">
                  <a16:creationId xmlns:a16="http://schemas.microsoft.com/office/drawing/2014/main" id="{D0CD082E-A5DD-47C2-A959-B4F3A630A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>
              <a:extLst>
                <a:ext uri="{FF2B5EF4-FFF2-40B4-BE49-F238E27FC236}">
                  <a16:creationId xmlns:a16="http://schemas.microsoft.com/office/drawing/2014/main" id="{61434657-DD8E-4965-81A1-5395969D8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>
              <a:extLst>
                <a:ext uri="{FF2B5EF4-FFF2-40B4-BE49-F238E27FC236}">
                  <a16:creationId xmlns:a16="http://schemas.microsoft.com/office/drawing/2014/main" id="{F42B42C6-3C06-46A4-815D-D6E1A697B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4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>
              <a:extLst>
                <a:ext uri="{FF2B5EF4-FFF2-40B4-BE49-F238E27FC236}">
                  <a16:creationId xmlns:a16="http://schemas.microsoft.com/office/drawing/2014/main" id="{455729EB-BCF8-4A64-BAED-C11033510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92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9" name="Rectangle 12">
              <a:extLst>
                <a:ext uri="{FF2B5EF4-FFF2-40B4-BE49-F238E27FC236}">
                  <a16:creationId xmlns:a16="http://schemas.microsoft.com/office/drawing/2014/main" id="{AE9D7A7A-51BF-4139-BF46-1A3C42F5E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>
              <a:extLst>
                <a:ext uri="{FF2B5EF4-FFF2-40B4-BE49-F238E27FC236}">
                  <a16:creationId xmlns:a16="http://schemas.microsoft.com/office/drawing/2014/main" id="{DFF3FAC2-A181-4EE8-99C7-742195FF3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4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>
            <a:extLst>
              <a:ext uri="{FF2B5EF4-FFF2-40B4-BE49-F238E27FC236}">
                <a16:creationId xmlns:a16="http://schemas.microsoft.com/office/drawing/2014/main" id="{6AA8BC47-6281-4AF8-9A28-772A6EB087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457200"/>
            <a:ext cx="92583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30" name="Rectangle 15">
            <a:extLst>
              <a:ext uri="{FF2B5EF4-FFF2-40B4-BE49-F238E27FC236}">
                <a16:creationId xmlns:a16="http://schemas.microsoft.com/office/drawing/2014/main" id="{93180A4F-B03E-4EEA-8E18-8086409B83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981200"/>
            <a:ext cx="92583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6096" name="Rectangle 16">
            <a:extLst>
              <a:ext uri="{FF2B5EF4-FFF2-40B4-BE49-F238E27FC236}">
                <a16:creationId xmlns:a16="http://schemas.microsoft.com/office/drawing/2014/main" id="{790B7914-2B41-4CFF-9E3E-7C5CC53F42D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>
            <a:extLst>
              <a:ext uri="{FF2B5EF4-FFF2-40B4-BE49-F238E27FC236}">
                <a16:creationId xmlns:a16="http://schemas.microsoft.com/office/drawing/2014/main" id="{AA3F326C-C15A-49FB-B481-35D92A6C0FE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2051" name="Espace réservé du texte 2">
            <a:extLst>
              <a:ext uri="{FF2B5EF4-FFF2-40B4-BE49-F238E27FC236}">
                <a16:creationId xmlns:a16="http://schemas.microsoft.com/office/drawing/2014/main" id="{F327853A-367F-44D7-A809-4894AD6E36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6AB420-5A48-475B-B16B-CCD457B992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4350" y="6356350"/>
            <a:ext cx="24003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F89E74-DB6D-4D7B-99BB-9278D7E6E46C}" type="datetimeFigureOut">
              <a:rPr lang="fr-FR"/>
              <a:pPr>
                <a:defRPr/>
              </a:pPr>
              <a:t>15/03/2024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FDDB6E-F120-40E8-95AD-7D48143DA0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14725" y="6356350"/>
            <a:ext cx="325755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0B98CC-6717-480F-B6C5-406D3757BD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72350" y="6356350"/>
            <a:ext cx="24003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610FFFF-A235-4C0F-BA19-B93C35491A9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3986" r:id="rId16"/>
    <p:sldLayoutId id="2147483987" r:id="rId17"/>
    <p:sldLayoutId id="2147483988" r:id="rId18"/>
    <p:sldLayoutId id="2147483989" r:id="rId19"/>
    <p:sldLayoutId id="2147483990" r:id="rId20"/>
    <p:sldLayoutId id="2147483969" r:id="rId21"/>
  </p:sldLayoutIdLst>
  <p:txStyles>
    <p:titleStyle>
      <a:lvl1pPr algn="ctr" defTabSz="433388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2pPr>
      <a:lvl3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3pPr>
      <a:lvl4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4pPr>
      <a:lvl5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5pPr>
      <a:lvl6pPr marL="434009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6pPr>
      <a:lvl7pPr marL="868017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7pPr>
      <a:lvl8pPr marL="1302026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8pPr>
      <a:lvl9pPr marL="1736034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5438" indent="-325438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3263" indent="-269875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4263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650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952625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87047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6pPr>
      <a:lvl7pPr marL="2821055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7pPr>
      <a:lvl8pPr marL="3255064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8pPr>
      <a:lvl9pPr marL="3689073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1pPr>
      <a:lvl2pPr marL="434009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2pPr>
      <a:lvl3pPr marL="868017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3pPr>
      <a:lvl4pPr marL="1302026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4pPr>
      <a:lvl5pPr marL="1736034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5pPr>
      <a:lvl6pPr marL="2170043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6pPr>
      <a:lvl7pPr marL="2604051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7pPr>
      <a:lvl8pPr marL="3038060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8pPr>
      <a:lvl9pPr marL="3472068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emf"/><Relationship Id="rId10" Type="http://schemas.openxmlformats.org/officeDocument/2006/relationships/image" Target="../media/image3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png"/><Relationship Id="rId11" Type="http://schemas.openxmlformats.org/officeDocument/2006/relationships/image" Target="../media/image39.png"/><Relationship Id="rId5" Type="http://schemas.openxmlformats.org/officeDocument/2006/relationships/image" Target="../media/image34.emf"/><Relationship Id="rId10" Type="http://schemas.openxmlformats.org/officeDocument/2006/relationships/image" Target="../media/image38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>
            <a:extLst>
              <a:ext uri="{FF2B5EF4-FFF2-40B4-BE49-F238E27FC236}">
                <a16:creationId xmlns:a16="http://schemas.microsoft.com/office/drawing/2014/main" id="{C526B531-D544-49EB-AAC0-8269ACA40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600" y="1125538"/>
            <a:ext cx="7232650" cy="950912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fr-FR" altLang="fr-FR" sz="4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distribution</a:t>
            </a:r>
          </a:p>
        </p:txBody>
      </p:sp>
      <p:sp>
        <p:nvSpPr>
          <p:cNvPr id="26627" name="Text Box 14">
            <a:extLst>
              <a:ext uri="{FF2B5EF4-FFF2-40B4-BE49-F238E27FC236}">
                <a16:creationId xmlns:a16="http://schemas.microsoft.com/office/drawing/2014/main" id="{03A865A2-5F2B-49E7-8117-1D598D6DB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663" y="5516563"/>
            <a:ext cx="180049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600" b="1" i="1" dirty="0">
                <a:solidFill>
                  <a:srgbClr val="000000"/>
                </a:solidFill>
                <a:latin typeface="Arial" panose="020B0604020202020204" pitchFamily="34" charset="0"/>
              </a:rPr>
              <a:t>Mars 2024</a:t>
            </a:r>
          </a:p>
        </p:txBody>
      </p:sp>
      <p:sp>
        <p:nvSpPr>
          <p:cNvPr id="2" name="Sous-titre 1">
            <a:extLst>
              <a:ext uri="{FF2B5EF4-FFF2-40B4-BE49-F238E27FC236}">
                <a16:creationId xmlns:a16="http://schemas.microsoft.com/office/drawing/2014/main" id="{71A2E530-ACDE-4AF9-B4DC-0717C0E297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1613" y="2781300"/>
            <a:ext cx="4441825" cy="584200"/>
          </a:xfrm>
        </p:spPr>
        <p:txBody>
          <a:bodyPr/>
          <a:lstStyle/>
          <a:p>
            <a:pPr defTabSz="434009">
              <a:defRPr/>
            </a:pPr>
            <a:r>
              <a:rPr lang="fr-FR" altLang="fr-FR" sz="2400" b="1" i="1" dirty="0">
                <a:solidFill>
                  <a:schemeClr val="tx2"/>
                </a:solidFill>
              </a:rPr>
              <a:t>Alain Bousquet-Mélou</a:t>
            </a:r>
            <a:endParaRPr lang="fr-FR" altLang="fr-FR" sz="105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>
            <a:extLst>
              <a:ext uri="{FF2B5EF4-FFF2-40B4-BE49-F238E27FC236}">
                <a16:creationId xmlns:a16="http://schemas.microsoft.com/office/drawing/2014/main" id="{87D12CFC-6C2F-4090-A25C-CE3F390AF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013" y="1133475"/>
            <a:ext cx="2366962" cy="56832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lIns="96838" tIns="49212" rIns="96838" bIns="49212">
            <a:spAutoFit/>
          </a:bodyPr>
          <a:lstStyle/>
          <a:p>
            <a:pPr defTabSz="808038">
              <a:defRPr/>
            </a:pPr>
            <a:r>
              <a:rPr lang="fr-FR" sz="3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DEFINITION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B2A53CD1-D860-4D1C-B292-F0DED7B53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25" y="4672013"/>
            <a:ext cx="178435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/>
              <a:t>Volume =</a:t>
            </a: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44290D8D-B553-4ACF-ABC2-0E67371AB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8638" y="4392613"/>
            <a:ext cx="5364162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800" b="1"/>
              <a:t>Quantité dans l’organisme</a:t>
            </a:r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C0C7894C-72F7-4A81-BC44-587DA7F2B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225" y="5003800"/>
            <a:ext cx="5221288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800" b="1"/>
              <a:t>Concentration plasmatique</a:t>
            </a:r>
          </a:p>
        </p:txBody>
      </p:sp>
      <p:sp>
        <p:nvSpPr>
          <p:cNvPr id="44038" name="Line 6">
            <a:extLst>
              <a:ext uri="{FF2B5EF4-FFF2-40B4-BE49-F238E27FC236}">
                <a16:creationId xmlns:a16="http://schemas.microsoft.com/office/drawing/2014/main" id="{4CA5CB7A-D6DB-4438-8DE2-89C6F2DCDE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0938" y="4953000"/>
            <a:ext cx="4227512" cy="1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0EFD77F8-F84B-457C-93CC-A012B9502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" y="2044700"/>
            <a:ext cx="926147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/>
              <a:t>constante de proportionnalité entre la quantité de substance présente dans l’organisme et la concentration plasmatique</a:t>
            </a:r>
          </a:p>
        </p:txBody>
      </p:sp>
      <p:sp>
        <p:nvSpPr>
          <p:cNvPr id="44040" name="Rectangle 9">
            <a:extLst>
              <a:ext uri="{FF2B5EF4-FFF2-40B4-BE49-F238E27FC236}">
                <a16:creationId xmlns:a16="http://schemas.microsoft.com/office/drawing/2014/main" id="{118F3A38-25E8-462D-AFDC-91883DD3E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298450"/>
            <a:ext cx="76755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>
                <a:solidFill>
                  <a:schemeClr val="tx2"/>
                </a:solidFill>
              </a:rPr>
              <a:t>VOLUME DE DISTRIBUTION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reeform 3" descr="Tirets horizontaux">
            <a:extLst>
              <a:ext uri="{FF2B5EF4-FFF2-40B4-BE49-F238E27FC236}">
                <a16:creationId xmlns:a16="http://schemas.microsoft.com/office/drawing/2014/main" id="{525D0175-C3D4-41A8-BD7B-AE75BA7BBA93}"/>
              </a:ext>
            </a:extLst>
          </p:cNvPr>
          <p:cNvSpPr>
            <a:spLocks/>
          </p:cNvSpPr>
          <p:nvPr/>
        </p:nvSpPr>
        <p:spPr bwMode="auto">
          <a:xfrm>
            <a:off x="1568450" y="4276725"/>
            <a:ext cx="3208338" cy="1795463"/>
          </a:xfrm>
          <a:custGeom>
            <a:avLst/>
            <a:gdLst>
              <a:gd name="T0" fmla="*/ 0 w 2021"/>
              <a:gd name="T1" fmla="*/ 0 h 1209"/>
              <a:gd name="T2" fmla="*/ 0 w 2021"/>
              <a:gd name="T3" fmla="*/ 2147483646 h 1209"/>
              <a:gd name="T4" fmla="*/ 2147483646 w 2021"/>
              <a:gd name="T5" fmla="*/ 2147483646 h 1209"/>
              <a:gd name="T6" fmla="*/ 2147483646 w 2021"/>
              <a:gd name="T7" fmla="*/ 2147483646 h 1209"/>
              <a:gd name="T8" fmla="*/ 2147483646 w 2021"/>
              <a:gd name="T9" fmla="*/ 2147483646 h 1209"/>
              <a:gd name="T10" fmla="*/ 2147483646 w 2021"/>
              <a:gd name="T11" fmla="*/ 2147483646 h 1209"/>
              <a:gd name="T12" fmla="*/ 2147483646 w 2021"/>
              <a:gd name="T13" fmla="*/ 2147483646 h 1209"/>
              <a:gd name="T14" fmla="*/ 2147483646 w 2021"/>
              <a:gd name="T15" fmla="*/ 0 h 1209"/>
              <a:gd name="T16" fmla="*/ 0 w 2021"/>
              <a:gd name="T17" fmla="*/ 0 h 120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21" h="1209">
                <a:moveTo>
                  <a:pt x="0" y="0"/>
                </a:moveTo>
                <a:lnTo>
                  <a:pt x="0" y="1094"/>
                </a:lnTo>
                <a:lnTo>
                  <a:pt x="309" y="1191"/>
                </a:lnTo>
                <a:lnTo>
                  <a:pt x="688" y="1209"/>
                </a:lnTo>
                <a:lnTo>
                  <a:pt x="1359" y="1209"/>
                </a:lnTo>
                <a:lnTo>
                  <a:pt x="1712" y="1182"/>
                </a:lnTo>
                <a:lnTo>
                  <a:pt x="2008" y="1103"/>
                </a:lnTo>
                <a:lnTo>
                  <a:pt x="2021" y="0"/>
                </a:lnTo>
                <a:lnTo>
                  <a:pt x="0" y="0"/>
                </a:lnTo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6083" name="Text Box 5">
            <a:extLst>
              <a:ext uri="{FF2B5EF4-FFF2-40B4-BE49-F238E27FC236}">
                <a16:creationId xmlns:a16="http://schemas.microsoft.com/office/drawing/2014/main" id="{118E0A9F-2735-40F5-ACBC-95AC2BDC3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5213" y="1011238"/>
            <a:ext cx="15351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009900"/>
                </a:solidFill>
              </a:rPr>
              <a:t>Becher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>
                <a:solidFill>
                  <a:srgbClr val="009900"/>
                </a:solidFill>
              </a:rPr>
              <a:t>(de 2 litres)</a:t>
            </a:r>
          </a:p>
        </p:txBody>
      </p:sp>
      <p:sp>
        <p:nvSpPr>
          <p:cNvPr id="46084" name="Text Box 7">
            <a:extLst>
              <a:ext uri="{FF2B5EF4-FFF2-40B4-BE49-F238E27FC236}">
                <a16:creationId xmlns:a16="http://schemas.microsoft.com/office/drawing/2014/main" id="{5118B7AD-889E-4039-BB9B-85425E68B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7888" y="1860550"/>
            <a:ext cx="2157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Dose = 20 mg</a:t>
            </a:r>
          </a:p>
        </p:txBody>
      </p:sp>
      <p:sp>
        <p:nvSpPr>
          <p:cNvPr id="46085" name="AutoShape 9">
            <a:extLst>
              <a:ext uri="{FF2B5EF4-FFF2-40B4-BE49-F238E27FC236}">
                <a16:creationId xmlns:a16="http://schemas.microsoft.com/office/drawing/2014/main" id="{7B87B36C-3EA8-42E3-8DDB-BFD8D554C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8450" y="2820988"/>
            <a:ext cx="3222625" cy="3278187"/>
          </a:xfrm>
          <a:prstGeom prst="can">
            <a:avLst>
              <a:gd name="adj" fmla="val 14095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6086" name="Oval 22">
            <a:extLst>
              <a:ext uri="{FF2B5EF4-FFF2-40B4-BE49-F238E27FC236}">
                <a16:creationId xmlns:a16="http://schemas.microsoft.com/office/drawing/2014/main" id="{DF618B0A-3865-4016-83FB-B85FE5D83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450" y="5157788"/>
            <a:ext cx="74613" cy="7302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6087" name="Oval 23">
            <a:extLst>
              <a:ext uri="{FF2B5EF4-FFF2-40B4-BE49-F238E27FC236}">
                <a16:creationId xmlns:a16="http://schemas.microsoft.com/office/drawing/2014/main" id="{B994C98F-9A6A-4A5B-AC88-7A0956285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2563" y="5491163"/>
            <a:ext cx="73025" cy="7461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6088" name="Oval 24">
            <a:extLst>
              <a:ext uri="{FF2B5EF4-FFF2-40B4-BE49-F238E27FC236}">
                <a16:creationId xmlns:a16="http://schemas.microsoft.com/office/drawing/2014/main" id="{090A2971-CE13-4E0B-9507-E6B807FA9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3775" y="5054600"/>
            <a:ext cx="74613" cy="74613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6089" name="Oval 25">
            <a:extLst>
              <a:ext uri="{FF2B5EF4-FFF2-40B4-BE49-F238E27FC236}">
                <a16:creationId xmlns:a16="http://schemas.microsoft.com/office/drawing/2014/main" id="{34746613-06D3-4DF5-B725-A72072941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4525" y="5305425"/>
            <a:ext cx="74613" cy="74613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6090" name="Oval 26">
            <a:extLst>
              <a:ext uri="{FF2B5EF4-FFF2-40B4-BE49-F238E27FC236}">
                <a16:creationId xmlns:a16="http://schemas.microsoft.com/office/drawing/2014/main" id="{60ECCF3B-7C35-4B71-A2AB-940957F8A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1488" y="5219700"/>
            <a:ext cx="74612" cy="74613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6091" name="Oval 27">
            <a:extLst>
              <a:ext uri="{FF2B5EF4-FFF2-40B4-BE49-F238E27FC236}">
                <a16:creationId xmlns:a16="http://schemas.microsoft.com/office/drawing/2014/main" id="{4903E70E-98F8-42F6-8464-8FBBF4AA1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9850" y="5287963"/>
            <a:ext cx="73025" cy="7461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6092" name="Oval 28">
            <a:extLst>
              <a:ext uri="{FF2B5EF4-FFF2-40B4-BE49-F238E27FC236}">
                <a16:creationId xmlns:a16="http://schemas.microsoft.com/office/drawing/2014/main" id="{03069816-61DC-45A4-8B05-760A25105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9138" y="5583238"/>
            <a:ext cx="74612" cy="7302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6093" name="Oval 29">
            <a:extLst>
              <a:ext uri="{FF2B5EF4-FFF2-40B4-BE49-F238E27FC236}">
                <a16:creationId xmlns:a16="http://schemas.microsoft.com/office/drawing/2014/main" id="{A0FFBE8E-EF58-4EBF-AD5E-2B9BC556F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075" y="5592763"/>
            <a:ext cx="74613" cy="762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6094" name="Oval 30">
            <a:extLst>
              <a:ext uri="{FF2B5EF4-FFF2-40B4-BE49-F238E27FC236}">
                <a16:creationId xmlns:a16="http://schemas.microsoft.com/office/drawing/2014/main" id="{868C4314-27FC-4848-986D-C4D32F606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625" y="5465763"/>
            <a:ext cx="74613" cy="7461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6095" name="Oval 31">
            <a:extLst>
              <a:ext uri="{FF2B5EF4-FFF2-40B4-BE49-F238E27FC236}">
                <a16:creationId xmlns:a16="http://schemas.microsoft.com/office/drawing/2014/main" id="{9627F008-381C-43FE-9D9D-FE2676DAB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188" y="5016500"/>
            <a:ext cx="74612" cy="74613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55008" name="Text Box 32">
            <a:extLst>
              <a:ext uri="{FF2B5EF4-FFF2-40B4-BE49-F238E27FC236}">
                <a16:creationId xmlns:a16="http://schemas.microsoft.com/office/drawing/2014/main" id="{8E884D62-87D8-4E86-AFE7-4A17921C5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8" y="6210300"/>
            <a:ext cx="1570037" cy="531813"/>
          </a:xfrm>
          <a:prstGeom prst="rect">
            <a:avLst/>
          </a:prstGeom>
          <a:noFill/>
          <a:ln w="1270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800" b="1">
                <a:solidFill>
                  <a:srgbClr val="009900"/>
                </a:solidFill>
              </a:rPr>
              <a:t>Vd = 2 L</a:t>
            </a:r>
          </a:p>
        </p:txBody>
      </p:sp>
      <p:sp>
        <p:nvSpPr>
          <p:cNvPr id="46097" name="Text Box 33">
            <a:extLst>
              <a:ext uri="{FF2B5EF4-FFF2-40B4-BE49-F238E27FC236}">
                <a16:creationId xmlns:a16="http://schemas.microsoft.com/office/drawing/2014/main" id="{7FB1D17D-8D1A-454A-A34E-A457B4A1D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2397125"/>
            <a:ext cx="2087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Cp = 10 mg/L</a:t>
            </a:r>
          </a:p>
        </p:txBody>
      </p:sp>
      <p:sp>
        <p:nvSpPr>
          <p:cNvPr id="46098" name="AutoShape 34">
            <a:extLst>
              <a:ext uri="{FF2B5EF4-FFF2-40B4-BE49-F238E27FC236}">
                <a16:creationId xmlns:a16="http://schemas.microsoft.com/office/drawing/2014/main" id="{7814892B-AF84-45BE-857F-791E42426D56}"/>
              </a:ext>
            </a:extLst>
          </p:cNvPr>
          <p:cNvSpPr>
            <a:spLocks noChangeArrowheads="1"/>
          </p:cNvSpPr>
          <p:nvPr/>
        </p:nvSpPr>
        <p:spPr bwMode="auto">
          <a:xfrm rot="10690072" flipV="1">
            <a:off x="2381250" y="2554288"/>
            <a:ext cx="531813" cy="56038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5024" name="Text Box 48">
            <a:extLst>
              <a:ext uri="{FF2B5EF4-FFF2-40B4-BE49-F238E27FC236}">
                <a16:creationId xmlns:a16="http://schemas.microsoft.com/office/drawing/2014/main" id="{67566E5A-FBF8-4986-9AD2-98DE812F1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5" y="6210300"/>
            <a:ext cx="1768475" cy="531813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800" b="1">
                <a:solidFill>
                  <a:srgbClr val="A50021"/>
                </a:solidFill>
              </a:rPr>
              <a:t>Vd = 10 L</a:t>
            </a:r>
          </a:p>
        </p:txBody>
      </p:sp>
      <p:sp>
        <p:nvSpPr>
          <p:cNvPr id="46100" name="Text Box 49">
            <a:extLst>
              <a:ext uri="{FF2B5EF4-FFF2-40B4-BE49-F238E27FC236}">
                <a16:creationId xmlns:a16="http://schemas.microsoft.com/office/drawing/2014/main" id="{03226BEF-CA43-4377-B504-3B77AA155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3541713"/>
            <a:ext cx="887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0000FF"/>
                </a:solidFill>
              </a:rPr>
              <a:t>n=10</a:t>
            </a:r>
          </a:p>
        </p:txBody>
      </p:sp>
      <p:sp>
        <p:nvSpPr>
          <p:cNvPr id="46101" name="Text Box 50">
            <a:extLst>
              <a:ext uri="{FF2B5EF4-FFF2-40B4-BE49-F238E27FC236}">
                <a16:creationId xmlns:a16="http://schemas.microsoft.com/office/drawing/2014/main" id="{2C79A219-3C81-4FBB-80F4-C181EEB82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4768850"/>
            <a:ext cx="887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FF6600"/>
                </a:solidFill>
              </a:rPr>
              <a:t>n=10</a:t>
            </a:r>
          </a:p>
        </p:txBody>
      </p:sp>
      <p:sp>
        <p:nvSpPr>
          <p:cNvPr id="46102" name="Freeform 53">
            <a:extLst>
              <a:ext uri="{FF2B5EF4-FFF2-40B4-BE49-F238E27FC236}">
                <a16:creationId xmlns:a16="http://schemas.microsoft.com/office/drawing/2014/main" id="{72A9136B-FCAD-4E7F-859B-9D96BFAD6790}"/>
              </a:ext>
            </a:extLst>
          </p:cNvPr>
          <p:cNvSpPr>
            <a:spLocks/>
          </p:cNvSpPr>
          <p:nvPr/>
        </p:nvSpPr>
        <p:spPr bwMode="auto">
          <a:xfrm>
            <a:off x="1590675" y="3109913"/>
            <a:ext cx="3181350" cy="1341437"/>
          </a:xfrm>
          <a:custGeom>
            <a:avLst/>
            <a:gdLst>
              <a:gd name="T0" fmla="*/ 0 w 1992"/>
              <a:gd name="T1" fmla="*/ 2147483646 h 732"/>
              <a:gd name="T2" fmla="*/ 0 w 1992"/>
              <a:gd name="T3" fmla="*/ 2147483646 h 732"/>
              <a:gd name="T4" fmla="*/ 2147483646 w 1992"/>
              <a:gd name="T5" fmla="*/ 2147483646 h 732"/>
              <a:gd name="T6" fmla="*/ 2147483646 w 1992"/>
              <a:gd name="T7" fmla="*/ 0 h 732"/>
              <a:gd name="T8" fmla="*/ 2147483646 w 1992"/>
              <a:gd name="T9" fmla="*/ 2147483646 h 732"/>
              <a:gd name="T10" fmla="*/ 2147483646 w 1992"/>
              <a:gd name="T11" fmla="*/ 2147483646 h 732"/>
              <a:gd name="T12" fmla="*/ 2147483646 w 1992"/>
              <a:gd name="T13" fmla="*/ 2147483646 h 732"/>
              <a:gd name="T14" fmla="*/ 0 w 1992"/>
              <a:gd name="T15" fmla="*/ 2147483646 h 7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992" h="732">
                <a:moveTo>
                  <a:pt x="0" y="6"/>
                </a:moveTo>
                <a:lnTo>
                  <a:pt x="0" y="732"/>
                </a:lnTo>
                <a:lnTo>
                  <a:pt x="1992" y="732"/>
                </a:lnTo>
                <a:lnTo>
                  <a:pt x="1992" y="0"/>
                </a:lnTo>
                <a:lnTo>
                  <a:pt x="1500" y="96"/>
                </a:lnTo>
                <a:lnTo>
                  <a:pt x="816" y="96"/>
                </a:lnTo>
                <a:lnTo>
                  <a:pt x="234" y="54"/>
                </a:lnTo>
                <a:lnTo>
                  <a:pt x="0" y="6"/>
                </a:lnTo>
                <a:close/>
              </a:path>
            </a:pathLst>
          </a:custGeom>
          <a:solidFill>
            <a:srgbClr val="DADADA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6103" name="Line 54">
            <a:extLst>
              <a:ext uri="{FF2B5EF4-FFF2-40B4-BE49-F238E27FC236}">
                <a16:creationId xmlns:a16="http://schemas.microsoft.com/office/drawing/2014/main" id="{D0CA6FD7-F592-4569-BF2E-2F99674BB3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76613" y="4122738"/>
            <a:ext cx="0" cy="6032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6104" name="Line 55">
            <a:extLst>
              <a:ext uri="{FF2B5EF4-FFF2-40B4-BE49-F238E27FC236}">
                <a16:creationId xmlns:a16="http://schemas.microsoft.com/office/drawing/2014/main" id="{555B23AB-C20C-49A7-9525-6AD1CA05858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3063" y="4137025"/>
            <a:ext cx="0" cy="5873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6105" name="Oval 59">
            <a:extLst>
              <a:ext uri="{FF2B5EF4-FFF2-40B4-BE49-F238E27FC236}">
                <a16:creationId xmlns:a16="http://schemas.microsoft.com/office/drawing/2014/main" id="{4DC5CC2B-8594-4F91-BDE9-40176C7C5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775" y="3575050"/>
            <a:ext cx="74613" cy="74613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6106" name="Oval 60">
            <a:extLst>
              <a:ext uri="{FF2B5EF4-FFF2-40B4-BE49-F238E27FC236}">
                <a16:creationId xmlns:a16="http://schemas.microsoft.com/office/drawing/2014/main" id="{8B872880-9572-4AF4-8802-A4556A55F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7300" y="3910013"/>
            <a:ext cx="74613" cy="762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6107" name="Oval 61">
            <a:extLst>
              <a:ext uri="{FF2B5EF4-FFF2-40B4-BE49-F238E27FC236}">
                <a16:creationId xmlns:a16="http://schemas.microsoft.com/office/drawing/2014/main" id="{E3D8E370-798F-432A-A1C2-0DBB954C4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0100" y="3473450"/>
            <a:ext cx="74613" cy="74613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6108" name="Oval 62">
            <a:extLst>
              <a:ext uri="{FF2B5EF4-FFF2-40B4-BE49-F238E27FC236}">
                <a16:creationId xmlns:a16="http://schemas.microsoft.com/office/drawing/2014/main" id="{40983065-4221-40DC-B400-C22596BF6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0850" y="3725863"/>
            <a:ext cx="74613" cy="7302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6109" name="Oval 63">
            <a:extLst>
              <a:ext uri="{FF2B5EF4-FFF2-40B4-BE49-F238E27FC236}">
                <a16:creationId xmlns:a16="http://schemas.microsoft.com/office/drawing/2014/main" id="{B607B657-84E1-4CAA-A273-656B306B9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7813" y="3640138"/>
            <a:ext cx="76200" cy="7302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6110" name="Oval 64">
            <a:extLst>
              <a:ext uri="{FF2B5EF4-FFF2-40B4-BE49-F238E27FC236}">
                <a16:creationId xmlns:a16="http://schemas.microsoft.com/office/drawing/2014/main" id="{E9128938-E5FA-48F0-B506-978B4C5A2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4588" y="3706813"/>
            <a:ext cx="74612" cy="762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6111" name="Oval 65">
            <a:extLst>
              <a:ext uri="{FF2B5EF4-FFF2-40B4-BE49-F238E27FC236}">
                <a16:creationId xmlns:a16="http://schemas.microsoft.com/office/drawing/2014/main" id="{B47031E5-12CB-40D0-87D6-F20FE4271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5463" y="4000500"/>
            <a:ext cx="74612" cy="74613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6112" name="Oval 66">
            <a:extLst>
              <a:ext uri="{FF2B5EF4-FFF2-40B4-BE49-F238E27FC236}">
                <a16:creationId xmlns:a16="http://schemas.microsoft.com/office/drawing/2014/main" id="{D7D5466C-11AE-4C54-8F81-45078810F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013200"/>
            <a:ext cx="74613" cy="7302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6113" name="Oval 67">
            <a:extLst>
              <a:ext uri="{FF2B5EF4-FFF2-40B4-BE49-F238E27FC236}">
                <a16:creationId xmlns:a16="http://schemas.microsoft.com/office/drawing/2014/main" id="{6AF07428-6839-4B94-AC43-04FD9FDAF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950" y="3884613"/>
            <a:ext cx="74613" cy="7461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6114" name="Oval 68">
            <a:extLst>
              <a:ext uri="{FF2B5EF4-FFF2-40B4-BE49-F238E27FC236}">
                <a16:creationId xmlns:a16="http://schemas.microsoft.com/office/drawing/2014/main" id="{A906D64F-A77B-4122-A23A-A909AA680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513" y="3435350"/>
            <a:ext cx="74612" cy="74613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grpSp>
        <p:nvGrpSpPr>
          <p:cNvPr id="255051" name="Group 75">
            <a:extLst>
              <a:ext uri="{FF2B5EF4-FFF2-40B4-BE49-F238E27FC236}">
                <a16:creationId xmlns:a16="http://schemas.microsoft.com/office/drawing/2014/main" id="{56C3D342-80B3-4213-9417-210E9B63533C}"/>
              </a:ext>
            </a:extLst>
          </p:cNvPr>
          <p:cNvGrpSpPr>
            <a:grpSpLocks/>
          </p:cNvGrpSpPr>
          <p:nvPr/>
        </p:nvGrpSpPr>
        <p:grpSpPr bwMode="auto">
          <a:xfrm>
            <a:off x="5441950" y="1011238"/>
            <a:ext cx="4402138" cy="5091112"/>
            <a:chOff x="3428" y="637"/>
            <a:chExt cx="2773" cy="3207"/>
          </a:xfrm>
        </p:grpSpPr>
        <p:sp>
          <p:nvSpPr>
            <p:cNvPr id="46119" name="Freeform 2" descr="Tirets horizontaux">
              <a:extLst>
                <a:ext uri="{FF2B5EF4-FFF2-40B4-BE49-F238E27FC236}">
                  <a16:creationId xmlns:a16="http://schemas.microsoft.com/office/drawing/2014/main" id="{B4B281CE-9436-4084-8059-705171DAE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" y="2675"/>
              <a:ext cx="2021" cy="1132"/>
            </a:xfrm>
            <a:custGeom>
              <a:avLst/>
              <a:gdLst>
                <a:gd name="T0" fmla="*/ 0 w 2021"/>
                <a:gd name="T1" fmla="*/ 0 h 1209"/>
                <a:gd name="T2" fmla="*/ 0 w 2021"/>
                <a:gd name="T3" fmla="*/ 496 h 1209"/>
                <a:gd name="T4" fmla="*/ 309 w 2021"/>
                <a:gd name="T5" fmla="*/ 541 h 1209"/>
                <a:gd name="T6" fmla="*/ 688 w 2021"/>
                <a:gd name="T7" fmla="*/ 549 h 1209"/>
                <a:gd name="T8" fmla="*/ 1359 w 2021"/>
                <a:gd name="T9" fmla="*/ 549 h 1209"/>
                <a:gd name="T10" fmla="*/ 1712 w 2021"/>
                <a:gd name="T11" fmla="*/ 537 h 1209"/>
                <a:gd name="T12" fmla="*/ 2008 w 2021"/>
                <a:gd name="T13" fmla="*/ 501 h 1209"/>
                <a:gd name="T14" fmla="*/ 2021 w 2021"/>
                <a:gd name="T15" fmla="*/ 0 h 1209"/>
                <a:gd name="T16" fmla="*/ 0 w 2021"/>
                <a:gd name="T17" fmla="*/ 0 h 12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21" h="1209">
                  <a:moveTo>
                    <a:pt x="0" y="0"/>
                  </a:moveTo>
                  <a:lnTo>
                    <a:pt x="0" y="1094"/>
                  </a:lnTo>
                  <a:lnTo>
                    <a:pt x="309" y="1191"/>
                  </a:lnTo>
                  <a:lnTo>
                    <a:pt x="688" y="1209"/>
                  </a:lnTo>
                  <a:lnTo>
                    <a:pt x="1359" y="1209"/>
                  </a:lnTo>
                  <a:lnTo>
                    <a:pt x="1712" y="1182"/>
                  </a:lnTo>
                  <a:lnTo>
                    <a:pt x="2008" y="1103"/>
                  </a:lnTo>
                  <a:lnTo>
                    <a:pt x="2021" y="0"/>
                  </a:lnTo>
                  <a:lnTo>
                    <a:pt x="0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20" name="Text Box 6">
              <a:extLst>
                <a:ext uri="{FF2B5EF4-FFF2-40B4-BE49-F238E27FC236}">
                  <a16:creationId xmlns:a16="http://schemas.microsoft.com/office/drawing/2014/main" id="{ABAE7485-D233-42BE-A1E2-6027C55F04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6" y="637"/>
              <a:ext cx="1813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2400" b="1">
                  <a:solidFill>
                    <a:srgbClr val="A50021"/>
                  </a:solidFill>
                </a:rPr>
                <a:t>Becher + charbon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1800" b="1">
                  <a:solidFill>
                    <a:srgbClr val="A50021"/>
                  </a:solidFill>
                </a:rPr>
                <a:t>(adsorbe les moélcules)</a:t>
              </a:r>
            </a:p>
          </p:txBody>
        </p:sp>
        <p:sp>
          <p:nvSpPr>
            <p:cNvPr id="46121" name="Text Box 8">
              <a:extLst>
                <a:ext uri="{FF2B5EF4-FFF2-40B4-BE49-F238E27FC236}">
                  <a16:creationId xmlns:a16="http://schemas.microsoft.com/office/drawing/2014/main" id="{FF0D5CB7-1AFA-4D5C-86EB-E172C409E8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3" y="1128"/>
              <a:ext cx="135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2400" b="1"/>
                <a:t>Dose = 20 mg</a:t>
              </a:r>
            </a:p>
          </p:txBody>
        </p:sp>
        <p:sp>
          <p:nvSpPr>
            <p:cNvPr id="46122" name="AutoShape 10">
              <a:extLst>
                <a:ext uri="{FF2B5EF4-FFF2-40B4-BE49-F238E27FC236}">
                  <a16:creationId xmlns:a16="http://schemas.microsoft.com/office/drawing/2014/main" id="{0C02143D-A7E0-46FC-AD76-20B4BAD44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8" y="1766"/>
              <a:ext cx="2030" cy="2064"/>
            </a:xfrm>
            <a:prstGeom prst="can">
              <a:avLst>
                <a:gd name="adj" fmla="val 14089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23" name="Freeform 11">
              <a:extLst>
                <a:ext uri="{FF2B5EF4-FFF2-40B4-BE49-F238E27FC236}">
                  <a16:creationId xmlns:a16="http://schemas.microsoft.com/office/drawing/2014/main" id="{A5B13C77-84C3-4C55-8A15-41DDFEBA8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" y="3127"/>
              <a:ext cx="555" cy="717"/>
            </a:xfrm>
            <a:custGeom>
              <a:avLst/>
              <a:gdLst>
                <a:gd name="T0" fmla="*/ 1919 w 411"/>
                <a:gd name="T1" fmla="*/ 11664 h 549"/>
                <a:gd name="T2" fmla="*/ 1708 w 411"/>
                <a:gd name="T3" fmla="*/ 5417 h 549"/>
                <a:gd name="T4" fmla="*/ 1573 w 411"/>
                <a:gd name="T5" fmla="*/ 1666 h 549"/>
                <a:gd name="T6" fmla="*/ 4953 w 411"/>
                <a:gd name="T7" fmla="*/ 1471 h 549"/>
                <a:gd name="T8" fmla="*/ 8492 w 411"/>
                <a:gd name="T9" fmla="*/ 1855 h 549"/>
                <a:gd name="T10" fmla="*/ 13267 w 411"/>
                <a:gd name="T11" fmla="*/ 1666 h 549"/>
                <a:gd name="T12" fmla="*/ 13267 w 411"/>
                <a:gd name="T13" fmla="*/ 11895 h 549"/>
                <a:gd name="T14" fmla="*/ 1919 w 411"/>
                <a:gd name="T15" fmla="*/ 11664 h 5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1" h="549">
                  <a:moveTo>
                    <a:pt x="52" y="474"/>
                  </a:moveTo>
                  <a:cubicBezTo>
                    <a:pt x="0" y="430"/>
                    <a:pt x="49" y="288"/>
                    <a:pt x="47" y="220"/>
                  </a:cubicBezTo>
                  <a:cubicBezTo>
                    <a:pt x="45" y="152"/>
                    <a:pt x="28" y="95"/>
                    <a:pt x="43" y="68"/>
                  </a:cubicBezTo>
                  <a:cubicBezTo>
                    <a:pt x="58" y="41"/>
                    <a:pt x="104" y="59"/>
                    <a:pt x="135" y="60"/>
                  </a:cubicBezTo>
                  <a:cubicBezTo>
                    <a:pt x="166" y="61"/>
                    <a:pt x="193" y="75"/>
                    <a:pt x="231" y="76"/>
                  </a:cubicBezTo>
                  <a:cubicBezTo>
                    <a:pt x="269" y="77"/>
                    <a:pt x="339" y="0"/>
                    <a:pt x="361" y="68"/>
                  </a:cubicBezTo>
                  <a:cubicBezTo>
                    <a:pt x="383" y="136"/>
                    <a:pt x="411" y="417"/>
                    <a:pt x="361" y="483"/>
                  </a:cubicBezTo>
                  <a:cubicBezTo>
                    <a:pt x="311" y="549"/>
                    <a:pt x="103" y="528"/>
                    <a:pt x="52" y="474"/>
                  </a:cubicBezTo>
                  <a:close/>
                </a:path>
              </a:pathLst>
            </a:custGeom>
            <a:solidFill>
              <a:srgbClr val="DADADA"/>
            </a:solidFill>
            <a:ln w="1270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24" name="Freeform 12">
              <a:extLst>
                <a:ext uri="{FF2B5EF4-FFF2-40B4-BE49-F238E27FC236}">
                  <a16:creationId xmlns:a16="http://schemas.microsoft.com/office/drawing/2014/main" id="{A5883F90-B857-48CA-B01D-395B7EC3F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" y="3225"/>
              <a:ext cx="591" cy="607"/>
            </a:xfrm>
            <a:custGeom>
              <a:avLst/>
              <a:gdLst>
                <a:gd name="T0" fmla="*/ 13743 w 374"/>
                <a:gd name="T1" fmla="*/ 11285 h 463"/>
                <a:gd name="T2" fmla="*/ 7081 w 374"/>
                <a:gd name="T3" fmla="*/ 6238 h 463"/>
                <a:gd name="T4" fmla="*/ 324 w 374"/>
                <a:gd name="T5" fmla="*/ 1498 h 463"/>
                <a:gd name="T6" fmla="*/ 7971 w 374"/>
                <a:gd name="T7" fmla="*/ 149 h 463"/>
                <a:gd name="T8" fmla="*/ 30411 w 374"/>
                <a:gd name="T9" fmla="*/ 994 h 463"/>
                <a:gd name="T10" fmla="*/ 53479 w 374"/>
                <a:gd name="T11" fmla="*/ 64 h 463"/>
                <a:gd name="T12" fmla="*/ 76915 w 374"/>
                <a:gd name="T13" fmla="*/ 994 h 463"/>
                <a:gd name="T14" fmla="*/ 71919 w 374"/>
                <a:gd name="T15" fmla="*/ 5928 h 463"/>
                <a:gd name="T16" fmla="*/ 81765 w 374"/>
                <a:gd name="T17" fmla="*/ 9937 h 463"/>
                <a:gd name="T18" fmla="*/ 13743 w 374"/>
                <a:gd name="T19" fmla="*/ 11285 h 4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74" h="463">
                  <a:moveTo>
                    <a:pt x="57" y="438"/>
                  </a:moveTo>
                  <a:cubicBezTo>
                    <a:pt x="6" y="414"/>
                    <a:pt x="38" y="305"/>
                    <a:pt x="29" y="242"/>
                  </a:cubicBezTo>
                  <a:cubicBezTo>
                    <a:pt x="20" y="179"/>
                    <a:pt x="0" y="97"/>
                    <a:pt x="1" y="58"/>
                  </a:cubicBezTo>
                  <a:cubicBezTo>
                    <a:pt x="2" y="19"/>
                    <a:pt x="12" y="9"/>
                    <a:pt x="33" y="6"/>
                  </a:cubicBezTo>
                  <a:cubicBezTo>
                    <a:pt x="54" y="3"/>
                    <a:pt x="94" y="39"/>
                    <a:pt x="125" y="38"/>
                  </a:cubicBezTo>
                  <a:cubicBezTo>
                    <a:pt x="156" y="37"/>
                    <a:pt x="189" y="2"/>
                    <a:pt x="221" y="2"/>
                  </a:cubicBezTo>
                  <a:cubicBezTo>
                    <a:pt x="253" y="2"/>
                    <a:pt x="304" y="0"/>
                    <a:pt x="317" y="38"/>
                  </a:cubicBezTo>
                  <a:cubicBezTo>
                    <a:pt x="330" y="76"/>
                    <a:pt x="294" y="172"/>
                    <a:pt x="297" y="230"/>
                  </a:cubicBezTo>
                  <a:cubicBezTo>
                    <a:pt x="300" y="288"/>
                    <a:pt x="374" y="351"/>
                    <a:pt x="337" y="386"/>
                  </a:cubicBezTo>
                  <a:cubicBezTo>
                    <a:pt x="300" y="421"/>
                    <a:pt x="112" y="463"/>
                    <a:pt x="57" y="438"/>
                  </a:cubicBezTo>
                  <a:close/>
                </a:path>
              </a:pathLst>
            </a:custGeom>
            <a:solidFill>
              <a:srgbClr val="DADADA"/>
            </a:solidFill>
            <a:ln w="1270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25" name="Oval 13">
              <a:extLst>
                <a:ext uri="{FF2B5EF4-FFF2-40B4-BE49-F238E27FC236}">
                  <a16:creationId xmlns:a16="http://schemas.microsoft.com/office/drawing/2014/main" id="{CD309CC9-C3C0-4A70-9779-E2E432822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8" y="3212"/>
              <a:ext cx="47" cy="46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26" name="Oval 14">
              <a:extLst>
                <a:ext uri="{FF2B5EF4-FFF2-40B4-BE49-F238E27FC236}">
                  <a16:creationId xmlns:a16="http://schemas.microsoft.com/office/drawing/2014/main" id="{C4470945-3A89-4CEC-8977-6127A1F82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0" y="3181"/>
              <a:ext cx="47" cy="48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27" name="Oval 15">
              <a:extLst>
                <a:ext uri="{FF2B5EF4-FFF2-40B4-BE49-F238E27FC236}">
                  <a16:creationId xmlns:a16="http://schemas.microsoft.com/office/drawing/2014/main" id="{6B50BBE0-3DBE-438F-89D9-48241485E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0" y="3194"/>
              <a:ext cx="47" cy="46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28" name="Oval 16">
              <a:extLst>
                <a:ext uri="{FF2B5EF4-FFF2-40B4-BE49-F238E27FC236}">
                  <a16:creationId xmlns:a16="http://schemas.microsoft.com/office/drawing/2014/main" id="{111CC63A-DBCD-4758-B5D9-14A623865A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6" y="3194"/>
              <a:ext cx="47" cy="46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29" name="Oval 17">
              <a:extLst>
                <a:ext uri="{FF2B5EF4-FFF2-40B4-BE49-F238E27FC236}">
                  <a16:creationId xmlns:a16="http://schemas.microsoft.com/office/drawing/2014/main" id="{9A32D946-E3F5-4A21-BBD6-813FC841B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2" y="3231"/>
              <a:ext cx="47" cy="47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30" name="Oval 18">
              <a:extLst>
                <a:ext uri="{FF2B5EF4-FFF2-40B4-BE49-F238E27FC236}">
                  <a16:creationId xmlns:a16="http://schemas.microsoft.com/office/drawing/2014/main" id="{8D0E3FBC-A283-4B26-A71E-7B4E7BE9A8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2" y="3249"/>
              <a:ext cx="47" cy="47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31" name="Oval 19">
              <a:extLst>
                <a:ext uri="{FF2B5EF4-FFF2-40B4-BE49-F238E27FC236}">
                  <a16:creationId xmlns:a16="http://schemas.microsoft.com/office/drawing/2014/main" id="{EB858739-577B-4322-9D3D-F4CC9B383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8" y="3237"/>
              <a:ext cx="48" cy="48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32" name="Oval 20">
              <a:extLst>
                <a:ext uri="{FF2B5EF4-FFF2-40B4-BE49-F238E27FC236}">
                  <a16:creationId xmlns:a16="http://schemas.microsoft.com/office/drawing/2014/main" id="{FB2CD2A9-47E1-469D-84EA-0E1E91E02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7" y="3360"/>
              <a:ext cx="47" cy="47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33" name="Oval 21">
              <a:extLst>
                <a:ext uri="{FF2B5EF4-FFF2-40B4-BE49-F238E27FC236}">
                  <a16:creationId xmlns:a16="http://schemas.microsoft.com/office/drawing/2014/main" id="{3ED688B6-18E2-4602-A836-44791AD50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9" y="3249"/>
              <a:ext cx="47" cy="46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34" name="Oval 35">
              <a:extLst>
                <a:ext uri="{FF2B5EF4-FFF2-40B4-BE49-F238E27FC236}">
                  <a16:creationId xmlns:a16="http://schemas.microsoft.com/office/drawing/2014/main" id="{27BF675D-3F75-4D52-BA90-AD6B7FC78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8" y="2996"/>
              <a:ext cx="47" cy="46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35" name="Oval 36">
              <a:extLst>
                <a:ext uri="{FF2B5EF4-FFF2-40B4-BE49-F238E27FC236}">
                  <a16:creationId xmlns:a16="http://schemas.microsoft.com/office/drawing/2014/main" id="{66151860-629C-460A-B38A-F6F48D3BF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4" y="3055"/>
              <a:ext cx="47" cy="48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36" name="Oval 37">
              <a:extLst>
                <a:ext uri="{FF2B5EF4-FFF2-40B4-BE49-F238E27FC236}">
                  <a16:creationId xmlns:a16="http://schemas.microsoft.com/office/drawing/2014/main" id="{AB953D76-CD03-40A5-97E8-481ECC7A9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4" y="3289"/>
              <a:ext cx="47" cy="48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37" name="Oval 38">
              <a:extLst>
                <a:ext uri="{FF2B5EF4-FFF2-40B4-BE49-F238E27FC236}">
                  <a16:creationId xmlns:a16="http://schemas.microsoft.com/office/drawing/2014/main" id="{4AF9973A-D46B-4933-A6AC-18F3F9B72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" y="3307"/>
              <a:ext cx="47" cy="48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38" name="Oval 39">
              <a:extLst>
                <a:ext uri="{FF2B5EF4-FFF2-40B4-BE49-F238E27FC236}">
                  <a16:creationId xmlns:a16="http://schemas.microsoft.com/office/drawing/2014/main" id="{E774417A-023F-4F6A-B661-B453DB497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6" y="3428"/>
              <a:ext cx="47" cy="46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39" name="Oval 40">
              <a:extLst>
                <a:ext uri="{FF2B5EF4-FFF2-40B4-BE49-F238E27FC236}">
                  <a16:creationId xmlns:a16="http://schemas.microsoft.com/office/drawing/2014/main" id="{409B1E71-2F0F-4C4A-B094-240A08D9C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8" y="3428"/>
              <a:ext cx="47" cy="46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40" name="Oval 41">
              <a:extLst>
                <a:ext uri="{FF2B5EF4-FFF2-40B4-BE49-F238E27FC236}">
                  <a16:creationId xmlns:a16="http://schemas.microsoft.com/office/drawing/2014/main" id="{16545F4D-B909-4EDC-858E-3F916488E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4" y="3366"/>
              <a:ext cx="46" cy="47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41" name="Oval 42">
              <a:extLst>
                <a:ext uri="{FF2B5EF4-FFF2-40B4-BE49-F238E27FC236}">
                  <a16:creationId xmlns:a16="http://schemas.microsoft.com/office/drawing/2014/main" id="{116F9768-EABE-4456-98E9-7F8F0874C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9" y="3474"/>
              <a:ext cx="47" cy="47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42" name="Oval 43">
              <a:extLst>
                <a:ext uri="{FF2B5EF4-FFF2-40B4-BE49-F238E27FC236}">
                  <a16:creationId xmlns:a16="http://schemas.microsoft.com/office/drawing/2014/main" id="{B1142B09-12F9-47D9-9B79-F99670680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5" y="3481"/>
              <a:ext cx="47" cy="46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43" name="Text Box 44">
              <a:extLst>
                <a:ext uri="{FF2B5EF4-FFF2-40B4-BE49-F238E27FC236}">
                  <a16:creationId xmlns:a16="http://schemas.microsoft.com/office/drawing/2014/main" id="{4214B46D-A343-4912-BEE4-7612C9631D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2" y="3430"/>
              <a:ext cx="4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2400" b="1"/>
                <a:t>n=8</a:t>
              </a:r>
            </a:p>
          </p:txBody>
        </p:sp>
        <p:sp>
          <p:nvSpPr>
            <p:cNvPr id="46144" name="Text Box 45">
              <a:extLst>
                <a:ext uri="{FF2B5EF4-FFF2-40B4-BE49-F238E27FC236}">
                  <a16:creationId xmlns:a16="http://schemas.microsoft.com/office/drawing/2014/main" id="{3FE7671E-B14C-4A06-8CEB-0BF31FFC76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2" y="3478"/>
              <a:ext cx="4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2400" b="1"/>
                <a:t>n=8</a:t>
              </a:r>
            </a:p>
          </p:txBody>
        </p:sp>
        <p:sp>
          <p:nvSpPr>
            <p:cNvPr id="46145" name="Text Box 46">
              <a:extLst>
                <a:ext uri="{FF2B5EF4-FFF2-40B4-BE49-F238E27FC236}">
                  <a16:creationId xmlns:a16="http://schemas.microsoft.com/office/drawing/2014/main" id="{05B9577E-CC81-45DE-9391-60287F7390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0" y="1528"/>
              <a:ext cx="12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2400" b="1"/>
                <a:t>Cp = 2 mg/L</a:t>
              </a:r>
            </a:p>
          </p:txBody>
        </p:sp>
        <p:sp>
          <p:nvSpPr>
            <p:cNvPr id="46146" name="AutoShape 47">
              <a:extLst>
                <a:ext uri="{FF2B5EF4-FFF2-40B4-BE49-F238E27FC236}">
                  <a16:creationId xmlns:a16="http://schemas.microsoft.com/office/drawing/2014/main" id="{0AD7AC23-0A91-4E93-8FAD-C30C0E4087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690072" flipH="1" flipV="1">
              <a:off x="4590" y="1639"/>
              <a:ext cx="335" cy="3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44 w 21600"/>
                <a:gd name="T13" fmla="*/ 2937 h 21600"/>
                <a:gd name="T14" fmla="*/ 18247 w 21600"/>
                <a:gd name="T15" fmla="*/ 924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47" name="Text Box 51">
              <a:extLst>
                <a:ext uri="{FF2B5EF4-FFF2-40B4-BE49-F238E27FC236}">
                  <a16:creationId xmlns:a16="http://schemas.microsoft.com/office/drawing/2014/main" id="{CE426A4A-B375-4196-AF28-4D8836FF99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2" y="2231"/>
              <a:ext cx="4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2400" b="1">
                  <a:solidFill>
                    <a:srgbClr val="0000FF"/>
                  </a:solidFill>
                </a:rPr>
                <a:t>n=2</a:t>
              </a:r>
            </a:p>
          </p:txBody>
        </p:sp>
        <p:sp>
          <p:nvSpPr>
            <p:cNvPr id="46148" name="Text Box 52">
              <a:extLst>
                <a:ext uri="{FF2B5EF4-FFF2-40B4-BE49-F238E27FC236}">
                  <a16:creationId xmlns:a16="http://schemas.microsoft.com/office/drawing/2014/main" id="{D27BB420-4F80-4AA5-9600-76390E6E81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2" y="3004"/>
              <a:ext cx="55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2400" b="1">
                  <a:solidFill>
                    <a:srgbClr val="FF6600"/>
                  </a:solidFill>
                </a:rPr>
                <a:t>n=18</a:t>
              </a:r>
            </a:p>
          </p:txBody>
        </p:sp>
        <p:sp>
          <p:nvSpPr>
            <p:cNvPr id="46149" name="Freeform 56">
              <a:extLst>
                <a:ext uri="{FF2B5EF4-FFF2-40B4-BE49-F238E27FC236}">
                  <a16:creationId xmlns:a16="http://schemas.microsoft.com/office/drawing/2014/main" id="{93D58ADD-E3EE-4148-9E8B-D58C8CE13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1953"/>
              <a:ext cx="2004" cy="851"/>
            </a:xfrm>
            <a:custGeom>
              <a:avLst/>
              <a:gdLst>
                <a:gd name="T0" fmla="*/ 0 w 1992"/>
                <a:gd name="T1" fmla="*/ 35 h 732"/>
                <a:gd name="T2" fmla="*/ 0 w 1992"/>
                <a:gd name="T3" fmla="*/ 4463 h 732"/>
                <a:gd name="T4" fmla="*/ 2141 w 1992"/>
                <a:gd name="T5" fmla="*/ 4463 h 732"/>
                <a:gd name="T6" fmla="*/ 2141 w 1992"/>
                <a:gd name="T7" fmla="*/ 0 h 732"/>
                <a:gd name="T8" fmla="*/ 1611 w 1992"/>
                <a:gd name="T9" fmla="*/ 588 h 732"/>
                <a:gd name="T10" fmla="*/ 876 w 1992"/>
                <a:gd name="T11" fmla="*/ 588 h 732"/>
                <a:gd name="T12" fmla="*/ 246 w 1992"/>
                <a:gd name="T13" fmla="*/ 330 h 732"/>
                <a:gd name="T14" fmla="*/ 0 w 1992"/>
                <a:gd name="T15" fmla="*/ 35 h 7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92" h="732">
                  <a:moveTo>
                    <a:pt x="0" y="6"/>
                  </a:moveTo>
                  <a:lnTo>
                    <a:pt x="0" y="732"/>
                  </a:lnTo>
                  <a:lnTo>
                    <a:pt x="1992" y="732"/>
                  </a:lnTo>
                  <a:lnTo>
                    <a:pt x="1992" y="0"/>
                  </a:lnTo>
                  <a:lnTo>
                    <a:pt x="1500" y="96"/>
                  </a:lnTo>
                  <a:lnTo>
                    <a:pt x="816" y="96"/>
                  </a:lnTo>
                  <a:lnTo>
                    <a:pt x="234" y="5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50" name="Line 57">
              <a:extLst>
                <a:ext uri="{FF2B5EF4-FFF2-40B4-BE49-F238E27FC236}">
                  <a16:creationId xmlns:a16="http://schemas.microsoft.com/office/drawing/2014/main" id="{2954E68C-25DC-4C37-87F6-F9284312E2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35" y="2597"/>
              <a:ext cx="0" cy="3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51" name="Line 58">
              <a:extLst>
                <a:ext uri="{FF2B5EF4-FFF2-40B4-BE49-F238E27FC236}">
                  <a16:creationId xmlns:a16="http://schemas.microsoft.com/office/drawing/2014/main" id="{F30ADC24-051C-44C8-AB2E-CF3854DB06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3" y="2606"/>
              <a:ext cx="0" cy="37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52" name="Oval 69">
              <a:extLst>
                <a:ext uri="{FF2B5EF4-FFF2-40B4-BE49-F238E27FC236}">
                  <a16:creationId xmlns:a16="http://schemas.microsoft.com/office/drawing/2014/main" id="{313FAEE2-F356-4CE6-9CA3-E33C3A0E6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4" y="2230"/>
              <a:ext cx="47" cy="47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53" name="Oval 70">
              <a:extLst>
                <a:ext uri="{FF2B5EF4-FFF2-40B4-BE49-F238E27FC236}">
                  <a16:creationId xmlns:a16="http://schemas.microsoft.com/office/drawing/2014/main" id="{DFA83EAA-3F6A-4401-BCC4-4BA8B6400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0" y="2290"/>
              <a:ext cx="47" cy="47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</p:grpSp>
      <p:sp>
        <p:nvSpPr>
          <p:cNvPr id="46116" name="Text Box 71">
            <a:extLst>
              <a:ext uri="{FF2B5EF4-FFF2-40B4-BE49-F238E27FC236}">
                <a16:creationId xmlns:a16="http://schemas.microsoft.com/office/drawing/2014/main" id="{4FFCAA86-3C98-41E5-936A-A844006CB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0363" y="3902075"/>
            <a:ext cx="1995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0000FF"/>
                </a:solidFill>
              </a:rPr>
              <a:t>«plasma» = 1 L</a:t>
            </a:r>
          </a:p>
        </p:txBody>
      </p:sp>
      <p:sp>
        <p:nvSpPr>
          <p:cNvPr id="46117" name="Text Box 72">
            <a:extLst>
              <a:ext uri="{FF2B5EF4-FFF2-40B4-BE49-F238E27FC236}">
                <a16:creationId xmlns:a16="http://schemas.microsoft.com/office/drawing/2014/main" id="{1239A4BD-2A85-42E6-8E57-4F6C44698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175" y="4583113"/>
            <a:ext cx="1712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6600"/>
                </a:solidFill>
              </a:rPr>
              <a:t>«tissu» = 1 L</a:t>
            </a:r>
          </a:p>
        </p:txBody>
      </p:sp>
      <p:sp>
        <p:nvSpPr>
          <p:cNvPr id="46118" name="Rectangle 74">
            <a:extLst>
              <a:ext uri="{FF2B5EF4-FFF2-40B4-BE49-F238E27FC236}">
                <a16:creationId xmlns:a16="http://schemas.microsoft.com/office/drawing/2014/main" id="{CB7A61F9-2756-43DB-98D4-7CD972219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298450"/>
            <a:ext cx="76755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>
                <a:solidFill>
                  <a:schemeClr val="tx2"/>
                </a:solidFill>
              </a:rPr>
              <a:t>VOLUME DE 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008" grpId="0" animBg="1"/>
      <p:bldP spid="2550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2CC6A0C9-0AFC-4BD0-BAF4-3CA0F6B76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" y="2343150"/>
            <a:ext cx="926147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/>
              <a:t>Par définition, un volume de distribution n’est pas construit pour évaluer et localiser l’espace physiologique de répartition d’un médicament</a:t>
            </a:r>
          </a:p>
        </p:txBody>
      </p:sp>
      <p:sp>
        <p:nvSpPr>
          <p:cNvPr id="48131" name="Rectangle 5">
            <a:extLst>
              <a:ext uri="{FF2B5EF4-FFF2-40B4-BE49-F238E27FC236}">
                <a16:creationId xmlns:a16="http://schemas.microsoft.com/office/drawing/2014/main" id="{5A4DCA04-53CE-4A68-9DD7-1484CF93C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3" y="4700588"/>
            <a:ext cx="9261475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/>
              <a:t>Par définition, un volume de distribution est un volume virtuel</a:t>
            </a:r>
          </a:p>
        </p:txBody>
      </p:sp>
      <p:grpSp>
        <p:nvGrpSpPr>
          <p:cNvPr id="48132" name="Group 6">
            <a:extLst>
              <a:ext uri="{FF2B5EF4-FFF2-40B4-BE49-F238E27FC236}">
                <a16:creationId xmlns:a16="http://schemas.microsoft.com/office/drawing/2014/main" id="{52615E61-A44F-42E8-A976-8B6845D1626C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1268413"/>
            <a:ext cx="661988" cy="522287"/>
            <a:chOff x="329" y="3120"/>
            <a:chExt cx="402" cy="347"/>
          </a:xfrm>
        </p:grpSpPr>
        <p:sp>
          <p:nvSpPr>
            <p:cNvPr id="48134" name="AutoShape 7">
              <a:extLst>
                <a:ext uri="{FF2B5EF4-FFF2-40B4-BE49-F238E27FC236}">
                  <a16:creationId xmlns:a16="http://schemas.microsoft.com/office/drawing/2014/main" id="{CF9C754B-1E45-44D2-9296-D7106168B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" y="3120"/>
              <a:ext cx="402" cy="347"/>
            </a:xfrm>
            <a:prstGeom prst="triangle">
              <a:avLst>
                <a:gd name="adj" fmla="val 49995"/>
              </a:avLst>
            </a:prstGeom>
            <a:noFill/>
            <a:ln w="28575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8135" name="Rectangle 8">
              <a:extLst>
                <a:ext uri="{FF2B5EF4-FFF2-40B4-BE49-F238E27FC236}">
                  <a16:creationId xmlns:a16="http://schemas.microsoft.com/office/drawing/2014/main" id="{C9690550-DB7F-4CB3-BF36-08D75788A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" y="3154"/>
              <a:ext cx="172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38" tIns="49212" rIns="96838" bIns="49212">
              <a:spAutoFit/>
            </a:bodyPr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100" b="1">
                  <a:solidFill>
                    <a:srgbClr val="A50021"/>
                  </a:solidFill>
                </a:rPr>
                <a:t>!</a:t>
              </a:r>
            </a:p>
          </p:txBody>
        </p:sp>
      </p:grpSp>
      <p:sp>
        <p:nvSpPr>
          <p:cNvPr id="48133" name="Rectangle 9">
            <a:extLst>
              <a:ext uri="{FF2B5EF4-FFF2-40B4-BE49-F238E27FC236}">
                <a16:creationId xmlns:a16="http://schemas.microsoft.com/office/drawing/2014/main" id="{B4DE9BE2-58CE-4DE4-9707-F315919FB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442913"/>
            <a:ext cx="76755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>
                <a:solidFill>
                  <a:schemeClr val="tx2"/>
                </a:solidFill>
              </a:rPr>
              <a:t>VOLUME DE DISTRIBUTION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6" name="Rectangle 4">
            <a:extLst>
              <a:ext uri="{FF2B5EF4-FFF2-40B4-BE49-F238E27FC236}">
                <a16:creationId xmlns:a16="http://schemas.microsoft.com/office/drawing/2014/main" id="{267F9E8B-5D10-4E8D-9D9A-65A086E21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650" y="1196975"/>
            <a:ext cx="5002213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/>
              <a:t>Q</a:t>
            </a:r>
            <a:r>
              <a:rPr lang="fr-FR" altLang="fr-FR" sz="3000" b="1" baseline="-25000"/>
              <a:t>TOT</a:t>
            </a:r>
            <a:r>
              <a:rPr lang="fr-FR" altLang="fr-FR" sz="3000" b="1"/>
              <a:t> = Q</a:t>
            </a:r>
            <a:r>
              <a:rPr lang="fr-FR" altLang="fr-FR" sz="3000" b="1" baseline="-25000"/>
              <a:t>plasma </a:t>
            </a:r>
            <a:r>
              <a:rPr lang="fr-FR" altLang="fr-FR" sz="3000" b="1"/>
              <a:t>+ Q</a:t>
            </a:r>
            <a:r>
              <a:rPr lang="fr-FR" altLang="fr-FR" sz="3000" b="1" baseline="-25000"/>
              <a:t>tissus</a:t>
            </a:r>
          </a:p>
        </p:txBody>
      </p:sp>
      <p:sp>
        <p:nvSpPr>
          <p:cNvPr id="259077" name="Rectangle 5">
            <a:extLst>
              <a:ext uri="{FF2B5EF4-FFF2-40B4-BE49-F238E27FC236}">
                <a16:creationId xmlns:a16="http://schemas.microsoft.com/office/drawing/2014/main" id="{4AC257B1-B459-4C66-A091-18991C95F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5713" y="1987550"/>
            <a:ext cx="8783637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/>
              <a:t>C</a:t>
            </a:r>
            <a:r>
              <a:rPr lang="fr-FR" altLang="fr-FR" sz="3000" b="1" baseline="-25000"/>
              <a:t>plasma</a:t>
            </a:r>
            <a:r>
              <a:rPr lang="fr-FR" altLang="fr-FR" sz="3000" b="1"/>
              <a:t> </a:t>
            </a:r>
            <a:r>
              <a:rPr lang="fr-FR" altLang="fr-FR" sz="1800" b="1"/>
              <a:t>x</a:t>
            </a:r>
            <a:r>
              <a:rPr lang="fr-FR" altLang="fr-FR" sz="3000" b="1"/>
              <a:t> V</a:t>
            </a:r>
            <a:r>
              <a:rPr lang="fr-FR" altLang="fr-FR" sz="3000" b="1" baseline="-25000"/>
              <a:t>d </a:t>
            </a:r>
            <a:r>
              <a:rPr lang="fr-FR" altLang="fr-FR" sz="3000" b="1"/>
              <a:t>= C</a:t>
            </a:r>
            <a:r>
              <a:rPr lang="fr-FR" altLang="fr-FR" sz="3000" b="1" baseline="-25000"/>
              <a:t>plasma </a:t>
            </a:r>
            <a:r>
              <a:rPr lang="fr-FR" altLang="fr-FR" sz="1800" b="1"/>
              <a:t>x </a:t>
            </a:r>
            <a:r>
              <a:rPr lang="fr-FR" altLang="fr-FR" sz="3000" b="1"/>
              <a:t>V</a:t>
            </a:r>
            <a:r>
              <a:rPr lang="fr-FR" altLang="fr-FR" sz="3000" b="1" baseline="-25000"/>
              <a:t>plasma </a:t>
            </a:r>
            <a:r>
              <a:rPr lang="fr-FR" altLang="fr-FR" sz="3000" b="1"/>
              <a:t>+ C</a:t>
            </a:r>
            <a:r>
              <a:rPr lang="fr-FR" altLang="fr-FR" sz="3000" b="1" baseline="-25000"/>
              <a:t>Tissus </a:t>
            </a:r>
            <a:r>
              <a:rPr lang="fr-FR" altLang="fr-FR" sz="1800" b="1"/>
              <a:t>x </a:t>
            </a:r>
            <a:r>
              <a:rPr lang="fr-FR" altLang="fr-FR" sz="3000" b="1"/>
              <a:t>V</a:t>
            </a:r>
            <a:r>
              <a:rPr lang="fr-FR" altLang="fr-FR" sz="3000" b="1" baseline="-25000"/>
              <a:t>Tissus</a:t>
            </a:r>
          </a:p>
        </p:txBody>
      </p:sp>
      <p:grpSp>
        <p:nvGrpSpPr>
          <p:cNvPr id="259098" name="Group 26">
            <a:extLst>
              <a:ext uri="{FF2B5EF4-FFF2-40B4-BE49-F238E27FC236}">
                <a16:creationId xmlns:a16="http://schemas.microsoft.com/office/drawing/2014/main" id="{85E04756-AED0-4CF2-A6A9-F3FB4E6BE2B0}"/>
              </a:ext>
            </a:extLst>
          </p:cNvPr>
          <p:cNvGrpSpPr>
            <a:grpSpLocks/>
          </p:cNvGrpSpPr>
          <p:nvPr/>
        </p:nvGrpSpPr>
        <p:grpSpPr bwMode="auto">
          <a:xfrm>
            <a:off x="5089525" y="5516563"/>
            <a:ext cx="4949825" cy="1008062"/>
            <a:chOff x="1925" y="3475"/>
            <a:chExt cx="3118" cy="635"/>
          </a:xfrm>
        </p:grpSpPr>
        <p:grpSp>
          <p:nvGrpSpPr>
            <p:cNvPr id="50204" name="Group 25">
              <a:extLst>
                <a:ext uri="{FF2B5EF4-FFF2-40B4-BE49-F238E27FC236}">
                  <a16:creationId xmlns:a16="http://schemas.microsoft.com/office/drawing/2014/main" id="{8BE731F0-1B2C-438F-AC31-CD00E04E40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0" y="3478"/>
              <a:ext cx="3039" cy="632"/>
              <a:chOff x="1970" y="3478"/>
              <a:chExt cx="3039" cy="632"/>
            </a:xfrm>
          </p:grpSpPr>
          <p:grpSp>
            <p:nvGrpSpPr>
              <p:cNvPr id="50206" name="Group 24">
                <a:extLst>
                  <a:ext uri="{FF2B5EF4-FFF2-40B4-BE49-F238E27FC236}">
                    <a16:creationId xmlns:a16="http://schemas.microsoft.com/office/drawing/2014/main" id="{3F71F000-EDC6-44E1-80E4-2C0C00E97A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9" y="3478"/>
                <a:ext cx="449" cy="632"/>
                <a:chOff x="3509" y="3430"/>
                <a:chExt cx="449" cy="632"/>
              </a:xfrm>
            </p:grpSpPr>
            <p:sp>
              <p:nvSpPr>
                <p:cNvPr id="50208" name="Rectangle 7">
                  <a:extLst>
                    <a:ext uri="{FF2B5EF4-FFF2-40B4-BE49-F238E27FC236}">
                      <a16:creationId xmlns:a16="http://schemas.microsoft.com/office/drawing/2014/main" id="{6DFE3469-38D9-42CB-9D0F-C4E2E1A345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78" y="3430"/>
                  <a:ext cx="310" cy="3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defTabSz="762000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2600" b="1">
                      <a:solidFill>
                        <a:srgbClr val="A50021"/>
                      </a:solidFill>
                    </a:rPr>
                    <a:t>fu</a:t>
                  </a:r>
                </a:p>
              </p:txBody>
            </p:sp>
            <p:sp>
              <p:nvSpPr>
                <p:cNvPr id="50209" name="Rectangle 8">
                  <a:extLst>
                    <a:ext uri="{FF2B5EF4-FFF2-40B4-BE49-F238E27FC236}">
                      <a16:creationId xmlns:a16="http://schemas.microsoft.com/office/drawing/2014/main" id="{4121FBFA-B9E4-43FA-A7E5-FDEA774254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37" y="3756"/>
                  <a:ext cx="393" cy="3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defTabSz="762000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2600" b="1">
                      <a:solidFill>
                        <a:srgbClr val="A50021"/>
                      </a:solidFill>
                    </a:rPr>
                    <a:t>fu</a:t>
                  </a:r>
                  <a:r>
                    <a:rPr lang="fr-FR" altLang="fr-FR" sz="2600" b="1" baseline="-20000">
                      <a:solidFill>
                        <a:srgbClr val="A50021"/>
                      </a:solidFill>
                    </a:rPr>
                    <a:t>T</a:t>
                  </a:r>
                </a:p>
              </p:txBody>
            </p:sp>
            <p:sp>
              <p:nvSpPr>
                <p:cNvPr id="50210" name="Line 9">
                  <a:extLst>
                    <a:ext uri="{FF2B5EF4-FFF2-40B4-BE49-F238E27FC236}">
                      <a16:creationId xmlns:a16="http://schemas.microsoft.com/office/drawing/2014/main" id="{84408EFE-F11B-4508-9988-DFCA813E7E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09" y="3748"/>
                  <a:ext cx="449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50207" name="Rectangle 10">
                <a:extLst>
                  <a:ext uri="{FF2B5EF4-FFF2-40B4-BE49-F238E27FC236}">
                    <a16:creationId xmlns:a16="http://schemas.microsoft.com/office/drawing/2014/main" id="{C368E45A-02C3-4A03-8954-10174E35DB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0" y="3566"/>
                <a:ext cx="3039" cy="3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6838" tIns="49212" rIns="96838" bIns="49212">
                <a:spAutoFit/>
              </a:bodyPr>
              <a:lstStyle>
                <a:lvl1pPr defTabSz="808038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808038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808038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808038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808038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3000" b="1">
                    <a:solidFill>
                      <a:srgbClr val="A50021"/>
                    </a:solidFill>
                  </a:rPr>
                  <a:t>V</a:t>
                </a:r>
                <a:r>
                  <a:rPr lang="fr-FR" altLang="fr-FR" sz="3000" b="1" baseline="-25000">
                    <a:solidFill>
                      <a:srgbClr val="A50021"/>
                    </a:solidFill>
                  </a:rPr>
                  <a:t>d</a:t>
                </a:r>
                <a:r>
                  <a:rPr lang="fr-FR" altLang="fr-FR" sz="3000" b="1">
                    <a:solidFill>
                      <a:srgbClr val="A50021"/>
                    </a:solidFill>
                  </a:rPr>
                  <a:t>= V</a:t>
                </a:r>
                <a:r>
                  <a:rPr lang="fr-FR" altLang="fr-FR" sz="3000" b="1" baseline="-25000">
                    <a:solidFill>
                      <a:srgbClr val="A50021"/>
                    </a:solidFill>
                  </a:rPr>
                  <a:t>plasma </a:t>
                </a:r>
                <a:r>
                  <a:rPr lang="fr-FR" altLang="fr-FR" sz="3000" b="1">
                    <a:solidFill>
                      <a:srgbClr val="A50021"/>
                    </a:solidFill>
                  </a:rPr>
                  <a:t>+           </a:t>
                </a:r>
                <a:r>
                  <a:rPr lang="fr-FR" altLang="fr-FR" sz="2200" b="1">
                    <a:solidFill>
                      <a:srgbClr val="A50021"/>
                    </a:solidFill>
                  </a:rPr>
                  <a:t>x </a:t>
                </a:r>
                <a:r>
                  <a:rPr lang="fr-FR" altLang="fr-FR" sz="3000" b="1">
                    <a:solidFill>
                      <a:srgbClr val="A50021"/>
                    </a:solidFill>
                  </a:rPr>
                  <a:t>V</a:t>
                </a:r>
                <a:r>
                  <a:rPr lang="fr-FR" altLang="fr-FR" sz="3000" b="1" baseline="-25000">
                    <a:solidFill>
                      <a:srgbClr val="A50021"/>
                    </a:solidFill>
                  </a:rPr>
                  <a:t>Tissus</a:t>
                </a:r>
              </a:p>
            </p:txBody>
          </p:sp>
        </p:grpSp>
        <p:sp>
          <p:nvSpPr>
            <p:cNvPr id="50205" name="Rectangle 11">
              <a:extLst>
                <a:ext uri="{FF2B5EF4-FFF2-40B4-BE49-F238E27FC236}">
                  <a16:creationId xmlns:a16="http://schemas.microsoft.com/office/drawing/2014/main" id="{25D29AE1-E5A9-42ED-B83A-FB4CE9008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5" y="3475"/>
              <a:ext cx="3118" cy="635"/>
            </a:xfrm>
            <a:prstGeom prst="rect">
              <a:avLst/>
            </a:prstGeom>
            <a:noFill/>
            <a:ln w="28575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</p:grpSp>
      <p:grpSp>
        <p:nvGrpSpPr>
          <p:cNvPr id="259111" name="Group 39">
            <a:extLst>
              <a:ext uri="{FF2B5EF4-FFF2-40B4-BE49-F238E27FC236}">
                <a16:creationId xmlns:a16="http://schemas.microsoft.com/office/drawing/2014/main" id="{AA1EE02E-7813-4060-AECB-A40B27CB9F5B}"/>
              </a:ext>
            </a:extLst>
          </p:cNvPr>
          <p:cNvGrpSpPr>
            <a:grpSpLocks/>
          </p:cNvGrpSpPr>
          <p:nvPr/>
        </p:nvGrpSpPr>
        <p:grpSpPr bwMode="auto">
          <a:xfrm>
            <a:off x="5545138" y="4149725"/>
            <a:ext cx="4567237" cy="601663"/>
            <a:chOff x="3493" y="2614"/>
            <a:chExt cx="2877" cy="379"/>
          </a:xfrm>
        </p:grpSpPr>
        <p:sp>
          <p:nvSpPr>
            <p:cNvPr id="50202" name="Rectangle 12">
              <a:extLst>
                <a:ext uri="{FF2B5EF4-FFF2-40B4-BE49-F238E27FC236}">
                  <a16:creationId xmlns:a16="http://schemas.microsoft.com/office/drawing/2014/main" id="{7B8E121E-C0DA-4B9C-A0F5-F1F5F8C8A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2614"/>
              <a:ext cx="2443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38" tIns="49212" rIns="96838" bIns="49212">
              <a:spAutoFit/>
            </a:bodyPr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3000" b="1">
                  <a:solidFill>
                    <a:srgbClr val="009900"/>
                  </a:solidFill>
                </a:rPr>
                <a:t>C</a:t>
              </a:r>
              <a:r>
                <a:rPr lang="fr-FR" altLang="fr-FR" sz="3000" b="1" baseline="-25000">
                  <a:solidFill>
                    <a:srgbClr val="009900"/>
                  </a:solidFill>
                </a:rPr>
                <a:t>u,plasma</a:t>
              </a:r>
              <a:r>
                <a:rPr lang="fr-FR" altLang="fr-FR" sz="3000" b="1">
                  <a:solidFill>
                    <a:srgbClr val="009900"/>
                  </a:solidFill>
                </a:rPr>
                <a:t> = C</a:t>
              </a:r>
              <a:r>
                <a:rPr lang="fr-FR" altLang="fr-FR" sz="3000" b="1" baseline="-25000">
                  <a:solidFill>
                    <a:srgbClr val="009900"/>
                  </a:solidFill>
                </a:rPr>
                <a:t>u,Tissus</a:t>
              </a:r>
            </a:p>
          </p:txBody>
        </p:sp>
        <p:sp>
          <p:nvSpPr>
            <p:cNvPr id="50203" name="Line 13">
              <a:extLst>
                <a:ext uri="{FF2B5EF4-FFF2-40B4-BE49-F238E27FC236}">
                  <a16:creationId xmlns:a16="http://schemas.microsoft.com/office/drawing/2014/main" id="{52AF8B5A-8F91-4454-985C-516454AFE1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93" y="2803"/>
              <a:ext cx="334" cy="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59086" name="Rectangle 14">
            <a:extLst>
              <a:ext uri="{FF2B5EF4-FFF2-40B4-BE49-F238E27FC236}">
                <a16:creationId xmlns:a16="http://schemas.microsoft.com/office/drawing/2014/main" id="{7C45085E-B6EE-4FC3-88C6-7745D3CA3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9538" y="4191000"/>
            <a:ext cx="1554162" cy="519113"/>
          </a:xfrm>
          <a:prstGeom prst="rect">
            <a:avLst/>
          </a:prstGeom>
          <a:noFill/>
          <a:ln w="1905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009900"/>
                </a:solidFill>
              </a:rPr>
              <a:t>Equilibre</a:t>
            </a:r>
            <a:endParaRPr lang="fr-FR" altLang="fr-FR" sz="2400" b="1" baseline="-25000">
              <a:solidFill>
                <a:srgbClr val="009900"/>
              </a:solidFill>
            </a:endParaRPr>
          </a:p>
        </p:txBody>
      </p:sp>
      <p:sp>
        <p:nvSpPr>
          <p:cNvPr id="259087" name="Rectangle 15">
            <a:extLst>
              <a:ext uri="{FF2B5EF4-FFF2-40B4-BE49-F238E27FC236}">
                <a16:creationId xmlns:a16="http://schemas.microsoft.com/office/drawing/2014/main" id="{3EF07110-2AD0-4E8F-B628-FAAD736E0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" y="476250"/>
            <a:ext cx="7926388" cy="56832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6838" tIns="49212" rIns="96838" bIns="49212">
            <a:spAutoFit/>
          </a:bodyPr>
          <a:lstStyle/>
          <a:p>
            <a:pPr algn="just" defTabSz="808038">
              <a:defRPr/>
            </a:pPr>
            <a:r>
              <a:rPr lang="fr-FR" sz="3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Relations avec des volumes physiologiques</a:t>
            </a:r>
          </a:p>
        </p:txBody>
      </p:sp>
      <p:grpSp>
        <p:nvGrpSpPr>
          <p:cNvPr id="259110" name="Group 38">
            <a:extLst>
              <a:ext uri="{FF2B5EF4-FFF2-40B4-BE49-F238E27FC236}">
                <a16:creationId xmlns:a16="http://schemas.microsoft.com/office/drawing/2014/main" id="{076BB969-DEA3-4E63-AF9F-70744637A2AA}"/>
              </a:ext>
            </a:extLst>
          </p:cNvPr>
          <p:cNvGrpSpPr>
            <a:grpSpLocks/>
          </p:cNvGrpSpPr>
          <p:nvPr/>
        </p:nvGrpSpPr>
        <p:grpSpPr bwMode="auto">
          <a:xfrm>
            <a:off x="2767013" y="2636838"/>
            <a:ext cx="5327650" cy="1033462"/>
            <a:chOff x="1743" y="1661"/>
            <a:chExt cx="3356" cy="651"/>
          </a:xfrm>
        </p:grpSpPr>
        <p:sp>
          <p:nvSpPr>
            <p:cNvPr id="50197" name="Rectangle 18">
              <a:extLst>
                <a:ext uri="{FF2B5EF4-FFF2-40B4-BE49-F238E27FC236}">
                  <a16:creationId xmlns:a16="http://schemas.microsoft.com/office/drawing/2014/main" id="{0C7293F9-A402-49BE-902D-43BDBD216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3" y="1781"/>
              <a:ext cx="3356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38" tIns="49212" rIns="96838" bIns="49212">
              <a:spAutoFit/>
            </a:bodyPr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3000" b="1"/>
                <a:t>V</a:t>
              </a:r>
              <a:r>
                <a:rPr lang="fr-FR" altLang="fr-FR" sz="3000" b="1" baseline="-25000"/>
                <a:t>d </a:t>
              </a:r>
              <a:r>
                <a:rPr lang="fr-FR" altLang="fr-FR" sz="3000" b="1"/>
                <a:t>= V</a:t>
              </a:r>
              <a:r>
                <a:rPr lang="fr-FR" altLang="fr-FR" sz="3000" b="1" baseline="-25000"/>
                <a:t>plasma </a:t>
              </a:r>
              <a:r>
                <a:rPr lang="fr-FR" altLang="fr-FR" sz="3000" b="1"/>
                <a:t>+              </a:t>
              </a:r>
              <a:r>
                <a:rPr lang="fr-FR" altLang="fr-FR" sz="1800" b="1"/>
                <a:t>x </a:t>
              </a:r>
              <a:r>
                <a:rPr lang="fr-FR" altLang="fr-FR" sz="3000" b="1"/>
                <a:t>V</a:t>
              </a:r>
              <a:r>
                <a:rPr lang="fr-FR" altLang="fr-FR" sz="3000" b="1" baseline="-25000"/>
                <a:t>Tissus</a:t>
              </a:r>
            </a:p>
          </p:txBody>
        </p:sp>
        <p:grpSp>
          <p:nvGrpSpPr>
            <p:cNvPr id="50198" name="Group 23">
              <a:extLst>
                <a:ext uri="{FF2B5EF4-FFF2-40B4-BE49-F238E27FC236}">
                  <a16:creationId xmlns:a16="http://schemas.microsoft.com/office/drawing/2014/main" id="{182A6AF6-BA73-48BC-A426-2686CFE7B8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0" y="1661"/>
              <a:ext cx="871" cy="651"/>
              <a:chOff x="337" y="2069"/>
              <a:chExt cx="871" cy="651"/>
            </a:xfrm>
          </p:grpSpPr>
          <p:sp>
            <p:nvSpPr>
              <p:cNvPr id="50199" name="Rectangle 20">
                <a:extLst>
                  <a:ext uri="{FF2B5EF4-FFF2-40B4-BE49-F238E27FC236}">
                    <a16:creationId xmlns:a16="http://schemas.microsoft.com/office/drawing/2014/main" id="{D30C09BC-0C63-4BDE-A2F5-3F72111D21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" y="2069"/>
                <a:ext cx="759" cy="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2800" b="1"/>
                  <a:t>C</a:t>
                </a:r>
                <a:r>
                  <a:rPr lang="fr-FR" altLang="fr-FR" sz="2800" b="1" baseline="-25000"/>
                  <a:t>Tissus</a:t>
                </a:r>
              </a:p>
            </p:txBody>
          </p:sp>
          <p:sp>
            <p:nvSpPr>
              <p:cNvPr id="50200" name="Rectangle 21">
                <a:extLst>
                  <a:ext uri="{FF2B5EF4-FFF2-40B4-BE49-F238E27FC236}">
                    <a16:creationId xmlns:a16="http://schemas.microsoft.com/office/drawing/2014/main" id="{C9347B2C-1E3E-4479-BF1B-60C818CD21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2395"/>
                <a:ext cx="871" cy="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2800" b="1"/>
                  <a:t>C</a:t>
                </a:r>
                <a:r>
                  <a:rPr lang="fr-FR" altLang="fr-FR" sz="2800" b="1" baseline="-25000"/>
                  <a:t>Plasma</a:t>
                </a:r>
                <a:r>
                  <a:rPr lang="fr-FR" altLang="fr-FR" sz="2800"/>
                  <a:t> </a:t>
                </a:r>
                <a:endParaRPr lang="fr-FR" altLang="fr-FR" sz="2800" b="1" baseline="-20000"/>
              </a:p>
            </p:txBody>
          </p:sp>
          <p:sp>
            <p:nvSpPr>
              <p:cNvPr id="50201" name="Line 22">
                <a:extLst>
                  <a:ext uri="{FF2B5EF4-FFF2-40B4-BE49-F238E27FC236}">
                    <a16:creationId xmlns:a16="http://schemas.microsoft.com/office/drawing/2014/main" id="{CDF9CFE7-F6DB-4634-A303-B97AC129F9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" y="2430"/>
                <a:ext cx="816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259109" name="Group 37">
            <a:extLst>
              <a:ext uri="{FF2B5EF4-FFF2-40B4-BE49-F238E27FC236}">
                <a16:creationId xmlns:a16="http://schemas.microsoft.com/office/drawing/2014/main" id="{A58432F1-6AFB-4508-A1D0-B2C9D03BFB1E}"/>
              </a:ext>
            </a:extLst>
          </p:cNvPr>
          <p:cNvGrpSpPr>
            <a:grpSpLocks/>
          </p:cNvGrpSpPr>
          <p:nvPr/>
        </p:nvGrpSpPr>
        <p:grpSpPr bwMode="auto">
          <a:xfrm>
            <a:off x="390525" y="4689475"/>
            <a:ext cx="2795588" cy="971550"/>
            <a:chOff x="201" y="3203"/>
            <a:chExt cx="1761" cy="612"/>
          </a:xfrm>
        </p:grpSpPr>
        <p:grpSp>
          <p:nvGrpSpPr>
            <p:cNvPr id="50192" name="Group 27">
              <a:extLst>
                <a:ext uri="{FF2B5EF4-FFF2-40B4-BE49-F238E27FC236}">
                  <a16:creationId xmlns:a16="http://schemas.microsoft.com/office/drawing/2014/main" id="{2F93BABB-20A8-4F47-9CFB-A9B3809EDD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3" y="3203"/>
              <a:ext cx="899" cy="612"/>
              <a:chOff x="337" y="2069"/>
              <a:chExt cx="899" cy="612"/>
            </a:xfrm>
          </p:grpSpPr>
          <p:sp>
            <p:nvSpPr>
              <p:cNvPr id="50194" name="Rectangle 28">
                <a:extLst>
                  <a:ext uri="{FF2B5EF4-FFF2-40B4-BE49-F238E27FC236}">
                    <a16:creationId xmlns:a16="http://schemas.microsoft.com/office/drawing/2014/main" id="{7F05B1B6-879E-4468-9D0A-B681EEE7C1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" y="2069"/>
                <a:ext cx="844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2400" b="1">
                    <a:solidFill>
                      <a:srgbClr val="0000FF"/>
                    </a:solidFill>
                  </a:rPr>
                  <a:t>C</a:t>
                </a:r>
                <a:r>
                  <a:rPr lang="fr-FR" altLang="fr-FR" sz="2400" b="1" baseline="-25000">
                    <a:solidFill>
                      <a:srgbClr val="0000FF"/>
                    </a:solidFill>
                  </a:rPr>
                  <a:t>u, plasma</a:t>
                </a:r>
              </a:p>
            </p:txBody>
          </p:sp>
          <p:sp>
            <p:nvSpPr>
              <p:cNvPr id="50195" name="Rectangle 29">
                <a:extLst>
                  <a:ext uri="{FF2B5EF4-FFF2-40B4-BE49-F238E27FC236}">
                    <a16:creationId xmlns:a16="http://schemas.microsoft.com/office/drawing/2014/main" id="{0D60071E-7B73-4C8F-9491-1FFC44387A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2395"/>
                <a:ext cx="754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2400" b="1">
                    <a:solidFill>
                      <a:srgbClr val="0000FF"/>
                    </a:solidFill>
                  </a:rPr>
                  <a:t>C</a:t>
                </a:r>
                <a:r>
                  <a:rPr lang="fr-FR" altLang="fr-FR" sz="2400" b="1" baseline="-25000">
                    <a:solidFill>
                      <a:srgbClr val="0000FF"/>
                    </a:solidFill>
                  </a:rPr>
                  <a:t>Plasma</a:t>
                </a:r>
                <a:r>
                  <a:rPr lang="fr-FR" altLang="fr-FR" sz="2400">
                    <a:solidFill>
                      <a:srgbClr val="0000FF"/>
                    </a:solidFill>
                  </a:rPr>
                  <a:t> </a:t>
                </a:r>
                <a:endParaRPr lang="fr-FR" altLang="fr-FR" sz="2400" b="1" baseline="-20000">
                  <a:solidFill>
                    <a:srgbClr val="0000FF"/>
                  </a:solidFill>
                </a:endParaRPr>
              </a:p>
            </p:txBody>
          </p:sp>
          <p:sp>
            <p:nvSpPr>
              <p:cNvPr id="50196" name="Line 30">
                <a:extLst>
                  <a:ext uri="{FF2B5EF4-FFF2-40B4-BE49-F238E27FC236}">
                    <a16:creationId xmlns:a16="http://schemas.microsoft.com/office/drawing/2014/main" id="{CC89FA54-9721-43DA-90D4-B27D173EF8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" y="2430"/>
                <a:ext cx="816" cy="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50193" name="Rectangle 31">
              <a:extLst>
                <a:ext uri="{FF2B5EF4-FFF2-40B4-BE49-F238E27FC236}">
                  <a16:creationId xmlns:a16="http://schemas.microsoft.com/office/drawing/2014/main" id="{B5B8BF73-CB68-4AF0-BB3C-4F814EEA3D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" y="3385"/>
              <a:ext cx="1270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38" tIns="49212" rIns="96838" bIns="49212">
              <a:spAutoFit/>
            </a:bodyPr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600" b="1">
                  <a:solidFill>
                    <a:srgbClr val="0000FF"/>
                  </a:solidFill>
                </a:rPr>
                <a:t>f</a:t>
              </a:r>
              <a:r>
                <a:rPr lang="fr-FR" altLang="fr-FR" sz="2600" b="1" baseline="-25000">
                  <a:solidFill>
                    <a:srgbClr val="0000FF"/>
                  </a:solidFill>
                </a:rPr>
                <a:t>u,plasma </a:t>
              </a:r>
              <a:r>
                <a:rPr lang="fr-FR" altLang="fr-FR" sz="2600" b="1">
                  <a:solidFill>
                    <a:srgbClr val="0000FF"/>
                  </a:solidFill>
                </a:rPr>
                <a:t>=</a:t>
              </a:r>
              <a:endParaRPr lang="fr-FR" altLang="fr-FR" sz="2600" b="1" baseline="-25000">
                <a:solidFill>
                  <a:srgbClr val="0000FF"/>
                </a:solidFill>
              </a:endParaRPr>
            </a:p>
          </p:txBody>
        </p:sp>
      </p:grpSp>
      <p:grpSp>
        <p:nvGrpSpPr>
          <p:cNvPr id="259112" name="Group 40">
            <a:extLst>
              <a:ext uri="{FF2B5EF4-FFF2-40B4-BE49-F238E27FC236}">
                <a16:creationId xmlns:a16="http://schemas.microsoft.com/office/drawing/2014/main" id="{AA527477-9AEC-429D-9E76-8A27EFBAB72C}"/>
              </a:ext>
            </a:extLst>
          </p:cNvPr>
          <p:cNvGrpSpPr>
            <a:grpSpLocks/>
          </p:cNvGrpSpPr>
          <p:nvPr/>
        </p:nvGrpSpPr>
        <p:grpSpPr bwMode="auto">
          <a:xfrm>
            <a:off x="390525" y="5732463"/>
            <a:ext cx="2736850" cy="971550"/>
            <a:chOff x="246" y="3611"/>
            <a:chExt cx="1724" cy="612"/>
          </a:xfrm>
        </p:grpSpPr>
        <p:grpSp>
          <p:nvGrpSpPr>
            <p:cNvPr id="50187" name="Group 32">
              <a:extLst>
                <a:ext uri="{FF2B5EF4-FFF2-40B4-BE49-F238E27FC236}">
                  <a16:creationId xmlns:a16="http://schemas.microsoft.com/office/drawing/2014/main" id="{0B58E75D-D0B7-4E78-B2A5-5B963B8018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8" y="3611"/>
              <a:ext cx="862" cy="612"/>
              <a:chOff x="337" y="2069"/>
              <a:chExt cx="862" cy="612"/>
            </a:xfrm>
          </p:grpSpPr>
          <p:sp>
            <p:nvSpPr>
              <p:cNvPr id="50189" name="Rectangle 33">
                <a:extLst>
                  <a:ext uri="{FF2B5EF4-FFF2-40B4-BE49-F238E27FC236}">
                    <a16:creationId xmlns:a16="http://schemas.microsoft.com/office/drawing/2014/main" id="{92834FC3-B75B-4923-8009-5122462834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" y="2069"/>
                <a:ext cx="773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2400" b="1">
                    <a:solidFill>
                      <a:srgbClr val="0000FF"/>
                    </a:solidFill>
                  </a:rPr>
                  <a:t>C</a:t>
                </a:r>
                <a:r>
                  <a:rPr lang="fr-FR" altLang="fr-FR" sz="2400" b="1" baseline="-25000">
                    <a:solidFill>
                      <a:srgbClr val="0000FF"/>
                    </a:solidFill>
                  </a:rPr>
                  <a:t>u, tissus</a:t>
                </a:r>
              </a:p>
            </p:txBody>
          </p:sp>
          <p:sp>
            <p:nvSpPr>
              <p:cNvPr id="50190" name="Rectangle 34">
                <a:extLst>
                  <a:ext uri="{FF2B5EF4-FFF2-40B4-BE49-F238E27FC236}">
                    <a16:creationId xmlns:a16="http://schemas.microsoft.com/office/drawing/2014/main" id="{2CC871D3-4DC3-45E5-9256-6201D2CE6C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2395"/>
                <a:ext cx="711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2400" b="1">
                    <a:solidFill>
                      <a:srgbClr val="0000FF"/>
                    </a:solidFill>
                  </a:rPr>
                  <a:t>C</a:t>
                </a:r>
                <a:r>
                  <a:rPr lang="fr-FR" altLang="fr-FR" sz="2400" b="1" baseline="-25000">
                    <a:solidFill>
                      <a:srgbClr val="0000FF"/>
                    </a:solidFill>
                  </a:rPr>
                  <a:t>Tissus</a:t>
                </a:r>
                <a:r>
                  <a:rPr lang="fr-FR" altLang="fr-FR" sz="2400">
                    <a:solidFill>
                      <a:srgbClr val="0000FF"/>
                    </a:solidFill>
                  </a:rPr>
                  <a:t> </a:t>
                </a:r>
                <a:endParaRPr lang="fr-FR" altLang="fr-FR" sz="2400" b="1" baseline="-20000">
                  <a:solidFill>
                    <a:srgbClr val="0000FF"/>
                  </a:solidFill>
                </a:endParaRPr>
              </a:p>
            </p:txBody>
          </p:sp>
          <p:sp>
            <p:nvSpPr>
              <p:cNvPr id="50191" name="Line 35">
                <a:extLst>
                  <a:ext uri="{FF2B5EF4-FFF2-40B4-BE49-F238E27FC236}">
                    <a16:creationId xmlns:a16="http://schemas.microsoft.com/office/drawing/2014/main" id="{B084B4EE-6D6E-4DA5-A2A1-1DD14813CA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" y="2430"/>
                <a:ext cx="816" cy="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50188" name="Rectangle 36">
              <a:extLst>
                <a:ext uri="{FF2B5EF4-FFF2-40B4-BE49-F238E27FC236}">
                  <a16:creationId xmlns:a16="http://schemas.microsoft.com/office/drawing/2014/main" id="{30A0D569-26F8-4CD5-B860-14978E219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" y="3793"/>
              <a:ext cx="1270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38" tIns="49212" rIns="96838" bIns="49212">
              <a:spAutoFit/>
            </a:bodyPr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600" b="1">
                  <a:solidFill>
                    <a:srgbClr val="0000FF"/>
                  </a:solidFill>
                </a:rPr>
                <a:t>f</a:t>
              </a:r>
              <a:r>
                <a:rPr lang="fr-FR" altLang="fr-FR" sz="2600" b="1" baseline="-25000">
                  <a:solidFill>
                    <a:srgbClr val="0000FF"/>
                  </a:solidFill>
                </a:rPr>
                <a:t>u,tissus </a:t>
              </a:r>
              <a:r>
                <a:rPr lang="fr-FR" altLang="fr-FR" sz="2600" b="1">
                  <a:solidFill>
                    <a:srgbClr val="0000FF"/>
                  </a:solidFill>
                </a:rPr>
                <a:t>=</a:t>
              </a:r>
              <a:endParaRPr lang="fr-FR" altLang="fr-FR" sz="2600" b="1" baseline="-2500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6" grpId="0"/>
      <p:bldP spid="259077" grpId="0"/>
      <p:bldP spid="25908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reeform 2" descr="Tirets horizontaux">
            <a:extLst>
              <a:ext uri="{FF2B5EF4-FFF2-40B4-BE49-F238E27FC236}">
                <a16:creationId xmlns:a16="http://schemas.microsoft.com/office/drawing/2014/main" id="{4C025439-E7B7-4DBE-BA53-A57FF7C8B1EE}"/>
              </a:ext>
            </a:extLst>
          </p:cNvPr>
          <p:cNvSpPr>
            <a:spLocks/>
          </p:cNvSpPr>
          <p:nvPr/>
        </p:nvSpPr>
        <p:spPr bwMode="auto">
          <a:xfrm>
            <a:off x="5441950" y="3190875"/>
            <a:ext cx="3208338" cy="1797050"/>
          </a:xfrm>
          <a:custGeom>
            <a:avLst/>
            <a:gdLst>
              <a:gd name="T0" fmla="*/ 0 w 2021"/>
              <a:gd name="T1" fmla="*/ 0 h 1209"/>
              <a:gd name="T2" fmla="*/ 0 w 2021"/>
              <a:gd name="T3" fmla="*/ 2147483646 h 1209"/>
              <a:gd name="T4" fmla="*/ 2147483646 w 2021"/>
              <a:gd name="T5" fmla="*/ 2147483646 h 1209"/>
              <a:gd name="T6" fmla="*/ 2147483646 w 2021"/>
              <a:gd name="T7" fmla="*/ 2147483646 h 1209"/>
              <a:gd name="T8" fmla="*/ 2147483646 w 2021"/>
              <a:gd name="T9" fmla="*/ 2147483646 h 1209"/>
              <a:gd name="T10" fmla="*/ 2147483646 w 2021"/>
              <a:gd name="T11" fmla="*/ 2147483646 h 1209"/>
              <a:gd name="T12" fmla="*/ 2147483646 w 2021"/>
              <a:gd name="T13" fmla="*/ 2147483646 h 1209"/>
              <a:gd name="T14" fmla="*/ 2147483646 w 2021"/>
              <a:gd name="T15" fmla="*/ 0 h 1209"/>
              <a:gd name="T16" fmla="*/ 0 w 2021"/>
              <a:gd name="T17" fmla="*/ 0 h 120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21" h="1209">
                <a:moveTo>
                  <a:pt x="0" y="0"/>
                </a:moveTo>
                <a:lnTo>
                  <a:pt x="0" y="1094"/>
                </a:lnTo>
                <a:lnTo>
                  <a:pt x="309" y="1191"/>
                </a:lnTo>
                <a:lnTo>
                  <a:pt x="688" y="1209"/>
                </a:lnTo>
                <a:lnTo>
                  <a:pt x="1359" y="1209"/>
                </a:lnTo>
                <a:lnTo>
                  <a:pt x="1712" y="1182"/>
                </a:lnTo>
                <a:lnTo>
                  <a:pt x="2008" y="1103"/>
                </a:lnTo>
                <a:lnTo>
                  <a:pt x="2021" y="0"/>
                </a:lnTo>
                <a:lnTo>
                  <a:pt x="0" y="0"/>
                </a:lnTo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227" name="Freeform 3" descr="Tirets horizontaux">
            <a:extLst>
              <a:ext uri="{FF2B5EF4-FFF2-40B4-BE49-F238E27FC236}">
                <a16:creationId xmlns:a16="http://schemas.microsoft.com/office/drawing/2014/main" id="{DCFD9FB0-6E55-49E9-8141-8251CD5FFCD8}"/>
              </a:ext>
            </a:extLst>
          </p:cNvPr>
          <p:cNvSpPr>
            <a:spLocks/>
          </p:cNvSpPr>
          <p:nvPr/>
        </p:nvSpPr>
        <p:spPr bwMode="auto">
          <a:xfrm>
            <a:off x="1568450" y="3221038"/>
            <a:ext cx="3208338" cy="1795462"/>
          </a:xfrm>
          <a:custGeom>
            <a:avLst/>
            <a:gdLst>
              <a:gd name="T0" fmla="*/ 0 w 2021"/>
              <a:gd name="T1" fmla="*/ 0 h 1209"/>
              <a:gd name="T2" fmla="*/ 0 w 2021"/>
              <a:gd name="T3" fmla="*/ 2147483646 h 1209"/>
              <a:gd name="T4" fmla="*/ 2147483646 w 2021"/>
              <a:gd name="T5" fmla="*/ 2147483646 h 1209"/>
              <a:gd name="T6" fmla="*/ 2147483646 w 2021"/>
              <a:gd name="T7" fmla="*/ 2147483646 h 1209"/>
              <a:gd name="T8" fmla="*/ 2147483646 w 2021"/>
              <a:gd name="T9" fmla="*/ 2147483646 h 1209"/>
              <a:gd name="T10" fmla="*/ 2147483646 w 2021"/>
              <a:gd name="T11" fmla="*/ 2147483646 h 1209"/>
              <a:gd name="T12" fmla="*/ 2147483646 w 2021"/>
              <a:gd name="T13" fmla="*/ 2147483646 h 1209"/>
              <a:gd name="T14" fmla="*/ 2147483646 w 2021"/>
              <a:gd name="T15" fmla="*/ 0 h 1209"/>
              <a:gd name="T16" fmla="*/ 0 w 2021"/>
              <a:gd name="T17" fmla="*/ 0 h 120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21" h="1209">
                <a:moveTo>
                  <a:pt x="0" y="0"/>
                </a:moveTo>
                <a:lnTo>
                  <a:pt x="0" y="1094"/>
                </a:lnTo>
                <a:lnTo>
                  <a:pt x="309" y="1191"/>
                </a:lnTo>
                <a:lnTo>
                  <a:pt x="688" y="1209"/>
                </a:lnTo>
                <a:lnTo>
                  <a:pt x="1359" y="1209"/>
                </a:lnTo>
                <a:lnTo>
                  <a:pt x="1712" y="1182"/>
                </a:lnTo>
                <a:lnTo>
                  <a:pt x="2008" y="1103"/>
                </a:lnTo>
                <a:lnTo>
                  <a:pt x="2021" y="0"/>
                </a:lnTo>
                <a:lnTo>
                  <a:pt x="0" y="0"/>
                </a:lnTo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228" name="AutoShape 8">
            <a:extLst>
              <a:ext uri="{FF2B5EF4-FFF2-40B4-BE49-F238E27FC236}">
                <a16:creationId xmlns:a16="http://schemas.microsoft.com/office/drawing/2014/main" id="{480B43EF-0C34-4B98-B2B9-8668218D8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8450" y="1765300"/>
            <a:ext cx="3222625" cy="3278188"/>
          </a:xfrm>
          <a:prstGeom prst="can">
            <a:avLst>
              <a:gd name="adj" fmla="val 14095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29" name="AutoShape 9">
            <a:extLst>
              <a:ext uri="{FF2B5EF4-FFF2-40B4-BE49-F238E27FC236}">
                <a16:creationId xmlns:a16="http://schemas.microsoft.com/office/drawing/2014/main" id="{C11E608C-D12D-4BC4-9309-F50890254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1747838"/>
            <a:ext cx="3222625" cy="3276600"/>
          </a:xfrm>
          <a:prstGeom prst="can">
            <a:avLst>
              <a:gd name="adj" fmla="val 1408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30" name="Freeform 10">
            <a:extLst>
              <a:ext uri="{FF2B5EF4-FFF2-40B4-BE49-F238E27FC236}">
                <a16:creationId xmlns:a16="http://schemas.microsoft.com/office/drawing/2014/main" id="{545619AE-ED6A-4947-A9AF-FA357DBC77F0}"/>
              </a:ext>
            </a:extLst>
          </p:cNvPr>
          <p:cNvSpPr>
            <a:spLocks/>
          </p:cNvSpPr>
          <p:nvPr/>
        </p:nvSpPr>
        <p:spPr bwMode="auto">
          <a:xfrm>
            <a:off x="5808663" y="3908425"/>
            <a:ext cx="881062" cy="1138238"/>
          </a:xfrm>
          <a:custGeom>
            <a:avLst/>
            <a:gdLst>
              <a:gd name="T0" fmla="*/ 2147483646 w 411"/>
              <a:gd name="T1" fmla="*/ 2147483646 h 549"/>
              <a:gd name="T2" fmla="*/ 2147483646 w 411"/>
              <a:gd name="T3" fmla="*/ 2147483646 h 549"/>
              <a:gd name="T4" fmla="*/ 2147483646 w 411"/>
              <a:gd name="T5" fmla="*/ 2147483646 h 549"/>
              <a:gd name="T6" fmla="*/ 2147483646 w 411"/>
              <a:gd name="T7" fmla="*/ 2147483646 h 549"/>
              <a:gd name="T8" fmla="*/ 2147483646 w 411"/>
              <a:gd name="T9" fmla="*/ 2147483646 h 549"/>
              <a:gd name="T10" fmla="*/ 2147483646 w 411"/>
              <a:gd name="T11" fmla="*/ 2147483646 h 549"/>
              <a:gd name="T12" fmla="*/ 2147483646 w 411"/>
              <a:gd name="T13" fmla="*/ 2147483646 h 549"/>
              <a:gd name="T14" fmla="*/ 2147483646 w 411"/>
              <a:gd name="T15" fmla="*/ 2147483646 h 54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11" h="549">
                <a:moveTo>
                  <a:pt x="52" y="474"/>
                </a:moveTo>
                <a:cubicBezTo>
                  <a:pt x="0" y="430"/>
                  <a:pt x="49" y="288"/>
                  <a:pt x="47" y="220"/>
                </a:cubicBezTo>
                <a:cubicBezTo>
                  <a:pt x="45" y="152"/>
                  <a:pt x="28" y="95"/>
                  <a:pt x="43" y="68"/>
                </a:cubicBezTo>
                <a:cubicBezTo>
                  <a:pt x="58" y="41"/>
                  <a:pt x="104" y="59"/>
                  <a:pt x="135" y="60"/>
                </a:cubicBezTo>
                <a:cubicBezTo>
                  <a:pt x="166" y="61"/>
                  <a:pt x="193" y="75"/>
                  <a:pt x="231" y="76"/>
                </a:cubicBezTo>
                <a:cubicBezTo>
                  <a:pt x="269" y="77"/>
                  <a:pt x="339" y="0"/>
                  <a:pt x="361" y="68"/>
                </a:cubicBezTo>
                <a:cubicBezTo>
                  <a:pt x="383" y="136"/>
                  <a:pt x="411" y="417"/>
                  <a:pt x="361" y="483"/>
                </a:cubicBezTo>
                <a:cubicBezTo>
                  <a:pt x="311" y="549"/>
                  <a:pt x="103" y="528"/>
                  <a:pt x="52" y="474"/>
                </a:cubicBezTo>
                <a:close/>
              </a:path>
            </a:pathLst>
          </a:custGeom>
          <a:solidFill>
            <a:srgbClr val="DADADA"/>
          </a:solidFill>
          <a:ln w="12700" cap="flat" cmpd="sng">
            <a:solidFill>
              <a:schemeClr val="accent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231" name="Freeform 11">
            <a:extLst>
              <a:ext uri="{FF2B5EF4-FFF2-40B4-BE49-F238E27FC236}">
                <a16:creationId xmlns:a16="http://schemas.microsoft.com/office/drawing/2014/main" id="{0430E137-B05F-4B73-BE58-8830D4491C98}"/>
              </a:ext>
            </a:extLst>
          </p:cNvPr>
          <p:cNvSpPr>
            <a:spLocks/>
          </p:cNvSpPr>
          <p:nvPr/>
        </p:nvSpPr>
        <p:spPr bwMode="auto">
          <a:xfrm>
            <a:off x="7051675" y="4064000"/>
            <a:ext cx="938213" cy="963613"/>
          </a:xfrm>
          <a:custGeom>
            <a:avLst/>
            <a:gdLst>
              <a:gd name="T0" fmla="*/ 2147483646 w 374"/>
              <a:gd name="T1" fmla="*/ 2147483646 h 463"/>
              <a:gd name="T2" fmla="*/ 2147483646 w 374"/>
              <a:gd name="T3" fmla="*/ 2147483646 h 463"/>
              <a:gd name="T4" fmla="*/ 2147483646 w 374"/>
              <a:gd name="T5" fmla="*/ 2147483646 h 463"/>
              <a:gd name="T6" fmla="*/ 2147483646 w 374"/>
              <a:gd name="T7" fmla="*/ 2147483646 h 463"/>
              <a:gd name="T8" fmla="*/ 2147483646 w 374"/>
              <a:gd name="T9" fmla="*/ 2147483646 h 463"/>
              <a:gd name="T10" fmla="*/ 2147483646 w 374"/>
              <a:gd name="T11" fmla="*/ 2147483646 h 463"/>
              <a:gd name="T12" fmla="*/ 2147483646 w 374"/>
              <a:gd name="T13" fmla="*/ 2147483646 h 463"/>
              <a:gd name="T14" fmla="*/ 2147483646 w 374"/>
              <a:gd name="T15" fmla="*/ 2147483646 h 463"/>
              <a:gd name="T16" fmla="*/ 2147483646 w 374"/>
              <a:gd name="T17" fmla="*/ 2147483646 h 463"/>
              <a:gd name="T18" fmla="*/ 2147483646 w 374"/>
              <a:gd name="T19" fmla="*/ 2147483646 h 4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74" h="463">
                <a:moveTo>
                  <a:pt x="57" y="438"/>
                </a:moveTo>
                <a:cubicBezTo>
                  <a:pt x="6" y="414"/>
                  <a:pt x="38" y="305"/>
                  <a:pt x="29" y="242"/>
                </a:cubicBezTo>
                <a:cubicBezTo>
                  <a:pt x="20" y="179"/>
                  <a:pt x="0" y="97"/>
                  <a:pt x="1" y="58"/>
                </a:cubicBezTo>
                <a:cubicBezTo>
                  <a:pt x="2" y="19"/>
                  <a:pt x="12" y="9"/>
                  <a:pt x="33" y="6"/>
                </a:cubicBezTo>
                <a:cubicBezTo>
                  <a:pt x="54" y="3"/>
                  <a:pt x="94" y="39"/>
                  <a:pt x="125" y="38"/>
                </a:cubicBezTo>
                <a:cubicBezTo>
                  <a:pt x="156" y="37"/>
                  <a:pt x="189" y="2"/>
                  <a:pt x="221" y="2"/>
                </a:cubicBezTo>
                <a:cubicBezTo>
                  <a:pt x="253" y="2"/>
                  <a:pt x="304" y="0"/>
                  <a:pt x="317" y="38"/>
                </a:cubicBezTo>
                <a:cubicBezTo>
                  <a:pt x="330" y="76"/>
                  <a:pt x="294" y="172"/>
                  <a:pt x="297" y="230"/>
                </a:cubicBezTo>
                <a:cubicBezTo>
                  <a:pt x="300" y="288"/>
                  <a:pt x="374" y="351"/>
                  <a:pt x="337" y="386"/>
                </a:cubicBezTo>
                <a:cubicBezTo>
                  <a:pt x="300" y="421"/>
                  <a:pt x="112" y="463"/>
                  <a:pt x="57" y="438"/>
                </a:cubicBezTo>
                <a:close/>
              </a:path>
            </a:pathLst>
          </a:custGeom>
          <a:solidFill>
            <a:srgbClr val="DADADA"/>
          </a:solidFill>
          <a:ln w="12700" cap="flat" cmpd="sng">
            <a:solidFill>
              <a:schemeClr val="accent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232" name="Oval 12">
            <a:extLst>
              <a:ext uri="{FF2B5EF4-FFF2-40B4-BE49-F238E27FC236}">
                <a16:creationId xmlns:a16="http://schemas.microsoft.com/office/drawing/2014/main" id="{9131FB08-D3D2-474A-901E-59C5759BB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4700" y="4043363"/>
            <a:ext cx="74613" cy="7302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33" name="Oval 13">
            <a:extLst>
              <a:ext uri="{FF2B5EF4-FFF2-40B4-BE49-F238E27FC236}">
                <a16:creationId xmlns:a16="http://schemas.microsoft.com/office/drawing/2014/main" id="{078E990C-6494-4DD5-819A-7ADE5FFBE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25" y="3994150"/>
            <a:ext cx="74613" cy="762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34" name="Oval 14">
            <a:extLst>
              <a:ext uri="{FF2B5EF4-FFF2-40B4-BE49-F238E27FC236}">
                <a16:creationId xmlns:a16="http://schemas.microsoft.com/office/drawing/2014/main" id="{FADF58FF-718E-4251-8F71-299151154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25" y="4014788"/>
            <a:ext cx="74613" cy="7302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35" name="Oval 15">
            <a:extLst>
              <a:ext uri="{FF2B5EF4-FFF2-40B4-BE49-F238E27FC236}">
                <a16:creationId xmlns:a16="http://schemas.microsoft.com/office/drawing/2014/main" id="{6AB185C8-A8A0-4BD6-B671-47A90FC20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8275" y="4014788"/>
            <a:ext cx="74613" cy="7302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36" name="Oval 16">
            <a:extLst>
              <a:ext uri="{FF2B5EF4-FFF2-40B4-BE49-F238E27FC236}">
                <a16:creationId xmlns:a16="http://schemas.microsoft.com/office/drawing/2014/main" id="{D22E2024-A415-4D1A-B023-4FFF63175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550" y="4073525"/>
            <a:ext cx="74613" cy="74613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37" name="Oval 17">
            <a:extLst>
              <a:ext uri="{FF2B5EF4-FFF2-40B4-BE49-F238E27FC236}">
                <a16:creationId xmlns:a16="http://schemas.microsoft.com/office/drawing/2014/main" id="{ED0B23C4-6EA8-4534-88EE-26DE77517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800" y="4102100"/>
            <a:ext cx="74613" cy="74613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38" name="Oval 18">
            <a:extLst>
              <a:ext uri="{FF2B5EF4-FFF2-40B4-BE49-F238E27FC236}">
                <a16:creationId xmlns:a16="http://schemas.microsoft.com/office/drawing/2014/main" id="{D8B11C98-C7C9-4C1D-8B53-9879BCCB3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9825" y="4083050"/>
            <a:ext cx="76200" cy="762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39" name="Oval 19">
            <a:extLst>
              <a:ext uri="{FF2B5EF4-FFF2-40B4-BE49-F238E27FC236}">
                <a16:creationId xmlns:a16="http://schemas.microsoft.com/office/drawing/2014/main" id="{05CC63A2-1A7E-4045-BB84-B21A19386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9613" y="4278313"/>
            <a:ext cx="74612" cy="7461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40" name="Oval 20">
            <a:extLst>
              <a:ext uri="{FF2B5EF4-FFF2-40B4-BE49-F238E27FC236}">
                <a16:creationId xmlns:a16="http://schemas.microsoft.com/office/drawing/2014/main" id="{24E44CA0-3FBC-426F-AA29-C978BF4CB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7788" y="4102100"/>
            <a:ext cx="74612" cy="7302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41" name="Oval 21">
            <a:extLst>
              <a:ext uri="{FF2B5EF4-FFF2-40B4-BE49-F238E27FC236}">
                <a16:creationId xmlns:a16="http://schemas.microsoft.com/office/drawing/2014/main" id="{0D9BCD5A-92D6-4E10-A6E0-92EACD396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450" y="4102100"/>
            <a:ext cx="74613" cy="7302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42" name="Oval 22">
            <a:extLst>
              <a:ext uri="{FF2B5EF4-FFF2-40B4-BE49-F238E27FC236}">
                <a16:creationId xmlns:a16="http://schemas.microsoft.com/office/drawing/2014/main" id="{B041AA63-BD72-4FD5-84A6-796951635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2563" y="4435475"/>
            <a:ext cx="73025" cy="74613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43" name="Oval 23">
            <a:extLst>
              <a:ext uri="{FF2B5EF4-FFF2-40B4-BE49-F238E27FC236}">
                <a16:creationId xmlns:a16="http://schemas.microsoft.com/office/drawing/2014/main" id="{AF4B75F2-8B97-4367-B6FF-27DAD0A59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3775" y="3998913"/>
            <a:ext cx="74613" cy="7461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44" name="Oval 24">
            <a:extLst>
              <a:ext uri="{FF2B5EF4-FFF2-40B4-BE49-F238E27FC236}">
                <a16:creationId xmlns:a16="http://schemas.microsoft.com/office/drawing/2014/main" id="{AE4DD5A0-BD74-47F2-AF71-674B81712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4525" y="4249738"/>
            <a:ext cx="74613" cy="7461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45" name="Oval 25">
            <a:extLst>
              <a:ext uri="{FF2B5EF4-FFF2-40B4-BE49-F238E27FC236}">
                <a16:creationId xmlns:a16="http://schemas.microsoft.com/office/drawing/2014/main" id="{D6D4F901-D331-463D-B24F-AEEBC6E82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1488" y="4164013"/>
            <a:ext cx="74612" cy="7461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46" name="Oval 26">
            <a:extLst>
              <a:ext uri="{FF2B5EF4-FFF2-40B4-BE49-F238E27FC236}">
                <a16:creationId xmlns:a16="http://schemas.microsoft.com/office/drawing/2014/main" id="{E4473C77-FB21-4960-B71C-2C7B0BD41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9850" y="4232275"/>
            <a:ext cx="73025" cy="74613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47" name="Oval 27">
            <a:extLst>
              <a:ext uri="{FF2B5EF4-FFF2-40B4-BE49-F238E27FC236}">
                <a16:creationId xmlns:a16="http://schemas.microsoft.com/office/drawing/2014/main" id="{80699E26-4842-4EDA-B6FD-15C83AC4D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9138" y="4527550"/>
            <a:ext cx="74612" cy="7302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48" name="Oval 28">
            <a:extLst>
              <a:ext uri="{FF2B5EF4-FFF2-40B4-BE49-F238E27FC236}">
                <a16:creationId xmlns:a16="http://schemas.microsoft.com/office/drawing/2014/main" id="{43E0F4D0-8F7C-411B-BF12-4E8CBE9C2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075" y="4537075"/>
            <a:ext cx="74613" cy="762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49" name="Oval 29">
            <a:extLst>
              <a:ext uri="{FF2B5EF4-FFF2-40B4-BE49-F238E27FC236}">
                <a16:creationId xmlns:a16="http://schemas.microsoft.com/office/drawing/2014/main" id="{6600FBD7-B6F4-4E0E-BEC6-DE97F2E76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625" y="4410075"/>
            <a:ext cx="74613" cy="74613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50" name="Oval 30">
            <a:extLst>
              <a:ext uri="{FF2B5EF4-FFF2-40B4-BE49-F238E27FC236}">
                <a16:creationId xmlns:a16="http://schemas.microsoft.com/office/drawing/2014/main" id="{9CB439B4-33F4-4512-9898-E04371FB0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188" y="3960813"/>
            <a:ext cx="74612" cy="7461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51" name="Text Box 32">
            <a:extLst>
              <a:ext uri="{FF2B5EF4-FFF2-40B4-BE49-F238E27FC236}">
                <a16:creationId xmlns:a16="http://schemas.microsoft.com/office/drawing/2014/main" id="{051BB4EA-4E07-4E08-B482-2715FFB3F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1341438"/>
            <a:ext cx="2087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Cp = 10 mg/L</a:t>
            </a:r>
          </a:p>
        </p:txBody>
      </p:sp>
      <p:sp>
        <p:nvSpPr>
          <p:cNvPr id="52252" name="AutoShape 33">
            <a:extLst>
              <a:ext uri="{FF2B5EF4-FFF2-40B4-BE49-F238E27FC236}">
                <a16:creationId xmlns:a16="http://schemas.microsoft.com/office/drawing/2014/main" id="{903F0434-EC19-49AD-B308-FCF1A78FDEA1}"/>
              </a:ext>
            </a:extLst>
          </p:cNvPr>
          <p:cNvSpPr>
            <a:spLocks noChangeArrowheads="1"/>
          </p:cNvSpPr>
          <p:nvPr/>
        </p:nvSpPr>
        <p:spPr bwMode="auto">
          <a:xfrm rot="10690072" flipV="1">
            <a:off x="2381250" y="1498600"/>
            <a:ext cx="531813" cy="56038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253" name="Oval 34">
            <a:extLst>
              <a:ext uri="{FF2B5EF4-FFF2-40B4-BE49-F238E27FC236}">
                <a16:creationId xmlns:a16="http://schemas.microsoft.com/office/drawing/2014/main" id="{8827D8B1-9182-4415-B498-464850CE7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6700" y="3700463"/>
            <a:ext cx="74613" cy="7302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54" name="Oval 35">
            <a:extLst>
              <a:ext uri="{FF2B5EF4-FFF2-40B4-BE49-F238E27FC236}">
                <a16:creationId xmlns:a16="http://schemas.microsoft.com/office/drawing/2014/main" id="{1F7D1D36-FC03-4D59-87BD-92A721F57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4600" y="3794125"/>
            <a:ext cx="74613" cy="762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55" name="Oval 36">
            <a:extLst>
              <a:ext uri="{FF2B5EF4-FFF2-40B4-BE49-F238E27FC236}">
                <a16:creationId xmlns:a16="http://schemas.microsoft.com/office/drawing/2014/main" id="{F01FC19D-D416-4065-834F-9F607DFF9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4475" y="4165600"/>
            <a:ext cx="74613" cy="762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56" name="Oval 37">
            <a:extLst>
              <a:ext uri="{FF2B5EF4-FFF2-40B4-BE49-F238E27FC236}">
                <a16:creationId xmlns:a16="http://schemas.microsoft.com/office/drawing/2014/main" id="{3AB509FF-0B41-42FD-B03D-D4EAC325C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150" y="4194175"/>
            <a:ext cx="74613" cy="762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57" name="Oval 38">
            <a:extLst>
              <a:ext uri="{FF2B5EF4-FFF2-40B4-BE49-F238E27FC236}">
                <a16:creationId xmlns:a16="http://schemas.microsoft.com/office/drawing/2014/main" id="{781E4B05-2BE8-4F1B-AB55-F2BDF199D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1525" y="4386263"/>
            <a:ext cx="74613" cy="7302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58" name="Oval 39">
            <a:extLst>
              <a:ext uri="{FF2B5EF4-FFF2-40B4-BE49-F238E27FC236}">
                <a16:creationId xmlns:a16="http://schemas.microsoft.com/office/drawing/2014/main" id="{1765ADA0-BE03-4D25-A79B-C5603C302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4950" y="4386263"/>
            <a:ext cx="74613" cy="7302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59" name="Oval 40">
            <a:extLst>
              <a:ext uri="{FF2B5EF4-FFF2-40B4-BE49-F238E27FC236}">
                <a16:creationId xmlns:a16="http://schemas.microsoft.com/office/drawing/2014/main" id="{1E04D3CA-BC06-45A9-B375-F6EED393B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7475" y="4287838"/>
            <a:ext cx="73025" cy="7461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60" name="Oval 41">
            <a:extLst>
              <a:ext uri="{FF2B5EF4-FFF2-40B4-BE49-F238E27FC236}">
                <a16:creationId xmlns:a16="http://schemas.microsoft.com/office/drawing/2014/main" id="{5FEDBB04-44DA-43F1-B5AE-DECDF7F0C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038" y="4459288"/>
            <a:ext cx="74612" cy="7461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61" name="Oval 42">
            <a:extLst>
              <a:ext uri="{FF2B5EF4-FFF2-40B4-BE49-F238E27FC236}">
                <a16:creationId xmlns:a16="http://schemas.microsoft.com/office/drawing/2014/main" id="{B22F2AD6-E229-4F4E-BA76-BB675DEE6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7313" y="4470400"/>
            <a:ext cx="74612" cy="7302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62" name="Text Box 43">
            <a:extLst>
              <a:ext uri="{FF2B5EF4-FFF2-40B4-BE49-F238E27FC236}">
                <a16:creationId xmlns:a16="http://schemas.microsoft.com/office/drawing/2014/main" id="{B7BBD1E3-4916-4F74-B74F-3673E381B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675" y="4389438"/>
            <a:ext cx="71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n=8</a:t>
            </a:r>
          </a:p>
        </p:txBody>
      </p:sp>
      <p:sp>
        <p:nvSpPr>
          <p:cNvPr id="52263" name="Text Box 44">
            <a:extLst>
              <a:ext uri="{FF2B5EF4-FFF2-40B4-BE49-F238E27FC236}">
                <a16:creationId xmlns:a16="http://schemas.microsoft.com/office/drawing/2014/main" id="{BBD4B8A1-51AA-4E40-B30B-43A0AAACB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1675" y="4465638"/>
            <a:ext cx="71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n=8</a:t>
            </a:r>
          </a:p>
        </p:txBody>
      </p:sp>
      <p:sp>
        <p:nvSpPr>
          <p:cNvPr id="52264" name="Text Box 45">
            <a:extLst>
              <a:ext uri="{FF2B5EF4-FFF2-40B4-BE49-F238E27FC236}">
                <a16:creationId xmlns:a16="http://schemas.microsoft.com/office/drawing/2014/main" id="{17573E1A-DCC1-4A33-92A2-8CD617573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9875" y="1370013"/>
            <a:ext cx="191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Cp = 2 mg/L</a:t>
            </a:r>
          </a:p>
        </p:txBody>
      </p:sp>
      <p:sp>
        <p:nvSpPr>
          <p:cNvPr id="52265" name="AutoShape 46">
            <a:extLst>
              <a:ext uri="{FF2B5EF4-FFF2-40B4-BE49-F238E27FC236}">
                <a16:creationId xmlns:a16="http://schemas.microsoft.com/office/drawing/2014/main" id="{AA9C1698-A50F-4DE6-B94A-26F90459EF7E}"/>
              </a:ext>
            </a:extLst>
          </p:cNvPr>
          <p:cNvSpPr>
            <a:spLocks noChangeArrowheads="1"/>
          </p:cNvSpPr>
          <p:nvPr/>
        </p:nvSpPr>
        <p:spPr bwMode="auto">
          <a:xfrm rot="-10690072" flipH="1" flipV="1">
            <a:off x="7286625" y="1546225"/>
            <a:ext cx="531813" cy="56038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266" name="Text Box 48">
            <a:extLst>
              <a:ext uri="{FF2B5EF4-FFF2-40B4-BE49-F238E27FC236}">
                <a16:creationId xmlns:a16="http://schemas.microsoft.com/office/drawing/2014/main" id="{EAC81CA9-FE7A-4532-B94A-C22E69F05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486025"/>
            <a:ext cx="887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0000FF"/>
                </a:solidFill>
              </a:rPr>
              <a:t>n=10</a:t>
            </a:r>
          </a:p>
        </p:txBody>
      </p:sp>
      <p:sp>
        <p:nvSpPr>
          <p:cNvPr id="52267" name="Text Box 49">
            <a:extLst>
              <a:ext uri="{FF2B5EF4-FFF2-40B4-BE49-F238E27FC236}">
                <a16:creationId xmlns:a16="http://schemas.microsoft.com/office/drawing/2014/main" id="{055E990D-901E-451D-8D4C-2E93247BC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3713163"/>
            <a:ext cx="887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FF6600"/>
                </a:solidFill>
              </a:rPr>
              <a:t>n=10</a:t>
            </a:r>
          </a:p>
        </p:txBody>
      </p:sp>
      <p:sp>
        <p:nvSpPr>
          <p:cNvPr id="52268" name="Text Box 50">
            <a:extLst>
              <a:ext uri="{FF2B5EF4-FFF2-40B4-BE49-F238E27FC236}">
                <a16:creationId xmlns:a16="http://schemas.microsoft.com/office/drawing/2014/main" id="{E857DE21-525C-47BC-85A4-D2C2F4EDB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6675" y="2486025"/>
            <a:ext cx="71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0000FF"/>
                </a:solidFill>
              </a:rPr>
              <a:t>n=2</a:t>
            </a:r>
          </a:p>
        </p:txBody>
      </p:sp>
      <p:sp>
        <p:nvSpPr>
          <p:cNvPr id="52269" name="Text Box 51">
            <a:extLst>
              <a:ext uri="{FF2B5EF4-FFF2-40B4-BE49-F238E27FC236}">
                <a16:creationId xmlns:a16="http://schemas.microsoft.com/office/drawing/2014/main" id="{B5802D83-DA16-4536-88A4-BB18B2F81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6675" y="3713163"/>
            <a:ext cx="887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FF6600"/>
                </a:solidFill>
              </a:rPr>
              <a:t>n=18</a:t>
            </a:r>
          </a:p>
        </p:txBody>
      </p:sp>
      <p:sp>
        <p:nvSpPr>
          <p:cNvPr id="52270" name="Freeform 52">
            <a:extLst>
              <a:ext uri="{FF2B5EF4-FFF2-40B4-BE49-F238E27FC236}">
                <a16:creationId xmlns:a16="http://schemas.microsoft.com/office/drawing/2014/main" id="{01D36C79-D47E-42C5-A2F9-AD5E2B90D294}"/>
              </a:ext>
            </a:extLst>
          </p:cNvPr>
          <p:cNvSpPr>
            <a:spLocks/>
          </p:cNvSpPr>
          <p:nvPr/>
        </p:nvSpPr>
        <p:spPr bwMode="auto">
          <a:xfrm>
            <a:off x="1590675" y="2054225"/>
            <a:ext cx="3181350" cy="1341438"/>
          </a:xfrm>
          <a:custGeom>
            <a:avLst/>
            <a:gdLst>
              <a:gd name="T0" fmla="*/ 0 w 1992"/>
              <a:gd name="T1" fmla="*/ 2147483646 h 732"/>
              <a:gd name="T2" fmla="*/ 0 w 1992"/>
              <a:gd name="T3" fmla="*/ 2147483646 h 732"/>
              <a:gd name="T4" fmla="*/ 2147483646 w 1992"/>
              <a:gd name="T5" fmla="*/ 2147483646 h 732"/>
              <a:gd name="T6" fmla="*/ 2147483646 w 1992"/>
              <a:gd name="T7" fmla="*/ 0 h 732"/>
              <a:gd name="T8" fmla="*/ 2147483646 w 1992"/>
              <a:gd name="T9" fmla="*/ 2147483646 h 732"/>
              <a:gd name="T10" fmla="*/ 2147483646 w 1992"/>
              <a:gd name="T11" fmla="*/ 2147483646 h 732"/>
              <a:gd name="T12" fmla="*/ 2147483646 w 1992"/>
              <a:gd name="T13" fmla="*/ 2147483646 h 732"/>
              <a:gd name="T14" fmla="*/ 0 w 1992"/>
              <a:gd name="T15" fmla="*/ 2147483646 h 7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992" h="732">
                <a:moveTo>
                  <a:pt x="0" y="6"/>
                </a:moveTo>
                <a:lnTo>
                  <a:pt x="0" y="732"/>
                </a:lnTo>
                <a:lnTo>
                  <a:pt x="1992" y="732"/>
                </a:lnTo>
                <a:lnTo>
                  <a:pt x="1992" y="0"/>
                </a:lnTo>
                <a:lnTo>
                  <a:pt x="1500" y="96"/>
                </a:lnTo>
                <a:lnTo>
                  <a:pt x="816" y="96"/>
                </a:lnTo>
                <a:lnTo>
                  <a:pt x="234" y="54"/>
                </a:lnTo>
                <a:lnTo>
                  <a:pt x="0" y="6"/>
                </a:lnTo>
                <a:close/>
              </a:path>
            </a:pathLst>
          </a:custGeom>
          <a:solidFill>
            <a:srgbClr val="DADADA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271" name="Line 53">
            <a:extLst>
              <a:ext uri="{FF2B5EF4-FFF2-40B4-BE49-F238E27FC236}">
                <a16:creationId xmlns:a16="http://schemas.microsoft.com/office/drawing/2014/main" id="{AE195072-7871-4D44-AA25-ABCDBA7D5A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76613" y="3067050"/>
            <a:ext cx="0" cy="6032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272" name="Line 54">
            <a:extLst>
              <a:ext uri="{FF2B5EF4-FFF2-40B4-BE49-F238E27FC236}">
                <a16:creationId xmlns:a16="http://schemas.microsoft.com/office/drawing/2014/main" id="{03D65872-429A-4E74-9846-3A61FEB775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3063" y="3081338"/>
            <a:ext cx="0" cy="5873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273" name="Freeform 55">
            <a:extLst>
              <a:ext uri="{FF2B5EF4-FFF2-40B4-BE49-F238E27FC236}">
                <a16:creationId xmlns:a16="http://schemas.microsoft.com/office/drawing/2014/main" id="{4B28E9F2-D83D-4F17-ADD5-48E76DF475CC}"/>
              </a:ext>
            </a:extLst>
          </p:cNvPr>
          <p:cNvSpPr>
            <a:spLocks/>
          </p:cNvSpPr>
          <p:nvPr/>
        </p:nvSpPr>
        <p:spPr bwMode="auto">
          <a:xfrm>
            <a:off x="5486400" y="2044700"/>
            <a:ext cx="3181350" cy="1350963"/>
          </a:xfrm>
          <a:custGeom>
            <a:avLst/>
            <a:gdLst>
              <a:gd name="T0" fmla="*/ 0 w 1992"/>
              <a:gd name="T1" fmla="*/ 2147483646 h 732"/>
              <a:gd name="T2" fmla="*/ 0 w 1992"/>
              <a:gd name="T3" fmla="*/ 2147483646 h 732"/>
              <a:gd name="T4" fmla="*/ 2147483646 w 1992"/>
              <a:gd name="T5" fmla="*/ 2147483646 h 732"/>
              <a:gd name="T6" fmla="*/ 2147483646 w 1992"/>
              <a:gd name="T7" fmla="*/ 0 h 732"/>
              <a:gd name="T8" fmla="*/ 2147483646 w 1992"/>
              <a:gd name="T9" fmla="*/ 2147483646 h 732"/>
              <a:gd name="T10" fmla="*/ 2147483646 w 1992"/>
              <a:gd name="T11" fmla="*/ 2147483646 h 732"/>
              <a:gd name="T12" fmla="*/ 2147483646 w 1992"/>
              <a:gd name="T13" fmla="*/ 2147483646 h 732"/>
              <a:gd name="T14" fmla="*/ 0 w 1992"/>
              <a:gd name="T15" fmla="*/ 2147483646 h 7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992" h="732">
                <a:moveTo>
                  <a:pt x="0" y="6"/>
                </a:moveTo>
                <a:lnTo>
                  <a:pt x="0" y="732"/>
                </a:lnTo>
                <a:lnTo>
                  <a:pt x="1992" y="732"/>
                </a:lnTo>
                <a:lnTo>
                  <a:pt x="1992" y="0"/>
                </a:lnTo>
                <a:lnTo>
                  <a:pt x="1500" y="96"/>
                </a:lnTo>
                <a:lnTo>
                  <a:pt x="816" y="96"/>
                </a:lnTo>
                <a:lnTo>
                  <a:pt x="234" y="54"/>
                </a:lnTo>
                <a:lnTo>
                  <a:pt x="0" y="6"/>
                </a:lnTo>
                <a:close/>
              </a:path>
            </a:pathLst>
          </a:cu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274" name="Line 56">
            <a:extLst>
              <a:ext uri="{FF2B5EF4-FFF2-40B4-BE49-F238E27FC236}">
                <a16:creationId xmlns:a16="http://schemas.microsoft.com/office/drawing/2014/main" id="{F609A722-5C6F-48BC-A0C1-842206C68B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58063" y="3067050"/>
            <a:ext cx="0" cy="6032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275" name="Line 57">
            <a:extLst>
              <a:ext uri="{FF2B5EF4-FFF2-40B4-BE49-F238E27FC236}">
                <a16:creationId xmlns:a16="http://schemas.microsoft.com/office/drawing/2014/main" id="{4652783B-A219-4C2C-8444-7A5B784A47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94513" y="3081338"/>
            <a:ext cx="0" cy="5873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276" name="Oval 58">
            <a:extLst>
              <a:ext uri="{FF2B5EF4-FFF2-40B4-BE49-F238E27FC236}">
                <a16:creationId xmlns:a16="http://schemas.microsoft.com/office/drawing/2014/main" id="{F4432674-831B-41CC-9917-6D2768A1C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775" y="2519363"/>
            <a:ext cx="74613" cy="7461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77" name="Oval 59">
            <a:extLst>
              <a:ext uri="{FF2B5EF4-FFF2-40B4-BE49-F238E27FC236}">
                <a16:creationId xmlns:a16="http://schemas.microsoft.com/office/drawing/2014/main" id="{179AF67C-CD30-4F9E-A449-26DF167C2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7300" y="2854325"/>
            <a:ext cx="74613" cy="762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78" name="Oval 60">
            <a:extLst>
              <a:ext uri="{FF2B5EF4-FFF2-40B4-BE49-F238E27FC236}">
                <a16:creationId xmlns:a16="http://schemas.microsoft.com/office/drawing/2014/main" id="{DD9A8D48-BEA3-4E1C-9C0D-88C179370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0100" y="2417763"/>
            <a:ext cx="74613" cy="7461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79" name="Oval 61">
            <a:extLst>
              <a:ext uri="{FF2B5EF4-FFF2-40B4-BE49-F238E27FC236}">
                <a16:creationId xmlns:a16="http://schemas.microsoft.com/office/drawing/2014/main" id="{3748C365-C723-4F74-BD8D-DBEAF7170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0850" y="2670175"/>
            <a:ext cx="74613" cy="7302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80" name="Oval 62">
            <a:extLst>
              <a:ext uri="{FF2B5EF4-FFF2-40B4-BE49-F238E27FC236}">
                <a16:creationId xmlns:a16="http://schemas.microsoft.com/office/drawing/2014/main" id="{F37E5C13-8235-41BC-92BB-B2E26D1FE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7813" y="2584450"/>
            <a:ext cx="76200" cy="7302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81" name="Oval 63">
            <a:extLst>
              <a:ext uri="{FF2B5EF4-FFF2-40B4-BE49-F238E27FC236}">
                <a16:creationId xmlns:a16="http://schemas.microsoft.com/office/drawing/2014/main" id="{EAD97E0B-67F4-4AAE-ABCF-18C878905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4588" y="2651125"/>
            <a:ext cx="74612" cy="762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82" name="Oval 64">
            <a:extLst>
              <a:ext uri="{FF2B5EF4-FFF2-40B4-BE49-F238E27FC236}">
                <a16:creationId xmlns:a16="http://schemas.microsoft.com/office/drawing/2014/main" id="{DF97BA21-1775-4FEC-9D33-9508C216F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5463" y="2944813"/>
            <a:ext cx="74612" cy="7461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83" name="Oval 65">
            <a:extLst>
              <a:ext uri="{FF2B5EF4-FFF2-40B4-BE49-F238E27FC236}">
                <a16:creationId xmlns:a16="http://schemas.microsoft.com/office/drawing/2014/main" id="{D7F485CF-A0EB-4A40-8E1F-2B8E59268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957513"/>
            <a:ext cx="74613" cy="7302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84" name="Oval 66">
            <a:extLst>
              <a:ext uri="{FF2B5EF4-FFF2-40B4-BE49-F238E27FC236}">
                <a16:creationId xmlns:a16="http://schemas.microsoft.com/office/drawing/2014/main" id="{4BFF8099-B6CD-44EB-AE71-9035448F3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950" y="2828925"/>
            <a:ext cx="74613" cy="74613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85" name="Oval 67">
            <a:extLst>
              <a:ext uri="{FF2B5EF4-FFF2-40B4-BE49-F238E27FC236}">
                <a16:creationId xmlns:a16="http://schemas.microsoft.com/office/drawing/2014/main" id="{704F5B97-1F8D-4B5F-B8EA-709A231D3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513" y="2379663"/>
            <a:ext cx="74612" cy="7461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86" name="Oval 68">
            <a:extLst>
              <a:ext uri="{FF2B5EF4-FFF2-40B4-BE49-F238E27FC236}">
                <a16:creationId xmlns:a16="http://schemas.microsoft.com/office/drawing/2014/main" id="{FA54F9C1-9563-4B90-BF29-3070DC74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6225" y="2484438"/>
            <a:ext cx="74613" cy="7461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87" name="Oval 69">
            <a:extLst>
              <a:ext uri="{FF2B5EF4-FFF2-40B4-BE49-F238E27FC236}">
                <a16:creationId xmlns:a16="http://schemas.microsoft.com/office/drawing/2014/main" id="{AF43873A-F0B0-47A6-883E-C68710142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25" y="2579688"/>
            <a:ext cx="74613" cy="7461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88" name="Text Box 70">
            <a:extLst>
              <a:ext uri="{FF2B5EF4-FFF2-40B4-BE49-F238E27FC236}">
                <a16:creationId xmlns:a16="http://schemas.microsoft.com/office/drawing/2014/main" id="{E3C22C0F-3D8E-419A-A3F0-FC2CE647C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0363" y="2846388"/>
            <a:ext cx="1995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0000FF"/>
                </a:solidFill>
              </a:rPr>
              <a:t>«plasma» = 1 L</a:t>
            </a:r>
          </a:p>
        </p:txBody>
      </p:sp>
      <p:sp>
        <p:nvSpPr>
          <p:cNvPr id="52289" name="Text Box 71">
            <a:extLst>
              <a:ext uri="{FF2B5EF4-FFF2-40B4-BE49-F238E27FC236}">
                <a16:creationId xmlns:a16="http://schemas.microsoft.com/office/drawing/2014/main" id="{D790C275-0184-4E90-B1F6-85FD8D10E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175" y="3527425"/>
            <a:ext cx="1712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6600"/>
                </a:solidFill>
              </a:rPr>
              <a:t>«tissu» = 1 L</a:t>
            </a:r>
          </a:p>
        </p:txBody>
      </p:sp>
      <p:sp>
        <p:nvSpPr>
          <p:cNvPr id="52290" name="Rectangle 72">
            <a:extLst>
              <a:ext uri="{FF2B5EF4-FFF2-40B4-BE49-F238E27FC236}">
                <a16:creationId xmlns:a16="http://schemas.microsoft.com/office/drawing/2014/main" id="{5AAED8D0-2F74-4139-AB8E-FF7870739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298450"/>
            <a:ext cx="76755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>
                <a:solidFill>
                  <a:schemeClr val="tx2"/>
                </a:solidFill>
              </a:rPr>
              <a:t>VOLUME DE DISTRIBUTION</a:t>
            </a:r>
          </a:p>
        </p:txBody>
      </p:sp>
      <p:grpSp>
        <p:nvGrpSpPr>
          <p:cNvPr id="52291" name="Group 73">
            <a:extLst>
              <a:ext uri="{FF2B5EF4-FFF2-40B4-BE49-F238E27FC236}">
                <a16:creationId xmlns:a16="http://schemas.microsoft.com/office/drawing/2014/main" id="{C555542A-07E5-4775-B5AA-1B6D049A7A17}"/>
              </a:ext>
            </a:extLst>
          </p:cNvPr>
          <p:cNvGrpSpPr>
            <a:grpSpLocks/>
          </p:cNvGrpSpPr>
          <p:nvPr/>
        </p:nvGrpSpPr>
        <p:grpSpPr bwMode="auto">
          <a:xfrm>
            <a:off x="2622550" y="5516563"/>
            <a:ext cx="4949825" cy="1008062"/>
            <a:chOff x="1925" y="3475"/>
            <a:chExt cx="3118" cy="635"/>
          </a:xfrm>
        </p:grpSpPr>
        <p:grpSp>
          <p:nvGrpSpPr>
            <p:cNvPr id="52292" name="Group 74">
              <a:extLst>
                <a:ext uri="{FF2B5EF4-FFF2-40B4-BE49-F238E27FC236}">
                  <a16:creationId xmlns:a16="http://schemas.microsoft.com/office/drawing/2014/main" id="{1D8ABD50-0468-40F9-B237-7E084F0EBD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0" y="3478"/>
              <a:ext cx="3039" cy="632"/>
              <a:chOff x="1970" y="3478"/>
              <a:chExt cx="3039" cy="632"/>
            </a:xfrm>
          </p:grpSpPr>
          <p:grpSp>
            <p:nvGrpSpPr>
              <p:cNvPr id="52294" name="Group 75">
                <a:extLst>
                  <a:ext uri="{FF2B5EF4-FFF2-40B4-BE49-F238E27FC236}">
                    <a16:creationId xmlns:a16="http://schemas.microsoft.com/office/drawing/2014/main" id="{7BC49F64-411C-4B2C-BFD1-569737A86D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9" y="3478"/>
                <a:ext cx="449" cy="632"/>
                <a:chOff x="3509" y="3430"/>
                <a:chExt cx="449" cy="632"/>
              </a:xfrm>
            </p:grpSpPr>
            <p:sp>
              <p:nvSpPr>
                <p:cNvPr id="52296" name="Rectangle 76">
                  <a:extLst>
                    <a:ext uri="{FF2B5EF4-FFF2-40B4-BE49-F238E27FC236}">
                      <a16:creationId xmlns:a16="http://schemas.microsoft.com/office/drawing/2014/main" id="{68473C5B-7007-4B42-A25D-F17CAD63F0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78" y="3430"/>
                  <a:ext cx="310" cy="3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defTabSz="762000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2600" b="1">
                      <a:solidFill>
                        <a:srgbClr val="A50021"/>
                      </a:solidFill>
                    </a:rPr>
                    <a:t>fu</a:t>
                  </a:r>
                </a:p>
              </p:txBody>
            </p:sp>
            <p:sp>
              <p:nvSpPr>
                <p:cNvPr id="52297" name="Rectangle 77">
                  <a:extLst>
                    <a:ext uri="{FF2B5EF4-FFF2-40B4-BE49-F238E27FC236}">
                      <a16:creationId xmlns:a16="http://schemas.microsoft.com/office/drawing/2014/main" id="{DC24206A-5BBE-4742-8AD2-716BAC954A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37" y="3756"/>
                  <a:ext cx="393" cy="3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defTabSz="762000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2600" b="1">
                      <a:solidFill>
                        <a:srgbClr val="A50021"/>
                      </a:solidFill>
                    </a:rPr>
                    <a:t>fu</a:t>
                  </a:r>
                  <a:r>
                    <a:rPr lang="fr-FR" altLang="fr-FR" sz="2600" b="1" baseline="-20000">
                      <a:solidFill>
                        <a:srgbClr val="A50021"/>
                      </a:solidFill>
                    </a:rPr>
                    <a:t>T</a:t>
                  </a:r>
                </a:p>
              </p:txBody>
            </p:sp>
            <p:sp>
              <p:nvSpPr>
                <p:cNvPr id="52298" name="Line 78">
                  <a:extLst>
                    <a:ext uri="{FF2B5EF4-FFF2-40B4-BE49-F238E27FC236}">
                      <a16:creationId xmlns:a16="http://schemas.microsoft.com/office/drawing/2014/main" id="{B425C0E7-3575-46B9-8656-BB23DFE41D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09" y="3748"/>
                  <a:ext cx="449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52295" name="Rectangle 79">
                <a:extLst>
                  <a:ext uri="{FF2B5EF4-FFF2-40B4-BE49-F238E27FC236}">
                    <a16:creationId xmlns:a16="http://schemas.microsoft.com/office/drawing/2014/main" id="{7E6E78B3-42B1-49EE-8094-915CCDFF70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0" y="3566"/>
                <a:ext cx="3039" cy="3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6838" tIns="49212" rIns="96838" bIns="49212">
                <a:spAutoFit/>
              </a:bodyPr>
              <a:lstStyle>
                <a:lvl1pPr defTabSz="808038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808038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808038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808038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808038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3000" b="1">
                    <a:solidFill>
                      <a:srgbClr val="A50021"/>
                    </a:solidFill>
                  </a:rPr>
                  <a:t>V</a:t>
                </a:r>
                <a:r>
                  <a:rPr lang="fr-FR" altLang="fr-FR" sz="3000" b="1" baseline="-25000">
                    <a:solidFill>
                      <a:srgbClr val="A50021"/>
                    </a:solidFill>
                  </a:rPr>
                  <a:t>d</a:t>
                </a:r>
                <a:r>
                  <a:rPr lang="fr-FR" altLang="fr-FR" sz="3000" b="1">
                    <a:solidFill>
                      <a:srgbClr val="A50021"/>
                    </a:solidFill>
                  </a:rPr>
                  <a:t>= V</a:t>
                </a:r>
                <a:r>
                  <a:rPr lang="fr-FR" altLang="fr-FR" sz="3000" b="1" baseline="-25000">
                    <a:solidFill>
                      <a:srgbClr val="A50021"/>
                    </a:solidFill>
                  </a:rPr>
                  <a:t>plasma </a:t>
                </a:r>
                <a:r>
                  <a:rPr lang="fr-FR" altLang="fr-FR" sz="3000" b="1">
                    <a:solidFill>
                      <a:srgbClr val="A50021"/>
                    </a:solidFill>
                  </a:rPr>
                  <a:t>+           </a:t>
                </a:r>
                <a:r>
                  <a:rPr lang="fr-FR" altLang="fr-FR" sz="2200" b="1">
                    <a:solidFill>
                      <a:srgbClr val="A50021"/>
                    </a:solidFill>
                  </a:rPr>
                  <a:t>x </a:t>
                </a:r>
                <a:r>
                  <a:rPr lang="fr-FR" altLang="fr-FR" sz="3000" b="1">
                    <a:solidFill>
                      <a:srgbClr val="A50021"/>
                    </a:solidFill>
                  </a:rPr>
                  <a:t>V</a:t>
                </a:r>
                <a:r>
                  <a:rPr lang="fr-FR" altLang="fr-FR" sz="3000" b="1" baseline="-25000">
                    <a:solidFill>
                      <a:srgbClr val="A50021"/>
                    </a:solidFill>
                  </a:rPr>
                  <a:t>Tissus</a:t>
                </a:r>
              </a:p>
            </p:txBody>
          </p:sp>
        </p:grpSp>
        <p:sp>
          <p:nvSpPr>
            <p:cNvPr id="52293" name="Rectangle 80">
              <a:extLst>
                <a:ext uri="{FF2B5EF4-FFF2-40B4-BE49-F238E27FC236}">
                  <a16:creationId xmlns:a16="http://schemas.microsoft.com/office/drawing/2014/main" id="{AC0ACB40-48FB-485B-B2EE-1DF423DF6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5" y="3475"/>
              <a:ext cx="3118" cy="635"/>
            </a:xfrm>
            <a:prstGeom prst="rect">
              <a:avLst/>
            </a:prstGeom>
            <a:noFill/>
            <a:ln w="28575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B0168AF5-99AE-4AD6-9A0E-2FFE205B3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773238"/>
            <a:ext cx="9001125" cy="1927225"/>
          </a:xfrm>
          <a:prstGeom prst="rect">
            <a:avLst/>
          </a:prstGeom>
          <a:noFill/>
          <a:ln>
            <a:noFill/>
          </a:ln>
          <a:effectLst/>
        </p:spPr>
        <p:txBody>
          <a:bodyPr lIns="96838" tIns="49212" rIns="96838" bIns="49212">
            <a:spAutoFit/>
          </a:bodyPr>
          <a:lstStyle/>
          <a:p>
            <a:pPr algn="just" defTabSz="808038">
              <a:defRPr/>
            </a:pPr>
            <a:r>
              <a:rPr lang="fr-FR" sz="3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Le volume de distribution répond aux questions :</a:t>
            </a:r>
          </a:p>
          <a:p>
            <a:pPr algn="just" defTabSz="808038">
              <a:defRPr/>
            </a:pPr>
            <a:endParaRPr lang="fr-FR" sz="3000" dirty="0">
              <a:latin typeface="Arial" charset="0"/>
            </a:endParaRPr>
          </a:p>
          <a:p>
            <a:pPr algn="just" defTabSz="808038">
              <a:defRPr/>
            </a:pPr>
            <a:r>
              <a:rPr lang="fr-FR" sz="3000" dirty="0">
                <a:solidFill>
                  <a:srgbClr val="A50021"/>
                </a:solidFill>
                <a:latin typeface="Arial" charset="0"/>
              </a:rPr>
              <a:t>1. Quel secteur hydrique de l’organisme le principe actif </a:t>
            </a:r>
            <a:r>
              <a:rPr lang="fr-FR" sz="3000" dirty="0">
                <a:solidFill>
                  <a:schemeClr val="bg2"/>
                </a:solidFill>
                <a:latin typeface="Arial" charset="0"/>
              </a:rPr>
              <a:t>PEUT-IL</a:t>
            </a:r>
            <a:r>
              <a:rPr lang="fr-FR" sz="3000" dirty="0">
                <a:solidFill>
                  <a:srgbClr val="A50021"/>
                </a:solidFill>
                <a:latin typeface="Arial" charset="0"/>
              </a:rPr>
              <a:t>  atteindre ?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56D06EB2-A629-4DC2-ABC4-0AD3119BD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442913"/>
            <a:ext cx="76755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>
                <a:solidFill>
                  <a:schemeClr val="tx2"/>
                </a:solidFill>
              </a:rPr>
              <a:t>VOLUME DE DISTRIBUTION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2" name="Rectangle 4">
            <a:extLst>
              <a:ext uri="{FF2B5EF4-FFF2-40B4-BE49-F238E27FC236}">
                <a16:creationId xmlns:a16="http://schemas.microsoft.com/office/drawing/2014/main" id="{6E93BBFE-3575-4BEF-B1BD-7CBE70F1E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75" y="1011238"/>
            <a:ext cx="7597775" cy="56832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6838" tIns="49212" rIns="96838" bIns="49212">
            <a:spAutoFit/>
          </a:bodyPr>
          <a:lstStyle/>
          <a:p>
            <a:pPr defTabSz="808038">
              <a:defRPr/>
            </a:pPr>
            <a:r>
              <a:rPr lang="fr-FR" sz="3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Volumes des fluides corporels : L / kg</a:t>
            </a:r>
            <a:endParaRPr lang="fr-FR" sz="3000" baseline="-25000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E677055C-4008-4536-950F-662E65F4B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1979613"/>
            <a:ext cx="474663" cy="577850"/>
          </a:xfrm>
          <a:prstGeom prst="rect">
            <a:avLst/>
          </a:prstGeom>
          <a:solidFill>
            <a:srgbClr val="DADA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6324" name="Rectangle 6">
            <a:extLst>
              <a:ext uri="{FF2B5EF4-FFF2-40B4-BE49-F238E27FC236}">
                <a16:creationId xmlns:a16="http://schemas.microsoft.com/office/drawing/2014/main" id="{6D014504-632A-443B-92EC-473C4898F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2959100"/>
            <a:ext cx="949325" cy="650875"/>
          </a:xfrm>
          <a:prstGeom prst="rect">
            <a:avLst/>
          </a:prstGeom>
          <a:solidFill>
            <a:srgbClr val="DADA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6325" name="Rectangle 7">
            <a:extLst>
              <a:ext uri="{FF2B5EF4-FFF2-40B4-BE49-F238E27FC236}">
                <a16:creationId xmlns:a16="http://schemas.microsoft.com/office/drawing/2014/main" id="{437E480C-D5B7-4AFA-AD3C-C1C606544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4049713"/>
            <a:ext cx="1898650" cy="650875"/>
          </a:xfrm>
          <a:prstGeom prst="rect">
            <a:avLst/>
          </a:prstGeom>
          <a:solidFill>
            <a:srgbClr val="DADA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6326" name="Rectangle 8">
            <a:extLst>
              <a:ext uri="{FF2B5EF4-FFF2-40B4-BE49-F238E27FC236}">
                <a16:creationId xmlns:a16="http://schemas.microsoft.com/office/drawing/2014/main" id="{A7F9F965-B5DB-4AC9-B1B6-224AFD79A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5372100"/>
            <a:ext cx="5697538" cy="649288"/>
          </a:xfrm>
          <a:prstGeom prst="rect">
            <a:avLst/>
          </a:prstGeom>
          <a:solidFill>
            <a:srgbClr val="DADA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6327" name="Rectangle 9">
            <a:extLst>
              <a:ext uri="{FF2B5EF4-FFF2-40B4-BE49-F238E27FC236}">
                <a16:creationId xmlns:a16="http://schemas.microsoft.com/office/drawing/2014/main" id="{D7BE5030-00A1-4F1B-9FC6-E18A84D76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976438"/>
            <a:ext cx="118745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/>
              <a:t>0.05</a:t>
            </a:r>
            <a:endParaRPr lang="fr-FR" altLang="fr-FR" sz="3000" b="1" baseline="-25000"/>
          </a:p>
        </p:txBody>
      </p:sp>
      <p:sp>
        <p:nvSpPr>
          <p:cNvPr id="56328" name="Rectangle 10">
            <a:extLst>
              <a:ext uri="{FF2B5EF4-FFF2-40B4-BE49-F238E27FC236}">
                <a16:creationId xmlns:a16="http://schemas.microsoft.com/office/drawing/2014/main" id="{EB910730-84E9-447A-A162-A41F0AE4A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838" y="2992438"/>
            <a:ext cx="118745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/>
              <a:t>0.1</a:t>
            </a:r>
            <a:endParaRPr lang="fr-FR" altLang="fr-FR" sz="3000" b="1" baseline="-25000"/>
          </a:p>
        </p:txBody>
      </p:sp>
      <p:sp>
        <p:nvSpPr>
          <p:cNvPr id="56329" name="Rectangle 11">
            <a:extLst>
              <a:ext uri="{FF2B5EF4-FFF2-40B4-BE49-F238E27FC236}">
                <a16:creationId xmlns:a16="http://schemas.microsoft.com/office/drawing/2014/main" id="{69CCC6BB-DBD7-4598-B89F-A42710390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8" y="4083050"/>
            <a:ext cx="1185862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/>
              <a:t>0.2</a:t>
            </a:r>
            <a:endParaRPr lang="fr-FR" altLang="fr-FR" sz="3000" b="1" baseline="-25000"/>
          </a:p>
        </p:txBody>
      </p:sp>
      <p:sp>
        <p:nvSpPr>
          <p:cNvPr id="56330" name="Rectangle 12">
            <a:extLst>
              <a:ext uri="{FF2B5EF4-FFF2-40B4-BE49-F238E27FC236}">
                <a16:creationId xmlns:a16="http://schemas.microsoft.com/office/drawing/2014/main" id="{C5913C35-0EAD-487B-8994-2BBD08DC4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7675" y="5405438"/>
            <a:ext cx="118745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/>
              <a:t>0.6</a:t>
            </a:r>
            <a:endParaRPr lang="fr-FR" altLang="fr-FR" sz="3000" b="1" baseline="-25000"/>
          </a:p>
        </p:txBody>
      </p:sp>
      <p:sp>
        <p:nvSpPr>
          <p:cNvPr id="56331" name="Text Box 13">
            <a:extLst>
              <a:ext uri="{FF2B5EF4-FFF2-40B4-BE49-F238E27FC236}">
                <a16:creationId xmlns:a16="http://schemas.microsoft.com/office/drawing/2014/main" id="{B9AB8050-61DE-4E7E-9788-5CDAE912C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3" y="1995488"/>
            <a:ext cx="124936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2600"/>
              <a:t>plasma</a:t>
            </a:r>
          </a:p>
        </p:txBody>
      </p:sp>
      <p:sp>
        <p:nvSpPr>
          <p:cNvPr id="56332" name="Text Box 14">
            <a:extLst>
              <a:ext uri="{FF2B5EF4-FFF2-40B4-BE49-F238E27FC236}">
                <a16:creationId xmlns:a16="http://schemas.microsoft.com/office/drawing/2014/main" id="{E9EACADD-99D7-4D7D-8751-6BD026EFA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0" y="3048000"/>
            <a:ext cx="152558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2600"/>
              <a:t>albumine</a:t>
            </a:r>
          </a:p>
        </p:txBody>
      </p:sp>
      <p:sp>
        <p:nvSpPr>
          <p:cNvPr id="56333" name="Text Box 15">
            <a:extLst>
              <a:ext uri="{FF2B5EF4-FFF2-40B4-BE49-F238E27FC236}">
                <a16:creationId xmlns:a16="http://schemas.microsoft.com/office/drawing/2014/main" id="{26D939A2-9D12-40DF-A223-04FA60D32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3944938"/>
            <a:ext cx="22225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2600"/>
              <a:t>eau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2600"/>
              <a:t>extracellulaire</a:t>
            </a:r>
          </a:p>
        </p:txBody>
      </p:sp>
      <p:sp>
        <p:nvSpPr>
          <p:cNvPr id="56334" name="Text Box 16">
            <a:extLst>
              <a:ext uri="{FF2B5EF4-FFF2-40B4-BE49-F238E27FC236}">
                <a16:creationId xmlns:a16="http://schemas.microsoft.com/office/drawing/2014/main" id="{26967E5B-45FA-4D20-9803-8523BEDF0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3" y="5265738"/>
            <a:ext cx="163512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2600"/>
              <a:t>eau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2600"/>
              <a:t>corporelle</a:t>
            </a:r>
          </a:p>
        </p:txBody>
      </p:sp>
      <p:sp>
        <p:nvSpPr>
          <p:cNvPr id="56335" name="Rectangle 17">
            <a:extLst>
              <a:ext uri="{FF2B5EF4-FFF2-40B4-BE49-F238E27FC236}">
                <a16:creationId xmlns:a16="http://schemas.microsoft.com/office/drawing/2014/main" id="{1176A1D5-9E4D-4548-95B1-B2D7A7898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298450"/>
            <a:ext cx="76755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>
                <a:solidFill>
                  <a:schemeClr val="tx2"/>
                </a:solidFill>
              </a:rPr>
              <a:t>VOLUME DE DISTRIBUTION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>
            <a:extLst>
              <a:ext uri="{FF2B5EF4-FFF2-40B4-BE49-F238E27FC236}">
                <a16:creationId xmlns:a16="http://schemas.microsoft.com/office/drawing/2014/main" id="{EBA06F43-E83F-4360-B4DD-71A184C1E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2268538"/>
            <a:ext cx="315913" cy="576262"/>
          </a:xfrm>
          <a:prstGeom prst="rect">
            <a:avLst/>
          </a:prstGeom>
          <a:solidFill>
            <a:srgbClr val="DADA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8371" name="Rectangle 6">
            <a:extLst>
              <a:ext uri="{FF2B5EF4-FFF2-40B4-BE49-F238E27FC236}">
                <a16:creationId xmlns:a16="http://schemas.microsoft.com/office/drawing/2014/main" id="{5E0B23B3-7FCF-4E66-A588-3E54DAC5F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5486400"/>
            <a:ext cx="5697538" cy="649288"/>
          </a:xfrm>
          <a:prstGeom prst="rect">
            <a:avLst/>
          </a:prstGeom>
          <a:solidFill>
            <a:srgbClr val="DADA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8372" name="Rectangle 7">
            <a:extLst>
              <a:ext uri="{FF2B5EF4-FFF2-40B4-BE49-F238E27FC236}">
                <a16:creationId xmlns:a16="http://schemas.microsoft.com/office/drawing/2014/main" id="{7686A952-B1CE-4536-AA7E-A227A4F1F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265363"/>
            <a:ext cx="118745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/>
              <a:t>0.6</a:t>
            </a:r>
            <a:endParaRPr lang="fr-FR" altLang="fr-FR" sz="3000" b="1" baseline="-25000"/>
          </a:p>
        </p:txBody>
      </p:sp>
      <p:sp>
        <p:nvSpPr>
          <p:cNvPr id="58373" name="Rectangle 8">
            <a:extLst>
              <a:ext uri="{FF2B5EF4-FFF2-40B4-BE49-F238E27FC236}">
                <a16:creationId xmlns:a16="http://schemas.microsoft.com/office/drawing/2014/main" id="{2F03A85B-7928-416C-B783-72F2AE263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838" y="4437063"/>
            <a:ext cx="118745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solidFill>
                  <a:srgbClr val="C00000"/>
                </a:solidFill>
              </a:rPr>
              <a:t>1.2</a:t>
            </a:r>
            <a:endParaRPr lang="fr-FR" altLang="fr-FR" sz="3000" b="1" baseline="-25000">
              <a:solidFill>
                <a:srgbClr val="C00000"/>
              </a:solidFill>
            </a:endParaRPr>
          </a:p>
        </p:txBody>
      </p:sp>
      <p:sp>
        <p:nvSpPr>
          <p:cNvPr id="58374" name="Rectangle 9">
            <a:extLst>
              <a:ext uri="{FF2B5EF4-FFF2-40B4-BE49-F238E27FC236}">
                <a16:creationId xmlns:a16="http://schemas.microsoft.com/office/drawing/2014/main" id="{1952D64C-6031-4481-B4BE-CB400398F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7675" y="5519738"/>
            <a:ext cx="790575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solidFill>
                  <a:srgbClr val="C00000"/>
                </a:solidFill>
              </a:rPr>
              <a:t>20</a:t>
            </a:r>
            <a:endParaRPr lang="fr-FR" altLang="fr-FR" sz="3000" b="1" baseline="-25000">
              <a:solidFill>
                <a:srgbClr val="C00000"/>
              </a:solidFill>
            </a:endParaRPr>
          </a:p>
        </p:txBody>
      </p:sp>
      <p:sp>
        <p:nvSpPr>
          <p:cNvPr id="58375" name="Text Box 10">
            <a:extLst>
              <a:ext uri="{FF2B5EF4-FFF2-40B4-BE49-F238E27FC236}">
                <a16:creationId xmlns:a16="http://schemas.microsoft.com/office/drawing/2014/main" id="{9018AEAA-716D-41B0-ACFE-4750BE43D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2211388"/>
            <a:ext cx="163512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2600"/>
              <a:t>eau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2600"/>
              <a:t>corporelle</a:t>
            </a:r>
          </a:p>
        </p:txBody>
      </p:sp>
      <p:sp>
        <p:nvSpPr>
          <p:cNvPr id="58376" name="Rectangle 11">
            <a:extLst>
              <a:ext uri="{FF2B5EF4-FFF2-40B4-BE49-F238E27FC236}">
                <a16:creationId xmlns:a16="http://schemas.microsoft.com/office/drawing/2014/main" id="{46A774BD-AD71-48AD-BF0D-68EC07842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4475163"/>
            <a:ext cx="633413" cy="577850"/>
          </a:xfrm>
          <a:prstGeom prst="rect">
            <a:avLst/>
          </a:prstGeom>
          <a:solidFill>
            <a:srgbClr val="DADA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8377" name="Text Box 12">
            <a:extLst>
              <a:ext uri="{FF2B5EF4-FFF2-40B4-BE49-F238E27FC236}">
                <a16:creationId xmlns:a16="http://schemas.microsoft.com/office/drawing/2014/main" id="{0C6F6346-C359-4DDB-B3BD-21FBFD178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4594225"/>
            <a:ext cx="14890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2600">
                <a:solidFill>
                  <a:srgbClr val="C00000"/>
                </a:solidFill>
              </a:rPr>
              <a:t>modérée</a:t>
            </a:r>
          </a:p>
        </p:txBody>
      </p:sp>
      <p:sp>
        <p:nvSpPr>
          <p:cNvPr id="58378" name="Text Box 13">
            <a:extLst>
              <a:ext uri="{FF2B5EF4-FFF2-40B4-BE49-F238E27FC236}">
                <a16:creationId xmlns:a16="http://schemas.microsoft.com/office/drawing/2014/main" id="{1C88BDB6-2F98-49D8-BA46-0715046AB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150" y="5532438"/>
            <a:ext cx="12509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2600">
                <a:solidFill>
                  <a:srgbClr val="C00000"/>
                </a:solidFill>
              </a:rPr>
              <a:t>intense</a:t>
            </a:r>
          </a:p>
        </p:txBody>
      </p:sp>
      <p:sp>
        <p:nvSpPr>
          <p:cNvPr id="58379" name="Text Box 14">
            <a:extLst>
              <a:ext uri="{FF2B5EF4-FFF2-40B4-BE49-F238E27FC236}">
                <a16:creationId xmlns:a16="http://schemas.microsoft.com/office/drawing/2014/main" id="{979C4869-1155-4C24-BAB3-E82E5E465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3727450"/>
            <a:ext cx="32321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2600">
                <a:solidFill>
                  <a:srgbClr val="C00000"/>
                </a:solidFill>
              </a:rPr>
              <a:t>Distribution tissulaire</a:t>
            </a:r>
          </a:p>
        </p:txBody>
      </p:sp>
      <p:sp>
        <p:nvSpPr>
          <p:cNvPr id="265231" name="Rectangle 15">
            <a:extLst>
              <a:ext uri="{FF2B5EF4-FFF2-40B4-BE49-F238E27FC236}">
                <a16:creationId xmlns:a16="http://schemas.microsoft.com/office/drawing/2014/main" id="{B9D52B98-FAF5-4529-9FBB-A6F2685AB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75" y="1011238"/>
            <a:ext cx="7597775" cy="56832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6838" tIns="49212" rIns="96838" bIns="49212">
            <a:spAutoFit/>
          </a:bodyPr>
          <a:lstStyle/>
          <a:p>
            <a:pPr defTabSz="808038">
              <a:defRPr/>
            </a:pPr>
            <a:r>
              <a:rPr lang="fr-FR" sz="3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Volumes des fluides corporels : L / kg</a:t>
            </a:r>
            <a:endParaRPr lang="fr-FR" sz="3000" baseline="-25000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58381" name="Rectangle 16">
            <a:extLst>
              <a:ext uri="{FF2B5EF4-FFF2-40B4-BE49-F238E27FC236}">
                <a16:creationId xmlns:a16="http://schemas.microsoft.com/office/drawing/2014/main" id="{F5F9B163-5452-4757-8F5D-9E6C3941E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298450"/>
            <a:ext cx="76755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>
                <a:solidFill>
                  <a:schemeClr val="tx2"/>
                </a:solidFill>
              </a:rPr>
              <a:t>VOLUME DE DISTRIBUTION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>
            <a:extLst>
              <a:ext uri="{FF2B5EF4-FFF2-40B4-BE49-F238E27FC236}">
                <a16:creationId xmlns:a16="http://schemas.microsoft.com/office/drawing/2014/main" id="{4E5EFDD3-A626-4AC2-BBAD-DE450B720B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1031875"/>
            <a:ext cx="8712200" cy="668338"/>
          </a:xfrm>
        </p:spPr>
        <p:txBody>
          <a:bodyPr/>
          <a:lstStyle/>
          <a:p>
            <a:pPr defTabSz="762000" eaLnBrk="1" hangingPunct="1"/>
            <a:r>
              <a:rPr lang="en-US" altLang="fr-FR" sz="3600">
                <a:solidFill>
                  <a:srgbClr val="C00000"/>
                </a:solidFill>
              </a:rPr>
              <a:t>Volumes de distribution chez l’Homme</a:t>
            </a:r>
          </a:p>
        </p:txBody>
      </p:sp>
      <p:pic>
        <p:nvPicPr>
          <p:cNvPr id="60419" name="Picture 5">
            <a:extLst>
              <a:ext uri="{FF2B5EF4-FFF2-40B4-BE49-F238E27FC236}">
                <a16:creationId xmlns:a16="http://schemas.microsoft.com/office/drawing/2014/main" id="{E50922A2-08CA-459F-9534-9A6D1FB13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9031288" y="1700213"/>
            <a:ext cx="841375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20" name="Rectangle 7">
            <a:extLst>
              <a:ext uri="{FF2B5EF4-FFF2-40B4-BE49-F238E27FC236}">
                <a16:creationId xmlns:a16="http://schemas.microsoft.com/office/drawing/2014/main" id="{4D7829F5-6863-4DE2-9400-80E4E89368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1250" y="1989138"/>
            <a:ext cx="6778625" cy="4114800"/>
          </a:xfrm>
          <a:noFill/>
        </p:spPr>
        <p:txBody>
          <a:bodyPr/>
          <a:lstStyle/>
          <a:p>
            <a:pPr defTabSz="762000" eaLnBrk="1" hangingPunct="1">
              <a:tabLst>
                <a:tab pos="4381500" algn="l"/>
              </a:tabLst>
            </a:pPr>
            <a:r>
              <a:rPr lang="fr-FR" altLang="fr-FR"/>
              <a:t>Ibuprofène	0.15 L/kg</a:t>
            </a:r>
          </a:p>
          <a:p>
            <a:pPr defTabSz="762000" eaLnBrk="1" hangingPunct="1">
              <a:tabLst>
                <a:tab pos="4381500" algn="l"/>
              </a:tabLst>
            </a:pPr>
            <a:r>
              <a:rPr lang="fr-FR" altLang="fr-FR"/>
              <a:t>Gentamicine (ECF)	0.25 L/kg</a:t>
            </a:r>
          </a:p>
          <a:p>
            <a:pPr defTabSz="762000" eaLnBrk="1" hangingPunct="1">
              <a:tabLst>
                <a:tab pos="4381500" algn="l"/>
              </a:tabLst>
            </a:pPr>
            <a:r>
              <a:rPr lang="fr-FR" altLang="fr-FR"/>
              <a:t>Antipyrine (TBW)	0.60 L/kg</a:t>
            </a:r>
          </a:p>
          <a:p>
            <a:pPr defTabSz="762000" eaLnBrk="1" hangingPunct="1">
              <a:tabLst>
                <a:tab pos="4381500" algn="l"/>
              </a:tabLst>
            </a:pPr>
            <a:r>
              <a:rPr lang="fr-FR" altLang="fr-FR"/>
              <a:t>Diazepam	1.1 L/kg</a:t>
            </a:r>
          </a:p>
          <a:p>
            <a:pPr defTabSz="762000" eaLnBrk="1" hangingPunct="1">
              <a:tabLst>
                <a:tab pos="4381500" algn="l"/>
              </a:tabLst>
            </a:pPr>
            <a:r>
              <a:rPr lang="fr-FR" altLang="fr-FR"/>
              <a:t>Digoxine	7.3 L/kg</a:t>
            </a:r>
          </a:p>
          <a:p>
            <a:pPr defTabSz="762000" eaLnBrk="1" hangingPunct="1">
              <a:tabLst>
                <a:tab pos="4381500" algn="l"/>
              </a:tabLst>
            </a:pPr>
            <a:r>
              <a:rPr lang="fr-FR" altLang="fr-FR"/>
              <a:t>Azithromycine	31 L/kg</a:t>
            </a:r>
          </a:p>
          <a:p>
            <a:pPr defTabSz="762000" eaLnBrk="1" hangingPunct="1">
              <a:tabLst>
                <a:tab pos="4381500" algn="l"/>
              </a:tabLst>
            </a:pPr>
            <a:r>
              <a:rPr lang="fr-FR" altLang="fr-FR"/>
              <a:t>Amiodarone	70 L/kg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43983736-0BF9-4535-B48A-A45014EB4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773238"/>
            <a:ext cx="9001125" cy="1927225"/>
          </a:xfrm>
          <a:prstGeom prst="rect">
            <a:avLst/>
          </a:prstGeom>
          <a:noFill/>
          <a:ln>
            <a:noFill/>
          </a:ln>
          <a:effectLst/>
        </p:spPr>
        <p:txBody>
          <a:bodyPr lIns="96838" tIns="49212" rIns="96838" bIns="49212">
            <a:spAutoFit/>
          </a:bodyPr>
          <a:lstStyle/>
          <a:p>
            <a:pPr algn="just" defTabSz="808038">
              <a:defRPr/>
            </a:pPr>
            <a:r>
              <a:rPr lang="fr-FR" sz="3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Le volume de distribution répond aux questions :</a:t>
            </a:r>
          </a:p>
          <a:p>
            <a:pPr algn="just" defTabSz="808038">
              <a:defRPr/>
            </a:pPr>
            <a:endParaRPr lang="fr-FR" sz="3000" dirty="0">
              <a:latin typeface="Arial" charset="0"/>
            </a:endParaRPr>
          </a:p>
          <a:p>
            <a:pPr algn="just" defTabSz="808038">
              <a:defRPr/>
            </a:pPr>
            <a:r>
              <a:rPr lang="fr-FR" sz="3000" dirty="0">
                <a:solidFill>
                  <a:srgbClr val="A50021"/>
                </a:solidFill>
                <a:latin typeface="Arial" charset="0"/>
              </a:rPr>
              <a:t>2. Quelle est la proportion de principe actif présente dans la circulation sanguine ?</a:t>
            </a:r>
          </a:p>
        </p:txBody>
      </p:sp>
      <p:sp>
        <p:nvSpPr>
          <p:cNvPr id="62467" name="Rectangle 7">
            <a:extLst>
              <a:ext uri="{FF2B5EF4-FFF2-40B4-BE49-F238E27FC236}">
                <a16:creationId xmlns:a16="http://schemas.microsoft.com/office/drawing/2014/main" id="{64438D92-0DDB-4D11-82B8-FAFA4E43B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442913"/>
            <a:ext cx="76755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>
                <a:solidFill>
                  <a:schemeClr val="tx2"/>
                </a:solidFill>
              </a:rPr>
              <a:t>VOLUME DE DISTRIBUTION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5F8C78C4-A47A-4087-964B-582B0FF69765}"/>
              </a:ext>
            </a:extLst>
          </p:cNvPr>
          <p:cNvGrpSpPr>
            <a:grpSpLocks/>
          </p:cNvGrpSpPr>
          <p:nvPr/>
        </p:nvGrpSpPr>
        <p:grpSpPr bwMode="auto">
          <a:xfrm>
            <a:off x="414338" y="4005263"/>
            <a:ext cx="8616950" cy="1136650"/>
            <a:chOff x="414338" y="4005263"/>
            <a:chExt cx="8616950" cy="1136650"/>
          </a:xfrm>
        </p:grpSpPr>
        <p:sp>
          <p:nvSpPr>
            <p:cNvPr id="62471" name="Rectangle 8">
              <a:extLst>
                <a:ext uri="{FF2B5EF4-FFF2-40B4-BE49-F238E27FC236}">
                  <a16:creationId xmlns:a16="http://schemas.microsoft.com/office/drawing/2014/main" id="{4749A149-6D67-4E43-85E6-78DDED121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8" y="4284663"/>
              <a:ext cx="3565525" cy="525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38" tIns="49212" rIns="96838" bIns="49212">
              <a:spAutoFit/>
            </a:bodyPr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800" b="1">
                  <a:solidFill>
                    <a:srgbClr val="A50021"/>
                  </a:solidFill>
                </a:rPr>
                <a:t>% dans le plasma  =</a:t>
              </a:r>
            </a:p>
          </p:txBody>
        </p:sp>
        <p:sp>
          <p:nvSpPr>
            <p:cNvPr id="62472" name="Rectangle 9">
              <a:extLst>
                <a:ext uri="{FF2B5EF4-FFF2-40B4-BE49-F238E27FC236}">
                  <a16:creationId xmlns:a16="http://schemas.microsoft.com/office/drawing/2014/main" id="{4BB56BE1-20BE-4F5E-9293-8F6A00B76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7125" y="4005263"/>
              <a:ext cx="5364163" cy="525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38" tIns="49212" rIns="96838" bIns="49212">
              <a:spAutoFit/>
            </a:bodyPr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FR" altLang="fr-FR" sz="2800" b="1">
                  <a:solidFill>
                    <a:srgbClr val="A50021"/>
                  </a:solidFill>
                </a:rPr>
                <a:t>Volume plasmatique</a:t>
              </a:r>
            </a:p>
          </p:txBody>
        </p:sp>
        <p:sp>
          <p:nvSpPr>
            <p:cNvPr id="62473" name="Rectangle 10">
              <a:extLst>
                <a:ext uri="{FF2B5EF4-FFF2-40B4-BE49-F238E27FC236}">
                  <a16:creationId xmlns:a16="http://schemas.microsoft.com/office/drawing/2014/main" id="{0A1DC599-2452-41D8-BDA2-3BE91F085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325" y="4616450"/>
              <a:ext cx="5221288" cy="525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38" tIns="49212" rIns="96838" bIns="49212">
              <a:spAutoFit/>
            </a:bodyPr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FR" altLang="fr-FR" sz="2800" b="1">
                  <a:solidFill>
                    <a:srgbClr val="A50021"/>
                  </a:solidFill>
                </a:rPr>
                <a:t>Volume de distribution</a:t>
              </a:r>
            </a:p>
          </p:txBody>
        </p:sp>
        <p:sp>
          <p:nvSpPr>
            <p:cNvPr id="62474" name="Line 11">
              <a:extLst>
                <a:ext uri="{FF2B5EF4-FFF2-40B4-BE49-F238E27FC236}">
                  <a16:creationId xmlns:a16="http://schemas.microsoft.com/office/drawing/2014/main" id="{0C9705DC-9687-496D-A266-D19E579515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0038" y="4565650"/>
              <a:ext cx="4227512" cy="158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6872" name="Text Box 12">
            <a:extLst>
              <a:ext uri="{FF2B5EF4-FFF2-40B4-BE49-F238E27FC236}">
                <a16:creationId xmlns:a16="http://schemas.microsoft.com/office/drawing/2014/main" id="{09D3B99D-F9DC-4F25-9B25-061CD0947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8088" y="5803900"/>
            <a:ext cx="76549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bg2"/>
                </a:solidFill>
              </a:rPr>
              <a:t>Critère de justification d’une épuration extra-rénale</a:t>
            </a:r>
          </a:p>
        </p:txBody>
      </p:sp>
      <p:sp>
        <p:nvSpPr>
          <p:cNvPr id="36873" name="AutoShape 13">
            <a:extLst>
              <a:ext uri="{FF2B5EF4-FFF2-40B4-BE49-F238E27FC236}">
                <a16:creationId xmlns:a16="http://schemas.microsoft.com/office/drawing/2014/main" id="{44ABAFED-AE37-4A5E-BDEB-68D2F113C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8" y="5915025"/>
            <a:ext cx="1800225" cy="288925"/>
          </a:xfrm>
          <a:prstGeom prst="rightArrow">
            <a:avLst>
              <a:gd name="adj1" fmla="val 50000"/>
              <a:gd name="adj2" fmla="val 1557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/>
      <p:bldP spid="368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FD3881B-2D1A-45E6-9329-DBC9F64CA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468563"/>
            <a:ext cx="95154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ClrTx/>
              <a:buSzTx/>
              <a:buFontTx/>
              <a:buNone/>
            </a:pPr>
            <a:r>
              <a:rPr lang="fr-FR" altLang="fr-FR" sz="3000"/>
              <a:t>La distribution correspond aux processus de répartition du médicament dans l’ensemble des tissus et organes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80504BAC-A877-40DA-B7D3-D4B6E747C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075" y="1412875"/>
            <a:ext cx="2508250" cy="598488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/>
              <a:t>DEFINITION</a:t>
            </a: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1B5637C9-7FF9-4CBC-875E-248D3699F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404813"/>
            <a:ext cx="4956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>
                <a:solidFill>
                  <a:schemeClr val="tx2"/>
                </a:solidFill>
              </a:rPr>
              <a:t>LA DISTRIBUTION</a:t>
            </a:r>
          </a:p>
        </p:txBody>
      </p:sp>
      <p:sp>
        <p:nvSpPr>
          <p:cNvPr id="27653" name="Rectangle 6">
            <a:extLst>
              <a:ext uri="{FF2B5EF4-FFF2-40B4-BE49-F238E27FC236}">
                <a16:creationId xmlns:a16="http://schemas.microsoft.com/office/drawing/2014/main" id="{1AA200C7-9795-4DB7-B734-2E82B1DB5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4365625"/>
            <a:ext cx="52578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fr-FR" altLang="fr-FR">
                <a:solidFill>
                  <a:srgbClr val="000000"/>
                </a:solidFill>
              </a:rPr>
              <a:t>Aspects mécanistiques</a:t>
            </a:r>
          </a:p>
          <a:p>
            <a:pPr lvl="1" eaLnBrk="1" hangingPunct="1"/>
            <a:r>
              <a:rPr lang="fr-FR" altLang="fr-FR">
                <a:solidFill>
                  <a:srgbClr val="000000"/>
                </a:solidFill>
              </a:rPr>
              <a:t>Aspects quantitatifs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140610EB-9D00-44C7-81EF-0865D1CFA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1628775"/>
            <a:ext cx="9869487" cy="3976688"/>
          </a:xfrm>
          <a:prstGeom prst="rect">
            <a:avLst/>
          </a:prstGeom>
          <a:noFill/>
          <a:ln>
            <a:noFill/>
          </a:ln>
          <a:effectLst/>
        </p:spPr>
        <p:txBody>
          <a:bodyPr lIns="96838" tIns="49212" rIns="96838" bIns="49212">
            <a:spAutoFit/>
          </a:bodyPr>
          <a:lstStyle/>
          <a:p>
            <a:pPr marL="514350" indent="-514350" algn="just" defTabSz="808038">
              <a:buFontTx/>
              <a:buAutoNum type="arabicPeriod"/>
              <a:defRPr/>
            </a:pPr>
            <a:r>
              <a:rPr lang="fr-FR" sz="3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Secteur hydrique de l’organisme que le principe actif pourrait  atteindre</a:t>
            </a:r>
          </a:p>
          <a:p>
            <a:pPr algn="just" defTabSz="808038">
              <a:defRPr/>
            </a:pPr>
            <a:endParaRPr lang="fr-FR" sz="1600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971550" lvl="1" indent="-514350" algn="just" defTabSz="808038">
              <a:buFont typeface="Arial" pitchFamily="34" charset="0"/>
              <a:buChar char="•"/>
              <a:defRPr/>
            </a:pPr>
            <a:r>
              <a:rPr lang="fr-FR" sz="2800" dirty="0">
                <a:latin typeface="Arial" charset="0"/>
              </a:rPr>
              <a:t>Distribution compatible avec l’atteinte d’une </a:t>
            </a:r>
            <a:r>
              <a:rPr lang="fr-FR" sz="2800" dirty="0" err="1">
                <a:latin typeface="Arial" charset="0"/>
              </a:rPr>
              <a:t>biophase</a:t>
            </a:r>
            <a:endParaRPr lang="fr-FR" sz="2800" dirty="0">
              <a:latin typeface="Arial" charset="0"/>
            </a:endParaRPr>
          </a:p>
          <a:p>
            <a:pPr marL="971550" lvl="1" indent="-514350" algn="just" defTabSz="808038">
              <a:buFont typeface="Arial" pitchFamily="34" charset="0"/>
              <a:buChar char="•"/>
              <a:defRPr/>
            </a:pPr>
            <a:endParaRPr lang="fr-FR" sz="2800" dirty="0">
              <a:latin typeface="Arial" charset="0"/>
            </a:endParaRPr>
          </a:p>
          <a:p>
            <a:pPr algn="just" defTabSz="808038">
              <a:defRPr/>
            </a:pPr>
            <a:r>
              <a:rPr lang="fr-FR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2. Proportion de principe actif présente dans la</a:t>
            </a:r>
          </a:p>
          <a:p>
            <a:pPr algn="just" defTabSz="808038">
              <a:defRPr/>
            </a:pPr>
            <a:r>
              <a:rPr lang="fr-FR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    circulation sanguine</a:t>
            </a:r>
          </a:p>
          <a:p>
            <a:pPr algn="just" defTabSz="808038">
              <a:defRPr/>
            </a:pPr>
            <a:endParaRPr lang="fr-FR" sz="2800" dirty="0">
              <a:latin typeface="Arial" charset="0"/>
            </a:endParaRPr>
          </a:p>
          <a:p>
            <a:pPr marL="971550" lvl="1" indent="-514350" algn="just" defTabSz="808038">
              <a:buFont typeface="Arial" pitchFamily="34" charset="0"/>
              <a:buChar char="•"/>
              <a:defRPr/>
            </a:pPr>
            <a:endParaRPr lang="fr-FR" sz="2800" dirty="0">
              <a:latin typeface="Arial" charset="0"/>
            </a:endParaRP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CF8FA44B-3F29-4486-A886-128F5AF88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442913"/>
            <a:ext cx="76755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>
                <a:solidFill>
                  <a:schemeClr val="tx2"/>
                </a:solidFill>
              </a:rPr>
              <a:t>VOLUME DE DISTRIBUTION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2D189D7-7D55-423D-9B1C-164EF7A2F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5938" y="1125538"/>
            <a:ext cx="4340225" cy="598487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>
                <a:solidFill>
                  <a:srgbClr val="C00000"/>
                </a:solidFill>
              </a:rPr>
              <a:t>CARACTERISTIQUES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1BC65826-E6DD-4E9A-A321-ABC42EAF3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404813"/>
            <a:ext cx="4956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>
                <a:solidFill>
                  <a:schemeClr val="tx2"/>
                </a:solidFill>
              </a:rPr>
              <a:t>LA DISTRIBUTION</a:t>
            </a:r>
          </a:p>
        </p:txBody>
      </p:sp>
      <p:sp>
        <p:nvSpPr>
          <p:cNvPr id="244745" name="Rectangle 9">
            <a:extLst>
              <a:ext uri="{FF2B5EF4-FFF2-40B4-BE49-F238E27FC236}">
                <a16:creationId xmlns:a16="http://schemas.microsoft.com/office/drawing/2014/main" id="{E73B5500-AD90-4A13-A82E-6E2E69BBB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989138"/>
            <a:ext cx="9517063" cy="4535487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FR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PHENOMENE REVERSIBLE</a:t>
            </a:r>
          </a:p>
          <a:p>
            <a:pPr marL="742950" lvl="1" indent="-285750" defTabSz="7620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fr-FR" sz="2400" dirty="0">
                <a:solidFill>
                  <a:srgbClr val="000000"/>
                </a:solidFill>
                <a:latin typeface="Arial" charset="0"/>
              </a:rPr>
              <a:t>Equilibration des concentrations libres</a:t>
            </a:r>
          </a:p>
          <a:p>
            <a:pPr marL="1143000" lvl="2" indent="-228600" defTabSz="762000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/>
            </a:pPr>
            <a:r>
              <a:rPr lang="fr-FR" sz="2000" dirty="0">
                <a:solidFill>
                  <a:srgbClr val="000000"/>
                </a:solidFill>
                <a:latin typeface="Arial" charset="0"/>
              </a:rPr>
              <a:t>En toute rigueur : équilibration de la forme non-ionisée</a:t>
            </a:r>
          </a:p>
          <a:p>
            <a:pPr marL="742950" lvl="1" indent="-285750" defTabSz="7620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fr-FR" sz="2400" dirty="0">
                <a:solidFill>
                  <a:srgbClr val="000000"/>
                </a:solidFill>
                <a:latin typeface="Arial" charset="0"/>
              </a:rPr>
              <a:t>Temps d’équilibration</a:t>
            </a:r>
          </a:p>
          <a:p>
            <a:pPr marL="1143000" lvl="2" indent="-228600" defTabSz="762000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/>
            </a:pPr>
            <a:r>
              <a:rPr lang="fr-FR" sz="2000" dirty="0">
                <a:solidFill>
                  <a:srgbClr val="000000"/>
                </a:solidFill>
                <a:latin typeface="Arial" charset="0"/>
              </a:rPr>
              <a:t>Conséquences sur le délai d’apparition des effets</a:t>
            </a:r>
          </a:p>
          <a:p>
            <a:pPr marL="342900" indent="-342900" defTabSz="7620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fr-FR" sz="2800" dirty="0">
              <a:solidFill>
                <a:srgbClr val="000000"/>
              </a:solidFill>
              <a:latin typeface="Arial" charset="0"/>
            </a:endParaRPr>
          </a:p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FR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REPARTITION HETEROGENE DANS L’ORGANISME</a:t>
            </a:r>
          </a:p>
          <a:p>
            <a:pPr marL="742950" lvl="1" indent="-285750" defTabSz="7620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fr-FR" sz="2400" dirty="0">
                <a:solidFill>
                  <a:srgbClr val="000000"/>
                </a:solidFill>
                <a:latin typeface="Arial" charset="0"/>
              </a:rPr>
              <a:t>Rapport </a:t>
            </a:r>
            <a:r>
              <a:rPr lang="fr-FR" sz="2400" dirty="0" err="1">
                <a:solidFill>
                  <a:srgbClr val="000000"/>
                </a:solidFill>
                <a:latin typeface="Arial" charset="0"/>
              </a:rPr>
              <a:t>Ctissus</a:t>
            </a:r>
            <a:r>
              <a:rPr lang="fr-FR" sz="2400" dirty="0">
                <a:solidFill>
                  <a:srgbClr val="000000"/>
                </a:solidFill>
                <a:latin typeface="Arial" charset="0"/>
              </a:rPr>
              <a:t> / </a:t>
            </a:r>
            <a:r>
              <a:rPr lang="fr-FR" sz="2400" dirty="0" err="1">
                <a:solidFill>
                  <a:srgbClr val="000000"/>
                </a:solidFill>
                <a:latin typeface="Arial" charset="0"/>
              </a:rPr>
              <a:t>Csang</a:t>
            </a:r>
            <a:endParaRPr lang="fr-FR" sz="2400" dirty="0">
              <a:solidFill>
                <a:srgbClr val="000000"/>
              </a:solidFill>
              <a:latin typeface="Arial" charset="0"/>
            </a:endParaRPr>
          </a:p>
          <a:p>
            <a:pPr marL="742950" lvl="1" indent="-285750" defTabSz="7620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fr-FR" sz="2400" dirty="0">
                <a:solidFill>
                  <a:srgbClr val="000000"/>
                </a:solidFill>
                <a:latin typeface="Arial" charset="0"/>
              </a:rPr>
              <a:t>Hétérogénéité des tissus</a:t>
            </a:r>
          </a:p>
          <a:p>
            <a:pPr marL="1143000" lvl="2" indent="-228600" defTabSz="762000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/>
            </a:pPr>
            <a:r>
              <a:rPr lang="fr-FR" sz="2000" dirty="0">
                <a:solidFill>
                  <a:srgbClr val="000000"/>
                </a:solidFill>
                <a:latin typeface="Arial" charset="0"/>
              </a:rPr>
              <a:t>Espaces extracellulaires et intracellulaires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3D54D3E9-9A53-4DDA-8515-07C9CC465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225" y="1062038"/>
            <a:ext cx="5716588" cy="598487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>
                <a:solidFill>
                  <a:srgbClr val="C00000"/>
                </a:solidFill>
              </a:rPr>
              <a:t>FACTEURS DETERMINANTS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3F2FB061-54C5-4463-A7DA-BA7A34B1D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" y="298450"/>
            <a:ext cx="4956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>
                <a:solidFill>
                  <a:schemeClr val="tx2"/>
                </a:solidFill>
              </a:rPr>
              <a:t>LA DISTRIBUTION</a:t>
            </a:r>
          </a:p>
        </p:txBody>
      </p:sp>
      <p:sp>
        <p:nvSpPr>
          <p:cNvPr id="246793" name="Rectangle 9">
            <a:extLst>
              <a:ext uri="{FF2B5EF4-FFF2-40B4-BE49-F238E27FC236}">
                <a16:creationId xmlns:a16="http://schemas.microsoft.com/office/drawing/2014/main" id="{66B90D25-0ED6-482B-B9F0-3E10F7633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844675"/>
            <a:ext cx="9648825" cy="4752975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FR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APPROVISIONNEMENT DES TISSUS</a:t>
            </a:r>
          </a:p>
          <a:p>
            <a:pPr marL="742950" lvl="1" indent="-285750" defTabSz="7620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fr-FR" sz="2400" dirty="0">
                <a:solidFill>
                  <a:srgbClr val="000000"/>
                </a:solidFill>
                <a:latin typeface="Arial" charset="0"/>
              </a:rPr>
              <a:t>Irrigation des tissus</a:t>
            </a:r>
          </a:p>
          <a:p>
            <a:pPr marL="1143000" lvl="2" indent="-228600" defTabSz="762000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/>
            </a:pPr>
            <a:r>
              <a:rPr lang="fr-FR" sz="2000" dirty="0">
                <a:solidFill>
                  <a:srgbClr val="000000"/>
                </a:solidFill>
                <a:latin typeface="Arial" charset="0"/>
              </a:rPr>
              <a:t>Cœur, poumons, foie, reins, cerveau   &gt;   muscles   &gt;   peau, graisses</a:t>
            </a:r>
          </a:p>
          <a:p>
            <a:pPr marL="742950" lvl="1" indent="-285750" defTabSz="7620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fr-FR" sz="2400" dirty="0">
                <a:solidFill>
                  <a:srgbClr val="000000"/>
                </a:solidFill>
                <a:latin typeface="Arial" charset="0"/>
              </a:rPr>
              <a:t>Liaison aux protéines plasmatiques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5A92EECD-8012-4F01-8DA6-799CA0700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247775"/>
            <a:ext cx="9542463" cy="534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5" name="Oval 3">
            <a:extLst>
              <a:ext uri="{FF2B5EF4-FFF2-40B4-BE49-F238E27FC236}">
                <a16:creationId xmlns:a16="http://schemas.microsoft.com/office/drawing/2014/main" id="{EADB0B34-003A-4874-A4C5-5A0D8DA1E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7738" y="2638425"/>
            <a:ext cx="503237" cy="215900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solidFill>
                <a:srgbClr val="009900"/>
              </a:solidFill>
            </a:endParaRPr>
          </a:p>
        </p:txBody>
      </p:sp>
      <p:sp>
        <p:nvSpPr>
          <p:cNvPr id="33796" name="Oval 4">
            <a:extLst>
              <a:ext uri="{FF2B5EF4-FFF2-40B4-BE49-F238E27FC236}">
                <a16:creationId xmlns:a16="http://schemas.microsoft.com/office/drawing/2014/main" id="{56E39D07-C96B-449F-BC62-1E545898C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8188" y="3717925"/>
            <a:ext cx="503237" cy="215900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solidFill>
                <a:srgbClr val="009900"/>
              </a:solidFill>
            </a:endParaRPr>
          </a:p>
        </p:txBody>
      </p:sp>
      <p:sp>
        <p:nvSpPr>
          <p:cNvPr id="33797" name="Oval 5">
            <a:extLst>
              <a:ext uri="{FF2B5EF4-FFF2-40B4-BE49-F238E27FC236}">
                <a16:creationId xmlns:a16="http://schemas.microsoft.com/office/drawing/2014/main" id="{E0536FBF-8349-4FC0-A4F5-8D42BCFC4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1213" y="3933825"/>
            <a:ext cx="503237" cy="215900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solidFill>
                <a:srgbClr val="009900"/>
              </a:solidFill>
            </a:endParaRP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3D970010-A101-4723-A7A1-8E8AF94B4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549275"/>
            <a:ext cx="3443287" cy="538163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/>
              <a:t>DEBITS SANGUINS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91AFB0EA-2313-4D51-9F7B-4573FD4F9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1916113"/>
            <a:ext cx="7713663" cy="443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3" name="Rectangle 3">
            <a:extLst>
              <a:ext uri="{FF2B5EF4-FFF2-40B4-BE49-F238E27FC236}">
                <a16:creationId xmlns:a16="http://schemas.microsoft.com/office/drawing/2014/main" id="{B3D5386D-D582-4E94-B0CC-2A58EC59B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225" y="1062038"/>
            <a:ext cx="5121275" cy="538162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/>
              <a:t>VITESSES D’EQUILIBRATION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8B936DB9-9147-49CA-980D-DB5F5AC7C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225" y="1062038"/>
            <a:ext cx="5716588" cy="598487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>
                <a:solidFill>
                  <a:srgbClr val="C00000"/>
                </a:solidFill>
              </a:rPr>
              <a:t>FACTEURS DETERMINANTS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B309AD2E-763B-4DA2-8735-6A2C3A13C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" y="298450"/>
            <a:ext cx="4956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>
                <a:solidFill>
                  <a:schemeClr val="tx2"/>
                </a:solidFill>
              </a:rPr>
              <a:t>LA DISTRIBUTION</a:t>
            </a:r>
          </a:p>
        </p:txBody>
      </p:sp>
      <p:sp>
        <p:nvSpPr>
          <p:cNvPr id="246793" name="Rectangle 9">
            <a:extLst>
              <a:ext uri="{FF2B5EF4-FFF2-40B4-BE49-F238E27FC236}">
                <a16:creationId xmlns:a16="http://schemas.microsoft.com/office/drawing/2014/main" id="{8F2F0091-6AA4-42F9-871F-05A84B55E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844675"/>
            <a:ext cx="9648825" cy="4752975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FR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APPROVISIONNEMENT DES TISSUS</a:t>
            </a:r>
          </a:p>
          <a:p>
            <a:pPr marL="742950" lvl="1" indent="-285750" defTabSz="7620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fr-FR" sz="2400" dirty="0">
                <a:solidFill>
                  <a:srgbClr val="000000"/>
                </a:solidFill>
                <a:latin typeface="Arial" charset="0"/>
              </a:rPr>
              <a:t>Irrigation des tissus</a:t>
            </a:r>
          </a:p>
          <a:p>
            <a:pPr marL="1143000" lvl="2" indent="-228600" defTabSz="762000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/>
            </a:pPr>
            <a:r>
              <a:rPr lang="fr-FR" sz="2000" dirty="0">
                <a:solidFill>
                  <a:srgbClr val="000000"/>
                </a:solidFill>
                <a:latin typeface="Arial" charset="0"/>
              </a:rPr>
              <a:t>Cœur, poumons, foie, reins, cerveau   &gt;   muscles   &gt;   peau, graisses</a:t>
            </a:r>
          </a:p>
          <a:p>
            <a:pPr marL="742950" lvl="1" indent="-285750" defTabSz="7620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fr-FR" sz="2400" dirty="0">
                <a:solidFill>
                  <a:srgbClr val="000000"/>
                </a:solidFill>
                <a:latin typeface="Arial" charset="0"/>
              </a:rPr>
              <a:t>Liaison aux protéines plasmatiques</a:t>
            </a:r>
          </a:p>
          <a:p>
            <a:pPr marL="2057400" lvl="4" indent="-228600" defTabSz="762000" eaLnBrk="1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/>
            </a:pPr>
            <a:endParaRPr lang="fr-FR" sz="1400" dirty="0">
              <a:solidFill>
                <a:srgbClr val="000000"/>
              </a:solidFill>
              <a:latin typeface="Arial" charset="0"/>
            </a:endParaRPr>
          </a:p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FR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DIFFUSION DANS LES TISSUS</a:t>
            </a:r>
          </a:p>
          <a:p>
            <a:pPr marL="742950" lvl="1" indent="-285750" defTabSz="7620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fr-FR" sz="2400" dirty="0">
                <a:solidFill>
                  <a:srgbClr val="000000"/>
                </a:solidFill>
                <a:latin typeface="Arial" charset="0"/>
              </a:rPr>
              <a:t>Perméabilité membranaire</a:t>
            </a:r>
          </a:p>
          <a:p>
            <a:pPr marL="1143000" lvl="2" indent="-228600" defTabSz="762000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/>
            </a:pPr>
            <a:r>
              <a:rPr lang="fr-FR" sz="2000" dirty="0">
                <a:solidFill>
                  <a:srgbClr val="000000"/>
                </a:solidFill>
                <a:latin typeface="Arial" charset="0"/>
              </a:rPr>
              <a:t>Propriétés physico-chimiques de la molécule : </a:t>
            </a:r>
            <a:r>
              <a:rPr lang="fr-FR" b="1" dirty="0">
                <a:solidFill>
                  <a:srgbClr val="7030A0"/>
                </a:solidFill>
                <a:latin typeface="Arial" charset="0"/>
              </a:rPr>
              <a:t>TRAPPAGE IONIQUE DES 							     BASES FAIBLES</a:t>
            </a:r>
          </a:p>
          <a:p>
            <a:pPr marL="1143000" lvl="2" indent="-228600" defTabSz="762000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/>
            </a:pPr>
            <a:r>
              <a:rPr lang="fr-FR" sz="2000" dirty="0">
                <a:solidFill>
                  <a:srgbClr val="000000"/>
                </a:solidFill>
                <a:latin typeface="Arial" charset="0"/>
              </a:rPr>
              <a:t>Existence de barrière physiologiques : BHE, prostate, œil </a:t>
            </a:r>
          </a:p>
          <a:p>
            <a:pPr marL="742950" lvl="1" indent="-285750" defTabSz="7620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fr-FR" sz="2400" dirty="0">
                <a:solidFill>
                  <a:srgbClr val="000000"/>
                </a:solidFill>
                <a:latin typeface="Arial" charset="0"/>
              </a:rPr>
              <a:t>Affinité pour les tissus</a:t>
            </a:r>
          </a:p>
          <a:p>
            <a:pPr marL="1143000" lvl="2" indent="-228600" defTabSz="762000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/>
            </a:pPr>
            <a:r>
              <a:rPr lang="fr-FR" sz="2000" dirty="0">
                <a:solidFill>
                  <a:srgbClr val="000000"/>
                </a:solidFill>
                <a:latin typeface="Arial" charset="0"/>
              </a:rPr>
              <a:t>Liaison aux constituants tissulaires : </a:t>
            </a:r>
            <a:r>
              <a:rPr lang="fr-FR" sz="2000" dirty="0" err="1">
                <a:solidFill>
                  <a:srgbClr val="000000"/>
                </a:solidFill>
                <a:latin typeface="Arial" charset="0"/>
              </a:rPr>
              <a:t>fu</a:t>
            </a:r>
            <a:r>
              <a:rPr lang="fr-FR" sz="2000" baseline="-25000" dirty="0" err="1">
                <a:solidFill>
                  <a:srgbClr val="000000"/>
                </a:solidFill>
                <a:latin typeface="Arial" charset="0"/>
              </a:rPr>
              <a:t>T</a:t>
            </a:r>
            <a:endParaRPr lang="fr-FR" sz="2000" baseline="-250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>
            <a:extLst>
              <a:ext uri="{FF2B5EF4-FFF2-40B4-BE49-F238E27FC236}">
                <a16:creationId xmlns:a16="http://schemas.microsoft.com/office/drawing/2014/main" id="{F6FA0C24-BE25-4B09-848F-5FC7A270EB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2263" y="2049463"/>
          <a:ext cx="9717087" cy="404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6" name="Feuille de calcul" r:id="rId4" imgW="4867359" imgH="3019293" progId="Excel.Sheet.8">
                  <p:embed/>
                </p:oleObj>
              </mc:Choice>
              <mc:Fallback>
                <p:oleObj name="Feuille de calcul" r:id="rId4" imgW="4867359" imgH="3019293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3" y="2049463"/>
                        <a:ext cx="9717087" cy="4046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Rectangle 3">
            <a:extLst>
              <a:ext uri="{FF2B5EF4-FFF2-40B4-BE49-F238E27FC236}">
                <a16:creationId xmlns:a16="http://schemas.microsoft.com/office/drawing/2014/main" id="{0F1FB5F9-A6ED-4FA7-84A5-235DDC0C5CB4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62980" y="332656"/>
            <a:ext cx="9561512" cy="736600"/>
          </a:xfrm>
          <a:prstGeom prst="rect">
            <a:avLst/>
          </a:prstGeom>
          <a:blipFill rotWithShape="1">
            <a:blip r:embed="rId6"/>
            <a:stretch>
              <a:fillRect l="-1658" t="-3333" b="-14167"/>
            </a:stretch>
          </a:blipFill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fr-FR">
                <a:noFill/>
              </a:rPr>
              <a:t> 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AF6F540-DDEB-4293-92AC-30CBFC8F1EA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4948" y="1196752"/>
            <a:ext cx="5016245" cy="642355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  <a:ln>
            <a:solidFill>
              <a:srgbClr val="C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>
                <a:noFill/>
              </a:rPr>
              <a:t> 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67F84BD-9A21-4B8A-B08C-D5476483302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459" y="5949280"/>
            <a:ext cx="2076146" cy="681790"/>
          </a:xfrm>
          <a:prstGeom prst="rect">
            <a:avLst/>
          </a:prstGeom>
          <a:blipFill rotWithShape="1">
            <a:blip r:embed="rId8"/>
            <a:stretch>
              <a:fillRect r="-4094"/>
            </a:stretch>
          </a:blipFill>
          <a:ln>
            <a:solidFill>
              <a:srgbClr val="A5002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>
                <a:noFill/>
              </a:rPr>
              <a:t> 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CD0245A-3951-4F54-A584-1F7A995BF25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23893" y="5949280"/>
            <a:ext cx="1846916" cy="681790"/>
          </a:xfrm>
          <a:prstGeom prst="rect">
            <a:avLst/>
          </a:prstGeom>
          <a:blipFill rotWithShape="1">
            <a:blip r:embed="rId9"/>
            <a:stretch>
              <a:fillRect r="-4590"/>
            </a:stretch>
          </a:blipFill>
          <a:ln>
            <a:solidFill>
              <a:srgbClr val="0099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>
                <a:noFill/>
              </a:rPr>
              <a:t> 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8F52B91-84A5-400A-9E18-90BA50B4E74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50997" y="1196752"/>
            <a:ext cx="4362220" cy="642355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  <a:ln>
            <a:solidFill>
              <a:srgbClr val="0099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>
                <a:noFill/>
              </a:rPr>
              <a:t> 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5B24812-8E96-4D69-AF99-BF81AE238F8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16694" y="5949280"/>
            <a:ext cx="2244140" cy="681790"/>
          </a:xfrm>
          <a:prstGeom prst="rect">
            <a:avLst/>
          </a:prstGeom>
          <a:blipFill rotWithShape="1">
            <a:blip r:embed="rId11"/>
            <a:stretch>
              <a:fillRect r="-4054"/>
            </a:stretch>
          </a:blipFill>
          <a:ln>
            <a:solidFill>
              <a:srgbClr val="A5002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>
                <a:noFill/>
              </a:rPr>
              <a:t> 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90733FF-286C-42FD-A2C6-52D698C19E0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193128" y="5949280"/>
            <a:ext cx="1997983" cy="681790"/>
          </a:xfrm>
          <a:prstGeom prst="rect">
            <a:avLst/>
          </a:prstGeom>
          <a:blipFill rotWithShape="1">
            <a:blip r:embed="rId12"/>
            <a:stretch>
              <a:fillRect r="-4545"/>
            </a:stretch>
          </a:blipFill>
          <a:ln>
            <a:solidFill>
              <a:srgbClr val="0099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>
            <a:extLst>
              <a:ext uri="{FF2B5EF4-FFF2-40B4-BE49-F238E27FC236}">
                <a16:creationId xmlns:a16="http://schemas.microsoft.com/office/drawing/2014/main" id="{610955EF-B364-4F73-8211-B5443740A8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2263" y="2049463"/>
          <a:ext cx="9717087" cy="404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4" name="Feuille de calcul" r:id="rId4" imgW="4867359" imgH="3019293" progId="Excel.Sheet.8">
                  <p:embed/>
                </p:oleObj>
              </mc:Choice>
              <mc:Fallback>
                <p:oleObj name="Feuille de calcul" r:id="rId4" imgW="4867359" imgH="3019293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3" y="2049463"/>
                        <a:ext cx="9717087" cy="404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Rectangle 3">
            <a:extLst>
              <a:ext uri="{FF2B5EF4-FFF2-40B4-BE49-F238E27FC236}">
                <a16:creationId xmlns:a16="http://schemas.microsoft.com/office/drawing/2014/main" id="{0C7FFBAB-EA3B-4CA0-83C0-F12D75827201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62980" y="332656"/>
            <a:ext cx="9561512" cy="736600"/>
          </a:xfrm>
          <a:prstGeom prst="rect">
            <a:avLst/>
          </a:prstGeom>
          <a:blipFill rotWithShape="1">
            <a:blip r:embed="rId6"/>
            <a:stretch>
              <a:fillRect l="-1658" t="-3333" b="-14167"/>
            </a:stretch>
          </a:blipFill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fr-FR">
                <a:noFill/>
              </a:rPr>
              <a:t> 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0A3F665-0FC1-43D6-AA7E-58ADF90BE49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4948" y="1196752"/>
            <a:ext cx="4634730" cy="642355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  <a:ln>
            <a:solidFill>
              <a:srgbClr val="C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>
                <a:noFill/>
              </a:rPr>
              <a:t> 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3BDD675-E24E-45F6-A329-DF3F0CEC1DB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459" y="5949280"/>
            <a:ext cx="1907830" cy="681790"/>
          </a:xfrm>
          <a:prstGeom prst="rect">
            <a:avLst/>
          </a:prstGeom>
          <a:blipFill rotWithShape="1">
            <a:blip r:embed="rId8"/>
            <a:stretch>
              <a:fillRect r="-4444"/>
            </a:stretch>
          </a:blipFill>
          <a:ln>
            <a:solidFill>
              <a:srgbClr val="A5002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>
                <a:noFill/>
              </a:rPr>
              <a:t> 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19D8D10-A081-428B-9A6A-27EADBA569C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23893" y="5949280"/>
            <a:ext cx="1907830" cy="681790"/>
          </a:xfrm>
          <a:prstGeom prst="rect">
            <a:avLst/>
          </a:prstGeom>
          <a:blipFill rotWithShape="1">
            <a:blip r:embed="rId9"/>
            <a:stretch>
              <a:fillRect r="-4444"/>
            </a:stretch>
          </a:blipFill>
          <a:ln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>
                <a:noFill/>
              </a:rPr>
              <a:t> 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2655472-FB5D-4350-AE3F-2D82714CA98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50997" y="1196752"/>
            <a:ext cx="4352602" cy="642355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>
                <a:noFill/>
              </a:rPr>
              <a:t> 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0EDD509-0096-4463-B3D9-98B03DDD241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16694" y="5949280"/>
            <a:ext cx="2075825" cy="681790"/>
          </a:xfrm>
          <a:prstGeom prst="rect">
            <a:avLst/>
          </a:prstGeom>
          <a:blipFill rotWithShape="1">
            <a:blip r:embed="rId11"/>
            <a:stretch>
              <a:fillRect r="-4373"/>
            </a:stretch>
          </a:blipFill>
          <a:ln>
            <a:solidFill>
              <a:srgbClr val="A5002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>
                <a:noFill/>
              </a:rPr>
              <a:t> 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DF5A5F4-F83E-49B4-BE08-6E59A854020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193128" y="5949280"/>
            <a:ext cx="2058897" cy="681790"/>
          </a:xfrm>
          <a:prstGeom prst="rect">
            <a:avLst/>
          </a:prstGeom>
          <a:blipFill rotWithShape="1">
            <a:blip r:embed="rId12"/>
            <a:stretch>
              <a:fillRect r="-4412"/>
            </a:stretch>
          </a:blipFill>
          <a:ln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>
                <a:noFill/>
              </a:rPr>
              <a:t>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hème Office">
  <a:themeElements>
    <a:clrScheme name="ENVT">
      <a:dk1>
        <a:sysClr val="windowText" lastClr="000000"/>
      </a:dk1>
      <a:lt1>
        <a:sysClr val="window" lastClr="FFFFFF"/>
      </a:lt1>
      <a:dk2>
        <a:srgbClr val="3D408F"/>
      </a:dk2>
      <a:lt2>
        <a:srgbClr val="EEECE1"/>
      </a:lt2>
      <a:accent1>
        <a:srgbClr val="DE1C21"/>
      </a:accent1>
      <a:accent2>
        <a:srgbClr val="781614"/>
      </a:accent2>
      <a:accent3>
        <a:srgbClr val="F8AA29"/>
      </a:accent3>
      <a:accent4>
        <a:srgbClr val="40B1BA"/>
      </a:accent4>
      <a:accent5>
        <a:srgbClr val="6A7A93"/>
      </a:accent5>
      <a:accent6>
        <a:srgbClr val="3D408F"/>
      </a:accent6>
      <a:hlink>
        <a:srgbClr val="DE1C21"/>
      </a:hlink>
      <a:folHlink>
        <a:srgbClr val="78161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4200</TotalTime>
  <Words>649</Words>
  <Application>Microsoft Office PowerPoint</Application>
  <PresentationFormat>Diapositives 35 mm</PresentationFormat>
  <Paragraphs>181</Paragraphs>
  <Slides>20</Slides>
  <Notes>19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8" baseType="lpstr">
      <vt:lpstr>Arial</vt:lpstr>
      <vt:lpstr>Wingdings</vt:lpstr>
      <vt:lpstr>Times New Roman</vt:lpstr>
      <vt:lpstr>Calibri</vt:lpstr>
      <vt:lpstr>Arial Black</vt:lpstr>
      <vt:lpstr>Pixel</vt:lpstr>
      <vt:lpstr>2_Thème Office</vt:lpstr>
      <vt:lpstr>Microsoft Excel 97-2003 Worksheet</vt:lpstr>
      <vt:lpstr>La distribution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Volumes de distribution chez l’Homme</vt:lpstr>
      <vt:lpstr>Présentation PowerPoint</vt:lpstr>
      <vt:lpstr>Présentation PowerPoint</vt:lpstr>
    </vt:vector>
  </TitlesOfParts>
  <Company>ENVT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Alain BOUSQUET-MELOU</dc:creator>
  <cp:lastModifiedBy>Alain Bousquet-Melou</cp:lastModifiedBy>
  <cp:revision>142</cp:revision>
  <cp:lastPrinted>2015-02-09T14:04:23Z</cp:lastPrinted>
  <dcterms:created xsi:type="dcterms:W3CDTF">2001-11-02T09:45:18Z</dcterms:created>
  <dcterms:modified xsi:type="dcterms:W3CDTF">2024-03-15T04:31:07Z</dcterms:modified>
</cp:coreProperties>
</file>