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16" r:id="rId3"/>
    <p:sldId id="443" r:id="rId4"/>
    <p:sldId id="417" r:id="rId5"/>
    <p:sldId id="419" r:id="rId6"/>
    <p:sldId id="418" r:id="rId7"/>
    <p:sldId id="466" r:id="rId8"/>
    <p:sldId id="529" r:id="rId9"/>
    <p:sldId id="437" r:id="rId10"/>
    <p:sldId id="438" r:id="rId11"/>
    <p:sldId id="508" r:id="rId12"/>
    <p:sldId id="530" r:id="rId13"/>
    <p:sldId id="558" r:id="rId14"/>
    <p:sldId id="453" r:id="rId15"/>
    <p:sldId id="278" r:id="rId16"/>
    <p:sldId id="280" r:id="rId17"/>
    <p:sldId id="505" r:id="rId18"/>
    <p:sldId id="531" r:id="rId19"/>
    <p:sldId id="532" r:id="rId20"/>
    <p:sldId id="533" r:id="rId21"/>
    <p:sldId id="304" r:id="rId22"/>
    <p:sldId id="534" r:id="rId23"/>
    <p:sldId id="535" r:id="rId24"/>
    <p:sldId id="565" r:id="rId25"/>
    <p:sldId id="423" r:id="rId26"/>
    <p:sldId id="536" r:id="rId27"/>
    <p:sldId id="582" r:id="rId28"/>
    <p:sldId id="451" r:id="rId29"/>
    <p:sldId id="537" r:id="rId30"/>
    <p:sldId id="503" r:id="rId31"/>
    <p:sldId id="538" r:id="rId32"/>
    <p:sldId id="446" r:id="rId33"/>
    <p:sldId id="289" r:id="rId34"/>
    <p:sldId id="485" r:id="rId35"/>
    <p:sldId id="316" r:id="rId36"/>
    <p:sldId id="480" r:id="rId37"/>
    <p:sldId id="572" r:id="rId38"/>
    <p:sldId id="573" r:id="rId39"/>
    <p:sldId id="574" r:id="rId40"/>
    <p:sldId id="575" r:id="rId41"/>
    <p:sldId id="576" r:id="rId42"/>
    <p:sldId id="577" r:id="rId43"/>
    <p:sldId id="578" r:id="rId44"/>
  </p:sldIdLst>
  <p:sldSz cx="9144000" cy="6858000" type="overhead"/>
  <p:notesSz cx="6797675" cy="9926638"/>
  <p:custDataLst>
    <p:tags r:id="rId4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CC81"/>
    <a:srgbClr val="FE9B03"/>
    <a:srgbClr val="000000"/>
    <a:srgbClr val="FFCCFF"/>
    <a:srgbClr val="FFCCCC"/>
    <a:srgbClr val="FF7C80"/>
    <a:srgbClr val="4D4D4D"/>
    <a:srgbClr val="FCFEB9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5511" autoAdjust="0"/>
  </p:normalViewPr>
  <p:slideViewPr>
    <p:cSldViewPr showGuides="1">
      <p:cViewPr varScale="1">
        <p:scale>
          <a:sx n="81" d="100"/>
          <a:sy n="81" d="100"/>
        </p:scale>
        <p:origin x="2832" y="58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A-47F7-ABA0-8FB78F22A87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A-47F7-ABA0-8FB78F22A87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A-47F7-ABA0-8FB78F22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063752"/>
        <c:axId val="313062576"/>
        <c:axId val="313509424"/>
      </c:bar3DChart>
      <c:catAx>
        <c:axId val="31306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062576"/>
        <c:crosses val="autoZero"/>
        <c:auto val="1"/>
        <c:lblAlgn val="ctr"/>
        <c:lblOffset val="100"/>
        <c:noMultiLvlLbl val="0"/>
      </c:catAx>
      <c:valAx>
        <c:axId val="31306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063752"/>
        <c:crosses val="autoZero"/>
        <c:crossBetween val="between"/>
      </c:valAx>
      <c:serAx>
        <c:axId val="31350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13062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92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03" y="4730253"/>
            <a:ext cx="4984271" cy="44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4709" rIns="91015" bIns="44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Corps du texte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865188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642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800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461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23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7565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61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680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93229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81738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8445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1627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5441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863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8319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8400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45659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10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1674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79319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68258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8753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7526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6856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55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6876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93450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440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451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733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574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487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159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916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946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556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7130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38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159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493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759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68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7170052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1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7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14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7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81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953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ef.fr/index.php/documents-a-telecharger/commissions/anti-dopage/146-detectiontimeswebsite05062008/fil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0865" y="1908609"/>
            <a:ext cx="8512175" cy="1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82800" rIns="95250" bIns="82800" anchor="ctr" anchorCtr="1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b="1" dirty="0">
                <a:latin typeface="+mn-lt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b="1" dirty="0">
                <a:latin typeface="+mn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None/>
            </a:pPr>
            <a:r>
              <a:rPr lang="fr-FR" altLang="fr-FR" sz="2400" b="1" u="sng" dirty="0">
                <a:latin typeface="+mn-lt"/>
              </a:rPr>
              <a:t>propriétés pharmacocinétiques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657936" y="4727649"/>
            <a:ext cx="1603004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wrap="none"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>
                <a:latin typeface="+mn-lt"/>
              </a:rPr>
              <a:t>Aude FERRAN</a:t>
            </a:r>
          </a:p>
          <a:p>
            <a:pPr algn="ctr">
              <a:buFontTx/>
              <a:buNone/>
            </a:pPr>
            <a:r>
              <a:rPr lang="fr-FR" altLang="fr-FR" sz="1600" b="1" dirty="0">
                <a:latin typeface="+mn-lt"/>
              </a:rPr>
              <a:t>2024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3" y="540356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71538" y="1341438"/>
            <a:ext cx="7721600" cy="51847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79763" y="1579609"/>
            <a:ext cx="4110831" cy="4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400" b="1" dirty="0" err="1">
                <a:latin typeface="Arial Unicode MS" pitchFamily="34" charset="-128"/>
              </a:rPr>
              <a:t>Flunixine</a:t>
            </a:r>
            <a:r>
              <a:rPr lang="fr-FR" altLang="fr-FR" sz="2400" dirty="0">
                <a:latin typeface="Arial Unicode MS" pitchFamily="34" charset="-128"/>
              </a:rPr>
              <a:t> </a:t>
            </a:r>
            <a:r>
              <a:rPr lang="fr-FR" altLang="fr-FR" sz="2000" dirty="0">
                <a:latin typeface="Arial Unicode MS" pitchFamily="34" charset="-128"/>
              </a:rPr>
              <a:t>voie orale : 1.1 mg /kg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71538" y="1162050"/>
            <a:ext cx="7261225" cy="486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</p:spPr>
        <p:txBody>
          <a:bodyPr lIns="90488" tIns="79200" rIns="90488" bIns="79200" anchorCtr="1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endParaRPr lang="fr-FR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4316413" y="6002338"/>
            <a:ext cx="1423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44037" name="Rectangle 171"/>
          <p:cNvSpPr>
            <a:spLocks noChangeArrowheads="1"/>
          </p:cNvSpPr>
          <p:nvPr/>
        </p:nvSpPr>
        <p:spPr bwMode="auto">
          <a:xfrm>
            <a:off x="5418931" y="6526212"/>
            <a:ext cx="36195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700" dirty="0">
                <a:latin typeface="Arial Unicode MS" pitchFamily="34" charset="-128"/>
              </a:rPr>
              <a:t>Welsh, Equine Pharmacol.1992, 64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3554413" y="4845050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758113" y="5410200"/>
            <a:ext cx="82550" cy="936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6645275" y="5384800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6281738" y="5357813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5919788" y="533082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5556250" y="5253038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5006975" y="49895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4456113" y="4659313"/>
            <a:ext cx="71437" cy="80962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4105275" y="4581525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3741738" y="47783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3565525" y="4830763"/>
            <a:ext cx="73025" cy="80962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355975" y="4699000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3192463" y="46339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979738" y="44894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827338" y="45021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652713" y="4699000"/>
            <a:ext cx="71437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2571750" y="479107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2465388" y="47656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>
            <a:off x="2382838" y="48577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>
            <a:off x="2336800" y="5081588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2301875" y="53578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2336800" y="4456113"/>
            <a:ext cx="0" cy="33337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366963" y="3876675"/>
            <a:ext cx="0" cy="2635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2343150" y="2001838"/>
            <a:ext cx="0" cy="5127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2395538" y="1758950"/>
            <a:ext cx="0" cy="406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2443163" y="2120900"/>
            <a:ext cx="0" cy="2825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V="1">
            <a:off x="2559050" y="2474913"/>
            <a:ext cx="0" cy="5397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2647950" y="2587625"/>
            <a:ext cx="0" cy="3413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V="1">
            <a:off x="2835275" y="3324225"/>
            <a:ext cx="0" cy="276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3028950" y="3646488"/>
            <a:ext cx="0" cy="2571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3232150" y="4041775"/>
            <a:ext cx="0" cy="165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3390900" y="4344988"/>
            <a:ext cx="0" cy="1238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3783013" y="4654550"/>
            <a:ext cx="0" cy="15081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V="1">
            <a:off x="4151313" y="4219575"/>
            <a:ext cx="0" cy="3952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 flipV="1">
            <a:off x="4491038" y="4464050"/>
            <a:ext cx="0" cy="2349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2863850" y="4587875"/>
            <a:ext cx="0" cy="2444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3022600" y="4568825"/>
            <a:ext cx="0" cy="2301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2700338" y="4778375"/>
            <a:ext cx="0" cy="1460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>
            <a:off x="2606675" y="4864100"/>
            <a:ext cx="0" cy="730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2508250" y="4857750"/>
            <a:ext cx="0" cy="460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>
            <a:off x="2425700" y="4922838"/>
            <a:ext cx="0" cy="1651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2382838" y="5146675"/>
            <a:ext cx="0" cy="1063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3232150" y="4699000"/>
            <a:ext cx="0" cy="1984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>
            <a:off x="3397250" y="4772025"/>
            <a:ext cx="0" cy="1190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3595688" y="4937125"/>
            <a:ext cx="0" cy="857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>
            <a:off x="3789363" y="5041900"/>
            <a:ext cx="0" cy="269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>
            <a:off x="4497388" y="5345113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 flipV="1">
            <a:off x="2347913" y="5114925"/>
            <a:ext cx="19050" cy="282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 flipV="1">
            <a:off x="2389188" y="4897438"/>
            <a:ext cx="17462" cy="2428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flipV="1">
            <a:off x="2430463" y="4811713"/>
            <a:ext cx="47625" cy="1111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2500313" y="4824413"/>
            <a:ext cx="100012" cy="142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 flipV="1">
            <a:off x="2622550" y="4733925"/>
            <a:ext cx="49213" cy="1174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V="1">
            <a:off x="2693988" y="4529138"/>
            <a:ext cx="146050" cy="2301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 flipV="1">
            <a:off x="2863850" y="4516438"/>
            <a:ext cx="152400" cy="381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3040063" y="4541838"/>
            <a:ext cx="157162" cy="1127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3" name="Line 61"/>
          <p:cNvSpPr>
            <a:spLocks noChangeShapeType="1"/>
          </p:cNvSpPr>
          <p:nvPr/>
        </p:nvSpPr>
        <p:spPr bwMode="auto">
          <a:xfrm>
            <a:off x="3219450" y="4679950"/>
            <a:ext cx="171450" cy="539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4" name="Line 62"/>
          <p:cNvSpPr>
            <a:spLocks noChangeShapeType="1"/>
          </p:cNvSpPr>
          <p:nvPr/>
        </p:nvSpPr>
        <p:spPr bwMode="auto">
          <a:xfrm>
            <a:off x="3413125" y="4759325"/>
            <a:ext cx="184150" cy="125413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5" name="Line 63"/>
          <p:cNvSpPr>
            <a:spLocks noChangeShapeType="1"/>
          </p:cNvSpPr>
          <p:nvPr/>
        </p:nvSpPr>
        <p:spPr bwMode="auto">
          <a:xfrm flipV="1">
            <a:off x="3619500" y="4805363"/>
            <a:ext cx="141288" cy="1047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6" name="Line 64"/>
          <p:cNvSpPr>
            <a:spLocks noChangeShapeType="1"/>
          </p:cNvSpPr>
          <p:nvPr/>
        </p:nvSpPr>
        <p:spPr bwMode="auto">
          <a:xfrm flipV="1">
            <a:off x="3789363" y="4595813"/>
            <a:ext cx="344487" cy="2413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7" name="Line 65"/>
          <p:cNvSpPr>
            <a:spLocks noChangeShapeType="1"/>
          </p:cNvSpPr>
          <p:nvPr/>
        </p:nvSpPr>
        <p:spPr bwMode="auto">
          <a:xfrm>
            <a:off x="4157663" y="4621213"/>
            <a:ext cx="328612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8" name="Line 66"/>
          <p:cNvSpPr>
            <a:spLocks noChangeShapeType="1"/>
          </p:cNvSpPr>
          <p:nvPr/>
        </p:nvSpPr>
        <p:spPr bwMode="auto">
          <a:xfrm>
            <a:off x="4508500" y="4713288"/>
            <a:ext cx="522288" cy="2905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9" name="Line 67"/>
          <p:cNvSpPr>
            <a:spLocks noChangeShapeType="1"/>
          </p:cNvSpPr>
          <p:nvPr/>
        </p:nvSpPr>
        <p:spPr bwMode="auto">
          <a:xfrm>
            <a:off x="5053013" y="5029200"/>
            <a:ext cx="533400" cy="2635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0" name="Line 68"/>
          <p:cNvSpPr>
            <a:spLocks noChangeShapeType="1"/>
          </p:cNvSpPr>
          <p:nvPr/>
        </p:nvSpPr>
        <p:spPr bwMode="auto">
          <a:xfrm>
            <a:off x="5608638" y="5318125"/>
            <a:ext cx="317500" cy="333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1" name="Line 69"/>
          <p:cNvSpPr>
            <a:spLocks noChangeShapeType="1"/>
          </p:cNvSpPr>
          <p:nvPr/>
        </p:nvSpPr>
        <p:spPr bwMode="auto">
          <a:xfrm>
            <a:off x="5949950" y="5376863"/>
            <a:ext cx="368300" cy="15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2" name="Line 70"/>
          <p:cNvSpPr>
            <a:spLocks noChangeShapeType="1"/>
          </p:cNvSpPr>
          <p:nvPr/>
        </p:nvSpPr>
        <p:spPr bwMode="auto">
          <a:xfrm>
            <a:off x="6346825" y="5403850"/>
            <a:ext cx="323850" cy="79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6692900" y="5437188"/>
            <a:ext cx="1071563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4" name="Line 72"/>
          <p:cNvSpPr>
            <a:spLocks noChangeShapeType="1"/>
          </p:cNvSpPr>
          <p:nvPr/>
        </p:nvSpPr>
        <p:spPr bwMode="auto">
          <a:xfrm flipV="1">
            <a:off x="2336800" y="3844925"/>
            <a:ext cx="12700" cy="5254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5" name="Line 73"/>
          <p:cNvSpPr>
            <a:spLocks noChangeShapeType="1"/>
          </p:cNvSpPr>
          <p:nvPr/>
        </p:nvSpPr>
        <p:spPr bwMode="auto">
          <a:xfrm flipV="1">
            <a:off x="2349500" y="2568575"/>
            <a:ext cx="0" cy="12366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6" name="Line 74"/>
          <p:cNvSpPr>
            <a:spLocks noChangeShapeType="1"/>
          </p:cNvSpPr>
          <p:nvPr/>
        </p:nvSpPr>
        <p:spPr bwMode="auto">
          <a:xfrm flipV="1">
            <a:off x="2360613" y="2185988"/>
            <a:ext cx="11112" cy="3413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>
            <a:off x="2393950" y="2211388"/>
            <a:ext cx="12700" cy="936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>
            <a:off x="2430463" y="2330450"/>
            <a:ext cx="1587" cy="1063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9" name="Line 77"/>
          <p:cNvSpPr>
            <a:spLocks noChangeShapeType="1"/>
          </p:cNvSpPr>
          <p:nvPr/>
        </p:nvSpPr>
        <p:spPr bwMode="auto">
          <a:xfrm>
            <a:off x="2454275" y="2462213"/>
            <a:ext cx="82550" cy="6064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0" name="Line 78"/>
          <p:cNvSpPr>
            <a:spLocks noChangeShapeType="1"/>
          </p:cNvSpPr>
          <p:nvPr/>
        </p:nvSpPr>
        <p:spPr bwMode="auto">
          <a:xfrm flipV="1">
            <a:off x="2559050" y="2962275"/>
            <a:ext cx="82550" cy="1317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1" name="Line 79"/>
          <p:cNvSpPr>
            <a:spLocks noChangeShapeType="1"/>
          </p:cNvSpPr>
          <p:nvPr/>
        </p:nvSpPr>
        <p:spPr bwMode="auto">
          <a:xfrm>
            <a:off x="2663825" y="2987675"/>
            <a:ext cx="141288" cy="6461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2" name="Line 80"/>
          <p:cNvSpPr>
            <a:spLocks noChangeShapeType="1"/>
          </p:cNvSpPr>
          <p:nvPr/>
        </p:nvSpPr>
        <p:spPr bwMode="auto">
          <a:xfrm>
            <a:off x="2827338" y="3659188"/>
            <a:ext cx="177800" cy="2651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>
            <a:off x="3028950" y="3949700"/>
            <a:ext cx="176213" cy="2905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4" name="Line 82"/>
          <p:cNvSpPr>
            <a:spLocks noChangeShapeType="1"/>
          </p:cNvSpPr>
          <p:nvPr/>
        </p:nvSpPr>
        <p:spPr bwMode="auto">
          <a:xfrm>
            <a:off x="3227388" y="4265613"/>
            <a:ext cx="141287" cy="2238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5" name="Line 83"/>
          <p:cNvSpPr>
            <a:spLocks noChangeShapeType="1"/>
          </p:cNvSpPr>
          <p:nvPr/>
        </p:nvSpPr>
        <p:spPr bwMode="auto">
          <a:xfrm>
            <a:off x="3390900" y="4514850"/>
            <a:ext cx="198438" cy="3698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6" name="Line 84"/>
          <p:cNvSpPr>
            <a:spLocks noChangeShapeType="1"/>
          </p:cNvSpPr>
          <p:nvPr/>
        </p:nvSpPr>
        <p:spPr bwMode="auto">
          <a:xfrm>
            <a:off x="3613150" y="4910138"/>
            <a:ext cx="152400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7" name="Line 85"/>
          <p:cNvSpPr>
            <a:spLocks noChangeShapeType="1"/>
          </p:cNvSpPr>
          <p:nvPr/>
        </p:nvSpPr>
        <p:spPr bwMode="auto">
          <a:xfrm>
            <a:off x="3789363" y="5002213"/>
            <a:ext cx="339725" cy="2111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8" name="Line 86"/>
          <p:cNvSpPr>
            <a:spLocks noChangeShapeType="1"/>
          </p:cNvSpPr>
          <p:nvPr/>
        </p:nvSpPr>
        <p:spPr bwMode="auto">
          <a:xfrm>
            <a:off x="4151313" y="5238750"/>
            <a:ext cx="328612" cy="269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9" name="Line 87"/>
          <p:cNvSpPr>
            <a:spLocks noChangeShapeType="1"/>
          </p:cNvSpPr>
          <p:nvPr/>
        </p:nvSpPr>
        <p:spPr bwMode="auto">
          <a:xfrm>
            <a:off x="4502150" y="5291138"/>
            <a:ext cx="539750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0" name="Line 88"/>
          <p:cNvSpPr>
            <a:spLocks noChangeShapeType="1"/>
          </p:cNvSpPr>
          <p:nvPr/>
        </p:nvSpPr>
        <p:spPr bwMode="auto">
          <a:xfrm>
            <a:off x="5064125" y="5370513"/>
            <a:ext cx="528638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1" name="Line 89"/>
          <p:cNvSpPr>
            <a:spLocks noChangeShapeType="1"/>
          </p:cNvSpPr>
          <p:nvPr/>
        </p:nvSpPr>
        <p:spPr bwMode="auto">
          <a:xfrm>
            <a:off x="5614988" y="5449888"/>
            <a:ext cx="317500" cy="15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2" name="Line 90"/>
          <p:cNvSpPr>
            <a:spLocks noChangeShapeType="1"/>
          </p:cNvSpPr>
          <p:nvPr/>
        </p:nvSpPr>
        <p:spPr bwMode="auto">
          <a:xfrm>
            <a:off x="5954713" y="5464175"/>
            <a:ext cx="3508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3" name="Line 91"/>
          <p:cNvSpPr>
            <a:spLocks noChangeShapeType="1"/>
          </p:cNvSpPr>
          <p:nvPr/>
        </p:nvSpPr>
        <p:spPr bwMode="auto">
          <a:xfrm>
            <a:off x="6329363" y="5476875"/>
            <a:ext cx="341312" cy="12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4" name="Line 92"/>
          <p:cNvSpPr>
            <a:spLocks noChangeShapeType="1"/>
          </p:cNvSpPr>
          <p:nvPr/>
        </p:nvSpPr>
        <p:spPr bwMode="auto">
          <a:xfrm flipV="1">
            <a:off x="2197100" y="1514475"/>
            <a:ext cx="0" cy="405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5" name="Line 93"/>
          <p:cNvSpPr>
            <a:spLocks noChangeShapeType="1"/>
          </p:cNvSpPr>
          <p:nvPr/>
        </p:nvSpPr>
        <p:spPr bwMode="auto">
          <a:xfrm>
            <a:off x="2208213" y="154146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6" name="Line 94"/>
          <p:cNvSpPr>
            <a:spLocks noChangeShapeType="1"/>
          </p:cNvSpPr>
          <p:nvPr/>
        </p:nvSpPr>
        <p:spPr bwMode="auto">
          <a:xfrm>
            <a:off x="2208213" y="2225675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7" name="Line 95"/>
          <p:cNvSpPr>
            <a:spLocks noChangeShapeType="1"/>
          </p:cNvSpPr>
          <p:nvPr/>
        </p:nvSpPr>
        <p:spPr bwMode="auto">
          <a:xfrm>
            <a:off x="2208213" y="290988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>
            <a:off x="2208213" y="359410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9" name="Line 97"/>
          <p:cNvSpPr>
            <a:spLocks noChangeShapeType="1"/>
          </p:cNvSpPr>
          <p:nvPr/>
        </p:nvSpPr>
        <p:spPr bwMode="auto">
          <a:xfrm>
            <a:off x="2208213" y="427831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0" name="Line 98"/>
          <p:cNvSpPr>
            <a:spLocks noChangeShapeType="1"/>
          </p:cNvSpPr>
          <p:nvPr/>
        </p:nvSpPr>
        <p:spPr bwMode="auto">
          <a:xfrm>
            <a:off x="2208213" y="491013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1" name="Line 99"/>
          <p:cNvSpPr>
            <a:spLocks noChangeShapeType="1"/>
          </p:cNvSpPr>
          <p:nvPr/>
        </p:nvSpPr>
        <p:spPr bwMode="auto">
          <a:xfrm>
            <a:off x="2360613" y="5688013"/>
            <a:ext cx="5468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2" name="Line 100"/>
          <p:cNvSpPr>
            <a:spLocks noChangeShapeType="1"/>
          </p:cNvSpPr>
          <p:nvPr/>
        </p:nvSpPr>
        <p:spPr bwMode="auto">
          <a:xfrm flipV="1">
            <a:off x="32496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3" name="Line 101"/>
          <p:cNvSpPr>
            <a:spLocks noChangeShapeType="1"/>
          </p:cNvSpPr>
          <p:nvPr/>
        </p:nvSpPr>
        <p:spPr bwMode="auto">
          <a:xfrm flipV="1">
            <a:off x="41640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4" name="Line 102"/>
          <p:cNvSpPr>
            <a:spLocks noChangeShapeType="1"/>
          </p:cNvSpPr>
          <p:nvPr/>
        </p:nvSpPr>
        <p:spPr bwMode="auto">
          <a:xfrm flipV="1">
            <a:off x="5076825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5" name="Line 103"/>
          <p:cNvSpPr>
            <a:spLocks noChangeShapeType="1"/>
          </p:cNvSpPr>
          <p:nvPr/>
        </p:nvSpPr>
        <p:spPr bwMode="auto">
          <a:xfrm flipV="1">
            <a:off x="5989638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6" name="Line 104"/>
          <p:cNvSpPr>
            <a:spLocks noChangeShapeType="1"/>
          </p:cNvSpPr>
          <p:nvPr/>
        </p:nvSpPr>
        <p:spPr bwMode="auto">
          <a:xfrm flipV="1">
            <a:off x="69024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7" name="Line 105"/>
          <p:cNvSpPr>
            <a:spLocks noChangeShapeType="1"/>
          </p:cNvSpPr>
          <p:nvPr/>
        </p:nvSpPr>
        <p:spPr bwMode="auto">
          <a:xfrm flipV="1">
            <a:off x="78168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8" name="Line 106"/>
          <p:cNvSpPr>
            <a:spLocks noChangeShapeType="1"/>
          </p:cNvSpPr>
          <p:nvPr/>
        </p:nvSpPr>
        <p:spPr bwMode="auto">
          <a:xfrm>
            <a:off x="2208213" y="555625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9" name="Line 107"/>
          <p:cNvSpPr>
            <a:spLocks noChangeShapeType="1"/>
          </p:cNvSpPr>
          <p:nvPr/>
        </p:nvSpPr>
        <p:spPr bwMode="auto">
          <a:xfrm flipV="1">
            <a:off x="234950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0" name="Oval 108"/>
          <p:cNvSpPr>
            <a:spLocks noChangeArrowheads="1"/>
          </p:cNvSpPr>
          <p:nvPr/>
        </p:nvSpPr>
        <p:spPr bwMode="auto">
          <a:xfrm>
            <a:off x="3741738" y="4937125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1" name="Oval 109"/>
          <p:cNvSpPr>
            <a:spLocks noChangeArrowheads="1"/>
          </p:cNvSpPr>
          <p:nvPr/>
        </p:nvSpPr>
        <p:spPr bwMode="auto">
          <a:xfrm>
            <a:off x="4116388" y="5173663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2" name="Oval 110"/>
          <p:cNvSpPr>
            <a:spLocks noChangeArrowheads="1"/>
          </p:cNvSpPr>
          <p:nvPr/>
        </p:nvSpPr>
        <p:spPr bwMode="auto">
          <a:xfrm>
            <a:off x="4456113" y="523875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3" name="Oval 111"/>
          <p:cNvSpPr>
            <a:spLocks noChangeArrowheads="1"/>
          </p:cNvSpPr>
          <p:nvPr/>
        </p:nvSpPr>
        <p:spPr bwMode="auto">
          <a:xfrm>
            <a:off x="5006975" y="5318125"/>
            <a:ext cx="80963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4" name="Oval 112"/>
          <p:cNvSpPr>
            <a:spLocks noChangeArrowheads="1"/>
          </p:cNvSpPr>
          <p:nvPr/>
        </p:nvSpPr>
        <p:spPr bwMode="auto">
          <a:xfrm>
            <a:off x="5556250" y="53975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5" name="Oval 113"/>
          <p:cNvSpPr>
            <a:spLocks noChangeArrowheads="1"/>
          </p:cNvSpPr>
          <p:nvPr/>
        </p:nvSpPr>
        <p:spPr bwMode="auto">
          <a:xfrm>
            <a:off x="5919788" y="54102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6" name="Oval 114"/>
          <p:cNvSpPr>
            <a:spLocks noChangeArrowheads="1"/>
          </p:cNvSpPr>
          <p:nvPr/>
        </p:nvSpPr>
        <p:spPr bwMode="auto">
          <a:xfrm>
            <a:off x="6281738" y="5422900"/>
            <a:ext cx="84137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7" name="Oval 115"/>
          <p:cNvSpPr>
            <a:spLocks noChangeArrowheads="1"/>
          </p:cNvSpPr>
          <p:nvPr/>
        </p:nvSpPr>
        <p:spPr bwMode="auto">
          <a:xfrm>
            <a:off x="6645275" y="5437188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8" name="Line 116"/>
          <p:cNvSpPr>
            <a:spLocks noChangeShapeType="1"/>
          </p:cNvSpPr>
          <p:nvPr/>
        </p:nvSpPr>
        <p:spPr bwMode="auto">
          <a:xfrm>
            <a:off x="4159250" y="5278438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9" name="Oval 117"/>
          <p:cNvSpPr>
            <a:spLocks noChangeArrowheads="1"/>
          </p:cNvSpPr>
          <p:nvPr/>
        </p:nvSpPr>
        <p:spPr bwMode="auto">
          <a:xfrm>
            <a:off x="2325688" y="3765550"/>
            <a:ext cx="80962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0" name="Oval 118"/>
          <p:cNvSpPr>
            <a:spLocks noChangeArrowheads="1"/>
          </p:cNvSpPr>
          <p:nvPr/>
        </p:nvSpPr>
        <p:spPr bwMode="auto">
          <a:xfrm>
            <a:off x="2301875" y="25019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1" name="Oval 119"/>
          <p:cNvSpPr>
            <a:spLocks noChangeArrowheads="1"/>
          </p:cNvSpPr>
          <p:nvPr/>
        </p:nvSpPr>
        <p:spPr bwMode="auto">
          <a:xfrm>
            <a:off x="2393950" y="2395538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2" name="Oval 120"/>
          <p:cNvSpPr>
            <a:spLocks noChangeArrowheads="1"/>
          </p:cNvSpPr>
          <p:nvPr/>
        </p:nvSpPr>
        <p:spPr bwMode="auto">
          <a:xfrm>
            <a:off x="2511425" y="3014663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3" name="Oval 121"/>
          <p:cNvSpPr>
            <a:spLocks noChangeArrowheads="1"/>
          </p:cNvSpPr>
          <p:nvPr/>
        </p:nvSpPr>
        <p:spPr bwMode="auto">
          <a:xfrm>
            <a:off x="2606675" y="292258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4" name="Oval 122"/>
          <p:cNvSpPr>
            <a:spLocks noChangeArrowheads="1"/>
          </p:cNvSpPr>
          <p:nvPr/>
        </p:nvSpPr>
        <p:spPr bwMode="auto">
          <a:xfrm>
            <a:off x="2781300" y="35941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5" name="Oval 123"/>
          <p:cNvSpPr>
            <a:spLocks noChangeArrowheads="1"/>
          </p:cNvSpPr>
          <p:nvPr/>
        </p:nvSpPr>
        <p:spPr bwMode="auto">
          <a:xfrm>
            <a:off x="2979738" y="3897313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6" name="Oval 124"/>
          <p:cNvSpPr>
            <a:spLocks noChangeArrowheads="1"/>
          </p:cNvSpPr>
          <p:nvPr/>
        </p:nvSpPr>
        <p:spPr bwMode="auto">
          <a:xfrm>
            <a:off x="3179763" y="419893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7" name="Oval 125"/>
          <p:cNvSpPr>
            <a:spLocks noChangeArrowheads="1"/>
          </p:cNvSpPr>
          <p:nvPr/>
        </p:nvSpPr>
        <p:spPr bwMode="auto">
          <a:xfrm>
            <a:off x="3344863" y="4462463"/>
            <a:ext cx="80962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8" name="Oval 126"/>
          <p:cNvSpPr>
            <a:spLocks noChangeArrowheads="1"/>
          </p:cNvSpPr>
          <p:nvPr/>
        </p:nvSpPr>
        <p:spPr bwMode="auto">
          <a:xfrm>
            <a:off x="2360613" y="21590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9" name="Line 127"/>
          <p:cNvSpPr>
            <a:spLocks noChangeShapeType="1"/>
          </p:cNvSpPr>
          <p:nvPr/>
        </p:nvSpPr>
        <p:spPr bwMode="auto">
          <a:xfrm>
            <a:off x="2606675" y="2593975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2787650" y="33305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1" name="Line 129"/>
          <p:cNvSpPr>
            <a:spLocks noChangeShapeType="1"/>
          </p:cNvSpPr>
          <p:nvPr/>
        </p:nvSpPr>
        <p:spPr bwMode="auto">
          <a:xfrm>
            <a:off x="2987675" y="3652838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2" name="Line 130"/>
          <p:cNvSpPr>
            <a:spLocks noChangeShapeType="1"/>
          </p:cNvSpPr>
          <p:nvPr/>
        </p:nvSpPr>
        <p:spPr bwMode="auto">
          <a:xfrm>
            <a:off x="3186113" y="404812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3" name="Line 131"/>
          <p:cNvSpPr>
            <a:spLocks noChangeShapeType="1"/>
          </p:cNvSpPr>
          <p:nvPr/>
        </p:nvSpPr>
        <p:spPr bwMode="auto">
          <a:xfrm>
            <a:off x="3344863" y="43513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4" name="Line 132"/>
          <p:cNvSpPr>
            <a:spLocks noChangeShapeType="1"/>
          </p:cNvSpPr>
          <p:nvPr/>
        </p:nvSpPr>
        <p:spPr bwMode="auto">
          <a:xfrm>
            <a:off x="3736975" y="4660900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5" name="Line 133"/>
          <p:cNvSpPr>
            <a:spLocks noChangeShapeType="1"/>
          </p:cNvSpPr>
          <p:nvPr/>
        </p:nvSpPr>
        <p:spPr bwMode="auto">
          <a:xfrm>
            <a:off x="4105275" y="4225925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6" name="Line 134"/>
          <p:cNvSpPr>
            <a:spLocks noChangeShapeType="1"/>
          </p:cNvSpPr>
          <p:nvPr/>
        </p:nvSpPr>
        <p:spPr bwMode="auto">
          <a:xfrm>
            <a:off x="4445000" y="44704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7" name="Line 135"/>
          <p:cNvSpPr>
            <a:spLocks noChangeShapeType="1"/>
          </p:cNvSpPr>
          <p:nvPr/>
        </p:nvSpPr>
        <p:spPr bwMode="auto">
          <a:xfrm>
            <a:off x="2295525" y="449580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8" name="Line 136"/>
          <p:cNvSpPr>
            <a:spLocks noChangeShapeType="1"/>
          </p:cNvSpPr>
          <p:nvPr/>
        </p:nvSpPr>
        <p:spPr bwMode="auto">
          <a:xfrm>
            <a:off x="2325688" y="41544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9" name="Line 137"/>
          <p:cNvSpPr>
            <a:spLocks noChangeShapeType="1"/>
          </p:cNvSpPr>
          <p:nvPr/>
        </p:nvSpPr>
        <p:spPr bwMode="auto">
          <a:xfrm>
            <a:off x="3748088" y="50879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0" name="Line 138"/>
          <p:cNvSpPr>
            <a:spLocks noChangeShapeType="1"/>
          </p:cNvSpPr>
          <p:nvPr/>
        </p:nvSpPr>
        <p:spPr bwMode="auto">
          <a:xfrm>
            <a:off x="3554413" y="50292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1" name="Line 139"/>
          <p:cNvSpPr>
            <a:spLocks noChangeShapeType="1"/>
          </p:cNvSpPr>
          <p:nvPr/>
        </p:nvSpPr>
        <p:spPr bwMode="auto">
          <a:xfrm>
            <a:off x="3355975" y="4903788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2" name="Line 140"/>
          <p:cNvSpPr>
            <a:spLocks noChangeShapeType="1"/>
          </p:cNvSpPr>
          <p:nvPr/>
        </p:nvSpPr>
        <p:spPr bwMode="auto">
          <a:xfrm>
            <a:off x="3186113" y="49101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3" name="Line 141"/>
          <p:cNvSpPr>
            <a:spLocks noChangeShapeType="1"/>
          </p:cNvSpPr>
          <p:nvPr/>
        </p:nvSpPr>
        <p:spPr bwMode="auto">
          <a:xfrm>
            <a:off x="2981325" y="4805363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4" name="Line 142"/>
          <p:cNvSpPr>
            <a:spLocks noChangeShapeType="1"/>
          </p:cNvSpPr>
          <p:nvPr/>
        </p:nvSpPr>
        <p:spPr bwMode="auto">
          <a:xfrm>
            <a:off x="2822575" y="484505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5" name="Line 143"/>
          <p:cNvSpPr>
            <a:spLocks noChangeShapeType="1"/>
          </p:cNvSpPr>
          <p:nvPr/>
        </p:nvSpPr>
        <p:spPr bwMode="auto">
          <a:xfrm>
            <a:off x="2659063" y="49307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6" name="Line 144"/>
          <p:cNvSpPr>
            <a:spLocks noChangeShapeType="1"/>
          </p:cNvSpPr>
          <p:nvPr/>
        </p:nvSpPr>
        <p:spPr bwMode="auto">
          <a:xfrm>
            <a:off x="2565400" y="49561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7" name="Line 145"/>
          <p:cNvSpPr>
            <a:spLocks noChangeShapeType="1"/>
          </p:cNvSpPr>
          <p:nvPr/>
        </p:nvSpPr>
        <p:spPr bwMode="auto">
          <a:xfrm>
            <a:off x="2465388" y="492442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8" name="Line 146"/>
          <p:cNvSpPr>
            <a:spLocks noChangeShapeType="1"/>
          </p:cNvSpPr>
          <p:nvPr/>
        </p:nvSpPr>
        <p:spPr bwMode="auto">
          <a:xfrm>
            <a:off x="2336800" y="52657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>
            <a:off x="4116388" y="53117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>
            <a:off x="4456113" y="537845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1" name="Rectangle 149"/>
          <p:cNvSpPr>
            <a:spLocks noChangeArrowheads="1"/>
          </p:cNvSpPr>
          <p:nvPr/>
        </p:nvSpPr>
        <p:spPr bwMode="auto">
          <a:xfrm>
            <a:off x="2235200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0</a:t>
            </a:r>
          </a:p>
        </p:txBody>
      </p:sp>
      <p:sp>
        <p:nvSpPr>
          <p:cNvPr id="44182" name="Rectangle 150"/>
          <p:cNvSpPr>
            <a:spLocks noChangeArrowheads="1"/>
          </p:cNvSpPr>
          <p:nvPr/>
        </p:nvSpPr>
        <p:spPr bwMode="auto">
          <a:xfrm>
            <a:off x="3113088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5</a:t>
            </a:r>
          </a:p>
        </p:txBody>
      </p:sp>
      <p:sp>
        <p:nvSpPr>
          <p:cNvPr id="44183" name="Rectangle 151"/>
          <p:cNvSpPr>
            <a:spLocks noChangeArrowheads="1"/>
          </p:cNvSpPr>
          <p:nvPr/>
        </p:nvSpPr>
        <p:spPr bwMode="auto">
          <a:xfrm>
            <a:off x="399097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10</a:t>
            </a:r>
          </a:p>
        </p:txBody>
      </p:sp>
      <p:sp>
        <p:nvSpPr>
          <p:cNvPr id="44184" name="Rectangle 152"/>
          <p:cNvSpPr>
            <a:spLocks noChangeArrowheads="1"/>
          </p:cNvSpPr>
          <p:nvPr/>
        </p:nvSpPr>
        <p:spPr bwMode="auto">
          <a:xfrm>
            <a:off x="4870450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15</a:t>
            </a:r>
          </a:p>
        </p:txBody>
      </p:sp>
      <p:sp>
        <p:nvSpPr>
          <p:cNvPr id="44185" name="Rectangle 153"/>
          <p:cNvSpPr>
            <a:spLocks noChangeArrowheads="1"/>
          </p:cNvSpPr>
          <p:nvPr/>
        </p:nvSpPr>
        <p:spPr bwMode="auto">
          <a:xfrm>
            <a:off x="5799138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20</a:t>
            </a:r>
          </a:p>
        </p:txBody>
      </p:sp>
      <p:sp>
        <p:nvSpPr>
          <p:cNvPr id="44186" name="Rectangle 154"/>
          <p:cNvSpPr>
            <a:spLocks noChangeArrowheads="1"/>
          </p:cNvSpPr>
          <p:nvPr/>
        </p:nvSpPr>
        <p:spPr bwMode="auto">
          <a:xfrm>
            <a:off x="6678613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25</a:t>
            </a:r>
          </a:p>
        </p:txBody>
      </p:sp>
      <p:sp>
        <p:nvSpPr>
          <p:cNvPr id="44187" name="Rectangle 155"/>
          <p:cNvSpPr>
            <a:spLocks noChangeArrowheads="1"/>
          </p:cNvSpPr>
          <p:nvPr/>
        </p:nvSpPr>
        <p:spPr bwMode="auto">
          <a:xfrm>
            <a:off x="759142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30</a:t>
            </a:r>
          </a:p>
        </p:txBody>
      </p:sp>
      <p:sp>
        <p:nvSpPr>
          <p:cNvPr id="44188" name="Rectangle 156"/>
          <p:cNvSpPr>
            <a:spLocks noChangeArrowheads="1"/>
          </p:cNvSpPr>
          <p:nvPr/>
        </p:nvSpPr>
        <p:spPr bwMode="auto">
          <a:xfrm>
            <a:off x="1638300" y="13414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3.0</a:t>
            </a:r>
          </a:p>
        </p:txBody>
      </p:sp>
      <p:sp>
        <p:nvSpPr>
          <p:cNvPr id="44189" name="Rectangle 157"/>
          <p:cNvSpPr>
            <a:spLocks noChangeArrowheads="1"/>
          </p:cNvSpPr>
          <p:nvPr/>
        </p:nvSpPr>
        <p:spPr bwMode="auto">
          <a:xfrm>
            <a:off x="1638300" y="2644775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2.0</a:t>
            </a:r>
          </a:p>
        </p:txBody>
      </p:sp>
      <p:sp>
        <p:nvSpPr>
          <p:cNvPr id="44190" name="Rectangle 158"/>
          <p:cNvSpPr>
            <a:spLocks noChangeArrowheads="1"/>
          </p:cNvSpPr>
          <p:nvPr/>
        </p:nvSpPr>
        <p:spPr bwMode="auto">
          <a:xfrm>
            <a:off x="1638300" y="40465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1.0</a:t>
            </a:r>
          </a:p>
        </p:txBody>
      </p:sp>
      <p:sp>
        <p:nvSpPr>
          <p:cNvPr id="44191" name="Rectangle 159"/>
          <p:cNvSpPr>
            <a:spLocks noChangeArrowheads="1"/>
          </p:cNvSpPr>
          <p:nvPr/>
        </p:nvSpPr>
        <p:spPr bwMode="auto">
          <a:xfrm>
            <a:off x="1701800" y="5291138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  0</a:t>
            </a:r>
          </a:p>
        </p:txBody>
      </p:sp>
      <p:sp>
        <p:nvSpPr>
          <p:cNvPr id="44192" name="Rectangle 160"/>
          <p:cNvSpPr>
            <a:spLocks noChangeArrowheads="1"/>
          </p:cNvSpPr>
          <p:nvPr/>
        </p:nvSpPr>
        <p:spPr bwMode="auto">
          <a:xfrm>
            <a:off x="3035300" y="2792413"/>
            <a:ext cx="3143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2900" b="1">
                <a:solidFill>
                  <a:srgbClr val="C00000"/>
                </a:solidFill>
                <a:latin typeface="Arial Unicode MS" pitchFamily="34" charset="-128"/>
              </a:rPr>
              <a:t>à jeun (- 4 à + 5h)</a:t>
            </a:r>
          </a:p>
        </p:txBody>
      </p:sp>
      <p:sp>
        <p:nvSpPr>
          <p:cNvPr id="44193" name="Rectangle 161"/>
          <p:cNvSpPr>
            <a:spLocks noChangeArrowheads="1"/>
          </p:cNvSpPr>
          <p:nvPr/>
        </p:nvSpPr>
        <p:spPr bwMode="auto">
          <a:xfrm>
            <a:off x="5722938" y="4448175"/>
            <a:ext cx="1276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3300" b="1" dirty="0">
                <a:solidFill>
                  <a:srgbClr val="FFFF00"/>
                </a:solidFill>
                <a:latin typeface="Arial Unicode MS" pitchFamily="34" charset="-128"/>
              </a:rPr>
              <a:t>nourri</a:t>
            </a:r>
          </a:p>
        </p:txBody>
      </p:sp>
      <p:sp>
        <p:nvSpPr>
          <p:cNvPr id="44194" name="Line 162"/>
          <p:cNvSpPr>
            <a:spLocks noChangeShapeType="1"/>
          </p:cNvSpPr>
          <p:nvPr/>
        </p:nvSpPr>
        <p:spPr bwMode="auto">
          <a:xfrm>
            <a:off x="2519363" y="2481263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5" name="Line 163"/>
          <p:cNvSpPr>
            <a:spLocks noChangeShapeType="1"/>
          </p:cNvSpPr>
          <p:nvPr/>
        </p:nvSpPr>
        <p:spPr bwMode="auto">
          <a:xfrm>
            <a:off x="2401888" y="2127250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6" name="Line 164"/>
          <p:cNvSpPr>
            <a:spLocks noChangeShapeType="1"/>
          </p:cNvSpPr>
          <p:nvPr/>
        </p:nvSpPr>
        <p:spPr bwMode="auto">
          <a:xfrm>
            <a:off x="2347913" y="1765300"/>
            <a:ext cx="841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7" name="Line 165"/>
          <p:cNvSpPr>
            <a:spLocks noChangeShapeType="1"/>
          </p:cNvSpPr>
          <p:nvPr/>
        </p:nvSpPr>
        <p:spPr bwMode="auto">
          <a:xfrm>
            <a:off x="2290763" y="20081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8" name="Line 166"/>
          <p:cNvSpPr>
            <a:spLocks noChangeShapeType="1"/>
          </p:cNvSpPr>
          <p:nvPr/>
        </p:nvSpPr>
        <p:spPr bwMode="auto">
          <a:xfrm flipV="1">
            <a:off x="5048250" y="4903788"/>
            <a:ext cx="0" cy="125412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9" name="Line 167"/>
          <p:cNvSpPr>
            <a:spLocks noChangeShapeType="1"/>
          </p:cNvSpPr>
          <p:nvPr/>
        </p:nvSpPr>
        <p:spPr bwMode="auto">
          <a:xfrm>
            <a:off x="5000625" y="491648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0" name="Rectangle 168"/>
          <p:cNvSpPr>
            <a:spLocks noChangeArrowheads="1"/>
          </p:cNvSpPr>
          <p:nvPr/>
        </p:nvSpPr>
        <p:spPr bwMode="auto">
          <a:xfrm rot="16200000">
            <a:off x="-44783" y="3601245"/>
            <a:ext cx="294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 dirty="0">
                <a:latin typeface="Arial Unicode MS" pitchFamily="34" charset="-128"/>
              </a:rPr>
              <a:t>Concentration (µg / ml)</a:t>
            </a:r>
          </a:p>
        </p:txBody>
      </p:sp>
      <p:sp>
        <p:nvSpPr>
          <p:cNvPr id="44201" name="Line 169"/>
          <p:cNvSpPr>
            <a:spLocks noChangeShapeType="1"/>
          </p:cNvSpPr>
          <p:nvPr/>
        </p:nvSpPr>
        <p:spPr bwMode="auto">
          <a:xfrm>
            <a:off x="2336800" y="4416425"/>
            <a:ext cx="0" cy="9810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2" name="Oval 170"/>
          <p:cNvSpPr>
            <a:spLocks noChangeArrowheads="1"/>
          </p:cNvSpPr>
          <p:nvPr/>
        </p:nvSpPr>
        <p:spPr bwMode="auto">
          <a:xfrm>
            <a:off x="2290763" y="4343400"/>
            <a:ext cx="80962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203" name="Freeform 100"/>
          <p:cNvSpPr>
            <a:spLocks noChangeAspect="1"/>
          </p:cNvSpPr>
          <p:nvPr/>
        </p:nvSpPr>
        <p:spPr bwMode="invGray">
          <a:xfrm>
            <a:off x="7307227" y="1612901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Espace réservé du contenu 2"/>
          <p:cNvSpPr txBox="1">
            <a:spLocks/>
          </p:cNvSpPr>
          <p:nvPr/>
        </p:nvSpPr>
        <p:spPr bwMode="auto">
          <a:xfrm>
            <a:off x="179512" y="117110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75" name="ZoneTexte 174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456" y="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700808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>
                <a:solidFill>
                  <a:srgbClr val="C00000"/>
                </a:solidFill>
                <a:latin typeface="Arial" charset="0"/>
                <a:cs typeface="Arial" charset="0"/>
              </a:rPr>
              <a:t>transdermale</a:t>
            </a:r>
            <a:endParaRPr lang="fr-FR" altLang="fr-FR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80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meglumine</a:t>
            </a:r>
            <a:r>
              <a:rPr lang="fr-FR" altLang="fr-FR" sz="2800" dirty="0">
                <a:latin typeface="Arial" charset="0"/>
                <a:cs typeface="Arial" charset="0"/>
              </a:rPr>
              <a:t> BV</a:t>
            </a:r>
          </a:p>
          <a:p>
            <a:pPr lvl="2">
              <a:buFontTx/>
              <a:buChar char="•"/>
            </a:pPr>
            <a:r>
              <a:rPr lang="fr-FR" altLang="fr-FR" b="0" dirty="0" err="1">
                <a:latin typeface="Arial" charset="0"/>
                <a:cs typeface="Arial" charset="0"/>
              </a:rPr>
              <a:t>Biodisponibilté</a:t>
            </a:r>
            <a:r>
              <a:rPr lang="fr-FR" altLang="fr-FR" b="0" dirty="0">
                <a:latin typeface="Arial" charset="0"/>
                <a:cs typeface="Arial" charset="0"/>
              </a:rPr>
              <a:t> ~ 50% (=&gt;double dose/IM)</a:t>
            </a:r>
          </a:p>
          <a:p>
            <a:pPr lvl="2">
              <a:buFontTx/>
              <a:buChar char="•"/>
            </a:pPr>
            <a:r>
              <a:rPr lang="fr-FR" altLang="fr-FR" b="0" dirty="0" err="1">
                <a:latin typeface="Arial" charset="0"/>
                <a:cs typeface="Arial" charset="0"/>
              </a:rPr>
              <a:t>Tmax</a:t>
            </a:r>
            <a:r>
              <a:rPr lang="fr-FR" altLang="fr-FR" b="0" dirty="0">
                <a:latin typeface="Arial" charset="0"/>
                <a:cs typeface="Arial" charset="0"/>
              </a:rPr>
              <a:t> 30 min à 2h</a:t>
            </a:r>
          </a:p>
          <a:p>
            <a:pPr lvl="2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r>
              <a:rPr lang="fr-FR" altLang="fr-FR" b="0" dirty="0">
                <a:latin typeface="Arial" charset="0"/>
                <a:cs typeface="Arial" charset="0"/>
              </a:rPr>
              <a:t>Température extérieure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412929" cy="18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573015"/>
            <a:ext cx="654446" cy="5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20" y="1895949"/>
            <a:ext cx="3204420" cy="4755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588224" y="136870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i="1" dirty="0">
                <a:solidFill>
                  <a:schemeClr val="accent1">
                    <a:lumMod val="50000"/>
                  </a:schemeClr>
                </a:solidFill>
              </a:rPr>
              <a:t>Publicité MSD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683293" y="1845553"/>
            <a:ext cx="3384376" cy="48786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116632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74255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>
                <a:solidFill>
                  <a:srgbClr val="C00000"/>
                </a:solidFill>
                <a:latin typeface="Arial" charset="0"/>
                <a:cs typeface="Arial" charset="0"/>
              </a:rPr>
              <a:t>transmuqueuse</a:t>
            </a: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endParaRPr lang="fr-FR" altLang="fr-FR" sz="2000" b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indent="0">
              <a:buNone/>
            </a:pPr>
            <a:r>
              <a:rPr lang="fr-FR" altLang="fr-FR" sz="2000" b="0" dirty="0" err="1">
                <a:latin typeface="Arial" charset="0"/>
                <a:cs typeface="Arial" charset="0"/>
              </a:rPr>
              <a:t>Meloxicam</a:t>
            </a:r>
            <a:r>
              <a:rPr lang="fr-FR" altLang="fr-FR" sz="2000" b="0" dirty="0">
                <a:latin typeface="Arial" charset="0"/>
                <a:cs typeface="Arial" charset="0"/>
              </a:rPr>
              <a:t> : Formulation </a:t>
            </a:r>
            <a:r>
              <a:rPr lang="fr-FR" altLang="fr-FR" sz="2000" dirty="0" err="1">
                <a:latin typeface="Arial" charset="0"/>
                <a:cs typeface="Arial" charset="0"/>
              </a:rPr>
              <a:t>bioéquivalente</a:t>
            </a:r>
            <a:r>
              <a:rPr lang="fr-FR" altLang="fr-FR" sz="2000" b="0" dirty="0">
                <a:latin typeface="Arial" charset="0"/>
                <a:cs typeface="Arial" charset="0"/>
              </a:rPr>
              <a:t> à la voie orale</a:t>
            </a:r>
          </a:p>
          <a:p>
            <a:pPr lvl="1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3212976"/>
            <a:ext cx="11906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5690"/>
            <a:ext cx="881085" cy="9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99310" y="61023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Non dispo en France</a:t>
            </a:r>
          </a:p>
        </p:txBody>
      </p:sp>
    </p:spTree>
    <p:extLst>
      <p:ext uri="{BB962C8B-B14F-4D97-AF65-F5344CB8AC3E}">
        <p14:creationId xmlns:p14="http://schemas.microsoft.com/office/powerpoint/2010/main" val="383237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132507" y="372036"/>
            <a:ext cx="8808913" cy="640871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001" y="476672"/>
            <a:ext cx="7024687" cy="4536504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Délai d’action chez le chien et le chat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IV quasi-immédiat</a:t>
            </a:r>
          </a:p>
          <a:p>
            <a:pPr lvl="2"/>
            <a:r>
              <a:rPr lang="fr-FR" b="0" dirty="0" err="1"/>
              <a:t>Meloxicam</a:t>
            </a:r>
            <a:r>
              <a:rPr lang="fr-FR" b="0" dirty="0"/>
              <a:t> (</a:t>
            </a:r>
            <a:r>
              <a:rPr lang="fr-FR" b="0" dirty="0" err="1"/>
              <a:t>Metacam</a:t>
            </a:r>
            <a:r>
              <a:rPr lang="fr-FR" b="0" dirty="0"/>
              <a:t> </a:t>
            </a:r>
            <a:r>
              <a:rPr lang="fr-FR" b="0" baseline="30000" dirty="0"/>
              <a:t>ND</a:t>
            </a:r>
            <a:r>
              <a:rPr lang="fr-FR" b="0" dirty="0"/>
              <a:t>) chien</a:t>
            </a:r>
          </a:p>
          <a:p>
            <a:pPr lvl="2"/>
            <a:r>
              <a:rPr lang="fr-FR" b="0" dirty="0" err="1"/>
              <a:t>Ketofène</a:t>
            </a:r>
            <a:r>
              <a:rPr lang="fr-FR" b="0" dirty="0"/>
              <a:t> (</a:t>
            </a:r>
            <a:r>
              <a:rPr lang="fr-FR" b="0" dirty="0" err="1"/>
              <a:t>Ketofen</a:t>
            </a:r>
            <a:r>
              <a:rPr lang="fr-FR" b="0" baseline="30000" dirty="0"/>
              <a:t> ND</a:t>
            </a:r>
            <a:r>
              <a:rPr lang="fr-FR" b="0" dirty="0"/>
              <a:t>) chien</a:t>
            </a:r>
          </a:p>
          <a:p>
            <a:pPr lvl="2"/>
            <a:r>
              <a:rPr lang="fr-FR" b="0" dirty="0"/>
              <a:t>Carprofène (</a:t>
            </a:r>
            <a:r>
              <a:rPr lang="fr-FR" b="0" dirty="0" err="1"/>
              <a:t>Rimadyl</a:t>
            </a:r>
            <a:r>
              <a:rPr lang="fr-FR" b="0" baseline="30000" dirty="0"/>
              <a:t> ND</a:t>
            </a:r>
            <a:r>
              <a:rPr lang="fr-FR" b="0" dirty="0"/>
              <a:t>) chien, </a:t>
            </a:r>
            <a:r>
              <a:rPr lang="fr-FR" dirty="0"/>
              <a:t>chat (injection unique)</a:t>
            </a:r>
          </a:p>
          <a:p>
            <a:pPr lvl="1"/>
            <a:endParaRPr lang="fr-FR" b="0" dirty="0"/>
          </a:p>
          <a:p>
            <a:pPr lvl="1"/>
            <a:r>
              <a:rPr lang="fr-FR" b="0" dirty="0"/>
              <a:t>SC, IM </a:t>
            </a:r>
          </a:p>
          <a:p>
            <a:pPr lvl="2"/>
            <a:r>
              <a:rPr lang="fr-FR" b="0" dirty="0"/>
              <a:t>Carprofène (</a:t>
            </a:r>
            <a:r>
              <a:rPr lang="fr-FR" b="0" dirty="0" err="1"/>
              <a:t>Rimadyl</a:t>
            </a:r>
            <a:r>
              <a:rPr lang="fr-FR" b="0" baseline="30000" dirty="0"/>
              <a:t> ND</a:t>
            </a:r>
            <a:r>
              <a:rPr lang="fr-FR" b="0" dirty="0"/>
              <a:t>): 4.5 h </a:t>
            </a:r>
          </a:p>
          <a:p>
            <a:pPr lvl="2"/>
            <a:r>
              <a:rPr lang="fr-FR" b="0" dirty="0" err="1"/>
              <a:t>Robénacoxib</a:t>
            </a:r>
            <a:r>
              <a:rPr lang="fr-FR" b="0" dirty="0"/>
              <a:t> (</a:t>
            </a:r>
            <a:r>
              <a:rPr lang="fr-FR" b="0" dirty="0" err="1"/>
              <a:t>Onsior</a:t>
            </a:r>
            <a:r>
              <a:rPr lang="fr-FR" b="0" baseline="30000" dirty="0"/>
              <a:t> ND</a:t>
            </a:r>
            <a:r>
              <a:rPr lang="fr-FR" b="0" dirty="0"/>
              <a:t>): 1 h</a:t>
            </a:r>
          </a:p>
          <a:p>
            <a:pPr lvl="2"/>
            <a:r>
              <a:rPr lang="fr-FR" b="0" dirty="0"/>
              <a:t>Méloxicam (</a:t>
            </a:r>
            <a:r>
              <a:rPr lang="fr-FR" b="0" dirty="0" err="1"/>
              <a:t>Metacam</a:t>
            </a:r>
            <a:r>
              <a:rPr lang="fr-FR" b="0" baseline="30000" dirty="0"/>
              <a:t> ND</a:t>
            </a:r>
            <a:r>
              <a:rPr lang="fr-FR" b="0" dirty="0"/>
              <a:t>): 1.5-2.5 h</a:t>
            </a:r>
          </a:p>
          <a:p>
            <a:pPr lvl="2"/>
            <a:r>
              <a:rPr lang="fr-FR" b="0" dirty="0"/>
              <a:t>Acide </a:t>
            </a:r>
            <a:r>
              <a:rPr lang="fr-FR" b="0" dirty="0" err="1"/>
              <a:t>tolfénamique</a:t>
            </a:r>
            <a:r>
              <a:rPr lang="fr-FR" b="0" dirty="0"/>
              <a:t> (</a:t>
            </a:r>
            <a:r>
              <a:rPr lang="fr-FR" b="0" dirty="0" err="1"/>
              <a:t>Tolfedine</a:t>
            </a:r>
            <a:r>
              <a:rPr lang="fr-FR" b="0" baseline="30000" dirty="0"/>
              <a:t> ND</a:t>
            </a:r>
            <a:r>
              <a:rPr lang="fr-FR" b="0" dirty="0"/>
              <a:t>): 1-2 h </a:t>
            </a:r>
          </a:p>
          <a:p>
            <a:pPr lvl="1"/>
            <a:endParaRPr lang="fr-FR" b="0" dirty="0"/>
          </a:p>
          <a:p>
            <a:pPr lvl="1"/>
            <a:r>
              <a:rPr lang="fr-FR" b="0" dirty="0"/>
              <a:t>VO : </a:t>
            </a:r>
          </a:p>
          <a:p>
            <a:pPr lvl="2"/>
            <a:r>
              <a:rPr lang="fr-FR" b="0" dirty="0"/>
              <a:t>Carprofène (</a:t>
            </a:r>
            <a:r>
              <a:rPr lang="fr-FR" b="0" dirty="0" err="1"/>
              <a:t>Rimadyl</a:t>
            </a:r>
            <a:r>
              <a:rPr lang="fr-FR" b="0" baseline="30000" dirty="0"/>
              <a:t> ND</a:t>
            </a:r>
            <a:r>
              <a:rPr lang="fr-FR" b="0" dirty="0"/>
              <a:t>) : 30 min -4 h </a:t>
            </a:r>
          </a:p>
          <a:p>
            <a:pPr lvl="2"/>
            <a:r>
              <a:rPr lang="fr-FR" b="0" dirty="0"/>
              <a:t>Cimicoxib (</a:t>
            </a:r>
            <a:r>
              <a:rPr lang="fr-FR" b="0" dirty="0" err="1"/>
              <a:t>Cimalgex</a:t>
            </a:r>
            <a:r>
              <a:rPr lang="fr-FR" b="0" baseline="30000" dirty="0"/>
              <a:t> ND</a:t>
            </a:r>
            <a:r>
              <a:rPr lang="fr-FR" b="0" dirty="0"/>
              <a:t>): 2.5 h</a:t>
            </a:r>
          </a:p>
          <a:p>
            <a:pPr lvl="2"/>
            <a:r>
              <a:rPr lang="fr-FR" b="0" dirty="0" err="1"/>
              <a:t>Robénacoxib</a:t>
            </a:r>
            <a:r>
              <a:rPr lang="fr-FR" b="0" dirty="0"/>
              <a:t> (</a:t>
            </a:r>
            <a:r>
              <a:rPr lang="fr-FR" b="0" dirty="0" err="1"/>
              <a:t>Onsior</a:t>
            </a:r>
            <a:r>
              <a:rPr lang="fr-FR" b="0" baseline="30000" dirty="0"/>
              <a:t> ND</a:t>
            </a:r>
            <a:r>
              <a:rPr lang="fr-FR" b="0" dirty="0"/>
              <a:t>) : 0.5 h</a:t>
            </a:r>
          </a:p>
          <a:p>
            <a:pPr lvl="2"/>
            <a:r>
              <a:rPr lang="fr-FR" b="0" dirty="0"/>
              <a:t>Acide </a:t>
            </a:r>
            <a:r>
              <a:rPr lang="fr-FR" b="0" dirty="0" err="1"/>
              <a:t>tolfénamique</a:t>
            </a:r>
            <a:r>
              <a:rPr lang="fr-FR" b="0" dirty="0"/>
              <a:t> (</a:t>
            </a:r>
            <a:r>
              <a:rPr lang="fr-FR" b="0" dirty="0" err="1"/>
              <a:t>Tolfedine</a:t>
            </a:r>
            <a:r>
              <a:rPr lang="fr-FR" b="0" baseline="30000" dirty="0"/>
              <a:t> ND</a:t>
            </a:r>
            <a:r>
              <a:rPr lang="fr-FR" b="0" dirty="0"/>
              <a:t>) : 1 h </a:t>
            </a:r>
          </a:p>
          <a:p>
            <a:pPr lvl="2"/>
            <a:r>
              <a:rPr lang="fr-FR" dirty="0" err="1"/>
              <a:t>Mavacoxib</a:t>
            </a:r>
            <a:r>
              <a:rPr lang="fr-FR" dirty="0"/>
              <a:t> (</a:t>
            </a:r>
            <a:r>
              <a:rPr lang="fr-FR" dirty="0" err="1"/>
              <a:t>Trocoxil</a:t>
            </a:r>
            <a:r>
              <a:rPr lang="fr-FR" b="0" baseline="30000" dirty="0"/>
              <a:t> ND</a:t>
            </a:r>
            <a:r>
              <a:rPr lang="fr-FR" sz="1600" b="0" dirty="0"/>
              <a:t>)</a:t>
            </a:r>
            <a:r>
              <a:rPr lang="fr-FR" dirty="0"/>
              <a:t> : 24h</a:t>
            </a:r>
            <a:endParaRPr lang="fr-FR" b="0" dirty="0"/>
          </a:p>
          <a:p>
            <a:pPr lvl="2"/>
            <a:r>
              <a:rPr lang="fr-FR" dirty="0">
                <a:solidFill>
                  <a:srgbClr val="FF0000"/>
                </a:solidFill>
              </a:rPr>
              <a:t>Exception </a:t>
            </a:r>
            <a:r>
              <a:rPr lang="fr-FR" dirty="0" err="1">
                <a:solidFill>
                  <a:srgbClr val="FF0000"/>
                </a:solidFill>
              </a:rPr>
              <a:t>méloxicam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70688" y="270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1187624" y="6317124"/>
            <a:ext cx="530804" cy="46362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>
                <a:solidFill>
                  <a:srgbClr val="00B0F0"/>
                </a:solidFill>
              </a:rPr>
              <a:t>Absorption intestinale:</a:t>
            </a:r>
            <a:br>
              <a:rPr lang="fr-FR" altLang="fr-FR" sz="4400" dirty="0">
                <a:solidFill>
                  <a:srgbClr val="00B0F0"/>
                </a:solidFill>
              </a:rPr>
            </a:br>
            <a:r>
              <a:rPr lang="fr-FR" altLang="fr-FR" sz="4400" dirty="0">
                <a:solidFill>
                  <a:srgbClr val="00B0F0"/>
                </a:solidFill>
              </a:rPr>
              <a:t>le cas de l’aspirine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invGray">
          <a:xfrm>
            <a:off x="736600" y="579438"/>
            <a:ext cx="7723188" cy="727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 anchor="ctr" anchorCtr="1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4000">
                <a:solidFill>
                  <a:srgbClr val="C00000"/>
                </a:solidFill>
                <a:latin typeface="Arial Unicode MS" pitchFamily="34" charset="-128"/>
              </a:rPr>
              <a:t>Aspirine et voie d'administration</a:t>
            </a:r>
          </a:p>
        </p:txBody>
      </p:sp>
      <p:sp>
        <p:nvSpPr>
          <p:cNvPr id="50179" name="Rectangle 3" descr="noir)"/>
          <p:cNvSpPr>
            <a:spLocks noChangeArrowheads="1"/>
          </p:cNvSpPr>
          <p:nvPr/>
        </p:nvSpPr>
        <p:spPr bwMode="auto">
          <a:xfrm>
            <a:off x="383009" y="2132857"/>
            <a:ext cx="85121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9525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1057275" indent="-285750" defTabSz="952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altLang="fr-FR" sz="2000" b="1" dirty="0">
                <a:latin typeface="+mj-lt"/>
              </a:rPr>
              <a:t>Aspirine : </a:t>
            </a:r>
            <a:r>
              <a:rPr lang="fr-FR" altLang="fr-FR" sz="2000" dirty="0">
                <a:latin typeface="+mj-lt"/>
              </a:rPr>
              <a:t>acide acétylsalicylique (ASA),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hydrolysé en acide salicylique </a:t>
            </a:r>
            <a:r>
              <a:rPr lang="fr-FR" altLang="fr-FR" sz="2000" dirty="0">
                <a:latin typeface="+mj-lt"/>
              </a:rPr>
              <a:t>dans le tube digestif et dans le foie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IV: ASA  qui donne secondairement de </a:t>
            </a:r>
            <a:r>
              <a:rPr lang="fr-FR" altLang="fr-FR" sz="1800" dirty="0" err="1">
                <a:latin typeface="+mn-lt"/>
              </a:rPr>
              <a:t>l’Ac</a:t>
            </a:r>
            <a:r>
              <a:rPr lang="fr-FR" altLang="fr-FR" sz="1800" dirty="0">
                <a:latin typeface="+mn-lt"/>
              </a:rPr>
              <a:t> salicylique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orale: essentiellement de l’ </a:t>
            </a:r>
            <a:r>
              <a:rPr lang="fr-FR" altLang="fr-FR" sz="1800" dirty="0" err="1">
                <a:latin typeface="+mn-lt"/>
              </a:rPr>
              <a:t>Ac</a:t>
            </a:r>
            <a:r>
              <a:rPr lang="fr-FR" altLang="fr-FR" sz="1800" dirty="0">
                <a:latin typeface="+mn-lt"/>
              </a:rPr>
              <a:t>. salicylique dans la circulation générale avec assez peu d’effets anti-inflammatoires</a:t>
            </a: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endParaRPr lang="fr-FR" altLang="fr-FR" sz="1800" dirty="0">
              <a:latin typeface="+mn-lt"/>
            </a:endParaRPr>
          </a:p>
          <a:p>
            <a:pPr marL="771525" lvl="1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fr-FR" altLang="fr-FR" sz="2000" b="1" dirty="0">
                <a:solidFill>
                  <a:schemeClr val="accent2"/>
                </a:solidFill>
                <a:latin typeface="+mn-lt"/>
              </a:rPr>
              <a:t>Rappel cours précédent: </a:t>
            </a:r>
            <a:r>
              <a:rPr lang="fr-FR" altLang="fr-FR" sz="2000" dirty="0">
                <a:latin typeface="+mn-lt"/>
              </a:rPr>
              <a:t>Les propriétés pharmacodynamiques de l‘aspirine et de l‘acide salicylique sont différentes sur les 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COX-1 et </a:t>
            </a:r>
            <a:r>
              <a:rPr lang="fr-FR" altLang="fr-FR" sz="2000" dirty="0">
                <a:latin typeface="+mn-lt"/>
              </a:rPr>
              <a:t>les</a:t>
            </a:r>
            <a:r>
              <a:rPr lang="fr-FR" altLang="fr-FR" sz="2000" dirty="0">
                <a:solidFill>
                  <a:srgbClr val="C00000"/>
                </a:solidFill>
                <a:latin typeface="+mn-lt"/>
              </a:rPr>
              <a:t> COX-2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 descr="noir)"/>
          <p:cNvSpPr>
            <a:spLocks noChangeArrowheads="1"/>
          </p:cNvSpPr>
          <p:nvPr/>
        </p:nvSpPr>
        <p:spPr bwMode="auto">
          <a:xfrm>
            <a:off x="343854" y="1556792"/>
            <a:ext cx="83202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fr-FR" altLang="fr-FR" sz="2000" dirty="0">
                <a:solidFill>
                  <a:srgbClr val="FF0000"/>
                </a:solidFill>
                <a:latin typeface="+mn-lt"/>
              </a:rPr>
              <a:t>= Non équivalence des voies</a:t>
            </a:r>
            <a:r>
              <a:rPr lang="fr-FR" altLang="fr-FR" sz="2000" dirty="0">
                <a:latin typeface="+mn-lt"/>
              </a:rPr>
              <a:t> d’administration pour l’aspirine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fr-FR" altLang="fr-FR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anti-thrombotique </a:t>
            </a:r>
            <a:r>
              <a:rPr lang="fr-FR" altLang="fr-FR" sz="1800" b="0" dirty="0">
                <a:latin typeface="+mj-lt"/>
              </a:rPr>
              <a:t>(fixation irréversible de l‘aspirine sur les plaquettes)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analgésique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>
                <a:latin typeface="+mj-lt"/>
              </a:rPr>
              <a:t>Effet anti-inflammatoire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8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orale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anti-thrombotique </a:t>
            </a:r>
            <a:r>
              <a:rPr lang="fr-FR" altLang="fr-FR" sz="1800" b="0" dirty="0">
                <a:latin typeface="+mj-lt"/>
              </a:rPr>
              <a:t>(</a:t>
            </a:r>
            <a:r>
              <a:rPr lang="fr-FR" altLang="fr-FR" sz="1600" b="0" dirty="0">
                <a:latin typeface="+mj-lt"/>
              </a:rPr>
              <a:t>par fixation aux plaquettes dans le système porte =  avant </a:t>
            </a:r>
            <a:r>
              <a:rPr lang="fr-FR" altLang="fr-FR" sz="1600" b="0" dirty="0" err="1">
                <a:latin typeface="+mj-lt"/>
              </a:rPr>
              <a:t>déacétylation</a:t>
            </a:r>
            <a:r>
              <a:rPr lang="fr-FR" altLang="fr-FR" sz="1600" b="0" dirty="0">
                <a:latin typeface="+mj-lt"/>
              </a:rPr>
              <a:t> dans le foie)</a:t>
            </a:r>
            <a:r>
              <a:rPr lang="fr-FR" altLang="fr-FR" sz="1800" b="0" dirty="0">
                <a:latin typeface="+mj-lt"/>
              </a:rPr>
              <a:t> à </a:t>
            </a:r>
            <a:r>
              <a:rPr lang="fr-FR" altLang="fr-FR" sz="1800" b="0" u="sng" dirty="0">
                <a:latin typeface="+mj-lt"/>
              </a:rPr>
              <a:t>doses </a:t>
            </a:r>
            <a:r>
              <a:rPr lang="fr-FR" altLang="fr-FR" sz="1800" u="sng" dirty="0">
                <a:latin typeface="+mj-lt"/>
              </a:rPr>
              <a:t>très faibles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100" b="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>
                <a:latin typeface="+mj-lt"/>
              </a:rPr>
              <a:t>Effets anti-inflammatoires et analgésiques inférieurs à la voie IV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47663" y="260648"/>
            <a:ext cx="8512175" cy="7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  <a:latin typeface="Arial Unicode MS" pitchFamily="34" charset="-128"/>
              </a:rPr>
              <a:t>Aspirine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02974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invGray">
          <a:xfrm>
            <a:off x="208855" y="188640"/>
            <a:ext cx="86836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4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Distribution des AINS</a:t>
            </a:r>
            <a:endParaRPr lang="fr-FR" altLang="fr-FR" sz="40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54275" name="Rectangle 3" descr="noir)"/>
          <p:cNvSpPr>
            <a:spLocks noChangeArrowheads="1"/>
          </p:cNvSpPr>
          <p:nvPr/>
        </p:nvSpPr>
        <p:spPr bwMode="auto">
          <a:xfrm>
            <a:off x="603250" y="1556792"/>
            <a:ext cx="8256588" cy="39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fr-FR" altLang="fr-FR" sz="2400" b="1" dirty="0">
                <a:latin typeface="+mj-lt"/>
              </a:rPr>
              <a:t>La plupart des AINS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sont largement fixés (&gt;95%) aux  protéines </a:t>
            </a:r>
            <a:r>
              <a:rPr lang="fr-FR" altLang="fr-FR" sz="2400" b="1" dirty="0">
                <a:latin typeface="+mj-lt"/>
              </a:rPr>
              <a:t>(albumine)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plasmatiques </a:t>
            </a: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>
              <a:buNone/>
            </a:pPr>
            <a:r>
              <a:rPr lang="fr-FR" altLang="fr-FR" sz="2000" dirty="0">
                <a:cs typeface="Arial" charset="0"/>
              </a:rPr>
              <a:t>Possibilité de compétition entre un AINS et une autre molécule pour la fixation sur l’albumine avec un déplacement. </a:t>
            </a: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 lvl="1">
              <a:buFontTx/>
              <a:buNone/>
            </a:pPr>
            <a:r>
              <a:rPr lang="fr-FR" altLang="fr-FR" sz="1200" dirty="0">
                <a:cs typeface="Arial" charset="0"/>
              </a:rPr>
              <a:t> 	</a:t>
            </a:r>
          </a:p>
          <a:p>
            <a:pPr algn="ctr">
              <a:buFontTx/>
              <a:buNone/>
            </a:pPr>
            <a:r>
              <a:rPr lang="fr-FR" altLang="fr-FR" sz="1800" dirty="0">
                <a:cs typeface="Arial" charset="0"/>
              </a:rPr>
              <a:t> </a:t>
            </a: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3300" b="1" dirty="0">
              <a:latin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84" y="3966648"/>
            <a:ext cx="7452320" cy="1200329"/>
          </a:xfrm>
          <a:prstGeom prst="rect">
            <a:avLst/>
          </a:prstGeom>
          <a:ln w="38100">
            <a:solidFill>
              <a:srgbClr val="FE9B03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altLang="fr-FR" sz="3200" b="1" dirty="0">
                <a:solidFill>
                  <a:srgbClr val="C00000"/>
                </a:solidFill>
                <a:cs typeface="Arial" charset="0"/>
              </a:rPr>
              <a:t>Pas d’interaction médicamenteuse</a:t>
            </a:r>
          </a:p>
          <a:p>
            <a:pPr algn="ctr">
              <a:buFontTx/>
              <a:buNone/>
            </a:pPr>
            <a:r>
              <a:rPr lang="fr-FR" altLang="fr-FR" sz="2400" dirty="0">
                <a:cs typeface="Arial" charset="0"/>
              </a:rPr>
              <a:t>due à ce mécanisme ayant une signification clinique</a:t>
            </a:r>
          </a:p>
          <a:p>
            <a:pPr algn="ctr">
              <a:buFontTx/>
              <a:buNone/>
            </a:pPr>
            <a:r>
              <a:rPr lang="fr-FR" altLang="fr-FR" sz="1600" b="1" dirty="0">
                <a:solidFill>
                  <a:schemeClr val="accent2"/>
                </a:solidFill>
                <a:cs typeface="Arial" charset="0"/>
              </a:rPr>
              <a:t>Cf. cours de Pharmacocinétique A1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573192" y="3501474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5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26035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27" y="1769361"/>
            <a:ext cx="7506597" cy="2303463"/>
          </a:xfrm>
        </p:spPr>
        <p:txBody>
          <a:bodyPr/>
          <a:lstStyle/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Restent essentiellement localisés dans les liquides extracellulaires</a:t>
            </a:r>
          </a:p>
          <a:p>
            <a:pPr algn="l">
              <a:lnSpc>
                <a:spcPct val="105000"/>
              </a:lnSpc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6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r>
              <a:rPr lang="fr-FR" altLang="fr-FR" sz="2000" b="0" u="sng" dirty="0">
                <a:solidFill>
                  <a:srgbClr val="C00000"/>
                </a:solidFill>
                <a:latin typeface="Arial" charset="0"/>
                <a:cs typeface="Arial" charset="0"/>
              </a:rPr>
              <a:t>Synovie :</a:t>
            </a:r>
          </a:p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  inflammation aiguë  +++</a:t>
            </a:r>
          </a:p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  inflammation chronique – </a:t>
            </a:r>
          </a:p>
          <a:p>
            <a:pPr algn="l">
              <a:lnSpc>
                <a:spcPct val="105000"/>
              </a:lnSpc>
            </a:pPr>
            <a:endParaRPr lang="fr-FR" altLang="fr-FR" sz="1800" b="0" dirty="0"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</a:pPr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Persistance dans les tissus </a:t>
            </a:r>
            <a:r>
              <a:rPr lang="fr-FR" altLang="fr-FR" dirty="0" err="1">
                <a:solidFill>
                  <a:srgbClr val="C00000"/>
                </a:solidFill>
                <a:latin typeface="Arial" charset="0"/>
                <a:cs typeface="Arial" charset="0"/>
              </a:rPr>
              <a:t>inflammés</a:t>
            </a:r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0" dirty="0">
                <a:latin typeface="Arial" charset="0"/>
                <a:cs typeface="Arial" charset="0"/>
              </a:rPr>
              <a:t>probablement due à une fixation aux protéines inflammatoires. </a:t>
            </a:r>
          </a:p>
          <a:p>
            <a:pPr algn="l">
              <a:lnSpc>
                <a:spcPct val="105000"/>
              </a:lnSpc>
            </a:pPr>
            <a:endParaRPr lang="fr-FR" altLang="fr-FR" sz="1800" b="0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15616" y="4653136"/>
            <a:ext cx="7416824" cy="1512168"/>
          </a:xfrm>
          <a:prstGeom prst="rect">
            <a:avLst/>
          </a:prstGeom>
          <a:noFill/>
          <a:ln w="381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4" name="Étoile à 5 branches 3"/>
          <p:cNvSpPr/>
          <p:nvPr/>
        </p:nvSpPr>
        <p:spPr>
          <a:xfrm>
            <a:off x="611272" y="429309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3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27584" y="1374774"/>
            <a:ext cx="5888037" cy="385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E9B0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Administration/Absorption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dirty="0"/>
              <a:t>Distribution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fr-FR" altLang="fr-FR" dirty="0"/>
              <a:t>Métabolisme/Elimination</a:t>
            </a:r>
          </a:p>
          <a:p>
            <a:pPr lvl="1"/>
            <a:r>
              <a:rPr lang="fr-FR" altLang="fr-FR" sz="2000" dirty="0"/>
              <a:t>Métabolisme hépatique</a:t>
            </a:r>
          </a:p>
          <a:p>
            <a:pPr lvl="1"/>
            <a:r>
              <a:rPr lang="fr-FR" altLang="fr-FR" sz="2000" dirty="0"/>
              <a:t>Élimination urinaire</a:t>
            </a:r>
          </a:p>
          <a:p>
            <a:pPr lvl="1"/>
            <a:r>
              <a:rPr lang="fr-FR" altLang="fr-FR" sz="2000" dirty="0"/>
              <a:t>Temps de demi-vie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88784" y="918012"/>
            <a:ext cx="3995936" cy="1799555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altLang="fr-FR" sz="2800" b="0" dirty="0">
                <a:solidFill>
                  <a:schemeClr val="tx2"/>
                </a:solidFill>
              </a:rPr>
              <a:t>Distribution dans la synovie </a:t>
            </a:r>
            <a:r>
              <a:rPr lang="fr-FR" altLang="fr-FR" sz="2000" b="0" dirty="0">
                <a:solidFill>
                  <a:schemeClr val="tx2"/>
                </a:solidFill>
              </a:rPr>
              <a:t>(articulation inflammatoire)</a:t>
            </a:r>
            <a:r>
              <a:rPr lang="fr-FR" altLang="fr-FR" sz="2800" b="0" dirty="0">
                <a:solidFill>
                  <a:schemeClr val="tx2"/>
                </a:solidFill>
              </a:rPr>
              <a:t> du </a:t>
            </a:r>
            <a:r>
              <a:rPr lang="fr-FR" altLang="fr-FR" sz="2800" b="0" dirty="0" err="1">
                <a:solidFill>
                  <a:schemeClr val="tx2"/>
                </a:solidFill>
              </a:rPr>
              <a:t>robenacoxib</a:t>
            </a:r>
            <a:endParaRPr lang="fr-FR" altLang="fr-FR" sz="2800" b="0" dirty="0">
              <a:solidFill>
                <a:schemeClr val="tx2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527675"/>
            <a:ext cx="30511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60350"/>
            <a:ext cx="42894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Freeform 14"/>
          <p:cNvSpPr>
            <a:spLocks noChangeAspect="1"/>
          </p:cNvSpPr>
          <p:nvPr/>
        </p:nvSpPr>
        <p:spPr bwMode="auto">
          <a:xfrm>
            <a:off x="1112838" y="3068638"/>
            <a:ext cx="1060450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892675" y="2349500"/>
            <a:ext cx="3521075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259638" y="1758950"/>
            <a:ext cx="1484702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fr-FR" sz="2000" b="1" dirty="0">
                <a:solidFill>
                  <a:schemeClr val="bg1"/>
                </a:solidFill>
              </a:rPr>
              <a:t>IC</a:t>
            </a:r>
            <a:r>
              <a:rPr lang="fr-FR" sz="2000" b="1" baseline="-25000" dirty="0">
                <a:solidFill>
                  <a:schemeClr val="bg1"/>
                </a:solidFill>
              </a:rPr>
              <a:t>50</a:t>
            </a:r>
            <a:r>
              <a:rPr lang="fr-FR" sz="2000" b="1" dirty="0">
                <a:solidFill>
                  <a:schemeClr val="bg1"/>
                </a:solidFill>
              </a:rPr>
              <a:t> COX-2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75118" y="548680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65971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221963" y="620879"/>
            <a:ext cx="8847712" cy="4757546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fr-FR" altLang="fr-FR" sz="2800" b="0" dirty="0">
              <a:solidFill>
                <a:schemeClr val="tx2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672604" y="1544660"/>
            <a:ext cx="0" cy="2960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683717" y="4518048"/>
            <a:ext cx="641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683717" y="155736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83717" y="308453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426667" y="1735160"/>
            <a:ext cx="304800" cy="277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742579" y="2747985"/>
            <a:ext cx="293688" cy="1751013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4428504" y="3695723"/>
            <a:ext cx="304800" cy="815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4733304" y="3063898"/>
            <a:ext cx="304800" cy="143510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6694983" y="4300560"/>
            <a:ext cx="293687" cy="1984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8" name="Rectangle 16"/>
          <p:cNvSpPr>
            <a:spLocks noChangeArrowheads="1"/>
          </p:cNvSpPr>
          <p:nvPr/>
        </p:nvSpPr>
        <p:spPr bwMode="auto">
          <a:xfrm>
            <a:off x="6946279" y="4003698"/>
            <a:ext cx="282575" cy="5016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9" name="Rectangle 19"/>
          <p:cNvSpPr>
            <a:spLocks noChangeArrowheads="1"/>
          </p:cNvSpPr>
          <p:nvPr/>
        </p:nvSpPr>
        <p:spPr bwMode="auto">
          <a:xfrm>
            <a:off x="1228104" y="1316060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10</a:t>
            </a:r>
          </a:p>
        </p:txBody>
      </p:sp>
      <p:sp>
        <p:nvSpPr>
          <p:cNvPr id="60430" name="Rectangle 20"/>
          <p:cNvSpPr>
            <a:spLocks noChangeArrowheads="1"/>
          </p:cNvSpPr>
          <p:nvPr/>
        </p:nvSpPr>
        <p:spPr bwMode="auto">
          <a:xfrm>
            <a:off x="1285254" y="28956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5</a:t>
            </a:r>
          </a:p>
        </p:txBody>
      </p:sp>
      <p:sp>
        <p:nvSpPr>
          <p:cNvPr id="60431" name="Rectangle 21"/>
          <p:cNvSpPr>
            <a:spLocks noChangeArrowheads="1"/>
          </p:cNvSpPr>
          <p:nvPr/>
        </p:nvSpPr>
        <p:spPr bwMode="auto">
          <a:xfrm>
            <a:off x="1320179" y="43434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0</a:t>
            </a:r>
          </a:p>
        </p:txBody>
      </p:sp>
      <p:sp>
        <p:nvSpPr>
          <p:cNvPr id="60432" name="Rectangle 22"/>
          <p:cNvSpPr>
            <a:spLocks noChangeArrowheads="1"/>
          </p:cNvSpPr>
          <p:nvPr/>
        </p:nvSpPr>
        <p:spPr bwMode="auto">
          <a:xfrm>
            <a:off x="2925142" y="4606948"/>
            <a:ext cx="2714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6</a:t>
            </a:r>
          </a:p>
        </p:txBody>
      </p:sp>
      <p:sp>
        <p:nvSpPr>
          <p:cNvPr id="60433" name="Rectangle 23"/>
          <p:cNvSpPr>
            <a:spLocks noChangeArrowheads="1"/>
          </p:cNvSpPr>
          <p:nvPr/>
        </p:nvSpPr>
        <p:spPr bwMode="auto">
          <a:xfrm>
            <a:off x="4914279" y="4633935"/>
            <a:ext cx="407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12</a:t>
            </a:r>
          </a:p>
        </p:txBody>
      </p:sp>
      <p:sp>
        <p:nvSpPr>
          <p:cNvPr id="60434" name="Rectangle 24"/>
          <p:cNvSpPr>
            <a:spLocks noChangeArrowheads="1"/>
          </p:cNvSpPr>
          <p:nvPr/>
        </p:nvSpPr>
        <p:spPr bwMode="auto">
          <a:xfrm>
            <a:off x="7092329" y="4633935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24</a:t>
            </a:r>
          </a:p>
        </p:txBody>
      </p:sp>
      <p:sp>
        <p:nvSpPr>
          <p:cNvPr id="60435" name="Rectangle 25"/>
          <p:cNvSpPr>
            <a:spLocks noChangeArrowheads="1"/>
          </p:cNvSpPr>
          <p:nvPr/>
        </p:nvSpPr>
        <p:spPr bwMode="auto">
          <a:xfrm>
            <a:off x="570085" y="4649540"/>
            <a:ext cx="315912" cy="2365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6" name="Rectangle 26"/>
          <p:cNvSpPr>
            <a:spLocks noChangeArrowheads="1"/>
          </p:cNvSpPr>
          <p:nvPr/>
        </p:nvSpPr>
        <p:spPr bwMode="auto">
          <a:xfrm>
            <a:off x="570085" y="5030540"/>
            <a:ext cx="304800" cy="238125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7" name="Rectangle 31"/>
          <p:cNvSpPr>
            <a:spLocks noChangeArrowheads="1"/>
          </p:cNvSpPr>
          <p:nvPr/>
        </p:nvSpPr>
        <p:spPr bwMode="auto">
          <a:xfrm>
            <a:off x="973310" y="4600327"/>
            <a:ext cx="9493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>
                <a:latin typeface="Arial Unicode MS" pitchFamily="34" charset="-128"/>
              </a:rPr>
              <a:t>Plasma</a:t>
            </a:r>
          </a:p>
        </p:txBody>
      </p:sp>
      <p:sp>
        <p:nvSpPr>
          <p:cNvPr id="60438" name="Rectangle 32"/>
          <p:cNvSpPr>
            <a:spLocks noChangeArrowheads="1"/>
          </p:cNvSpPr>
          <p:nvPr/>
        </p:nvSpPr>
        <p:spPr bwMode="auto">
          <a:xfrm>
            <a:off x="886854" y="4997995"/>
            <a:ext cx="2551981" cy="3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 err="1">
                <a:latin typeface="Arial Unicode MS" pitchFamily="34" charset="-128"/>
              </a:rPr>
              <a:t>Exsudat</a:t>
            </a:r>
            <a:r>
              <a:rPr lang="en-US" altLang="fr-FR" sz="1900" b="1" dirty="0">
                <a:latin typeface="Arial Unicode MS" pitchFamily="34" charset="-128"/>
              </a:rPr>
              <a:t> </a:t>
            </a:r>
            <a:r>
              <a:rPr lang="en-US" altLang="fr-FR" sz="1900" b="1" dirty="0" err="1">
                <a:latin typeface="Arial Unicode MS" pitchFamily="34" charset="-128"/>
              </a:rPr>
              <a:t>inflammatoire</a:t>
            </a:r>
            <a:endParaRPr lang="en-US" altLang="fr-FR" sz="1900" b="1" dirty="0">
              <a:latin typeface="Arial Unicode MS" pitchFamily="34" charset="-128"/>
            </a:endParaRPr>
          </a:p>
        </p:txBody>
      </p:sp>
      <p:sp>
        <p:nvSpPr>
          <p:cNvPr id="60439" name="Rectangle 35"/>
          <p:cNvSpPr>
            <a:spLocks noChangeArrowheads="1"/>
          </p:cNvSpPr>
          <p:nvPr/>
        </p:nvSpPr>
        <p:spPr bwMode="auto">
          <a:xfrm>
            <a:off x="3522042" y="4686323"/>
            <a:ext cx="1247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60440" name="Rectangle 36"/>
          <p:cNvSpPr>
            <a:spLocks noChangeArrowheads="1"/>
          </p:cNvSpPr>
          <p:nvPr/>
        </p:nvSpPr>
        <p:spPr bwMode="auto">
          <a:xfrm>
            <a:off x="1331292" y="935060"/>
            <a:ext cx="868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µg / ml</a:t>
            </a:r>
          </a:p>
        </p:txBody>
      </p:sp>
      <p:sp>
        <p:nvSpPr>
          <p:cNvPr id="60441" name="Line 37"/>
          <p:cNvSpPr>
            <a:spLocks noChangeShapeType="1"/>
          </p:cNvSpPr>
          <p:nvPr/>
        </p:nvSpPr>
        <p:spPr bwMode="auto">
          <a:xfrm flipV="1">
            <a:off x="2574304" y="147163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2" name="Line 38"/>
          <p:cNvSpPr>
            <a:spLocks noChangeShapeType="1"/>
          </p:cNvSpPr>
          <p:nvPr/>
        </p:nvSpPr>
        <p:spPr bwMode="auto">
          <a:xfrm flipV="1">
            <a:off x="2890217" y="237968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3" name="Line 45"/>
          <p:cNvSpPr>
            <a:spLocks noChangeShapeType="1"/>
          </p:cNvSpPr>
          <p:nvPr/>
        </p:nvSpPr>
        <p:spPr bwMode="auto">
          <a:xfrm flipV="1">
            <a:off x="4576142" y="3617935"/>
            <a:ext cx="0" cy="77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4" name="Line 46"/>
          <p:cNvSpPr>
            <a:spLocks noChangeShapeType="1"/>
          </p:cNvSpPr>
          <p:nvPr/>
        </p:nvSpPr>
        <p:spPr bwMode="auto">
          <a:xfrm flipV="1">
            <a:off x="4880942" y="2814660"/>
            <a:ext cx="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5" name="Line 47"/>
          <p:cNvSpPr>
            <a:spLocks noChangeShapeType="1"/>
          </p:cNvSpPr>
          <p:nvPr/>
        </p:nvSpPr>
        <p:spPr bwMode="auto">
          <a:xfrm flipV="1">
            <a:off x="6789117" y="421007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6" name="Line 48"/>
          <p:cNvSpPr>
            <a:spLocks noChangeShapeType="1"/>
          </p:cNvSpPr>
          <p:nvPr/>
        </p:nvSpPr>
        <p:spPr bwMode="auto">
          <a:xfrm flipV="1">
            <a:off x="7082804" y="387987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7" name="Line 49"/>
          <p:cNvSpPr>
            <a:spLocks noChangeShapeType="1"/>
          </p:cNvSpPr>
          <p:nvPr/>
        </p:nvSpPr>
        <p:spPr bwMode="auto">
          <a:xfrm>
            <a:off x="2521917" y="1465285"/>
            <a:ext cx="115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8" name="Line 50"/>
          <p:cNvSpPr>
            <a:spLocks noChangeShapeType="1"/>
          </p:cNvSpPr>
          <p:nvPr/>
        </p:nvSpPr>
        <p:spPr bwMode="auto">
          <a:xfrm>
            <a:off x="2837829" y="23860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9" name="Line 57"/>
          <p:cNvSpPr>
            <a:spLocks noChangeShapeType="1"/>
          </p:cNvSpPr>
          <p:nvPr/>
        </p:nvSpPr>
        <p:spPr bwMode="auto">
          <a:xfrm>
            <a:off x="4523754" y="362428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0" name="Line 58"/>
          <p:cNvSpPr>
            <a:spLocks noChangeShapeType="1"/>
          </p:cNvSpPr>
          <p:nvPr/>
        </p:nvSpPr>
        <p:spPr bwMode="auto">
          <a:xfrm>
            <a:off x="4826967" y="2808310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1" name="Line 59"/>
          <p:cNvSpPr>
            <a:spLocks noChangeShapeType="1"/>
          </p:cNvSpPr>
          <p:nvPr/>
        </p:nvSpPr>
        <p:spPr bwMode="auto">
          <a:xfrm>
            <a:off x="6736729" y="42021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2" name="Line 60"/>
          <p:cNvSpPr>
            <a:spLocks noChangeShapeType="1"/>
          </p:cNvSpPr>
          <p:nvPr/>
        </p:nvSpPr>
        <p:spPr bwMode="auto">
          <a:xfrm>
            <a:off x="7028829" y="3886223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3" name="Freeform 63"/>
          <p:cNvSpPr>
            <a:spLocks noChangeAspect="1"/>
          </p:cNvSpPr>
          <p:nvPr/>
        </p:nvSpPr>
        <p:spPr bwMode="invGray">
          <a:xfrm>
            <a:off x="8074040" y="654223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746634" y="184331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96604" y="1064393"/>
            <a:ext cx="5439130" cy="130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altLang="fr-FR" sz="2400" dirty="0">
                <a:solidFill>
                  <a:schemeClr val="tx2"/>
                </a:solidFill>
              </a:rPr>
              <a:t>Distribution de la </a:t>
            </a:r>
            <a:r>
              <a:rPr lang="fr-FR" altLang="fr-FR" sz="2400" b="1" dirty="0">
                <a:solidFill>
                  <a:schemeClr val="tx2"/>
                </a:solidFill>
              </a:rPr>
              <a:t>Phénylbutazone</a:t>
            </a:r>
            <a:r>
              <a:rPr lang="fr-FR" altLang="fr-FR" sz="2400" dirty="0">
                <a:solidFill>
                  <a:schemeClr val="tx2"/>
                </a:solidFill>
              </a:rPr>
              <a:t> dans les zones </a:t>
            </a:r>
            <a:r>
              <a:rPr lang="fr-FR" altLang="fr-FR" sz="2400" dirty="0" err="1">
                <a:solidFill>
                  <a:schemeClr val="tx2"/>
                </a:solidFill>
              </a:rPr>
              <a:t>inflammées</a:t>
            </a:r>
            <a:r>
              <a:rPr lang="fr-FR" altLang="fr-FR" sz="2400" dirty="0">
                <a:solidFill>
                  <a:schemeClr val="tx2"/>
                </a:solidFill>
              </a:rPr>
              <a:t> </a:t>
            </a:r>
            <a:br>
              <a:rPr lang="fr-FR" altLang="fr-FR" dirty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491256" y="5517232"/>
            <a:ext cx="7890744" cy="9909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800" dirty="0"/>
              <a:t>	Après un délai de 12h, les concentrations de PBZ dans un </a:t>
            </a:r>
            <a:r>
              <a:rPr lang="fr-FR" sz="1800" b="1" dirty="0">
                <a:solidFill>
                  <a:srgbClr val="C00000"/>
                </a:solidFill>
              </a:rPr>
              <a:t>exsudat inflammatoire </a:t>
            </a:r>
            <a:r>
              <a:rPr lang="fr-FR" sz="1800" dirty="0"/>
              <a:t>deviennent </a:t>
            </a:r>
            <a:r>
              <a:rPr lang="fr-FR" sz="1800" b="1" dirty="0">
                <a:solidFill>
                  <a:srgbClr val="C00000"/>
                </a:solidFill>
              </a:rPr>
              <a:t>supérieures aux concentrations plasmatiques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20880" cy="1080120"/>
          </a:xfrm>
          <a:ln w="38100">
            <a:solidFill>
              <a:srgbClr val="FE9B03"/>
            </a:solidFill>
          </a:ln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Les effet anti-inflammatoires et analgésiques persistent souvent plus longtemps </a:t>
            </a:r>
            <a:r>
              <a:rPr lang="fr-FR" b="0" dirty="0"/>
              <a:t>que ce qui pourrait être prédit à partir des données plasmatiques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107504" y="13547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flipH="1">
            <a:off x="778579" y="4293096"/>
            <a:ext cx="7586841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/>
              <a:t>Une </a:t>
            </a:r>
            <a:r>
              <a:rPr lang="fr-FR" sz="2400" b="1" dirty="0"/>
              <a:t>administration quotidienne </a:t>
            </a:r>
            <a:r>
              <a:rPr lang="fr-FR" sz="2400" dirty="0"/>
              <a:t>suffit souvent même pour les AINS qui sont éliminés en quelques heures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48810" y="392376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</p:spTree>
    <p:extLst>
      <p:ext uri="{BB962C8B-B14F-4D97-AF65-F5344CB8AC3E}">
        <p14:creationId xmlns:p14="http://schemas.microsoft.com/office/powerpoint/2010/main" val="3827190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Distribution des AINS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611559" y="1984772"/>
            <a:ext cx="8136904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/>
              <a:t>Passage dans le lait  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u="sng" dirty="0" err="1"/>
              <a:t>Cimicoxib</a:t>
            </a:r>
            <a:r>
              <a:rPr lang="fr-FR" sz="2400" u="sng" dirty="0"/>
              <a:t> : </a:t>
            </a:r>
            <a:r>
              <a:rPr lang="fr-FR" sz="2400" dirty="0"/>
              <a:t>concentrations lait = concentrations plasma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Il en résulte une </a:t>
            </a:r>
            <a:r>
              <a:rPr lang="fr-FR" sz="2400" b="1" dirty="0"/>
              <a:t>dose pour le chiot d’au maximum 1/10</a:t>
            </a:r>
            <a:r>
              <a:rPr lang="fr-FR" sz="2400" b="1" baseline="30000" dirty="0"/>
              <a:t>ème</a:t>
            </a:r>
            <a:r>
              <a:rPr lang="fr-FR" sz="2400" b="1" dirty="0"/>
              <a:t> </a:t>
            </a:r>
            <a:r>
              <a:rPr lang="fr-FR" sz="2400" dirty="0"/>
              <a:t>de la dose adulte en mg/kg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dirty="0">
                <a:solidFill>
                  <a:srgbClr val="FF0000"/>
                </a:solidFill>
              </a:rPr>
              <a:t>Pas de toxicité mise en évidence</a:t>
            </a:r>
          </a:p>
          <a:p>
            <a:pPr>
              <a:buNone/>
            </a:pPr>
            <a:r>
              <a:rPr lang="fr-FR" sz="1600" i="1" dirty="0"/>
              <a:t>Schneider et al. 2015 BMC </a:t>
            </a:r>
            <a:r>
              <a:rPr lang="fr-FR" sz="1600" i="1" dirty="0" err="1"/>
              <a:t>Vet</a:t>
            </a:r>
            <a:r>
              <a:rPr lang="fr-FR" sz="1600" i="1" dirty="0"/>
              <a:t> </a:t>
            </a:r>
            <a:r>
              <a:rPr lang="fr-FR" sz="1600" i="1" dirty="0" err="1"/>
              <a:t>Research</a:t>
            </a:r>
            <a:r>
              <a:rPr lang="fr-FR" sz="1600" i="1" dirty="0"/>
              <a:t> 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563103" y="2780928"/>
            <a:ext cx="8108541" cy="276628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endParaRPr lang="fr-FR" sz="2400" kern="0"/>
          </a:p>
          <a:p>
            <a:endParaRPr lang="fr-FR" kern="0" dirty="0"/>
          </a:p>
        </p:txBody>
      </p:sp>
      <p:sp>
        <p:nvSpPr>
          <p:cNvPr id="5" name="Rectangle 4"/>
          <p:cNvSpPr/>
          <p:nvPr/>
        </p:nvSpPr>
        <p:spPr>
          <a:xfrm>
            <a:off x="7282677" y="2380818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83265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Texte 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D’après la figure </a:t>
            </a:r>
          </a:p>
        </p:txBody>
      </p:sp>
      <p:sp>
        <p:nvSpPr>
          <p:cNvPr id="3" name="TPAnswers" title="Texte de réponse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7544" y="4725144"/>
            <a:ext cx="5904656" cy="1945362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fr-FR" sz="1400" dirty="0"/>
              <a:t>Ara 3000 est plus analgésique que l’aspirine</a:t>
            </a:r>
          </a:p>
          <a:p>
            <a:pPr marL="457200" indent="-457200">
              <a:buAutoNum type="alphaUcPeriod"/>
            </a:pPr>
            <a:r>
              <a:rPr lang="fr-FR" sz="1400" dirty="0"/>
              <a:t>L’aspirine ne semble avoir aucun effet</a:t>
            </a:r>
          </a:p>
          <a:p>
            <a:pPr marL="457200" indent="-457200">
              <a:buAutoNum type="alphaUcPeriod"/>
            </a:pPr>
            <a:r>
              <a:rPr lang="fr-FR" sz="1400" dirty="0"/>
              <a:t>Ara 300 limite la douleur après 15 semaines seulement</a:t>
            </a:r>
          </a:p>
        </p:txBody>
      </p:sp>
      <p:sp>
        <p:nvSpPr>
          <p:cNvPr id="4" name="TPPolling" title="Forme du Vote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CC81">
              <a:alpha val="10000"/>
            </a:srgbClr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7544" y="980728"/>
            <a:ext cx="825391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7544" y="3382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dirty="0"/>
              <a:t>Comparaison aspirine et ARA 3000 (traitement symptomatique de l’arthrose) chez le rat ayant une inflammation induite de la patte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9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269" y="2708920"/>
            <a:ext cx="6367462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/>
              <a:t>Métabolisme des AINS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404813"/>
            <a:ext cx="7772400" cy="936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Métabolisme hépatique des AINS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60563"/>
            <a:ext cx="8424936" cy="4132733"/>
          </a:xfrm>
        </p:spPr>
        <p:txBody>
          <a:bodyPr/>
          <a:lstStyle/>
          <a:p>
            <a:pPr algn="l"/>
            <a:r>
              <a:rPr lang="fr-FR" altLang="fr-FR" sz="2000" dirty="0">
                <a:solidFill>
                  <a:srgbClr val="C00000"/>
                </a:solidFill>
                <a:latin typeface="Arial" charset="0"/>
                <a:cs typeface="Arial" charset="0"/>
              </a:rPr>
              <a:t>Généralement la </a:t>
            </a:r>
            <a:r>
              <a:rPr lang="fr-FR" altLang="fr-FR" sz="2000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principale voie d’élimination </a:t>
            </a: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des AINS </a:t>
            </a:r>
            <a:r>
              <a:rPr lang="fr-FR" altLang="fr-FR" sz="1400" b="0" dirty="0">
                <a:latin typeface="Arial" charset="0"/>
                <a:cs typeface="Arial" charset="0"/>
              </a:rPr>
              <a:t>(sauf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1400" b="0" dirty="0">
                <a:latin typeface="Arial" charset="0"/>
                <a:cs typeface="Arial" charset="0"/>
              </a:rPr>
              <a:t>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méglumine</a:t>
            </a:r>
            <a:r>
              <a:rPr lang="fr-FR" altLang="fr-FR" sz="1400" b="0" dirty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kétoprofène</a:t>
            </a:r>
            <a:r>
              <a:rPr lang="fr-FR" altLang="fr-FR" sz="1400" b="0" dirty="0">
                <a:latin typeface="Arial" charset="0"/>
                <a:cs typeface="Arial" charset="0"/>
              </a:rPr>
              <a:t>,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védaprofène</a:t>
            </a:r>
            <a:r>
              <a:rPr lang="fr-FR" altLang="fr-FR" sz="1400" b="0" dirty="0">
                <a:latin typeface="Arial" charset="0"/>
                <a:cs typeface="Arial" charset="0"/>
              </a:rPr>
              <a:t>)</a:t>
            </a:r>
            <a:br>
              <a:rPr lang="fr-FR" altLang="fr-FR" sz="1400" b="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fr-FR" altLang="fr-FR" sz="1400" b="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 </a:t>
            </a:r>
            <a:r>
              <a:rPr lang="fr-FR" altLang="fr-FR" sz="2000" b="0" dirty="0">
                <a:latin typeface="Arial" charset="0"/>
                <a:cs typeface="Arial" charset="0"/>
              </a:rPr>
              <a:t>(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oxidation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algn="l"/>
            <a:endParaRPr lang="fr-FR" altLang="fr-FR" sz="1200" b="0" dirty="0">
              <a:latin typeface="Arial" charset="0"/>
              <a:cs typeface="Arial" charset="0"/>
            </a:endParaRPr>
          </a:p>
          <a:p>
            <a:pPr marL="457200" lvl="1" indent="0"/>
            <a:r>
              <a:rPr lang="fr-FR" altLang="fr-FR" sz="2000" b="0" dirty="0">
                <a:latin typeface="Arial" charset="0"/>
                <a:cs typeface="Arial" charset="0"/>
              </a:rPr>
              <a:t> Grandes variabilités interspécifiques</a:t>
            </a:r>
          </a:p>
          <a:p>
            <a:pPr marL="457200" lvl="1" indent="0"/>
            <a:r>
              <a:rPr lang="fr-FR" altLang="fr-FR" sz="2000" b="0" dirty="0">
                <a:latin typeface="Arial" charset="0"/>
                <a:cs typeface="Arial" charset="0"/>
              </a:rPr>
              <a:t> Possibilité de polymorphisme génétique (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Coxib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marL="457200" lvl="1" indent="0"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II </a:t>
            </a:r>
            <a:r>
              <a:rPr lang="fr-FR" altLang="fr-FR" sz="2000" b="0" dirty="0">
                <a:latin typeface="Arial" charset="0"/>
                <a:cs typeface="Arial" charset="0"/>
              </a:rPr>
              <a:t>(Ex: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glucuronidation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algn="l"/>
            <a:r>
              <a:rPr lang="fr-FR" altLang="fr-FR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Etape critique pour certains composés </a:t>
            </a:r>
            <a:r>
              <a:rPr lang="fr-FR" altLang="fr-FR" sz="2000" dirty="0">
                <a:solidFill>
                  <a:schemeClr val="tx2"/>
                </a:solidFill>
                <a:latin typeface="Arial" charset="0"/>
                <a:cs typeface="Arial" charset="0"/>
              </a:rPr>
              <a:t>chez le chat et les nouveau-nés</a:t>
            </a:r>
            <a:r>
              <a:rPr lang="fr-FR" altLang="fr-FR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 (ex: aspirine)</a:t>
            </a:r>
          </a:p>
        </p:txBody>
      </p:sp>
    </p:spTree>
    <p:extLst>
      <p:ext uri="{BB962C8B-B14F-4D97-AF65-F5344CB8AC3E}">
        <p14:creationId xmlns:p14="http://schemas.microsoft.com/office/powerpoint/2010/main" val="893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5128" y="164719"/>
            <a:ext cx="6365875" cy="1143000"/>
          </a:xfrm>
        </p:spPr>
        <p:txBody>
          <a:bodyPr/>
          <a:lstStyle/>
          <a:p>
            <a:r>
              <a:rPr lang="fr-FR" dirty="0"/>
              <a:t>Métabolisme de l’</a:t>
            </a:r>
            <a:r>
              <a:rPr lang="fr-FR" dirty="0" err="1"/>
              <a:t>enflicoxib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945" y="1196752"/>
            <a:ext cx="895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Formation chez le chien d’un </a:t>
            </a:r>
            <a:r>
              <a:rPr lang="fr-FR" sz="2000" b="1" dirty="0">
                <a:solidFill>
                  <a:srgbClr val="FF0000"/>
                </a:solidFill>
              </a:rPr>
              <a:t>métabolite actif </a:t>
            </a:r>
            <a:r>
              <a:rPr lang="fr-FR" sz="2000" dirty="0"/>
              <a:t>par métabolisme de phase I (</a:t>
            </a:r>
            <a:r>
              <a:rPr lang="fr-FR" sz="2000" dirty="0" err="1"/>
              <a:t>pyrazole</a:t>
            </a:r>
            <a:r>
              <a:rPr lang="fr-FR" sz="2000" dirty="0"/>
              <a:t>) à </a:t>
            </a:r>
            <a:r>
              <a:rPr lang="fr-FR" sz="2000" b="1" dirty="0"/>
              <a:t>très longue demi-vie (17j)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Une administration / semaine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Traitement de douleurs chroniques seulement</a:t>
            </a:r>
          </a:p>
        </p:txBody>
      </p:sp>
      <p:pic>
        <p:nvPicPr>
          <p:cNvPr id="7" name="Main graphic"/>
          <p:cNvPicPr/>
          <p:nvPr/>
        </p:nvPicPr>
        <p:blipFill>
          <a:blip r:embed="rId2"/>
          <a:stretch/>
        </p:blipFill>
        <p:spPr>
          <a:xfrm>
            <a:off x="1614245" y="2727514"/>
            <a:ext cx="5867640" cy="380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3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918520" y="188640"/>
            <a:ext cx="697706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>
                <a:solidFill>
                  <a:srgbClr val="C00000"/>
                </a:solidFill>
                <a:latin typeface="Arial Unicode MS" pitchFamily="34" charset="-128"/>
              </a:rPr>
              <a:t>Métabolisme des AINS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78140" y="2429409"/>
            <a:ext cx="3584315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 Unicode MS" pitchFamily="34" charset="-128"/>
              </a:rPr>
              <a:t>Métabolisée en </a:t>
            </a:r>
            <a:r>
              <a:rPr lang="fr-FR" altLang="fr-FR" sz="1800" dirty="0" err="1">
                <a:latin typeface="Arial Unicode MS" pitchFamily="34" charset="-128"/>
              </a:rPr>
              <a:t>oxyphenbutazone</a:t>
            </a:r>
            <a:endParaRPr lang="fr-FR" altLang="fr-FR" sz="1800" dirty="0">
              <a:latin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567805" y="3123237"/>
            <a:ext cx="303288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>
                <a:latin typeface="Arial Unicode MS" pitchFamily="34" charset="-128"/>
              </a:rPr>
              <a:t>Très faiblement métabolisée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226848" y="4168389"/>
            <a:ext cx="2250616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 u="sng" dirty="0">
                <a:latin typeface="Arial Unicode MS" pitchFamily="34" charset="-128"/>
              </a:rPr>
              <a:t>Temps de 1/2 vie (h)</a:t>
            </a:r>
          </a:p>
        </p:txBody>
      </p:sp>
      <p:sp>
        <p:nvSpPr>
          <p:cNvPr id="67590" name="Freeform 10"/>
          <p:cNvSpPr>
            <a:spLocks/>
          </p:cNvSpPr>
          <p:nvPr/>
        </p:nvSpPr>
        <p:spPr bwMode="invGray">
          <a:xfrm>
            <a:off x="1292680" y="3101942"/>
            <a:ext cx="797132" cy="452789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1" name="Freeform 11"/>
          <p:cNvSpPr>
            <a:spLocks noChangeAspect="1"/>
          </p:cNvSpPr>
          <p:nvPr/>
        </p:nvSpPr>
        <p:spPr bwMode="invGray">
          <a:xfrm>
            <a:off x="1292680" y="2133601"/>
            <a:ext cx="754199" cy="599610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2" name="Freeform 12"/>
          <p:cNvSpPr>
            <a:spLocks noChangeAspect="1"/>
          </p:cNvSpPr>
          <p:nvPr/>
        </p:nvSpPr>
        <p:spPr bwMode="invGray">
          <a:xfrm>
            <a:off x="1691961" y="4557295"/>
            <a:ext cx="1350975" cy="1075935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3" name="Freeform 13"/>
          <p:cNvSpPr>
            <a:spLocks/>
          </p:cNvSpPr>
          <p:nvPr/>
        </p:nvSpPr>
        <p:spPr bwMode="invGray">
          <a:xfrm>
            <a:off x="3797136" y="4629024"/>
            <a:ext cx="1146325" cy="843936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4" name="Freeform 14"/>
          <p:cNvSpPr>
            <a:spLocks/>
          </p:cNvSpPr>
          <p:nvPr/>
        </p:nvSpPr>
        <p:spPr bwMode="invGray">
          <a:xfrm>
            <a:off x="730250" y="4327537"/>
            <a:ext cx="592483" cy="1333711"/>
          </a:xfrm>
          <a:custGeom>
            <a:avLst/>
            <a:gdLst>
              <a:gd name="T0" fmla="*/ 2147483647 w 263"/>
              <a:gd name="T1" fmla="*/ 2147483647 h 823"/>
              <a:gd name="T2" fmla="*/ 2147483647 w 263"/>
              <a:gd name="T3" fmla="*/ 2147483647 h 823"/>
              <a:gd name="T4" fmla="*/ 2147483647 w 263"/>
              <a:gd name="T5" fmla="*/ 2147483647 h 823"/>
              <a:gd name="T6" fmla="*/ 2147483647 w 263"/>
              <a:gd name="T7" fmla="*/ 2147483647 h 823"/>
              <a:gd name="T8" fmla="*/ 2147483647 w 263"/>
              <a:gd name="T9" fmla="*/ 2147483647 h 823"/>
              <a:gd name="T10" fmla="*/ 2147483647 w 263"/>
              <a:gd name="T11" fmla="*/ 2147483647 h 823"/>
              <a:gd name="T12" fmla="*/ 2147483647 w 263"/>
              <a:gd name="T13" fmla="*/ 2147483647 h 823"/>
              <a:gd name="T14" fmla="*/ 2147483647 w 263"/>
              <a:gd name="T15" fmla="*/ 2147483647 h 823"/>
              <a:gd name="T16" fmla="*/ 2147483647 w 263"/>
              <a:gd name="T17" fmla="*/ 2147483647 h 823"/>
              <a:gd name="T18" fmla="*/ 2147483647 w 263"/>
              <a:gd name="T19" fmla="*/ 2147483647 h 823"/>
              <a:gd name="T20" fmla="*/ 2147483647 w 263"/>
              <a:gd name="T21" fmla="*/ 2147483647 h 823"/>
              <a:gd name="T22" fmla="*/ 2147483647 w 263"/>
              <a:gd name="T23" fmla="*/ 2147483647 h 823"/>
              <a:gd name="T24" fmla="*/ 2147483647 w 263"/>
              <a:gd name="T25" fmla="*/ 2147483647 h 823"/>
              <a:gd name="T26" fmla="*/ 2147483647 w 263"/>
              <a:gd name="T27" fmla="*/ 2147483647 h 823"/>
              <a:gd name="T28" fmla="*/ 2147483647 w 263"/>
              <a:gd name="T29" fmla="*/ 2147483647 h 823"/>
              <a:gd name="T30" fmla="*/ 2147483647 w 263"/>
              <a:gd name="T31" fmla="*/ 2147483647 h 823"/>
              <a:gd name="T32" fmla="*/ 2147483647 w 263"/>
              <a:gd name="T33" fmla="*/ 2147483647 h 823"/>
              <a:gd name="T34" fmla="*/ 2147483647 w 263"/>
              <a:gd name="T35" fmla="*/ 2147483647 h 823"/>
              <a:gd name="T36" fmla="*/ 2147483647 w 263"/>
              <a:gd name="T37" fmla="*/ 2147483647 h 823"/>
              <a:gd name="T38" fmla="*/ 2147483647 w 263"/>
              <a:gd name="T39" fmla="*/ 2147483647 h 823"/>
              <a:gd name="T40" fmla="*/ 2147483647 w 263"/>
              <a:gd name="T41" fmla="*/ 2147483647 h 823"/>
              <a:gd name="T42" fmla="*/ 2147483647 w 263"/>
              <a:gd name="T43" fmla="*/ 2147483647 h 823"/>
              <a:gd name="T44" fmla="*/ 2147483647 w 263"/>
              <a:gd name="T45" fmla="*/ 2147483647 h 823"/>
              <a:gd name="T46" fmla="*/ 2147483647 w 263"/>
              <a:gd name="T47" fmla="*/ 2147483647 h 823"/>
              <a:gd name="T48" fmla="*/ 2147483647 w 263"/>
              <a:gd name="T49" fmla="*/ 2147483647 h 823"/>
              <a:gd name="T50" fmla="*/ 2147483647 w 263"/>
              <a:gd name="T51" fmla="*/ 2147483647 h 823"/>
              <a:gd name="T52" fmla="*/ 2147483647 w 263"/>
              <a:gd name="T53" fmla="*/ 2147483647 h 823"/>
              <a:gd name="T54" fmla="*/ 2147483647 w 263"/>
              <a:gd name="T55" fmla="*/ 2147483647 h 823"/>
              <a:gd name="T56" fmla="*/ 2147483647 w 263"/>
              <a:gd name="T57" fmla="*/ 2147483647 h 823"/>
              <a:gd name="T58" fmla="*/ 2147483647 w 263"/>
              <a:gd name="T59" fmla="*/ 2147483647 h 823"/>
              <a:gd name="T60" fmla="*/ 2147483647 w 263"/>
              <a:gd name="T61" fmla="*/ 2147483647 h 823"/>
              <a:gd name="T62" fmla="*/ 2147483647 w 263"/>
              <a:gd name="T63" fmla="*/ 2147483647 h 823"/>
              <a:gd name="T64" fmla="*/ 2147483647 w 263"/>
              <a:gd name="T65" fmla="*/ 2147483647 h 823"/>
              <a:gd name="T66" fmla="*/ 2147483647 w 263"/>
              <a:gd name="T67" fmla="*/ 2147483647 h 823"/>
              <a:gd name="T68" fmla="*/ 2147483647 w 263"/>
              <a:gd name="T69" fmla="*/ 2147483647 h 823"/>
              <a:gd name="T70" fmla="*/ 2147483647 w 263"/>
              <a:gd name="T71" fmla="*/ 2147483647 h 823"/>
              <a:gd name="T72" fmla="*/ 2147483647 w 263"/>
              <a:gd name="T73" fmla="*/ 2147483647 h 823"/>
              <a:gd name="T74" fmla="*/ 2147483647 w 263"/>
              <a:gd name="T75" fmla="*/ 2147483647 h 823"/>
              <a:gd name="T76" fmla="*/ 2147483647 w 263"/>
              <a:gd name="T77" fmla="*/ 2147483647 h 823"/>
              <a:gd name="T78" fmla="*/ 2147483647 w 263"/>
              <a:gd name="T79" fmla="*/ 2147483647 h 823"/>
              <a:gd name="T80" fmla="*/ 2147483647 w 263"/>
              <a:gd name="T81" fmla="*/ 2147483647 h 823"/>
              <a:gd name="T82" fmla="*/ 2147483647 w 263"/>
              <a:gd name="T83" fmla="*/ 2147483647 h 823"/>
              <a:gd name="T84" fmla="*/ 2147483647 w 263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5" name="Freeform 15"/>
          <p:cNvSpPr>
            <a:spLocks noChangeAspect="1"/>
          </p:cNvSpPr>
          <p:nvPr/>
        </p:nvSpPr>
        <p:spPr bwMode="invGray">
          <a:xfrm>
            <a:off x="5809287" y="4653680"/>
            <a:ext cx="1162068" cy="884283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6" name="Rectangle 6"/>
          <p:cNvSpPr>
            <a:spLocks noChangeArrowheads="1"/>
          </p:cNvSpPr>
          <p:nvPr/>
        </p:nvSpPr>
        <p:spPr bwMode="auto">
          <a:xfrm>
            <a:off x="846171" y="4910335"/>
            <a:ext cx="362279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72</a:t>
            </a:r>
          </a:p>
        </p:txBody>
      </p:sp>
      <p:sp>
        <p:nvSpPr>
          <p:cNvPr id="67597" name="Rectangle 7"/>
          <p:cNvSpPr>
            <a:spLocks noChangeArrowheads="1"/>
          </p:cNvSpPr>
          <p:nvPr/>
        </p:nvSpPr>
        <p:spPr bwMode="auto">
          <a:xfrm>
            <a:off x="2288738" y="4891283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6</a:t>
            </a:r>
          </a:p>
        </p:txBody>
      </p:sp>
      <p:sp>
        <p:nvSpPr>
          <p:cNvPr id="67598" name="Rectangle 8"/>
          <p:cNvSpPr>
            <a:spLocks noChangeArrowheads="1"/>
          </p:cNvSpPr>
          <p:nvPr/>
        </p:nvSpPr>
        <p:spPr bwMode="auto">
          <a:xfrm>
            <a:off x="4077635" y="4847572"/>
            <a:ext cx="658835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48-60</a:t>
            </a:r>
          </a:p>
        </p:txBody>
      </p:sp>
      <p:sp>
        <p:nvSpPr>
          <p:cNvPr id="67599" name="Rectangle 9"/>
          <p:cNvSpPr>
            <a:spLocks noChangeArrowheads="1"/>
          </p:cNvSpPr>
          <p:nvPr/>
        </p:nvSpPr>
        <p:spPr bwMode="auto">
          <a:xfrm>
            <a:off x="6155618" y="4898007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3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idx="4294967295"/>
          </p:nvPr>
        </p:nvSpPr>
        <p:spPr>
          <a:xfrm>
            <a:off x="611560" y="1340769"/>
            <a:ext cx="8108541" cy="525658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07002" y="888579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63727" y="1477379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/>
              <a:t>Phénylbutazone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48418" y="332656"/>
            <a:ext cx="8447087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3600" dirty="0">
                <a:solidFill>
                  <a:srgbClr val="C00000"/>
                </a:solidFill>
                <a:latin typeface="Arial Unicode MS" pitchFamily="34" charset="-128"/>
              </a:rPr>
              <a:t>Cycle entéro-hépatique</a:t>
            </a:r>
            <a:r>
              <a:rPr lang="fr-FR" altLang="fr-FR" sz="3600" b="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7871" name="Freeform 15"/>
          <p:cNvSpPr>
            <a:spLocks noChangeAspect="1"/>
          </p:cNvSpPr>
          <p:nvPr/>
        </p:nvSpPr>
        <p:spPr bwMode="invGray">
          <a:xfrm>
            <a:off x="6702141" y="4434964"/>
            <a:ext cx="1289050" cy="1252537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067636" y="3324225"/>
            <a:ext cx="7181013" cy="3074988"/>
            <a:chOff x="1072133" y="1860550"/>
            <a:chExt cx="7363804" cy="4538663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auto">
            <a:xfrm>
              <a:off x="7251700" y="6094413"/>
              <a:ext cx="996950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Temps (h)</a:t>
              </a:r>
            </a:p>
          </p:txBody>
        </p:sp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 rot="16200000">
              <a:off x="41052" y="4416077"/>
              <a:ext cx="24018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800" dirty="0">
                  <a:latin typeface="Arial Unicode MS" pitchFamily="34" charset="-128"/>
                </a:rPr>
                <a:t>Concentration (µg/ml)</a:t>
              </a:r>
            </a:p>
          </p:txBody>
        </p:sp>
        <p:sp>
          <p:nvSpPr>
            <p:cNvPr id="77829" name="Line 5"/>
            <p:cNvSpPr>
              <a:spLocks noChangeShapeType="1"/>
            </p:cNvSpPr>
            <p:nvPr/>
          </p:nvSpPr>
          <p:spPr bwMode="auto">
            <a:xfrm>
              <a:off x="2006600" y="6021388"/>
              <a:ext cx="5805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auto">
            <a:xfrm>
              <a:off x="3044825" y="442436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>
              <a:off x="1962150" y="1860550"/>
              <a:ext cx="0" cy="4167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H="1">
              <a:off x="1763688" y="4606925"/>
              <a:ext cx="3127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H="1">
              <a:off x="1763688" y="3416300"/>
              <a:ext cx="3127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 flipH="1">
              <a:off x="1763688" y="2265363"/>
              <a:ext cx="309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 flipV="1">
              <a:off x="3194050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6" name="Line 12"/>
            <p:cNvSpPr>
              <a:spLocks noChangeShapeType="1"/>
            </p:cNvSpPr>
            <p:nvPr/>
          </p:nvSpPr>
          <p:spPr bwMode="auto">
            <a:xfrm flipV="1">
              <a:off x="4481513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 flipV="1">
              <a:off x="5746750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8" name="Line 14"/>
            <p:cNvSpPr>
              <a:spLocks noChangeShapeType="1"/>
            </p:cNvSpPr>
            <p:nvPr/>
          </p:nvSpPr>
          <p:spPr bwMode="auto">
            <a:xfrm flipV="1">
              <a:off x="6991350" y="5864225"/>
              <a:ext cx="0" cy="150813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>
              <a:off x="1392238" y="2066925"/>
              <a:ext cx="49371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77840" name="Rectangle 16"/>
            <p:cNvSpPr>
              <a:spLocks noChangeArrowheads="1"/>
            </p:cNvSpPr>
            <p:nvPr/>
          </p:nvSpPr>
          <p:spPr bwMode="auto">
            <a:xfrm>
              <a:off x="2965450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12</a:t>
              </a:r>
            </a:p>
          </p:txBody>
        </p:sp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4248150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24</a:t>
              </a:r>
            </a:p>
          </p:txBody>
        </p:sp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6677025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>
                  <a:latin typeface="Arial Unicode MS" pitchFamily="34" charset="-128"/>
                </a:rPr>
                <a:t>48</a:t>
              </a:r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 flipH="1">
              <a:off x="2028825" y="2282825"/>
              <a:ext cx="161925" cy="3581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auto">
            <a:xfrm>
              <a:off x="6850063" y="50974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>
              <a:off x="1933575" y="587216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77846" name="Rectangle 22"/>
            <p:cNvSpPr>
              <a:spLocks noChangeArrowheads="1"/>
            </p:cNvSpPr>
            <p:nvPr/>
          </p:nvSpPr>
          <p:spPr bwMode="auto">
            <a:xfrm>
              <a:off x="5534025" y="6115050"/>
              <a:ext cx="3921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400" dirty="0">
                  <a:latin typeface="Arial Unicode MS" pitchFamily="34" charset="-128"/>
                </a:rPr>
                <a:t>36</a:t>
              </a:r>
            </a:p>
          </p:txBody>
        </p:sp>
        <p:sp>
          <p:nvSpPr>
            <p:cNvPr id="77848" name="Rectangle 25"/>
            <p:cNvSpPr>
              <a:spLocks noChangeArrowheads="1"/>
            </p:cNvSpPr>
            <p:nvPr/>
          </p:nvSpPr>
          <p:spPr bwMode="auto">
            <a:xfrm>
              <a:off x="1409700" y="3190875"/>
              <a:ext cx="4937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0</a:t>
              </a:r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409700" y="4391025"/>
              <a:ext cx="544513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-1</a:t>
              </a:r>
            </a:p>
          </p:txBody>
        </p:sp>
        <p:sp>
          <p:nvSpPr>
            <p:cNvPr id="77850" name="Rectangle 27"/>
            <p:cNvSpPr>
              <a:spLocks noChangeArrowheads="1"/>
            </p:cNvSpPr>
            <p:nvPr/>
          </p:nvSpPr>
          <p:spPr bwMode="auto">
            <a:xfrm>
              <a:off x="1443038" y="5800725"/>
              <a:ext cx="54451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E9B0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>
                  <a:latin typeface="Arial Unicode MS" pitchFamily="34" charset="-128"/>
                </a:rPr>
                <a:t>10</a:t>
              </a:r>
              <a:r>
                <a:rPr lang="fr-FR" altLang="fr-FR" sz="1600" baseline="30000">
                  <a:latin typeface="Arial Unicode MS" pitchFamily="34" charset="-128"/>
                </a:rPr>
                <a:t>-2</a:t>
              </a:r>
            </a:p>
          </p:txBody>
        </p:sp>
        <p:sp>
          <p:nvSpPr>
            <p:cNvPr id="77851" name="Oval 28"/>
            <p:cNvSpPr>
              <a:spLocks noChangeArrowheads="1"/>
            </p:cNvSpPr>
            <p:nvPr/>
          </p:nvSpPr>
          <p:spPr bwMode="auto">
            <a:xfrm>
              <a:off x="2587625" y="438626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2" name="Oval 29"/>
            <p:cNvSpPr>
              <a:spLocks noChangeArrowheads="1"/>
            </p:cNvSpPr>
            <p:nvPr/>
          </p:nvSpPr>
          <p:spPr bwMode="auto">
            <a:xfrm>
              <a:off x="2706688" y="41195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3" name="Oval 30"/>
            <p:cNvSpPr>
              <a:spLocks noChangeArrowheads="1"/>
            </p:cNvSpPr>
            <p:nvPr/>
          </p:nvSpPr>
          <p:spPr bwMode="auto">
            <a:xfrm>
              <a:off x="2909888" y="41576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4" name="Oval 31"/>
            <p:cNvSpPr>
              <a:spLocks noChangeArrowheads="1"/>
            </p:cNvSpPr>
            <p:nvPr/>
          </p:nvSpPr>
          <p:spPr bwMode="auto">
            <a:xfrm>
              <a:off x="2351088" y="337661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5" name="Oval 32"/>
            <p:cNvSpPr>
              <a:spLocks noChangeArrowheads="1"/>
            </p:cNvSpPr>
            <p:nvPr/>
          </p:nvSpPr>
          <p:spPr bwMode="auto">
            <a:xfrm>
              <a:off x="2147888" y="219551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6" name="Oval 33"/>
            <p:cNvSpPr>
              <a:spLocks noChangeArrowheads="1"/>
            </p:cNvSpPr>
            <p:nvPr/>
          </p:nvSpPr>
          <p:spPr bwMode="auto">
            <a:xfrm>
              <a:off x="2300288" y="3052763"/>
              <a:ext cx="153987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7" name="Oval 34"/>
            <p:cNvSpPr>
              <a:spLocks noChangeArrowheads="1"/>
            </p:cNvSpPr>
            <p:nvPr/>
          </p:nvSpPr>
          <p:spPr bwMode="auto">
            <a:xfrm>
              <a:off x="2216150" y="2576513"/>
              <a:ext cx="152400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8" name="Oval 35"/>
            <p:cNvSpPr>
              <a:spLocks noChangeArrowheads="1"/>
            </p:cNvSpPr>
            <p:nvPr/>
          </p:nvSpPr>
          <p:spPr bwMode="auto">
            <a:xfrm>
              <a:off x="2435225" y="383381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59" name="Oval 36"/>
            <p:cNvSpPr>
              <a:spLocks noChangeArrowheads="1"/>
            </p:cNvSpPr>
            <p:nvPr/>
          </p:nvSpPr>
          <p:spPr bwMode="auto">
            <a:xfrm>
              <a:off x="4314825" y="4024313"/>
              <a:ext cx="153988" cy="15875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fr-FR">
                <a:solidFill>
                  <a:srgbClr val="C00000"/>
                </a:solidFill>
              </a:endParaRPr>
            </a:p>
          </p:txBody>
        </p:sp>
        <p:sp>
          <p:nvSpPr>
            <p:cNvPr id="77860" name="Line 37"/>
            <p:cNvSpPr>
              <a:spLocks noChangeShapeType="1"/>
            </p:cNvSpPr>
            <p:nvPr/>
          </p:nvSpPr>
          <p:spPr bwMode="auto">
            <a:xfrm>
              <a:off x="2246313" y="2336800"/>
              <a:ext cx="46037" cy="3175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1" name="Line 38"/>
            <p:cNvSpPr>
              <a:spLocks noChangeShapeType="1"/>
            </p:cNvSpPr>
            <p:nvPr/>
          </p:nvSpPr>
          <p:spPr bwMode="auto">
            <a:xfrm>
              <a:off x="2314575" y="2679700"/>
              <a:ext cx="44450" cy="4699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2" name="Line 39"/>
            <p:cNvSpPr>
              <a:spLocks noChangeShapeType="1"/>
            </p:cNvSpPr>
            <p:nvPr/>
          </p:nvSpPr>
          <p:spPr bwMode="auto">
            <a:xfrm>
              <a:off x="2398713" y="3194050"/>
              <a:ext cx="28575" cy="26035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3" name="Line 40"/>
            <p:cNvSpPr>
              <a:spLocks noChangeShapeType="1"/>
            </p:cNvSpPr>
            <p:nvPr/>
          </p:nvSpPr>
          <p:spPr bwMode="auto">
            <a:xfrm>
              <a:off x="2449513" y="3479800"/>
              <a:ext cx="46037" cy="4699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4" name="Line 41"/>
            <p:cNvSpPr>
              <a:spLocks noChangeShapeType="1"/>
            </p:cNvSpPr>
            <p:nvPr/>
          </p:nvSpPr>
          <p:spPr bwMode="auto">
            <a:xfrm>
              <a:off x="2517775" y="3975100"/>
              <a:ext cx="112713" cy="5080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5" name="Line 42"/>
            <p:cNvSpPr>
              <a:spLocks noChangeShapeType="1"/>
            </p:cNvSpPr>
            <p:nvPr/>
          </p:nvSpPr>
          <p:spPr bwMode="auto">
            <a:xfrm flipV="1">
              <a:off x="2652713" y="4216400"/>
              <a:ext cx="96837" cy="2921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6" name="Line 43"/>
            <p:cNvSpPr>
              <a:spLocks noChangeShapeType="1"/>
            </p:cNvSpPr>
            <p:nvPr/>
          </p:nvSpPr>
          <p:spPr bwMode="auto">
            <a:xfrm>
              <a:off x="2771775" y="4229100"/>
              <a:ext cx="196850" cy="1905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7" name="Line 44"/>
            <p:cNvSpPr>
              <a:spLocks noChangeShapeType="1"/>
            </p:cNvSpPr>
            <p:nvPr/>
          </p:nvSpPr>
          <p:spPr bwMode="auto">
            <a:xfrm>
              <a:off x="2990850" y="4260850"/>
              <a:ext cx="130175" cy="2413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8" name="Line 45"/>
            <p:cNvSpPr>
              <a:spLocks noChangeShapeType="1"/>
            </p:cNvSpPr>
            <p:nvPr/>
          </p:nvSpPr>
          <p:spPr bwMode="auto">
            <a:xfrm flipV="1">
              <a:off x="3143250" y="4064000"/>
              <a:ext cx="1247775" cy="46355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69" name="Line 46"/>
            <p:cNvSpPr>
              <a:spLocks noChangeShapeType="1"/>
            </p:cNvSpPr>
            <p:nvPr/>
          </p:nvSpPr>
          <p:spPr bwMode="auto">
            <a:xfrm>
              <a:off x="4413250" y="4089400"/>
              <a:ext cx="2501900" cy="10795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870" name="Text Box 49"/>
            <p:cNvSpPr txBox="1">
              <a:spLocks noChangeArrowheads="1"/>
            </p:cNvSpPr>
            <p:nvPr/>
          </p:nvSpPr>
          <p:spPr bwMode="auto">
            <a:xfrm>
              <a:off x="4787862" y="2032000"/>
              <a:ext cx="3648075" cy="187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79200" rIns="90488" bIns="79200" anchorCtr="1">
              <a:spAutoFit/>
            </a:bodyPr>
            <a:lstStyle>
              <a:lvl1pPr marL="457200" indent="-45720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fr-FR" altLang="fr-FR" sz="2400" dirty="0">
                  <a:solidFill>
                    <a:srgbClr val="C00000"/>
                  </a:solidFill>
                </a:rPr>
                <a:t>	</a:t>
              </a:r>
              <a:r>
                <a:rPr lang="fr-FR" altLang="fr-FR" sz="1600" b="1" dirty="0"/>
                <a:t>Présence de rebonds </a:t>
              </a:r>
              <a:r>
                <a:rPr lang="fr-FR" altLang="fr-FR" sz="1600" dirty="0"/>
                <a:t>dans les concentrations plasmatiques surtout en phase </a:t>
              </a:r>
              <a:r>
                <a:rPr lang="fr-FR" altLang="fr-FR" sz="1600" dirty="0" err="1"/>
                <a:t>post-prandiale</a:t>
              </a:r>
              <a:endParaRPr lang="fr-FR" altLang="fr-FR" sz="1600" dirty="0"/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V="1">
              <a:off x="4391819" y="3415857"/>
              <a:ext cx="792088" cy="484189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3" name="ZoneTexte 2"/>
          <p:cNvSpPr txBox="1"/>
          <p:nvPr/>
        </p:nvSpPr>
        <p:spPr>
          <a:xfrm>
            <a:off x="610385" y="1217277"/>
            <a:ext cx="8282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altLang="fr-FR" sz="2400" b="1" dirty="0">
                <a:cs typeface="Arial" charset="0"/>
              </a:rPr>
              <a:t>Hydrolyse iléale des </a:t>
            </a:r>
            <a:r>
              <a:rPr lang="fr-FR" altLang="fr-FR" sz="2400" b="1" dirty="0" err="1">
                <a:cs typeface="Arial" charset="0"/>
              </a:rPr>
              <a:t>glucuronides</a:t>
            </a:r>
            <a:r>
              <a:rPr lang="fr-FR" altLang="fr-FR" sz="2400" b="1" dirty="0">
                <a:cs typeface="Arial" charset="0"/>
              </a:rPr>
              <a:t> </a:t>
            </a:r>
            <a:r>
              <a:rPr lang="fr-FR" altLang="fr-FR" sz="2400" dirty="0">
                <a:cs typeface="Arial" charset="0"/>
              </a:rPr>
              <a:t>par les </a:t>
            </a:r>
            <a:r>
              <a:rPr lang="fr-FR" altLang="fr-FR" sz="2400" dirty="0" err="1">
                <a:cs typeface="Arial" charset="0"/>
              </a:rPr>
              <a:t>glucuronidases</a:t>
            </a:r>
            <a:r>
              <a:rPr lang="fr-FR" altLang="fr-FR" sz="2400" dirty="0">
                <a:cs typeface="Arial" charset="0"/>
              </a:rPr>
              <a:t> bactériennes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358" y="2750947"/>
            <a:ext cx="59626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sz="1800" dirty="0">
                <a:latin typeface="Arial Unicode MS" pitchFamily="34" charset="-128"/>
              </a:rPr>
              <a:t>Ex : Acide </a:t>
            </a:r>
            <a:r>
              <a:rPr lang="fr-FR" altLang="fr-FR" sz="1800" dirty="0" err="1">
                <a:latin typeface="Arial Unicode MS" pitchFamily="34" charset="-128"/>
              </a:rPr>
              <a:t>tolfénamique</a:t>
            </a:r>
            <a:r>
              <a:rPr lang="fr-FR" altLang="fr-FR" sz="1800" dirty="0">
                <a:latin typeface="Arial Unicode MS" pitchFamily="34" charset="-128"/>
              </a:rPr>
              <a:t> (Voie orale : 4 mg • kg </a:t>
            </a:r>
            <a:r>
              <a:rPr lang="fr-FR" altLang="fr-FR" sz="1800" baseline="30000" dirty="0">
                <a:latin typeface="Arial Unicode MS" pitchFamily="34" charset="-128"/>
              </a:rPr>
              <a:t>-1</a:t>
            </a:r>
            <a:r>
              <a:rPr lang="fr-FR" altLang="fr-FR" sz="1800" dirty="0">
                <a:latin typeface="Arial Unicode MS" pitchFamily="34" charset="-128"/>
              </a:rPr>
              <a:t>)</a:t>
            </a:r>
            <a:endParaRPr lang="fr-FR" altLang="fr-FR" dirty="0">
              <a:latin typeface="Arial Unicode MS" pitchFamily="34" charset="-128"/>
            </a:endParaRPr>
          </a:p>
          <a:p>
            <a:endParaRPr lang="fr-FR" dirty="0"/>
          </a:p>
        </p:txBody>
      </p:sp>
      <p:sp>
        <p:nvSpPr>
          <p:cNvPr id="51" name="Espace réservé du contenu 5"/>
          <p:cNvSpPr>
            <a:spLocks noGrp="1"/>
          </p:cNvSpPr>
          <p:nvPr>
            <p:ph idx="4294967295"/>
          </p:nvPr>
        </p:nvSpPr>
        <p:spPr>
          <a:xfrm>
            <a:off x="611560" y="2750947"/>
            <a:ext cx="8108541" cy="384640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7426693" y="2348880"/>
            <a:ext cx="161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  <p:extLst>
      <p:ext uri="{BB962C8B-B14F-4D97-AF65-F5344CB8AC3E}">
        <p14:creationId xmlns:p14="http://schemas.microsoft.com/office/powerpoint/2010/main" val="10396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1" grpId="0" animBg="1"/>
      <p:bldP spid="4" grpId="0"/>
      <p:bldP spid="51" grpId="0" build="p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/>
              <a:t>Administration des AINS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Elimination urinaire</a:t>
            </a:r>
          </a:p>
        </p:txBody>
      </p:sp>
    </p:spTree>
    <p:extLst>
      <p:ext uri="{BB962C8B-B14F-4D97-AF65-F5344CB8AC3E}">
        <p14:creationId xmlns:p14="http://schemas.microsoft.com/office/powerpoint/2010/main" val="434371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8064896" cy="42484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>
                <a:latin typeface="Arial" charset="0"/>
                <a:cs typeface="Arial" charset="0"/>
              </a:rPr>
              <a:t>L’élimination urinaire du principe actif est </a:t>
            </a:r>
            <a:r>
              <a:rPr lang="fr-FR" altLang="fr-FR" sz="2600" dirty="0">
                <a:solidFill>
                  <a:srgbClr val="C00000"/>
                </a:solidFill>
                <a:latin typeface="Arial" charset="0"/>
                <a:cs typeface="Arial" charset="0"/>
              </a:rPr>
              <a:t>souvent faible</a:t>
            </a:r>
            <a:r>
              <a:rPr lang="fr-FR" altLang="fr-FR" sz="2600" b="0" dirty="0">
                <a:latin typeface="Arial" charset="0"/>
                <a:cs typeface="Arial" charset="0"/>
              </a:rPr>
              <a:t> </a:t>
            </a:r>
            <a:r>
              <a:rPr lang="fr-FR" altLang="fr-FR" sz="2000" b="0" dirty="0">
                <a:latin typeface="Arial" charset="0"/>
                <a:cs typeface="Arial" charset="0"/>
              </a:rPr>
              <a:t>(sauf exceptions: 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2000" b="0" dirty="0">
                <a:latin typeface="Arial" charset="0"/>
                <a:cs typeface="Arial" charset="0"/>
              </a:rPr>
              <a:t>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meglumine</a:t>
            </a:r>
            <a:r>
              <a:rPr lang="fr-FR" altLang="fr-FR" sz="2000" b="0" dirty="0">
                <a:latin typeface="Arial" charset="0"/>
                <a:cs typeface="Arial" charset="0"/>
              </a:rPr>
              <a:t>,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kétoprofène</a:t>
            </a:r>
            <a:r>
              <a:rPr lang="fr-FR" altLang="fr-FR" sz="2000" b="0" dirty="0">
                <a:latin typeface="Arial" charset="0"/>
                <a:cs typeface="Arial" charset="0"/>
              </a:rPr>
              <a:t>,…)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600" b="0" dirty="0">
              <a:latin typeface="Arial" charset="0"/>
              <a:cs typeface="Arial" charset="0"/>
            </a:endParaRPr>
          </a:p>
          <a:p>
            <a:pPr marL="285750" indent="-5143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>
                <a:latin typeface="Arial" charset="0"/>
                <a:cs typeface="Arial" charset="0"/>
              </a:rPr>
              <a:t>Ce sont principalement les métabolites qui sont éliminés dans les urines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55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7560840" cy="42484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altLang="fr-FR" sz="2800" dirty="0">
                <a:latin typeface="Arial" charset="0"/>
                <a:cs typeface="Arial" charset="0"/>
              </a:rPr>
              <a:t> Importance </a:t>
            </a:r>
            <a:r>
              <a:rPr lang="fr-FR" altLang="fr-FR" sz="2800" dirty="0">
                <a:solidFill>
                  <a:srgbClr val="C00000"/>
                </a:solidFill>
                <a:latin typeface="Arial" charset="0"/>
                <a:cs typeface="Arial" charset="0"/>
              </a:rPr>
              <a:t>du pH urinaire</a:t>
            </a:r>
            <a:r>
              <a:rPr lang="fr-FR" altLang="fr-FR" sz="2800" b="0" dirty="0">
                <a:latin typeface="Arial" charset="0"/>
                <a:cs typeface="Arial" charset="0"/>
              </a:rPr>
              <a:t> 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000" b="0" dirty="0">
                <a:latin typeface="Arial" charset="0"/>
                <a:cs typeface="Arial" charset="0"/>
              </a:rPr>
              <a:t>Influence sur l’ionisation des molécules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1600" dirty="0">
                <a:solidFill>
                  <a:srgbClr val="00B0F0"/>
                </a:solidFill>
                <a:latin typeface="Arial" charset="0"/>
                <a:cs typeface="Arial" charset="0"/>
              </a:rPr>
              <a:t>Rappels: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>
                <a:latin typeface="Arial" charset="0"/>
                <a:cs typeface="Arial" charset="0"/>
              </a:rPr>
              <a:t>Forme NI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réabsorbable</a:t>
            </a:r>
            <a:r>
              <a:rPr lang="fr-FR" altLang="fr-FR" sz="1400" b="0" dirty="0">
                <a:latin typeface="Arial" charset="0"/>
                <a:cs typeface="Arial" charset="0"/>
              </a:rPr>
              <a:t>/ forme I non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réabsorbable</a:t>
            </a:r>
            <a:endParaRPr lang="fr-FR" altLang="fr-FR" sz="1400" dirty="0"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>
                <a:latin typeface="Arial" charset="0"/>
                <a:cs typeface="Arial" charset="0"/>
              </a:rPr>
              <a:t>Urine acide: carnivores, Alcaline: herbivores, pH variable: cheval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indent="-228600"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L’urine </a:t>
            </a:r>
            <a:r>
              <a:rPr lang="fr-FR" altLang="fr-FR" sz="2300" u="sng" dirty="0">
                <a:solidFill>
                  <a:srgbClr val="C00000"/>
                </a:solidFill>
                <a:latin typeface="Arial" charset="0"/>
                <a:cs typeface="Arial" charset="0"/>
              </a:rPr>
              <a:t>alcaline</a:t>
            </a: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 des herbivores favorise l’élimination</a:t>
            </a:r>
            <a:r>
              <a:rPr lang="fr-FR" altLang="fr-FR" sz="2300" dirty="0">
                <a:latin typeface="Arial" charset="0"/>
                <a:cs typeface="Arial" charset="0"/>
              </a:rPr>
              <a:t> </a:t>
            </a:r>
            <a:r>
              <a:rPr lang="fr-FR" altLang="fr-FR" sz="2300" b="0" dirty="0">
                <a:latin typeface="Arial" charset="0"/>
                <a:cs typeface="Arial" charset="0"/>
              </a:rPr>
              <a:t>en limitant la réabsorption du PA qui est sous sa forme ionisée car les </a:t>
            </a: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AINS sont des acides faibles</a:t>
            </a:r>
            <a:r>
              <a:rPr lang="fr-FR" altLang="fr-FR" sz="2300" dirty="0">
                <a:latin typeface="Arial" charset="0"/>
                <a:cs typeface="Arial" charset="0"/>
              </a:rPr>
              <a:t>	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 bwMode="auto">
          <a:xfrm>
            <a:off x="3047290" y="4941168"/>
            <a:ext cx="588606" cy="85389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invGray">
          <a:xfrm>
            <a:off x="547520" y="188640"/>
            <a:ext cx="7726363" cy="140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000" b="1" dirty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104041" y="3031473"/>
            <a:ext cx="7339602" cy="2725969"/>
            <a:chOff x="-59124" y="1934093"/>
            <a:chExt cx="8744337" cy="3844649"/>
          </a:xfrm>
        </p:grpSpPr>
        <p:sp>
          <p:nvSpPr>
            <p:cNvPr id="17" name="Ellipse 16"/>
            <p:cNvSpPr/>
            <p:nvPr/>
          </p:nvSpPr>
          <p:spPr bwMode="auto">
            <a:xfrm>
              <a:off x="3251200" y="4729045"/>
              <a:ext cx="2321877" cy="104969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Ellipse 1"/>
            <p:cNvSpPr/>
            <p:nvPr/>
          </p:nvSpPr>
          <p:spPr bwMode="auto">
            <a:xfrm>
              <a:off x="5774267" y="4646241"/>
              <a:ext cx="2910946" cy="1049697"/>
            </a:xfrm>
            <a:prstGeom prst="ellipse">
              <a:avLst/>
            </a:prstGeom>
            <a:solidFill>
              <a:srgbClr val="FFCC81"/>
            </a:solidFill>
            <a:ln>
              <a:noFill/>
            </a:ln>
            <a:effec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75" name="Rectangle 3" descr="noir)"/>
            <p:cNvSpPr>
              <a:spLocks noChangeArrowheads="1"/>
            </p:cNvSpPr>
            <p:nvPr/>
          </p:nvSpPr>
          <p:spPr bwMode="auto">
            <a:xfrm>
              <a:off x="607931" y="1934093"/>
              <a:ext cx="6954838" cy="190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277813" indent="-277813"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93725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95288" y="3100388"/>
              <a:ext cx="828992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5" name="Rectangle 5" descr="noir)"/>
            <p:cNvSpPr>
              <a:spLocks noChangeArrowheads="1"/>
            </p:cNvSpPr>
            <p:nvPr/>
          </p:nvSpPr>
          <p:spPr bwMode="auto">
            <a:xfrm>
              <a:off x="410113" y="3389313"/>
              <a:ext cx="1592777" cy="117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pH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 err="1">
                  <a:latin typeface="Arial Unicode MS" pitchFamily="34" charset="-128"/>
                </a:rPr>
                <a:t>urinaire</a:t>
              </a:r>
              <a:endParaRPr lang="en-US" altLang="fr-FR" b="1" dirty="0">
                <a:latin typeface="Arial Unicode MS" pitchFamily="34" charset="-128"/>
              </a:endParaRPr>
            </a:p>
          </p:txBody>
        </p:sp>
        <p:sp>
          <p:nvSpPr>
            <p:cNvPr id="6" name="Rectangle 6" descr="noir)"/>
            <p:cNvSpPr>
              <a:spLocks noChangeArrowheads="1"/>
            </p:cNvSpPr>
            <p:nvPr/>
          </p:nvSpPr>
          <p:spPr bwMode="auto">
            <a:xfrm>
              <a:off x="-59124" y="4922063"/>
              <a:ext cx="2328051" cy="62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T1/2 vie (h)</a:t>
              </a:r>
            </a:p>
          </p:txBody>
        </p:sp>
        <p:sp>
          <p:nvSpPr>
            <p:cNvPr id="7" name="Rectangle 7" descr="noir)"/>
            <p:cNvSpPr>
              <a:spLocks noChangeArrowheads="1"/>
            </p:cNvSpPr>
            <p:nvPr/>
          </p:nvSpPr>
          <p:spPr bwMode="auto">
            <a:xfrm>
              <a:off x="2311400" y="3508375"/>
              <a:ext cx="6044529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5          6         6.5          8           8.5</a:t>
              </a:r>
            </a:p>
          </p:txBody>
        </p:sp>
        <p:sp>
          <p:nvSpPr>
            <p:cNvPr id="8" name="Rectangle 8" descr="noir)"/>
            <p:cNvSpPr>
              <a:spLocks noChangeArrowheads="1"/>
            </p:cNvSpPr>
            <p:nvPr/>
          </p:nvSpPr>
          <p:spPr bwMode="auto">
            <a:xfrm>
              <a:off x="2136776" y="5075237"/>
              <a:ext cx="6246968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37          9         6             1           0.5</a:t>
              </a: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invGray">
            <a:xfrm>
              <a:off x="7470775" y="2128838"/>
              <a:ext cx="1023938" cy="820737"/>
            </a:xfrm>
            <a:custGeom>
              <a:avLst/>
              <a:gdLst>
                <a:gd name="T0" fmla="*/ 2147483647 w 626"/>
                <a:gd name="T1" fmla="*/ 2147483647 h 404"/>
                <a:gd name="T2" fmla="*/ 2147483647 w 626"/>
                <a:gd name="T3" fmla="*/ 2147483647 h 404"/>
                <a:gd name="T4" fmla="*/ 2147483647 w 626"/>
                <a:gd name="T5" fmla="*/ 2147483647 h 404"/>
                <a:gd name="T6" fmla="*/ 2147483647 w 626"/>
                <a:gd name="T7" fmla="*/ 2147483647 h 404"/>
                <a:gd name="T8" fmla="*/ 2147483647 w 626"/>
                <a:gd name="T9" fmla="*/ 2147483647 h 404"/>
                <a:gd name="T10" fmla="*/ 2147483647 w 626"/>
                <a:gd name="T11" fmla="*/ 2147483647 h 404"/>
                <a:gd name="T12" fmla="*/ 2147483647 w 626"/>
                <a:gd name="T13" fmla="*/ 2147483647 h 404"/>
                <a:gd name="T14" fmla="*/ 2147483647 w 626"/>
                <a:gd name="T15" fmla="*/ 2147483647 h 404"/>
                <a:gd name="T16" fmla="*/ 2147483647 w 626"/>
                <a:gd name="T17" fmla="*/ 2147483647 h 404"/>
                <a:gd name="T18" fmla="*/ 2147483647 w 626"/>
                <a:gd name="T19" fmla="*/ 2147483647 h 404"/>
                <a:gd name="T20" fmla="*/ 2147483647 w 626"/>
                <a:gd name="T21" fmla="*/ 2147483647 h 404"/>
                <a:gd name="T22" fmla="*/ 2147483647 w 626"/>
                <a:gd name="T23" fmla="*/ 2147483647 h 404"/>
                <a:gd name="T24" fmla="*/ 2147483647 w 626"/>
                <a:gd name="T25" fmla="*/ 2147483647 h 404"/>
                <a:gd name="T26" fmla="*/ 2147483647 w 626"/>
                <a:gd name="T27" fmla="*/ 2147483647 h 404"/>
                <a:gd name="T28" fmla="*/ 2147483647 w 626"/>
                <a:gd name="T29" fmla="*/ 2147483647 h 404"/>
                <a:gd name="T30" fmla="*/ 2147483647 w 626"/>
                <a:gd name="T31" fmla="*/ 2147483647 h 404"/>
                <a:gd name="T32" fmla="*/ 2147483647 w 626"/>
                <a:gd name="T33" fmla="*/ 2147483647 h 404"/>
                <a:gd name="T34" fmla="*/ 2147483647 w 626"/>
                <a:gd name="T35" fmla="*/ 2147483647 h 404"/>
                <a:gd name="T36" fmla="*/ 2147483647 w 626"/>
                <a:gd name="T37" fmla="*/ 2147483647 h 404"/>
                <a:gd name="T38" fmla="*/ 2147483647 w 626"/>
                <a:gd name="T39" fmla="*/ 2147483647 h 404"/>
                <a:gd name="T40" fmla="*/ 2147483647 w 626"/>
                <a:gd name="T41" fmla="*/ 2147483647 h 404"/>
                <a:gd name="T42" fmla="*/ 2147483647 w 626"/>
                <a:gd name="T43" fmla="*/ 2147483647 h 404"/>
                <a:gd name="T44" fmla="*/ 2147483647 w 626"/>
                <a:gd name="T45" fmla="*/ 2147483647 h 404"/>
                <a:gd name="T46" fmla="*/ 2147483647 w 626"/>
                <a:gd name="T47" fmla="*/ 2147483647 h 404"/>
                <a:gd name="T48" fmla="*/ 2147483647 w 626"/>
                <a:gd name="T49" fmla="*/ 2147483647 h 404"/>
                <a:gd name="T50" fmla="*/ 2147483647 w 626"/>
                <a:gd name="T51" fmla="*/ 2147483647 h 404"/>
                <a:gd name="T52" fmla="*/ 2147483647 w 626"/>
                <a:gd name="T53" fmla="*/ 2147483647 h 404"/>
                <a:gd name="T54" fmla="*/ 2147483647 w 626"/>
                <a:gd name="T55" fmla="*/ 2147483647 h 404"/>
                <a:gd name="T56" fmla="*/ 2147483647 w 626"/>
                <a:gd name="T57" fmla="*/ 2147483647 h 404"/>
                <a:gd name="T58" fmla="*/ 2147483647 w 626"/>
                <a:gd name="T59" fmla="*/ 2147483647 h 404"/>
                <a:gd name="T60" fmla="*/ 2147483647 w 626"/>
                <a:gd name="T61" fmla="*/ 2147483647 h 404"/>
                <a:gd name="T62" fmla="*/ 2147483647 w 626"/>
                <a:gd name="T63" fmla="*/ 2147483647 h 404"/>
                <a:gd name="T64" fmla="*/ 2147483647 w 626"/>
                <a:gd name="T65" fmla="*/ 2147483647 h 404"/>
                <a:gd name="T66" fmla="*/ 2147483647 w 626"/>
                <a:gd name="T67" fmla="*/ 2147483647 h 404"/>
                <a:gd name="T68" fmla="*/ 2147483647 w 626"/>
                <a:gd name="T69" fmla="*/ 2147483647 h 404"/>
                <a:gd name="T70" fmla="*/ 2147483647 w 626"/>
                <a:gd name="T71" fmla="*/ 2147483647 h 4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Freeform 13"/>
            <p:cNvSpPr>
              <a:spLocks noChangeAspect="1"/>
            </p:cNvSpPr>
            <p:nvPr/>
          </p:nvSpPr>
          <p:spPr bwMode="invGray">
            <a:xfrm>
              <a:off x="6097588" y="1943100"/>
              <a:ext cx="1068387" cy="1087438"/>
            </a:xfrm>
            <a:custGeom>
              <a:avLst/>
              <a:gdLst>
                <a:gd name="T0" fmla="*/ 2147483647 w 1181"/>
                <a:gd name="T1" fmla="*/ 2147483647 h 1068"/>
                <a:gd name="T2" fmla="*/ 2147483647 w 1181"/>
                <a:gd name="T3" fmla="*/ 2147483647 h 1068"/>
                <a:gd name="T4" fmla="*/ 2147483647 w 1181"/>
                <a:gd name="T5" fmla="*/ 2147483647 h 1068"/>
                <a:gd name="T6" fmla="*/ 2147483647 w 1181"/>
                <a:gd name="T7" fmla="*/ 2147483647 h 1068"/>
                <a:gd name="T8" fmla="*/ 2147483647 w 1181"/>
                <a:gd name="T9" fmla="*/ 2147483647 h 1068"/>
                <a:gd name="T10" fmla="*/ 2147483647 w 1181"/>
                <a:gd name="T11" fmla="*/ 2147483647 h 1068"/>
                <a:gd name="T12" fmla="*/ 2147483647 w 1181"/>
                <a:gd name="T13" fmla="*/ 2147483647 h 1068"/>
                <a:gd name="T14" fmla="*/ 2147483647 w 1181"/>
                <a:gd name="T15" fmla="*/ 2147483647 h 1068"/>
                <a:gd name="T16" fmla="*/ 2147483647 w 1181"/>
                <a:gd name="T17" fmla="*/ 2147483647 h 1068"/>
                <a:gd name="T18" fmla="*/ 2147483647 w 1181"/>
                <a:gd name="T19" fmla="*/ 2147483647 h 1068"/>
                <a:gd name="T20" fmla="*/ 2147483647 w 1181"/>
                <a:gd name="T21" fmla="*/ 2147483647 h 1068"/>
                <a:gd name="T22" fmla="*/ 2147483647 w 1181"/>
                <a:gd name="T23" fmla="*/ 2147483647 h 1068"/>
                <a:gd name="T24" fmla="*/ 2147483647 w 1181"/>
                <a:gd name="T25" fmla="*/ 2147483647 h 1068"/>
                <a:gd name="T26" fmla="*/ 2147483647 w 1181"/>
                <a:gd name="T27" fmla="*/ 2147483647 h 1068"/>
                <a:gd name="T28" fmla="*/ 2147483647 w 1181"/>
                <a:gd name="T29" fmla="*/ 2147483647 h 1068"/>
                <a:gd name="T30" fmla="*/ 2147483647 w 1181"/>
                <a:gd name="T31" fmla="*/ 2147483647 h 1068"/>
                <a:gd name="T32" fmla="*/ 2147483647 w 1181"/>
                <a:gd name="T33" fmla="*/ 2147483647 h 1068"/>
                <a:gd name="T34" fmla="*/ 2147483647 w 1181"/>
                <a:gd name="T35" fmla="*/ 2147483647 h 1068"/>
                <a:gd name="T36" fmla="*/ 2147483647 w 1181"/>
                <a:gd name="T37" fmla="*/ 2147483647 h 1068"/>
                <a:gd name="T38" fmla="*/ 2147483647 w 1181"/>
                <a:gd name="T39" fmla="*/ 2147483647 h 1068"/>
                <a:gd name="T40" fmla="*/ 2147483647 w 1181"/>
                <a:gd name="T41" fmla="*/ 2147483647 h 1068"/>
                <a:gd name="T42" fmla="*/ 2147483647 w 1181"/>
                <a:gd name="T43" fmla="*/ 2147483647 h 1068"/>
                <a:gd name="T44" fmla="*/ 2147483647 w 1181"/>
                <a:gd name="T45" fmla="*/ 2147483647 h 1068"/>
                <a:gd name="T46" fmla="*/ 2147483647 w 1181"/>
                <a:gd name="T47" fmla="*/ 2147483647 h 1068"/>
                <a:gd name="T48" fmla="*/ 2147483647 w 1181"/>
                <a:gd name="T49" fmla="*/ 2147483647 h 1068"/>
                <a:gd name="T50" fmla="*/ 2147483647 w 1181"/>
                <a:gd name="T51" fmla="*/ 2147483647 h 1068"/>
                <a:gd name="T52" fmla="*/ 2147483647 w 1181"/>
                <a:gd name="T53" fmla="*/ 2147483647 h 1068"/>
                <a:gd name="T54" fmla="*/ 2147483647 w 1181"/>
                <a:gd name="T55" fmla="*/ 2147483647 h 1068"/>
                <a:gd name="T56" fmla="*/ 2147483647 w 1181"/>
                <a:gd name="T57" fmla="*/ 2147483647 h 1068"/>
                <a:gd name="T58" fmla="*/ 2147483647 w 1181"/>
                <a:gd name="T59" fmla="*/ 2147483647 h 1068"/>
                <a:gd name="T60" fmla="*/ 2147483647 w 1181"/>
                <a:gd name="T61" fmla="*/ 2147483647 h 1068"/>
                <a:gd name="T62" fmla="*/ 2147483647 w 1181"/>
                <a:gd name="T63" fmla="*/ 2147483647 h 1068"/>
                <a:gd name="T64" fmla="*/ 2147483647 w 1181"/>
                <a:gd name="T65" fmla="*/ 2147483647 h 1068"/>
                <a:gd name="T66" fmla="*/ 2147483647 w 1181"/>
                <a:gd name="T67" fmla="*/ 2147483647 h 1068"/>
                <a:gd name="T68" fmla="*/ 2147483647 w 1181"/>
                <a:gd name="T69" fmla="*/ 2147483647 h 1068"/>
                <a:gd name="T70" fmla="*/ 2147483647 w 1181"/>
                <a:gd name="T71" fmla="*/ 2147483647 h 1068"/>
                <a:gd name="T72" fmla="*/ 2147483647 w 1181"/>
                <a:gd name="T73" fmla="*/ 2147483647 h 1068"/>
                <a:gd name="T74" fmla="*/ 2147483647 w 1181"/>
                <a:gd name="T75" fmla="*/ 2147483647 h 1068"/>
                <a:gd name="T76" fmla="*/ 2147483647 w 1181"/>
                <a:gd name="T77" fmla="*/ 2147483647 h 1068"/>
                <a:gd name="T78" fmla="*/ 2147483647 w 1181"/>
                <a:gd name="T79" fmla="*/ 2147483647 h 1068"/>
                <a:gd name="T80" fmla="*/ 2147483647 w 1181"/>
                <a:gd name="T81" fmla="*/ 2147483647 h 1068"/>
                <a:gd name="T82" fmla="*/ 2147483647 w 1181"/>
                <a:gd name="T83" fmla="*/ 2147483647 h 1068"/>
                <a:gd name="T84" fmla="*/ 2147483647 w 1181"/>
                <a:gd name="T85" fmla="*/ 2147483647 h 1068"/>
                <a:gd name="T86" fmla="*/ 2147483647 w 1181"/>
                <a:gd name="T87" fmla="*/ 2147483647 h 1068"/>
                <a:gd name="T88" fmla="*/ 2147483647 w 1181"/>
                <a:gd name="T89" fmla="*/ 2147483647 h 1068"/>
                <a:gd name="T90" fmla="*/ 2147483647 w 1181"/>
                <a:gd name="T91" fmla="*/ 2147483647 h 1068"/>
                <a:gd name="T92" fmla="*/ 2147483647 w 1181"/>
                <a:gd name="T93" fmla="*/ 2147483647 h 1068"/>
                <a:gd name="T94" fmla="*/ 2147483647 w 1181"/>
                <a:gd name="T95" fmla="*/ 2147483647 h 10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1" h="1068">
                  <a:moveTo>
                    <a:pt x="66" y="301"/>
                  </a:moveTo>
                  <a:cubicBezTo>
                    <a:pt x="57" y="305"/>
                    <a:pt x="48" y="298"/>
                    <a:pt x="41" y="296"/>
                  </a:cubicBezTo>
                  <a:cubicBezTo>
                    <a:pt x="34" y="294"/>
                    <a:pt x="27" y="295"/>
                    <a:pt x="21" y="290"/>
                  </a:cubicBezTo>
                  <a:cubicBezTo>
                    <a:pt x="15" y="285"/>
                    <a:pt x="8" y="276"/>
                    <a:pt x="6" y="266"/>
                  </a:cubicBezTo>
                  <a:cubicBezTo>
                    <a:pt x="4" y="256"/>
                    <a:pt x="0" y="250"/>
                    <a:pt x="9" y="232"/>
                  </a:cubicBezTo>
                  <a:cubicBezTo>
                    <a:pt x="18" y="214"/>
                    <a:pt x="49" y="174"/>
                    <a:pt x="57" y="158"/>
                  </a:cubicBezTo>
                  <a:cubicBezTo>
                    <a:pt x="65" y="142"/>
                    <a:pt x="55" y="143"/>
                    <a:pt x="56" y="137"/>
                  </a:cubicBezTo>
                  <a:cubicBezTo>
                    <a:pt x="57" y="131"/>
                    <a:pt x="62" y="131"/>
                    <a:pt x="65" y="124"/>
                  </a:cubicBezTo>
                  <a:cubicBezTo>
                    <a:pt x="68" y="117"/>
                    <a:pt x="68" y="103"/>
                    <a:pt x="72" y="95"/>
                  </a:cubicBezTo>
                  <a:cubicBezTo>
                    <a:pt x="76" y="87"/>
                    <a:pt x="81" y="83"/>
                    <a:pt x="87" y="77"/>
                  </a:cubicBezTo>
                  <a:cubicBezTo>
                    <a:pt x="93" y="71"/>
                    <a:pt x="105" y="69"/>
                    <a:pt x="107" y="59"/>
                  </a:cubicBezTo>
                  <a:cubicBezTo>
                    <a:pt x="109" y="49"/>
                    <a:pt x="96" y="21"/>
                    <a:pt x="99" y="17"/>
                  </a:cubicBezTo>
                  <a:cubicBezTo>
                    <a:pt x="102" y="13"/>
                    <a:pt x="119" y="40"/>
                    <a:pt x="126" y="38"/>
                  </a:cubicBezTo>
                  <a:cubicBezTo>
                    <a:pt x="133" y="36"/>
                    <a:pt x="135" y="0"/>
                    <a:pt x="143" y="5"/>
                  </a:cubicBezTo>
                  <a:cubicBezTo>
                    <a:pt x="151" y="10"/>
                    <a:pt x="160" y="52"/>
                    <a:pt x="177" y="68"/>
                  </a:cubicBezTo>
                  <a:cubicBezTo>
                    <a:pt x="194" y="84"/>
                    <a:pt x="202" y="76"/>
                    <a:pt x="243" y="101"/>
                  </a:cubicBezTo>
                  <a:cubicBezTo>
                    <a:pt x="284" y="126"/>
                    <a:pt x="378" y="191"/>
                    <a:pt x="423" y="221"/>
                  </a:cubicBezTo>
                  <a:cubicBezTo>
                    <a:pt x="468" y="251"/>
                    <a:pt x="490" y="268"/>
                    <a:pt x="513" y="281"/>
                  </a:cubicBezTo>
                  <a:cubicBezTo>
                    <a:pt x="536" y="294"/>
                    <a:pt x="540" y="296"/>
                    <a:pt x="560" y="302"/>
                  </a:cubicBezTo>
                  <a:cubicBezTo>
                    <a:pt x="580" y="308"/>
                    <a:pt x="588" y="320"/>
                    <a:pt x="632" y="318"/>
                  </a:cubicBezTo>
                  <a:cubicBezTo>
                    <a:pt x="676" y="316"/>
                    <a:pt x="759" y="294"/>
                    <a:pt x="822" y="293"/>
                  </a:cubicBezTo>
                  <a:cubicBezTo>
                    <a:pt x="885" y="292"/>
                    <a:pt x="963" y="300"/>
                    <a:pt x="1010" y="313"/>
                  </a:cubicBezTo>
                  <a:cubicBezTo>
                    <a:pt x="1057" y="326"/>
                    <a:pt x="1080" y="341"/>
                    <a:pt x="1107" y="371"/>
                  </a:cubicBezTo>
                  <a:cubicBezTo>
                    <a:pt x="1134" y="401"/>
                    <a:pt x="1159" y="442"/>
                    <a:pt x="1170" y="491"/>
                  </a:cubicBezTo>
                  <a:cubicBezTo>
                    <a:pt x="1181" y="540"/>
                    <a:pt x="1175" y="613"/>
                    <a:pt x="1173" y="665"/>
                  </a:cubicBezTo>
                  <a:cubicBezTo>
                    <a:pt x="1171" y="717"/>
                    <a:pt x="1162" y="776"/>
                    <a:pt x="1158" y="803"/>
                  </a:cubicBezTo>
                  <a:cubicBezTo>
                    <a:pt x="1154" y="830"/>
                    <a:pt x="1156" y="831"/>
                    <a:pt x="1149" y="827"/>
                  </a:cubicBezTo>
                  <a:cubicBezTo>
                    <a:pt x="1142" y="823"/>
                    <a:pt x="1128" y="801"/>
                    <a:pt x="1116" y="779"/>
                  </a:cubicBezTo>
                  <a:cubicBezTo>
                    <a:pt x="1104" y="757"/>
                    <a:pt x="1086" y="726"/>
                    <a:pt x="1080" y="692"/>
                  </a:cubicBezTo>
                  <a:cubicBezTo>
                    <a:pt x="1074" y="658"/>
                    <a:pt x="1077" y="611"/>
                    <a:pt x="1077" y="572"/>
                  </a:cubicBezTo>
                  <a:cubicBezTo>
                    <a:pt x="1077" y="533"/>
                    <a:pt x="1082" y="488"/>
                    <a:pt x="1080" y="458"/>
                  </a:cubicBezTo>
                  <a:cubicBezTo>
                    <a:pt x="1078" y="428"/>
                    <a:pt x="1068" y="389"/>
                    <a:pt x="1065" y="389"/>
                  </a:cubicBezTo>
                  <a:cubicBezTo>
                    <a:pt x="1062" y="389"/>
                    <a:pt x="1064" y="427"/>
                    <a:pt x="1062" y="455"/>
                  </a:cubicBezTo>
                  <a:cubicBezTo>
                    <a:pt x="1060" y="483"/>
                    <a:pt x="1055" y="531"/>
                    <a:pt x="1050" y="557"/>
                  </a:cubicBezTo>
                  <a:cubicBezTo>
                    <a:pt x="1045" y="583"/>
                    <a:pt x="1034" y="589"/>
                    <a:pt x="1034" y="610"/>
                  </a:cubicBezTo>
                  <a:cubicBezTo>
                    <a:pt x="1034" y="631"/>
                    <a:pt x="1039" y="662"/>
                    <a:pt x="1047" y="683"/>
                  </a:cubicBezTo>
                  <a:cubicBezTo>
                    <a:pt x="1055" y="704"/>
                    <a:pt x="1072" y="723"/>
                    <a:pt x="1080" y="734"/>
                  </a:cubicBezTo>
                  <a:cubicBezTo>
                    <a:pt x="1088" y="745"/>
                    <a:pt x="1096" y="738"/>
                    <a:pt x="1098" y="752"/>
                  </a:cubicBezTo>
                  <a:cubicBezTo>
                    <a:pt x="1100" y="766"/>
                    <a:pt x="1089" y="782"/>
                    <a:pt x="1092" y="818"/>
                  </a:cubicBezTo>
                  <a:cubicBezTo>
                    <a:pt x="1095" y="854"/>
                    <a:pt x="1118" y="944"/>
                    <a:pt x="1119" y="971"/>
                  </a:cubicBezTo>
                  <a:cubicBezTo>
                    <a:pt x="1120" y="998"/>
                    <a:pt x="1103" y="978"/>
                    <a:pt x="1098" y="983"/>
                  </a:cubicBezTo>
                  <a:cubicBezTo>
                    <a:pt x="1093" y="988"/>
                    <a:pt x="1088" y="994"/>
                    <a:pt x="1089" y="1001"/>
                  </a:cubicBezTo>
                  <a:cubicBezTo>
                    <a:pt x="1090" y="1008"/>
                    <a:pt x="1100" y="1018"/>
                    <a:pt x="1101" y="1025"/>
                  </a:cubicBezTo>
                  <a:cubicBezTo>
                    <a:pt x="1102" y="1032"/>
                    <a:pt x="1099" y="1037"/>
                    <a:pt x="1095" y="1043"/>
                  </a:cubicBezTo>
                  <a:cubicBezTo>
                    <a:pt x="1091" y="1049"/>
                    <a:pt x="1089" y="1058"/>
                    <a:pt x="1077" y="1061"/>
                  </a:cubicBezTo>
                  <a:cubicBezTo>
                    <a:pt x="1065" y="1064"/>
                    <a:pt x="1028" y="1068"/>
                    <a:pt x="1023" y="1061"/>
                  </a:cubicBezTo>
                  <a:cubicBezTo>
                    <a:pt x="1018" y="1054"/>
                    <a:pt x="1038" y="1046"/>
                    <a:pt x="1044" y="1019"/>
                  </a:cubicBezTo>
                  <a:cubicBezTo>
                    <a:pt x="1050" y="992"/>
                    <a:pt x="1060" y="933"/>
                    <a:pt x="1059" y="896"/>
                  </a:cubicBezTo>
                  <a:cubicBezTo>
                    <a:pt x="1058" y="859"/>
                    <a:pt x="1045" y="826"/>
                    <a:pt x="1035" y="799"/>
                  </a:cubicBezTo>
                  <a:cubicBezTo>
                    <a:pt x="1025" y="772"/>
                    <a:pt x="1006" y="736"/>
                    <a:pt x="996" y="736"/>
                  </a:cubicBezTo>
                  <a:cubicBezTo>
                    <a:pt x="986" y="736"/>
                    <a:pt x="980" y="777"/>
                    <a:pt x="975" y="800"/>
                  </a:cubicBezTo>
                  <a:cubicBezTo>
                    <a:pt x="970" y="823"/>
                    <a:pt x="968" y="847"/>
                    <a:pt x="966" y="875"/>
                  </a:cubicBezTo>
                  <a:cubicBezTo>
                    <a:pt x="964" y="903"/>
                    <a:pt x="969" y="950"/>
                    <a:pt x="965" y="967"/>
                  </a:cubicBezTo>
                  <a:cubicBezTo>
                    <a:pt x="961" y="984"/>
                    <a:pt x="949" y="971"/>
                    <a:pt x="941" y="976"/>
                  </a:cubicBezTo>
                  <a:cubicBezTo>
                    <a:pt x="933" y="981"/>
                    <a:pt x="920" y="988"/>
                    <a:pt x="918" y="995"/>
                  </a:cubicBezTo>
                  <a:cubicBezTo>
                    <a:pt x="916" y="1002"/>
                    <a:pt x="927" y="1012"/>
                    <a:pt x="926" y="1019"/>
                  </a:cubicBezTo>
                  <a:cubicBezTo>
                    <a:pt x="925" y="1026"/>
                    <a:pt x="923" y="1037"/>
                    <a:pt x="914" y="1040"/>
                  </a:cubicBezTo>
                  <a:cubicBezTo>
                    <a:pt x="905" y="1043"/>
                    <a:pt x="885" y="1040"/>
                    <a:pt x="873" y="1040"/>
                  </a:cubicBezTo>
                  <a:cubicBezTo>
                    <a:pt x="861" y="1040"/>
                    <a:pt x="840" y="1046"/>
                    <a:pt x="840" y="1040"/>
                  </a:cubicBezTo>
                  <a:cubicBezTo>
                    <a:pt x="840" y="1034"/>
                    <a:pt x="858" y="1020"/>
                    <a:pt x="870" y="1004"/>
                  </a:cubicBezTo>
                  <a:cubicBezTo>
                    <a:pt x="882" y="988"/>
                    <a:pt x="902" y="985"/>
                    <a:pt x="911" y="946"/>
                  </a:cubicBezTo>
                  <a:cubicBezTo>
                    <a:pt x="920" y="907"/>
                    <a:pt x="934" y="828"/>
                    <a:pt x="924" y="770"/>
                  </a:cubicBezTo>
                  <a:cubicBezTo>
                    <a:pt x="914" y="712"/>
                    <a:pt x="879" y="628"/>
                    <a:pt x="849" y="599"/>
                  </a:cubicBezTo>
                  <a:cubicBezTo>
                    <a:pt x="819" y="570"/>
                    <a:pt x="777" y="590"/>
                    <a:pt x="744" y="594"/>
                  </a:cubicBezTo>
                  <a:cubicBezTo>
                    <a:pt x="711" y="598"/>
                    <a:pt x="684" y="619"/>
                    <a:pt x="650" y="626"/>
                  </a:cubicBezTo>
                  <a:cubicBezTo>
                    <a:pt x="616" y="633"/>
                    <a:pt x="567" y="634"/>
                    <a:pt x="540" y="634"/>
                  </a:cubicBezTo>
                  <a:cubicBezTo>
                    <a:pt x="513" y="634"/>
                    <a:pt x="496" y="609"/>
                    <a:pt x="485" y="626"/>
                  </a:cubicBezTo>
                  <a:cubicBezTo>
                    <a:pt x="474" y="643"/>
                    <a:pt x="474" y="682"/>
                    <a:pt x="476" y="734"/>
                  </a:cubicBezTo>
                  <a:cubicBezTo>
                    <a:pt x="478" y="786"/>
                    <a:pt x="494" y="900"/>
                    <a:pt x="498" y="938"/>
                  </a:cubicBezTo>
                  <a:cubicBezTo>
                    <a:pt x="502" y="976"/>
                    <a:pt x="505" y="953"/>
                    <a:pt x="501" y="961"/>
                  </a:cubicBezTo>
                  <a:cubicBezTo>
                    <a:pt x="497" y="969"/>
                    <a:pt x="477" y="980"/>
                    <a:pt x="473" y="988"/>
                  </a:cubicBezTo>
                  <a:cubicBezTo>
                    <a:pt x="469" y="996"/>
                    <a:pt x="480" y="1001"/>
                    <a:pt x="477" y="1010"/>
                  </a:cubicBezTo>
                  <a:cubicBezTo>
                    <a:pt x="474" y="1019"/>
                    <a:pt x="467" y="1039"/>
                    <a:pt x="455" y="1045"/>
                  </a:cubicBezTo>
                  <a:cubicBezTo>
                    <a:pt x="443" y="1051"/>
                    <a:pt x="411" y="1049"/>
                    <a:pt x="405" y="1045"/>
                  </a:cubicBezTo>
                  <a:cubicBezTo>
                    <a:pt x="399" y="1041"/>
                    <a:pt x="409" y="1035"/>
                    <a:pt x="417" y="1019"/>
                  </a:cubicBezTo>
                  <a:cubicBezTo>
                    <a:pt x="425" y="1003"/>
                    <a:pt x="449" y="970"/>
                    <a:pt x="453" y="947"/>
                  </a:cubicBezTo>
                  <a:cubicBezTo>
                    <a:pt x="457" y="924"/>
                    <a:pt x="444" y="878"/>
                    <a:pt x="441" y="878"/>
                  </a:cubicBezTo>
                  <a:cubicBezTo>
                    <a:pt x="438" y="878"/>
                    <a:pt x="437" y="929"/>
                    <a:pt x="432" y="950"/>
                  </a:cubicBezTo>
                  <a:cubicBezTo>
                    <a:pt x="427" y="971"/>
                    <a:pt x="419" y="994"/>
                    <a:pt x="413" y="1003"/>
                  </a:cubicBezTo>
                  <a:cubicBezTo>
                    <a:pt x="407" y="1012"/>
                    <a:pt x="394" y="1003"/>
                    <a:pt x="393" y="1007"/>
                  </a:cubicBezTo>
                  <a:cubicBezTo>
                    <a:pt x="392" y="1011"/>
                    <a:pt x="404" y="1020"/>
                    <a:pt x="404" y="1027"/>
                  </a:cubicBezTo>
                  <a:cubicBezTo>
                    <a:pt x="404" y="1034"/>
                    <a:pt x="402" y="1047"/>
                    <a:pt x="390" y="1051"/>
                  </a:cubicBezTo>
                  <a:cubicBezTo>
                    <a:pt x="378" y="1055"/>
                    <a:pt x="334" y="1061"/>
                    <a:pt x="329" y="1051"/>
                  </a:cubicBezTo>
                  <a:cubicBezTo>
                    <a:pt x="324" y="1041"/>
                    <a:pt x="350" y="1017"/>
                    <a:pt x="359" y="994"/>
                  </a:cubicBezTo>
                  <a:cubicBezTo>
                    <a:pt x="368" y="971"/>
                    <a:pt x="380" y="942"/>
                    <a:pt x="384" y="914"/>
                  </a:cubicBezTo>
                  <a:cubicBezTo>
                    <a:pt x="388" y="886"/>
                    <a:pt x="382" y="849"/>
                    <a:pt x="381" y="827"/>
                  </a:cubicBezTo>
                  <a:cubicBezTo>
                    <a:pt x="380" y="805"/>
                    <a:pt x="377" y="800"/>
                    <a:pt x="375" y="781"/>
                  </a:cubicBezTo>
                  <a:cubicBezTo>
                    <a:pt x="373" y="762"/>
                    <a:pt x="369" y="739"/>
                    <a:pt x="366" y="713"/>
                  </a:cubicBezTo>
                  <a:cubicBezTo>
                    <a:pt x="363" y="687"/>
                    <a:pt x="362" y="648"/>
                    <a:pt x="354" y="623"/>
                  </a:cubicBezTo>
                  <a:cubicBezTo>
                    <a:pt x="346" y="598"/>
                    <a:pt x="326" y="584"/>
                    <a:pt x="318" y="560"/>
                  </a:cubicBezTo>
                  <a:cubicBezTo>
                    <a:pt x="310" y="536"/>
                    <a:pt x="309" y="503"/>
                    <a:pt x="305" y="481"/>
                  </a:cubicBezTo>
                  <a:cubicBezTo>
                    <a:pt x="301" y="459"/>
                    <a:pt x="312" y="466"/>
                    <a:pt x="294" y="430"/>
                  </a:cubicBezTo>
                  <a:cubicBezTo>
                    <a:pt x="276" y="394"/>
                    <a:pt x="216" y="296"/>
                    <a:pt x="195" y="266"/>
                  </a:cubicBezTo>
                  <a:cubicBezTo>
                    <a:pt x="174" y="236"/>
                    <a:pt x="178" y="250"/>
                    <a:pt x="167" y="247"/>
                  </a:cubicBezTo>
                  <a:cubicBezTo>
                    <a:pt x="156" y="244"/>
                    <a:pt x="141" y="244"/>
                    <a:pt x="129" y="248"/>
                  </a:cubicBezTo>
                  <a:cubicBezTo>
                    <a:pt x="117" y="252"/>
                    <a:pt x="103" y="263"/>
                    <a:pt x="93" y="272"/>
                  </a:cubicBezTo>
                  <a:cubicBezTo>
                    <a:pt x="83" y="281"/>
                    <a:pt x="74" y="297"/>
                    <a:pt x="66" y="301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4789311" y="2270125"/>
              <a:ext cx="984956" cy="609600"/>
              <a:chOff x="206" y="1368"/>
              <a:chExt cx="698" cy="384"/>
            </a:xfrm>
            <a:solidFill>
              <a:srgbClr val="C00000"/>
            </a:solidFill>
          </p:grpSpPr>
          <p:sp>
            <p:nvSpPr>
              <p:cNvPr id="12" name="Freeform 15"/>
              <p:cNvSpPr>
                <a:spLocks/>
              </p:cNvSpPr>
              <p:nvPr/>
            </p:nvSpPr>
            <p:spPr bwMode="invGray">
              <a:xfrm>
                <a:off x="258" y="1368"/>
                <a:ext cx="646" cy="384"/>
              </a:xfrm>
              <a:custGeom>
                <a:avLst/>
                <a:gdLst>
                  <a:gd name="T0" fmla="*/ 24 w 646"/>
                  <a:gd name="T1" fmla="*/ 82 h 384"/>
                  <a:gd name="T2" fmla="*/ 122 w 646"/>
                  <a:gd name="T3" fmla="*/ 20 h 384"/>
                  <a:gd name="T4" fmla="*/ 254 w 646"/>
                  <a:gd name="T5" fmla="*/ 0 h 384"/>
                  <a:gd name="T6" fmla="*/ 382 w 646"/>
                  <a:gd name="T7" fmla="*/ 20 h 384"/>
                  <a:gd name="T8" fmla="*/ 500 w 646"/>
                  <a:gd name="T9" fmla="*/ 66 h 384"/>
                  <a:gd name="T10" fmla="*/ 526 w 646"/>
                  <a:gd name="T11" fmla="*/ 54 h 384"/>
                  <a:gd name="T12" fmla="*/ 564 w 646"/>
                  <a:gd name="T13" fmla="*/ 58 h 384"/>
                  <a:gd name="T14" fmla="*/ 536 w 646"/>
                  <a:gd name="T15" fmla="*/ 98 h 384"/>
                  <a:gd name="T16" fmla="*/ 550 w 646"/>
                  <a:gd name="T17" fmla="*/ 132 h 384"/>
                  <a:gd name="T18" fmla="*/ 554 w 646"/>
                  <a:gd name="T19" fmla="*/ 164 h 384"/>
                  <a:gd name="T20" fmla="*/ 576 w 646"/>
                  <a:gd name="T21" fmla="*/ 182 h 384"/>
                  <a:gd name="T22" fmla="*/ 598 w 646"/>
                  <a:gd name="T23" fmla="*/ 198 h 384"/>
                  <a:gd name="T24" fmla="*/ 626 w 646"/>
                  <a:gd name="T25" fmla="*/ 204 h 384"/>
                  <a:gd name="T26" fmla="*/ 644 w 646"/>
                  <a:gd name="T27" fmla="*/ 212 h 384"/>
                  <a:gd name="T28" fmla="*/ 616 w 646"/>
                  <a:gd name="T29" fmla="*/ 272 h 384"/>
                  <a:gd name="T30" fmla="*/ 560 w 646"/>
                  <a:gd name="T31" fmla="*/ 270 h 384"/>
                  <a:gd name="T32" fmla="*/ 514 w 646"/>
                  <a:gd name="T33" fmla="*/ 274 h 384"/>
                  <a:gd name="T34" fmla="*/ 474 w 646"/>
                  <a:gd name="T35" fmla="*/ 268 h 384"/>
                  <a:gd name="T36" fmla="*/ 432 w 646"/>
                  <a:gd name="T37" fmla="*/ 302 h 384"/>
                  <a:gd name="T38" fmla="*/ 408 w 646"/>
                  <a:gd name="T39" fmla="*/ 384 h 384"/>
                  <a:gd name="T40" fmla="*/ 378 w 646"/>
                  <a:gd name="T41" fmla="*/ 382 h 384"/>
                  <a:gd name="T42" fmla="*/ 382 w 646"/>
                  <a:gd name="T43" fmla="*/ 302 h 384"/>
                  <a:gd name="T44" fmla="*/ 300 w 646"/>
                  <a:gd name="T45" fmla="*/ 302 h 384"/>
                  <a:gd name="T46" fmla="*/ 124 w 646"/>
                  <a:gd name="T47" fmla="*/ 284 h 384"/>
                  <a:gd name="T48" fmla="*/ 116 w 646"/>
                  <a:gd name="T49" fmla="*/ 308 h 384"/>
                  <a:gd name="T50" fmla="*/ 112 w 646"/>
                  <a:gd name="T51" fmla="*/ 378 h 384"/>
                  <a:gd name="T52" fmla="*/ 84 w 646"/>
                  <a:gd name="T53" fmla="*/ 380 h 384"/>
                  <a:gd name="T54" fmla="*/ 56 w 646"/>
                  <a:gd name="T55" fmla="*/ 302 h 384"/>
                  <a:gd name="T56" fmla="*/ 60 w 646"/>
                  <a:gd name="T57" fmla="*/ 276 h 384"/>
                  <a:gd name="T58" fmla="*/ 14 w 646"/>
                  <a:gd name="T59" fmla="*/ 220 h 384"/>
                  <a:gd name="T60" fmla="*/ 0 w 646"/>
                  <a:gd name="T61" fmla="*/ 148 h 384"/>
                  <a:gd name="T62" fmla="*/ 24 w 646"/>
                  <a:gd name="T63" fmla="*/ 82 h 3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46" h="384">
                    <a:moveTo>
                      <a:pt x="24" y="82"/>
                    </a:moveTo>
                    <a:cubicBezTo>
                      <a:pt x="44" y="61"/>
                      <a:pt x="84" y="34"/>
                      <a:pt x="122" y="20"/>
                    </a:cubicBezTo>
                    <a:cubicBezTo>
                      <a:pt x="160" y="6"/>
                      <a:pt x="211" y="0"/>
                      <a:pt x="254" y="0"/>
                    </a:cubicBezTo>
                    <a:cubicBezTo>
                      <a:pt x="297" y="0"/>
                      <a:pt x="341" y="9"/>
                      <a:pt x="382" y="20"/>
                    </a:cubicBezTo>
                    <a:cubicBezTo>
                      <a:pt x="423" y="31"/>
                      <a:pt x="476" y="60"/>
                      <a:pt x="500" y="66"/>
                    </a:cubicBezTo>
                    <a:cubicBezTo>
                      <a:pt x="524" y="72"/>
                      <a:pt x="515" y="55"/>
                      <a:pt x="526" y="54"/>
                    </a:cubicBezTo>
                    <a:cubicBezTo>
                      <a:pt x="537" y="53"/>
                      <a:pt x="562" y="51"/>
                      <a:pt x="564" y="58"/>
                    </a:cubicBezTo>
                    <a:cubicBezTo>
                      <a:pt x="566" y="65"/>
                      <a:pt x="538" y="86"/>
                      <a:pt x="536" y="98"/>
                    </a:cubicBezTo>
                    <a:cubicBezTo>
                      <a:pt x="534" y="110"/>
                      <a:pt x="547" y="121"/>
                      <a:pt x="550" y="132"/>
                    </a:cubicBezTo>
                    <a:cubicBezTo>
                      <a:pt x="553" y="143"/>
                      <a:pt x="550" y="156"/>
                      <a:pt x="554" y="164"/>
                    </a:cubicBezTo>
                    <a:cubicBezTo>
                      <a:pt x="558" y="172"/>
                      <a:pt x="569" y="176"/>
                      <a:pt x="576" y="182"/>
                    </a:cubicBezTo>
                    <a:cubicBezTo>
                      <a:pt x="583" y="188"/>
                      <a:pt x="590" y="194"/>
                      <a:pt x="598" y="198"/>
                    </a:cubicBezTo>
                    <a:cubicBezTo>
                      <a:pt x="606" y="202"/>
                      <a:pt x="618" y="202"/>
                      <a:pt x="626" y="204"/>
                    </a:cubicBezTo>
                    <a:cubicBezTo>
                      <a:pt x="634" y="206"/>
                      <a:pt x="646" y="201"/>
                      <a:pt x="644" y="212"/>
                    </a:cubicBezTo>
                    <a:cubicBezTo>
                      <a:pt x="642" y="223"/>
                      <a:pt x="630" y="262"/>
                      <a:pt x="616" y="272"/>
                    </a:cubicBezTo>
                    <a:cubicBezTo>
                      <a:pt x="602" y="282"/>
                      <a:pt x="577" y="270"/>
                      <a:pt x="560" y="270"/>
                    </a:cubicBezTo>
                    <a:cubicBezTo>
                      <a:pt x="543" y="270"/>
                      <a:pt x="528" y="274"/>
                      <a:pt x="514" y="274"/>
                    </a:cubicBezTo>
                    <a:cubicBezTo>
                      <a:pt x="500" y="274"/>
                      <a:pt x="488" y="263"/>
                      <a:pt x="474" y="268"/>
                    </a:cubicBezTo>
                    <a:cubicBezTo>
                      <a:pt x="460" y="273"/>
                      <a:pt x="443" y="283"/>
                      <a:pt x="432" y="302"/>
                    </a:cubicBezTo>
                    <a:cubicBezTo>
                      <a:pt x="421" y="321"/>
                      <a:pt x="417" y="371"/>
                      <a:pt x="408" y="384"/>
                    </a:cubicBezTo>
                    <a:lnTo>
                      <a:pt x="378" y="382"/>
                    </a:lnTo>
                    <a:lnTo>
                      <a:pt x="382" y="302"/>
                    </a:lnTo>
                    <a:cubicBezTo>
                      <a:pt x="369" y="289"/>
                      <a:pt x="343" y="305"/>
                      <a:pt x="300" y="302"/>
                    </a:cubicBezTo>
                    <a:cubicBezTo>
                      <a:pt x="257" y="299"/>
                      <a:pt x="155" y="283"/>
                      <a:pt x="124" y="284"/>
                    </a:cubicBezTo>
                    <a:lnTo>
                      <a:pt x="116" y="308"/>
                    </a:lnTo>
                    <a:cubicBezTo>
                      <a:pt x="114" y="324"/>
                      <a:pt x="117" y="366"/>
                      <a:pt x="112" y="378"/>
                    </a:cubicBezTo>
                    <a:lnTo>
                      <a:pt x="84" y="380"/>
                    </a:lnTo>
                    <a:lnTo>
                      <a:pt x="56" y="302"/>
                    </a:lnTo>
                    <a:cubicBezTo>
                      <a:pt x="52" y="285"/>
                      <a:pt x="67" y="290"/>
                      <a:pt x="60" y="276"/>
                    </a:cubicBezTo>
                    <a:cubicBezTo>
                      <a:pt x="53" y="262"/>
                      <a:pt x="24" y="241"/>
                      <a:pt x="14" y="220"/>
                    </a:cubicBezTo>
                    <a:cubicBezTo>
                      <a:pt x="4" y="199"/>
                      <a:pt x="0" y="171"/>
                      <a:pt x="0" y="148"/>
                    </a:cubicBezTo>
                    <a:cubicBezTo>
                      <a:pt x="0" y="125"/>
                      <a:pt x="4" y="103"/>
                      <a:pt x="24" y="8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invGray">
              <a:xfrm>
                <a:off x="206" y="1428"/>
                <a:ext cx="64" cy="96"/>
              </a:xfrm>
              <a:custGeom>
                <a:avLst/>
                <a:gdLst>
                  <a:gd name="T0" fmla="*/ 64 w 64"/>
                  <a:gd name="T1" fmla="*/ 34 h 96"/>
                  <a:gd name="T2" fmla="*/ 44 w 64"/>
                  <a:gd name="T3" fmla="*/ 20 h 96"/>
                  <a:gd name="T4" fmla="*/ 32 w 64"/>
                  <a:gd name="T5" fmla="*/ 2 h 96"/>
                  <a:gd name="T6" fmla="*/ 10 w 64"/>
                  <a:gd name="T7" fmla="*/ 6 h 96"/>
                  <a:gd name="T8" fmla="*/ 0 w 64"/>
                  <a:gd name="T9" fmla="*/ 26 h 96"/>
                  <a:gd name="T10" fmla="*/ 8 w 64"/>
                  <a:gd name="T11" fmla="*/ 40 h 96"/>
                  <a:gd name="T12" fmla="*/ 26 w 64"/>
                  <a:gd name="T13" fmla="*/ 38 h 96"/>
                  <a:gd name="T14" fmla="*/ 48 w 64"/>
                  <a:gd name="T15" fmla="*/ 34 h 96"/>
                  <a:gd name="T16" fmla="*/ 34 w 64"/>
                  <a:gd name="T17" fmla="*/ 44 h 96"/>
                  <a:gd name="T18" fmla="*/ 28 w 64"/>
                  <a:gd name="T19" fmla="*/ 74 h 96"/>
                  <a:gd name="T20" fmla="*/ 34 w 64"/>
                  <a:gd name="T21" fmla="*/ 96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96">
                    <a:moveTo>
                      <a:pt x="64" y="34"/>
                    </a:moveTo>
                    <a:cubicBezTo>
                      <a:pt x="56" y="30"/>
                      <a:pt x="49" y="25"/>
                      <a:pt x="44" y="20"/>
                    </a:cubicBezTo>
                    <a:cubicBezTo>
                      <a:pt x="39" y="15"/>
                      <a:pt x="37" y="4"/>
                      <a:pt x="32" y="2"/>
                    </a:cubicBezTo>
                    <a:cubicBezTo>
                      <a:pt x="27" y="0"/>
                      <a:pt x="15" y="2"/>
                      <a:pt x="10" y="6"/>
                    </a:cubicBezTo>
                    <a:cubicBezTo>
                      <a:pt x="5" y="10"/>
                      <a:pt x="0" y="20"/>
                      <a:pt x="0" y="26"/>
                    </a:cubicBezTo>
                    <a:cubicBezTo>
                      <a:pt x="0" y="32"/>
                      <a:pt x="4" y="38"/>
                      <a:pt x="8" y="40"/>
                    </a:cubicBezTo>
                    <a:cubicBezTo>
                      <a:pt x="12" y="42"/>
                      <a:pt x="19" y="39"/>
                      <a:pt x="26" y="38"/>
                    </a:cubicBezTo>
                    <a:cubicBezTo>
                      <a:pt x="33" y="37"/>
                      <a:pt x="47" y="33"/>
                      <a:pt x="48" y="34"/>
                    </a:cubicBezTo>
                    <a:cubicBezTo>
                      <a:pt x="49" y="35"/>
                      <a:pt x="37" y="37"/>
                      <a:pt x="34" y="44"/>
                    </a:cubicBezTo>
                    <a:cubicBezTo>
                      <a:pt x="31" y="51"/>
                      <a:pt x="28" y="65"/>
                      <a:pt x="28" y="74"/>
                    </a:cubicBezTo>
                    <a:cubicBezTo>
                      <a:pt x="28" y="83"/>
                      <a:pt x="31" y="89"/>
                      <a:pt x="34" y="96"/>
                    </a:cubicBez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</p:grpSp>
        <p:sp>
          <p:nvSpPr>
            <p:cNvPr id="14" name="Freeform 15"/>
            <p:cNvSpPr>
              <a:spLocks noChangeAspect="1"/>
            </p:cNvSpPr>
            <p:nvPr/>
          </p:nvSpPr>
          <p:spPr bwMode="invGray">
            <a:xfrm>
              <a:off x="3613150" y="2008188"/>
              <a:ext cx="1047750" cy="1019175"/>
            </a:xfrm>
            <a:custGeom>
              <a:avLst/>
              <a:gdLst>
                <a:gd name="T0" fmla="*/ 2147483647 w 884"/>
                <a:gd name="T1" fmla="*/ 2147483647 h 763"/>
                <a:gd name="T2" fmla="*/ 2147483647 w 884"/>
                <a:gd name="T3" fmla="*/ 2147483647 h 763"/>
                <a:gd name="T4" fmla="*/ 2147483647 w 884"/>
                <a:gd name="T5" fmla="*/ 2147483647 h 763"/>
                <a:gd name="T6" fmla="*/ 2147483647 w 884"/>
                <a:gd name="T7" fmla="*/ 2147483647 h 763"/>
                <a:gd name="T8" fmla="*/ 2147483647 w 884"/>
                <a:gd name="T9" fmla="*/ 2147483647 h 763"/>
                <a:gd name="T10" fmla="*/ 2147483647 w 884"/>
                <a:gd name="T11" fmla="*/ 2147483647 h 763"/>
                <a:gd name="T12" fmla="*/ 2147483647 w 884"/>
                <a:gd name="T13" fmla="*/ 2147483647 h 763"/>
                <a:gd name="T14" fmla="*/ 2147483647 w 884"/>
                <a:gd name="T15" fmla="*/ 2147483647 h 763"/>
                <a:gd name="T16" fmla="*/ 2147483647 w 884"/>
                <a:gd name="T17" fmla="*/ 2147483647 h 763"/>
                <a:gd name="T18" fmla="*/ 2147483647 w 884"/>
                <a:gd name="T19" fmla="*/ 2147483647 h 763"/>
                <a:gd name="T20" fmla="*/ 2147483647 w 884"/>
                <a:gd name="T21" fmla="*/ 2147483647 h 763"/>
                <a:gd name="T22" fmla="*/ 2147483647 w 884"/>
                <a:gd name="T23" fmla="*/ 2147483647 h 763"/>
                <a:gd name="T24" fmla="*/ 2147483647 w 884"/>
                <a:gd name="T25" fmla="*/ 2147483647 h 763"/>
                <a:gd name="T26" fmla="*/ 2147483647 w 884"/>
                <a:gd name="T27" fmla="*/ 2147483647 h 763"/>
                <a:gd name="T28" fmla="*/ 2147483647 w 884"/>
                <a:gd name="T29" fmla="*/ 2147483647 h 763"/>
                <a:gd name="T30" fmla="*/ 2147483647 w 884"/>
                <a:gd name="T31" fmla="*/ 2147483647 h 763"/>
                <a:gd name="T32" fmla="*/ 2147483647 w 884"/>
                <a:gd name="T33" fmla="*/ 2147483647 h 763"/>
                <a:gd name="T34" fmla="*/ 2147483647 w 884"/>
                <a:gd name="T35" fmla="*/ 2147483647 h 763"/>
                <a:gd name="T36" fmla="*/ 2147483647 w 884"/>
                <a:gd name="T37" fmla="*/ 2147483647 h 763"/>
                <a:gd name="T38" fmla="*/ 2147483647 w 884"/>
                <a:gd name="T39" fmla="*/ 2147483647 h 763"/>
                <a:gd name="T40" fmla="*/ 2147483647 w 884"/>
                <a:gd name="T41" fmla="*/ 2147483647 h 763"/>
                <a:gd name="T42" fmla="*/ 2147483647 w 884"/>
                <a:gd name="T43" fmla="*/ 2147483647 h 763"/>
                <a:gd name="T44" fmla="*/ 2147483647 w 884"/>
                <a:gd name="T45" fmla="*/ 2147483647 h 763"/>
                <a:gd name="T46" fmla="*/ 2147483647 w 884"/>
                <a:gd name="T47" fmla="*/ 2147483647 h 763"/>
                <a:gd name="T48" fmla="*/ 2147483647 w 884"/>
                <a:gd name="T49" fmla="*/ 2147483647 h 763"/>
                <a:gd name="T50" fmla="*/ 2147483647 w 884"/>
                <a:gd name="T51" fmla="*/ 2147483647 h 763"/>
                <a:gd name="T52" fmla="*/ 2147483647 w 884"/>
                <a:gd name="T53" fmla="*/ 2147483647 h 763"/>
                <a:gd name="T54" fmla="*/ 2147483647 w 884"/>
                <a:gd name="T55" fmla="*/ 2147483647 h 763"/>
                <a:gd name="T56" fmla="*/ 2147483647 w 884"/>
                <a:gd name="T57" fmla="*/ 2147483647 h 763"/>
                <a:gd name="T58" fmla="*/ 2147483647 w 884"/>
                <a:gd name="T59" fmla="*/ 2147483647 h 763"/>
                <a:gd name="T60" fmla="*/ 2147483647 w 884"/>
                <a:gd name="T61" fmla="*/ 2147483647 h 763"/>
                <a:gd name="T62" fmla="*/ 2147483647 w 884"/>
                <a:gd name="T63" fmla="*/ 2147483647 h 763"/>
                <a:gd name="T64" fmla="*/ 2147483647 w 884"/>
                <a:gd name="T65" fmla="*/ 2147483647 h 763"/>
                <a:gd name="T66" fmla="*/ 2147483647 w 884"/>
                <a:gd name="T67" fmla="*/ 2147483647 h 763"/>
                <a:gd name="T68" fmla="*/ 2147483647 w 884"/>
                <a:gd name="T69" fmla="*/ 2147483647 h 763"/>
                <a:gd name="T70" fmla="*/ 2147483647 w 884"/>
                <a:gd name="T71" fmla="*/ 2147483647 h 763"/>
                <a:gd name="T72" fmla="*/ 2147483647 w 884"/>
                <a:gd name="T73" fmla="*/ 2147483647 h 763"/>
                <a:gd name="T74" fmla="*/ 2147483647 w 884"/>
                <a:gd name="T75" fmla="*/ 2147483647 h 763"/>
                <a:gd name="T76" fmla="*/ 2147483647 w 884"/>
                <a:gd name="T77" fmla="*/ 2147483647 h 763"/>
                <a:gd name="T78" fmla="*/ 2147483647 w 884"/>
                <a:gd name="T79" fmla="*/ 2147483647 h 763"/>
                <a:gd name="T80" fmla="*/ 2147483647 w 884"/>
                <a:gd name="T81" fmla="*/ 2147483647 h 763"/>
                <a:gd name="T82" fmla="*/ 2147483647 w 884"/>
                <a:gd name="T83" fmla="*/ 2147483647 h 763"/>
                <a:gd name="T84" fmla="*/ 2147483647 w 884"/>
                <a:gd name="T85" fmla="*/ 2147483647 h 763"/>
                <a:gd name="T86" fmla="*/ 2147483647 w 884"/>
                <a:gd name="T87" fmla="*/ 2147483647 h 763"/>
                <a:gd name="T88" fmla="*/ 2147483647 w 884"/>
                <a:gd name="T89" fmla="*/ 2147483647 h 7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4" h="763">
                  <a:moveTo>
                    <a:pt x="101" y="137"/>
                  </a:moveTo>
                  <a:cubicBezTo>
                    <a:pt x="87" y="136"/>
                    <a:pt x="54" y="139"/>
                    <a:pt x="39" y="137"/>
                  </a:cubicBezTo>
                  <a:cubicBezTo>
                    <a:pt x="24" y="135"/>
                    <a:pt x="17" y="128"/>
                    <a:pt x="12" y="122"/>
                  </a:cubicBezTo>
                  <a:cubicBezTo>
                    <a:pt x="7" y="116"/>
                    <a:pt x="9" y="108"/>
                    <a:pt x="7" y="101"/>
                  </a:cubicBezTo>
                  <a:cubicBezTo>
                    <a:pt x="5" y="94"/>
                    <a:pt x="0" y="88"/>
                    <a:pt x="0" y="81"/>
                  </a:cubicBezTo>
                  <a:cubicBezTo>
                    <a:pt x="0" y="74"/>
                    <a:pt x="1" y="65"/>
                    <a:pt x="5" y="60"/>
                  </a:cubicBezTo>
                  <a:cubicBezTo>
                    <a:pt x="9" y="55"/>
                    <a:pt x="14" y="55"/>
                    <a:pt x="24" y="53"/>
                  </a:cubicBezTo>
                  <a:cubicBezTo>
                    <a:pt x="34" y="51"/>
                    <a:pt x="54" y="55"/>
                    <a:pt x="63" y="50"/>
                  </a:cubicBezTo>
                  <a:cubicBezTo>
                    <a:pt x="72" y="45"/>
                    <a:pt x="72" y="28"/>
                    <a:pt x="79" y="21"/>
                  </a:cubicBezTo>
                  <a:cubicBezTo>
                    <a:pt x="86" y="14"/>
                    <a:pt x="92" y="12"/>
                    <a:pt x="103" y="9"/>
                  </a:cubicBezTo>
                  <a:cubicBezTo>
                    <a:pt x="114" y="6"/>
                    <a:pt x="133" y="5"/>
                    <a:pt x="147" y="5"/>
                  </a:cubicBezTo>
                  <a:cubicBezTo>
                    <a:pt x="161" y="5"/>
                    <a:pt x="175" y="0"/>
                    <a:pt x="187" y="9"/>
                  </a:cubicBezTo>
                  <a:cubicBezTo>
                    <a:pt x="199" y="18"/>
                    <a:pt x="209" y="43"/>
                    <a:pt x="221" y="60"/>
                  </a:cubicBezTo>
                  <a:cubicBezTo>
                    <a:pt x="233" y="77"/>
                    <a:pt x="244" y="90"/>
                    <a:pt x="257" y="110"/>
                  </a:cubicBezTo>
                  <a:cubicBezTo>
                    <a:pt x="270" y="130"/>
                    <a:pt x="286" y="168"/>
                    <a:pt x="298" y="182"/>
                  </a:cubicBezTo>
                  <a:cubicBezTo>
                    <a:pt x="310" y="196"/>
                    <a:pt x="320" y="192"/>
                    <a:pt x="331" y="197"/>
                  </a:cubicBezTo>
                  <a:cubicBezTo>
                    <a:pt x="342" y="202"/>
                    <a:pt x="354" y="207"/>
                    <a:pt x="363" y="211"/>
                  </a:cubicBezTo>
                  <a:cubicBezTo>
                    <a:pt x="372" y="215"/>
                    <a:pt x="361" y="217"/>
                    <a:pt x="384" y="223"/>
                  </a:cubicBezTo>
                  <a:cubicBezTo>
                    <a:pt x="407" y="229"/>
                    <a:pt x="462" y="238"/>
                    <a:pt x="499" y="247"/>
                  </a:cubicBezTo>
                  <a:cubicBezTo>
                    <a:pt x="536" y="256"/>
                    <a:pt x="581" y="268"/>
                    <a:pt x="605" y="276"/>
                  </a:cubicBezTo>
                  <a:cubicBezTo>
                    <a:pt x="629" y="284"/>
                    <a:pt x="629" y="293"/>
                    <a:pt x="641" y="295"/>
                  </a:cubicBezTo>
                  <a:cubicBezTo>
                    <a:pt x="653" y="297"/>
                    <a:pt x="654" y="292"/>
                    <a:pt x="675" y="290"/>
                  </a:cubicBezTo>
                  <a:cubicBezTo>
                    <a:pt x="696" y="288"/>
                    <a:pt x="733" y="287"/>
                    <a:pt x="766" y="285"/>
                  </a:cubicBezTo>
                  <a:cubicBezTo>
                    <a:pt x="799" y="283"/>
                    <a:pt x="858" y="279"/>
                    <a:pt x="871" y="281"/>
                  </a:cubicBezTo>
                  <a:cubicBezTo>
                    <a:pt x="884" y="283"/>
                    <a:pt x="867" y="292"/>
                    <a:pt x="847" y="295"/>
                  </a:cubicBezTo>
                  <a:cubicBezTo>
                    <a:pt x="827" y="298"/>
                    <a:pt x="777" y="297"/>
                    <a:pt x="751" y="300"/>
                  </a:cubicBezTo>
                  <a:cubicBezTo>
                    <a:pt x="725" y="303"/>
                    <a:pt x="704" y="308"/>
                    <a:pt x="689" y="312"/>
                  </a:cubicBezTo>
                  <a:cubicBezTo>
                    <a:pt x="674" y="316"/>
                    <a:pt x="666" y="319"/>
                    <a:pt x="663" y="326"/>
                  </a:cubicBezTo>
                  <a:cubicBezTo>
                    <a:pt x="660" y="333"/>
                    <a:pt x="667" y="336"/>
                    <a:pt x="672" y="355"/>
                  </a:cubicBezTo>
                  <a:cubicBezTo>
                    <a:pt x="677" y="374"/>
                    <a:pt x="685" y="414"/>
                    <a:pt x="691" y="439"/>
                  </a:cubicBezTo>
                  <a:cubicBezTo>
                    <a:pt x="697" y="464"/>
                    <a:pt x="702" y="485"/>
                    <a:pt x="711" y="504"/>
                  </a:cubicBezTo>
                  <a:cubicBezTo>
                    <a:pt x="720" y="523"/>
                    <a:pt x="732" y="541"/>
                    <a:pt x="744" y="554"/>
                  </a:cubicBezTo>
                  <a:cubicBezTo>
                    <a:pt x="756" y="567"/>
                    <a:pt x="776" y="575"/>
                    <a:pt x="785" y="581"/>
                  </a:cubicBezTo>
                  <a:cubicBezTo>
                    <a:pt x="794" y="587"/>
                    <a:pt x="794" y="580"/>
                    <a:pt x="797" y="590"/>
                  </a:cubicBezTo>
                  <a:cubicBezTo>
                    <a:pt x="800" y="600"/>
                    <a:pt x="801" y="623"/>
                    <a:pt x="804" y="641"/>
                  </a:cubicBezTo>
                  <a:cubicBezTo>
                    <a:pt x="807" y="659"/>
                    <a:pt x="811" y="683"/>
                    <a:pt x="814" y="698"/>
                  </a:cubicBezTo>
                  <a:cubicBezTo>
                    <a:pt x="817" y="713"/>
                    <a:pt x="823" y="723"/>
                    <a:pt x="823" y="732"/>
                  </a:cubicBezTo>
                  <a:cubicBezTo>
                    <a:pt x="823" y="741"/>
                    <a:pt x="819" y="749"/>
                    <a:pt x="814" y="753"/>
                  </a:cubicBezTo>
                  <a:cubicBezTo>
                    <a:pt x="809" y="757"/>
                    <a:pt x="801" y="757"/>
                    <a:pt x="792" y="756"/>
                  </a:cubicBezTo>
                  <a:cubicBezTo>
                    <a:pt x="783" y="755"/>
                    <a:pt x="764" y="753"/>
                    <a:pt x="759" y="749"/>
                  </a:cubicBezTo>
                  <a:cubicBezTo>
                    <a:pt x="754" y="745"/>
                    <a:pt x="757" y="735"/>
                    <a:pt x="759" y="729"/>
                  </a:cubicBezTo>
                  <a:cubicBezTo>
                    <a:pt x="761" y="723"/>
                    <a:pt x="771" y="716"/>
                    <a:pt x="773" y="710"/>
                  </a:cubicBezTo>
                  <a:cubicBezTo>
                    <a:pt x="775" y="704"/>
                    <a:pt x="774" y="701"/>
                    <a:pt x="773" y="691"/>
                  </a:cubicBezTo>
                  <a:cubicBezTo>
                    <a:pt x="772" y="681"/>
                    <a:pt x="772" y="660"/>
                    <a:pt x="766" y="648"/>
                  </a:cubicBezTo>
                  <a:cubicBezTo>
                    <a:pt x="760" y="636"/>
                    <a:pt x="747" y="625"/>
                    <a:pt x="739" y="617"/>
                  </a:cubicBezTo>
                  <a:cubicBezTo>
                    <a:pt x="731" y="609"/>
                    <a:pt x="724" y="597"/>
                    <a:pt x="720" y="597"/>
                  </a:cubicBezTo>
                  <a:cubicBezTo>
                    <a:pt x="716" y="597"/>
                    <a:pt x="715" y="601"/>
                    <a:pt x="713" y="614"/>
                  </a:cubicBezTo>
                  <a:cubicBezTo>
                    <a:pt x="711" y="627"/>
                    <a:pt x="708" y="661"/>
                    <a:pt x="706" y="677"/>
                  </a:cubicBezTo>
                  <a:cubicBezTo>
                    <a:pt x="704" y="693"/>
                    <a:pt x="704" y="702"/>
                    <a:pt x="701" y="708"/>
                  </a:cubicBezTo>
                  <a:cubicBezTo>
                    <a:pt x="698" y="714"/>
                    <a:pt x="693" y="714"/>
                    <a:pt x="687" y="715"/>
                  </a:cubicBezTo>
                  <a:cubicBezTo>
                    <a:pt x="681" y="716"/>
                    <a:pt x="670" y="715"/>
                    <a:pt x="663" y="713"/>
                  </a:cubicBezTo>
                  <a:cubicBezTo>
                    <a:pt x="656" y="711"/>
                    <a:pt x="645" y="710"/>
                    <a:pt x="643" y="705"/>
                  </a:cubicBezTo>
                  <a:cubicBezTo>
                    <a:pt x="641" y="700"/>
                    <a:pt x="643" y="687"/>
                    <a:pt x="648" y="681"/>
                  </a:cubicBezTo>
                  <a:cubicBezTo>
                    <a:pt x="653" y="675"/>
                    <a:pt x="670" y="674"/>
                    <a:pt x="675" y="667"/>
                  </a:cubicBezTo>
                  <a:cubicBezTo>
                    <a:pt x="680" y="660"/>
                    <a:pt x="679" y="649"/>
                    <a:pt x="677" y="638"/>
                  </a:cubicBezTo>
                  <a:cubicBezTo>
                    <a:pt x="675" y="627"/>
                    <a:pt x="673" y="610"/>
                    <a:pt x="665" y="600"/>
                  </a:cubicBezTo>
                  <a:cubicBezTo>
                    <a:pt x="657" y="590"/>
                    <a:pt x="645" y="588"/>
                    <a:pt x="629" y="578"/>
                  </a:cubicBezTo>
                  <a:cubicBezTo>
                    <a:pt x="613" y="568"/>
                    <a:pt x="585" y="550"/>
                    <a:pt x="571" y="537"/>
                  </a:cubicBezTo>
                  <a:cubicBezTo>
                    <a:pt x="557" y="524"/>
                    <a:pt x="552" y="510"/>
                    <a:pt x="545" y="497"/>
                  </a:cubicBezTo>
                  <a:cubicBezTo>
                    <a:pt x="538" y="484"/>
                    <a:pt x="536" y="470"/>
                    <a:pt x="528" y="461"/>
                  </a:cubicBezTo>
                  <a:cubicBezTo>
                    <a:pt x="520" y="452"/>
                    <a:pt x="508" y="448"/>
                    <a:pt x="497" y="444"/>
                  </a:cubicBezTo>
                  <a:cubicBezTo>
                    <a:pt x="486" y="440"/>
                    <a:pt x="472" y="435"/>
                    <a:pt x="459" y="434"/>
                  </a:cubicBezTo>
                  <a:cubicBezTo>
                    <a:pt x="446" y="433"/>
                    <a:pt x="435" y="436"/>
                    <a:pt x="418" y="439"/>
                  </a:cubicBezTo>
                  <a:cubicBezTo>
                    <a:pt x="401" y="442"/>
                    <a:pt x="375" y="450"/>
                    <a:pt x="358" y="453"/>
                  </a:cubicBezTo>
                  <a:cubicBezTo>
                    <a:pt x="341" y="456"/>
                    <a:pt x="328" y="456"/>
                    <a:pt x="317" y="458"/>
                  </a:cubicBezTo>
                  <a:cubicBezTo>
                    <a:pt x="306" y="460"/>
                    <a:pt x="298" y="457"/>
                    <a:pt x="291" y="463"/>
                  </a:cubicBezTo>
                  <a:cubicBezTo>
                    <a:pt x="284" y="469"/>
                    <a:pt x="279" y="488"/>
                    <a:pt x="276" y="497"/>
                  </a:cubicBezTo>
                  <a:cubicBezTo>
                    <a:pt x="273" y="506"/>
                    <a:pt x="271" y="493"/>
                    <a:pt x="271" y="516"/>
                  </a:cubicBezTo>
                  <a:cubicBezTo>
                    <a:pt x="271" y="539"/>
                    <a:pt x="273" y="610"/>
                    <a:pt x="274" y="633"/>
                  </a:cubicBezTo>
                  <a:cubicBezTo>
                    <a:pt x="275" y="656"/>
                    <a:pt x="278" y="649"/>
                    <a:pt x="279" y="655"/>
                  </a:cubicBezTo>
                  <a:cubicBezTo>
                    <a:pt x="280" y="661"/>
                    <a:pt x="283" y="665"/>
                    <a:pt x="279" y="672"/>
                  </a:cubicBezTo>
                  <a:cubicBezTo>
                    <a:pt x="275" y="679"/>
                    <a:pt x="259" y="686"/>
                    <a:pt x="255" y="696"/>
                  </a:cubicBezTo>
                  <a:cubicBezTo>
                    <a:pt x="251" y="706"/>
                    <a:pt x="257" y="723"/>
                    <a:pt x="255" y="732"/>
                  </a:cubicBezTo>
                  <a:cubicBezTo>
                    <a:pt x="253" y="741"/>
                    <a:pt x="247" y="748"/>
                    <a:pt x="243" y="753"/>
                  </a:cubicBezTo>
                  <a:cubicBezTo>
                    <a:pt x="239" y="758"/>
                    <a:pt x="233" y="763"/>
                    <a:pt x="228" y="763"/>
                  </a:cubicBezTo>
                  <a:cubicBezTo>
                    <a:pt x="223" y="763"/>
                    <a:pt x="219" y="758"/>
                    <a:pt x="214" y="756"/>
                  </a:cubicBezTo>
                  <a:cubicBezTo>
                    <a:pt x="209" y="754"/>
                    <a:pt x="199" y="755"/>
                    <a:pt x="195" y="751"/>
                  </a:cubicBezTo>
                  <a:cubicBezTo>
                    <a:pt x="191" y="747"/>
                    <a:pt x="194" y="735"/>
                    <a:pt x="192" y="729"/>
                  </a:cubicBezTo>
                  <a:cubicBezTo>
                    <a:pt x="190" y="723"/>
                    <a:pt x="179" y="721"/>
                    <a:pt x="183" y="713"/>
                  </a:cubicBezTo>
                  <a:cubicBezTo>
                    <a:pt x="187" y="705"/>
                    <a:pt x="208" y="690"/>
                    <a:pt x="214" y="681"/>
                  </a:cubicBezTo>
                  <a:cubicBezTo>
                    <a:pt x="220" y="672"/>
                    <a:pt x="221" y="682"/>
                    <a:pt x="221" y="657"/>
                  </a:cubicBezTo>
                  <a:cubicBezTo>
                    <a:pt x="221" y="632"/>
                    <a:pt x="218" y="564"/>
                    <a:pt x="216" y="533"/>
                  </a:cubicBezTo>
                  <a:cubicBezTo>
                    <a:pt x="214" y="502"/>
                    <a:pt x="216" y="494"/>
                    <a:pt x="211" y="473"/>
                  </a:cubicBezTo>
                  <a:cubicBezTo>
                    <a:pt x="206" y="452"/>
                    <a:pt x="194" y="426"/>
                    <a:pt x="185" y="405"/>
                  </a:cubicBezTo>
                  <a:cubicBezTo>
                    <a:pt x="176" y="384"/>
                    <a:pt x="161" y="365"/>
                    <a:pt x="156" y="348"/>
                  </a:cubicBezTo>
                  <a:cubicBezTo>
                    <a:pt x="151" y="331"/>
                    <a:pt x="154" y="322"/>
                    <a:pt x="154" y="300"/>
                  </a:cubicBezTo>
                  <a:cubicBezTo>
                    <a:pt x="154" y="278"/>
                    <a:pt x="157" y="240"/>
                    <a:pt x="154" y="218"/>
                  </a:cubicBezTo>
                  <a:cubicBezTo>
                    <a:pt x="151" y="196"/>
                    <a:pt x="144" y="183"/>
                    <a:pt x="139" y="170"/>
                  </a:cubicBezTo>
                  <a:cubicBezTo>
                    <a:pt x="134" y="157"/>
                    <a:pt x="130" y="146"/>
                    <a:pt x="125" y="141"/>
                  </a:cubicBezTo>
                  <a:cubicBezTo>
                    <a:pt x="120" y="136"/>
                    <a:pt x="115" y="138"/>
                    <a:pt x="101" y="137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invGray">
            <a:xfrm>
              <a:off x="2276475" y="2136775"/>
              <a:ext cx="974725" cy="812800"/>
            </a:xfrm>
            <a:custGeom>
              <a:avLst/>
              <a:gdLst>
                <a:gd name="T0" fmla="*/ 2147483647 w 691"/>
                <a:gd name="T1" fmla="*/ 2147483647 h 512"/>
                <a:gd name="T2" fmla="*/ 2147483647 w 691"/>
                <a:gd name="T3" fmla="*/ 2147483647 h 512"/>
                <a:gd name="T4" fmla="*/ 2147483647 w 691"/>
                <a:gd name="T5" fmla="*/ 2147483647 h 512"/>
                <a:gd name="T6" fmla="*/ 2147483647 w 691"/>
                <a:gd name="T7" fmla="*/ 2147483647 h 512"/>
                <a:gd name="T8" fmla="*/ 2147483647 w 691"/>
                <a:gd name="T9" fmla="*/ 2147483647 h 512"/>
                <a:gd name="T10" fmla="*/ 2147483647 w 691"/>
                <a:gd name="T11" fmla="*/ 2147483647 h 512"/>
                <a:gd name="T12" fmla="*/ 2147483647 w 691"/>
                <a:gd name="T13" fmla="*/ 2147483647 h 512"/>
                <a:gd name="T14" fmla="*/ 2147483647 w 691"/>
                <a:gd name="T15" fmla="*/ 2147483647 h 512"/>
                <a:gd name="T16" fmla="*/ 2147483647 w 691"/>
                <a:gd name="T17" fmla="*/ 2147483647 h 512"/>
                <a:gd name="T18" fmla="*/ 2147483647 w 691"/>
                <a:gd name="T19" fmla="*/ 2147483647 h 512"/>
                <a:gd name="T20" fmla="*/ 2147483647 w 691"/>
                <a:gd name="T21" fmla="*/ 2147483647 h 512"/>
                <a:gd name="T22" fmla="*/ 2147483647 w 691"/>
                <a:gd name="T23" fmla="*/ 2147483647 h 512"/>
                <a:gd name="T24" fmla="*/ 2147483647 w 691"/>
                <a:gd name="T25" fmla="*/ 2147483647 h 512"/>
                <a:gd name="T26" fmla="*/ 2147483647 w 691"/>
                <a:gd name="T27" fmla="*/ 2147483647 h 512"/>
                <a:gd name="T28" fmla="*/ 2147483647 w 691"/>
                <a:gd name="T29" fmla="*/ 2147483647 h 512"/>
                <a:gd name="T30" fmla="*/ 2147483647 w 691"/>
                <a:gd name="T31" fmla="*/ 2147483647 h 512"/>
                <a:gd name="T32" fmla="*/ 2147483647 w 691"/>
                <a:gd name="T33" fmla="*/ 2147483647 h 512"/>
                <a:gd name="T34" fmla="*/ 2147483647 w 691"/>
                <a:gd name="T35" fmla="*/ 2147483647 h 512"/>
                <a:gd name="T36" fmla="*/ 2147483647 w 691"/>
                <a:gd name="T37" fmla="*/ 2147483647 h 512"/>
                <a:gd name="T38" fmla="*/ 2147483647 w 691"/>
                <a:gd name="T39" fmla="*/ 2147483647 h 512"/>
                <a:gd name="T40" fmla="*/ 2147483647 w 691"/>
                <a:gd name="T41" fmla="*/ 2147483647 h 512"/>
                <a:gd name="T42" fmla="*/ 2147483647 w 691"/>
                <a:gd name="T43" fmla="*/ 2147483647 h 512"/>
                <a:gd name="T44" fmla="*/ 2147483647 w 691"/>
                <a:gd name="T45" fmla="*/ 2147483647 h 512"/>
                <a:gd name="T46" fmla="*/ 2147483647 w 691"/>
                <a:gd name="T47" fmla="*/ 2147483647 h 512"/>
                <a:gd name="T48" fmla="*/ 2147483647 w 691"/>
                <a:gd name="T49" fmla="*/ 2147483647 h 512"/>
                <a:gd name="T50" fmla="*/ 2147483647 w 691"/>
                <a:gd name="T51" fmla="*/ 2147483647 h 512"/>
                <a:gd name="T52" fmla="*/ 2147483647 w 691"/>
                <a:gd name="T53" fmla="*/ 2147483647 h 512"/>
                <a:gd name="T54" fmla="*/ 2147483647 w 691"/>
                <a:gd name="T55" fmla="*/ 2147483647 h 512"/>
                <a:gd name="T56" fmla="*/ 2147483647 w 691"/>
                <a:gd name="T57" fmla="*/ 2147483647 h 512"/>
                <a:gd name="T58" fmla="*/ 2147483647 w 691"/>
                <a:gd name="T59" fmla="*/ 2147483647 h 512"/>
                <a:gd name="T60" fmla="*/ 2147483647 w 691"/>
                <a:gd name="T61" fmla="*/ 2147483647 h 512"/>
                <a:gd name="T62" fmla="*/ 2147483647 w 691"/>
                <a:gd name="T63" fmla="*/ 2147483647 h 512"/>
                <a:gd name="T64" fmla="*/ 2147483647 w 691"/>
                <a:gd name="T65" fmla="*/ 2147483647 h 512"/>
                <a:gd name="T66" fmla="*/ 2147483647 w 691"/>
                <a:gd name="T67" fmla="*/ 2147483647 h 512"/>
                <a:gd name="T68" fmla="*/ 2147483647 w 691"/>
                <a:gd name="T69" fmla="*/ 2147483647 h 512"/>
                <a:gd name="T70" fmla="*/ 2147483647 w 691"/>
                <a:gd name="T71" fmla="*/ 2147483647 h 512"/>
                <a:gd name="T72" fmla="*/ 2147483647 w 691"/>
                <a:gd name="T73" fmla="*/ 2147483647 h 512"/>
                <a:gd name="T74" fmla="*/ 2147483647 w 691"/>
                <a:gd name="T75" fmla="*/ 2147483647 h 512"/>
                <a:gd name="T76" fmla="*/ 2147483647 w 691"/>
                <a:gd name="T77" fmla="*/ 2147483647 h 512"/>
                <a:gd name="T78" fmla="*/ 2147483647 w 691"/>
                <a:gd name="T79" fmla="*/ 2147483647 h 512"/>
                <a:gd name="T80" fmla="*/ 2147483647 w 691"/>
                <a:gd name="T81" fmla="*/ 2147483647 h 512"/>
                <a:gd name="T82" fmla="*/ 2147483647 w 691"/>
                <a:gd name="T83" fmla="*/ 2147483647 h 5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91" h="512">
                  <a:moveTo>
                    <a:pt x="4" y="96"/>
                  </a:moveTo>
                  <a:cubicBezTo>
                    <a:pt x="8" y="87"/>
                    <a:pt x="23" y="84"/>
                    <a:pt x="30" y="78"/>
                  </a:cubicBezTo>
                  <a:cubicBezTo>
                    <a:pt x="37" y="72"/>
                    <a:pt x="41" y="67"/>
                    <a:pt x="46" y="62"/>
                  </a:cubicBezTo>
                  <a:cubicBezTo>
                    <a:pt x="51" y="57"/>
                    <a:pt x="55" y="52"/>
                    <a:pt x="62" y="48"/>
                  </a:cubicBezTo>
                  <a:cubicBezTo>
                    <a:pt x="69" y="44"/>
                    <a:pt x="85" y="42"/>
                    <a:pt x="90" y="38"/>
                  </a:cubicBezTo>
                  <a:cubicBezTo>
                    <a:pt x="95" y="34"/>
                    <a:pt x="91" y="28"/>
                    <a:pt x="90" y="22"/>
                  </a:cubicBezTo>
                  <a:cubicBezTo>
                    <a:pt x="89" y="16"/>
                    <a:pt x="82" y="4"/>
                    <a:pt x="86" y="2"/>
                  </a:cubicBezTo>
                  <a:cubicBezTo>
                    <a:pt x="90" y="0"/>
                    <a:pt x="106" y="8"/>
                    <a:pt x="114" y="12"/>
                  </a:cubicBezTo>
                  <a:cubicBezTo>
                    <a:pt x="122" y="16"/>
                    <a:pt x="124" y="20"/>
                    <a:pt x="132" y="28"/>
                  </a:cubicBezTo>
                  <a:cubicBezTo>
                    <a:pt x="140" y="36"/>
                    <a:pt x="150" y="48"/>
                    <a:pt x="162" y="62"/>
                  </a:cubicBezTo>
                  <a:cubicBezTo>
                    <a:pt x="174" y="76"/>
                    <a:pt x="188" y="103"/>
                    <a:pt x="206" y="114"/>
                  </a:cubicBezTo>
                  <a:cubicBezTo>
                    <a:pt x="224" y="125"/>
                    <a:pt x="253" y="125"/>
                    <a:pt x="270" y="128"/>
                  </a:cubicBezTo>
                  <a:cubicBezTo>
                    <a:pt x="287" y="131"/>
                    <a:pt x="291" y="133"/>
                    <a:pt x="306" y="132"/>
                  </a:cubicBezTo>
                  <a:cubicBezTo>
                    <a:pt x="321" y="131"/>
                    <a:pt x="344" y="125"/>
                    <a:pt x="362" y="122"/>
                  </a:cubicBezTo>
                  <a:cubicBezTo>
                    <a:pt x="380" y="119"/>
                    <a:pt x="397" y="114"/>
                    <a:pt x="416" y="112"/>
                  </a:cubicBezTo>
                  <a:cubicBezTo>
                    <a:pt x="435" y="110"/>
                    <a:pt x="459" y="110"/>
                    <a:pt x="478" y="112"/>
                  </a:cubicBezTo>
                  <a:cubicBezTo>
                    <a:pt x="497" y="114"/>
                    <a:pt x="514" y="121"/>
                    <a:pt x="528" y="124"/>
                  </a:cubicBezTo>
                  <a:cubicBezTo>
                    <a:pt x="542" y="127"/>
                    <a:pt x="554" y="128"/>
                    <a:pt x="564" y="132"/>
                  </a:cubicBezTo>
                  <a:cubicBezTo>
                    <a:pt x="574" y="136"/>
                    <a:pt x="583" y="142"/>
                    <a:pt x="590" y="148"/>
                  </a:cubicBezTo>
                  <a:cubicBezTo>
                    <a:pt x="597" y="154"/>
                    <a:pt x="602" y="157"/>
                    <a:pt x="606" y="168"/>
                  </a:cubicBezTo>
                  <a:cubicBezTo>
                    <a:pt x="610" y="179"/>
                    <a:pt x="612" y="196"/>
                    <a:pt x="616" y="218"/>
                  </a:cubicBezTo>
                  <a:cubicBezTo>
                    <a:pt x="620" y="240"/>
                    <a:pt x="617" y="273"/>
                    <a:pt x="628" y="300"/>
                  </a:cubicBezTo>
                  <a:cubicBezTo>
                    <a:pt x="639" y="327"/>
                    <a:pt x="677" y="366"/>
                    <a:pt x="684" y="382"/>
                  </a:cubicBezTo>
                  <a:cubicBezTo>
                    <a:pt x="691" y="398"/>
                    <a:pt x="677" y="395"/>
                    <a:pt x="672" y="396"/>
                  </a:cubicBezTo>
                  <a:cubicBezTo>
                    <a:pt x="667" y="397"/>
                    <a:pt x="661" y="391"/>
                    <a:pt x="654" y="386"/>
                  </a:cubicBezTo>
                  <a:cubicBezTo>
                    <a:pt x="647" y="381"/>
                    <a:pt x="640" y="376"/>
                    <a:pt x="632" y="366"/>
                  </a:cubicBezTo>
                  <a:cubicBezTo>
                    <a:pt x="624" y="356"/>
                    <a:pt x="614" y="339"/>
                    <a:pt x="608" y="324"/>
                  </a:cubicBezTo>
                  <a:cubicBezTo>
                    <a:pt x="602" y="309"/>
                    <a:pt x="599" y="286"/>
                    <a:pt x="596" y="274"/>
                  </a:cubicBezTo>
                  <a:cubicBezTo>
                    <a:pt x="593" y="262"/>
                    <a:pt x="590" y="250"/>
                    <a:pt x="588" y="252"/>
                  </a:cubicBezTo>
                  <a:cubicBezTo>
                    <a:pt x="586" y="254"/>
                    <a:pt x="583" y="269"/>
                    <a:pt x="582" y="284"/>
                  </a:cubicBezTo>
                  <a:cubicBezTo>
                    <a:pt x="581" y="299"/>
                    <a:pt x="582" y="326"/>
                    <a:pt x="584" y="342"/>
                  </a:cubicBezTo>
                  <a:cubicBezTo>
                    <a:pt x="586" y="358"/>
                    <a:pt x="588" y="370"/>
                    <a:pt x="592" y="380"/>
                  </a:cubicBezTo>
                  <a:cubicBezTo>
                    <a:pt x="596" y="390"/>
                    <a:pt x="607" y="398"/>
                    <a:pt x="610" y="404"/>
                  </a:cubicBezTo>
                  <a:cubicBezTo>
                    <a:pt x="613" y="410"/>
                    <a:pt x="612" y="409"/>
                    <a:pt x="608" y="418"/>
                  </a:cubicBezTo>
                  <a:cubicBezTo>
                    <a:pt x="604" y="427"/>
                    <a:pt x="597" y="443"/>
                    <a:pt x="588" y="456"/>
                  </a:cubicBezTo>
                  <a:cubicBezTo>
                    <a:pt x="579" y="469"/>
                    <a:pt x="564" y="490"/>
                    <a:pt x="556" y="498"/>
                  </a:cubicBezTo>
                  <a:cubicBezTo>
                    <a:pt x="548" y="506"/>
                    <a:pt x="545" y="505"/>
                    <a:pt x="538" y="506"/>
                  </a:cubicBezTo>
                  <a:cubicBezTo>
                    <a:pt x="531" y="507"/>
                    <a:pt x="518" y="505"/>
                    <a:pt x="512" y="502"/>
                  </a:cubicBezTo>
                  <a:cubicBezTo>
                    <a:pt x="506" y="499"/>
                    <a:pt x="505" y="494"/>
                    <a:pt x="504" y="490"/>
                  </a:cubicBezTo>
                  <a:cubicBezTo>
                    <a:pt x="503" y="486"/>
                    <a:pt x="504" y="481"/>
                    <a:pt x="508" y="478"/>
                  </a:cubicBezTo>
                  <a:cubicBezTo>
                    <a:pt x="512" y="475"/>
                    <a:pt x="519" y="478"/>
                    <a:pt x="526" y="472"/>
                  </a:cubicBezTo>
                  <a:cubicBezTo>
                    <a:pt x="533" y="466"/>
                    <a:pt x="545" y="448"/>
                    <a:pt x="550" y="440"/>
                  </a:cubicBezTo>
                  <a:cubicBezTo>
                    <a:pt x="555" y="432"/>
                    <a:pt x="555" y="430"/>
                    <a:pt x="554" y="426"/>
                  </a:cubicBezTo>
                  <a:cubicBezTo>
                    <a:pt x="553" y="422"/>
                    <a:pt x="549" y="413"/>
                    <a:pt x="544" y="414"/>
                  </a:cubicBezTo>
                  <a:cubicBezTo>
                    <a:pt x="539" y="415"/>
                    <a:pt x="534" y="420"/>
                    <a:pt x="526" y="430"/>
                  </a:cubicBezTo>
                  <a:cubicBezTo>
                    <a:pt x="518" y="440"/>
                    <a:pt x="510" y="463"/>
                    <a:pt x="498" y="472"/>
                  </a:cubicBezTo>
                  <a:cubicBezTo>
                    <a:pt x="486" y="481"/>
                    <a:pt x="467" y="480"/>
                    <a:pt x="456" y="482"/>
                  </a:cubicBezTo>
                  <a:cubicBezTo>
                    <a:pt x="445" y="484"/>
                    <a:pt x="438" y="485"/>
                    <a:pt x="434" y="482"/>
                  </a:cubicBezTo>
                  <a:cubicBezTo>
                    <a:pt x="430" y="479"/>
                    <a:pt x="429" y="470"/>
                    <a:pt x="434" y="464"/>
                  </a:cubicBezTo>
                  <a:cubicBezTo>
                    <a:pt x="439" y="458"/>
                    <a:pt x="458" y="454"/>
                    <a:pt x="466" y="448"/>
                  </a:cubicBezTo>
                  <a:cubicBezTo>
                    <a:pt x="474" y="442"/>
                    <a:pt x="477" y="439"/>
                    <a:pt x="484" y="430"/>
                  </a:cubicBezTo>
                  <a:cubicBezTo>
                    <a:pt x="491" y="421"/>
                    <a:pt x="507" y="408"/>
                    <a:pt x="508" y="396"/>
                  </a:cubicBezTo>
                  <a:cubicBezTo>
                    <a:pt x="509" y="384"/>
                    <a:pt x="498" y="369"/>
                    <a:pt x="488" y="356"/>
                  </a:cubicBezTo>
                  <a:cubicBezTo>
                    <a:pt x="478" y="343"/>
                    <a:pt x="455" y="327"/>
                    <a:pt x="446" y="316"/>
                  </a:cubicBezTo>
                  <a:cubicBezTo>
                    <a:pt x="437" y="305"/>
                    <a:pt x="439" y="294"/>
                    <a:pt x="432" y="292"/>
                  </a:cubicBezTo>
                  <a:cubicBezTo>
                    <a:pt x="425" y="290"/>
                    <a:pt x="416" y="301"/>
                    <a:pt x="404" y="304"/>
                  </a:cubicBezTo>
                  <a:cubicBezTo>
                    <a:pt x="392" y="307"/>
                    <a:pt x="375" y="310"/>
                    <a:pt x="362" y="310"/>
                  </a:cubicBezTo>
                  <a:cubicBezTo>
                    <a:pt x="349" y="310"/>
                    <a:pt x="334" y="304"/>
                    <a:pt x="326" y="302"/>
                  </a:cubicBezTo>
                  <a:cubicBezTo>
                    <a:pt x="318" y="300"/>
                    <a:pt x="316" y="295"/>
                    <a:pt x="312" y="300"/>
                  </a:cubicBezTo>
                  <a:cubicBezTo>
                    <a:pt x="308" y="305"/>
                    <a:pt x="307" y="322"/>
                    <a:pt x="304" y="334"/>
                  </a:cubicBezTo>
                  <a:cubicBezTo>
                    <a:pt x="301" y="346"/>
                    <a:pt x="299" y="363"/>
                    <a:pt x="296" y="374"/>
                  </a:cubicBezTo>
                  <a:cubicBezTo>
                    <a:pt x="293" y="385"/>
                    <a:pt x="290" y="388"/>
                    <a:pt x="288" y="402"/>
                  </a:cubicBezTo>
                  <a:cubicBezTo>
                    <a:pt x="286" y="416"/>
                    <a:pt x="284" y="444"/>
                    <a:pt x="282" y="458"/>
                  </a:cubicBezTo>
                  <a:cubicBezTo>
                    <a:pt x="280" y="472"/>
                    <a:pt x="282" y="480"/>
                    <a:pt x="278" y="488"/>
                  </a:cubicBezTo>
                  <a:cubicBezTo>
                    <a:pt x="274" y="496"/>
                    <a:pt x="268" y="504"/>
                    <a:pt x="260" y="508"/>
                  </a:cubicBezTo>
                  <a:cubicBezTo>
                    <a:pt x="252" y="512"/>
                    <a:pt x="240" y="512"/>
                    <a:pt x="232" y="512"/>
                  </a:cubicBezTo>
                  <a:cubicBezTo>
                    <a:pt x="224" y="512"/>
                    <a:pt x="214" y="509"/>
                    <a:pt x="212" y="506"/>
                  </a:cubicBezTo>
                  <a:cubicBezTo>
                    <a:pt x="210" y="503"/>
                    <a:pt x="214" y="497"/>
                    <a:pt x="218" y="492"/>
                  </a:cubicBezTo>
                  <a:cubicBezTo>
                    <a:pt x="222" y="487"/>
                    <a:pt x="232" y="483"/>
                    <a:pt x="236" y="476"/>
                  </a:cubicBezTo>
                  <a:cubicBezTo>
                    <a:pt x="240" y="469"/>
                    <a:pt x="239" y="456"/>
                    <a:pt x="240" y="448"/>
                  </a:cubicBezTo>
                  <a:cubicBezTo>
                    <a:pt x="241" y="440"/>
                    <a:pt x="242" y="425"/>
                    <a:pt x="240" y="426"/>
                  </a:cubicBezTo>
                  <a:cubicBezTo>
                    <a:pt x="238" y="427"/>
                    <a:pt x="232" y="443"/>
                    <a:pt x="230" y="452"/>
                  </a:cubicBezTo>
                  <a:cubicBezTo>
                    <a:pt x="228" y="461"/>
                    <a:pt x="233" y="471"/>
                    <a:pt x="230" y="478"/>
                  </a:cubicBezTo>
                  <a:cubicBezTo>
                    <a:pt x="227" y="485"/>
                    <a:pt x="219" y="491"/>
                    <a:pt x="212" y="494"/>
                  </a:cubicBezTo>
                  <a:cubicBezTo>
                    <a:pt x="205" y="497"/>
                    <a:pt x="195" y="499"/>
                    <a:pt x="188" y="498"/>
                  </a:cubicBezTo>
                  <a:cubicBezTo>
                    <a:pt x="181" y="497"/>
                    <a:pt x="175" y="492"/>
                    <a:pt x="172" y="488"/>
                  </a:cubicBezTo>
                  <a:cubicBezTo>
                    <a:pt x="169" y="484"/>
                    <a:pt x="169" y="477"/>
                    <a:pt x="172" y="472"/>
                  </a:cubicBezTo>
                  <a:cubicBezTo>
                    <a:pt x="175" y="467"/>
                    <a:pt x="189" y="479"/>
                    <a:pt x="192" y="458"/>
                  </a:cubicBezTo>
                  <a:cubicBezTo>
                    <a:pt x="195" y="437"/>
                    <a:pt x="194" y="377"/>
                    <a:pt x="190" y="348"/>
                  </a:cubicBezTo>
                  <a:cubicBezTo>
                    <a:pt x="186" y="319"/>
                    <a:pt x="180" y="307"/>
                    <a:pt x="168" y="286"/>
                  </a:cubicBezTo>
                  <a:cubicBezTo>
                    <a:pt x="156" y="265"/>
                    <a:pt x="131" y="247"/>
                    <a:pt x="116" y="224"/>
                  </a:cubicBezTo>
                  <a:cubicBezTo>
                    <a:pt x="101" y="201"/>
                    <a:pt x="93" y="164"/>
                    <a:pt x="80" y="150"/>
                  </a:cubicBezTo>
                  <a:cubicBezTo>
                    <a:pt x="67" y="136"/>
                    <a:pt x="52" y="143"/>
                    <a:pt x="40" y="140"/>
                  </a:cubicBezTo>
                  <a:cubicBezTo>
                    <a:pt x="28" y="137"/>
                    <a:pt x="12" y="139"/>
                    <a:pt x="6" y="132"/>
                  </a:cubicBezTo>
                  <a:cubicBezTo>
                    <a:pt x="0" y="125"/>
                    <a:pt x="1" y="105"/>
                    <a:pt x="4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sp>
        <p:nvSpPr>
          <p:cNvPr id="18" name="Espace réservé du contenu 5"/>
          <p:cNvSpPr>
            <a:spLocks noGrp="1"/>
          </p:cNvSpPr>
          <p:nvPr>
            <p:ph idx="4294967295"/>
          </p:nvPr>
        </p:nvSpPr>
        <p:spPr>
          <a:xfrm>
            <a:off x="827584" y="2132855"/>
            <a:ext cx="7892517" cy="446449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altLang="fr-FR" dirty="0">
                <a:latin typeface="Arial Unicode MS" pitchFamily="34" charset="-128"/>
              </a:rPr>
              <a:t>Acide salicylique </a:t>
            </a:r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80115" y="1700808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672411" cy="43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Freeform 178"/>
          <p:cNvSpPr>
            <a:spLocks noChangeAspect="1"/>
          </p:cNvSpPr>
          <p:nvPr/>
        </p:nvSpPr>
        <p:spPr bwMode="invGray">
          <a:xfrm>
            <a:off x="7431701" y="1628800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contenu 5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52557" cy="496855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177067"/>
            <a:ext cx="8001000" cy="1347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4000" b="1" dirty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0453" y="1682805"/>
            <a:ext cx="690124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altLang="fr-FR" dirty="0">
                <a:latin typeface="Arial Unicode MS" pitchFamily="34" charset="-128"/>
              </a:rPr>
              <a:t>Influence du pH urinaire sur</a:t>
            </a:r>
            <a:br>
              <a:rPr lang="fr-FR" altLang="fr-FR" dirty="0">
                <a:latin typeface="Arial Unicode MS" pitchFamily="34" charset="-128"/>
              </a:rPr>
            </a:br>
            <a:r>
              <a:rPr lang="fr-FR" altLang="fr-FR" dirty="0">
                <a:latin typeface="Arial Unicode MS" pitchFamily="34" charset="-128"/>
              </a:rPr>
              <a:t>les concentrations en PBZ dans les urines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69907" y="1228690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06" y="116632"/>
            <a:ext cx="8256588" cy="151216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  <a:endParaRPr lang="fr-FR" altLang="fr-FR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833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Contrôle des Médications (antidopage) chez le cheval</a:t>
            </a:r>
          </a:p>
          <a:p>
            <a:endParaRPr lang="fr-FR" altLang="fr-FR" sz="2400" dirty="0"/>
          </a:p>
          <a:p>
            <a:pPr>
              <a:buNone/>
            </a:pPr>
            <a:r>
              <a:rPr lang="fr-FR" altLang="fr-FR" sz="2400" dirty="0"/>
              <a:t>Les AINS sont </a:t>
            </a:r>
            <a:r>
              <a:rPr lang="fr-FR" altLang="fr-FR" sz="2400" b="1" dirty="0"/>
              <a:t>dopants et sont recherchés </a:t>
            </a:r>
            <a:r>
              <a:rPr lang="fr-FR" altLang="fr-FR" sz="2400" dirty="0"/>
              <a:t>dans les urines.</a:t>
            </a:r>
          </a:p>
          <a:p>
            <a:pPr>
              <a:buNone/>
            </a:pPr>
            <a:r>
              <a:rPr lang="fr-FR" sz="2400" dirty="0"/>
              <a:t>Des seuils de détection (concentrations urinaire) sont fixés pour chaque AINS.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hlinkClick r:id="rId3"/>
              </a:rPr>
              <a:t>FEI </a:t>
            </a:r>
            <a:r>
              <a:rPr lang="fr-FR" dirty="0" err="1">
                <a:hlinkClick r:id="rId3"/>
              </a:rPr>
              <a:t>detection</a:t>
            </a:r>
            <a:r>
              <a:rPr lang="fr-FR" dirty="0">
                <a:hlinkClick r:id="rId3"/>
              </a:rPr>
              <a:t> time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sz="2000" dirty="0"/>
              <a:t>il est conseillé de doubler le temps de détection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0" y="138726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12" y="2218283"/>
            <a:ext cx="8028892" cy="1143000"/>
          </a:xfrm>
        </p:spPr>
        <p:txBody>
          <a:bodyPr/>
          <a:lstStyle/>
          <a:p>
            <a:pPr algn="l"/>
            <a:r>
              <a:rPr lang="en-US" altLang="fr-FR" sz="2400" dirty="0">
                <a:solidFill>
                  <a:schemeClr val="tx1"/>
                </a:solidFill>
              </a:rPr>
              <a:t>Contamination de </a:t>
            </a:r>
            <a:r>
              <a:rPr lang="en-US" altLang="fr-FR" sz="2400" dirty="0" err="1">
                <a:solidFill>
                  <a:schemeClr val="tx1"/>
                </a:solidFill>
              </a:rPr>
              <a:t>chevaux</a:t>
            </a:r>
            <a:r>
              <a:rPr lang="en-US" altLang="fr-FR" sz="2400" dirty="0">
                <a:solidFill>
                  <a:schemeClr val="tx1"/>
                </a:solidFill>
              </a:rPr>
              <a:t> par </a:t>
            </a:r>
            <a:r>
              <a:rPr lang="en-US" altLang="fr-FR" sz="2400" dirty="0" err="1">
                <a:solidFill>
                  <a:schemeClr val="tx1"/>
                </a:solidFill>
              </a:rPr>
              <a:t>réingestion</a:t>
            </a:r>
            <a:r>
              <a:rPr lang="en-US" altLang="fr-FR" sz="2400" dirty="0">
                <a:solidFill>
                  <a:schemeClr val="tx1"/>
                </a:solidFill>
              </a:rPr>
              <a:t> de </a:t>
            </a:r>
            <a:r>
              <a:rPr lang="en-US" altLang="fr-FR" sz="2400" dirty="0" err="1">
                <a:solidFill>
                  <a:schemeClr val="tx1"/>
                </a:solidFill>
              </a:rPr>
              <a:t>l’urine</a:t>
            </a:r>
            <a:endParaRPr lang="en-US" altLang="fr-FR" sz="2400" dirty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3284637"/>
            <a:ext cx="8320088" cy="2160587"/>
          </a:xfrm>
        </p:spPr>
        <p:txBody>
          <a:bodyPr/>
          <a:lstStyle/>
          <a:p>
            <a:r>
              <a:rPr lang="fr-FR" altLang="fr-FR" sz="2000" b="0" dirty="0">
                <a:latin typeface="Arial" charset="0"/>
                <a:cs typeface="Arial" charset="0"/>
              </a:rPr>
              <a:t>Pour les AINS </a:t>
            </a: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fortement éliminés </a:t>
            </a:r>
            <a:r>
              <a:rPr lang="fr-FR" altLang="fr-FR" sz="2000" b="0" dirty="0">
                <a:latin typeface="Arial" charset="0"/>
                <a:cs typeface="Arial" charset="0"/>
              </a:rPr>
              <a:t>par les urines, il y a un risque de recyclage de l’AINS par ingestion du fumier</a:t>
            </a:r>
          </a:p>
          <a:p>
            <a:endParaRPr lang="fr-FR" altLang="fr-FR" sz="1600" b="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	Ne pas utiliser le même box </a:t>
            </a:r>
            <a:r>
              <a:rPr lang="fr-FR" altLang="fr-FR" sz="2000" b="0" dirty="0">
                <a:latin typeface="Arial" charset="0"/>
                <a:cs typeface="Arial" charset="0"/>
              </a:rPr>
              <a:t>pour des chevaux traités et non 	traités</a:t>
            </a:r>
          </a:p>
          <a:p>
            <a:pPr marL="0" indent="0"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 	Ne pas uriner dans les boxes </a:t>
            </a:r>
            <a:r>
              <a:rPr lang="fr-FR" altLang="fr-FR" sz="2000" b="0" dirty="0">
                <a:latin typeface="Arial" charset="0"/>
                <a:cs typeface="Arial" charset="0"/>
              </a:rPr>
              <a:t>(contamination du cheval par 	son jockey)  </a:t>
            </a:r>
          </a:p>
        </p:txBody>
      </p:sp>
      <p:sp>
        <p:nvSpPr>
          <p:cNvPr id="2" name="Flèche droite 1"/>
          <p:cNvSpPr/>
          <p:nvPr/>
        </p:nvSpPr>
        <p:spPr bwMode="auto">
          <a:xfrm>
            <a:off x="496512" y="4580929"/>
            <a:ext cx="599902" cy="503163"/>
          </a:xfrm>
          <a:prstGeom prst="rightArrow">
            <a:avLst/>
          </a:prstGeom>
          <a:solidFill>
            <a:srgbClr val="9900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colade ouvrante 2"/>
          <p:cNvSpPr/>
          <p:nvPr/>
        </p:nvSpPr>
        <p:spPr bwMode="auto">
          <a:xfrm>
            <a:off x="1075675" y="4220443"/>
            <a:ext cx="135829" cy="122413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3706" y="116632"/>
            <a:ext cx="82565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/>
              <a:t>Élimination urinaire des AINS</a:t>
            </a:r>
            <a:endParaRPr lang="fr-FR" altLang="fr-FR" sz="4000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6993364" y="16601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43706" y="2029490"/>
            <a:ext cx="8016726" cy="40638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Elimination : </a:t>
            </a:r>
            <a:br>
              <a:rPr lang="fr-FR" altLang="fr-FR" dirty="0"/>
            </a:br>
            <a:r>
              <a:rPr lang="fr-FR" altLang="fr-FR" dirty="0"/>
              <a:t>Temps de demi-vie des 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431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690561" y="6648"/>
            <a:ext cx="7287394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690561" y="1104205"/>
          <a:ext cx="7661275" cy="46230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64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CV (h)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Temps de demi-vie plasmatique BV (h)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Salicylé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1-3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Flunixine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meglumine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1.6-2.1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solidFill>
                            <a:srgbClr val="C00000"/>
                          </a:solidFill>
                          <a:latin typeface="+mj-lt"/>
                        </a:rPr>
                        <a:t>Méloxicam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37-50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+mj-lt"/>
                        </a:rPr>
                        <a:t>Phénylbutazone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2400" b="1" dirty="0">
                          <a:solidFill>
                            <a:srgbClr val="FF0000"/>
                          </a:solidFill>
                          <a:latin typeface="+mj-lt"/>
                        </a:rPr>
                        <a:t>(interdit)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+mj-lt"/>
                        </a:rPr>
                        <a:t>34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Étoile à 5 branches 3"/>
          <p:cNvSpPr/>
          <p:nvPr/>
        </p:nvSpPr>
        <p:spPr>
          <a:xfrm>
            <a:off x="4521199" y="5225496"/>
            <a:ext cx="432048" cy="35797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3337" y="5797713"/>
            <a:ext cx="83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/>
              <a:t>De façon </a:t>
            </a:r>
            <a:r>
              <a:rPr lang="fr-FR" sz="2000" b="1" dirty="0"/>
              <a:t>très approximative (pas de corrélation directe)</a:t>
            </a:r>
            <a:r>
              <a:rPr lang="fr-FR" sz="2000" dirty="0"/>
              <a:t>, plus la demi-vie est longue, plus le délai dopage et le temps d’attente ont tendance à être longs. </a:t>
            </a:r>
          </a:p>
        </p:txBody>
      </p:sp>
    </p:spTree>
    <p:extLst>
      <p:ext uri="{BB962C8B-B14F-4D97-AF65-F5344CB8AC3E}">
        <p14:creationId xmlns:p14="http://schemas.microsoft.com/office/powerpoint/2010/main" val="130004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33612" y="-74903"/>
            <a:ext cx="8193088" cy="1143000"/>
          </a:xfrm>
        </p:spPr>
        <p:txBody>
          <a:bodyPr/>
          <a:lstStyle/>
          <a:p>
            <a:r>
              <a:rPr lang="fr-FR" altLang="fr-FR" sz="3200" dirty="0"/>
              <a:t>Temps de demi-vie des AINS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636019"/>
              </p:ext>
            </p:extLst>
          </p:nvPr>
        </p:nvGraphicFramePr>
        <p:xfrm>
          <a:off x="633612" y="811200"/>
          <a:ext cx="7683501" cy="58905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634">
                <a:tc rowSpan="2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(h) ou jours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5"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Chien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Chat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Salicylés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22-45</a:t>
                      </a: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Flunixine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Meloxicam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12-36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37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15-20</a:t>
                      </a: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Kétoprofène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3-5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1.5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Mavacoxib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44 jours 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(de 14 à 80 jours)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Enflicoxib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17 jours métabolite actif 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 13 à 28 j)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utilisé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2859299146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Cimicoxib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2.5-4.0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8-12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Robenacoxib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9687" name="Freeform 15"/>
          <p:cNvSpPr>
            <a:spLocks noChangeAspect="1"/>
          </p:cNvSpPr>
          <p:nvPr/>
        </p:nvSpPr>
        <p:spPr bwMode="invGray">
          <a:xfrm>
            <a:off x="3355975" y="1630363"/>
            <a:ext cx="747713" cy="725487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88" name="Freeform 8"/>
          <p:cNvSpPr>
            <a:spLocks/>
          </p:cNvSpPr>
          <p:nvPr/>
        </p:nvSpPr>
        <p:spPr bwMode="invGray">
          <a:xfrm>
            <a:off x="6108700" y="1806575"/>
            <a:ext cx="727075" cy="568325"/>
          </a:xfrm>
          <a:custGeom>
            <a:avLst/>
            <a:gdLst>
              <a:gd name="T0" fmla="*/ 2147483647 w 691"/>
              <a:gd name="T1" fmla="*/ 2147483647 h 512"/>
              <a:gd name="T2" fmla="*/ 2147483647 w 691"/>
              <a:gd name="T3" fmla="*/ 2147483647 h 512"/>
              <a:gd name="T4" fmla="*/ 2147483647 w 691"/>
              <a:gd name="T5" fmla="*/ 2147483647 h 512"/>
              <a:gd name="T6" fmla="*/ 2147483647 w 691"/>
              <a:gd name="T7" fmla="*/ 2147483647 h 512"/>
              <a:gd name="T8" fmla="*/ 2147483647 w 691"/>
              <a:gd name="T9" fmla="*/ 2147483647 h 512"/>
              <a:gd name="T10" fmla="*/ 2147483647 w 691"/>
              <a:gd name="T11" fmla="*/ 2147483647 h 512"/>
              <a:gd name="T12" fmla="*/ 2147483647 w 691"/>
              <a:gd name="T13" fmla="*/ 2147483647 h 512"/>
              <a:gd name="T14" fmla="*/ 2147483647 w 691"/>
              <a:gd name="T15" fmla="*/ 2147483647 h 512"/>
              <a:gd name="T16" fmla="*/ 2147483647 w 691"/>
              <a:gd name="T17" fmla="*/ 2147483647 h 512"/>
              <a:gd name="T18" fmla="*/ 2147483647 w 691"/>
              <a:gd name="T19" fmla="*/ 2147483647 h 512"/>
              <a:gd name="T20" fmla="*/ 2147483647 w 691"/>
              <a:gd name="T21" fmla="*/ 2147483647 h 512"/>
              <a:gd name="T22" fmla="*/ 2147483647 w 691"/>
              <a:gd name="T23" fmla="*/ 2147483647 h 512"/>
              <a:gd name="T24" fmla="*/ 2147483647 w 691"/>
              <a:gd name="T25" fmla="*/ 2147483647 h 512"/>
              <a:gd name="T26" fmla="*/ 2147483647 w 691"/>
              <a:gd name="T27" fmla="*/ 2147483647 h 512"/>
              <a:gd name="T28" fmla="*/ 2147483647 w 691"/>
              <a:gd name="T29" fmla="*/ 2147483647 h 512"/>
              <a:gd name="T30" fmla="*/ 2147483647 w 691"/>
              <a:gd name="T31" fmla="*/ 2147483647 h 512"/>
              <a:gd name="T32" fmla="*/ 2147483647 w 691"/>
              <a:gd name="T33" fmla="*/ 2147483647 h 512"/>
              <a:gd name="T34" fmla="*/ 2147483647 w 691"/>
              <a:gd name="T35" fmla="*/ 2147483647 h 512"/>
              <a:gd name="T36" fmla="*/ 2147483647 w 691"/>
              <a:gd name="T37" fmla="*/ 2147483647 h 512"/>
              <a:gd name="T38" fmla="*/ 2147483647 w 691"/>
              <a:gd name="T39" fmla="*/ 2147483647 h 512"/>
              <a:gd name="T40" fmla="*/ 2147483647 w 691"/>
              <a:gd name="T41" fmla="*/ 2147483647 h 512"/>
              <a:gd name="T42" fmla="*/ 2147483647 w 691"/>
              <a:gd name="T43" fmla="*/ 2147483647 h 512"/>
              <a:gd name="T44" fmla="*/ 2147483647 w 691"/>
              <a:gd name="T45" fmla="*/ 2147483647 h 512"/>
              <a:gd name="T46" fmla="*/ 2147483647 w 691"/>
              <a:gd name="T47" fmla="*/ 2147483647 h 512"/>
              <a:gd name="T48" fmla="*/ 2147483647 w 691"/>
              <a:gd name="T49" fmla="*/ 2147483647 h 512"/>
              <a:gd name="T50" fmla="*/ 2147483647 w 691"/>
              <a:gd name="T51" fmla="*/ 2147483647 h 512"/>
              <a:gd name="T52" fmla="*/ 2147483647 w 691"/>
              <a:gd name="T53" fmla="*/ 2147483647 h 512"/>
              <a:gd name="T54" fmla="*/ 2147483647 w 691"/>
              <a:gd name="T55" fmla="*/ 2147483647 h 512"/>
              <a:gd name="T56" fmla="*/ 2147483647 w 691"/>
              <a:gd name="T57" fmla="*/ 2147483647 h 512"/>
              <a:gd name="T58" fmla="*/ 2147483647 w 691"/>
              <a:gd name="T59" fmla="*/ 2147483647 h 512"/>
              <a:gd name="T60" fmla="*/ 2147483647 w 691"/>
              <a:gd name="T61" fmla="*/ 2147483647 h 512"/>
              <a:gd name="T62" fmla="*/ 2147483647 w 691"/>
              <a:gd name="T63" fmla="*/ 2147483647 h 512"/>
              <a:gd name="T64" fmla="*/ 2147483647 w 691"/>
              <a:gd name="T65" fmla="*/ 2147483647 h 512"/>
              <a:gd name="T66" fmla="*/ 2147483647 w 691"/>
              <a:gd name="T67" fmla="*/ 2147483647 h 512"/>
              <a:gd name="T68" fmla="*/ 2147483647 w 691"/>
              <a:gd name="T69" fmla="*/ 2147483647 h 512"/>
              <a:gd name="T70" fmla="*/ 2147483647 w 691"/>
              <a:gd name="T71" fmla="*/ 2147483647 h 512"/>
              <a:gd name="T72" fmla="*/ 2147483647 w 691"/>
              <a:gd name="T73" fmla="*/ 2147483647 h 512"/>
              <a:gd name="T74" fmla="*/ 2147483647 w 691"/>
              <a:gd name="T75" fmla="*/ 2147483647 h 512"/>
              <a:gd name="T76" fmla="*/ 2147483647 w 691"/>
              <a:gd name="T77" fmla="*/ 2147483647 h 512"/>
              <a:gd name="T78" fmla="*/ 2147483647 w 691"/>
              <a:gd name="T79" fmla="*/ 2147483647 h 512"/>
              <a:gd name="T80" fmla="*/ 2147483647 w 691"/>
              <a:gd name="T81" fmla="*/ 2147483647 h 512"/>
              <a:gd name="T82" fmla="*/ 2147483647 w 691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1" h="512">
                <a:moveTo>
                  <a:pt x="4" y="96"/>
                </a:moveTo>
                <a:cubicBezTo>
                  <a:pt x="8" y="87"/>
                  <a:pt x="23" y="84"/>
                  <a:pt x="30" y="78"/>
                </a:cubicBezTo>
                <a:cubicBezTo>
                  <a:pt x="37" y="72"/>
                  <a:pt x="41" y="67"/>
                  <a:pt x="46" y="62"/>
                </a:cubicBezTo>
                <a:cubicBezTo>
                  <a:pt x="51" y="57"/>
                  <a:pt x="55" y="52"/>
                  <a:pt x="62" y="48"/>
                </a:cubicBezTo>
                <a:cubicBezTo>
                  <a:pt x="69" y="44"/>
                  <a:pt x="85" y="42"/>
                  <a:pt x="90" y="38"/>
                </a:cubicBezTo>
                <a:cubicBezTo>
                  <a:pt x="95" y="34"/>
                  <a:pt x="91" y="28"/>
                  <a:pt x="90" y="22"/>
                </a:cubicBezTo>
                <a:cubicBezTo>
                  <a:pt x="89" y="16"/>
                  <a:pt x="82" y="4"/>
                  <a:pt x="86" y="2"/>
                </a:cubicBezTo>
                <a:cubicBezTo>
                  <a:pt x="90" y="0"/>
                  <a:pt x="106" y="8"/>
                  <a:pt x="114" y="12"/>
                </a:cubicBezTo>
                <a:cubicBezTo>
                  <a:pt x="122" y="16"/>
                  <a:pt x="124" y="20"/>
                  <a:pt x="132" y="28"/>
                </a:cubicBezTo>
                <a:cubicBezTo>
                  <a:pt x="140" y="36"/>
                  <a:pt x="150" y="48"/>
                  <a:pt x="162" y="62"/>
                </a:cubicBezTo>
                <a:cubicBezTo>
                  <a:pt x="174" y="76"/>
                  <a:pt x="188" y="103"/>
                  <a:pt x="206" y="114"/>
                </a:cubicBezTo>
                <a:cubicBezTo>
                  <a:pt x="224" y="125"/>
                  <a:pt x="253" y="125"/>
                  <a:pt x="270" y="128"/>
                </a:cubicBezTo>
                <a:cubicBezTo>
                  <a:pt x="287" y="131"/>
                  <a:pt x="291" y="133"/>
                  <a:pt x="306" y="132"/>
                </a:cubicBezTo>
                <a:cubicBezTo>
                  <a:pt x="321" y="131"/>
                  <a:pt x="344" y="125"/>
                  <a:pt x="362" y="122"/>
                </a:cubicBezTo>
                <a:cubicBezTo>
                  <a:pt x="380" y="119"/>
                  <a:pt x="397" y="114"/>
                  <a:pt x="416" y="112"/>
                </a:cubicBezTo>
                <a:cubicBezTo>
                  <a:pt x="435" y="110"/>
                  <a:pt x="459" y="110"/>
                  <a:pt x="478" y="112"/>
                </a:cubicBezTo>
                <a:cubicBezTo>
                  <a:pt x="497" y="114"/>
                  <a:pt x="514" y="121"/>
                  <a:pt x="528" y="124"/>
                </a:cubicBezTo>
                <a:cubicBezTo>
                  <a:pt x="542" y="127"/>
                  <a:pt x="554" y="128"/>
                  <a:pt x="564" y="132"/>
                </a:cubicBezTo>
                <a:cubicBezTo>
                  <a:pt x="574" y="136"/>
                  <a:pt x="583" y="142"/>
                  <a:pt x="590" y="148"/>
                </a:cubicBezTo>
                <a:cubicBezTo>
                  <a:pt x="597" y="154"/>
                  <a:pt x="602" y="157"/>
                  <a:pt x="606" y="168"/>
                </a:cubicBezTo>
                <a:cubicBezTo>
                  <a:pt x="610" y="179"/>
                  <a:pt x="612" y="196"/>
                  <a:pt x="616" y="218"/>
                </a:cubicBezTo>
                <a:cubicBezTo>
                  <a:pt x="620" y="240"/>
                  <a:pt x="617" y="273"/>
                  <a:pt x="628" y="300"/>
                </a:cubicBezTo>
                <a:cubicBezTo>
                  <a:pt x="639" y="327"/>
                  <a:pt x="677" y="366"/>
                  <a:pt x="684" y="382"/>
                </a:cubicBezTo>
                <a:cubicBezTo>
                  <a:pt x="691" y="398"/>
                  <a:pt x="677" y="395"/>
                  <a:pt x="672" y="396"/>
                </a:cubicBezTo>
                <a:cubicBezTo>
                  <a:pt x="667" y="397"/>
                  <a:pt x="661" y="391"/>
                  <a:pt x="654" y="386"/>
                </a:cubicBezTo>
                <a:cubicBezTo>
                  <a:pt x="647" y="381"/>
                  <a:pt x="640" y="376"/>
                  <a:pt x="632" y="366"/>
                </a:cubicBezTo>
                <a:cubicBezTo>
                  <a:pt x="624" y="356"/>
                  <a:pt x="614" y="339"/>
                  <a:pt x="608" y="324"/>
                </a:cubicBezTo>
                <a:cubicBezTo>
                  <a:pt x="602" y="309"/>
                  <a:pt x="599" y="286"/>
                  <a:pt x="596" y="274"/>
                </a:cubicBezTo>
                <a:cubicBezTo>
                  <a:pt x="593" y="262"/>
                  <a:pt x="590" y="250"/>
                  <a:pt x="588" y="252"/>
                </a:cubicBezTo>
                <a:cubicBezTo>
                  <a:pt x="586" y="254"/>
                  <a:pt x="583" y="269"/>
                  <a:pt x="582" y="284"/>
                </a:cubicBezTo>
                <a:cubicBezTo>
                  <a:pt x="581" y="299"/>
                  <a:pt x="582" y="326"/>
                  <a:pt x="584" y="342"/>
                </a:cubicBezTo>
                <a:cubicBezTo>
                  <a:pt x="586" y="358"/>
                  <a:pt x="588" y="370"/>
                  <a:pt x="592" y="380"/>
                </a:cubicBezTo>
                <a:cubicBezTo>
                  <a:pt x="596" y="390"/>
                  <a:pt x="607" y="398"/>
                  <a:pt x="610" y="404"/>
                </a:cubicBezTo>
                <a:cubicBezTo>
                  <a:pt x="613" y="410"/>
                  <a:pt x="612" y="409"/>
                  <a:pt x="608" y="418"/>
                </a:cubicBezTo>
                <a:cubicBezTo>
                  <a:pt x="604" y="427"/>
                  <a:pt x="597" y="443"/>
                  <a:pt x="588" y="456"/>
                </a:cubicBezTo>
                <a:cubicBezTo>
                  <a:pt x="579" y="469"/>
                  <a:pt x="564" y="490"/>
                  <a:pt x="556" y="498"/>
                </a:cubicBezTo>
                <a:cubicBezTo>
                  <a:pt x="548" y="506"/>
                  <a:pt x="545" y="505"/>
                  <a:pt x="538" y="506"/>
                </a:cubicBezTo>
                <a:cubicBezTo>
                  <a:pt x="531" y="507"/>
                  <a:pt x="518" y="505"/>
                  <a:pt x="512" y="502"/>
                </a:cubicBezTo>
                <a:cubicBezTo>
                  <a:pt x="506" y="499"/>
                  <a:pt x="505" y="494"/>
                  <a:pt x="504" y="490"/>
                </a:cubicBezTo>
                <a:cubicBezTo>
                  <a:pt x="503" y="486"/>
                  <a:pt x="504" y="481"/>
                  <a:pt x="508" y="478"/>
                </a:cubicBezTo>
                <a:cubicBezTo>
                  <a:pt x="512" y="475"/>
                  <a:pt x="519" y="478"/>
                  <a:pt x="526" y="472"/>
                </a:cubicBezTo>
                <a:cubicBezTo>
                  <a:pt x="533" y="466"/>
                  <a:pt x="545" y="448"/>
                  <a:pt x="550" y="440"/>
                </a:cubicBezTo>
                <a:cubicBezTo>
                  <a:pt x="555" y="432"/>
                  <a:pt x="555" y="430"/>
                  <a:pt x="554" y="426"/>
                </a:cubicBezTo>
                <a:cubicBezTo>
                  <a:pt x="553" y="422"/>
                  <a:pt x="549" y="413"/>
                  <a:pt x="544" y="414"/>
                </a:cubicBezTo>
                <a:cubicBezTo>
                  <a:pt x="539" y="415"/>
                  <a:pt x="534" y="420"/>
                  <a:pt x="526" y="430"/>
                </a:cubicBezTo>
                <a:cubicBezTo>
                  <a:pt x="518" y="440"/>
                  <a:pt x="510" y="463"/>
                  <a:pt x="498" y="472"/>
                </a:cubicBezTo>
                <a:cubicBezTo>
                  <a:pt x="486" y="481"/>
                  <a:pt x="467" y="480"/>
                  <a:pt x="456" y="482"/>
                </a:cubicBezTo>
                <a:cubicBezTo>
                  <a:pt x="445" y="484"/>
                  <a:pt x="438" y="485"/>
                  <a:pt x="434" y="482"/>
                </a:cubicBezTo>
                <a:cubicBezTo>
                  <a:pt x="430" y="479"/>
                  <a:pt x="429" y="470"/>
                  <a:pt x="434" y="464"/>
                </a:cubicBezTo>
                <a:cubicBezTo>
                  <a:pt x="439" y="458"/>
                  <a:pt x="458" y="454"/>
                  <a:pt x="466" y="448"/>
                </a:cubicBezTo>
                <a:cubicBezTo>
                  <a:pt x="474" y="442"/>
                  <a:pt x="477" y="439"/>
                  <a:pt x="484" y="430"/>
                </a:cubicBezTo>
                <a:cubicBezTo>
                  <a:pt x="491" y="421"/>
                  <a:pt x="507" y="408"/>
                  <a:pt x="508" y="396"/>
                </a:cubicBezTo>
                <a:cubicBezTo>
                  <a:pt x="509" y="384"/>
                  <a:pt x="498" y="369"/>
                  <a:pt x="488" y="356"/>
                </a:cubicBezTo>
                <a:cubicBezTo>
                  <a:pt x="478" y="343"/>
                  <a:pt x="455" y="327"/>
                  <a:pt x="446" y="316"/>
                </a:cubicBezTo>
                <a:cubicBezTo>
                  <a:pt x="437" y="305"/>
                  <a:pt x="439" y="294"/>
                  <a:pt x="432" y="292"/>
                </a:cubicBezTo>
                <a:cubicBezTo>
                  <a:pt x="425" y="290"/>
                  <a:pt x="416" y="301"/>
                  <a:pt x="404" y="304"/>
                </a:cubicBezTo>
                <a:cubicBezTo>
                  <a:pt x="392" y="307"/>
                  <a:pt x="375" y="310"/>
                  <a:pt x="362" y="310"/>
                </a:cubicBezTo>
                <a:cubicBezTo>
                  <a:pt x="349" y="310"/>
                  <a:pt x="334" y="304"/>
                  <a:pt x="326" y="302"/>
                </a:cubicBezTo>
                <a:cubicBezTo>
                  <a:pt x="318" y="300"/>
                  <a:pt x="316" y="295"/>
                  <a:pt x="312" y="300"/>
                </a:cubicBezTo>
                <a:cubicBezTo>
                  <a:pt x="308" y="305"/>
                  <a:pt x="307" y="322"/>
                  <a:pt x="304" y="334"/>
                </a:cubicBezTo>
                <a:cubicBezTo>
                  <a:pt x="301" y="346"/>
                  <a:pt x="299" y="363"/>
                  <a:pt x="296" y="374"/>
                </a:cubicBezTo>
                <a:cubicBezTo>
                  <a:pt x="293" y="385"/>
                  <a:pt x="290" y="388"/>
                  <a:pt x="288" y="402"/>
                </a:cubicBezTo>
                <a:cubicBezTo>
                  <a:pt x="286" y="416"/>
                  <a:pt x="284" y="444"/>
                  <a:pt x="282" y="458"/>
                </a:cubicBezTo>
                <a:cubicBezTo>
                  <a:pt x="280" y="472"/>
                  <a:pt x="282" y="480"/>
                  <a:pt x="278" y="488"/>
                </a:cubicBezTo>
                <a:cubicBezTo>
                  <a:pt x="274" y="496"/>
                  <a:pt x="268" y="504"/>
                  <a:pt x="260" y="508"/>
                </a:cubicBezTo>
                <a:cubicBezTo>
                  <a:pt x="252" y="512"/>
                  <a:pt x="240" y="512"/>
                  <a:pt x="232" y="512"/>
                </a:cubicBezTo>
                <a:cubicBezTo>
                  <a:pt x="224" y="512"/>
                  <a:pt x="214" y="509"/>
                  <a:pt x="212" y="506"/>
                </a:cubicBezTo>
                <a:cubicBezTo>
                  <a:pt x="210" y="503"/>
                  <a:pt x="214" y="497"/>
                  <a:pt x="218" y="492"/>
                </a:cubicBezTo>
                <a:cubicBezTo>
                  <a:pt x="222" y="487"/>
                  <a:pt x="232" y="483"/>
                  <a:pt x="236" y="476"/>
                </a:cubicBezTo>
                <a:cubicBezTo>
                  <a:pt x="240" y="469"/>
                  <a:pt x="239" y="456"/>
                  <a:pt x="240" y="448"/>
                </a:cubicBezTo>
                <a:cubicBezTo>
                  <a:pt x="241" y="440"/>
                  <a:pt x="242" y="425"/>
                  <a:pt x="240" y="426"/>
                </a:cubicBezTo>
                <a:cubicBezTo>
                  <a:pt x="238" y="427"/>
                  <a:pt x="232" y="443"/>
                  <a:pt x="230" y="452"/>
                </a:cubicBezTo>
                <a:cubicBezTo>
                  <a:pt x="228" y="461"/>
                  <a:pt x="233" y="471"/>
                  <a:pt x="230" y="478"/>
                </a:cubicBezTo>
                <a:cubicBezTo>
                  <a:pt x="227" y="485"/>
                  <a:pt x="219" y="491"/>
                  <a:pt x="212" y="494"/>
                </a:cubicBezTo>
                <a:cubicBezTo>
                  <a:pt x="205" y="497"/>
                  <a:pt x="195" y="499"/>
                  <a:pt x="188" y="498"/>
                </a:cubicBezTo>
                <a:cubicBezTo>
                  <a:pt x="181" y="497"/>
                  <a:pt x="175" y="492"/>
                  <a:pt x="172" y="488"/>
                </a:cubicBezTo>
                <a:cubicBezTo>
                  <a:pt x="169" y="484"/>
                  <a:pt x="169" y="477"/>
                  <a:pt x="172" y="472"/>
                </a:cubicBezTo>
                <a:cubicBezTo>
                  <a:pt x="175" y="467"/>
                  <a:pt x="189" y="479"/>
                  <a:pt x="192" y="458"/>
                </a:cubicBezTo>
                <a:cubicBezTo>
                  <a:pt x="195" y="437"/>
                  <a:pt x="194" y="377"/>
                  <a:pt x="190" y="348"/>
                </a:cubicBezTo>
                <a:cubicBezTo>
                  <a:pt x="186" y="319"/>
                  <a:pt x="180" y="307"/>
                  <a:pt x="168" y="286"/>
                </a:cubicBezTo>
                <a:cubicBezTo>
                  <a:pt x="156" y="265"/>
                  <a:pt x="131" y="247"/>
                  <a:pt x="116" y="224"/>
                </a:cubicBezTo>
                <a:cubicBezTo>
                  <a:pt x="101" y="201"/>
                  <a:pt x="93" y="164"/>
                  <a:pt x="80" y="150"/>
                </a:cubicBezTo>
                <a:cubicBezTo>
                  <a:pt x="67" y="136"/>
                  <a:pt x="52" y="143"/>
                  <a:pt x="40" y="140"/>
                </a:cubicBezTo>
                <a:cubicBezTo>
                  <a:pt x="28" y="137"/>
                  <a:pt x="12" y="139"/>
                  <a:pt x="6" y="132"/>
                </a:cubicBezTo>
                <a:cubicBezTo>
                  <a:pt x="0" y="125"/>
                  <a:pt x="1" y="105"/>
                  <a:pt x="4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60271" y="4286174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7405073" y="209073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5372140" y="517227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7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Administration des AINS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6250" y="2133600"/>
            <a:ext cx="8383588" cy="4248150"/>
          </a:xfrm>
        </p:spPr>
        <p:txBody>
          <a:bodyPr/>
          <a:lstStyle/>
          <a:p>
            <a:pPr marL="304800" indent="-304800" algn="l">
              <a:buFontTx/>
              <a:buChar char="•"/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defRPr/>
            </a:pPr>
            <a:r>
              <a:rPr lang="fr-FR" b="0" dirty="0">
                <a:latin typeface="+mj-lt"/>
              </a:rPr>
              <a:t>Effet rapide : </a:t>
            </a:r>
            <a:r>
              <a:rPr lang="fr-FR" b="0" dirty="0">
                <a:latin typeface="+mj-lt"/>
                <a:sym typeface="Wingdings" pitchFamily="2" charset="2"/>
              </a:rPr>
              <a:t>analgésie per opératoire, c</a:t>
            </a:r>
            <a:r>
              <a:rPr lang="fr-FR" b="0" dirty="0">
                <a:latin typeface="+mj-lt"/>
              </a:rPr>
              <a:t>oliques chez le cheval</a:t>
            </a:r>
          </a:p>
          <a:p>
            <a:pPr lvl="1">
              <a:defRPr/>
            </a:pPr>
            <a:endParaRPr lang="fr-FR" b="0" dirty="0">
              <a:latin typeface="+mj-lt"/>
              <a:sym typeface="Wingdings" pitchFamily="2" charset="2"/>
            </a:endParaRPr>
          </a:p>
          <a:p>
            <a:pPr lvl="1">
              <a:defRPr/>
            </a:pPr>
            <a:r>
              <a:rPr lang="fr-FR" b="0" dirty="0">
                <a:latin typeface="+mj-lt"/>
                <a:sym typeface="Wingdings" pitchFamily="2" charset="2"/>
              </a:rPr>
              <a:t>Impossibilité de la voie orale (ex: post op)</a:t>
            </a:r>
          </a:p>
          <a:p>
            <a:pPr marL="457200" lvl="1" indent="0">
              <a:buNone/>
              <a:defRPr/>
            </a:pPr>
            <a:endParaRPr lang="fr-FR" b="0" dirty="0">
              <a:solidFill>
                <a:srgbClr val="FFFF00"/>
              </a:solidFill>
              <a:latin typeface="+mj-lt"/>
              <a:sym typeface="Wingdings" pitchFamily="2" charset="2"/>
            </a:endParaRPr>
          </a:p>
          <a:p>
            <a:pPr lvl="1">
              <a:buFontTx/>
              <a:buNone/>
              <a:defRPr/>
            </a:pPr>
            <a:endParaRPr lang="fr-FR" sz="2400" dirty="0">
              <a:latin typeface="+mj-lt"/>
            </a:endParaRPr>
          </a:p>
          <a:p>
            <a:pPr marL="304800" indent="-304800">
              <a:defRPr/>
            </a:pPr>
            <a:r>
              <a:rPr lang="en-US" sz="1800" dirty="0">
                <a:solidFill>
                  <a:srgbClr val="FAFD00"/>
                </a:solidFill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fr-FR" altLang="fr-FR" sz="2000" dirty="0">
                <a:latin typeface="Arial" charset="0"/>
                <a:cs typeface="Arial" charset="0"/>
              </a:rPr>
              <a:t>		Solutions très irritantes = risque de phlébite si 			administration en péri-veineux</a:t>
            </a:r>
            <a:r>
              <a:rPr lang="fr-FR" altLang="fr-FR" sz="3200" dirty="0">
                <a:latin typeface="Arial" charset="0"/>
                <a:cs typeface="Arial" charset="0"/>
              </a:rPr>
              <a:t>	</a:t>
            </a:r>
            <a:endParaRPr lang="fr-FR" altLang="fr-FR" sz="3600" dirty="0">
              <a:latin typeface="Arial" charset="0"/>
              <a:ea typeface="Arial Unicode MS" pitchFamily="34" charset="-128"/>
              <a:cs typeface="Arial" charset="0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03250" y="115888"/>
            <a:ext cx="8193088" cy="1143000"/>
          </a:xfrm>
        </p:spPr>
        <p:txBody>
          <a:bodyPr/>
          <a:lstStyle/>
          <a:p>
            <a:r>
              <a:rPr lang="fr-FR" altLang="fr-FR" sz="3200" dirty="0"/>
              <a:t>Temps de demi-vie des AINS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616450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/>
              <a:t>Mavacoxib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44 j </a:t>
            </a:r>
            <a:r>
              <a:rPr lang="fr-FR" sz="2400" dirty="0"/>
              <a:t>en moyenne </a:t>
            </a:r>
            <a:r>
              <a:rPr lang="fr-FR" b="0" dirty="0"/>
              <a:t>(5% des chiens ont des t</a:t>
            </a:r>
            <a:r>
              <a:rPr lang="fr-FR" b="0" baseline="-25000" dirty="0"/>
              <a:t>1/2</a:t>
            </a:r>
            <a:r>
              <a:rPr lang="fr-FR" b="0" dirty="0"/>
              <a:t> entre 80 et 140 j)</a:t>
            </a:r>
            <a:r>
              <a:rPr lang="fr-FR" dirty="0"/>
              <a:t> =&gt; 1 administration par mois</a:t>
            </a:r>
          </a:p>
          <a:p>
            <a:r>
              <a:rPr lang="fr-FR" sz="1800" dirty="0"/>
              <a:t>Avantages </a:t>
            </a:r>
          </a:p>
          <a:p>
            <a:pPr lvl="1"/>
            <a:r>
              <a:rPr lang="fr-FR" b="0" dirty="0"/>
              <a:t>Moins de fluctuations (analgésie 24h/24)</a:t>
            </a:r>
          </a:p>
          <a:p>
            <a:pPr lvl="1"/>
            <a:r>
              <a:rPr lang="fr-FR" b="0" dirty="0"/>
              <a:t>Moins d’exposition directe du TD (vs VO quotidienne)</a:t>
            </a:r>
          </a:p>
          <a:p>
            <a:pPr lvl="1"/>
            <a:r>
              <a:rPr lang="fr-FR" b="0" dirty="0"/>
              <a:t>Meilleure compliance</a:t>
            </a:r>
            <a:endParaRPr lang="fr-FR" dirty="0"/>
          </a:p>
          <a:p>
            <a:r>
              <a:rPr lang="fr-FR" sz="1800" dirty="0"/>
              <a:t>Inconvénients	</a:t>
            </a:r>
          </a:p>
          <a:p>
            <a:pPr lvl="1"/>
            <a:r>
              <a:rPr lang="fr-FR" b="0" dirty="0"/>
              <a:t>Impossible d’interrompre les effets</a:t>
            </a:r>
          </a:p>
          <a:p>
            <a:pPr lvl="1"/>
            <a:endParaRPr lang="fr-FR" b="0" dirty="0"/>
          </a:p>
          <a:p>
            <a:pPr marL="0" indent="0">
              <a:buNone/>
            </a:pPr>
            <a:r>
              <a:rPr lang="fr-FR" u="sng" dirty="0" err="1"/>
              <a:t>Enflicoxib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17 j </a:t>
            </a:r>
            <a:r>
              <a:rPr lang="fr-FR" sz="2400" dirty="0"/>
              <a:t>en moyenne pour le métabolite actif </a:t>
            </a:r>
            <a:r>
              <a:rPr lang="fr-FR" dirty="0"/>
              <a:t>=&gt; 1 administration par semaine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7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59" cy="4616450"/>
          </a:xfrm>
        </p:spPr>
        <p:txBody>
          <a:bodyPr/>
          <a:lstStyle/>
          <a:p>
            <a:endParaRPr lang="fr-FR" b="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79081" cy="30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78247" cy="29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198884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/>
              <a:t>Demi-vie courte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64243" y="1988839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/>
              <a:t>Demi-vie longue</a:t>
            </a:r>
          </a:p>
        </p:txBody>
      </p:sp>
      <p:sp>
        <p:nvSpPr>
          <p:cNvPr id="6" name="ZoneTexte 5"/>
          <p:cNvSpPr txBox="1"/>
          <p:nvPr/>
        </p:nvSpPr>
        <p:spPr>
          <a:xfrm rot="20487562">
            <a:off x="4943198" y="409527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ACCUMULATION</a:t>
            </a:r>
          </a:p>
        </p:txBody>
      </p:sp>
    </p:spTree>
    <p:extLst>
      <p:ext uri="{BB962C8B-B14F-4D97-AF65-F5344CB8AC3E}">
        <p14:creationId xmlns:p14="http://schemas.microsoft.com/office/powerpoint/2010/main" val="4237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260648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674" y="1721700"/>
            <a:ext cx="3384376" cy="4803644"/>
          </a:xfrm>
          <a:ln w="38100">
            <a:solidFill>
              <a:srgbClr val="FE9B0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u="sng" dirty="0"/>
              <a:t>Doses de charge</a:t>
            </a:r>
          </a:p>
          <a:p>
            <a:r>
              <a:rPr lang="fr-FR" sz="2000" dirty="0" err="1"/>
              <a:t>Meloxicam</a:t>
            </a:r>
            <a:r>
              <a:rPr lang="fr-FR" sz="2000" dirty="0"/>
              <a:t> :</a:t>
            </a:r>
          </a:p>
          <a:p>
            <a:pPr lvl="1"/>
            <a:r>
              <a:rPr lang="fr-FR" dirty="0"/>
              <a:t>Chat : x2 </a:t>
            </a:r>
            <a:r>
              <a:rPr lang="fr-FR" sz="1600" b="0" dirty="0"/>
              <a:t>(t1/2 :12 à 36h)</a:t>
            </a:r>
          </a:p>
          <a:p>
            <a:pPr lvl="1"/>
            <a:r>
              <a:rPr lang="fr-FR" dirty="0"/>
              <a:t>Chien : x2 </a:t>
            </a:r>
            <a:r>
              <a:rPr lang="fr-FR" b="0" dirty="0"/>
              <a:t>(</a:t>
            </a:r>
            <a:r>
              <a:rPr lang="fr-FR" sz="1600" b="0" dirty="0"/>
              <a:t>t1/2 :37h)</a:t>
            </a:r>
          </a:p>
          <a:p>
            <a:pPr lvl="2"/>
            <a:endParaRPr lang="fr-FR" dirty="0"/>
          </a:p>
          <a:p>
            <a:r>
              <a:rPr lang="fr-FR" sz="2000" dirty="0" err="1"/>
              <a:t>Enflicoxib</a:t>
            </a:r>
            <a:r>
              <a:rPr lang="fr-FR" sz="2000" dirty="0"/>
              <a:t> (chien):  x2</a:t>
            </a:r>
          </a:p>
          <a:p>
            <a:endParaRPr lang="fr-FR" sz="2000" dirty="0"/>
          </a:p>
          <a:p>
            <a:r>
              <a:rPr lang="fr-FR" sz="2000" dirty="0" err="1"/>
              <a:t>Mavacoxib</a:t>
            </a:r>
            <a:r>
              <a:rPr lang="fr-FR" sz="2000" dirty="0"/>
              <a:t> (chien): </a:t>
            </a:r>
            <a:r>
              <a:rPr lang="fr-FR" sz="1800" b="0" dirty="0"/>
              <a:t>délai de 14 j « seulement » entre les 2 premières administrations</a:t>
            </a:r>
          </a:p>
          <a:p>
            <a:endParaRPr lang="fr-FR" sz="2000" b="0" dirty="0"/>
          </a:p>
          <a:p>
            <a:r>
              <a:rPr lang="fr-FR" sz="2000" dirty="0" err="1"/>
              <a:t>Firocoxib</a:t>
            </a:r>
            <a:r>
              <a:rPr lang="fr-FR" sz="2000" dirty="0"/>
              <a:t> </a:t>
            </a:r>
          </a:p>
          <a:p>
            <a:pPr lvl="1"/>
            <a:r>
              <a:rPr lang="fr-FR" dirty="0"/>
              <a:t>cheval </a:t>
            </a:r>
            <a:r>
              <a:rPr lang="fr-FR" sz="1600" dirty="0"/>
              <a:t>: X3 </a:t>
            </a:r>
            <a:r>
              <a:rPr lang="fr-FR" sz="1400" b="0" dirty="0"/>
              <a:t>(t1/2 :34h)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875821" y="1844824"/>
            <a:ext cx="5268179" cy="4152074"/>
            <a:chOff x="1979712" y="2132855"/>
            <a:chExt cx="6426541" cy="45841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132855"/>
              <a:ext cx="6426541" cy="458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421196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6" name="Connecteur droit 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9" name="Connecteur droit 8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3" name="Groupe 12"/>
            <p:cNvGrpSpPr/>
            <p:nvPr/>
          </p:nvGrpSpPr>
          <p:grpSpPr>
            <a:xfrm>
              <a:off x="392392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4" name="Connecteur droit 13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6" name="Groupe 15"/>
            <p:cNvGrpSpPr/>
            <p:nvPr/>
          </p:nvGrpSpPr>
          <p:grpSpPr>
            <a:xfrm>
              <a:off x="370790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7" name="Connecteur droit 16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8" name="Connecteur droit 17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9" name="Groupe 18"/>
            <p:cNvGrpSpPr/>
            <p:nvPr/>
          </p:nvGrpSpPr>
          <p:grpSpPr>
            <a:xfrm>
              <a:off x="349188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0" name="Connecteur droit 19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1" name="Connecteur droit 20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2" name="Groupe 21"/>
            <p:cNvGrpSpPr/>
            <p:nvPr/>
          </p:nvGrpSpPr>
          <p:grpSpPr>
            <a:xfrm>
              <a:off x="3275856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3" name="Connecteur droit 22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4" name="Connecteur droit 23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5" name="Groupe 24"/>
            <p:cNvGrpSpPr/>
            <p:nvPr/>
          </p:nvGrpSpPr>
          <p:grpSpPr>
            <a:xfrm>
              <a:off x="3059832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6" name="Connecteur droit 2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7" name="Connecteur droit 26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8" name="Groupe 27"/>
            <p:cNvGrpSpPr/>
            <p:nvPr/>
          </p:nvGrpSpPr>
          <p:grpSpPr>
            <a:xfrm>
              <a:off x="284380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9" name="Connecteur droit 28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0" name="Connecteur droit 29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31" name="Groupe 30"/>
            <p:cNvGrpSpPr/>
            <p:nvPr/>
          </p:nvGrpSpPr>
          <p:grpSpPr>
            <a:xfrm>
              <a:off x="262778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32" name="Connecteur droit 31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3" name="Connecteur droit 32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cxnSp>
          <p:nvCxnSpPr>
            <p:cNvPr id="35" name="Connecteur droit 34"/>
            <p:cNvCxnSpPr/>
            <p:nvPr/>
          </p:nvCxnSpPr>
          <p:spPr bwMode="auto">
            <a:xfrm>
              <a:off x="2411760" y="2600569"/>
              <a:ext cx="216024" cy="972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38" name="Étoile à 5 branches 37"/>
          <p:cNvSpPr/>
          <p:nvPr/>
        </p:nvSpPr>
        <p:spPr>
          <a:xfrm>
            <a:off x="2843808" y="1590733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5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905" y="1556792"/>
            <a:ext cx="7802190" cy="4616450"/>
          </a:xfrm>
        </p:spPr>
        <p:txBody>
          <a:bodyPr/>
          <a:lstStyle/>
          <a:p>
            <a:r>
              <a:rPr lang="fr-FR" b="0" dirty="0"/>
              <a:t>Voies d’administration</a:t>
            </a:r>
          </a:p>
          <a:p>
            <a:pPr lvl="1"/>
            <a:r>
              <a:rPr lang="fr-FR" b="0" dirty="0"/>
              <a:t>Bonne biodisponibilité par VO</a:t>
            </a:r>
          </a:p>
          <a:p>
            <a:pPr lvl="1"/>
            <a:r>
              <a:rPr lang="fr-FR" b="0" dirty="0"/>
              <a:t>IV  risque de phlébite</a:t>
            </a:r>
          </a:p>
          <a:p>
            <a:pPr lvl="1"/>
            <a:r>
              <a:rPr lang="fr-FR" b="0" dirty="0"/>
              <a:t>IM à éviter chez le cheval</a:t>
            </a:r>
          </a:p>
          <a:p>
            <a:pPr lvl="1"/>
            <a:r>
              <a:rPr lang="fr-FR" b="0" dirty="0" err="1"/>
              <a:t>Transdermal</a:t>
            </a:r>
            <a:r>
              <a:rPr lang="fr-FR" b="0" dirty="0"/>
              <a:t> BV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dirty="0" err="1"/>
              <a:t>Vd</a:t>
            </a:r>
            <a:r>
              <a:rPr lang="fr-FR" b="0" dirty="0"/>
              <a:t> faible mais bonne diffusion aux sites </a:t>
            </a:r>
            <a:r>
              <a:rPr lang="fr-FR" b="0" dirty="0" err="1"/>
              <a:t>inflammés</a:t>
            </a:r>
            <a:endParaRPr lang="fr-FR" b="0" dirty="0"/>
          </a:p>
          <a:p>
            <a:endParaRPr lang="fr-FR" b="0" dirty="0"/>
          </a:p>
          <a:p>
            <a:r>
              <a:rPr lang="fr-FR" b="0" dirty="0"/>
              <a:t>Elimination majoritairement hépatique</a:t>
            </a:r>
          </a:p>
          <a:p>
            <a:endParaRPr lang="fr-FR" b="0" dirty="0"/>
          </a:p>
          <a:p>
            <a:r>
              <a:rPr lang="fr-FR" b="0" dirty="0"/>
              <a:t>Certains AINS à longue demi-vie requièrent une dose de charge pour être actifs rapidement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55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549275"/>
            <a:ext cx="8383588" cy="20161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AINS:</a:t>
            </a:r>
            <a:br>
              <a:rPr lang="fr-FR" altLang="fr-FR" sz="4400" dirty="0"/>
            </a:br>
            <a:br>
              <a:rPr lang="fr-FR" altLang="fr-FR" sz="4400" dirty="0"/>
            </a:br>
            <a:endParaRPr lang="fr-FR" altLang="fr-FR" sz="44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662" y="1916832"/>
            <a:ext cx="8448675" cy="2663825"/>
          </a:xfrm>
        </p:spPr>
        <p:txBody>
          <a:bodyPr/>
          <a:lstStyle/>
          <a:p>
            <a:pPr marL="304800" indent="-304800" algn="l">
              <a:lnSpc>
                <a:spcPct val="80000"/>
              </a:lnSpc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IM</a:t>
            </a:r>
            <a:r>
              <a:rPr lang="fr-FR" altLang="fr-FR" sz="2800" dirty="0">
                <a:latin typeface="Arial" charset="0"/>
                <a:cs typeface="Arial" charset="0"/>
              </a:rPr>
              <a:t>	</a:t>
            </a:r>
            <a:r>
              <a:rPr lang="fr-FR" altLang="fr-FR" sz="3200" dirty="0">
                <a:latin typeface="Arial" charset="0"/>
                <a:cs typeface="Arial" charset="0"/>
              </a:rPr>
              <a:t>	</a:t>
            </a:r>
            <a:endParaRPr lang="fr-FR" altLang="fr-FR" sz="3600" dirty="0">
              <a:latin typeface="Arial" charset="0"/>
              <a:ea typeface="Arial Unicode MS" pitchFamily="34" charset="-128"/>
              <a:cs typeface="Arial" charset="0"/>
            </a:endParaRP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Déconseillée chez le cheval  </a:t>
            </a:r>
            <a:r>
              <a:rPr lang="fr-FR" dirty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fr-FR" b="0" dirty="0">
                <a:latin typeface="+mj-lt"/>
                <a:sym typeface="Wingdings" pitchFamily="2" charset="2"/>
              </a:rPr>
              <a:t>risque de réaction locale (</a:t>
            </a:r>
            <a:r>
              <a:rPr lang="fr-FR" b="0" dirty="0" err="1">
                <a:latin typeface="+mj-lt"/>
                <a:sym typeface="Wingdings" pitchFamily="2" charset="2"/>
              </a:rPr>
              <a:t>myonécrose</a:t>
            </a:r>
            <a:r>
              <a:rPr lang="fr-FR" b="0" dirty="0">
                <a:latin typeface="+mj-lt"/>
                <a:sym typeface="Wingdings" pitchFamily="2" charset="2"/>
              </a:rPr>
              <a:t>)</a:t>
            </a: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b="0" dirty="0">
                <a:latin typeface="+mj-lt"/>
                <a:sym typeface="Wingdings" pitchFamily="2" charset="2"/>
              </a:rPr>
              <a:t>(sauf </a:t>
            </a:r>
            <a:r>
              <a:rPr lang="fr-FR" b="0" dirty="0" err="1">
                <a:latin typeface="+mj-lt"/>
                <a:sym typeface="Wingdings" pitchFamily="2" charset="2"/>
              </a:rPr>
              <a:t>dipyrone</a:t>
            </a:r>
            <a:r>
              <a:rPr lang="fr-FR" b="0" dirty="0">
                <a:latin typeface="+mj-lt"/>
                <a:sym typeface="Wingdings" pitchFamily="2" charset="2"/>
              </a:rPr>
              <a:t>/</a:t>
            </a:r>
            <a:r>
              <a:rPr lang="fr-FR" b="0" dirty="0" err="1">
                <a:latin typeface="+mj-lt"/>
                <a:sym typeface="Wingdings" pitchFamily="2" charset="2"/>
              </a:rPr>
              <a:t>metamizole</a:t>
            </a:r>
            <a:r>
              <a:rPr lang="fr-FR" b="0" dirty="0">
                <a:latin typeface="+mj-lt"/>
                <a:sym typeface="Wingdings" pitchFamily="2" charset="2"/>
              </a:rPr>
              <a:t>)</a:t>
            </a:r>
          </a:p>
          <a:p>
            <a:pPr lvl="1">
              <a:lnSpc>
                <a:spcPct val="130000"/>
              </a:lnSpc>
              <a:defRPr/>
            </a:pPr>
            <a:endParaRPr lang="fr-FR" sz="1400" b="0" dirty="0">
              <a:latin typeface="+mj-lt"/>
              <a:sym typeface="Wingdings" pitchFamily="2" charset="2"/>
            </a:endParaRPr>
          </a:p>
          <a:p>
            <a:pPr marL="457200" lvl="1" indent="0">
              <a:lnSpc>
                <a:spcPct val="130000"/>
              </a:lnSpc>
              <a:buNone/>
              <a:defRPr/>
            </a:pPr>
            <a:r>
              <a:rPr lang="fr-FR" sz="2000" b="0" dirty="0">
                <a:latin typeface="+mj-lt"/>
                <a:sym typeface="Wingdings" pitchFamily="2" charset="2"/>
              </a:rPr>
              <a:t>Voie la plus pratique chez les </a:t>
            </a:r>
            <a:r>
              <a:rPr lang="fr-FR" sz="2000" dirty="0">
                <a:latin typeface="+mj-lt"/>
                <a:sym typeface="Wingdings" pitchFamily="2" charset="2"/>
              </a:rPr>
              <a:t>animaux de rente</a:t>
            </a:r>
          </a:p>
          <a:p>
            <a:pPr lvl="1">
              <a:lnSpc>
                <a:spcPct val="130000"/>
              </a:lnSpc>
              <a:defRPr/>
            </a:pPr>
            <a:endParaRPr lang="fr-FR" sz="2000" b="0" dirty="0">
              <a:latin typeface="+mj-lt"/>
              <a:sym typeface="Wingdings" pitchFamily="2" charset="2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6035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132856"/>
            <a:ext cx="8447088" cy="3960440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orale</a:t>
            </a:r>
          </a:p>
          <a:p>
            <a:pPr algn="l"/>
            <a:endParaRPr lang="fr-FR" altLang="fr-FR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b="0" dirty="0">
                <a:latin typeface="Arial" charset="0"/>
                <a:cs typeface="Arial" charset="0"/>
              </a:rPr>
              <a:t>Voie usuelle pour les </a:t>
            </a:r>
            <a:r>
              <a:rPr lang="fr-FR" altLang="fr-FR" sz="2000" dirty="0">
                <a:latin typeface="Arial" charset="0"/>
                <a:cs typeface="Arial" charset="0"/>
              </a:rPr>
              <a:t>traitements prolongés ou effectués par les propriétaires </a:t>
            </a:r>
            <a:r>
              <a:rPr lang="fr-FR" altLang="fr-FR" sz="2000" b="0" dirty="0">
                <a:latin typeface="Arial" charset="0"/>
                <a:cs typeface="Arial" charset="0"/>
              </a:rPr>
              <a:t>(chien, chat, cheval)</a:t>
            </a:r>
          </a:p>
          <a:p>
            <a:pPr lvl="1">
              <a:buFontTx/>
              <a:buChar char="•"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PAS</a:t>
            </a:r>
            <a:r>
              <a:rPr lang="fr-FR" altLang="fr-FR" sz="2000" b="0" dirty="0">
                <a:latin typeface="Arial" charset="0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cs typeface="Arial" charset="0"/>
              </a:rPr>
              <a:t>chez les ruminants </a:t>
            </a:r>
            <a:r>
              <a:rPr lang="fr-FR" altLang="fr-FR" sz="2000" b="0" dirty="0">
                <a:latin typeface="Arial" charset="0"/>
                <a:cs typeface="Arial" charset="0"/>
              </a:rPr>
              <a:t>(mauvaise absorption)</a:t>
            </a:r>
          </a:p>
          <a:p>
            <a:pPr lvl="1">
              <a:buFontTx/>
              <a:buChar char="•"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000" b="0" dirty="0">
                <a:latin typeface="Arial" charset="0"/>
                <a:cs typeface="Arial" charset="0"/>
              </a:rPr>
              <a:t>Si possible, </a:t>
            </a:r>
            <a:r>
              <a:rPr lang="fr-FR" altLang="fr-FR" sz="2000" dirty="0">
                <a:solidFill>
                  <a:srgbClr val="C00000"/>
                </a:solidFill>
                <a:latin typeface="Arial" charset="0"/>
                <a:cs typeface="Arial" charset="0"/>
              </a:rPr>
              <a:t>pendant un repas </a:t>
            </a:r>
            <a:r>
              <a:rPr lang="fr-FR" altLang="fr-FR" b="0" dirty="0">
                <a:latin typeface="Arial" charset="0"/>
                <a:cs typeface="Arial" charset="0"/>
              </a:rPr>
              <a:t>pour limiter une partie des effets secondaires sur le tube digestif</a:t>
            </a:r>
          </a:p>
          <a:p>
            <a:pPr lvl="1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2" y="188640"/>
            <a:ext cx="6365875" cy="1143000"/>
          </a:xfrm>
        </p:spPr>
        <p:txBody>
          <a:bodyPr/>
          <a:lstStyle/>
          <a:p>
            <a:r>
              <a:rPr lang="fr-FR" altLang="fr-FR" sz="4000" dirty="0"/>
              <a:t>Administration des AINS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11910"/>
            <a:ext cx="7704137" cy="4321175"/>
          </a:xfrm>
        </p:spPr>
        <p:txBody>
          <a:bodyPr/>
          <a:lstStyle/>
          <a:p>
            <a:endParaRPr lang="fr-FR" altLang="fr-FR" b="0" dirty="0">
              <a:latin typeface="Arial" charset="0"/>
              <a:cs typeface="Arial" charset="0"/>
            </a:endParaRPr>
          </a:p>
          <a:p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Voie orale (suite)</a:t>
            </a:r>
          </a:p>
          <a:p>
            <a:pPr lvl="1"/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Biodisponibilité</a:t>
            </a:r>
          </a:p>
          <a:p>
            <a:pPr lvl="2"/>
            <a:r>
              <a:rPr lang="fr-FR" altLang="fr-FR" b="0" dirty="0">
                <a:latin typeface="Arial" charset="0"/>
                <a:cs typeface="Arial" charset="0"/>
              </a:rPr>
              <a:t>Généralement </a:t>
            </a:r>
            <a:r>
              <a:rPr lang="fr-FR" altLang="fr-FR" dirty="0">
                <a:latin typeface="Arial" charset="0"/>
                <a:cs typeface="Arial" charset="0"/>
              </a:rPr>
              <a:t>bonne </a:t>
            </a:r>
            <a:r>
              <a:rPr lang="fr-FR" altLang="fr-FR" b="0" dirty="0">
                <a:latin typeface="Arial" charset="0"/>
                <a:cs typeface="Arial" charset="0"/>
              </a:rPr>
              <a:t>chez le chien et le chat</a:t>
            </a:r>
          </a:p>
          <a:p>
            <a:endParaRPr lang="fr-FR" altLang="fr-FR" sz="1600" b="0" dirty="0">
              <a:latin typeface="Arial" charset="0"/>
              <a:cs typeface="Arial" charset="0"/>
            </a:endParaRPr>
          </a:p>
          <a:p>
            <a:pPr lvl="2"/>
            <a:r>
              <a:rPr lang="fr-FR" altLang="fr-FR" b="0" dirty="0">
                <a:latin typeface="Arial" charset="0"/>
                <a:cs typeface="Arial" charset="0"/>
              </a:rPr>
              <a:t>Variable chez le cheval </a:t>
            </a:r>
          </a:p>
          <a:p>
            <a:pPr lvl="3"/>
            <a:r>
              <a:rPr lang="fr-FR" altLang="fr-FR" sz="1600" b="0" dirty="0">
                <a:latin typeface="Arial" charset="0"/>
                <a:cs typeface="Arial" charset="0"/>
              </a:rPr>
              <a:t>(nulle pour le </a:t>
            </a:r>
            <a:r>
              <a:rPr lang="fr-FR" altLang="fr-FR" sz="1600" b="0" dirty="0" err="1">
                <a:latin typeface="Arial" charset="0"/>
                <a:cs typeface="Arial" charset="0"/>
              </a:rPr>
              <a:t>kétoprofène</a:t>
            </a:r>
            <a:r>
              <a:rPr lang="fr-FR" altLang="fr-FR" sz="1600" b="0" dirty="0">
                <a:latin typeface="Arial" charset="0"/>
                <a:cs typeface="Arial" charset="0"/>
              </a:rPr>
              <a:t>)</a:t>
            </a:r>
          </a:p>
          <a:p>
            <a:pPr lvl="3"/>
            <a:r>
              <a:rPr lang="fr-FR" altLang="fr-FR" sz="1600" dirty="0">
                <a:latin typeface="Arial" charset="0"/>
                <a:cs typeface="Arial" charset="0"/>
              </a:rPr>
              <a:t>Très bonne pour le </a:t>
            </a:r>
            <a:r>
              <a:rPr lang="fr-FR" altLang="fr-FR" sz="1600" dirty="0" err="1">
                <a:latin typeface="Arial" charset="0"/>
                <a:cs typeface="Arial" charset="0"/>
              </a:rPr>
              <a:t>firocoxib</a:t>
            </a:r>
            <a:r>
              <a:rPr lang="fr-FR" altLang="fr-FR" sz="1600" dirty="0">
                <a:latin typeface="Arial" charset="0"/>
                <a:cs typeface="Arial" charset="0"/>
              </a:rPr>
              <a:t> , la </a:t>
            </a:r>
            <a:r>
              <a:rPr lang="fr-FR" altLang="fr-FR" sz="160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1600" dirty="0">
                <a:latin typeface="Arial" charset="0"/>
                <a:cs typeface="Arial" charset="0"/>
              </a:rPr>
              <a:t>, la PBZ, le </a:t>
            </a:r>
            <a:r>
              <a:rPr lang="fr-FR" altLang="fr-FR" sz="1600" dirty="0" err="1">
                <a:latin typeface="Arial" charset="0"/>
                <a:cs typeface="Arial" charset="0"/>
              </a:rPr>
              <a:t>méloxicam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2"/>
            <a:endParaRPr lang="fr-FR" altLang="fr-FR" b="0" dirty="0">
              <a:latin typeface="Arial" charset="0"/>
              <a:cs typeface="Arial" charset="0"/>
            </a:endParaRPr>
          </a:p>
          <a:p>
            <a:pPr lvl="2"/>
            <a:r>
              <a:rPr lang="fr-FR" altLang="fr-FR" dirty="0">
                <a:latin typeface="Arial" charset="0"/>
                <a:cs typeface="Arial" charset="0"/>
              </a:rPr>
              <a:t>Mauvaise</a:t>
            </a:r>
            <a:r>
              <a:rPr lang="fr-FR" altLang="fr-FR" b="0" dirty="0">
                <a:latin typeface="Arial" charset="0"/>
                <a:cs typeface="Arial" charset="0"/>
              </a:rPr>
              <a:t> chez les ruminants = pas de VO disponible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564" y="5263460"/>
            <a:ext cx="7848872" cy="126188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FR" altLang="fr-FR" sz="2000" dirty="0">
                <a:cs typeface="Arial" charset="0"/>
              </a:rPr>
              <a:t>La biodisponibilité peut être </a:t>
            </a:r>
            <a:r>
              <a:rPr lang="fr-FR" altLang="fr-FR" sz="2000" b="1" dirty="0">
                <a:solidFill>
                  <a:srgbClr val="C00000"/>
                </a:solidFill>
                <a:cs typeface="Arial" charset="0"/>
              </a:rPr>
              <a:t>totale</a:t>
            </a:r>
            <a:r>
              <a:rPr lang="fr-FR" altLang="fr-FR" sz="2000" b="1" dirty="0">
                <a:cs typeface="Arial" charset="0"/>
              </a:rPr>
              <a:t> </a:t>
            </a:r>
            <a:r>
              <a:rPr lang="fr-FR" altLang="fr-FR" sz="2000" dirty="0">
                <a:cs typeface="Arial" charset="0"/>
              </a:rPr>
              <a:t>mais avec des </a:t>
            </a:r>
            <a:r>
              <a:rPr lang="fr-FR" altLang="fr-FR" sz="2000" b="1" dirty="0">
                <a:solidFill>
                  <a:srgbClr val="C00000"/>
                </a:solidFill>
                <a:cs typeface="Arial" charset="0"/>
              </a:rPr>
              <a:t>profils de concentrations différents</a:t>
            </a:r>
            <a:r>
              <a:rPr lang="fr-FR" altLang="fr-FR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fr-FR" altLang="fr-FR" sz="2000" dirty="0">
                <a:cs typeface="Arial" charset="0"/>
              </a:rPr>
              <a:t>selon l’état </a:t>
            </a:r>
            <a:r>
              <a:rPr lang="fr-FR" altLang="fr-FR" sz="2000" b="1" dirty="0">
                <a:cs typeface="Arial" charset="0"/>
              </a:rPr>
              <a:t>à jeun ou non de l’animal</a:t>
            </a:r>
          </a:p>
          <a:p>
            <a:pPr lvl="1">
              <a:buNone/>
            </a:pPr>
            <a:endParaRPr lang="fr-FR" altLang="fr-FR" sz="1600" dirty="0"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29368" y="489412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112474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6984776" cy="475799"/>
          </a:xfrm>
        </p:spPr>
        <p:txBody>
          <a:bodyPr/>
          <a:lstStyle/>
          <a:p>
            <a:pPr algn="l"/>
            <a:r>
              <a:rPr lang="fr-FR" altLang="fr-FR" sz="2400" u="sng" dirty="0">
                <a:solidFill>
                  <a:schemeClr val="tx1"/>
                </a:solidFill>
              </a:rPr>
              <a:t>Influence du repas sur la biodisponibilité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663" y="1782262"/>
            <a:ext cx="3327400" cy="1584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dirty="0" err="1">
                <a:latin typeface="+mj-lt"/>
              </a:rPr>
              <a:t>Mavacoxib</a:t>
            </a:r>
            <a:endParaRPr lang="fr-FR" sz="2000" dirty="0">
              <a:latin typeface="+mj-lt"/>
            </a:endParaRP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 jeun: 46%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Avec un repas: 87%</a:t>
            </a:r>
          </a:p>
          <a:p>
            <a:pPr lvl="1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fr-FR" sz="2200" dirty="0">
                <a:solidFill>
                  <a:srgbClr val="C00000"/>
                </a:solidFill>
                <a:latin typeface="+mj-lt"/>
              </a:rPr>
              <a:t>Durée d’effet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Avec un repas: 28 j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 jeun: 21 j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17349"/>
            <a:ext cx="5426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reeform 14"/>
          <p:cNvSpPr>
            <a:spLocks noChangeAspect="1"/>
          </p:cNvSpPr>
          <p:nvPr/>
        </p:nvSpPr>
        <p:spPr bwMode="auto">
          <a:xfrm>
            <a:off x="6275388" y="1835150"/>
            <a:ext cx="105886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2759" y="5229200"/>
            <a:ext cx="309634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err="1"/>
              <a:t>Biodispo</a:t>
            </a:r>
            <a:r>
              <a:rPr lang="fr-FR" sz="1800" dirty="0"/>
              <a:t> de l’</a:t>
            </a:r>
            <a:r>
              <a:rPr lang="fr-FR" sz="1800" dirty="0" err="1"/>
              <a:t>enflicoxib</a:t>
            </a:r>
            <a:r>
              <a:rPr lang="fr-FR" sz="1800" dirty="0"/>
              <a:t> est aussi augmentée avec le repas</a:t>
            </a:r>
          </a:p>
        </p:txBody>
      </p:sp>
    </p:spTree>
    <p:extLst>
      <p:ext uri="{BB962C8B-B14F-4D97-AF65-F5344CB8AC3E}">
        <p14:creationId xmlns:p14="http://schemas.microsoft.com/office/powerpoint/2010/main" val="10299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289425" y="5194300"/>
            <a:ext cx="5127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24h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66750" y="51816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0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320800" y="5181600"/>
            <a:ext cx="25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1795463" y="51689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2212975" y="51816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373063" y="31877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338138" y="4013200"/>
            <a:ext cx="25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361950" y="48260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0</a:t>
            </a:r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282575" y="5732463"/>
            <a:ext cx="4289425" cy="5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 b="0" dirty="0" err="1">
                <a:latin typeface="Arial Unicode MS" pitchFamily="34" charset="-128"/>
              </a:rPr>
              <a:t>Foin</a:t>
            </a:r>
            <a:r>
              <a:rPr lang="en-US" altLang="fr-FR" sz="1800" b="0" dirty="0">
                <a:latin typeface="Arial Unicode MS" pitchFamily="34" charset="-128"/>
              </a:rPr>
              <a:t> </a:t>
            </a:r>
            <a:r>
              <a:rPr lang="en-US" altLang="fr-FR" sz="1800" dirty="0">
                <a:latin typeface="Arial Unicode MS" pitchFamily="34" charset="-128"/>
              </a:rPr>
              <a:t>au moment </a:t>
            </a:r>
            <a:r>
              <a:rPr lang="en-US" altLang="fr-FR" sz="1800" b="0" dirty="0">
                <a:latin typeface="Arial Unicode MS" pitchFamily="34" charset="-128"/>
              </a:rPr>
              <a:t>de </a:t>
            </a:r>
            <a:r>
              <a:rPr lang="en-US" altLang="fr-FR" sz="1800" b="0" dirty="0" err="1">
                <a:latin typeface="Arial Unicode MS" pitchFamily="34" charset="-128"/>
              </a:rPr>
              <a:t>l’administration</a:t>
            </a:r>
            <a:r>
              <a:rPr lang="en-US" altLang="fr-FR" sz="1800" b="0" dirty="0">
                <a:latin typeface="Arial Unicode MS" pitchFamily="34" charset="-128"/>
              </a:rPr>
              <a:t> et 5h </a:t>
            </a:r>
            <a:r>
              <a:rPr lang="en-US" altLang="fr-FR" sz="1800" dirty="0">
                <a:latin typeface="Arial Unicode MS" pitchFamily="34" charset="-128"/>
              </a:rPr>
              <a:t>après</a:t>
            </a: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90488" y="2373313"/>
            <a:ext cx="23479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Concentration (µg/ml)</a:t>
            </a:r>
          </a:p>
        </p:txBody>
      </p:sp>
      <p:sp>
        <p:nvSpPr>
          <p:cNvPr id="43022" name="Rectangle 15"/>
          <p:cNvSpPr>
            <a:spLocks noChangeArrowheads="1"/>
          </p:cNvSpPr>
          <p:nvPr/>
        </p:nvSpPr>
        <p:spPr bwMode="auto">
          <a:xfrm>
            <a:off x="4481513" y="25527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16</a:t>
            </a:r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4470400" y="3060700"/>
            <a:ext cx="38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4549775" y="3708400"/>
            <a:ext cx="255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8</a:t>
            </a:r>
          </a:p>
        </p:txBody>
      </p:sp>
      <p:sp>
        <p:nvSpPr>
          <p:cNvPr id="43025" name="Rectangle 18"/>
          <p:cNvSpPr>
            <a:spLocks noChangeArrowheads="1"/>
          </p:cNvSpPr>
          <p:nvPr/>
        </p:nvSpPr>
        <p:spPr bwMode="auto">
          <a:xfrm>
            <a:off x="4560888" y="4292600"/>
            <a:ext cx="255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4</a:t>
            </a:r>
          </a:p>
        </p:txBody>
      </p:sp>
      <p:sp>
        <p:nvSpPr>
          <p:cNvPr id="43026" name="Rectangle 19"/>
          <p:cNvSpPr>
            <a:spLocks noChangeArrowheads="1"/>
          </p:cNvSpPr>
          <p:nvPr/>
        </p:nvSpPr>
        <p:spPr bwMode="auto">
          <a:xfrm>
            <a:off x="4752975" y="5743207"/>
            <a:ext cx="3957638" cy="5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7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 b="0" dirty="0" err="1">
                <a:latin typeface="Arial Unicode MS" pitchFamily="34" charset="-128"/>
              </a:rPr>
              <a:t>Foin</a:t>
            </a:r>
            <a:r>
              <a:rPr lang="en-US" altLang="fr-FR" sz="1800" b="0" dirty="0">
                <a:latin typeface="Arial Unicode MS" pitchFamily="34" charset="-128"/>
              </a:rPr>
              <a:t> 5 h </a:t>
            </a:r>
            <a:r>
              <a:rPr lang="en-US" altLang="fr-FR" sz="1800" dirty="0" err="1">
                <a:latin typeface="Arial Unicode MS" pitchFamily="34" charset="-128"/>
              </a:rPr>
              <a:t>avant</a:t>
            </a:r>
            <a:r>
              <a:rPr lang="en-US" altLang="fr-FR" sz="1800" dirty="0">
                <a:latin typeface="Arial Unicode MS" pitchFamily="34" charset="-128"/>
              </a:rPr>
              <a:t> et au moment </a:t>
            </a:r>
            <a:r>
              <a:rPr lang="en-US" altLang="fr-FR" sz="1800" b="0" dirty="0">
                <a:latin typeface="Arial Unicode MS" pitchFamily="34" charset="-128"/>
              </a:rPr>
              <a:t>de </a:t>
            </a:r>
            <a:r>
              <a:rPr lang="en-US" altLang="fr-FR" sz="1800" b="0" dirty="0" err="1">
                <a:latin typeface="Arial Unicode MS" pitchFamily="34" charset="-128"/>
              </a:rPr>
              <a:t>l’administration</a:t>
            </a:r>
            <a:endParaRPr lang="en-US" altLang="fr-FR" sz="1800" b="0" dirty="0">
              <a:latin typeface="Arial Unicode MS" pitchFamily="34" charset="-128"/>
            </a:endParaRPr>
          </a:p>
        </p:txBody>
      </p:sp>
      <p:sp>
        <p:nvSpPr>
          <p:cNvPr id="43027" name="Oval 20"/>
          <p:cNvSpPr>
            <a:spLocks noChangeArrowheads="1"/>
          </p:cNvSpPr>
          <p:nvPr/>
        </p:nvSpPr>
        <p:spPr bwMode="auto">
          <a:xfrm>
            <a:off x="857250" y="50038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28" name="Oval 21"/>
          <p:cNvSpPr>
            <a:spLocks noChangeArrowheads="1"/>
          </p:cNvSpPr>
          <p:nvPr/>
        </p:nvSpPr>
        <p:spPr bwMode="auto">
          <a:xfrm>
            <a:off x="903288" y="46736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29" name="Oval 22"/>
          <p:cNvSpPr>
            <a:spLocks noChangeArrowheads="1"/>
          </p:cNvSpPr>
          <p:nvPr/>
        </p:nvSpPr>
        <p:spPr bwMode="auto">
          <a:xfrm>
            <a:off x="1095375" y="33147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0" name="Oval 23"/>
          <p:cNvSpPr>
            <a:spLocks noChangeArrowheads="1"/>
          </p:cNvSpPr>
          <p:nvPr/>
        </p:nvSpPr>
        <p:spPr bwMode="auto">
          <a:xfrm>
            <a:off x="1162050" y="30607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1" name="Oval 24"/>
          <p:cNvSpPr>
            <a:spLocks noChangeArrowheads="1"/>
          </p:cNvSpPr>
          <p:nvPr/>
        </p:nvSpPr>
        <p:spPr bwMode="auto">
          <a:xfrm>
            <a:off x="1241425" y="33401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2" name="Oval 25"/>
          <p:cNvSpPr>
            <a:spLocks noChangeArrowheads="1"/>
          </p:cNvSpPr>
          <p:nvPr/>
        </p:nvSpPr>
        <p:spPr bwMode="auto">
          <a:xfrm>
            <a:off x="1298575" y="3619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3" name="Oval 26"/>
          <p:cNvSpPr>
            <a:spLocks noChangeArrowheads="1"/>
          </p:cNvSpPr>
          <p:nvPr/>
        </p:nvSpPr>
        <p:spPr bwMode="auto">
          <a:xfrm>
            <a:off x="1455738" y="3606800"/>
            <a:ext cx="125412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4" name="Oval 27"/>
          <p:cNvSpPr>
            <a:spLocks noChangeArrowheads="1"/>
          </p:cNvSpPr>
          <p:nvPr/>
        </p:nvSpPr>
        <p:spPr bwMode="auto">
          <a:xfrm>
            <a:off x="1625600" y="36322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5" name="Oval 28"/>
          <p:cNvSpPr>
            <a:spLocks noChangeArrowheads="1"/>
          </p:cNvSpPr>
          <p:nvPr/>
        </p:nvSpPr>
        <p:spPr bwMode="auto">
          <a:xfrm>
            <a:off x="1839913" y="374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6" name="Oval 29"/>
          <p:cNvSpPr>
            <a:spLocks noChangeArrowheads="1"/>
          </p:cNvSpPr>
          <p:nvPr/>
        </p:nvSpPr>
        <p:spPr bwMode="auto">
          <a:xfrm>
            <a:off x="2100263" y="37719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7" name="Oval 30"/>
          <p:cNvSpPr>
            <a:spLocks noChangeArrowheads="1"/>
          </p:cNvSpPr>
          <p:nvPr/>
        </p:nvSpPr>
        <p:spPr bwMode="auto">
          <a:xfrm>
            <a:off x="2325688" y="36576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8" name="Oval 31"/>
          <p:cNvSpPr>
            <a:spLocks noChangeArrowheads="1"/>
          </p:cNvSpPr>
          <p:nvPr/>
        </p:nvSpPr>
        <p:spPr bwMode="auto">
          <a:xfrm>
            <a:off x="2754313" y="3429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39" name="Oval 32"/>
          <p:cNvSpPr>
            <a:spLocks noChangeArrowheads="1"/>
          </p:cNvSpPr>
          <p:nvPr/>
        </p:nvSpPr>
        <p:spPr bwMode="auto">
          <a:xfrm>
            <a:off x="4437063" y="4699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 flipV="1">
            <a:off x="947738" y="4762500"/>
            <a:ext cx="23812" cy="3048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 flipV="1">
            <a:off x="1004888" y="3352800"/>
            <a:ext cx="157162" cy="1435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V="1">
            <a:off x="1185863" y="3111500"/>
            <a:ext cx="44450" cy="266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1230313" y="3162300"/>
            <a:ext cx="68262" cy="228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>
            <a:off x="1309688" y="3416300"/>
            <a:ext cx="44450" cy="292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V="1">
            <a:off x="1377950" y="3670300"/>
            <a:ext cx="112713" cy="635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6" name="Line 39"/>
          <p:cNvSpPr>
            <a:spLocks noChangeShapeType="1"/>
          </p:cNvSpPr>
          <p:nvPr/>
        </p:nvSpPr>
        <p:spPr bwMode="auto">
          <a:xfrm>
            <a:off x="1512888" y="3683000"/>
            <a:ext cx="169862" cy="1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7" name="Line 40"/>
          <p:cNvSpPr>
            <a:spLocks noChangeShapeType="1"/>
          </p:cNvSpPr>
          <p:nvPr/>
        </p:nvSpPr>
        <p:spPr bwMode="auto">
          <a:xfrm>
            <a:off x="1704975" y="3708400"/>
            <a:ext cx="180975" cy="101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8" name="Line 41"/>
          <p:cNvSpPr>
            <a:spLocks noChangeShapeType="1"/>
          </p:cNvSpPr>
          <p:nvPr/>
        </p:nvSpPr>
        <p:spPr bwMode="auto">
          <a:xfrm>
            <a:off x="1908175" y="3835400"/>
            <a:ext cx="247650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49" name="Line 42"/>
          <p:cNvSpPr>
            <a:spLocks noChangeShapeType="1"/>
          </p:cNvSpPr>
          <p:nvPr/>
        </p:nvSpPr>
        <p:spPr bwMode="auto">
          <a:xfrm flipV="1">
            <a:off x="2178050" y="3695700"/>
            <a:ext cx="192088" cy="203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0" name="Line 43"/>
          <p:cNvSpPr>
            <a:spLocks noChangeShapeType="1"/>
          </p:cNvSpPr>
          <p:nvPr/>
        </p:nvSpPr>
        <p:spPr bwMode="auto">
          <a:xfrm flipV="1">
            <a:off x="2393950" y="3454400"/>
            <a:ext cx="406400" cy="266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1" name="Line 44"/>
          <p:cNvSpPr>
            <a:spLocks noChangeShapeType="1"/>
          </p:cNvSpPr>
          <p:nvPr/>
        </p:nvSpPr>
        <p:spPr bwMode="auto">
          <a:xfrm>
            <a:off x="2822575" y="3479800"/>
            <a:ext cx="1658938" cy="128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711200" y="5143500"/>
            <a:ext cx="3792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3" name="Line 46"/>
          <p:cNvSpPr>
            <a:spLocks noChangeShapeType="1"/>
          </p:cNvSpPr>
          <p:nvPr/>
        </p:nvSpPr>
        <p:spPr bwMode="auto">
          <a:xfrm flipV="1">
            <a:off x="1433513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4" name="Line 47"/>
          <p:cNvSpPr>
            <a:spLocks noChangeShapeType="1"/>
          </p:cNvSpPr>
          <p:nvPr/>
        </p:nvSpPr>
        <p:spPr bwMode="auto">
          <a:xfrm flipV="1">
            <a:off x="1908175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5" name="Line 48"/>
          <p:cNvSpPr>
            <a:spLocks noChangeShapeType="1"/>
          </p:cNvSpPr>
          <p:nvPr/>
        </p:nvSpPr>
        <p:spPr bwMode="auto">
          <a:xfrm flipV="1">
            <a:off x="23590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6" name="Line 49"/>
          <p:cNvSpPr>
            <a:spLocks noChangeShapeType="1"/>
          </p:cNvSpPr>
          <p:nvPr/>
        </p:nvSpPr>
        <p:spPr bwMode="auto">
          <a:xfrm flipV="1">
            <a:off x="2855913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7" name="Line 50"/>
          <p:cNvSpPr>
            <a:spLocks noChangeShapeType="1"/>
          </p:cNvSpPr>
          <p:nvPr/>
        </p:nvSpPr>
        <p:spPr bwMode="auto">
          <a:xfrm flipV="1">
            <a:off x="3330575" y="4978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8" name="Line 51"/>
          <p:cNvSpPr>
            <a:spLocks noChangeShapeType="1"/>
          </p:cNvSpPr>
          <p:nvPr/>
        </p:nvSpPr>
        <p:spPr bwMode="auto">
          <a:xfrm flipV="1">
            <a:off x="44926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59" name="Line 52"/>
          <p:cNvSpPr>
            <a:spLocks noChangeShapeType="1"/>
          </p:cNvSpPr>
          <p:nvPr/>
        </p:nvSpPr>
        <p:spPr bwMode="auto">
          <a:xfrm flipV="1">
            <a:off x="2122488" y="4978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0" name="Line 53"/>
          <p:cNvSpPr>
            <a:spLocks noChangeShapeType="1"/>
          </p:cNvSpPr>
          <p:nvPr/>
        </p:nvSpPr>
        <p:spPr bwMode="auto">
          <a:xfrm flipV="1">
            <a:off x="1647825" y="4978400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1" name="Line 54"/>
          <p:cNvSpPr>
            <a:spLocks noChangeShapeType="1"/>
          </p:cNvSpPr>
          <p:nvPr/>
        </p:nvSpPr>
        <p:spPr bwMode="auto">
          <a:xfrm flipV="1">
            <a:off x="1196975" y="49911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2" name="Line 55"/>
          <p:cNvSpPr>
            <a:spLocks noChangeShapeType="1"/>
          </p:cNvSpPr>
          <p:nvPr/>
        </p:nvSpPr>
        <p:spPr bwMode="auto">
          <a:xfrm flipV="1">
            <a:off x="1016000" y="5003800"/>
            <a:ext cx="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3" name="Line 56"/>
          <p:cNvSpPr>
            <a:spLocks noChangeShapeType="1"/>
          </p:cNvSpPr>
          <p:nvPr/>
        </p:nvSpPr>
        <p:spPr bwMode="auto">
          <a:xfrm flipV="1">
            <a:off x="700088" y="2819400"/>
            <a:ext cx="0" cy="231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4" name="Line 57"/>
          <p:cNvSpPr>
            <a:spLocks noChangeShapeType="1"/>
          </p:cNvSpPr>
          <p:nvPr/>
        </p:nvSpPr>
        <p:spPr bwMode="auto">
          <a:xfrm>
            <a:off x="700088" y="3390900"/>
            <a:ext cx="15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5" name="Line 58"/>
          <p:cNvSpPr>
            <a:spLocks noChangeShapeType="1"/>
          </p:cNvSpPr>
          <p:nvPr/>
        </p:nvSpPr>
        <p:spPr bwMode="auto">
          <a:xfrm>
            <a:off x="711200" y="4229100"/>
            <a:ext cx="169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6" name="Line 59"/>
          <p:cNvSpPr>
            <a:spLocks noChangeShapeType="1"/>
          </p:cNvSpPr>
          <p:nvPr/>
        </p:nvSpPr>
        <p:spPr bwMode="auto">
          <a:xfrm>
            <a:off x="4854575" y="2717800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7" name="Line 60"/>
          <p:cNvSpPr>
            <a:spLocks noChangeShapeType="1"/>
          </p:cNvSpPr>
          <p:nvPr/>
        </p:nvSpPr>
        <p:spPr bwMode="auto">
          <a:xfrm>
            <a:off x="4843463" y="27051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8" name="Line 61"/>
          <p:cNvSpPr>
            <a:spLocks noChangeShapeType="1"/>
          </p:cNvSpPr>
          <p:nvPr/>
        </p:nvSpPr>
        <p:spPr bwMode="auto">
          <a:xfrm>
            <a:off x="4854575" y="33274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69" name="Line 62"/>
          <p:cNvSpPr>
            <a:spLocks noChangeShapeType="1"/>
          </p:cNvSpPr>
          <p:nvPr/>
        </p:nvSpPr>
        <p:spPr bwMode="auto">
          <a:xfrm>
            <a:off x="4843463" y="39624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0" name="Line 63"/>
          <p:cNvSpPr>
            <a:spLocks noChangeShapeType="1"/>
          </p:cNvSpPr>
          <p:nvPr/>
        </p:nvSpPr>
        <p:spPr bwMode="auto">
          <a:xfrm>
            <a:off x="4832350" y="4533900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1" name="Line 64"/>
          <p:cNvSpPr>
            <a:spLocks noChangeShapeType="1"/>
          </p:cNvSpPr>
          <p:nvPr/>
        </p:nvSpPr>
        <p:spPr bwMode="auto">
          <a:xfrm flipV="1">
            <a:off x="5170488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2" name="Line 65"/>
          <p:cNvSpPr>
            <a:spLocks noChangeShapeType="1"/>
          </p:cNvSpPr>
          <p:nvPr/>
        </p:nvSpPr>
        <p:spPr bwMode="auto">
          <a:xfrm flipV="1">
            <a:off x="5327650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3" name="Line 66"/>
          <p:cNvSpPr>
            <a:spLocks noChangeShapeType="1"/>
          </p:cNvSpPr>
          <p:nvPr/>
        </p:nvSpPr>
        <p:spPr bwMode="auto">
          <a:xfrm flipV="1">
            <a:off x="5565775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4" name="Line 67"/>
          <p:cNvSpPr>
            <a:spLocks noChangeShapeType="1"/>
          </p:cNvSpPr>
          <p:nvPr/>
        </p:nvSpPr>
        <p:spPr bwMode="auto">
          <a:xfrm flipV="1">
            <a:off x="580231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5" name="Line 68"/>
          <p:cNvSpPr>
            <a:spLocks noChangeShapeType="1"/>
          </p:cNvSpPr>
          <p:nvPr/>
        </p:nvSpPr>
        <p:spPr bwMode="auto">
          <a:xfrm flipV="1">
            <a:off x="6038850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6" name="Line 69"/>
          <p:cNvSpPr>
            <a:spLocks noChangeShapeType="1"/>
          </p:cNvSpPr>
          <p:nvPr/>
        </p:nvSpPr>
        <p:spPr bwMode="auto">
          <a:xfrm flipV="1">
            <a:off x="626586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7" name="Line 70"/>
          <p:cNvSpPr>
            <a:spLocks noChangeShapeType="1"/>
          </p:cNvSpPr>
          <p:nvPr/>
        </p:nvSpPr>
        <p:spPr bwMode="auto">
          <a:xfrm flipV="1">
            <a:off x="6502400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8" name="Line 71"/>
          <p:cNvSpPr>
            <a:spLocks noChangeShapeType="1"/>
          </p:cNvSpPr>
          <p:nvPr/>
        </p:nvSpPr>
        <p:spPr bwMode="auto">
          <a:xfrm flipV="1">
            <a:off x="6942138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79" name="Line 72"/>
          <p:cNvSpPr>
            <a:spLocks noChangeShapeType="1"/>
          </p:cNvSpPr>
          <p:nvPr/>
        </p:nvSpPr>
        <p:spPr bwMode="auto">
          <a:xfrm flipV="1">
            <a:off x="7427913" y="49911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0" name="Line 73"/>
          <p:cNvSpPr>
            <a:spLocks noChangeShapeType="1"/>
          </p:cNvSpPr>
          <p:nvPr/>
        </p:nvSpPr>
        <p:spPr bwMode="auto">
          <a:xfrm flipV="1">
            <a:off x="7924800" y="49657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1" name="Line 74"/>
          <p:cNvSpPr>
            <a:spLocks noChangeShapeType="1"/>
          </p:cNvSpPr>
          <p:nvPr/>
        </p:nvSpPr>
        <p:spPr bwMode="auto">
          <a:xfrm flipV="1">
            <a:off x="8556625" y="5003800"/>
            <a:ext cx="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2" name="Line 75"/>
          <p:cNvSpPr>
            <a:spLocks noChangeShapeType="1"/>
          </p:cNvSpPr>
          <p:nvPr/>
        </p:nvSpPr>
        <p:spPr bwMode="auto">
          <a:xfrm>
            <a:off x="4843463" y="5156200"/>
            <a:ext cx="371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83" name="Oval 76"/>
          <p:cNvSpPr>
            <a:spLocks noChangeArrowheads="1"/>
          </p:cNvSpPr>
          <p:nvPr/>
        </p:nvSpPr>
        <p:spPr bwMode="auto">
          <a:xfrm>
            <a:off x="5113338" y="5003800"/>
            <a:ext cx="125412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4" name="Oval 77"/>
          <p:cNvSpPr>
            <a:spLocks noChangeArrowheads="1"/>
          </p:cNvSpPr>
          <p:nvPr/>
        </p:nvSpPr>
        <p:spPr bwMode="auto">
          <a:xfrm>
            <a:off x="5226050" y="5016500"/>
            <a:ext cx="125413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5" name="Oval 78"/>
          <p:cNvSpPr>
            <a:spLocks noChangeArrowheads="1"/>
          </p:cNvSpPr>
          <p:nvPr/>
        </p:nvSpPr>
        <p:spPr bwMode="auto">
          <a:xfrm>
            <a:off x="5351463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6" name="Oval 79"/>
          <p:cNvSpPr>
            <a:spLocks noChangeArrowheads="1"/>
          </p:cNvSpPr>
          <p:nvPr/>
        </p:nvSpPr>
        <p:spPr bwMode="auto">
          <a:xfrm>
            <a:off x="5486400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7" name="Oval 80"/>
          <p:cNvSpPr>
            <a:spLocks noChangeArrowheads="1"/>
          </p:cNvSpPr>
          <p:nvPr/>
        </p:nvSpPr>
        <p:spPr bwMode="auto">
          <a:xfrm>
            <a:off x="5746750" y="50038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8" name="Oval 81"/>
          <p:cNvSpPr>
            <a:spLocks noChangeArrowheads="1"/>
          </p:cNvSpPr>
          <p:nvPr/>
        </p:nvSpPr>
        <p:spPr bwMode="auto">
          <a:xfrm>
            <a:off x="5961063" y="50165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89" name="Oval 82"/>
          <p:cNvSpPr>
            <a:spLocks noChangeArrowheads="1"/>
          </p:cNvSpPr>
          <p:nvPr/>
        </p:nvSpPr>
        <p:spPr bwMode="auto">
          <a:xfrm>
            <a:off x="6197600" y="507365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0" name="Oval 83"/>
          <p:cNvSpPr>
            <a:spLocks noChangeArrowheads="1"/>
          </p:cNvSpPr>
          <p:nvPr/>
        </p:nvSpPr>
        <p:spPr bwMode="auto">
          <a:xfrm>
            <a:off x="6423025" y="4953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1" name="Oval 84"/>
          <p:cNvSpPr>
            <a:spLocks noChangeArrowheads="1"/>
          </p:cNvSpPr>
          <p:nvPr/>
        </p:nvSpPr>
        <p:spPr bwMode="auto">
          <a:xfrm>
            <a:off x="6965950" y="3556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2" name="Oval 85"/>
          <p:cNvSpPr>
            <a:spLocks noChangeArrowheads="1"/>
          </p:cNvSpPr>
          <p:nvPr/>
        </p:nvSpPr>
        <p:spPr bwMode="auto">
          <a:xfrm>
            <a:off x="7405688" y="26924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3" name="Oval 86"/>
          <p:cNvSpPr>
            <a:spLocks noChangeArrowheads="1"/>
          </p:cNvSpPr>
          <p:nvPr/>
        </p:nvSpPr>
        <p:spPr bwMode="auto">
          <a:xfrm>
            <a:off x="7845425" y="46482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4" name="Oval 87"/>
          <p:cNvSpPr>
            <a:spLocks noChangeArrowheads="1"/>
          </p:cNvSpPr>
          <p:nvPr/>
        </p:nvSpPr>
        <p:spPr bwMode="auto">
          <a:xfrm>
            <a:off x="8501063" y="4826000"/>
            <a:ext cx="123825" cy="1397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3095" name="Line 88"/>
          <p:cNvSpPr>
            <a:spLocks noChangeShapeType="1"/>
          </p:cNvSpPr>
          <p:nvPr/>
        </p:nvSpPr>
        <p:spPr bwMode="auto">
          <a:xfrm flipV="1">
            <a:off x="5576888" y="5092700"/>
            <a:ext cx="192087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6" name="Line 89"/>
          <p:cNvSpPr>
            <a:spLocks noChangeShapeType="1"/>
          </p:cNvSpPr>
          <p:nvPr/>
        </p:nvSpPr>
        <p:spPr bwMode="auto">
          <a:xfrm flipV="1">
            <a:off x="5791200" y="5080000"/>
            <a:ext cx="203200" cy="38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7" name="Line 90"/>
          <p:cNvSpPr>
            <a:spLocks noChangeShapeType="1"/>
          </p:cNvSpPr>
          <p:nvPr/>
        </p:nvSpPr>
        <p:spPr bwMode="auto">
          <a:xfrm>
            <a:off x="6016625" y="5092700"/>
            <a:ext cx="238125" cy="12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8" name="Line 91"/>
          <p:cNvSpPr>
            <a:spLocks noChangeShapeType="1"/>
          </p:cNvSpPr>
          <p:nvPr/>
        </p:nvSpPr>
        <p:spPr bwMode="auto">
          <a:xfrm flipV="1">
            <a:off x="6276975" y="5016500"/>
            <a:ext cx="180975" cy="101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99" name="Line 92"/>
          <p:cNvSpPr>
            <a:spLocks noChangeShapeType="1"/>
          </p:cNvSpPr>
          <p:nvPr/>
        </p:nvSpPr>
        <p:spPr bwMode="auto">
          <a:xfrm flipV="1">
            <a:off x="6480175" y="3632200"/>
            <a:ext cx="541338" cy="1409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0" name="Line 93"/>
          <p:cNvSpPr>
            <a:spLocks noChangeShapeType="1"/>
          </p:cNvSpPr>
          <p:nvPr/>
        </p:nvSpPr>
        <p:spPr bwMode="auto">
          <a:xfrm flipV="1">
            <a:off x="7032625" y="2743200"/>
            <a:ext cx="417513" cy="914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1" name="Line 94"/>
          <p:cNvSpPr>
            <a:spLocks noChangeShapeType="1"/>
          </p:cNvSpPr>
          <p:nvPr/>
        </p:nvSpPr>
        <p:spPr bwMode="auto">
          <a:xfrm>
            <a:off x="7473950" y="2768600"/>
            <a:ext cx="417513" cy="19431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2" name="Line 95"/>
          <p:cNvSpPr>
            <a:spLocks noChangeShapeType="1"/>
          </p:cNvSpPr>
          <p:nvPr/>
        </p:nvSpPr>
        <p:spPr bwMode="auto">
          <a:xfrm>
            <a:off x="7913688" y="4737100"/>
            <a:ext cx="620712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3" name="Line 96"/>
          <p:cNvSpPr>
            <a:spLocks noChangeShapeType="1"/>
          </p:cNvSpPr>
          <p:nvPr/>
        </p:nvSpPr>
        <p:spPr bwMode="auto">
          <a:xfrm flipV="1">
            <a:off x="4832350" y="2692400"/>
            <a:ext cx="0" cy="2476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04" name="Rectangle 97"/>
          <p:cNvSpPr>
            <a:spLocks noChangeArrowheads="1"/>
          </p:cNvSpPr>
          <p:nvPr/>
        </p:nvSpPr>
        <p:spPr bwMode="auto">
          <a:xfrm>
            <a:off x="8308975" y="5232400"/>
            <a:ext cx="5127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24h</a:t>
            </a:r>
          </a:p>
        </p:txBody>
      </p:sp>
      <p:sp>
        <p:nvSpPr>
          <p:cNvPr id="43105" name="Rectangle 98"/>
          <p:cNvSpPr>
            <a:spLocks noChangeArrowheads="1"/>
          </p:cNvSpPr>
          <p:nvPr/>
        </p:nvSpPr>
        <p:spPr bwMode="auto">
          <a:xfrm>
            <a:off x="6230938" y="5219700"/>
            <a:ext cx="3857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latin typeface="Arial Unicode MS" pitchFamily="34" charset="-128"/>
              </a:rPr>
              <a:t>12</a:t>
            </a:r>
          </a:p>
        </p:txBody>
      </p:sp>
      <p:sp>
        <p:nvSpPr>
          <p:cNvPr id="43106" name="Rectangle 99"/>
          <p:cNvSpPr>
            <a:spLocks noChangeArrowheads="1"/>
          </p:cNvSpPr>
          <p:nvPr/>
        </p:nvSpPr>
        <p:spPr bwMode="auto">
          <a:xfrm>
            <a:off x="6546850" y="3035300"/>
            <a:ext cx="5778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fr-FR" sz="1800">
                <a:solidFill>
                  <a:srgbClr val="C00000"/>
                </a:solidFill>
                <a:latin typeface="Arial Unicode MS" pitchFamily="34" charset="-128"/>
              </a:rPr>
              <a:t>PBZ</a:t>
            </a:r>
          </a:p>
        </p:txBody>
      </p:sp>
      <p:sp>
        <p:nvSpPr>
          <p:cNvPr id="43107" name="Freeform 100"/>
          <p:cNvSpPr>
            <a:spLocks noChangeAspect="1"/>
          </p:cNvSpPr>
          <p:nvPr/>
        </p:nvSpPr>
        <p:spPr bwMode="invGray">
          <a:xfrm>
            <a:off x="7761768" y="1196752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7160" y="115056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fr-FR" sz="2400" b="1" dirty="0" err="1"/>
              <a:t>Phenylbutazone</a:t>
            </a:r>
            <a:endParaRPr lang="fr-FR" sz="2400" b="1" dirty="0"/>
          </a:p>
        </p:txBody>
      </p:sp>
      <p:sp>
        <p:nvSpPr>
          <p:cNvPr id="100" name="Espace réservé du contenu 2"/>
          <p:cNvSpPr txBox="1">
            <a:spLocks/>
          </p:cNvSpPr>
          <p:nvPr/>
        </p:nvSpPr>
        <p:spPr bwMode="auto">
          <a:xfrm>
            <a:off x="179512" y="117110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7579468" y="755412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e825fa5-f646-4371-96c1-73c679636a7c"/>
  <p:tag name="WASPOLLED" val="F9905EA95EB94F0BA7ABC71C3588BB82"/>
  <p:tag name="TPVERSION" val="8"/>
  <p:tag name="TPFULLVERSION" val="8.3.0.202"/>
  <p:tag name="PPTVERSION" val="15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2618BD16B91448ABC13AC6401412CAE&lt;/guid&gt;&#10;        &lt;description /&gt;&#10;        &lt;date&gt;1/26/2018 3:51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A09AA39906642D4BEC909A8730A4719&lt;/guid&gt;&#10;            &lt;repollguid&gt;B543CFD6109F41BD907D507BE5945FF2&lt;/repollguid&gt;&#10;            &lt;sourceid&gt;F9F7A68C6F3F4B87AFBF35FF5E175B6D&lt;/sourceid&gt;&#10;            &lt;questiontext&gt;D’après la figure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DAD21EFCEE54C2E95E50DB49DCF2013&lt;/guid&gt;&#10;                    &lt;answertext&gt;Ara 3000 est plus analgésique que l’aspirine&lt;/answertext&gt;&#10;                    &lt;valuetype&gt;0&lt;/valuetype&gt;&#10;                &lt;/answer&gt;&#10;                &lt;answer&gt;&#10;                    &lt;guid&gt;CA6C7AD8205F41F3A35D93487871887F&lt;/guid&gt;&#10;                    &lt;answertext&gt;L’aspirine ne semble avoir aucun effet&lt;/answertext&gt;&#10;                    &lt;valuetype&gt;0&lt;/valuetype&gt;&#10;                &lt;/answer&gt;&#10;                &lt;answer&gt;&#10;                    &lt;guid&gt;4AEFB3BE27374140810428A69B5D3AB0&lt;/guid&gt;&#10;                    &lt;answertext&gt;Ara 3000 facilite la prise de poids&lt;/answertext&gt;&#10;                    &lt;valuetype&gt;0&lt;/valuetype&gt;&#10;                &lt;/answer&gt;&#10;                &lt;answer&gt;&#10;                    &lt;guid&gt;D599F6919DC24ACCA6A4CCCD56B79FE1&lt;/guid&gt;&#10;                    &lt;answertext&gt;Ara 300 limite la douleur après 15 semaines seulem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1720</Words>
  <Application>Microsoft Office PowerPoint</Application>
  <PresentationFormat>Transparent</PresentationFormat>
  <Paragraphs>397</Paragraphs>
  <Slides>43</Slides>
  <Notes>38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Arial</vt:lpstr>
      <vt:lpstr>Arial Black</vt:lpstr>
      <vt:lpstr>Arial Unicode MS</vt:lpstr>
      <vt:lpstr>Symbol</vt:lpstr>
      <vt:lpstr>Disquette 3½ (A:)</vt:lpstr>
      <vt:lpstr>Présentation PowerPoint</vt:lpstr>
      <vt:lpstr>Présentation PowerPoint</vt:lpstr>
      <vt:lpstr>Administration des AINS</vt:lpstr>
      <vt:lpstr>Administration des AINS</vt:lpstr>
      <vt:lpstr>Administration des AINS:  </vt:lpstr>
      <vt:lpstr>Administration des AINS</vt:lpstr>
      <vt:lpstr>Administration des AINS</vt:lpstr>
      <vt:lpstr>Influence du repas sur la biodisponibilité</vt:lpstr>
      <vt:lpstr>Présentation PowerPoint</vt:lpstr>
      <vt:lpstr>Présentation PowerPoint</vt:lpstr>
      <vt:lpstr>Administration des AINS</vt:lpstr>
      <vt:lpstr>Administration des AINS</vt:lpstr>
      <vt:lpstr>Présentation PowerPoint</vt:lpstr>
      <vt:lpstr>Absorption intestinale: le cas de l’aspirine</vt:lpstr>
      <vt:lpstr>Présentation PowerPoint</vt:lpstr>
      <vt:lpstr>Présentation PowerPoint</vt:lpstr>
      <vt:lpstr>Distribution</vt:lpstr>
      <vt:lpstr>Présentation PowerPoint</vt:lpstr>
      <vt:lpstr>Distribution des AINS</vt:lpstr>
      <vt:lpstr>Distribution dans la synovie (articulation inflammatoire) du robenacoxib</vt:lpstr>
      <vt:lpstr>Présentation PowerPoint</vt:lpstr>
      <vt:lpstr>Distribution des AINS</vt:lpstr>
      <vt:lpstr>Distribution des AINS</vt:lpstr>
      <vt:lpstr>D’après la figure </vt:lpstr>
      <vt:lpstr>Métabolisme des AINS</vt:lpstr>
      <vt:lpstr>Métabolisme hépatique des AINS</vt:lpstr>
      <vt:lpstr>Métabolisme de l’enflicoxib</vt:lpstr>
      <vt:lpstr>Présentation PowerPoint</vt:lpstr>
      <vt:lpstr>Présentation PowerPoint</vt:lpstr>
      <vt:lpstr>Elimination urinaire</vt:lpstr>
      <vt:lpstr>Élimination urinaire des AINS</vt:lpstr>
      <vt:lpstr>Élimination urinaire des AINS</vt:lpstr>
      <vt:lpstr>Présentation PowerPoint</vt:lpstr>
      <vt:lpstr>Élimination urinaire des AINS</vt:lpstr>
      <vt:lpstr>Élimination urinaire des AINS</vt:lpstr>
      <vt:lpstr>Contamination de chevaux par réingestion de l’urine</vt:lpstr>
      <vt:lpstr>Elimination :  Temps de demi-vie des AINS</vt:lpstr>
      <vt:lpstr>Temps de demi-vie des AINS</vt:lpstr>
      <vt:lpstr>Temps de demi-vie des AINS</vt:lpstr>
      <vt:lpstr>Temps de demi-vie des AINS</vt:lpstr>
      <vt:lpstr>Temps de demi-vie des AINS</vt:lpstr>
      <vt:lpstr>Temps de demi-vie des AINS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2024-01-25T08:52:13Z</dcterms:created>
  <dcterms:modified xsi:type="dcterms:W3CDTF">2024-01-25T08:52:18Z</dcterms:modified>
</cp:coreProperties>
</file>