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886" r:id="rId2"/>
  </p:sldMasterIdLst>
  <p:notesMasterIdLst>
    <p:notesMasterId r:id="rId69"/>
  </p:notesMasterIdLst>
  <p:handoutMasterIdLst>
    <p:handoutMasterId r:id="rId70"/>
  </p:handoutMasterIdLst>
  <p:sldIdLst>
    <p:sldId id="485" r:id="rId3"/>
    <p:sldId id="795" r:id="rId4"/>
    <p:sldId id="791" r:id="rId5"/>
    <p:sldId id="606" r:id="rId6"/>
    <p:sldId id="488" r:id="rId7"/>
    <p:sldId id="624" r:id="rId8"/>
    <p:sldId id="625" r:id="rId9"/>
    <p:sldId id="746" r:id="rId10"/>
    <p:sldId id="714" r:id="rId11"/>
    <p:sldId id="715" r:id="rId12"/>
    <p:sldId id="772" r:id="rId13"/>
    <p:sldId id="716" r:id="rId14"/>
    <p:sldId id="717" r:id="rId15"/>
    <p:sldId id="718" r:id="rId16"/>
    <p:sldId id="719" r:id="rId17"/>
    <p:sldId id="720" r:id="rId18"/>
    <p:sldId id="761" r:id="rId19"/>
    <p:sldId id="721" r:id="rId20"/>
    <p:sldId id="742" r:id="rId21"/>
    <p:sldId id="743" r:id="rId22"/>
    <p:sldId id="744" r:id="rId23"/>
    <p:sldId id="745" r:id="rId24"/>
    <p:sldId id="762" r:id="rId25"/>
    <p:sldId id="764" r:id="rId26"/>
    <p:sldId id="724" r:id="rId27"/>
    <p:sldId id="776" r:id="rId28"/>
    <p:sldId id="725" r:id="rId29"/>
    <p:sldId id="765" r:id="rId30"/>
    <p:sldId id="799" r:id="rId31"/>
    <p:sldId id="801" r:id="rId32"/>
    <p:sldId id="800" r:id="rId33"/>
    <p:sldId id="766" r:id="rId34"/>
    <p:sldId id="728" r:id="rId35"/>
    <p:sldId id="768" r:id="rId36"/>
    <p:sldId id="729" r:id="rId37"/>
    <p:sldId id="770" r:id="rId38"/>
    <p:sldId id="730" r:id="rId39"/>
    <p:sldId id="782" r:id="rId40"/>
    <p:sldId id="734" r:id="rId41"/>
    <p:sldId id="731" r:id="rId42"/>
    <p:sldId id="769" r:id="rId43"/>
    <p:sldId id="815" r:id="rId44"/>
    <p:sldId id="771" r:id="rId45"/>
    <p:sldId id="773" r:id="rId46"/>
    <p:sldId id="738" r:id="rId47"/>
    <p:sldId id="739" r:id="rId48"/>
    <p:sldId id="740" r:id="rId49"/>
    <p:sldId id="741" r:id="rId50"/>
    <p:sldId id="610" r:id="rId51"/>
    <p:sldId id="589" r:id="rId52"/>
    <p:sldId id="569" r:id="rId53"/>
    <p:sldId id="758" r:id="rId54"/>
    <p:sldId id="564" r:id="rId55"/>
    <p:sldId id="631" r:id="rId56"/>
    <p:sldId id="755" r:id="rId57"/>
    <p:sldId id="756" r:id="rId58"/>
    <p:sldId id="757" r:id="rId59"/>
    <p:sldId id="572" r:id="rId60"/>
    <p:sldId id="573" r:id="rId61"/>
    <p:sldId id="792" r:id="rId62"/>
    <p:sldId id="793" r:id="rId63"/>
    <p:sldId id="794" r:id="rId64"/>
    <p:sldId id="575" r:id="rId65"/>
    <p:sldId id="616" r:id="rId66"/>
    <p:sldId id="614" r:id="rId67"/>
    <p:sldId id="615" r:id="rId68"/>
  </p:sldIdLst>
  <p:sldSz cx="9144000" cy="6858000" type="overhead"/>
  <p:notesSz cx="6248400" cy="9601200"/>
  <p:custDataLst>
    <p:tags r:id="rId71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19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FF7C80"/>
    <a:srgbClr val="0000CC"/>
    <a:srgbClr val="FFFFCC"/>
    <a:srgbClr val="FFCCFF"/>
    <a:srgbClr val="FE9B03"/>
    <a:srgbClr val="FFCCCC"/>
    <a:srgbClr val="4D4D4D"/>
    <a:srgbClr val="FCFEB9"/>
    <a:srgbClr val="FDC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78272" autoAdjust="0"/>
  </p:normalViewPr>
  <p:slideViewPr>
    <p:cSldViewPr showGuides="1">
      <p:cViewPr varScale="1">
        <p:scale>
          <a:sx n="97" d="100"/>
          <a:sy n="97" d="100"/>
        </p:scale>
        <p:origin x="2352" y="67"/>
      </p:cViewPr>
      <p:guideLst>
        <p:guide orient="horz" pos="261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howGuides="1">
      <p:cViewPr varScale="1">
        <p:scale>
          <a:sx n="47" d="100"/>
          <a:sy n="47" d="100"/>
        </p:scale>
        <p:origin x="-2148" y="-114"/>
      </p:cViewPr>
      <p:guideLst>
        <p:guide orient="horz" pos="3024"/>
        <p:guide pos="19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D6-433D-871F-560667D908D6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D6-433D-871F-560667D908D6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D6-433D-871F-560667D90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0910712"/>
        <c:axId val="350911096"/>
        <c:axId val="350911480"/>
      </c:bar3DChart>
      <c:catAx>
        <c:axId val="350910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0911096"/>
        <c:crosses val="autoZero"/>
        <c:auto val="1"/>
        <c:lblAlgn val="ctr"/>
        <c:lblOffset val="100"/>
        <c:noMultiLvlLbl val="0"/>
      </c:catAx>
      <c:valAx>
        <c:axId val="350911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0910712"/>
        <c:crosses val="autoZero"/>
        <c:crossBetween val="between"/>
      </c:valAx>
      <c:serAx>
        <c:axId val="350911480"/>
        <c:scaling>
          <c:orientation val="minMax"/>
        </c:scaling>
        <c:delete val="0"/>
        <c:axPos val="b"/>
        <c:majorTickMark val="out"/>
        <c:minorTickMark val="none"/>
        <c:tickLblPos val="nextTo"/>
        <c:crossAx val="35091109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248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33438" y="4575175"/>
            <a:ext cx="4581525" cy="42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62" tIns="42374" rIns="86262" bIns="423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Corps du texte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7782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5825" y="836613"/>
            <a:ext cx="4479925" cy="3359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8219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96607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4794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23800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69546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501503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54956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50155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3606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11476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9910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494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53210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3336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5692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7299618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58651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292839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1605569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829897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715271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296728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15115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98101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75618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803364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678713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525531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347353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375745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72742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63733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974296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527398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878640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986522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1813359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767370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539004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9798205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5775784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852061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78853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6987948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65993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6565366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331841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78366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9639349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8048895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55534877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40602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4650" y="1406525"/>
            <a:ext cx="2960688" cy="2219325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4576763"/>
            <a:ext cx="4581525" cy="4268787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/>
          <a:lstStyle/>
          <a:p>
            <a:pPr defTabSz="1135063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0261682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948877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97810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507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402959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0785790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108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24123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62089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9467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76353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6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7622" y="609600"/>
            <a:ext cx="1755422" cy="59880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88534" y="609600"/>
            <a:ext cx="5133622" cy="59880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21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1388534" y="1981200"/>
            <a:ext cx="7024511" cy="46164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66963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88533" y="1981200"/>
            <a:ext cx="3444523" cy="46164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968523" y="1981200"/>
            <a:ext cx="3444522" cy="46164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58345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388534" y="609600"/>
            <a:ext cx="7024511" cy="59880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98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53570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graphicFrame>
        <p:nvGraphicFramePr>
          <p:cNvPr id="3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4230029528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4166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250628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34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133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73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88533" y="1981200"/>
            <a:ext cx="3444523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68523" y="1981200"/>
            <a:ext cx="3444522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90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15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45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393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4235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32266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9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7622" y="609600"/>
            <a:ext cx="1755422" cy="59880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88534" y="609600"/>
            <a:ext cx="5133622" cy="59880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94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1388534" y="1981200"/>
            <a:ext cx="7024511" cy="46164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62614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88533" y="1981200"/>
            <a:ext cx="3444523" cy="46164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968523" y="1981200"/>
            <a:ext cx="3444522" cy="46164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423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5750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388534" y="609600"/>
            <a:ext cx="7024511" cy="59880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3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88533" y="1981200"/>
            <a:ext cx="3444523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68523" y="1981200"/>
            <a:ext cx="3444522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7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5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6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68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640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61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89063" y="609600"/>
            <a:ext cx="6365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Titre de la diapositive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9063" y="1981200"/>
            <a:ext cx="7024687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Corps du texte</a:t>
            </a:r>
          </a:p>
          <a:p>
            <a:pPr lvl="1"/>
            <a:r>
              <a:rPr lang="en-US" altLang="fr-FR"/>
              <a:t>Deuxième niveau</a:t>
            </a:r>
          </a:p>
          <a:p>
            <a:pPr lvl="2"/>
            <a:r>
              <a:rPr lang="en-US" altLang="fr-FR"/>
              <a:t>Troisième niveau</a:t>
            </a:r>
          </a:p>
          <a:p>
            <a:pPr lvl="3"/>
            <a:r>
              <a:rPr lang="en-US" altLang="fr-FR"/>
              <a:t>Quatrième niveau</a:t>
            </a:r>
          </a:p>
          <a:p>
            <a:pPr lvl="4"/>
            <a:r>
              <a:rPr lang="en-US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901" r:id="rId15"/>
    <p:sldLayoutId id="2147483902" r:id="rId16"/>
  </p:sldLayoutIdLst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5pPr>
      <a:lvl6pPr marL="4572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6pPr>
      <a:lvl7pPr marL="9144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7pPr>
      <a:lvl8pPr marL="13716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8pPr>
      <a:lvl9pPr marL="18288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9pPr>
    </p:titleStyle>
    <p:bodyStyle>
      <a:lvl1pPr marL="285750" indent="-2857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89063" y="609600"/>
            <a:ext cx="6365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Titre de la diapositive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9063" y="1981200"/>
            <a:ext cx="7024687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Corps du texte</a:t>
            </a:r>
          </a:p>
          <a:p>
            <a:pPr lvl="1"/>
            <a:r>
              <a:rPr lang="en-US" altLang="fr-FR"/>
              <a:t>Deuxième niveau</a:t>
            </a:r>
          </a:p>
          <a:p>
            <a:pPr lvl="2"/>
            <a:r>
              <a:rPr lang="en-US" altLang="fr-FR"/>
              <a:t>Troisième niveau</a:t>
            </a:r>
          </a:p>
          <a:p>
            <a:pPr lvl="3"/>
            <a:r>
              <a:rPr lang="en-US" altLang="fr-FR"/>
              <a:t>Quatrième niveau</a:t>
            </a:r>
          </a:p>
          <a:p>
            <a:pPr lvl="4"/>
            <a:r>
              <a:rPr lang="en-US" alt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300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</p:sldLayoutIdLst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5pPr>
      <a:lvl6pPr marL="4572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6pPr>
      <a:lvl7pPr marL="9144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7pPr>
      <a:lvl8pPr marL="13716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8pPr>
      <a:lvl9pPr marL="18288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9pPr>
    </p:titleStyle>
    <p:bodyStyle>
      <a:lvl1pPr marL="285750" indent="-2857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.wooflash.com/course/43a27681-419d-42b0-8274-1b5522b9cf7d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vpt.org/documents/tepoxalin.pdf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mea.europa.eu/vetdocs/vets/Epar/zubrin/zubrin.htm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23528" y="1324799"/>
            <a:ext cx="8512175" cy="232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39" tIns="82791" rIns="95239" bIns="82791" anchor="ctr" anchorCtr="1">
            <a:spAutoFit/>
          </a:bodyPr>
          <a:lstStyle>
            <a:lvl1pPr defTabSz="790575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0575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0575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0575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0575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0575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0575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0575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0575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30000"/>
              </a:lnSpc>
              <a:buFontTx/>
              <a:buNone/>
            </a:pPr>
            <a:r>
              <a:rPr lang="fr-FR" altLang="fr-FR" sz="2400" dirty="0">
                <a:latin typeface="+mj-lt"/>
              </a:rPr>
              <a:t>Pharmacologie clinique des 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fr-FR" altLang="fr-FR" sz="3200" dirty="0">
                <a:latin typeface="+mj-lt"/>
              </a:rPr>
              <a:t>Anti-Inflammatoires Non Stéroïdiens  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fr-FR" altLang="fr-FR" sz="3200" dirty="0">
                <a:latin typeface="+mj-lt"/>
              </a:rPr>
              <a:t>(AINS / NSAID)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fr-FR" altLang="fr-FR" sz="2000" b="1" u="sng" dirty="0">
                <a:latin typeface="+mj-lt"/>
              </a:rPr>
              <a:t>propriétés pharmacodynamiques</a:t>
            </a:r>
          </a:p>
        </p:txBody>
      </p:sp>
      <p:sp>
        <p:nvSpPr>
          <p:cNvPr id="14339" name="ZoneTexte 1"/>
          <p:cNvSpPr txBox="1">
            <a:spLocks noChangeArrowheads="1"/>
          </p:cNvSpPr>
          <p:nvPr/>
        </p:nvSpPr>
        <p:spPr bwMode="auto">
          <a:xfrm>
            <a:off x="2843808" y="5095348"/>
            <a:ext cx="3168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800" dirty="0"/>
              <a:t>Aude FERRAN </a:t>
            </a:r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595485"/>
            <a:ext cx="32829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16F5370-B7CD-4037-B807-73A516037C39}"/>
              </a:ext>
            </a:extLst>
          </p:cNvPr>
          <p:cNvSpPr txBox="1"/>
          <p:nvPr/>
        </p:nvSpPr>
        <p:spPr>
          <a:xfrm>
            <a:off x="2405830" y="4471875"/>
            <a:ext cx="4332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Rockwell Extra Bold" panose="020609030405050204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Révisions </a:t>
            </a:r>
            <a:r>
              <a:rPr lang="fr-FR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ckwell Extra Bold" panose="020609030405050204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Wooflash</a:t>
            </a:r>
            <a:endParaRPr lang="fr-FR" b="1" dirty="0">
              <a:solidFill>
                <a:schemeClr val="accent6">
                  <a:lumMod val="60000"/>
                  <a:lumOff val="40000"/>
                </a:schemeClr>
              </a:solidFill>
              <a:latin typeface="Rockwell Extra Bold" panose="02060903040505020403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 bwMode="auto">
          <a:xfrm>
            <a:off x="528638" y="3046519"/>
            <a:ext cx="6419626" cy="32165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586172" y="2266295"/>
            <a:ext cx="2484496" cy="36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  <a:latin typeface="Arial" charset="0"/>
              </a:rPr>
              <a:t>Acide Arachidonique</a:t>
            </a:r>
          </a:p>
        </p:txBody>
      </p:sp>
      <p:sp>
        <p:nvSpPr>
          <p:cNvPr id="30728" name="Line 12"/>
          <p:cNvSpPr>
            <a:spLocks noChangeShapeType="1"/>
          </p:cNvSpPr>
          <p:nvPr/>
        </p:nvSpPr>
        <p:spPr bwMode="auto">
          <a:xfrm>
            <a:off x="3677581" y="1147263"/>
            <a:ext cx="0" cy="10422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9" name="Line 13"/>
          <p:cNvSpPr>
            <a:spLocks noChangeShapeType="1"/>
          </p:cNvSpPr>
          <p:nvPr/>
        </p:nvSpPr>
        <p:spPr bwMode="auto">
          <a:xfrm>
            <a:off x="597744" y="963966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30" name="Line 14"/>
          <p:cNvSpPr>
            <a:spLocks noChangeShapeType="1"/>
          </p:cNvSpPr>
          <p:nvPr/>
        </p:nvSpPr>
        <p:spPr bwMode="auto">
          <a:xfrm>
            <a:off x="575518" y="1654554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31" name="Oval 15"/>
          <p:cNvSpPr>
            <a:spLocks noChangeArrowheads="1"/>
          </p:cNvSpPr>
          <p:nvPr/>
        </p:nvSpPr>
        <p:spPr bwMode="auto">
          <a:xfrm>
            <a:off x="812065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2" name="Oval 16"/>
          <p:cNvSpPr>
            <a:spLocks noChangeArrowheads="1"/>
          </p:cNvSpPr>
          <p:nvPr/>
        </p:nvSpPr>
        <p:spPr bwMode="auto">
          <a:xfrm>
            <a:off x="1212131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3" name="Oval 17"/>
          <p:cNvSpPr>
            <a:spLocks noChangeArrowheads="1"/>
          </p:cNvSpPr>
          <p:nvPr/>
        </p:nvSpPr>
        <p:spPr bwMode="auto">
          <a:xfrm>
            <a:off x="1612197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4" name="Oval 18"/>
          <p:cNvSpPr>
            <a:spLocks noChangeArrowheads="1"/>
          </p:cNvSpPr>
          <p:nvPr/>
        </p:nvSpPr>
        <p:spPr bwMode="auto">
          <a:xfrm>
            <a:off x="2012263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5" name="Oval 19"/>
          <p:cNvSpPr>
            <a:spLocks noChangeArrowheads="1"/>
          </p:cNvSpPr>
          <p:nvPr/>
        </p:nvSpPr>
        <p:spPr bwMode="auto">
          <a:xfrm>
            <a:off x="812065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6" name="Oval 20"/>
          <p:cNvSpPr>
            <a:spLocks noChangeArrowheads="1"/>
          </p:cNvSpPr>
          <p:nvPr/>
        </p:nvSpPr>
        <p:spPr bwMode="auto">
          <a:xfrm>
            <a:off x="1212131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7" name="Oval 21"/>
          <p:cNvSpPr>
            <a:spLocks noChangeArrowheads="1"/>
          </p:cNvSpPr>
          <p:nvPr/>
        </p:nvSpPr>
        <p:spPr bwMode="auto">
          <a:xfrm>
            <a:off x="1612197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8" name="Oval 22"/>
          <p:cNvSpPr>
            <a:spLocks noChangeArrowheads="1"/>
          </p:cNvSpPr>
          <p:nvPr/>
        </p:nvSpPr>
        <p:spPr bwMode="auto">
          <a:xfrm>
            <a:off x="2012263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9" name="Line 23"/>
          <p:cNvSpPr>
            <a:spLocks noChangeShapeType="1"/>
          </p:cNvSpPr>
          <p:nvPr/>
        </p:nvSpPr>
        <p:spPr bwMode="auto">
          <a:xfrm>
            <a:off x="891443" y="1110021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0" name="Line 24"/>
          <p:cNvSpPr>
            <a:spLocks noChangeShapeType="1"/>
          </p:cNvSpPr>
          <p:nvPr/>
        </p:nvSpPr>
        <p:spPr bwMode="auto">
          <a:xfrm>
            <a:off x="1289921" y="1130660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1" name="Line 25"/>
          <p:cNvSpPr>
            <a:spLocks noChangeShapeType="1"/>
          </p:cNvSpPr>
          <p:nvPr/>
        </p:nvSpPr>
        <p:spPr bwMode="auto">
          <a:xfrm>
            <a:off x="1688400" y="1108434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2" name="Line 26"/>
          <p:cNvSpPr>
            <a:spLocks noChangeShapeType="1"/>
          </p:cNvSpPr>
          <p:nvPr/>
        </p:nvSpPr>
        <p:spPr bwMode="auto">
          <a:xfrm>
            <a:off x="2086877" y="1114784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3" name="Line 27"/>
          <p:cNvSpPr>
            <a:spLocks noChangeShapeType="1"/>
          </p:cNvSpPr>
          <p:nvPr/>
        </p:nvSpPr>
        <p:spPr bwMode="auto">
          <a:xfrm>
            <a:off x="900969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4" name="Line 28"/>
          <p:cNvSpPr>
            <a:spLocks noChangeShapeType="1"/>
          </p:cNvSpPr>
          <p:nvPr/>
        </p:nvSpPr>
        <p:spPr bwMode="auto">
          <a:xfrm>
            <a:off x="1299446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5" name="Line 29"/>
          <p:cNvSpPr>
            <a:spLocks noChangeShapeType="1"/>
          </p:cNvSpPr>
          <p:nvPr/>
        </p:nvSpPr>
        <p:spPr bwMode="auto">
          <a:xfrm>
            <a:off x="1697925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6" name="Line 30"/>
          <p:cNvSpPr>
            <a:spLocks noChangeShapeType="1"/>
          </p:cNvSpPr>
          <p:nvPr/>
        </p:nvSpPr>
        <p:spPr bwMode="auto">
          <a:xfrm>
            <a:off x="2094816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7" name="Line 31"/>
          <p:cNvSpPr>
            <a:spLocks noChangeShapeType="1"/>
          </p:cNvSpPr>
          <p:nvPr/>
        </p:nvSpPr>
        <p:spPr bwMode="auto">
          <a:xfrm>
            <a:off x="4666234" y="1006482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8" name="Line 32"/>
          <p:cNvSpPr>
            <a:spLocks noChangeShapeType="1"/>
          </p:cNvSpPr>
          <p:nvPr/>
        </p:nvSpPr>
        <p:spPr bwMode="auto">
          <a:xfrm>
            <a:off x="4644008" y="1697071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9" name="Oval 33"/>
          <p:cNvSpPr>
            <a:spLocks noChangeArrowheads="1"/>
          </p:cNvSpPr>
          <p:nvPr/>
        </p:nvSpPr>
        <p:spPr bwMode="auto">
          <a:xfrm>
            <a:off x="4880555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0" name="Oval 34"/>
          <p:cNvSpPr>
            <a:spLocks noChangeArrowheads="1"/>
          </p:cNvSpPr>
          <p:nvPr/>
        </p:nvSpPr>
        <p:spPr bwMode="auto">
          <a:xfrm>
            <a:off x="5280621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1" name="Oval 35"/>
          <p:cNvSpPr>
            <a:spLocks noChangeArrowheads="1"/>
          </p:cNvSpPr>
          <p:nvPr/>
        </p:nvSpPr>
        <p:spPr bwMode="auto">
          <a:xfrm>
            <a:off x="5680687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2" name="Oval 36"/>
          <p:cNvSpPr>
            <a:spLocks noChangeArrowheads="1"/>
          </p:cNvSpPr>
          <p:nvPr/>
        </p:nvSpPr>
        <p:spPr bwMode="auto">
          <a:xfrm>
            <a:off x="6080752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3" name="Oval 37"/>
          <p:cNvSpPr>
            <a:spLocks noChangeArrowheads="1"/>
          </p:cNvSpPr>
          <p:nvPr/>
        </p:nvSpPr>
        <p:spPr bwMode="auto">
          <a:xfrm>
            <a:off x="4880555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4" name="Oval 38"/>
          <p:cNvSpPr>
            <a:spLocks noChangeArrowheads="1"/>
          </p:cNvSpPr>
          <p:nvPr/>
        </p:nvSpPr>
        <p:spPr bwMode="auto">
          <a:xfrm>
            <a:off x="5280621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5" name="Oval 39"/>
          <p:cNvSpPr>
            <a:spLocks noChangeArrowheads="1"/>
          </p:cNvSpPr>
          <p:nvPr/>
        </p:nvSpPr>
        <p:spPr bwMode="auto">
          <a:xfrm>
            <a:off x="5680687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6" name="Oval 40"/>
          <p:cNvSpPr>
            <a:spLocks noChangeArrowheads="1"/>
          </p:cNvSpPr>
          <p:nvPr/>
        </p:nvSpPr>
        <p:spPr bwMode="auto">
          <a:xfrm>
            <a:off x="6080752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7" name="Line 41"/>
          <p:cNvSpPr>
            <a:spLocks noChangeShapeType="1"/>
          </p:cNvSpPr>
          <p:nvPr/>
        </p:nvSpPr>
        <p:spPr bwMode="auto">
          <a:xfrm>
            <a:off x="4959933" y="1152537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58" name="Line 42"/>
          <p:cNvSpPr>
            <a:spLocks noChangeShapeType="1"/>
          </p:cNvSpPr>
          <p:nvPr/>
        </p:nvSpPr>
        <p:spPr bwMode="auto">
          <a:xfrm>
            <a:off x="5358411" y="1173176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59" name="Line 43"/>
          <p:cNvSpPr>
            <a:spLocks noChangeShapeType="1"/>
          </p:cNvSpPr>
          <p:nvPr/>
        </p:nvSpPr>
        <p:spPr bwMode="auto">
          <a:xfrm>
            <a:off x="5756890" y="1150950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0" name="Line 44"/>
          <p:cNvSpPr>
            <a:spLocks noChangeShapeType="1"/>
          </p:cNvSpPr>
          <p:nvPr/>
        </p:nvSpPr>
        <p:spPr bwMode="auto">
          <a:xfrm>
            <a:off x="6155367" y="1157301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1" name="Line 45"/>
          <p:cNvSpPr>
            <a:spLocks noChangeShapeType="1"/>
          </p:cNvSpPr>
          <p:nvPr/>
        </p:nvSpPr>
        <p:spPr bwMode="auto">
          <a:xfrm>
            <a:off x="4969459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2" name="Line 46"/>
          <p:cNvSpPr>
            <a:spLocks noChangeShapeType="1"/>
          </p:cNvSpPr>
          <p:nvPr/>
        </p:nvSpPr>
        <p:spPr bwMode="auto">
          <a:xfrm>
            <a:off x="5367936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3" name="Line 47"/>
          <p:cNvSpPr>
            <a:spLocks noChangeShapeType="1"/>
          </p:cNvSpPr>
          <p:nvPr/>
        </p:nvSpPr>
        <p:spPr bwMode="auto">
          <a:xfrm>
            <a:off x="5766415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4" name="Line 48"/>
          <p:cNvSpPr>
            <a:spLocks noChangeShapeType="1"/>
          </p:cNvSpPr>
          <p:nvPr/>
        </p:nvSpPr>
        <p:spPr bwMode="auto">
          <a:xfrm>
            <a:off x="6163305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6" name="ZoneTexte 1"/>
          <p:cNvSpPr txBox="1">
            <a:spLocks noChangeArrowheads="1"/>
          </p:cNvSpPr>
          <p:nvPr/>
        </p:nvSpPr>
        <p:spPr bwMode="auto">
          <a:xfrm>
            <a:off x="2771800" y="764704"/>
            <a:ext cx="1808579" cy="4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Phospholipides</a:t>
            </a:r>
          </a:p>
        </p:txBody>
      </p:sp>
      <p:sp>
        <p:nvSpPr>
          <p:cNvPr id="30767" name="ZoneTexte 52"/>
          <p:cNvSpPr txBox="1">
            <a:spLocks noChangeArrowheads="1"/>
          </p:cNvSpPr>
          <p:nvPr/>
        </p:nvSpPr>
        <p:spPr bwMode="auto">
          <a:xfrm>
            <a:off x="2271774" y="2606594"/>
            <a:ext cx="1715917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Cox1/Cox 2 </a:t>
            </a:r>
          </a:p>
        </p:txBody>
      </p:sp>
      <p:sp>
        <p:nvSpPr>
          <p:cNvPr id="30768" name="ZoneTexte 53"/>
          <p:cNvSpPr txBox="1">
            <a:spLocks noChangeArrowheads="1"/>
          </p:cNvSpPr>
          <p:nvPr/>
        </p:nvSpPr>
        <p:spPr bwMode="auto">
          <a:xfrm>
            <a:off x="2411053" y="3444337"/>
            <a:ext cx="1576618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Cox1/Cox 2 </a:t>
            </a:r>
          </a:p>
        </p:txBody>
      </p:sp>
      <p:sp>
        <p:nvSpPr>
          <p:cNvPr id="30769" name="ZoneTexte 54"/>
          <p:cNvSpPr txBox="1">
            <a:spLocks noChangeArrowheads="1"/>
          </p:cNvSpPr>
          <p:nvPr/>
        </p:nvSpPr>
        <p:spPr bwMode="auto">
          <a:xfrm>
            <a:off x="591534" y="5004540"/>
            <a:ext cx="1152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TxA2</a:t>
            </a:r>
          </a:p>
        </p:txBody>
      </p:sp>
      <p:sp>
        <p:nvSpPr>
          <p:cNvPr id="30770" name="ZoneTexte 55"/>
          <p:cNvSpPr txBox="1">
            <a:spLocks noChangeArrowheads="1"/>
          </p:cNvSpPr>
          <p:nvPr/>
        </p:nvSpPr>
        <p:spPr bwMode="auto">
          <a:xfrm>
            <a:off x="2835518" y="4991305"/>
            <a:ext cx="1152173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PGE2</a:t>
            </a:r>
          </a:p>
        </p:txBody>
      </p:sp>
      <p:sp>
        <p:nvSpPr>
          <p:cNvPr id="30771" name="ZoneTexte 56"/>
          <p:cNvSpPr txBox="1">
            <a:spLocks noChangeArrowheads="1"/>
          </p:cNvSpPr>
          <p:nvPr/>
        </p:nvSpPr>
        <p:spPr bwMode="auto">
          <a:xfrm>
            <a:off x="3779259" y="4997865"/>
            <a:ext cx="1326294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PGF2alpha</a:t>
            </a:r>
          </a:p>
        </p:txBody>
      </p:sp>
      <p:sp>
        <p:nvSpPr>
          <p:cNvPr id="30772" name="ZoneTexte 57"/>
          <p:cNvSpPr txBox="1">
            <a:spLocks noChangeArrowheads="1"/>
          </p:cNvSpPr>
          <p:nvPr/>
        </p:nvSpPr>
        <p:spPr bwMode="auto">
          <a:xfrm>
            <a:off x="5622580" y="4997865"/>
            <a:ext cx="1152173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PGD2</a:t>
            </a:r>
          </a:p>
        </p:txBody>
      </p:sp>
      <p:sp>
        <p:nvSpPr>
          <p:cNvPr id="30773" name="ZoneTexte 58"/>
          <p:cNvSpPr txBox="1">
            <a:spLocks noChangeArrowheads="1"/>
          </p:cNvSpPr>
          <p:nvPr/>
        </p:nvSpPr>
        <p:spPr bwMode="auto">
          <a:xfrm>
            <a:off x="5292080" y="5749718"/>
            <a:ext cx="18007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PGI2</a:t>
            </a:r>
          </a:p>
        </p:txBody>
      </p:sp>
      <p:sp>
        <p:nvSpPr>
          <p:cNvPr id="30774" name="ZoneTexte 59"/>
          <p:cNvSpPr txBox="1">
            <a:spLocks noChangeArrowheads="1"/>
          </p:cNvSpPr>
          <p:nvPr/>
        </p:nvSpPr>
        <p:spPr bwMode="auto">
          <a:xfrm>
            <a:off x="7184383" y="3046063"/>
            <a:ext cx="1792671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solidFill>
                  <a:srgbClr val="000000"/>
                </a:solidFill>
              </a:rPr>
              <a:t>Leucotriènes</a:t>
            </a:r>
            <a:endParaRPr lang="fr-FR" altLang="fr-FR" sz="1800" b="1" dirty="0">
              <a:solidFill>
                <a:srgbClr val="000000"/>
              </a:solidFill>
            </a:endParaRPr>
          </a:p>
        </p:txBody>
      </p:sp>
      <p:sp>
        <p:nvSpPr>
          <p:cNvPr id="30775" name="Line 12"/>
          <p:cNvSpPr>
            <a:spLocks noChangeShapeType="1"/>
          </p:cNvSpPr>
          <p:nvPr/>
        </p:nvSpPr>
        <p:spPr bwMode="auto">
          <a:xfrm>
            <a:off x="5105553" y="2450968"/>
            <a:ext cx="2346767" cy="5955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76" name="ZoneTexte 61"/>
          <p:cNvSpPr txBox="1">
            <a:spLocks noChangeArrowheads="1"/>
          </p:cNvSpPr>
          <p:nvPr/>
        </p:nvSpPr>
        <p:spPr bwMode="auto">
          <a:xfrm>
            <a:off x="5975766" y="2266295"/>
            <a:ext cx="1627689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solidFill>
                  <a:srgbClr val="000000"/>
                </a:solidFill>
              </a:rPr>
              <a:t>Lipo</a:t>
            </a:r>
            <a:r>
              <a:rPr lang="fr-FR" altLang="fr-FR" sz="1800" dirty="0">
                <a:solidFill>
                  <a:srgbClr val="000000"/>
                </a:solidFill>
              </a:rPr>
              <a:t>-oxygénase</a:t>
            </a:r>
          </a:p>
        </p:txBody>
      </p:sp>
      <p:sp>
        <p:nvSpPr>
          <p:cNvPr id="30777" name="ZoneTexte 62"/>
          <p:cNvSpPr txBox="1">
            <a:spLocks noChangeArrowheads="1"/>
          </p:cNvSpPr>
          <p:nvPr/>
        </p:nvSpPr>
        <p:spPr bwMode="auto">
          <a:xfrm>
            <a:off x="2841750" y="3046063"/>
            <a:ext cx="197334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Prostaglandine G2</a:t>
            </a:r>
          </a:p>
        </p:txBody>
      </p:sp>
      <p:sp>
        <p:nvSpPr>
          <p:cNvPr id="30778" name="ZoneTexte 65"/>
          <p:cNvSpPr txBox="1">
            <a:spLocks noChangeArrowheads="1"/>
          </p:cNvSpPr>
          <p:nvPr/>
        </p:nvSpPr>
        <p:spPr bwMode="auto">
          <a:xfrm>
            <a:off x="2986710" y="3815445"/>
            <a:ext cx="197334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Prostaglandine H2</a:t>
            </a:r>
          </a:p>
        </p:txBody>
      </p:sp>
      <p:sp>
        <p:nvSpPr>
          <p:cNvPr id="30779" name="Line 12"/>
          <p:cNvSpPr>
            <a:spLocks noChangeShapeType="1"/>
          </p:cNvSpPr>
          <p:nvPr/>
        </p:nvSpPr>
        <p:spPr bwMode="auto">
          <a:xfrm>
            <a:off x="3794267" y="2598860"/>
            <a:ext cx="9526" cy="5203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0" name="Line 12"/>
          <p:cNvSpPr>
            <a:spLocks noChangeShapeType="1"/>
          </p:cNvSpPr>
          <p:nvPr/>
        </p:nvSpPr>
        <p:spPr bwMode="auto">
          <a:xfrm flipH="1">
            <a:off x="3779912" y="3360505"/>
            <a:ext cx="985" cy="5725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1" name="Line 12"/>
          <p:cNvSpPr>
            <a:spLocks noChangeShapeType="1"/>
          </p:cNvSpPr>
          <p:nvPr/>
        </p:nvSpPr>
        <p:spPr bwMode="auto">
          <a:xfrm flipH="1">
            <a:off x="1420861" y="4213554"/>
            <a:ext cx="1701827" cy="777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2" name="ZoneTexte 69"/>
          <p:cNvSpPr txBox="1">
            <a:spLocks noChangeArrowheads="1"/>
          </p:cNvSpPr>
          <p:nvPr/>
        </p:nvSpPr>
        <p:spPr bwMode="auto">
          <a:xfrm>
            <a:off x="639222" y="4092584"/>
            <a:ext cx="2133631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solidFill>
                  <a:srgbClr val="000000"/>
                </a:solidFill>
              </a:rPr>
              <a:t>Thromboxane</a:t>
            </a: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3" name="Line 12"/>
          <p:cNvSpPr>
            <a:spLocks noChangeShapeType="1"/>
          </p:cNvSpPr>
          <p:nvPr/>
        </p:nvSpPr>
        <p:spPr bwMode="auto">
          <a:xfrm flipH="1">
            <a:off x="3579945" y="4213555"/>
            <a:ext cx="0" cy="7761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4" name="ZoneTexte 71"/>
          <p:cNvSpPr txBox="1">
            <a:spLocks noChangeArrowheads="1"/>
          </p:cNvSpPr>
          <p:nvPr/>
        </p:nvSpPr>
        <p:spPr bwMode="auto">
          <a:xfrm>
            <a:off x="2123728" y="4247509"/>
            <a:ext cx="1940051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PGE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5" name="ZoneTexte 72"/>
          <p:cNvSpPr txBox="1">
            <a:spLocks noChangeArrowheads="1"/>
          </p:cNvSpPr>
          <p:nvPr/>
        </p:nvSpPr>
        <p:spPr bwMode="auto">
          <a:xfrm>
            <a:off x="3923076" y="4259670"/>
            <a:ext cx="1080972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PGF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6" name="Line 12"/>
          <p:cNvSpPr>
            <a:spLocks noChangeShapeType="1"/>
          </p:cNvSpPr>
          <p:nvPr/>
        </p:nvSpPr>
        <p:spPr bwMode="auto">
          <a:xfrm flipH="1">
            <a:off x="3993620" y="4223086"/>
            <a:ext cx="0" cy="7761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7" name="Line 12"/>
          <p:cNvSpPr>
            <a:spLocks noChangeShapeType="1"/>
          </p:cNvSpPr>
          <p:nvPr/>
        </p:nvSpPr>
        <p:spPr bwMode="auto">
          <a:xfrm>
            <a:off x="4999226" y="4184791"/>
            <a:ext cx="1043030" cy="8048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8" name="ZoneTexte 75"/>
          <p:cNvSpPr txBox="1">
            <a:spLocks noChangeArrowheads="1"/>
          </p:cNvSpPr>
          <p:nvPr/>
        </p:nvSpPr>
        <p:spPr bwMode="auto">
          <a:xfrm>
            <a:off x="5483059" y="4003860"/>
            <a:ext cx="1080972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PGD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9" name="Line 12"/>
          <p:cNvSpPr>
            <a:spLocks noChangeShapeType="1"/>
          </p:cNvSpPr>
          <p:nvPr/>
        </p:nvSpPr>
        <p:spPr bwMode="auto">
          <a:xfrm>
            <a:off x="6193337" y="5394757"/>
            <a:ext cx="0" cy="320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91" name="ZoneTexte 82"/>
          <p:cNvSpPr txBox="1">
            <a:spLocks noChangeArrowheads="1"/>
          </p:cNvSpPr>
          <p:nvPr/>
        </p:nvSpPr>
        <p:spPr bwMode="auto">
          <a:xfrm>
            <a:off x="555647" y="5628246"/>
            <a:ext cx="5800946" cy="46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953735"/>
                </a:solidFill>
              </a:rPr>
              <a:t>Voie inhibée par les AINS</a:t>
            </a:r>
          </a:p>
        </p:txBody>
      </p:sp>
      <p:sp>
        <p:nvSpPr>
          <p:cNvPr id="30796" name="ZoneTexte 64"/>
          <p:cNvSpPr txBox="1">
            <a:spLocks noChangeArrowheads="1"/>
          </p:cNvSpPr>
          <p:nvPr/>
        </p:nvSpPr>
        <p:spPr bwMode="auto">
          <a:xfrm>
            <a:off x="2784462" y="1360490"/>
            <a:ext cx="67645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PLA2</a:t>
            </a: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620713" y="3414819"/>
            <a:ext cx="920750" cy="461962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FF0000"/>
            </a:solidFill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fr-FR" dirty="0">
                <a:solidFill>
                  <a:prstClr val="black"/>
                </a:solidFill>
              </a:rPr>
              <a:t>AINS</a:t>
            </a:r>
          </a:p>
        </p:txBody>
      </p:sp>
      <p:cxnSp>
        <p:nvCxnSpPr>
          <p:cNvPr id="86" name="Connecteur droit 85"/>
          <p:cNvCxnSpPr/>
          <p:nvPr/>
        </p:nvCxnSpPr>
        <p:spPr bwMode="auto">
          <a:xfrm flipV="1">
            <a:off x="1570038" y="3646594"/>
            <a:ext cx="9699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 bwMode="auto">
          <a:xfrm>
            <a:off x="2540000" y="3414819"/>
            <a:ext cx="0" cy="4619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0" name="ZoneTexte 91"/>
          <p:cNvSpPr txBox="1">
            <a:spLocks noChangeArrowheads="1"/>
          </p:cNvSpPr>
          <p:nvPr/>
        </p:nvSpPr>
        <p:spPr bwMode="auto">
          <a:xfrm>
            <a:off x="1984169" y="3111236"/>
            <a:ext cx="407706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6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0801" name="ZoneTexte 92"/>
          <p:cNvSpPr txBox="1">
            <a:spLocks noChangeArrowheads="1"/>
          </p:cNvSpPr>
          <p:nvPr/>
        </p:nvSpPr>
        <p:spPr bwMode="auto">
          <a:xfrm>
            <a:off x="6688550" y="1001527"/>
            <a:ext cx="21293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Membrane cellulaire</a:t>
            </a:r>
          </a:p>
        </p:txBody>
      </p:sp>
    </p:spTree>
    <p:extLst>
      <p:ext uri="{BB962C8B-B14F-4D97-AF65-F5344CB8AC3E}">
        <p14:creationId xmlns:p14="http://schemas.microsoft.com/office/powerpoint/2010/main" val="383222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30791" grpId="0"/>
      <p:bldP spid="85" grpId="0" animBg="1"/>
      <p:bldP spid="308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 bwMode="auto">
          <a:xfrm>
            <a:off x="528638" y="3046519"/>
            <a:ext cx="6419626" cy="32165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586172" y="2266295"/>
            <a:ext cx="2484496" cy="36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  <a:latin typeface="Arial" charset="0"/>
              </a:rPr>
              <a:t>Acide </a:t>
            </a:r>
            <a:r>
              <a:rPr lang="fr-FR" altLang="fr-FR" sz="1800" b="1" dirty="0" err="1">
                <a:solidFill>
                  <a:srgbClr val="000000"/>
                </a:solidFill>
                <a:latin typeface="Arial" charset="0"/>
              </a:rPr>
              <a:t>Arachidonique</a:t>
            </a:r>
            <a:endParaRPr lang="fr-FR" altLang="fr-FR" sz="1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8" name="Line 12"/>
          <p:cNvSpPr>
            <a:spLocks noChangeShapeType="1"/>
          </p:cNvSpPr>
          <p:nvPr/>
        </p:nvSpPr>
        <p:spPr bwMode="auto">
          <a:xfrm>
            <a:off x="3677581" y="1147263"/>
            <a:ext cx="0" cy="10422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29" name="Line 13"/>
          <p:cNvSpPr>
            <a:spLocks noChangeShapeType="1"/>
          </p:cNvSpPr>
          <p:nvPr/>
        </p:nvSpPr>
        <p:spPr bwMode="auto">
          <a:xfrm>
            <a:off x="597744" y="963966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30" name="Line 14"/>
          <p:cNvSpPr>
            <a:spLocks noChangeShapeType="1"/>
          </p:cNvSpPr>
          <p:nvPr/>
        </p:nvSpPr>
        <p:spPr bwMode="auto">
          <a:xfrm>
            <a:off x="575518" y="1654554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31" name="Oval 15"/>
          <p:cNvSpPr>
            <a:spLocks noChangeArrowheads="1"/>
          </p:cNvSpPr>
          <p:nvPr/>
        </p:nvSpPr>
        <p:spPr bwMode="auto">
          <a:xfrm>
            <a:off x="812065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2" name="Oval 16"/>
          <p:cNvSpPr>
            <a:spLocks noChangeArrowheads="1"/>
          </p:cNvSpPr>
          <p:nvPr/>
        </p:nvSpPr>
        <p:spPr bwMode="auto">
          <a:xfrm>
            <a:off x="1212131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3" name="Oval 17"/>
          <p:cNvSpPr>
            <a:spLocks noChangeArrowheads="1"/>
          </p:cNvSpPr>
          <p:nvPr/>
        </p:nvSpPr>
        <p:spPr bwMode="auto">
          <a:xfrm>
            <a:off x="1612197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4" name="Oval 18"/>
          <p:cNvSpPr>
            <a:spLocks noChangeArrowheads="1"/>
          </p:cNvSpPr>
          <p:nvPr/>
        </p:nvSpPr>
        <p:spPr bwMode="auto">
          <a:xfrm>
            <a:off x="2012263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5" name="Oval 19"/>
          <p:cNvSpPr>
            <a:spLocks noChangeArrowheads="1"/>
          </p:cNvSpPr>
          <p:nvPr/>
        </p:nvSpPr>
        <p:spPr bwMode="auto">
          <a:xfrm>
            <a:off x="812065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6" name="Oval 20"/>
          <p:cNvSpPr>
            <a:spLocks noChangeArrowheads="1"/>
          </p:cNvSpPr>
          <p:nvPr/>
        </p:nvSpPr>
        <p:spPr bwMode="auto">
          <a:xfrm>
            <a:off x="1212131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7" name="Oval 21"/>
          <p:cNvSpPr>
            <a:spLocks noChangeArrowheads="1"/>
          </p:cNvSpPr>
          <p:nvPr/>
        </p:nvSpPr>
        <p:spPr bwMode="auto">
          <a:xfrm>
            <a:off x="1612197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8" name="Oval 22"/>
          <p:cNvSpPr>
            <a:spLocks noChangeArrowheads="1"/>
          </p:cNvSpPr>
          <p:nvPr/>
        </p:nvSpPr>
        <p:spPr bwMode="auto">
          <a:xfrm>
            <a:off x="2012263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9" name="Line 23"/>
          <p:cNvSpPr>
            <a:spLocks noChangeShapeType="1"/>
          </p:cNvSpPr>
          <p:nvPr/>
        </p:nvSpPr>
        <p:spPr bwMode="auto">
          <a:xfrm>
            <a:off x="891443" y="1110021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0" name="Line 24"/>
          <p:cNvSpPr>
            <a:spLocks noChangeShapeType="1"/>
          </p:cNvSpPr>
          <p:nvPr/>
        </p:nvSpPr>
        <p:spPr bwMode="auto">
          <a:xfrm>
            <a:off x="1289921" y="1130660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1" name="Line 25"/>
          <p:cNvSpPr>
            <a:spLocks noChangeShapeType="1"/>
          </p:cNvSpPr>
          <p:nvPr/>
        </p:nvSpPr>
        <p:spPr bwMode="auto">
          <a:xfrm>
            <a:off x="1688400" y="1108434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2" name="Line 26"/>
          <p:cNvSpPr>
            <a:spLocks noChangeShapeType="1"/>
          </p:cNvSpPr>
          <p:nvPr/>
        </p:nvSpPr>
        <p:spPr bwMode="auto">
          <a:xfrm>
            <a:off x="2086877" y="1114784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3" name="Line 27"/>
          <p:cNvSpPr>
            <a:spLocks noChangeShapeType="1"/>
          </p:cNvSpPr>
          <p:nvPr/>
        </p:nvSpPr>
        <p:spPr bwMode="auto">
          <a:xfrm>
            <a:off x="900969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4" name="Line 28"/>
          <p:cNvSpPr>
            <a:spLocks noChangeShapeType="1"/>
          </p:cNvSpPr>
          <p:nvPr/>
        </p:nvSpPr>
        <p:spPr bwMode="auto">
          <a:xfrm>
            <a:off x="1299446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5" name="Line 29"/>
          <p:cNvSpPr>
            <a:spLocks noChangeShapeType="1"/>
          </p:cNvSpPr>
          <p:nvPr/>
        </p:nvSpPr>
        <p:spPr bwMode="auto">
          <a:xfrm>
            <a:off x="1697925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6" name="Line 30"/>
          <p:cNvSpPr>
            <a:spLocks noChangeShapeType="1"/>
          </p:cNvSpPr>
          <p:nvPr/>
        </p:nvSpPr>
        <p:spPr bwMode="auto">
          <a:xfrm>
            <a:off x="2094816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7" name="Line 31"/>
          <p:cNvSpPr>
            <a:spLocks noChangeShapeType="1"/>
          </p:cNvSpPr>
          <p:nvPr/>
        </p:nvSpPr>
        <p:spPr bwMode="auto">
          <a:xfrm>
            <a:off x="4666234" y="1006482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8" name="Line 32"/>
          <p:cNvSpPr>
            <a:spLocks noChangeShapeType="1"/>
          </p:cNvSpPr>
          <p:nvPr/>
        </p:nvSpPr>
        <p:spPr bwMode="auto">
          <a:xfrm>
            <a:off x="4644008" y="1697071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9" name="Oval 33"/>
          <p:cNvSpPr>
            <a:spLocks noChangeArrowheads="1"/>
          </p:cNvSpPr>
          <p:nvPr/>
        </p:nvSpPr>
        <p:spPr bwMode="auto">
          <a:xfrm>
            <a:off x="4880555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0" name="Oval 34"/>
          <p:cNvSpPr>
            <a:spLocks noChangeArrowheads="1"/>
          </p:cNvSpPr>
          <p:nvPr/>
        </p:nvSpPr>
        <p:spPr bwMode="auto">
          <a:xfrm>
            <a:off x="5280621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1" name="Oval 35"/>
          <p:cNvSpPr>
            <a:spLocks noChangeArrowheads="1"/>
          </p:cNvSpPr>
          <p:nvPr/>
        </p:nvSpPr>
        <p:spPr bwMode="auto">
          <a:xfrm>
            <a:off x="5680687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2" name="Oval 36"/>
          <p:cNvSpPr>
            <a:spLocks noChangeArrowheads="1"/>
          </p:cNvSpPr>
          <p:nvPr/>
        </p:nvSpPr>
        <p:spPr bwMode="auto">
          <a:xfrm>
            <a:off x="6080752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3" name="Oval 37"/>
          <p:cNvSpPr>
            <a:spLocks noChangeArrowheads="1"/>
          </p:cNvSpPr>
          <p:nvPr/>
        </p:nvSpPr>
        <p:spPr bwMode="auto">
          <a:xfrm>
            <a:off x="4880555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4" name="Oval 38"/>
          <p:cNvSpPr>
            <a:spLocks noChangeArrowheads="1"/>
          </p:cNvSpPr>
          <p:nvPr/>
        </p:nvSpPr>
        <p:spPr bwMode="auto">
          <a:xfrm>
            <a:off x="5280621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5" name="Oval 39"/>
          <p:cNvSpPr>
            <a:spLocks noChangeArrowheads="1"/>
          </p:cNvSpPr>
          <p:nvPr/>
        </p:nvSpPr>
        <p:spPr bwMode="auto">
          <a:xfrm>
            <a:off x="5680687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6" name="Oval 40"/>
          <p:cNvSpPr>
            <a:spLocks noChangeArrowheads="1"/>
          </p:cNvSpPr>
          <p:nvPr/>
        </p:nvSpPr>
        <p:spPr bwMode="auto">
          <a:xfrm>
            <a:off x="6080752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7" name="Line 41"/>
          <p:cNvSpPr>
            <a:spLocks noChangeShapeType="1"/>
          </p:cNvSpPr>
          <p:nvPr/>
        </p:nvSpPr>
        <p:spPr bwMode="auto">
          <a:xfrm>
            <a:off x="4959933" y="1152537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58" name="Line 42"/>
          <p:cNvSpPr>
            <a:spLocks noChangeShapeType="1"/>
          </p:cNvSpPr>
          <p:nvPr/>
        </p:nvSpPr>
        <p:spPr bwMode="auto">
          <a:xfrm>
            <a:off x="5358411" y="1173176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59" name="Line 43"/>
          <p:cNvSpPr>
            <a:spLocks noChangeShapeType="1"/>
          </p:cNvSpPr>
          <p:nvPr/>
        </p:nvSpPr>
        <p:spPr bwMode="auto">
          <a:xfrm>
            <a:off x="5756890" y="1150950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60" name="Line 44"/>
          <p:cNvSpPr>
            <a:spLocks noChangeShapeType="1"/>
          </p:cNvSpPr>
          <p:nvPr/>
        </p:nvSpPr>
        <p:spPr bwMode="auto">
          <a:xfrm>
            <a:off x="6155367" y="1157301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61" name="Line 45"/>
          <p:cNvSpPr>
            <a:spLocks noChangeShapeType="1"/>
          </p:cNvSpPr>
          <p:nvPr/>
        </p:nvSpPr>
        <p:spPr bwMode="auto">
          <a:xfrm>
            <a:off x="4969459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62" name="Line 46"/>
          <p:cNvSpPr>
            <a:spLocks noChangeShapeType="1"/>
          </p:cNvSpPr>
          <p:nvPr/>
        </p:nvSpPr>
        <p:spPr bwMode="auto">
          <a:xfrm>
            <a:off x="5367936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63" name="Line 47"/>
          <p:cNvSpPr>
            <a:spLocks noChangeShapeType="1"/>
          </p:cNvSpPr>
          <p:nvPr/>
        </p:nvSpPr>
        <p:spPr bwMode="auto">
          <a:xfrm>
            <a:off x="5766415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64" name="Line 48"/>
          <p:cNvSpPr>
            <a:spLocks noChangeShapeType="1"/>
          </p:cNvSpPr>
          <p:nvPr/>
        </p:nvSpPr>
        <p:spPr bwMode="auto">
          <a:xfrm>
            <a:off x="6163305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66" name="ZoneTexte 1"/>
          <p:cNvSpPr txBox="1">
            <a:spLocks noChangeArrowheads="1"/>
          </p:cNvSpPr>
          <p:nvPr/>
        </p:nvSpPr>
        <p:spPr bwMode="auto">
          <a:xfrm>
            <a:off x="2771800" y="764704"/>
            <a:ext cx="1808579" cy="4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Phospholipides</a:t>
            </a:r>
          </a:p>
        </p:txBody>
      </p:sp>
      <p:sp>
        <p:nvSpPr>
          <p:cNvPr id="30767" name="ZoneTexte 52"/>
          <p:cNvSpPr txBox="1">
            <a:spLocks noChangeArrowheads="1"/>
          </p:cNvSpPr>
          <p:nvPr/>
        </p:nvSpPr>
        <p:spPr bwMode="auto">
          <a:xfrm>
            <a:off x="2271774" y="2606594"/>
            <a:ext cx="1715917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Cox1/Cox 2 </a:t>
            </a:r>
          </a:p>
        </p:txBody>
      </p:sp>
      <p:sp>
        <p:nvSpPr>
          <p:cNvPr id="30768" name="ZoneTexte 53"/>
          <p:cNvSpPr txBox="1">
            <a:spLocks noChangeArrowheads="1"/>
          </p:cNvSpPr>
          <p:nvPr/>
        </p:nvSpPr>
        <p:spPr bwMode="auto">
          <a:xfrm>
            <a:off x="2411053" y="3444337"/>
            <a:ext cx="1576618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Cox1/Cox 2 </a:t>
            </a:r>
          </a:p>
        </p:txBody>
      </p:sp>
      <p:sp>
        <p:nvSpPr>
          <p:cNvPr id="30769" name="ZoneTexte 54"/>
          <p:cNvSpPr txBox="1">
            <a:spLocks noChangeArrowheads="1"/>
          </p:cNvSpPr>
          <p:nvPr/>
        </p:nvSpPr>
        <p:spPr bwMode="auto">
          <a:xfrm>
            <a:off x="591534" y="5004540"/>
            <a:ext cx="1152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TxA2</a:t>
            </a:r>
          </a:p>
        </p:txBody>
      </p:sp>
      <p:sp>
        <p:nvSpPr>
          <p:cNvPr id="30771" name="ZoneTexte 56"/>
          <p:cNvSpPr txBox="1">
            <a:spLocks noChangeArrowheads="1"/>
          </p:cNvSpPr>
          <p:nvPr/>
        </p:nvSpPr>
        <p:spPr bwMode="auto">
          <a:xfrm>
            <a:off x="3779259" y="4997865"/>
            <a:ext cx="1326294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PGF2alpha</a:t>
            </a:r>
          </a:p>
        </p:txBody>
      </p:sp>
      <p:sp>
        <p:nvSpPr>
          <p:cNvPr id="30772" name="ZoneTexte 57"/>
          <p:cNvSpPr txBox="1">
            <a:spLocks noChangeArrowheads="1"/>
          </p:cNvSpPr>
          <p:nvPr/>
        </p:nvSpPr>
        <p:spPr bwMode="auto">
          <a:xfrm>
            <a:off x="5622580" y="4997865"/>
            <a:ext cx="1152173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PGD2</a:t>
            </a:r>
          </a:p>
        </p:txBody>
      </p:sp>
      <p:sp>
        <p:nvSpPr>
          <p:cNvPr id="30773" name="ZoneTexte 58"/>
          <p:cNvSpPr txBox="1">
            <a:spLocks noChangeArrowheads="1"/>
          </p:cNvSpPr>
          <p:nvPr/>
        </p:nvSpPr>
        <p:spPr bwMode="auto">
          <a:xfrm>
            <a:off x="5292080" y="5749718"/>
            <a:ext cx="18007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PGI2</a:t>
            </a:r>
          </a:p>
        </p:txBody>
      </p:sp>
      <p:sp>
        <p:nvSpPr>
          <p:cNvPr id="30774" name="ZoneTexte 59"/>
          <p:cNvSpPr txBox="1">
            <a:spLocks noChangeArrowheads="1"/>
          </p:cNvSpPr>
          <p:nvPr/>
        </p:nvSpPr>
        <p:spPr bwMode="auto">
          <a:xfrm>
            <a:off x="7146969" y="3093095"/>
            <a:ext cx="1792671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solidFill>
                  <a:srgbClr val="000000"/>
                </a:solidFill>
              </a:rPr>
              <a:t>Leucotriènes</a:t>
            </a:r>
            <a:endParaRPr lang="fr-FR" altLang="fr-FR" sz="1800" b="1" dirty="0">
              <a:solidFill>
                <a:srgbClr val="000000"/>
              </a:solidFill>
            </a:endParaRPr>
          </a:p>
        </p:txBody>
      </p:sp>
      <p:sp>
        <p:nvSpPr>
          <p:cNvPr id="30775" name="Line 12"/>
          <p:cNvSpPr>
            <a:spLocks noChangeShapeType="1"/>
          </p:cNvSpPr>
          <p:nvPr/>
        </p:nvSpPr>
        <p:spPr bwMode="auto">
          <a:xfrm>
            <a:off x="5105553" y="2450968"/>
            <a:ext cx="2346767" cy="5955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76" name="ZoneTexte 61"/>
          <p:cNvSpPr txBox="1">
            <a:spLocks noChangeArrowheads="1"/>
          </p:cNvSpPr>
          <p:nvPr/>
        </p:nvSpPr>
        <p:spPr bwMode="auto">
          <a:xfrm>
            <a:off x="5975766" y="2266295"/>
            <a:ext cx="1627689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solidFill>
                  <a:srgbClr val="000000"/>
                </a:solidFill>
              </a:rPr>
              <a:t>Lipo</a:t>
            </a:r>
            <a:r>
              <a:rPr lang="fr-FR" altLang="fr-FR" sz="1800" dirty="0">
                <a:solidFill>
                  <a:srgbClr val="000000"/>
                </a:solidFill>
              </a:rPr>
              <a:t>-oxygénase</a:t>
            </a:r>
          </a:p>
        </p:txBody>
      </p:sp>
      <p:sp>
        <p:nvSpPr>
          <p:cNvPr id="30777" name="ZoneTexte 62"/>
          <p:cNvSpPr txBox="1">
            <a:spLocks noChangeArrowheads="1"/>
          </p:cNvSpPr>
          <p:nvPr/>
        </p:nvSpPr>
        <p:spPr bwMode="auto">
          <a:xfrm>
            <a:off x="2841750" y="3046063"/>
            <a:ext cx="197334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Prostaglandine G2</a:t>
            </a:r>
          </a:p>
        </p:txBody>
      </p:sp>
      <p:sp>
        <p:nvSpPr>
          <p:cNvPr id="30778" name="ZoneTexte 65"/>
          <p:cNvSpPr txBox="1">
            <a:spLocks noChangeArrowheads="1"/>
          </p:cNvSpPr>
          <p:nvPr/>
        </p:nvSpPr>
        <p:spPr bwMode="auto">
          <a:xfrm>
            <a:off x="2986710" y="3815445"/>
            <a:ext cx="197334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Prostaglandine H2</a:t>
            </a:r>
          </a:p>
        </p:txBody>
      </p:sp>
      <p:sp>
        <p:nvSpPr>
          <p:cNvPr id="30779" name="Line 12"/>
          <p:cNvSpPr>
            <a:spLocks noChangeShapeType="1"/>
          </p:cNvSpPr>
          <p:nvPr/>
        </p:nvSpPr>
        <p:spPr bwMode="auto">
          <a:xfrm>
            <a:off x="3794267" y="2598860"/>
            <a:ext cx="9526" cy="5203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80" name="Line 12"/>
          <p:cNvSpPr>
            <a:spLocks noChangeShapeType="1"/>
          </p:cNvSpPr>
          <p:nvPr/>
        </p:nvSpPr>
        <p:spPr bwMode="auto">
          <a:xfrm>
            <a:off x="3848391" y="3304230"/>
            <a:ext cx="19052" cy="60370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81" name="Line 12"/>
          <p:cNvSpPr>
            <a:spLocks noChangeShapeType="1"/>
          </p:cNvSpPr>
          <p:nvPr/>
        </p:nvSpPr>
        <p:spPr bwMode="auto">
          <a:xfrm flipH="1">
            <a:off x="1420861" y="4213554"/>
            <a:ext cx="1701827" cy="777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82" name="ZoneTexte 69"/>
          <p:cNvSpPr txBox="1">
            <a:spLocks noChangeArrowheads="1"/>
          </p:cNvSpPr>
          <p:nvPr/>
        </p:nvSpPr>
        <p:spPr bwMode="auto">
          <a:xfrm>
            <a:off x="639222" y="4092584"/>
            <a:ext cx="2133631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solidFill>
                  <a:srgbClr val="000000"/>
                </a:solidFill>
              </a:rPr>
              <a:t>Thromboxane</a:t>
            </a: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3" name="Line 12"/>
          <p:cNvSpPr>
            <a:spLocks noChangeShapeType="1"/>
          </p:cNvSpPr>
          <p:nvPr/>
        </p:nvSpPr>
        <p:spPr bwMode="auto">
          <a:xfrm flipH="1">
            <a:off x="3579945" y="4213555"/>
            <a:ext cx="0" cy="7761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84" name="ZoneTexte 71"/>
          <p:cNvSpPr txBox="1">
            <a:spLocks noChangeArrowheads="1"/>
          </p:cNvSpPr>
          <p:nvPr/>
        </p:nvSpPr>
        <p:spPr bwMode="auto">
          <a:xfrm>
            <a:off x="2123728" y="4247509"/>
            <a:ext cx="1940051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PGE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5" name="ZoneTexte 72"/>
          <p:cNvSpPr txBox="1">
            <a:spLocks noChangeArrowheads="1"/>
          </p:cNvSpPr>
          <p:nvPr/>
        </p:nvSpPr>
        <p:spPr bwMode="auto">
          <a:xfrm>
            <a:off x="3923076" y="4259670"/>
            <a:ext cx="1080972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PGF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6" name="Line 12"/>
          <p:cNvSpPr>
            <a:spLocks noChangeShapeType="1"/>
          </p:cNvSpPr>
          <p:nvPr/>
        </p:nvSpPr>
        <p:spPr bwMode="auto">
          <a:xfrm flipH="1">
            <a:off x="3993620" y="4223086"/>
            <a:ext cx="0" cy="7761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87" name="Line 12"/>
          <p:cNvSpPr>
            <a:spLocks noChangeShapeType="1"/>
          </p:cNvSpPr>
          <p:nvPr/>
        </p:nvSpPr>
        <p:spPr bwMode="auto">
          <a:xfrm>
            <a:off x="4999226" y="4184791"/>
            <a:ext cx="1043030" cy="8048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88" name="ZoneTexte 75"/>
          <p:cNvSpPr txBox="1">
            <a:spLocks noChangeArrowheads="1"/>
          </p:cNvSpPr>
          <p:nvPr/>
        </p:nvSpPr>
        <p:spPr bwMode="auto">
          <a:xfrm>
            <a:off x="5487660" y="4010505"/>
            <a:ext cx="1080972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PGD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9" name="Line 12"/>
          <p:cNvSpPr>
            <a:spLocks noChangeShapeType="1"/>
          </p:cNvSpPr>
          <p:nvPr/>
        </p:nvSpPr>
        <p:spPr bwMode="auto">
          <a:xfrm>
            <a:off x="6227628" y="5367211"/>
            <a:ext cx="0" cy="320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91" name="ZoneTexte 82"/>
          <p:cNvSpPr txBox="1">
            <a:spLocks noChangeArrowheads="1"/>
          </p:cNvSpPr>
          <p:nvPr/>
        </p:nvSpPr>
        <p:spPr bwMode="auto">
          <a:xfrm>
            <a:off x="555647" y="5628246"/>
            <a:ext cx="5800946" cy="46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953735"/>
                </a:solidFill>
              </a:rPr>
              <a:t>Voie inhibée par les AINS</a:t>
            </a:r>
          </a:p>
        </p:txBody>
      </p:sp>
      <p:sp>
        <p:nvSpPr>
          <p:cNvPr id="30796" name="ZoneTexte 64"/>
          <p:cNvSpPr txBox="1">
            <a:spLocks noChangeArrowheads="1"/>
          </p:cNvSpPr>
          <p:nvPr/>
        </p:nvSpPr>
        <p:spPr bwMode="auto">
          <a:xfrm>
            <a:off x="2784462" y="1360490"/>
            <a:ext cx="67645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PLA2</a:t>
            </a: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620713" y="3414819"/>
            <a:ext cx="920750" cy="461962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FF0000"/>
            </a:solidFill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fr-FR" dirty="0">
                <a:solidFill>
                  <a:prstClr val="black"/>
                </a:solidFill>
              </a:rPr>
              <a:t>AINS</a:t>
            </a:r>
          </a:p>
        </p:txBody>
      </p:sp>
      <p:cxnSp>
        <p:nvCxnSpPr>
          <p:cNvPr id="86" name="Connecteur droit 85"/>
          <p:cNvCxnSpPr/>
          <p:nvPr/>
        </p:nvCxnSpPr>
        <p:spPr bwMode="auto">
          <a:xfrm flipV="1">
            <a:off x="1570038" y="3646594"/>
            <a:ext cx="9699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 bwMode="auto">
          <a:xfrm>
            <a:off x="2540000" y="3414819"/>
            <a:ext cx="0" cy="4619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0" name="ZoneTexte 91"/>
          <p:cNvSpPr txBox="1">
            <a:spLocks noChangeArrowheads="1"/>
          </p:cNvSpPr>
          <p:nvPr/>
        </p:nvSpPr>
        <p:spPr bwMode="auto">
          <a:xfrm>
            <a:off x="1984169" y="3111236"/>
            <a:ext cx="407706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6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0801" name="ZoneTexte 92"/>
          <p:cNvSpPr txBox="1">
            <a:spLocks noChangeArrowheads="1"/>
          </p:cNvSpPr>
          <p:nvPr/>
        </p:nvSpPr>
        <p:spPr bwMode="auto">
          <a:xfrm>
            <a:off x="6688550" y="1001527"/>
            <a:ext cx="21293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Membrane cellulaire</a:t>
            </a:r>
          </a:p>
        </p:txBody>
      </p:sp>
      <p:cxnSp>
        <p:nvCxnSpPr>
          <p:cNvPr id="3" name="Connecteur droit 2"/>
          <p:cNvCxnSpPr/>
          <p:nvPr/>
        </p:nvCxnSpPr>
        <p:spPr bwMode="auto">
          <a:xfrm flipV="1">
            <a:off x="2771800" y="4989682"/>
            <a:ext cx="1291979" cy="537785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74" name="Connecteur droit 73"/>
          <p:cNvCxnSpPr/>
          <p:nvPr/>
        </p:nvCxnSpPr>
        <p:spPr bwMode="auto">
          <a:xfrm flipV="1">
            <a:off x="722885" y="5078902"/>
            <a:ext cx="902504" cy="289446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76" name="Connecteur droit 75"/>
          <p:cNvCxnSpPr/>
          <p:nvPr/>
        </p:nvCxnSpPr>
        <p:spPr bwMode="auto">
          <a:xfrm flipV="1">
            <a:off x="3923076" y="5068498"/>
            <a:ext cx="902504" cy="289446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77" name="Connecteur droit 76"/>
          <p:cNvCxnSpPr/>
          <p:nvPr/>
        </p:nvCxnSpPr>
        <p:spPr bwMode="auto">
          <a:xfrm flipV="1">
            <a:off x="5712053" y="5845202"/>
            <a:ext cx="902504" cy="289446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30770" name="ZoneTexte 55"/>
          <p:cNvSpPr txBox="1">
            <a:spLocks noChangeArrowheads="1"/>
          </p:cNvSpPr>
          <p:nvPr/>
        </p:nvSpPr>
        <p:spPr bwMode="auto">
          <a:xfrm>
            <a:off x="3022024" y="5038959"/>
            <a:ext cx="873583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PGE2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022024" y="5038959"/>
            <a:ext cx="845419" cy="32825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30791" grpId="0"/>
      <p:bldP spid="85" grpId="0" animBg="1"/>
      <p:bldP spid="30800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31825" y="485775"/>
            <a:ext cx="7642225" cy="64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808" tIns="46081" rIns="93808" bIns="46081">
            <a:spAutoFit/>
          </a:bodyPr>
          <a:lstStyle>
            <a:lvl1pPr defTabSz="788988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88988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8988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8988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8988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3600" b="1" dirty="0">
                <a:solidFill>
                  <a:srgbClr val="C00000"/>
                </a:solidFill>
              </a:rPr>
              <a:t>Principales propriétés des AINS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122649" y="2762473"/>
            <a:ext cx="4898702" cy="225070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830" tIns="26332" rIns="65830" bIns="26332">
            <a:spAutoFit/>
          </a:bodyPr>
          <a:lstStyle>
            <a:lvl1pPr defTabSz="788988">
              <a:tabLst>
                <a:tab pos="3232150" algn="ctr"/>
                <a:tab pos="37671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88988">
              <a:tabLst>
                <a:tab pos="3232150" algn="ctr"/>
                <a:tab pos="37671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8988">
              <a:tabLst>
                <a:tab pos="3232150" algn="ctr"/>
                <a:tab pos="37671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8988">
              <a:tabLst>
                <a:tab pos="3232150" algn="ctr"/>
                <a:tab pos="37671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8988">
              <a:tabLst>
                <a:tab pos="3232150" algn="ctr"/>
                <a:tab pos="37671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3232150" algn="ctr"/>
                <a:tab pos="37671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3232150" algn="ctr"/>
                <a:tab pos="37671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3232150" algn="ctr"/>
                <a:tab pos="37671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3232150" algn="ctr"/>
                <a:tab pos="37671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lnSpc>
                <a:spcPct val="85000"/>
              </a:lnSpc>
            </a:pPr>
            <a:endParaRPr lang="fr-FR" altLang="fr-FR" b="1" dirty="0">
              <a:solidFill>
                <a:srgbClr val="C00000"/>
              </a:solidFill>
            </a:endParaRPr>
          </a:p>
          <a:p>
            <a:pPr marL="108000">
              <a:lnSpc>
                <a:spcPct val="85000"/>
              </a:lnSpc>
              <a:buNone/>
            </a:pPr>
            <a:r>
              <a:rPr lang="fr-FR" altLang="fr-FR" b="1" dirty="0">
                <a:solidFill>
                  <a:srgbClr val="C00000"/>
                </a:solidFill>
              </a:rPr>
              <a:t>    </a:t>
            </a:r>
            <a:r>
              <a:rPr lang="fr-FR" altLang="fr-FR" b="1" dirty="0">
                <a:solidFill>
                  <a:srgbClr val="FF0000"/>
                </a:solidFill>
              </a:rPr>
              <a:t>Anti-inflammatoire</a:t>
            </a:r>
          </a:p>
          <a:p>
            <a:pPr marL="108000" indent="-457200">
              <a:lnSpc>
                <a:spcPct val="85000"/>
              </a:lnSpc>
            </a:pPr>
            <a:endParaRPr lang="fr-FR" altLang="fr-FR" dirty="0">
              <a:solidFill>
                <a:srgbClr val="FF0000"/>
              </a:solidFill>
            </a:endParaRPr>
          </a:p>
          <a:p>
            <a:pPr marL="108000">
              <a:lnSpc>
                <a:spcPct val="85000"/>
              </a:lnSpc>
              <a:buNone/>
            </a:pPr>
            <a:r>
              <a:rPr lang="fr-FR" altLang="fr-FR" b="1" dirty="0">
                <a:solidFill>
                  <a:srgbClr val="FF0000"/>
                </a:solidFill>
              </a:rPr>
              <a:t>    Antipyrétique</a:t>
            </a:r>
            <a:r>
              <a:rPr lang="fr-FR" altLang="fr-FR" dirty="0">
                <a:solidFill>
                  <a:srgbClr val="FF0000"/>
                </a:solidFill>
              </a:rPr>
              <a:t> </a:t>
            </a:r>
          </a:p>
          <a:p>
            <a:pPr marL="108000" indent="-457200">
              <a:lnSpc>
                <a:spcPct val="85000"/>
              </a:lnSpc>
            </a:pPr>
            <a:endParaRPr lang="fr-FR" altLang="fr-FR" b="1" dirty="0">
              <a:solidFill>
                <a:srgbClr val="FF0000"/>
              </a:solidFill>
            </a:endParaRPr>
          </a:p>
          <a:p>
            <a:pPr marL="108000">
              <a:lnSpc>
                <a:spcPct val="85000"/>
              </a:lnSpc>
              <a:buNone/>
            </a:pPr>
            <a:r>
              <a:rPr lang="fr-FR" altLang="fr-FR" b="1" dirty="0">
                <a:solidFill>
                  <a:srgbClr val="FF0000"/>
                </a:solidFill>
              </a:rPr>
              <a:t>    Analgésique</a:t>
            </a:r>
            <a:endParaRPr lang="fr-FR" altLang="fr-FR" dirty="0">
              <a:solidFill>
                <a:srgbClr val="FF0000"/>
              </a:solidFill>
            </a:endParaRPr>
          </a:p>
        </p:txBody>
      </p:sp>
      <p:sp>
        <p:nvSpPr>
          <p:cNvPr id="4" name="Étoile à 5 branches 3"/>
          <p:cNvSpPr/>
          <p:nvPr/>
        </p:nvSpPr>
        <p:spPr>
          <a:xfrm>
            <a:off x="1475656" y="2780928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Étoile à 5 branches 4"/>
          <p:cNvSpPr/>
          <p:nvPr/>
        </p:nvSpPr>
        <p:spPr>
          <a:xfrm>
            <a:off x="1706349" y="2261419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Étoile à 5 branches 5"/>
          <p:cNvSpPr/>
          <p:nvPr/>
        </p:nvSpPr>
        <p:spPr>
          <a:xfrm>
            <a:off x="2138541" y="1865375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071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5988" y="709613"/>
            <a:ext cx="7429500" cy="57467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7738"/>
            <a:r>
              <a:rPr lang="fr-FR" altLang="fr-FR"/>
              <a:t>Propriétés anti-inflammatoires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7" y="2564904"/>
            <a:ext cx="7562121" cy="2304256"/>
          </a:xfrm>
          <a:solidFill>
            <a:schemeClr val="bg1"/>
          </a:solidFill>
          <a:ln w="12700"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354013" indent="-354013" defTabSz="947738">
              <a:defRPr/>
            </a:pPr>
            <a:r>
              <a:rPr lang="fr-FR" b="0" dirty="0">
                <a:latin typeface="+mj-lt"/>
              </a:rPr>
              <a:t>Pendant la phase </a:t>
            </a:r>
            <a:r>
              <a:rPr lang="fr-FR" dirty="0">
                <a:solidFill>
                  <a:srgbClr val="C00000"/>
                </a:solidFill>
                <a:latin typeface="+mj-lt"/>
              </a:rPr>
              <a:t>aiguë </a:t>
            </a:r>
            <a:r>
              <a:rPr lang="fr-FR" b="0" dirty="0">
                <a:latin typeface="+mj-lt"/>
              </a:rPr>
              <a:t>de l’inflammation: </a:t>
            </a:r>
            <a:r>
              <a:rPr lang="fr-FR" dirty="0">
                <a:solidFill>
                  <a:srgbClr val="C00000"/>
                </a:solidFill>
                <a:latin typeface="+mj-lt"/>
              </a:rPr>
              <a:t>	+++</a:t>
            </a:r>
          </a:p>
          <a:p>
            <a:pPr marL="0" indent="0" defTabSz="947738">
              <a:buNone/>
              <a:defRPr/>
            </a:pPr>
            <a:endParaRPr lang="fr-FR" dirty="0">
              <a:solidFill>
                <a:srgbClr val="C00000"/>
              </a:solidFill>
            </a:endParaRPr>
          </a:p>
          <a:p>
            <a:pPr marL="354013" indent="-354013" defTabSz="947738">
              <a:defRPr/>
            </a:pPr>
            <a:r>
              <a:rPr lang="fr-FR" b="0" dirty="0"/>
              <a:t>Pendant la phase </a:t>
            </a:r>
            <a:r>
              <a:rPr lang="fr-FR" dirty="0">
                <a:solidFill>
                  <a:srgbClr val="C00000"/>
                </a:solidFill>
                <a:latin typeface="+mj-lt"/>
              </a:rPr>
              <a:t>chronique</a:t>
            </a:r>
            <a:r>
              <a:rPr lang="fr-FR" dirty="0">
                <a:latin typeface="+mj-lt"/>
              </a:rPr>
              <a:t>:</a:t>
            </a:r>
            <a:r>
              <a:rPr lang="fr-FR" dirty="0">
                <a:solidFill>
                  <a:srgbClr val="C00000"/>
                </a:solidFill>
                <a:latin typeface="+mj-lt"/>
              </a:rPr>
              <a:t>	±</a:t>
            </a:r>
          </a:p>
          <a:p>
            <a:pPr marL="354013" indent="-354013" defTabSz="947738">
              <a:defRPr/>
            </a:pPr>
            <a:endParaRPr lang="fr-FR" dirty="0">
              <a:solidFill>
                <a:srgbClr val="C00000"/>
              </a:solidFill>
              <a:latin typeface="+mj-lt"/>
            </a:endParaRPr>
          </a:p>
          <a:p>
            <a:pPr marL="754063" lvl="1" indent="-354013" defTabSz="947738">
              <a:defRPr/>
            </a:pPr>
            <a:endParaRPr lang="fr-FR" dirty="0">
              <a:solidFill>
                <a:srgbClr val="C00000"/>
              </a:solidFill>
              <a:latin typeface="+mj-lt"/>
            </a:endParaRPr>
          </a:p>
          <a:p>
            <a:pPr marL="754063" lvl="1" indent="-354013" defTabSz="947738">
              <a:defRPr/>
            </a:pPr>
            <a:endParaRPr lang="fr-FR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51520" y="2348880"/>
            <a:ext cx="8496944" cy="1656184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204452" y="19971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50"/>
                </a:solidFill>
                <a:latin typeface="Arial Black" panose="020B0A04020102020204" pitchFamily="34" charset="0"/>
              </a:rPr>
              <a:t>Remarque</a:t>
            </a:r>
            <a:r>
              <a:rPr lang="fr-FR" sz="1800" dirty="0">
                <a:solidFill>
                  <a:srgbClr val="FF6600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5900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5988" y="709613"/>
            <a:ext cx="7429500" cy="57467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7738"/>
            <a:r>
              <a:rPr lang="fr-FR" altLang="fr-FR"/>
              <a:t>Propriétés anti-inflammatoires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89934" y="2476927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/>
              <a:t>PGE2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0979" y="2275017"/>
            <a:ext cx="5598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defTabSz="947738">
              <a:buNone/>
              <a:defRPr/>
            </a:pPr>
            <a:r>
              <a:rPr lang="fr-FR" sz="1800" dirty="0">
                <a:solidFill>
                  <a:srgbClr val="000000"/>
                </a:solidFill>
              </a:rPr>
              <a:t>Augmentation de la perméabilité vasculaire</a:t>
            </a:r>
          </a:p>
          <a:p>
            <a:pPr marL="400050" lvl="1" defTabSz="947738">
              <a:buNone/>
              <a:defRPr/>
            </a:pPr>
            <a:r>
              <a:rPr lang="fr-FR" sz="1800" dirty="0">
                <a:solidFill>
                  <a:srgbClr val="000000"/>
                </a:solidFill>
              </a:rPr>
              <a:t>Augmentation du débit sanguin</a:t>
            </a:r>
          </a:p>
          <a:p>
            <a:pPr marL="400050" lvl="1" defTabSz="947738">
              <a:buNone/>
              <a:defRPr/>
            </a:pPr>
            <a:r>
              <a:rPr lang="fr-FR" sz="1800" dirty="0">
                <a:solidFill>
                  <a:srgbClr val="000000"/>
                </a:solidFill>
              </a:rPr>
              <a:t>Production de cytokines pro-inflammatoires</a:t>
            </a:r>
          </a:p>
        </p:txBody>
      </p:sp>
      <p:cxnSp>
        <p:nvCxnSpPr>
          <p:cNvPr id="6" name="Connecteur droit avec flèche 5"/>
          <p:cNvCxnSpPr>
            <a:stCxn id="4" idx="3"/>
          </p:cNvCxnSpPr>
          <p:nvPr/>
        </p:nvCxnSpPr>
        <p:spPr bwMode="auto">
          <a:xfrm flipV="1">
            <a:off x="2430979" y="2476927"/>
            <a:ext cx="324176" cy="26161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7" name="Connecteur droit avec flèche 6"/>
          <p:cNvCxnSpPr>
            <a:stCxn id="4" idx="3"/>
          </p:cNvCxnSpPr>
          <p:nvPr/>
        </p:nvCxnSpPr>
        <p:spPr bwMode="auto">
          <a:xfrm flipV="1">
            <a:off x="2430979" y="2736682"/>
            <a:ext cx="396184" cy="18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8" name="Connecteur droit avec flèche 7"/>
          <p:cNvCxnSpPr>
            <a:stCxn id="4" idx="3"/>
          </p:cNvCxnSpPr>
          <p:nvPr/>
        </p:nvCxnSpPr>
        <p:spPr bwMode="auto">
          <a:xfrm>
            <a:off x="2430979" y="2738537"/>
            <a:ext cx="324176" cy="31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9" name="Connecteur droit 8"/>
          <p:cNvCxnSpPr/>
          <p:nvPr/>
        </p:nvCxnSpPr>
        <p:spPr bwMode="auto">
          <a:xfrm flipV="1">
            <a:off x="1314995" y="2442974"/>
            <a:ext cx="906120" cy="723275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2" name="Flèche droite 1"/>
          <p:cNvSpPr/>
          <p:nvPr/>
        </p:nvSpPr>
        <p:spPr bwMode="auto">
          <a:xfrm>
            <a:off x="1454644" y="3582598"/>
            <a:ext cx="313411" cy="216024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810456" y="3490555"/>
            <a:ext cx="481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/>
              <a:t>Diminution de l’œdème, rougeur, chaleur</a:t>
            </a:r>
          </a:p>
        </p:txBody>
      </p:sp>
    </p:spTree>
    <p:extLst>
      <p:ext uri="{BB962C8B-B14F-4D97-AF65-F5344CB8AC3E}">
        <p14:creationId xmlns:p14="http://schemas.microsoft.com/office/powerpoint/2010/main" val="1905249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5535613" cy="1192212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7738"/>
            <a:r>
              <a:rPr lang="fr-FR" altLang="fr-FR"/>
              <a:t>Propriétés analgésiques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469477" y="3926510"/>
            <a:ext cx="8599239" cy="972564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>
            <a:lvl1pPr defTabSz="8810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  <a:buNone/>
              <a:defRPr/>
            </a:pPr>
            <a:endParaRPr lang="fr-FR" sz="2400" dirty="0"/>
          </a:p>
          <a:p>
            <a:pPr algn="ctr">
              <a:lnSpc>
                <a:spcPct val="110000"/>
              </a:lnSpc>
              <a:buNone/>
              <a:defRPr/>
            </a:pPr>
            <a:r>
              <a:rPr lang="fr-FR" b="1" dirty="0"/>
              <a:t>AINS préviennent </a:t>
            </a:r>
            <a:r>
              <a:rPr lang="fr-FR" b="1" dirty="0" err="1">
                <a:solidFill>
                  <a:srgbClr val="C00000"/>
                </a:solidFill>
              </a:rPr>
              <a:t>allodynie</a:t>
            </a:r>
            <a:r>
              <a:rPr lang="fr-FR" b="1" dirty="0">
                <a:solidFill>
                  <a:srgbClr val="C00000"/>
                </a:solidFill>
              </a:rPr>
              <a:t> et hyperalgésie 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25561" y="5559241"/>
            <a:ext cx="8710935" cy="101906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4805" tIns="47402" rIns="94805" bIns="4740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 err="1">
                <a:solidFill>
                  <a:srgbClr val="C00000"/>
                </a:solidFill>
              </a:rPr>
              <a:t>Allodynie</a:t>
            </a:r>
            <a:r>
              <a:rPr lang="fr-FR" altLang="fr-FR" sz="2000" b="1" dirty="0">
                <a:solidFill>
                  <a:srgbClr val="C00000"/>
                </a:solidFill>
              </a:rPr>
              <a:t>: </a:t>
            </a:r>
            <a:r>
              <a:rPr lang="fr-FR" altLang="fr-FR" sz="2000" dirty="0"/>
              <a:t>douleur due à un stimulus normalement indolore</a:t>
            </a:r>
          </a:p>
          <a:p>
            <a:pPr>
              <a:buFontTx/>
              <a:buNone/>
            </a:pPr>
            <a:r>
              <a:rPr lang="fr-FR" altLang="fr-FR" sz="2000" b="1" dirty="0">
                <a:solidFill>
                  <a:srgbClr val="C00000"/>
                </a:solidFill>
              </a:rPr>
              <a:t>Hyperalgésie: </a:t>
            </a:r>
            <a:r>
              <a:rPr lang="fr-FR" altLang="fr-FR" sz="2000" dirty="0"/>
              <a:t>douleur due à un stimulus douloureux mais amplifiée par un phénomène de sensibilisation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58271" y="521147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FF6600"/>
                </a:solidFill>
                <a:latin typeface="Arial Black" panose="020B0A04020102020204" pitchFamily="34" charset="0"/>
              </a:rPr>
              <a:t>Définitions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971600" y="4221088"/>
            <a:ext cx="7560840" cy="773182"/>
          </a:xfrm>
          <a:prstGeom prst="rect">
            <a:avLst/>
          </a:prstGeom>
          <a:noFill/>
          <a:ln w="25400" cap="flat" cmpd="sng" algn="ctr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11" name="Étoile à 5 branches 10"/>
          <p:cNvSpPr/>
          <p:nvPr/>
        </p:nvSpPr>
        <p:spPr>
          <a:xfrm>
            <a:off x="422893" y="3772409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855085" y="1847457"/>
            <a:ext cx="7795685" cy="1734285"/>
            <a:chOff x="1256053" y="4887389"/>
            <a:chExt cx="7795685" cy="1734285"/>
          </a:xfrm>
        </p:grpSpPr>
        <p:sp>
          <p:nvSpPr>
            <p:cNvPr id="12" name="ZoneTexte 11"/>
            <p:cNvSpPr txBox="1"/>
            <p:nvPr/>
          </p:nvSpPr>
          <p:spPr>
            <a:xfrm>
              <a:off x="1256053" y="5013586"/>
              <a:ext cx="12410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fr-FR" dirty="0"/>
                <a:t>PGE2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16696" y="5012003"/>
              <a:ext cx="6835042" cy="1609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>
                <a:lnSpc>
                  <a:spcPct val="85000"/>
                </a:lnSpc>
                <a:buNone/>
              </a:pPr>
              <a:r>
                <a:rPr lang="fr-FR" altLang="fr-FR" sz="2000" dirty="0"/>
                <a:t>Favorise </a:t>
              </a:r>
              <a:r>
                <a:rPr lang="fr-FR" altLang="fr-FR" sz="2000" b="1" u="sng" dirty="0"/>
                <a:t>la transmission et </a:t>
              </a:r>
              <a:r>
                <a:rPr lang="fr-FR" altLang="fr-FR" sz="2000" b="1" u="sng" dirty="0">
                  <a:solidFill>
                    <a:srgbClr val="FF0000"/>
                  </a:solidFill>
                </a:rPr>
                <a:t>amplification </a:t>
              </a:r>
              <a:r>
                <a:rPr lang="fr-FR" altLang="fr-FR" sz="2000" dirty="0"/>
                <a:t>du signal douloureux </a:t>
              </a:r>
            </a:p>
            <a:p>
              <a:pPr marL="1085850" lvl="1" indent="-342900">
                <a:lnSpc>
                  <a:spcPct val="85000"/>
                </a:lnSpc>
              </a:pPr>
              <a:r>
                <a:rPr lang="fr-FR" altLang="fr-FR" sz="2000" b="1" u="sng" dirty="0"/>
                <a:t>au site inflammatoire </a:t>
              </a:r>
              <a:r>
                <a:rPr lang="fr-FR" altLang="fr-FR" sz="2000" dirty="0"/>
                <a:t>et </a:t>
              </a:r>
            </a:p>
            <a:p>
              <a:pPr marL="1085850" lvl="1" indent="-342900">
                <a:lnSpc>
                  <a:spcPct val="85000"/>
                </a:lnSpc>
              </a:pPr>
              <a:r>
                <a:rPr lang="fr-FR" altLang="fr-FR" sz="2000" b="1" u="sng" dirty="0"/>
                <a:t>dans SNC</a:t>
              </a:r>
            </a:p>
            <a:p>
              <a:pPr marL="457200" indent="-457200">
                <a:lnSpc>
                  <a:spcPct val="85000"/>
                </a:lnSpc>
              </a:pPr>
              <a:endParaRPr lang="fr-FR" altLang="fr-FR" sz="3600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Connecteur droit avec flèche 13"/>
            <p:cNvCxnSpPr/>
            <p:nvPr/>
          </p:nvCxnSpPr>
          <p:spPr bwMode="auto">
            <a:xfrm>
              <a:off x="2497098" y="5336875"/>
              <a:ext cx="418718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cxnSp>
        <p:cxnSp>
          <p:nvCxnSpPr>
            <p:cNvPr id="15" name="Connecteur droit 14"/>
            <p:cNvCxnSpPr/>
            <p:nvPr/>
          </p:nvCxnSpPr>
          <p:spPr bwMode="auto">
            <a:xfrm flipV="1">
              <a:off x="1423515" y="4887389"/>
              <a:ext cx="906120" cy="723275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cxnSp>
      </p:grpSp>
      <p:sp>
        <p:nvSpPr>
          <p:cNvPr id="16" name="Flèche droite 15"/>
          <p:cNvSpPr/>
          <p:nvPr/>
        </p:nvSpPr>
        <p:spPr bwMode="auto">
          <a:xfrm>
            <a:off x="1454644" y="3582598"/>
            <a:ext cx="313411" cy="216024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810456" y="3490555"/>
            <a:ext cx="2951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/>
              <a:t>Diminution de la douleur</a:t>
            </a:r>
          </a:p>
        </p:txBody>
      </p:sp>
    </p:spTree>
    <p:extLst>
      <p:ext uri="{BB962C8B-B14F-4D97-AF65-F5344CB8AC3E}">
        <p14:creationId xmlns:p14="http://schemas.microsoft.com/office/powerpoint/2010/main" val="127301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 animBg="1"/>
      <p:bldP spid="9" grpId="0"/>
      <p:bldP spid="2" grpId="0" animBg="1"/>
      <p:bldP spid="11" grpId="0" animBg="1"/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447675"/>
            <a:ext cx="8475663" cy="6826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 sz="4600"/>
              <a:t>Propriétés anti-pyrétiques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913214" y="2276872"/>
            <a:ext cx="7876774" cy="830997"/>
            <a:chOff x="1284747" y="3387312"/>
            <a:chExt cx="7277884" cy="830997"/>
          </a:xfrm>
        </p:grpSpPr>
        <p:sp>
          <p:nvSpPr>
            <p:cNvPr id="6" name="ZoneTexte 5"/>
            <p:cNvSpPr txBox="1"/>
            <p:nvPr/>
          </p:nvSpPr>
          <p:spPr>
            <a:xfrm>
              <a:off x="1284747" y="3410200"/>
              <a:ext cx="12410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fr-FR" dirty="0"/>
                <a:t>PGE2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80578" y="3387312"/>
              <a:ext cx="638205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>
                <a:buNone/>
                <a:defRPr/>
              </a:pPr>
              <a:r>
                <a:rPr lang="fr-FR" sz="2400" dirty="0">
                  <a:solidFill>
                    <a:srgbClr val="000000"/>
                  </a:solidFill>
                </a:rPr>
                <a:t>Augmentation de la température de consigne au niveau de l’hypothalamus</a:t>
              </a:r>
              <a:endParaRPr lang="fr-FR" altLang="fr-FR" sz="36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Connecteur droit avec flèche 7"/>
            <p:cNvCxnSpPr/>
            <p:nvPr/>
          </p:nvCxnSpPr>
          <p:spPr bwMode="auto">
            <a:xfrm>
              <a:off x="2497098" y="3671810"/>
              <a:ext cx="418718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cxnSp>
        <p:cxnSp>
          <p:nvCxnSpPr>
            <p:cNvPr id="9" name="Connecteur droit 8"/>
            <p:cNvCxnSpPr/>
            <p:nvPr/>
          </p:nvCxnSpPr>
          <p:spPr bwMode="auto">
            <a:xfrm flipV="1">
              <a:off x="1452209" y="3403695"/>
              <a:ext cx="906120" cy="723275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cxnSp>
      </p:grpSp>
      <p:sp>
        <p:nvSpPr>
          <p:cNvPr id="10" name="Flèche droite 9"/>
          <p:cNvSpPr/>
          <p:nvPr/>
        </p:nvSpPr>
        <p:spPr bwMode="auto">
          <a:xfrm>
            <a:off x="1454644" y="3582598"/>
            <a:ext cx="313411" cy="216024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810456" y="3490555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/>
              <a:t>Antipyrétique </a:t>
            </a:r>
          </a:p>
        </p:txBody>
      </p:sp>
    </p:spTree>
    <p:extLst>
      <p:ext uri="{BB962C8B-B14F-4D97-AF65-F5344CB8AC3E}">
        <p14:creationId xmlns:p14="http://schemas.microsoft.com/office/powerpoint/2010/main" val="382763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4298" y="201570"/>
            <a:ext cx="8630190" cy="716511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La plupart des effets des AINS sont une conséquence de la diminution de PGE2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2" y="1732891"/>
            <a:ext cx="4988043" cy="349630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841636"/>
            <a:ext cx="3816424" cy="34052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100" y="5306040"/>
            <a:ext cx="5726422" cy="10257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179512" y="1566153"/>
            <a:ext cx="8784976" cy="4815175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726522" y="1156682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sz="2000" b="1" dirty="0">
                <a:solidFill>
                  <a:srgbClr val="00CC99">
                    <a:lumMod val="75000"/>
                  </a:srgbClr>
                </a:solidFill>
              </a:rPr>
              <a:t>Exemple </a:t>
            </a:r>
          </a:p>
        </p:txBody>
      </p:sp>
    </p:spTree>
    <p:extLst>
      <p:ext uri="{BB962C8B-B14F-4D97-AF65-F5344CB8AC3E}">
        <p14:creationId xmlns:p14="http://schemas.microsoft.com/office/powerpoint/2010/main" val="781288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6281" y="2780928"/>
            <a:ext cx="7891437" cy="803275"/>
          </a:xfrm>
          <a:noFill/>
          <a:extLst>
            <a:ext uri="{91240B29-F687-4F45-9708-019B960494DF}">
              <a14:hiddenLine xmlns:a14="http://schemas.microsoft.com/office/drawing/2010/main" w="28575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dirty="0"/>
              <a:t>Classification des AINS</a:t>
            </a:r>
          </a:p>
        </p:txBody>
      </p:sp>
    </p:spTree>
    <p:extLst>
      <p:ext uri="{BB962C8B-B14F-4D97-AF65-F5344CB8AC3E}">
        <p14:creationId xmlns:p14="http://schemas.microsoft.com/office/powerpoint/2010/main" val="100611225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72416" y="1157428"/>
            <a:ext cx="5832648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4000" b="1" dirty="0">
                <a:solidFill>
                  <a:srgbClr val="C00000"/>
                </a:solidFill>
              </a:rPr>
              <a:t>Anti-inflammatoires</a:t>
            </a:r>
          </a:p>
        </p:txBody>
      </p:sp>
      <p:cxnSp>
        <p:nvCxnSpPr>
          <p:cNvPr id="6" name="Connecteur droit avec flèche 5"/>
          <p:cNvCxnSpPr>
            <a:endCxn id="9" idx="0"/>
          </p:cNvCxnSpPr>
          <p:nvPr/>
        </p:nvCxnSpPr>
        <p:spPr bwMode="auto">
          <a:xfrm flipH="1">
            <a:off x="2771800" y="1865314"/>
            <a:ext cx="1800200" cy="156368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8" name="Connecteur droit avec flèche 7"/>
          <p:cNvCxnSpPr>
            <a:endCxn id="10" idx="0"/>
          </p:cNvCxnSpPr>
          <p:nvPr/>
        </p:nvCxnSpPr>
        <p:spPr bwMode="auto">
          <a:xfrm>
            <a:off x="4572000" y="1865314"/>
            <a:ext cx="2304256" cy="68652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1547664" y="3429000"/>
            <a:ext cx="2448272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4000" dirty="0"/>
              <a:t>AINS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076056" y="2551837"/>
            <a:ext cx="3600400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AIS</a:t>
            </a:r>
          </a:p>
          <a:p>
            <a:pPr algn="ctr">
              <a:buNone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Corticoïdes</a:t>
            </a:r>
          </a:p>
          <a:p>
            <a:pPr algn="ctr">
              <a:buNone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Glucocorticoïdes</a:t>
            </a:r>
          </a:p>
        </p:txBody>
      </p:sp>
      <p:cxnSp>
        <p:nvCxnSpPr>
          <p:cNvPr id="11" name="Connecteur droit avec flèche 10"/>
          <p:cNvCxnSpPr>
            <a:endCxn id="12" idx="0"/>
          </p:cNvCxnSpPr>
          <p:nvPr/>
        </p:nvCxnSpPr>
        <p:spPr bwMode="auto">
          <a:xfrm flipH="1">
            <a:off x="1547664" y="4136886"/>
            <a:ext cx="1033452" cy="107406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12" name="ZoneTexte 11"/>
          <p:cNvSpPr txBox="1"/>
          <p:nvPr/>
        </p:nvSpPr>
        <p:spPr>
          <a:xfrm>
            <a:off x="323528" y="5210949"/>
            <a:ext cx="2448272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400" dirty="0"/>
              <a:t>« Classiques » = non sélectifs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157180" y="5210949"/>
            <a:ext cx="2829640" cy="7386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400" dirty="0" err="1"/>
              <a:t>Coxibs</a:t>
            </a:r>
            <a:endParaRPr lang="fr-FR" sz="2400" dirty="0"/>
          </a:p>
          <a:p>
            <a:pPr algn="ctr">
              <a:buNone/>
            </a:pPr>
            <a:r>
              <a:rPr lang="fr-FR" sz="1800" dirty="0"/>
              <a:t>(COX-2 sélectifs)</a:t>
            </a:r>
          </a:p>
        </p:txBody>
      </p:sp>
      <p:cxnSp>
        <p:nvCxnSpPr>
          <p:cNvPr id="14" name="Connecteur droit avec flèche 13"/>
          <p:cNvCxnSpPr>
            <a:stCxn id="9" idx="2"/>
            <a:endCxn id="13" idx="0"/>
          </p:cNvCxnSpPr>
          <p:nvPr/>
        </p:nvCxnSpPr>
        <p:spPr bwMode="auto">
          <a:xfrm>
            <a:off x="2771800" y="4136886"/>
            <a:ext cx="1800200" cy="107406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2514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365875" cy="1143000"/>
          </a:xfrm>
        </p:spPr>
        <p:txBody>
          <a:bodyPr/>
          <a:lstStyle/>
          <a:p>
            <a:r>
              <a:rPr lang="fr-FR" dirty="0"/>
              <a:t>Objectifs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628800"/>
            <a:ext cx="7874198" cy="3744416"/>
          </a:xfrm>
        </p:spPr>
        <p:txBody>
          <a:bodyPr/>
          <a:lstStyle/>
          <a:p>
            <a:pPr lvl="1"/>
            <a:endParaRPr lang="fr-FR" sz="1100" dirty="0"/>
          </a:p>
          <a:p>
            <a:r>
              <a:rPr lang="fr-FR" b="0" dirty="0"/>
              <a:t>Savoir mettre en place un traitement avec des AINS</a:t>
            </a:r>
          </a:p>
          <a:p>
            <a:pPr marL="0" indent="0">
              <a:buNone/>
            </a:pPr>
            <a:r>
              <a:rPr lang="fr-FR" b="0" dirty="0"/>
              <a:t> </a:t>
            </a:r>
          </a:p>
          <a:p>
            <a:pPr lvl="1"/>
            <a:r>
              <a:rPr lang="fr-FR" sz="1600" b="0" dirty="0"/>
              <a:t>Connaître les indications et les contre-indications</a:t>
            </a:r>
          </a:p>
          <a:p>
            <a:pPr lvl="1"/>
            <a:r>
              <a:rPr lang="fr-FR" sz="1600" b="0" dirty="0"/>
              <a:t>Choisir la voie d’administration</a:t>
            </a:r>
          </a:p>
          <a:p>
            <a:pPr lvl="1"/>
            <a:r>
              <a:rPr lang="fr-FR" sz="1600" b="0" dirty="0"/>
              <a:t>Anticiper les effets indésirables</a:t>
            </a:r>
          </a:p>
          <a:p>
            <a:pPr lvl="1"/>
            <a:r>
              <a:rPr lang="fr-FR" sz="1600" b="0" dirty="0"/>
              <a:t>Éviter les interactions médicamenteuses</a:t>
            </a:r>
          </a:p>
          <a:p>
            <a:pPr lvl="1"/>
            <a:r>
              <a:rPr lang="fr-FR" sz="1600" b="0" dirty="0"/>
              <a:t>Respecter la réglementation (dopage, consommation lait, viande)</a:t>
            </a:r>
          </a:p>
          <a:p>
            <a:pPr lvl="1"/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546186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ZoneTexte 3"/>
          <p:cNvSpPr txBox="1">
            <a:spLocks noChangeArrowheads="1"/>
          </p:cNvSpPr>
          <p:nvPr/>
        </p:nvSpPr>
        <p:spPr bwMode="auto">
          <a:xfrm>
            <a:off x="1994407" y="2181001"/>
            <a:ext cx="2989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2000" b="1" dirty="0"/>
              <a:t>A. carboxyliques</a:t>
            </a:r>
          </a:p>
        </p:txBody>
      </p:sp>
      <p:sp>
        <p:nvSpPr>
          <p:cNvPr id="22532" name="ZoneTexte 4"/>
          <p:cNvSpPr txBox="1">
            <a:spLocks noChangeArrowheads="1"/>
          </p:cNvSpPr>
          <p:nvPr/>
        </p:nvSpPr>
        <p:spPr bwMode="auto">
          <a:xfrm>
            <a:off x="-83050" y="3164152"/>
            <a:ext cx="1538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600" dirty="0"/>
              <a:t>Aspirine</a:t>
            </a:r>
          </a:p>
          <a:p>
            <a:pPr algn="ctr">
              <a:buFontTx/>
              <a:buNone/>
            </a:pPr>
            <a:r>
              <a:rPr lang="fr-FR" altLang="fr-FR" sz="1200" dirty="0"/>
              <a:t>Acide salicylique</a:t>
            </a:r>
          </a:p>
        </p:txBody>
      </p:sp>
      <p:sp>
        <p:nvSpPr>
          <p:cNvPr id="22533" name="ZoneTexte 5"/>
          <p:cNvSpPr txBox="1">
            <a:spLocks noChangeArrowheads="1"/>
          </p:cNvSpPr>
          <p:nvPr/>
        </p:nvSpPr>
        <p:spPr bwMode="auto">
          <a:xfrm>
            <a:off x="1978818" y="4422429"/>
            <a:ext cx="266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2000" b="1" dirty="0"/>
              <a:t>A. </a:t>
            </a:r>
            <a:r>
              <a:rPr lang="fr-FR" altLang="fr-FR" sz="2000" b="1" dirty="0" err="1"/>
              <a:t>énoliques</a:t>
            </a:r>
            <a:endParaRPr lang="fr-FR" altLang="fr-FR" sz="2000" b="1" dirty="0"/>
          </a:p>
        </p:txBody>
      </p:sp>
      <p:sp>
        <p:nvSpPr>
          <p:cNvPr id="22534" name="ZoneTexte 6"/>
          <p:cNvSpPr txBox="1">
            <a:spLocks noChangeArrowheads="1"/>
          </p:cNvSpPr>
          <p:nvPr/>
        </p:nvSpPr>
        <p:spPr bwMode="auto">
          <a:xfrm>
            <a:off x="6743282" y="2560509"/>
            <a:ext cx="26654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b="1" u="sng" dirty="0" err="1">
                <a:solidFill>
                  <a:srgbClr val="C00000"/>
                </a:solidFill>
              </a:rPr>
              <a:t>Coxibs</a:t>
            </a:r>
            <a:endParaRPr lang="fr-FR" altLang="fr-FR" b="1" u="sng" dirty="0">
              <a:solidFill>
                <a:srgbClr val="C00000"/>
              </a:solidFill>
            </a:endParaRPr>
          </a:p>
          <a:p>
            <a:pPr algn="ctr">
              <a:buFontTx/>
              <a:buNone/>
            </a:pPr>
            <a:endParaRPr lang="fr-FR" altLang="fr-FR" sz="1600" b="1" u="sng" dirty="0">
              <a:solidFill>
                <a:srgbClr val="C00000"/>
              </a:solidFill>
            </a:endParaRPr>
          </a:p>
          <a:p>
            <a:pPr algn="ctr">
              <a:buFontTx/>
              <a:buNone/>
            </a:pPr>
            <a:r>
              <a:rPr lang="fr-FR" altLang="fr-FR" sz="1600" dirty="0" err="1">
                <a:solidFill>
                  <a:srgbClr val="FF0000"/>
                </a:solidFill>
              </a:rPr>
              <a:t>Enflicoxib</a:t>
            </a:r>
            <a:endParaRPr lang="fr-FR" altLang="fr-FR" sz="1600" dirty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fr-FR" altLang="fr-FR" sz="1600" dirty="0" err="1">
                <a:solidFill>
                  <a:srgbClr val="FF0000"/>
                </a:solidFill>
              </a:rPr>
              <a:t>Cimicoxib</a:t>
            </a:r>
            <a:endParaRPr lang="fr-FR" altLang="fr-FR" sz="1600" dirty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fr-FR" altLang="fr-FR" sz="1600" dirty="0" err="1">
                <a:solidFill>
                  <a:srgbClr val="FF0000"/>
                </a:solidFill>
              </a:rPr>
              <a:t>Mavacoxib</a:t>
            </a:r>
            <a:endParaRPr lang="fr-FR" altLang="fr-FR" sz="1600" dirty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fr-FR" altLang="fr-FR" sz="1600" dirty="0" err="1">
                <a:solidFill>
                  <a:srgbClr val="FF0000"/>
                </a:solidFill>
              </a:rPr>
              <a:t>Firocoxib</a:t>
            </a:r>
            <a:endParaRPr lang="fr-FR" altLang="fr-FR" sz="1600" dirty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fr-FR" altLang="fr-FR" sz="1600" dirty="0" err="1">
                <a:solidFill>
                  <a:srgbClr val="FF0000"/>
                </a:solidFill>
              </a:rPr>
              <a:t>Robénacoxib</a:t>
            </a:r>
            <a:endParaRPr lang="fr-FR" altLang="fr-FR" sz="1600" dirty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fr-FR" altLang="fr-FR" sz="2000" b="1" dirty="0">
              <a:solidFill>
                <a:srgbClr val="C00000"/>
              </a:solidFill>
            </a:endParaRPr>
          </a:p>
        </p:txBody>
      </p:sp>
      <p:sp>
        <p:nvSpPr>
          <p:cNvPr id="22535" name="ZoneTexte 8"/>
          <p:cNvSpPr txBox="1">
            <a:spLocks noChangeArrowheads="1"/>
          </p:cNvSpPr>
          <p:nvPr/>
        </p:nvSpPr>
        <p:spPr bwMode="auto">
          <a:xfrm>
            <a:off x="3642518" y="4971433"/>
            <a:ext cx="1511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600" b="1" dirty="0" err="1"/>
              <a:t>Oxicams</a:t>
            </a:r>
            <a:endParaRPr lang="fr-FR" altLang="fr-FR" sz="1600" b="1" dirty="0"/>
          </a:p>
          <a:p>
            <a:pPr algn="ctr">
              <a:buFontTx/>
              <a:buNone/>
            </a:pPr>
            <a:r>
              <a:rPr lang="fr-FR" altLang="fr-FR" sz="1400" dirty="0" err="1">
                <a:solidFill>
                  <a:srgbClr val="FF0000"/>
                </a:solidFill>
              </a:rPr>
              <a:t>Méloxicam</a:t>
            </a:r>
            <a:endParaRPr lang="fr-FR" altLang="fr-FR" sz="1400" dirty="0">
              <a:solidFill>
                <a:srgbClr val="FF0000"/>
              </a:solidFill>
            </a:endParaRPr>
          </a:p>
        </p:txBody>
      </p:sp>
      <p:sp>
        <p:nvSpPr>
          <p:cNvPr id="22536" name="ZoneTexte 9"/>
          <p:cNvSpPr txBox="1">
            <a:spLocks noChangeArrowheads="1"/>
          </p:cNvSpPr>
          <p:nvPr/>
        </p:nvSpPr>
        <p:spPr bwMode="auto">
          <a:xfrm>
            <a:off x="1422514" y="5005651"/>
            <a:ext cx="20177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600" b="1" dirty="0" err="1"/>
              <a:t>Pyrazolés</a:t>
            </a:r>
            <a:endParaRPr lang="fr-FR" altLang="fr-FR" sz="1600" b="1" dirty="0"/>
          </a:p>
          <a:p>
            <a:pPr algn="ctr">
              <a:buFontTx/>
              <a:buNone/>
            </a:pPr>
            <a:r>
              <a:rPr lang="fr-FR" altLang="fr-FR" sz="1400" dirty="0">
                <a:solidFill>
                  <a:srgbClr val="FF0000"/>
                </a:solidFill>
              </a:rPr>
              <a:t>Phénylbutazone</a:t>
            </a:r>
          </a:p>
          <a:p>
            <a:pPr algn="ctr">
              <a:buFontTx/>
              <a:buNone/>
            </a:pPr>
            <a:r>
              <a:rPr lang="fr-FR" altLang="fr-FR" sz="1200" dirty="0" err="1">
                <a:solidFill>
                  <a:srgbClr val="FF0000"/>
                </a:solidFill>
              </a:rPr>
              <a:t>Dipyrone</a:t>
            </a:r>
            <a:r>
              <a:rPr lang="fr-FR" altLang="fr-FR" sz="1200" dirty="0">
                <a:solidFill>
                  <a:srgbClr val="FF0000"/>
                </a:solidFill>
              </a:rPr>
              <a:t> (=</a:t>
            </a:r>
            <a:r>
              <a:rPr lang="fr-FR" altLang="fr-FR" sz="1200" dirty="0" err="1">
                <a:solidFill>
                  <a:srgbClr val="FF0000"/>
                </a:solidFill>
              </a:rPr>
              <a:t>Métamizole</a:t>
            </a:r>
            <a:r>
              <a:rPr lang="fr-FR" altLang="fr-FR" sz="1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02556" y="2962051"/>
            <a:ext cx="21971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  <a:defRPr/>
            </a:pPr>
            <a:r>
              <a:rPr lang="fr-FR" sz="1600" b="1" dirty="0"/>
              <a:t>A. </a:t>
            </a:r>
            <a:r>
              <a:rPr lang="fr-FR" sz="1600" b="1" dirty="0" err="1"/>
              <a:t>propioniques</a:t>
            </a:r>
            <a:endParaRPr lang="fr-FR" sz="1600" b="1" dirty="0"/>
          </a:p>
          <a:p>
            <a:pPr>
              <a:buNone/>
              <a:defRPr/>
            </a:pPr>
            <a:r>
              <a:rPr lang="fr-FR" sz="1400" dirty="0" err="1">
                <a:solidFill>
                  <a:srgbClr val="FF0000"/>
                </a:solidFill>
              </a:rPr>
              <a:t>Carprofène</a:t>
            </a:r>
            <a:endParaRPr lang="fr-FR" sz="1400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r>
              <a:rPr lang="fr-FR" sz="1400" dirty="0" err="1">
                <a:solidFill>
                  <a:srgbClr val="FF0000"/>
                </a:solidFill>
              </a:rPr>
              <a:t>Kétoprofène</a:t>
            </a:r>
            <a:endParaRPr lang="fr-FR" sz="1400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r>
              <a:rPr lang="fr-FR" sz="1400" dirty="0">
                <a:solidFill>
                  <a:srgbClr val="FF0000"/>
                </a:solidFill>
              </a:rPr>
              <a:t>Ibuprofène</a:t>
            </a:r>
          </a:p>
          <a:p>
            <a:pPr>
              <a:buFontTx/>
              <a:buNone/>
              <a:defRPr/>
            </a:pPr>
            <a:r>
              <a:rPr lang="fr-FR" sz="1400" dirty="0" err="1">
                <a:solidFill>
                  <a:srgbClr val="FF0000"/>
                </a:solidFill>
              </a:rPr>
              <a:t>Védaprofène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275806" y="2971576"/>
            <a:ext cx="22447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  <a:defRPr/>
            </a:pPr>
            <a:r>
              <a:rPr lang="fr-FR" sz="1600" b="1" dirty="0"/>
              <a:t>a. </a:t>
            </a:r>
            <a:r>
              <a:rPr lang="fr-FR" sz="1600" b="1" dirty="0" err="1"/>
              <a:t>fénamiques</a:t>
            </a:r>
            <a:endParaRPr lang="fr-FR" sz="1600" b="1" dirty="0"/>
          </a:p>
          <a:p>
            <a:pPr>
              <a:buFontTx/>
              <a:buNone/>
              <a:defRPr/>
            </a:pPr>
            <a:r>
              <a:rPr lang="fr-FR" sz="1200" dirty="0">
                <a:solidFill>
                  <a:srgbClr val="FF0000"/>
                </a:solidFill>
              </a:rPr>
              <a:t>Acide </a:t>
            </a:r>
            <a:r>
              <a:rPr lang="fr-FR" sz="1200" dirty="0" err="1">
                <a:solidFill>
                  <a:srgbClr val="FF0000"/>
                </a:solidFill>
              </a:rPr>
              <a:t>tolfénamique</a:t>
            </a:r>
            <a:endParaRPr lang="fr-FR" sz="1200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r>
              <a:rPr lang="fr-FR" sz="1400" dirty="0" err="1">
                <a:solidFill>
                  <a:srgbClr val="FF0000"/>
                </a:solidFill>
              </a:rPr>
              <a:t>Flunixine</a:t>
            </a:r>
            <a:r>
              <a:rPr lang="fr-FR" sz="1400" dirty="0">
                <a:solidFill>
                  <a:srgbClr val="FF0000"/>
                </a:solidFill>
              </a:rPr>
              <a:t> </a:t>
            </a:r>
            <a:r>
              <a:rPr lang="fr-FR" sz="1400" dirty="0" err="1">
                <a:solidFill>
                  <a:srgbClr val="FF0000"/>
                </a:solidFill>
              </a:rPr>
              <a:t>méglumine</a:t>
            </a:r>
            <a:endParaRPr lang="fr-FR" sz="1400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263356" y="3000151"/>
            <a:ext cx="16129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  <a:defRPr/>
            </a:pPr>
            <a:r>
              <a:rPr lang="fr-FR" sz="1600" b="1" dirty="0"/>
              <a:t>A. acétiques</a:t>
            </a:r>
          </a:p>
          <a:p>
            <a:pPr>
              <a:buFontTx/>
              <a:buNone/>
              <a:defRPr/>
            </a:pPr>
            <a:r>
              <a:rPr lang="fr-FR" sz="1200" dirty="0"/>
              <a:t>Pas en véto en France</a:t>
            </a:r>
          </a:p>
        </p:txBody>
      </p:sp>
      <p:cxnSp>
        <p:nvCxnSpPr>
          <p:cNvPr id="22542" name="Connecteur droit avec flèche 16"/>
          <p:cNvCxnSpPr>
            <a:cxnSpLocks noChangeShapeType="1"/>
          </p:cNvCxnSpPr>
          <p:nvPr/>
        </p:nvCxnSpPr>
        <p:spPr bwMode="auto">
          <a:xfrm>
            <a:off x="2770981" y="2581051"/>
            <a:ext cx="914400" cy="914400"/>
          </a:xfrm>
          <a:prstGeom prst="straightConnector1">
            <a:avLst/>
          </a:prstGeom>
          <a:noFill/>
          <a:ln>
            <a:noFill/>
          </a:ln>
          <a:effectLst>
            <a:outerShdw dist="35921" dir="2700000" algn="ctr" rotWithShape="0">
              <a:srgbClr val="FE9B03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E9B03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3" name="Connecteur droit avec flèche 2"/>
          <p:cNvCxnSpPr>
            <a:stCxn id="22531" idx="2"/>
            <a:endCxn id="22532" idx="0"/>
          </p:cNvCxnSpPr>
          <p:nvPr/>
        </p:nvCxnSpPr>
        <p:spPr bwMode="auto">
          <a:xfrm flipH="1">
            <a:off x="686344" y="2581051"/>
            <a:ext cx="2802695" cy="583101"/>
          </a:xfrm>
          <a:prstGeom prst="straightConnector1">
            <a:avLst/>
          </a:prstGeom>
          <a:noFill/>
          <a:ln w="25400" cap="flat" cmpd="sng" algn="ctr">
            <a:solidFill>
              <a:srgbClr val="FE9B0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19" name="Connecteur droit avec flèche 18"/>
          <p:cNvCxnSpPr/>
          <p:nvPr/>
        </p:nvCxnSpPr>
        <p:spPr bwMode="auto">
          <a:xfrm flipH="1">
            <a:off x="2312193" y="2581051"/>
            <a:ext cx="1161258" cy="390525"/>
          </a:xfrm>
          <a:prstGeom prst="straightConnector1">
            <a:avLst/>
          </a:prstGeom>
          <a:noFill/>
          <a:ln w="25400" cap="flat" cmpd="sng" algn="ctr">
            <a:solidFill>
              <a:srgbClr val="FE9B0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22" name="Connecteur droit avec flèche 21"/>
          <p:cNvCxnSpPr>
            <a:endCxn id="12" idx="0"/>
          </p:cNvCxnSpPr>
          <p:nvPr/>
        </p:nvCxnSpPr>
        <p:spPr bwMode="auto">
          <a:xfrm>
            <a:off x="3473450" y="2581051"/>
            <a:ext cx="924719" cy="390525"/>
          </a:xfrm>
          <a:prstGeom prst="straightConnector1">
            <a:avLst/>
          </a:prstGeom>
          <a:noFill/>
          <a:ln w="25400" cap="flat" cmpd="sng" algn="ctr">
            <a:solidFill>
              <a:srgbClr val="FE9B0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27" name="Connecteur droit avec flèche 26"/>
          <p:cNvCxnSpPr/>
          <p:nvPr/>
        </p:nvCxnSpPr>
        <p:spPr bwMode="auto">
          <a:xfrm>
            <a:off x="3473450" y="2581051"/>
            <a:ext cx="2178074" cy="419100"/>
          </a:xfrm>
          <a:prstGeom prst="straightConnector1">
            <a:avLst/>
          </a:prstGeom>
          <a:noFill/>
          <a:ln w="25400" cap="flat" cmpd="sng" algn="ctr">
            <a:solidFill>
              <a:srgbClr val="FE9B0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31" name="Connecteur droit avec flèche 30"/>
          <p:cNvCxnSpPr>
            <a:stCxn id="22533" idx="2"/>
          </p:cNvCxnSpPr>
          <p:nvPr/>
        </p:nvCxnSpPr>
        <p:spPr bwMode="auto">
          <a:xfrm flipH="1">
            <a:off x="2398316" y="4822479"/>
            <a:ext cx="912415" cy="228600"/>
          </a:xfrm>
          <a:prstGeom prst="straightConnector1">
            <a:avLst/>
          </a:prstGeom>
          <a:noFill/>
          <a:ln w="25400" cap="flat" cmpd="sng" algn="ctr">
            <a:solidFill>
              <a:srgbClr val="FE9B0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33" name="Connecteur droit avec flèche 32"/>
          <p:cNvCxnSpPr>
            <a:stCxn id="22533" idx="2"/>
            <a:endCxn id="22535" idx="0"/>
          </p:cNvCxnSpPr>
          <p:nvPr/>
        </p:nvCxnSpPr>
        <p:spPr bwMode="auto">
          <a:xfrm>
            <a:off x="3310731" y="4822479"/>
            <a:ext cx="1087437" cy="148954"/>
          </a:xfrm>
          <a:prstGeom prst="straightConnector1">
            <a:avLst/>
          </a:prstGeom>
          <a:noFill/>
          <a:ln w="25400" cap="flat" cmpd="sng" algn="ctr">
            <a:solidFill>
              <a:srgbClr val="FE9B0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20" name="Ellipse 19"/>
          <p:cNvSpPr/>
          <p:nvPr/>
        </p:nvSpPr>
        <p:spPr bwMode="auto">
          <a:xfrm>
            <a:off x="7139884" y="2069438"/>
            <a:ext cx="1872208" cy="266908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38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67793" y="116632"/>
            <a:ext cx="756101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2pPr>
            <a:lvl3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3pPr>
            <a:lvl4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4pPr>
            <a:lvl5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5pPr>
            <a:lvl6pPr marL="4572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>
              <a:buNone/>
            </a:pPr>
            <a:r>
              <a:rPr lang="fr-FR" altLang="fr-FR" sz="4400" kern="0" dirty="0"/>
              <a:t>Classification des AINS</a:t>
            </a:r>
          </a:p>
        </p:txBody>
      </p:sp>
      <p:sp>
        <p:nvSpPr>
          <p:cNvPr id="21" name="Ellipse 20"/>
          <p:cNvSpPr/>
          <p:nvPr/>
        </p:nvSpPr>
        <p:spPr bwMode="auto">
          <a:xfrm>
            <a:off x="0" y="1196752"/>
            <a:ext cx="6660232" cy="4896544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2312193" y="1422417"/>
            <a:ext cx="234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3200" b="1" u="sng" dirty="0">
                <a:solidFill>
                  <a:srgbClr val="C00000"/>
                </a:solidFill>
              </a:rPr>
              <a:t>Classiques</a:t>
            </a:r>
          </a:p>
        </p:txBody>
      </p:sp>
      <p:sp>
        <p:nvSpPr>
          <p:cNvPr id="24" name="Étoile à 5 branches 23"/>
          <p:cNvSpPr/>
          <p:nvPr/>
        </p:nvSpPr>
        <p:spPr>
          <a:xfrm>
            <a:off x="7139884" y="1804392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95537" y="6312341"/>
            <a:ext cx="8482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000" b="1" dirty="0">
                <a:solidFill>
                  <a:srgbClr val="002060"/>
                </a:solidFill>
              </a:rPr>
              <a:t>Il faut </a:t>
            </a:r>
            <a:r>
              <a:rPr lang="fr-FR" sz="2000" b="1" u="sng" dirty="0">
                <a:solidFill>
                  <a:srgbClr val="002060"/>
                </a:solidFill>
              </a:rPr>
              <a:t>connaître les noms </a:t>
            </a:r>
            <a:r>
              <a:rPr lang="fr-FR" sz="2000" b="1" dirty="0">
                <a:solidFill>
                  <a:srgbClr val="002060"/>
                </a:solidFill>
              </a:rPr>
              <a:t>des principes actifs mais pas des familles</a:t>
            </a:r>
          </a:p>
        </p:txBody>
      </p:sp>
    </p:spTree>
    <p:extLst>
      <p:ext uri="{BB962C8B-B14F-4D97-AF65-F5344CB8AC3E}">
        <p14:creationId xmlns:p14="http://schemas.microsoft.com/office/powerpoint/2010/main" val="405773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75994"/>
              </p:ext>
            </p:extLst>
          </p:nvPr>
        </p:nvGraphicFramePr>
        <p:xfrm>
          <a:off x="215515" y="980729"/>
          <a:ext cx="8568953" cy="575879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94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7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719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144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CN/</a:t>
                      </a:r>
                      <a:r>
                        <a:rPr lang="fr-FR" baseline="0" dirty="0"/>
                        <a:t> 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Indication</a:t>
                      </a:r>
                      <a:r>
                        <a:rPr lang="fr-FR" baseline="0" dirty="0"/>
                        <a:t> AMM (RCP)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911">
                <a:tc>
                  <a:txBody>
                    <a:bodyPr/>
                    <a:lstStyle/>
                    <a:p>
                      <a:r>
                        <a:rPr lang="fr-FR" dirty="0"/>
                        <a:t>a. salicylique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/>
                        <a:t>Infl</a:t>
                      </a:r>
                      <a:r>
                        <a:rPr lang="fr-FR" sz="1400" baseline="0" dirty="0"/>
                        <a:t> associée à infection (BV/PC)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682">
                <a:tc>
                  <a:txBody>
                    <a:bodyPr/>
                    <a:lstStyle/>
                    <a:p>
                      <a:r>
                        <a:rPr lang="fr-FR" dirty="0" err="1"/>
                        <a:t>carprofène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Ostéo-articulaire/</a:t>
                      </a:r>
                      <a:r>
                        <a:rPr lang="fr-FR" sz="1400" dirty="0" err="1"/>
                        <a:t>chir</a:t>
                      </a:r>
                      <a:endParaRPr lang="fr-FR" sz="1400" dirty="0"/>
                    </a:p>
                    <a:p>
                      <a:r>
                        <a:rPr lang="fr-FR" sz="1400" dirty="0" err="1"/>
                        <a:t>Infl</a:t>
                      </a:r>
                      <a:r>
                        <a:rPr lang="fr-FR" sz="1400" baseline="0" dirty="0"/>
                        <a:t> associée à infection (BV)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682">
                <a:tc>
                  <a:txBody>
                    <a:bodyPr/>
                    <a:lstStyle/>
                    <a:p>
                      <a:r>
                        <a:rPr lang="fr-FR" dirty="0" err="1"/>
                        <a:t>ketoprofène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Ostéo-articulaire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/>
                        <a:t>Infl</a:t>
                      </a:r>
                      <a:r>
                        <a:rPr lang="fr-FR" sz="1400" baseline="0" dirty="0"/>
                        <a:t> associée à infection(BV/PC)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845">
                <a:tc>
                  <a:txBody>
                    <a:bodyPr/>
                    <a:lstStyle/>
                    <a:p>
                      <a:r>
                        <a:rPr lang="fr-FR" dirty="0" err="1"/>
                        <a:t>vedaprofène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Ostéo-articulaire/ tissus mous</a:t>
                      </a:r>
                    </a:p>
                    <a:p>
                      <a:r>
                        <a:rPr lang="fr-FR" sz="1400" dirty="0"/>
                        <a:t>Efficacité discutée</a:t>
                      </a:r>
                      <a:endParaRPr lang="fr-FR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844">
                <a:tc>
                  <a:txBody>
                    <a:bodyPr/>
                    <a:lstStyle/>
                    <a:p>
                      <a:r>
                        <a:rPr lang="fr-FR" dirty="0" err="1"/>
                        <a:t>Flunixine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méglumine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Ostéo-articulaire/colique</a:t>
                      </a:r>
                    </a:p>
                    <a:p>
                      <a:r>
                        <a:rPr lang="fr-FR" sz="1400" dirty="0" err="1"/>
                        <a:t>Infl</a:t>
                      </a:r>
                      <a:r>
                        <a:rPr lang="fr-FR" sz="1400" baseline="0" dirty="0"/>
                        <a:t> associée à infection (BV/PC)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844">
                <a:tc>
                  <a:txBody>
                    <a:bodyPr/>
                    <a:lstStyle/>
                    <a:p>
                      <a:r>
                        <a:rPr lang="fr-FR" dirty="0"/>
                        <a:t>acide </a:t>
                      </a:r>
                      <a:r>
                        <a:rPr lang="fr-FR" dirty="0" err="1"/>
                        <a:t>tolfénamique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Ostéo-articulaire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8682">
                <a:tc>
                  <a:txBody>
                    <a:bodyPr/>
                    <a:lstStyle/>
                    <a:p>
                      <a:r>
                        <a:rPr lang="fr-FR" dirty="0" err="1"/>
                        <a:t>meloxicam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Ostéo-articulaire/</a:t>
                      </a:r>
                      <a:r>
                        <a:rPr lang="fr-FR" sz="1400" dirty="0" err="1"/>
                        <a:t>chir</a:t>
                      </a:r>
                      <a:r>
                        <a:rPr lang="fr-FR" sz="1400" dirty="0"/>
                        <a:t>/Colique</a:t>
                      </a:r>
                    </a:p>
                    <a:p>
                      <a:r>
                        <a:rPr lang="fr-FR" sz="1400" dirty="0" err="1"/>
                        <a:t>Infl</a:t>
                      </a:r>
                      <a:r>
                        <a:rPr lang="fr-FR" sz="1400" baseline="0" dirty="0"/>
                        <a:t> associée à infection (BV/PC)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911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phénylbutazone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X(CN)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CV : fourbure chronique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49777">
                <a:tc>
                  <a:txBody>
                    <a:bodyPr/>
                    <a:lstStyle/>
                    <a:p>
                      <a:r>
                        <a:rPr lang="fr-FR" sz="1600" dirty="0" err="1">
                          <a:solidFill>
                            <a:srgbClr val="FF0000"/>
                          </a:solidFill>
                        </a:rPr>
                        <a:t>Métamizole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(=</a:t>
                      </a:r>
                      <a:r>
                        <a:rPr lang="fr-FR" sz="1600" dirty="0" err="1">
                          <a:solidFill>
                            <a:srgbClr val="FF0000"/>
                          </a:solidFill>
                        </a:rPr>
                        <a:t>dipyrone</a:t>
                      </a:r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(=noramidopyrine)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ANTISPASMODIQUE</a:t>
                      </a:r>
                    </a:p>
                    <a:p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ANTIPYRETIQUE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7544" y="261610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altLang="fr-FR" b="1" kern="0" dirty="0">
                <a:solidFill>
                  <a:srgbClr val="C00000"/>
                </a:solidFill>
                <a:latin typeface="Arial"/>
                <a:ea typeface="+mj-ea"/>
                <a:cs typeface="+mj-cs"/>
              </a:rPr>
              <a:t>Liste des AINS disponibles en France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091106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741108"/>
              </p:ext>
            </p:extLst>
          </p:nvPr>
        </p:nvGraphicFramePr>
        <p:xfrm>
          <a:off x="395536" y="980728"/>
          <a:ext cx="8568953" cy="257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643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CN/</a:t>
                      </a:r>
                      <a:r>
                        <a:rPr lang="fr-FR" baseline="0" dirty="0"/>
                        <a:t> 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firocoxib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 (CN)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Ostéo-articulaire/</a:t>
                      </a:r>
                      <a:r>
                        <a:rPr lang="fr-FR" dirty="0" err="1"/>
                        <a:t>chir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robénacoxib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Ostéo-articulaire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cimicoxib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 (CN)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Ostéo-articulaire/</a:t>
                      </a:r>
                      <a:r>
                        <a:rPr lang="fr-FR" dirty="0" err="1"/>
                        <a:t>chir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Enflicoxib</a:t>
                      </a:r>
                      <a:r>
                        <a:rPr lang="fr-FR" baseline="0" dirty="0"/>
                        <a:t> </a:t>
                      </a:r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X(CN)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Arthrose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381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mavacoxib</a:t>
                      </a:r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  <a:r>
                        <a:rPr lang="fr-FR" baseline="0" dirty="0"/>
                        <a:t> (CN)</a:t>
                      </a:r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Arthrose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17481" y="260648"/>
            <a:ext cx="8856983" cy="477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altLang="fr-FR" sz="2800" b="1" kern="0" dirty="0">
                <a:solidFill>
                  <a:srgbClr val="C00000"/>
                </a:solidFill>
                <a:latin typeface="Arial"/>
                <a:ea typeface="+mj-ea"/>
                <a:cs typeface="+mj-cs"/>
              </a:rPr>
              <a:t>Liste des AINS disponibles en France (suite)</a:t>
            </a:r>
            <a:endParaRPr lang="fr-FR" sz="1200" dirty="0"/>
          </a:p>
        </p:txBody>
      </p:sp>
      <p:sp>
        <p:nvSpPr>
          <p:cNvPr id="2" name="ZoneTexte 1"/>
          <p:cNvSpPr txBox="1"/>
          <p:nvPr/>
        </p:nvSpPr>
        <p:spPr>
          <a:xfrm>
            <a:off x="536079" y="4311460"/>
            <a:ext cx="7962002" cy="101566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Savoir dire que c’est un AINS quand vous voyez le nom du PA</a:t>
            </a:r>
          </a:p>
          <a:p>
            <a:pPr>
              <a:buNone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Savoir si c’est un COX-2 sélectif ou non </a:t>
            </a:r>
          </a:p>
          <a:p>
            <a:pPr>
              <a:buNone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Connaître les PA particuliers : PBZ, </a:t>
            </a:r>
            <a:r>
              <a:rPr lang="fr-FR" sz="2000" b="1" dirty="0" err="1">
                <a:solidFill>
                  <a:schemeClr val="accent6">
                    <a:lumMod val="75000"/>
                  </a:schemeClr>
                </a:solidFill>
              </a:rPr>
              <a:t>dipyrone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 + particularités PK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236296" y="397592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00CC"/>
                </a:solidFill>
                <a:latin typeface="Arial Black" panose="020B0A04020102020204" pitchFamily="34" charset="0"/>
              </a:rPr>
              <a:t>Objectifs</a:t>
            </a:r>
          </a:p>
        </p:txBody>
      </p:sp>
    </p:spTree>
    <p:extLst>
      <p:ext uri="{BB962C8B-B14F-4D97-AF65-F5344CB8AC3E}">
        <p14:creationId xmlns:p14="http://schemas.microsoft.com/office/powerpoint/2010/main" val="3352785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6281" y="2780928"/>
            <a:ext cx="7891437" cy="803275"/>
          </a:xfrm>
          <a:noFill/>
          <a:extLst>
            <a:ext uri="{91240B29-F687-4F45-9708-019B960494DF}">
              <a14:hiddenLine xmlns:a14="http://schemas.microsoft.com/office/drawing/2010/main" w="28575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dirty="0"/>
              <a:t>Sélectivité COX-1/COX-2</a:t>
            </a:r>
          </a:p>
        </p:txBody>
      </p:sp>
    </p:spTree>
    <p:extLst>
      <p:ext uri="{BB962C8B-B14F-4D97-AF65-F5344CB8AC3E}">
        <p14:creationId xmlns:p14="http://schemas.microsoft.com/office/powerpoint/2010/main" val="284252329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44450"/>
            <a:ext cx="7831137" cy="11652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100" dirty="0"/>
              <a:t>Cyclo-oxygénases : COX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752"/>
            <a:ext cx="8712646" cy="5327922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lIns="94805" tIns="47402" rIns="94805" bIns="47402">
            <a:normAutofit fontScale="92500" lnSpcReduction="20000"/>
          </a:bodyPr>
          <a:lstStyle/>
          <a:p>
            <a:pPr marL="0" indent="0">
              <a:lnSpc>
                <a:spcPct val="70000"/>
              </a:lnSpc>
              <a:buFontTx/>
              <a:buNone/>
              <a:defRPr/>
            </a:pPr>
            <a:r>
              <a:rPr lang="fr-FR" altLang="fr-FR" sz="2300" dirty="0"/>
              <a:t>Deux principales formes de cyclo-oxygenases</a:t>
            </a:r>
          </a:p>
          <a:p>
            <a:pPr marL="0" indent="0">
              <a:lnSpc>
                <a:spcPct val="70000"/>
              </a:lnSpc>
              <a:buFontTx/>
              <a:buNone/>
              <a:defRPr/>
            </a:pPr>
            <a:endParaRPr lang="fr-FR" altLang="fr-FR" sz="1900" dirty="0"/>
          </a:p>
          <a:p>
            <a:pPr marL="0" indent="0">
              <a:lnSpc>
                <a:spcPct val="110000"/>
              </a:lnSpc>
              <a:defRPr/>
            </a:pPr>
            <a:r>
              <a:rPr lang="fr-FR" altLang="fr-FR" sz="2200" dirty="0">
                <a:solidFill>
                  <a:srgbClr val="C00000"/>
                </a:solidFill>
              </a:rPr>
              <a:t>COX1: </a:t>
            </a:r>
            <a:r>
              <a:rPr lang="fr-FR" altLang="fr-FR" sz="2000" dirty="0"/>
              <a:t>expression</a:t>
            </a:r>
            <a:r>
              <a:rPr lang="fr-FR" altLang="fr-FR" sz="2000" dirty="0">
                <a:solidFill>
                  <a:srgbClr val="C00000"/>
                </a:solidFill>
              </a:rPr>
              <a:t> </a:t>
            </a:r>
            <a:r>
              <a:rPr lang="fr-FR" altLang="fr-FR" sz="2000" u="sng" dirty="0">
                <a:solidFill>
                  <a:srgbClr val="C00000"/>
                </a:solidFill>
              </a:rPr>
              <a:t>constitutive</a:t>
            </a:r>
          </a:p>
          <a:p>
            <a:pPr marL="596900" lvl="1" indent="-193675">
              <a:lnSpc>
                <a:spcPct val="110000"/>
              </a:lnSpc>
              <a:defRPr/>
            </a:pPr>
            <a:r>
              <a:rPr lang="fr-FR" altLang="fr-FR" sz="2100" dirty="0">
                <a:solidFill>
                  <a:srgbClr val="00B050"/>
                </a:solidFill>
              </a:rPr>
              <a:t>Rôles physiologiques : </a:t>
            </a:r>
          </a:p>
          <a:p>
            <a:pPr marL="1054100" lvl="2" indent="-193675">
              <a:lnSpc>
                <a:spcPct val="110000"/>
              </a:lnSpc>
              <a:defRPr/>
            </a:pPr>
            <a:r>
              <a:rPr lang="fr-FR" altLang="fr-FR" sz="2100" dirty="0">
                <a:solidFill>
                  <a:srgbClr val="000000"/>
                </a:solidFill>
              </a:rPr>
              <a:t>protection </a:t>
            </a:r>
          </a:p>
          <a:p>
            <a:pPr marL="1454150" lvl="3" indent="-193675">
              <a:lnSpc>
                <a:spcPct val="110000"/>
              </a:lnSpc>
              <a:defRPr/>
            </a:pPr>
            <a:r>
              <a:rPr lang="fr-FR" altLang="fr-FR" sz="1600" dirty="0">
                <a:solidFill>
                  <a:srgbClr val="000000"/>
                </a:solidFill>
              </a:rPr>
              <a:t>Estomac : </a:t>
            </a:r>
            <a:r>
              <a:rPr lang="fr-FR" altLang="fr-FR" sz="1600" b="0" dirty="0">
                <a:solidFill>
                  <a:srgbClr val="000000"/>
                </a:solidFill>
              </a:rPr>
              <a:t>barrière muqueuse gastrique (protection contre l’acidité)</a:t>
            </a:r>
          </a:p>
          <a:p>
            <a:pPr marL="1454150" lvl="3" indent="-193675">
              <a:lnSpc>
                <a:spcPct val="110000"/>
              </a:lnSpc>
              <a:defRPr/>
            </a:pPr>
            <a:r>
              <a:rPr lang="fr-FR" altLang="fr-FR" sz="1600" dirty="0">
                <a:solidFill>
                  <a:srgbClr val="000000"/>
                </a:solidFill>
              </a:rPr>
              <a:t>Rein : </a:t>
            </a:r>
            <a:r>
              <a:rPr lang="fr-FR" altLang="fr-FR" sz="1600" b="0" dirty="0">
                <a:solidFill>
                  <a:srgbClr val="000000"/>
                </a:solidFill>
              </a:rPr>
              <a:t>vasodilatation de l’artériole afférente du glomérule</a:t>
            </a:r>
          </a:p>
          <a:p>
            <a:pPr marL="1054100" lvl="2" indent="-193675">
              <a:lnSpc>
                <a:spcPct val="110000"/>
              </a:lnSpc>
              <a:defRPr/>
            </a:pPr>
            <a:r>
              <a:rPr lang="fr-FR" altLang="fr-FR" sz="2000" dirty="0">
                <a:solidFill>
                  <a:srgbClr val="000000"/>
                </a:solidFill>
              </a:rPr>
              <a:t>Hémostase</a:t>
            </a:r>
          </a:p>
          <a:p>
            <a:pPr marL="596900" lvl="1" indent="-193675">
              <a:lnSpc>
                <a:spcPct val="110000"/>
              </a:lnSpc>
              <a:defRPr/>
            </a:pPr>
            <a:r>
              <a:rPr lang="fr-FR" altLang="fr-FR" sz="1900" b="0" dirty="0">
                <a:solidFill>
                  <a:srgbClr val="000000"/>
                </a:solidFill>
              </a:rPr>
              <a:t>Rôle dans l’inflammation ?</a:t>
            </a:r>
          </a:p>
          <a:p>
            <a:pPr marL="596900" lvl="1" indent="-193675">
              <a:lnSpc>
                <a:spcPct val="70000"/>
              </a:lnSpc>
              <a:buFontTx/>
              <a:buNone/>
              <a:defRPr/>
            </a:pPr>
            <a:endParaRPr lang="fr-FR" altLang="fr-FR" sz="1700" dirty="0">
              <a:solidFill>
                <a:srgbClr val="000000"/>
              </a:solidFill>
            </a:endParaRPr>
          </a:p>
          <a:p>
            <a:pPr marL="0" indent="0">
              <a:lnSpc>
                <a:spcPct val="70000"/>
              </a:lnSpc>
              <a:spcBef>
                <a:spcPct val="60000"/>
              </a:spcBef>
              <a:defRPr/>
            </a:pPr>
            <a:r>
              <a:rPr lang="fr-FR" altLang="fr-FR" sz="2200" dirty="0">
                <a:solidFill>
                  <a:srgbClr val="C00000"/>
                </a:solidFill>
              </a:rPr>
              <a:t>COX2 : </a:t>
            </a:r>
            <a:r>
              <a:rPr lang="fr-FR" altLang="fr-FR" sz="2200" dirty="0"/>
              <a:t>expression</a:t>
            </a:r>
            <a:r>
              <a:rPr lang="fr-FR" altLang="fr-FR" sz="2200" dirty="0">
                <a:solidFill>
                  <a:srgbClr val="C00000"/>
                </a:solidFill>
              </a:rPr>
              <a:t> </a:t>
            </a:r>
            <a:r>
              <a:rPr lang="fr-FR" altLang="fr-FR" sz="2200" u="sng" dirty="0">
                <a:solidFill>
                  <a:srgbClr val="C00000"/>
                </a:solidFill>
              </a:rPr>
              <a:t>majoritairement inductible </a:t>
            </a:r>
            <a:r>
              <a:rPr lang="fr-FR" altLang="fr-FR" sz="1700" b="0" dirty="0"/>
              <a:t>(par des cytokines entre autres)</a:t>
            </a:r>
            <a:endParaRPr lang="fr-FR" altLang="fr-FR" sz="1900" b="0" dirty="0"/>
          </a:p>
          <a:p>
            <a:pPr marL="596900" lvl="1" indent="-193675">
              <a:lnSpc>
                <a:spcPct val="120000"/>
              </a:lnSpc>
              <a:defRPr/>
            </a:pPr>
            <a:r>
              <a:rPr lang="fr-FR" altLang="fr-FR" sz="2000" dirty="0">
                <a:solidFill>
                  <a:srgbClr val="FF0000"/>
                </a:solidFill>
              </a:rPr>
              <a:t>Induction lors d’inflammation</a:t>
            </a:r>
          </a:p>
          <a:p>
            <a:pPr marL="596900" lvl="1" indent="-193675">
              <a:lnSpc>
                <a:spcPct val="120000"/>
              </a:lnSpc>
              <a:defRPr/>
            </a:pPr>
            <a:r>
              <a:rPr lang="fr-FR" altLang="fr-FR" sz="1900" dirty="0">
                <a:solidFill>
                  <a:srgbClr val="000000"/>
                </a:solidFill>
              </a:rPr>
              <a:t>Rôles dans </a:t>
            </a:r>
            <a:r>
              <a:rPr lang="fr-FR" altLang="fr-FR" sz="1900" dirty="0">
                <a:solidFill>
                  <a:srgbClr val="FF0000"/>
                </a:solidFill>
              </a:rPr>
              <a:t>douleur</a:t>
            </a:r>
            <a:r>
              <a:rPr lang="fr-FR" altLang="fr-FR" sz="1900" dirty="0">
                <a:solidFill>
                  <a:srgbClr val="000000"/>
                </a:solidFill>
              </a:rPr>
              <a:t>, </a:t>
            </a:r>
            <a:r>
              <a:rPr lang="fr-FR" altLang="fr-FR" sz="1900" dirty="0">
                <a:solidFill>
                  <a:srgbClr val="FF0000"/>
                </a:solidFill>
              </a:rPr>
              <a:t>croissance de tumeurs, </a:t>
            </a:r>
            <a:r>
              <a:rPr lang="fr-FR" altLang="fr-FR" sz="1900" dirty="0">
                <a:solidFill>
                  <a:srgbClr val="000000"/>
                </a:solidFill>
              </a:rPr>
              <a:t>nécrose, apoptose</a:t>
            </a:r>
          </a:p>
          <a:p>
            <a:pPr marL="596900" lvl="1" indent="-193675">
              <a:lnSpc>
                <a:spcPct val="120000"/>
              </a:lnSpc>
              <a:defRPr/>
            </a:pPr>
            <a:r>
              <a:rPr lang="fr-FR" altLang="fr-FR" sz="1900" b="0" u="sng" dirty="0">
                <a:solidFill>
                  <a:srgbClr val="000000"/>
                </a:solidFill>
              </a:rPr>
              <a:t>Rôles physiologiques : </a:t>
            </a:r>
            <a:r>
              <a:rPr lang="fr-FR" altLang="fr-FR" sz="1900" b="0" dirty="0">
                <a:solidFill>
                  <a:srgbClr val="000000"/>
                </a:solidFill>
              </a:rPr>
              <a:t>induction de l'ovulation et de la parturition</a:t>
            </a:r>
          </a:p>
          <a:p>
            <a:pPr marL="596900" lvl="1" indent="-193675">
              <a:lnSpc>
                <a:spcPct val="120000"/>
              </a:lnSpc>
              <a:defRPr/>
            </a:pPr>
            <a:r>
              <a:rPr lang="fr-FR" altLang="fr-FR" sz="1900" b="0" u="sng" dirty="0">
                <a:solidFill>
                  <a:srgbClr val="000000"/>
                </a:solidFill>
              </a:rPr>
              <a:t>Rôles </a:t>
            </a:r>
            <a:r>
              <a:rPr lang="fr-FR" altLang="fr-FR" sz="1900" b="0" u="sng" dirty="0" err="1">
                <a:solidFill>
                  <a:srgbClr val="000000"/>
                </a:solidFill>
              </a:rPr>
              <a:t>physio-pathologiques</a:t>
            </a:r>
            <a:r>
              <a:rPr lang="fr-FR" altLang="fr-FR" sz="1900" b="0" u="sng" dirty="0">
                <a:solidFill>
                  <a:srgbClr val="000000"/>
                </a:solidFill>
              </a:rPr>
              <a:t> : </a:t>
            </a:r>
            <a:r>
              <a:rPr lang="fr-FR" altLang="fr-FR" sz="1900" b="0" dirty="0">
                <a:solidFill>
                  <a:srgbClr val="000000"/>
                </a:solidFill>
              </a:rPr>
              <a:t>maintien de la fonction rénale, </a:t>
            </a:r>
            <a:r>
              <a:rPr lang="fr-FR" altLang="fr-FR" sz="1900" b="0" dirty="0" err="1">
                <a:solidFill>
                  <a:srgbClr val="000000"/>
                </a:solidFill>
              </a:rPr>
              <a:t>angiogénèse</a:t>
            </a:r>
            <a:r>
              <a:rPr lang="fr-FR" altLang="fr-FR" sz="1900" b="0" dirty="0">
                <a:solidFill>
                  <a:srgbClr val="000000"/>
                </a:solidFill>
              </a:rPr>
              <a:t>,  </a:t>
            </a:r>
            <a:r>
              <a:rPr lang="fr-FR" altLang="fr-FR" sz="1900" dirty="0">
                <a:solidFill>
                  <a:srgbClr val="000000"/>
                </a:solidFill>
              </a:rPr>
              <a:t>cicatrisation, </a:t>
            </a:r>
            <a:r>
              <a:rPr lang="fr-FR" altLang="fr-FR" sz="1900" b="0" dirty="0">
                <a:solidFill>
                  <a:srgbClr val="000000"/>
                </a:solidFill>
              </a:rPr>
              <a:t>… </a:t>
            </a:r>
            <a:endParaRPr lang="fr-FR" altLang="fr-FR" sz="1600" b="0" dirty="0">
              <a:solidFill>
                <a:srgbClr val="000000"/>
              </a:solidFill>
            </a:endParaRPr>
          </a:p>
          <a:p>
            <a:pPr marL="596900" lvl="1" indent="-193675">
              <a:lnSpc>
                <a:spcPct val="70000"/>
              </a:lnSpc>
              <a:defRPr/>
            </a:pPr>
            <a:endParaRPr lang="fr-FR" altLang="fr-FR" sz="2400" dirty="0">
              <a:solidFill>
                <a:srgbClr val="C00000"/>
              </a:solidFill>
            </a:endParaRPr>
          </a:p>
        </p:txBody>
      </p:sp>
      <p:sp>
        <p:nvSpPr>
          <p:cNvPr id="2" name="Accolade fermante 1"/>
          <p:cNvSpPr/>
          <p:nvPr/>
        </p:nvSpPr>
        <p:spPr bwMode="auto">
          <a:xfrm>
            <a:off x="6228184" y="2060848"/>
            <a:ext cx="360040" cy="1584176"/>
          </a:xfrm>
          <a:prstGeom prst="rightBrace">
            <a:avLst/>
          </a:prstGeom>
          <a:noFill/>
          <a:ln>
            <a:noFill/>
          </a:ln>
          <a:effectLst>
            <a:outerShdw dist="35921" dir="2700000" algn="ctr" rotWithShape="0">
              <a:srgbClr val="FE9B0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rgbClr val="FE9B03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44450"/>
            <a:ext cx="7831137" cy="11652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100"/>
              <a:t>COX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118475" cy="3989387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lIns="94805" tIns="47402" rIns="94805" bIns="47402">
            <a:normAutofit/>
          </a:bodyPr>
          <a:lstStyle/>
          <a:p>
            <a:pPr marL="0" indent="0">
              <a:lnSpc>
                <a:spcPct val="70000"/>
              </a:lnSpc>
              <a:buFontTx/>
              <a:buNone/>
              <a:defRPr/>
            </a:pPr>
            <a:endParaRPr lang="fr-FR" altLang="fr-FR" sz="1900" dirty="0"/>
          </a:p>
          <a:p>
            <a:pPr marL="0" indent="0">
              <a:lnSpc>
                <a:spcPct val="110000"/>
              </a:lnSpc>
              <a:defRPr/>
            </a:pPr>
            <a:r>
              <a:rPr lang="fr-FR" altLang="fr-FR" sz="2200" dirty="0">
                <a:solidFill>
                  <a:srgbClr val="C00000"/>
                </a:solidFill>
              </a:rPr>
              <a:t>COX1: </a:t>
            </a:r>
            <a:r>
              <a:rPr lang="fr-FR" altLang="fr-FR" sz="2000" dirty="0">
                <a:solidFill>
                  <a:srgbClr val="C00000"/>
                </a:solidFill>
              </a:rPr>
              <a:t>sécrétion constitutive</a:t>
            </a:r>
          </a:p>
          <a:p>
            <a:pPr marL="596900" lvl="1" indent="-193675">
              <a:lnSpc>
                <a:spcPct val="110000"/>
              </a:lnSpc>
              <a:defRPr/>
            </a:pPr>
            <a:r>
              <a:rPr lang="fr-FR" altLang="fr-FR" sz="2100" dirty="0">
                <a:solidFill>
                  <a:srgbClr val="000000"/>
                </a:solidFill>
              </a:rPr>
              <a:t>Rôle physiologique  </a:t>
            </a:r>
            <a:endParaRPr lang="fr-FR" altLang="fr-FR" sz="1600" dirty="0">
              <a:solidFill>
                <a:srgbClr val="000000"/>
              </a:solidFill>
            </a:endParaRPr>
          </a:p>
          <a:p>
            <a:pPr marL="596900" lvl="1" indent="-193675">
              <a:lnSpc>
                <a:spcPct val="110000"/>
              </a:lnSpc>
              <a:defRPr/>
            </a:pPr>
            <a:r>
              <a:rPr lang="fr-FR" altLang="fr-FR" sz="2100" dirty="0">
                <a:solidFill>
                  <a:srgbClr val="000000"/>
                </a:solidFill>
              </a:rPr>
              <a:t>Rôle dans l’inflammation </a:t>
            </a:r>
          </a:p>
          <a:p>
            <a:pPr marL="596900" lvl="1" indent="-193675">
              <a:lnSpc>
                <a:spcPct val="70000"/>
              </a:lnSpc>
              <a:buFontTx/>
              <a:buNone/>
              <a:defRPr/>
            </a:pPr>
            <a:endParaRPr lang="fr-FR" altLang="fr-FR" sz="1700" dirty="0">
              <a:solidFill>
                <a:srgbClr val="000000"/>
              </a:solidFill>
            </a:endParaRPr>
          </a:p>
          <a:p>
            <a:pPr marL="0" indent="0">
              <a:lnSpc>
                <a:spcPct val="70000"/>
              </a:lnSpc>
              <a:spcBef>
                <a:spcPct val="60000"/>
              </a:spcBef>
              <a:defRPr/>
            </a:pPr>
            <a:r>
              <a:rPr lang="fr-FR" altLang="fr-FR" sz="2200" dirty="0">
                <a:solidFill>
                  <a:srgbClr val="C00000"/>
                </a:solidFill>
              </a:rPr>
              <a:t>COX2 : sécrétion majoritairement inductible</a:t>
            </a:r>
          </a:p>
          <a:p>
            <a:pPr marL="596900" lvl="1" indent="-193675">
              <a:lnSpc>
                <a:spcPct val="120000"/>
              </a:lnSpc>
              <a:defRPr/>
            </a:pPr>
            <a:r>
              <a:rPr lang="fr-FR" altLang="fr-FR" sz="2000" dirty="0">
                <a:solidFill>
                  <a:srgbClr val="C00000"/>
                </a:solidFill>
              </a:rPr>
              <a:t>Induction lors d’inflammation</a:t>
            </a:r>
          </a:p>
          <a:p>
            <a:pPr marL="596900" lvl="1" indent="-193675">
              <a:lnSpc>
                <a:spcPct val="120000"/>
              </a:lnSpc>
              <a:defRPr/>
            </a:pPr>
            <a:r>
              <a:rPr lang="fr-FR" altLang="fr-FR" sz="1900" b="0" dirty="0">
                <a:solidFill>
                  <a:srgbClr val="000000"/>
                </a:solidFill>
              </a:rPr>
              <a:t>Rôles dans douleur, nécrose, croissance de tumeurs, apoptose</a:t>
            </a:r>
          </a:p>
          <a:p>
            <a:pPr marL="596900" lvl="1" indent="-193675">
              <a:lnSpc>
                <a:spcPct val="120000"/>
              </a:lnSpc>
              <a:defRPr/>
            </a:pPr>
            <a:r>
              <a:rPr lang="fr-FR" altLang="fr-FR" sz="1700" b="0" dirty="0">
                <a:solidFill>
                  <a:srgbClr val="000000"/>
                </a:solidFill>
              </a:rPr>
              <a:t>Physiologique : induction de l'ovulation et de la parturition, </a:t>
            </a:r>
            <a:r>
              <a:rPr lang="fr-FR" altLang="fr-FR" sz="1700" b="0" dirty="0" err="1">
                <a:solidFill>
                  <a:srgbClr val="000000"/>
                </a:solidFill>
              </a:rPr>
              <a:t>angiogénèse</a:t>
            </a:r>
            <a:r>
              <a:rPr lang="fr-FR" altLang="fr-FR" sz="1700" b="0" dirty="0">
                <a:solidFill>
                  <a:srgbClr val="000000"/>
                </a:solidFill>
              </a:rPr>
              <a:t>, fonction rénale, cicatrisation</a:t>
            </a:r>
            <a:endParaRPr lang="fr-FR" altLang="fr-FR" sz="1500" b="0" dirty="0">
              <a:solidFill>
                <a:srgbClr val="000000"/>
              </a:solidFill>
            </a:endParaRPr>
          </a:p>
          <a:p>
            <a:pPr marL="596900" lvl="1" indent="-193675">
              <a:lnSpc>
                <a:spcPct val="70000"/>
              </a:lnSpc>
              <a:defRPr/>
            </a:pPr>
            <a:endParaRPr lang="fr-FR" altLang="fr-FR" sz="2400" dirty="0">
              <a:solidFill>
                <a:srgbClr val="C00000"/>
              </a:solidFill>
            </a:endParaRPr>
          </a:p>
        </p:txBody>
      </p:sp>
      <p:sp>
        <p:nvSpPr>
          <p:cNvPr id="2" name="Accolade fermante 1"/>
          <p:cNvSpPr/>
          <p:nvPr/>
        </p:nvSpPr>
        <p:spPr bwMode="auto">
          <a:xfrm>
            <a:off x="6228184" y="2060848"/>
            <a:ext cx="360040" cy="1584176"/>
          </a:xfrm>
          <a:prstGeom prst="rightBrace">
            <a:avLst/>
          </a:prstGeom>
          <a:noFill/>
          <a:ln>
            <a:noFill/>
          </a:ln>
          <a:effectLst>
            <a:outerShdw dist="35921" dir="2700000" algn="ctr" rotWithShape="0">
              <a:srgbClr val="FE9B0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rgbClr val="FE9B03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56159" y="2204864"/>
            <a:ext cx="7700506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Inhibition COX1 = effets indésirables des AINS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308959" y="4300361"/>
            <a:ext cx="6526082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Inhibition COX2 = effets thérapeutiques </a:t>
            </a:r>
          </a:p>
        </p:txBody>
      </p:sp>
    </p:spTree>
    <p:extLst>
      <p:ext uri="{BB962C8B-B14F-4D97-AF65-F5344CB8AC3E}">
        <p14:creationId xmlns:p14="http://schemas.microsoft.com/office/powerpoint/2010/main" val="4039358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 descr="noir)"/>
          <p:cNvSpPr>
            <a:spLocks noChangeArrowheads="1"/>
          </p:cNvSpPr>
          <p:nvPr/>
        </p:nvSpPr>
        <p:spPr bwMode="auto">
          <a:xfrm>
            <a:off x="395536" y="2110735"/>
            <a:ext cx="6618801" cy="132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tx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ct val="0"/>
              </a:spcBef>
              <a:buSzTx/>
            </a:pPr>
            <a:r>
              <a:rPr lang="fr-FR" altLang="fr-FR" sz="2800" u="sng" dirty="0">
                <a:solidFill>
                  <a:srgbClr val="C00000"/>
                </a:solidFill>
                <a:latin typeface="Arial"/>
              </a:rPr>
              <a:t>Aspirine</a:t>
            </a:r>
            <a:r>
              <a:rPr lang="fr-FR" altLang="fr-FR" sz="2800" dirty="0">
                <a:solidFill>
                  <a:srgbClr val="C00000"/>
                </a:solidFill>
                <a:latin typeface="Arial"/>
              </a:rPr>
              <a:t> 			</a:t>
            </a:r>
            <a:r>
              <a:rPr lang="fr-FR" altLang="fr-FR" sz="2800" dirty="0">
                <a:solidFill>
                  <a:srgbClr val="000000"/>
                </a:solidFill>
                <a:latin typeface="Arial"/>
              </a:rPr>
              <a:t>Cox1 &gt;&gt;&gt; Cox2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fr-FR" altLang="fr-FR" sz="2800" dirty="0">
              <a:solidFill>
                <a:srgbClr val="000000"/>
              </a:solidFill>
              <a:latin typeface="Arial Unicode MS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dirty="0">
                <a:latin typeface="+mn-lt"/>
              </a:rPr>
              <a:t>Fixation</a:t>
            </a:r>
            <a:r>
              <a:rPr lang="fr-FR" altLang="fr-FR" dirty="0">
                <a:solidFill>
                  <a:srgbClr val="FE9B03"/>
                </a:solidFill>
                <a:latin typeface="+mn-lt"/>
              </a:rPr>
              <a:t> </a:t>
            </a:r>
            <a:r>
              <a:rPr lang="fr-FR" altLang="fr-FR" dirty="0">
                <a:solidFill>
                  <a:srgbClr val="FF0000"/>
                </a:solidFill>
                <a:latin typeface="+mn-lt"/>
              </a:rPr>
              <a:t>IRREVERSIBLE </a:t>
            </a:r>
            <a:r>
              <a:rPr lang="fr-FR" altLang="fr-FR" dirty="0">
                <a:latin typeface="+mn-lt"/>
              </a:rPr>
              <a:t>sur COX 1 et COX 2</a:t>
            </a:r>
          </a:p>
        </p:txBody>
      </p:sp>
      <p:sp>
        <p:nvSpPr>
          <p:cNvPr id="51204" name="Rectangle 5" descr="noir)"/>
          <p:cNvSpPr>
            <a:spLocks noChangeArrowheads="1"/>
          </p:cNvSpPr>
          <p:nvPr/>
        </p:nvSpPr>
        <p:spPr bwMode="auto">
          <a:xfrm>
            <a:off x="395536" y="4177891"/>
            <a:ext cx="8064896" cy="73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tx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ct val="0"/>
              </a:spcBef>
              <a:buSzTx/>
            </a:pPr>
            <a:r>
              <a:rPr lang="fr-FR" altLang="fr-FR" sz="1600" u="sng" dirty="0" err="1">
                <a:solidFill>
                  <a:srgbClr val="C00000"/>
                </a:solidFill>
                <a:latin typeface="Arial"/>
              </a:rPr>
              <a:t>Ac</a:t>
            </a:r>
            <a:r>
              <a:rPr lang="fr-FR" altLang="fr-FR" sz="1600" u="sng" dirty="0">
                <a:solidFill>
                  <a:srgbClr val="C00000"/>
                </a:solidFill>
                <a:latin typeface="Arial"/>
              </a:rPr>
              <a:t>. salicylique</a:t>
            </a:r>
            <a:r>
              <a:rPr lang="fr-FR" altLang="fr-FR" sz="1400" dirty="0">
                <a:solidFill>
                  <a:srgbClr val="C00000"/>
                </a:solidFill>
                <a:latin typeface="Arial"/>
              </a:rPr>
              <a:t>		</a:t>
            </a:r>
            <a:r>
              <a:rPr lang="fr-FR" altLang="fr-FR" sz="1600" dirty="0">
                <a:solidFill>
                  <a:srgbClr val="000000"/>
                </a:solidFill>
                <a:latin typeface="Arial"/>
              </a:rPr>
              <a:t>Cox1 = Cox2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fr-FR" altLang="fr-FR" sz="1400" dirty="0">
              <a:solidFill>
                <a:srgbClr val="C00000"/>
              </a:solidFill>
              <a:latin typeface="Arial Unicode MS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1200" b="0" dirty="0">
                <a:solidFill>
                  <a:srgbClr val="000000"/>
                </a:solidFill>
                <a:latin typeface="Arial"/>
              </a:rPr>
              <a:t>Inhibition sur Cox1 et Cox2 nécessite des concentrations beaucoup plus fortes que l’inhibition de Cox1 par l’aspirine</a:t>
            </a:r>
          </a:p>
        </p:txBody>
      </p:sp>
      <p:sp>
        <p:nvSpPr>
          <p:cNvPr id="51208" name="Rectangle 9"/>
          <p:cNvSpPr>
            <a:spLocks noGrp="1" noChangeArrowheads="1"/>
          </p:cNvSpPr>
          <p:nvPr>
            <p:ph type="title"/>
          </p:nvPr>
        </p:nvSpPr>
        <p:spPr bwMode="invGray">
          <a:xfrm>
            <a:off x="987425" y="404813"/>
            <a:ext cx="7297738" cy="1655762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3200" dirty="0">
                <a:solidFill>
                  <a:srgbClr val="FF0000"/>
                </a:solidFill>
              </a:rPr>
              <a:t>Aspirine</a:t>
            </a:r>
            <a:r>
              <a:rPr lang="fr-FR" altLang="fr-FR" sz="3200" dirty="0"/>
              <a:t> </a:t>
            </a:r>
            <a:r>
              <a:rPr lang="fr-FR" altLang="fr-FR" sz="3200" i="1" dirty="0"/>
              <a:t>vs</a:t>
            </a:r>
            <a:r>
              <a:rPr lang="fr-FR" altLang="fr-FR" sz="3200" dirty="0"/>
              <a:t> </a:t>
            </a:r>
            <a:r>
              <a:rPr lang="fr-FR" altLang="fr-FR" sz="3200" dirty="0" err="1"/>
              <a:t>Ac</a:t>
            </a:r>
            <a:r>
              <a:rPr lang="fr-FR" altLang="fr-FR" sz="3200" dirty="0"/>
              <a:t>. Salicylique</a:t>
            </a:r>
            <a:br>
              <a:rPr lang="fr-FR" altLang="fr-FR" sz="3200" dirty="0"/>
            </a:br>
            <a:endParaRPr lang="fr-FR" altLang="fr-FR" sz="3200" baseline="-25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79512" y="2708920"/>
            <a:ext cx="8712968" cy="115188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Étoile à 5 branches 5"/>
          <p:cNvSpPr/>
          <p:nvPr/>
        </p:nvSpPr>
        <p:spPr>
          <a:xfrm>
            <a:off x="7852971" y="2262716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Étoile à 5 branches 6"/>
          <p:cNvSpPr/>
          <p:nvPr/>
        </p:nvSpPr>
        <p:spPr>
          <a:xfrm>
            <a:off x="8285163" y="2414697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62793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44450"/>
            <a:ext cx="7831137" cy="11652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100"/>
              <a:t>COX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762" y="1628800"/>
            <a:ext cx="8118475" cy="3989387"/>
          </a:xfrm>
          <a:solidFill>
            <a:schemeClr val="bg1"/>
          </a:solidFill>
        </p:spPr>
        <p:txBody>
          <a:bodyPr lIns="94805" tIns="47402" rIns="94805" bIns="47402"/>
          <a:lstStyle/>
          <a:p>
            <a:pPr marL="0" indent="0">
              <a:lnSpc>
                <a:spcPct val="70000"/>
              </a:lnSpc>
              <a:buFontTx/>
              <a:buNone/>
            </a:pPr>
            <a:endParaRPr lang="fr-FR" altLang="fr-FR" sz="1900" dirty="0"/>
          </a:p>
          <a:p>
            <a:pPr marL="0" indent="0">
              <a:lnSpc>
                <a:spcPct val="100000"/>
              </a:lnSpc>
              <a:buNone/>
            </a:pPr>
            <a:r>
              <a:rPr lang="fr-FR" altLang="fr-FR" sz="2800" dirty="0">
                <a:solidFill>
                  <a:srgbClr val="C00000"/>
                </a:solidFill>
              </a:rPr>
              <a:t>COX3</a:t>
            </a:r>
            <a:r>
              <a:rPr lang="fr-FR" altLang="fr-FR" sz="2200" dirty="0">
                <a:solidFill>
                  <a:srgbClr val="C00000"/>
                </a:solidFill>
              </a:rPr>
              <a:t> </a:t>
            </a:r>
            <a:r>
              <a:rPr lang="fr-FR" altLang="fr-FR" sz="2000" dirty="0"/>
              <a:t>(variant de COX1</a:t>
            </a:r>
            <a:r>
              <a:rPr lang="fr-FR" altLang="fr-FR" sz="1800" dirty="0"/>
              <a:t>)</a:t>
            </a:r>
          </a:p>
          <a:p>
            <a:pPr marL="0" indent="0">
              <a:lnSpc>
                <a:spcPct val="100000"/>
              </a:lnSpc>
            </a:pPr>
            <a:endParaRPr lang="fr-FR" altLang="fr-FR" sz="2000" dirty="0">
              <a:solidFill>
                <a:srgbClr val="C00000"/>
              </a:solidFill>
            </a:endParaRPr>
          </a:p>
          <a:p>
            <a:pPr marL="400050" lvl="1" indent="0">
              <a:lnSpc>
                <a:spcPct val="100000"/>
              </a:lnSpc>
            </a:pPr>
            <a:r>
              <a:rPr lang="fr-FR" altLang="fr-FR" sz="2000" b="0" dirty="0"/>
              <a:t> Plutôt localisée au système nerveux central</a:t>
            </a:r>
          </a:p>
          <a:p>
            <a:pPr marL="400050" lvl="1" indent="0">
              <a:lnSpc>
                <a:spcPct val="100000"/>
              </a:lnSpc>
            </a:pPr>
            <a:endParaRPr lang="fr-FR" altLang="fr-FR" sz="2000" b="0" dirty="0"/>
          </a:p>
          <a:p>
            <a:pPr marL="400050" lvl="1" indent="0">
              <a:lnSpc>
                <a:spcPct val="100000"/>
              </a:lnSpc>
            </a:pPr>
            <a:r>
              <a:rPr lang="fr-FR" altLang="fr-FR" sz="2000" b="0" dirty="0"/>
              <a:t> COX3 semble plus prépondérante chez le chien que chez les rongeurs ou chez l’Homme. </a:t>
            </a:r>
          </a:p>
          <a:p>
            <a:pPr marL="400050" lvl="1" indent="0">
              <a:lnSpc>
                <a:spcPct val="100000"/>
              </a:lnSpc>
            </a:pPr>
            <a:endParaRPr lang="fr-FR" altLang="fr-FR" sz="2000" b="0" dirty="0"/>
          </a:p>
          <a:p>
            <a:pPr marL="400050" lvl="1" indent="0">
              <a:lnSpc>
                <a:spcPct val="100000"/>
              </a:lnSpc>
            </a:pPr>
            <a:r>
              <a:rPr lang="fr-FR" altLang="fr-FR" sz="2000" b="0" dirty="0"/>
              <a:t> Inhibée par paracétamol (=</a:t>
            </a:r>
            <a:r>
              <a:rPr lang="fr-FR" altLang="fr-FR" sz="2000" b="0" dirty="0" err="1"/>
              <a:t>acetaminophene</a:t>
            </a:r>
            <a:r>
              <a:rPr lang="fr-FR" altLang="fr-FR" sz="2000" b="0" dirty="0"/>
              <a:t>), </a:t>
            </a:r>
            <a:r>
              <a:rPr lang="fr-FR" altLang="fr-FR" sz="2000" b="0" dirty="0" err="1"/>
              <a:t>métamizole</a:t>
            </a:r>
            <a:r>
              <a:rPr lang="fr-FR" altLang="fr-FR" sz="2000" b="0" dirty="0"/>
              <a:t>? </a:t>
            </a:r>
            <a:r>
              <a:rPr lang="fr-FR" altLang="fr-FR" sz="2000" b="0" dirty="0" err="1"/>
              <a:t>Carprofène</a:t>
            </a:r>
            <a:r>
              <a:rPr lang="fr-FR" altLang="fr-FR" sz="2000" b="0" dirty="0"/>
              <a:t>?  (pas accepté par toutes les études)</a:t>
            </a:r>
          </a:p>
          <a:p>
            <a:pPr marL="400050" lvl="1" indent="0">
              <a:lnSpc>
                <a:spcPct val="100000"/>
              </a:lnSpc>
            </a:pPr>
            <a:endParaRPr lang="fr-FR" altLang="fr-FR" sz="1600" dirty="0"/>
          </a:p>
          <a:p>
            <a:pPr marL="400050" lvl="1" indent="0">
              <a:lnSpc>
                <a:spcPct val="100000"/>
              </a:lnSpc>
            </a:pPr>
            <a:endParaRPr lang="fr-FR" altLang="fr-FR" sz="16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539552" y="1916832"/>
            <a:ext cx="7848872" cy="3528392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092280" y="1556792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50"/>
                </a:solidFill>
                <a:latin typeface="Arial Black" panose="020B0A04020102020204" pitchFamily="34" charset="0"/>
              </a:rPr>
              <a:t>Remarque</a:t>
            </a:r>
            <a:r>
              <a:rPr lang="fr-FR" sz="1800" dirty="0">
                <a:solidFill>
                  <a:srgbClr val="FF6600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00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white">
          <a:xfrm>
            <a:off x="709926" y="2051392"/>
            <a:ext cx="4190120" cy="47498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4805" tIns="47402" rIns="94805" bIns="47402" anchor="ctr"/>
          <a:lstStyle/>
          <a:p>
            <a:pPr algn="ctr">
              <a:buFontTx/>
              <a:buNone/>
              <a:defRPr/>
            </a:pPr>
            <a:endParaRPr lang="en-US" sz="2500" b="1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44624"/>
            <a:ext cx="8186738" cy="1231900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dirty="0"/>
              <a:t>Inhibition COX-1 vs COX-2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1035362" y="2348880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048062" y="5589240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6" name="Freeform 6"/>
          <p:cNvSpPr>
            <a:spLocks/>
          </p:cNvSpPr>
          <p:nvPr/>
        </p:nvSpPr>
        <p:spPr bwMode="auto">
          <a:xfrm>
            <a:off x="1259632" y="2973774"/>
            <a:ext cx="3470142" cy="2558535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1108387" y="2970118"/>
            <a:ext cx="3263318" cy="2575362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334577" y="3517572"/>
            <a:ext cx="102910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371273" y="4477914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231119" y="5733256"/>
            <a:ext cx="11167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</a:rPr>
              <a:t>0.1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910920" y="3333195"/>
            <a:ext cx="7117464" cy="5660"/>
          </a:xfrm>
          <a:prstGeom prst="line">
            <a:avLst/>
          </a:prstGeom>
          <a:noFill/>
          <a:ln w="254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2535302" y="3447057"/>
            <a:ext cx="78754" cy="2156088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090771" y="6288613"/>
            <a:ext cx="5664706" cy="36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Concentrations plasmatiques en AINS (µg/</a:t>
            </a:r>
            <a:r>
              <a:rPr lang="fr-FR" altLang="fr-FR" sz="1800" b="1" dirty="0" err="1">
                <a:solidFill>
                  <a:srgbClr val="000000"/>
                </a:solidFill>
              </a:rPr>
              <a:t>mL</a:t>
            </a:r>
            <a:r>
              <a:rPr lang="fr-FR" altLang="fr-FR" sz="1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 rot="16200000">
            <a:off x="-1663681" y="3760026"/>
            <a:ext cx="3795892" cy="3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Inhibition de l’activité de COX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5311684" y="2392640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5324384" y="5633000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5350330" y="3155157"/>
            <a:ext cx="3470142" cy="2506091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6318673" y="3068960"/>
            <a:ext cx="2873609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8087456" y="3160192"/>
            <a:ext cx="107794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6228889" y="3931582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7470011" y="5736366"/>
            <a:ext cx="11167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</a:rPr>
              <a:t>0.02</a:t>
            </a: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H="1">
            <a:off x="7673518" y="3333195"/>
            <a:ext cx="21552" cy="2286833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42351" y="1524516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1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708573" y="1484115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2 </a:t>
            </a:r>
          </a:p>
        </p:txBody>
      </p:sp>
      <p:cxnSp>
        <p:nvCxnSpPr>
          <p:cNvPr id="4" name="Connecteur droit 3"/>
          <p:cNvCxnSpPr/>
          <p:nvPr/>
        </p:nvCxnSpPr>
        <p:spPr bwMode="auto">
          <a:xfrm flipV="1">
            <a:off x="1035362" y="2893284"/>
            <a:ext cx="8433182" cy="15444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5" name="ZoneTexte 4"/>
          <p:cNvSpPr txBox="1"/>
          <p:nvPr/>
        </p:nvSpPr>
        <p:spPr>
          <a:xfrm>
            <a:off x="251520" y="2708920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sz="2000" dirty="0">
                <a:solidFill>
                  <a:srgbClr val="000000"/>
                </a:solidFill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81732856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white">
          <a:xfrm>
            <a:off x="709926" y="2051392"/>
            <a:ext cx="4190120" cy="47498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4805" tIns="47402" rIns="94805" bIns="47402" anchor="ctr"/>
          <a:lstStyle/>
          <a:p>
            <a:pPr algn="ctr">
              <a:buFontTx/>
              <a:buNone/>
              <a:defRPr/>
            </a:pPr>
            <a:endParaRPr lang="en-US" sz="2500" b="1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4115" y="248061"/>
            <a:ext cx="4294318" cy="1165197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sz="2800" dirty="0"/>
              <a:t>Inhibition COX-1 vs COX-2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1035362" y="2348880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048062" y="5589240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6" name="Freeform 6"/>
          <p:cNvSpPr>
            <a:spLocks/>
          </p:cNvSpPr>
          <p:nvPr/>
        </p:nvSpPr>
        <p:spPr bwMode="auto">
          <a:xfrm>
            <a:off x="1259632" y="2973774"/>
            <a:ext cx="3470142" cy="2558535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1108387" y="2970118"/>
            <a:ext cx="3263318" cy="2575362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334577" y="3517572"/>
            <a:ext cx="102910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371273" y="4477914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231119" y="5733256"/>
            <a:ext cx="11167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</a:rPr>
              <a:t>0.1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910920" y="3333195"/>
            <a:ext cx="7117464" cy="5660"/>
          </a:xfrm>
          <a:prstGeom prst="line">
            <a:avLst/>
          </a:prstGeom>
          <a:noFill/>
          <a:ln w="254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2535302" y="3447057"/>
            <a:ext cx="78754" cy="2156088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1893765" y="6161142"/>
            <a:ext cx="5664706" cy="36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Concentrations plasmatiques en AINS (µg/</a:t>
            </a:r>
            <a:r>
              <a:rPr lang="fr-FR" altLang="fr-FR" sz="1800" b="1" dirty="0" err="1">
                <a:solidFill>
                  <a:srgbClr val="000000"/>
                </a:solidFill>
              </a:rPr>
              <a:t>mL</a:t>
            </a:r>
            <a:r>
              <a:rPr lang="fr-FR" altLang="fr-FR" sz="1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 rot="16200000">
            <a:off x="-1646200" y="3777896"/>
            <a:ext cx="3795892" cy="3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Inhibition de l’activité de COX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5311684" y="2392640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5324384" y="5633000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5357210" y="3079057"/>
            <a:ext cx="3470142" cy="2506091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6318673" y="3068960"/>
            <a:ext cx="2873609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8087456" y="3160192"/>
            <a:ext cx="107794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6228889" y="3931582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7470011" y="5736366"/>
            <a:ext cx="11167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</a:rPr>
              <a:t>0.02</a:t>
            </a: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H="1">
            <a:off x="7673518" y="3333195"/>
            <a:ext cx="21552" cy="2286833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29755" y="1875115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1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759720" y="1937217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2 </a:t>
            </a:r>
          </a:p>
        </p:txBody>
      </p:sp>
      <p:cxnSp>
        <p:nvCxnSpPr>
          <p:cNvPr id="4" name="Connecteur droit 3"/>
          <p:cNvCxnSpPr/>
          <p:nvPr/>
        </p:nvCxnSpPr>
        <p:spPr bwMode="auto">
          <a:xfrm flipV="1">
            <a:off x="1035362" y="2893284"/>
            <a:ext cx="8433182" cy="15444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5" name="ZoneTexte 4"/>
          <p:cNvSpPr txBox="1"/>
          <p:nvPr/>
        </p:nvSpPr>
        <p:spPr>
          <a:xfrm>
            <a:off x="251520" y="2708920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sz="2000" dirty="0">
                <a:solidFill>
                  <a:srgbClr val="000000"/>
                </a:solidFill>
              </a:rPr>
              <a:t>100%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502595" y="410282"/>
            <a:ext cx="44605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400" dirty="0"/>
              <a:t>L’AINS 1 est un </a:t>
            </a:r>
            <a:r>
              <a:rPr lang="fr-FR" sz="2400" b="1" dirty="0"/>
              <a:t>COX1 sélectif </a:t>
            </a:r>
          </a:p>
          <a:p>
            <a:pPr marL="514350" indent="-514350">
              <a:buAutoNum type="alphaUcPeriod"/>
            </a:pPr>
            <a:r>
              <a:rPr lang="fr-FR" sz="2400" dirty="0"/>
              <a:t>Vrai</a:t>
            </a:r>
          </a:p>
          <a:p>
            <a:pPr marL="514350" indent="-514350">
              <a:buAutoNum type="alphaUcPeriod"/>
            </a:pPr>
            <a:r>
              <a:rPr lang="fr-FR" sz="2400" dirty="0"/>
              <a:t>Faux</a:t>
            </a:r>
          </a:p>
        </p:txBody>
      </p:sp>
    </p:spTree>
    <p:extLst>
      <p:ext uri="{BB962C8B-B14F-4D97-AF65-F5344CB8AC3E}">
        <p14:creationId xmlns:p14="http://schemas.microsoft.com/office/powerpoint/2010/main" val="328613698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197768"/>
            <a:ext cx="6365875" cy="1143000"/>
          </a:xfrm>
        </p:spPr>
        <p:txBody>
          <a:bodyPr/>
          <a:lstStyle/>
          <a:p>
            <a:r>
              <a:rPr lang="fr-FR" dirty="0"/>
              <a:t>Plus en détails…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7874198" cy="5040560"/>
          </a:xfrm>
        </p:spPr>
        <p:txBody>
          <a:bodyPr/>
          <a:lstStyle/>
          <a:p>
            <a:r>
              <a:rPr lang="fr-FR" sz="1800" dirty="0">
                <a:solidFill>
                  <a:srgbClr val="FF0000"/>
                </a:solidFill>
              </a:rPr>
              <a:t>Reconnaître tous les AINS (principes actifs) disponibles en médecine vétérinaire et savoir en citer au moins 5 de mémoire</a:t>
            </a:r>
          </a:p>
          <a:p>
            <a:r>
              <a:rPr lang="fr-FR" sz="1800" dirty="0">
                <a:solidFill>
                  <a:srgbClr val="FF0000"/>
                </a:solidFill>
              </a:rPr>
              <a:t>Citer les propriétés générales des AINS </a:t>
            </a:r>
          </a:p>
          <a:p>
            <a:r>
              <a:rPr lang="fr-FR" sz="1800" dirty="0">
                <a:solidFill>
                  <a:srgbClr val="FF0000"/>
                </a:solidFill>
              </a:rPr>
              <a:t>Connaître la particularité pharmacodynamique des </a:t>
            </a:r>
            <a:r>
              <a:rPr lang="fr-FR" sz="1800" dirty="0" err="1">
                <a:solidFill>
                  <a:srgbClr val="FF0000"/>
                </a:solidFill>
              </a:rPr>
              <a:t>coxibs</a:t>
            </a:r>
            <a:endParaRPr lang="fr-FR" sz="1800" dirty="0">
              <a:solidFill>
                <a:srgbClr val="FF0000"/>
              </a:solidFill>
            </a:endParaRPr>
          </a:p>
          <a:p>
            <a:endParaRPr lang="fr-FR" sz="1800" dirty="0"/>
          </a:p>
          <a:p>
            <a:r>
              <a:rPr lang="fr-FR" sz="1600" b="0" dirty="0"/>
              <a:t>Etre capable d’expliquer les particularités </a:t>
            </a:r>
            <a:r>
              <a:rPr lang="fr-FR" sz="1600" dirty="0"/>
              <a:t>pharmacodynamiques</a:t>
            </a:r>
            <a:r>
              <a:rPr lang="fr-FR" sz="1600" b="0" dirty="0"/>
              <a:t> de</a:t>
            </a:r>
          </a:p>
          <a:p>
            <a:pPr lvl="1"/>
            <a:r>
              <a:rPr lang="fr-FR" sz="1200" b="0" dirty="0"/>
              <a:t>Aspirine</a:t>
            </a:r>
          </a:p>
          <a:p>
            <a:pPr lvl="1"/>
            <a:r>
              <a:rPr lang="fr-FR" sz="1200" b="0" dirty="0" err="1"/>
              <a:t>Dipyrone</a:t>
            </a:r>
            <a:r>
              <a:rPr lang="fr-FR" sz="1200" b="0" dirty="0"/>
              <a:t>=</a:t>
            </a:r>
            <a:r>
              <a:rPr lang="fr-FR" sz="1200" b="0" dirty="0" err="1"/>
              <a:t>métamizole</a:t>
            </a:r>
            <a:endParaRPr lang="fr-FR" sz="1200" b="0" dirty="0"/>
          </a:p>
          <a:p>
            <a:pPr lvl="1"/>
            <a:endParaRPr lang="fr-FR" sz="1600" b="0" dirty="0"/>
          </a:p>
          <a:p>
            <a:r>
              <a:rPr lang="fr-FR" sz="1600" b="0" dirty="0"/>
              <a:t>Etre capable d’expliquer les particularités </a:t>
            </a:r>
            <a:r>
              <a:rPr lang="fr-FR" sz="1600" dirty="0"/>
              <a:t>pharmacocinétiques</a:t>
            </a:r>
            <a:r>
              <a:rPr lang="fr-FR" sz="1600" b="0" dirty="0"/>
              <a:t> de</a:t>
            </a:r>
          </a:p>
          <a:p>
            <a:pPr lvl="1"/>
            <a:r>
              <a:rPr lang="fr-FR" sz="1200" b="0" dirty="0"/>
              <a:t>Aspirine</a:t>
            </a:r>
          </a:p>
          <a:p>
            <a:pPr lvl="1"/>
            <a:r>
              <a:rPr lang="fr-FR" sz="1200" b="0" dirty="0" err="1"/>
              <a:t>Mavacoxib</a:t>
            </a:r>
            <a:r>
              <a:rPr lang="fr-FR" sz="1200" b="0" dirty="0"/>
              <a:t>, </a:t>
            </a:r>
            <a:r>
              <a:rPr lang="fr-FR" sz="1200" b="0" dirty="0" err="1"/>
              <a:t>enflicoxib</a:t>
            </a:r>
            <a:endParaRPr lang="fr-FR" sz="1200" b="0" dirty="0"/>
          </a:p>
          <a:p>
            <a:pPr lvl="1"/>
            <a:r>
              <a:rPr lang="fr-FR" sz="1200" b="0" dirty="0" err="1"/>
              <a:t>Meloxicam</a:t>
            </a:r>
            <a:r>
              <a:rPr lang="fr-FR" sz="1200" b="0" dirty="0"/>
              <a:t> (CN et CT)</a:t>
            </a:r>
          </a:p>
          <a:p>
            <a:pPr lvl="1"/>
            <a:r>
              <a:rPr lang="fr-FR" sz="1200" b="0" dirty="0" err="1"/>
              <a:t>Firocoxib</a:t>
            </a:r>
            <a:r>
              <a:rPr lang="fr-FR" sz="1200" b="0" dirty="0"/>
              <a:t> (CV)</a:t>
            </a:r>
            <a:endParaRPr lang="fr-FR" sz="1600" b="0" dirty="0"/>
          </a:p>
          <a:p>
            <a:pPr marL="457200" lvl="1" indent="0">
              <a:buNone/>
            </a:pP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692619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white">
          <a:xfrm>
            <a:off x="709926" y="2051392"/>
            <a:ext cx="4190120" cy="47498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4805" tIns="47402" rIns="94805" bIns="47402" anchor="ctr"/>
          <a:lstStyle/>
          <a:p>
            <a:pPr algn="ctr">
              <a:buFontTx/>
              <a:buNone/>
              <a:defRPr/>
            </a:pPr>
            <a:endParaRPr lang="en-US" sz="2500" b="1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-117404" y="162801"/>
            <a:ext cx="4294318" cy="1165197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sz="2800" dirty="0"/>
              <a:t>Inhibition COX-1 vs COX-2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1035362" y="2348880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048062" y="5589240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6" name="Freeform 6"/>
          <p:cNvSpPr>
            <a:spLocks/>
          </p:cNvSpPr>
          <p:nvPr/>
        </p:nvSpPr>
        <p:spPr bwMode="auto">
          <a:xfrm>
            <a:off x="1259632" y="2973774"/>
            <a:ext cx="3470142" cy="2558535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1108387" y="2970118"/>
            <a:ext cx="3263318" cy="2575362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334577" y="3517572"/>
            <a:ext cx="102910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371273" y="4477914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231119" y="5733256"/>
            <a:ext cx="11167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</a:rPr>
              <a:t>0.1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910920" y="3333195"/>
            <a:ext cx="7117464" cy="5660"/>
          </a:xfrm>
          <a:prstGeom prst="line">
            <a:avLst/>
          </a:prstGeom>
          <a:noFill/>
          <a:ln w="254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2535302" y="3447057"/>
            <a:ext cx="78754" cy="2156088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1893765" y="6298295"/>
            <a:ext cx="5664706" cy="36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Concentrations plasmatiques en AINS (µg/</a:t>
            </a:r>
            <a:r>
              <a:rPr lang="fr-FR" altLang="fr-FR" sz="1800" b="1" dirty="0" err="1">
                <a:solidFill>
                  <a:srgbClr val="000000"/>
                </a:solidFill>
              </a:rPr>
              <a:t>mL</a:t>
            </a:r>
            <a:r>
              <a:rPr lang="fr-FR" altLang="fr-FR" sz="1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 rot="16200000">
            <a:off x="-1646200" y="3777896"/>
            <a:ext cx="3795892" cy="3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Inhibition de l’activité de COX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5311684" y="2392640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5324384" y="5633000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5236652" y="2996952"/>
            <a:ext cx="3470142" cy="2506091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6318673" y="3068960"/>
            <a:ext cx="2873609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8087456" y="3160192"/>
            <a:ext cx="107794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6228889" y="3931582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7470011" y="5736366"/>
            <a:ext cx="11167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</a:rPr>
              <a:t>0.02</a:t>
            </a: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H="1">
            <a:off x="7673518" y="3333195"/>
            <a:ext cx="21552" cy="2286833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29755" y="1875115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1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759720" y="1937217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2 </a:t>
            </a:r>
          </a:p>
        </p:txBody>
      </p:sp>
      <p:cxnSp>
        <p:nvCxnSpPr>
          <p:cNvPr id="4" name="Connecteur droit 3"/>
          <p:cNvCxnSpPr/>
          <p:nvPr/>
        </p:nvCxnSpPr>
        <p:spPr bwMode="auto">
          <a:xfrm flipV="1">
            <a:off x="1035362" y="2893284"/>
            <a:ext cx="8433182" cy="15444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5" name="ZoneTexte 4"/>
          <p:cNvSpPr txBox="1"/>
          <p:nvPr/>
        </p:nvSpPr>
        <p:spPr>
          <a:xfrm>
            <a:off x="251520" y="2708920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sz="2000" dirty="0">
                <a:solidFill>
                  <a:srgbClr val="000000"/>
                </a:solidFill>
              </a:rPr>
              <a:t>100%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381680" y="192163"/>
            <a:ext cx="4641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400" dirty="0"/>
              <a:t>L’AINS 1 est </a:t>
            </a:r>
            <a:r>
              <a:rPr lang="fr-FR" sz="2400" b="1" dirty="0"/>
              <a:t>moins puissant </a:t>
            </a:r>
            <a:r>
              <a:rPr lang="fr-FR" sz="2400" dirty="0"/>
              <a:t>que l’AINS 2</a:t>
            </a:r>
          </a:p>
          <a:p>
            <a:pPr marL="514350" indent="-514350">
              <a:buAutoNum type="alphaUcPeriod"/>
            </a:pPr>
            <a:r>
              <a:rPr lang="fr-FR" sz="2400" dirty="0"/>
              <a:t>Vrai</a:t>
            </a:r>
          </a:p>
          <a:p>
            <a:pPr marL="514350" indent="-514350">
              <a:buAutoNum type="alphaUcPeriod"/>
            </a:pPr>
            <a:r>
              <a:rPr lang="fr-FR" sz="2400" dirty="0"/>
              <a:t>Faux</a:t>
            </a:r>
          </a:p>
        </p:txBody>
      </p:sp>
    </p:spTree>
    <p:extLst>
      <p:ext uri="{BB962C8B-B14F-4D97-AF65-F5344CB8AC3E}">
        <p14:creationId xmlns:p14="http://schemas.microsoft.com/office/powerpoint/2010/main" val="405593381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white">
          <a:xfrm>
            <a:off x="709926" y="2051392"/>
            <a:ext cx="4190120" cy="47498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4805" tIns="47402" rIns="94805" bIns="47402" anchor="ctr"/>
          <a:lstStyle/>
          <a:p>
            <a:pPr algn="ctr">
              <a:buFontTx/>
              <a:buNone/>
              <a:defRPr/>
            </a:pPr>
            <a:endParaRPr lang="en-US" sz="2500" b="1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-117404" y="162801"/>
            <a:ext cx="4294318" cy="1165197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sz="2800" dirty="0"/>
              <a:t>Inhibition COX-1 vs COX-2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1035362" y="2348880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048062" y="5589240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6" name="Freeform 6"/>
          <p:cNvSpPr>
            <a:spLocks/>
          </p:cNvSpPr>
          <p:nvPr/>
        </p:nvSpPr>
        <p:spPr bwMode="auto">
          <a:xfrm>
            <a:off x="1259632" y="2973774"/>
            <a:ext cx="3470142" cy="2558535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1108387" y="2970118"/>
            <a:ext cx="3263318" cy="2575362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334577" y="3517572"/>
            <a:ext cx="102910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371273" y="4477914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231119" y="5733256"/>
            <a:ext cx="11167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</a:rPr>
              <a:t>0.1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910920" y="3333195"/>
            <a:ext cx="7117464" cy="5660"/>
          </a:xfrm>
          <a:prstGeom prst="line">
            <a:avLst/>
          </a:prstGeom>
          <a:noFill/>
          <a:ln w="254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2535302" y="3447057"/>
            <a:ext cx="78754" cy="2156088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1893765" y="6298295"/>
            <a:ext cx="5664706" cy="36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Concentrations plasmatiques en AINS (µg/</a:t>
            </a:r>
            <a:r>
              <a:rPr lang="fr-FR" altLang="fr-FR" sz="1800" b="1" dirty="0" err="1">
                <a:solidFill>
                  <a:srgbClr val="000000"/>
                </a:solidFill>
              </a:rPr>
              <a:t>mL</a:t>
            </a:r>
            <a:r>
              <a:rPr lang="fr-FR" altLang="fr-FR" sz="1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 rot="16200000">
            <a:off x="-1646200" y="3777896"/>
            <a:ext cx="3795892" cy="3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Inhibition de l’activité de COX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5311684" y="2392640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5324384" y="5633000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5236652" y="2996952"/>
            <a:ext cx="3470142" cy="2506091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6318673" y="3068960"/>
            <a:ext cx="2873609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8087456" y="3160192"/>
            <a:ext cx="107794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6228889" y="3931582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7470011" y="5736366"/>
            <a:ext cx="11167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</a:rPr>
              <a:t>0.02</a:t>
            </a: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H="1">
            <a:off x="7673518" y="3333195"/>
            <a:ext cx="21552" cy="2286833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29755" y="1875115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1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759720" y="1937217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2 </a:t>
            </a:r>
          </a:p>
        </p:txBody>
      </p:sp>
      <p:cxnSp>
        <p:nvCxnSpPr>
          <p:cNvPr id="4" name="Connecteur droit 3"/>
          <p:cNvCxnSpPr/>
          <p:nvPr/>
        </p:nvCxnSpPr>
        <p:spPr bwMode="auto">
          <a:xfrm flipV="1">
            <a:off x="1035362" y="2893284"/>
            <a:ext cx="8433182" cy="15444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5" name="ZoneTexte 4"/>
          <p:cNvSpPr txBox="1"/>
          <p:nvPr/>
        </p:nvSpPr>
        <p:spPr>
          <a:xfrm>
            <a:off x="251520" y="2708920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sz="2000" dirty="0">
                <a:solidFill>
                  <a:srgbClr val="000000"/>
                </a:solidFill>
              </a:rPr>
              <a:t>100%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381680" y="192163"/>
            <a:ext cx="4641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400" dirty="0"/>
              <a:t>L’AINS 1 est </a:t>
            </a:r>
            <a:r>
              <a:rPr lang="fr-FR" sz="2400" b="1" dirty="0"/>
              <a:t>moins efficace </a:t>
            </a:r>
            <a:r>
              <a:rPr lang="fr-FR" sz="2400" dirty="0"/>
              <a:t>que l’AINS 2</a:t>
            </a:r>
          </a:p>
          <a:p>
            <a:pPr marL="514350" indent="-514350">
              <a:buAutoNum type="alphaUcPeriod"/>
            </a:pPr>
            <a:r>
              <a:rPr lang="fr-FR" sz="2400" dirty="0"/>
              <a:t>Vrai</a:t>
            </a:r>
          </a:p>
          <a:p>
            <a:pPr marL="514350" indent="-514350">
              <a:buAutoNum type="alphaUcPeriod"/>
            </a:pPr>
            <a:r>
              <a:rPr lang="fr-FR" sz="2400" dirty="0"/>
              <a:t>Faux</a:t>
            </a:r>
          </a:p>
        </p:txBody>
      </p:sp>
    </p:spTree>
    <p:extLst>
      <p:ext uri="{BB962C8B-B14F-4D97-AF65-F5344CB8AC3E}">
        <p14:creationId xmlns:p14="http://schemas.microsoft.com/office/powerpoint/2010/main" val="145734004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white">
          <a:xfrm>
            <a:off x="709926" y="2051392"/>
            <a:ext cx="4190120" cy="47498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4805" tIns="47402" rIns="94805" bIns="47402" anchor="ctr"/>
          <a:lstStyle/>
          <a:p>
            <a:pPr algn="ctr">
              <a:buFontTx/>
              <a:buNone/>
              <a:defRPr/>
            </a:pPr>
            <a:endParaRPr lang="en-US" sz="2500" b="1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44624"/>
            <a:ext cx="8186738" cy="1231900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dirty="0"/>
              <a:t>Sélectivité COX-1 vs COX-2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984227" y="1723986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996927" y="4964346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6" name="Freeform 6"/>
          <p:cNvSpPr>
            <a:spLocks/>
          </p:cNvSpPr>
          <p:nvPr/>
        </p:nvSpPr>
        <p:spPr bwMode="auto">
          <a:xfrm>
            <a:off x="1208497" y="2348880"/>
            <a:ext cx="3470142" cy="2558535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1057252" y="2348880"/>
            <a:ext cx="3263318" cy="2571706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283442" y="2892678"/>
            <a:ext cx="102910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320138" y="3853020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560508" y="5267883"/>
            <a:ext cx="4933136" cy="36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Concentration en AINS (µg/</a:t>
            </a:r>
            <a:r>
              <a:rPr lang="fr-FR" altLang="fr-FR" sz="1800" b="1" dirty="0" err="1">
                <a:solidFill>
                  <a:srgbClr val="000000"/>
                </a:solidFill>
              </a:rPr>
              <a:t>mL</a:t>
            </a:r>
            <a:r>
              <a:rPr lang="fr-FR" altLang="fr-FR" sz="1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 rot="16200000">
            <a:off x="-1513819" y="3266995"/>
            <a:ext cx="3795892" cy="3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Inhibition de l’activité de COX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5260549" y="1767746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5273249" y="5008106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5185517" y="2458255"/>
            <a:ext cx="3470142" cy="2506091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6267538" y="2492528"/>
            <a:ext cx="2873609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8036321" y="2535298"/>
            <a:ext cx="107794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6177754" y="3306688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382313" y="1161126"/>
            <a:ext cx="3470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1</a:t>
            </a:r>
          </a:p>
          <a:p>
            <a:pPr algn="ctr">
              <a:buFontTx/>
              <a:buNone/>
            </a:pPr>
            <a:r>
              <a:rPr lang="fr-FR" sz="2000" b="1" dirty="0">
                <a:solidFill>
                  <a:srgbClr val="FF0000"/>
                </a:solidFill>
              </a:rPr>
              <a:t>Sélectif vis-à-vis de COX 2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599800" y="1208390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2 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937239" y="5894418"/>
            <a:ext cx="7629927" cy="724667"/>
          </a:xfrm>
          <a:prstGeom prst="rect">
            <a:avLst/>
          </a:prstGeom>
          <a:solidFill>
            <a:schemeClr val="bg1"/>
          </a:solidFill>
          <a:ln w="38100">
            <a:solidFill>
              <a:srgbClr val="FE9B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48050">
              <a:lnSpc>
                <a:spcPct val="80000"/>
              </a:lnSpc>
              <a:spcBef>
                <a:spcPct val="100000"/>
              </a:spcBef>
              <a:buNone/>
              <a:defRPr/>
            </a:pPr>
            <a:r>
              <a:rPr lang="fr-FR" kern="0" dirty="0">
                <a:solidFill>
                  <a:srgbClr val="FF0000"/>
                </a:solidFill>
                <a:latin typeface="+mj-lt"/>
              </a:rPr>
              <a:t>La sélectivité </a:t>
            </a:r>
            <a:r>
              <a:rPr lang="fr-FR" b="0" kern="0" dirty="0">
                <a:latin typeface="+mj-lt"/>
              </a:rPr>
              <a:t>est l’affinité d’un principe actif pour une cible par rapport à une autre 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164218" y="5591809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FF6600"/>
                </a:solidFill>
                <a:latin typeface="Arial Black" panose="020B0A04020102020204" pitchFamily="34" charset="0"/>
              </a:rPr>
              <a:t>Définition</a:t>
            </a:r>
          </a:p>
        </p:txBody>
      </p:sp>
    </p:spTree>
    <p:extLst>
      <p:ext uri="{BB962C8B-B14F-4D97-AF65-F5344CB8AC3E}">
        <p14:creationId xmlns:p14="http://schemas.microsoft.com/office/powerpoint/2010/main" val="382922016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1765300" y="2724150"/>
            <a:ext cx="6005513" cy="874713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287338"/>
            <a:ext cx="8194675" cy="950912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7738"/>
            <a:r>
              <a:rPr lang="fr-FR" altLang="fr-FR" dirty="0"/>
              <a:t>Sélectivité COX-1 vs COX-2</a:t>
            </a:r>
            <a:endParaRPr lang="en-US" altLang="fr-FR" dirty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33538"/>
            <a:ext cx="8159750" cy="4541837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4805" tIns="47402" rIns="94805" bIns="47402"/>
          <a:lstStyle/>
          <a:p>
            <a:pPr marL="0" indent="0" defTabSz="948050">
              <a:lnSpc>
                <a:spcPct val="110000"/>
              </a:lnSpc>
              <a:buFontTx/>
              <a:buNone/>
              <a:defRPr/>
            </a:pPr>
            <a:endParaRPr lang="fr-FR" sz="1800" b="0" dirty="0">
              <a:latin typeface="+mj-lt"/>
            </a:endParaRPr>
          </a:p>
          <a:p>
            <a:pPr marL="355519" indent="-355519" defTabSz="948050">
              <a:lnSpc>
                <a:spcPct val="110000"/>
              </a:lnSpc>
              <a:buFontTx/>
              <a:buNone/>
              <a:defRPr/>
            </a:pPr>
            <a:r>
              <a:rPr lang="fr-FR" sz="2900" b="0" dirty="0">
                <a:latin typeface="+mj-lt"/>
              </a:rPr>
              <a:t>		</a:t>
            </a:r>
            <a:r>
              <a:rPr lang="fr-FR" sz="2900" b="0" dirty="0">
                <a:solidFill>
                  <a:schemeClr val="tx2"/>
                </a:solidFill>
                <a:latin typeface="+mj-lt"/>
              </a:rPr>
              <a:t>Sélectivité = </a:t>
            </a:r>
            <a:r>
              <a:rPr lang="fr-FR" sz="3300" b="0" dirty="0">
                <a:solidFill>
                  <a:schemeClr val="tx2"/>
                </a:solidFill>
                <a:latin typeface="+mj-lt"/>
              </a:rPr>
              <a:t>IC</a:t>
            </a:r>
            <a:r>
              <a:rPr lang="fr-FR" sz="3300" b="0" baseline="-25000" dirty="0">
                <a:solidFill>
                  <a:schemeClr val="tx2"/>
                </a:solidFill>
                <a:latin typeface="+mj-lt"/>
              </a:rPr>
              <a:t>50 COX-1</a:t>
            </a:r>
            <a:r>
              <a:rPr lang="fr-FR" sz="3300" b="0" dirty="0">
                <a:solidFill>
                  <a:schemeClr val="tx2"/>
                </a:solidFill>
                <a:latin typeface="+mj-lt"/>
              </a:rPr>
              <a:t> / IC</a:t>
            </a:r>
            <a:r>
              <a:rPr lang="fr-FR" sz="3300" b="0" baseline="-25000" dirty="0">
                <a:solidFill>
                  <a:schemeClr val="tx2"/>
                </a:solidFill>
                <a:latin typeface="+mj-lt"/>
              </a:rPr>
              <a:t>50 COX-2</a:t>
            </a:r>
          </a:p>
          <a:p>
            <a:pPr marL="355519" indent="-355519" defTabSz="948050">
              <a:lnSpc>
                <a:spcPct val="110000"/>
              </a:lnSpc>
              <a:buFontTx/>
              <a:buNone/>
              <a:defRPr/>
            </a:pPr>
            <a:r>
              <a:rPr lang="fr-FR" sz="2800" b="0" dirty="0">
                <a:latin typeface="+mj-lt"/>
              </a:rPr>
              <a:t>    </a:t>
            </a:r>
          </a:p>
          <a:p>
            <a:pPr marL="355519" indent="-355519" defTabSz="948050">
              <a:lnSpc>
                <a:spcPct val="110000"/>
              </a:lnSpc>
              <a:buFontTx/>
              <a:buNone/>
              <a:defRPr/>
            </a:pPr>
            <a:r>
              <a:rPr lang="fr-FR" sz="2800" b="0" dirty="0">
                <a:latin typeface="+mj-lt"/>
              </a:rPr>
              <a:t>	Plus ce rapport </a:t>
            </a:r>
            <a:r>
              <a:rPr lang="fr-FR" sz="2800" dirty="0">
                <a:solidFill>
                  <a:srgbClr val="C00000"/>
                </a:solidFill>
                <a:latin typeface="+mj-lt"/>
              </a:rPr>
              <a:t>est élevé</a:t>
            </a:r>
            <a:r>
              <a:rPr lang="fr-FR" sz="2800" b="0" dirty="0">
                <a:latin typeface="+mj-lt"/>
              </a:rPr>
              <a:t>, plus l’AINS sera qualifié de </a:t>
            </a:r>
            <a:r>
              <a:rPr lang="fr-FR" sz="2800" dirty="0">
                <a:solidFill>
                  <a:srgbClr val="C00000"/>
                </a:solidFill>
                <a:latin typeface="+mj-lt"/>
              </a:rPr>
              <a:t>sélectif vis-à-vis de COX-2 </a:t>
            </a:r>
          </a:p>
          <a:p>
            <a:pPr marL="0" indent="0" defTabSz="948050">
              <a:lnSpc>
                <a:spcPct val="110000"/>
              </a:lnSpc>
              <a:buFontTx/>
              <a:buNone/>
              <a:defRPr/>
            </a:pPr>
            <a:endParaRPr lang="fr-FR" sz="21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869" name="Rectangle 1"/>
          <p:cNvSpPr>
            <a:spLocks noChangeArrowheads="1"/>
          </p:cNvSpPr>
          <p:nvPr/>
        </p:nvSpPr>
        <p:spPr bwMode="auto">
          <a:xfrm>
            <a:off x="1185863" y="1988840"/>
            <a:ext cx="6985000" cy="790575"/>
          </a:xfrm>
          <a:prstGeom prst="rect">
            <a:avLst/>
          </a:prstGeom>
          <a:noFill/>
          <a:ln w="25400" algn="ctr">
            <a:solidFill>
              <a:srgbClr val="FE9B03"/>
            </a:solidFill>
            <a:round/>
            <a:headEnd/>
            <a:tailEnd/>
          </a:ln>
          <a:effectLst>
            <a:outerShdw dist="35921" dir="2700000" algn="ctr" rotWithShape="0">
              <a:srgbClr val="FE9B0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anchorCtr="1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8860194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white">
          <a:xfrm>
            <a:off x="709926" y="2051392"/>
            <a:ext cx="4190120" cy="47498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4805" tIns="47402" rIns="94805" bIns="47402" anchor="ctr"/>
          <a:lstStyle/>
          <a:p>
            <a:pPr algn="ctr">
              <a:buFontTx/>
              <a:buNone/>
              <a:defRPr/>
            </a:pPr>
            <a:endParaRPr lang="en-US" sz="2500" b="1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44624"/>
            <a:ext cx="8186738" cy="1231900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dirty="0"/>
              <a:t>Sélectivité COX-1 vs COX-2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984227" y="1723986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996927" y="4964346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6" name="Freeform 6"/>
          <p:cNvSpPr>
            <a:spLocks/>
          </p:cNvSpPr>
          <p:nvPr/>
        </p:nvSpPr>
        <p:spPr bwMode="auto">
          <a:xfrm>
            <a:off x="1208497" y="2348880"/>
            <a:ext cx="3470142" cy="2558535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1057252" y="2404398"/>
            <a:ext cx="3263318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283442" y="2892678"/>
            <a:ext cx="102910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887143" y="2846624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797992" y="5006693"/>
            <a:ext cx="1116745" cy="52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</a:rPr>
              <a:t>0.05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942518" y="3650649"/>
            <a:ext cx="3591675" cy="7460"/>
          </a:xfrm>
          <a:prstGeom prst="line">
            <a:avLst/>
          </a:prstGeom>
          <a:noFill/>
          <a:ln w="254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2267744" y="3658109"/>
            <a:ext cx="39377" cy="1304824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3707904" y="5083576"/>
            <a:ext cx="3612401" cy="36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Concentration en AINS (µg/</a:t>
            </a:r>
            <a:r>
              <a:rPr lang="fr-FR" altLang="fr-FR" sz="1800" b="1" dirty="0" err="1">
                <a:solidFill>
                  <a:srgbClr val="000000"/>
                </a:solidFill>
              </a:rPr>
              <a:t>mL</a:t>
            </a:r>
            <a:r>
              <a:rPr lang="fr-FR" altLang="fr-FR" sz="1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 rot="16200000">
            <a:off x="-1513819" y="3266995"/>
            <a:ext cx="3795892" cy="3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Inhibition de l’activité de COX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871284" y="1023202"/>
            <a:ext cx="26629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1</a:t>
            </a:r>
          </a:p>
          <a:p>
            <a:pPr algn="ctr">
              <a:buFontTx/>
              <a:buNone/>
            </a:pPr>
            <a:r>
              <a:rPr lang="fr-FR" b="1" dirty="0">
                <a:solidFill>
                  <a:srgbClr val="FF0000"/>
                </a:solidFill>
              </a:rPr>
              <a:t>Cox-2 Sélectif</a:t>
            </a:r>
            <a:r>
              <a:rPr lang="fr-FR" dirty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3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101223"/>
              </p:ext>
            </p:extLst>
          </p:nvPr>
        </p:nvGraphicFramePr>
        <p:xfrm>
          <a:off x="5565303" y="2606024"/>
          <a:ext cx="3000672" cy="1032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2" name="Équation" r:id="rId4" imgW="1409088" imgH="431613" progId="Equation.3">
                  <p:embed/>
                </p:oleObj>
              </mc:Choice>
              <mc:Fallback>
                <p:oleObj name="Équation" r:id="rId4" imgW="140908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303" y="2606024"/>
                        <a:ext cx="3000672" cy="1032399"/>
                      </a:xfrm>
                      <a:prstGeom prst="rect">
                        <a:avLst/>
                      </a:prstGeom>
                      <a:solidFill>
                        <a:srgbClr val="E6E6E6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Line 14"/>
          <p:cNvSpPr>
            <a:spLocks noChangeShapeType="1"/>
          </p:cNvSpPr>
          <p:nvPr/>
        </p:nvSpPr>
        <p:spPr bwMode="auto">
          <a:xfrm flipH="1">
            <a:off x="3366368" y="3697154"/>
            <a:ext cx="11147" cy="1223432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2984192" y="5068593"/>
            <a:ext cx="1116745" cy="52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</a:rPr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83514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1769186" y="3316287"/>
            <a:ext cx="6005513" cy="874713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287338"/>
            <a:ext cx="8194675" cy="950912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7738"/>
            <a:r>
              <a:rPr lang="fr-FR" altLang="fr-FR" sz="3200" dirty="0"/>
              <a:t>Sélectivité COX-1 vs COX-2</a:t>
            </a:r>
            <a:endParaRPr lang="en-US" altLang="fr-FR" sz="3300" dirty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067" y="2330373"/>
            <a:ext cx="8159750" cy="4541837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4805" tIns="47402" rIns="94805" bIns="47402"/>
          <a:lstStyle/>
          <a:p>
            <a:pPr marL="355519" indent="-355519" algn="ctr" defTabSz="948050">
              <a:lnSpc>
                <a:spcPct val="110000"/>
              </a:lnSpc>
              <a:buFontTx/>
              <a:buNone/>
              <a:defRPr/>
            </a:pPr>
            <a:r>
              <a:rPr lang="fr-FR" sz="2800" b="0" dirty="0">
                <a:solidFill>
                  <a:schemeClr val="tx2"/>
                </a:solidFill>
              </a:rPr>
              <a:t>Sélectivité = IC</a:t>
            </a:r>
            <a:r>
              <a:rPr lang="fr-FR" sz="2800" b="0" baseline="-25000" dirty="0">
                <a:solidFill>
                  <a:schemeClr val="tx2"/>
                </a:solidFill>
              </a:rPr>
              <a:t>50 COX-1</a:t>
            </a:r>
            <a:r>
              <a:rPr lang="fr-FR" sz="2800" b="0" dirty="0">
                <a:solidFill>
                  <a:schemeClr val="tx2"/>
                </a:solidFill>
              </a:rPr>
              <a:t> / IC</a:t>
            </a:r>
            <a:r>
              <a:rPr lang="fr-FR" sz="2800" b="0" baseline="-25000" dirty="0">
                <a:solidFill>
                  <a:schemeClr val="tx2"/>
                </a:solidFill>
              </a:rPr>
              <a:t>50 COX-2</a:t>
            </a:r>
            <a:r>
              <a:rPr lang="fr-FR" sz="2000" b="0" dirty="0"/>
              <a:t>    </a:t>
            </a:r>
          </a:p>
          <a:p>
            <a:pPr marL="0" indent="0" defTabSz="948050">
              <a:lnSpc>
                <a:spcPct val="110000"/>
              </a:lnSpc>
              <a:buFontTx/>
              <a:buNone/>
              <a:defRPr/>
            </a:pPr>
            <a:endParaRPr lang="fr-FR" sz="1800" b="0" dirty="0">
              <a:latin typeface="+mj-lt"/>
            </a:endParaRPr>
          </a:p>
          <a:p>
            <a:pPr marL="0" indent="0" defTabSz="948050">
              <a:lnSpc>
                <a:spcPct val="110000"/>
              </a:lnSpc>
              <a:buFontTx/>
              <a:buNone/>
              <a:defRPr/>
            </a:pPr>
            <a:r>
              <a:rPr lang="fr-FR" b="0" u="sng" dirty="0">
                <a:latin typeface="+mj-lt"/>
              </a:rPr>
              <a:t>Il faudrait plutôt</a:t>
            </a:r>
          </a:p>
          <a:p>
            <a:pPr marL="0" indent="0" defTabSz="948050">
              <a:lnSpc>
                <a:spcPct val="110000"/>
              </a:lnSpc>
              <a:buFontTx/>
              <a:buNone/>
              <a:defRPr/>
            </a:pPr>
            <a:endParaRPr lang="fr-FR" sz="1800" b="0" dirty="0">
              <a:latin typeface="+mj-lt"/>
            </a:endParaRPr>
          </a:p>
          <a:p>
            <a:pPr marL="355519" indent="-355519" defTabSz="948050">
              <a:lnSpc>
                <a:spcPct val="110000"/>
              </a:lnSpc>
              <a:buFontTx/>
              <a:buNone/>
              <a:defRPr/>
            </a:pPr>
            <a:r>
              <a:rPr lang="fr-FR" sz="2900" b="0" dirty="0">
                <a:latin typeface="+mj-lt"/>
              </a:rPr>
              <a:t>		</a:t>
            </a:r>
            <a:r>
              <a:rPr lang="fr-FR" sz="2900" b="0" dirty="0">
                <a:solidFill>
                  <a:schemeClr val="tx2"/>
                </a:solidFill>
                <a:latin typeface="+mj-lt"/>
              </a:rPr>
              <a:t>Sélectivité = </a:t>
            </a:r>
            <a:r>
              <a:rPr lang="fr-FR" sz="3300" b="0" dirty="0">
                <a:solidFill>
                  <a:schemeClr val="tx2"/>
                </a:solidFill>
              </a:rPr>
              <a:t>IC</a:t>
            </a:r>
            <a:r>
              <a:rPr lang="fr-FR" sz="3300" baseline="-25000" dirty="0">
                <a:solidFill>
                  <a:schemeClr val="tx2"/>
                </a:solidFill>
              </a:rPr>
              <a:t>20</a:t>
            </a:r>
            <a:r>
              <a:rPr lang="fr-FR" sz="3300" b="0" baseline="-25000" dirty="0">
                <a:solidFill>
                  <a:schemeClr val="tx2"/>
                </a:solidFill>
              </a:rPr>
              <a:t> COX-1</a:t>
            </a:r>
            <a:r>
              <a:rPr lang="fr-FR" sz="3300" b="0" dirty="0">
                <a:solidFill>
                  <a:schemeClr val="tx2"/>
                </a:solidFill>
              </a:rPr>
              <a:t> / IC</a:t>
            </a:r>
            <a:r>
              <a:rPr lang="fr-FR" sz="3300" baseline="-25000" dirty="0">
                <a:solidFill>
                  <a:schemeClr val="tx2"/>
                </a:solidFill>
              </a:rPr>
              <a:t>80</a:t>
            </a:r>
            <a:r>
              <a:rPr lang="fr-FR" sz="3300" b="0" baseline="-25000" dirty="0">
                <a:solidFill>
                  <a:schemeClr val="tx2"/>
                </a:solidFill>
              </a:rPr>
              <a:t> COX-2</a:t>
            </a:r>
            <a:endParaRPr lang="fr-FR" sz="21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7893" name="Rectangle 1"/>
          <p:cNvSpPr>
            <a:spLocks noChangeArrowheads="1"/>
          </p:cNvSpPr>
          <p:nvPr/>
        </p:nvSpPr>
        <p:spPr bwMode="auto">
          <a:xfrm>
            <a:off x="1279442" y="4248350"/>
            <a:ext cx="6985000" cy="590834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anchorCtr="1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endParaRPr lang="fr-FR" alt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7894" name="Rectangle 1"/>
          <p:cNvSpPr>
            <a:spLocks noChangeArrowheads="1"/>
          </p:cNvSpPr>
          <p:nvPr/>
        </p:nvSpPr>
        <p:spPr bwMode="auto">
          <a:xfrm>
            <a:off x="1278649" y="2292350"/>
            <a:ext cx="6985000" cy="592137"/>
          </a:xfrm>
          <a:prstGeom prst="rect">
            <a:avLst/>
          </a:prstGeom>
          <a:noFill/>
          <a:ln w="25400" algn="ctr">
            <a:solidFill>
              <a:srgbClr val="FE9B03"/>
            </a:solidFill>
            <a:round/>
            <a:headEnd/>
            <a:tailEnd/>
          </a:ln>
          <a:effectLst>
            <a:outerShdw dist="35921" dir="2700000" algn="ctr" rotWithShape="0">
              <a:srgbClr val="FE9B0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anchorCtr="1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AutoNum type="arabicPeriod"/>
            </a:pPr>
            <a:endParaRPr lang="fr-FR" altLang="fr-FR"/>
          </a:p>
        </p:txBody>
      </p:sp>
      <p:cxnSp>
        <p:nvCxnSpPr>
          <p:cNvPr id="3" name="Connecteur droit avec flèche 2"/>
          <p:cNvCxnSpPr/>
          <p:nvPr/>
        </p:nvCxnSpPr>
        <p:spPr bwMode="auto">
          <a:xfrm flipV="1">
            <a:off x="3563888" y="4867648"/>
            <a:ext cx="576064" cy="86560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5" name="ZoneTexte 4"/>
          <p:cNvSpPr txBox="1"/>
          <p:nvPr/>
        </p:nvSpPr>
        <p:spPr>
          <a:xfrm>
            <a:off x="1165806" y="5742368"/>
            <a:ext cx="400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/>
              <a:t>Inhibition de 20% sur COX-1 </a:t>
            </a:r>
          </a:p>
          <a:p>
            <a:pPr>
              <a:buNone/>
            </a:pPr>
            <a:r>
              <a:rPr lang="fr-FR" sz="2000" b="1" dirty="0"/>
              <a:t>= Très peu d’effets indésirables</a:t>
            </a:r>
          </a:p>
        </p:txBody>
      </p:sp>
      <p:cxnSp>
        <p:nvCxnSpPr>
          <p:cNvPr id="11" name="Connecteur droit avec flèche 10"/>
          <p:cNvCxnSpPr/>
          <p:nvPr/>
        </p:nvCxnSpPr>
        <p:spPr bwMode="auto">
          <a:xfrm flipH="1" flipV="1">
            <a:off x="6486939" y="4867648"/>
            <a:ext cx="643880" cy="86560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14" name="ZoneTexte 13"/>
          <p:cNvSpPr txBox="1"/>
          <p:nvPr/>
        </p:nvSpPr>
        <p:spPr>
          <a:xfrm>
            <a:off x="5263705" y="5742368"/>
            <a:ext cx="3502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/>
              <a:t>Inhibition de 80% sur COX-2 </a:t>
            </a:r>
          </a:p>
          <a:p>
            <a:pPr>
              <a:buNone/>
            </a:pPr>
            <a:r>
              <a:rPr lang="fr-FR" sz="2000" b="1" dirty="0"/>
              <a:t>= Effet thérapeutique élevé</a:t>
            </a:r>
          </a:p>
        </p:txBody>
      </p:sp>
    </p:spTree>
    <p:extLst>
      <p:ext uri="{BB962C8B-B14F-4D97-AF65-F5344CB8AC3E}">
        <p14:creationId xmlns:p14="http://schemas.microsoft.com/office/powerpoint/2010/main" val="392642853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white">
          <a:xfrm>
            <a:off x="709926" y="2051392"/>
            <a:ext cx="4190120" cy="47498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4805" tIns="47402" rIns="94805" bIns="47402" anchor="ctr"/>
          <a:lstStyle/>
          <a:p>
            <a:pPr algn="ctr">
              <a:buFontTx/>
              <a:buNone/>
              <a:defRPr/>
            </a:pPr>
            <a:endParaRPr lang="en-US" sz="2500" b="1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44624"/>
            <a:ext cx="8186738" cy="1231900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dirty="0"/>
              <a:t>Sélectivité COX-1 vs COX-2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984227" y="1723986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937239" y="4920586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6" name="Freeform 6"/>
          <p:cNvSpPr>
            <a:spLocks/>
          </p:cNvSpPr>
          <p:nvPr/>
        </p:nvSpPr>
        <p:spPr bwMode="auto">
          <a:xfrm>
            <a:off x="1208497" y="2348880"/>
            <a:ext cx="3470142" cy="2558535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1057252" y="2404398"/>
            <a:ext cx="3263318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283442" y="2892678"/>
            <a:ext cx="102910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887143" y="2846624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130538" y="5006631"/>
            <a:ext cx="11167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</a:rPr>
              <a:t>0.1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996928" y="2879507"/>
            <a:ext cx="1561902" cy="0"/>
          </a:xfrm>
          <a:prstGeom prst="line">
            <a:avLst/>
          </a:prstGeom>
          <a:noFill/>
          <a:ln w="254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2509836" y="2913316"/>
            <a:ext cx="40188" cy="1945308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3707904" y="5083576"/>
            <a:ext cx="3612401" cy="36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Concentration en AINS (µg/</a:t>
            </a:r>
            <a:r>
              <a:rPr lang="fr-FR" altLang="fr-FR" sz="1800" b="1" dirty="0" err="1">
                <a:solidFill>
                  <a:srgbClr val="000000"/>
                </a:solidFill>
              </a:rPr>
              <a:t>mL</a:t>
            </a:r>
            <a:r>
              <a:rPr lang="fr-FR" altLang="fr-FR" sz="1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 rot="16200000">
            <a:off x="-1513819" y="3266995"/>
            <a:ext cx="3795892" cy="3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Inhibition de l’activité de COX</a:t>
            </a:r>
          </a:p>
        </p:txBody>
      </p:sp>
      <p:graphicFrame>
        <p:nvGraphicFramePr>
          <p:cNvPr id="3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653110"/>
              </p:ext>
            </p:extLst>
          </p:nvPr>
        </p:nvGraphicFramePr>
        <p:xfrm>
          <a:off x="5640388" y="2409825"/>
          <a:ext cx="283845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9" name="Équation" r:id="rId4" imgW="1333440" imgH="431640" progId="Equation.3">
                  <p:embed/>
                </p:oleObj>
              </mc:Choice>
              <mc:Fallback>
                <p:oleObj name="Équation" r:id="rId4" imgW="1333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388" y="2409825"/>
                        <a:ext cx="2838450" cy="1031875"/>
                      </a:xfrm>
                      <a:prstGeom prst="rect">
                        <a:avLst/>
                      </a:prstGeom>
                      <a:solidFill>
                        <a:srgbClr val="E6E6E6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3008300" y="4365104"/>
            <a:ext cx="0" cy="576064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2804326" y="5004800"/>
            <a:ext cx="11167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</a:rPr>
              <a:t>0.3</a:t>
            </a: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937240" y="4406324"/>
            <a:ext cx="2071060" cy="30788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92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98500" y="287338"/>
            <a:ext cx="81946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2pPr>
            <a:lvl3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3pPr>
            <a:lvl4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4pPr>
            <a:lvl5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5pPr>
            <a:lvl6pPr marL="4572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defTabSz="947738">
              <a:buNone/>
            </a:pPr>
            <a:r>
              <a:rPr lang="fr-FR" altLang="fr-FR" sz="3200" kern="0"/>
              <a:t>Sélectivité COX-1 vs COX-2</a:t>
            </a:r>
            <a:endParaRPr lang="en-US" altLang="fr-FR" sz="3300" kern="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701876"/>
              </p:ext>
            </p:extLst>
          </p:nvPr>
        </p:nvGraphicFramePr>
        <p:xfrm>
          <a:off x="995772" y="3212976"/>
          <a:ext cx="7152456" cy="1412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8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8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745"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/>
                        <a:t>Mavacoxib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/>
                        <a:t>carprofene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745">
                <a:tc>
                  <a:txBody>
                    <a:bodyPr/>
                    <a:lstStyle/>
                    <a:p>
                      <a:r>
                        <a:rPr lang="fr-FR" sz="2400" b="0" dirty="0">
                          <a:solidFill>
                            <a:schemeClr val="tx2"/>
                          </a:solidFill>
                        </a:rPr>
                        <a:t> IC</a:t>
                      </a:r>
                      <a:r>
                        <a:rPr lang="fr-FR" sz="2400" b="0" baseline="-25000" dirty="0">
                          <a:solidFill>
                            <a:schemeClr val="tx2"/>
                          </a:solidFill>
                        </a:rPr>
                        <a:t>50 COX-1</a:t>
                      </a:r>
                      <a:r>
                        <a:rPr lang="fr-FR" sz="2400" b="0" dirty="0">
                          <a:solidFill>
                            <a:schemeClr val="tx2"/>
                          </a:solidFill>
                        </a:rPr>
                        <a:t> / IC</a:t>
                      </a:r>
                      <a:r>
                        <a:rPr lang="fr-FR" sz="2400" b="0" baseline="-25000" dirty="0">
                          <a:solidFill>
                            <a:schemeClr val="tx2"/>
                          </a:solidFill>
                        </a:rPr>
                        <a:t>50 COX-2</a:t>
                      </a:r>
                      <a:r>
                        <a:rPr lang="fr-FR" sz="1800" b="0" dirty="0"/>
                        <a:t>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22.1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17.2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>
                          <a:solidFill>
                            <a:schemeClr val="tx2"/>
                          </a:solidFill>
                        </a:rPr>
                        <a:t>IC</a:t>
                      </a:r>
                      <a:r>
                        <a:rPr lang="fr-FR" sz="2400" baseline="-25000" dirty="0">
                          <a:solidFill>
                            <a:schemeClr val="tx2"/>
                          </a:solidFill>
                        </a:rPr>
                        <a:t>20</a:t>
                      </a:r>
                      <a:r>
                        <a:rPr lang="fr-FR" sz="2400" b="0" baseline="-25000" dirty="0">
                          <a:solidFill>
                            <a:schemeClr val="tx2"/>
                          </a:solidFill>
                        </a:rPr>
                        <a:t> COX-1</a:t>
                      </a:r>
                      <a:r>
                        <a:rPr lang="fr-FR" sz="2400" b="0" dirty="0">
                          <a:solidFill>
                            <a:schemeClr val="tx2"/>
                          </a:solidFill>
                        </a:rPr>
                        <a:t> / IC</a:t>
                      </a:r>
                      <a:r>
                        <a:rPr lang="fr-FR" sz="2400" baseline="-25000" dirty="0">
                          <a:solidFill>
                            <a:schemeClr val="tx2"/>
                          </a:solidFill>
                        </a:rPr>
                        <a:t>80</a:t>
                      </a:r>
                      <a:r>
                        <a:rPr lang="fr-FR" sz="2400" b="0" baseline="-25000" dirty="0">
                          <a:solidFill>
                            <a:schemeClr val="tx2"/>
                          </a:solidFill>
                        </a:rPr>
                        <a:t> COX-2</a:t>
                      </a:r>
                      <a:endParaRPr lang="fr-FR" sz="16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1.92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1.95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548393" y="2738191"/>
            <a:ext cx="7992888" cy="2664296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fr-FR" sz="2800" kern="0" dirty="0"/>
          </a:p>
          <a:p>
            <a:endParaRPr lang="fr-FR" sz="2800" kern="0" dirty="0"/>
          </a:p>
          <a:p>
            <a:endParaRPr lang="fr-FR" sz="2800" kern="0" dirty="0"/>
          </a:p>
        </p:txBody>
      </p:sp>
      <p:sp>
        <p:nvSpPr>
          <p:cNvPr id="7" name="ZoneTexte 6"/>
          <p:cNvSpPr txBox="1"/>
          <p:nvPr/>
        </p:nvSpPr>
        <p:spPr>
          <a:xfrm>
            <a:off x="7129484" y="2339588"/>
            <a:ext cx="141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Exemples</a:t>
            </a:r>
          </a:p>
        </p:txBody>
      </p:sp>
    </p:spTree>
    <p:extLst>
      <p:ext uri="{BB962C8B-B14F-4D97-AF65-F5344CB8AC3E}">
        <p14:creationId xmlns:p14="http://schemas.microsoft.com/office/powerpoint/2010/main" val="1278892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7504" y="3356992"/>
            <a:ext cx="2592288" cy="152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74613" indent="0" defTabSz="947738">
              <a:buNone/>
              <a:defRPr/>
            </a:pPr>
            <a:r>
              <a:rPr lang="fr-FR" sz="1800" kern="0" dirty="0" err="1">
                <a:latin typeface="+mj-lt"/>
              </a:rPr>
              <a:t>Kétoprofène</a:t>
            </a:r>
            <a:endParaRPr lang="fr-FR" sz="1800" kern="0" dirty="0">
              <a:latin typeface="+mj-lt"/>
            </a:endParaRPr>
          </a:p>
          <a:p>
            <a:pPr marL="74613" indent="0" defTabSz="947738">
              <a:buNone/>
              <a:defRPr/>
            </a:pPr>
            <a:r>
              <a:rPr lang="fr-FR" sz="1800" kern="0" dirty="0" err="1">
                <a:latin typeface="+mj-lt"/>
              </a:rPr>
              <a:t>Védaprofène</a:t>
            </a:r>
            <a:endParaRPr lang="fr-FR" sz="1800" kern="0" dirty="0">
              <a:latin typeface="+mj-lt"/>
            </a:endParaRPr>
          </a:p>
          <a:p>
            <a:pPr marL="74613" indent="0" defTabSz="947738">
              <a:buNone/>
              <a:defRPr/>
            </a:pPr>
            <a:r>
              <a:rPr lang="fr-FR" sz="1600" kern="0" dirty="0" err="1">
                <a:latin typeface="+mj-lt"/>
              </a:rPr>
              <a:t>Flunixine</a:t>
            </a:r>
            <a:r>
              <a:rPr lang="fr-FR" sz="1600" kern="0" dirty="0">
                <a:latin typeface="+mj-lt"/>
              </a:rPr>
              <a:t> </a:t>
            </a:r>
            <a:r>
              <a:rPr lang="fr-FR" sz="1600" kern="0" dirty="0" err="1">
                <a:latin typeface="+mj-lt"/>
              </a:rPr>
              <a:t>meglumine</a:t>
            </a:r>
            <a:endParaRPr lang="fr-FR" sz="1600" kern="0" dirty="0">
              <a:latin typeface="+mj-lt"/>
            </a:endParaRPr>
          </a:p>
          <a:p>
            <a:pPr marL="74613" indent="0" defTabSz="947738">
              <a:buNone/>
              <a:defRPr/>
            </a:pPr>
            <a:r>
              <a:rPr lang="fr-FR" altLang="fr-FR" sz="1800" dirty="0"/>
              <a:t>Aspirine</a:t>
            </a:r>
          </a:p>
          <a:p>
            <a:pPr marL="474663" lvl="1" indent="0" algn="ctr" defTabSz="947738">
              <a:buFontTx/>
              <a:buNone/>
              <a:defRPr/>
            </a:pPr>
            <a:endParaRPr lang="fr-FR" sz="2000" kern="0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11760" y="3402097"/>
            <a:ext cx="2232248" cy="96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18" tIns="46086" rIns="93818" bIns="46086"/>
          <a:lstStyle>
            <a:lvl1pPr marL="342900" indent="-3429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4746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buSzPct val="100000"/>
              <a:buFontTx/>
              <a:buNone/>
            </a:pPr>
            <a:r>
              <a:rPr lang="fr-FR" altLang="fr-FR" sz="2000" b="1" dirty="0"/>
              <a:t>Ibuprofène</a:t>
            </a:r>
          </a:p>
          <a:p>
            <a:pPr>
              <a:spcBef>
                <a:spcPts val="0"/>
              </a:spcBef>
              <a:buSzPct val="100000"/>
              <a:buFontTx/>
              <a:buNone/>
            </a:pPr>
            <a:r>
              <a:rPr lang="fr-FR" altLang="fr-FR" sz="2000" b="1" dirty="0"/>
              <a:t>Phénylbutazone</a:t>
            </a:r>
          </a:p>
          <a:p>
            <a:pPr>
              <a:spcBef>
                <a:spcPts val="0"/>
              </a:spcBef>
              <a:buSzPct val="100000"/>
              <a:buFontTx/>
              <a:buNone/>
            </a:pPr>
            <a:r>
              <a:rPr lang="fr-FR" altLang="fr-FR" sz="1800" b="1" dirty="0"/>
              <a:t>a. salicylique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63888" y="3366993"/>
            <a:ext cx="4306887" cy="101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05" tIns="47402" rIns="94805" bIns="4740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2000" b="1" dirty="0" err="1"/>
              <a:t>Carprofène</a:t>
            </a:r>
            <a:endParaRPr lang="fr-FR" altLang="fr-FR" sz="2000" b="1" dirty="0"/>
          </a:p>
          <a:p>
            <a:pPr algn="ctr">
              <a:buFontTx/>
              <a:buNone/>
            </a:pPr>
            <a:r>
              <a:rPr lang="fr-FR" altLang="fr-FR" sz="2000" b="1" dirty="0" err="1"/>
              <a:t>Méloxicam</a:t>
            </a:r>
            <a:endParaRPr lang="fr-FR" altLang="fr-FR" sz="2000" b="1" dirty="0"/>
          </a:p>
          <a:p>
            <a:pPr algn="ctr">
              <a:buFontTx/>
              <a:buNone/>
            </a:pPr>
            <a:r>
              <a:rPr lang="fr-FR" altLang="fr-FR" sz="2000" b="1" dirty="0" err="1"/>
              <a:t>Ac</a:t>
            </a:r>
            <a:r>
              <a:rPr lang="fr-FR" altLang="fr-FR" sz="2000" b="1" dirty="0"/>
              <a:t>. </a:t>
            </a:r>
            <a:r>
              <a:rPr lang="fr-FR" altLang="fr-FR" sz="2000" b="1" dirty="0" err="1"/>
              <a:t>Tolfénamique</a:t>
            </a:r>
            <a:endParaRPr lang="fr-FR" altLang="fr-FR" sz="2000" b="1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224849" y="3326300"/>
            <a:ext cx="1919151" cy="163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805" tIns="47402" rIns="94805" bIns="47402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57150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 err="1"/>
              <a:t>Firo</a:t>
            </a:r>
            <a:r>
              <a:rPr lang="fr-FR" altLang="fr-FR" sz="2000" b="1" dirty="0" err="1">
                <a:solidFill>
                  <a:srgbClr val="FFC000"/>
                </a:solidFill>
              </a:rPr>
              <a:t>coxib</a:t>
            </a:r>
            <a:r>
              <a:rPr lang="fr-FR" altLang="fr-FR" sz="2000" b="1" dirty="0"/>
              <a:t> </a:t>
            </a:r>
          </a:p>
          <a:p>
            <a:pPr>
              <a:buFontTx/>
              <a:buNone/>
            </a:pPr>
            <a:r>
              <a:rPr lang="fr-FR" altLang="fr-FR" sz="2000" b="1" dirty="0" err="1"/>
              <a:t>Robéna</a:t>
            </a:r>
            <a:r>
              <a:rPr lang="fr-FR" altLang="fr-FR" sz="2000" b="1" dirty="0" err="1">
                <a:solidFill>
                  <a:srgbClr val="FFC000"/>
                </a:solidFill>
              </a:rPr>
              <a:t>coxib</a:t>
            </a:r>
            <a:r>
              <a:rPr lang="fr-FR" altLang="fr-FR" sz="2000" b="1" dirty="0"/>
              <a:t> </a:t>
            </a:r>
          </a:p>
          <a:p>
            <a:pPr>
              <a:buFontTx/>
              <a:buNone/>
            </a:pPr>
            <a:r>
              <a:rPr lang="fr-FR" altLang="fr-FR" sz="2000" b="1" dirty="0" err="1"/>
              <a:t>Cimi</a:t>
            </a:r>
            <a:r>
              <a:rPr lang="fr-FR" altLang="fr-FR" sz="2000" b="1" dirty="0" err="1">
                <a:solidFill>
                  <a:srgbClr val="FFC000"/>
                </a:solidFill>
              </a:rPr>
              <a:t>coxib</a:t>
            </a:r>
            <a:endParaRPr lang="fr-FR" altLang="fr-FR" sz="2000" b="1" dirty="0">
              <a:solidFill>
                <a:srgbClr val="FFC000"/>
              </a:solidFill>
            </a:endParaRPr>
          </a:p>
          <a:p>
            <a:pPr>
              <a:buFontTx/>
              <a:buNone/>
            </a:pPr>
            <a:r>
              <a:rPr lang="fr-FR" altLang="fr-FR" sz="2000" b="1" dirty="0" err="1"/>
              <a:t>Mava</a:t>
            </a:r>
            <a:r>
              <a:rPr lang="fr-FR" altLang="fr-FR" sz="2000" b="1" dirty="0" err="1">
                <a:solidFill>
                  <a:srgbClr val="FFC000"/>
                </a:solidFill>
              </a:rPr>
              <a:t>coxib</a:t>
            </a:r>
            <a:endParaRPr lang="fr-FR" altLang="fr-FR" sz="2000" b="1" dirty="0">
              <a:solidFill>
                <a:srgbClr val="FFC000"/>
              </a:solidFill>
            </a:endParaRPr>
          </a:p>
          <a:p>
            <a:pPr>
              <a:buFontTx/>
              <a:buNone/>
            </a:pPr>
            <a:r>
              <a:rPr lang="fr-FR" altLang="fr-FR" sz="2000" b="1" dirty="0" err="1"/>
              <a:t>Enfli</a:t>
            </a:r>
            <a:r>
              <a:rPr lang="fr-FR" altLang="fr-FR" sz="2000" b="1" dirty="0" err="1">
                <a:solidFill>
                  <a:srgbClr val="FFC000"/>
                </a:solidFill>
              </a:rPr>
              <a:t>coxib</a:t>
            </a:r>
            <a:r>
              <a:rPr lang="fr-FR" altLang="fr-FR" sz="2000" b="1" dirty="0"/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6631" y="2139799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/>
              <a:t>COX-1 sélectifs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228184" y="2139799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/>
              <a:t>COX-2 sélectifs</a:t>
            </a:r>
          </a:p>
        </p:txBody>
      </p:sp>
      <p:sp>
        <p:nvSpPr>
          <p:cNvPr id="10" name="Flèche droite 9"/>
          <p:cNvSpPr/>
          <p:nvPr/>
        </p:nvSpPr>
        <p:spPr bwMode="auto">
          <a:xfrm>
            <a:off x="395536" y="2663019"/>
            <a:ext cx="8064896" cy="507574"/>
          </a:xfrm>
          <a:prstGeom prst="rightArrow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FFCC"/>
              </a:gs>
              <a:gs pos="100000">
                <a:srgbClr val="C00000"/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000125" y="476672"/>
            <a:ext cx="70485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2pPr>
            <a:lvl3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3pPr>
            <a:lvl4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4pPr>
            <a:lvl5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5pPr>
            <a:lvl6pPr marL="4572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>
              <a:buNone/>
            </a:pPr>
            <a:r>
              <a:rPr lang="fr-FR" altLang="fr-FR" sz="4000" kern="0" dirty="0"/>
              <a:t>Sélectivité COX-1 vs COX-2</a:t>
            </a:r>
            <a:endParaRPr lang="fr-FR" altLang="fr-FR" sz="4800" kern="0" dirty="0"/>
          </a:p>
        </p:txBody>
      </p:sp>
      <p:sp>
        <p:nvSpPr>
          <p:cNvPr id="2" name="Ellipse 1"/>
          <p:cNvSpPr/>
          <p:nvPr/>
        </p:nvSpPr>
        <p:spPr bwMode="auto">
          <a:xfrm>
            <a:off x="6948264" y="3263792"/>
            <a:ext cx="2123728" cy="1713912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4693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167" y="1431569"/>
            <a:ext cx="8475414" cy="2085528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lIns="94805" tIns="47402" rIns="94805" bIns="47402"/>
          <a:lstStyle/>
          <a:p>
            <a:pPr marL="0" indent="0" defTabSz="948050">
              <a:lnSpc>
                <a:spcPct val="80000"/>
              </a:lnSpc>
              <a:buNone/>
              <a:defRPr/>
            </a:pPr>
            <a:r>
              <a:rPr lang="fr-FR" b="0" dirty="0">
                <a:latin typeface="+mj-lt"/>
              </a:rPr>
              <a:t>Le classement précédent (sélectif Cox-1 vs Cox-2) a été effectué </a:t>
            </a:r>
            <a:r>
              <a:rPr lang="fr-FR" dirty="0">
                <a:solidFill>
                  <a:srgbClr val="C00000"/>
                </a:solidFill>
                <a:latin typeface="+mj-lt"/>
              </a:rPr>
              <a:t>à partir d’études </a:t>
            </a:r>
            <a:r>
              <a:rPr lang="fr-FR" i="1" dirty="0">
                <a:solidFill>
                  <a:srgbClr val="C00000"/>
                </a:solidFill>
                <a:latin typeface="+mj-lt"/>
              </a:rPr>
              <a:t>in vitro.</a:t>
            </a:r>
          </a:p>
          <a:p>
            <a:pPr marL="0" indent="0" defTabSz="948050">
              <a:lnSpc>
                <a:spcPct val="80000"/>
              </a:lnSpc>
              <a:buNone/>
              <a:defRPr/>
            </a:pPr>
            <a:endParaRPr lang="fr-FR" b="0" dirty="0">
              <a:latin typeface="+mj-lt"/>
            </a:endParaRPr>
          </a:p>
          <a:p>
            <a:pPr marL="0" indent="0" defTabSz="948050">
              <a:lnSpc>
                <a:spcPct val="80000"/>
              </a:lnSpc>
              <a:buNone/>
              <a:defRPr/>
            </a:pPr>
            <a:r>
              <a:rPr lang="fr-FR" dirty="0">
                <a:latin typeface="+mj-lt"/>
              </a:rPr>
              <a:t>L’intérêt thérapeutique </a:t>
            </a:r>
            <a:r>
              <a:rPr lang="fr-FR" b="0" dirty="0">
                <a:latin typeface="+mj-lt"/>
              </a:rPr>
              <a:t>des COX-2 sélectifs est </a:t>
            </a:r>
            <a:r>
              <a:rPr lang="fr-FR" dirty="0">
                <a:solidFill>
                  <a:srgbClr val="C00000"/>
                </a:solidFill>
                <a:latin typeface="+mj-lt"/>
              </a:rPr>
              <a:t>moins évident </a:t>
            </a:r>
            <a:r>
              <a:rPr lang="fr-FR" i="1" dirty="0">
                <a:solidFill>
                  <a:srgbClr val="C00000"/>
                </a:solidFill>
                <a:latin typeface="+mj-lt"/>
              </a:rPr>
              <a:t>in vivo</a:t>
            </a:r>
            <a:r>
              <a:rPr lang="fr-FR" dirty="0">
                <a:solidFill>
                  <a:srgbClr val="C00000"/>
                </a:solidFill>
                <a:latin typeface="+mj-lt"/>
              </a:rPr>
              <a:t>.</a:t>
            </a:r>
          </a:p>
          <a:p>
            <a:pPr marL="0" indent="0" defTabSz="948050">
              <a:lnSpc>
                <a:spcPct val="80000"/>
              </a:lnSpc>
              <a:buNone/>
              <a:defRPr/>
            </a:pPr>
            <a:endParaRPr lang="fr-FR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047750" y="260648"/>
            <a:ext cx="70485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2pPr>
            <a:lvl3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3pPr>
            <a:lvl4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4pPr>
            <a:lvl5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5pPr>
            <a:lvl6pPr marL="4572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>
              <a:buNone/>
            </a:pPr>
            <a:r>
              <a:rPr lang="fr-FR" altLang="fr-FR" sz="4000" kern="0" dirty="0"/>
              <a:t>Sélectivité COX-1 vs COX-2</a:t>
            </a:r>
            <a:endParaRPr lang="fr-FR" altLang="fr-FR" sz="4800" kern="0" dirty="0"/>
          </a:p>
        </p:txBody>
      </p:sp>
    </p:spTree>
    <p:extLst>
      <p:ext uri="{BB962C8B-B14F-4D97-AF65-F5344CB8AC3E}">
        <p14:creationId xmlns:p14="http://schemas.microsoft.com/office/powerpoint/2010/main" val="2737690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9062" y="116632"/>
            <a:ext cx="6365875" cy="1143000"/>
          </a:xfrm>
        </p:spPr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53226"/>
            <a:ext cx="7024687" cy="5040560"/>
          </a:xfrm>
        </p:spPr>
        <p:txBody>
          <a:bodyPr/>
          <a:lstStyle/>
          <a:p>
            <a:r>
              <a:rPr lang="fr-FR" sz="1800" b="0" dirty="0"/>
              <a:t>Introduction : inflammation (voir ana-</a:t>
            </a:r>
            <a:r>
              <a:rPr lang="fr-FR" sz="1800" b="0" dirty="0" err="1"/>
              <a:t>path</a:t>
            </a:r>
            <a:r>
              <a:rPr lang="fr-FR" sz="1800" b="0" dirty="0"/>
              <a:t>)</a:t>
            </a:r>
          </a:p>
          <a:p>
            <a:endParaRPr lang="fr-FR" sz="1800" b="0" dirty="0"/>
          </a:p>
          <a:p>
            <a:r>
              <a:rPr lang="fr-FR" sz="2000" b="0" dirty="0"/>
              <a:t>Historique</a:t>
            </a:r>
          </a:p>
          <a:p>
            <a:r>
              <a:rPr lang="fr-FR" sz="2000" b="0" dirty="0"/>
              <a:t>Classification</a:t>
            </a:r>
          </a:p>
          <a:p>
            <a:r>
              <a:rPr lang="fr-FR" sz="2000" b="0" dirty="0"/>
              <a:t>Mécanismes d’action des AINS</a:t>
            </a:r>
            <a:endParaRPr lang="fr-FR" sz="1400" b="0" dirty="0"/>
          </a:p>
          <a:p>
            <a:pPr marL="857250" lvl="1" indent="-457200"/>
            <a:r>
              <a:rPr lang="fr-FR" sz="1400" b="0" dirty="0"/>
              <a:t>Inhibition des COX</a:t>
            </a:r>
          </a:p>
          <a:p>
            <a:pPr marL="857250" lvl="1" indent="-457200"/>
            <a:r>
              <a:rPr lang="fr-FR" sz="1400" b="0" dirty="0"/>
              <a:t>Sélectivité COX-1/COX-2</a:t>
            </a:r>
          </a:p>
          <a:p>
            <a:pPr marL="857250" lvl="1" indent="-457200"/>
            <a:r>
              <a:rPr lang="fr-FR" sz="1400" b="0" dirty="0"/>
              <a:t>Puissance des AINS</a:t>
            </a:r>
          </a:p>
          <a:p>
            <a:pPr marL="857250" lvl="1" indent="-457200"/>
            <a:endParaRPr lang="fr-FR" sz="1400" b="0" dirty="0"/>
          </a:p>
          <a:p>
            <a:r>
              <a:rPr lang="fr-FR" sz="2000" b="0" dirty="0"/>
              <a:t>Efficacité clinique</a:t>
            </a:r>
          </a:p>
          <a:p>
            <a:endParaRPr lang="fr-FR" i="1" dirty="0"/>
          </a:p>
          <a:p>
            <a:r>
              <a:rPr lang="fr-FR" sz="2000" dirty="0"/>
              <a:t>Indications des AINS en médecine vétérinaire</a:t>
            </a:r>
          </a:p>
          <a:p>
            <a:pPr marL="0" indent="0">
              <a:buNone/>
            </a:pPr>
            <a:endParaRPr lang="fr-FR" sz="2000" b="0" i="1" dirty="0"/>
          </a:p>
        </p:txBody>
      </p:sp>
    </p:spTree>
    <p:extLst>
      <p:ext uri="{BB962C8B-B14F-4D97-AF65-F5344CB8AC3E}">
        <p14:creationId xmlns:p14="http://schemas.microsoft.com/office/powerpoint/2010/main" val="29730002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47750" y="476672"/>
            <a:ext cx="7048500" cy="788988"/>
          </a:xfrm>
        </p:spPr>
        <p:txBody>
          <a:bodyPr/>
          <a:lstStyle/>
          <a:p>
            <a:r>
              <a:rPr lang="fr-FR" altLang="fr-FR" sz="4000" dirty="0"/>
              <a:t>Sélectivité COX-1 vs COX-2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61642" y="1919759"/>
            <a:ext cx="7931150" cy="372903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4805" tIns="47402" rIns="94805" bIns="47402"/>
          <a:lstStyle/>
          <a:p>
            <a:pPr algn="l">
              <a:defRPr/>
            </a:pPr>
            <a:r>
              <a:rPr lang="fr-FR" b="0" dirty="0">
                <a:latin typeface="+mj-lt"/>
              </a:rPr>
              <a:t>On recherche des </a:t>
            </a:r>
            <a:r>
              <a:rPr lang="fr-FR" dirty="0">
                <a:latin typeface="+mj-lt"/>
              </a:rPr>
              <a:t>AINS plus sélectifs pour COX-2 </a:t>
            </a:r>
            <a:r>
              <a:rPr lang="fr-FR" dirty="0">
                <a:solidFill>
                  <a:srgbClr val="C00000"/>
                </a:solidFill>
                <a:latin typeface="+mj-lt"/>
              </a:rPr>
              <a:t>afin d’optimiser le </a:t>
            </a:r>
            <a:r>
              <a:rPr lang="fr-FR" u="sng" dirty="0">
                <a:solidFill>
                  <a:srgbClr val="C00000"/>
                </a:solidFill>
                <a:latin typeface="+mj-lt"/>
              </a:rPr>
              <a:t>rapport bénéfice/risque</a:t>
            </a:r>
          </a:p>
          <a:p>
            <a:pPr>
              <a:defRPr/>
            </a:pPr>
            <a:endParaRPr lang="fr-FR" sz="3300" dirty="0">
              <a:latin typeface="+mj-lt"/>
            </a:endParaRPr>
          </a:p>
          <a:p>
            <a:pPr>
              <a:defRPr/>
            </a:pPr>
            <a:r>
              <a:rPr lang="fr-FR" sz="3200" b="0" dirty="0">
                <a:latin typeface="+mj-lt"/>
              </a:rPr>
              <a:t>Enjeu thérapeutique ET </a:t>
            </a:r>
            <a:r>
              <a:rPr lang="fr-FR" sz="3200" b="0" u="sng" dirty="0">
                <a:latin typeface="+mj-lt"/>
              </a:rPr>
              <a:t>commercial</a:t>
            </a:r>
          </a:p>
        </p:txBody>
      </p:sp>
      <p:sp>
        <p:nvSpPr>
          <p:cNvPr id="39940" name="Flèche droite 1"/>
          <p:cNvSpPr>
            <a:spLocks noChangeArrowheads="1"/>
          </p:cNvSpPr>
          <p:nvPr/>
        </p:nvSpPr>
        <p:spPr bwMode="auto">
          <a:xfrm>
            <a:off x="740852" y="3281040"/>
            <a:ext cx="504825" cy="503238"/>
          </a:xfrm>
          <a:prstGeom prst="rightArrow">
            <a:avLst>
              <a:gd name="adj1" fmla="val 50000"/>
              <a:gd name="adj2" fmla="val 50158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lIns="90488" tIns="79200" rIns="90488" bIns="79200" anchorCtr="1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endParaRPr lang="fr-FR" altLang="fr-FR"/>
          </a:p>
        </p:txBody>
      </p:sp>
      <p:sp>
        <p:nvSpPr>
          <p:cNvPr id="2" name="ZoneTexte 1"/>
          <p:cNvSpPr txBox="1"/>
          <p:nvPr/>
        </p:nvSpPr>
        <p:spPr>
          <a:xfrm>
            <a:off x="412722" y="4490594"/>
            <a:ext cx="8731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dirty="0"/>
              <a:t>	La sélectivité </a:t>
            </a:r>
            <a:r>
              <a:rPr lang="fr-FR" b="1" dirty="0"/>
              <a:t>n’est pas corrélée à l’efficacité</a:t>
            </a:r>
          </a:p>
          <a:p>
            <a:pPr>
              <a:buNone/>
            </a:pPr>
            <a:endParaRPr lang="fr-FR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7" y="4163389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Étoile à 5 branches 6"/>
          <p:cNvSpPr/>
          <p:nvPr/>
        </p:nvSpPr>
        <p:spPr>
          <a:xfrm>
            <a:off x="744997" y="4032989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5087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white">
          <a:xfrm>
            <a:off x="709926" y="2051392"/>
            <a:ext cx="4190120" cy="47498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4805" tIns="47402" rIns="94805" bIns="47402" anchor="ctr"/>
          <a:lstStyle/>
          <a:p>
            <a:pPr algn="ctr">
              <a:buFontTx/>
              <a:buNone/>
              <a:defRPr/>
            </a:pPr>
            <a:endParaRPr lang="en-US" sz="2500" b="1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44624"/>
            <a:ext cx="8186738" cy="1231900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dirty="0"/>
              <a:t>Sélectivité COX-1 vs COX-2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1035362" y="2348880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048062" y="5589240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6" name="Freeform 6"/>
          <p:cNvSpPr>
            <a:spLocks/>
          </p:cNvSpPr>
          <p:nvPr/>
        </p:nvSpPr>
        <p:spPr bwMode="auto">
          <a:xfrm>
            <a:off x="1259632" y="2973774"/>
            <a:ext cx="3470142" cy="2558535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1108387" y="3029292"/>
            <a:ext cx="3263318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334577" y="3517572"/>
            <a:ext cx="102910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231119" y="5733256"/>
            <a:ext cx="1116745" cy="52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</a:rPr>
              <a:t>0.1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910920" y="3333195"/>
            <a:ext cx="7117464" cy="5660"/>
          </a:xfrm>
          <a:prstGeom prst="line">
            <a:avLst/>
          </a:prstGeom>
          <a:noFill/>
          <a:ln w="254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2535302" y="3447057"/>
            <a:ext cx="78754" cy="2156088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505274" y="6292095"/>
            <a:ext cx="4273988" cy="36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Concentration en AINS (µg/</a:t>
            </a:r>
            <a:r>
              <a:rPr lang="fr-FR" altLang="fr-FR" sz="1800" b="1" dirty="0" err="1">
                <a:solidFill>
                  <a:srgbClr val="000000"/>
                </a:solidFill>
              </a:rPr>
              <a:t>mL</a:t>
            </a:r>
            <a:r>
              <a:rPr lang="fr-FR" altLang="fr-FR" sz="1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 rot="16200000">
            <a:off x="-1553179" y="3893836"/>
            <a:ext cx="3795892" cy="3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Inhibition de l’activité de COX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5311684" y="2392640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5324384" y="5633000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5236652" y="3083149"/>
            <a:ext cx="3470142" cy="2506091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6318673" y="3117422"/>
            <a:ext cx="2873609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8087456" y="3160192"/>
            <a:ext cx="107794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6228889" y="3931582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7470011" y="5736366"/>
            <a:ext cx="1116745" cy="52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</a:rPr>
              <a:t>0.02</a:t>
            </a: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H="1">
            <a:off x="7673518" y="3333195"/>
            <a:ext cx="21552" cy="2286833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4987706" y="1999491"/>
            <a:ext cx="1196319" cy="40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4805" tIns="47402" rIns="94805" bIns="4740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fr-FR" sz="2000" b="1" dirty="0">
                <a:solidFill>
                  <a:srgbClr val="000000"/>
                </a:solidFill>
              </a:rPr>
              <a:t>Imax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042351" y="1524516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1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708573" y="1484115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2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48062" y="2238228"/>
            <a:ext cx="344567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fr-FR" sz="2000" b="1" dirty="0">
                <a:solidFill>
                  <a:srgbClr val="2D2DB9">
                    <a:lumMod val="75000"/>
                  </a:srgbClr>
                </a:solidFill>
              </a:rPr>
              <a:t>80 % inhibition COX-2 = </a:t>
            </a:r>
            <a:r>
              <a:rPr lang="fr-FR" sz="2400" b="1" u="sng" dirty="0">
                <a:solidFill>
                  <a:srgbClr val="FF0000"/>
                </a:solidFill>
              </a:rPr>
              <a:t>même activité</a:t>
            </a:r>
          </a:p>
        </p:txBody>
      </p:sp>
    </p:spTree>
    <p:extLst>
      <p:ext uri="{BB962C8B-B14F-4D97-AF65-F5344CB8AC3E}">
        <p14:creationId xmlns:p14="http://schemas.microsoft.com/office/powerpoint/2010/main" val="332380137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167" y="1431569"/>
            <a:ext cx="8475414" cy="2085528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lIns="94805" tIns="47402" rIns="94805" bIns="47402"/>
          <a:lstStyle/>
          <a:p>
            <a:pPr marL="0" indent="0" defTabSz="948050">
              <a:lnSpc>
                <a:spcPct val="80000"/>
              </a:lnSpc>
              <a:buNone/>
              <a:defRPr/>
            </a:pPr>
            <a:r>
              <a:rPr lang="fr-FR" b="0" dirty="0">
                <a:latin typeface="+mj-lt"/>
              </a:rPr>
              <a:t>Le classement précédent (sélectif Cox-1 vs Cox-2) a été effectué </a:t>
            </a:r>
            <a:r>
              <a:rPr lang="fr-FR" dirty="0">
                <a:solidFill>
                  <a:srgbClr val="C00000"/>
                </a:solidFill>
                <a:latin typeface="+mj-lt"/>
              </a:rPr>
              <a:t>à partir d’études </a:t>
            </a:r>
            <a:r>
              <a:rPr lang="fr-FR" i="1" dirty="0">
                <a:solidFill>
                  <a:srgbClr val="C00000"/>
                </a:solidFill>
                <a:latin typeface="+mj-lt"/>
              </a:rPr>
              <a:t>in vitro.</a:t>
            </a:r>
          </a:p>
          <a:p>
            <a:pPr marL="0" indent="0" defTabSz="948050">
              <a:lnSpc>
                <a:spcPct val="80000"/>
              </a:lnSpc>
              <a:buNone/>
              <a:defRPr/>
            </a:pPr>
            <a:endParaRPr lang="fr-FR" b="0" dirty="0">
              <a:latin typeface="+mj-lt"/>
            </a:endParaRPr>
          </a:p>
          <a:p>
            <a:pPr marL="0" indent="0" defTabSz="948050">
              <a:lnSpc>
                <a:spcPct val="80000"/>
              </a:lnSpc>
              <a:buNone/>
              <a:defRPr/>
            </a:pPr>
            <a:r>
              <a:rPr lang="fr-FR" dirty="0">
                <a:latin typeface="+mj-lt"/>
              </a:rPr>
              <a:t>L’intérêt thérapeutique </a:t>
            </a:r>
            <a:r>
              <a:rPr lang="fr-FR" b="0" dirty="0">
                <a:latin typeface="+mj-lt"/>
              </a:rPr>
              <a:t>des COX-2 sélectifs est </a:t>
            </a:r>
            <a:r>
              <a:rPr lang="fr-FR" dirty="0">
                <a:solidFill>
                  <a:srgbClr val="C00000"/>
                </a:solidFill>
                <a:latin typeface="+mj-lt"/>
              </a:rPr>
              <a:t>plus difficile à mettre en évidence </a:t>
            </a:r>
            <a:r>
              <a:rPr lang="fr-FR" i="1" dirty="0">
                <a:solidFill>
                  <a:srgbClr val="C00000"/>
                </a:solidFill>
                <a:latin typeface="+mj-lt"/>
              </a:rPr>
              <a:t>in vivo</a:t>
            </a:r>
            <a:r>
              <a:rPr lang="fr-FR" dirty="0">
                <a:solidFill>
                  <a:srgbClr val="C00000"/>
                </a:solidFill>
                <a:latin typeface="+mj-lt"/>
              </a:rPr>
              <a:t>.</a:t>
            </a:r>
          </a:p>
          <a:p>
            <a:pPr marL="0" indent="0" defTabSz="948050">
              <a:lnSpc>
                <a:spcPct val="80000"/>
              </a:lnSpc>
              <a:buNone/>
              <a:defRPr/>
            </a:pPr>
            <a:endParaRPr lang="fr-FR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047750" y="260648"/>
            <a:ext cx="70485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2pPr>
            <a:lvl3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3pPr>
            <a:lvl4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4pPr>
            <a:lvl5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5pPr>
            <a:lvl6pPr marL="4572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>
              <a:buNone/>
            </a:pPr>
            <a:r>
              <a:rPr lang="fr-FR" altLang="fr-FR" sz="4000" kern="0" dirty="0"/>
              <a:t>Sélectivité COX-1 vs COX-2</a:t>
            </a:r>
            <a:endParaRPr lang="fr-FR" altLang="fr-FR" sz="4800" kern="0" dirty="0"/>
          </a:p>
        </p:txBody>
      </p:sp>
      <p:sp>
        <p:nvSpPr>
          <p:cNvPr id="3" name="Rectangle 2"/>
          <p:cNvSpPr/>
          <p:nvPr/>
        </p:nvSpPr>
        <p:spPr>
          <a:xfrm>
            <a:off x="1327498" y="4077072"/>
            <a:ext cx="6768752" cy="1889748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indent="-57150" defTabSz="948050">
              <a:lnSpc>
                <a:spcPct val="80000"/>
              </a:lnSpc>
              <a:buNone/>
              <a:defRPr/>
            </a:pPr>
            <a:endParaRPr lang="fr-FR" sz="2200" dirty="0"/>
          </a:p>
          <a:p>
            <a:pPr indent="-57150" defTabSz="948050">
              <a:lnSpc>
                <a:spcPct val="80000"/>
              </a:lnSpc>
              <a:buNone/>
              <a:defRPr/>
            </a:pPr>
            <a:r>
              <a:rPr lang="fr-FR" sz="2200" dirty="0"/>
              <a:t>Mêmes effets </a:t>
            </a:r>
            <a:r>
              <a:rPr lang="fr-FR" sz="2200" i="1" dirty="0"/>
              <a:t>in vivo </a:t>
            </a:r>
            <a:r>
              <a:rPr lang="fr-FR" sz="2200" dirty="0"/>
              <a:t>sur COX-1 et COX-2 du </a:t>
            </a:r>
            <a:r>
              <a:rPr lang="fr-FR" sz="2200" dirty="0" err="1"/>
              <a:t>deracoxib</a:t>
            </a:r>
            <a:r>
              <a:rPr lang="fr-FR" sz="2200" dirty="0"/>
              <a:t> et </a:t>
            </a:r>
            <a:r>
              <a:rPr lang="fr-FR" sz="2200" dirty="0" err="1"/>
              <a:t>carprofène</a:t>
            </a:r>
            <a:endParaRPr lang="fr-FR" sz="2200" dirty="0"/>
          </a:p>
          <a:p>
            <a:pPr marL="400050" lvl="1" indent="0" defTabSz="948050">
              <a:lnSpc>
                <a:spcPct val="80000"/>
              </a:lnSpc>
              <a:buNone/>
              <a:defRPr/>
            </a:pPr>
            <a:endParaRPr lang="fr-FR" sz="2200" dirty="0"/>
          </a:p>
          <a:p>
            <a:pPr indent="-57150" defTabSz="948050">
              <a:lnSpc>
                <a:spcPct val="80000"/>
              </a:lnSpc>
              <a:buNone/>
              <a:defRPr/>
            </a:pPr>
            <a:r>
              <a:rPr lang="fr-FR" sz="2200" dirty="0" err="1"/>
              <a:t>Carprofène</a:t>
            </a:r>
            <a:r>
              <a:rPr lang="fr-FR" sz="2200" dirty="0"/>
              <a:t>, </a:t>
            </a:r>
            <a:r>
              <a:rPr lang="fr-FR" sz="2200" dirty="0" err="1"/>
              <a:t>deracoxib</a:t>
            </a:r>
            <a:r>
              <a:rPr lang="fr-FR" sz="2200" dirty="0"/>
              <a:t>, </a:t>
            </a:r>
            <a:r>
              <a:rPr lang="fr-FR" sz="2200" dirty="0" err="1"/>
              <a:t>firocoxib</a:t>
            </a:r>
            <a:r>
              <a:rPr lang="fr-FR" sz="2200" dirty="0"/>
              <a:t> et </a:t>
            </a:r>
            <a:r>
              <a:rPr lang="fr-FR" sz="2200" dirty="0" err="1"/>
              <a:t>meloxicam</a:t>
            </a:r>
            <a:r>
              <a:rPr lang="fr-FR" sz="2200" dirty="0"/>
              <a:t> épargnent COX-1 dans la muqueuse gastrique  </a:t>
            </a:r>
          </a:p>
          <a:p>
            <a:pPr marL="400050" lvl="1" indent="0" defTabSz="948050">
              <a:lnSpc>
                <a:spcPct val="80000"/>
              </a:lnSpc>
              <a:buNone/>
              <a:defRPr/>
            </a:pP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6693302" y="3707740"/>
            <a:ext cx="141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Exemples</a:t>
            </a:r>
          </a:p>
        </p:txBody>
      </p:sp>
    </p:spTree>
    <p:extLst>
      <p:ext uri="{BB962C8B-B14F-4D97-AF65-F5344CB8AC3E}">
        <p14:creationId xmlns:p14="http://schemas.microsoft.com/office/powerpoint/2010/main" val="4435926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white">
          <a:xfrm>
            <a:off x="709926" y="2051392"/>
            <a:ext cx="4190120" cy="47498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4805" tIns="47402" rIns="94805" bIns="47402" anchor="ctr"/>
          <a:lstStyle/>
          <a:p>
            <a:pPr algn="ctr">
              <a:buFontTx/>
              <a:buNone/>
              <a:defRPr/>
            </a:pPr>
            <a:endParaRPr lang="en-US" sz="2500" b="1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44624"/>
            <a:ext cx="8186738" cy="1231900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dirty="0"/>
              <a:t>Puissance des AINS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1035362" y="2348880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048062" y="5589240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1108387" y="3029292"/>
            <a:ext cx="3263318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334577" y="3517572"/>
            <a:ext cx="102910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907704" y="5589240"/>
            <a:ext cx="1116745" cy="52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</a:rPr>
              <a:t>0.05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952827" y="4304207"/>
            <a:ext cx="6517184" cy="65606"/>
          </a:xfrm>
          <a:prstGeom prst="line">
            <a:avLst/>
          </a:prstGeom>
          <a:noFill/>
          <a:ln w="254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2311432" y="4304206"/>
            <a:ext cx="28320" cy="1315821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505274" y="6292095"/>
            <a:ext cx="4273988" cy="36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Concentration en AINS (µg/</a:t>
            </a:r>
            <a:r>
              <a:rPr lang="fr-FR" altLang="fr-FR" sz="1800" b="1" dirty="0" err="1">
                <a:solidFill>
                  <a:srgbClr val="000000"/>
                </a:solidFill>
              </a:rPr>
              <a:t>mL</a:t>
            </a:r>
            <a:r>
              <a:rPr lang="fr-FR" altLang="fr-FR" sz="1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 rot="16200000">
            <a:off x="-1553179" y="3893836"/>
            <a:ext cx="3795892" cy="3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Inhibition de l’activité de COX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5311684" y="2392640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5324384" y="5633000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6318673" y="3117422"/>
            <a:ext cx="2873609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8087456" y="3160192"/>
            <a:ext cx="107794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7092280" y="5589240"/>
            <a:ext cx="1116745" cy="52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</a:rPr>
              <a:t>0.01</a:t>
            </a: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7452321" y="4369814"/>
            <a:ext cx="17690" cy="1219426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4987706" y="1999491"/>
            <a:ext cx="1196319" cy="40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4805" tIns="47402" rIns="94805" bIns="4740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fr-FR" sz="2000" b="1" dirty="0">
                <a:solidFill>
                  <a:srgbClr val="000000"/>
                </a:solidFill>
              </a:rPr>
              <a:t>Imax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029755" y="2108990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1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659652" y="2241488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2 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917014" y="1170992"/>
            <a:ext cx="7487372" cy="648072"/>
          </a:xfrm>
          <a:prstGeom prst="rect">
            <a:avLst/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48050">
              <a:lnSpc>
                <a:spcPct val="80000"/>
              </a:lnSpc>
              <a:spcBef>
                <a:spcPct val="100000"/>
              </a:spcBef>
              <a:buFontTx/>
              <a:buNone/>
              <a:defRPr/>
            </a:pPr>
            <a:r>
              <a:rPr lang="fr-FR" kern="0" dirty="0">
                <a:solidFill>
                  <a:srgbClr val="FF6600"/>
                </a:solidFill>
                <a:latin typeface="+mj-lt"/>
              </a:rPr>
              <a:t>La puissance </a:t>
            </a:r>
            <a:r>
              <a:rPr lang="fr-FR" b="0" kern="0" dirty="0">
                <a:latin typeface="+mj-lt"/>
              </a:rPr>
              <a:t>est la concentration nécessaire pour obtenir (inhiber) 50 % des effets. 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6990249" y="85880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FF6600"/>
                </a:solidFill>
                <a:latin typeface="Arial Black" panose="020B0A04020102020204" pitchFamily="34" charset="0"/>
              </a:rPr>
              <a:t>Définition</a:t>
            </a:r>
          </a:p>
        </p:txBody>
      </p:sp>
    </p:spTree>
    <p:extLst>
      <p:ext uri="{BB962C8B-B14F-4D97-AF65-F5344CB8AC3E}">
        <p14:creationId xmlns:p14="http://schemas.microsoft.com/office/powerpoint/2010/main" val="194987148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white">
          <a:xfrm>
            <a:off x="709926" y="2051392"/>
            <a:ext cx="4190120" cy="47498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4805" tIns="47402" rIns="94805" bIns="47402" anchor="ctr"/>
          <a:lstStyle/>
          <a:p>
            <a:pPr algn="ctr">
              <a:buFontTx/>
              <a:buNone/>
              <a:defRPr/>
            </a:pPr>
            <a:endParaRPr lang="en-US" sz="2500" b="1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44624"/>
            <a:ext cx="8186738" cy="1231900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dirty="0"/>
              <a:t>Puissance des AINS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1035362" y="1847974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048062" y="5088334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1108387" y="2528386"/>
            <a:ext cx="3263318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334577" y="3016666"/>
            <a:ext cx="102910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231119" y="5232350"/>
            <a:ext cx="1116745" cy="52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</a:rPr>
              <a:t>0.1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910920" y="2832289"/>
            <a:ext cx="7117464" cy="5660"/>
          </a:xfrm>
          <a:prstGeom prst="line">
            <a:avLst/>
          </a:prstGeom>
          <a:noFill/>
          <a:ln w="254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2535302" y="2946151"/>
            <a:ext cx="78754" cy="2156088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777662" y="5315880"/>
            <a:ext cx="4273988" cy="36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Concentration en AINS (µg/</a:t>
            </a:r>
            <a:r>
              <a:rPr lang="fr-FR" altLang="fr-FR" sz="1800" b="1" dirty="0" err="1">
                <a:solidFill>
                  <a:srgbClr val="000000"/>
                </a:solidFill>
              </a:rPr>
              <a:t>mL</a:t>
            </a:r>
            <a:r>
              <a:rPr lang="fr-FR" altLang="fr-FR" sz="1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 rot="16200000">
            <a:off x="-1553179" y="3392930"/>
            <a:ext cx="3795892" cy="3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Inhibition de l’activité de COX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5311684" y="1891734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5324384" y="5132094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6318673" y="2616516"/>
            <a:ext cx="2873609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8087456" y="2659286"/>
            <a:ext cx="107794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7470011" y="5235460"/>
            <a:ext cx="1116745" cy="52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</a:rPr>
              <a:t>0.02</a:t>
            </a: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H="1">
            <a:off x="7673518" y="2832289"/>
            <a:ext cx="21552" cy="2286833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4987706" y="1498585"/>
            <a:ext cx="1196319" cy="40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4805" tIns="47402" rIns="94805" bIns="4740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fr-FR" sz="2000" b="1" dirty="0">
                <a:solidFill>
                  <a:srgbClr val="000000"/>
                </a:solidFill>
              </a:rPr>
              <a:t>Imax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029755" y="1124744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1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7142801" y="1339529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2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48062" y="1737322"/>
            <a:ext cx="344567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fr-FR" sz="2000" b="1" dirty="0">
                <a:solidFill>
                  <a:srgbClr val="2D2DB9">
                    <a:lumMod val="75000"/>
                  </a:srgbClr>
                </a:solidFill>
              </a:rPr>
              <a:t>80 % inhibition COX-2 = </a:t>
            </a:r>
            <a:r>
              <a:rPr lang="fr-FR" sz="2400" b="1" u="sng" dirty="0">
                <a:solidFill>
                  <a:srgbClr val="2D2DB9">
                    <a:lumMod val="75000"/>
                  </a:srgbClr>
                </a:solidFill>
              </a:rPr>
              <a:t>même activité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1172742" y="5729608"/>
            <a:ext cx="7629927" cy="1012816"/>
          </a:xfrm>
          <a:prstGeom prst="rect">
            <a:avLst/>
          </a:prstGeom>
          <a:solidFill>
            <a:schemeClr val="bg1"/>
          </a:solidFill>
          <a:ln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355519" indent="-355519" defTabSz="948050">
              <a:lnSpc>
                <a:spcPct val="80000"/>
              </a:lnSpc>
              <a:spcBef>
                <a:spcPct val="100000"/>
              </a:spcBef>
              <a:defRPr/>
            </a:pPr>
            <a:r>
              <a:rPr lang="fr-FR" kern="0" dirty="0">
                <a:solidFill>
                  <a:srgbClr val="FF6600"/>
                </a:solidFill>
                <a:latin typeface="+mj-lt"/>
              </a:rPr>
              <a:t>La puissance </a:t>
            </a:r>
            <a:r>
              <a:rPr lang="fr-FR" b="0" kern="0" dirty="0">
                <a:latin typeface="+mj-lt"/>
              </a:rPr>
              <a:t>des effets </a:t>
            </a:r>
            <a:r>
              <a:rPr lang="fr-FR" kern="0" dirty="0">
                <a:solidFill>
                  <a:srgbClr val="C00000"/>
                </a:solidFill>
                <a:latin typeface="+mj-lt"/>
              </a:rPr>
              <a:t>ne préjuge pas de l'intérêt clinique </a:t>
            </a:r>
            <a:r>
              <a:rPr lang="fr-FR" b="0" kern="0" dirty="0">
                <a:latin typeface="+mj-lt"/>
              </a:rPr>
              <a:t>d'un AINS et ne permet pas de classer les AINS entre eux</a:t>
            </a:r>
          </a:p>
        </p:txBody>
      </p:sp>
      <p:sp>
        <p:nvSpPr>
          <p:cNvPr id="35" name="Étoile à 5 branches 34"/>
          <p:cNvSpPr/>
          <p:nvPr/>
        </p:nvSpPr>
        <p:spPr>
          <a:xfrm>
            <a:off x="856729" y="5408466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395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 animBg="1"/>
      <p:bldP spid="3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5600" y="353914"/>
            <a:ext cx="7872413" cy="1058862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/>
              <a:t>Puissance des AINS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8880"/>
            <a:ext cx="8229600" cy="3687762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0" indent="0" defTabSz="948050">
              <a:lnSpc>
                <a:spcPct val="80000"/>
              </a:lnSpc>
              <a:spcBef>
                <a:spcPct val="100000"/>
              </a:spcBef>
              <a:buNone/>
              <a:defRPr/>
            </a:pPr>
            <a:r>
              <a:rPr lang="fr-FR" dirty="0">
                <a:solidFill>
                  <a:srgbClr val="00B050"/>
                </a:solidFill>
                <a:latin typeface="+mj-lt"/>
              </a:rPr>
              <a:t>Remarque : </a:t>
            </a:r>
            <a:r>
              <a:rPr lang="fr-FR" b="0" dirty="0">
                <a:latin typeface="+mj-lt"/>
              </a:rPr>
              <a:t>Un avantage d’un médicament puissant est de permettre de traiter </a:t>
            </a:r>
            <a:r>
              <a:rPr lang="fr-FR" dirty="0">
                <a:solidFill>
                  <a:srgbClr val="C00000"/>
                </a:solidFill>
                <a:latin typeface="+mj-lt"/>
              </a:rPr>
              <a:t>un animal de grand format avec un petit volume</a:t>
            </a:r>
            <a:r>
              <a:rPr lang="fr-FR" b="0" dirty="0">
                <a:latin typeface="+mj-lt"/>
              </a:rPr>
              <a:t> </a:t>
            </a:r>
          </a:p>
          <a:p>
            <a:pPr marL="0" indent="0" algn="ctr" defTabSz="948050">
              <a:lnSpc>
                <a:spcPct val="80000"/>
              </a:lnSpc>
              <a:spcBef>
                <a:spcPct val="100000"/>
              </a:spcBef>
              <a:buNone/>
              <a:defRPr/>
            </a:pPr>
            <a:endParaRPr lang="fr-FR" b="0" dirty="0">
              <a:latin typeface="+mj-lt"/>
            </a:endParaRPr>
          </a:p>
          <a:p>
            <a:pPr marL="0" indent="0" algn="ctr" defTabSz="948050">
              <a:lnSpc>
                <a:spcPct val="80000"/>
              </a:lnSpc>
              <a:spcBef>
                <a:spcPct val="100000"/>
              </a:spcBef>
              <a:buNone/>
              <a:defRPr/>
            </a:pPr>
            <a:r>
              <a:rPr lang="fr-FR" b="0" dirty="0" err="1">
                <a:latin typeface="+mj-lt"/>
              </a:rPr>
              <a:t>Firocoxib</a:t>
            </a:r>
            <a:r>
              <a:rPr lang="fr-FR" b="0" dirty="0">
                <a:latin typeface="+mj-lt"/>
              </a:rPr>
              <a:t> chez le cheval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2756366" y="4221088"/>
            <a:ext cx="3690882" cy="43204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fr-FR" sz="2800" kern="0" dirty="0"/>
          </a:p>
          <a:p>
            <a:endParaRPr lang="fr-FR" sz="2800" kern="0" dirty="0"/>
          </a:p>
          <a:p>
            <a:endParaRPr lang="fr-FR" sz="2800" kern="0" dirty="0"/>
          </a:p>
        </p:txBody>
      </p:sp>
      <p:sp>
        <p:nvSpPr>
          <p:cNvPr id="5" name="ZoneTexte 4"/>
          <p:cNvSpPr txBox="1"/>
          <p:nvPr/>
        </p:nvSpPr>
        <p:spPr>
          <a:xfrm>
            <a:off x="5148064" y="3851756"/>
            <a:ext cx="150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9225511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9850" y="476672"/>
            <a:ext cx="6464300" cy="746125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7489" tIns="118493" rIns="197489" bIns="118493"/>
          <a:lstStyle/>
          <a:p>
            <a:r>
              <a:rPr lang="fr-FR" altLang="fr-FR" dirty="0"/>
              <a:t>Essais cliniques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922463"/>
            <a:ext cx="8512175" cy="4251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808" tIns="46081" rIns="93808" bIns="46081"/>
          <a:lstStyle/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fr-FR" sz="2000" u="sng" dirty="0">
                <a:latin typeface="+mj-lt"/>
              </a:rPr>
              <a:t>Réalisés par les industries pharmaceutiques</a:t>
            </a:r>
          </a:p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fr-FR" sz="2000" b="0" dirty="0">
                <a:latin typeface="+mj-lt"/>
              </a:rPr>
              <a:t>Publiés dans les médias non-scientifiques (journaux publicitaires, congrès,...)</a:t>
            </a:r>
          </a:p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fr-FR" sz="2000" b="0" dirty="0">
                <a:latin typeface="+mj-lt"/>
              </a:rPr>
              <a:t>Difficulté d'avoir des critères de jugement avec de bonnes performances de mesure</a:t>
            </a:r>
          </a:p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endParaRPr lang="fr-FR" sz="2000" b="0" dirty="0">
              <a:latin typeface="+mj-lt"/>
            </a:endParaRPr>
          </a:p>
          <a:p>
            <a:pPr marL="0" indent="0">
              <a:lnSpc>
                <a:spcPct val="105000"/>
              </a:lnSpc>
              <a:spcBef>
                <a:spcPct val="50000"/>
              </a:spcBef>
              <a:buFontTx/>
              <a:buNone/>
              <a:defRPr/>
            </a:pPr>
            <a:r>
              <a:rPr lang="fr-FR" sz="2800" dirty="0">
                <a:solidFill>
                  <a:srgbClr val="C00000"/>
                </a:solidFill>
                <a:latin typeface="+mj-lt"/>
              </a:rPr>
              <a:t>		Biais de publication</a:t>
            </a:r>
          </a:p>
        </p:txBody>
      </p:sp>
      <p:sp>
        <p:nvSpPr>
          <p:cNvPr id="5" name="Étoile à 5 branches 4"/>
          <p:cNvSpPr/>
          <p:nvPr/>
        </p:nvSpPr>
        <p:spPr>
          <a:xfrm>
            <a:off x="971600" y="4264330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06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15954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6688137" cy="1230312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7489" tIns="118493" rIns="197489" bIns="118493"/>
          <a:lstStyle/>
          <a:p>
            <a:r>
              <a:rPr lang="fr-FR" altLang="fr-FR" dirty="0"/>
              <a:t>Essais cliniques</a:t>
            </a:r>
            <a:endParaRPr lang="fr-FR" altLang="fr-FR" u="sng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204864"/>
            <a:ext cx="8281988" cy="39449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808" tIns="46081" rIns="93808" bIns="46081"/>
          <a:lstStyle/>
          <a:p>
            <a:pPr>
              <a:spcBef>
                <a:spcPct val="60000"/>
              </a:spcBef>
              <a:defRPr/>
            </a:pPr>
            <a:r>
              <a:rPr lang="fr-FR" sz="2800" dirty="0">
                <a:solidFill>
                  <a:srgbClr val="C00000"/>
                </a:solidFill>
                <a:latin typeface="+mj-lt"/>
              </a:rPr>
              <a:t>Formulation des conclusions</a:t>
            </a:r>
          </a:p>
          <a:p>
            <a:pPr marL="0" indent="0">
              <a:spcBef>
                <a:spcPct val="60000"/>
              </a:spcBef>
              <a:buNone/>
              <a:defRPr/>
            </a:pPr>
            <a:r>
              <a:rPr lang="fr-FR" sz="2400" b="0" dirty="0">
                <a:latin typeface="+mj-lt"/>
              </a:rPr>
              <a:t>Le produit X n'est </a:t>
            </a:r>
            <a:r>
              <a:rPr lang="fr-FR" sz="2400" dirty="0">
                <a:latin typeface="+mj-lt"/>
              </a:rPr>
              <a:t>pas différent </a:t>
            </a:r>
            <a:r>
              <a:rPr lang="fr-FR" sz="2400" b="0" dirty="0">
                <a:latin typeface="+mj-lt"/>
              </a:rPr>
              <a:t>du produit de référence Y</a:t>
            </a:r>
          </a:p>
          <a:p>
            <a:pPr marL="0" indent="0">
              <a:spcBef>
                <a:spcPct val="60000"/>
              </a:spcBef>
              <a:buNone/>
              <a:defRPr/>
            </a:pPr>
            <a:r>
              <a:rPr lang="fr-FR" b="0" dirty="0">
                <a:latin typeface="+mj-lt"/>
              </a:rPr>
              <a:t>Le produit X n’est </a:t>
            </a:r>
            <a:r>
              <a:rPr lang="fr-FR" dirty="0">
                <a:latin typeface="+mj-lt"/>
              </a:rPr>
              <a:t>pas inférieur </a:t>
            </a:r>
            <a:r>
              <a:rPr lang="fr-FR" b="0" dirty="0">
                <a:latin typeface="+mj-lt"/>
              </a:rPr>
              <a:t>au produit Y</a:t>
            </a:r>
            <a:endParaRPr lang="fr-FR" sz="2400" b="0" dirty="0">
              <a:latin typeface="+mj-lt"/>
            </a:endParaRPr>
          </a:p>
          <a:p>
            <a:pPr marL="457200" lvl="1" indent="0">
              <a:spcBef>
                <a:spcPct val="60000"/>
              </a:spcBef>
              <a:buFontTx/>
              <a:buNone/>
              <a:defRPr/>
            </a:pPr>
            <a:endParaRPr lang="fr-FR" sz="2400" b="0" dirty="0">
              <a:latin typeface="+mj-lt"/>
            </a:endParaRPr>
          </a:p>
          <a:p>
            <a:pPr marL="457200" lvl="1" indent="0" algn="ctr">
              <a:spcBef>
                <a:spcPct val="60000"/>
              </a:spcBef>
              <a:buFontTx/>
              <a:buNone/>
              <a:defRPr/>
            </a:pPr>
            <a:r>
              <a:rPr lang="fr-FR" sz="2800" dirty="0">
                <a:solidFill>
                  <a:schemeClr val="tx2"/>
                </a:solidFill>
                <a:latin typeface="+mj-lt"/>
              </a:rPr>
              <a:t>Ceci n'est pas la preuve de l'équivalence thérapeutique de X </a:t>
            </a:r>
            <a:r>
              <a:rPr lang="fr-FR" sz="3200" dirty="0">
                <a:solidFill>
                  <a:schemeClr val="tx2"/>
                </a:solidFill>
                <a:latin typeface="+mj-lt"/>
              </a:rPr>
              <a:t>et Y</a:t>
            </a:r>
          </a:p>
        </p:txBody>
      </p:sp>
    </p:spTree>
    <p:extLst>
      <p:ext uri="{BB962C8B-B14F-4D97-AF65-F5344CB8AC3E}">
        <p14:creationId xmlns:p14="http://schemas.microsoft.com/office/powerpoint/2010/main" val="2612394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422068"/>
            <a:ext cx="7704856" cy="4176464"/>
          </a:xfrm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fr-FR" sz="2000" b="0" dirty="0"/>
              <a:t>Non infériorité du </a:t>
            </a:r>
            <a:r>
              <a:rPr lang="fr-FR" sz="2000" b="0" dirty="0" err="1"/>
              <a:t>robenacoxib</a:t>
            </a:r>
            <a:r>
              <a:rPr lang="fr-FR" sz="2000" b="0" dirty="0"/>
              <a:t> vs </a:t>
            </a:r>
            <a:r>
              <a:rPr lang="fr-FR" sz="2000" b="0" dirty="0" err="1"/>
              <a:t>meloxicam</a:t>
            </a:r>
            <a:r>
              <a:rPr lang="fr-FR" sz="2000" b="0" dirty="0"/>
              <a:t> pour chirurgies majeures des tissus mous</a:t>
            </a:r>
          </a:p>
          <a:p>
            <a:pPr marL="0" indent="0">
              <a:buNone/>
            </a:pPr>
            <a:r>
              <a:rPr lang="fr-FR" sz="1600" b="0" dirty="0"/>
              <a:t>BMC </a:t>
            </a:r>
            <a:r>
              <a:rPr lang="fr-FR" sz="1600" b="0" dirty="0" err="1"/>
              <a:t>Vet</a:t>
            </a:r>
            <a:r>
              <a:rPr lang="fr-FR" sz="1600" b="0" dirty="0"/>
              <a:t> </a:t>
            </a:r>
            <a:r>
              <a:rPr lang="fr-FR" sz="1600" b="0" dirty="0" err="1"/>
              <a:t>Research</a:t>
            </a:r>
            <a:r>
              <a:rPr lang="fr-FR" sz="1600" b="0" dirty="0"/>
              <a:t> 2013 9 92 </a:t>
            </a:r>
          </a:p>
          <a:p>
            <a:pPr marL="0" indent="0">
              <a:buNone/>
            </a:pPr>
            <a:endParaRPr lang="fr-FR" sz="2000" b="0" dirty="0"/>
          </a:p>
          <a:p>
            <a:r>
              <a:rPr lang="fr-FR" sz="2000" b="0" dirty="0"/>
              <a:t>Non infériorité du </a:t>
            </a:r>
            <a:r>
              <a:rPr lang="fr-FR" sz="2000" b="0" dirty="0" err="1"/>
              <a:t>cimicoxib</a:t>
            </a:r>
            <a:r>
              <a:rPr lang="fr-FR" sz="2000" b="0" dirty="0"/>
              <a:t> vs </a:t>
            </a:r>
            <a:r>
              <a:rPr lang="fr-FR" sz="2000" b="0" dirty="0" err="1"/>
              <a:t>carprofène</a:t>
            </a:r>
            <a:r>
              <a:rPr lang="fr-FR" sz="2000" b="0" dirty="0"/>
              <a:t> pour chirurgies </a:t>
            </a:r>
          </a:p>
          <a:p>
            <a:pPr marL="0" indent="0">
              <a:buNone/>
            </a:pPr>
            <a:r>
              <a:rPr lang="fr-FR" sz="1600" b="0" dirty="0"/>
              <a:t>J Small </a:t>
            </a:r>
            <a:r>
              <a:rPr lang="fr-FR" sz="1600" b="0" dirty="0" err="1"/>
              <a:t>Anim</a:t>
            </a:r>
            <a:r>
              <a:rPr lang="fr-FR" sz="1600" b="0" dirty="0"/>
              <a:t> </a:t>
            </a:r>
            <a:r>
              <a:rPr lang="fr-FR" sz="1600" b="0" dirty="0" err="1"/>
              <a:t>Pract</a:t>
            </a:r>
            <a:r>
              <a:rPr lang="fr-FR" sz="1600" b="0" dirty="0"/>
              <a:t> 2013 54 (6) 304 </a:t>
            </a:r>
          </a:p>
          <a:p>
            <a:endParaRPr lang="fr-FR" sz="2000" b="0" dirty="0"/>
          </a:p>
          <a:p>
            <a:r>
              <a:rPr lang="fr-FR" sz="2000" b="0" dirty="0"/>
              <a:t>Non infériorité du </a:t>
            </a:r>
            <a:r>
              <a:rPr lang="fr-FR" sz="2000" b="0" dirty="0" err="1"/>
              <a:t>mavacoxib</a:t>
            </a:r>
            <a:r>
              <a:rPr lang="fr-FR" sz="2000" b="0" dirty="0"/>
              <a:t> vs </a:t>
            </a:r>
            <a:r>
              <a:rPr lang="fr-FR" sz="2000" b="0" dirty="0" err="1"/>
              <a:t>carprofène</a:t>
            </a:r>
            <a:r>
              <a:rPr lang="fr-FR" sz="2000" b="0" dirty="0"/>
              <a:t> pour arthrose </a:t>
            </a:r>
          </a:p>
          <a:p>
            <a:pPr marL="0" indent="0">
              <a:buNone/>
            </a:pPr>
            <a:r>
              <a:rPr lang="fr-FR" sz="1600" b="0" dirty="0" err="1"/>
              <a:t>Vet</a:t>
            </a:r>
            <a:r>
              <a:rPr lang="fr-FR" sz="1600" b="0" dirty="0"/>
              <a:t> Record 2015 176 284</a:t>
            </a:r>
          </a:p>
          <a:p>
            <a:pPr marL="0" indent="0">
              <a:buNone/>
            </a:pPr>
            <a:endParaRPr lang="fr-FR" sz="2000" b="0" dirty="0"/>
          </a:p>
          <a:p>
            <a:r>
              <a:rPr lang="fr-FR" sz="2000" b="0" dirty="0" err="1"/>
              <a:t>Mavacoxib</a:t>
            </a:r>
            <a:r>
              <a:rPr lang="fr-FR" sz="2000" b="0" dirty="0"/>
              <a:t> vs </a:t>
            </a:r>
            <a:r>
              <a:rPr lang="fr-FR" sz="2000" b="0" dirty="0" err="1"/>
              <a:t>meloxicam</a:t>
            </a:r>
            <a:r>
              <a:rPr lang="fr-FR" sz="2000" b="0" dirty="0"/>
              <a:t> ont une efficacité clinique équivalente</a:t>
            </a:r>
          </a:p>
          <a:p>
            <a:pPr marL="0" indent="0">
              <a:buNone/>
            </a:pPr>
            <a:r>
              <a:rPr lang="fr-FR" sz="1600" b="0" dirty="0" err="1"/>
              <a:t>Vet</a:t>
            </a:r>
            <a:r>
              <a:rPr lang="fr-FR" sz="1600" b="0" dirty="0"/>
              <a:t> Record 2014 175 280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31640" y="188640"/>
            <a:ext cx="6688137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7489" tIns="118493" rIns="197489" bIns="118493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2pPr>
            <a:lvl3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3pPr>
            <a:lvl4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4pPr>
            <a:lvl5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5pPr>
            <a:lvl6pPr marL="4572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>
              <a:buNone/>
            </a:pPr>
            <a:r>
              <a:rPr lang="fr-FR" altLang="fr-FR" kern="0" dirty="0"/>
              <a:t>Essais cliniques</a:t>
            </a:r>
            <a:endParaRPr lang="fr-FR" altLang="fr-FR" u="sng" kern="0" dirty="0"/>
          </a:p>
        </p:txBody>
      </p:sp>
      <p:sp>
        <p:nvSpPr>
          <p:cNvPr id="8" name="ZoneTexte 7"/>
          <p:cNvSpPr txBox="1"/>
          <p:nvPr/>
        </p:nvSpPr>
        <p:spPr>
          <a:xfrm>
            <a:off x="6976627" y="1052736"/>
            <a:ext cx="141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47737" y="5733256"/>
            <a:ext cx="7448525" cy="830997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400" b="1" dirty="0"/>
              <a:t>Dans tous les essais, les auteurs sont affiliés au laboratoire produisant le produit test. </a:t>
            </a:r>
          </a:p>
        </p:txBody>
      </p:sp>
      <p:sp>
        <p:nvSpPr>
          <p:cNvPr id="7" name="Étoile à 5 branches 6"/>
          <p:cNvSpPr/>
          <p:nvPr/>
        </p:nvSpPr>
        <p:spPr>
          <a:xfrm>
            <a:off x="251520" y="5445224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91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re 1"/>
          <p:cNvSpPr>
            <a:spLocks noGrp="1"/>
          </p:cNvSpPr>
          <p:nvPr>
            <p:ph type="title"/>
          </p:nvPr>
        </p:nvSpPr>
        <p:spPr>
          <a:xfrm>
            <a:off x="395536" y="2300520"/>
            <a:ext cx="7920037" cy="1143000"/>
          </a:xfrm>
        </p:spPr>
        <p:txBody>
          <a:bodyPr/>
          <a:lstStyle/>
          <a:p>
            <a:r>
              <a:rPr lang="fr-FR" altLang="fr-FR" dirty="0"/>
              <a:t>Indications des AINS en médecine vétérinaire</a:t>
            </a:r>
          </a:p>
        </p:txBody>
      </p:sp>
    </p:spTree>
    <p:extLst>
      <p:ext uri="{BB962C8B-B14F-4D97-AF65-F5344CB8AC3E}">
        <p14:creationId xmlns:p14="http://schemas.microsoft.com/office/powerpoint/2010/main" val="1529925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608013"/>
            <a:ext cx="5257800" cy="550862"/>
          </a:xfrm>
        </p:spPr>
        <p:txBody>
          <a:bodyPr/>
          <a:lstStyle/>
          <a:p>
            <a:pPr defTabSz="947738"/>
            <a:r>
              <a:rPr lang="en-US" altLang="fr-FR"/>
              <a:t>Inflammation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636613" y="5275263"/>
            <a:ext cx="38274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fr-FR" sz="2000" b="1"/>
              <a:t>Calor, Rubor, Dolor, Tumor</a:t>
            </a:r>
          </a:p>
        </p:txBody>
      </p:sp>
      <p:pic>
        <p:nvPicPr>
          <p:cNvPr id="15364" name="Picture 5" descr="leg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88" y="2160588"/>
            <a:ext cx="440372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5259413" y="2538413"/>
            <a:ext cx="3455987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fr-FR" b="1" dirty="0">
                <a:solidFill>
                  <a:srgbClr val="C00000"/>
                </a:solidFill>
              </a:rPr>
              <a:t>Chaleur</a:t>
            </a:r>
          </a:p>
          <a:p>
            <a:pPr>
              <a:buFontTx/>
              <a:buNone/>
            </a:pPr>
            <a:r>
              <a:rPr lang="en-US" altLang="fr-FR" b="1" dirty="0" err="1">
                <a:solidFill>
                  <a:srgbClr val="C00000"/>
                </a:solidFill>
              </a:rPr>
              <a:t>Rougeur</a:t>
            </a:r>
            <a:endParaRPr lang="en-US" altLang="fr-FR" b="1" dirty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en-US" altLang="fr-FR" b="1" dirty="0" err="1">
                <a:solidFill>
                  <a:srgbClr val="C00000"/>
                </a:solidFill>
              </a:rPr>
              <a:t>Douleur</a:t>
            </a:r>
            <a:endParaRPr lang="en-US" altLang="fr-FR" b="1" dirty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en-US" altLang="fr-FR" b="1" dirty="0" err="1">
                <a:solidFill>
                  <a:srgbClr val="C00000"/>
                </a:solidFill>
              </a:rPr>
              <a:t>Oedème</a:t>
            </a:r>
            <a:endParaRPr lang="en-US" altLang="fr-FR" b="1" dirty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en-US" altLang="fr-FR" b="1" dirty="0" err="1">
                <a:solidFill>
                  <a:srgbClr val="C00000"/>
                </a:solidFill>
              </a:rPr>
              <a:t>Perte</a:t>
            </a:r>
            <a:r>
              <a:rPr lang="en-US" altLang="fr-FR" b="1" dirty="0">
                <a:solidFill>
                  <a:srgbClr val="C00000"/>
                </a:solidFill>
              </a:rPr>
              <a:t> de </a:t>
            </a:r>
            <a:r>
              <a:rPr lang="en-US" altLang="fr-FR" b="1" dirty="0" err="1">
                <a:solidFill>
                  <a:srgbClr val="C00000"/>
                </a:solidFill>
              </a:rPr>
              <a:t>fonction</a:t>
            </a:r>
            <a:endParaRPr lang="en-US" altLang="fr-F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r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7920037" cy="1143000"/>
          </a:xfrm>
        </p:spPr>
        <p:txBody>
          <a:bodyPr/>
          <a:lstStyle/>
          <a:p>
            <a:r>
              <a:rPr lang="fr-FR" altLang="fr-FR" dirty="0"/>
              <a:t>Indications principales des AINS en médecine vétérinaire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8684" y="1844824"/>
            <a:ext cx="7688014" cy="4616450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rgbClr val="C00000"/>
                </a:solidFill>
              </a:rPr>
              <a:t>Douleurs</a:t>
            </a:r>
            <a:r>
              <a:rPr lang="fr-FR" dirty="0"/>
              <a:t> et inflammations associées à </a:t>
            </a:r>
          </a:p>
          <a:p>
            <a:pPr lvl="1">
              <a:defRPr/>
            </a:pPr>
            <a:r>
              <a:rPr lang="fr-FR" dirty="0">
                <a:solidFill>
                  <a:srgbClr val="FF0000"/>
                </a:solidFill>
              </a:rPr>
              <a:t>des affections ostéo-articulaires et musculo-squelettiques</a:t>
            </a:r>
          </a:p>
          <a:p>
            <a:pPr lvl="1">
              <a:defRPr/>
            </a:pPr>
            <a:r>
              <a:rPr lang="fr-FR" b="0" dirty="0"/>
              <a:t>des actes chirurgicaux</a:t>
            </a:r>
          </a:p>
          <a:p>
            <a:pPr lvl="1">
              <a:defRPr/>
            </a:pPr>
            <a:r>
              <a:rPr lang="fr-FR" b="0" dirty="0"/>
              <a:t>des processus cancéreux</a:t>
            </a:r>
          </a:p>
          <a:p>
            <a:pPr lvl="1">
              <a:defRPr/>
            </a:pPr>
            <a:r>
              <a:rPr lang="fr-FR" b="0" dirty="0"/>
              <a:t>….</a:t>
            </a:r>
          </a:p>
          <a:p>
            <a:pPr lvl="1">
              <a:defRPr/>
            </a:pPr>
            <a:endParaRPr lang="fr-FR" b="0" dirty="0"/>
          </a:p>
          <a:p>
            <a:pPr>
              <a:defRPr/>
            </a:pPr>
            <a:r>
              <a:rPr lang="fr-FR" dirty="0"/>
              <a:t>Douleurs associées </a:t>
            </a:r>
            <a:r>
              <a:rPr lang="fr-FR" dirty="0">
                <a:solidFill>
                  <a:srgbClr val="C00000"/>
                </a:solidFill>
              </a:rPr>
              <a:t>aux coliques </a:t>
            </a:r>
            <a:r>
              <a:rPr lang="fr-FR" dirty="0"/>
              <a:t>chez le cheval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Traitements symptomatiques de </a:t>
            </a:r>
          </a:p>
          <a:p>
            <a:pPr lvl="1">
              <a:defRPr/>
            </a:pPr>
            <a:r>
              <a:rPr lang="fr-FR" b="0" dirty="0"/>
              <a:t>Bronchopneumonies (bovins)</a:t>
            </a:r>
          </a:p>
          <a:p>
            <a:pPr lvl="1">
              <a:defRPr/>
            </a:pPr>
            <a:r>
              <a:rPr lang="fr-FR" b="0" dirty="0"/>
              <a:t>Mammites aigües</a:t>
            </a:r>
          </a:p>
          <a:p>
            <a:pPr lvl="1">
              <a:defRPr/>
            </a:pPr>
            <a:r>
              <a:rPr lang="fr-FR" b="0" dirty="0"/>
              <a:t>Diarrhées (veau) </a:t>
            </a:r>
          </a:p>
          <a:p>
            <a:pPr marL="0" indent="0">
              <a:buFontTx/>
              <a:buNone/>
              <a:defRPr/>
            </a:pPr>
            <a:endParaRPr lang="fr-FR" dirty="0"/>
          </a:p>
        </p:txBody>
      </p:sp>
      <p:sp>
        <p:nvSpPr>
          <p:cNvPr id="2" name="Étoile à 5 branches 1"/>
          <p:cNvSpPr/>
          <p:nvPr/>
        </p:nvSpPr>
        <p:spPr bwMode="auto">
          <a:xfrm>
            <a:off x="7812360" y="2060848"/>
            <a:ext cx="504056" cy="504056"/>
          </a:xfrm>
          <a:prstGeom prst="star5">
            <a:avLst/>
          </a:prstGeom>
          <a:solidFill>
            <a:srgbClr val="FFFF00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4629150" y="809625"/>
            <a:ext cx="25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1433512" y="260648"/>
            <a:ext cx="6276975" cy="13430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100" dirty="0"/>
              <a:t>Indications antipyrétiques des AINS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536" y="1831677"/>
            <a:ext cx="8194675" cy="4435475"/>
          </a:xfrm>
          <a:solidFill>
            <a:schemeClr val="bg1"/>
          </a:solidFill>
        </p:spPr>
        <p:txBody>
          <a:bodyPr lIns="91430" tIns="45715" rIns="91430" bIns="45715"/>
          <a:lstStyle/>
          <a:p>
            <a:r>
              <a:rPr lang="fr-FR" altLang="fr-FR" sz="2000" b="0" dirty="0">
                <a:solidFill>
                  <a:srgbClr val="C00000"/>
                </a:solidFill>
              </a:rPr>
              <a:t>AINS suppriment certains symptômes de la fièvre</a:t>
            </a:r>
          </a:p>
          <a:p>
            <a:pPr lvl="1"/>
            <a:r>
              <a:rPr lang="fr-FR" altLang="fr-FR" sz="1600" b="0" dirty="0"/>
              <a:t>hyperthermie</a:t>
            </a:r>
          </a:p>
          <a:p>
            <a:pPr lvl="1"/>
            <a:r>
              <a:rPr lang="fr-FR" altLang="fr-FR" sz="1600" b="0" dirty="0"/>
              <a:t>anorexie</a:t>
            </a:r>
          </a:p>
          <a:p>
            <a:pPr lvl="1"/>
            <a:r>
              <a:rPr lang="fr-FR" altLang="fr-FR" sz="1600" b="0" dirty="0"/>
              <a:t>apathie</a:t>
            </a:r>
          </a:p>
          <a:p>
            <a:r>
              <a:rPr lang="fr-FR" altLang="fr-FR" sz="2000" b="0" dirty="0">
                <a:solidFill>
                  <a:srgbClr val="C00000"/>
                </a:solidFill>
              </a:rPr>
              <a:t>Avantages</a:t>
            </a:r>
          </a:p>
          <a:p>
            <a:pPr lvl="1"/>
            <a:r>
              <a:rPr lang="fr-FR" altLang="fr-FR" sz="1600" u="sng" dirty="0"/>
              <a:t>bien-être de l’animal</a:t>
            </a:r>
          </a:p>
          <a:p>
            <a:pPr marL="457200" lvl="1" indent="0">
              <a:buNone/>
            </a:pPr>
            <a:endParaRPr lang="fr-FR" altLang="fr-FR" sz="1600" b="0" dirty="0"/>
          </a:p>
          <a:p>
            <a:r>
              <a:rPr lang="fr-FR" altLang="fr-FR" b="0" dirty="0">
                <a:solidFill>
                  <a:srgbClr val="C00000"/>
                </a:solidFill>
              </a:rPr>
              <a:t>Justifications des AINS</a:t>
            </a:r>
            <a:endParaRPr lang="fr-FR" altLang="fr-FR" sz="1800" b="0" dirty="0">
              <a:solidFill>
                <a:srgbClr val="C00000"/>
              </a:solidFill>
            </a:endParaRPr>
          </a:p>
          <a:p>
            <a:pPr lvl="1"/>
            <a:r>
              <a:rPr lang="fr-FR" altLang="fr-FR" sz="1600" b="0" dirty="0"/>
              <a:t>fièvre dangereuse et prolongée</a:t>
            </a:r>
          </a:p>
          <a:p>
            <a:pPr lvl="1"/>
            <a:r>
              <a:rPr lang="fr-FR" altLang="fr-FR" sz="1600" b="0" dirty="0"/>
              <a:t>animal qui ne peut pas gérer les modifications hémodynamiques et métaboliques dues à la fièvre (cardiaque, diabétique,…)</a:t>
            </a:r>
          </a:p>
          <a:p>
            <a:pPr lvl="1">
              <a:buFontTx/>
              <a:buNone/>
            </a:pPr>
            <a:endParaRPr lang="fr-FR" altLang="fr-FR" sz="2800" b="0" dirty="0"/>
          </a:p>
          <a:p>
            <a:pPr lvl="1"/>
            <a:endParaRPr lang="fr-FR" altLang="fr-FR" sz="2000" dirty="0"/>
          </a:p>
        </p:txBody>
      </p:sp>
      <p:sp>
        <p:nvSpPr>
          <p:cNvPr id="2" name="ZoneTexte 1"/>
          <p:cNvSpPr txBox="1"/>
          <p:nvPr/>
        </p:nvSpPr>
        <p:spPr>
          <a:xfrm>
            <a:off x="600881" y="5766355"/>
            <a:ext cx="7783983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400" dirty="0" err="1"/>
              <a:t>Metamizole</a:t>
            </a:r>
            <a:r>
              <a:rPr lang="fr-FR" sz="2400" dirty="0"/>
              <a:t> (dipyrone) a une activité antipyrétique avec peu d’effets indésirables associés  </a:t>
            </a:r>
            <a:r>
              <a:rPr lang="fr-FR" sz="1800" dirty="0"/>
              <a:t>(=cox-3 inhibiteur?)</a:t>
            </a:r>
          </a:p>
        </p:txBody>
      </p:sp>
      <p:sp>
        <p:nvSpPr>
          <p:cNvPr id="6" name="Étoile à 5 branches 5"/>
          <p:cNvSpPr/>
          <p:nvPr/>
        </p:nvSpPr>
        <p:spPr>
          <a:xfrm>
            <a:off x="7841168" y="5193022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84163"/>
            <a:ext cx="7339013" cy="1033462"/>
          </a:xfrm>
        </p:spPr>
        <p:txBody>
          <a:bodyPr/>
          <a:lstStyle/>
          <a:p>
            <a:r>
              <a:rPr lang="fr-FR" altLang="fr-FR"/>
              <a:t>Inflammations ostéo-articulaires</a:t>
            </a:r>
            <a:br>
              <a:rPr lang="fr-FR" altLang="fr-FR"/>
            </a:br>
            <a:r>
              <a:rPr lang="fr-FR" altLang="fr-FR"/>
              <a:t>(associées à l’arthrose)</a:t>
            </a:r>
          </a:p>
        </p:txBody>
      </p:sp>
      <p:pic>
        <p:nvPicPr>
          <p:cNvPr id="17411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1225" y="1728788"/>
            <a:ext cx="1979613" cy="21224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1716088"/>
            <a:ext cx="2074863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4037013" y="3446463"/>
            <a:ext cx="1021397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 sz="2000"/>
          </a:p>
        </p:txBody>
      </p:sp>
      <p:sp>
        <p:nvSpPr>
          <p:cNvPr id="17414" name="Rectangle 2"/>
          <p:cNvSpPr>
            <a:spLocks noChangeArrowheads="1"/>
          </p:cNvSpPr>
          <p:nvPr/>
        </p:nvSpPr>
        <p:spPr bwMode="auto">
          <a:xfrm>
            <a:off x="323850" y="4076700"/>
            <a:ext cx="80152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dirty="0"/>
              <a:t>Les AINS </a:t>
            </a:r>
            <a:r>
              <a:rPr lang="fr-FR" altLang="fr-FR" sz="2400" b="1" u="sng" dirty="0">
                <a:solidFill>
                  <a:srgbClr val="C00000"/>
                </a:solidFill>
              </a:rPr>
              <a:t>n'agissent pas </a:t>
            </a:r>
            <a:r>
              <a:rPr lang="fr-FR" altLang="fr-FR" sz="2400" b="1" dirty="0">
                <a:solidFill>
                  <a:srgbClr val="C00000"/>
                </a:solidFill>
              </a:rPr>
              <a:t>sur les lésions d'arthrose </a:t>
            </a:r>
            <a:r>
              <a:rPr lang="fr-FR" altLang="fr-FR" sz="2400" dirty="0"/>
              <a:t>mais sur ses symptômes. </a:t>
            </a:r>
          </a:p>
          <a:p>
            <a:pPr>
              <a:buFontTx/>
              <a:buNone/>
            </a:pPr>
            <a:endParaRPr lang="fr-FR" altLang="fr-FR" sz="2400" dirty="0"/>
          </a:p>
          <a:p>
            <a:pPr>
              <a:buFontTx/>
              <a:buNone/>
            </a:pPr>
            <a:r>
              <a:rPr lang="fr-FR" altLang="fr-FR" sz="2400" dirty="0"/>
              <a:t>Ils suppriment l’inflammation et </a:t>
            </a:r>
            <a:r>
              <a:rPr lang="fr-FR" altLang="fr-FR" sz="2400" b="1" dirty="0"/>
              <a:t>peuvent ralentir le cercle vicieux de l’arthrose.</a:t>
            </a:r>
            <a:r>
              <a:rPr lang="fr-FR" altLang="fr-FR" sz="2400" dirty="0"/>
              <a:t> </a:t>
            </a:r>
            <a:endParaRPr lang="fr-FR" altLang="fr-FR" sz="2400" b="1" dirty="0"/>
          </a:p>
        </p:txBody>
      </p:sp>
      <p:sp>
        <p:nvSpPr>
          <p:cNvPr id="17415" name="Rectangle 3"/>
          <p:cNvSpPr>
            <a:spLocks noChangeArrowheads="1"/>
          </p:cNvSpPr>
          <p:nvPr/>
        </p:nvSpPr>
        <p:spPr bwMode="auto">
          <a:xfrm>
            <a:off x="179512" y="1834356"/>
            <a:ext cx="467995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600" dirty="0"/>
              <a:t>L’arthrose (</a:t>
            </a:r>
            <a:r>
              <a:rPr lang="fr-FR" altLang="fr-FR" sz="1600" dirty="0" err="1"/>
              <a:t>osteoarthritis</a:t>
            </a:r>
            <a:r>
              <a:rPr lang="fr-FR" altLang="fr-FR" sz="1600" dirty="0"/>
              <a:t> en anglais) correspond à une </a:t>
            </a:r>
            <a:r>
              <a:rPr lang="fr-FR" altLang="fr-FR" sz="1600" b="1" dirty="0"/>
              <a:t>dégradation progressive du cartilage</a:t>
            </a:r>
            <a:r>
              <a:rPr lang="fr-FR" altLang="fr-FR" sz="1600" dirty="0"/>
              <a:t> qui  perd sa souplesse et son élasticité. À cela s'ajoute </a:t>
            </a:r>
            <a:r>
              <a:rPr lang="fr-FR" altLang="fr-FR" sz="1600" b="1" dirty="0"/>
              <a:t>une perte de qualité du liquide synovial</a:t>
            </a:r>
            <a:r>
              <a:rPr lang="fr-FR" altLang="fr-FR" sz="1600" dirty="0"/>
              <a:t> qui lubrifie l’articulation. </a:t>
            </a:r>
          </a:p>
          <a:p>
            <a:pPr>
              <a:buFontTx/>
              <a:buNone/>
            </a:pPr>
            <a:r>
              <a:rPr lang="fr-FR" altLang="fr-FR" sz="1600" dirty="0"/>
              <a:t>L’arthrose finit par provoquer une </a:t>
            </a:r>
            <a:r>
              <a:rPr lang="fr-FR" altLang="fr-FR" sz="1600" b="1" dirty="0"/>
              <a:t>inflammation douloureuse</a:t>
            </a:r>
            <a:endParaRPr lang="en-US" altLang="fr-FR" sz="16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198301"/>
            <a:ext cx="556324" cy="49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835696" y="6319412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/>
              <a:t>Temps de détection dopage cheval</a:t>
            </a:r>
          </a:p>
        </p:txBody>
      </p:sp>
    </p:spTree>
    <p:extLst>
      <p:ext uri="{BB962C8B-B14F-4D97-AF65-F5344CB8AC3E}">
        <p14:creationId xmlns:p14="http://schemas.microsoft.com/office/powerpoint/2010/main" val="225084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720726"/>
            <a:ext cx="7121525" cy="869950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93808" tIns="46081" rIns="93808" bIns="46081"/>
          <a:lstStyle/>
          <a:p>
            <a:r>
              <a:rPr lang="fr-FR" altLang="fr-FR" sz="4000" dirty="0"/>
              <a:t>Cas des coliques</a:t>
            </a:r>
            <a:br>
              <a:rPr lang="fr-FR" altLang="fr-FR" sz="4000" dirty="0"/>
            </a:br>
            <a:r>
              <a:rPr lang="fr-FR" altLang="fr-FR" sz="2800" dirty="0">
                <a:solidFill>
                  <a:schemeClr val="tx1"/>
                </a:solidFill>
              </a:rPr>
              <a:t>Propriétés analgésiques et/ou antispasmodiques </a:t>
            </a:r>
            <a:br>
              <a:rPr lang="fr-FR" altLang="fr-FR" dirty="0">
                <a:solidFill>
                  <a:schemeClr val="tx1"/>
                </a:solidFill>
              </a:rPr>
            </a:br>
            <a:endParaRPr lang="fr-FR" altLang="fr-FR" dirty="0">
              <a:solidFill>
                <a:schemeClr val="tx1"/>
              </a:solidFill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95536" y="1876423"/>
            <a:ext cx="8620125" cy="460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830" tIns="26332" rIns="65830" bIns="26332">
            <a:spAutoFit/>
          </a:bodyPr>
          <a:lstStyle/>
          <a:p>
            <a:pPr marL="342900" indent="-342900" defTabSz="787400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fr-FR" sz="2400" b="1" u="sng" dirty="0" err="1">
                <a:solidFill>
                  <a:srgbClr val="C00000"/>
                </a:solidFill>
              </a:rPr>
              <a:t>Metamizole</a:t>
            </a:r>
            <a:r>
              <a:rPr lang="fr-FR" sz="2400" b="1" u="sng" dirty="0">
                <a:solidFill>
                  <a:srgbClr val="C00000"/>
                </a:solidFill>
              </a:rPr>
              <a:t> (DCI) </a:t>
            </a:r>
            <a:r>
              <a:rPr lang="fr-FR" sz="2400" u="sng" dirty="0"/>
              <a:t>ou </a:t>
            </a:r>
            <a:r>
              <a:rPr lang="fr-FR" sz="2400" u="sng" dirty="0" err="1"/>
              <a:t>dipyrone</a:t>
            </a:r>
            <a:r>
              <a:rPr lang="fr-FR" sz="2400" u="sng" dirty="0"/>
              <a:t> (ou noramidopyrine (DCF)) </a:t>
            </a:r>
          </a:p>
          <a:p>
            <a:pPr defTabSz="787400">
              <a:buClr>
                <a:srgbClr val="C00000"/>
              </a:buClr>
              <a:buNone/>
              <a:defRPr/>
            </a:pPr>
            <a:r>
              <a:rPr lang="fr-FR" sz="2000" dirty="0"/>
              <a:t>	</a:t>
            </a:r>
            <a:r>
              <a:rPr lang="fr-FR" sz="2000" b="1" dirty="0">
                <a:solidFill>
                  <a:srgbClr val="FF0000"/>
                </a:solidFill>
              </a:rPr>
              <a:t>Propriétés </a:t>
            </a:r>
            <a:r>
              <a:rPr lang="fr-FR" sz="2000" b="1" dirty="0" err="1">
                <a:solidFill>
                  <a:srgbClr val="FF0000"/>
                </a:solidFill>
              </a:rPr>
              <a:t>anti-spasmodiques</a:t>
            </a:r>
            <a:endParaRPr lang="fr-FR" sz="2000" b="1" dirty="0">
              <a:solidFill>
                <a:srgbClr val="FF0000"/>
              </a:solidFill>
            </a:endParaRPr>
          </a:p>
          <a:p>
            <a:pPr defTabSz="787400">
              <a:buClr>
                <a:srgbClr val="C00000"/>
              </a:buClr>
              <a:buNone/>
              <a:defRPr/>
            </a:pPr>
            <a:r>
              <a:rPr lang="fr-FR" sz="2000" dirty="0"/>
              <a:t>	</a:t>
            </a:r>
            <a:r>
              <a:rPr lang="fr-FR" sz="2000" b="1" dirty="0"/>
              <a:t>Douleurs </a:t>
            </a:r>
            <a:r>
              <a:rPr lang="fr-FR" sz="2000" b="1" u="sng" dirty="0"/>
              <a:t>modérées </a:t>
            </a:r>
          </a:p>
          <a:p>
            <a:pPr defTabSz="787400">
              <a:buClr>
                <a:srgbClr val="C00000"/>
              </a:buClr>
              <a:buNone/>
              <a:defRPr/>
            </a:pPr>
            <a:r>
              <a:rPr lang="fr-FR" sz="2000" b="1" dirty="0">
                <a:solidFill>
                  <a:srgbClr val="FF0000"/>
                </a:solidFill>
              </a:rPr>
              <a:t>	1</a:t>
            </a:r>
            <a:r>
              <a:rPr lang="fr-FR" sz="2000" b="1" baseline="30000" dirty="0">
                <a:solidFill>
                  <a:srgbClr val="FF0000"/>
                </a:solidFill>
              </a:rPr>
              <a:t>ère</a:t>
            </a:r>
            <a:r>
              <a:rPr lang="fr-FR" sz="2000" b="1" dirty="0">
                <a:solidFill>
                  <a:srgbClr val="FF0000"/>
                </a:solidFill>
              </a:rPr>
              <a:t> intention </a:t>
            </a:r>
          </a:p>
          <a:p>
            <a:pPr defTabSz="787400">
              <a:buClr>
                <a:srgbClr val="C00000"/>
              </a:buClr>
              <a:buNone/>
              <a:defRPr/>
            </a:pPr>
            <a:endParaRPr lang="fr-FR" sz="2000" dirty="0"/>
          </a:p>
          <a:p>
            <a:pPr defTabSz="787400">
              <a:buClr>
                <a:srgbClr val="C00000"/>
              </a:buClr>
              <a:buNone/>
              <a:defRPr/>
            </a:pPr>
            <a:endParaRPr lang="fr-FR" sz="2000" dirty="0"/>
          </a:p>
          <a:p>
            <a:pPr defTabSz="787400">
              <a:buClr>
                <a:srgbClr val="C00000"/>
              </a:buClr>
              <a:buNone/>
              <a:defRPr/>
            </a:pPr>
            <a:endParaRPr lang="fr-FR" sz="2000" dirty="0"/>
          </a:p>
          <a:p>
            <a:pPr defTabSz="787400">
              <a:buClr>
                <a:srgbClr val="C00000"/>
              </a:buClr>
              <a:buNone/>
              <a:defRPr/>
            </a:pPr>
            <a:endParaRPr lang="fr-FR" sz="2000" dirty="0"/>
          </a:p>
          <a:p>
            <a:pPr defTabSz="787400">
              <a:buClr>
                <a:srgbClr val="C00000"/>
              </a:buClr>
              <a:buNone/>
              <a:defRPr/>
            </a:pPr>
            <a:r>
              <a:rPr lang="fr-FR" sz="2000" dirty="0"/>
              <a:t>Autres AINS </a:t>
            </a:r>
          </a:p>
          <a:p>
            <a:pPr defTabSz="787400">
              <a:defRPr/>
            </a:pPr>
            <a:r>
              <a:rPr lang="fr-FR" sz="2000" b="1" dirty="0"/>
              <a:t>    </a:t>
            </a:r>
            <a:r>
              <a:rPr lang="fr-FR" sz="1400" b="1" dirty="0"/>
              <a:t>Flunixine </a:t>
            </a:r>
            <a:r>
              <a:rPr lang="fr-FR" sz="1400" b="1" dirty="0" err="1"/>
              <a:t>meglumine</a:t>
            </a:r>
            <a:endParaRPr lang="fr-FR" sz="1400" b="1" dirty="0"/>
          </a:p>
          <a:p>
            <a:pPr marL="342900" indent="-342900" defTabSz="787400">
              <a:defRPr/>
            </a:pPr>
            <a:endParaRPr lang="fr-FR" sz="1400" b="1" dirty="0"/>
          </a:p>
          <a:p>
            <a:pPr marL="342900" indent="-342900" defTabSz="787400">
              <a:defRPr/>
            </a:pPr>
            <a:r>
              <a:rPr lang="fr-FR" sz="1400" b="1" dirty="0" err="1"/>
              <a:t>Meloxicam</a:t>
            </a:r>
            <a:r>
              <a:rPr lang="fr-FR" sz="1400" b="1" dirty="0"/>
              <a:t> </a:t>
            </a:r>
          </a:p>
          <a:p>
            <a:pPr marL="342900" indent="-342900" defTabSz="787400">
              <a:defRPr/>
            </a:pPr>
            <a:endParaRPr lang="fr-FR" sz="1400" dirty="0"/>
          </a:p>
          <a:p>
            <a:pPr marL="342900" indent="-342900" defTabSz="787400">
              <a:defRPr/>
            </a:pPr>
            <a:r>
              <a:rPr lang="fr-FR" sz="1400" b="1" dirty="0" err="1"/>
              <a:t>Kétoprofène</a:t>
            </a:r>
            <a:endParaRPr lang="fr-FR" sz="1400" b="1" dirty="0"/>
          </a:p>
          <a:p>
            <a:pPr lvl="1" defTabSz="787400">
              <a:buClr>
                <a:srgbClr val="C00000"/>
              </a:buClr>
              <a:buFontTx/>
              <a:buNone/>
              <a:defRPr/>
            </a:pPr>
            <a:endParaRPr lang="fr-FR" sz="2000" b="1" dirty="0"/>
          </a:p>
          <a:p>
            <a:pPr defTabSz="787400">
              <a:defRPr/>
            </a:pPr>
            <a:endParaRPr lang="fr-FR" sz="1600" dirty="0"/>
          </a:p>
        </p:txBody>
      </p:sp>
      <p:sp>
        <p:nvSpPr>
          <p:cNvPr id="66564" name="Freeform 4"/>
          <p:cNvSpPr>
            <a:spLocks noChangeAspect="1"/>
          </p:cNvSpPr>
          <p:nvPr/>
        </p:nvSpPr>
        <p:spPr bwMode="invGray">
          <a:xfrm>
            <a:off x="7392988" y="274638"/>
            <a:ext cx="866775" cy="881062"/>
          </a:xfrm>
          <a:custGeom>
            <a:avLst/>
            <a:gdLst>
              <a:gd name="T0" fmla="*/ 2147483647 w 1181"/>
              <a:gd name="T1" fmla="*/ 2147483647 h 1068"/>
              <a:gd name="T2" fmla="*/ 2147483647 w 1181"/>
              <a:gd name="T3" fmla="*/ 2147483647 h 1068"/>
              <a:gd name="T4" fmla="*/ 2147483647 w 1181"/>
              <a:gd name="T5" fmla="*/ 2147483647 h 1068"/>
              <a:gd name="T6" fmla="*/ 2147483647 w 1181"/>
              <a:gd name="T7" fmla="*/ 2147483647 h 1068"/>
              <a:gd name="T8" fmla="*/ 2147483647 w 1181"/>
              <a:gd name="T9" fmla="*/ 2147483647 h 1068"/>
              <a:gd name="T10" fmla="*/ 2147483647 w 1181"/>
              <a:gd name="T11" fmla="*/ 2147483647 h 1068"/>
              <a:gd name="T12" fmla="*/ 2147483647 w 1181"/>
              <a:gd name="T13" fmla="*/ 2147483647 h 1068"/>
              <a:gd name="T14" fmla="*/ 2147483647 w 1181"/>
              <a:gd name="T15" fmla="*/ 2147483647 h 1068"/>
              <a:gd name="T16" fmla="*/ 2147483647 w 1181"/>
              <a:gd name="T17" fmla="*/ 2147483647 h 1068"/>
              <a:gd name="T18" fmla="*/ 2147483647 w 1181"/>
              <a:gd name="T19" fmla="*/ 2147483647 h 1068"/>
              <a:gd name="T20" fmla="*/ 2147483647 w 1181"/>
              <a:gd name="T21" fmla="*/ 2147483647 h 1068"/>
              <a:gd name="T22" fmla="*/ 2147483647 w 1181"/>
              <a:gd name="T23" fmla="*/ 2147483647 h 1068"/>
              <a:gd name="T24" fmla="*/ 2147483647 w 1181"/>
              <a:gd name="T25" fmla="*/ 2147483647 h 1068"/>
              <a:gd name="T26" fmla="*/ 2147483647 w 1181"/>
              <a:gd name="T27" fmla="*/ 2147483647 h 1068"/>
              <a:gd name="T28" fmla="*/ 2147483647 w 1181"/>
              <a:gd name="T29" fmla="*/ 2147483647 h 1068"/>
              <a:gd name="T30" fmla="*/ 2147483647 w 1181"/>
              <a:gd name="T31" fmla="*/ 2147483647 h 1068"/>
              <a:gd name="T32" fmla="*/ 2147483647 w 1181"/>
              <a:gd name="T33" fmla="*/ 2147483647 h 1068"/>
              <a:gd name="T34" fmla="*/ 2147483647 w 1181"/>
              <a:gd name="T35" fmla="*/ 2147483647 h 1068"/>
              <a:gd name="T36" fmla="*/ 2147483647 w 1181"/>
              <a:gd name="T37" fmla="*/ 2147483647 h 1068"/>
              <a:gd name="T38" fmla="*/ 2147483647 w 1181"/>
              <a:gd name="T39" fmla="*/ 2147483647 h 1068"/>
              <a:gd name="T40" fmla="*/ 2147483647 w 1181"/>
              <a:gd name="T41" fmla="*/ 2147483647 h 1068"/>
              <a:gd name="T42" fmla="*/ 2147483647 w 1181"/>
              <a:gd name="T43" fmla="*/ 2147483647 h 1068"/>
              <a:gd name="T44" fmla="*/ 2147483647 w 1181"/>
              <a:gd name="T45" fmla="*/ 2147483647 h 1068"/>
              <a:gd name="T46" fmla="*/ 2147483647 w 1181"/>
              <a:gd name="T47" fmla="*/ 2147483647 h 1068"/>
              <a:gd name="T48" fmla="*/ 2147483647 w 1181"/>
              <a:gd name="T49" fmla="*/ 2147483647 h 1068"/>
              <a:gd name="T50" fmla="*/ 2147483647 w 1181"/>
              <a:gd name="T51" fmla="*/ 2147483647 h 1068"/>
              <a:gd name="T52" fmla="*/ 2147483647 w 1181"/>
              <a:gd name="T53" fmla="*/ 2147483647 h 1068"/>
              <a:gd name="T54" fmla="*/ 2147483647 w 1181"/>
              <a:gd name="T55" fmla="*/ 2147483647 h 1068"/>
              <a:gd name="T56" fmla="*/ 2147483647 w 1181"/>
              <a:gd name="T57" fmla="*/ 2147483647 h 1068"/>
              <a:gd name="T58" fmla="*/ 2147483647 w 1181"/>
              <a:gd name="T59" fmla="*/ 2147483647 h 1068"/>
              <a:gd name="T60" fmla="*/ 2147483647 w 1181"/>
              <a:gd name="T61" fmla="*/ 2147483647 h 1068"/>
              <a:gd name="T62" fmla="*/ 2147483647 w 1181"/>
              <a:gd name="T63" fmla="*/ 2147483647 h 1068"/>
              <a:gd name="T64" fmla="*/ 2147483647 w 1181"/>
              <a:gd name="T65" fmla="*/ 2147483647 h 1068"/>
              <a:gd name="T66" fmla="*/ 2147483647 w 1181"/>
              <a:gd name="T67" fmla="*/ 2147483647 h 1068"/>
              <a:gd name="T68" fmla="*/ 2147483647 w 1181"/>
              <a:gd name="T69" fmla="*/ 2147483647 h 1068"/>
              <a:gd name="T70" fmla="*/ 2147483647 w 1181"/>
              <a:gd name="T71" fmla="*/ 2147483647 h 1068"/>
              <a:gd name="T72" fmla="*/ 2147483647 w 1181"/>
              <a:gd name="T73" fmla="*/ 2147483647 h 1068"/>
              <a:gd name="T74" fmla="*/ 2147483647 w 1181"/>
              <a:gd name="T75" fmla="*/ 2147483647 h 1068"/>
              <a:gd name="T76" fmla="*/ 2147483647 w 1181"/>
              <a:gd name="T77" fmla="*/ 2147483647 h 1068"/>
              <a:gd name="T78" fmla="*/ 2147483647 w 1181"/>
              <a:gd name="T79" fmla="*/ 2147483647 h 1068"/>
              <a:gd name="T80" fmla="*/ 2147483647 w 1181"/>
              <a:gd name="T81" fmla="*/ 2147483647 h 1068"/>
              <a:gd name="T82" fmla="*/ 2147483647 w 1181"/>
              <a:gd name="T83" fmla="*/ 2147483647 h 1068"/>
              <a:gd name="T84" fmla="*/ 2147483647 w 1181"/>
              <a:gd name="T85" fmla="*/ 2147483647 h 1068"/>
              <a:gd name="T86" fmla="*/ 2147483647 w 1181"/>
              <a:gd name="T87" fmla="*/ 2147483647 h 1068"/>
              <a:gd name="T88" fmla="*/ 2147483647 w 1181"/>
              <a:gd name="T89" fmla="*/ 2147483647 h 1068"/>
              <a:gd name="T90" fmla="*/ 2147483647 w 1181"/>
              <a:gd name="T91" fmla="*/ 2147483647 h 1068"/>
              <a:gd name="T92" fmla="*/ 2147483647 w 1181"/>
              <a:gd name="T93" fmla="*/ 2147483647 h 1068"/>
              <a:gd name="T94" fmla="*/ 2147483647 w 1181"/>
              <a:gd name="T95" fmla="*/ 2147483647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rgbClr val="C00000"/>
            </a:solidFill>
            <a:round/>
            <a:headEnd/>
            <a:tailEnd/>
          </a:ln>
        </p:spPr>
        <p:txBody>
          <a:bodyPr wrap="none" lIns="94805" tIns="47402" rIns="94805" bIns="47402" anchor="ctr"/>
          <a:lstStyle/>
          <a:p>
            <a:endParaRPr lang="fr-FR"/>
          </a:p>
        </p:txBody>
      </p:sp>
      <p:sp>
        <p:nvSpPr>
          <p:cNvPr id="2" name="Flèche droite 1"/>
          <p:cNvSpPr/>
          <p:nvPr/>
        </p:nvSpPr>
        <p:spPr bwMode="auto">
          <a:xfrm>
            <a:off x="755576" y="2852936"/>
            <a:ext cx="360040" cy="360040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15798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 rot="10800000" flipV="1">
            <a:off x="3563888" y="4871262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800" dirty="0"/>
              <a:t>La durée d’action de ces </a:t>
            </a:r>
            <a:r>
              <a:rPr lang="fr-FR" sz="1800" b="1" dirty="0"/>
              <a:t>AINS </a:t>
            </a:r>
            <a:r>
              <a:rPr lang="fr-FR" sz="1800" dirty="0"/>
              <a:t>peut masquer l’évolution clinique de la colique</a:t>
            </a:r>
          </a:p>
        </p:txBody>
      </p:sp>
      <p:sp>
        <p:nvSpPr>
          <p:cNvPr id="9" name="Étoile à 5 branches 8"/>
          <p:cNvSpPr/>
          <p:nvPr/>
        </p:nvSpPr>
        <p:spPr>
          <a:xfrm>
            <a:off x="127285" y="1660184"/>
            <a:ext cx="788530" cy="58466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9941" y="332656"/>
            <a:ext cx="7424117" cy="1143000"/>
          </a:xfrm>
        </p:spPr>
        <p:txBody>
          <a:bodyPr/>
          <a:lstStyle/>
          <a:p>
            <a:r>
              <a:rPr lang="fr-FR" altLang="fr-FR" dirty="0"/>
              <a:t>Cas des coliques</a:t>
            </a:r>
            <a:br>
              <a:rPr lang="fr-FR" dirty="0"/>
            </a:br>
            <a:r>
              <a:rPr lang="fr-FR" sz="3200" dirty="0">
                <a:solidFill>
                  <a:schemeClr val="tx1"/>
                </a:solidFill>
              </a:rPr>
              <a:t>Propriétés anti-</a:t>
            </a:r>
            <a:r>
              <a:rPr lang="fr-FR" sz="3200" dirty="0" err="1">
                <a:solidFill>
                  <a:schemeClr val="tx1"/>
                </a:solidFill>
              </a:rPr>
              <a:t>endotoxémiques</a:t>
            </a:r>
            <a:r>
              <a:rPr lang="fr-FR" sz="3200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72816"/>
            <a:ext cx="7874198" cy="4616450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 err="1">
                <a:solidFill>
                  <a:srgbClr val="C00000"/>
                </a:solidFill>
              </a:rPr>
              <a:t>Flunixine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méglumine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sz="2000" dirty="0"/>
              <a:t>réduit les </a:t>
            </a:r>
            <a:r>
              <a:rPr lang="fr-FR" sz="2000" u="sng" dirty="0"/>
              <a:t>symptômes</a:t>
            </a:r>
            <a:r>
              <a:rPr lang="fr-FR" sz="2000" b="0" dirty="0"/>
              <a:t> (fièvre, hypotension, état de choc) </a:t>
            </a:r>
            <a:r>
              <a:rPr lang="fr-FR" sz="2000" dirty="0"/>
              <a:t>associés à l’</a:t>
            </a:r>
            <a:r>
              <a:rPr lang="fr-FR" sz="2000" dirty="0" err="1"/>
              <a:t>endotoxémie</a:t>
            </a:r>
            <a:r>
              <a:rPr lang="fr-FR" sz="2000" dirty="0"/>
              <a:t> </a:t>
            </a:r>
          </a:p>
          <a:p>
            <a:endParaRPr lang="fr-FR" sz="2000" dirty="0"/>
          </a:p>
          <a:p>
            <a:pPr lvl="1"/>
            <a:r>
              <a:rPr lang="fr-FR" dirty="0"/>
              <a:t>Dose = 0.25 mg/kg q8h au lieu de 1.1 mg/kg</a:t>
            </a:r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sz="1400" b="0" dirty="0"/>
              <a:t>Diminution de la douleur associée à l’</a:t>
            </a:r>
            <a:r>
              <a:rPr lang="fr-FR" sz="1400" b="0" dirty="0" err="1"/>
              <a:t>endotoxémie</a:t>
            </a:r>
            <a:endParaRPr lang="fr-FR" sz="1400" b="0" dirty="0"/>
          </a:p>
          <a:p>
            <a:pPr marL="0" indent="0">
              <a:buNone/>
            </a:pPr>
            <a:r>
              <a:rPr lang="fr-FR" sz="1400" b="0" dirty="0"/>
              <a:t>Limite l’activation néfaste du système immunitaire (Inhibition de la phosphorylation de </a:t>
            </a:r>
            <a:r>
              <a:rPr lang="fr-FR" sz="1400" b="0" dirty="0" err="1"/>
              <a:t>NFkB</a:t>
            </a:r>
            <a:r>
              <a:rPr lang="fr-FR" sz="1400" b="0" dirty="0"/>
              <a:t>) </a:t>
            </a:r>
          </a:p>
          <a:p>
            <a:pPr marL="0" indent="0">
              <a:buNone/>
            </a:pPr>
            <a:r>
              <a:rPr lang="fr-FR" sz="1400" b="0" dirty="0"/>
              <a:t>Limite l’hypotension (Inhibition de l’activité des </a:t>
            </a:r>
            <a:r>
              <a:rPr lang="fr-FR" sz="1400" b="0" dirty="0" err="1"/>
              <a:t>metalloproteases</a:t>
            </a:r>
            <a:r>
              <a:rPr lang="fr-FR" sz="1400" b="0" dirty="0"/>
              <a:t>)</a:t>
            </a:r>
          </a:p>
          <a:p>
            <a:pPr marL="0" indent="0">
              <a:buNone/>
            </a:pPr>
            <a:endParaRPr lang="fr-FR" sz="2000" b="0" dirty="0"/>
          </a:p>
          <a:p>
            <a:pPr marL="0" indent="0">
              <a:buNone/>
            </a:pPr>
            <a:r>
              <a:rPr lang="fr-FR" sz="2800" dirty="0"/>
              <a:t>Peu d’essais avec d’autres AINS</a:t>
            </a:r>
          </a:p>
        </p:txBody>
      </p:sp>
    </p:spTree>
    <p:extLst>
      <p:ext uri="{BB962C8B-B14F-4D97-AF65-F5344CB8AC3E}">
        <p14:creationId xmlns:p14="http://schemas.microsoft.com/office/powerpoint/2010/main" val="221649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683963" y="462662"/>
            <a:ext cx="6635750" cy="103187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20738"/>
            <a:r>
              <a:rPr lang="fr-FR" altLang="fr-FR" dirty="0"/>
              <a:t>Traitements symptomatiques des mammites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113" y="1773238"/>
            <a:ext cx="8613775" cy="4608512"/>
          </a:xfrm>
          <a:solidFill>
            <a:schemeClr val="bg1"/>
          </a:solidFill>
          <a:ln w="38100"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0" indent="0" defTabSz="948050">
              <a:buFontTx/>
              <a:buNone/>
              <a:defRPr/>
            </a:pPr>
            <a:r>
              <a:rPr lang="fr-FR" dirty="0">
                <a:solidFill>
                  <a:srgbClr val="C00000"/>
                </a:solidFill>
                <a:latin typeface="+mj-lt"/>
              </a:rPr>
              <a:t>AINS et </a:t>
            </a:r>
            <a:r>
              <a:rPr lang="fr-FR" u="sng" dirty="0">
                <a:solidFill>
                  <a:srgbClr val="C00000"/>
                </a:solidFill>
                <a:latin typeface="+mj-lt"/>
              </a:rPr>
              <a:t>mammite expérimentale (LPS)</a:t>
            </a:r>
          </a:p>
          <a:p>
            <a:pPr marL="355519" indent="-355519" defTabSz="948050">
              <a:defRPr/>
            </a:pPr>
            <a:endParaRPr lang="fr-FR" sz="1600" dirty="0">
              <a:solidFill>
                <a:srgbClr val="C00000"/>
              </a:solidFill>
              <a:latin typeface="+mj-lt"/>
            </a:endParaRPr>
          </a:p>
          <a:p>
            <a:pPr marL="370241" indent="-296266" defTabSz="948050">
              <a:defRPr/>
            </a:pPr>
            <a:r>
              <a:rPr lang="fr-FR" dirty="0">
                <a:latin typeface="+mj-lt"/>
              </a:rPr>
              <a:t>Effets positifs des AINS</a:t>
            </a:r>
          </a:p>
          <a:p>
            <a:pPr marL="770291" lvl="1" indent="-296266" defTabSz="948050">
              <a:defRPr/>
            </a:pPr>
            <a:r>
              <a:rPr lang="fr-FR" b="0" dirty="0">
                <a:latin typeface="+mj-lt"/>
              </a:rPr>
              <a:t>Diminution hyperthermie, FC</a:t>
            </a:r>
          </a:p>
          <a:p>
            <a:pPr marL="770291" lvl="1" indent="-296266" defTabSz="948050">
              <a:defRPr/>
            </a:pPr>
            <a:r>
              <a:rPr lang="fr-FR" b="0" dirty="0">
                <a:latin typeface="+mj-lt"/>
              </a:rPr>
              <a:t>Amélioration comportement</a:t>
            </a:r>
          </a:p>
          <a:p>
            <a:pPr marL="770291" lvl="1" indent="-296266" defTabSz="948050">
              <a:defRPr/>
            </a:pPr>
            <a:endParaRPr lang="fr-FR" b="0" dirty="0">
              <a:latin typeface="+mj-lt"/>
            </a:endParaRPr>
          </a:p>
          <a:p>
            <a:pPr marL="770291" lvl="1" indent="-296266" defTabSz="948050">
              <a:defRPr/>
            </a:pPr>
            <a:r>
              <a:rPr lang="fr-FR" b="0" dirty="0">
                <a:latin typeface="+mj-lt"/>
              </a:rPr>
              <a:t>Diminution des symptômes locaux</a:t>
            </a:r>
          </a:p>
          <a:p>
            <a:pPr marL="770291" lvl="1" indent="-296266" defTabSz="948050">
              <a:defRPr/>
            </a:pPr>
            <a:endParaRPr lang="fr-FR" dirty="0">
              <a:latin typeface="+mj-lt"/>
            </a:endParaRPr>
          </a:p>
          <a:p>
            <a:pPr marL="370241" indent="-296266" defTabSz="948050">
              <a:defRPr/>
            </a:pPr>
            <a:r>
              <a:rPr lang="fr-FR" dirty="0">
                <a:latin typeface="+mj-lt"/>
              </a:rPr>
              <a:t>Peu d’effet sur :  </a:t>
            </a:r>
          </a:p>
          <a:p>
            <a:pPr marL="770291" lvl="1" indent="-296266" defTabSz="948050">
              <a:defRPr/>
            </a:pPr>
            <a:r>
              <a:rPr lang="fr-FR" dirty="0">
                <a:latin typeface="+mj-lt"/>
              </a:rPr>
              <a:t>Production de lait </a:t>
            </a:r>
            <a:r>
              <a:rPr lang="fr-FR" sz="1600" b="0" dirty="0">
                <a:latin typeface="+mj-lt"/>
              </a:rPr>
              <a:t>(variable selon publication)</a:t>
            </a:r>
          </a:p>
          <a:p>
            <a:pPr marL="770291" lvl="1" indent="-296266" defTabSz="948050">
              <a:defRPr/>
            </a:pPr>
            <a:r>
              <a:rPr lang="fr-FR" dirty="0">
                <a:latin typeface="+mj-lt"/>
              </a:rPr>
              <a:t>Appétit</a:t>
            </a:r>
          </a:p>
        </p:txBody>
      </p:sp>
      <p:sp>
        <p:nvSpPr>
          <p:cNvPr id="71684" name="Freeform 4"/>
          <p:cNvSpPr>
            <a:spLocks/>
          </p:cNvSpPr>
          <p:nvPr/>
        </p:nvSpPr>
        <p:spPr bwMode="invGray">
          <a:xfrm>
            <a:off x="7351713" y="487363"/>
            <a:ext cx="882650" cy="641350"/>
          </a:xfrm>
          <a:custGeom>
            <a:avLst/>
            <a:gdLst>
              <a:gd name="T0" fmla="*/ 2147483647 w 626"/>
              <a:gd name="T1" fmla="*/ 2147483647 h 404"/>
              <a:gd name="T2" fmla="*/ 2147483647 w 626"/>
              <a:gd name="T3" fmla="*/ 2147483647 h 404"/>
              <a:gd name="T4" fmla="*/ 2147483647 w 626"/>
              <a:gd name="T5" fmla="*/ 2147483647 h 404"/>
              <a:gd name="T6" fmla="*/ 2147483647 w 626"/>
              <a:gd name="T7" fmla="*/ 2147483647 h 404"/>
              <a:gd name="T8" fmla="*/ 2147483647 w 626"/>
              <a:gd name="T9" fmla="*/ 2147483647 h 404"/>
              <a:gd name="T10" fmla="*/ 2147483647 w 626"/>
              <a:gd name="T11" fmla="*/ 2147483647 h 404"/>
              <a:gd name="T12" fmla="*/ 2147483647 w 626"/>
              <a:gd name="T13" fmla="*/ 2147483647 h 404"/>
              <a:gd name="T14" fmla="*/ 2147483647 w 626"/>
              <a:gd name="T15" fmla="*/ 2147483647 h 404"/>
              <a:gd name="T16" fmla="*/ 2147483647 w 626"/>
              <a:gd name="T17" fmla="*/ 2147483647 h 404"/>
              <a:gd name="T18" fmla="*/ 2147483647 w 626"/>
              <a:gd name="T19" fmla="*/ 2147483647 h 404"/>
              <a:gd name="T20" fmla="*/ 2147483647 w 626"/>
              <a:gd name="T21" fmla="*/ 2147483647 h 404"/>
              <a:gd name="T22" fmla="*/ 2147483647 w 626"/>
              <a:gd name="T23" fmla="*/ 2147483647 h 404"/>
              <a:gd name="T24" fmla="*/ 2147483647 w 626"/>
              <a:gd name="T25" fmla="*/ 2147483647 h 404"/>
              <a:gd name="T26" fmla="*/ 2147483647 w 626"/>
              <a:gd name="T27" fmla="*/ 2147483647 h 404"/>
              <a:gd name="T28" fmla="*/ 2147483647 w 626"/>
              <a:gd name="T29" fmla="*/ 2147483647 h 404"/>
              <a:gd name="T30" fmla="*/ 2147483647 w 626"/>
              <a:gd name="T31" fmla="*/ 2147483647 h 404"/>
              <a:gd name="T32" fmla="*/ 2147483647 w 626"/>
              <a:gd name="T33" fmla="*/ 2147483647 h 404"/>
              <a:gd name="T34" fmla="*/ 2147483647 w 626"/>
              <a:gd name="T35" fmla="*/ 2147483647 h 404"/>
              <a:gd name="T36" fmla="*/ 2147483647 w 626"/>
              <a:gd name="T37" fmla="*/ 2147483647 h 404"/>
              <a:gd name="T38" fmla="*/ 2147483647 w 626"/>
              <a:gd name="T39" fmla="*/ 2147483647 h 404"/>
              <a:gd name="T40" fmla="*/ 2147483647 w 626"/>
              <a:gd name="T41" fmla="*/ 2147483647 h 404"/>
              <a:gd name="T42" fmla="*/ 2147483647 w 626"/>
              <a:gd name="T43" fmla="*/ 2147483647 h 404"/>
              <a:gd name="T44" fmla="*/ 2147483647 w 626"/>
              <a:gd name="T45" fmla="*/ 2147483647 h 404"/>
              <a:gd name="T46" fmla="*/ 2147483647 w 626"/>
              <a:gd name="T47" fmla="*/ 2147483647 h 404"/>
              <a:gd name="T48" fmla="*/ 2147483647 w 626"/>
              <a:gd name="T49" fmla="*/ 2147483647 h 404"/>
              <a:gd name="T50" fmla="*/ 2147483647 w 626"/>
              <a:gd name="T51" fmla="*/ 2147483647 h 404"/>
              <a:gd name="T52" fmla="*/ 2147483647 w 626"/>
              <a:gd name="T53" fmla="*/ 2147483647 h 404"/>
              <a:gd name="T54" fmla="*/ 2147483647 w 626"/>
              <a:gd name="T55" fmla="*/ 2147483647 h 404"/>
              <a:gd name="T56" fmla="*/ 2147483647 w 626"/>
              <a:gd name="T57" fmla="*/ 2147483647 h 404"/>
              <a:gd name="T58" fmla="*/ 2147483647 w 626"/>
              <a:gd name="T59" fmla="*/ 2147483647 h 404"/>
              <a:gd name="T60" fmla="*/ 2147483647 w 626"/>
              <a:gd name="T61" fmla="*/ 2147483647 h 404"/>
              <a:gd name="T62" fmla="*/ 2147483647 w 626"/>
              <a:gd name="T63" fmla="*/ 2147483647 h 404"/>
              <a:gd name="T64" fmla="*/ 2147483647 w 626"/>
              <a:gd name="T65" fmla="*/ 2147483647 h 404"/>
              <a:gd name="T66" fmla="*/ 2147483647 w 626"/>
              <a:gd name="T67" fmla="*/ 2147483647 h 404"/>
              <a:gd name="T68" fmla="*/ 2147483647 w 626"/>
              <a:gd name="T69" fmla="*/ 2147483647 h 404"/>
              <a:gd name="T70" fmla="*/ 2147483647 w 626"/>
              <a:gd name="T71" fmla="*/ 2147483647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4805" tIns="47402" rIns="94805" bIns="47402" anchor="ctr"/>
          <a:lstStyle/>
          <a:p>
            <a:endParaRPr lang="fr-FR"/>
          </a:p>
        </p:txBody>
      </p:sp>
      <p:sp>
        <p:nvSpPr>
          <p:cNvPr id="2" name="Right Arrow 1"/>
          <p:cNvSpPr/>
          <p:nvPr/>
        </p:nvSpPr>
        <p:spPr bwMode="auto">
          <a:xfrm>
            <a:off x="423407" y="6013648"/>
            <a:ext cx="689676" cy="511696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86358" y="5829454"/>
            <a:ext cx="761925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400" dirty="0"/>
              <a:t>AINS souvent voire toujours recommandés pour les mammites avec </a:t>
            </a:r>
            <a:r>
              <a:rPr lang="fr-FR" sz="2400" b="1" u="sng" dirty="0" err="1"/>
              <a:t>endotoxémie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3399952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683963" y="462662"/>
            <a:ext cx="6635750" cy="103187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20738"/>
            <a:r>
              <a:rPr lang="fr-FR" altLang="fr-FR" dirty="0"/>
              <a:t>Traitements symptomatiques des mammites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113" y="1773238"/>
            <a:ext cx="8613775" cy="4608512"/>
          </a:xfrm>
          <a:solidFill>
            <a:schemeClr val="bg1"/>
          </a:solidFill>
          <a:ln w="38100"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0" indent="0" defTabSz="948050">
              <a:buFontTx/>
              <a:buNone/>
              <a:defRPr/>
            </a:pPr>
            <a:r>
              <a:rPr lang="fr-FR" dirty="0">
                <a:solidFill>
                  <a:srgbClr val="C00000"/>
                </a:solidFill>
                <a:latin typeface="+mj-lt"/>
              </a:rPr>
              <a:t>AINS </a:t>
            </a:r>
            <a:r>
              <a:rPr lang="fr-FR" u="sng" dirty="0">
                <a:solidFill>
                  <a:srgbClr val="C00000"/>
                </a:solidFill>
                <a:latin typeface="+mj-lt"/>
              </a:rPr>
              <a:t>et mammite clinique modérée</a:t>
            </a:r>
            <a:endParaRPr lang="fr-FR" sz="1600" u="sng" dirty="0">
              <a:solidFill>
                <a:srgbClr val="C00000"/>
              </a:solidFill>
              <a:latin typeface="+mj-lt"/>
            </a:endParaRPr>
          </a:p>
          <a:p>
            <a:pPr marL="355519" indent="-355519" defTabSz="948050">
              <a:defRPr/>
            </a:pPr>
            <a:endParaRPr lang="fr-FR" sz="1600" dirty="0">
              <a:solidFill>
                <a:srgbClr val="C00000"/>
              </a:solidFill>
            </a:endParaRPr>
          </a:p>
          <a:p>
            <a:pPr marL="370241" indent="-296266" defTabSz="948050">
              <a:defRPr/>
            </a:pPr>
            <a:r>
              <a:rPr lang="fr-FR" dirty="0"/>
              <a:t>Effets positifs des AINS</a:t>
            </a:r>
          </a:p>
          <a:p>
            <a:pPr marL="770291" lvl="1" indent="-296266" defTabSz="948050">
              <a:defRPr/>
            </a:pPr>
            <a:r>
              <a:rPr lang="fr-FR" b="0" dirty="0"/>
              <a:t>Diminution FC</a:t>
            </a:r>
          </a:p>
          <a:p>
            <a:pPr marL="770291" lvl="1" indent="-296266" defTabSz="948050">
              <a:defRPr/>
            </a:pPr>
            <a:r>
              <a:rPr lang="fr-FR" b="0" dirty="0"/>
              <a:t>Amélioration du comportement</a:t>
            </a:r>
          </a:p>
          <a:p>
            <a:pPr marL="770291" lvl="1" indent="-296266" defTabSz="948050">
              <a:defRPr/>
            </a:pPr>
            <a:r>
              <a:rPr lang="fr-FR" b="0" dirty="0"/>
              <a:t>Diminution des symptômes locaux</a:t>
            </a:r>
          </a:p>
          <a:p>
            <a:pPr marL="770291" lvl="1" indent="-296266" defTabSz="948050">
              <a:defRPr/>
            </a:pPr>
            <a:endParaRPr lang="fr-FR" sz="2000" dirty="0">
              <a:latin typeface="+mj-lt"/>
            </a:endParaRPr>
          </a:p>
          <a:p>
            <a:pPr marL="370241" indent="-296266" defTabSz="948050">
              <a:defRPr/>
            </a:pPr>
            <a:r>
              <a:rPr lang="fr-FR" sz="2000" b="0" dirty="0">
                <a:latin typeface="+mj-lt"/>
              </a:rPr>
              <a:t>Une étude a montré une diminution des réformes et des comptages cellulaires (</a:t>
            </a:r>
            <a:r>
              <a:rPr lang="fr-FR" sz="2000" b="0" dirty="0" err="1">
                <a:latin typeface="+mj-lt"/>
              </a:rPr>
              <a:t>meloxicam</a:t>
            </a:r>
            <a:r>
              <a:rPr lang="fr-FR" sz="2000" b="0" dirty="0">
                <a:latin typeface="+mj-lt"/>
              </a:rPr>
              <a:t>) </a:t>
            </a:r>
          </a:p>
          <a:p>
            <a:pPr marL="370241" indent="-296266" defTabSz="948050">
              <a:defRPr/>
            </a:pPr>
            <a:endParaRPr lang="fr-FR" sz="2000" b="0" dirty="0">
              <a:latin typeface="+mj-lt"/>
            </a:endParaRPr>
          </a:p>
          <a:p>
            <a:pPr marL="370241" indent="-296266" defTabSz="948050">
              <a:defRPr/>
            </a:pPr>
            <a:endParaRPr lang="fr-FR" sz="2000" b="0" dirty="0">
              <a:latin typeface="+mj-lt"/>
            </a:endParaRPr>
          </a:p>
          <a:p>
            <a:pPr marL="73975" indent="0" defTabSz="948050">
              <a:buNone/>
              <a:defRPr/>
            </a:pPr>
            <a:r>
              <a:rPr lang="fr-FR" sz="2000" b="0" dirty="0">
                <a:latin typeface="+mj-lt"/>
              </a:rPr>
              <a:t>		Penser aux temps d’attente</a:t>
            </a:r>
            <a:endParaRPr lang="fr-FR" sz="1800" b="0" dirty="0">
              <a:latin typeface="+mj-lt"/>
            </a:endParaRPr>
          </a:p>
        </p:txBody>
      </p:sp>
      <p:sp>
        <p:nvSpPr>
          <p:cNvPr id="71684" name="Freeform 4"/>
          <p:cNvSpPr>
            <a:spLocks/>
          </p:cNvSpPr>
          <p:nvPr/>
        </p:nvSpPr>
        <p:spPr bwMode="invGray">
          <a:xfrm>
            <a:off x="7351713" y="487363"/>
            <a:ext cx="882650" cy="641350"/>
          </a:xfrm>
          <a:custGeom>
            <a:avLst/>
            <a:gdLst>
              <a:gd name="T0" fmla="*/ 2147483647 w 626"/>
              <a:gd name="T1" fmla="*/ 2147483647 h 404"/>
              <a:gd name="T2" fmla="*/ 2147483647 w 626"/>
              <a:gd name="T3" fmla="*/ 2147483647 h 404"/>
              <a:gd name="T4" fmla="*/ 2147483647 w 626"/>
              <a:gd name="T5" fmla="*/ 2147483647 h 404"/>
              <a:gd name="T6" fmla="*/ 2147483647 w 626"/>
              <a:gd name="T7" fmla="*/ 2147483647 h 404"/>
              <a:gd name="T8" fmla="*/ 2147483647 w 626"/>
              <a:gd name="T9" fmla="*/ 2147483647 h 404"/>
              <a:gd name="T10" fmla="*/ 2147483647 w 626"/>
              <a:gd name="T11" fmla="*/ 2147483647 h 404"/>
              <a:gd name="T12" fmla="*/ 2147483647 w 626"/>
              <a:gd name="T13" fmla="*/ 2147483647 h 404"/>
              <a:gd name="T14" fmla="*/ 2147483647 w 626"/>
              <a:gd name="T15" fmla="*/ 2147483647 h 404"/>
              <a:gd name="T16" fmla="*/ 2147483647 w 626"/>
              <a:gd name="T17" fmla="*/ 2147483647 h 404"/>
              <a:gd name="T18" fmla="*/ 2147483647 w 626"/>
              <a:gd name="T19" fmla="*/ 2147483647 h 404"/>
              <a:gd name="T20" fmla="*/ 2147483647 w 626"/>
              <a:gd name="T21" fmla="*/ 2147483647 h 404"/>
              <a:gd name="T22" fmla="*/ 2147483647 w 626"/>
              <a:gd name="T23" fmla="*/ 2147483647 h 404"/>
              <a:gd name="T24" fmla="*/ 2147483647 w 626"/>
              <a:gd name="T25" fmla="*/ 2147483647 h 404"/>
              <a:gd name="T26" fmla="*/ 2147483647 w 626"/>
              <a:gd name="T27" fmla="*/ 2147483647 h 404"/>
              <a:gd name="T28" fmla="*/ 2147483647 w 626"/>
              <a:gd name="T29" fmla="*/ 2147483647 h 404"/>
              <a:gd name="T30" fmla="*/ 2147483647 w 626"/>
              <a:gd name="T31" fmla="*/ 2147483647 h 404"/>
              <a:gd name="T32" fmla="*/ 2147483647 w 626"/>
              <a:gd name="T33" fmla="*/ 2147483647 h 404"/>
              <a:gd name="T34" fmla="*/ 2147483647 w 626"/>
              <a:gd name="T35" fmla="*/ 2147483647 h 404"/>
              <a:gd name="T36" fmla="*/ 2147483647 w 626"/>
              <a:gd name="T37" fmla="*/ 2147483647 h 404"/>
              <a:gd name="T38" fmla="*/ 2147483647 w 626"/>
              <a:gd name="T39" fmla="*/ 2147483647 h 404"/>
              <a:gd name="T40" fmla="*/ 2147483647 w 626"/>
              <a:gd name="T41" fmla="*/ 2147483647 h 404"/>
              <a:gd name="T42" fmla="*/ 2147483647 w 626"/>
              <a:gd name="T43" fmla="*/ 2147483647 h 404"/>
              <a:gd name="T44" fmla="*/ 2147483647 w 626"/>
              <a:gd name="T45" fmla="*/ 2147483647 h 404"/>
              <a:gd name="T46" fmla="*/ 2147483647 w 626"/>
              <a:gd name="T47" fmla="*/ 2147483647 h 404"/>
              <a:gd name="T48" fmla="*/ 2147483647 w 626"/>
              <a:gd name="T49" fmla="*/ 2147483647 h 404"/>
              <a:gd name="T50" fmla="*/ 2147483647 w 626"/>
              <a:gd name="T51" fmla="*/ 2147483647 h 404"/>
              <a:gd name="T52" fmla="*/ 2147483647 w 626"/>
              <a:gd name="T53" fmla="*/ 2147483647 h 404"/>
              <a:gd name="T54" fmla="*/ 2147483647 w 626"/>
              <a:gd name="T55" fmla="*/ 2147483647 h 404"/>
              <a:gd name="T56" fmla="*/ 2147483647 w 626"/>
              <a:gd name="T57" fmla="*/ 2147483647 h 404"/>
              <a:gd name="T58" fmla="*/ 2147483647 w 626"/>
              <a:gd name="T59" fmla="*/ 2147483647 h 404"/>
              <a:gd name="T60" fmla="*/ 2147483647 w 626"/>
              <a:gd name="T61" fmla="*/ 2147483647 h 404"/>
              <a:gd name="T62" fmla="*/ 2147483647 w 626"/>
              <a:gd name="T63" fmla="*/ 2147483647 h 404"/>
              <a:gd name="T64" fmla="*/ 2147483647 w 626"/>
              <a:gd name="T65" fmla="*/ 2147483647 h 404"/>
              <a:gd name="T66" fmla="*/ 2147483647 w 626"/>
              <a:gd name="T67" fmla="*/ 2147483647 h 404"/>
              <a:gd name="T68" fmla="*/ 2147483647 w 626"/>
              <a:gd name="T69" fmla="*/ 2147483647 h 404"/>
              <a:gd name="T70" fmla="*/ 2147483647 w 626"/>
              <a:gd name="T71" fmla="*/ 2147483647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4805" tIns="47402" rIns="94805" bIns="47402" anchor="ctr"/>
          <a:lstStyle/>
          <a:p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517232"/>
            <a:ext cx="556324" cy="49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9479" y="1773238"/>
            <a:ext cx="8613775" cy="4608512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48050">
              <a:buFontTx/>
              <a:buNone/>
              <a:defRPr/>
            </a:pPr>
            <a:r>
              <a:rPr lang="fr-FR" kern="0" dirty="0">
                <a:solidFill>
                  <a:srgbClr val="C00000"/>
                </a:solidFill>
                <a:latin typeface="+mj-lt"/>
              </a:rPr>
              <a:t>AINS </a:t>
            </a:r>
            <a:r>
              <a:rPr lang="fr-FR" u="sng" kern="0" dirty="0">
                <a:solidFill>
                  <a:srgbClr val="C00000"/>
                </a:solidFill>
                <a:latin typeface="+mj-lt"/>
              </a:rPr>
              <a:t>et mammite clinique modérée</a:t>
            </a:r>
            <a:endParaRPr lang="fr-FR" sz="1600" u="sng" kern="0" dirty="0">
              <a:solidFill>
                <a:srgbClr val="C00000"/>
              </a:solidFill>
              <a:latin typeface="+mj-lt"/>
            </a:endParaRPr>
          </a:p>
          <a:p>
            <a:pPr marL="355519" indent="-355519" defTabSz="948050">
              <a:defRPr/>
            </a:pPr>
            <a:endParaRPr lang="fr-FR" sz="1600" kern="0" dirty="0">
              <a:solidFill>
                <a:srgbClr val="C00000"/>
              </a:solidFill>
            </a:endParaRPr>
          </a:p>
          <a:p>
            <a:pPr marL="370241" indent="-296266" defTabSz="948050">
              <a:defRPr/>
            </a:pPr>
            <a:r>
              <a:rPr lang="fr-FR" kern="0" dirty="0"/>
              <a:t>Effets positifs des AINS</a:t>
            </a:r>
          </a:p>
          <a:p>
            <a:pPr marL="770291" lvl="1" indent="-296266" defTabSz="948050">
              <a:defRPr/>
            </a:pPr>
            <a:r>
              <a:rPr lang="fr-FR" sz="1800" b="0" kern="0" dirty="0"/>
              <a:t>Diminution FC</a:t>
            </a:r>
          </a:p>
          <a:p>
            <a:pPr marL="770291" lvl="1" indent="-296266" defTabSz="948050">
              <a:defRPr/>
            </a:pPr>
            <a:r>
              <a:rPr lang="fr-FR" sz="1800" b="0" kern="0" dirty="0"/>
              <a:t>Amélioration du comportement</a:t>
            </a:r>
          </a:p>
          <a:p>
            <a:pPr marL="770291" lvl="1" indent="-296266" defTabSz="948050">
              <a:defRPr/>
            </a:pPr>
            <a:r>
              <a:rPr lang="fr-FR" sz="1800" b="0" kern="0" dirty="0"/>
              <a:t>Diminution des symptômes locaux</a:t>
            </a:r>
          </a:p>
          <a:p>
            <a:pPr marL="770291" lvl="1" indent="-296266" defTabSz="948050">
              <a:defRPr/>
            </a:pPr>
            <a:endParaRPr lang="fr-FR" sz="2000" kern="0" dirty="0">
              <a:latin typeface="+mj-lt"/>
            </a:endParaRPr>
          </a:p>
          <a:p>
            <a:pPr marL="370241" indent="-296266" defTabSz="948050">
              <a:defRPr/>
            </a:pPr>
            <a:r>
              <a:rPr lang="fr-FR" sz="2000" b="0" kern="0" dirty="0">
                <a:latin typeface="+mj-lt"/>
              </a:rPr>
              <a:t>Une étude a montré une diminution des réformes et des comptages cellulaires avec le </a:t>
            </a:r>
            <a:r>
              <a:rPr lang="fr-FR" sz="2000" b="0" kern="0" dirty="0" err="1">
                <a:latin typeface="+mj-lt"/>
              </a:rPr>
              <a:t>meloxicam</a:t>
            </a:r>
            <a:r>
              <a:rPr lang="fr-FR" sz="2000" b="0" kern="0" dirty="0">
                <a:latin typeface="+mj-lt"/>
              </a:rPr>
              <a:t> </a:t>
            </a:r>
          </a:p>
          <a:p>
            <a:pPr marL="370241" indent="-296266" defTabSz="948050">
              <a:defRPr/>
            </a:pPr>
            <a:endParaRPr lang="fr-FR" sz="2000" b="0" kern="0" dirty="0">
              <a:latin typeface="+mj-lt"/>
            </a:endParaRPr>
          </a:p>
          <a:p>
            <a:pPr marL="370241" indent="-296266" defTabSz="948050">
              <a:defRPr/>
            </a:pPr>
            <a:endParaRPr lang="fr-FR" sz="2000" b="0" kern="0" dirty="0">
              <a:latin typeface="+mj-lt"/>
            </a:endParaRPr>
          </a:p>
          <a:p>
            <a:pPr marL="73975" indent="0" defTabSz="948050">
              <a:buFontTx/>
              <a:buNone/>
              <a:defRPr/>
            </a:pPr>
            <a:r>
              <a:rPr lang="fr-FR" sz="2000" b="0" kern="0" dirty="0">
                <a:latin typeface="+mj-lt"/>
              </a:rPr>
              <a:t>		Penser aux temps d’attente</a:t>
            </a:r>
            <a:endParaRPr lang="fr-FR" sz="1800" b="0" kern="0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038" y="5517232"/>
            <a:ext cx="556324" cy="49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697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1254125" y="476672"/>
            <a:ext cx="6635750" cy="103187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20738"/>
            <a:r>
              <a:rPr lang="fr-FR" altLang="fr-FR" dirty="0"/>
              <a:t>Traitements symptomatiques des diarrhées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112" y="1844824"/>
            <a:ext cx="8613775" cy="4608512"/>
          </a:xfrm>
          <a:solidFill>
            <a:schemeClr val="bg1"/>
          </a:solidFill>
          <a:ln w="38100"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355519" indent="-355519" defTabSz="948050">
              <a:defRPr/>
            </a:pPr>
            <a:r>
              <a:rPr lang="fr-FR" sz="2000" b="0" dirty="0"/>
              <a:t>Réduction de la diarrhée</a:t>
            </a:r>
          </a:p>
          <a:p>
            <a:pPr marL="355519" indent="-355519" defTabSz="948050">
              <a:defRPr/>
            </a:pPr>
            <a:r>
              <a:rPr lang="fr-FR" sz="2000" b="0" dirty="0"/>
              <a:t>Amélioration du comportement, de la tétée.</a:t>
            </a:r>
          </a:p>
          <a:p>
            <a:pPr marL="355519" indent="-355519" defTabSz="948050">
              <a:defRPr/>
            </a:pPr>
            <a:r>
              <a:rPr lang="fr-FR" sz="2000" b="0" dirty="0"/>
              <a:t>Augmentation de l’abreuvement et de l’alimentation</a:t>
            </a:r>
          </a:p>
          <a:p>
            <a:pPr marL="355519" indent="-355519" defTabSz="948050">
              <a:defRPr/>
            </a:pPr>
            <a:endParaRPr lang="fr-FR" sz="2000" b="0" dirty="0">
              <a:latin typeface="+mj-lt"/>
            </a:endParaRPr>
          </a:p>
          <a:p>
            <a:pPr marL="355519" indent="-355519" defTabSz="948050">
              <a:defRPr/>
            </a:pPr>
            <a:r>
              <a:rPr lang="fr-FR" sz="2000" b="0" dirty="0">
                <a:latin typeface="+mj-lt"/>
              </a:rPr>
              <a:t>Porcelets</a:t>
            </a:r>
          </a:p>
          <a:p>
            <a:pPr marL="755569" lvl="1" indent="-355519" defTabSz="948050">
              <a:defRPr/>
            </a:pPr>
            <a:r>
              <a:rPr lang="fr-FR" sz="1600" b="0" dirty="0">
                <a:latin typeface="+mj-lt"/>
              </a:rPr>
              <a:t>réduction du choc </a:t>
            </a:r>
            <a:r>
              <a:rPr lang="fr-FR" sz="1600" b="0" dirty="0" err="1">
                <a:latin typeface="+mj-lt"/>
              </a:rPr>
              <a:t>endotoxémique</a:t>
            </a:r>
            <a:r>
              <a:rPr lang="fr-FR" sz="1600" b="0" dirty="0">
                <a:latin typeface="+mj-lt"/>
              </a:rPr>
              <a:t>  (ex : </a:t>
            </a:r>
            <a:r>
              <a:rPr lang="fr-FR" sz="1600" b="0" dirty="0" err="1">
                <a:latin typeface="+mj-lt"/>
              </a:rPr>
              <a:t>ketoprofene</a:t>
            </a:r>
            <a:r>
              <a:rPr lang="fr-FR" sz="1600" b="0" dirty="0">
                <a:latin typeface="+mj-lt"/>
              </a:rPr>
              <a:t>)</a:t>
            </a:r>
          </a:p>
          <a:p>
            <a:pPr marL="755569" lvl="1" indent="-355519" defTabSz="948050">
              <a:defRPr/>
            </a:pPr>
            <a:endParaRPr lang="fr-FR" sz="1600" b="0" dirty="0">
              <a:latin typeface="+mj-lt"/>
            </a:endParaRPr>
          </a:p>
          <a:p>
            <a:pPr marL="355519" indent="-355519" defTabSz="948050">
              <a:defRPr/>
            </a:pPr>
            <a:r>
              <a:rPr lang="fr-FR" sz="2000" b="0" dirty="0"/>
              <a:t>Veaux</a:t>
            </a:r>
          </a:p>
          <a:p>
            <a:pPr marL="755569" lvl="1" indent="-355519" defTabSz="948050">
              <a:defRPr/>
            </a:pPr>
            <a:r>
              <a:rPr lang="fr-FR" sz="1600" b="0" dirty="0" err="1"/>
              <a:t>meloxicam</a:t>
            </a:r>
            <a:r>
              <a:rPr lang="fr-FR" sz="1600" b="0" dirty="0"/>
              <a:t>, flunixine </a:t>
            </a:r>
            <a:r>
              <a:rPr lang="fr-FR" sz="1600" b="0" dirty="0" err="1"/>
              <a:t>meglumine</a:t>
            </a:r>
            <a:r>
              <a:rPr lang="fr-FR" sz="1600" b="0" dirty="0"/>
              <a:t> (généralement administration de moins de 3 doses pour éviter les ulcères de la caillette)</a:t>
            </a:r>
          </a:p>
          <a:p>
            <a:pPr marL="755569" lvl="1" indent="-355519" defTabSz="948050">
              <a:defRPr/>
            </a:pPr>
            <a:endParaRPr lang="fr-FR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6076834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620688"/>
            <a:ext cx="7600950" cy="6826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7738"/>
            <a:r>
              <a:rPr lang="fr-FR" altLang="fr-FR" sz="4000" dirty="0"/>
              <a:t>Traitements symptomatiques des maladies respiratoires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98831" y="2822476"/>
            <a:ext cx="5690644" cy="167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67" tIns="26985" rIns="66667" bIns="26985">
            <a:spAutoFit/>
          </a:bodyPr>
          <a:lstStyle>
            <a:lvl1pPr defTabSz="790575">
              <a:defRPr sz="2800">
                <a:solidFill>
                  <a:schemeClr val="tx1"/>
                </a:solidFill>
                <a:latin typeface="Arial" charset="0"/>
              </a:defRPr>
            </a:lvl1pPr>
            <a:lvl2pPr defTabSz="790575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0575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0575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0575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0575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0575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0575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0575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89000"/>
              </a:lnSpc>
            </a:pPr>
            <a:r>
              <a:rPr lang="fr-FR" altLang="fr-FR" sz="2000" b="1" dirty="0"/>
              <a:t> Diminution de</a:t>
            </a:r>
          </a:p>
          <a:p>
            <a:pPr lvl="2">
              <a:lnSpc>
                <a:spcPct val="89000"/>
              </a:lnSpc>
            </a:pPr>
            <a:r>
              <a:rPr lang="fr-FR" altLang="fr-FR" sz="2000" b="1" dirty="0">
                <a:solidFill>
                  <a:srgbClr val="FF0000"/>
                </a:solidFill>
              </a:rPr>
              <a:t>Fièvre</a:t>
            </a:r>
          </a:p>
          <a:p>
            <a:pPr lvl="2">
              <a:lnSpc>
                <a:spcPct val="89000"/>
              </a:lnSpc>
            </a:pPr>
            <a:r>
              <a:rPr lang="fr-FR" altLang="fr-FR" sz="2000" dirty="0"/>
              <a:t>(Toux)</a:t>
            </a:r>
          </a:p>
          <a:p>
            <a:pPr lvl="2">
              <a:lnSpc>
                <a:spcPct val="89000"/>
              </a:lnSpc>
            </a:pPr>
            <a:r>
              <a:rPr lang="fr-FR" altLang="fr-FR" sz="2000" dirty="0"/>
              <a:t>(Tachypnée)</a:t>
            </a:r>
          </a:p>
          <a:p>
            <a:pPr lvl="1">
              <a:lnSpc>
                <a:spcPct val="89000"/>
              </a:lnSpc>
              <a:buNone/>
            </a:pPr>
            <a:endParaRPr lang="fr-FR" altLang="fr-FR" sz="2000" b="1" dirty="0"/>
          </a:p>
          <a:p>
            <a:pPr lvl="1">
              <a:lnSpc>
                <a:spcPct val="89000"/>
              </a:lnSpc>
            </a:pPr>
            <a:r>
              <a:rPr lang="fr-FR" altLang="fr-FR" sz="1800" dirty="0"/>
              <a:t> (Meilleur score anatomopathologique (Poumon))</a:t>
            </a:r>
          </a:p>
        </p:txBody>
      </p:sp>
      <p:sp>
        <p:nvSpPr>
          <p:cNvPr id="69639" name="Freeform 7"/>
          <p:cNvSpPr>
            <a:spLocks/>
          </p:cNvSpPr>
          <p:nvPr/>
        </p:nvSpPr>
        <p:spPr bwMode="invGray">
          <a:xfrm>
            <a:off x="7043738" y="2133600"/>
            <a:ext cx="884237" cy="639763"/>
          </a:xfrm>
          <a:custGeom>
            <a:avLst/>
            <a:gdLst>
              <a:gd name="T0" fmla="*/ 2147483647 w 626"/>
              <a:gd name="T1" fmla="*/ 2147483647 h 404"/>
              <a:gd name="T2" fmla="*/ 2147483647 w 626"/>
              <a:gd name="T3" fmla="*/ 2147483647 h 404"/>
              <a:gd name="T4" fmla="*/ 2147483647 w 626"/>
              <a:gd name="T5" fmla="*/ 2147483647 h 404"/>
              <a:gd name="T6" fmla="*/ 2147483647 w 626"/>
              <a:gd name="T7" fmla="*/ 2147483647 h 404"/>
              <a:gd name="T8" fmla="*/ 2147483647 w 626"/>
              <a:gd name="T9" fmla="*/ 2147483647 h 404"/>
              <a:gd name="T10" fmla="*/ 2147483647 w 626"/>
              <a:gd name="T11" fmla="*/ 2147483647 h 404"/>
              <a:gd name="T12" fmla="*/ 2147483647 w 626"/>
              <a:gd name="T13" fmla="*/ 2147483647 h 404"/>
              <a:gd name="T14" fmla="*/ 2147483647 w 626"/>
              <a:gd name="T15" fmla="*/ 2147483647 h 404"/>
              <a:gd name="T16" fmla="*/ 2147483647 w 626"/>
              <a:gd name="T17" fmla="*/ 2147483647 h 404"/>
              <a:gd name="T18" fmla="*/ 2147483647 w 626"/>
              <a:gd name="T19" fmla="*/ 2147483647 h 404"/>
              <a:gd name="T20" fmla="*/ 2147483647 w 626"/>
              <a:gd name="T21" fmla="*/ 2147483647 h 404"/>
              <a:gd name="T22" fmla="*/ 2147483647 w 626"/>
              <a:gd name="T23" fmla="*/ 2147483647 h 404"/>
              <a:gd name="T24" fmla="*/ 2147483647 w 626"/>
              <a:gd name="T25" fmla="*/ 2147483647 h 404"/>
              <a:gd name="T26" fmla="*/ 2147483647 w 626"/>
              <a:gd name="T27" fmla="*/ 2147483647 h 404"/>
              <a:gd name="T28" fmla="*/ 2147483647 w 626"/>
              <a:gd name="T29" fmla="*/ 2147483647 h 404"/>
              <a:gd name="T30" fmla="*/ 2147483647 w 626"/>
              <a:gd name="T31" fmla="*/ 2147483647 h 404"/>
              <a:gd name="T32" fmla="*/ 2147483647 w 626"/>
              <a:gd name="T33" fmla="*/ 2147483647 h 404"/>
              <a:gd name="T34" fmla="*/ 2147483647 w 626"/>
              <a:gd name="T35" fmla="*/ 2147483647 h 404"/>
              <a:gd name="T36" fmla="*/ 2147483647 w 626"/>
              <a:gd name="T37" fmla="*/ 2147483647 h 404"/>
              <a:gd name="T38" fmla="*/ 2147483647 w 626"/>
              <a:gd name="T39" fmla="*/ 2147483647 h 404"/>
              <a:gd name="T40" fmla="*/ 2147483647 w 626"/>
              <a:gd name="T41" fmla="*/ 2147483647 h 404"/>
              <a:gd name="T42" fmla="*/ 2147483647 w 626"/>
              <a:gd name="T43" fmla="*/ 2147483647 h 404"/>
              <a:gd name="T44" fmla="*/ 2147483647 w 626"/>
              <a:gd name="T45" fmla="*/ 2147483647 h 404"/>
              <a:gd name="T46" fmla="*/ 2147483647 w 626"/>
              <a:gd name="T47" fmla="*/ 2147483647 h 404"/>
              <a:gd name="T48" fmla="*/ 2147483647 w 626"/>
              <a:gd name="T49" fmla="*/ 2147483647 h 404"/>
              <a:gd name="T50" fmla="*/ 2147483647 w 626"/>
              <a:gd name="T51" fmla="*/ 2147483647 h 404"/>
              <a:gd name="T52" fmla="*/ 2147483647 w 626"/>
              <a:gd name="T53" fmla="*/ 2147483647 h 404"/>
              <a:gd name="T54" fmla="*/ 2147483647 w 626"/>
              <a:gd name="T55" fmla="*/ 2147483647 h 404"/>
              <a:gd name="T56" fmla="*/ 2147483647 w 626"/>
              <a:gd name="T57" fmla="*/ 2147483647 h 404"/>
              <a:gd name="T58" fmla="*/ 2147483647 w 626"/>
              <a:gd name="T59" fmla="*/ 2147483647 h 404"/>
              <a:gd name="T60" fmla="*/ 2147483647 w 626"/>
              <a:gd name="T61" fmla="*/ 2147483647 h 404"/>
              <a:gd name="T62" fmla="*/ 2147483647 w 626"/>
              <a:gd name="T63" fmla="*/ 2147483647 h 404"/>
              <a:gd name="T64" fmla="*/ 2147483647 w 626"/>
              <a:gd name="T65" fmla="*/ 2147483647 h 404"/>
              <a:gd name="T66" fmla="*/ 2147483647 w 626"/>
              <a:gd name="T67" fmla="*/ 2147483647 h 404"/>
              <a:gd name="T68" fmla="*/ 2147483647 w 626"/>
              <a:gd name="T69" fmla="*/ 2147483647 h 404"/>
              <a:gd name="T70" fmla="*/ 2147483647 w 626"/>
              <a:gd name="T71" fmla="*/ 2147483647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4805" tIns="47402" rIns="94805" bIns="47402" anchor="ctr"/>
          <a:lstStyle/>
          <a:p>
            <a:endParaRPr lang="fr-FR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9" descr="poumons leke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1319213"/>
            <a:ext cx="5643562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794544" y="125512"/>
            <a:ext cx="7321550" cy="711200"/>
          </a:xfrm>
        </p:spPr>
        <p:txBody>
          <a:bodyPr/>
          <a:lstStyle/>
          <a:p>
            <a:r>
              <a:rPr lang="fr-FR" altLang="fr-FR" sz="2800" dirty="0"/>
              <a:t>Traitements symptomatiques des maladies respiratoires</a:t>
            </a:r>
            <a:endParaRPr lang="fr-FR" altLang="fr-FR" sz="2500" dirty="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blackWhite">
          <a:xfrm>
            <a:off x="1077913" y="6232525"/>
            <a:ext cx="41163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wrap="none" lIns="92065" tIns="76191" rIns="92065" bIns="76191">
            <a:spAutoFit/>
          </a:bodyPr>
          <a:lstStyle>
            <a:lvl1pPr defTabSz="7350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350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350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350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350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350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350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350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350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/>
              <a:t>Wallmacq et al Rev med vet 2007 8-9 pp 418-424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blackWhite">
          <a:xfrm>
            <a:off x="263525" y="5087938"/>
            <a:ext cx="8383588" cy="11509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2065" tIns="76191" rIns="92065" bIns="76191">
            <a:spAutoFit/>
          </a:bodyPr>
          <a:lstStyle>
            <a:lvl1pPr defTabSz="7350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350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350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350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350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350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350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350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350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  <a:buFontTx/>
              <a:buNone/>
              <a:defRPr/>
            </a:pPr>
            <a:r>
              <a:rPr lang="fr-FR" sz="1800" dirty="0"/>
              <a:t>L’injection de </a:t>
            </a:r>
            <a:r>
              <a:rPr lang="fr-FR" sz="1800" dirty="0" err="1"/>
              <a:t>carprofène</a:t>
            </a:r>
            <a:r>
              <a:rPr lang="fr-FR" sz="1800" dirty="0"/>
              <a:t> (1,4 mg/kg IV) immédiatement après l’apparition des premiers signes cliniques de BPM permet </a:t>
            </a:r>
          </a:p>
          <a:p>
            <a:pPr marL="1028700" lvl="1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r>
              <a:rPr lang="fr-FR" sz="1800" dirty="0">
                <a:solidFill>
                  <a:srgbClr val="C00000"/>
                </a:solidFill>
              </a:rPr>
              <a:t>d’améliorer l’état clinique</a:t>
            </a:r>
            <a:r>
              <a:rPr lang="fr-FR" sz="1800" dirty="0"/>
              <a:t> des veaux et </a:t>
            </a:r>
          </a:p>
          <a:p>
            <a:pPr marL="1028700" lvl="1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r>
              <a:rPr lang="fr-FR" sz="1800" dirty="0">
                <a:solidFill>
                  <a:srgbClr val="C00000"/>
                </a:solidFill>
              </a:rPr>
              <a:t>de réduire </a:t>
            </a:r>
            <a:r>
              <a:rPr lang="fr-FR" sz="1800" dirty="0"/>
              <a:t>l’étendue des </a:t>
            </a:r>
            <a:r>
              <a:rPr lang="fr-FR" sz="1800" dirty="0">
                <a:solidFill>
                  <a:srgbClr val="C00000"/>
                </a:solidFill>
              </a:rPr>
              <a:t>lésions pulmonaires. </a:t>
            </a:r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auto">
          <a:xfrm>
            <a:off x="1644650" y="1458913"/>
            <a:ext cx="1377950" cy="20637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auto">
          <a:xfrm>
            <a:off x="3681413" y="1490663"/>
            <a:ext cx="881062" cy="130968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9" name="ZoneTexte 8"/>
          <p:cNvSpPr txBox="1"/>
          <p:nvPr/>
        </p:nvSpPr>
        <p:spPr>
          <a:xfrm>
            <a:off x="7048635" y="836712"/>
            <a:ext cx="141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63525" y="1208088"/>
            <a:ext cx="8124899" cy="5394325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608013"/>
            <a:ext cx="5257800" cy="550862"/>
          </a:xfrm>
        </p:spPr>
        <p:txBody>
          <a:bodyPr/>
          <a:lstStyle/>
          <a:p>
            <a:pPr defTabSz="947738"/>
            <a:r>
              <a:rPr lang="en-US" altLang="fr-FR"/>
              <a:t>Inflammation</a:t>
            </a:r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755577" y="2397948"/>
            <a:ext cx="795982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fr-FR" b="1" dirty="0">
                <a:solidFill>
                  <a:srgbClr val="C00000"/>
                </a:solidFill>
              </a:rPr>
              <a:t>Cause: </a:t>
            </a:r>
            <a:r>
              <a:rPr lang="en-US" altLang="fr-FR" b="1" dirty="0" err="1"/>
              <a:t>Toute</a:t>
            </a:r>
            <a:r>
              <a:rPr lang="en-US" altLang="fr-FR" b="1" dirty="0"/>
              <a:t> destruction </a:t>
            </a:r>
            <a:r>
              <a:rPr lang="en-US" altLang="fr-FR" b="1" dirty="0" err="1"/>
              <a:t>tissulaire</a:t>
            </a:r>
            <a:endParaRPr lang="en-US" altLang="fr-FR" b="1" dirty="0"/>
          </a:p>
          <a:p>
            <a:pPr marL="457200" indent="-457200"/>
            <a:r>
              <a:rPr lang="en-US" altLang="fr-FR" sz="2000" dirty="0" err="1"/>
              <a:t>Traumatisme</a:t>
            </a:r>
            <a:endParaRPr lang="en-US" altLang="fr-FR" sz="2000" dirty="0"/>
          </a:p>
          <a:p>
            <a:pPr marL="457200" indent="-457200"/>
            <a:r>
              <a:rPr lang="en-US" altLang="fr-FR" sz="2000" dirty="0"/>
              <a:t>Infection</a:t>
            </a:r>
          </a:p>
          <a:p>
            <a:pPr marL="457200" indent="-457200"/>
            <a:r>
              <a:rPr lang="en-US" altLang="fr-FR" sz="2000" dirty="0" err="1"/>
              <a:t>Arthrose</a:t>
            </a:r>
            <a:endParaRPr lang="en-US" altLang="fr-FR" sz="2000" dirty="0"/>
          </a:p>
          <a:p>
            <a:pPr marL="457200" indent="-457200"/>
            <a:r>
              <a:rPr lang="en-US" altLang="fr-FR" sz="2000" dirty="0" err="1"/>
              <a:t>Processus</a:t>
            </a:r>
            <a:r>
              <a:rPr lang="en-US" altLang="fr-FR" sz="2000" dirty="0"/>
              <a:t> auto-</a:t>
            </a:r>
            <a:r>
              <a:rPr lang="en-US" altLang="fr-FR" sz="2000" dirty="0" err="1"/>
              <a:t>immun</a:t>
            </a:r>
            <a:endParaRPr lang="en-US" altLang="fr-FR" sz="2000" dirty="0"/>
          </a:p>
          <a:p>
            <a:pPr marL="457200" indent="-457200"/>
            <a:r>
              <a:rPr lang="en-US" altLang="fr-FR" sz="2000" dirty="0" err="1"/>
              <a:t>Processus</a:t>
            </a:r>
            <a:r>
              <a:rPr lang="en-US" altLang="fr-FR" sz="2000" dirty="0"/>
              <a:t> </a:t>
            </a:r>
            <a:r>
              <a:rPr lang="en-US" altLang="fr-FR" sz="2000" dirty="0" err="1"/>
              <a:t>cancéreux</a:t>
            </a:r>
            <a:endParaRPr lang="en-US" altLang="fr-FR" sz="2000" dirty="0"/>
          </a:p>
          <a:p>
            <a:pPr marL="457200" indent="-457200"/>
            <a:r>
              <a:rPr lang="en-US" altLang="fr-FR" sz="2000" dirty="0"/>
              <a:t>...</a:t>
            </a:r>
          </a:p>
          <a:p>
            <a:pPr marL="457200" indent="-457200"/>
            <a:endParaRPr lang="en-US" altLang="fr-FR" sz="2000" dirty="0"/>
          </a:p>
        </p:txBody>
      </p:sp>
    </p:spTree>
    <p:extLst>
      <p:ext uri="{BB962C8B-B14F-4D97-AF65-F5344CB8AC3E}">
        <p14:creationId xmlns:p14="http://schemas.microsoft.com/office/powerpoint/2010/main" val="13415787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Utilisation en cancérologie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7" y="1981200"/>
            <a:ext cx="7658174" cy="4616450"/>
          </a:xfrm>
        </p:spPr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(1) Pour soulager la douleur et améliorer la qualité de vie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9135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548680"/>
            <a:ext cx="7488832" cy="5688632"/>
          </a:xfrm>
        </p:spPr>
        <p:txBody>
          <a:bodyPr/>
          <a:lstStyle/>
          <a:p>
            <a:r>
              <a:rPr lang="fr-FR" dirty="0"/>
              <a:t>(2) Pour limiter la croissance des tumeurs ?</a:t>
            </a:r>
          </a:p>
          <a:p>
            <a:pPr lvl="1"/>
            <a:r>
              <a:rPr lang="en-US" dirty="0" err="1"/>
              <a:t>Carcinome</a:t>
            </a:r>
            <a:r>
              <a:rPr lang="en-US" dirty="0"/>
              <a:t> </a:t>
            </a:r>
            <a:r>
              <a:rPr lang="en-US" dirty="0" err="1"/>
              <a:t>mammaire</a:t>
            </a:r>
            <a:r>
              <a:rPr lang="en-US" dirty="0"/>
              <a:t> de haut grade après </a:t>
            </a:r>
            <a:r>
              <a:rPr lang="en-US" dirty="0" err="1"/>
              <a:t>chirurgie</a:t>
            </a:r>
            <a:r>
              <a:rPr lang="en-US" dirty="0"/>
              <a:t> : </a:t>
            </a:r>
          </a:p>
          <a:p>
            <a:pPr marL="457200" lvl="1" indent="0">
              <a:buNone/>
            </a:pPr>
            <a:r>
              <a:rPr lang="en-US" b="0" dirty="0" err="1"/>
              <a:t>survie</a:t>
            </a:r>
            <a:r>
              <a:rPr lang="en-US" b="0" dirty="0"/>
              <a:t> </a:t>
            </a:r>
            <a:r>
              <a:rPr lang="en-US" b="0" dirty="0" err="1"/>
              <a:t>significativement</a:t>
            </a:r>
            <a:r>
              <a:rPr lang="en-US" b="0" dirty="0"/>
              <a:t> plus </a:t>
            </a:r>
            <a:r>
              <a:rPr lang="en-US" b="0" dirty="0" err="1"/>
              <a:t>élevée</a:t>
            </a:r>
            <a:r>
              <a:rPr lang="en-US" b="0" dirty="0"/>
              <a:t> avec </a:t>
            </a:r>
            <a:r>
              <a:rPr lang="en-US" b="0" dirty="0" err="1"/>
              <a:t>firocoxib</a:t>
            </a:r>
            <a:r>
              <a:rPr lang="en-US" b="0" dirty="0"/>
              <a:t> (n= 7) </a:t>
            </a:r>
            <a:r>
              <a:rPr lang="en-US" b="0" dirty="0" err="1"/>
              <a:t>comparée</a:t>
            </a:r>
            <a:r>
              <a:rPr lang="en-US" b="0" dirty="0"/>
              <a:t> à </a:t>
            </a:r>
            <a:r>
              <a:rPr lang="en-US" b="0" dirty="0" err="1"/>
              <a:t>contrôle</a:t>
            </a:r>
            <a:r>
              <a:rPr lang="en-US" b="0" dirty="0"/>
              <a:t> (n=13) </a:t>
            </a:r>
            <a:r>
              <a:rPr lang="en-US" b="0" dirty="0" err="1"/>
              <a:t>ou</a:t>
            </a:r>
            <a:r>
              <a:rPr lang="en-US" b="0" dirty="0"/>
              <a:t> </a:t>
            </a:r>
            <a:r>
              <a:rPr lang="en-US" b="0" dirty="0" err="1"/>
              <a:t>mitoxantrone</a:t>
            </a:r>
            <a:r>
              <a:rPr lang="en-US" b="0" dirty="0"/>
              <a:t> (n=8) </a:t>
            </a:r>
            <a:r>
              <a:rPr lang="en-US" sz="1400" b="0" dirty="0"/>
              <a:t>(Arenas et al, 2016 Vet Rec)</a:t>
            </a:r>
          </a:p>
          <a:p>
            <a:pPr marL="457200" lvl="1" indent="0">
              <a:buNone/>
            </a:pPr>
            <a:endParaRPr lang="en-US" sz="1200" b="0" dirty="0"/>
          </a:p>
        </p:txBody>
      </p:sp>
      <p:sp>
        <p:nvSpPr>
          <p:cNvPr id="4" name="Flèche droite 3"/>
          <p:cNvSpPr/>
          <p:nvPr/>
        </p:nvSpPr>
        <p:spPr bwMode="auto">
          <a:xfrm>
            <a:off x="583856" y="5563193"/>
            <a:ext cx="648072" cy="432048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87624" y="5548385"/>
            <a:ext cx="778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400" dirty="0"/>
              <a:t>Actuellement, seuls les </a:t>
            </a:r>
            <a:r>
              <a:rPr lang="fr-FR" sz="2400" b="1" dirty="0">
                <a:solidFill>
                  <a:srgbClr val="C00000"/>
                </a:solidFill>
              </a:rPr>
              <a:t>COX-2 sélectifs </a:t>
            </a:r>
            <a:r>
              <a:rPr lang="fr-FR" sz="2400" dirty="0"/>
              <a:t>ont été étudiés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9207"/>
            <a:ext cx="9144000" cy="449234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236296" y="593901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/>
              <a:t>(mois)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55776" y="575434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/>
              <a:t>(mois)</a:t>
            </a:r>
          </a:p>
        </p:txBody>
      </p:sp>
    </p:spTree>
    <p:extLst>
      <p:ext uri="{BB962C8B-B14F-4D97-AF65-F5344CB8AC3E}">
        <p14:creationId xmlns:p14="http://schemas.microsoft.com/office/powerpoint/2010/main" val="38630899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8885" y="305271"/>
            <a:ext cx="7488832" cy="5688632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(2) Pour limiter la croissance des tumeurs ?</a:t>
            </a:r>
          </a:p>
          <a:p>
            <a:pPr lvl="1"/>
            <a:r>
              <a:rPr lang="en-US" sz="1600" b="0" dirty="0" err="1"/>
              <a:t>Carcinome</a:t>
            </a:r>
            <a:r>
              <a:rPr lang="en-US" sz="1600" b="0" dirty="0"/>
              <a:t> </a:t>
            </a:r>
            <a:r>
              <a:rPr lang="en-US" sz="1600" b="0" dirty="0" err="1"/>
              <a:t>mammaire</a:t>
            </a:r>
            <a:r>
              <a:rPr lang="en-US" sz="1600" b="0" dirty="0"/>
              <a:t> haut grade: </a:t>
            </a:r>
            <a:r>
              <a:rPr lang="en-US" sz="1600" b="0" dirty="0" err="1"/>
              <a:t>survie</a:t>
            </a:r>
            <a:r>
              <a:rPr lang="en-US" sz="1600" b="0" dirty="0"/>
              <a:t> </a:t>
            </a:r>
            <a:r>
              <a:rPr lang="en-US" sz="1600" b="0" dirty="0" err="1"/>
              <a:t>significativement</a:t>
            </a:r>
            <a:r>
              <a:rPr lang="en-US" sz="1600" b="0" dirty="0"/>
              <a:t> plus </a:t>
            </a:r>
            <a:r>
              <a:rPr lang="en-US" sz="1600" b="0" dirty="0" err="1"/>
              <a:t>élevée</a:t>
            </a:r>
            <a:r>
              <a:rPr lang="en-US" sz="1600" b="0" dirty="0"/>
              <a:t> avec </a:t>
            </a:r>
            <a:r>
              <a:rPr lang="en-US" sz="1600" b="0" dirty="0" err="1"/>
              <a:t>firocoxib</a:t>
            </a:r>
            <a:r>
              <a:rPr lang="en-US" sz="1600" b="0" dirty="0"/>
              <a:t> </a:t>
            </a:r>
            <a:r>
              <a:rPr lang="en-US" sz="1600" b="0" dirty="0" err="1"/>
              <a:t>comparée</a:t>
            </a:r>
            <a:r>
              <a:rPr lang="en-US" sz="1600" b="0" dirty="0"/>
              <a:t> à </a:t>
            </a:r>
            <a:r>
              <a:rPr lang="en-US" sz="1600" b="0" dirty="0" err="1"/>
              <a:t>contrôle</a:t>
            </a:r>
            <a:r>
              <a:rPr lang="en-US" sz="1600" b="0" dirty="0"/>
              <a:t> </a:t>
            </a:r>
            <a:r>
              <a:rPr lang="en-US" sz="1600" b="0" dirty="0" err="1"/>
              <a:t>ou</a:t>
            </a:r>
            <a:r>
              <a:rPr lang="en-US" sz="1600" b="0" dirty="0"/>
              <a:t> </a:t>
            </a:r>
            <a:r>
              <a:rPr lang="en-US" sz="1600" b="0" dirty="0" err="1"/>
              <a:t>mitoxantrone</a:t>
            </a:r>
            <a:r>
              <a:rPr lang="en-US" sz="1600" b="0" dirty="0"/>
              <a:t> </a:t>
            </a:r>
            <a:r>
              <a:rPr lang="en-US" sz="1200" b="0" dirty="0"/>
              <a:t>(Arenas et al, 2016 Vet Rec)</a:t>
            </a:r>
          </a:p>
          <a:p>
            <a:pPr marL="457200" lvl="1" indent="0">
              <a:buNone/>
            </a:pPr>
            <a:endParaRPr lang="en-US" sz="1200" b="0" dirty="0"/>
          </a:p>
          <a:p>
            <a:pPr lvl="1"/>
            <a:r>
              <a:rPr lang="en-US" sz="1600" b="0" dirty="0" err="1"/>
              <a:t>Carcinome</a:t>
            </a:r>
            <a:r>
              <a:rPr lang="en-US" sz="1600" b="0" dirty="0"/>
              <a:t> </a:t>
            </a:r>
            <a:r>
              <a:rPr lang="en-US" sz="1600" b="0" dirty="0" err="1"/>
              <a:t>mammaire</a:t>
            </a:r>
            <a:r>
              <a:rPr lang="en-US" sz="1600" b="0" dirty="0"/>
              <a:t> </a:t>
            </a:r>
            <a:r>
              <a:rPr lang="en-US" sz="1600" b="0" dirty="0" err="1"/>
              <a:t>inflammatoire</a:t>
            </a:r>
            <a:r>
              <a:rPr lang="en-US" sz="1600" b="0" dirty="0"/>
              <a:t> : 12/18 </a:t>
            </a:r>
            <a:r>
              <a:rPr lang="en-US" sz="1600" b="0" dirty="0" err="1"/>
              <a:t>chiens</a:t>
            </a:r>
            <a:r>
              <a:rPr lang="en-US" sz="1600" b="0" dirty="0"/>
              <a:t> </a:t>
            </a:r>
            <a:r>
              <a:rPr lang="en-US" sz="1600" b="0" dirty="0" err="1"/>
              <a:t>en</a:t>
            </a:r>
            <a:r>
              <a:rPr lang="en-US" sz="1600" b="0" dirty="0"/>
              <a:t> </a:t>
            </a:r>
            <a:r>
              <a:rPr lang="en-US" sz="1600" b="0" dirty="0" err="1"/>
              <a:t>rémission</a:t>
            </a:r>
            <a:r>
              <a:rPr lang="en-US" sz="1600" b="0" dirty="0"/>
              <a:t> avec du </a:t>
            </a:r>
            <a:r>
              <a:rPr lang="en-US" sz="1600" b="0" dirty="0" err="1"/>
              <a:t>piroxicam</a:t>
            </a:r>
            <a:r>
              <a:rPr lang="en-US" sz="1600" b="0" dirty="0"/>
              <a:t> </a:t>
            </a:r>
            <a:r>
              <a:rPr lang="en-US" sz="1200" b="0" dirty="0"/>
              <a:t>(de, Toledo-</a:t>
            </a:r>
            <a:r>
              <a:rPr lang="en-US" sz="1200" b="0" dirty="0" err="1"/>
              <a:t>Piza</a:t>
            </a:r>
            <a:r>
              <a:rPr lang="en-US" sz="1200" b="0" dirty="0"/>
              <a:t> et al., 2009). </a:t>
            </a:r>
          </a:p>
          <a:p>
            <a:pPr lvl="1"/>
            <a:endParaRPr lang="en-US" sz="1600" b="0" dirty="0"/>
          </a:p>
          <a:p>
            <a:pPr lvl="1"/>
            <a:r>
              <a:rPr lang="en-US" sz="1600" b="0" dirty="0" err="1"/>
              <a:t>Carcinome</a:t>
            </a:r>
            <a:r>
              <a:rPr lang="en-US" sz="1600" b="0" dirty="0"/>
              <a:t> </a:t>
            </a:r>
            <a:r>
              <a:rPr lang="en-US" sz="1600" b="0" dirty="0" err="1"/>
              <a:t>invasif</a:t>
            </a:r>
            <a:r>
              <a:rPr lang="en-US" sz="1600" b="0" dirty="0"/>
              <a:t> de la </a:t>
            </a:r>
            <a:r>
              <a:rPr lang="en-US" sz="1600" b="0" dirty="0" err="1"/>
              <a:t>vessie</a:t>
            </a:r>
            <a:r>
              <a:rPr lang="en-US" sz="1600" b="0" dirty="0"/>
              <a:t> à cellules </a:t>
            </a:r>
            <a:r>
              <a:rPr lang="en-US" sz="1600" b="0" dirty="0" err="1"/>
              <a:t>transitionelles</a:t>
            </a:r>
            <a:r>
              <a:rPr lang="en-US" sz="1600" b="0" dirty="0"/>
              <a:t> : 17/24 </a:t>
            </a:r>
            <a:r>
              <a:rPr lang="en-US" sz="1600" b="0" dirty="0" err="1"/>
              <a:t>chiens</a:t>
            </a:r>
            <a:r>
              <a:rPr lang="en-US" sz="1600" b="0" dirty="0"/>
              <a:t> </a:t>
            </a:r>
            <a:r>
              <a:rPr lang="en-US" sz="1600" b="0" dirty="0" err="1"/>
              <a:t>stabilisés</a:t>
            </a:r>
            <a:r>
              <a:rPr lang="en-US" sz="1600" b="0" dirty="0"/>
              <a:t> et 4/24 </a:t>
            </a:r>
            <a:r>
              <a:rPr lang="en-US" sz="1600" b="0" dirty="0" err="1"/>
              <a:t>chiens</a:t>
            </a:r>
            <a:r>
              <a:rPr lang="en-US" sz="1600" b="0" dirty="0"/>
              <a:t> </a:t>
            </a:r>
            <a:r>
              <a:rPr lang="en-US" sz="1600" b="0" dirty="0" err="1"/>
              <a:t>en</a:t>
            </a:r>
            <a:r>
              <a:rPr lang="en-US" sz="1600" b="0" dirty="0"/>
              <a:t> </a:t>
            </a:r>
            <a:r>
              <a:rPr lang="en-US" sz="1600" b="0" dirty="0" err="1"/>
              <a:t>rémission</a:t>
            </a:r>
            <a:r>
              <a:rPr lang="en-US" sz="1600" b="0" dirty="0"/>
              <a:t> avec du </a:t>
            </a:r>
            <a:r>
              <a:rPr lang="en-US" sz="1600" b="0" dirty="0" err="1"/>
              <a:t>deracoxib</a:t>
            </a:r>
            <a:r>
              <a:rPr lang="en-US" sz="1600" b="0" dirty="0"/>
              <a:t> </a:t>
            </a:r>
            <a:r>
              <a:rPr lang="en-US" sz="1200" b="0" dirty="0"/>
              <a:t>(McMillan, </a:t>
            </a:r>
            <a:r>
              <a:rPr lang="en-US" sz="1200" b="0" dirty="0" err="1"/>
              <a:t>Boria</a:t>
            </a:r>
            <a:r>
              <a:rPr lang="en-US" sz="1200" b="0" dirty="0"/>
              <a:t> et al., 2011).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Mode </a:t>
            </a:r>
            <a:r>
              <a:rPr lang="en-US" dirty="0" err="1"/>
              <a:t>d’action</a:t>
            </a:r>
            <a:r>
              <a:rPr lang="en-US" dirty="0"/>
              <a:t>?</a:t>
            </a:r>
          </a:p>
          <a:p>
            <a:pPr lvl="1"/>
            <a:r>
              <a:rPr lang="en-US" sz="1600" b="0" dirty="0"/>
              <a:t>Inhibition PGE2</a:t>
            </a:r>
          </a:p>
          <a:p>
            <a:pPr lvl="1"/>
            <a:r>
              <a:rPr lang="en-US" sz="1600" b="0" dirty="0"/>
              <a:t>Activation de NAG-1 et ERG -1 qui </a:t>
            </a:r>
            <a:r>
              <a:rPr lang="en-US" sz="1600" b="0" dirty="0" err="1"/>
              <a:t>sont</a:t>
            </a:r>
            <a:r>
              <a:rPr lang="en-US" sz="1600" b="0" dirty="0"/>
              <a:t> des </a:t>
            </a:r>
            <a:r>
              <a:rPr lang="en-US" sz="1600" b="0" dirty="0" err="1"/>
              <a:t>gènes</a:t>
            </a:r>
            <a:r>
              <a:rPr lang="en-US" sz="1600" b="0" dirty="0"/>
              <a:t> </a:t>
            </a:r>
            <a:r>
              <a:rPr lang="en-US" sz="1600" b="0" dirty="0" err="1"/>
              <a:t>suppresseurs</a:t>
            </a:r>
            <a:r>
              <a:rPr lang="en-US" sz="1600" b="0" dirty="0"/>
              <a:t> de </a:t>
            </a:r>
            <a:r>
              <a:rPr lang="en-US" sz="1600" b="0" dirty="0" err="1"/>
              <a:t>tumeurs</a:t>
            </a:r>
            <a:endParaRPr lang="fr-FR" sz="1600" b="0" dirty="0"/>
          </a:p>
        </p:txBody>
      </p:sp>
      <p:sp>
        <p:nvSpPr>
          <p:cNvPr id="4" name="Flèche droite 3"/>
          <p:cNvSpPr/>
          <p:nvPr/>
        </p:nvSpPr>
        <p:spPr bwMode="auto">
          <a:xfrm>
            <a:off x="521177" y="5563193"/>
            <a:ext cx="648072" cy="432048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87624" y="5548385"/>
            <a:ext cx="778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400" dirty="0"/>
              <a:t>Actuellement, seuls les </a:t>
            </a:r>
            <a:r>
              <a:rPr lang="fr-FR" sz="2400" b="1" dirty="0">
                <a:solidFill>
                  <a:srgbClr val="C00000"/>
                </a:solidFill>
              </a:rPr>
              <a:t>COX-2 sélectifs </a:t>
            </a:r>
            <a:r>
              <a:rPr lang="fr-FR" sz="2400" dirty="0"/>
              <a:t>ont été étudiés</a:t>
            </a:r>
          </a:p>
        </p:txBody>
      </p:sp>
    </p:spTree>
    <p:extLst>
      <p:ext uri="{BB962C8B-B14F-4D97-AF65-F5344CB8AC3E}">
        <p14:creationId xmlns:p14="http://schemas.microsoft.com/office/powerpoint/2010/main" val="6523865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620713"/>
            <a:ext cx="7747000" cy="715962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57143" rIns="92065" bIns="57143"/>
          <a:lstStyle/>
          <a:p>
            <a:r>
              <a:rPr lang="fr-FR" altLang="fr-FR" sz="3500" dirty="0"/>
              <a:t>Autres actions des AINS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95536" y="1772816"/>
            <a:ext cx="7367587" cy="350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6667" tIns="26985" rIns="66667" bIns="26985">
            <a:spAutoFit/>
          </a:bodyPr>
          <a:lstStyle>
            <a:lvl1pPr defTabSz="788988">
              <a:defRPr sz="2800">
                <a:solidFill>
                  <a:schemeClr val="tx1"/>
                </a:solidFill>
                <a:latin typeface="Arial" charset="0"/>
              </a:defRPr>
            </a:lvl1pPr>
            <a:lvl2pPr defTabSz="788988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8988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8988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8988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2400" b="1" dirty="0">
                <a:solidFill>
                  <a:srgbClr val="C00000"/>
                </a:solidFill>
              </a:rPr>
              <a:t> </a:t>
            </a:r>
            <a:r>
              <a:rPr lang="fr-FR" altLang="fr-FR" b="1" dirty="0">
                <a:solidFill>
                  <a:srgbClr val="C00000"/>
                </a:solidFill>
              </a:rPr>
              <a:t>Sur le sang :</a:t>
            </a:r>
          </a:p>
          <a:p>
            <a:endParaRPr lang="fr-FR" altLang="fr-FR" b="1" dirty="0">
              <a:solidFill>
                <a:srgbClr val="C00000"/>
              </a:solidFill>
            </a:endParaRPr>
          </a:p>
          <a:p>
            <a:pPr lvl="1"/>
            <a:r>
              <a:rPr lang="fr-FR" altLang="fr-FR" sz="2000" b="1" dirty="0">
                <a:solidFill>
                  <a:srgbClr val="C00000"/>
                </a:solidFill>
              </a:rPr>
              <a:t>Inhibition de l’agrégation plaquettaire </a:t>
            </a:r>
            <a:r>
              <a:rPr lang="fr-FR" altLang="fr-FR" sz="2000" b="1" dirty="0"/>
              <a:t>(surtout aspirine) </a:t>
            </a:r>
            <a:endParaRPr lang="fr-FR" altLang="fr-FR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u="sng" dirty="0"/>
          </a:p>
          <a:p>
            <a:pPr marL="0" indent="0">
              <a:buNone/>
            </a:pPr>
            <a:r>
              <a:rPr lang="fr-FR" u="sng" dirty="0"/>
              <a:t>Indication lors de </a:t>
            </a:r>
            <a:r>
              <a:rPr lang="fr-FR" u="sng" dirty="0" err="1"/>
              <a:t>thrombo</a:t>
            </a:r>
            <a:r>
              <a:rPr lang="fr-FR" u="sng" dirty="0"/>
              <a:t>-embolie </a:t>
            </a:r>
            <a:r>
              <a:rPr lang="fr-FR" dirty="0"/>
              <a:t>à faibles doses</a:t>
            </a:r>
          </a:p>
          <a:p>
            <a:r>
              <a:rPr lang="fr-FR" sz="2000" dirty="0"/>
              <a:t>Chien : 0.5-1mg/kg/j</a:t>
            </a:r>
          </a:p>
          <a:p>
            <a:r>
              <a:rPr lang="fr-FR" sz="2000" dirty="0"/>
              <a:t>Chat : 5 mg in toto </a:t>
            </a:r>
            <a:r>
              <a:rPr lang="fr-FR" sz="2000" dirty="0">
                <a:solidFill>
                  <a:srgbClr val="FF0000"/>
                </a:solidFill>
              </a:rPr>
              <a:t>tous les 3 j</a:t>
            </a:r>
          </a:p>
          <a:p>
            <a:pPr lvl="1"/>
            <a:endParaRPr lang="fr-FR" altLang="fr-FR" sz="1200" b="1" dirty="0"/>
          </a:p>
          <a:p>
            <a:pPr lvl="1"/>
            <a:endParaRPr lang="fr-FR" altLang="fr-FR" sz="1200" b="1" dirty="0"/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9062" y="2286000"/>
            <a:ext cx="6365875" cy="1143000"/>
          </a:xfrm>
        </p:spPr>
        <p:txBody>
          <a:bodyPr/>
          <a:lstStyle/>
          <a:p>
            <a:r>
              <a:rPr lang="fr-FR" dirty="0"/>
              <a:t>Autre molécule</a:t>
            </a:r>
          </a:p>
        </p:txBody>
      </p:sp>
    </p:spTree>
    <p:extLst>
      <p:ext uri="{BB962C8B-B14F-4D97-AF65-F5344CB8AC3E}">
        <p14:creationId xmlns:p14="http://schemas.microsoft.com/office/powerpoint/2010/main" val="3279404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908050"/>
            <a:ext cx="6365875" cy="1143000"/>
          </a:xfrm>
        </p:spPr>
        <p:txBody>
          <a:bodyPr/>
          <a:lstStyle/>
          <a:p>
            <a:r>
              <a:rPr lang="fr-FR" altLang="fr-FR" sz="4000" dirty="0" err="1">
                <a:solidFill>
                  <a:srgbClr val="FFFF00"/>
                </a:solidFill>
                <a:hlinkClick r:id="rId3"/>
              </a:rPr>
              <a:t>Tépoxalin</a:t>
            </a:r>
            <a:br>
              <a:rPr lang="fr-FR" altLang="fr-FR" sz="4000" dirty="0">
                <a:solidFill>
                  <a:srgbClr val="FFFF00"/>
                </a:solidFill>
                <a:hlinkClick r:id="rId4"/>
              </a:rPr>
            </a:br>
            <a:r>
              <a:rPr lang="fr-FR" altLang="fr-FR" sz="2800" b="0" dirty="0">
                <a:solidFill>
                  <a:schemeClr val="tx1"/>
                </a:solidFill>
              </a:rPr>
              <a:t>pas en France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795338" y="2565400"/>
            <a:ext cx="7937500" cy="345598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fr-FR" altLang="fr-FR" sz="2800" dirty="0">
                <a:cs typeface="Arial" charset="0"/>
              </a:rPr>
              <a:t>Inhibiteur bivalent:</a:t>
            </a:r>
          </a:p>
          <a:p>
            <a:pPr lvl="1">
              <a:defRPr/>
            </a:pPr>
            <a:r>
              <a:rPr lang="fr-FR" altLang="fr-FR" sz="2000" dirty="0">
                <a:cs typeface="Arial" charset="0"/>
              </a:rPr>
              <a:t>	Cox	</a:t>
            </a:r>
          </a:p>
          <a:p>
            <a:pPr lvl="1">
              <a:defRPr/>
            </a:pPr>
            <a:r>
              <a:rPr lang="fr-FR" altLang="fr-FR" sz="2000" dirty="0">
                <a:cs typeface="Arial" charset="0"/>
              </a:rPr>
              <a:t>	</a:t>
            </a:r>
            <a:r>
              <a:rPr lang="fr-FR" altLang="fr-FR" sz="2000" dirty="0" err="1">
                <a:cs typeface="Arial" charset="0"/>
              </a:rPr>
              <a:t>Lox</a:t>
            </a:r>
            <a:r>
              <a:rPr lang="fr-FR" altLang="fr-FR" sz="2000" dirty="0">
                <a:cs typeface="Arial" charset="0"/>
              </a:rPr>
              <a:t> </a:t>
            </a:r>
            <a:r>
              <a:rPr lang="fr-FR" altLang="fr-FR" sz="2000" b="0" dirty="0">
                <a:cs typeface="Arial" charset="0"/>
              </a:rPr>
              <a:t>(5-lipoxygénase, responsable de la synthèse des </a:t>
            </a:r>
            <a:r>
              <a:rPr lang="fr-FR" altLang="fr-FR" sz="2000" b="0" dirty="0" err="1">
                <a:cs typeface="Arial" charset="0"/>
              </a:rPr>
              <a:t>leucotriènes</a:t>
            </a:r>
            <a:r>
              <a:rPr lang="fr-FR" altLang="fr-FR" sz="2000" b="0" dirty="0">
                <a:cs typeface="Arial" charset="0"/>
              </a:rPr>
              <a:t>)</a:t>
            </a:r>
          </a:p>
          <a:p>
            <a:pPr lvl="1">
              <a:defRPr/>
            </a:pPr>
            <a:endParaRPr lang="fr-FR" altLang="fr-FR" sz="2000" b="0" dirty="0">
              <a:cs typeface="Arial" charset="0"/>
            </a:endParaRPr>
          </a:p>
          <a:p>
            <a:pPr marL="457200" lvl="1" indent="0">
              <a:buFontTx/>
              <a:buNone/>
              <a:defRPr/>
            </a:pPr>
            <a:r>
              <a:rPr lang="fr-FR" altLang="fr-FR" sz="2000" b="0" dirty="0">
                <a:cs typeface="Arial" charset="0"/>
              </a:rPr>
              <a:t>Indications : troubles musculo-squelettiques</a:t>
            </a:r>
          </a:p>
        </p:txBody>
      </p:sp>
    </p:spTree>
    <p:extLst>
      <p:ext uri="{BB962C8B-B14F-4D97-AF65-F5344CB8AC3E}">
        <p14:creationId xmlns:p14="http://schemas.microsoft.com/office/powerpoint/2010/main" val="18745584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 bwMode="auto">
          <a:xfrm>
            <a:off x="528638" y="3452813"/>
            <a:ext cx="6213475" cy="315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586172" y="2672589"/>
            <a:ext cx="2484496" cy="36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  <a:latin typeface="Arial" charset="0"/>
              </a:rPr>
              <a:t>Acide Arachidonique</a:t>
            </a:r>
          </a:p>
        </p:txBody>
      </p:sp>
      <p:sp>
        <p:nvSpPr>
          <p:cNvPr id="30728" name="Line 12"/>
          <p:cNvSpPr>
            <a:spLocks noChangeShapeType="1"/>
          </p:cNvSpPr>
          <p:nvPr/>
        </p:nvSpPr>
        <p:spPr bwMode="auto">
          <a:xfrm>
            <a:off x="3677581" y="1553557"/>
            <a:ext cx="0" cy="10422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9" name="Line 13"/>
          <p:cNvSpPr>
            <a:spLocks noChangeShapeType="1"/>
          </p:cNvSpPr>
          <p:nvPr/>
        </p:nvSpPr>
        <p:spPr bwMode="auto">
          <a:xfrm>
            <a:off x="234951" y="1407502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30" name="Line 14"/>
          <p:cNvSpPr>
            <a:spLocks noChangeShapeType="1"/>
          </p:cNvSpPr>
          <p:nvPr/>
        </p:nvSpPr>
        <p:spPr bwMode="auto">
          <a:xfrm>
            <a:off x="212725" y="2098090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31" name="Oval 15"/>
          <p:cNvSpPr>
            <a:spLocks noChangeArrowheads="1"/>
          </p:cNvSpPr>
          <p:nvPr/>
        </p:nvSpPr>
        <p:spPr bwMode="auto">
          <a:xfrm>
            <a:off x="449272" y="14075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2" name="Oval 16"/>
          <p:cNvSpPr>
            <a:spLocks noChangeArrowheads="1"/>
          </p:cNvSpPr>
          <p:nvPr/>
        </p:nvSpPr>
        <p:spPr bwMode="auto">
          <a:xfrm>
            <a:off x="849338" y="14075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3" name="Oval 17"/>
          <p:cNvSpPr>
            <a:spLocks noChangeArrowheads="1"/>
          </p:cNvSpPr>
          <p:nvPr/>
        </p:nvSpPr>
        <p:spPr bwMode="auto">
          <a:xfrm>
            <a:off x="1249404" y="14075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4" name="Oval 18"/>
          <p:cNvSpPr>
            <a:spLocks noChangeArrowheads="1"/>
          </p:cNvSpPr>
          <p:nvPr/>
        </p:nvSpPr>
        <p:spPr bwMode="auto">
          <a:xfrm>
            <a:off x="1649470" y="14075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5" name="Oval 19"/>
          <p:cNvSpPr>
            <a:spLocks noChangeArrowheads="1"/>
          </p:cNvSpPr>
          <p:nvPr/>
        </p:nvSpPr>
        <p:spPr bwMode="auto">
          <a:xfrm>
            <a:off x="449272" y="194092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6" name="Oval 20"/>
          <p:cNvSpPr>
            <a:spLocks noChangeArrowheads="1"/>
          </p:cNvSpPr>
          <p:nvPr/>
        </p:nvSpPr>
        <p:spPr bwMode="auto">
          <a:xfrm>
            <a:off x="849338" y="194092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7" name="Oval 21"/>
          <p:cNvSpPr>
            <a:spLocks noChangeArrowheads="1"/>
          </p:cNvSpPr>
          <p:nvPr/>
        </p:nvSpPr>
        <p:spPr bwMode="auto">
          <a:xfrm>
            <a:off x="1249404" y="194092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8" name="Oval 22"/>
          <p:cNvSpPr>
            <a:spLocks noChangeArrowheads="1"/>
          </p:cNvSpPr>
          <p:nvPr/>
        </p:nvSpPr>
        <p:spPr bwMode="auto">
          <a:xfrm>
            <a:off x="1649470" y="194092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9" name="Line 23"/>
          <p:cNvSpPr>
            <a:spLocks noChangeShapeType="1"/>
          </p:cNvSpPr>
          <p:nvPr/>
        </p:nvSpPr>
        <p:spPr bwMode="auto">
          <a:xfrm>
            <a:off x="528650" y="1553557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0" name="Line 24"/>
          <p:cNvSpPr>
            <a:spLocks noChangeShapeType="1"/>
          </p:cNvSpPr>
          <p:nvPr/>
        </p:nvSpPr>
        <p:spPr bwMode="auto">
          <a:xfrm>
            <a:off x="927128" y="1574196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1" name="Line 25"/>
          <p:cNvSpPr>
            <a:spLocks noChangeShapeType="1"/>
          </p:cNvSpPr>
          <p:nvPr/>
        </p:nvSpPr>
        <p:spPr bwMode="auto">
          <a:xfrm>
            <a:off x="1325607" y="1551970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2" name="Line 26"/>
          <p:cNvSpPr>
            <a:spLocks noChangeShapeType="1"/>
          </p:cNvSpPr>
          <p:nvPr/>
        </p:nvSpPr>
        <p:spPr bwMode="auto">
          <a:xfrm>
            <a:off x="1724084" y="1558320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3" name="Line 27"/>
          <p:cNvSpPr>
            <a:spLocks noChangeShapeType="1"/>
          </p:cNvSpPr>
          <p:nvPr/>
        </p:nvSpPr>
        <p:spPr bwMode="auto">
          <a:xfrm>
            <a:off x="538176" y="183296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4" name="Line 28"/>
          <p:cNvSpPr>
            <a:spLocks noChangeShapeType="1"/>
          </p:cNvSpPr>
          <p:nvPr/>
        </p:nvSpPr>
        <p:spPr bwMode="auto">
          <a:xfrm>
            <a:off x="936653" y="183296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5" name="Line 29"/>
          <p:cNvSpPr>
            <a:spLocks noChangeShapeType="1"/>
          </p:cNvSpPr>
          <p:nvPr/>
        </p:nvSpPr>
        <p:spPr bwMode="auto">
          <a:xfrm>
            <a:off x="1335132" y="183296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6" name="Line 30"/>
          <p:cNvSpPr>
            <a:spLocks noChangeShapeType="1"/>
          </p:cNvSpPr>
          <p:nvPr/>
        </p:nvSpPr>
        <p:spPr bwMode="auto">
          <a:xfrm>
            <a:off x="1732023" y="183296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7" name="Line 31"/>
          <p:cNvSpPr>
            <a:spLocks noChangeShapeType="1"/>
          </p:cNvSpPr>
          <p:nvPr/>
        </p:nvSpPr>
        <p:spPr bwMode="auto">
          <a:xfrm>
            <a:off x="4856347" y="1310763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8" name="Line 32"/>
          <p:cNvSpPr>
            <a:spLocks noChangeShapeType="1"/>
          </p:cNvSpPr>
          <p:nvPr/>
        </p:nvSpPr>
        <p:spPr bwMode="auto">
          <a:xfrm>
            <a:off x="4834121" y="2001352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9" name="Oval 33"/>
          <p:cNvSpPr>
            <a:spLocks noChangeArrowheads="1"/>
          </p:cNvSpPr>
          <p:nvPr/>
        </p:nvSpPr>
        <p:spPr bwMode="auto">
          <a:xfrm>
            <a:off x="5070668" y="1310763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0" name="Oval 34"/>
          <p:cNvSpPr>
            <a:spLocks noChangeArrowheads="1"/>
          </p:cNvSpPr>
          <p:nvPr/>
        </p:nvSpPr>
        <p:spPr bwMode="auto">
          <a:xfrm>
            <a:off x="5470734" y="1310763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1" name="Oval 35"/>
          <p:cNvSpPr>
            <a:spLocks noChangeArrowheads="1"/>
          </p:cNvSpPr>
          <p:nvPr/>
        </p:nvSpPr>
        <p:spPr bwMode="auto">
          <a:xfrm>
            <a:off x="5870800" y="1310763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2" name="Oval 36"/>
          <p:cNvSpPr>
            <a:spLocks noChangeArrowheads="1"/>
          </p:cNvSpPr>
          <p:nvPr/>
        </p:nvSpPr>
        <p:spPr bwMode="auto">
          <a:xfrm>
            <a:off x="6270865" y="1310763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3" name="Oval 37"/>
          <p:cNvSpPr>
            <a:spLocks noChangeArrowheads="1"/>
          </p:cNvSpPr>
          <p:nvPr/>
        </p:nvSpPr>
        <p:spPr bwMode="auto">
          <a:xfrm>
            <a:off x="5070668" y="1844183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4" name="Oval 38"/>
          <p:cNvSpPr>
            <a:spLocks noChangeArrowheads="1"/>
          </p:cNvSpPr>
          <p:nvPr/>
        </p:nvSpPr>
        <p:spPr bwMode="auto">
          <a:xfrm>
            <a:off x="5470734" y="1844183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5" name="Oval 39"/>
          <p:cNvSpPr>
            <a:spLocks noChangeArrowheads="1"/>
          </p:cNvSpPr>
          <p:nvPr/>
        </p:nvSpPr>
        <p:spPr bwMode="auto">
          <a:xfrm>
            <a:off x="5870800" y="1844183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6" name="Oval 40"/>
          <p:cNvSpPr>
            <a:spLocks noChangeArrowheads="1"/>
          </p:cNvSpPr>
          <p:nvPr/>
        </p:nvSpPr>
        <p:spPr bwMode="auto">
          <a:xfrm>
            <a:off x="6270865" y="1844183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7" name="Line 41"/>
          <p:cNvSpPr>
            <a:spLocks noChangeShapeType="1"/>
          </p:cNvSpPr>
          <p:nvPr/>
        </p:nvSpPr>
        <p:spPr bwMode="auto">
          <a:xfrm>
            <a:off x="5150046" y="145681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58" name="Line 42"/>
          <p:cNvSpPr>
            <a:spLocks noChangeShapeType="1"/>
          </p:cNvSpPr>
          <p:nvPr/>
        </p:nvSpPr>
        <p:spPr bwMode="auto">
          <a:xfrm>
            <a:off x="5548524" y="1477457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59" name="Line 43"/>
          <p:cNvSpPr>
            <a:spLocks noChangeShapeType="1"/>
          </p:cNvSpPr>
          <p:nvPr/>
        </p:nvSpPr>
        <p:spPr bwMode="auto">
          <a:xfrm>
            <a:off x="5947003" y="1455231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0" name="Line 44"/>
          <p:cNvSpPr>
            <a:spLocks noChangeShapeType="1"/>
          </p:cNvSpPr>
          <p:nvPr/>
        </p:nvSpPr>
        <p:spPr bwMode="auto">
          <a:xfrm>
            <a:off x="6345480" y="1461582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1" name="Line 45"/>
          <p:cNvSpPr>
            <a:spLocks noChangeShapeType="1"/>
          </p:cNvSpPr>
          <p:nvPr/>
        </p:nvSpPr>
        <p:spPr bwMode="auto">
          <a:xfrm>
            <a:off x="5159572" y="1736229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2" name="Line 46"/>
          <p:cNvSpPr>
            <a:spLocks noChangeShapeType="1"/>
          </p:cNvSpPr>
          <p:nvPr/>
        </p:nvSpPr>
        <p:spPr bwMode="auto">
          <a:xfrm>
            <a:off x="5558049" y="1736229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3" name="Line 47"/>
          <p:cNvSpPr>
            <a:spLocks noChangeShapeType="1"/>
          </p:cNvSpPr>
          <p:nvPr/>
        </p:nvSpPr>
        <p:spPr bwMode="auto">
          <a:xfrm>
            <a:off x="5956528" y="1736229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4" name="Line 48"/>
          <p:cNvSpPr>
            <a:spLocks noChangeShapeType="1"/>
          </p:cNvSpPr>
          <p:nvPr/>
        </p:nvSpPr>
        <p:spPr bwMode="auto">
          <a:xfrm>
            <a:off x="6353418" y="1736229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6" name="ZoneTexte 1"/>
          <p:cNvSpPr txBox="1">
            <a:spLocks noChangeArrowheads="1"/>
          </p:cNvSpPr>
          <p:nvPr/>
        </p:nvSpPr>
        <p:spPr bwMode="auto">
          <a:xfrm>
            <a:off x="2953336" y="1170998"/>
            <a:ext cx="1808579" cy="4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</a:rPr>
              <a:t>Phospholipides</a:t>
            </a:r>
          </a:p>
        </p:txBody>
      </p:sp>
      <p:sp>
        <p:nvSpPr>
          <p:cNvPr id="30767" name="ZoneTexte 52"/>
          <p:cNvSpPr txBox="1">
            <a:spLocks noChangeArrowheads="1"/>
          </p:cNvSpPr>
          <p:nvPr/>
        </p:nvSpPr>
        <p:spPr bwMode="auto">
          <a:xfrm>
            <a:off x="2271774" y="3012888"/>
            <a:ext cx="1715917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Cox1/Cox 2 </a:t>
            </a:r>
          </a:p>
        </p:txBody>
      </p:sp>
      <p:sp>
        <p:nvSpPr>
          <p:cNvPr id="30768" name="ZoneTexte 53"/>
          <p:cNvSpPr txBox="1">
            <a:spLocks noChangeArrowheads="1"/>
          </p:cNvSpPr>
          <p:nvPr/>
        </p:nvSpPr>
        <p:spPr bwMode="auto">
          <a:xfrm>
            <a:off x="2411053" y="3850631"/>
            <a:ext cx="1576618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Cox1/Cox 2 </a:t>
            </a:r>
          </a:p>
        </p:txBody>
      </p:sp>
      <p:sp>
        <p:nvSpPr>
          <p:cNvPr id="30769" name="ZoneTexte 54"/>
          <p:cNvSpPr txBox="1">
            <a:spLocks noChangeArrowheads="1"/>
          </p:cNvSpPr>
          <p:nvPr/>
        </p:nvSpPr>
        <p:spPr bwMode="auto">
          <a:xfrm>
            <a:off x="449272" y="5348035"/>
            <a:ext cx="1152173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TxA2</a:t>
            </a:r>
          </a:p>
        </p:txBody>
      </p:sp>
      <p:sp>
        <p:nvSpPr>
          <p:cNvPr id="30770" name="ZoneTexte 55"/>
          <p:cNvSpPr txBox="1">
            <a:spLocks noChangeArrowheads="1"/>
          </p:cNvSpPr>
          <p:nvPr/>
        </p:nvSpPr>
        <p:spPr bwMode="auto">
          <a:xfrm>
            <a:off x="2835518" y="5397599"/>
            <a:ext cx="1152173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PGE2</a:t>
            </a:r>
          </a:p>
        </p:txBody>
      </p:sp>
      <p:sp>
        <p:nvSpPr>
          <p:cNvPr id="30771" name="ZoneTexte 56"/>
          <p:cNvSpPr txBox="1">
            <a:spLocks noChangeArrowheads="1"/>
          </p:cNvSpPr>
          <p:nvPr/>
        </p:nvSpPr>
        <p:spPr bwMode="auto">
          <a:xfrm>
            <a:off x="3779259" y="5404159"/>
            <a:ext cx="1326294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PGF2alpha</a:t>
            </a:r>
          </a:p>
        </p:txBody>
      </p:sp>
      <p:sp>
        <p:nvSpPr>
          <p:cNvPr id="30772" name="ZoneTexte 57"/>
          <p:cNvSpPr txBox="1">
            <a:spLocks noChangeArrowheads="1"/>
          </p:cNvSpPr>
          <p:nvPr/>
        </p:nvSpPr>
        <p:spPr bwMode="auto">
          <a:xfrm>
            <a:off x="5622580" y="5404159"/>
            <a:ext cx="1152173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PGD2</a:t>
            </a:r>
          </a:p>
        </p:txBody>
      </p:sp>
      <p:sp>
        <p:nvSpPr>
          <p:cNvPr id="30773" name="ZoneTexte 58"/>
          <p:cNvSpPr txBox="1">
            <a:spLocks noChangeArrowheads="1"/>
          </p:cNvSpPr>
          <p:nvPr/>
        </p:nvSpPr>
        <p:spPr bwMode="auto">
          <a:xfrm>
            <a:off x="5651541" y="6101979"/>
            <a:ext cx="1152173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PGI2</a:t>
            </a:r>
          </a:p>
        </p:txBody>
      </p:sp>
      <p:sp>
        <p:nvSpPr>
          <p:cNvPr id="30774" name="ZoneTexte 59"/>
          <p:cNvSpPr txBox="1">
            <a:spLocks noChangeArrowheads="1"/>
          </p:cNvSpPr>
          <p:nvPr/>
        </p:nvSpPr>
        <p:spPr bwMode="auto">
          <a:xfrm>
            <a:off x="7146969" y="3499389"/>
            <a:ext cx="1792671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solidFill>
                  <a:srgbClr val="000000"/>
                </a:solidFill>
              </a:rPr>
              <a:t>Leucotriènes</a:t>
            </a:r>
            <a:endParaRPr lang="fr-FR" altLang="fr-FR" sz="1800" b="1" dirty="0">
              <a:solidFill>
                <a:srgbClr val="000000"/>
              </a:solidFill>
            </a:endParaRPr>
          </a:p>
        </p:txBody>
      </p:sp>
      <p:sp>
        <p:nvSpPr>
          <p:cNvPr id="30775" name="Line 12"/>
          <p:cNvSpPr>
            <a:spLocks noChangeShapeType="1"/>
          </p:cNvSpPr>
          <p:nvPr/>
        </p:nvSpPr>
        <p:spPr bwMode="auto">
          <a:xfrm>
            <a:off x="5159572" y="3063874"/>
            <a:ext cx="2292748" cy="38894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76" name="ZoneTexte 61"/>
          <p:cNvSpPr txBox="1">
            <a:spLocks noChangeArrowheads="1"/>
          </p:cNvSpPr>
          <p:nvPr/>
        </p:nvSpPr>
        <p:spPr bwMode="auto">
          <a:xfrm>
            <a:off x="5947003" y="2820481"/>
            <a:ext cx="1627689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solidFill>
                  <a:srgbClr val="000000"/>
                </a:solidFill>
              </a:rPr>
              <a:t>Lipo</a:t>
            </a:r>
            <a:r>
              <a:rPr lang="fr-FR" altLang="fr-FR" sz="1800" dirty="0">
                <a:solidFill>
                  <a:srgbClr val="000000"/>
                </a:solidFill>
              </a:rPr>
              <a:t>-oxygénase</a:t>
            </a:r>
          </a:p>
        </p:txBody>
      </p:sp>
      <p:sp>
        <p:nvSpPr>
          <p:cNvPr id="30777" name="ZoneTexte 62"/>
          <p:cNvSpPr txBox="1">
            <a:spLocks noChangeArrowheads="1"/>
          </p:cNvSpPr>
          <p:nvPr/>
        </p:nvSpPr>
        <p:spPr bwMode="auto">
          <a:xfrm>
            <a:off x="2841750" y="3452357"/>
            <a:ext cx="197334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Prostaglandine G2</a:t>
            </a:r>
          </a:p>
        </p:txBody>
      </p:sp>
      <p:sp>
        <p:nvSpPr>
          <p:cNvPr id="30778" name="ZoneTexte 65"/>
          <p:cNvSpPr txBox="1">
            <a:spLocks noChangeArrowheads="1"/>
          </p:cNvSpPr>
          <p:nvPr/>
        </p:nvSpPr>
        <p:spPr bwMode="auto">
          <a:xfrm>
            <a:off x="2986710" y="4221739"/>
            <a:ext cx="197334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Prostaglandine H2</a:t>
            </a:r>
          </a:p>
        </p:txBody>
      </p:sp>
      <p:sp>
        <p:nvSpPr>
          <p:cNvPr id="30779" name="Line 12"/>
          <p:cNvSpPr>
            <a:spLocks noChangeShapeType="1"/>
          </p:cNvSpPr>
          <p:nvPr/>
        </p:nvSpPr>
        <p:spPr bwMode="auto">
          <a:xfrm>
            <a:off x="3794267" y="3005154"/>
            <a:ext cx="9526" cy="5203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0" name="Line 12"/>
          <p:cNvSpPr>
            <a:spLocks noChangeShapeType="1"/>
          </p:cNvSpPr>
          <p:nvPr/>
        </p:nvSpPr>
        <p:spPr bwMode="auto">
          <a:xfrm>
            <a:off x="3848391" y="3710524"/>
            <a:ext cx="19052" cy="60370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1" name="Line 12"/>
          <p:cNvSpPr>
            <a:spLocks noChangeShapeType="1"/>
          </p:cNvSpPr>
          <p:nvPr/>
        </p:nvSpPr>
        <p:spPr bwMode="auto">
          <a:xfrm flipH="1">
            <a:off x="1420861" y="4619848"/>
            <a:ext cx="1701827" cy="777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2" name="ZoneTexte 69"/>
          <p:cNvSpPr txBox="1">
            <a:spLocks noChangeArrowheads="1"/>
          </p:cNvSpPr>
          <p:nvPr/>
        </p:nvSpPr>
        <p:spPr bwMode="auto">
          <a:xfrm>
            <a:off x="582654" y="4498878"/>
            <a:ext cx="2133631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Thromboxane synthase</a:t>
            </a:r>
          </a:p>
        </p:txBody>
      </p:sp>
      <p:sp>
        <p:nvSpPr>
          <p:cNvPr id="30783" name="Line 12"/>
          <p:cNvSpPr>
            <a:spLocks noChangeShapeType="1"/>
          </p:cNvSpPr>
          <p:nvPr/>
        </p:nvSpPr>
        <p:spPr bwMode="auto">
          <a:xfrm flipH="1">
            <a:off x="3579945" y="4619849"/>
            <a:ext cx="0" cy="7761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4" name="ZoneTexte 71"/>
          <p:cNvSpPr txBox="1">
            <a:spLocks noChangeArrowheads="1"/>
          </p:cNvSpPr>
          <p:nvPr/>
        </p:nvSpPr>
        <p:spPr bwMode="auto">
          <a:xfrm>
            <a:off x="2055240" y="4653803"/>
            <a:ext cx="1940051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PGE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5" name="ZoneTexte 72"/>
          <p:cNvSpPr txBox="1">
            <a:spLocks noChangeArrowheads="1"/>
          </p:cNvSpPr>
          <p:nvPr/>
        </p:nvSpPr>
        <p:spPr bwMode="auto">
          <a:xfrm>
            <a:off x="3860934" y="4665964"/>
            <a:ext cx="1080972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PGF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6" name="Line 12"/>
          <p:cNvSpPr>
            <a:spLocks noChangeShapeType="1"/>
          </p:cNvSpPr>
          <p:nvPr/>
        </p:nvSpPr>
        <p:spPr bwMode="auto">
          <a:xfrm flipH="1">
            <a:off x="3993620" y="4629380"/>
            <a:ext cx="0" cy="7761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7" name="Line 12"/>
          <p:cNvSpPr>
            <a:spLocks noChangeShapeType="1"/>
          </p:cNvSpPr>
          <p:nvPr/>
        </p:nvSpPr>
        <p:spPr bwMode="auto">
          <a:xfrm>
            <a:off x="4999226" y="4591085"/>
            <a:ext cx="1043030" cy="8048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8" name="ZoneTexte 75"/>
          <p:cNvSpPr txBox="1">
            <a:spLocks noChangeArrowheads="1"/>
          </p:cNvSpPr>
          <p:nvPr/>
        </p:nvSpPr>
        <p:spPr bwMode="auto">
          <a:xfrm>
            <a:off x="5487660" y="4416799"/>
            <a:ext cx="1080972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PGD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9" name="Line 12"/>
          <p:cNvSpPr>
            <a:spLocks noChangeShapeType="1"/>
          </p:cNvSpPr>
          <p:nvPr/>
        </p:nvSpPr>
        <p:spPr bwMode="auto">
          <a:xfrm>
            <a:off x="6227628" y="5773505"/>
            <a:ext cx="0" cy="320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91" name="ZoneTexte 82"/>
          <p:cNvSpPr txBox="1">
            <a:spLocks noChangeArrowheads="1"/>
          </p:cNvSpPr>
          <p:nvPr/>
        </p:nvSpPr>
        <p:spPr bwMode="auto">
          <a:xfrm>
            <a:off x="555647" y="6034540"/>
            <a:ext cx="5800946" cy="46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953735"/>
                </a:solidFill>
              </a:rPr>
              <a:t>Voie inhibée par les AINS</a:t>
            </a:r>
          </a:p>
        </p:txBody>
      </p:sp>
      <p:sp>
        <p:nvSpPr>
          <p:cNvPr id="30796" name="ZoneTexte 64"/>
          <p:cNvSpPr txBox="1">
            <a:spLocks noChangeArrowheads="1"/>
          </p:cNvSpPr>
          <p:nvPr/>
        </p:nvSpPr>
        <p:spPr bwMode="auto">
          <a:xfrm>
            <a:off x="2784462" y="1766784"/>
            <a:ext cx="67645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PLA2</a:t>
            </a: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620713" y="3821113"/>
            <a:ext cx="920750" cy="461962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FF0000"/>
            </a:solidFill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fr-FR" dirty="0">
                <a:solidFill>
                  <a:prstClr val="black"/>
                </a:solidFill>
              </a:rPr>
              <a:t>AINS</a:t>
            </a:r>
          </a:p>
        </p:txBody>
      </p:sp>
      <p:cxnSp>
        <p:nvCxnSpPr>
          <p:cNvPr id="86" name="Connecteur droit 85"/>
          <p:cNvCxnSpPr/>
          <p:nvPr/>
        </p:nvCxnSpPr>
        <p:spPr bwMode="auto">
          <a:xfrm flipV="1">
            <a:off x="1570038" y="4052888"/>
            <a:ext cx="9699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 bwMode="auto">
          <a:xfrm>
            <a:off x="2540000" y="3821113"/>
            <a:ext cx="14288" cy="4365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0" name="ZoneTexte 91"/>
          <p:cNvSpPr txBox="1">
            <a:spLocks noChangeArrowheads="1"/>
          </p:cNvSpPr>
          <p:nvPr/>
        </p:nvSpPr>
        <p:spPr bwMode="auto">
          <a:xfrm>
            <a:off x="1984169" y="3517530"/>
            <a:ext cx="407706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6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0801" name="ZoneTexte 92"/>
          <p:cNvSpPr txBox="1">
            <a:spLocks noChangeArrowheads="1"/>
          </p:cNvSpPr>
          <p:nvPr/>
        </p:nvSpPr>
        <p:spPr bwMode="auto">
          <a:xfrm>
            <a:off x="6688550" y="1407821"/>
            <a:ext cx="225109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Membrane plasmique</a:t>
            </a:r>
          </a:p>
        </p:txBody>
      </p:sp>
      <p:sp>
        <p:nvSpPr>
          <p:cNvPr id="73" name="Text Box 4"/>
          <p:cNvSpPr txBox="1">
            <a:spLocks noChangeArrowheads="1"/>
          </p:cNvSpPr>
          <p:nvPr/>
        </p:nvSpPr>
        <p:spPr bwMode="auto">
          <a:xfrm>
            <a:off x="7741660" y="2154184"/>
            <a:ext cx="100380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FF0000"/>
            </a:solidFill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fr-FR" sz="1600" b="0" dirty="0" err="1">
                <a:solidFill>
                  <a:prstClr val="black"/>
                </a:solidFill>
              </a:rPr>
              <a:t>tépoxalin</a:t>
            </a:r>
            <a:endParaRPr lang="fr-FR" sz="1600" b="0" dirty="0">
              <a:solidFill>
                <a:prstClr val="black"/>
              </a:solidFill>
            </a:endParaRPr>
          </a:p>
        </p:txBody>
      </p:sp>
      <p:cxnSp>
        <p:nvCxnSpPr>
          <p:cNvPr id="74" name="Connecteur droit 73"/>
          <p:cNvCxnSpPr>
            <a:stCxn id="73" idx="1"/>
            <a:endCxn id="30776" idx="0"/>
          </p:cNvCxnSpPr>
          <p:nvPr/>
        </p:nvCxnSpPr>
        <p:spPr bwMode="auto">
          <a:xfrm flipH="1">
            <a:off x="6760848" y="2323461"/>
            <a:ext cx="980812" cy="4970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 bwMode="auto">
          <a:xfrm flipH="1" flipV="1">
            <a:off x="6576578" y="2718313"/>
            <a:ext cx="454272" cy="266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91"/>
          <p:cNvSpPr txBox="1">
            <a:spLocks noChangeArrowheads="1"/>
          </p:cNvSpPr>
          <p:nvPr/>
        </p:nvSpPr>
        <p:spPr bwMode="auto">
          <a:xfrm>
            <a:off x="6943116" y="2154184"/>
            <a:ext cx="407706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600" b="1" dirty="0">
                <a:solidFill>
                  <a:srgbClr val="FF000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390432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75656" y="1124744"/>
            <a:ext cx="5832648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4000" b="1" dirty="0">
                <a:solidFill>
                  <a:srgbClr val="C00000"/>
                </a:solidFill>
              </a:rPr>
              <a:t>Anti-inflammatoires</a:t>
            </a:r>
          </a:p>
        </p:txBody>
      </p:sp>
      <p:cxnSp>
        <p:nvCxnSpPr>
          <p:cNvPr id="6" name="Connecteur droit avec flèche 5"/>
          <p:cNvCxnSpPr>
            <a:endCxn id="9" idx="0"/>
          </p:cNvCxnSpPr>
          <p:nvPr/>
        </p:nvCxnSpPr>
        <p:spPr bwMode="auto">
          <a:xfrm flipH="1">
            <a:off x="2123728" y="1988840"/>
            <a:ext cx="2016224" cy="244827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8" name="Connecteur droit avec flèche 7"/>
          <p:cNvCxnSpPr>
            <a:endCxn id="10" idx="0"/>
          </p:cNvCxnSpPr>
          <p:nvPr/>
        </p:nvCxnSpPr>
        <p:spPr bwMode="auto">
          <a:xfrm>
            <a:off x="4572000" y="1988840"/>
            <a:ext cx="2250250" cy="192505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899592" y="4437112"/>
            <a:ext cx="2448272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4000" dirty="0"/>
              <a:t>AINS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80012" y="3913892"/>
            <a:ext cx="4284476" cy="17543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3600" dirty="0"/>
              <a:t>AIS</a:t>
            </a:r>
          </a:p>
          <a:p>
            <a:pPr algn="ctr">
              <a:buNone/>
            </a:pPr>
            <a:r>
              <a:rPr lang="fr-FR" sz="3600" dirty="0"/>
              <a:t>=Glucocorticoïdes</a:t>
            </a:r>
          </a:p>
          <a:p>
            <a:pPr algn="ctr">
              <a:buNone/>
            </a:pPr>
            <a:r>
              <a:rPr lang="fr-FR" sz="3600" dirty="0"/>
              <a:t>=« Corticoïdes »</a:t>
            </a:r>
          </a:p>
        </p:txBody>
      </p:sp>
    </p:spTree>
    <p:extLst>
      <p:ext uri="{BB962C8B-B14F-4D97-AF65-F5344CB8AC3E}">
        <p14:creationId xmlns:p14="http://schemas.microsoft.com/office/powerpoint/2010/main" val="195393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629150" y="809625"/>
            <a:ext cx="25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invGray">
          <a:xfrm>
            <a:off x="1978025" y="440564"/>
            <a:ext cx="5187950" cy="842962"/>
          </a:xfrm>
          <a:prstGeom prst="rect">
            <a:avLst/>
          </a:prstGeom>
          <a:noFill/>
          <a:ln>
            <a:noFill/>
          </a:ln>
          <a:effectLst>
            <a:outerShdw dist="35921" dir="2700000" sx="999" sy="999" algn="ctr" rotWithShape="0">
              <a:srgbClr val="FE9B0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50" tIns="82800" rIns="95250" bIns="82800" anchor="ctr" anchorCtr="1"/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4200" b="1" dirty="0">
                <a:solidFill>
                  <a:srgbClr val="C00000"/>
                </a:solidFill>
                <a:latin typeface="Arial Unicode MS" pitchFamily="34" charset="-128"/>
              </a:rPr>
              <a:t>Historique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14838" y="1700808"/>
            <a:ext cx="8090705" cy="486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6675" tIns="26988" rIns="66675" bIns="26988">
            <a:spAutoFit/>
          </a:bodyPr>
          <a:lstStyle>
            <a:lvl1pPr marL="190500" indent="-190500"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60000"/>
              </a:spcBef>
            </a:pPr>
            <a:r>
              <a:rPr lang="fr-FR" altLang="fr-FR" sz="2000" dirty="0">
                <a:cs typeface="Arial" charset="0"/>
              </a:rPr>
              <a:t>Utilisation de la poudre </a:t>
            </a:r>
            <a:r>
              <a:rPr lang="fr-FR" altLang="fr-FR" sz="2000" b="1" dirty="0">
                <a:cs typeface="Arial" charset="0"/>
              </a:rPr>
              <a:t>d'écorce de saule </a:t>
            </a:r>
            <a:r>
              <a:rPr lang="fr-FR" altLang="fr-FR" sz="1600" dirty="0">
                <a:cs typeface="Arial" charset="0"/>
              </a:rPr>
              <a:t>(</a:t>
            </a:r>
            <a:r>
              <a:rPr lang="fr-FR" altLang="fr-FR" sz="1600" dirty="0" err="1">
                <a:cs typeface="Arial" charset="0"/>
              </a:rPr>
              <a:t>salix</a:t>
            </a:r>
            <a:r>
              <a:rPr lang="fr-FR" altLang="fr-FR" sz="1600" dirty="0">
                <a:cs typeface="Arial" charset="0"/>
              </a:rPr>
              <a:t> en latin) (avant JC)</a:t>
            </a:r>
          </a:p>
          <a:p>
            <a:pPr>
              <a:spcBef>
                <a:spcPct val="60000"/>
              </a:spcBef>
            </a:pPr>
            <a:r>
              <a:rPr lang="fr-FR" altLang="fr-FR" sz="2000" dirty="0">
                <a:cs typeface="Arial" charset="0"/>
              </a:rPr>
              <a:t>Extraction de la </a:t>
            </a:r>
            <a:r>
              <a:rPr lang="fr-FR" altLang="fr-FR" sz="2000" dirty="0" err="1">
                <a:cs typeface="Arial" charset="0"/>
              </a:rPr>
              <a:t>saliciline</a:t>
            </a:r>
            <a:r>
              <a:rPr lang="fr-FR" altLang="fr-FR" sz="2000" dirty="0">
                <a:cs typeface="Arial" charset="0"/>
              </a:rPr>
              <a:t> </a:t>
            </a:r>
            <a:r>
              <a:rPr lang="fr-FR" altLang="fr-FR" sz="1600" dirty="0">
                <a:cs typeface="Arial" charset="0"/>
              </a:rPr>
              <a:t>(ester d’acide salicylique)(Leroux,1827)</a:t>
            </a:r>
          </a:p>
          <a:p>
            <a:pPr>
              <a:spcBef>
                <a:spcPct val="60000"/>
              </a:spcBef>
            </a:pPr>
            <a:r>
              <a:rPr lang="fr-FR" altLang="fr-FR" sz="2000" dirty="0">
                <a:cs typeface="Arial" charset="0"/>
              </a:rPr>
              <a:t>Acétylation = </a:t>
            </a:r>
            <a:r>
              <a:rPr lang="fr-FR" altLang="fr-FR" sz="2000" b="1" dirty="0">
                <a:cs typeface="Arial" charset="0"/>
              </a:rPr>
              <a:t>acétylsalicylique ou aspirine </a:t>
            </a:r>
            <a:r>
              <a:rPr lang="fr-FR" altLang="fr-FR" sz="1600" dirty="0">
                <a:cs typeface="Arial" charset="0"/>
              </a:rPr>
              <a:t>(Hoffman1899)</a:t>
            </a:r>
          </a:p>
          <a:p>
            <a:pPr>
              <a:spcBef>
                <a:spcPct val="60000"/>
              </a:spcBef>
            </a:pPr>
            <a:r>
              <a:rPr lang="fr-FR" altLang="fr-FR" sz="2000" dirty="0">
                <a:cs typeface="Arial" charset="0"/>
              </a:rPr>
              <a:t>Découverte du </a:t>
            </a:r>
            <a:r>
              <a:rPr lang="fr-FR" altLang="fr-FR" sz="2000" b="1" dirty="0">
                <a:cs typeface="Arial" charset="0"/>
              </a:rPr>
              <a:t>mécanisme d’action</a:t>
            </a:r>
            <a:r>
              <a:rPr lang="fr-FR" altLang="fr-FR" sz="2000" dirty="0">
                <a:cs typeface="Arial" charset="0"/>
              </a:rPr>
              <a:t> anti-prostaglandine de l'aspirine </a:t>
            </a:r>
            <a:r>
              <a:rPr lang="fr-FR" altLang="fr-FR" sz="1600" dirty="0">
                <a:cs typeface="Arial" charset="0"/>
              </a:rPr>
              <a:t>(Vane, 1971, Prix Nobel)</a:t>
            </a:r>
            <a:endParaRPr lang="fr-FR" altLang="fr-FR" sz="2000" dirty="0">
              <a:cs typeface="Arial" charset="0"/>
            </a:endParaRPr>
          </a:p>
          <a:p>
            <a:pPr>
              <a:spcBef>
                <a:spcPct val="60000"/>
              </a:spcBef>
            </a:pPr>
            <a:endParaRPr lang="fr-FR" altLang="fr-FR" sz="2000" dirty="0">
              <a:cs typeface="Arial" charset="0"/>
            </a:endParaRPr>
          </a:p>
          <a:p>
            <a:pPr>
              <a:spcBef>
                <a:spcPct val="60000"/>
              </a:spcBef>
            </a:pPr>
            <a:r>
              <a:rPr lang="fr-FR" altLang="fr-FR" sz="2000" dirty="0">
                <a:cs typeface="Arial" charset="0"/>
              </a:rPr>
              <a:t>Utilisation en médecine vétérinaire </a:t>
            </a:r>
            <a:r>
              <a:rPr lang="fr-FR" altLang="fr-FR" sz="1600" dirty="0">
                <a:cs typeface="Arial" charset="0"/>
              </a:rPr>
              <a:t>(1980)</a:t>
            </a:r>
          </a:p>
          <a:p>
            <a:pPr>
              <a:spcBef>
                <a:spcPct val="60000"/>
              </a:spcBef>
            </a:pPr>
            <a:r>
              <a:rPr lang="fr-FR" altLang="fr-FR" sz="2000" dirty="0">
                <a:cs typeface="Arial" charset="0"/>
              </a:rPr>
              <a:t>Découverte des COX-2 sélectifs </a:t>
            </a:r>
            <a:r>
              <a:rPr lang="fr-FR" altLang="fr-FR" sz="1600" dirty="0">
                <a:cs typeface="Arial" charset="0"/>
              </a:rPr>
              <a:t>(1986) </a:t>
            </a:r>
          </a:p>
          <a:p>
            <a:pPr>
              <a:spcBef>
                <a:spcPct val="60000"/>
              </a:spcBef>
            </a:pPr>
            <a:r>
              <a:rPr lang="fr-FR" altLang="fr-FR" sz="2000" dirty="0">
                <a:cs typeface="Arial" charset="0"/>
              </a:rPr>
              <a:t>Arrivée en médecine vétérinaire des COX-2 sélectifs entre 2008 et 2012</a:t>
            </a:r>
          </a:p>
          <a:p>
            <a:pPr>
              <a:spcBef>
                <a:spcPct val="60000"/>
              </a:spcBef>
            </a:pPr>
            <a:endParaRPr lang="fr-FR" altLang="fr-FR" sz="1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852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548680"/>
            <a:ext cx="7573963" cy="803275"/>
          </a:xfrm>
          <a:noFill/>
          <a:extLst>
            <a:ext uri="{91240B29-F687-4F45-9708-019B960494DF}">
              <a14:hiddenLine xmlns:a14="http://schemas.microsoft.com/office/drawing/2010/main" w="28575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sz="4100" dirty="0"/>
              <a:t>Mécanisme d'action des AINS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2708920"/>
            <a:ext cx="7776864" cy="2448272"/>
          </a:xfr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lIns="94805" tIns="47402" rIns="94805" bIns="47402"/>
          <a:lstStyle/>
          <a:p>
            <a:pPr>
              <a:defRPr/>
            </a:pPr>
            <a:r>
              <a:rPr lang="fr-FR" sz="2800" b="0" dirty="0">
                <a:latin typeface="+mj-lt"/>
              </a:rPr>
              <a:t>Les AINS interfèrent avec </a:t>
            </a:r>
            <a:r>
              <a:rPr lang="fr-FR" sz="2800" dirty="0">
                <a:latin typeface="+mj-lt"/>
              </a:rPr>
              <a:t>la synthèse des médiateurs de l’inflammation</a:t>
            </a:r>
          </a:p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Les AINS inhibent les </a:t>
            </a:r>
            <a:r>
              <a:rPr lang="fr-FR" u="sng" dirty="0">
                <a:solidFill>
                  <a:srgbClr val="FF0000"/>
                </a:solidFill>
              </a:rPr>
              <a:t>cyclo-oxygénases 1 et 2</a:t>
            </a:r>
          </a:p>
          <a:p>
            <a:r>
              <a:rPr lang="fr-FR" u="sng" dirty="0">
                <a:solidFill>
                  <a:srgbClr val="FF0000"/>
                </a:solidFill>
              </a:rPr>
              <a:t>(COX-1 et COX-2)</a:t>
            </a:r>
          </a:p>
          <a:p>
            <a:pPr>
              <a:defRPr/>
            </a:pPr>
            <a:endParaRPr lang="fr-FR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Étoile à 5 branches 3"/>
          <p:cNvSpPr/>
          <p:nvPr/>
        </p:nvSpPr>
        <p:spPr>
          <a:xfrm>
            <a:off x="331379" y="3825044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584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db53c9f2-9454-4bf1-bb7f-2f8addbc5914"/>
  <p:tag name="WASPOLLED" val="AABA20AD570F493E876090BA598D6564"/>
  <p:tag name="TPVERSION" val="8"/>
  <p:tag name="TPFULLVERSION" val="8.3.0.202"/>
  <p:tag name="PPTVERSION" val="15"/>
  <p:tag name="TPOS" val="2"/>
  <p:tag name="TPLASTSAVEVERSION" val="6.2 PC"/>
</p:tagLst>
</file>

<file path=ppt/theme/theme1.xml><?xml version="1.0" encoding="utf-8"?>
<a:theme xmlns:a="http://schemas.openxmlformats.org/drawingml/2006/main" name="Disquette 3½ (A:)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B2B2B2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</a:extLst>
      </a:spPr>
      <a:bodyPr lIns="90488" tIns="79200" rIns="90488" bIns="79200" anchorCtr="1">
        <a:spAutoFit/>
      </a:bodyPr>
      <a:lstStyle>
        <a:defPPr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</a:extLst>
      </a:spPr>
      <a:bodyPr/>
      <a:lstStyle/>
    </a:lnDef>
  </a:objectDefaults>
  <a:extraClrSchemeLst>
    <a:extraClrScheme>
      <a:clrScheme name="Disquette 3½ (A: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quette 3½ (A: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quette 3½ (A:)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B2B2B2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C81"/>
        </a:solidFill>
        <a:ln>
          <a:noFill/>
        </a:ln>
        <a:effectLst/>
      </a:spPr>
      <a:bodyPr vert="horz" wrap="square" lIns="90488" tIns="79200" rIns="90488" bIns="79200" numCol="1" rtlCol="0" anchor="t" anchorCtr="1" compatLnSpc="1">
        <a:prstTxWarp prst="textNoShape">
          <a:avLst/>
        </a:prstTxWarp>
        <a:spAutoFit/>
      </a:bodyPr>
      <a:lstStyle>
        <a:defPPr marL="457200" marR="0" indent="-4572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FE9B03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25400" cap="flat" cmpd="sng" algn="ctr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488" tIns="79200" rIns="90488" bIns="79200" numCol="1" anchor="t" anchorCtr="1" compatLnSpc="1">
        <a:prstTxWarp prst="textNoShape">
          <a:avLst/>
        </a:prstTxWarp>
        <a:spAutoFit/>
      </a:bodyPr>
      <a:lstStyle>
        <a:defPPr marL="457200" marR="0" indent="-4572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quette 3½ (A: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quette 3½ (A: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12</Pages>
  <Words>2742</Words>
  <Application>Microsoft Office PowerPoint</Application>
  <PresentationFormat>Transparent</PresentationFormat>
  <Paragraphs>723</Paragraphs>
  <Slides>66</Slides>
  <Notes>61</Notes>
  <HiddenSlides>2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66</vt:i4>
      </vt:variant>
    </vt:vector>
  </HeadingPairs>
  <TitlesOfParts>
    <vt:vector size="74" baseType="lpstr">
      <vt:lpstr>Arial</vt:lpstr>
      <vt:lpstr>Arial Black</vt:lpstr>
      <vt:lpstr>Arial Unicode MS</vt:lpstr>
      <vt:lpstr>Calibri</vt:lpstr>
      <vt:lpstr>Rockwell Extra Bold</vt:lpstr>
      <vt:lpstr>Disquette 3½ (A:)</vt:lpstr>
      <vt:lpstr>1_Disquette 3½ (A:)</vt:lpstr>
      <vt:lpstr>Équation</vt:lpstr>
      <vt:lpstr>Présentation PowerPoint</vt:lpstr>
      <vt:lpstr>Objectifs</vt:lpstr>
      <vt:lpstr>Plus en détails…</vt:lpstr>
      <vt:lpstr>Plan</vt:lpstr>
      <vt:lpstr>Inflammation</vt:lpstr>
      <vt:lpstr>Inflammation</vt:lpstr>
      <vt:lpstr>Présentation PowerPoint</vt:lpstr>
      <vt:lpstr>Présentation PowerPoint</vt:lpstr>
      <vt:lpstr>Mécanisme d'action des AINS</vt:lpstr>
      <vt:lpstr>Présentation PowerPoint</vt:lpstr>
      <vt:lpstr>Présentation PowerPoint</vt:lpstr>
      <vt:lpstr>Présentation PowerPoint</vt:lpstr>
      <vt:lpstr>Propriétés anti-inflammatoires</vt:lpstr>
      <vt:lpstr>Propriétés anti-inflammatoires</vt:lpstr>
      <vt:lpstr>Propriétés analgésiques</vt:lpstr>
      <vt:lpstr>Propriétés anti-pyrétiques</vt:lpstr>
      <vt:lpstr>Présentation PowerPoint</vt:lpstr>
      <vt:lpstr>Classification des AINS</vt:lpstr>
      <vt:lpstr>Présentation PowerPoint</vt:lpstr>
      <vt:lpstr>Classification des AINS</vt:lpstr>
      <vt:lpstr>Présentation PowerPoint</vt:lpstr>
      <vt:lpstr>Liste des AINS disponibles en France (suite)</vt:lpstr>
      <vt:lpstr>Sélectivité COX-1/COX-2</vt:lpstr>
      <vt:lpstr>Cyclo-oxygénases : COX</vt:lpstr>
      <vt:lpstr>COX</vt:lpstr>
      <vt:lpstr>Aspirine vs Ac. Salicylique </vt:lpstr>
      <vt:lpstr>COX</vt:lpstr>
      <vt:lpstr>Inhibition COX-1 vs COX-2</vt:lpstr>
      <vt:lpstr>Inhibition COX-1 vs COX-2</vt:lpstr>
      <vt:lpstr>Inhibition COX-1 vs COX-2</vt:lpstr>
      <vt:lpstr>Inhibition COX-1 vs COX-2</vt:lpstr>
      <vt:lpstr>Sélectivité COX-1 vs COX-2</vt:lpstr>
      <vt:lpstr>Sélectivité COX-1 vs COX-2</vt:lpstr>
      <vt:lpstr>Sélectivité COX-1 vs COX-2</vt:lpstr>
      <vt:lpstr>Sélectivité COX-1 vs COX-2</vt:lpstr>
      <vt:lpstr>Sélectivité COX-1 vs COX-2</vt:lpstr>
      <vt:lpstr>Présentation PowerPoint</vt:lpstr>
      <vt:lpstr>Présentation PowerPoint</vt:lpstr>
      <vt:lpstr>Présentation PowerPoint</vt:lpstr>
      <vt:lpstr>Sélectivité COX-1 vs COX-2</vt:lpstr>
      <vt:lpstr>Sélectivité COX-1 vs COX-2</vt:lpstr>
      <vt:lpstr>Présentation PowerPoint</vt:lpstr>
      <vt:lpstr>Puissance des AINS</vt:lpstr>
      <vt:lpstr>Puissance des AINS</vt:lpstr>
      <vt:lpstr>Puissance des AINS</vt:lpstr>
      <vt:lpstr>Essais cliniques</vt:lpstr>
      <vt:lpstr>Essais cliniques</vt:lpstr>
      <vt:lpstr>Présentation PowerPoint</vt:lpstr>
      <vt:lpstr>Indications des AINS en médecine vétérinaire</vt:lpstr>
      <vt:lpstr>Indications principales des AINS en médecine vétérinaire</vt:lpstr>
      <vt:lpstr>Indications antipyrétiques des AINS</vt:lpstr>
      <vt:lpstr>Inflammations ostéo-articulaires (associées à l’arthrose)</vt:lpstr>
      <vt:lpstr>Cas des coliques Propriétés analgésiques et/ou antispasmodiques  </vt:lpstr>
      <vt:lpstr>Cas des coliques Propriétés anti-endotoxémiques ?</vt:lpstr>
      <vt:lpstr>Traitements symptomatiques des mammites</vt:lpstr>
      <vt:lpstr>Traitements symptomatiques des mammites</vt:lpstr>
      <vt:lpstr>Traitements symptomatiques des diarrhées</vt:lpstr>
      <vt:lpstr>Traitements symptomatiques des maladies respiratoires</vt:lpstr>
      <vt:lpstr>Traitements symptomatiques des maladies respiratoires</vt:lpstr>
      <vt:lpstr>Utilisation en cancérologie</vt:lpstr>
      <vt:lpstr>Présentation PowerPoint</vt:lpstr>
      <vt:lpstr>Présentation PowerPoint</vt:lpstr>
      <vt:lpstr>Autres actions des AINS</vt:lpstr>
      <vt:lpstr>Autre molécule</vt:lpstr>
      <vt:lpstr>Tépoxalin pas en France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2024-01-25T08:50:59Z</dcterms:created>
  <dcterms:modified xsi:type="dcterms:W3CDTF">2024-01-25T08:51:09Z</dcterms:modified>
</cp:coreProperties>
</file>