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1395" autoAdjust="0"/>
  </p:normalViewPr>
  <p:slideViewPr>
    <p:cSldViewPr snapToGrid="0">
      <p:cViewPr varScale="1">
        <p:scale>
          <a:sx n="58" d="100"/>
          <a:sy n="58" d="100"/>
        </p:scale>
        <p:origin x="16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3715-7557-4F8B-AE37-6F1EBC185D97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9C352-7CDC-442F-8810-9B955C983A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432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18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732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1413" cy="3713163"/>
          </a:xfrm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3764"/>
            <a:ext cx="5416550" cy="4456112"/>
          </a:xfrm>
          <a:noFill/>
          <a:ln w="9525"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801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225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36055" y="9405965"/>
            <a:ext cx="2934653" cy="49514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5C299D-8F06-40B2-BCB4-4B01954C3C1C}" type="slidenum">
              <a:rPr lang="fr-FR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78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2535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9C352-7CDC-442F-8810-9B955C983AF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093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36055" y="9405965"/>
            <a:ext cx="2934653" cy="49514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5C299D-8F06-40B2-BCB4-4B01954C3C1C}" type="slidenum">
              <a:rPr lang="fr-FR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21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145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66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485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080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24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49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26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1413" cy="3713163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3764"/>
            <a:ext cx="5416550" cy="4456112"/>
          </a:xfrm>
          <a:noFill/>
          <a:ln w="9525"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8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1413" cy="3713163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3764"/>
            <a:ext cx="5416550" cy="4456112"/>
          </a:xfrm>
          <a:noFill/>
          <a:ln w="9525"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3192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377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1413" cy="3713163"/>
          </a:xfrm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3764"/>
            <a:ext cx="5416550" cy="4456112"/>
          </a:xfrm>
          <a:noFill/>
          <a:ln w="9525"/>
        </p:spPr>
        <p:txBody>
          <a:bodyPr/>
          <a:lstStyle/>
          <a:p>
            <a:pPr lvl="2"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57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1413" cy="3713163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3764"/>
            <a:ext cx="5416550" cy="4456112"/>
          </a:xfrm>
          <a:noFill/>
          <a:ln w="9525"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887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29"/>
            <a:ext cx="874395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4A36-535A-4A0B-B2B2-5DB7DCE3C67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8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1AB7F-55C6-4B78-BB9F-6DBE7B59002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2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7" y="457200"/>
            <a:ext cx="2314575" cy="5410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2" y="457200"/>
            <a:ext cx="6791325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01ED4-0DD0-429C-A052-6E4161C9A08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8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457204"/>
            <a:ext cx="9258300" cy="10509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1981200"/>
            <a:ext cx="455295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CFA8-4113-4EAF-8CD0-F9B36BDBC8D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5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457204"/>
            <a:ext cx="9258300" cy="10509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1981200"/>
            <a:ext cx="455295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4552950" cy="18669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219700" y="4000500"/>
            <a:ext cx="4552950" cy="18669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7BD27-9B3A-4C9F-A088-C700FC25B3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2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AFC6-7736-4617-801A-3E4F8FCAA6C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7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1EA73-EB6E-4C33-9763-D2A6073382B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8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31765-CE59-4DE8-AB1E-BF1DDDB233D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5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2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2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1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1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DF6A-AA91-40ED-9AA6-6CC13968F62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7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9CC8-BF7C-4DB0-81B0-660A31CE6D7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6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95D9C-DFF1-412D-A8BC-61E3D0E7F78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4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7" y="273054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69242-EC23-46FC-BBEB-3C18653B515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5922-B1A1-4A3C-99CF-5B079B024F1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4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BB16AD-728B-4C73-A149-08887C616EED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4"/>
            <a:ext cx="8229600" cy="105092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3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94526-BA68-419A-8AB8-DC5939FAE236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5722" y="2460211"/>
            <a:ext cx="7772400" cy="1298575"/>
          </a:xfrm>
        </p:spPr>
        <p:txBody>
          <a:bodyPr/>
          <a:lstStyle/>
          <a:p>
            <a:pPr eaLnBrk="1" hangingPunct="1"/>
            <a:r>
              <a:rPr lang="fr-FR" dirty="0"/>
              <a:t>Faim et Satiété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553200" y="5830669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Aude FERRAN</a:t>
            </a:r>
          </a:p>
          <a:p>
            <a:pPr algn="ctr"/>
            <a:r>
              <a:rPr lang="fr-FR" dirty="0"/>
              <a:t>2023</a:t>
            </a:r>
          </a:p>
        </p:txBody>
      </p:sp>
      <p:pic>
        <p:nvPicPr>
          <p:cNvPr id="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5429250"/>
            <a:ext cx="3284537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01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798E67-99A3-43CA-BE04-DE19577CBE1B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10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/>
              <a:t>Influence des facteurs environnementaux sur l’appétit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2081216"/>
            <a:ext cx="8477251" cy="4624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b="1" dirty="0">
                <a:solidFill>
                  <a:srgbClr val="990000"/>
                </a:solidFill>
              </a:rPr>
              <a:t>Température extérieure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Si la température diminue, la prise alimentaire augmente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Si la température augmente, la prise alimentaire diminue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olidFill>
                  <a:schemeClr val="tx2"/>
                </a:solidFill>
              </a:rPr>
              <a:t>	</a:t>
            </a:r>
            <a:r>
              <a:rPr lang="fr-FR" sz="2500" dirty="0">
                <a:solidFill>
                  <a:schemeClr val="tx2"/>
                </a:solidFill>
              </a:rPr>
              <a:t>= </a:t>
            </a:r>
            <a:r>
              <a:rPr lang="fr-FR" sz="2500" b="1" dirty="0">
                <a:solidFill>
                  <a:srgbClr val="990000"/>
                </a:solidFill>
              </a:rPr>
              <a:t>réponse anticipée</a:t>
            </a:r>
            <a:r>
              <a:rPr lang="fr-FR" sz="2500" dirty="0"/>
              <a:t> avant la perte d’énergie par production de chaleur ou avant hyperthermie due à la digestion</a:t>
            </a:r>
          </a:p>
          <a:p>
            <a:pPr eaLnBrk="1" hangingPunct="1">
              <a:lnSpc>
                <a:spcPct val="90000"/>
              </a:lnSpc>
            </a:pPr>
            <a:endParaRPr lang="fr-FR" sz="2500" dirty="0"/>
          </a:p>
          <a:p>
            <a:pPr eaLnBrk="1" hangingPunct="1">
              <a:lnSpc>
                <a:spcPct val="90000"/>
              </a:lnSpc>
            </a:pPr>
            <a:r>
              <a:rPr lang="fr-FR" sz="2200" dirty="0"/>
              <a:t>Cette modulation est possible grâce aux </a:t>
            </a:r>
            <a:r>
              <a:rPr lang="fr-FR" sz="2200" b="1" dirty="0">
                <a:solidFill>
                  <a:srgbClr val="FF0000"/>
                </a:solidFill>
              </a:rPr>
              <a:t>thermorécepteurs situés sur la peau et au niveau du SNC</a:t>
            </a:r>
          </a:p>
        </p:txBody>
      </p:sp>
    </p:spTree>
    <p:extLst>
      <p:ext uri="{BB962C8B-B14F-4D97-AF65-F5344CB8AC3E}">
        <p14:creationId xmlns:p14="http://schemas.microsoft.com/office/powerpoint/2010/main" val="86045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0D5951-4943-46EA-8D62-D00EDF0DB3CA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11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Effets des stéroïdes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500" dirty="0" err="1"/>
              <a:t>Oestrogènes</a:t>
            </a:r>
            <a:r>
              <a:rPr lang="fr-FR" sz="2500" dirty="0"/>
              <a:t> et testostérone</a:t>
            </a:r>
          </a:p>
          <a:p>
            <a:pPr eaLnBrk="1" hangingPunct="1"/>
            <a:endParaRPr lang="fr-FR" sz="2500" dirty="0"/>
          </a:p>
          <a:p>
            <a:pPr lvl="1" eaLnBrk="1" hangingPunct="1"/>
            <a:r>
              <a:rPr lang="fr-FR" sz="2200" dirty="0"/>
              <a:t>Diminuent l’appétit</a:t>
            </a:r>
          </a:p>
          <a:p>
            <a:pPr lvl="1" eaLnBrk="1" hangingPunct="1"/>
            <a:r>
              <a:rPr lang="fr-FR" sz="2200" dirty="0"/>
              <a:t>Augmentent l’activité et le métabolisme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200" dirty="0"/>
          </a:p>
          <a:p>
            <a:pPr algn="ctr" eaLnBrk="1" hangingPunct="1">
              <a:buFont typeface="Wingdings" pitchFamily="2" charset="2"/>
              <a:buNone/>
            </a:pPr>
            <a:r>
              <a:rPr lang="fr-FR" b="1" dirty="0"/>
              <a:t>Tendance à la prise de poids après la stérilisation</a:t>
            </a:r>
          </a:p>
          <a:p>
            <a:pPr lvl="2" eaLnBrk="1" hangingPunct="1"/>
            <a:endParaRPr lang="fr-FR" sz="2200" b="1" dirty="0">
              <a:solidFill>
                <a:srgbClr val="8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50900" y="4076700"/>
            <a:ext cx="7543800" cy="1193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Étoile à 5 branches 2"/>
          <p:cNvSpPr/>
          <p:nvPr/>
        </p:nvSpPr>
        <p:spPr bwMode="auto">
          <a:xfrm>
            <a:off x="304855" y="3695700"/>
            <a:ext cx="824459" cy="675182"/>
          </a:xfrm>
          <a:prstGeom prst="star5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A1E03C-DEE7-480D-90F7-160AB2F01D24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12</a:t>
            </a:fld>
            <a:endParaRPr lang="fr-FR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Anorexie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981202"/>
            <a:ext cx="8172451" cy="335915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3000" b="1" dirty="0">
                <a:solidFill>
                  <a:srgbClr val="800000"/>
                </a:solidFill>
              </a:rPr>
              <a:t>Symptôme très courant</a:t>
            </a:r>
            <a:r>
              <a:rPr lang="fr-FR" sz="1900" dirty="0"/>
              <a:t> en clinique qui ne permet jamais d’établir à lui seul un diagnostic</a:t>
            </a:r>
          </a:p>
          <a:p>
            <a:pPr eaLnBrk="1" hangingPunct="1">
              <a:lnSpc>
                <a:spcPct val="80000"/>
              </a:lnSpc>
            </a:pPr>
            <a:endParaRPr lang="fr-FR" sz="1900" dirty="0"/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Exemples de causes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dirty="0"/>
              <a:t>Problème dentaire (Ex: animal âgé)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dirty="0"/>
              <a:t>Maladies infectieuses (production de cytokines) 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dirty="0"/>
              <a:t>Distension intestinale (Ex: cheval en colique)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dirty="0"/>
              <a:t>Douleurs 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dirty="0"/>
              <a:t>Maladies métaboliques, 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dirty="0"/>
              <a:t>Cancers,…</a:t>
            </a:r>
          </a:p>
        </p:txBody>
      </p:sp>
    </p:spTree>
    <p:extLst>
      <p:ext uri="{BB962C8B-B14F-4D97-AF65-F5344CB8AC3E}">
        <p14:creationId xmlns:p14="http://schemas.microsoft.com/office/powerpoint/2010/main" val="5430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94526-BA68-419A-8AB8-DC5939FAE236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13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5722" y="2460211"/>
            <a:ext cx="7772400" cy="1298575"/>
          </a:xfrm>
        </p:spPr>
        <p:txBody>
          <a:bodyPr/>
          <a:lstStyle/>
          <a:p>
            <a:pPr eaLnBrk="1" hangingPunct="1"/>
            <a:r>
              <a:rPr lang="fr-FR" dirty="0"/>
              <a:t>Soif</a:t>
            </a:r>
            <a:br>
              <a:rPr lang="fr-FR" dirty="0"/>
            </a:br>
            <a:r>
              <a:rPr lang="fr-FR" dirty="0"/>
              <a:t> et comportement </a:t>
            </a:r>
            <a:r>
              <a:rPr lang="fr-FR" dirty="0" err="1"/>
              <a:t>dipsique</a:t>
            </a:r>
            <a:r>
              <a:rPr lang="fr-FR" dirty="0"/>
              <a:t> </a:t>
            </a:r>
          </a:p>
        </p:txBody>
      </p:sp>
      <p:pic>
        <p:nvPicPr>
          <p:cNvPr id="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5429250"/>
            <a:ext cx="3284537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486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250" y="2057400"/>
            <a:ext cx="8229600" cy="4433888"/>
          </a:xfrm>
        </p:spPr>
        <p:txBody>
          <a:bodyPr>
            <a:normAutofit/>
          </a:bodyPr>
          <a:lstStyle/>
          <a:p>
            <a:r>
              <a:rPr lang="fr-FR" sz="2800" dirty="0"/>
              <a:t>Soif : </a:t>
            </a:r>
          </a:p>
          <a:p>
            <a:pPr lvl="1"/>
            <a:r>
              <a:rPr lang="fr-FR" sz="2400" dirty="0"/>
              <a:t>sensation du besoin de boire. </a:t>
            </a:r>
          </a:p>
          <a:p>
            <a:pPr lvl="1"/>
            <a:r>
              <a:rPr lang="fr-FR" sz="2400" b="1" dirty="0"/>
              <a:t>caractérise un manque d'eau </a:t>
            </a:r>
            <a:r>
              <a:rPr lang="fr-FR" sz="2400" dirty="0"/>
              <a:t>dans l'organisme.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b="1" dirty="0"/>
              <a:t>Besoin impérieux : </a:t>
            </a:r>
            <a:r>
              <a:rPr lang="fr-FR" sz="2400" b="1" dirty="0">
                <a:solidFill>
                  <a:srgbClr val="FF0000"/>
                </a:solidFill>
              </a:rPr>
              <a:t>environ 50-70 </a:t>
            </a:r>
            <a:r>
              <a:rPr lang="fr-FR" sz="2400" b="1" dirty="0" err="1">
                <a:solidFill>
                  <a:srgbClr val="FF0000"/>
                </a:solidFill>
              </a:rPr>
              <a:t>mL</a:t>
            </a:r>
            <a:r>
              <a:rPr lang="fr-FR" sz="2400" b="1" dirty="0">
                <a:solidFill>
                  <a:srgbClr val="FF0000"/>
                </a:solidFill>
              </a:rPr>
              <a:t>/kg/j 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Déshydratation conduit à la mort par dysfonctionnement des cellules du SNC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72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9612"/>
            <a:ext cx="8229600" cy="3886200"/>
          </a:xfrm>
        </p:spPr>
        <p:txBody>
          <a:bodyPr/>
          <a:lstStyle/>
          <a:p>
            <a:r>
              <a:rPr lang="fr-FR" sz="2400" dirty="0"/>
              <a:t>Soif et abreuvement doivent permettre de </a:t>
            </a:r>
            <a:r>
              <a:rPr lang="fr-FR" sz="2400" b="1" dirty="0">
                <a:solidFill>
                  <a:srgbClr val="C00000"/>
                </a:solidFill>
              </a:rPr>
              <a:t>compenser des pertes : </a:t>
            </a:r>
          </a:p>
          <a:p>
            <a:pPr lvl="1"/>
            <a:r>
              <a:rPr lang="fr-FR" sz="2000" dirty="0"/>
              <a:t>Journalières physiologiques : urines, fèces, perspiration cutanée, </a:t>
            </a:r>
            <a:r>
              <a:rPr lang="fr-FR" sz="2000" b="1" dirty="0"/>
              <a:t>lactation</a:t>
            </a:r>
            <a:r>
              <a:rPr lang="fr-FR" sz="2000" dirty="0"/>
              <a:t>!</a:t>
            </a:r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Pertes exceptionnelles lors de fortes chaleurs ou d’efforts  : </a:t>
            </a:r>
            <a:r>
              <a:rPr lang="fr-FR" sz="2000" b="1" dirty="0"/>
              <a:t>polypnée, sudation</a:t>
            </a:r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Pathologiques : vomissement, diarrhée, hémorragie, polyurie </a:t>
            </a:r>
          </a:p>
          <a:p>
            <a:pPr lvl="1"/>
            <a:endParaRPr lang="fr-FR" sz="2000" dirty="0"/>
          </a:p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Pas de réserve en eau !</a:t>
            </a:r>
          </a:p>
        </p:txBody>
      </p:sp>
    </p:spTree>
    <p:extLst>
      <p:ext uri="{BB962C8B-B14F-4D97-AF65-F5344CB8AC3E}">
        <p14:creationId xmlns:p14="http://schemas.microsoft.com/office/powerpoint/2010/main" val="10960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l’animal perd de l’eau, l’</a:t>
            </a:r>
            <a:r>
              <a:rPr lang="fr-FR" b="1" dirty="0"/>
              <a:t>osmolarité </a:t>
            </a:r>
            <a:r>
              <a:rPr lang="fr-FR" dirty="0"/>
              <a:t>du fluide extracellulaire (liquide interstitiel)</a:t>
            </a:r>
          </a:p>
          <a:p>
            <a:pPr marL="0" indent="0">
              <a:buNone/>
            </a:pPr>
            <a:endParaRPr lang="fr-FR" dirty="0"/>
          </a:p>
          <a:p>
            <a:pPr marL="971538" lvl="1" indent="-514350">
              <a:buFont typeface="+mj-lt"/>
              <a:buAutoNum type="alphaUcPeriod"/>
            </a:pPr>
            <a:r>
              <a:rPr lang="fr-FR" sz="3200" dirty="0"/>
              <a:t>Augmente? </a:t>
            </a:r>
          </a:p>
          <a:p>
            <a:pPr marL="971538" lvl="1" indent="-514350">
              <a:buFont typeface="+mj-lt"/>
              <a:buAutoNum type="alphaUcPeriod"/>
            </a:pPr>
            <a:endParaRPr lang="fr-FR" sz="3200" dirty="0"/>
          </a:p>
          <a:p>
            <a:pPr marL="971538" lvl="1" indent="-514350">
              <a:buFont typeface="+mj-lt"/>
              <a:buAutoNum type="alphaUcPeriod"/>
            </a:pPr>
            <a:r>
              <a:rPr lang="fr-FR" sz="3200" dirty="0"/>
              <a:t>Diminue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6AFC6-7736-4617-801A-3E4F8FCAA6CD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19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33888"/>
          </a:xfrm>
        </p:spPr>
        <p:txBody>
          <a:bodyPr>
            <a:normAutofit/>
          </a:bodyPr>
          <a:lstStyle/>
          <a:p>
            <a:r>
              <a:rPr lang="fr-FR" sz="2800" dirty="0"/>
              <a:t>La soif et l’apport d’eau qui en résulte permettent le maintien de l’</a:t>
            </a:r>
            <a:r>
              <a:rPr lang="fr-FR" sz="2800" b="1" dirty="0">
                <a:solidFill>
                  <a:srgbClr val="FF0000"/>
                </a:solidFill>
              </a:rPr>
              <a:t>osmolarité </a:t>
            </a:r>
            <a:r>
              <a:rPr lang="fr-FR" sz="2800" b="1" dirty="0">
                <a:solidFill>
                  <a:srgbClr val="800000"/>
                </a:solidFill>
              </a:rPr>
              <a:t>extracellulaire </a:t>
            </a:r>
            <a:r>
              <a:rPr lang="fr-FR" sz="2800" dirty="0"/>
              <a:t>et/ou</a:t>
            </a:r>
            <a:r>
              <a:rPr lang="fr-FR" sz="2800" b="1" dirty="0">
                <a:solidFill>
                  <a:srgbClr val="800000"/>
                </a:solidFill>
              </a:rPr>
              <a:t> </a:t>
            </a:r>
            <a:r>
              <a:rPr lang="fr-FR" sz="2800" dirty="0"/>
              <a:t>de la </a:t>
            </a:r>
            <a:r>
              <a:rPr lang="fr-FR" sz="2800" b="1" dirty="0">
                <a:solidFill>
                  <a:srgbClr val="FF0000"/>
                </a:solidFill>
              </a:rPr>
              <a:t>volémie</a:t>
            </a:r>
          </a:p>
          <a:p>
            <a:endParaRPr lang="fr-FR" sz="2800" b="1" dirty="0">
              <a:solidFill>
                <a:srgbClr val="800000"/>
              </a:solidFill>
            </a:endParaRPr>
          </a:p>
          <a:p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2800" b="1" dirty="0">
                <a:solidFill>
                  <a:srgbClr val="800000"/>
                </a:solidFill>
              </a:rPr>
              <a:t>Le </a:t>
            </a:r>
            <a:r>
              <a:rPr lang="fr-FR" sz="2800" b="1" dirty="0">
                <a:solidFill>
                  <a:srgbClr val="FF0000"/>
                </a:solidFill>
              </a:rPr>
              <a:t>rein</a:t>
            </a:r>
            <a:r>
              <a:rPr lang="fr-FR" sz="2800" b="1" dirty="0">
                <a:solidFill>
                  <a:srgbClr val="800000"/>
                </a:solidFill>
              </a:rPr>
              <a:t> a aussi ce rôle!  </a:t>
            </a:r>
            <a:r>
              <a:rPr lang="fr-FR" sz="2800" dirty="0"/>
              <a:t>La soif a un rôle complémentaire à l’ADH </a:t>
            </a:r>
            <a:r>
              <a:rPr lang="fr-FR" sz="1800" dirty="0"/>
              <a:t>(hormone </a:t>
            </a:r>
            <a:r>
              <a:rPr lang="fr-FR" sz="1800" dirty="0" err="1"/>
              <a:t>anti-diurétique</a:t>
            </a:r>
            <a:r>
              <a:rPr lang="fr-FR" sz="1800" dirty="0"/>
              <a:t> /vasopressine). </a:t>
            </a:r>
            <a:endParaRPr lang="fr-FR" sz="2800" i="1" dirty="0"/>
          </a:p>
        </p:txBody>
      </p:sp>
      <p:sp>
        <p:nvSpPr>
          <p:cNvPr id="4" name="Étoile à 5 branches 3"/>
          <p:cNvSpPr/>
          <p:nvPr/>
        </p:nvSpPr>
        <p:spPr bwMode="auto">
          <a:xfrm>
            <a:off x="187776" y="4099229"/>
            <a:ext cx="775988" cy="85197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8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Soif osmotique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25564"/>
            <a:ext cx="8445500" cy="3557587"/>
          </a:xfrm>
        </p:spPr>
        <p:txBody>
          <a:bodyPr/>
          <a:lstStyle/>
          <a:p>
            <a:r>
              <a:rPr lang="fr-FR" sz="2400" b="1" dirty="0"/>
              <a:t>Augmentation de la pression osmotique (</a:t>
            </a:r>
            <a:r>
              <a:rPr lang="fr-FR" sz="2400" b="1" dirty="0" err="1"/>
              <a:t>P</a:t>
            </a:r>
            <a:r>
              <a:rPr lang="fr-FR" sz="2400" b="1" baseline="-25000" dirty="0" err="1"/>
              <a:t>osm</a:t>
            </a:r>
            <a:r>
              <a:rPr lang="fr-FR" sz="2400" b="1" dirty="0"/>
              <a:t>) </a:t>
            </a:r>
            <a:r>
              <a:rPr lang="fr-FR" sz="2400" dirty="0"/>
              <a:t>dans le compartiment extracellulaire perçue par les o</a:t>
            </a:r>
            <a:r>
              <a:rPr lang="fr-FR" sz="2400" b="1" dirty="0"/>
              <a:t>smorécepteurs </a:t>
            </a:r>
            <a:r>
              <a:rPr lang="fr-FR" sz="2400" dirty="0"/>
              <a:t>dans le SNC </a:t>
            </a:r>
          </a:p>
          <a:p>
            <a:pPr marL="457189" lvl="1" indent="0">
              <a:buNone/>
            </a:pPr>
            <a:endParaRPr lang="fr-FR" dirty="0"/>
          </a:p>
          <a:p>
            <a:pPr marL="457189" lvl="1" indent="0">
              <a:buNone/>
            </a:pPr>
            <a:r>
              <a:rPr lang="fr-FR" b="1" dirty="0"/>
              <a:t>	</a:t>
            </a:r>
            <a:r>
              <a:rPr lang="fr-FR" sz="2400" b="1" dirty="0"/>
              <a:t>Sécrétion d’ADH </a:t>
            </a:r>
            <a:r>
              <a:rPr lang="fr-FR" sz="1800" dirty="0"/>
              <a:t>(voir cours de physiologie rénale) à partir d’une</a:t>
            </a:r>
            <a:r>
              <a:rPr lang="fr-FR" sz="2000" dirty="0"/>
              <a:t>	augmentation d’1 % de l’osmolarité</a:t>
            </a:r>
          </a:p>
          <a:p>
            <a:pPr marL="457189" lvl="1" indent="0">
              <a:buNone/>
            </a:pPr>
            <a:r>
              <a:rPr lang="fr-FR" sz="2400" b="1" dirty="0"/>
              <a:t>	Sensation de soif</a:t>
            </a:r>
          </a:p>
        </p:txBody>
      </p:sp>
      <p:sp>
        <p:nvSpPr>
          <p:cNvPr id="4" name="Flèche droite 3"/>
          <p:cNvSpPr/>
          <p:nvPr/>
        </p:nvSpPr>
        <p:spPr bwMode="auto">
          <a:xfrm>
            <a:off x="539533" y="3904357"/>
            <a:ext cx="671397" cy="489906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49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328739"/>
          </a:xfrm>
        </p:spPr>
        <p:txBody>
          <a:bodyPr/>
          <a:lstStyle/>
          <a:p>
            <a:r>
              <a:rPr lang="fr-FR" dirty="0"/>
              <a:t>Soif volumétrique/hypovolémique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2438400"/>
            <a:ext cx="8521700" cy="3886200"/>
          </a:xfrm>
        </p:spPr>
        <p:txBody>
          <a:bodyPr/>
          <a:lstStyle/>
          <a:p>
            <a:r>
              <a:rPr lang="fr-FR" sz="2800" dirty="0"/>
              <a:t>Hypovolémie : diminution du volume sanguin </a:t>
            </a:r>
          </a:p>
          <a:p>
            <a:pPr marL="457189" lvl="1" indent="0">
              <a:buNone/>
            </a:pPr>
            <a:endParaRPr lang="fr-FR" sz="1600" dirty="0"/>
          </a:p>
          <a:p>
            <a:pPr marL="457189" lvl="1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2400" b="1" dirty="0"/>
              <a:t>    Diminution de la volémie et de la pression artérielle </a:t>
            </a:r>
          </a:p>
          <a:p>
            <a:pPr marL="0" indent="0">
              <a:buNone/>
            </a:pPr>
            <a:r>
              <a:rPr lang="fr-FR" sz="2000" dirty="0"/>
              <a:t>	</a:t>
            </a:r>
          </a:p>
          <a:p>
            <a:pPr marL="457189" lvl="1" indent="0">
              <a:buNone/>
            </a:pPr>
            <a:r>
              <a:rPr lang="fr-FR" b="1" dirty="0">
                <a:solidFill>
                  <a:srgbClr val="FF0000"/>
                </a:solidFill>
              </a:rPr>
              <a:t>Réponses à l’hypotension </a:t>
            </a:r>
          </a:p>
          <a:p>
            <a:pPr marL="457189" lvl="1" indent="0">
              <a:buNone/>
            </a:pPr>
            <a:r>
              <a:rPr lang="fr-FR" sz="1600" dirty="0"/>
              <a:t>(voir cours de physiologie cardiovasculaire)</a:t>
            </a:r>
            <a:r>
              <a:rPr lang="fr-FR" sz="1600" b="1" dirty="0"/>
              <a:t> </a:t>
            </a:r>
            <a:endParaRPr lang="fr-FR" sz="1600" dirty="0"/>
          </a:p>
          <a:p>
            <a:pPr lvl="3"/>
            <a:r>
              <a:rPr lang="fr-FR" sz="2400" dirty="0"/>
              <a:t>Sécrétion d’ADH </a:t>
            </a:r>
          </a:p>
          <a:p>
            <a:pPr lvl="3"/>
            <a:r>
              <a:rPr lang="fr-FR" sz="2400" dirty="0"/>
              <a:t>Activation SRAA	</a:t>
            </a:r>
          </a:p>
          <a:p>
            <a:pPr lvl="3"/>
            <a:r>
              <a:rPr lang="fr-FR" sz="2400" dirty="0"/>
              <a:t>Sensation de soif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 bwMode="auto">
          <a:xfrm>
            <a:off x="135739" y="3471068"/>
            <a:ext cx="642927" cy="54292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lèche droite 4"/>
          <p:cNvSpPr/>
          <p:nvPr/>
        </p:nvSpPr>
        <p:spPr bwMode="auto">
          <a:xfrm>
            <a:off x="139456" y="4319188"/>
            <a:ext cx="642927" cy="566739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7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F5E0ED-FFB4-494A-A153-1F3CB1D5B5BE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Introduction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6"/>
            <a:ext cx="8229600" cy="4568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 dirty="0"/>
              <a:t>Episodes de prise alimentaire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b="1" dirty="0"/>
              <a:t>P</a:t>
            </a:r>
            <a:r>
              <a:rPr lang="fr-FR" sz="2000" b="1" dirty="0">
                <a:solidFill>
                  <a:schemeClr val="tx2"/>
                </a:solidFill>
              </a:rPr>
              <a:t>hase pré-</a:t>
            </a:r>
            <a:r>
              <a:rPr lang="fr-FR" sz="2000" b="1" dirty="0" err="1">
                <a:solidFill>
                  <a:schemeClr val="tx2"/>
                </a:solidFill>
              </a:rPr>
              <a:t>ingestive</a:t>
            </a:r>
            <a:r>
              <a:rPr lang="fr-FR" sz="2000" dirty="0"/>
              <a:t> : faim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b="1" dirty="0"/>
              <a:t>P</a:t>
            </a:r>
            <a:r>
              <a:rPr lang="fr-FR" sz="2000" b="1" dirty="0">
                <a:solidFill>
                  <a:schemeClr val="tx2"/>
                </a:solidFill>
              </a:rPr>
              <a:t>hase prandiale</a:t>
            </a:r>
            <a:r>
              <a:rPr lang="fr-FR" sz="2000" dirty="0"/>
              <a:t> : période de prise alimentaire et rassasiement progressif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b="1" dirty="0"/>
              <a:t>P</a:t>
            </a:r>
            <a:r>
              <a:rPr lang="fr-FR" sz="2000" b="1" dirty="0">
                <a:solidFill>
                  <a:schemeClr val="tx2"/>
                </a:solidFill>
              </a:rPr>
              <a:t>hase </a:t>
            </a:r>
            <a:r>
              <a:rPr lang="fr-FR" sz="2000" b="1" dirty="0" err="1">
                <a:solidFill>
                  <a:schemeClr val="tx2"/>
                </a:solidFill>
              </a:rPr>
              <a:t>post-prandiale</a:t>
            </a:r>
            <a:r>
              <a:rPr lang="fr-FR" sz="2000" dirty="0"/>
              <a:t> : satiété</a:t>
            </a:r>
          </a:p>
          <a:p>
            <a:pPr lvl="1" eaLnBrk="1" hangingPunct="1">
              <a:lnSpc>
                <a:spcPct val="80000"/>
              </a:lnSpc>
            </a:pPr>
            <a:endParaRPr lang="fr-FR" sz="2400" dirty="0"/>
          </a:p>
          <a:p>
            <a:pPr eaLnBrk="1" hangingPunct="1">
              <a:lnSpc>
                <a:spcPct val="80000"/>
              </a:lnSpc>
            </a:pPr>
            <a:r>
              <a:rPr lang="fr-FR" sz="2400" dirty="0"/>
              <a:t>Prise alimentaire régie par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Faim 		prise alimentaire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Satiété 		arrêt de la prise alimentaire </a:t>
            </a:r>
          </a:p>
          <a:p>
            <a:pPr eaLnBrk="1" hangingPunct="1">
              <a:lnSpc>
                <a:spcPct val="80000"/>
              </a:lnSpc>
            </a:pPr>
            <a:endParaRPr lang="fr-FR" sz="2000" dirty="0"/>
          </a:p>
          <a:p>
            <a:pPr eaLnBrk="1" hangingPunct="1">
              <a:lnSpc>
                <a:spcPct val="80000"/>
              </a:lnSpc>
            </a:pPr>
            <a:r>
              <a:rPr lang="fr-FR" sz="2400" dirty="0"/>
              <a:t>Prise alimentaire influencée par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Besoins métaboliques (métabolisme de base, activité physique, croissance, …)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Environnement (température,…)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État physiologique (stock de graisse, gestation, lactation…)</a:t>
            </a:r>
          </a:p>
          <a:p>
            <a:pPr lvl="1" eaLnBrk="1" hangingPunct="1">
              <a:lnSpc>
                <a:spcPct val="80000"/>
              </a:lnSpc>
            </a:pPr>
            <a:endParaRPr lang="fr-FR" sz="2200" dirty="0"/>
          </a:p>
          <a:p>
            <a:pPr eaLnBrk="1" hangingPunct="1">
              <a:lnSpc>
                <a:spcPct val="80000"/>
              </a:lnSpc>
            </a:pPr>
            <a:endParaRPr lang="fr-FR" sz="2300" dirty="0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329242" y="4003678"/>
            <a:ext cx="676275" cy="249239"/>
          </a:xfrm>
          <a:prstGeom prst="rightArrow">
            <a:avLst>
              <a:gd name="adj1" fmla="val 50000"/>
              <a:gd name="adj2" fmla="val 678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2329242" y="4295696"/>
            <a:ext cx="676275" cy="249239"/>
          </a:xfrm>
          <a:prstGeom prst="rightArrow">
            <a:avLst>
              <a:gd name="adj1" fmla="val 50000"/>
              <a:gd name="adj2" fmla="val 678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2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Satiété en eau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Atrial </a:t>
            </a:r>
            <a:r>
              <a:rPr lang="fr-FR" sz="2800" b="1" dirty="0" err="1">
                <a:solidFill>
                  <a:srgbClr val="FF0000"/>
                </a:solidFill>
              </a:rPr>
              <a:t>Natriuretic</a:t>
            </a:r>
            <a:r>
              <a:rPr lang="fr-FR" sz="2800" b="1" dirty="0">
                <a:solidFill>
                  <a:srgbClr val="FF0000"/>
                </a:solidFill>
              </a:rPr>
              <a:t> Factor (ANF) </a:t>
            </a:r>
            <a:r>
              <a:rPr lang="fr-FR" sz="2800" dirty="0"/>
              <a:t>a une activité opposée à la rétention d’eau et à la soif </a:t>
            </a:r>
          </a:p>
        </p:txBody>
      </p:sp>
    </p:spTree>
    <p:extLst>
      <p:ext uri="{BB962C8B-B14F-4D97-AF65-F5344CB8AC3E}">
        <p14:creationId xmlns:p14="http://schemas.microsoft.com/office/powerpoint/2010/main" val="4012643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Exemples de pathologies</a:t>
            </a:r>
          </a:p>
          <a:p>
            <a:pPr lvl="1"/>
            <a:r>
              <a:rPr lang="fr-FR" sz="2400" dirty="0"/>
              <a:t>Polydipsie (souvent la conséquence d’une polyurie)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Potomanie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6AFC6-7736-4617-801A-3E4F8FCAA6CD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9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72F6D47-04DA-4F1D-8B4D-41F29BE6D7B7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fr-FR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47651"/>
            <a:ext cx="7543800" cy="1295400"/>
          </a:xfrm>
        </p:spPr>
        <p:txBody>
          <a:bodyPr/>
          <a:lstStyle/>
          <a:p>
            <a:pPr eaLnBrk="1" hangingPunct="1"/>
            <a:r>
              <a:rPr lang="fr-FR" dirty="0">
                <a:solidFill>
                  <a:schemeClr val="tx1"/>
                </a:solidFill>
              </a:rPr>
              <a:t>Rôle central de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l’</a:t>
            </a:r>
            <a:r>
              <a:rPr lang="fr-FR" dirty="0">
                <a:solidFill>
                  <a:srgbClr val="FF0000"/>
                </a:solidFill>
              </a:rPr>
              <a:t>hypothalamus </a:t>
            </a:r>
            <a:r>
              <a:rPr lang="fr-FR" sz="2900" dirty="0">
                <a:solidFill>
                  <a:schemeClr val="tx1"/>
                </a:solidFill>
              </a:rPr>
              <a:t>(noyau arqué)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5" y="1718267"/>
            <a:ext cx="8283575" cy="44126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dirty="0"/>
              <a:t>2 types de régulation </a:t>
            </a:r>
          </a:p>
          <a:p>
            <a:pPr eaLnBrk="1" hangingPunct="1">
              <a:lnSpc>
                <a:spcPct val="80000"/>
              </a:lnSpc>
            </a:pPr>
            <a:endParaRPr lang="fr-FR" sz="1500" b="1" dirty="0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200" b="1" u="sng" dirty="0"/>
              <a:t>Circuit inhibiteur de l’appétit :</a:t>
            </a:r>
            <a:r>
              <a:rPr lang="fr-FR" sz="2200" b="1" dirty="0">
                <a:solidFill>
                  <a:srgbClr val="990000"/>
                </a:solidFill>
              </a:rPr>
              <a:t> </a:t>
            </a:r>
            <a:r>
              <a:rPr lang="fr-FR" b="1" dirty="0">
                <a:solidFill>
                  <a:srgbClr val="990000"/>
                </a:solidFill>
              </a:rPr>
              <a:t>an</a:t>
            </a:r>
            <a:r>
              <a:rPr lang="fr-FR" b="1" dirty="0">
                <a:solidFill>
                  <a:srgbClr val="800000"/>
                </a:solidFill>
              </a:rPr>
              <a:t>orexigène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l-GR" sz="1600" dirty="0">
                <a:solidFill>
                  <a:schemeClr val="tx2"/>
                </a:solidFill>
              </a:rPr>
              <a:t>α</a:t>
            </a:r>
            <a:r>
              <a:rPr lang="fr-FR" sz="1600" dirty="0">
                <a:solidFill>
                  <a:schemeClr val="tx2"/>
                </a:solidFill>
              </a:rPr>
              <a:t>-</a:t>
            </a:r>
            <a:r>
              <a:rPr lang="fr-FR" sz="1600" dirty="0" err="1">
                <a:solidFill>
                  <a:schemeClr val="tx2"/>
                </a:solidFill>
              </a:rPr>
              <a:t>Melanocyte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err="1">
                <a:solidFill>
                  <a:schemeClr val="tx2"/>
                </a:solidFill>
              </a:rPr>
              <a:t>Stimulating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err="1">
                <a:solidFill>
                  <a:schemeClr val="tx2"/>
                </a:solidFill>
              </a:rPr>
              <a:t>Hormon</a:t>
            </a:r>
            <a:r>
              <a:rPr lang="fr-FR" sz="1600" dirty="0">
                <a:solidFill>
                  <a:schemeClr val="tx2"/>
                </a:solidFill>
              </a:rPr>
              <a:t> (</a:t>
            </a:r>
            <a:r>
              <a:rPr lang="el-GR" sz="1600" dirty="0">
                <a:solidFill>
                  <a:schemeClr val="tx2"/>
                </a:solidFill>
              </a:rPr>
              <a:t>α</a:t>
            </a:r>
            <a:r>
              <a:rPr lang="fr-FR" sz="1600" dirty="0">
                <a:solidFill>
                  <a:schemeClr val="tx2"/>
                </a:solidFill>
              </a:rPr>
              <a:t>-MSH) provient du clivage de la POMC (voir biochimie)</a:t>
            </a:r>
          </a:p>
          <a:p>
            <a:pPr lvl="2" eaLnBrk="1" hangingPunct="1">
              <a:lnSpc>
                <a:spcPct val="80000"/>
              </a:lnSpc>
            </a:pPr>
            <a:r>
              <a:rPr lang="fr-FR" dirty="0"/>
              <a:t> 	prise alimentaire</a:t>
            </a:r>
          </a:p>
          <a:p>
            <a:pPr marL="914377" lvl="2" indent="0" eaLnBrk="1" hangingPunct="1">
              <a:lnSpc>
                <a:spcPct val="80000"/>
              </a:lnSpc>
              <a:buNone/>
            </a:pPr>
            <a:r>
              <a:rPr lang="fr-FR" dirty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fr-FR" dirty="0"/>
              <a:t> 	dépenses énergétiques 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fr-FR" sz="2400" dirty="0"/>
              <a:t>	</a:t>
            </a:r>
            <a:endParaRPr lang="fr-FR" sz="20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300" b="1" u="sng" dirty="0"/>
              <a:t>Circuit facilitateur de l’appétit :</a:t>
            </a:r>
            <a:r>
              <a:rPr lang="fr-FR" sz="2300" b="1" dirty="0">
                <a:solidFill>
                  <a:srgbClr val="800000"/>
                </a:solidFill>
              </a:rPr>
              <a:t> </a:t>
            </a:r>
            <a:r>
              <a:rPr lang="fr-FR" sz="2600" b="1" dirty="0" err="1">
                <a:solidFill>
                  <a:srgbClr val="800000"/>
                </a:solidFill>
              </a:rPr>
              <a:t>orexigène</a:t>
            </a:r>
            <a:endParaRPr lang="fr-FR" sz="2600" b="1" dirty="0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fr-FR" sz="2200" dirty="0"/>
              <a:t>	</a:t>
            </a:r>
            <a:r>
              <a:rPr lang="fr-FR" sz="1600" dirty="0">
                <a:solidFill>
                  <a:schemeClr val="tx2"/>
                </a:solidFill>
              </a:rPr>
              <a:t>Neuropeptide Y (NPY) + </a:t>
            </a:r>
            <a:r>
              <a:rPr lang="fr-FR" sz="1600" dirty="0" err="1">
                <a:solidFill>
                  <a:schemeClr val="tx2"/>
                </a:solidFill>
              </a:rPr>
              <a:t>AgRP</a:t>
            </a:r>
            <a:r>
              <a:rPr lang="fr-FR" sz="1600" dirty="0">
                <a:solidFill>
                  <a:schemeClr val="tx2"/>
                </a:solidFill>
              </a:rPr>
              <a:t> (Agouti-</a:t>
            </a:r>
            <a:r>
              <a:rPr lang="fr-FR" sz="1600" dirty="0" err="1">
                <a:solidFill>
                  <a:schemeClr val="tx2"/>
                </a:solidFill>
              </a:rPr>
              <a:t>Related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err="1">
                <a:solidFill>
                  <a:schemeClr val="tx2"/>
                </a:solidFill>
              </a:rPr>
              <a:t>Protein</a:t>
            </a:r>
            <a:r>
              <a:rPr lang="fr-FR" sz="1600" dirty="0">
                <a:solidFill>
                  <a:schemeClr val="tx2"/>
                </a:solidFill>
              </a:rPr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fr-FR" dirty="0"/>
              <a:t>  	prise alimentaire </a:t>
            </a:r>
          </a:p>
          <a:p>
            <a:pPr lvl="2" eaLnBrk="1" hangingPunct="1">
              <a:lnSpc>
                <a:spcPct val="80000"/>
              </a:lnSpc>
            </a:pPr>
            <a:endParaRPr lang="fr-FR" sz="1400" dirty="0"/>
          </a:p>
          <a:p>
            <a:pPr lvl="2" eaLnBrk="1" hangingPunct="1">
              <a:lnSpc>
                <a:spcPct val="80000"/>
              </a:lnSpc>
            </a:pPr>
            <a:r>
              <a:rPr lang="fr-FR" dirty="0"/>
              <a:t> 	dépenses énergétiques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dirty="0"/>
              <a:t>	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2" name="Flèche droite 1"/>
          <p:cNvSpPr/>
          <p:nvPr/>
        </p:nvSpPr>
        <p:spPr bwMode="auto">
          <a:xfrm rot="18955868">
            <a:off x="1778826" y="3958414"/>
            <a:ext cx="524921" cy="267489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lèche droite 5"/>
          <p:cNvSpPr/>
          <p:nvPr/>
        </p:nvSpPr>
        <p:spPr bwMode="auto">
          <a:xfrm rot="18955868">
            <a:off x="1659557" y="5498632"/>
            <a:ext cx="524921" cy="267489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Flèche droite 6"/>
          <p:cNvSpPr/>
          <p:nvPr/>
        </p:nvSpPr>
        <p:spPr bwMode="auto">
          <a:xfrm rot="1898957">
            <a:off x="1804023" y="3361105"/>
            <a:ext cx="474530" cy="303493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lèche droite 7"/>
          <p:cNvSpPr/>
          <p:nvPr/>
        </p:nvSpPr>
        <p:spPr bwMode="auto">
          <a:xfrm rot="1898957">
            <a:off x="1671560" y="6075834"/>
            <a:ext cx="524921" cy="267489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3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962F44-CE08-478F-8E8E-53C3C0ACBFD3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91" y="246066"/>
            <a:ext cx="7261225" cy="1012825"/>
          </a:xfrm>
        </p:spPr>
        <p:txBody>
          <a:bodyPr/>
          <a:lstStyle/>
          <a:p>
            <a:pPr eaLnBrk="1" hangingPunct="1"/>
            <a:r>
              <a:rPr lang="fr-FR"/>
              <a:t>Satiété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62116"/>
            <a:ext cx="8229600" cy="477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3100" dirty="0"/>
              <a:t>Signaux sensoriels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/>
              <a:t>Adaptation anticipatoire : </a:t>
            </a:r>
            <a:r>
              <a:rPr lang="fr-FR" sz="1800" u="sng" dirty="0"/>
              <a:t>ex</a:t>
            </a:r>
            <a:r>
              <a:rPr lang="fr-FR" sz="1800" dirty="0"/>
              <a:t> : nausées antérieures associées à l’aliment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b="1" dirty="0" err="1">
                <a:solidFill>
                  <a:srgbClr val="FF0000"/>
                </a:solidFill>
              </a:rPr>
              <a:t>Alliesthésie</a:t>
            </a:r>
            <a:r>
              <a:rPr lang="fr-FR" sz="1800" b="1" dirty="0">
                <a:solidFill>
                  <a:srgbClr val="FF0000"/>
                </a:solidFill>
              </a:rPr>
              <a:t> :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  <a:r>
              <a:rPr lang="fr-FR" sz="1800" dirty="0"/>
              <a:t>diminution du caractère agréable avec l’augmentation de la quantité ingérée</a:t>
            </a:r>
          </a:p>
          <a:p>
            <a:pPr lvl="1" eaLnBrk="1" hangingPunct="1">
              <a:lnSpc>
                <a:spcPct val="90000"/>
              </a:lnSpc>
            </a:pPr>
            <a:endParaRPr lang="fr-FR" sz="1800" dirty="0"/>
          </a:p>
          <a:p>
            <a:pPr eaLnBrk="1" hangingPunct="1">
              <a:lnSpc>
                <a:spcPct val="90000"/>
              </a:lnSpc>
            </a:pPr>
            <a:r>
              <a:rPr lang="fr-FR" sz="3000" dirty="0">
                <a:solidFill>
                  <a:schemeClr val="accent3">
                    <a:lumMod val="65000"/>
                  </a:schemeClr>
                </a:solidFill>
              </a:rPr>
              <a:t>Signaux digestifs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>
                <a:solidFill>
                  <a:schemeClr val="accent3">
                    <a:lumMod val="65000"/>
                  </a:schemeClr>
                </a:solidFill>
              </a:rPr>
              <a:t>Distension gastrique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>
                <a:solidFill>
                  <a:schemeClr val="accent3">
                    <a:lumMod val="65000"/>
                  </a:schemeClr>
                </a:solidFill>
              </a:rPr>
              <a:t>Contenu digestif</a:t>
            </a:r>
          </a:p>
          <a:p>
            <a:pPr lvl="2" eaLnBrk="1" hangingPunct="1">
              <a:lnSpc>
                <a:spcPct val="90000"/>
              </a:lnSpc>
            </a:pPr>
            <a:endParaRPr lang="fr-FR" sz="1700" dirty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3000" dirty="0">
                <a:solidFill>
                  <a:schemeClr val="accent3">
                    <a:lumMod val="65000"/>
                  </a:schemeClr>
                </a:solidFill>
              </a:rPr>
              <a:t>Signaux endocrines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>
                <a:solidFill>
                  <a:schemeClr val="accent3">
                    <a:lumMod val="65000"/>
                  </a:schemeClr>
                </a:solidFill>
              </a:rPr>
              <a:t>Leptine (renseigne sur la quantité de tissu adipeux)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>
                <a:solidFill>
                  <a:schemeClr val="accent3">
                    <a:lumMod val="65000"/>
                  </a:schemeClr>
                </a:solidFill>
              </a:rPr>
              <a:t>Insuline (renseigne sur la glycémie)</a:t>
            </a:r>
          </a:p>
        </p:txBody>
      </p:sp>
    </p:spTree>
    <p:extLst>
      <p:ext uri="{BB962C8B-B14F-4D97-AF65-F5344CB8AC3E}">
        <p14:creationId xmlns:p14="http://schemas.microsoft.com/office/powerpoint/2010/main" val="153122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87C743-5026-4D80-939E-8C76A9593B37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5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Satiété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3500" dirty="0"/>
              <a:t>Signaux digestifs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r-FR" sz="1600" b="1" dirty="0">
              <a:solidFill>
                <a:srgbClr val="99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400" b="1" dirty="0">
                <a:solidFill>
                  <a:srgbClr val="FF0000"/>
                </a:solidFill>
              </a:rPr>
              <a:t>Remplissage</a:t>
            </a:r>
            <a:r>
              <a:rPr lang="fr-FR" sz="2400" b="1" dirty="0">
                <a:solidFill>
                  <a:srgbClr val="990000"/>
                </a:solidFill>
              </a:rPr>
              <a:t> estomac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100" dirty="0"/>
              <a:t>Arrêt de la prise alimentaire quand la pression </a:t>
            </a:r>
            <a:r>
              <a:rPr lang="fr-FR" sz="2100" dirty="0" err="1"/>
              <a:t>intrastomacale</a:t>
            </a:r>
            <a:r>
              <a:rPr lang="fr-FR" sz="2100" dirty="0"/>
              <a:t> augmente</a:t>
            </a:r>
          </a:p>
          <a:p>
            <a:pPr lvl="2" eaLnBrk="1" hangingPunct="1">
              <a:lnSpc>
                <a:spcPct val="80000"/>
              </a:lnSpc>
            </a:pPr>
            <a:endParaRPr lang="fr-FR" sz="2500" dirty="0"/>
          </a:p>
          <a:p>
            <a:pPr lvl="1" eaLnBrk="1" hangingPunct="1">
              <a:lnSpc>
                <a:spcPct val="80000"/>
              </a:lnSpc>
            </a:pPr>
            <a:r>
              <a:rPr lang="fr-FR" sz="2400" b="1" dirty="0">
                <a:solidFill>
                  <a:srgbClr val="990000"/>
                </a:solidFill>
              </a:rPr>
              <a:t>Détection du </a:t>
            </a:r>
            <a:r>
              <a:rPr lang="fr-FR" sz="2400" b="1" dirty="0">
                <a:solidFill>
                  <a:srgbClr val="FF0000"/>
                </a:solidFill>
              </a:rPr>
              <a:t>contenu digestif </a:t>
            </a:r>
            <a:r>
              <a:rPr lang="fr-FR" sz="2400" b="1" dirty="0">
                <a:solidFill>
                  <a:srgbClr val="990000"/>
                </a:solidFill>
              </a:rPr>
              <a:t>par des </a:t>
            </a:r>
            <a:r>
              <a:rPr lang="fr-FR" sz="2400" b="1" dirty="0" err="1">
                <a:solidFill>
                  <a:srgbClr val="990000"/>
                </a:solidFill>
              </a:rPr>
              <a:t>osmorécepteurs</a:t>
            </a:r>
            <a:endParaRPr lang="fr-FR" sz="2400" b="1" dirty="0">
              <a:solidFill>
                <a:srgbClr val="990000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fr-FR" sz="1900" b="1" dirty="0">
                <a:solidFill>
                  <a:schemeClr val="tx2"/>
                </a:solidFill>
              </a:rPr>
              <a:t>Libération de </a:t>
            </a:r>
            <a:r>
              <a:rPr lang="fr-FR" sz="1900" b="1" dirty="0" err="1">
                <a:solidFill>
                  <a:schemeClr val="tx2"/>
                </a:solidFill>
              </a:rPr>
              <a:t>cholecystokinine</a:t>
            </a:r>
            <a:r>
              <a:rPr lang="fr-FR" sz="1900" b="1" dirty="0">
                <a:solidFill>
                  <a:schemeClr val="tx2"/>
                </a:solidFill>
              </a:rPr>
              <a:t> (CCK)</a:t>
            </a:r>
            <a:r>
              <a:rPr lang="fr-FR" sz="1900" dirty="0"/>
              <a:t> en réponse aux protéines et lipides contenus dans l’intestin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900" dirty="0"/>
              <a:t>	</a:t>
            </a:r>
            <a:r>
              <a:rPr lang="fr-FR" b="1" dirty="0"/>
              <a:t>= satiété </a:t>
            </a:r>
            <a:r>
              <a:rPr lang="fr-FR" sz="1900" dirty="0"/>
              <a:t>même si le remplissage de l’estomac n’est pas très important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88040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062663"/>
            <a:ext cx="2133600" cy="457200"/>
          </a:xfrm>
          <a:noFill/>
        </p:spPr>
        <p:txBody>
          <a:bodyPr/>
          <a:lstStyle/>
          <a:p>
            <a:fld id="{CE586CAC-1534-404D-A45D-6E339CBA4CA2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79414"/>
            <a:ext cx="7543800" cy="1035051"/>
          </a:xfrm>
        </p:spPr>
        <p:txBody>
          <a:bodyPr/>
          <a:lstStyle/>
          <a:p>
            <a:pPr eaLnBrk="1" hangingPunct="1"/>
            <a:r>
              <a:rPr lang="fr-FR"/>
              <a:t>Satiété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0373"/>
            <a:ext cx="8686800" cy="3832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3500" dirty="0"/>
              <a:t>Signaux endocriniens</a:t>
            </a:r>
          </a:p>
          <a:p>
            <a:pPr eaLnBrk="1" hangingPunct="1">
              <a:lnSpc>
                <a:spcPct val="80000"/>
              </a:lnSpc>
            </a:pPr>
            <a:endParaRPr lang="fr-FR" sz="1800" dirty="0"/>
          </a:p>
          <a:p>
            <a:pPr lvl="1" eaLnBrk="1" hangingPunct="1">
              <a:lnSpc>
                <a:spcPct val="80000"/>
              </a:lnSpc>
            </a:pPr>
            <a:r>
              <a:rPr lang="fr-FR" sz="2400" b="1" dirty="0">
                <a:solidFill>
                  <a:srgbClr val="FF0000"/>
                </a:solidFill>
              </a:rPr>
              <a:t>Leptine et insuline </a:t>
            </a:r>
            <a:r>
              <a:rPr lang="fr-FR" sz="2400" b="1" dirty="0">
                <a:solidFill>
                  <a:srgbClr val="800000"/>
                </a:solidFill>
              </a:rPr>
              <a:t>sont anorexigènes </a:t>
            </a:r>
          </a:p>
          <a:p>
            <a:pPr marL="914377" lvl="2" indent="0" eaLnBrk="1" hangingPunct="1">
              <a:lnSpc>
                <a:spcPct val="80000"/>
              </a:lnSpc>
              <a:buNone/>
            </a:pPr>
            <a:r>
              <a:rPr lang="fr-FR" sz="1200" dirty="0"/>
              <a:t>Inhibition des circuits </a:t>
            </a:r>
            <a:r>
              <a:rPr lang="fr-FR" sz="1200" dirty="0" err="1"/>
              <a:t>orexigènes</a:t>
            </a:r>
            <a:r>
              <a:rPr lang="fr-FR" sz="1200" dirty="0"/>
              <a:t> et stimulation des circuits anorexigènes au niveau de l’hypothalamus</a:t>
            </a:r>
          </a:p>
          <a:p>
            <a:pPr lvl="2" eaLnBrk="1" hangingPunct="1">
              <a:lnSpc>
                <a:spcPct val="80000"/>
              </a:lnSpc>
            </a:pPr>
            <a:endParaRPr lang="fr-FR" sz="600" dirty="0"/>
          </a:p>
          <a:p>
            <a:pPr lvl="1" eaLnBrk="1" hangingPunct="1">
              <a:lnSpc>
                <a:spcPct val="80000"/>
              </a:lnSpc>
            </a:pPr>
            <a:r>
              <a:rPr lang="fr-FR" sz="2000" b="1" dirty="0">
                <a:solidFill>
                  <a:schemeClr val="tx2"/>
                </a:solidFill>
              </a:rPr>
              <a:t>Insuline</a:t>
            </a:r>
            <a:r>
              <a:rPr lang="fr-FR" sz="2000" dirty="0"/>
              <a:t> 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/>
              <a:t>(ex : polyphagie du diabétique de type I)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600" dirty="0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000" b="1" dirty="0">
                <a:solidFill>
                  <a:schemeClr val="tx2"/>
                </a:solidFill>
              </a:rPr>
              <a:t>Leptine</a:t>
            </a:r>
            <a:r>
              <a:rPr lang="fr-FR" sz="2000" dirty="0"/>
              <a:t> </a:t>
            </a:r>
            <a:r>
              <a:rPr lang="fr-FR" sz="1600" dirty="0"/>
              <a:t>sécrétée par cellules adipeuses</a:t>
            </a:r>
            <a:r>
              <a:rPr lang="fr-FR" sz="1400" dirty="0"/>
              <a:t> </a:t>
            </a:r>
            <a:endParaRPr lang="fr-FR" sz="1600" dirty="0"/>
          </a:p>
          <a:p>
            <a:pPr marL="457189" lvl="1" indent="0" eaLnBrk="1" hangingPunct="1">
              <a:lnSpc>
                <a:spcPct val="80000"/>
              </a:lnSpc>
              <a:buNone/>
            </a:pPr>
            <a:r>
              <a:rPr lang="fr-FR" sz="1600" dirty="0"/>
              <a:t>Plus le tissu adipeux est abondant, plus les concentrations de leptine sont élevées</a:t>
            </a:r>
            <a:endParaRPr lang="fr-FR" sz="2400" b="1" dirty="0">
              <a:solidFill>
                <a:srgbClr val="800000"/>
              </a:solidFill>
            </a:endParaRPr>
          </a:p>
        </p:txBody>
      </p:sp>
      <p:pic>
        <p:nvPicPr>
          <p:cNvPr id="60420" name="Picture 4" descr="obese%20mou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38" y="4786313"/>
            <a:ext cx="2747963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66582" y="5688864"/>
            <a:ext cx="46153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Souris </a:t>
            </a:r>
            <a:r>
              <a:rPr lang="fr-FR" dirty="0" err="1">
                <a:solidFill>
                  <a:srgbClr val="000000"/>
                </a:solidFill>
                <a:cs typeface="Arial" charset="0"/>
              </a:rPr>
              <a:t>ob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/</a:t>
            </a:r>
            <a:r>
              <a:rPr lang="fr-FR" dirty="0" err="1">
                <a:solidFill>
                  <a:srgbClr val="000000"/>
                </a:solidFill>
                <a:cs typeface="Arial" charset="0"/>
              </a:rPr>
              <a:t>ob</a:t>
            </a:r>
            <a:endParaRPr lang="fr-FR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= souris qui ne peut pas produire de leptine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V="1">
            <a:off x="4346578" y="5126039"/>
            <a:ext cx="2206625" cy="77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7" grpId="0"/>
      <p:bldP spid="60421" grpId="0"/>
      <p:bldP spid="604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2CB221-3F41-4DB3-8308-4ECDA7E47C3A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7</a:t>
            </a:fld>
            <a:endParaRPr lang="fr-FR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/>
              <a:t>Sensation de faim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4975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b="1" dirty="0">
                <a:solidFill>
                  <a:schemeClr val="tx2"/>
                </a:solidFill>
              </a:rPr>
              <a:t>Ghréline</a:t>
            </a:r>
            <a:r>
              <a:rPr lang="fr-FR" sz="2400" dirty="0"/>
              <a:t> </a:t>
            </a:r>
            <a:r>
              <a:rPr lang="fr-FR" sz="2400" b="1" dirty="0">
                <a:solidFill>
                  <a:srgbClr val="800000"/>
                </a:solidFill>
              </a:rPr>
              <a:t>= orexigène</a:t>
            </a:r>
          </a:p>
          <a:p>
            <a:pPr marL="449251" lvl="1" indent="160335" eaLnBrk="1" hangingPunct="1">
              <a:lnSpc>
                <a:spcPct val="80000"/>
              </a:lnSpc>
              <a:buSzPct val="75000"/>
            </a:pPr>
            <a:r>
              <a:rPr lang="fr-FR" sz="2000" dirty="0"/>
              <a:t> Concentrations augmentent à jeun et diminuent après un repas</a:t>
            </a:r>
            <a:endParaRPr lang="fr-FR" sz="2400" b="1" dirty="0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Sécrétée </a:t>
            </a:r>
            <a:r>
              <a:rPr lang="fr-FR" sz="2000" b="1" dirty="0"/>
              <a:t>au niveau de l’estomac et de l’hypothalamus</a:t>
            </a:r>
          </a:p>
          <a:p>
            <a:pPr marL="457188" lvl="1" indent="0" eaLnBrk="1" hangingPunct="1">
              <a:lnSpc>
                <a:spcPct val="80000"/>
              </a:lnSpc>
              <a:buNone/>
            </a:pPr>
            <a:endParaRPr lang="fr-FR" sz="2000" dirty="0"/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Stimule dans l’hypothalamus la libération de neuropeptide Y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Stimule la libération de GH (hormone de croissance)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/>
              <a:t>Inhibe la libération de leptine</a:t>
            </a:r>
          </a:p>
          <a:p>
            <a:pPr lvl="1" eaLnBrk="1" hangingPunct="1">
              <a:lnSpc>
                <a:spcPct val="80000"/>
              </a:lnSpc>
            </a:pPr>
            <a:endParaRPr lang="fr-FR" sz="2200" dirty="0"/>
          </a:p>
          <a:p>
            <a:pPr marL="457188" lvl="1" indent="0" eaLnBrk="1" hangingPunct="1">
              <a:lnSpc>
                <a:spcPct val="80000"/>
              </a:lnSpc>
              <a:buNone/>
            </a:pPr>
            <a:endParaRPr lang="fr-FR" sz="2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F32056-8A04-4875-9BFD-D3C2ABA24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780" y="4750118"/>
            <a:ext cx="1726882" cy="172688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9EBC2D4-6055-44A0-9AE5-FDC73EBCEF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672489"/>
            <a:ext cx="1612582" cy="161258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06A6F0C-EFEA-49A4-9750-B6AF24A1C57A}"/>
              </a:ext>
            </a:extLst>
          </p:cNvPr>
          <p:cNvSpPr txBox="1"/>
          <p:nvPr/>
        </p:nvSpPr>
        <p:spPr>
          <a:xfrm>
            <a:off x="457200" y="4937999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Info: </a:t>
            </a:r>
            <a:r>
              <a:rPr lang="fr-FR" b="1" dirty="0" err="1"/>
              <a:t>Capromoreline</a:t>
            </a:r>
            <a:r>
              <a:rPr lang="fr-FR" dirty="0"/>
              <a:t> (autorisée aux USA et </a:t>
            </a:r>
            <a:r>
              <a:rPr lang="fr-FR" b="1" dirty="0"/>
              <a:t>en cours d’autorisation </a:t>
            </a:r>
            <a:r>
              <a:rPr lang="fr-FR" dirty="0"/>
              <a:t>en Europe pour le chat) mime l’action de la ghréline</a:t>
            </a:r>
          </a:p>
          <a:p>
            <a:r>
              <a:rPr lang="fr-FR" dirty="0"/>
              <a:t>Favorise la prise alimentaire chez le chien et le chat anorexiques </a:t>
            </a:r>
          </a:p>
        </p:txBody>
      </p:sp>
    </p:spTree>
    <p:extLst>
      <p:ext uri="{BB962C8B-B14F-4D97-AF65-F5344CB8AC3E}">
        <p14:creationId xmlns:p14="http://schemas.microsoft.com/office/powerpoint/2010/main" val="300024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AE1AC6-0316-4211-A635-4EB8C61A884B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8</a:t>
            </a:fld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2"/>
            <a:ext cx="8229600" cy="1265239"/>
          </a:xfrm>
        </p:spPr>
        <p:txBody>
          <a:bodyPr/>
          <a:lstStyle/>
          <a:p>
            <a:pPr eaLnBrk="1" hangingPunct="1"/>
            <a:r>
              <a:rPr lang="fr-FR"/>
              <a:t>Influence de l’aliment sur l’appétit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08" y="2246451"/>
            <a:ext cx="8262939" cy="3305175"/>
          </a:xfrm>
        </p:spPr>
        <p:txBody>
          <a:bodyPr/>
          <a:lstStyle/>
          <a:p>
            <a:pPr eaLnBrk="1" hangingPunct="1"/>
            <a:r>
              <a:rPr lang="fr-FR" sz="2700" b="1" dirty="0">
                <a:solidFill>
                  <a:srgbClr val="FF0000"/>
                </a:solidFill>
              </a:rPr>
              <a:t>Appétence (palatabilité) : </a:t>
            </a:r>
            <a:r>
              <a:rPr lang="fr-FR" sz="2700" dirty="0"/>
              <a:t>intensité du plaisir à manger</a:t>
            </a:r>
          </a:p>
          <a:p>
            <a:pPr lvl="1" eaLnBrk="1" hangingPunct="1"/>
            <a:r>
              <a:rPr lang="fr-FR" sz="2200" b="1" dirty="0">
                <a:solidFill>
                  <a:srgbClr val="990000"/>
                </a:solidFill>
              </a:rPr>
              <a:t>Goût :</a:t>
            </a:r>
            <a:r>
              <a:rPr lang="fr-FR" sz="2200" b="1" dirty="0">
                <a:solidFill>
                  <a:srgbClr val="FF0000"/>
                </a:solidFill>
              </a:rPr>
              <a:t> </a:t>
            </a:r>
            <a:r>
              <a:rPr lang="fr-FR" sz="2200" dirty="0"/>
              <a:t>critère le plus important</a:t>
            </a:r>
            <a:endParaRPr lang="fr-FR" sz="2200" dirty="0">
              <a:solidFill>
                <a:srgbClr val="FF0000"/>
              </a:solidFill>
            </a:endParaRPr>
          </a:p>
          <a:p>
            <a:pPr lvl="1" eaLnBrk="1" hangingPunct="1"/>
            <a:r>
              <a:rPr lang="fr-FR" sz="2200" b="1" dirty="0"/>
              <a:t>Odeur</a:t>
            </a:r>
            <a:r>
              <a:rPr lang="fr-FR" sz="2200" dirty="0"/>
              <a:t> : permet surtout localisation mais a peu d’influence sur l’appétit </a:t>
            </a:r>
          </a:p>
          <a:p>
            <a:pPr lvl="1" eaLnBrk="1" hangingPunct="1"/>
            <a:r>
              <a:rPr lang="fr-FR" sz="2200" b="1" dirty="0"/>
              <a:t>Texture </a:t>
            </a:r>
            <a:r>
              <a:rPr lang="fr-FR" sz="2200" dirty="0"/>
              <a:t>: chaque individu a ses propres préférences</a:t>
            </a:r>
          </a:p>
          <a:p>
            <a:pPr lvl="2" eaLnBrk="1" hangingPunct="1"/>
            <a:r>
              <a:rPr lang="fr-FR" sz="1700" dirty="0"/>
              <a:t>Les carnivores apprécient généralement les aliments huileux et en morceaux</a:t>
            </a:r>
          </a:p>
          <a:p>
            <a:pPr lvl="2" eaLnBrk="1" hangingPunct="1"/>
            <a:r>
              <a:rPr lang="fr-FR" sz="1700" dirty="0"/>
              <a:t>Les ruminants apprécient généralement les fibres longues peu broyées</a:t>
            </a:r>
          </a:p>
          <a:p>
            <a:pPr lvl="1" eaLnBrk="1" hangingPunct="1"/>
            <a:r>
              <a:rPr lang="fr-FR" sz="2200" b="1" dirty="0"/>
              <a:t>Température </a:t>
            </a:r>
            <a:r>
              <a:rPr lang="fr-FR" sz="2200" dirty="0"/>
              <a:t>: la plupart des animaux préfèrent les repas tièdes surtout lorsqu’il fait froid</a:t>
            </a:r>
          </a:p>
        </p:txBody>
      </p:sp>
    </p:spTree>
    <p:extLst>
      <p:ext uri="{BB962C8B-B14F-4D97-AF65-F5344CB8AC3E}">
        <p14:creationId xmlns:p14="http://schemas.microsoft.com/office/powerpoint/2010/main" val="315567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35F40A-CCC2-4B6F-B823-8637BC91BD62}" type="slidenum">
              <a:rPr lang="fr-FR" smtClean="0">
                <a:solidFill>
                  <a:srgbClr val="000000"/>
                </a:solidFill>
                <a:cs typeface="Arial" charset="0"/>
              </a:rPr>
              <a:pPr/>
              <a:t>9</a:t>
            </a:fld>
            <a:endParaRPr lang="fr-FR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8454"/>
            <a:ext cx="8229600" cy="1262063"/>
          </a:xfrm>
        </p:spPr>
        <p:txBody>
          <a:bodyPr/>
          <a:lstStyle/>
          <a:p>
            <a:pPr eaLnBrk="1" hangingPunct="1"/>
            <a:r>
              <a:rPr lang="fr-FR"/>
              <a:t>Influence de l’aliment sur l’appétit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6300"/>
            <a:ext cx="8150225" cy="4559300"/>
          </a:xfrm>
        </p:spPr>
        <p:txBody>
          <a:bodyPr/>
          <a:lstStyle/>
          <a:p>
            <a:pPr eaLnBrk="1" hangingPunct="1"/>
            <a:r>
              <a:rPr lang="fr-FR" sz="3100" dirty="0"/>
              <a:t>Appétence:</a:t>
            </a:r>
          </a:p>
          <a:p>
            <a:pPr lvl="1" eaLnBrk="1" hangingPunct="1"/>
            <a:r>
              <a:rPr lang="fr-FR" sz="2200" dirty="0"/>
              <a:t>Si appétence élevée, </a:t>
            </a:r>
            <a:r>
              <a:rPr lang="fr-FR" sz="2200" b="1" dirty="0">
                <a:solidFill>
                  <a:srgbClr val="800000"/>
                </a:solidFill>
              </a:rPr>
              <a:t>moins de sensibilité</a:t>
            </a:r>
            <a:r>
              <a:rPr lang="fr-FR" sz="2200" dirty="0"/>
              <a:t> du système aux feedbacks </a:t>
            </a:r>
            <a:r>
              <a:rPr lang="fr-FR" sz="2200" b="1" dirty="0">
                <a:solidFill>
                  <a:srgbClr val="800000"/>
                </a:solidFill>
              </a:rPr>
              <a:t>anorexigènes</a:t>
            </a:r>
            <a:r>
              <a:rPr lang="fr-FR" sz="2200" dirty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fr-FR" sz="1800" b="1" dirty="0">
                <a:solidFill>
                  <a:srgbClr val="7030A0"/>
                </a:solidFill>
              </a:rPr>
              <a:t>	Ex : </a:t>
            </a:r>
            <a:r>
              <a:rPr lang="fr-FR" sz="1800" dirty="0"/>
              <a:t>animal avec poids normal nourri avec un aliment fade qui devient obèse quand il est nourri avec un aliment appétent</a:t>
            </a:r>
          </a:p>
          <a:p>
            <a:pPr eaLnBrk="1" hangingPunct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7826864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Affichage à l'écran (4:3)</PresentationFormat>
  <Paragraphs>183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Wingdings</vt:lpstr>
      <vt:lpstr>Pixel</vt:lpstr>
      <vt:lpstr>Faim et Satiété </vt:lpstr>
      <vt:lpstr>Introduction </vt:lpstr>
      <vt:lpstr>Rôle central de l’hypothalamus (noyau arqué)</vt:lpstr>
      <vt:lpstr>Satiété</vt:lpstr>
      <vt:lpstr>Satiété</vt:lpstr>
      <vt:lpstr>Satiété</vt:lpstr>
      <vt:lpstr>Sensation de faim</vt:lpstr>
      <vt:lpstr>Influence de l’aliment sur l’appétit</vt:lpstr>
      <vt:lpstr>Influence de l’aliment sur l’appétit</vt:lpstr>
      <vt:lpstr>Influence des facteurs environnementaux sur l’appétit </vt:lpstr>
      <vt:lpstr>Effets des stéroïdes</vt:lpstr>
      <vt:lpstr>Anorexie</vt:lpstr>
      <vt:lpstr>Soif  et comportement dipsique </vt:lpstr>
      <vt:lpstr>Soif</vt:lpstr>
      <vt:lpstr>Soif</vt:lpstr>
      <vt:lpstr>Question</vt:lpstr>
      <vt:lpstr>Soif</vt:lpstr>
      <vt:lpstr>Soif osmotique</vt:lpstr>
      <vt:lpstr>Soif volumétrique/hypovolémique</vt:lpstr>
      <vt:lpstr>Satiété en eau</vt:lpstr>
      <vt:lpstr>Soif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2023-09-08T06:07:27Z</dcterms:created>
  <dcterms:modified xsi:type="dcterms:W3CDTF">2023-09-08T06:07:33Z</dcterms:modified>
</cp:coreProperties>
</file>