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379" r:id="rId2"/>
    <p:sldMasterId id="2147484426" r:id="rId3"/>
  </p:sldMasterIdLst>
  <p:notesMasterIdLst>
    <p:notesMasterId r:id="rId45"/>
  </p:notesMasterIdLst>
  <p:handoutMasterIdLst>
    <p:handoutMasterId r:id="rId46"/>
  </p:handoutMasterIdLst>
  <p:sldIdLst>
    <p:sldId id="420" r:id="rId4"/>
    <p:sldId id="307" r:id="rId5"/>
    <p:sldId id="363" r:id="rId6"/>
    <p:sldId id="354" r:id="rId7"/>
    <p:sldId id="309" r:id="rId8"/>
    <p:sldId id="310" r:id="rId9"/>
    <p:sldId id="311" r:id="rId10"/>
    <p:sldId id="366" r:id="rId11"/>
    <p:sldId id="312" r:id="rId12"/>
    <p:sldId id="355" r:id="rId13"/>
    <p:sldId id="417" r:id="rId14"/>
    <p:sldId id="367" r:id="rId15"/>
    <p:sldId id="313" r:id="rId16"/>
    <p:sldId id="314" r:id="rId17"/>
    <p:sldId id="405" r:id="rId18"/>
    <p:sldId id="316" r:id="rId19"/>
    <p:sldId id="428" r:id="rId20"/>
    <p:sldId id="370" r:id="rId21"/>
    <p:sldId id="359" r:id="rId22"/>
    <p:sldId id="429" r:id="rId23"/>
    <p:sldId id="320" r:id="rId24"/>
    <p:sldId id="401" r:id="rId25"/>
    <p:sldId id="372" r:id="rId26"/>
    <p:sldId id="321" r:id="rId27"/>
    <p:sldId id="371" r:id="rId28"/>
    <p:sldId id="387" r:id="rId29"/>
    <p:sldId id="362" r:id="rId30"/>
    <p:sldId id="373" r:id="rId31"/>
    <p:sldId id="406" r:id="rId32"/>
    <p:sldId id="407" r:id="rId33"/>
    <p:sldId id="408" r:id="rId34"/>
    <p:sldId id="374" r:id="rId35"/>
    <p:sldId id="356" r:id="rId36"/>
    <p:sldId id="318" r:id="rId37"/>
    <p:sldId id="421" r:id="rId38"/>
    <p:sldId id="422" r:id="rId39"/>
    <p:sldId id="423" r:id="rId40"/>
    <p:sldId id="424" r:id="rId41"/>
    <p:sldId id="425" r:id="rId42"/>
    <p:sldId id="426" r:id="rId43"/>
    <p:sldId id="427" r:id="rId44"/>
  </p:sldIdLst>
  <p:sldSz cx="10287000" cy="6858000" type="35mm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3366FF"/>
    <a:srgbClr val="009900"/>
    <a:srgbClr val="33CC33"/>
    <a:srgbClr val="FF0000"/>
    <a:srgbClr val="FF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2" y="965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1.wmf"/><Relationship Id="rId7" Type="http://schemas.openxmlformats.org/officeDocument/2006/relationships/image" Target="../media/image17.wmf"/><Relationship Id="rId2" Type="http://schemas.openxmlformats.org/officeDocument/2006/relationships/image" Target="../media/image10.wmf"/><Relationship Id="rId1" Type="http://schemas.openxmlformats.org/officeDocument/2006/relationships/image" Target="../media/image14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69FBB6B-6CB3-4001-AF45-14B168792C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AA8162-1804-4BE4-9107-14CE8F7ACA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B938531-21A1-45B6-9E1C-1AD34BF2FE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CD0A6FF-0279-4AEE-9D48-14D6634EAE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E5E40E-5FC3-44D9-BE82-6664F92E4496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A865BE-1399-4623-B6AD-F5FE073873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46E8E7-5366-4F4A-B4B7-1675928B692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6D606BC-C14F-4FED-803F-1AF0B25D012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42925" y="744538"/>
            <a:ext cx="5584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A6CA2D5-DA8E-4462-9956-ABCA72E654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145D967-FB52-4906-AD3C-2DF07CB9FA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4C5781E-D9BF-491D-964E-9486AB2CD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CF1ED2-5D57-4C46-9620-A72D173595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0295530-5D06-4DC4-AB50-A9073E857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E6945-B8B8-4346-AB96-0B0AD3C0B788}" type="slidenum">
              <a:rPr lang="fr-FR" altLang="fr-F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C54740E-E603-4535-9F97-472B5D387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6D358C6-7855-4BCD-B534-C275656A1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53E618B-B65D-480F-ACC3-1D90E548A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671726-5DBC-4468-9B5D-882FF3281409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C79A54B-AFE1-4F66-B256-3F2FB43BB0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6116F5C-57D2-4313-BFDA-01D1A2CD1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19F241E-A611-4EA3-8039-A35271D00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D2737D-6952-481A-92EF-B8931DDDDDC0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F809422-127E-49EE-B043-EB3200E28C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ABC84D8-08BC-47B3-9CDF-82C2B889B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5229C5E-7E3E-4AC5-80A4-925905D7A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EBD314-30C1-497E-9BD7-1E55F125B70F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7019215-A846-4BFA-A19D-9060381533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438AC65-6682-4028-89FA-D9D2DDA6A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038B298-FAA9-42C8-B257-A661919A0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F5668-0944-4C88-89EC-CBF86811DD09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E5DF2E3-1461-416B-AE65-8C47C12237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C2C65C1-C470-4FDC-94E2-D3E9E78EA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6E72457-FBAF-4A87-BE06-8EC6337F3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977089-658F-4D6A-A081-F265FD91A7C7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F35A834-4305-40DF-B3B1-6CD762690A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A922CC7-BF72-4D95-8A47-33BCBD84A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4C44142-4ABF-4099-9A32-6D3EAB750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8AD39A-EDEC-42D4-95D0-EE8B3F6BEF7B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D9BEE43-9F76-4D4D-B337-54FE5C98DC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64EE0EA-DCBA-49F4-A3F6-1EBDC3F19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8CDC997-CC23-446C-A1BC-002E7E68F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2147B9-6F74-490A-A46F-3555A45F43D5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DCF74C6-82FD-46A8-99D4-AE560DE13B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6B16081-2B15-44FC-85E3-307661A2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FF7FA-6E9B-4058-AF77-4F5C2BF806FB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8870F30-5FF5-45A8-8174-5F4D83784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3859D0-8675-4A74-A755-C46BC372F407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599D0FB-7301-4A84-9328-3F6F369F15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E99F0D2-B301-48F3-8241-E5AC3D861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D719F18-4DE5-4B10-AB09-1CBB01BCC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D1273E-B32C-42C6-9925-44F8B7D4EBA9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A5B25E9-AB11-4292-829B-8EAAD23BD2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7B649E4-B193-4608-B50C-B3EC63C1E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E0B2D48-7656-4396-94DB-2C883BE07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CA12A3-B9C8-4FA7-B80C-8E895D7D2146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87E6E8A-B08C-40DB-8AD6-A802282885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2161C27-FD4A-4A18-BA7B-52CFB15D0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212C8B-2B7C-4E1C-8867-598F28757851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E5AB2D-8292-4232-A531-3AB5D1610C20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72F202E-1AB7-4653-B227-91C840C17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970E21-7575-4942-9AB5-EBA5620E3E50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28F1F6A-5107-4DDE-8F3C-A0718DBADD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96900" y="776288"/>
            <a:ext cx="5476875" cy="365125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1AAFD31-FE6C-42A2-8043-0C0DEE2B5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2338"/>
            <a:ext cx="4891088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5722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8EC3544-16EB-4A5E-A299-BE9AB590A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9BDBF-D800-4771-B944-4CCE4534164C}" type="slidenum">
              <a:rPr lang="fr-FR" altLang="fr-FR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B5C3F40-B22C-497F-A140-EDC0C09796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339E67E-7514-4BEF-8F0E-95956461E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5D7C44F-12FD-44B3-B30D-9BF0537F5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D05F6E-AE88-425B-81CE-D5C46247B6AD}" type="slidenum">
              <a:rPr lang="fr-FR" altLang="fr-FR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9DB6DC5-9A14-41C3-A9B9-FEC39B8FC3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997A611-C3A7-435C-80D6-76FBE9153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308B9F7-AF1A-4522-B92B-25BAB764D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5EB93B-E82C-4A76-B942-70754929A26E}" type="slidenum">
              <a:rPr lang="fr-FR" altLang="fr-FR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8268957-94FE-4134-8F73-235E3C2ED7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41350" y="803275"/>
            <a:ext cx="5386388" cy="3592513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8ED0819A-F177-4605-9948-10238DC12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60D1F28B-CFD7-430D-8D3C-4E0D28EAA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1AF6F4-6E06-462B-B756-0804F6453E15}" type="slidenum">
              <a:rPr lang="fr-FR" altLang="fr-FR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3949257-F3A4-424C-AA7B-671C183825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5589CA3-C2BC-452A-B504-E0FB2AB4C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9F34861-AD9D-45E4-83AC-246A32E148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B95EE4-9B14-45E9-A4BC-F47CA58A6E43}" type="slidenum">
              <a:rPr lang="fr-FR" altLang="fr-FR"/>
              <a:pPr>
                <a:spcBef>
                  <a:spcPct val="0"/>
                </a:spcBef>
              </a:pPr>
              <a:t>27</a:t>
            </a:fld>
            <a:endParaRPr lang="fr-FR" altLang="fr-F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1F76150-4095-420A-BCE7-A5D1734771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82613" y="766763"/>
            <a:ext cx="5505450" cy="3671887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D613436-4E31-4D25-B6D5-CEC1249F9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9E7C115-93C1-4D4C-AA54-4B4478133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21EB96-38BE-4713-A2A3-EDB8CBD3187E}" type="slidenum">
              <a:rPr lang="fr-FR" altLang="fr-FR"/>
              <a:pPr>
                <a:spcBef>
                  <a:spcPct val="0"/>
                </a:spcBef>
              </a:pPr>
              <a:t>28</a:t>
            </a:fld>
            <a:endParaRPr lang="fr-FR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38089C04-4ED5-4C78-AACB-3A934EF17D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55287974-C6BB-4693-B0EB-D6606DE3F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ACCE3EF-69A0-42AF-A932-ECC7F1911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F663F9-D9E3-402A-B8B9-BDBBD4840793}" type="slidenum">
              <a:rPr lang="fr-FR" altLang="fr-FR"/>
              <a:pPr>
                <a:spcBef>
                  <a:spcPct val="0"/>
                </a:spcBef>
              </a:pPr>
              <a:t>29</a:t>
            </a:fld>
            <a:endParaRPr lang="fr-FR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1712EEE-3EB7-4B76-B636-1A9A6B3D5F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39763" y="803275"/>
            <a:ext cx="5391150" cy="35941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DE0252A-82AE-46B3-827B-B1B5FF874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2DAA116-7788-409A-AB7F-2C7D9A7DD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5FF565-F581-4354-8D09-F456D941F61E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F4C9C0A-055A-44B8-B89D-25B402DE22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0BAFFDE-6940-4BCC-A1B9-98CFEA689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AC2A94A-8424-43FA-BF4D-7F9873510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641A4F-3753-4C63-B5A6-D8DD062E9F15}" type="slidenum">
              <a:rPr lang="fr-FR" altLang="fr-FR"/>
              <a:pPr>
                <a:spcBef>
                  <a:spcPct val="0"/>
                </a:spcBef>
              </a:pPr>
              <a:t>30</a:t>
            </a:fld>
            <a:endParaRPr lang="fr-FR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DEECEEE-E7A4-4779-8EA9-135DE14B5E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39763" y="803275"/>
            <a:ext cx="5389562" cy="35941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5530B98-CF61-458E-9C52-90C8500B3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5B04D27-F0C7-495D-9608-9E2EA94AE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513269-F1B3-44AE-B2E6-3F9BC5409479}" type="slidenum">
              <a:rPr lang="fr-FR" altLang="fr-FR"/>
              <a:pPr>
                <a:spcBef>
                  <a:spcPct val="0"/>
                </a:spcBef>
              </a:pPr>
              <a:t>31</a:t>
            </a:fld>
            <a:endParaRPr lang="fr-FR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40B6426-BCF1-4C97-9E39-3785EC4E92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39763" y="803275"/>
            <a:ext cx="5389562" cy="35941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2B65EBD-6622-4BDB-86E1-B21EA6481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239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BE3324E-221D-44DC-BB15-168680BD9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6303F0-219E-4E06-BDA7-F80A3AA3B320}" type="slidenum">
              <a:rPr lang="fr-FR" altLang="fr-FR"/>
              <a:pPr>
                <a:spcBef>
                  <a:spcPct val="0"/>
                </a:spcBef>
              </a:pPr>
              <a:t>32</a:t>
            </a:fld>
            <a:endParaRPr lang="fr-FR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850212E-91B7-4BE8-89C9-D4E1B07691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9FBEF5E-017A-40B2-9035-29A19D74B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15F3F52-9FAC-4DE7-B9B2-47537B7F3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1418CF-0366-4F7B-851F-495B2D97C625}" type="slidenum">
              <a:rPr lang="fr-FR" altLang="fr-FR"/>
              <a:pPr>
                <a:spcBef>
                  <a:spcPct val="0"/>
                </a:spcBef>
              </a:pPr>
              <a:t>33</a:t>
            </a:fld>
            <a:endParaRPr lang="fr-FR" altLang="fr-FR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47C1518-2B34-46D0-90FB-BD07E7433D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FD02C90F-AF8E-4A1D-9D2D-AC3E19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DB40DA2-9E2F-48D1-BB52-11FDE2666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98A40F-5EE3-4DB9-B9E7-2EFB36030F6E}" type="slidenum">
              <a:rPr lang="fr-FR" altLang="fr-FR"/>
              <a:pPr>
                <a:spcBef>
                  <a:spcPct val="0"/>
                </a:spcBef>
              </a:pPr>
              <a:t>34</a:t>
            </a:fld>
            <a:endParaRPr lang="fr-FR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9D867050-D9AC-44E7-BD78-6054C69301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2E2126F-A14A-4F89-BA9E-91432CACF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625576A-19EB-480A-9C63-36B33C1DF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EF5676-A1C2-411B-A87A-8D1625A78259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EB16B05-3EB2-493D-BD36-836B71D4D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DFCDCA4-E9D6-4482-90E4-2168E06CE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724E199-23C7-47CB-9C44-D82140B1FC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0B5BC7-8094-40A1-AD9F-BD7E18C967C4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85E7422-6BD2-4905-A6BD-5AFC40477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ABD2139-7583-4821-BD9E-C7AA0ADCE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7DB3BD22-3ED0-4C07-AF5E-1DF705A07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0C073F-ADEF-4EC7-A6EB-3F4F2EB5E546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E04F962-F89B-4596-A1C3-9B7023895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30C1690-0682-4430-A1F3-862C7C249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3A6354C-B408-4FA1-A781-FEFD3AA36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FE9083-C9A0-4487-9312-21C7BDDD4450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FAAD3F6-247A-4763-B3AF-437FF519A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750888"/>
            <a:ext cx="5565775" cy="3709987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530C58BD-236B-4BAE-8DAA-4B9C80F7C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BF95A5E2-568C-4219-879B-68DF8812F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44D3E0-EF07-4ECA-8329-970BAA7FC0F2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8B8A90B-4100-4175-812D-A6A3EF012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1A41E391-4FD5-4665-AE83-59188F31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283AFAA-128F-4A57-9BB3-4BDBDBC4F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C8F1FC-F693-46A3-8CDE-A5ECE16ECB79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2E815B0-3BD4-4410-9C25-43A9DEA901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44513" y="744538"/>
            <a:ext cx="5583237" cy="3722687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7B84ECA-62E6-4313-AE24-184D75061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A96FA01-FFF4-40F1-B336-7C8655D88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268747-7C31-49AE-AB87-E57B314D3E42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A1E75F58-6548-41DC-BAF2-8C29524E3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1CAF7C1-0005-4CB4-A561-B478DAA4E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4C8C552D-744B-4AA5-8E7F-78D77BEF2C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C02268-B125-4509-BE49-B7634D60208E}" type="slidenum">
              <a:rPr lang="fr-FR" altLang="fr-F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32539A1-F54F-48D2-BE1C-4F10AFD6E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843A7E8-4C6A-4FFF-883D-1071732D2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22CFC52-1091-4AF7-BB4C-F61C3C8C3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D8ED0A-DBA3-419C-89CD-3DFBAED1241C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F71D060-2017-456A-9385-392246E6C8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0D4D4BE-9E98-4880-919B-993E95F5C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9FA639C-6673-4D98-A3F4-1205A612B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FD93E2-8798-4149-82E4-F04A6AB2E46E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77B310E-3A79-4DBF-917F-C565C32570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5DB3C33-459F-420A-B310-BB8C601DD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C7C973-511B-473C-8A5D-DC9F3964C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433541-73A5-44A2-AA55-D8D8A817F5FB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45B61D3-44C8-4300-A18A-365AE18BF0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B191A37-A49D-4675-939E-409CC5B5D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E23ACDC-5D86-4546-A6CD-7C2916854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AE3A32-3BB1-4B78-BF4F-B60157C8BFA7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4906898-CC7F-4EE5-8688-C33DC00C04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083AFF3-2348-4DD4-9E2F-11218B4F1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F0A30E4-C4B6-45FD-9EFC-C04F6F5B5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4D9A87-819A-46A9-9011-F60C4710841E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CF6C3F9-C2F0-421D-A008-F91668EE0B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579438" y="766763"/>
            <a:ext cx="5510212" cy="367347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AC942B8-9B99-433D-8054-BECBB0559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30750"/>
            <a:ext cx="4891088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2000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5DE1337-ECA7-47C9-867F-1DE3D3C381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BADCCA5-E05F-4441-9754-ACA68D417F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0175F86-084C-40E5-8502-BAAA88544B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4059B2C1-AED3-44CB-B8D5-797613363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FCDB3DB-FDB3-4A8F-9D01-31EC300366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F00CEF1F-AA97-40C0-951B-A2D0428D47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4C6A631-25C0-44D9-A934-B1900B100E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2ACD70D-8A2F-4D5F-949B-A3848F5B3C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F088EE2-23BF-461D-A994-C2C1EAB9D9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5324F5D6-B895-4033-B4D8-4F0FEC84B6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1E98376-4983-4728-B27D-19AFF98E02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AD5206D-5327-40AD-B37A-030C224922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6DEA318-3BEF-4DD1-ADEA-D827220EE5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EBFA202F-EBC8-4AA6-976A-AB04B3DB79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D166DD7-B625-4519-B778-BD9447986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6C7A6C5-04DA-4635-8922-D88ABD667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2BEED33-E482-4276-B86A-F5F17B866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A7AE9F-37B7-40C8-91EB-327A720847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139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F226F-9C0E-4CF0-9C62-7C54229C3C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DA1303-965E-4E46-B7CA-43F86B55E8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08A4-7442-4E77-99FE-0224F13D94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B875E4F-8268-4CB6-9F6B-9405ADAF84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57E7D7-CDFE-496E-B1E8-579C6047E0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6F29DD-BDC2-4585-97FF-F43D962FA5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7E7D6-D1E9-4283-8DFA-6045D569CF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FDB65CF-521D-43C1-90FF-555EEF06E68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51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AE5FE2-5D00-478B-9A3E-D70432F614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9D608A-04BA-45BC-856A-A26E583E54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7491-ACB5-44AC-903C-F3F8D245DF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3604FF3-3D29-4F34-A009-D8C67ABCD9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5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05680-4CC7-4F5B-9BCB-7FACC30A7B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498067-D910-4704-A9E7-327F6D629D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ADD6-65F9-430A-B913-188DE0E634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EE78E0C5-CF06-4C6F-ABC3-18F92812F01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36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23E52-63F4-4BE0-AF11-1E8E20AAA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DC6936-7EF2-4A9D-A563-AC72BE15A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14894-F97A-43C7-9D2D-022FC2FBA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4B17-774D-4DFD-96CA-105A42C26A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496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8FE566-B791-4A23-9BD0-6FBC2A3FB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D7891B-1500-450D-9823-B6EAC27EF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256DB-33E2-4660-9ADE-9866F3489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82A1-5E39-45A5-8676-026723B2E3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736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1CFCB-225C-4F21-9288-0AC99E8B2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E886C7-6679-4C7C-A3CC-E70B01E27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91476-AA04-4958-A9C7-265362F0B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F7B4-EC18-48AD-911F-43EFAC9F05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410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74F3AC-96D8-423C-BEB0-95F6CA441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BCBA6-5D4A-46B2-8CF8-31C52C99B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9CE51-66DB-4125-9888-EEDF295C4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C9FC-B502-47F0-89D9-C3966D3751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9051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6C81CA-02C5-43DA-A2D3-C6E83BED5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3AB08B-06DF-4DA6-895D-3E8042E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5E1505-F232-40C3-8F97-36FF44DEE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89E8-380B-4A6F-9459-5E42460A74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671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978563-C6E4-409D-B827-21F8BD339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B33588-D8A5-4DA7-A4D2-5F686F749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3C5897-5707-42D4-8D44-1E4DA3700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15730-324E-411C-A42C-E24AD1DFFF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70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636E09-3131-4FCF-8382-0FC0616C62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FFCE21-8118-4090-8FEB-F228BF1AE6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4F8E-8F01-407B-B5ED-17D94556F5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4305807-C5CD-4BEE-8C2A-44984C0A23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9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2DBF03-933E-422B-8FE6-8E4D5C212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262F1D-D076-48CC-947E-57650E94E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12E4C4-AB98-4589-8D49-31012DAB3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658B1-A556-4F6A-9826-87EA162EE4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941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B5FD83-FA2F-4E0C-956A-E972197FD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79B92-77C5-4851-84CC-FE7AEFD7E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C0527-BC5F-4300-862A-ABA8496D7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8F80-AE5D-47DF-9B67-6B061F37BA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0979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4AD3A-C30F-4119-8E38-14F05009E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DF0B1-9CAE-47DF-848B-B501C528D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F9DBA-A672-4F61-9AF1-CAB1CDCE9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9C8FA-BC48-4EA9-8B7C-6DC6FB5FF8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783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76D2B-0467-4CCB-BEB7-7142D68DB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E39EE-5376-4D7D-A328-F9EB09082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0AC40-E3C5-47E8-9A78-E5B29DA1C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FF2D-A1F6-4036-B25A-A6E8338E20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4400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CB7737-0197-46DE-9A72-F48565C32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053D7-77FA-4828-AF3C-7714C278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79F3D8-5993-4AF6-AC8F-4CE4DB1CA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0829-32E6-4C60-B1BD-79FD79A7A4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084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C6FF7D-A3B5-4B3F-A607-5130DE993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EBE0BC-03D4-4142-A3D1-84729F2B3F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20624DA-D049-4DC5-B378-8F6E65B0B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B8EC-E80E-409F-9E92-B9F06EB300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8114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612CAB-68FD-4978-A0F4-CE7F8D620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88A98-4F24-48A4-8A6E-B62D60A28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C6C0D3-9746-4558-85AF-00D225B5F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495D-2747-4D6D-97BE-A77DB9AFC52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329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A5836-BDAD-4ACA-8E85-EFFAFCFC8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9B4E4-8FC9-4D84-9453-C5C6663B4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D08F45-D81B-45EC-A6BF-FE3621556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5B8A-1535-44AC-A382-8EC0326720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0857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C0F02D-337F-456E-9E7F-C7C70E217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7FAE38C-7F64-487D-8869-B0E3BA7B3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BBF4EAF-BE70-422D-955A-03D3E0A83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BC01-50B6-41BB-9A83-436379EFCE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0950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35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87DD66-284F-4C51-B1CB-7CF79369B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877D10-C70A-404A-BDA0-6C81504A3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F7DE9B-F16E-4AED-82AF-D68CE6BB4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C5B2-21A3-45CF-8FFC-52CC87B6B8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985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682D87-3216-460F-889D-F8B35242B9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6C8164-F348-455A-ADF3-CDE2604490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0DD5C-736B-4047-A5C6-563F91B51C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2D3610C-A2FE-4FE1-8A9A-D78F668C5E9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90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E9CD911-52DE-42C8-9391-EC9A08D6B6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55193CB-3723-43D1-AE3C-090C9DE3FE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323B668-0579-4027-81EE-50E263AC7F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A32D2940-4D15-4238-B2BF-ECA2619F7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D827722A-CEE3-4F7D-AFC6-F1AC45FDFA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C64DF689-4B5C-45DF-BA3D-984436F199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727E0D5C-EC0B-4E1D-97A6-4A79AF4456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FB8D3D7-7233-4A31-8F1A-C138003C20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4B90762-ECF3-4B51-A439-B10A91E2A0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3A9C0106-DF1C-4E1D-9673-08062F9BC3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7590BC5-C30A-4C23-B36D-816985A6F8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AE0147AE-85B4-49E6-A0C3-1A4C340B8F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D0D1F802-11A1-48C9-A1F3-A0A1809099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52590A3-2195-4824-B16B-D06D927E46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9A4925AF-2F4B-45C2-969A-96DE3B6B5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F39B7FB7-6E69-4CCB-A185-8671BD943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862455C-E515-483C-AC24-B62B374A59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723828-1F67-40A3-9BFD-E057310AD2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728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DBBE2C-2559-4D80-B16A-0F21220FD6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10E175-D394-46C3-905E-C837DF4E3A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765C-8F55-4D33-8EF3-969F898B96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077F798-D82B-401D-8280-95D3D1FF78E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398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6004A69-4C16-4AA1-95F0-8891848435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7071FD-3724-42EE-8D68-14522BF4F1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20E6-FB2A-42F0-944B-231845F733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001B955-78A9-4BC8-A5A6-7D7F2DAA258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14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7B2278-E557-4935-B92D-19BB766B79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5FDB6F-4FE8-4C39-90E9-17665AF7E3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6D89F-C654-4208-B9BE-ACEA938B2D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013EFCD-126A-451E-85A7-09F303B288B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152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4470F62-D9C0-495D-82EF-3BF84152BE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8D53AE8-8EC4-4A74-ADF4-CE725237D2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A7AE-FE0E-4712-8F87-9E8133A698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D95516B-934E-4140-8BF5-DAAD7867AF0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403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89F53A-490C-4B59-967F-FE7A4DB017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26630-7C83-4E09-A9A1-03C9FDA1A4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904E-DE8C-4750-B2C6-5A0BF39227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E9BF9B3-E348-4E47-867E-78A55FAB9C0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35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47EDFC5-32F1-4A48-88A0-CA14DDF85E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68BD12-9CFC-4E0B-AC59-004E21E45E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FF3D-C324-49F9-A11C-CC4EEC63ED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EC912EA-4CBC-4974-BC47-09A34BDC19E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74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AAEA2F-2CF7-4442-823F-82839F4ACE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508315A-8A43-4D05-ABB6-9F24E21DDF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5B79-4DC1-4FE3-B8BA-8CA68C2D18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837C884-FFF2-461A-8926-667710E87E4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40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221203B-76E3-4640-AFEC-5DCDE284F1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56D712-A1B2-4F3A-BF32-E88090E0CC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C4412-A373-44B8-8EA0-D5B5590F6D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86B568F-AB8F-4AE1-A95A-9B194EF88E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55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E2E225-1418-4D23-98C3-E8ECD0E2B0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F15D06-25DC-44C5-836C-B2F26E3800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40BA-D4BB-417E-AF18-6BBB637173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D88E2CA-B386-43E4-99B7-E9B286F8A9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13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2A33DB-6662-4561-88DA-443038F60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51E96D-B875-43DD-8875-0F1222893C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B822-D3BD-4632-BE28-4A57126114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3A4B9B3-DA70-45A3-8BA1-B7E1F58F13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57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BAA8FF-F2FA-4C9E-9172-59A24C5115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40D382-8263-4495-BAC3-216A9249F3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C39B-E5B1-48F7-ACD4-950BC79C55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068113A-9E30-45EB-9CB1-BABC7EA7705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13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3886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AD64A5-8789-40A4-B900-AF8AD11097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CEDD7C-87EF-4C05-9BF5-E3643C041B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9F76-272D-43AF-A18C-43DA9D61F4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6675F3A-2756-429A-B50C-C8D7ADB231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703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92583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4552950" cy="18669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C29607F-6639-407D-8FE8-2BD678A17F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4C3EF09-1854-44B3-817C-551C265127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31E7-E312-475F-824B-8D08460375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B281D5E-6DD5-47B1-BAE5-D68EEC2BE1D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9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E83D3E3-E655-4014-ACFC-1198C6AAED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C3C377-4E2B-4782-9A93-1D80BDB704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19FA5-77FE-4805-8842-46F57A157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550368C-1F22-4E13-B845-9AFF48E1E11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04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CEC72-5220-476B-86A4-B8A66052BF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B543-1380-417A-A529-B9DB0EB3BF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B35E-D1E4-4DAE-996D-3F1AAFF92A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FF001A9-4A57-41FC-AA44-5385929D5F9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35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26AC6FB-E966-4B11-8C51-4BDE83F5D6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881476-E90F-45A1-9E01-B220771431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1C98-6A28-4E4C-AF4C-08ABB1C6E2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035ACC9-23F1-40E5-A9B7-69074E803E5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14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B8C375-EBDE-44BD-8561-BA262CD8FC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36ABAE-3DE1-4163-BC12-03B706C31D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2E23-4576-4E39-A0FB-3F7571BF6C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69F75-248E-47E5-8722-F55230204A2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90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47830-06BA-4BC5-B9DB-965EDCDBB8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F894FC-55A0-408A-877E-13FED3AB69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2610D-C52F-4034-A8BF-FA73F085A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030B025-D7A1-42FD-8C6F-586DBAF8EB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FBD0B6C-609B-4DCF-96A6-69B6DA82F8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74E009E-35D7-4FF2-8C55-0B06B44C67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DABB456-40D1-4800-80E9-A2A5AD434F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D83D3F6-A9B2-4A13-A5E3-11F4D5E8AC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F65BE14-EE5E-4F41-ABFC-28CB2926D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48A21241-CC79-46AA-BEAB-36C271C5A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72C447F4-B3EC-4C6F-963C-E5006C44F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FB6B8533-FC7F-40FC-A314-5D55A1E2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420A6DAD-0066-4DD4-B75F-2F90FF52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00D696A5-5FFF-4ABD-832E-C80FB9446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0D1BDB1-B2A2-4313-9117-0F8B3D5FF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85790536-1498-47DB-BC50-17F7FAF67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A9D4DAEA-1978-4A92-A887-3C52525A1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BC7A74F1-B500-409E-8A04-513619053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83FBA01F-80DA-4B51-ACB7-371758FFC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BE1892DB-D750-43B7-8EC9-EC7CB694FA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0F8436D-C93B-4F5D-9D1D-5DA248290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Attention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54EAFFC-B140-4D93-B702-2F74AC223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9A0569-F6E9-456B-A6A3-EC0717432F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469387-5F8B-4E0C-9025-86449D3065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4EC5BA-FFF6-4ED2-BFE6-358D67A8BE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6850" y="6535738"/>
            <a:ext cx="2470150" cy="642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4FFE127-EDB7-47BA-ABC7-FB20CAFB10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0A6F8329-A29B-4390-887A-2C3B1652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308725"/>
            <a:ext cx="1841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4" r:id="rId13"/>
    <p:sldLayoutId id="2147484555" r:id="rId14"/>
    <p:sldLayoutId id="2147484556" r:id="rId15"/>
    <p:sldLayoutId id="214748455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7D71AF4-7E4D-44C5-9D02-1FFB2D8585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D9220BA-D9FF-4DE2-9425-94D8FFA454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72C2B8B-BC16-452B-A74C-FACEBD5A47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EDA99391-9FCB-4FEA-A118-84F28494D2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B8E43C5F-3F02-46AE-86ED-FCD150538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3981C23E-9836-4DA2-BDD0-70C730F8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CB3791CC-22A9-4A00-BFE2-AB3C05493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26C6634F-D6EB-433D-9967-A428C4631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4C525D03-2346-419D-AD7B-D0C1840F1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20E1AF9B-F2FE-4242-8618-AE998DCF0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DA2FE183-8633-47D8-8519-82FC88879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A13982AC-5E0C-40B0-9D1D-5959A986D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B70BF5BD-7651-41EF-ABC1-6E8ADB899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>
            <a:extLst>
              <a:ext uri="{FF2B5EF4-FFF2-40B4-BE49-F238E27FC236}">
                <a16:creationId xmlns:a16="http://schemas.microsoft.com/office/drawing/2014/main" id="{5D6065B7-F88D-4983-9740-CED6D980C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8" name="Rectangle 15">
            <a:extLst>
              <a:ext uri="{FF2B5EF4-FFF2-40B4-BE49-F238E27FC236}">
                <a16:creationId xmlns:a16="http://schemas.microsoft.com/office/drawing/2014/main" id="{C2824DD2-4A47-436C-96E0-BAD3216D8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B36DC6B7-7726-4678-B71F-BCCA58EC66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14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w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png"/><Relationship Id="rId5" Type="http://schemas.openxmlformats.org/officeDocument/2006/relationships/image" Target="../media/image20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56.png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1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5">
            <a:extLst>
              <a:ext uri="{FF2B5EF4-FFF2-40B4-BE49-F238E27FC236}">
                <a16:creationId xmlns:a16="http://schemas.microsoft.com/office/drawing/2014/main" id="{88DDC1EE-9E95-4940-BD54-797C24D0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EB6E0-F1F4-44A5-84C4-619782043CF6}" type="slidenum">
              <a:rPr lang="fr-FR" altLang="fr-FR" sz="14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0A8D537-383E-4237-B7FA-905CB5EB29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6425" y="4365625"/>
            <a:ext cx="8777288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1800">
                <a:latin typeface="Tahoma" panose="020B0604030504040204" pitchFamily="34" charset="0"/>
              </a:rPr>
              <a:t>Alain Bousquet-Mélou</a:t>
            </a:r>
          </a:p>
          <a:p>
            <a:pPr eaLnBrk="1" hangingPunct="1">
              <a:lnSpc>
                <a:spcPct val="80000"/>
              </a:lnSpc>
            </a:pPr>
            <a:endParaRPr lang="fr-FR" altLang="fr-FR" sz="1400" b="1" i="1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1400" b="1" i="1">
                <a:latin typeface="Tahoma" panose="020B0604030504040204" pitchFamily="34" charset="0"/>
              </a:rPr>
              <a:t>Ecole Nationale Vétérinaire de Toulouse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1400" b="1" i="1">
                <a:latin typeface="Tahoma" panose="020B0604030504040204" pitchFamily="34" charset="0"/>
              </a:rPr>
              <a:t>Laboratoire de Physiologie-Pharmacologie-Thérapeutique</a:t>
            </a:r>
          </a:p>
          <a:p>
            <a:pPr eaLnBrk="1" hangingPunct="1">
              <a:lnSpc>
                <a:spcPct val="80000"/>
              </a:lnSpc>
            </a:pPr>
            <a:endParaRPr lang="fr-FR" altLang="fr-FR" sz="1400" b="1" i="1"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fr-FR" sz="1400" b="1" i="1">
                <a:latin typeface="Tahoma" panose="020B0604030504040204" pitchFamily="34" charset="0"/>
              </a:rPr>
              <a:t>UMR INTHERES « Innovations Thérapeutiques et Résistances »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67255A4E-18BD-47B5-9BF3-66464769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6021388"/>
            <a:ext cx="40338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VetAgroSup – 28/29 septembre 2023 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9D9BA22B-38E0-4374-9F70-C21EA86AF2A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322263" y="2349500"/>
            <a:ext cx="9753600" cy="8763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00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Elimination des médicaments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33339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Notion de clairance</a:t>
            </a:r>
          </a:p>
        </p:txBody>
      </p:sp>
      <p:pic>
        <p:nvPicPr>
          <p:cNvPr id="8198" name="Image 1">
            <a:extLst>
              <a:ext uri="{FF2B5EF4-FFF2-40B4-BE49-F238E27FC236}">
                <a16:creationId xmlns:a16="http://schemas.microsoft.com/office/drawing/2014/main" id="{757DB51E-7B04-474F-BB31-8A0F58194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69875"/>
            <a:ext cx="41148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FCB2B0E3-0CC7-46DF-81D4-51BE404C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2133600"/>
            <a:ext cx="19319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F49C421A-C650-4397-9EA3-37822BBBAC62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2641600"/>
            <a:ext cx="5097462" cy="3532188"/>
            <a:chOff x="351" y="1905"/>
            <a:chExt cx="2897" cy="1553"/>
          </a:xfrm>
        </p:grpSpPr>
        <p:sp>
          <p:nvSpPr>
            <p:cNvPr id="26634" name="Line 5">
              <a:extLst>
                <a:ext uri="{FF2B5EF4-FFF2-40B4-BE49-F238E27FC236}">
                  <a16:creationId xmlns:a16="http://schemas.microsoft.com/office/drawing/2014/main" id="{B3EC2C33-8443-40E5-8EA3-A6314F3C4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Line 6">
              <a:extLst>
                <a:ext uri="{FF2B5EF4-FFF2-40B4-BE49-F238E27FC236}">
                  <a16:creationId xmlns:a16="http://schemas.microsoft.com/office/drawing/2014/main" id="{E32CCF6B-DF91-4232-A7EB-CE30597E2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Line 7">
              <a:extLst>
                <a:ext uri="{FF2B5EF4-FFF2-40B4-BE49-F238E27FC236}">
                  <a16:creationId xmlns:a16="http://schemas.microsoft.com/office/drawing/2014/main" id="{4285067B-7E16-4B82-8B00-3677F0E8C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Line 8">
              <a:extLst>
                <a:ext uri="{FF2B5EF4-FFF2-40B4-BE49-F238E27FC236}">
                  <a16:creationId xmlns:a16="http://schemas.microsoft.com/office/drawing/2014/main" id="{470B4A2C-7032-4EDB-A5C3-88252C892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Line 9">
              <a:extLst>
                <a:ext uri="{FF2B5EF4-FFF2-40B4-BE49-F238E27FC236}">
                  <a16:creationId xmlns:a16="http://schemas.microsoft.com/office/drawing/2014/main" id="{10749562-7200-47E3-8D49-3B465E348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Line 10">
              <a:extLst>
                <a:ext uri="{FF2B5EF4-FFF2-40B4-BE49-F238E27FC236}">
                  <a16:creationId xmlns:a16="http://schemas.microsoft.com/office/drawing/2014/main" id="{4E975F37-E5CA-46A1-ACE6-AFEE5AD7B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0" name="Line 11">
              <a:extLst>
                <a:ext uri="{FF2B5EF4-FFF2-40B4-BE49-F238E27FC236}">
                  <a16:creationId xmlns:a16="http://schemas.microsoft.com/office/drawing/2014/main" id="{6E243E95-92B7-4CD7-BFE1-87E73D85D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2">
              <a:extLst>
                <a:ext uri="{FF2B5EF4-FFF2-40B4-BE49-F238E27FC236}">
                  <a16:creationId xmlns:a16="http://schemas.microsoft.com/office/drawing/2014/main" id="{87712770-2A44-45BC-BBA6-5BC7936CA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3">
              <a:extLst>
                <a:ext uri="{FF2B5EF4-FFF2-40B4-BE49-F238E27FC236}">
                  <a16:creationId xmlns:a16="http://schemas.microsoft.com/office/drawing/2014/main" id="{83CCDD64-A42F-4EC4-B551-3512F1009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4">
              <a:extLst>
                <a:ext uri="{FF2B5EF4-FFF2-40B4-BE49-F238E27FC236}">
                  <a16:creationId xmlns:a16="http://schemas.microsoft.com/office/drawing/2014/main" id="{1F5CA595-D922-45D4-9DEC-62C68B125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15">
              <a:extLst>
                <a:ext uri="{FF2B5EF4-FFF2-40B4-BE49-F238E27FC236}">
                  <a16:creationId xmlns:a16="http://schemas.microsoft.com/office/drawing/2014/main" id="{252055EE-D883-48A2-84C5-7C82B5CBF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16">
              <a:extLst>
                <a:ext uri="{FF2B5EF4-FFF2-40B4-BE49-F238E27FC236}">
                  <a16:creationId xmlns:a16="http://schemas.microsoft.com/office/drawing/2014/main" id="{CA504902-2AA0-425A-8501-EC2655512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17">
              <a:extLst>
                <a:ext uri="{FF2B5EF4-FFF2-40B4-BE49-F238E27FC236}">
                  <a16:creationId xmlns:a16="http://schemas.microsoft.com/office/drawing/2014/main" id="{80310675-F091-4138-A7EC-EFA9BEDDC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18">
              <a:extLst>
                <a:ext uri="{FF2B5EF4-FFF2-40B4-BE49-F238E27FC236}">
                  <a16:creationId xmlns:a16="http://schemas.microsoft.com/office/drawing/2014/main" id="{32CCF9C9-465E-4BA2-86EB-085E7651B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19">
              <a:extLst>
                <a:ext uri="{FF2B5EF4-FFF2-40B4-BE49-F238E27FC236}">
                  <a16:creationId xmlns:a16="http://schemas.microsoft.com/office/drawing/2014/main" id="{C27E7FCC-4260-4555-8709-D2F7A7D18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20">
              <a:extLst>
                <a:ext uri="{FF2B5EF4-FFF2-40B4-BE49-F238E27FC236}">
                  <a16:creationId xmlns:a16="http://schemas.microsoft.com/office/drawing/2014/main" id="{FFBAE622-F725-41A8-A39F-41A636C0D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21">
              <a:extLst>
                <a:ext uri="{FF2B5EF4-FFF2-40B4-BE49-F238E27FC236}">
                  <a16:creationId xmlns:a16="http://schemas.microsoft.com/office/drawing/2014/main" id="{D7A50973-3A79-4090-A729-59F20BB1F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22">
              <a:extLst>
                <a:ext uri="{FF2B5EF4-FFF2-40B4-BE49-F238E27FC236}">
                  <a16:creationId xmlns:a16="http://schemas.microsoft.com/office/drawing/2014/main" id="{1A19A17E-D121-4F08-8BBA-B9B2516DB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Line 23">
              <a:extLst>
                <a:ext uri="{FF2B5EF4-FFF2-40B4-BE49-F238E27FC236}">
                  <a16:creationId xmlns:a16="http://schemas.microsoft.com/office/drawing/2014/main" id="{EA5B3AFB-9702-448B-8922-40A213383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3" name="Line 24">
              <a:extLst>
                <a:ext uri="{FF2B5EF4-FFF2-40B4-BE49-F238E27FC236}">
                  <a16:creationId xmlns:a16="http://schemas.microsoft.com/office/drawing/2014/main" id="{0EC346BC-7EE4-4F24-BA77-6441DF305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4" name="Line 25">
              <a:extLst>
                <a:ext uri="{FF2B5EF4-FFF2-40B4-BE49-F238E27FC236}">
                  <a16:creationId xmlns:a16="http://schemas.microsoft.com/office/drawing/2014/main" id="{86C46EAB-DF3C-4BC2-A46D-CAE5015C5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5" name="Line 26">
              <a:extLst>
                <a:ext uri="{FF2B5EF4-FFF2-40B4-BE49-F238E27FC236}">
                  <a16:creationId xmlns:a16="http://schemas.microsoft.com/office/drawing/2014/main" id="{1C31D20C-B473-41A8-B176-3107824CA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6" name="Line 27">
              <a:extLst>
                <a:ext uri="{FF2B5EF4-FFF2-40B4-BE49-F238E27FC236}">
                  <a16:creationId xmlns:a16="http://schemas.microsoft.com/office/drawing/2014/main" id="{CFC385FD-3023-48A7-B825-66706617B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Line 28">
              <a:extLst>
                <a:ext uri="{FF2B5EF4-FFF2-40B4-BE49-F238E27FC236}">
                  <a16:creationId xmlns:a16="http://schemas.microsoft.com/office/drawing/2014/main" id="{FA4B740E-69F5-4BB7-98F1-8B91661D8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8" name="Line 29">
              <a:extLst>
                <a:ext uri="{FF2B5EF4-FFF2-40B4-BE49-F238E27FC236}">
                  <a16:creationId xmlns:a16="http://schemas.microsoft.com/office/drawing/2014/main" id="{7F026EF0-07B1-4549-B8E0-0EFF9F0CE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59" name="Line 30">
              <a:extLst>
                <a:ext uri="{FF2B5EF4-FFF2-40B4-BE49-F238E27FC236}">
                  <a16:creationId xmlns:a16="http://schemas.microsoft.com/office/drawing/2014/main" id="{8CA1474C-C4A7-40EB-BBF2-10E7786A5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0" name="Line 31">
              <a:extLst>
                <a:ext uri="{FF2B5EF4-FFF2-40B4-BE49-F238E27FC236}">
                  <a16:creationId xmlns:a16="http://schemas.microsoft.com/office/drawing/2014/main" id="{E7407FE0-B47D-4FD1-B19F-A26A6790A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1" name="Line 32">
              <a:extLst>
                <a:ext uri="{FF2B5EF4-FFF2-40B4-BE49-F238E27FC236}">
                  <a16:creationId xmlns:a16="http://schemas.microsoft.com/office/drawing/2014/main" id="{22C85D27-A167-449B-B475-BA117883F3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2" name="Freeform 33">
              <a:extLst>
                <a:ext uri="{FF2B5EF4-FFF2-40B4-BE49-F238E27FC236}">
                  <a16:creationId xmlns:a16="http://schemas.microsoft.com/office/drawing/2014/main" id="{A2256258-E1D1-48BC-A34B-9A2A1420B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63" name="Freeform 34">
              <a:extLst>
                <a:ext uri="{FF2B5EF4-FFF2-40B4-BE49-F238E27FC236}">
                  <a16:creationId xmlns:a16="http://schemas.microsoft.com/office/drawing/2014/main" id="{EAD8CCC0-9EEA-4948-8C56-146086D93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4" name="Freeform 35">
              <a:extLst>
                <a:ext uri="{FF2B5EF4-FFF2-40B4-BE49-F238E27FC236}">
                  <a16:creationId xmlns:a16="http://schemas.microsoft.com/office/drawing/2014/main" id="{5FE62EFA-4E9F-48BE-9CAB-27D6F1BFF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5" name="Freeform 36">
              <a:extLst>
                <a:ext uri="{FF2B5EF4-FFF2-40B4-BE49-F238E27FC236}">
                  <a16:creationId xmlns:a16="http://schemas.microsoft.com/office/drawing/2014/main" id="{518A2DB7-2EF0-4D1B-A749-65D58ECB7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6" name="Freeform 37">
              <a:extLst>
                <a:ext uri="{FF2B5EF4-FFF2-40B4-BE49-F238E27FC236}">
                  <a16:creationId xmlns:a16="http://schemas.microsoft.com/office/drawing/2014/main" id="{56416B8C-F689-438B-9630-E73F6C06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7" name="Freeform 38">
              <a:extLst>
                <a:ext uri="{FF2B5EF4-FFF2-40B4-BE49-F238E27FC236}">
                  <a16:creationId xmlns:a16="http://schemas.microsoft.com/office/drawing/2014/main" id="{DA893493-37D0-4450-81B8-04295AD6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8" name="Freeform 39">
              <a:extLst>
                <a:ext uri="{FF2B5EF4-FFF2-40B4-BE49-F238E27FC236}">
                  <a16:creationId xmlns:a16="http://schemas.microsoft.com/office/drawing/2014/main" id="{E79B8A23-CDC4-4C9F-84AA-EB955FD4F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9" name="Freeform 40">
              <a:extLst>
                <a:ext uri="{FF2B5EF4-FFF2-40B4-BE49-F238E27FC236}">
                  <a16:creationId xmlns:a16="http://schemas.microsoft.com/office/drawing/2014/main" id="{45BDF6A5-5C02-42EF-8ACD-5FBFED2BD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0" name="Freeform 41">
              <a:extLst>
                <a:ext uri="{FF2B5EF4-FFF2-40B4-BE49-F238E27FC236}">
                  <a16:creationId xmlns:a16="http://schemas.microsoft.com/office/drawing/2014/main" id="{BAB23A19-2E82-4EB5-884C-3451FA6E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Rectangle 42">
              <a:extLst>
                <a:ext uri="{FF2B5EF4-FFF2-40B4-BE49-F238E27FC236}">
                  <a16:creationId xmlns:a16="http://schemas.microsoft.com/office/drawing/2014/main" id="{42848630-83F6-4157-9891-651EE6F80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3243"/>
              <a:ext cx="6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6672" name="Rectangle 43">
              <a:extLst>
                <a:ext uri="{FF2B5EF4-FFF2-40B4-BE49-F238E27FC236}">
                  <a16:creationId xmlns:a16="http://schemas.microsoft.com/office/drawing/2014/main" id="{60D2435D-A181-48F6-8BA0-F95E5E1B7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111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26673" name="Rectangle 44">
              <a:extLst>
                <a:ext uri="{FF2B5EF4-FFF2-40B4-BE49-F238E27FC236}">
                  <a16:creationId xmlns:a16="http://schemas.microsoft.com/office/drawing/2014/main" id="{55753E7D-32C4-447A-9172-A3121FEE9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973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6674" name="Rectangle 45">
              <a:extLst>
                <a:ext uri="{FF2B5EF4-FFF2-40B4-BE49-F238E27FC236}">
                  <a16:creationId xmlns:a16="http://schemas.microsoft.com/office/drawing/2014/main" id="{3BABD9C1-6FB0-4FFE-A069-939DA700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841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26675" name="Rectangle 46">
              <a:extLst>
                <a:ext uri="{FF2B5EF4-FFF2-40B4-BE49-F238E27FC236}">
                  <a16:creationId xmlns:a16="http://schemas.microsoft.com/office/drawing/2014/main" id="{F5C75D9F-DA94-4479-B282-B826053E5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709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6676" name="Rectangle 47">
              <a:extLst>
                <a:ext uri="{FF2B5EF4-FFF2-40B4-BE49-F238E27FC236}">
                  <a16:creationId xmlns:a16="http://schemas.microsoft.com/office/drawing/2014/main" id="{CA1A7C78-A551-4698-84AF-EF0BBFF7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57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26677" name="Rectangle 48">
              <a:extLst>
                <a:ext uri="{FF2B5EF4-FFF2-40B4-BE49-F238E27FC236}">
                  <a16:creationId xmlns:a16="http://schemas.microsoft.com/office/drawing/2014/main" id="{7B6CD445-5A64-4029-9641-B4F3C696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439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6678" name="Rectangle 49">
              <a:extLst>
                <a:ext uri="{FF2B5EF4-FFF2-40B4-BE49-F238E27FC236}">
                  <a16:creationId xmlns:a16="http://schemas.microsoft.com/office/drawing/2014/main" id="{C35D7193-B9E1-4EFE-9F8A-511EB5B9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30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26679" name="Rectangle 50">
              <a:extLst>
                <a:ext uri="{FF2B5EF4-FFF2-40B4-BE49-F238E27FC236}">
                  <a16:creationId xmlns:a16="http://schemas.microsoft.com/office/drawing/2014/main" id="{8BFFD87A-1BE6-4AA9-A101-41865B6C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175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6680" name="Rectangle 51">
              <a:extLst>
                <a:ext uri="{FF2B5EF4-FFF2-40B4-BE49-F238E27FC236}">
                  <a16:creationId xmlns:a16="http://schemas.microsoft.com/office/drawing/2014/main" id="{0BE6C49E-A79B-46CE-BF94-EF7177A60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03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26681" name="Rectangle 52">
              <a:extLst>
                <a:ext uri="{FF2B5EF4-FFF2-40B4-BE49-F238E27FC236}">
                  <a16:creationId xmlns:a16="http://schemas.microsoft.com/office/drawing/2014/main" id="{5D1E1622-D50F-41EB-A54A-0A8A90438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1905"/>
              <a:ext cx="18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26682" name="Rectangle 53">
              <a:extLst>
                <a:ext uri="{FF2B5EF4-FFF2-40B4-BE49-F238E27FC236}">
                  <a16:creationId xmlns:a16="http://schemas.microsoft.com/office/drawing/2014/main" id="{0113701B-DF12-4E22-B60C-DE7113D73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357"/>
              <a:ext cx="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26683" name="Rectangle 54">
              <a:extLst>
                <a:ext uri="{FF2B5EF4-FFF2-40B4-BE49-F238E27FC236}">
                  <a16:creationId xmlns:a16="http://schemas.microsoft.com/office/drawing/2014/main" id="{D5D79120-FA09-4B94-A002-5045F4C4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26684" name="Rectangle 55">
              <a:extLst>
                <a:ext uri="{FF2B5EF4-FFF2-40B4-BE49-F238E27FC236}">
                  <a16:creationId xmlns:a16="http://schemas.microsoft.com/office/drawing/2014/main" id="{B8423AB9-A115-4898-80F7-2D4B039D3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26685" name="Rectangle 56">
              <a:extLst>
                <a:ext uri="{FF2B5EF4-FFF2-40B4-BE49-F238E27FC236}">
                  <a16:creationId xmlns:a16="http://schemas.microsoft.com/office/drawing/2014/main" id="{CFF6AAE0-6D04-46C8-A6D7-AB93E440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3357"/>
              <a:ext cx="12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26686" name="Rectangle 57">
              <a:extLst>
                <a:ext uri="{FF2B5EF4-FFF2-40B4-BE49-F238E27FC236}">
                  <a16:creationId xmlns:a16="http://schemas.microsoft.com/office/drawing/2014/main" id="{2B5D3D39-1EAF-4E66-9B1F-C01D2F092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357"/>
              <a:ext cx="121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26687" name="Rectangle 58">
              <a:extLst>
                <a:ext uri="{FF2B5EF4-FFF2-40B4-BE49-F238E27FC236}">
                  <a16:creationId xmlns:a16="http://schemas.microsoft.com/office/drawing/2014/main" id="{ADBC445F-F81C-4512-8C69-A7D629153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3357"/>
              <a:ext cx="18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26628" name="Text Box 59">
            <a:extLst>
              <a:ext uri="{FF2B5EF4-FFF2-40B4-BE49-F238E27FC236}">
                <a16:creationId xmlns:a16="http://schemas.microsoft.com/office/drawing/2014/main" id="{AF51ABEE-8BFC-40AC-B533-E7934BC9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165850"/>
            <a:ext cx="90963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sp>
        <p:nvSpPr>
          <p:cNvPr id="232508" name="Freeform 60">
            <a:extLst>
              <a:ext uri="{FF2B5EF4-FFF2-40B4-BE49-F238E27FC236}">
                <a16:creationId xmlns:a16="http://schemas.microsoft.com/office/drawing/2014/main" id="{8106916A-C615-4D2A-BD6B-8B2146374E7B}"/>
              </a:ext>
            </a:extLst>
          </p:cNvPr>
          <p:cNvSpPr>
            <a:spLocks/>
          </p:cNvSpPr>
          <p:nvPr/>
        </p:nvSpPr>
        <p:spPr bwMode="auto">
          <a:xfrm>
            <a:off x="3621088" y="2663825"/>
            <a:ext cx="4464050" cy="3179763"/>
          </a:xfrm>
          <a:custGeom>
            <a:avLst/>
            <a:gdLst>
              <a:gd name="T0" fmla="*/ 2147483646 w 2812"/>
              <a:gd name="T1" fmla="*/ 2147483646 h 2003"/>
              <a:gd name="T2" fmla="*/ 2147483646 w 2812"/>
              <a:gd name="T3" fmla="*/ 2147483646 h 2003"/>
              <a:gd name="T4" fmla="*/ 2147483646 w 2812"/>
              <a:gd name="T5" fmla="*/ 2147483646 h 2003"/>
              <a:gd name="T6" fmla="*/ 2147483646 w 2812"/>
              <a:gd name="T7" fmla="*/ 2147483646 h 2003"/>
              <a:gd name="T8" fmla="*/ 2147483646 w 2812"/>
              <a:gd name="T9" fmla="*/ 2147483646 h 2003"/>
              <a:gd name="T10" fmla="*/ 2147483646 w 2812"/>
              <a:gd name="T11" fmla="*/ 2147483646 h 2003"/>
              <a:gd name="T12" fmla="*/ 2147483646 w 2812"/>
              <a:gd name="T13" fmla="*/ 2147483646 h 2003"/>
              <a:gd name="T14" fmla="*/ 2147483646 w 2812"/>
              <a:gd name="T15" fmla="*/ 2147483646 h 20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12" h="2003">
                <a:moveTo>
                  <a:pt x="29" y="2003"/>
                </a:moveTo>
                <a:cubicBezTo>
                  <a:pt x="30" y="1722"/>
                  <a:pt x="30" y="630"/>
                  <a:pt x="33" y="315"/>
                </a:cubicBezTo>
                <a:cubicBezTo>
                  <a:pt x="36" y="0"/>
                  <a:pt x="0" y="30"/>
                  <a:pt x="45" y="113"/>
                </a:cubicBezTo>
                <a:lnTo>
                  <a:pt x="301" y="815"/>
                </a:lnTo>
                <a:lnTo>
                  <a:pt x="575" y="1271"/>
                </a:lnTo>
                <a:lnTo>
                  <a:pt x="1137" y="1722"/>
                </a:lnTo>
                <a:lnTo>
                  <a:pt x="2812" y="1962"/>
                </a:lnTo>
                <a:lnTo>
                  <a:pt x="37" y="1962"/>
                </a:ln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0" name="Rectangle 61">
            <a:extLst>
              <a:ext uri="{FF2B5EF4-FFF2-40B4-BE49-F238E27FC236}">
                <a16:creationId xmlns:a16="http://schemas.microsoft.com/office/drawing/2014/main" id="{8D42183B-9F7F-46A5-8E12-C7BFA653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>
            <a:extLst>
              <a:ext uri="{FF2B5EF4-FFF2-40B4-BE49-F238E27FC236}">
                <a16:creationId xmlns:a16="http://schemas.microsoft.com/office/drawing/2014/main" id="{ABD282E8-45A9-4C04-8CF8-ED074EDB3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latin typeface="Arial" charset="0"/>
              </a:rPr>
              <a:t>Méthode de mesure (2) :</a:t>
            </a:r>
          </a:p>
        </p:txBody>
      </p:sp>
      <p:sp>
        <p:nvSpPr>
          <p:cNvPr id="232512" name="Rectangle 64">
            <a:extLst>
              <a:ext uri="{FF2B5EF4-FFF2-40B4-BE49-F238E27FC236}">
                <a16:creationId xmlns:a16="http://schemas.microsoft.com/office/drawing/2014/main" id="{EFD2EE40-E408-4AFE-88A4-698DCFDD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068638"/>
            <a:ext cx="3384550" cy="8636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chemeClr val="accent2"/>
                </a:solidFill>
              </a:rPr>
              <a:t>AUC</a:t>
            </a:r>
            <a:r>
              <a:rPr lang="fr-FR" altLang="fr-FR" sz="3600" b="1" baseline="-25000">
                <a:solidFill>
                  <a:schemeClr val="accent2"/>
                </a:solidFill>
              </a:rPr>
              <a:t>(plasma, sang)</a:t>
            </a:r>
          </a:p>
        </p:txBody>
      </p:sp>
      <p:sp>
        <p:nvSpPr>
          <p:cNvPr id="26633" name="Espace réservé du numéro de diapositive 1">
            <a:extLst>
              <a:ext uri="{FF2B5EF4-FFF2-40B4-BE49-F238E27FC236}">
                <a16:creationId xmlns:a16="http://schemas.microsoft.com/office/drawing/2014/main" id="{359D7A82-40CC-422E-A99A-0F431FAC5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1EE8E-6255-46B7-A747-73E32E6AABCE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1">
            <a:extLst>
              <a:ext uri="{FF2B5EF4-FFF2-40B4-BE49-F238E27FC236}">
                <a16:creationId xmlns:a16="http://schemas.microsoft.com/office/drawing/2014/main" id="{25E318A4-21A9-49D7-BCD4-7345C8C2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2295" name="Rectangle 62">
            <a:extLst>
              <a:ext uri="{FF2B5EF4-FFF2-40B4-BE49-F238E27FC236}">
                <a16:creationId xmlns:a16="http://schemas.microsoft.com/office/drawing/2014/main" id="{828FFC48-5CDA-4CB2-A1D1-C59CC3C5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284538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(2) Méthode de calcul :</a:t>
            </a:r>
          </a:p>
        </p:txBody>
      </p:sp>
      <p:sp>
        <p:nvSpPr>
          <p:cNvPr id="28676" name="Espace réservé du numéro de diapositive 1">
            <a:extLst>
              <a:ext uri="{FF2B5EF4-FFF2-40B4-BE49-F238E27FC236}">
                <a16:creationId xmlns:a16="http://schemas.microsoft.com/office/drawing/2014/main" id="{9DFEFF20-4D8F-492C-8352-75DA4A3F1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A3D3D5-CEC0-403B-901B-2FD199C09D0E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682F2CCF-EDCD-4FAA-92A7-B610CC918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512888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(1) Définition :</a:t>
            </a:r>
          </a:p>
        </p:txBody>
      </p:sp>
      <p:sp>
        <p:nvSpPr>
          <p:cNvPr id="65" name="Rectangle 62">
            <a:extLst>
              <a:ext uri="{FF2B5EF4-FFF2-40B4-BE49-F238E27FC236}">
                <a16:creationId xmlns:a16="http://schemas.microsoft.com/office/drawing/2014/main" id="{1F34DC27-7D64-4B33-B03D-631534F9E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797425"/>
            <a:ext cx="50403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(3) Modèle de clairance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61A07D-06DD-4E21-AA2A-8BF47141BD4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3142" y="1568883"/>
            <a:ext cx="4455791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4503B8-5041-462B-B349-262D7BE09F5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76155" y="3197997"/>
            <a:ext cx="3056758" cy="9722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FA2064E-54C0-41B3-B01A-57260544FA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Un modèle général pour la clairance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  <p:sp>
        <p:nvSpPr>
          <p:cNvPr id="30723" name="Espace réservé du numéro de diapositive 1">
            <a:extLst>
              <a:ext uri="{FF2B5EF4-FFF2-40B4-BE49-F238E27FC236}">
                <a16:creationId xmlns:a16="http://schemas.microsoft.com/office/drawing/2014/main" id="{153185AD-A274-488E-A476-149A2238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1FA8DD-69AE-448C-9F34-BB1C66B6F949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AutoShape 3">
            <a:extLst>
              <a:ext uri="{FF2B5EF4-FFF2-40B4-BE49-F238E27FC236}">
                <a16:creationId xmlns:a16="http://schemas.microsoft.com/office/drawing/2014/main" id="{4C4B8B7E-DC74-4C3A-9525-FB54C2DD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7" name="AutoShape 5">
            <a:extLst>
              <a:ext uri="{FF2B5EF4-FFF2-40B4-BE49-F238E27FC236}">
                <a16:creationId xmlns:a16="http://schemas.microsoft.com/office/drawing/2014/main" id="{B8CD8F00-E7BF-42BE-8CBB-113C4263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46438" name="AutoShape 6">
            <a:extLst>
              <a:ext uri="{FF2B5EF4-FFF2-40B4-BE49-F238E27FC236}">
                <a16:creationId xmlns:a16="http://schemas.microsoft.com/office/drawing/2014/main" id="{275A2593-D25E-4FCD-85D8-CE0294D556F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2773" name="Rectangle 18">
            <a:extLst>
              <a:ext uri="{FF2B5EF4-FFF2-40B4-BE49-F238E27FC236}">
                <a16:creationId xmlns:a16="http://schemas.microsoft.com/office/drawing/2014/main" id="{D884B50A-06AA-4B59-A7BE-862B4BF7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4346" name="Rectangle 19">
            <a:extLst>
              <a:ext uri="{FF2B5EF4-FFF2-40B4-BE49-F238E27FC236}">
                <a16:creationId xmlns:a16="http://schemas.microsoft.com/office/drawing/2014/main" id="{C23E5D2B-65FA-4B65-8272-D650F583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vitesse d’extraction</a:t>
            </a:r>
          </a:p>
        </p:txBody>
      </p:sp>
      <p:grpSp>
        <p:nvGrpSpPr>
          <p:cNvPr id="146453" name="Group 21">
            <a:extLst>
              <a:ext uri="{FF2B5EF4-FFF2-40B4-BE49-F238E27FC236}">
                <a16:creationId xmlns:a16="http://schemas.microsoft.com/office/drawing/2014/main" id="{D8E3945E-866E-4A0D-AFFB-908C656B7241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2782" name="Group 9">
              <a:extLst>
                <a:ext uri="{FF2B5EF4-FFF2-40B4-BE49-F238E27FC236}">
                  <a16:creationId xmlns:a16="http://schemas.microsoft.com/office/drawing/2014/main" id="{B11D6CA0-0918-4989-BE4E-ED77C32F8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2784" name="Oval 10">
                <a:extLst>
                  <a:ext uri="{FF2B5EF4-FFF2-40B4-BE49-F238E27FC236}">
                    <a16:creationId xmlns:a16="http://schemas.microsoft.com/office/drawing/2014/main" id="{FFDFF39F-D95F-42F2-84C1-C5D38DE21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2785" name="Rectangle 11">
                <a:extLst>
                  <a:ext uri="{FF2B5EF4-FFF2-40B4-BE49-F238E27FC236}">
                    <a16:creationId xmlns:a16="http://schemas.microsoft.com/office/drawing/2014/main" id="{E8687CF2-9EEC-4DA6-9806-294208C24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2786" name="Line 12">
                <a:extLst>
                  <a:ext uri="{FF2B5EF4-FFF2-40B4-BE49-F238E27FC236}">
                    <a16:creationId xmlns:a16="http://schemas.microsoft.com/office/drawing/2014/main" id="{53AB715A-506E-4D8C-95E5-3D3A63606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787" name="Line 13">
                <a:extLst>
                  <a:ext uri="{FF2B5EF4-FFF2-40B4-BE49-F238E27FC236}">
                    <a16:creationId xmlns:a16="http://schemas.microsoft.com/office/drawing/2014/main" id="{47AF8B7F-7218-40A0-A99A-775EF1B22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788" name="Oval 14">
                <a:extLst>
                  <a:ext uri="{FF2B5EF4-FFF2-40B4-BE49-F238E27FC236}">
                    <a16:creationId xmlns:a16="http://schemas.microsoft.com/office/drawing/2014/main" id="{F0A4A44C-CEF0-4616-A43E-03759678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2783" name="Text Box 20">
              <a:extLst>
                <a:ext uri="{FF2B5EF4-FFF2-40B4-BE49-F238E27FC236}">
                  <a16:creationId xmlns:a16="http://schemas.microsoft.com/office/drawing/2014/main" id="{87029017-4A8A-416E-AC35-A5C69C096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2776" name="Objet 2">
            <a:extLst>
              <a:ext uri="{FF2B5EF4-FFF2-40B4-BE49-F238E27FC236}">
                <a16:creationId xmlns:a16="http://schemas.microsoft.com/office/drawing/2014/main" id="{06A91D3E-7296-442F-BD89-0D76384E6A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413" y="1916113"/>
          <a:ext cx="360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Équation" r:id="rId4" imgW="1803400" imgH="304800" progId="Equation.3">
                  <p:embed/>
                </p:oleObj>
              </mc:Choice>
              <mc:Fallback>
                <p:oleObj name="Équation" r:id="rId4" imgW="18034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79413" y="1916113"/>
                        <a:ext cx="3606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Espace réservé du numéro de diapositive 2">
            <a:extLst>
              <a:ext uri="{FF2B5EF4-FFF2-40B4-BE49-F238E27FC236}">
                <a16:creationId xmlns:a16="http://schemas.microsoft.com/office/drawing/2014/main" id="{99D3F0AD-4E48-4B71-962F-BE08B13A3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8B9075-6EEB-44F3-A7C9-A5C62928461F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E528AB-2BA6-4739-97FA-C4CA97FA59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795" y="3033713"/>
            <a:ext cx="1512615" cy="53957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11FE598-E58E-4964-95AF-AA110F480C7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32803" y="3064453"/>
            <a:ext cx="1512615" cy="53957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D5C06C-27FA-41CE-8150-520B61A103E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271" y="4466937"/>
            <a:ext cx="3112157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0D4DAB6-4115-47C4-BCC0-A10CF74E1B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30725" y="5765798"/>
            <a:ext cx="6791011" cy="584775"/>
          </a:xfrm>
          <a:prstGeom prst="rect">
            <a:avLst/>
          </a:prstGeom>
          <a:blipFill>
            <a:blip r:embed="rId9"/>
            <a:stretch>
              <a:fillRect l="-1792" t="-2041" b="-24490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7" grpId="0" animBg="1"/>
      <p:bldP spid="146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344C4B4B-A61C-4ED3-AADC-56594ABE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2052638"/>
            <a:ext cx="62499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1. par rapport à la vitesse d'entrée :</a:t>
            </a: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B0FF6B40-438B-43AC-95A4-9FFAA8C97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3062288"/>
            <a:ext cx="4333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</a:t>
            </a:r>
          </a:p>
        </p:txBody>
      </p:sp>
      <p:sp>
        <p:nvSpPr>
          <p:cNvPr id="148488" name="Rectangle 8">
            <a:extLst>
              <a:ext uri="{FF2B5EF4-FFF2-40B4-BE49-F238E27FC236}">
                <a16:creationId xmlns:a16="http://schemas.microsoft.com/office/drawing/2014/main" id="{AC5179C4-044A-4173-BFCC-950376D4D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3062288"/>
            <a:ext cx="8651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1-E</a:t>
            </a:r>
          </a:p>
        </p:txBody>
      </p:sp>
      <p:sp>
        <p:nvSpPr>
          <p:cNvPr id="148489" name="Rectangle 9">
            <a:extLst>
              <a:ext uri="{FF2B5EF4-FFF2-40B4-BE49-F238E27FC236}">
                <a16:creationId xmlns:a16="http://schemas.microsoft.com/office/drawing/2014/main" id="{84F03715-C5D8-43C7-A240-70FACE90E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4437063"/>
            <a:ext cx="48101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/>
              <a:t>E</a:t>
            </a:r>
          </a:p>
        </p:txBody>
      </p:sp>
      <p:sp>
        <p:nvSpPr>
          <p:cNvPr id="34822" name="Rectangle 22">
            <a:extLst>
              <a:ext uri="{FF2B5EF4-FFF2-40B4-BE49-F238E27FC236}">
                <a16:creationId xmlns:a16="http://schemas.microsoft.com/office/drawing/2014/main" id="{3595FBB1-B8F3-4076-88E4-868EBF0E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>
            <a:extLst>
              <a:ext uri="{FF2B5EF4-FFF2-40B4-BE49-F238E27FC236}">
                <a16:creationId xmlns:a16="http://schemas.microsoft.com/office/drawing/2014/main" id="{4C9867C1-A60A-4D61-B8C4-C9866455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4824" name="Objet 1">
            <a:extLst>
              <a:ext uri="{FF2B5EF4-FFF2-40B4-BE49-F238E27FC236}">
                <a16:creationId xmlns:a16="http://schemas.microsoft.com/office/drawing/2014/main" id="{68F7DB65-9564-4DB3-888B-2ABF463067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7188" y="185261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Équation" r:id="rId4" imgW="457002" imgH="304668" progId="Equation.3">
                  <p:embed/>
                </p:oleObj>
              </mc:Choice>
              <mc:Fallback>
                <p:oleObj name="Équation" r:id="rId4" imgW="457002" imgH="304668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707188" y="185261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AutoShape 3">
            <a:extLst>
              <a:ext uri="{FF2B5EF4-FFF2-40B4-BE49-F238E27FC236}">
                <a16:creationId xmlns:a16="http://schemas.microsoft.com/office/drawing/2014/main" id="{7EC82425-5A95-463B-AF08-18386755D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826" name="AutoShape 5">
            <a:extLst>
              <a:ext uri="{FF2B5EF4-FFF2-40B4-BE49-F238E27FC236}">
                <a16:creationId xmlns:a16="http://schemas.microsoft.com/office/drawing/2014/main" id="{8E01A809-02E1-4DB3-92B9-CB5EAFCB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4827" name="AutoShape 6">
            <a:extLst>
              <a:ext uri="{FF2B5EF4-FFF2-40B4-BE49-F238E27FC236}">
                <a16:creationId xmlns:a16="http://schemas.microsoft.com/office/drawing/2014/main" id="{4A7DBBA0-6910-45DF-8FD6-B96A1E31DF3C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4828" name="Group 21">
            <a:extLst>
              <a:ext uri="{FF2B5EF4-FFF2-40B4-BE49-F238E27FC236}">
                <a16:creationId xmlns:a16="http://schemas.microsoft.com/office/drawing/2014/main" id="{D3C6D51B-2881-448C-8568-83FE69A645BF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4834" name="Group 9">
              <a:extLst>
                <a:ext uri="{FF2B5EF4-FFF2-40B4-BE49-F238E27FC236}">
                  <a16:creationId xmlns:a16="http://schemas.microsoft.com/office/drawing/2014/main" id="{4F432329-1BDF-485C-B34C-C475EBC54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4836" name="Oval 10">
                <a:extLst>
                  <a:ext uri="{FF2B5EF4-FFF2-40B4-BE49-F238E27FC236}">
                    <a16:creationId xmlns:a16="http://schemas.microsoft.com/office/drawing/2014/main" id="{3F7D06A1-BB4B-4944-932E-8882760B0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4837" name="Rectangle 11">
                <a:extLst>
                  <a:ext uri="{FF2B5EF4-FFF2-40B4-BE49-F238E27FC236}">
                    <a16:creationId xmlns:a16="http://schemas.microsoft.com/office/drawing/2014/main" id="{D559D3E2-2D86-4C15-9A32-652E4354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4838" name="Line 12">
                <a:extLst>
                  <a:ext uri="{FF2B5EF4-FFF2-40B4-BE49-F238E27FC236}">
                    <a16:creationId xmlns:a16="http://schemas.microsoft.com/office/drawing/2014/main" id="{15B4FDB1-7DBD-442C-9FA3-8E77FC947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39" name="Line 13">
                <a:extLst>
                  <a:ext uri="{FF2B5EF4-FFF2-40B4-BE49-F238E27FC236}">
                    <a16:creationId xmlns:a16="http://schemas.microsoft.com/office/drawing/2014/main" id="{69C67026-AE42-46D1-B95E-93C1AE73C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40" name="Oval 14">
                <a:extLst>
                  <a:ext uri="{FF2B5EF4-FFF2-40B4-BE49-F238E27FC236}">
                    <a16:creationId xmlns:a16="http://schemas.microsoft.com/office/drawing/2014/main" id="{3322632F-77B2-4D46-8159-36DEC9C89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4835" name="Text Box 20">
              <a:extLst>
                <a:ext uri="{FF2B5EF4-FFF2-40B4-BE49-F238E27FC236}">
                  <a16:creationId xmlns:a16="http://schemas.microsoft.com/office/drawing/2014/main" id="{600C21E1-1D7B-4579-B002-BDF6DC97B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>
            <a:extLst>
              <a:ext uri="{FF2B5EF4-FFF2-40B4-BE49-F238E27FC236}">
                <a16:creationId xmlns:a16="http://schemas.microsoft.com/office/drawing/2014/main" id="{771FD125-02BF-4B80-BF36-213FC02AA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>
            <a:extLst>
              <a:ext uri="{FF2B5EF4-FFF2-40B4-BE49-F238E27FC236}">
                <a16:creationId xmlns:a16="http://schemas.microsoft.com/office/drawing/2014/main" id="{09A15D7B-2954-4AD0-942B-5EBDED714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Équation" r:id="rId7" imgW="507780" imgH="317362" progId="Equation.3">
                  <p:embed/>
                </p:oleObj>
              </mc:Choice>
              <mc:Fallback>
                <p:oleObj name="Équation" r:id="rId7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>
            <a:extLst>
              <a:ext uri="{FF2B5EF4-FFF2-40B4-BE49-F238E27FC236}">
                <a16:creationId xmlns:a16="http://schemas.microsoft.com/office/drawing/2014/main" id="{E5B0CB82-6FF4-41D0-9F98-635AF6212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Équation" r:id="rId9" imgW="901309" imgH="317362" progId="Equation.3">
                  <p:embed/>
                </p:oleObj>
              </mc:Choice>
              <mc:Fallback>
                <p:oleObj name="Équation" r:id="rId9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F6A74CB-83E7-47B7-991C-A6F379C63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2938" y="5518150"/>
          <a:ext cx="6096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Équation" r:id="rId11" imgW="2438400" imgH="431800" progId="Equation.3">
                  <p:embed/>
                </p:oleObj>
              </mc:Choice>
              <mc:Fallback>
                <p:oleObj name="Équation" r:id="rId11" imgW="2438400" imgH="431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912938" y="5518150"/>
                        <a:ext cx="6096000" cy="1079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Espace réservé du numéro de diapositive 3">
            <a:extLst>
              <a:ext uri="{FF2B5EF4-FFF2-40B4-BE49-F238E27FC236}">
                <a16:creationId xmlns:a16="http://schemas.microsoft.com/office/drawing/2014/main" id="{6E2124CC-5305-4802-B6C5-3B518B99F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2EC18B-3D32-45DE-88AC-426E712423F7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8" grpId="0"/>
      <p:bldP spid="148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5F4A17F-7B87-466D-9033-3F22BC78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2052638"/>
            <a:ext cx="73390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2. par rapport à la concentration d'entrée :</a:t>
            </a:r>
          </a:p>
        </p:txBody>
      </p:sp>
      <p:sp>
        <p:nvSpPr>
          <p:cNvPr id="36867" name="Rectangle 22">
            <a:extLst>
              <a:ext uri="{FF2B5EF4-FFF2-40B4-BE49-F238E27FC236}">
                <a16:creationId xmlns:a16="http://schemas.microsoft.com/office/drawing/2014/main" id="{8F81BF61-CAD9-473C-A620-5EA1C5F4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5372" name="Rectangle 23">
            <a:extLst>
              <a:ext uri="{FF2B5EF4-FFF2-40B4-BE49-F238E27FC236}">
                <a16:creationId xmlns:a16="http://schemas.microsoft.com/office/drawing/2014/main" id="{731B510C-5309-4408-96FE-02A8572EA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856932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Normalisation de la vitesse d’extraction</a:t>
            </a:r>
          </a:p>
        </p:txBody>
      </p:sp>
      <p:graphicFrame>
        <p:nvGraphicFramePr>
          <p:cNvPr id="36869" name="Objet 1">
            <a:extLst>
              <a:ext uri="{FF2B5EF4-FFF2-40B4-BE49-F238E27FC236}">
                <a16:creationId xmlns:a16="http://schemas.microsoft.com/office/drawing/2014/main" id="{7A0D69E1-E2AA-4DC8-8488-2F092B464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7325" y="2097088"/>
          <a:ext cx="571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Équation" r:id="rId4" imgW="228501" imgH="215806" progId="Equation.3">
                  <p:embed/>
                </p:oleObj>
              </mc:Choice>
              <mc:Fallback>
                <p:oleObj name="Équation" r:id="rId4" imgW="228501" imgH="215806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807325" y="2097088"/>
                        <a:ext cx="571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AutoShape 3">
            <a:extLst>
              <a:ext uri="{FF2B5EF4-FFF2-40B4-BE49-F238E27FC236}">
                <a16:creationId xmlns:a16="http://schemas.microsoft.com/office/drawing/2014/main" id="{4E24E1C2-7EBB-4DED-98B7-75AF0D2B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033713"/>
            <a:ext cx="1273175" cy="673100"/>
          </a:xfrm>
          <a:prstGeom prst="rightArrow">
            <a:avLst>
              <a:gd name="adj1" fmla="val 75000"/>
              <a:gd name="adj2" fmla="val 9458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6871" name="AutoShape 5">
            <a:extLst>
              <a:ext uri="{FF2B5EF4-FFF2-40B4-BE49-F238E27FC236}">
                <a16:creationId xmlns:a16="http://schemas.microsoft.com/office/drawing/2014/main" id="{63B5F28B-DCEB-41FF-BDB1-3D282D0A2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3109913"/>
            <a:ext cx="1187450" cy="522287"/>
          </a:xfrm>
          <a:prstGeom prst="rightArrow">
            <a:avLst>
              <a:gd name="adj1" fmla="val 50000"/>
              <a:gd name="adj2" fmla="val 1136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6872" name="AutoShape 6">
            <a:extLst>
              <a:ext uri="{FF2B5EF4-FFF2-40B4-BE49-F238E27FC236}">
                <a16:creationId xmlns:a16="http://schemas.microsoft.com/office/drawing/2014/main" id="{5727CB4E-E0EB-4C6C-A703-570B753E22A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520407" y="4483894"/>
            <a:ext cx="903287" cy="587375"/>
          </a:xfrm>
          <a:prstGeom prst="rightArrow">
            <a:avLst>
              <a:gd name="adj1" fmla="val 50000"/>
              <a:gd name="adj2" fmla="val 7689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36873" name="Group 21">
            <a:extLst>
              <a:ext uri="{FF2B5EF4-FFF2-40B4-BE49-F238E27FC236}">
                <a16:creationId xmlns:a16="http://schemas.microsoft.com/office/drawing/2014/main" id="{8FA05910-D732-4D4D-AE5B-B0A1A5D74687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2951163"/>
            <a:ext cx="2901950" cy="838200"/>
            <a:chOff x="2218" y="1478"/>
            <a:chExt cx="1828" cy="528"/>
          </a:xfrm>
        </p:grpSpPr>
        <p:grpSp>
          <p:nvGrpSpPr>
            <p:cNvPr id="36882" name="Group 9">
              <a:extLst>
                <a:ext uri="{FF2B5EF4-FFF2-40B4-BE49-F238E27FC236}">
                  <a16:creationId xmlns:a16="http://schemas.microsoft.com/office/drawing/2014/main" id="{CC6443A0-9624-48AD-926D-64C401D08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8" y="1478"/>
              <a:ext cx="1828" cy="528"/>
              <a:chOff x="2136" y="1560"/>
              <a:chExt cx="1760" cy="557"/>
            </a:xfrm>
          </p:grpSpPr>
          <p:sp>
            <p:nvSpPr>
              <p:cNvPr id="36884" name="Oval 10">
                <a:extLst>
                  <a:ext uri="{FF2B5EF4-FFF2-40B4-BE49-F238E27FC236}">
                    <a16:creationId xmlns:a16="http://schemas.microsoft.com/office/drawing/2014/main" id="{FEE6F9D0-5E34-4CF2-85E4-A22849525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564"/>
                <a:ext cx="200" cy="54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6885" name="Rectangle 11">
                <a:extLst>
                  <a:ext uri="{FF2B5EF4-FFF2-40B4-BE49-F238E27FC236}">
                    <a16:creationId xmlns:a16="http://schemas.microsoft.com/office/drawing/2014/main" id="{99840C48-D403-4184-AEC9-8EA624ED5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1564"/>
                <a:ext cx="1552" cy="549"/>
              </a:xfrm>
              <a:prstGeom prst="rect">
                <a:avLst/>
              </a:prstGeom>
              <a:solidFill>
                <a:srgbClr val="DADADA"/>
              </a:solidFill>
              <a:ln w="12700">
                <a:solidFill>
                  <a:srgbClr val="DADADA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6886" name="Line 12">
                <a:extLst>
                  <a:ext uri="{FF2B5EF4-FFF2-40B4-BE49-F238E27FC236}">
                    <a16:creationId xmlns:a16="http://schemas.microsoft.com/office/drawing/2014/main" id="{981F43C9-B822-4C3E-A451-F42FA2688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560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7" name="Line 13">
                <a:extLst>
                  <a:ext uri="{FF2B5EF4-FFF2-40B4-BE49-F238E27FC236}">
                    <a16:creationId xmlns:a16="http://schemas.microsoft.com/office/drawing/2014/main" id="{0F3B22B0-833E-4AFF-8CB8-A012D9906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2117"/>
                <a:ext cx="15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88" name="Oval 14">
                <a:extLst>
                  <a:ext uri="{FF2B5EF4-FFF2-40B4-BE49-F238E27FC236}">
                    <a16:creationId xmlns:a16="http://schemas.microsoft.com/office/drawing/2014/main" id="{E340B95E-5103-4FB6-B30B-1B7F32A5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" y="1564"/>
                <a:ext cx="200" cy="54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6883" name="Text Box 20">
              <a:extLst>
                <a:ext uri="{FF2B5EF4-FFF2-40B4-BE49-F238E27FC236}">
                  <a16:creationId xmlns:a16="http://schemas.microsoft.com/office/drawing/2014/main" id="{1B78F3C9-99FF-4877-A5BC-EB1C85D97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" y="1611"/>
              <a:ext cx="13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A50021"/>
                  </a:solidFill>
                </a:rPr>
                <a:t>Organe épurateur</a:t>
              </a:r>
            </a:p>
          </p:txBody>
        </p:sp>
      </p:grpSp>
      <p:graphicFrame>
        <p:nvGraphicFramePr>
          <p:cNvPr id="38" name="Objet 37">
            <a:extLst>
              <a:ext uri="{FF2B5EF4-FFF2-40B4-BE49-F238E27FC236}">
                <a16:creationId xmlns:a16="http://schemas.microsoft.com/office/drawing/2014/main" id="{BDCDC0C7-FE6A-49B1-B43D-7D9B845E0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8" y="2989263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Équation" r:id="rId6" imgW="457002" imgH="304668" progId="Equation.3">
                  <p:embed/>
                </p:oleObj>
              </mc:Choice>
              <mc:Fallback>
                <p:oleObj name="Équation" r:id="rId6" imgW="457002" imgH="304668" progId="Equation.3">
                  <p:embed/>
                  <p:pic>
                    <p:nvPicPr>
                      <p:cNvPr id="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8" y="2989263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>
            <a:extLst>
              <a:ext uri="{FF2B5EF4-FFF2-40B4-BE49-F238E27FC236}">
                <a16:creationId xmlns:a16="http://schemas.microsoft.com/office/drawing/2014/main" id="{5624F7E1-24A9-4F8F-842E-653E9CA220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7688" y="2973388"/>
          <a:ext cx="12700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Équation" r:id="rId8" imgW="507780" imgH="317362" progId="Equation.3">
                  <p:embed/>
                </p:oleObj>
              </mc:Choice>
              <mc:Fallback>
                <p:oleObj name="Équation" r:id="rId8" imgW="507780" imgH="317362" progId="Equation.3">
                  <p:embed/>
                  <p:pic>
                    <p:nvPicPr>
                      <p:cNvPr id="0" name="Obje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67688" y="2973388"/>
                        <a:ext cx="12700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>
            <a:extLst>
              <a:ext uri="{FF2B5EF4-FFF2-40B4-BE49-F238E27FC236}">
                <a16:creationId xmlns:a16="http://schemas.microsoft.com/office/drawing/2014/main" id="{7500CA46-AFA2-40FB-946E-2D88C5A02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5" y="4325938"/>
          <a:ext cx="22542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Équation" r:id="rId10" imgW="901309" imgH="317362" progId="Equation.3">
                  <p:embed/>
                </p:oleObj>
              </mc:Choice>
              <mc:Fallback>
                <p:oleObj name="Équation" r:id="rId10" imgW="901309" imgH="317362" progId="Equation.3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40375" y="4325938"/>
                        <a:ext cx="22542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38FF765-FE0D-48F9-B2BA-53047C061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6438" y="5676900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Équation" r:id="rId12" imgW="1371600" imgH="304800" progId="Equation.3">
                  <p:embed/>
                </p:oleObj>
              </mc:Choice>
              <mc:Fallback>
                <p:oleObj name="Équation" r:id="rId12" imgW="1371600" imgH="304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246438" y="5676900"/>
                        <a:ext cx="3429000" cy="7620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641D713-802E-4308-997C-8C9982297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6575" y="2990850"/>
          <a:ext cx="476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Équation" r:id="rId14" imgW="190417" imgH="304668" progId="Equation.3">
                  <p:embed/>
                </p:oleObj>
              </mc:Choice>
              <mc:Fallback>
                <p:oleObj name="Équation" r:id="rId14" imgW="190417" imgH="304668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36575" y="2990850"/>
                        <a:ext cx="476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40EC73B-4612-4A6F-A990-D122A0B4D6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6575" y="4325938"/>
          <a:ext cx="952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Équation" r:id="rId16" imgW="380835" imgH="304668" progId="Equation.3">
                  <p:embed/>
                </p:oleObj>
              </mc:Choice>
              <mc:Fallback>
                <p:oleObj name="Équation" r:id="rId16" imgW="380835" imgH="304668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616575" y="4325938"/>
                        <a:ext cx="952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6580AB5-E1C5-4EF5-ABAD-DE4BAB094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7850" y="2995613"/>
          <a:ext cx="152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Équation" r:id="rId18" imgW="609336" imgH="304668" progId="Equation.3">
                  <p:embed/>
                </p:oleObj>
              </mc:Choice>
              <mc:Fallback>
                <p:oleObj name="Équation" r:id="rId18" imgW="609336" imgH="304668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197850" y="2995613"/>
                        <a:ext cx="152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1" name="Espace réservé du numéro de diapositive 1">
            <a:extLst>
              <a:ext uri="{FF2B5EF4-FFF2-40B4-BE49-F238E27FC236}">
                <a16:creationId xmlns:a16="http://schemas.microsoft.com/office/drawing/2014/main" id="{3B5C8424-9E71-4DE5-8178-729F52170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0456D8-88EF-4B61-B0E3-2A53C6FECB5C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2D19B73-6CA1-47D5-A4E3-3D5B056A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2063750"/>
            <a:ext cx="1817687" cy="673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C44061A-2F9B-479C-8616-8A88D438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3740150"/>
            <a:ext cx="3941763" cy="903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96247E5-8FCB-4945-866E-0DACA5D9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2190750"/>
            <a:ext cx="1165225" cy="4667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Coeur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72B6E9A3-5F82-4B64-9D23-D606EFE3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3790950"/>
            <a:ext cx="3290888" cy="827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organes épurateurs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(foie, rein, autres)</a:t>
            </a: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68B2602B-FDBC-4CB2-AA2A-309F3FDFC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3450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059A65A7-4145-4A3A-838E-4E1D6A2115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3963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2EDC62DB-BD94-4783-8C58-3C538C991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075" y="2286000"/>
            <a:ext cx="20399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9D3A9053-DD7F-490C-838E-BE5AD2048D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075" y="2514600"/>
            <a:ext cx="1749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7B850BB6-DDBF-4C46-BA8E-CB2F30F16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3" name="Line 11">
            <a:extLst>
              <a:ext uri="{FF2B5EF4-FFF2-40B4-BE49-F238E27FC236}">
                <a16:creationId xmlns:a16="http://schemas.microsoft.com/office/drawing/2014/main" id="{6A07548F-B06D-4349-BBC2-7FA9F1426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1388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4" name="Line 12">
            <a:extLst>
              <a:ext uri="{FF2B5EF4-FFF2-40B4-BE49-F238E27FC236}">
                <a16:creationId xmlns:a16="http://schemas.microsoft.com/office/drawing/2014/main" id="{8405A049-9E76-4B30-BB37-AD0F6785C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4150" y="2520950"/>
            <a:ext cx="0" cy="368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37252149-83C2-489C-9D29-714645170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4663" y="2292350"/>
            <a:ext cx="0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6" name="Oval 14">
            <a:extLst>
              <a:ext uri="{FF2B5EF4-FFF2-40B4-BE49-F238E27FC236}">
                <a16:creationId xmlns:a16="http://schemas.microsoft.com/office/drawing/2014/main" id="{A94CCE76-3B60-45E2-AF93-89C7D4AA0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825750"/>
            <a:ext cx="276225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927" name="Oval 15">
            <a:extLst>
              <a:ext uri="{FF2B5EF4-FFF2-40B4-BE49-F238E27FC236}">
                <a16:creationId xmlns:a16="http://schemas.microsoft.com/office/drawing/2014/main" id="{0109CD9D-8390-4414-A625-9516C99B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2825750"/>
            <a:ext cx="277813" cy="1397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BF1D099-86FD-4237-A9FB-3FB026808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1875" y="4267200"/>
            <a:ext cx="879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9" name="Line 17">
            <a:extLst>
              <a:ext uri="{FF2B5EF4-FFF2-40B4-BE49-F238E27FC236}">
                <a16:creationId xmlns:a16="http://schemas.microsoft.com/office/drawing/2014/main" id="{BF631A9C-93AF-4B1B-B52E-813132996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225" y="2965450"/>
            <a:ext cx="0" cy="130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0" name="Line 18">
            <a:extLst>
              <a:ext uri="{FF2B5EF4-FFF2-40B4-BE49-F238E27FC236}">
                <a16:creationId xmlns:a16="http://schemas.microsoft.com/office/drawing/2014/main" id="{9D9C30E2-A5B5-4B1E-A11C-026D1BF72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7825" y="2978150"/>
            <a:ext cx="0" cy="1208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1" name="Line 19">
            <a:extLst>
              <a:ext uri="{FF2B5EF4-FFF2-40B4-BE49-F238E27FC236}">
                <a16:creationId xmlns:a16="http://schemas.microsoft.com/office/drawing/2014/main" id="{57BBA47D-4C59-428B-A479-E9F2D85FE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8363" y="4191000"/>
            <a:ext cx="785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43F24A55-A278-4579-9603-C8C88DC88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4654550"/>
            <a:ext cx="0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3" name="Rectangle 24">
            <a:extLst>
              <a:ext uri="{FF2B5EF4-FFF2-40B4-BE49-F238E27FC236}">
                <a16:creationId xmlns:a16="http://schemas.microsoft.com/office/drawing/2014/main" id="{600E2BE5-054B-4C36-A037-292FBD34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17430" name="Rectangle 25">
            <a:extLst>
              <a:ext uri="{FF2B5EF4-FFF2-40B4-BE49-F238E27FC236}">
                <a16:creationId xmlns:a16="http://schemas.microsoft.com/office/drawing/2014/main" id="{825FDA3B-E598-4AD5-B8A1-C5D26134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7632700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Modélisation de la clairance corporelle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A0B05287-D13A-48CB-8C4B-FF64EF289A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5516563"/>
          <a:ext cx="546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Équation" r:id="rId4" imgW="2184400" imgH="330200" progId="Equation.3">
                  <p:embed/>
                </p:oleObj>
              </mc:Choice>
              <mc:Fallback>
                <p:oleObj name="Équation" r:id="rId4" imgW="2184400" imgH="3302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336800" y="5516563"/>
                        <a:ext cx="5461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6" name="Espace réservé du numéro de diapositive 2">
            <a:extLst>
              <a:ext uri="{FF2B5EF4-FFF2-40B4-BE49-F238E27FC236}">
                <a16:creationId xmlns:a16="http://schemas.microsoft.com/office/drawing/2014/main" id="{11C9F05B-3A73-473B-B32B-A542001C74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63A266-F983-4B4C-AD6E-0FE5402F98C3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5" name="Rectangle 27"/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graphicFrame>
        <p:nvGraphicFramePr>
          <p:cNvPr id="37894" name="Objet 1"/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37894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t 2"/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37895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8D1EDB2-75DF-42B7-839C-B9FFD1E418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3602619"/>
            <a:ext cx="2592288" cy="350289"/>
          </a:xfrm>
          <a:prstGeom prst="rect">
            <a:avLst/>
          </a:prstGeom>
          <a:blipFill>
            <a:blip r:embed="rId8"/>
            <a:stretch>
              <a:fillRect l="-188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8CB7CC-30F6-4C0D-BB0F-62F40849E8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3633397"/>
            <a:ext cx="2592288" cy="319511"/>
          </a:xfrm>
          <a:prstGeom prst="rect">
            <a:avLst/>
          </a:prstGeom>
          <a:blipFill>
            <a:blip r:embed="rId9"/>
            <a:stretch>
              <a:fillRect l="-3529" t="-11538" b="-2884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2AA6AE-4156-4491-B347-0CB0A4F32C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4313266"/>
            <a:ext cx="2403673" cy="350289"/>
          </a:xfrm>
          <a:prstGeom prst="rect">
            <a:avLst/>
          </a:prstGeom>
          <a:blipFill>
            <a:blip r:embed="rId10"/>
            <a:stretch>
              <a:fillRect l="-2792" t="-10526" b="-2631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68C7D6-AB76-4F07-BF14-F91044186A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4344044"/>
            <a:ext cx="2807816" cy="340029"/>
          </a:xfrm>
          <a:prstGeom prst="rect">
            <a:avLst/>
          </a:prstGeom>
          <a:blipFill>
            <a:blip r:embed="rId11"/>
            <a:stretch>
              <a:fillRect l="-3254" t="-10909" b="-2363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71708D-4432-4AB9-8A2C-73773999F1B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898" y="5080033"/>
            <a:ext cx="3744416" cy="350289"/>
          </a:xfrm>
          <a:prstGeom prst="rect">
            <a:avLst/>
          </a:prstGeom>
          <a:blipFill>
            <a:blip r:embed="rId12"/>
            <a:stretch>
              <a:fillRect l="-2443" t="-8621" b="-25862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991FA2-B7FE-480A-B64E-43672620D59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1572" y="5110811"/>
            <a:ext cx="3434730" cy="350289"/>
          </a:xfrm>
          <a:prstGeom prst="rect">
            <a:avLst/>
          </a:prstGeom>
          <a:blipFill>
            <a:blip r:embed="rId13"/>
            <a:stretch>
              <a:fillRect l="-2660" t="-8621" b="-24138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1">
            <a:extLst>
              <a:ext uri="{FF2B5EF4-FFF2-40B4-BE49-F238E27FC236}">
                <a16:creationId xmlns:a16="http://schemas.microsoft.com/office/drawing/2014/main" id="{DE2F3BE4-FF3B-4CAC-BAAC-7C314E9F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Un modèle général pour la clairance</a:t>
            </a:r>
          </a:p>
        </p:txBody>
      </p:sp>
      <p:sp>
        <p:nvSpPr>
          <p:cNvPr id="263190" name="Rectangle 22">
            <a:extLst>
              <a:ext uri="{FF2B5EF4-FFF2-40B4-BE49-F238E27FC236}">
                <a16:creationId xmlns:a16="http://schemas.microsoft.com/office/drawing/2014/main" id="{D642FDD9-4F01-46E9-BE6B-6ECFF27D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789363"/>
            <a:ext cx="98647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clairance sera qualifiée de forte ou faible par comparaison à sa valeur maximale</a:t>
            </a:r>
          </a:p>
          <a:p>
            <a:pPr lvl="1" eaLnBrk="1" hangingPunct="1"/>
            <a:r>
              <a:rPr lang="fr-BE" altLang="fr-FR" sz="2400"/>
              <a:t> c’est-à-dire par le calcul du coefficient d’extraction</a:t>
            </a:r>
          </a:p>
        </p:txBody>
      </p:sp>
      <p:sp>
        <p:nvSpPr>
          <p:cNvPr id="263195" name="Rectangle 27">
            <a:extLst>
              <a:ext uri="{FF2B5EF4-FFF2-40B4-BE49-F238E27FC236}">
                <a16:creationId xmlns:a16="http://schemas.microsoft.com/office/drawing/2014/main" id="{CC060BD7-B516-4F7B-97BE-ACEDCEC9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2392363"/>
            <a:ext cx="986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La valeur maximale d’une clairance est un débit sanguin physiologique</a:t>
            </a:r>
          </a:p>
        </p:txBody>
      </p:sp>
      <p:sp>
        <p:nvSpPr>
          <p:cNvPr id="263196" name="Rectangle 28">
            <a:extLst>
              <a:ext uri="{FF2B5EF4-FFF2-40B4-BE49-F238E27FC236}">
                <a16:creationId xmlns:a16="http://schemas.microsoft.com/office/drawing/2014/main" id="{E4247743-BB10-452A-A57B-25B798A23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487988"/>
            <a:ext cx="98647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800"/>
              <a:t>Une capacité d’extraction identique conduit à des valeurs de clairance différentes selon les espèces </a:t>
            </a:r>
          </a:p>
        </p:txBody>
      </p:sp>
      <p:graphicFrame>
        <p:nvGraphicFramePr>
          <p:cNvPr id="40966" name="Objet 1">
            <a:extLst>
              <a:ext uri="{FF2B5EF4-FFF2-40B4-BE49-F238E27FC236}">
                <a16:creationId xmlns:a16="http://schemas.microsoft.com/office/drawing/2014/main" id="{137C8C80-C379-4B9D-85E9-C8D641BB1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1268413"/>
          <a:ext cx="3651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Équation" r:id="rId4" imgW="1459866" imgH="330057" progId="Equation.3">
                  <p:embed/>
                </p:oleObj>
              </mc:Choice>
              <mc:Fallback>
                <p:oleObj name="Équation" r:id="rId4" imgW="1459866" imgH="330057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07100" y="1268413"/>
                        <a:ext cx="365125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t 2">
            <a:extLst>
              <a:ext uri="{FF2B5EF4-FFF2-40B4-BE49-F238E27FC236}">
                <a16:creationId xmlns:a16="http://schemas.microsoft.com/office/drawing/2014/main" id="{81380BEF-11E8-42E3-9679-A0C77BBFC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513" y="1268413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Équation" r:id="rId6" imgW="1422400" imgH="330200" progId="Equation.3">
                  <p:embed/>
                </p:oleObj>
              </mc:Choice>
              <mc:Fallback>
                <p:oleObj name="Équation" r:id="rId6" imgW="1422400" imgH="330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798513" y="1268413"/>
                        <a:ext cx="3556000" cy="8255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Espace réservé du numéro de diapositive 1">
            <a:extLst>
              <a:ext uri="{FF2B5EF4-FFF2-40B4-BE49-F238E27FC236}">
                <a16:creationId xmlns:a16="http://schemas.microsoft.com/office/drawing/2014/main" id="{7210DE3D-7BBD-4950-85FE-DE79B6228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AFE7FF-D028-4493-A9CE-DCD1CE55EC55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0" grpId="0"/>
      <p:bldP spid="263195" grpId="0"/>
      <p:bldP spid="2631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FF2B5EF4-FFF2-40B4-BE49-F238E27FC236}">
                <a16:creationId xmlns:a16="http://schemas.microsoft.com/office/drawing/2014/main" id="{8BC6B283-257B-45F7-A23C-0AFF96AA53C6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1196975"/>
            <a:ext cx="5262563" cy="5327650"/>
            <a:chOff x="1383" y="754"/>
            <a:chExt cx="2947" cy="3356"/>
          </a:xfrm>
        </p:grpSpPr>
        <p:grpSp>
          <p:nvGrpSpPr>
            <p:cNvPr id="43015" name="Group 3">
              <a:extLst>
                <a:ext uri="{FF2B5EF4-FFF2-40B4-BE49-F238E27FC236}">
                  <a16:creationId xmlns:a16="http://schemas.microsoft.com/office/drawing/2014/main" id="{1F0617E6-FEE6-4714-965E-60E2A480A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43061" name="Group 4">
                <a:extLst>
                  <a:ext uri="{FF2B5EF4-FFF2-40B4-BE49-F238E27FC236}">
                    <a16:creationId xmlns:a16="http://schemas.microsoft.com/office/drawing/2014/main" id="{A61A7082-3F04-4C52-B397-51DF84C51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43064" name="Group 5">
                  <a:extLst>
                    <a:ext uri="{FF2B5EF4-FFF2-40B4-BE49-F238E27FC236}">
                      <a16:creationId xmlns:a16="http://schemas.microsoft.com/office/drawing/2014/main" id="{86804F8C-2C86-4555-A7EA-E72F041B9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43066" name="Picture 6">
                    <a:extLst>
                      <a:ext uri="{FF2B5EF4-FFF2-40B4-BE49-F238E27FC236}">
                        <a16:creationId xmlns:a16="http://schemas.microsoft.com/office/drawing/2014/main" id="{C5CAED66-3878-4652-A4F8-658006CD94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3067" name="Rectangle 7">
                    <a:extLst>
                      <a:ext uri="{FF2B5EF4-FFF2-40B4-BE49-F238E27FC236}">
                        <a16:creationId xmlns:a16="http://schemas.microsoft.com/office/drawing/2014/main" id="{8FDC4577-1457-4DD5-8367-FDE82A717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43065" name="Rectangle 8">
                  <a:extLst>
                    <a:ext uri="{FF2B5EF4-FFF2-40B4-BE49-F238E27FC236}">
                      <a16:creationId xmlns:a16="http://schemas.microsoft.com/office/drawing/2014/main" id="{6C4C84DC-2E2C-42D8-8FE3-7BB6C0B37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43062" name="Rectangle 9">
                <a:extLst>
                  <a:ext uri="{FF2B5EF4-FFF2-40B4-BE49-F238E27FC236}">
                    <a16:creationId xmlns:a16="http://schemas.microsoft.com/office/drawing/2014/main" id="{C3A54592-A9F9-47D0-97CC-D4B1D4267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43063" name="Rectangle 10">
                <a:extLst>
                  <a:ext uri="{FF2B5EF4-FFF2-40B4-BE49-F238E27FC236}">
                    <a16:creationId xmlns:a16="http://schemas.microsoft.com/office/drawing/2014/main" id="{CDE0CA47-A659-4EF5-AEDF-6EC2BBA0B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43016" name="Group 11">
              <a:extLst>
                <a:ext uri="{FF2B5EF4-FFF2-40B4-BE49-F238E27FC236}">
                  <a16:creationId xmlns:a16="http://schemas.microsoft.com/office/drawing/2014/main" id="{8CDD1836-75B2-4B59-994E-274D77B172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43017" name="Oval 12">
                <a:extLst>
                  <a:ext uri="{FF2B5EF4-FFF2-40B4-BE49-F238E27FC236}">
                    <a16:creationId xmlns:a16="http://schemas.microsoft.com/office/drawing/2014/main" id="{7D8113C0-8669-42CA-ACB1-A9B26D5D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43018" name="AutoShape 13">
                <a:extLst>
                  <a:ext uri="{FF2B5EF4-FFF2-40B4-BE49-F238E27FC236}">
                    <a16:creationId xmlns:a16="http://schemas.microsoft.com/office/drawing/2014/main" id="{7BBBF147-1E73-4415-955A-C3B4ADDD7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43019" name="Group 14">
                <a:extLst>
                  <a:ext uri="{FF2B5EF4-FFF2-40B4-BE49-F238E27FC236}">
                    <a16:creationId xmlns:a16="http://schemas.microsoft.com/office/drawing/2014/main" id="{0D8E610E-0214-4DB2-8853-788F0945224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43026" name="Rectangle 15">
                  <a:extLst>
                    <a:ext uri="{FF2B5EF4-FFF2-40B4-BE49-F238E27FC236}">
                      <a16:creationId xmlns:a16="http://schemas.microsoft.com/office/drawing/2014/main" id="{91F3DEF4-F9D1-4C06-B31C-420ACB32D1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43027" name="Rectangle 16">
                  <a:extLst>
                    <a:ext uri="{FF2B5EF4-FFF2-40B4-BE49-F238E27FC236}">
                      <a16:creationId xmlns:a16="http://schemas.microsoft.com/office/drawing/2014/main" id="{C74F8EDD-E1B5-4D1E-BA02-C344A6EC80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43028" name="Group 17">
                  <a:extLst>
                    <a:ext uri="{FF2B5EF4-FFF2-40B4-BE49-F238E27FC236}">
                      <a16:creationId xmlns:a16="http://schemas.microsoft.com/office/drawing/2014/main" id="{C4453FAB-44BD-40C4-B3C9-EA74C5CF47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43041" name="Rectangle 18">
                    <a:extLst>
                      <a:ext uri="{FF2B5EF4-FFF2-40B4-BE49-F238E27FC236}">
                        <a16:creationId xmlns:a16="http://schemas.microsoft.com/office/drawing/2014/main" id="{2AE152AC-F89C-4CF9-968C-8AB42B2FD16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43042" name="Rectangle 19">
                    <a:extLst>
                      <a:ext uri="{FF2B5EF4-FFF2-40B4-BE49-F238E27FC236}">
                        <a16:creationId xmlns:a16="http://schemas.microsoft.com/office/drawing/2014/main" id="{67CE5EED-B73B-4EE5-BA14-C115BE3BD96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43043" name="Rectangle 20">
                    <a:extLst>
                      <a:ext uri="{FF2B5EF4-FFF2-40B4-BE49-F238E27FC236}">
                        <a16:creationId xmlns:a16="http://schemas.microsoft.com/office/drawing/2014/main" id="{8B5A52D3-5D34-40B6-9201-B32DE276059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43044" name="Rectangle 21">
                    <a:extLst>
                      <a:ext uri="{FF2B5EF4-FFF2-40B4-BE49-F238E27FC236}">
                        <a16:creationId xmlns:a16="http://schemas.microsoft.com/office/drawing/2014/main" id="{685DFDAF-41B1-426C-87E3-42215CBB070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43045" name="Rectangle 22">
                    <a:extLst>
                      <a:ext uri="{FF2B5EF4-FFF2-40B4-BE49-F238E27FC236}">
                        <a16:creationId xmlns:a16="http://schemas.microsoft.com/office/drawing/2014/main" id="{E6A27197-E097-49D3-BBC4-008011DC333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43046" name="Rectangle 23">
                    <a:extLst>
                      <a:ext uri="{FF2B5EF4-FFF2-40B4-BE49-F238E27FC236}">
                        <a16:creationId xmlns:a16="http://schemas.microsoft.com/office/drawing/2014/main" id="{1DC61FDD-DAA5-44BB-86BB-36C759FB73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43047" name="Line 24">
                    <a:extLst>
                      <a:ext uri="{FF2B5EF4-FFF2-40B4-BE49-F238E27FC236}">
                        <a16:creationId xmlns:a16="http://schemas.microsoft.com/office/drawing/2014/main" id="{3F2E19E3-D6D5-41CA-8438-B273306B31B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48" name="Line 25">
                    <a:extLst>
                      <a:ext uri="{FF2B5EF4-FFF2-40B4-BE49-F238E27FC236}">
                        <a16:creationId xmlns:a16="http://schemas.microsoft.com/office/drawing/2014/main" id="{314FB286-5DF1-423B-BD49-5EF35E39874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49" name="Line 26">
                    <a:extLst>
                      <a:ext uri="{FF2B5EF4-FFF2-40B4-BE49-F238E27FC236}">
                        <a16:creationId xmlns:a16="http://schemas.microsoft.com/office/drawing/2014/main" id="{7799A7CC-F16A-4E84-B508-E0AFA2E3187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0" name="Line 27">
                    <a:extLst>
                      <a:ext uri="{FF2B5EF4-FFF2-40B4-BE49-F238E27FC236}">
                        <a16:creationId xmlns:a16="http://schemas.microsoft.com/office/drawing/2014/main" id="{527D0A40-47FA-451B-81B4-7DBFAE7C580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1" name="Line 28">
                    <a:extLst>
                      <a:ext uri="{FF2B5EF4-FFF2-40B4-BE49-F238E27FC236}">
                        <a16:creationId xmlns:a16="http://schemas.microsoft.com/office/drawing/2014/main" id="{DFD2A158-3B6E-4038-9C99-29AAA8F94E4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2" name="Line 29">
                    <a:extLst>
                      <a:ext uri="{FF2B5EF4-FFF2-40B4-BE49-F238E27FC236}">
                        <a16:creationId xmlns:a16="http://schemas.microsoft.com/office/drawing/2014/main" id="{0F675DC2-BAE1-46CA-A8BB-AA85B738FF6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3" name="Line 30">
                    <a:extLst>
                      <a:ext uri="{FF2B5EF4-FFF2-40B4-BE49-F238E27FC236}">
                        <a16:creationId xmlns:a16="http://schemas.microsoft.com/office/drawing/2014/main" id="{E40823A4-1FEC-4546-9D59-D82C95CF302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4" name="Line 31">
                    <a:extLst>
                      <a:ext uri="{FF2B5EF4-FFF2-40B4-BE49-F238E27FC236}">
                        <a16:creationId xmlns:a16="http://schemas.microsoft.com/office/drawing/2014/main" id="{611A1130-6C13-43CB-969D-990688E98063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5" name="Line 32">
                    <a:extLst>
                      <a:ext uri="{FF2B5EF4-FFF2-40B4-BE49-F238E27FC236}">
                        <a16:creationId xmlns:a16="http://schemas.microsoft.com/office/drawing/2014/main" id="{2D3CF685-644E-4747-B07A-C70DCBF7014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6" name="Line 33">
                    <a:extLst>
                      <a:ext uri="{FF2B5EF4-FFF2-40B4-BE49-F238E27FC236}">
                        <a16:creationId xmlns:a16="http://schemas.microsoft.com/office/drawing/2014/main" id="{D20270DE-99A9-41A0-9E3F-064BD22EC2D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7" name="Line 34">
                    <a:extLst>
                      <a:ext uri="{FF2B5EF4-FFF2-40B4-BE49-F238E27FC236}">
                        <a16:creationId xmlns:a16="http://schemas.microsoft.com/office/drawing/2014/main" id="{701C9991-8F8F-4C75-A894-5F94423BDF2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8" name="Line 35">
                    <a:extLst>
                      <a:ext uri="{FF2B5EF4-FFF2-40B4-BE49-F238E27FC236}">
                        <a16:creationId xmlns:a16="http://schemas.microsoft.com/office/drawing/2014/main" id="{4E46EE82-ECC2-41F5-BFAC-6C4AAE0B863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59" name="Line 36">
                    <a:extLst>
                      <a:ext uri="{FF2B5EF4-FFF2-40B4-BE49-F238E27FC236}">
                        <a16:creationId xmlns:a16="http://schemas.microsoft.com/office/drawing/2014/main" id="{9E1D71F1-C462-46E6-A551-70659759759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60" name="Line 37">
                    <a:extLst>
                      <a:ext uri="{FF2B5EF4-FFF2-40B4-BE49-F238E27FC236}">
                        <a16:creationId xmlns:a16="http://schemas.microsoft.com/office/drawing/2014/main" id="{F909B7B4-1DA7-41A2-8F0B-F3ABED5B3EEA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3029" name="Group 38">
                  <a:extLst>
                    <a:ext uri="{FF2B5EF4-FFF2-40B4-BE49-F238E27FC236}">
                      <a16:creationId xmlns:a16="http://schemas.microsoft.com/office/drawing/2014/main" id="{A46FD0CA-AF60-41BB-826C-4C6A68353A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43034" name="Rectangle 39">
                    <a:extLst>
                      <a:ext uri="{FF2B5EF4-FFF2-40B4-BE49-F238E27FC236}">
                        <a16:creationId xmlns:a16="http://schemas.microsoft.com/office/drawing/2014/main" id="{AFF1A5F3-D7E7-4F2A-B957-6E68C6834D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43035" name="Rectangle 40">
                    <a:extLst>
                      <a:ext uri="{FF2B5EF4-FFF2-40B4-BE49-F238E27FC236}">
                        <a16:creationId xmlns:a16="http://schemas.microsoft.com/office/drawing/2014/main" id="{ED209B3A-B091-459A-B81A-911CE686DD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43036" name="Rectangle 41">
                    <a:extLst>
                      <a:ext uri="{FF2B5EF4-FFF2-40B4-BE49-F238E27FC236}">
                        <a16:creationId xmlns:a16="http://schemas.microsoft.com/office/drawing/2014/main" id="{F639ADEE-10EE-4B25-893C-F5A8363697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43037" name="Oval 42">
                    <a:extLst>
                      <a:ext uri="{FF2B5EF4-FFF2-40B4-BE49-F238E27FC236}">
                        <a16:creationId xmlns:a16="http://schemas.microsoft.com/office/drawing/2014/main" id="{8923A0DB-1450-43A3-B814-05E7EA4B25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43038" name="Line 43">
                    <a:extLst>
                      <a:ext uri="{FF2B5EF4-FFF2-40B4-BE49-F238E27FC236}">
                        <a16:creationId xmlns:a16="http://schemas.microsoft.com/office/drawing/2014/main" id="{86F7672D-21A7-4279-AA8F-E94499C8BC7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39" name="Line 44">
                    <a:extLst>
                      <a:ext uri="{FF2B5EF4-FFF2-40B4-BE49-F238E27FC236}">
                        <a16:creationId xmlns:a16="http://schemas.microsoft.com/office/drawing/2014/main" id="{8EC3D500-9A50-4FC0-903F-5D007326F80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3040" name="Line 45">
                    <a:extLst>
                      <a:ext uri="{FF2B5EF4-FFF2-40B4-BE49-F238E27FC236}">
                        <a16:creationId xmlns:a16="http://schemas.microsoft.com/office/drawing/2014/main" id="{0A98A6D5-0F3D-4F44-A656-A834A88EB19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43030" name="Line 46">
                  <a:extLst>
                    <a:ext uri="{FF2B5EF4-FFF2-40B4-BE49-F238E27FC236}">
                      <a16:creationId xmlns:a16="http://schemas.microsoft.com/office/drawing/2014/main" id="{F5BB307D-A503-4746-AAC1-365B2C4FEA4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031" name="Line 47">
                  <a:extLst>
                    <a:ext uri="{FF2B5EF4-FFF2-40B4-BE49-F238E27FC236}">
                      <a16:creationId xmlns:a16="http://schemas.microsoft.com/office/drawing/2014/main" id="{11CE9E1C-D36A-40F7-B21F-E4B12720436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032" name="Line 48">
                  <a:extLst>
                    <a:ext uri="{FF2B5EF4-FFF2-40B4-BE49-F238E27FC236}">
                      <a16:creationId xmlns:a16="http://schemas.microsoft.com/office/drawing/2014/main" id="{46047EEB-68AD-490C-B203-715B4D0874D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cxnSp>
              <p:nvCxnSpPr>
                <p:cNvPr id="43033" name="AutoShape 49">
                  <a:extLst>
                    <a:ext uri="{FF2B5EF4-FFF2-40B4-BE49-F238E27FC236}">
                      <a16:creationId xmlns:a16="http://schemas.microsoft.com/office/drawing/2014/main" id="{64195DB9-0F91-4ED9-8EC3-8557CF2AA029}"/>
                    </a:ext>
                  </a:extLst>
                </p:cNvPr>
                <p:cNvCxnSpPr>
                  <a:cxnSpLocks noChangeAspect="1" noChangeShapeType="1"/>
                  <a:stCxn id="43041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3020" name="Group 50">
                <a:extLst>
                  <a:ext uri="{FF2B5EF4-FFF2-40B4-BE49-F238E27FC236}">
                    <a16:creationId xmlns:a16="http://schemas.microsoft.com/office/drawing/2014/main" id="{02C6ACB4-7738-4214-9AA5-750A14FC84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43024" name="Line 51">
                  <a:extLst>
                    <a:ext uri="{FF2B5EF4-FFF2-40B4-BE49-F238E27FC236}">
                      <a16:creationId xmlns:a16="http://schemas.microsoft.com/office/drawing/2014/main" id="{9980172C-2687-45FC-9817-4D811771E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025" name="Line 52">
                  <a:extLst>
                    <a:ext uri="{FF2B5EF4-FFF2-40B4-BE49-F238E27FC236}">
                      <a16:creationId xmlns:a16="http://schemas.microsoft.com/office/drawing/2014/main" id="{D44CDD94-CE73-476F-93A5-5E1A4447D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3021" name="Group 53">
                <a:extLst>
                  <a:ext uri="{FF2B5EF4-FFF2-40B4-BE49-F238E27FC236}">
                    <a16:creationId xmlns:a16="http://schemas.microsoft.com/office/drawing/2014/main" id="{A8995EA0-52A2-4FE5-B388-56E0729F10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43022" name="Line 54">
                  <a:extLst>
                    <a:ext uri="{FF2B5EF4-FFF2-40B4-BE49-F238E27FC236}">
                      <a16:creationId xmlns:a16="http://schemas.microsoft.com/office/drawing/2014/main" id="{286C8170-F088-47AB-8EA6-AFA89D561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023" name="Line 55">
                  <a:extLst>
                    <a:ext uri="{FF2B5EF4-FFF2-40B4-BE49-F238E27FC236}">
                      <a16:creationId xmlns:a16="http://schemas.microsoft.com/office/drawing/2014/main" id="{ED664EC2-2E0B-408A-90AD-A7CF52251D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43011" name="Text Box 57">
            <a:extLst>
              <a:ext uri="{FF2B5EF4-FFF2-40B4-BE49-F238E27FC236}">
                <a16:creationId xmlns:a16="http://schemas.microsoft.com/office/drawing/2014/main" id="{87066A11-C6AF-43D0-8B73-1B310304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484313"/>
            <a:ext cx="4032250" cy="1382712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fr-FR" altLang="fr-FR" sz="2800">
                <a:solidFill>
                  <a:srgbClr val="333399"/>
                </a:solidFill>
                <a:latin typeface="Tahoma" panose="020B0604030504040204" pitchFamily="34" charset="0"/>
              </a:rPr>
              <a:t> Une organisation anatomique et fonctionnelle similaire</a:t>
            </a:r>
          </a:p>
        </p:txBody>
      </p:sp>
      <p:sp>
        <p:nvSpPr>
          <p:cNvPr id="43012" name="Rectangle 58">
            <a:extLst>
              <a:ext uri="{FF2B5EF4-FFF2-40B4-BE49-F238E27FC236}">
                <a16:creationId xmlns:a16="http://schemas.microsoft.com/office/drawing/2014/main" id="{BB3CB8C2-8E60-4099-BB46-E0EDCDFB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p:sp>
        <p:nvSpPr>
          <p:cNvPr id="43013" name="Text Box 60">
            <a:extLst>
              <a:ext uri="{FF2B5EF4-FFF2-40B4-BE49-F238E27FC236}">
                <a16:creationId xmlns:a16="http://schemas.microsoft.com/office/drawing/2014/main" id="{5A82EED0-4962-4721-8002-01F8E4CD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05251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Mammifères</a:t>
            </a:r>
          </a:p>
        </p:txBody>
      </p:sp>
      <p:sp>
        <p:nvSpPr>
          <p:cNvPr id="43014" name="Espace réservé du numéro de diapositive 1">
            <a:extLst>
              <a:ext uri="{FF2B5EF4-FFF2-40B4-BE49-F238E27FC236}">
                <a16:creationId xmlns:a16="http://schemas.microsoft.com/office/drawing/2014/main" id="{BDF324CF-BBF6-49D7-A656-91CFC8BCE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8A5DD5-487F-4DB4-8C18-6FB25049AD71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5740BF0-80DD-488A-B240-6BFB12B1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Elimination des médicaments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D0546E84-CE99-41F3-9F1D-93A06B409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309813"/>
            <a:ext cx="340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chemeClr val="tx2"/>
                </a:solidFill>
              </a:rPr>
              <a:t>Organisme</a:t>
            </a: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F9C713A2-EACF-436B-929F-8C2164AB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4692650"/>
            <a:ext cx="150336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Foie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D2A043F7-94D0-4396-A2D1-E5B68A0B3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516563"/>
            <a:ext cx="46688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Biotransformations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A50021"/>
                </a:solidFill>
              </a:rPr>
              <a:t>Excrétion biliaire</a:t>
            </a:r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8280C53A-6C9D-4FF7-91EA-45A59C30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588" y="4692650"/>
            <a:ext cx="1741487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Reins</a:t>
            </a:r>
          </a:p>
        </p:txBody>
      </p:sp>
      <p:sp>
        <p:nvSpPr>
          <p:cNvPr id="134152" name="Rectangle 8">
            <a:extLst>
              <a:ext uri="{FF2B5EF4-FFF2-40B4-BE49-F238E27FC236}">
                <a16:creationId xmlns:a16="http://schemas.microsoft.com/office/drawing/2014/main" id="{17F30B6B-F757-41A5-9EFC-F2F7EF81F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5516563"/>
            <a:ext cx="4105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 b="1">
                <a:solidFill>
                  <a:srgbClr val="009900"/>
                </a:solidFill>
              </a:rPr>
              <a:t>Excrétion urinaire</a:t>
            </a:r>
          </a:p>
        </p:txBody>
      </p:sp>
      <p:sp>
        <p:nvSpPr>
          <p:cNvPr id="134153" name="Line 9">
            <a:extLst>
              <a:ext uri="{FF2B5EF4-FFF2-40B4-BE49-F238E27FC236}">
                <a16:creationId xmlns:a16="http://schemas.microsoft.com/office/drawing/2014/main" id="{333A0724-AF84-4037-B6F7-0C138128FC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1838" y="3068638"/>
            <a:ext cx="1108075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4154" name="Line 10">
            <a:extLst>
              <a:ext uri="{FF2B5EF4-FFF2-40B4-BE49-F238E27FC236}">
                <a16:creationId xmlns:a16="http://schemas.microsoft.com/office/drawing/2014/main" id="{A34075A5-4004-4DFB-B3AE-9685616C1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8163" y="3068638"/>
            <a:ext cx="1108075" cy="1371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4156" name="Group 12">
            <a:extLst>
              <a:ext uri="{FF2B5EF4-FFF2-40B4-BE49-F238E27FC236}">
                <a16:creationId xmlns:a16="http://schemas.microsoft.com/office/drawing/2014/main" id="{2A557524-2773-410E-864F-07CA99A3AA52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2814638"/>
            <a:ext cx="2927350" cy="1444625"/>
            <a:chOff x="144" y="1872"/>
            <a:chExt cx="1776" cy="960"/>
          </a:xfrm>
        </p:grpSpPr>
        <p:sp>
          <p:nvSpPr>
            <p:cNvPr id="10258" name="Rectangle 13">
              <a:extLst>
                <a:ext uri="{FF2B5EF4-FFF2-40B4-BE49-F238E27FC236}">
                  <a16:creationId xmlns:a16="http://schemas.microsoft.com/office/drawing/2014/main" id="{41A50117-767A-406D-9937-6589C0C33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160"/>
              <a:ext cx="144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hépatique</a:t>
              </a:r>
              <a:endParaRPr lang="fr-FR" altLang="fr-FR" sz="3400" b="1">
                <a:solidFill>
                  <a:srgbClr val="A50021"/>
                </a:solidFill>
              </a:endParaRPr>
            </a:p>
          </p:txBody>
        </p:sp>
        <p:sp>
          <p:nvSpPr>
            <p:cNvPr id="10259" name="AutoShape 14">
              <a:extLst>
                <a:ext uri="{FF2B5EF4-FFF2-40B4-BE49-F238E27FC236}">
                  <a16:creationId xmlns:a16="http://schemas.microsoft.com/office/drawing/2014/main" id="{C53B8FE4-B89E-48E7-B5DA-32DAB18BE5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" y="1872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59" name="Group 15">
            <a:extLst>
              <a:ext uri="{FF2B5EF4-FFF2-40B4-BE49-F238E27FC236}">
                <a16:creationId xmlns:a16="http://schemas.microsoft.com/office/drawing/2014/main" id="{FAB7E692-1990-47CA-8B3F-09097A778140}"/>
              </a:ext>
            </a:extLst>
          </p:cNvPr>
          <p:cNvGrpSpPr>
            <a:grpSpLocks/>
          </p:cNvGrpSpPr>
          <p:nvPr/>
        </p:nvGrpSpPr>
        <p:grpSpPr bwMode="auto">
          <a:xfrm>
            <a:off x="7088188" y="2814638"/>
            <a:ext cx="2927350" cy="1444625"/>
            <a:chOff x="3696" y="1488"/>
            <a:chExt cx="1776" cy="960"/>
          </a:xfrm>
        </p:grpSpPr>
        <p:sp>
          <p:nvSpPr>
            <p:cNvPr id="10256" name="Rectangle 16">
              <a:extLst>
                <a:ext uri="{FF2B5EF4-FFF2-40B4-BE49-F238E27FC236}">
                  <a16:creationId xmlns:a16="http://schemas.microsoft.com/office/drawing/2014/main" id="{976CE3EB-E775-477B-B5FA-0396F40A4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46"/>
              <a:ext cx="139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clairance</a:t>
              </a:r>
            </a:p>
            <a:p>
              <a:pPr algn="just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009900"/>
                  </a:solidFill>
                </a:rPr>
                <a:t>rénale</a:t>
              </a:r>
              <a:endParaRPr lang="fr-FR" altLang="fr-FR" sz="3400" b="1">
                <a:solidFill>
                  <a:srgbClr val="009900"/>
                </a:solidFill>
              </a:endParaRPr>
            </a:p>
          </p:txBody>
        </p:sp>
        <p:sp>
          <p:nvSpPr>
            <p:cNvPr id="10257" name="AutoShape 17">
              <a:extLst>
                <a:ext uri="{FF2B5EF4-FFF2-40B4-BE49-F238E27FC236}">
                  <a16:creationId xmlns:a16="http://schemas.microsoft.com/office/drawing/2014/main" id="{03FC594E-9FE2-421F-80BC-DF6B33144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488"/>
              <a:ext cx="1776" cy="960"/>
            </a:xfrm>
            <a:prstGeom prst="wedgeEllipseCallout">
              <a:avLst>
                <a:gd name="adj1" fmla="val -31421"/>
                <a:gd name="adj2" fmla="val 76560"/>
              </a:avLst>
            </a:prstGeom>
            <a:noFill/>
            <a:ln w="2857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grpSp>
        <p:nvGrpSpPr>
          <p:cNvPr id="134163" name="Group 19">
            <a:extLst>
              <a:ext uri="{FF2B5EF4-FFF2-40B4-BE49-F238E27FC236}">
                <a16:creationId xmlns:a16="http://schemas.microsoft.com/office/drawing/2014/main" id="{F262C83F-80E9-4267-B87E-A9DB0B6DFC6E}"/>
              </a:ext>
            </a:extLst>
          </p:cNvPr>
          <p:cNvGrpSpPr>
            <a:grpSpLocks/>
          </p:cNvGrpSpPr>
          <p:nvPr/>
        </p:nvGrpSpPr>
        <p:grpSpPr bwMode="auto">
          <a:xfrm>
            <a:off x="6330950" y="938213"/>
            <a:ext cx="3797300" cy="1444625"/>
            <a:chOff x="3988" y="591"/>
            <a:chExt cx="2392" cy="910"/>
          </a:xfrm>
        </p:grpSpPr>
        <p:sp>
          <p:nvSpPr>
            <p:cNvPr id="10254" name="Rectangle 11">
              <a:extLst>
                <a:ext uri="{FF2B5EF4-FFF2-40B4-BE49-F238E27FC236}">
                  <a16:creationId xmlns:a16="http://schemas.microsoft.com/office/drawing/2014/main" id="{82B61B56-7CBD-4E99-82DC-C2689E618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" y="819"/>
              <a:ext cx="224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 anchor="ctr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clairance totale</a:t>
              </a:r>
            </a:p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chemeClr val="tx2"/>
                  </a:solidFill>
                </a:rPr>
                <a:t>ou corporelle</a:t>
              </a:r>
            </a:p>
          </p:txBody>
        </p:sp>
        <p:sp>
          <p:nvSpPr>
            <p:cNvPr id="10255" name="AutoShape 18">
              <a:extLst>
                <a:ext uri="{FF2B5EF4-FFF2-40B4-BE49-F238E27FC236}">
                  <a16:creationId xmlns:a16="http://schemas.microsoft.com/office/drawing/2014/main" id="{2187E6FC-7753-4C81-AA38-6A8917256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" y="591"/>
              <a:ext cx="2392" cy="910"/>
            </a:xfrm>
            <a:prstGeom prst="wedgeEllipseCallout">
              <a:avLst>
                <a:gd name="adj1" fmla="val -66667"/>
                <a:gd name="adj2" fmla="val 458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BE" altLang="fr-FR" sz="4400"/>
            </a:p>
          </p:txBody>
        </p:sp>
      </p:grpSp>
      <p:sp>
        <p:nvSpPr>
          <p:cNvPr id="10253" name="Espace réservé du numéro de diapositive 1">
            <a:extLst>
              <a:ext uri="{FF2B5EF4-FFF2-40B4-BE49-F238E27FC236}">
                <a16:creationId xmlns:a16="http://schemas.microsoft.com/office/drawing/2014/main" id="{10E03FA7-FC91-4C01-9318-FECF71BA0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D7DE4A-7E6F-4F5E-8770-6D7463437A10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134150" grpId="0"/>
      <p:bldP spid="134151" grpId="0"/>
      <p:bldP spid="134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0838" y="1463675"/>
            <a:ext cx="906462" cy="657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23" name="Rectangle 3"/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157288"/>
            <a:ext cx="465138" cy="10477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590675"/>
            <a:ext cx="857250" cy="542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6538" y="1349375"/>
            <a:ext cx="1000125" cy="7715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5875" y="1157288"/>
            <a:ext cx="1311275" cy="963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1888" y="1552575"/>
            <a:ext cx="1049337" cy="568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9038" y="1319213"/>
            <a:ext cx="1268412" cy="8016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261131" name="Rectangle 11"/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261132" name="Rectangle 12"/>
          <p:cNvSpPr>
            <a:spLocks noChangeArrowheads="1"/>
          </p:cNvSpPr>
          <p:nvPr/>
        </p:nvSpPr>
        <p:spPr bwMode="auto">
          <a:xfrm>
            <a:off x="3875088" y="2767013"/>
            <a:ext cx="1393825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100-116</a:t>
            </a:r>
          </a:p>
        </p:txBody>
      </p:sp>
      <p:sp useBgFill="1">
        <p:nvSpPr>
          <p:cNvPr id="261133" name="Rectangle 13"/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261134" name="Rectangle 14"/>
          <p:cNvSpPr>
            <a:spLocks noChangeArrowheads="1"/>
          </p:cNvSpPr>
          <p:nvPr/>
        </p:nvSpPr>
        <p:spPr bwMode="auto">
          <a:xfrm>
            <a:off x="6421438" y="276701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70-80</a:t>
            </a:r>
          </a:p>
        </p:txBody>
      </p:sp>
      <p:sp useBgFill="1">
        <p:nvSpPr>
          <p:cNvPr id="261135" name="Rectangle 15"/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261136" name="Rectangle 16"/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261137" name="Rectangle 17"/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261139" name="Rectangle 19"/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261140" name="Rectangle 20"/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261141" name="Rectangle 21"/>
          <p:cNvSpPr>
            <a:spLocks noChangeArrowheads="1"/>
          </p:cNvSpPr>
          <p:nvPr/>
        </p:nvSpPr>
        <p:spPr bwMode="auto">
          <a:xfrm>
            <a:off x="4054475" y="458946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50-58</a:t>
            </a:r>
          </a:p>
        </p:txBody>
      </p:sp>
      <p:sp useBgFill="1">
        <p:nvSpPr>
          <p:cNvPr id="261142" name="Rectangle 22"/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261143" name="Rectangle 23"/>
          <p:cNvSpPr>
            <a:spLocks noChangeArrowheads="1"/>
          </p:cNvSpPr>
          <p:nvPr/>
        </p:nvSpPr>
        <p:spPr bwMode="auto">
          <a:xfrm>
            <a:off x="6418263" y="4589463"/>
            <a:ext cx="1036637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35-40</a:t>
            </a:r>
          </a:p>
        </p:txBody>
      </p:sp>
      <p:sp useBgFill="1">
        <p:nvSpPr>
          <p:cNvPr id="261144" name="Rectangle 24"/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261145" name="Rectangle 25"/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>
        <p:nvSpPr>
          <p:cNvPr id="261155" name="Rectangle 35"/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42011" name="Rectangle 37"/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interspécifique des clairances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0"/>
                <a:stretch>
                  <a:fillRect l="-1656"/>
                </a:stretch>
              </a:blipFill>
            </p:spPr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GB" i="1" smtClean="0">
                        <a:noFill/>
                        <a:latin typeface="Cambria Math" panose="02040503050406030204" pitchFamily="18" charset="0"/>
                      </a:rPr>
                      <a:t>Tapez une équation ici.</a:t>
                    </a:fld>
                  </m:oMath>
                </a14:m>
                <a:r>
                  <a:rPr lang="en-GB" dirty="0">
                    <a:noFill/>
                  </a:rPr>
                  <a:t> uuuuuuuuuuuu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4C5153E-5C3E-417E-9FEB-A1C34CC2D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80" y="5335263"/>
                <a:ext cx="5518671" cy="12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 animBg="1"/>
      <p:bldP spid="261136" grpId="0" animBg="1"/>
      <p:bldP spid="261137" grpId="0" animBg="1"/>
      <p:bldP spid="261138" grpId="0"/>
      <p:bldP spid="261139" grpId="0" animBg="1"/>
      <p:bldP spid="261140" grpId="0" animBg="1"/>
      <p:bldP spid="261141" grpId="0" animBg="1"/>
      <p:bldP spid="261142" grpId="0" animBg="1"/>
      <p:bldP spid="261143" grpId="0" animBg="1"/>
      <p:bldP spid="261144" grpId="0" animBg="1"/>
      <p:bldP spid="261145" grpId="0" animBg="1"/>
      <p:bldP spid="261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28588" y="3235325"/>
            <a:ext cx="2190750" cy="3289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Clairance totale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(ml/kg/min)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Coefficient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d'extraction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333399"/>
                </a:solidFill>
              </a:rPr>
              <a:t>global (%)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21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Temps de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 b="1">
                <a:solidFill>
                  <a:srgbClr val="A50021"/>
                </a:solidFill>
              </a:rPr>
              <a:t>demi-vie (min)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190750" y="2308225"/>
            <a:ext cx="177800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Penicilline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30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4005263" y="2308225"/>
            <a:ext cx="2112962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Gentamicine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2.7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A5002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75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6172200" y="2308225"/>
            <a:ext cx="2571750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Oxytetracycline</a:t>
            </a:r>
            <a:endParaRPr lang="fr-FR" altLang="fr-FR" sz="21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4.0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3.4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360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8689975" y="2308225"/>
            <a:ext cx="1493838" cy="41544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Tylosine</a:t>
            </a: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333399"/>
                </a:solidFill>
              </a:rPr>
              <a:t>19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fr-FR" sz="3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A50021"/>
                </a:solidFill>
              </a:rPr>
              <a:t>54</a:t>
            </a:r>
          </a:p>
        </p:txBody>
      </p:sp>
      <p:pic>
        <p:nvPicPr>
          <p:cNvPr id="4403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12925"/>
            <a:ext cx="1014413" cy="744538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449263" y="333375"/>
            <a:ext cx="9590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Comparaison entre clairances et temps de demi-vie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473C878-3C94-4436-B163-697884C62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22250"/>
            <a:ext cx="9515475" cy="1295400"/>
          </a:xfrm>
        </p:spPr>
        <p:txBody>
          <a:bodyPr/>
          <a:lstStyle/>
          <a:p>
            <a:pPr defTabSz="762000" eaLnBrk="1" hangingPunct="1"/>
            <a:r>
              <a:rPr lang="fr-FR" altLang="fr-FR" sz="3300"/>
              <a:t>Le temps de demi-vie dépend du volume de distribution et de la clairance</a:t>
            </a:r>
          </a:p>
        </p:txBody>
      </p:sp>
      <p:grpSp>
        <p:nvGrpSpPr>
          <p:cNvPr id="329807" name="Group 79">
            <a:extLst>
              <a:ext uri="{FF2B5EF4-FFF2-40B4-BE49-F238E27FC236}">
                <a16:creationId xmlns:a16="http://schemas.microsoft.com/office/drawing/2014/main" id="{E045A60B-F206-4DAA-B2EC-BCDF29E8B0A3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733925"/>
            <a:ext cx="8366125" cy="1754188"/>
            <a:chOff x="972" y="2982"/>
            <a:chExt cx="5270" cy="1105"/>
          </a:xfrm>
        </p:grpSpPr>
        <p:sp>
          <p:nvSpPr>
            <p:cNvPr id="47182" name="Rectangle 3">
              <a:extLst>
                <a:ext uri="{FF2B5EF4-FFF2-40B4-BE49-F238E27FC236}">
                  <a16:creationId xmlns:a16="http://schemas.microsoft.com/office/drawing/2014/main" id="{9571AE24-41BC-4037-A3DD-B8F081F2B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982"/>
              <a:ext cx="4813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/>
                <a:t>Distribution      importante		            faible</a:t>
              </a:r>
            </a:p>
            <a:p>
              <a:pPr>
                <a:lnSpc>
                  <a:spcPct val="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800" b="1"/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FF9933"/>
                  </a:solidFill>
                </a:rPr>
                <a:t>Clairance              forte                            faible</a:t>
              </a:r>
            </a:p>
            <a:p>
              <a:pPr>
                <a:lnSpc>
                  <a:spcPct val="16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demi-vie                              identique</a:t>
              </a:r>
              <a:endParaRPr lang="fr-FR" altLang="fr-FR" sz="2800" b="1"/>
            </a:p>
          </p:txBody>
        </p:sp>
        <p:sp>
          <p:nvSpPr>
            <p:cNvPr id="47183" name="Line 4">
              <a:extLst>
                <a:ext uri="{FF2B5EF4-FFF2-40B4-BE49-F238E27FC236}">
                  <a16:creationId xmlns:a16="http://schemas.microsoft.com/office/drawing/2014/main" id="{1D963FAD-90C7-468E-822B-D2C59CAF4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3884"/>
              <a:ext cx="968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4" name="Line 5">
              <a:extLst>
                <a:ext uri="{FF2B5EF4-FFF2-40B4-BE49-F238E27FC236}">
                  <a16:creationId xmlns:a16="http://schemas.microsoft.com/office/drawing/2014/main" id="{BFDAFD48-5F72-4300-9759-178144E35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" y="3884"/>
              <a:ext cx="1016" cy="0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29806" name="Group 78">
            <a:extLst>
              <a:ext uri="{FF2B5EF4-FFF2-40B4-BE49-F238E27FC236}">
                <a16:creationId xmlns:a16="http://schemas.microsoft.com/office/drawing/2014/main" id="{0D087A87-4A05-4886-84DB-9168B73EC1A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000250"/>
            <a:ext cx="6381750" cy="2787650"/>
            <a:chOff x="2304" y="1260"/>
            <a:chExt cx="4020" cy="1756"/>
          </a:xfrm>
        </p:grpSpPr>
        <p:sp>
          <p:nvSpPr>
            <p:cNvPr id="47118" name="Rectangle 6">
              <a:extLst>
                <a:ext uri="{FF2B5EF4-FFF2-40B4-BE49-F238E27FC236}">
                  <a16:creationId xmlns:a16="http://schemas.microsoft.com/office/drawing/2014/main" id="{64678EEB-C6C8-4A60-9A27-906FA1F70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260"/>
              <a:ext cx="500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19" name="Rectangle 7">
              <a:extLst>
                <a:ext uri="{FF2B5EF4-FFF2-40B4-BE49-F238E27FC236}">
                  <a16:creationId xmlns:a16="http://schemas.microsoft.com/office/drawing/2014/main" id="{AAEA312D-8B11-40C0-A2A1-345701B54C93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3580" y="1260"/>
              <a:ext cx="501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20" name="Line 8">
              <a:extLst>
                <a:ext uri="{FF2B5EF4-FFF2-40B4-BE49-F238E27FC236}">
                  <a16:creationId xmlns:a16="http://schemas.microsoft.com/office/drawing/2014/main" id="{888636E2-56C9-47F3-967E-B823E32A5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48"/>
              <a:ext cx="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1" name="Line 9">
              <a:extLst>
                <a:ext uri="{FF2B5EF4-FFF2-40B4-BE49-F238E27FC236}">
                  <a16:creationId xmlns:a16="http://schemas.microsoft.com/office/drawing/2014/main" id="{A0FBF27E-72F5-43BF-B9C4-18DF50768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4" y="1984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Line 10">
              <a:extLst>
                <a:ext uri="{FF2B5EF4-FFF2-40B4-BE49-F238E27FC236}">
                  <a16:creationId xmlns:a16="http://schemas.microsoft.com/office/drawing/2014/main" id="{F6998175-26E2-4973-9E96-A07C66E51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4" y="183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3" name="Line 11">
              <a:extLst>
                <a:ext uri="{FF2B5EF4-FFF2-40B4-BE49-F238E27FC236}">
                  <a16:creationId xmlns:a16="http://schemas.microsoft.com/office/drawing/2014/main" id="{D78EC5DD-6778-42E0-94BD-C3CE02591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1" y="1992"/>
              <a:ext cx="3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4" name="Oval 12">
              <a:extLst>
                <a:ext uri="{FF2B5EF4-FFF2-40B4-BE49-F238E27FC236}">
                  <a16:creationId xmlns:a16="http://schemas.microsoft.com/office/drawing/2014/main" id="{61E39BF4-04E5-429F-88FC-21677B90F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732"/>
              <a:ext cx="296" cy="1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25" name="Rectangle 13">
              <a:extLst>
                <a:ext uri="{FF2B5EF4-FFF2-40B4-BE49-F238E27FC236}">
                  <a16:creationId xmlns:a16="http://schemas.microsoft.com/office/drawing/2014/main" id="{73B7098A-716B-4330-B88D-0ED4508DD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" y="1264"/>
              <a:ext cx="501" cy="1156"/>
            </a:xfrm>
            <a:prstGeom prst="rect">
              <a:avLst/>
            </a:prstGeom>
            <a:solidFill>
              <a:srgbClr val="F57B4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26" name="Rectangle 14">
              <a:extLst>
                <a:ext uri="{FF2B5EF4-FFF2-40B4-BE49-F238E27FC236}">
                  <a16:creationId xmlns:a16="http://schemas.microsoft.com/office/drawing/2014/main" id="{DD7A324F-1908-4CD8-8FF1-CD02CF28FCD1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825" y="1264"/>
              <a:ext cx="499" cy="1156"/>
            </a:xfrm>
            <a:prstGeom prst="rect">
              <a:avLst/>
            </a:prstGeom>
            <a:solidFill>
              <a:srgbClr val="9933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27" name="Line 15">
              <a:extLst>
                <a:ext uri="{FF2B5EF4-FFF2-40B4-BE49-F238E27FC236}">
                  <a16:creationId xmlns:a16="http://schemas.microsoft.com/office/drawing/2014/main" id="{3ABFB0B6-CC96-405A-AA0E-9F66A3921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8" y="1856"/>
              <a:ext cx="3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8" name="Line 16">
              <a:extLst>
                <a:ext uri="{FF2B5EF4-FFF2-40B4-BE49-F238E27FC236}">
                  <a16:creationId xmlns:a16="http://schemas.microsoft.com/office/drawing/2014/main" id="{E468111E-DA80-4BD6-B097-CE9AE86C9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2" y="1992"/>
              <a:ext cx="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9" name="Line 17">
              <a:extLst>
                <a:ext uri="{FF2B5EF4-FFF2-40B4-BE49-F238E27FC236}">
                  <a16:creationId xmlns:a16="http://schemas.microsoft.com/office/drawing/2014/main" id="{97DAA6F4-AD6C-40C9-A22C-A5F5C2F15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2" y="184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0" name="Line 18">
              <a:extLst>
                <a:ext uri="{FF2B5EF4-FFF2-40B4-BE49-F238E27FC236}">
                  <a16:creationId xmlns:a16="http://schemas.microsoft.com/office/drawing/2014/main" id="{58C42562-44BC-464F-B730-113ABA0B2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8" y="2000"/>
              <a:ext cx="3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1" name="Oval 19">
              <a:extLst>
                <a:ext uri="{FF2B5EF4-FFF2-40B4-BE49-F238E27FC236}">
                  <a16:creationId xmlns:a16="http://schemas.microsoft.com/office/drawing/2014/main" id="{D4DFF531-7628-42D1-B7D1-C90113C85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4" y="2728"/>
              <a:ext cx="80" cy="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32" name="Line 20">
              <a:extLst>
                <a:ext uri="{FF2B5EF4-FFF2-40B4-BE49-F238E27FC236}">
                  <a16:creationId xmlns:a16="http://schemas.microsoft.com/office/drawing/2014/main" id="{5B474232-B3CE-481D-BE6E-61F10A582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784"/>
              <a:ext cx="0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3" name="Line 21">
              <a:extLst>
                <a:ext uri="{FF2B5EF4-FFF2-40B4-BE49-F238E27FC236}">
                  <a16:creationId xmlns:a16="http://schemas.microsoft.com/office/drawing/2014/main" id="{0910F77A-299A-42B2-8774-4915A8B49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8" y="280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4" name="Oval 22">
              <a:extLst>
                <a:ext uri="{FF2B5EF4-FFF2-40B4-BE49-F238E27FC236}">
                  <a16:creationId xmlns:a16="http://schemas.microsoft.com/office/drawing/2014/main" id="{F7FA8BA0-DEAF-4CF3-9B8A-69A68425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156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35" name="Oval 23">
              <a:extLst>
                <a:ext uri="{FF2B5EF4-FFF2-40B4-BE49-F238E27FC236}">
                  <a16:creationId xmlns:a16="http://schemas.microsoft.com/office/drawing/2014/main" id="{64B627F9-F728-47C2-8EC6-655592C2A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36" name="Oval 24">
              <a:extLst>
                <a:ext uri="{FF2B5EF4-FFF2-40B4-BE49-F238E27FC236}">
                  <a16:creationId xmlns:a16="http://schemas.microsoft.com/office/drawing/2014/main" id="{85B31089-4360-4939-A1D8-651C45D40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15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37" name="Oval 25">
              <a:extLst>
                <a:ext uri="{FF2B5EF4-FFF2-40B4-BE49-F238E27FC236}">
                  <a16:creationId xmlns:a16="http://schemas.microsoft.com/office/drawing/2014/main" id="{56BD527B-F84C-4BC2-B6AB-5B9F07CC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14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38" name="Oval 26">
              <a:extLst>
                <a:ext uri="{FF2B5EF4-FFF2-40B4-BE49-F238E27FC236}">
                  <a16:creationId xmlns:a16="http://schemas.microsoft.com/office/drawing/2014/main" id="{24411D53-CF0A-4499-9439-8E7BD43A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012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39" name="Oval 27">
              <a:extLst>
                <a:ext uri="{FF2B5EF4-FFF2-40B4-BE49-F238E27FC236}">
                  <a16:creationId xmlns:a16="http://schemas.microsoft.com/office/drawing/2014/main" id="{72A7E90D-DABA-4DA7-8035-5C3A272C7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16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0" name="Oval 28">
              <a:extLst>
                <a:ext uri="{FF2B5EF4-FFF2-40B4-BE49-F238E27FC236}">
                  <a16:creationId xmlns:a16="http://schemas.microsoft.com/office/drawing/2014/main" id="{FE3EA5B1-D3E4-4164-9674-6974840C9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1" name="Oval 29">
              <a:extLst>
                <a:ext uri="{FF2B5EF4-FFF2-40B4-BE49-F238E27FC236}">
                  <a16:creationId xmlns:a16="http://schemas.microsoft.com/office/drawing/2014/main" id="{64589EAD-6236-4B1F-8DD3-A140A0312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8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2" name="Oval 30">
              <a:extLst>
                <a:ext uri="{FF2B5EF4-FFF2-40B4-BE49-F238E27FC236}">
                  <a16:creationId xmlns:a16="http://schemas.microsoft.com/office/drawing/2014/main" id="{8E7E8F90-09CC-4068-98AC-4986720E0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134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3" name="Oval 31">
              <a:extLst>
                <a:ext uri="{FF2B5EF4-FFF2-40B4-BE49-F238E27FC236}">
                  <a16:creationId xmlns:a16="http://schemas.microsoft.com/office/drawing/2014/main" id="{4AC09257-1A49-4C02-8B74-FD9D4E90F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4" name="Oval 32">
              <a:extLst>
                <a:ext uri="{FF2B5EF4-FFF2-40B4-BE49-F238E27FC236}">
                  <a16:creationId xmlns:a16="http://schemas.microsoft.com/office/drawing/2014/main" id="{8918FC59-920D-434F-A053-8A4DD3E9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5" name="Oval 33">
              <a:extLst>
                <a:ext uri="{FF2B5EF4-FFF2-40B4-BE49-F238E27FC236}">
                  <a16:creationId xmlns:a16="http://schemas.microsoft.com/office/drawing/2014/main" id="{480172AE-944D-405D-A373-5DFF9B392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155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6" name="Oval 34">
              <a:extLst>
                <a:ext uri="{FF2B5EF4-FFF2-40B4-BE49-F238E27FC236}">
                  <a16:creationId xmlns:a16="http://schemas.microsoft.com/office/drawing/2014/main" id="{B508183C-79FF-4DC2-8434-16CF73C8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17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7" name="Oval 35">
              <a:extLst>
                <a:ext uri="{FF2B5EF4-FFF2-40B4-BE49-F238E27FC236}">
                  <a16:creationId xmlns:a16="http://schemas.microsoft.com/office/drawing/2014/main" id="{1F9DC1D5-A509-44C1-8FCA-28E02108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89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8" name="Oval 36">
              <a:extLst>
                <a:ext uri="{FF2B5EF4-FFF2-40B4-BE49-F238E27FC236}">
                  <a16:creationId xmlns:a16="http://schemas.microsoft.com/office/drawing/2014/main" id="{F82E8D33-B9C9-4AE2-B472-39F2E7D55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19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49" name="Oval 37">
              <a:extLst>
                <a:ext uri="{FF2B5EF4-FFF2-40B4-BE49-F238E27FC236}">
                  <a16:creationId xmlns:a16="http://schemas.microsoft.com/office/drawing/2014/main" id="{023B2073-EBAF-4D06-AD9D-54503FA1D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204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0" name="Oval 38">
              <a:extLst>
                <a:ext uri="{FF2B5EF4-FFF2-40B4-BE49-F238E27FC236}">
                  <a16:creationId xmlns:a16="http://schemas.microsoft.com/office/drawing/2014/main" id="{85E93882-7054-4895-B1FB-D184FDF1D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0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1" name="Oval 39">
              <a:extLst>
                <a:ext uri="{FF2B5EF4-FFF2-40B4-BE49-F238E27FC236}">
                  <a16:creationId xmlns:a16="http://schemas.microsoft.com/office/drawing/2014/main" id="{1C38777A-21F7-4043-B890-6C6317770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64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2" name="Oval 40">
              <a:extLst>
                <a:ext uri="{FF2B5EF4-FFF2-40B4-BE49-F238E27FC236}">
                  <a16:creationId xmlns:a16="http://schemas.microsoft.com/office/drawing/2014/main" id="{CA3AA4B5-FA52-4F6A-8ED4-4B4C43D1D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3" name="Oval 41">
              <a:extLst>
                <a:ext uri="{FF2B5EF4-FFF2-40B4-BE49-F238E27FC236}">
                  <a16:creationId xmlns:a16="http://schemas.microsoft.com/office/drawing/2014/main" id="{5EE11AA8-6A1D-4BC4-9381-065E2A0BD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2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4" name="Oval 42">
              <a:extLst>
                <a:ext uri="{FF2B5EF4-FFF2-40B4-BE49-F238E27FC236}">
                  <a16:creationId xmlns:a16="http://schemas.microsoft.com/office/drawing/2014/main" id="{79C58A04-1793-4644-BD6A-72DF52B44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" y="156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5" name="Oval 43">
              <a:extLst>
                <a:ext uri="{FF2B5EF4-FFF2-40B4-BE49-F238E27FC236}">
                  <a16:creationId xmlns:a16="http://schemas.microsoft.com/office/drawing/2014/main" id="{133C8233-2D03-4BA4-AB8C-F0928C4CA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" y="138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6" name="Oval 44">
              <a:extLst>
                <a:ext uri="{FF2B5EF4-FFF2-40B4-BE49-F238E27FC236}">
                  <a16:creationId xmlns:a16="http://schemas.microsoft.com/office/drawing/2014/main" id="{DF057486-38D8-43C8-A23A-473514EDF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4" y="15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7" name="Oval 45">
              <a:extLst>
                <a:ext uri="{FF2B5EF4-FFF2-40B4-BE49-F238E27FC236}">
                  <a16:creationId xmlns:a16="http://schemas.microsoft.com/office/drawing/2014/main" id="{6A660BE8-7934-4FBA-9103-4CA46F4C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2" y="182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8" name="Oval 46">
              <a:extLst>
                <a:ext uri="{FF2B5EF4-FFF2-40B4-BE49-F238E27FC236}">
                  <a16:creationId xmlns:a16="http://schemas.microsoft.com/office/drawing/2014/main" id="{6B8D2FB0-8DE7-4E7E-B068-A3AC7EC6B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" y="21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59" name="Oval 47">
              <a:extLst>
                <a:ext uri="{FF2B5EF4-FFF2-40B4-BE49-F238E27FC236}">
                  <a16:creationId xmlns:a16="http://schemas.microsoft.com/office/drawing/2014/main" id="{63F74DE0-7409-4EEE-ACB2-A8A1A60BE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1328"/>
              <a:ext cx="69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0" name="Oval 48">
              <a:extLst>
                <a:ext uri="{FF2B5EF4-FFF2-40B4-BE49-F238E27FC236}">
                  <a16:creationId xmlns:a16="http://schemas.microsoft.com/office/drawing/2014/main" id="{FE208AF2-C61E-4D02-B19E-E5574E05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" y="143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1" name="Oval 49">
              <a:extLst>
                <a:ext uri="{FF2B5EF4-FFF2-40B4-BE49-F238E27FC236}">
                  <a16:creationId xmlns:a16="http://schemas.microsoft.com/office/drawing/2014/main" id="{D08D0A8B-2CDB-494B-8B98-B7AF5AF16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13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2" name="Oval 50">
              <a:extLst>
                <a:ext uri="{FF2B5EF4-FFF2-40B4-BE49-F238E27FC236}">
                  <a16:creationId xmlns:a16="http://schemas.microsoft.com/office/drawing/2014/main" id="{DCBCAF33-2F57-416D-B92F-33263961E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" y="16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3" name="Oval 51">
              <a:extLst>
                <a:ext uri="{FF2B5EF4-FFF2-40B4-BE49-F238E27FC236}">
                  <a16:creationId xmlns:a16="http://schemas.microsoft.com/office/drawing/2014/main" id="{EA2CAA1A-76E9-4A7D-BF83-35CDEEBDF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154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4" name="Oval 52">
              <a:extLst>
                <a:ext uri="{FF2B5EF4-FFF2-40B4-BE49-F238E27FC236}">
                  <a16:creationId xmlns:a16="http://schemas.microsoft.com/office/drawing/2014/main" id="{89C12670-6AED-4FE8-9230-08CEE852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18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5" name="Oval 53">
              <a:extLst>
                <a:ext uri="{FF2B5EF4-FFF2-40B4-BE49-F238E27FC236}">
                  <a16:creationId xmlns:a16="http://schemas.microsoft.com/office/drawing/2014/main" id="{67C2D45F-9642-44F2-AE80-0C1B62B1C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" y="150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6" name="Oval 54">
              <a:extLst>
                <a:ext uri="{FF2B5EF4-FFF2-40B4-BE49-F238E27FC236}">
                  <a16:creationId xmlns:a16="http://schemas.microsoft.com/office/drawing/2014/main" id="{0809B303-6E46-4FC3-A360-BA4A85C8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6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7" name="Oval 55">
              <a:extLst>
                <a:ext uri="{FF2B5EF4-FFF2-40B4-BE49-F238E27FC236}">
                  <a16:creationId xmlns:a16="http://schemas.microsoft.com/office/drawing/2014/main" id="{FD43A8F7-62F0-4E88-94BB-4DBAC3A2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178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8" name="Oval 56">
              <a:extLst>
                <a:ext uri="{FF2B5EF4-FFF2-40B4-BE49-F238E27FC236}">
                  <a16:creationId xmlns:a16="http://schemas.microsoft.com/office/drawing/2014/main" id="{BE155077-5F58-46C2-BDB7-5809E0AE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" y="1928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69" name="Oval 57">
              <a:extLst>
                <a:ext uri="{FF2B5EF4-FFF2-40B4-BE49-F238E27FC236}">
                  <a16:creationId xmlns:a16="http://schemas.microsoft.com/office/drawing/2014/main" id="{18D3E92B-F8C3-41F7-BEF9-8AC74EA4A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" y="207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70" name="Oval 58">
              <a:extLst>
                <a:ext uri="{FF2B5EF4-FFF2-40B4-BE49-F238E27FC236}">
                  <a16:creationId xmlns:a16="http://schemas.microsoft.com/office/drawing/2014/main" id="{214648FE-0F7B-4DFF-AC60-9E323AB1D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" y="2132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71" name="Oval 59">
              <a:extLst>
                <a:ext uri="{FF2B5EF4-FFF2-40B4-BE49-F238E27FC236}">
                  <a16:creationId xmlns:a16="http://schemas.microsoft.com/office/drawing/2014/main" id="{ACEADC1F-FE3A-4475-8B9E-C96980A3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060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72" name="Oval 60">
              <a:extLst>
                <a:ext uri="{FF2B5EF4-FFF2-40B4-BE49-F238E27FC236}">
                  <a16:creationId xmlns:a16="http://schemas.microsoft.com/office/drawing/2014/main" id="{DEA44372-9E12-4338-9399-4736185B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" y="2216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73" name="Oval 61">
              <a:extLst>
                <a:ext uri="{FF2B5EF4-FFF2-40B4-BE49-F238E27FC236}">
                  <a16:creationId xmlns:a16="http://schemas.microsoft.com/office/drawing/2014/main" id="{5422AF8F-D391-4C82-A034-57DFE061C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264"/>
              <a:ext cx="68" cy="6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7174" name="Line 62">
              <a:extLst>
                <a:ext uri="{FF2B5EF4-FFF2-40B4-BE49-F238E27FC236}">
                  <a16:creationId xmlns:a16="http://schemas.microsoft.com/office/drawing/2014/main" id="{CFBB3B3F-0163-4565-9B1B-70A5C0511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262"/>
              <a:ext cx="7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5" name="Line 63">
              <a:extLst>
                <a:ext uri="{FF2B5EF4-FFF2-40B4-BE49-F238E27FC236}">
                  <a16:creationId xmlns:a16="http://schemas.microsoft.com/office/drawing/2014/main" id="{BB13F8D6-F3AA-49CE-A1D4-C002E3CE9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" y="24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6" name="Line 64">
              <a:extLst>
                <a:ext uri="{FF2B5EF4-FFF2-40B4-BE49-F238E27FC236}">
                  <a16:creationId xmlns:a16="http://schemas.microsoft.com/office/drawing/2014/main" id="{86EA9A3F-0AF3-4A2B-B9E9-F370B19E3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0" y="2420"/>
              <a:ext cx="1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7" name="Line 65">
              <a:extLst>
                <a:ext uri="{FF2B5EF4-FFF2-40B4-BE49-F238E27FC236}">
                  <a16:creationId xmlns:a16="http://schemas.microsoft.com/office/drawing/2014/main" id="{97F840EF-C3A3-4AF3-9B25-399B75657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1" y="1264"/>
              <a:ext cx="75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8" name="Freeform 66">
              <a:extLst>
                <a:ext uri="{FF2B5EF4-FFF2-40B4-BE49-F238E27FC236}">
                  <a16:creationId xmlns:a16="http://schemas.microsoft.com/office/drawing/2014/main" id="{64A5253C-F6DA-47B6-BD5F-930B42A7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416"/>
              <a:ext cx="234" cy="2"/>
            </a:xfrm>
            <a:custGeom>
              <a:avLst/>
              <a:gdLst>
                <a:gd name="T0" fmla="*/ 0 w 234"/>
                <a:gd name="T1" fmla="*/ 0 h 2"/>
                <a:gd name="T2" fmla="*/ 234 w 234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4" h="2">
                  <a:moveTo>
                    <a:pt x="0" y="0"/>
                  </a:moveTo>
                  <a:lnTo>
                    <a:pt x="234" y="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79" name="Line 67">
              <a:extLst>
                <a:ext uri="{FF2B5EF4-FFF2-40B4-BE49-F238E27FC236}">
                  <a16:creationId xmlns:a16="http://schemas.microsoft.com/office/drawing/2014/main" id="{03A74047-562C-4E33-93A8-09A8A18E8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8" y="2420"/>
              <a:ext cx="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0" name="Freeform 68">
              <a:extLst>
                <a:ext uri="{FF2B5EF4-FFF2-40B4-BE49-F238E27FC236}">
                  <a16:creationId xmlns:a16="http://schemas.microsoft.com/office/drawing/2014/main" id="{18443840-84B0-46F0-B8C2-466EFA2B6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268"/>
              <a:ext cx="528" cy="522"/>
            </a:xfrm>
            <a:custGeom>
              <a:avLst/>
              <a:gdLst>
                <a:gd name="T0" fmla="*/ 0 w 528"/>
                <a:gd name="T1" fmla="*/ 0 h 522"/>
                <a:gd name="T2" fmla="*/ 102 w 528"/>
                <a:gd name="T3" fmla="*/ 258 h 522"/>
                <a:gd name="T4" fmla="*/ 102 w 528"/>
                <a:gd name="T5" fmla="*/ 522 h 522"/>
                <a:gd name="T6" fmla="*/ 174 w 528"/>
                <a:gd name="T7" fmla="*/ 462 h 522"/>
                <a:gd name="T8" fmla="*/ 288 w 528"/>
                <a:gd name="T9" fmla="*/ 450 h 522"/>
                <a:gd name="T10" fmla="*/ 372 w 528"/>
                <a:gd name="T11" fmla="*/ 474 h 522"/>
                <a:gd name="T12" fmla="*/ 408 w 528"/>
                <a:gd name="T13" fmla="*/ 516 h 522"/>
                <a:gd name="T14" fmla="*/ 408 w 528"/>
                <a:gd name="T15" fmla="*/ 252 h 522"/>
                <a:gd name="T16" fmla="*/ 528 w 528"/>
                <a:gd name="T17" fmla="*/ 12 h 5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8" h="522">
                  <a:moveTo>
                    <a:pt x="0" y="0"/>
                  </a:moveTo>
                  <a:lnTo>
                    <a:pt x="102" y="258"/>
                  </a:lnTo>
                  <a:lnTo>
                    <a:pt x="102" y="522"/>
                  </a:lnTo>
                  <a:lnTo>
                    <a:pt x="174" y="462"/>
                  </a:lnTo>
                  <a:lnTo>
                    <a:pt x="288" y="450"/>
                  </a:lnTo>
                  <a:lnTo>
                    <a:pt x="372" y="474"/>
                  </a:lnTo>
                  <a:lnTo>
                    <a:pt x="408" y="516"/>
                  </a:lnTo>
                  <a:lnTo>
                    <a:pt x="408" y="252"/>
                  </a:lnTo>
                  <a:lnTo>
                    <a:pt x="528" y="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81" name="Freeform 69">
              <a:extLst>
                <a:ext uri="{FF2B5EF4-FFF2-40B4-BE49-F238E27FC236}">
                  <a16:creationId xmlns:a16="http://schemas.microsoft.com/office/drawing/2014/main" id="{3415AC76-3BC0-4611-9AF5-5DB05369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2298"/>
              <a:ext cx="540" cy="450"/>
            </a:xfrm>
            <a:custGeom>
              <a:avLst/>
              <a:gdLst>
                <a:gd name="T0" fmla="*/ 0 w 540"/>
                <a:gd name="T1" fmla="*/ 8 h 450"/>
                <a:gd name="T2" fmla="*/ 246 w 540"/>
                <a:gd name="T3" fmla="*/ 240 h 450"/>
                <a:gd name="T4" fmla="*/ 246 w 540"/>
                <a:gd name="T5" fmla="*/ 444 h 450"/>
                <a:gd name="T6" fmla="*/ 272 w 540"/>
                <a:gd name="T7" fmla="*/ 416 h 450"/>
                <a:gd name="T8" fmla="*/ 306 w 540"/>
                <a:gd name="T9" fmla="*/ 420 h 450"/>
                <a:gd name="T10" fmla="*/ 336 w 540"/>
                <a:gd name="T11" fmla="*/ 450 h 450"/>
                <a:gd name="T12" fmla="*/ 336 w 540"/>
                <a:gd name="T13" fmla="*/ 240 h 450"/>
                <a:gd name="T14" fmla="*/ 540 w 540"/>
                <a:gd name="T15" fmla="*/ 0 h 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50">
                  <a:moveTo>
                    <a:pt x="0" y="8"/>
                  </a:moveTo>
                  <a:lnTo>
                    <a:pt x="246" y="240"/>
                  </a:lnTo>
                  <a:lnTo>
                    <a:pt x="246" y="444"/>
                  </a:lnTo>
                  <a:lnTo>
                    <a:pt x="272" y="416"/>
                  </a:lnTo>
                  <a:lnTo>
                    <a:pt x="306" y="420"/>
                  </a:lnTo>
                  <a:lnTo>
                    <a:pt x="336" y="450"/>
                  </a:lnTo>
                  <a:lnTo>
                    <a:pt x="336" y="240"/>
                  </a:lnTo>
                  <a:lnTo>
                    <a:pt x="54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7109" name="Group 77">
            <a:extLst>
              <a:ext uri="{FF2B5EF4-FFF2-40B4-BE49-F238E27FC236}">
                <a16:creationId xmlns:a16="http://schemas.microsoft.com/office/drawing/2014/main" id="{15AFA90D-8945-45AA-A3BC-00CA5F60BB71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2133600"/>
            <a:ext cx="3240088" cy="1512888"/>
            <a:chOff x="110" y="1434"/>
            <a:chExt cx="2041" cy="953"/>
          </a:xfrm>
        </p:grpSpPr>
        <p:grpSp>
          <p:nvGrpSpPr>
            <p:cNvPr id="47111" name="Group 70">
              <a:extLst>
                <a:ext uri="{FF2B5EF4-FFF2-40B4-BE49-F238E27FC236}">
                  <a16:creationId xmlns:a16="http://schemas.microsoft.com/office/drawing/2014/main" id="{C7BD8B9A-538D-4B64-B073-C2E528645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" y="1434"/>
              <a:ext cx="1955" cy="839"/>
              <a:chOff x="1293" y="3558"/>
              <a:chExt cx="1883" cy="886"/>
            </a:xfrm>
          </p:grpSpPr>
          <p:sp>
            <p:nvSpPr>
              <p:cNvPr id="47113" name="Rectangle 71">
                <a:extLst>
                  <a:ext uri="{FF2B5EF4-FFF2-40B4-BE49-F238E27FC236}">
                    <a16:creationId xmlns:a16="http://schemas.microsoft.com/office/drawing/2014/main" id="{BCCB1103-ADE1-4254-95E0-E8C144F87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3830"/>
                <a:ext cx="703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>
                    <a:solidFill>
                      <a:srgbClr val="A50021"/>
                    </a:solidFill>
                  </a:rPr>
                  <a:t>t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 </a:t>
                </a:r>
                <a:r>
                  <a:rPr lang="fr-FR" altLang="fr-FR" sz="2600" b="1" baseline="-20000">
                    <a:solidFill>
                      <a:srgbClr val="A50021"/>
                    </a:solidFill>
                  </a:rPr>
                  <a:t>1/2   </a:t>
                </a:r>
                <a:r>
                  <a:rPr lang="fr-FR" altLang="fr-FR" sz="2600" b="1">
                    <a:solidFill>
                      <a:srgbClr val="A50021"/>
                    </a:solidFill>
                  </a:rPr>
                  <a:t>= </a:t>
                </a:r>
              </a:p>
            </p:txBody>
          </p:sp>
          <p:grpSp>
            <p:nvGrpSpPr>
              <p:cNvPr id="47114" name="Group 72">
                <a:extLst>
                  <a:ext uri="{FF2B5EF4-FFF2-40B4-BE49-F238E27FC236}">
                    <a16:creationId xmlns:a16="http://schemas.microsoft.com/office/drawing/2014/main" id="{12444A28-0438-4482-ADC5-2641D917F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4" y="3558"/>
                <a:ext cx="1102" cy="886"/>
                <a:chOff x="2074" y="3558"/>
                <a:chExt cx="1102" cy="886"/>
              </a:xfrm>
            </p:grpSpPr>
            <p:sp>
              <p:nvSpPr>
                <p:cNvPr id="47115" name="Rectangle 73">
                  <a:extLst>
                    <a:ext uri="{FF2B5EF4-FFF2-40B4-BE49-F238E27FC236}">
                      <a16:creationId xmlns:a16="http://schemas.microsoft.com/office/drawing/2014/main" id="{E0AE89F4-7C1F-4B14-AE75-10B27F23A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3" y="3558"/>
                  <a:ext cx="1031" cy="5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Ln2</a:t>
                  </a:r>
                  <a:r>
                    <a:rPr lang="fr-FR" altLang="fr-FR" sz="4800" b="1">
                      <a:solidFill>
                        <a:srgbClr val="A50021"/>
                      </a:solidFill>
                    </a:rPr>
                    <a:t> . </a:t>
                  </a:r>
                  <a:r>
                    <a:rPr lang="fr-FR" altLang="fr-FR" sz="2600" b="1">
                      <a:solidFill>
                        <a:srgbClr val="A50021"/>
                      </a:solidFill>
                    </a:rPr>
                    <a:t>Vd</a:t>
                  </a:r>
                </a:p>
              </p:txBody>
            </p:sp>
            <p:sp>
              <p:nvSpPr>
                <p:cNvPr id="47116" name="Rectangle 74">
                  <a:extLst>
                    <a:ext uri="{FF2B5EF4-FFF2-40B4-BE49-F238E27FC236}">
                      <a16:creationId xmlns:a16="http://schemas.microsoft.com/office/drawing/2014/main" id="{361D237F-557A-4F35-9D7A-212C15B300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5" y="4121"/>
                  <a:ext cx="835" cy="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Cl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TOTALE</a:t>
                  </a:r>
                </a:p>
              </p:txBody>
            </p:sp>
            <p:sp>
              <p:nvSpPr>
                <p:cNvPr id="47117" name="Line 75">
                  <a:extLst>
                    <a:ext uri="{FF2B5EF4-FFF2-40B4-BE49-F238E27FC236}">
                      <a16:creationId xmlns:a16="http://schemas.microsoft.com/office/drawing/2014/main" id="{A5B81AB6-940E-4199-9586-2282C66F9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4" y="4080"/>
                  <a:ext cx="11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7112" name="Rectangle 76">
              <a:extLst>
                <a:ext uri="{FF2B5EF4-FFF2-40B4-BE49-F238E27FC236}">
                  <a16:creationId xmlns:a16="http://schemas.microsoft.com/office/drawing/2014/main" id="{A07E3E74-A02E-484D-98E4-C1A9717E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1525"/>
              <a:ext cx="2041" cy="862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7110" name="Espace réservé du numéro de diapositive 1">
            <a:extLst>
              <a:ext uri="{FF2B5EF4-FFF2-40B4-BE49-F238E27FC236}">
                <a16:creationId xmlns:a16="http://schemas.microsoft.com/office/drawing/2014/main" id="{37FE93D1-D038-4A3F-888A-42A3ECF4B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D73660-128A-4936-AB60-D0924031A458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684AE4B-8F69-43C8-9453-BB68FF32A4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Utilisation de la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  <p:sp>
        <p:nvSpPr>
          <p:cNvPr id="49155" name="Espace réservé du numéro de diapositive 1">
            <a:extLst>
              <a:ext uri="{FF2B5EF4-FFF2-40B4-BE49-F238E27FC236}">
                <a16:creationId xmlns:a16="http://schemas.microsoft.com/office/drawing/2014/main" id="{7FB1EB5D-1015-49C8-9286-E6B04829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A994D2-C802-4AD1-B551-00156D14C3F4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>
            <a:extLst>
              <a:ext uri="{FF2B5EF4-FFF2-40B4-BE49-F238E27FC236}">
                <a16:creationId xmlns:a16="http://schemas.microsoft.com/office/drawing/2014/main" id="{53C06DAA-33AF-4B0E-86F2-331FD73A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162828" name="Rectangle 12">
            <a:extLst>
              <a:ext uri="{FF2B5EF4-FFF2-40B4-BE49-F238E27FC236}">
                <a16:creationId xmlns:a16="http://schemas.microsoft.com/office/drawing/2014/main" id="{EE236F1D-080C-424A-96DE-6ADE4F3D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412875"/>
            <a:ext cx="5976938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51204" name="Espace réservé du numéro de diapositive 1">
            <a:extLst>
              <a:ext uri="{FF2B5EF4-FFF2-40B4-BE49-F238E27FC236}">
                <a16:creationId xmlns:a16="http://schemas.microsoft.com/office/drawing/2014/main" id="{5F9599AC-82C5-437D-8E2D-BA96FF2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D85B60-5A7C-4281-998B-37D02F7AD660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20" name="Group 4">
            <a:extLst>
              <a:ext uri="{FF2B5EF4-FFF2-40B4-BE49-F238E27FC236}">
                <a16:creationId xmlns:a16="http://schemas.microsoft.com/office/drawing/2014/main" id="{E8C38174-29C7-4EC9-8D5B-C72E2605F4D4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981075"/>
            <a:ext cx="3241675" cy="3357563"/>
            <a:chOff x="3742" y="618"/>
            <a:chExt cx="1815" cy="2115"/>
          </a:xfrm>
        </p:grpSpPr>
        <p:sp>
          <p:nvSpPr>
            <p:cNvPr id="53258" name="Text Box 5">
              <a:extLst>
                <a:ext uri="{FF2B5EF4-FFF2-40B4-BE49-F238E27FC236}">
                  <a16:creationId xmlns:a16="http://schemas.microsoft.com/office/drawing/2014/main" id="{069ADAD0-D50B-4F0B-AE1B-656FFCC01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18"/>
              <a:ext cx="181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400" b="1">
                  <a:solidFill>
                    <a:srgbClr val="003399"/>
                  </a:solidFill>
                </a:rPr>
                <a:t>Déterminée par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400" b="1">
                  <a:solidFill>
                    <a:srgbClr val="003399"/>
                  </a:solidFill>
                </a:rPr>
                <a:t>des études de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400" b="1">
                  <a:solidFill>
                    <a:srgbClr val="003399"/>
                  </a:solidFill>
                </a:rPr>
                <a:t>pharmacodynamie</a:t>
              </a:r>
            </a:p>
          </p:txBody>
        </p:sp>
        <p:sp>
          <p:nvSpPr>
            <p:cNvPr id="53259" name="AutoShape 6">
              <a:extLst>
                <a:ext uri="{FF2B5EF4-FFF2-40B4-BE49-F238E27FC236}">
                  <a16:creationId xmlns:a16="http://schemas.microsoft.com/office/drawing/2014/main" id="{19926593-599E-47C4-99E2-E77C71F2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991"/>
              <a:ext cx="786" cy="742"/>
            </a:xfrm>
            <a:prstGeom prst="wedgeEllipseCallout">
              <a:avLst>
                <a:gd name="adj1" fmla="val 38296"/>
                <a:gd name="adj2" fmla="val -117653"/>
              </a:avLst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000" b="1"/>
            </a:p>
          </p:txBody>
        </p:sp>
      </p:grpSp>
      <p:sp>
        <p:nvSpPr>
          <p:cNvPr id="265223" name="Text Box 7">
            <a:extLst>
              <a:ext uri="{FF2B5EF4-FFF2-40B4-BE49-F238E27FC236}">
                <a16:creationId xmlns:a16="http://schemas.microsoft.com/office/drawing/2014/main" id="{6D9835E0-D386-469A-B85C-AEEE7947B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5445125"/>
            <a:ext cx="6235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</a:rPr>
              <a:t>Paramètres pharmacocinétiques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</a:rPr>
              <a:t>qui contrôlent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400" b="1">
                <a:solidFill>
                  <a:srgbClr val="FF0000"/>
                </a:solidFill>
              </a:rPr>
              <a:t>les concentrations sanguines</a:t>
            </a:r>
          </a:p>
        </p:txBody>
      </p:sp>
      <p:sp>
        <p:nvSpPr>
          <p:cNvPr id="265224" name="AutoShape 8">
            <a:extLst>
              <a:ext uri="{FF2B5EF4-FFF2-40B4-BE49-F238E27FC236}">
                <a16:creationId xmlns:a16="http://schemas.microsoft.com/office/drawing/2014/main" id="{73D1E582-3D4A-4925-8BFF-E6502683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2816225"/>
            <a:ext cx="892175" cy="1878013"/>
          </a:xfrm>
          <a:prstGeom prst="wedgeEllipseCallout">
            <a:avLst>
              <a:gd name="adj1" fmla="val 602"/>
              <a:gd name="adj2" fmla="val 79333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</p:txBody>
      </p:sp>
      <p:sp>
        <p:nvSpPr>
          <p:cNvPr id="265225" name="Text Box 9">
            <a:extLst>
              <a:ext uri="{FF2B5EF4-FFF2-40B4-BE49-F238E27FC236}">
                <a16:creationId xmlns:a16="http://schemas.microsoft.com/office/drawing/2014/main" id="{4ADD2DFB-3785-4023-864E-3B227087A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3362325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400" b="1">
                <a:solidFill>
                  <a:srgbClr val="00CC00"/>
                </a:solidFill>
              </a:rPr>
              <a:t>Dose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400" b="1">
                <a:solidFill>
                  <a:srgbClr val="00CC00"/>
                </a:solidFill>
              </a:rPr>
              <a:t>journalière</a:t>
            </a:r>
          </a:p>
        </p:txBody>
      </p:sp>
      <p:sp>
        <p:nvSpPr>
          <p:cNvPr id="265226" name="AutoShape 10">
            <a:extLst>
              <a:ext uri="{FF2B5EF4-FFF2-40B4-BE49-F238E27FC236}">
                <a16:creationId xmlns:a16="http://schemas.microsoft.com/office/drawing/2014/main" id="{E631C732-3912-4C5B-A2C6-23DD606F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708275"/>
            <a:ext cx="1722438" cy="2016125"/>
          </a:xfrm>
          <a:prstGeom prst="wedgeEllipseCallout">
            <a:avLst>
              <a:gd name="adj1" fmla="val -96218"/>
              <a:gd name="adj2" fmla="val 1731"/>
            </a:avLst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b="1"/>
          </a:p>
        </p:txBody>
      </p:sp>
      <p:sp>
        <p:nvSpPr>
          <p:cNvPr id="25609" name="Rectangle 12">
            <a:extLst>
              <a:ext uri="{FF2B5EF4-FFF2-40B4-BE49-F238E27FC236}">
                <a16:creationId xmlns:a16="http://schemas.microsoft.com/office/drawing/2014/main" id="{569D3C86-F1D5-4055-8C39-C69D39B6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549275"/>
            <a:ext cx="5976937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53256" name="Espace réservé du numéro de diapositive 1">
            <a:extLst>
              <a:ext uri="{FF2B5EF4-FFF2-40B4-BE49-F238E27FC236}">
                <a16:creationId xmlns:a16="http://schemas.microsoft.com/office/drawing/2014/main" id="{B7905E0D-1D19-4041-8782-AE75947C5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C9CBE2-1487-41E5-8258-E7BA9B514FBF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A3CD05-F7C7-4299-B3BD-97F350DB592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3835" y="2956043"/>
            <a:ext cx="5401803" cy="14902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3" grpId="0"/>
      <p:bldP spid="265224" grpId="0" animBg="1"/>
      <p:bldP spid="265225" grpId="0"/>
      <p:bldP spid="2652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0227036-F9EF-4F32-8A99-DBF0ADA00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667125"/>
            <a:ext cx="5757863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hlinkClick r:id="rId3"/>
              </a:rPr>
              <a:t>http://www.icp.org.nz/icp_t1.html</a:t>
            </a:r>
            <a:endParaRPr lang="fr-FR" altLang="fr-FR" sz="2800" b="1"/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E367BE73-541E-43B2-B111-1F11D42342B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330700" y="4314825"/>
            <a:ext cx="976313" cy="1201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9005ECB-14F2-4A80-9364-2802C7E50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Doses et clairance</a:t>
            </a:r>
            <a:endParaRPr lang="fr-FR" altLang="fr-FR" sz="2800"/>
          </a:p>
        </p:txBody>
      </p:sp>
      <p:sp>
        <p:nvSpPr>
          <p:cNvPr id="55301" name="Espace réservé du numéro de diapositive 1">
            <a:extLst>
              <a:ext uri="{FF2B5EF4-FFF2-40B4-BE49-F238E27FC236}">
                <a16:creationId xmlns:a16="http://schemas.microsoft.com/office/drawing/2014/main" id="{565C97D7-05C0-45BC-BA1D-DC8331450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90E970-9192-4630-8D9E-2D34192BC44A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46" name="Rectangle 3">
            <a:extLst>
              <a:ext uri="{FF2B5EF4-FFF2-40B4-BE49-F238E27FC236}">
                <a16:creationId xmlns:a16="http://schemas.microsoft.com/office/drawing/2014/main" id="{225A68A1-4FE0-490E-92D6-D0BC7F5E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2686050"/>
            <a:ext cx="1798637" cy="887413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cardiaque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 useBgFill="1">
        <p:nvSpPr>
          <p:cNvPr id="57347" name="Rectangle 10">
            <a:extLst>
              <a:ext uri="{FF2B5EF4-FFF2-40B4-BE49-F238E27FC236}">
                <a16:creationId xmlns:a16="http://schemas.microsoft.com/office/drawing/2014/main" id="{ADEFD9CC-B96F-4CBC-8D2C-23E28CAB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276701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244</a:t>
            </a:r>
          </a:p>
        </p:txBody>
      </p:sp>
      <p:sp useBgFill="1">
        <p:nvSpPr>
          <p:cNvPr id="57348" name="Rectangle 11">
            <a:extLst>
              <a:ext uri="{FF2B5EF4-FFF2-40B4-BE49-F238E27FC236}">
                <a16:creationId xmlns:a16="http://schemas.microsoft.com/office/drawing/2014/main" id="{4941F3E2-F248-4F9D-86E2-814DD07F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2767013"/>
            <a:ext cx="833438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146</a:t>
            </a:r>
          </a:p>
        </p:txBody>
      </p:sp>
      <p:sp useBgFill="1">
        <p:nvSpPr>
          <p:cNvPr id="57349" name="Rectangle 12">
            <a:extLst>
              <a:ext uri="{FF2B5EF4-FFF2-40B4-BE49-F238E27FC236}">
                <a16:creationId xmlns:a16="http://schemas.microsoft.com/office/drawing/2014/main" id="{B8EF2453-0D7A-49C4-AC6B-1FC503A9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2767013"/>
            <a:ext cx="1393825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120-100</a:t>
            </a:r>
          </a:p>
        </p:txBody>
      </p:sp>
      <p:sp useBgFill="1">
        <p:nvSpPr>
          <p:cNvPr id="57350" name="Rectangle 13">
            <a:extLst>
              <a:ext uri="{FF2B5EF4-FFF2-40B4-BE49-F238E27FC236}">
                <a16:creationId xmlns:a16="http://schemas.microsoft.com/office/drawing/2014/main" id="{FB02DE30-128C-40D2-A546-9CCD80D7A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</a:t>
            </a:r>
          </a:p>
        </p:txBody>
      </p:sp>
      <p:sp useBgFill="1">
        <p:nvSpPr>
          <p:cNvPr id="57351" name="Rectangle 14">
            <a:extLst>
              <a:ext uri="{FF2B5EF4-FFF2-40B4-BE49-F238E27FC236}">
                <a16:creationId xmlns:a16="http://schemas.microsoft.com/office/drawing/2014/main" id="{41589CD8-C0FB-4EEF-B234-D435D86A5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80</a:t>
            </a:r>
          </a:p>
        </p:txBody>
      </p:sp>
      <p:sp useBgFill="1">
        <p:nvSpPr>
          <p:cNvPr id="57352" name="Rectangle 15">
            <a:extLst>
              <a:ext uri="{FF2B5EF4-FFF2-40B4-BE49-F238E27FC236}">
                <a16:creationId xmlns:a16="http://schemas.microsoft.com/office/drawing/2014/main" id="{FFD3B2E3-EECE-49BA-8BD2-63D9F6C7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276701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75</a:t>
            </a:r>
          </a:p>
        </p:txBody>
      </p:sp>
      <p:sp useBgFill="1">
        <p:nvSpPr>
          <p:cNvPr id="57353" name="Rectangle 16">
            <a:extLst>
              <a:ext uri="{FF2B5EF4-FFF2-40B4-BE49-F238E27FC236}">
                <a16:creationId xmlns:a16="http://schemas.microsoft.com/office/drawing/2014/main" id="{30AFCA0E-96B3-4D1E-A2CE-4F3CA27B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400" y="276701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55</a:t>
            </a:r>
          </a:p>
        </p:txBody>
      </p:sp>
      <p:sp useBgFill="1">
        <p:nvSpPr>
          <p:cNvPr id="57354" name="Rectangle 17">
            <a:extLst>
              <a:ext uri="{FF2B5EF4-FFF2-40B4-BE49-F238E27FC236}">
                <a16:creationId xmlns:a16="http://schemas.microsoft.com/office/drawing/2014/main" id="{36240273-F2F2-4A21-95CB-00B5A978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4538"/>
            <a:ext cx="1798638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Cl</a:t>
            </a: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airance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(ml/kg/min)</a:t>
            </a:r>
          </a:p>
        </p:txBody>
      </p:sp>
      <p:sp>
        <p:nvSpPr>
          <p:cNvPr id="57355" name="Rectangle 18">
            <a:extLst>
              <a:ext uri="{FF2B5EF4-FFF2-40B4-BE49-F238E27FC236}">
                <a16:creationId xmlns:a16="http://schemas.microsoft.com/office/drawing/2014/main" id="{7167946A-88EC-439C-850B-CAFAC9AD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3789363"/>
            <a:ext cx="9720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valeurs de clairance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à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capacités d’extraction identiques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= 100%</a:t>
            </a:r>
          </a:p>
        </p:txBody>
      </p:sp>
      <p:sp useBgFill="1">
        <p:nvSpPr>
          <p:cNvPr id="57356" name="Rectangle 19">
            <a:extLst>
              <a:ext uri="{FF2B5EF4-FFF2-40B4-BE49-F238E27FC236}">
                <a16:creationId xmlns:a16="http://schemas.microsoft.com/office/drawing/2014/main" id="{398729F5-0F37-4D35-8BCD-EC70333D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589463"/>
            <a:ext cx="831850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122</a:t>
            </a:r>
          </a:p>
        </p:txBody>
      </p:sp>
      <p:sp useBgFill="1">
        <p:nvSpPr>
          <p:cNvPr id="57357" name="Rectangle 20">
            <a:extLst>
              <a:ext uri="{FF2B5EF4-FFF2-40B4-BE49-F238E27FC236}">
                <a16:creationId xmlns:a16="http://schemas.microsoft.com/office/drawing/2014/main" id="{3F97E1A5-7347-4894-8873-BC97040A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4589463"/>
            <a:ext cx="633412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73</a:t>
            </a:r>
          </a:p>
        </p:txBody>
      </p:sp>
      <p:sp useBgFill="1">
        <p:nvSpPr>
          <p:cNvPr id="57358" name="Rectangle 21">
            <a:extLst>
              <a:ext uri="{FF2B5EF4-FFF2-40B4-BE49-F238E27FC236}">
                <a16:creationId xmlns:a16="http://schemas.microsoft.com/office/drawing/2014/main" id="{4B459836-5705-4F96-9D35-EF3DE180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4589463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60-50</a:t>
            </a:r>
          </a:p>
        </p:txBody>
      </p:sp>
      <p:sp useBgFill="1">
        <p:nvSpPr>
          <p:cNvPr id="57359" name="Rectangle 22">
            <a:extLst>
              <a:ext uri="{FF2B5EF4-FFF2-40B4-BE49-F238E27FC236}">
                <a16:creationId xmlns:a16="http://schemas.microsoft.com/office/drawing/2014/main" id="{79A36424-19FD-40F3-93CE-B41162AD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4589463"/>
            <a:ext cx="63182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43</a:t>
            </a:r>
          </a:p>
        </p:txBody>
      </p:sp>
      <p:sp useBgFill="1">
        <p:nvSpPr>
          <p:cNvPr id="57360" name="Rectangle 23">
            <a:extLst>
              <a:ext uri="{FF2B5EF4-FFF2-40B4-BE49-F238E27FC236}">
                <a16:creationId xmlns:a16="http://schemas.microsoft.com/office/drawing/2014/main" id="{88FE0A65-BEDC-4CF2-BE99-5F4D8EDA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4589463"/>
            <a:ext cx="633413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40</a:t>
            </a:r>
          </a:p>
        </p:txBody>
      </p:sp>
      <p:sp useBgFill="1">
        <p:nvSpPr>
          <p:cNvPr id="57361" name="Rectangle 24">
            <a:extLst>
              <a:ext uri="{FF2B5EF4-FFF2-40B4-BE49-F238E27FC236}">
                <a16:creationId xmlns:a16="http://schemas.microsoft.com/office/drawing/2014/main" id="{0677939A-4AFA-413F-88F4-F0AE286AE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37.5</a:t>
            </a:r>
          </a:p>
        </p:txBody>
      </p:sp>
      <p:sp useBgFill="1">
        <p:nvSpPr>
          <p:cNvPr id="57362" name="Rectangle 25">
            <a:extLst>
              <a:ext uri="{FF2B5EF4-FFF2-40B4-BE49-F238E27FC236}">
                <a16:creationId xmlns:a16="http://schemas.microsoft.com/office/drawing/2014/main" id="{D443F3BB-5302-41E3-812E-808FB76BD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588" y="4589463"/>
            <a:ext cx="9302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27.5</a:t>
            </a:r>
          </a:p>
        </p:txBody>
      </p:sp>
      <p:sp useBgFill="1">
        <p:nvSpPr>
          <p:cNvPr id="246810" name="Rectangle 26">
            <a:extLst>
              <a:ext uri="{FF2B5EF4-FFF2-40B4-BE49-F238E27FC236}">
                <a16:creationId xmlns:a16="http://schemas.microsoft.com/office/drawing/2014/main" id="{3A8A9D09-DBFB-4F9E-AFA3-59150779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6138863"/>
            <a:ext cx="1543051" cy="6746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Dose /24h</a:t>
            </a:r>
            <a:endParaRPr lang="fr-FR" altLang="fr-FR" sz="1700" b="1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700" b="1">
                <a:solidFill>
                  <a:srgbClr val="333399"/>
                </a:solidFill>
                <a:latin typeface="Tahoma" panose="020B0604030504040204" pitchFamily="34" charset="0"/>
              </a:rPr>
              <a:t>(mg/kg)</a:t>
            </a:r>
          </a:p>
        </p:txBody>
      </p:sp>
      <p:sp useBgFill="1">
        <p:nvSpPr>
          <p:cNvPr id="246811" name="Rectangle 27">
            <a:extLst>
              <a:ext uri="{FF2B5EF4-FFF2-40B4-BE49-F238E27FC236}">
                <a16:creationId xmlns:a16="http://schemas.microsoft.com/office/drawing/2014/main" id="{2E862EF7-576D-407A-B285-9EFD5BB3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176</a:t>
            </a:r>
          </a:p>
        </p:txBody>
      </p:sp>
      <p:sp useBgFill="1">
        <p:nvSpPr>
          <p:cNvPr id="246812" name="Rectangle 28">
            <a:extLst>
              <a:ext uri="{FF2B5EF4-FFF2-40B4-BE49-F238E27FC236}">
                <a16:creationId xmlns:a16="http://schemas.microsoft.com/office/drawing/2014/main" id="{335CC2D5-D1D8-45C3-B675-CB656479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6173788"/>
            <a:ext cx="7397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105</a:t>
            </a:r>
          </a:p>
        </p:txBody>
      </p:sp>
      <p:sp useBgFill="1">
        <p:nvSpPr>
          <p:cNvPr id="246813" name="Rectangle 29">
            <a:extLst>
              <a:ext uri="{FF2B5EF4-FFF2-40B4-BE49-F238E27FC236}">
                <a16:creationId xmlns:a16="http://schemas.microsoft.com/office/drawing/2014/main" id="{08DF889A-F4F8-4840-BA55-64C4B77C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6173788"/>
            <a:ext cx="1035050" cy="438150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86-72</a:t>
            </a:r>
          </a:p>
        </p:txBody>
      </p:sp>
      <p:sp useBgFill="1">
        <p:nvSpPr>
          <p:cNvPr id="246814" name="Rectangle 30">
            <a:extLst>
              <a:ext uri="{FF2B5EF4-FFF2-40B4-BE49-F238E27FC236}">
                <a16:creationId xmlns:a16="http://schemas.microsoft.com/office/drawing/2014/main" id="{CE871E06-FB6A-45C3-A658-83AE9BC3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62</a:t>
            </a:r>
          </a:p>
        </p:txBody>
      </p:sp>
      <p:sp useBgFill="1">
        <p:nvSpPr>
          <p:cNvPr id="246815" name="Rectangle 31">
            <a:extLst>
              <a:ext uri="{FF2B5EF4-FFF2-40B4-BE49-F238E27FC236}">
                <a16:creationId xmlns:a16="http://schemas.microsoft.com/office/drawing/2014/main" id="{85DC07B9-4D97-47A1-A055-443E454B9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58</a:t>
            </a:r>
          </a:p>
        </p:txBody>
      </p:sp>
      <p:sp useBgFill="1">
        <p:nvSpPr>
          <p:cNvPr id="246816" name="Rectangle 32">
            <a:extLst>
              <a:ext uri="{FF2B5EF4-FFF2-40B4-BE49-F238E27FC236}">
                <a16:creationId xmlns:a16="http://schemas.microsoft.com/office/drawing/2014/main" id="{C5DEE79D-129F-45AE-8B45-443FF390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54</a:t>
            </a:r>
          </a:p>
        </p:txBody>
      </p:sp>
      <p:sp useBgFill="1">
        <p:nvSpPr>
          <p:cNvPr id="246817" name="Rectangle 33">
            <a:extLst>
              <a:ext uri="{FF2B5EF4-FFF2-40B4-BE49-F238E27FC236}">
                <a16:creationId xmlns:a16="http://schemas.microsoft.com/office/drawing/2014/main" id="{2EE42D3B-FD48-4B46-9DF7-E0A29D83A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150" y="6173788"/>
            <a:ext cx="561975" cy="446087"/>
          </a:xfrm>
          <a:prstGeom prst="rect">
            <a:avLst/>
          </a:prstGeom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>
                <a:solidFill>
                  <a:srgbClr val="333399"/>
                </a:solidFill>
                <a:latin typeface="Tahoma" panose="020B0604030504040204" pitchFamily="34" charset="0"/>
              </a:rPr>
              <a:t>36</a:t>
            </a:r>
          </a:p>
        </p:txBody>
      </p:sp>
      <p:sp>
        <p:nvSpPr>
          <p:cNvPr id="246818" name="Rectangle 34">
            <a:extLst>
              <a:ext uri="{FF2B5EF4-FFF2-40B4-BE49-F238E27FC236}">
                <a16:creationId xmlns:a16="http://schemas.microsoft.com/office/drawing/2014/main" id="{1335BB54-3DE5-4C13-8A06-C2006F3AD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5373688"/>
            <a:ext cx="8343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doses par kg différentes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pour obtenir la </a:t>
            </a:r>
            <a:r>
              <a:rPr lang="fr-FR" altLang="fr-FR" sz="2000" b="1">
                <a:solidFill>
                  <a:srgbClr val="00CC00"/>
                </a:solidFill>
                <a:latin typeface="Tahoma" panose="020B0604030504040204" pitchFamily="34" charset="0"/>
              </a:rPr>
              <a:t>même concentration cible</a:t>
            </a: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  =1 µg/mL</a:t>
            </a:r>
          </a:p>
        </p:txBody>
      </p:sp>
      <p:sp>
        <p:nvSpPr>
          <p:cNvPr id="57372" name="Rectangle 35">
            <a:extLst>
              <a:ext uri="{FF2B5EF4-FFF2-40B4-BE49-F238E27FC236}">
                <a16:creationId xmlns:a16="http://schemas.microsoft.com/office/drawing/2014/main" id="{1AAE4972-8730-4963-8739-7FA1E120A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2133600"/>
            <a:ext cx="70485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333399"/>
                </a:solidFill>
                <a:latin typeface="Tahoma" panose="020B0604030504040204" pitchFamily="34" charset="0"/>
              </a:rPr>
              <a:t>Des </a:t>
            </a:r>
            <a:r>
              <a:rPr lang="fr-FR" altLang="fr-FR" sz="2000" b="1">
                <a:solidFill>
                  <a:srgbClr val="FF0000"/>
                </a:solidFill>
                <a:latin typeface="Tahoma" panose="020B0604030504040204" pitchFamily="34" charset="0"/>
              </a:rPr>
              <a:t>paramètres physiologiques différents</a:t>
            </a:r>
          </a:p>
        </p:txBody>
      </p:sp>
      <p:sp>
        <p:nvSpPr>
          <p:cNvPr id="57373" name="Rectangle 37">
            <a:extLst>
              <a:ext uri="{FF2B5EF4-FFF2-40B4-BE49-F238E27FC236}">
                <a16:creationId xmlns:a16="http://schemas.microsoft.com/office/drawing/2014/main" id="{C8603DEF-49B6-4966-A6E6-C953BF5A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298450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chemeClr val="tx2"/>
                </a:solidFill>
              </a:rPr>
              <a:t>Extrapolation interspécifique des posologies</a:t>
            </a:r>
          </a:p>
        </p:txBody>
      </p:sp>
      <p:sp>
        <p:nvSpPr>
          <p:cNvPr id="28702" name="Espace réservé du numéro de diapositive 1">
            <a:extLst>
              <a:ext uri="{FF2B5EF4-FFF2-40B4-BE49-F238E27FC236}">
                <a16:creationId xmlns:a16="http://schemas.microsoft.com/office/drawing/2014/main" id="{E34729B9-A354-4E8C-826A-C70DBE6EF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347729-C9CD-44BA-B9A7-3BBB0F0F1987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pic>
        <p:nvPicPr>
          <p:cNvPr id="57375" name="Picture 29">
            <a:extLst>
              <a:ext uri="{FF2B5EF4-FFF2-40B4-BE49-F238E27FC236}">
                <a16:creationId xmlns:a16="http://schemas.microsoft.com/office/drawing/2014/main" id="{AF75288C-BA6A-4277-BD5A-57CA4245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908050"/>
            <a:ext cx="825182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10" grpId="0" animBg="1"/>
      <p:bldP spid="246811" grpId="0" animBg="1"/>
      <p:bldP spid="246812" grpId="0" animBg="1"/>
      <p:bldP spid="246813" grpId="0" animBg="1"/>
      <p:bldP spid="246814" grpId="0" animBg="1"/>
      <p:bldP spid="246815" grpId="0" animBg="1"/>
      <p:bldP spid="246816" grpId="0" animBg="1"/>
      <p:bldP spid="246817" grpId="0" animBg="1"/>
      <p:bldP spid="246818" grpId="0"/>
      <p:bldP spid="28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28E0BB57-D1D4-4BBF-9D18-7322745F8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Utilisation de la clairance corporelle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1CFB3E21-A9D9-4C89-B89D-85116968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412875"/>
            <a:ext cx="5976937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détermination d’une dose</a:t>
            </a:r>
          </a:p>
        </p:txBody>
      </p:sp>
      <p:sp>
        <p:nvSpPr>
          <p:cNvPr id="269318" name="Rectangle 6">
            <a:extLst>
              <a:ext uri="{FF2B5EF4-FFF2-40B4-BE49-F238E27FC236}">
                <a16:creationId xmlns:a16="http://schemas.microsoft.com/office/drawing/2014/main" id="{67E9686A-E4AF-4396-93AF-5B5FB231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133600"/>
            <a:ext cx="8208962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L’adaptation individuelle des posologies</a:t>
            </a:r>
          </a:p>
        </p:txBody>
      </p:sp>
      <p:sp>
        <p:nvSpPr>
          <p:cNvPr id="269319" name="Rectangle 7">
            <a:extLst>
              <a:ext uri="{FF2B5EF4-FFF2-40B4-BE49-F238E27FC236}">
                <a16:creationId xmlns:a16="http://schemas.microsoft.com/office/drawing/2014/main" id="{8B0DBEA5-A733-4D71-9F9C-BA1A4918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5013325"/>
            <a:ext cx="9361487" cy="6635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L’extrapolation interspécifique des posologies</a:t>
            </a:r>
          </a:p>
          <a:p>
            <a:pPr marL="800100" lvl="1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Quelle première dose chez l’Homme ?        </a:t>
            </a:r>
            <a:r>
              <a:rPr lang="fr-BE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(« First dose in man »)</a:t>
            </a:r>
            <a:endParaRPr lang="fr-BE" sz="32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9398" name="Espace réservé du numéro de diapositive 1">
            <a:extLst>
              <a:ext uri="{FF2B5EF4-FFF2-40B4-BE49-F238E27FC236}">
                <a16:creationId xmlns:a16="http://schemas.microsoft.com/office/drawing/2014/main" id="{A3BFD547-7FBF-482E-9FD6-E96EFECED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128C26-FD45-4635-B37A-9276B4E97970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BD9E1-C45B-4B8F-B8A8-030ECF0C7E7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033" y="3201366"/>
            <a:ext cx="8553833" cy="13256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1" name="Rectangle 11">
            <a:extLst>
              <a:ext uri="{FF2B5EF4-FFF2-40B4-BE49-F238E27FC236}">
                <a16:creationId xmlns:a16="http://schemas.microsoft.com/office/drawing/2014/main" id="{E9ECEB21-1F80-4295-AAB3-58F60BA0101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01613" y="266700"/>
            <a:ext cx="9883775" cy="6667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3529"/>
                  <a:invGamma/>
                </a:schemeClr>
              </a:gs>
            </a:gsLst>
            <a:lin ang="5400000" scaled="1"/>
          </a:gra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tIns="82800" bIns="82800" anchor="ctr">
            <a:spAutoFit/>
          </a:bodyPr>
          <a:lstStyle/>
          <a:p>
            <a:pPr eaLnBrk="1" hangingPunct="1">
              <a:defRPr/>
            </a:pPr>
            <a:r>
              <a:rPr lang="fr-FR" sz="3100">
                <a:latin typeface="Tahoma" pitchFamily="34" charset="0"/>
              </a:rPr>
              <a:t>Les principes de l’extrapolation de doses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A5AFF7A-DF3C-4B32-A780-558C9E49B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1268413"/>
            <a:ext cx="976630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Espèce 1 : la dose est connue (population de référence)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Espèce 2 : la dose est inconnue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9D3A743-C135-45AC-A345-CC56A20D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2382838"/>
            <a:ext cx="9447213" cy="1079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762000" eaLnBrk="1" hangingPunct="1">
              <a:buFont typeface="Wingdings" pitchFamily="2" charset="2"/>
              <a:buNone/>
              <a:defRPr/>
            </a:pPr>
            <a:r>
              <a:rPr lang="en-US" altLang="fr-FR" sz="2800" kern="0" dirty="0" err="1">
                <a:solidFill>
                  <a:srgbClr val="FF9900"/>
                </a:solidFill>
              </a:rPr>
              <a:t>Hypothèse</a:t>
            </a:r>
            <a:r>
              <a:rPr lang="en-US" altLang="fr-FR" sz="2800" kern="0" dirty="0">
                <a:solidFill>
                  <a:srgbClr val="FF9900"/>
                </a:solidFill>
              </a:rPr>
              <a:t> de </a:t>
            </a:r>
            <a:r>
              <a:rPr lang="en-US" altLang="fr-FR" sz="2800" kern="0" dirty="0" err="1">
                <a:solidFill>
                  <a:srgbClr val="FF9900"/>
                </a:solidFill>
              </a:rPr>
              <a:t>l’ajustement</a:t>
            </a:r>
            <a:r>
              <a:rPr lang="en-US" altLang="fr-FR" sz="2800" kern="0" dirty="0">
                <a:solidFill>
                  <a:srgbClr val="FF9900"/>
                </a:solidFill>
              </a:rPr>
              <a:t> </a:t>
            </a:r>
            <a:r>
              <a:rPr lang="en-US" altLang="fr-FR" sz="2800" kern="0" dirty="0" err="1">
                <a:solidFill>
                  <a:srgbClr val="FF9900"/>
                </a:solidFill>
              </a:rPr>
              <a:t>basé</a:t>
            </a:r>
            <a:r>
              <a:rPr lang="en-US" altLang="fr-FR" sz="2800" kern="0" dirty="0">
                <a:solidFill>
                  <a:srgbClr val="FF9900"/>
                </a:solidFill>
              </a:rPr>
              <a:t> </a:t>
            </a:r>
            <a:r>
              <a:rPr lang="en-US" altLang="fr-FR" sz="2800" kern="0" dirty="0" err="1">
                <a:solidFill>
                  <a:srgbClr val="FF9900"/>
                </a:solidFill>
              </a:rPr>
              <a:t>sur</a:t>
            </a:r>
            <a:r>
              <a:rPr lang="en-US" altLang="fr-FR" sz="2800" kern="0" dirty="0">
                <a:solidFill>
                  <a:srgbClr val="FF9900"/>
                </a:solidFill>
              </a:rPr>
              <a:t> la </a:t>
            </a:r>
            <a:r>
              <a:rPr lang="en-US" altLang="fr-FR" sz="2800" kern="0" dirty="0" err="1">
                <a:solidFill>
                  <a:srgbClr val="FF9900"/>
                </a:solidFill>
              </a:rPr>
              <a:t>clairance</a:t>
            </a:r>
            <a:r>
              <a:rPr lang="en-US" altLang="fr-FR" sz="2800" kern="0" dirty="0"/>
              <a:t> : </a:t>
            </a:r>
            <a:r>
              <a:rPr lang="en-US" altLang="fr-FR" sz="2800" kern="0" dirty="0" err="1"/>
              <a:t>une</a:t>
            </a:r>
            <a:r>
              <a:rPr lang="en-US" altLang="fr-FR" sz="2800" kern="0" dirty="0"/>
              <a:t> exposition </a:t>
            </a:r>
            <a:r>
              <a:rPr lang="en-US" altLang="fr-FR" sz="2800" kern="0" dirty="0" err="1"/>
              <a:t>similaire</a:t>
            </a:r>
            <a:r>
              <a:rPr lang="en-US" altLang="fr-FR" sz="2800" kern="0" dirty="0"/>
              <a:t> assure </a:t>
            </a:r>
            <a:r>
              <a:rPr lang="en-US" altLang="fr-FR" sz="2800" kern="0" dirty="0" err="1"/>
              <a:t>l’obtention</a:t>
            </a:r>
            <a:r>
              <a:rPr lang="en-US" altLang="fr-FR" sz="2800" kern="0" dirty="0"/>
              <a:t> des </a:t>
            </a:r>
            <a:r>
              <a:rPr lang="en-US" altLang="fr-FR" sz="2800" kern="0" dirty="0" err="1"/>
              <a:t>mêmes</a:t>
            </a:r>
            <a:r>
              <a:rPr lang="en-US" altLang="fr-FR" sz="2800" kern="0" dirty="0"/>
              <a:t> </a:t>
            </a:r>
            <a:r>
              <a:rPr lang="en-US" altLang="fr-FR" sz="2800" kern="0" dirty="0" err="1"/>
              <a:t>effets</a:t>
            </a:r>
            <a:endParaRPr lang="en-US" altLang="fr-FR" sz="2800" kern="0" dirty="0"/>
          </a:p>
        </p:txBody>
      </p:sp>
      <p:sp>
        <p:nvSpPr>
          <p:cNvPr id="61445" name="Espace réservé du numéro de diapositive 1">
            <a:extLst>
              <a:ext uri="{FF2B5EF4-FFF2-40B4-BE49-F238E27FC236}">
                <a16:creationId xmlns:a16="http://schemas.microsoft.com/office/drawing/2014/main" id="{1EC47B50-F57E-42AB-BC9C-32F412782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CF216F-0CDB-4D08-8987-6E6FAC4A3EF6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44637E-F63C-44E9-BBF9-393B8BE6B7B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5308" y="3690941"/>
            <a:ext cx="2952328" cy="514051"/>
          </a:xfrm>
          <a:prstGeom prst="rect">
            <a:avLst/>
          </a:prstGeom>
          <a:blipFill>
            <a:blip r:embed="rId3"/>
            <a:stretch>
              <a:fillRect b="-1176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B8616-1D97-48E2-8F93-D779EC21BB2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2042" y="4349362"/>
            <a:ext cx="6138860" cy="10948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BAA51-AD05-46AF-AB03-7B77D167A09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1252" y="5490396"/>
            <a:ext cx="6015428" cy="11080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1AA7DC2-A230-453A-B8C2-5F47894C41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totale ou clairance corporelle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  <p:sp>
        <p:nvSpPr>
          <p:cNvPr id="12291" name="Espace réservé du numéro de diapositive 1">
            <a:extLst>
              <a:ext uri="{FF2B5EF4-FFF2-40B4-BE49-F238E27FC236}">
                <a16:creationId xmlns:a16="http://schemas.microsoft.com/office/drawing/2014/main" id="{509C4F1D-07A5-4A7E-862E-0782509F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1CFAAD-9265-4E9F-A159-E144531BF536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7AAB571-4E6C-4BF2-98B5-0F550E262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988" y="476250"/>
            <a:ext cx="9447212" cy="1079500"/>
          </a:xfrm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defTabSz="7620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>
                <a:solidFill>
                  <a:srgbClr val="FF9900"/>
                </a:solidFill>
              </a:rPr>
              <a:t>Hypothèse</a:t>
            </a:r>
            <a:r>
              <a:rPr lang="en-US" altLang="fr-FR"/>
              <a:t> : une exposition similaire assure l’obtention des mêmes effets</a:t>
            </a:r>
          </a:p>
        </p:txBody>
      </p:sp>
      <p:sp>
        <p:nvSpPr>
          <p:cNvPr id="63491" name="Line 50">
            <a:extLst>
              <a:ext uri="{FF2B5EF4-FFF2-40B4-BE49-F238E27FC236}">
                <a16:creationId xmlns:a16="http://schemas.microsoft.com/office/drawing/2014/main" id="{25029CDA-114E-4CC0-B1C5-B1E0AE383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7013" y="3097213"/>
            <a:ext cx="1603375" cy="142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D96CF86-6D5F-4ABA-81A1-281DA5C6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952625"/>
            <a:ext cx="9564688" cy="9001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762000" eaLnBrk="1" hangingPunct="1">
              <a:defRPr/>
            </a:pPr>
            <a:r>
              <a:rPr lang="en-US" sz="3600" kern="0" dirty="0"/>
              <a:t>Passage de </a:t>
            </a:r>
            <a:r>
              <a:rPr lang="en-US" sz="3600" kern="0" dirty="0" err="1"/>
              <a:t>l’animal</a:t>
            </a:r>
            <a:r>
              <a:rPr lang="en-US" sz="3600" kern="0" dirty="0"/>
              <a:t> à </a:t>
            </a:r>
            <a:r>
              <a:rPr lang="en-US" sz="3600" kern="0" dirty="0" err="1"/>
              <a:t>l’Homme</a:t>
            </a:r>
            <a:endParaRPr lang="en-US" sz="3600" kern="0" dirty="0"/>
          </a:p>
        </p:txBody>
      </p:sp>
      <p:sp>
        <p:nvSpPr>
          <p:cNvPr id="63493" name="Espace réservé du numéro de diapositive 1">
            <a:extLst>
              <a:ext uri="{FF2B5EF4-FFF2-40B4-BE49-F238E27FC236}">
                <a16:creationId xmlns:a16="http://schemas.microsoft.com/office/drawing/2014/main" id="{2AF90523-A0CD-495F-AE1F-8D84A78EF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CA15FB-FB9B-4819-BE28-10F634DA3EA1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8B3556-F92B-43B7-8FB3-1491D106E20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6518" y="3717032"/>
            <a:ext cx="8565102" cy="11106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4B57ECE-17F1-47E9-A73C-FF32FC9F6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1952625"/>
            <a:ext cx="9564688" cy="4114800"/>
          </a:xfrm>
        </p:spPr>
        <p:txBody>
          <a:bodyPr/>
          <a:lstStyle/>
          <a:p>
            <a:pPr defTabSz="762000" eaLnBrk="1" hangingPunct="1"/>
            <a:r>
              <a:rPr lang="en-US" altLang="fr-FR" sz="3600"/>
              <a:t>Passage de l’animal à l’Homme</a:t>
            </a:r>
          </a:p>
          <a:p>
            <a:pPr defTabSz="762000" eaLnBrk="1" hangingPunct="1"/>
            <a:r>
              <a:rPr lang="en-US" altLang="fr-FR" sz="3600"/>
              <a:t>Que faire quand on ignore la clairance pour l'espèce cible ?</a:t>
            </a:r>
          </a:p>
          <a:p>
            <a:pPr defTabSz="762000" eaLnBrk="1" hangingPunct="1"/>
            <a:endParaRPr lang="en-US" altLang="fr-FR" sz="3600"/>
          </a:p>
          <a:p>
            <a:pPr defTabSz="762000" eaLnBrk="1" hangingPunct="1">
              <a:buFont typeface="Symbol" panose="05050102010706020507" pitchFamily="18" charset="2"/>
              <a:buChar char="Þ"/>
            </a:pPr>
            <a:r>
              <a:rPr lang="en-US" altLang="fr-FR" sz="3600"/>
              <a:t>  </a:t>
            </a:r>
            <a:r>
              <a:rPr lang="en-US" altLang="fr-FR" sz="3600">
                <a:solidFill>
                  <a:schemeClr val="accent1"/>
                </a:solidFill>
              </a:rPr>
              <a:t>Approche allométrique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1C142C3-B2FF-4805-816D-658D0C6CD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White">
          <a:xfrm>
            <a:off x="207963" y="627063"/>
            <a:ext cx="9939337" cy="727075"/>
          </a:xfrm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accent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 eaLnBrk="1" hangingPunct="1"/>
            <a:r>
              <a:rPr lang="en-US" altLang="fr-FR" sz="4000"/>
              <a:t>Extrapolation interspécifique des doses</a:t>
            </a:r>
          </a:p>
        </p:txBody>
      </p:sp>
      <p:sp>
        <p:nvSpPr>
          <p:cNvPr id="65540" name="Espace réservé du numéro de diapositive 1">
            <a:extLst>
              <a:ext uri="{FF2B5EF4-FFF2-40B4-BE49-F238E27FC236}">
                <a16:creationId xmlns:a16="http://schemas.microsoft.com/office/drawing/2014/main" id="{BFEEB9F0-4DDB-44EE-B285-1DCA7ABD1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ADAEB3-5655-46D7-9C80-C002DABEF246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43ABE8D-8730-4E91-81C8-043293D04F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De la clairance corporelle aux clairances d’organes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  <p:sp>
        <p:nvSpPr>
          <p:cNvPr id="67587" name="Espace réservé du numéro de diapositive 1">
            <a:extLst>
              <a:ext uri="{FF2B5EF4-FFF2-40B4-BE49-F238E27FC236}">
                <a16:creationId xmlns:a16="http://schemas.microsoft.com/office/drawing/2014/main" id="{940BFFDB-F2D4-4F31-B6BC-C6513E45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7BE8EF-57C3-48A1-BE8B-F22505894CAD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>
            <a:extLst>
              <a:ext uri="{FF2B5EF4-FFF2-40B4-BE49-F238E27FC236}">
                <a16:creationId xmlns:a16="http://schemas.microsoft.com/office/drawing/2014/main" id="{84541068-6FC0-4AE6-97B4-3A02EA8A4EC3}"/>
              </a:ext>
            </a:extLst>
          </p:cNvPr>
          <p:cNvGrpSpPr>
            <a:grpSpLocks/>
          </p:cNvGrpSpPr>
          <p:nvPr/>
        </p:nvGrpSpPr>
        <p:grpSpPr bwMode="auto">
          <a:xfrm>
            <a:off x="2470150" y="1196975"/>
            <a:ext cx="5262563" cy="5327650"/>
            <a:chOff x="1383" y="754"/>
            <a:chExt cx="2947" cy="3356"/>
          </a:xfrm>
        </p:grpSpPr>
        <p:grpSp>
          <p:nvGrpSpPr>
            <p:cNvPr id="69636" name="Group 3">
              <a:extLst>
                <a:ext uri="{FF2B5EF4-FFF2-40B4-BE49-F238E27FC236}">
                  <a16:creationId xmlns:a16="http://schemas.microsoft.com/office/drawing/2014/main" id="{92E1F5FA-2C1E-4C18-8125-D8F40B8A6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6" y="1344"/>
              <a:ext cx="2589" cy="2268"/>
              <a:chOff x="295" y="1842"/>
              <a:chExt cx="2589" cy="2268"/>
            </a:xfrm>
          </p:grpSpPr>
          <p:grpSp>
            <p:nvGrpSpPr>
              <p:cNvPr id="69682" name="Group 4">
                <a:extLst>
                  <a:ext uri="{FF2B5EF4-FFF2-40B4-BE49-F238E27FC236}">
                    <a16:creationId xmlns:a16="http://schemas.microsoft.com/office/drawing/2014/main" id="{44F0101D-02D8-45B4-9163-3C92486C3D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2113"/>
                <a:ext cx="2544" cy="1476"/>
                <a:chOff x="562" y="1327"/>
                <a:chExt cx="4405" cy="2557"/>
              </a:xfrm>
            </p:grpSpPr>
            <p:grpSp>
              <p:nvGrpSpPr>
                <p:cNvPr id="69685" name="Group 5">
                  <a:extLst>
                    <a:ext uri="{FF2B5EF4-FFF2-40B4-BE49-F238E27FC236}">
                      <a16:creationId xmlns:a16="http://schemas.microsoft.com/office/drawing/2014/main" id="{3FED9458-D436-4CA6-BFB3-4EC6B9D21E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2" y="1327"/>
                  <a:ext cx="4379" cy="2557"/>
                  <a:chOff x="562" y="1327"/>
                  <a:chExt cx="4379" cy="2557"/>
                </a:xfrm>
              </p:grpSpPr>
              <p:pic>
                <p:nvPicPr>
                  <p:cNvPr id="69687" name="Picture 6">
                    <a:extLst>
                      <a:ext uri="{FF2B5EF4-FFF2-40B4-BE49-F238E27FC236}">
                        <a16:creationId xmlns:a16="http://schemas.microsoft.com/office/drawing/2014/main" id="{9BEB5905-278B-4648-84C0-AD54FF9E16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blackWhite">
                  <a:xfrm>
                    <a:off x="562" y="1327"/>
                    <a:ext cx="4379" cy="244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bg1"/>
                            </a:gs>
                            <a:gs pos="100000">
                              <a:srgbClr val="FFFFFF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accent1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9688" name="Rectangle 7">
                    <a:extLst>
                      <a:ext uri="{FF2B5EF4-FFF2-40B4-BE49-F238E27FC236}">
                        <a16:creationId xmlns:a16="http://schemas.microsoft.com/office/drawing/2014/main" id="{8619D185-2B68-4438-AB75-93D302287F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2" y="3294"/>
                    <a:ext cx="3584" cy="5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fr-FR" altLang="fr-FR" sz="1800"/>
                  </a:p>
                </p:txBody>
              </p:sp>
            </p:grpSp>
            <p:sp>
              <p:nvSpPr>
                <p:cNvPr id="69686" name="Rectangle 8">
                  <a:extLst>
                    <a:ext uri="{FF2B5EF4-FFF2-40B4-BE49-F238E27FC236}">
                      <a16:creationId xmlns:a16="http://schemas.microsoft.com/office/drawing/2014/main" id="{00169EB8-6444-4D46-AFBE-093EBD722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3" y="2296"/>
                  <a:ext cx="1044" cy="8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</p:grpSp>
          <p:sp>
            <p:nvSpPr>
              <p:cNvPr id="69683" name="Rectangle 9">
                <a:extLst>
                  <a:ext uri="{FF2B5EF4-FFF2-40B4-BE49-F238E27FC236}">
                    <a16:creationId xmlns:a16="http://schemas.microsoft.com/office/drawing/2014/main" id="{56C21141-6A96-4F0F-AB06-98CC0F52F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1842"/>
                <a:ext cx="1814" cy="2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69684" name="Rectangle 10">
                <a:extLst>
                  <a:ext uri="{FF2B5EF4-FFF2-40B4-BE49-F238E27FC236}">
                    <a16:creationId xmlns:a16="http://schemas.microsoft.com/office/drawing/2014/main" id="{DFE2D8A5-A9B1-4C5A-AA55-BC843961F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2387"/>
                <a:ext cx="861" cy="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grpSp>
          <p:nvGrpSpPr>
            <p:cNvPr id="69637" name="Group 11">
              <a:extLst>
                <a:ext uri="{FF2B5EF4-FFF2-40B4-BE49-F238E27FC236}">
                  <a16:creationId xmlns:a16="http://schemas.microsoft.com/office/drawing/2014/main" id="{2FD8DDB7-91B3-4890-8003-868F480D1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3" y="754"/>
              <a:ext cx="2947" cy="3356"/>
              <a:chOff x="1383" y="754"/>
              <a:chExt cx="2947" cy="3356"/>
            </a:xfrm>
          </p:grpSpPr>
          <p:sp>
            <p:nvSpPr>
              <p:cNvPr id="69638" name="Oval 12">
                <a:extLst>
                  <a:ext uri="{FF2B5EF4-FFF2-40B4-BE49-F238E27FC236}">
                    <a16:creationId xmlns:a16="http://schemas.microsoft.com/office/drawing/2014/main" id="{2F08F750-EC8F-420E-98C5-F15FAA88F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776"/>
                <a:ext cx="772" cy="363"/>
              </a:xfrm>
              <a:prstGeom prst="ellipse">
                <a:avLst/>
              </a:prstGeom>
              <a:solidFill>
                <a:srgbClr val="CC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Echanges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gazeux</a:t>
                </a:r>
              </a:p>
            </p:txBody>
          </p:sp>
          <p:sp>
            <p:nvSpPr>
              <p:cNvPr id="69639" name="AutoShape 13">
                <a:extLst>
                  <a:ext uri="{FF2B5EF4-FFF2-40B4-BE49-F238E27FC236}">
                    <a16:creationId xmlns:a16="http://schemas.microsoft.com/office/drawing/2014/main" id="{7220AE9E-20C8-4AD8-8643-06DC27232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754"/>
                <a:ext cx="907" cy="408"/>
              </a:xfrm>
              <a:prstGeom prst="cloudCallout">
                <a:avLst>
                  <a:gd name="adj1" fmla="val 37208"/>
                  <a:gd name="adj2" fmla="val 14463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Inhalation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400"/>
                  <a:t>exhalation</a:t>
                </a:r>
              </a:p>
            </p:txBody>
          </p:sp>
          <p:grpSp>
            <p:nvGrpSpPr>
              <p:cNvPr id="69640" name="Group 14">
                <a:extLst>
                  <a:ext uri="{FF2B5EF4-FFF2-40B4-BE49-F238E27FC236}">
                    <a16:creationId xmlns:a16="http://schemas.microsoft.com/office/drawing/2014/main" id="{2A86DB01-DA4E-4D9B-82E0-0F39ABF738E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91" y="1425"/>
                <a:ext cx="2539" cy="2685"/>
                <a:chOff x="2245" y="935"/>
                <a:chExt cx="3174" cy="3357"/>
              </a:xfrm>
            </p:grpSpPr>
            <p:sp>
              <p:nvSpPr>
                <p:cNvPr id="69647" name="Rectangle 15">
                  <a:extLst>
                    <a:ext uri="{FF2B5EF4-FFF2-40B4-BE49-F238E27FC236}">
                      <a16:creationId xmlns:a16="http://schemas.microsoft.com/office/drawing/2014/main" id="{425FB419-558A-494E-A7F3-288C6B00F5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830" y="3339"/>
                  <a:ext cx="454" cy="182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Urine</a:t>
                  </a:r>
                </a:p>
              </p:txBody>
            </p:sp>
            <p:sp>
              <p:nvSpPr>
                <p:cNvPr id="69648" name="Rectangle 16">
                  <a:extLst>
                    <a:ext uri="{FF2B5EF4-FFF2-40B4-BE49-F238E27FC236}">
                      <a16:creationId xmlns:a16="http://schemas.microsoft.com/office/drawing/2014/main" id="{BF7195CD-24FA-4319-AA50-DAD351D7C8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3975"/>
                  <a:ext cx="861" cy="181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600"/>
                    <a:t>Métabolisme</a:t>
                  </a:r>
                </a:p>
              </p:txBody>
            </p:sp>
            <p:grpSp>
              <p:nvGrpSpPr>
                <p:cNvPr id="69649" name="Group 17">
                  <a:extLst>
                    <a:ext uri="{FF2B5EF4-FFF2-40B4-BE49-F238E27FC236}">
                      <a16:creationId xmlns:a16="http://schemas.microsoft.com/office/drawing/2014/main" id="{F16BE286-3228-4F32-B294-B59068AA636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288" y="935"/>
                  <a:ext cx="1270" cy="3039"/>
                  <a:chOff x="3288" y="1026"/>
                  <a:chExt cx="1270" cy="3039"/>
                </a:xfrm>
              </p:grpSpPr>
              <p:sp>
                <p:nvSpPr>
                  <p:cNvPr id="69662" name="Rectangle 18">
                    <a:extLst>
                      <a:ext uri="{FF2B5EF4-FFF2-40B4-BE49-F238E27FC236}">
                        <a16:creationId xmlns:a16="http://schemas.microsoft.com/office/drawing/2014/main" id="{887C40AA-6DCB-4C76-B0D1-260F7AF415B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747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Foie</a:t>
                    </a:r>
                  </a:p>
                </p:txBody>
              </p:sp>
              <p:sp>
                <p:nvSpPr>
                  <p:cNvPr id="69663" name="Rectangle 19">
                    <a:extLst>
                      <a:ext uri="{FF2B5EF4-FFF2-40B4-BE49-F238E27FC236}">
                        <a16:creationId xmlns:a16="http://schemas.microsoft.com/office/drawing/2014/main" id="{FCAF6DFE-FA3F-4D95-936E-F6F4BC4D9FE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3249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Rein</a:t>
                    </a:r>
                  </a:p>
                </p:txBody>
              </p:sp>
              <p:sp>
                <p:nvSpPr>
                  <p:cNvPr id="69664" name="Rectangle 20">
                    <a:extLst>
                      <a:ext uri="{FF2B5EF4-FFF2-40B4-BE49-F238E27FC236}">
                        <a16:creationId xmlns:a16="http://schemas.microsoft.com/office/drawing/2014/main" id="{02D643B2-3DA8-4EF2-AB4D-7A00336153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660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Tissu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adipeux</a:t>
                    </a:r>
                  </a:p>
                </p:txBody>
              </p:sp>
              <p:sp>
                <p:nvSpPr>
                  <p:cNvPr id="69665" name="Rectangle 21">
                    <a:extLst>
                      <a:ext uri="{FF2B5EF4-FFF2-40B4-BE49-F238E27FC236}">
                        <a16:creationId xmlns:a16="http://schemas.microsoft.com/office/drawing/2014/main" id="{173D85DE-EF82-4CE8-A2A1-6DFB9153BEB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2115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rapide</a:t>
                    </a:r>
                  </a:p>
                </p:txBody>
              </p:sp>
              <p:sp>
                <p:nvSpPr>
                  <p:cNvPr id="69666" name="Rectangle 22">
                    <a:extLst>
                      <a:ext uri="{FF2B5EF4-FFF2-40B4-BE49-F238E27FC236}">
                        <a16:creationId xmlns:a16="http://schemas.microsoft.com/office/drawing/2014/main" id="{DC4F20CA-E329-484B-91D5-08D8A17FCEE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526"/>
                    <a:ext cx="635" cy="45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Perfusion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lente</a:t>
                    </a:r>
                  </a:p>
                </p:txBody>
              </p:sp>
              <p:sp>
                <p:nvSpPr>
                  <p:cNvPr id="69667" name="Rectangle 23">
                    <a:extLst>
                      <a:ext uri="{FF2B5EF4-FFF2-40B4-BE49-F238E27FC236}">
                        <a16:creationId xmlns:a16="http://schemas.microsoft.com/office/drawing/2014/main" id="{DABE545C-18D9-451B-9878-58CF3A4B4D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6" y="1026"/>
                    <a:ext cx="635" cy="318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400"/>
                      <a:t>Poumon</a:t>
                    </a:r>
                  </a:p>
                </p:txBody>
              </p:sp>
              <p:sp>
                <p:nvSpPr>
                  <p:cNvPr id="69668" name="Line 24">
                    <a:extLst>
                      <a:ext uri="{FF2B5EF4-FFF2-40B4-BE49-F238E27FC236}">
                        <a16:creationId xmlns:a16="http://schemas.microsoft.com/office/drawing/2014/main" id="{8F4135A2-F932-4FD2-B693-06F28B457F1E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5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69" name="Line 25">
                    <a:extLst>
                      <a:ext uri="{FF2B5EF4-FFF2-40B4-BE49-F238E27FC236}">
                        <a16:creationId xmlns:a16="http://schemas.microsoft.com/office/drawing/2014/main" id="{DB9F665E-D0DC-4A3B-84BF-1F4096AB5B8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0" name="Line 26">
                    <a:extLst>
                      <a:ext uri="{FF2B5EF4-FFF2-40B4-BE49-F238E27FC236}">
                        <a16:creationId xmlns:a16="http://schemas.microsoft.com/office/drawing/2014/main" id="{F1F061C4-81F5-4E2D-8542-DFA0FE24C9C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1" name="Line 27">
                    <a:extLst>
                      <a:ext uri="{FF2B5EF4-FFF2-40B4-BE49-F238E27FC236}">
                        <a16:creationId xmlns:a16="http://schemas.microsoft.com/office/drawing/2014/main" id="{7B2E0176-9D9B-409F-AE3E-832C2AA785F8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2" name="Line 28">
                    <a:extLst>
                      <a:ext uri="{FF2B5EF4-FFF2-40B4-BE49-F238E27FC236}">
                        <a16:creationId xmlns:a16="http://schemas.microsoft.com/office/drawing/2014/main" id="{011B1CDF-0B5A-4287-BB60-939A495D759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3" name="Line 29">
                    <a:extLst>
                      <a:ext uri="{FF2B5EF4-FFF2-40B4-BE49-F238E27FC236}">
                        <a16:creationId xmlns:a16="http://schemas.microsoft.com/office/drawing/2014/main" id="{1C27F52C-DC2C-4AF0-9D2B-58D7209F698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241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4" name="Line 30">
                    <a:extLst>
                      <a:ext uri="{FF2B5EF4-FFF2-40B4-BE49-F238E27FC236}">
                        <a16:creationId xmlns:a16="http://schemas.microsoft.com/office/drawing/2014/main" id="{045CD3A4-006E-46BB-8CBB-B0051291827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288" y="1207"/>
                    <a:ext cx="0" cy="267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5" name="Line 31">
                    <a:extLst>
                      <a:ext uri="{FF2B5EF4-FFF2-40B4-BE49-F238E27FC236}">
                        <a16:creationId xmlns:a16="http://schemas.microsoft.com/office/drawing/2014/main" id="{6F46B4E2-CCB0-44F7-AB16-230795E1DBA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753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6" name="Line 32">
                    <a:extLst>
                      <a:ext uri="{FF2B5EF4-FFF2-40B4-BE49-F238E27FC236}">
                        <a16:creationId xmlns:a16="http://schemas.microsoft.com/office/drawing/2014/main" id="{33612D73-0FDD-4D64-B4BF-9DD468BB737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342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7" name="Line 33">
                    <a:extLst>
                      <a:ext uri="{FF2B5EF4-FFF2-40B4-BE49-F238E27FC236}">
                        <a16:creationId xmlns:a16="http://schemas.microsoft.com/office/drawing/2014/main" id="{75E148AA-49EB-47CE-8A10-E3C29E0C0E8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288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8" name="Line 34">
                    <a:extLst>
                      <a:ext uri="{FF2B5EF4-FFF2-40B4-BE49-F238E27FC236}">
                        <a16:creationId xmlns:a16="http://schemas.microsoft.com/office/drawing/2014/main" id="{6D8ABED3-DDC8-4737-B91F-7CC9AF32F7D0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408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79" name="Line 35">
                    <a:extLst>
                      <a:ext uri="{FF2B5EF4-FFF2-40B4-BE49-F238E27FC236}">
                        <a16:creationId xmlns:a16="http://schemas.microsoft.com/office/drawing/2014/main" id="{F36CDF41-0AFE-470A-8739-A7B22C14641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3884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80" name="Line 36">
                    <a:extLst>
                      <a:ext uri="{FF2B5EF4-FFF2-40B4-BE49-F238E27FC236}">
                        <a16:creationId xmlns:a16="http://schemas.microsoft.com/office/drawing/2014/main" id="{8EB28713-23B2-40BD-B0AA-AC8EE7C49701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88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81" name="Line 37">
                    <a:extLst>
                      <a:ext uri="{FF2B5EF4-FFF2-40B4-BE49-F238E27FC236}">
                        <a16:creationId xmlns:a16="http://schemas.microsoft.com/office/drawing/2014/main" id="{4DFE80FC-B93B-4C4E-AB7B-3204E47CB6D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41" y="1207"/>
                    <a:ext cx="317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9650" name="Group 38">
                  <a:extLst>
                    <a:ext uri="{FF2B5EF4-FFF2-40B4-BE49-F238E27FC236}">
                      <a16:creationId xmlns:a16="http://schemas.microsoft.com/office/drawing/2014/main" id="{BD55E8C3-6047-4C23-B197-AE203EEEE9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245" y="2748"/>
                  <a:ext cx="680" cy="1544"/>
                  <a:chOff x="442" y="2386"/>
                  <a:chExt cx="680" cy="1544"/>
                </a:xfrm>
              </p:grpSpPr>
              <p:sp>
                <p:nvSpPr>
                  <p:cNvPr id="69655" name="Rectangle 39">
                    <a:extLst>
                      <a:ext uri="{FF2B5EF4-FFF2-40B4-BE49-F238E27FC236}">
                        <a16:creationId xmlns:a16="http://schemas.microsoft.com/office/drawing/2014/main" id="{C105DA9E-1967-4CD1-BBDB-ADE65BE3C6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931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Estomac</a:t>
                    </a:r>
                  </a:p>
                </p:txBody>
              </p:sp>
              <p:sp>
                <p:nvSpPr>
                  <p:cNvPr id="69656" name="Rectangle 40">
                    <a:extLst>
                      <a:ext uri="{FF2B5EF4-FFF2-40B4-BE49-F238E27FC236}">
                        <a16:creationId xmlns:a16="http://schemas.microsoft.com/office/drawing/2014/main" id="{D9C48BB6-A3D5-4155-B5AF-052B652A059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3339"/>
                    <a:ext cx="680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Intestin</a:t>
                    </a:r>
                  </a:p>
                </p:txBody>
              </p:sp>
              <p:sp>
                <p:nvSpPr>
                  <p:cNvPr id="69657" name="Rectangle 41">
                    <a:extLst>
                      <a:ext uri="{FF2B5EF4-FFF2-40B4-BE49-F238E27FC236}">
                        <a16:creationId xmlns:a16="http://schemas.microsoft.com/office/drawing/2014/main" id="{1F8E9216-68F6-4163-BE53-0A40B9ED3C3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5" y="3748"/>
                    <a:ext cx="454" cy="182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Fèces</a:t>
                    </a:r>
                  </a:p>
                </p:txBody>
              </p:sp>
              <p:sp>
                <p:nvSpPr>
                  <p:cNvPr id="69658" name="Oval 42">
                    <a:extLst>
                      <a:ext uri="{FF2B5EF4-FFF2-40B4-BE49-F238E27FC236}">
                        <a16:creationId xmlns:a16="http://schemas.microsoft.com/office/drawing/2014/main" id="{61EC87DB-07BD-4F80-A3B0-93E5873082D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" y="2386"/>
                    <a:ext cx="680" cy="3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bg2"/>
                      </a:buClr>
                      <a:buSzPct val="75000"/>
                      <a:buFont typeface="Wingdings" panose="05000000000000000000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80000"/>
                      <a:buFont typeface="Wingdings" panose="05000000000000000000" pitchFamily="2" charset="2"/>
                      <a:buChar char="¨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bg2"/>
                      </a:buClr>
                      <a:buSzPct val="65000"/>
                      <a:buFont typeface="Wingdings" panose="05000000000000000000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¨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bg2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fr-FR" altLang="fr-FR" sz="1600"/>
                      <a:t>Ingestion</a:t>
                    </a:r>
                  </a:p>
                </p:txBody>
              </p:sp>
              <p:sp>
                <p:nvSpPr>
                  <p:cNvPr id="69659" name="Line 43">
                    <a:extLst>
                      <a:ext uri="{FF2B5EF4-FFF2-40B4-BE49-F238E27FC236}">
                        <a16:creationId xmlns:a16="http://schemas.microsoft.com/office/drawing/2014/main" id="{34470AA1-77CF-4934-80A8-237239DF3892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2704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60" name="Line 44">
                    <a:extLst>
                      <a:ext uri="{FF2B5EF4-FFF2-40B4-BE49-F238E27FC236}">
                        <a16:creationId xmlns:a16="http://schemas.microsoft.com/office/drawing/2014/main" id="{907BD474-06F2-4BB1-B045-D424EFDD067D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113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661" name="Line 45">
                    <a:extLst>
                      <a:ext uri="{FF2B5EF4-FFF2-40B4-BE49-F238E27FC236}">
                        <a16:creationId xmlns:a16="http://schemas.microsoft.com/office/drawing/2014/main" id="{48676463-837E-41A8-A802-E0D0F62ACC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82" y="3521"/>
                    <a:ext cx="0" cy="2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69651" name="Line 46">
                  <a:extLst>
                    <a:ext uri="{FF2B5EF4-FFF2-40B4-BE49-F238E27FC236}">
                      <a16:creationId xmlns:a16="http://schemas.microsoft.com/office/drawing/2014/main" id="{816A6643-9607-49C0-97A0-8356B491086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838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652" name="Line 47">
                  <a:extLst>
                    <a:ext uri="{FF2B5EF4-FFF2-40B4-BE49-F238E27FC236}">
                      <a16:creationId xmlns:a16="http://schemas.microsoft.com/office/drawing/2014/main" id="{4634319B-5C1D-4CEF-8A4D-35900093CBA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925" y="3430"/>
                  <a:ext cx="681" cy="3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653" name="Line 48">
                  <a:extLst>
                    <a:ext uri="{FF2B5EF4-FFF2-40B4-BE49-F238E27FC236}">
                      <a16:creationId xmlns:a16="http://schemas.microsoft.com/office/drawing/2014/main" id="{3AD64283-3D55-4C3D-8404-F48D1DF8687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4241" y="3430"/>
                  <a:ext cx="5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cxnSp>
              <p:nvCxnSpPr>
                <p:cNvPr id="69654" name="AutoShape 49">
                  <a:extLst>
                    <a:ext uri="{FF2B5EF4-FFF2-40B4-BE49-F238E27FC236}">
                      <a16:creationId xmlns:a16="http://schemas.microsoft.com/office/drawing/2014/main" id="{5E768DF7-519A-43ED-9C3D-6B3DE57A4637}"/>
                    </a:ext>
                  </a:extLst>
                </p:cNvPr>
                <p:cNvCxnSpPr>
                  <a:cxnSpLocks noChangeAspect="1" noChangeShapeType="1"/>
                  <a:stCxn id="69662" idx="2"/>
                </p:cNvCxnSpPr>
                <p:nvPr/>
              </p:nvCxnSpPr>
              <p:spPr bwMode="auto">
                <a:xfrm rot="16200000" flipH="1">
                  <a:off x="4195" y="3703"/>
                  <a:ext cx="91" cy="634"/>
                </a:xfrm>
                <a:prstGeom prst="bentConnector2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9641" name="Group 50">
                <a:extLst>
                  <a:ext uri="{FF2B5EF4-FFF2-40B4-BE49-F238E27FC236}">
                    <a16:creationId xmlns:a16="http://schemas.microsoft.com/office/drawing/2014/main" id="{C7084FF1-C769-426A-85BE-00B334399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889"/>
                <a:ext cx="317" cy="136"/>
                <a:chOff x="839" y="3385"/>
                <a:chExt cx="317" cy="136"/>
              </a:xfrm>
            </p:grpSpPr>
            <p:sp>
              <p:nvSpPr>
                <p:cNvPr id="69645" name="Line 51">
                  <a:extLst>
                    <a:ext uri="{FF2B5EF4-FFF2-40B4-BE49-F238E27FC236}">
                      <a16:creationId xmlns:a16="http://schemas.microsoft.com/office/drawing/2014/main" id="{86FA84CC-7E10-4147-9A38-0B91538BBB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646" name="Line 52">
                  <a:extLst>
                    <a:ext uri="{FF2B5EF4-FFF2-40B4-BE49-F238E27FC236}">
                      <a16:creationId xmlns:a16="http://schemas.microsoft.com/office/drawing/2014/main" id="{7B7A1845-9CEA-4485-8D5A-C729FC561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9642" name="Group 53">
                <a:extLst>
                  <a:ext uri="{FF2B5EF4-FFF2-40B4-BE49-F238E27FC236}">
                    <a16:creationId xmlns:a16="http://schemas.microsoft.com/office/drawing/2014/main" id="{BB0931CA-C01C-4BF8-89D6-561DAB22D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3016" y="1207"/>
                <a:ext cx="226" cy="136"/>
                <a:chOff x="839" y="3385"/>
                <a:chExt cx="317" cy="136"/>
              </a:xfrm>
            </p:grpSpPr>
            <p:sp>
              <p:nvSpPr>
                <p:cNvPr id="69643" name="Line 54">
                  <a:extLst>
                    <a:ext uri="{FF2B5EF4-FFF2-40B4-BE49-F238E27FC236}">
                      <a16:creationId xmlns:a16="http://schemas.microsoft.com/office/drawing/2014/main" id="{B52BA8E7-E02C-4AD8-BD33-C510EF49C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3385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644" name="Line 55">
                  <a:extLst>
                    <a:ext uri="{FF2B5EF4-FFF2-40B4-BE49-F238E27FC236}">
                      <a16:creationId xmlns:a16="http://schemas.microsoft.com/office/drawing/2014/main" id="{90E80238-92CF-4189-A107-BEF269FFF3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" y="3521"/>
                  <a:ext cx="3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69635" name="Espace réservé du numéro de diapositive 1">
            <a:extLst>
              <a:ext uri="{FF2B5EF4-FFF2-40B4-BE49-F238E27FC236}">
                <a16:creationId xmlns:a16="http://schemas.microsoft.com/office/drawing/2014/main" id="{DF0E7C4F-2C77-4DEE-8CFE-B3F0BF821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ED0E87-893F-41D2-8654-0AE56938B92C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>
            <a:extLst>
              <a:ext uri="{FF2B5EF4-FFF2-40B4-BE49-F238E27FC236}">
                <a16:creationId xmlns:a16="http://schemas.microsoft.com/office/drawing/2014/main" id="{730E9C49-8DBF-4FA5-9A6E-DFAE3625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04813"/>
            <a:ext cx="89423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chemeClr val="tx2"/>
                </a:solidFill>
              </a:rPr>
              <a:t>De la clairance corporelle aux clairances d’organes</a:t>
            </a:r>
          </a:p>
        </p:txBody>
      </p:sp>
      <p:sp>
        <p:nvSpPr>
          <p:cNvPr id="156696" name="Rectangle 24">
            <a:extLst>
              <a:ext uri="{FF2B5EF4-FFF2-40B4-BE49-F238E27FC236}">
                <a16:creationId xmlns:a16="http://schemas.microsoft.com/office/drawing/2014/main" id="{224177B7-8A00-4031-8EF8-BAFAF5540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924175"/>
            <a:ext cx="96488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principaux organes épurateurs sont </a:t>
            </a:r>
            <a:r>
              <a:rPr lang="fr-BE" altLang="fr-FR" sz="2400" b="1">
                <a:solidFill>
                  <a:srgbClr val="A50021"/>
                </a:solidFill>
              </a:rPr>
              <a:t>connectés en parallèle</a:t>
            </a:r>
          </a:p>
        </p:txBody>
      </p:sp>
      <p:sp>
        <p:nvSpPr>
          <p:cNvPr id="156697" name="Rectangle 25">
            <a:extLst>
              <a:ext uri="{FF2B5EF4-FFF2-40B4-BE49-F238E27FC236}">
                <a16:creationId xmlns:a16="http://schemas.microsoft.com/office/drawing/2014/main" id="{D8E93800-2BA4-4332-AB27-6C1A9F371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5068888"/>
            <a:ext cx="96488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/>
              <a:t>Les clairances hépatique et rénale sont </a:t>
            </a:r>
            <a:r>
              <a:rPr lang="fr-BE" altLang="fr-FR" sz="2400" b="1">
                <a:solidFill>
                  <a:srgbClr val="A50021"/>
                </a:solidFill>
              </a:rPr>
              <a:t>additives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43CA5A50-C7DE-4EA1-9D95-55F8E1C4D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3" y="1773238"/>
          <a:ext cx="9802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Équation" r:id="rId4" imgW="4902200" imgH="241300" progId="Equation.3">
                  <p:embed/>
                </p:oleObj>
              </mc:Choice>
              <mc:Fallback>
                <p:oleObj name="Équation" r:id="rId4" imgW="4902200" imgH="2413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09563" y="1773238"/>
                        <a:ext cx="9802812" cy="4826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F8DBA448-796C-48B3-9C4C-F634C5080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963" y="3810000"/>
          <a:ext cx="10006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Équation" r:id="rId6" imgW="5003800" imgH="457200" progId="Equation.3">
                  <p:embed/>
                </p:oleObj>
              </mc:Choice>
              <mc:Fallback>
                <p:oleObj name="Équation" r:id="rId6" imgW="5003800" imgH="4572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07963" y="3810000"/>
                        <a:ext cx="10006012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9B0AC692-D297-4B7E-9899-68C3ADE47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9563" y="5805488"/>
          <a:ext cx="47228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Équation" r:id="rId8" imgW="1574800" imgH="241300" progId="Equation.3">
                  <p:embed/>
                </p:oleObj>
              </mc:Choice>
              <mc:Fallback>
                <p:oleObj name="Équation" r:id="rId8" imgW="1574800" imgH="24130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849563" y="5805488"/>
                        <a:ext cx="4722812" cy="7239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Espace réservé du numéro de diapositive 4">
            <a:extLst>
              <a:ext uri="{FF2B5EF4-FFF2-40B4-BE49-F238E27FC236}">
                <a16:creationId xmlns:a16="http://schemas.microsoft.com/office/drawing/2014/main" id="{828771A5-D9BD-4952-9C69-13797A386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90CE13-8613-474B-B1F6-4939D8610333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6" grpId="0"/>
      <p:bldP spid="1566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D44170B-283C-4B3D-B63F-8687C54B43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51113" y="2387600"/>
            <a:ext cx="6913562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bg1"/>
                </a:solidFill>
              </a:rPr>
              <a:t>La clairance métabolique</a:t>
            </a:r>
            <a:endParaRPr lang="fr-FR" altLang="fr-FR" sz="1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6">
            <a:extLst>
              <a:ext uri="{FF2B5EF4-FFF2-40B4-BE49-F238E27FC236}">
                <a16:creationId xmlns:a16="http://schemas.microsoft.com/office/drawing/2014/main" id="{34960CFC-A373-4C0D-97D9-45FB7A4C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4581525"/>
            <a:ext cx="31956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 débit sanguin            hépatique</a:t>
            </a:r>
          </a:p>
        </p:txBody>
      </p:sp>
      <p:sp>
        <p:nvSpPr>
          <p:cNvPr id="69636" name="Rectangle 7">
            <a:extLst>
              <a:ext uri="{FF2B5EF4-FFF2-40B4-BE49-F238E27FC236}">
                <a16:creationId xmlns:a16="http://schemas.microsoft.com/office/drawing/2014/main" id="{11045D22-1E0F-4FB6-B2D9-3A37A3986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2538413"/>
            <a:ext cx="45180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03200" indent="-2032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mécanisme enzymatique (métabolisme)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débit sanguin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400" b="1">
                <a:solidFill>
                  <a:srgbClr val="000000"/>
                </a:solidFill>
              </a:rPr>
              <a:t>liaison aux protéines plasmatiques</a:t>
            </a:r>
          </a:p>
        </p:txBody>
      </p:sp>
      <p:sp>
        <p:nvSpPr>
          <p:cNvPr id="75780" name="Rectangle 10">
            <a:extLst>
              <a:ext uri="{FF2B5EF4-FFF2-40B4-BE49-F238E27FC236}">
                <a16:creationId xmlns:a16="http://schemas.microsoft.com/office/drawing/2014/main" id="{AC837B26-CF3B-4E66-A901-BB57FF6C2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clairance hépatique</a:t>
            </a:r>
          </a:p>
        </p:txBody>
      </p:sp>
      <p:sp>
        <p:nvSpPr>
          <p:cNvPr id="69640" name="Rectangle 11">
            <a:extLst>
              <a:ext uri="{FF2B5EF4-FFF2-40B4-BE49-F238E27FC236}">
                <a16:creationId xmlns:a16="http://schemas.microsoft.com/office/drawing/2014/main" id="{953F21D7-FC5C-4A2B-905A-799F1A20C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</a:rPr>
              <a:t>Un modèle de clairance hépatique</a:t>
            </a:r>
          </a:p>
        </p:txBody>
      </p:sp>
      <p:graphicFrame>
        <p:nvGraphicFramePr>
          <p:cNvPr id="75782" name="Objet 2">
            <a:extLst>
              <a:ext uri="{FF2B5EF4-FFF2-40B4-BE49-F238E27FC236}">
                <a16:creationId xmlns:a16="http://schemas.microsoft.com/office/drawing/2014/main" id="{72A1F290-7E15-4E7F-8898-08A6131C87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875" y="2303463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5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031875" y="2303463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èche vers le bas 3">
            <a:extLst>
              <a:ext uri="{FF2B5EF4-FFF2-40B4-BE49-F238E27FC236}">
                <a16:creationId xmlns:a16="http://schemas.microsoft.com/office/drawing/2014/main" id="{ACDF0EBA-C4F0-4941-BBC3-4467DEE7217F}"/>
              </a:ext>
            </a:extLst>
          </p:cNvPr>
          <p:cNvSpPr/>
          <p:nvPr/>
        </p:nvSpPr>
        <p:spPr>
          <a:xfrm flipV="1">
            <a:off x="2370138" y="3500438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DDD31AC3-273C-449B-BE7F-B27484F5093A}"/>
              </a:ext>
            </a:extLst>
          </p:cNvPr>
          <p:cNvSpPr/>
          <p:nvPr/>
        </p:nvSpPr>
        <p:spPr>
          <a:xfrm rot="16200000" flipV="1">
            <a:off x="4418013" y="2460625"/>
            <a:ext cx="225425" cy="720725"/>
          </a:xfrm>
          <a:prstGeom prst="downArrow">
            <a:avLst/>
          </a:prstGeom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4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42DB4BFD-D01B-4D1E-AD18-78DEDCE23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5080000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concentration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E54EDCE3-7340-4042-8CB4-9CDDA9AD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981075"/>
            <a:ext cx="346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Vitesse de métabolisation</a:t>
            </a:r>
          </a:p>
        </p:txBody>
      </p:sp>
      <p:grpSp>
        <p:nvGrpSpPr>
          <p:cNvPr id="342020" name="Group 4">
            <a:extLst>
              <a:ext uri="{FF2B5EF4-FFF2-40B4-BE49-F238E27FC236}">
                <a16:creationId xmlns:a16="http://schemas.microsoft.com/office/drawing/2014/main" id="{85DFB8CC-4F72-4B8A-9B6C-848C82DAF9B1}"/>
              </a:ext>
            </a:extLst>
          </p:cNvPr>
          <p:cNvGrpSpPr>
            <a:grpSpLocks/>
          </p:cNvGrpSpPr>
          <p:nvPr/>
        </p:nvGrpSpPr>
        <p:grpSpPr bwMode="auto">
          <a:xfrm>
            <a:off x="1797050" y="1655763"/>
            <a:ext cx="7305675" cy="457200"/>
            <a:chOff x="1132" y="920"/>
            <a:chExt cx="4602" cy="288"/>
          </a:xfrm>
        </p:grpSpPr>
        <p:sp>
          <p:nvSpPr>
            <p:cNvPr id="77838" name="Line 5">
              <a:extLst>
                <a:ext uri="{FF2B5EF4-FFF2-40B4-BE49-F238E27FC236}">
                  <a16:creationId xmlns:a16="http://schemas.microsoft.com/office/drawing/2014/main" id="{B628B490-7023-48FA-848B-F2D2D6CCE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5" y="1071"/>
              <a:ext cx="371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839" name="Text Box 6">
              <a:extLst>
                <a:ext uri="{FF2B5EF4-FFF2-40B4-BE49-F238E27FC236}">
                  <a16:creationId xmlns:a16="http://schemas.microsoft.com/office/drawing/2014/main" id="{DEC6C6DC-5E45-49D1-92FE-31D2691A9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92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Vmax</a:t>
              </a:r>
            </a:p>
          </p:txBody>
        </p:sp>
      </p:grpSp>
      <p:grpSp>
        <p:nvGrpSpPr>
          <p:cNvPr id="342023" name="Group 7">
            <a:extLst>
              <a:ext uri="{FF2B5EF4-FFF2-40B4-BE49-F238E27FC236}">
                <a16:creationId xmlns:a16="http://schemas.microsoft.com/office/drawing/2014/main" id="{1B47F695-260E-4821-AC55-800F6E3D3360}"/>
              </a:ext>
            </a:extLst>
          </p:cNvPr>
          <p:cNvGrpSpPr>
            <a:grpSpLocks/>
          </p:cNvGrpSpPr>
          <p:nvPr/>
        </p:nvGrpSpPr>
        <p:grpSpPr bwMode="auto">
          <a:xfrm>
            <a:off x="1797050" y="3167063"/>
            <a:ext cx="2139950" cy="2762250"/>
            <a:chOff x="1132" y="1872"/>
            <a:chExt cx="1348" cy="1740"/>
          </a:xfrm>
        </p:grpSpPr>
        <p:sp>
          <p:nvSpPr>
            <p:cNvPr id="77834" name="Text Box 8">
              <a:extLst>
                <a:ext uri="{FF2B5EF4-FFF2-40B4-BE49-F238E27FC236}">
                  <a16:creationId xmlns:a16="http://schemas.microsoft.com/office/drawing/2014/main" id="{73F22B31-FB74-45E4-A35C-38345F8B2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1872"/>
              <a:ext cx="8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Vmax / 2</a:t>
              </a:r>
            </a:p>
          </p:txBody>
        </p:sp>
        <p:sp>
          <p:nvSpPr>
            <p:cNvPr id="77835" name="Line 9">
              <a:extLst>
                <a:ext uri="{FF2B5EF4-FFF2-40B4-BE49-F238E27FC236}">
                  <a16:creationId xmlns:a16="http://schemas.microsoft.com/office/drawing/2014/main" id="{C585EB81-D36C-4539-A374-FB7F94E10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" y="2008"/>
              <a:ext cx="273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836" name="Line 10">
              <a:extLst>
                <a:ext uri="{FF2B5EF4-FFF2-40B4-BE49-F238E27FC236}">
                  <a16:creationId xmlns:a16="http://schemas.microsoft.com/office/drawing/2014/main" id="{60A63505-8906-4220-B285-45FD259CEF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22" y="2598"/>
              <a:ext cx="118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837" name="Text Box 11">
              <a:extLst>
                <a:ext uri="{FF2B5EF4-FFF2-40B4-BE49-F238E27FC236}">
                  <a16:creationId xmlns:a16="http://schemas.microsoft.com/office/drawing/2014/main" id="{838A02DE-0E00-40EF-B4A4-759EE4AF3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" y="3324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K</a:t>
              </a:r>
              <a:r>
                <a:rPr lang="fr-FR" altLang="fr-FR" sz="2400" b="1" baseline="-25000">
                  <a:solidFill>
                    <a:srgbClr val="0099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aphicFrame>
        <p:nvGraphicFramePr>
          <p:cNvPr id="77830" name="Object 17">
            <a:extLst>
              <a:ext uri="{FF2B5EF4-FFF2-40B4-BE49-F238E27FC236}">
                <a16:creationId xmlns:a16="http://schemas.microsoft.com/office/drawing/2014/main" id="{244426CE-BDBA-4CE4-982F-7AE5EEC70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2550" y="1095375"/>
          <a:ext cx="6092825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Graphique" r:id="rId4" imgW="3070832" imgH="2316406" progId="Excel.Chart.8">
                  <p:embed/>
                </p:oleObj>
              </mc:Choice>
              <mc:Fallback>
                <p:oleObj name="Graphique" r:id="rId4" imgW="3070832" imgH="2316406" progId="Excel.Char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095375"/>
                        <a:ext cx="6092825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18">
            <a:extLst>
              <a:ext uri="{FF2B5EF4-FFF2-40B4-BE49-F238E27FC236}">
                <a16:creationId xmlns:a16="http://schemas.microsoft.com/office/drawing/2014/main" id="{8B2A2132-FF0E-4410-ACD9-A7D70765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rgbClr val="000000"/>
                </a:solidFill>
              </a:rPr>
              <a:t>Métabolisme : cinétique de Michaelis-Menten</a:t>
            </a:r>
          </a:p>
        </p:txBody>
      </p:sp>
      <p:sp>
        <p:nvSpPr>
          <p:cNvPr id="342035" name="Rectangle 19">
            <a:extLst>
              <a:ext uri="{FF2B5EF4-FFF2-40B4-BE49-F238E27FC236}">
                <a16:creationId xmlns:a16="http://schemas.microsoft.com/office/drawing/2014/main" id="{357FA4A1-28EC-420B-9CF4-47223583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22963"/>
            <a:ext cx="6267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anose="02020603050405020304" pitchFamily="18" charset="0"/>
              </a:rPr>
              <a:t>Vmax :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 relatif à la quantité d’enzymes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Times New Roman" panose="02020603050405020304" pitchFamily="18" charset="0"/>
              </a:rPr>
              <a:t>K</a:t>
            </a:r>
            <a:r>
              <a:rPr lang="fr-FR" altLang="fr-FR" sz="2400" b="1" baseline="-25000">
                <a:solidFill>
                  <a:srgbClr val="009900"/>
                </a:solidFill>
                <a:latin typeface="Times New Roman" panose="02020603050405020304" pitchFamily="18" charset="0"/>
              </a:rPr>
              <a:t>M</a:t>
            </a:r>
            <a:r>
              <a:rPr lang="fr-FR" altLang="fr-FR" sz="2400" b="1">
                <a:solidFill>
                  <a:srgbClr val="009900"/>
                </a:solidFill>
                <a:latin typeface="Times New Roman" panose="02020603050405020304" pitchFamily="18" charset="0"/>
              </a:rPr>
              <a:t> :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</a:rPr>
              <a:t> relatif à l’affinité entre l’enzyme et l’analyte</a:t>
            </a:r>
            <a:endParaRPr lang="fr-FR" altLang="fr-FR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F221B8-5CEE-45D2-9ABB-9D677C60975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23803" y="2842663"/>
            <a:ext cx="2743764" cy="1131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1E86ED3B-E893-4F87-8C45-AAD468E1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713" y="5013325"/>
            <a:ext cx="776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conc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4F141A2D-C2F8-4358-A0DC-172AF264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2001838"/>
            <a:ext cx="11715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Vitesse 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75622B5D-A745-427B-B713-ADB04C9E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4186238"/>
            <a:ext cx="380206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FF0000"/>
                </a:solidFill>
                <a:latin typeface="Times New Roman" panose="02020603050405020304" pitchFamily="18" charset="0"/>
              </a:rPr>
              <a:t>Clairance intrinsèque </a:t>
            </a:r>
          </a:p>
        </p:txBody>
      </p:sp>
      <p:sp>
        <p:nvSpPr>
          <p:cNvPr id="344071" name="Text Box 7">
            <a:extLst>
              <a:ext uri="{FF2B5EF4-FFF2-40B4-BE49-F238E27FC236}">
                <a16:creationId xmlns:a16="http://schemas.microsoft.com/office/drawing/2014/main" id="{1C75113F-0B42-48DD-8703-DE45701FF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5589588"/>
            <a:ext cx="552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000000"/>
                </a:solidFill>
                <a:latin typeface="Times New Roman" panose="02020603050405020304" pitchFamily="18" charset="0"/>
              </a:rPr>
              <a:t>Graphique : </a:t>
            </a:r>
            <a:r>
              <a:rPr lang="fr-FR" altLang="fr-FR" sz="3000" b="1">
                <a:solidFill>
                  <a:srgbClr val="FF0000"/>
                </a:solidFill>
                <a:latin typeface="Times New Roman" panose="02020603050405020304" pitchFamily="18" charset="0"/>
              </a:rPr>
              <a:t>pente de la tangente</a:t>
            </a:r>
            <a:endParaRPr lang="fr-FR" altLang="fr-FR" sz="3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4073" name="Line 9">
            <a:extLst>
              <a:ext uri="{FF2B5EF4-FFF2-40B4-BE49-F238E27FC236}">
                <a16:creationId xmlns:a16="http://schemas.microsoft.com/office/drawing/2014/main" id="{C6DA77C6-566B-4F72-B1AF-B078BF3F4A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7013" y="4797425"/>
            <a:ext cx="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4074" name="Freeform 10">
            <a:extLst>
              <a:ext uri="{FF2B5EF4-FFF2-40B4-BE49-F238E27FC236}">
                <a16:creationId xmlns:a16="http://schemas.microsoft.com/office/drawing/2014/main" id="{657A2F3F-9103-4E9D-A4C5-184FD6E6669D}"/>
              </a:ext>
            </a:extLst>
          </p:cNvPr>
          <p:cNvSpPr>
            <a:spLocks/>
          </p:cNvSpPr>
          <p:nvPr/>
        </p:nvSpPr>
        <p:spPr bwMode="auto">
          <a:xfrm>
            <a:off x="7159625" y="3141663"/>
            <a:ext cx="1079500" cy="503237"/>
          </a:xfrm>
          <a:custGeom>
            <a:avLst/>
            <a:gdLst>
              <a:gd name="T0" fmla="*/ 0 w 120"/>
              <a:gd name="T1" fmla="*/ 2147483646 h 45"/>
              <a:gd name="T2" fmla="*/ 2147483646 w 120"/>
              <a:gd name="T3" fmla="*/ 2147483646 h 45"/>
              <a:gd name="T4" fmla="*/ 2147483646 w 120"/>
              <a:gd name="T5" fmla="*/ 2147483646 h 45"/>
              <a:gd name="T6" fmla="*/ 2147483646 w 120"/>
              <a:gd name="T7" fmla="*/ 2147483646 h 45"/>
              <a:gd name="T8" fmla="*/ 2147483646 w 120"/>
              <a:gd name="T9" fmla="*/ 2147483646 h 45"/>
              <a:gd name="T10" fmla="*/ 2147483646 w 120"/>
              <a:gd name="T11" fmla="*/ 2147483646 h 45"/>
              <a:gd name="T12" fmla="*/ 2147483646 w 120"/>
              <a:gd name="T13" fmla="*/ 2147483646 h 45"/>
              <a:gd name="T14" fmla="*/ 2147483646 w 120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" h="45">
                <a:moveTo>
                  <a:pt x="0" y="45"/>
                </a:moveTo>
                <a:lnTo>
                  <a:pt x="17" y="39"/>
                </a:lnTo>
                <a:lnTo>
                  <a:pt x="34" y="33"/>
                </a:lnTo>
                <a:lnTo>
                  <a:pt x="51" y="26"/>
                </a:lnTo>
                <a:lnTo>
                  <a:pt x="68" y="20"/>
                </a:lnTo>
                <a:lnTo>
                  <a:pt x="86" y="13"/>
                </a:lnTo>
                <a:lnTo>
                  <a:pt x="103" y="7"/>
                </a:lnTo>
                <a:lnTo>
                  <a:pt x="120" y="0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4076" name="AutoShape 12">
            <a:extLst>
              <a:ext uri="{FF2B5EF4-FFF2-40B4-BE49-F238E27FC236}">
                <a16:creationId xmlns:a16="http://schemas.microsoft.com/office/drawing/2014/main" id="{BA4ADE58-321E-4B50-9C19-B8BF3CE7C4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74850" y="1989138"/>
            <a:ext cx="1800225" cy="1511300"/>
          </a:xfrm>
          <a:prstGeom prst="wedgeEllipseCallout">
            <a:avLst>
              <a:gd name="adj1" fmla="val 6523"/>
              <a:gd name="adj2" fmla="val 101361"/>
            </a:avLst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altLang="fr-F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1" name="Rectangle 13">
            <a:extLst>
              <a:ext uri="{FF2B5EF4-FFF2-40B4-BE49-F238E27FC236}">
                <a16:creationId xmlns:a16="http://schemas.microsoft.com/office/drawing/2014/main" id="{90D9D545-4DBB-46B4-82B8-64010778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04813"/>
            <a:ext cx="9896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>
                <a:solidFill>
                  <a:srgbClr val="000000"/>
                </a:solidFill>
              </a:rPr>
              <a:t>Métabolisme : cinétique de Michaelis-Menten</a:t>
            </a:r>
          </a:p>
        </p:txBody>
      </p:sp>
      <p:sp>
        <p:nvSpPr>
          <p:cNvPr id="79882" name="Espace réservé du numéro de diapositive 1">
            <a:extLst>
              <a:ext uri="{FF2B5EF4-FFF2-40B4-BE49-F238E27FC236}">
                <a16:creationId xmlns:a16="http://schemas.microsoft.com/office/drawing/2014/main" id="{BEABD8BD-FCBF-4569-85A3-AE7650A650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D6647A-5AEC-49AD-9D8A-60A2365E699D}" type="slidenum">
              <a:rPr lang="fr-FR" altLang="fr-FR" sz="1200">
                <a:solidFill>
                  <a:srgbClr val="000000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altLang="fr-FR" sz="12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9883" name="Line 5">
            <a:extLst>
              <a:ext uri="{FF2B5EF4-FFF2-40B4-BE49-F238E27FC236}">
                <a16:creationId xmlns:a16="http://schemas.microsoft.com/office/drawing/2014/main" id="{0DB47D5B-A310-4785-9CBD-37A29AA51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7100" y="2924175"/>
            <a:ext cx="37449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84" name="Line 8">
            <a:extLst>
              <a:ext uri="{FF2B5EF4-FFF2-40B4-BE49-F238E27FC236}">
                <a16:creationId xmlns:a16="http://schemas.microsoft.com/office/drawing/2014/main" id="{3B9A088D-6132-4C73-9F58-470D2280C0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7100" y="39338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885" name="Line 9">
            <a:extLst>
              <a:ext uri="{FF2B5EF4-FFF2-40B4-BE49-F238E27FC236}">
                <a16:creationId xmlns:a16="http://schemas.microsoft.com/office/drawing/2014/main" id="{058F3938-E4B7-4CC9-97B9-8BA34977405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187281" y="4544219"/>
            <a:ext cx="10810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428CB7E8-DDE4-4AEF-A834-6AE70C5ED9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7100" y="3500438"/>
            <a:ext cx="576263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9887" name="Object 1023">
            <a:extLst>
              <a:ext uri="{FF2B5EF4-FFF2-40B4-BE49-F238E27FC236}">
                <a16:creationId xmlns:a16="http://schemas.microsoft.com/office/drawing/2014/main" id="{BC786F1D-52FF-4599-BC13-E7BBF0DF1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3863" y="2281238"/>
          <a:ext cx="4391025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r:id="rId4" imgW="4389500" imgH="3292125" progId="Excel.Chart.8">
                  <p:embed/>
                </p:oleObj>
              </mc:Choice>
              <mc:Fallback>
                <p:oleObj r:id="rId4" imgW="4389500" imgH="3292125" progId="Excel.Chart.8">
                  <p:embed/>
                  <p:pic>
                    <p:nvPicPr>
                      <p:cNvPr id="0" name="Object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2281238"/>
                        <a:ext cx="4391025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B1FEA431-F8A3-465E-A27C-84588034E4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6076" y="2128369"/>
            <a:ext cx="3597523" cy="123283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/>
      <p:bldP spid="344071" grpId="0"/>
      <p:bldP spid="3440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5FEAD75-6C04-4125-9471-67564BDAF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1989138"/>
            <a:ext cx="26098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rgbClr val="00007D"/>
                </a:solidFill>
              </a:rPr>
              <a:t>In vitro</a:t>
            </a: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3C895167-D49C-4676-989B-68E95817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633788"/>
            <a:ext cx="26114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fr-FR" altLang="fr-FR" i="1">
                <a:solidFill>
                  <a:srgbClr val="00007D"/>
                </a:solidFill>
              </a:rPr>
              <a:t>In vivo</a:t>
            </a:r>
          </a:p>
        </p:txBody>
      </p:sp>
      <p:grpSp>
        <p:nvGrpSpPr>
          <p:cNvPr id="346116" name="Group 4">
            <a:extLst>
              <a:ext uri="{FF2B5EF4-FFF2-40B4-BE49-F238E27FC236}">
                <a16:creationId xmlns:a16="http://schemas.microsoft.com/office/drawing/2014/main" id="{674E6E2D-8D60-4CF2-ACBA-B96A2999018C}"/>
              </a:ext>
            </a:extLst>
          </p:cNvPr>
          <p:cNvGrpSpPr>
            <a:grpSpLocks/>
          </p:cNvGrpSpPr>
          <p:nvPr/>
        </p:nvGrpSpPr>
        <p:grpSpPr bwMode="auto">
          <a:xfrm>
            <a:off x="4510088" y="4314825"/>
            <a:ext cx="5545137" cy="1944688"/>
            <a:chOff x="2841" y="2718"/>
            <a:chExt cx="3493" cy="1225"/>
          </a:xfrm>
        </p:grpSpPr>
        <p:sp>
          <p:nvSpPr>
            <p:cNvPr id="81970" name="Rectangle 5">
              <a:extLst>
                <a:ext uri="{FF2B5EF4-FFF2-40B4-BE49-F238E27FC236}">
                  <a16:creationId xmlns:a16="http://schemas.microsoft.com/office/drawing/2014/main" id="{89461263-8DB8-4BE1-A659-5D0F6C071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1" y="2791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1" name="Oval 6">
              <a:extLst>
                <a:ext uri="{FF2B5EF4-FFF2-40B4-BE49-F238E27FC236}">
                  <a16:creationId xmlns:a16="http://schemas.microsoft.com/office/drawing/2014/main" id="{E2DF00F8-0251-40D9-BC76-E3D73EB6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291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2" name="Oval 7">
              <a:extLst>
                <a:ext uri="{FF2B5EF4-FFF2-40B4-BE49-F238E27FC236}">
                  <a16:creationId xmlns:a16="http://schemas.microsoft.com/office/drawing/2014/main" id="{4F4C0BD2-EBD2-4104-B1B0-DC9CA2BA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" y="3503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3" name="Oval 8">
              <a:extLst>
                <a:ext uri="{FF2B5EF4-FFF2-40B4-BE49-F238E27FC236}">
                  <a16:creationId xmlns:a16="http://schemas.microsoft.com/office/drawing/2014/main" id="{4133C3FB-8023-4CC9-992C-9ACEDCE87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7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4" name="Oval 9">
              <a:extLst>
                <a:ext uri="{FF2B5EF4-FFF2-40B4-BE49-F238E27FC236}">
                  <a16:creationId xmlns:a16="http://schemas.microsoft.com/office/drawing/2014/main" id="{E4637BF6-BF03-48A1-A057-A1BB2CD5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" y="3458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5" name="Oval 10">
              <a:extLst>
                <a:ext uri="{FF2B5EF4-FFF2-40B4-BE49-F238E27FC236}">
                  <a16:creationId xmlns:a16="http://schemas.microsoft.com/office/drawing/2014/main" id="{3C86A49A-F745-43F3-83D1-9EFA41976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8" y="3048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6" name="Oval 11">
              <a:extLst>
                <a:ext uri="{FF2B5EF4-FFF2-40B4-BE49-F238E27FC236}">
                  <a16:creationId xmlns:a16="http://schemas.microsoft.com/office/drawing/2014/main" id="{7346F6EA-F540-470B-9840-C4C7650DC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085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7" name="Oval 12">
              <a:extLst>
                <a:ext uri="{FF2B5EF4-FFF2-40B4-BE49-F238E27FC236}">
                  <a16:creationId xmlns:a16="http://schemas.microsoft.com/office/drawing/2014/main" id="{652D42A5-E8EF-46CA-8277-FDF7F93D2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3321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8" name="Oval 13">
              <a:extLst>
                <a:ext uri="{FF2B5EF4-FFF2-40B4-BE49-F238E27FC236}">
                  <a16:creationId xmlns:a16="http://schemas.microsoft.com/office/drawing/2014/main" id="{C6E6AD66-8B9B-42E1-9F68-33448673E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88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79" name="Oval 14">
              <a:extLst>
                <a:ext uri="{FF2B5EF4-FFF2-40B4-BE49-F238E27FC236}">
                  <a16:creationId xmlns:a16="http://schemas.microsoft.com/office/drawing/2014/main" id="{B0EAB457-0E2B-4BDC-855D-E2230090C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3063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80" name="Oval 15">
              <a:extLst>
                <a:ext uri="{FF2B5EF4-FFF2-40B4-BE49-F238E27FC236}">
                  <a16:creationId xmlns:a16="http://schemas.microsoft.com/office/drawing/2014/main" id="{4A676AF7-D88B-4490-AEA1-A47A2CC4D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335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81" name="Rectangle 16">
              <a:extLst>
                <a:ext uri="{FF2B5EF4-FFF2-40B4-BE49-F238E27FC236}">
                  <a16:creationId xmlns:a16="http://schemas.microsoft.com/office/drawing/2014/main" id="{47A45BD4-2CAC-430A-A042-9F225A3A2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3124"/>
              <a:ext cx="506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82" name="Rectangle 17">
              <a:extLst>
                <a:ext uri="{FF2B5EF4-FFF2-40B4-BE49-F238E27FC236}">
                  <a16:creationId xmlns:a16="http://schemas.microsoft.com/office/drawing/2014/main" id="{378B5894-C92A-44DD-9C8C-8E31D0779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" y="3139"/>
              <a:ext cx="507" cy="1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83" name="Oval 18">
              <a:extLst>
                <a:ext uri="{FF2B5EF4-FFF2-40B4-BE49-F238E27FC236}">
                  <a16:creationId xmlns:a16="http://schemas.microsoft.com/office/drawing/2014/main" id="{60B4672E-E4D1-48D9-B77F-FBEBDB12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3124"/>
              <a:ext cx="142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84" name="Oval 19">
              <a:extLst>
                <a:ext uri="{FF2B5EF4-FFF2-40B4-BE49-F238E27FC236}">
                  <a16:creationId xmlns:a16="http://schemas.microsoft.com/office/drawing/2014/main" id="{1F53830B-5356-41E0-8CFE-EA14FDD0C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" y="3139"/>
              <a:ext cx="141" cy="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85" name="Line 20">
              <a:extLst>
                <a:ext uri="{FF2B5EF4-FFF2-40B4-BE49-F238E27FC236}">
                  <a16:creationId xmlns:a16="http://schemas.microsoft.com/office/drawing/2014/main" id="{1DD5BD8A-2A22-4C82-814C-2344D6CE5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75345">
              <a:off x="6128" y="3226"/>
              <a:ext cx="206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86" name="Rectangle 21">
              <a:extLst>
                <a:ext uri="{FF2B5EF4-FFF2-40B4-BE49-F238E27FC236}">
                  <a16:creationId xmlns:a16="http://schemas.microsoft.com/office/drawing/2014/main" id="{8FFA1E62-F9AD-4F44-B556-9491570E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" y="3657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81987" name="Rectangle 22">
              <a:extLst>
                <a:ext uri="{FF2B5EF4-FFF2-40B4-BE49-F238E27FC236}">
                  <a16:creationId xmlns:a16="http://schemas.microsoft.com/office/drawing/2014/main" id="{030A729D-1395-4CC1-990E-9B25EA184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" y="2718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81988" name="Arc 23">
              <a:extLst>
                <a:ext uri="{FF2B5EF4-FFF2-40B4-BE49-F238E27FC236}">
                  <a16:creationId xmlns:a16="http://schemas.microsoft.com/office/drawing/2014/main" id="{23D837E9-C737-4195-A3CF-A27223DA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" y="2984"/>
              <a:ext cx="494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89" name="Line 24">
              <a:extLst>
                <a:ext uri="{FF2B5EF4-FFF2-40B4-BE49-F238E27FC236}">
                  <a16:creationId xmlns:a16="http://schemas.microsoft.com/office/drawing/2014/main" id="{81BB90CE-5373-4419-BEBF-A4A25ED44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" y="3143"/>
              <a:ext cx="0" cy="14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90" name="Line 25">
              <a:extLst>
                <a:ext uri="{FF2B5EF4-FFF2-40B4-BE49-F238E27FC236}">
                  <a16:creationId xmlns:a16="http://schemas.microsoft.com/office/drawing/2014/main" id="{659F6416-9542-4EE3-8C89-32D1CDB5C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9" y="3135"/>
              <a:ext cx="0" cy="1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91" name="Rectangle 26">
              <a:extLst>
                <a:ext uri="{FF2B5EF4-FFF2-40B4-BE49-F238E27FC236}">
                  <a16:creationId xmlns:a16="http://schemas.microsoft.com/office/drawing/2014/main" id="{3B085DB9-88E7-4A6D-84FC-B6F75F652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3445"/>
              <a:ext cx="92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Débit (Q)</a:t>
              </a:r>
            </a:p>
          </p:txBody>
        </p:sp>
        <p:sp>
          <p:nvSpPr>
            <p:cNvPr id="81992" name="Rectangle 27">
              <a:extLst>
                <a:ext uri="{FF2B5EF4-FFF2-40B4-BE49-F238E27FC236}">
                  <a16:creationId xmlns:a16="http://schemas.microsoft.com/office/drawing/2014/main" id="{979E85FA-A696-47BB-ACDB-16F55072A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" y="3385"/>
              <a:ext cx="19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°</a:t>
              </a:r>
            </a:p>
          </p:txBody>
        </p:sp>
        <p:sp>
          <p:nvSpPr>
            <p:cNvPr id="81993" name="Oval 28">
              <a:extLst>
                <a:ext uri="{FF2B5EF4-FFF2-40B4-BE49-F238E27FC236}">
                  <a16:creationId xmlns:a16="http://schemas.microsoft.com/office/drawing/2014/main" id="{DDE71FC0-4D1F-4B96-AD94-6D27417F7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858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94" name="Oval 29">
              <a:extLst>
                <a:ext uri="{FF2B5EF4-FFF2-40B4-BE49-F238E27FC236}">
                  <a16:creationId xmlns:a16="http://schemas.microsoft.com/office/drawing/2014/main" id="{A1938553-CC82-47E5-92E8-B7FE0C73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3331"/>
              <a:ext cx="94" cy="12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95" name="Oval 30">
              <a:extLst>
                <a:ext uri="{FF2B5EF4-FFF2-40B4-BE49-F238E27FC236}">
                  <a16:creationId xmlns:a16="http://schemas.microsoft.com/office/drawing/2014/main" id="{8EE42507-35F8-4C10-9E12-125C4E2B3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" y="3373"/>
              <a:ext cx="94" cy="129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96" name="Text Box 31">
              <a:extLst>
                <a:ext uri="{FF2B5EF4-FFF2-40B4-BE49-F238E27FC236}">
                  <a16:creationId xmlns:a16="http://schemas.microsoft.com/office/drawing/2014/main" id="{A31E0115-B12D-4907-968B-31E6D502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" y="328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81997" name="Text Box 32">
              <a:extLst>
                <a:ext uri="{FF2B5EF4-FFF2-40B4-BE49-F238E27FC236}">
                  <a16:creationId xmlns:a16="http://schemas.microsoft.com/office/drawing/2014/main" id="{F2CB952A-CFE2-4AAD-9C51-815400E7C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" y="302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81998" name="Text Box 33">
              <a:extLst>
                <a:ext uri="{FF2B5EF4-FFF2-40B4-BE49-F238E27FC236}">
                  <a16:creationId xmlns:a16="http://schemas.microsoft.com/office/drawing/2014/main" id="{1D751FDC-DE33-492F-85EE-2576FE665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307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 Unicode MS" pitchFamily="34" charset="-128"/>
                </a:rPr>
                <a:t>E</a:t>
              </a:r>
            </a:p>
          </p:txBody>
        </p:sp>
      </p:grpSp>
      <p:grpSp>
        <p:nvGrpSpPr>
          <p:cNvPr id="81925" name="Group 34">
            <a:extLst>
              <a:ext uri="{FF2B5EF4-FFF2-40B4-BE49-F238E27FC236}">
                <a16:creationId xmlns:a16="http://schemas.microsoft.com/office/drawing/2014/main" id="{22F73E87-1B5D-4697-83B9-46E49179A2AB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2593975"/>
            <a:ext cx="3857625" cy="819150"/>
            <a:chOff x="165" y="1486"/>
            <a:chExt cx="2430" cy="516"/>
          </a:xfrm>
        </p:grpSpPr>
        <p:grpSp>
          <p:nvGrpSpPr>
            <p:cNvPr id="81965" name="Group 35">
              <a:extLst>
                <a:ext uri="{FF2B5EF4-FFF2-40B4-BE49-F238E27FC236}">
                  <a16:creationId xmlns:a16="http://schemas.microsoft.com/office/drawing/2014/main" id="{7204FC08-6A37-4ACD-9582-1F9DF4F5B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0" y="1760"/>
              <a:ext cx="390" cy="231"/>
              <a:chOff x="550" y="1872"/>
              <a:chExt cx="376" cy="244"/>
            </a:xfrm>
          </p:grpSpPr>
          <p:sp>
            <p:nvSpPr>
              <p:cNvPr id="81968" name="Oval 36">
                <a:extLst>
                  <a:ext uri="{FF2B5EF4-FFF2-40B4-BE49-F238E27FC236}">
                    <a16:creationId xmlns:a16="http://schemas.microsoft.com/office/drawing/2014/main" id="{E2F5D41B-7959-4CA6-A67E-06063AAD4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1911"/>
                <a:ext cx="376" cy="1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69" name="Text Box 37">
                <a:extLst>
                  <a:ext uri="{FF2B5EF4-FFF2-40B4-BE49-F238E27FC236}">
                    <a16:creationId xmlns:a16="http://schemas.microsoft.com/office/drawing/2014/main" id="{3EC9373E-8AFD-4CDF-94EA-45AE48A1C6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872"/>
                <a:ext cx="20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800">
                    <a:solidFill>
                      <a:srgbClr val="A50021"/>
                    </a:solidFill>
                    <a:latin typeface="Arial Unicode MS" pitchFamily="34" charset="-128"/>
                  </a:rPr>
                  <a:t>E</a:t>
                </a:r>
              </a:p>
            </p:txBody>
          </p:sp>
        </p:grpSp>
        <p:sp>
          <p:nvSpPr>
            <p:cNvPr id="81966" name="Text Box 38">
              <a:extLst>
                <a:ext uri="{FF2B5EF4-FFF2-40B4-BE49-F238E27FC236}">
                  <a16:creationId xmlns:a16="http://schemas.microsoft.com/office/drawing/2014/main" id="{BA570CF0-9799-418D-A1C8-52A87C165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1752"/>
              <a:ext cx="8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A50021"/>
                  </a:solidFill>
                  <a:latin typeface="Arial Unicode MS" pitchFamily="34" charset="-128"/>
                </a:rPr>
                <a:t>: enzymes</a:t>
              </a:r>
            </a:p>
          </p:txBody>
        </p:sp>
        <p:sp>
          <p:nvSpPr>
            <p:cNvPr id="81967" name="Text Box 39">
              <a:extLst>
                <a:ext uri="{FF2B5EF4-FFF2-40B4-BE49-F238E27FC236}">
                  <a16:creationId xmlns:a16="http://schemas.microsoft.com/office/drawing/2014/main" id="{C821DC8B-1F84-4722-8B46-AE6120941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" y="1486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itchFamily="34" charset="-128"/>
                </a:rPr>
                <a:t>- Clairance intrinsèque</a:t>
              </a:r>
            </a:p>
          </p:txBody>
        </p:sp>
      </p:grpSp>
      <p:grpSp>
        <p:nvGrpSpPr>
          <p:cNvPr id="81926" name="Group 40">
            <a:extLst>
              <a:ext uri="{FF2B5EF4-FFF2-40B4-BE49-F238E27FC236}">
                <a16:creationId xmlns:a16="http://schemas.microsoft.com/office/drawing/2014/main" id="{0DD00DDE-6E8C-4105-B0E8-4B137A76E69F}"/>
              </a:ext>
            </a:extLst>
          </p:cNvPr>
          <p:cNvGrpSpPr>
            <a:grpSpLocks/>
          </p:cNvGrpSpPr>
          <p:nvPr/>
        </p:nvGrpSpPr>
        <p:grpSpPr bwMode="auto">
          <a:xfrm>
            <a:off x="6253163" y="1800225"/>
            <a:ext cx="3722687" cy="2227263"/>
            <a:chOff x="3939" y="1134"/>
            <a:chExt cx="2345" cy="1403"/>
          </a:xfrm>
        </p:grpSpPr>
        <p:sp>
          <p:nvSpPr>
            <p:cNvPr id="81945" name="Rectangle 41">
              <a:extLst>
                <a:ext uri="{FF2B5EF4-FFF2-40B4-BE49-F238E27FC236}">
                  <a16:creationId xmlns:a16="http://schemas.microsoft.com/office/drawing/2014/main" id="{4F5C7044-2E56-49CD-9A84-653E60144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1429"/>
              <a:ext cx="1487" cy="8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46" name="Oval 42">
              <a:extLst>
                <a:ext uri="{FF2B5EF4-FFF2-40B4-BE49-F238E27FC236}">
                  <a16:creationId xmlns:a16="http://schemas.microsoft.com/office/drawing/2014/main" id="{6CC50117-5F70-4706-BE7A-69BD1A594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1550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47" name="Oval 43">
              <a:extLst>
                <a:ext uri="{FF2B5EF4-FFF2-40B4-BE49-F238E27FC236}">
                  <a16:creationId xmlns:a16="http://schemas.microsoft.com/office/drawing/2014/main" id="{A4B8530D-4BDC-4A11-8D36-46B66268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" y="2141"/>
              <a:ext cx="91" cy="84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48" name="Oval 44">
              <a:extLst>
                <a:ext uri="{FF2B5EF4-FFF2-40B4-BE49-F238E27FC236}">
                  <a16:creationId xmlns:a16="http://schemas.microsoft.com/office/drawing/2014/main" id="{CD9BB6E0-0413-483F-A612-3406B0F8D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49" name="Oval 45">
              <a:extLst>
                <a:ext uri="{FF2B5EF4-FFF2-40B4-BE49-F238E27FC236}">
                  <a16:creationId xmlns:a16="http://schemas.microsoft.com/office/drawing/2014/main" id="{AE0BDA8B-7BA7-42EE-8FA2-52751971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" y="2096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0" name="Oval 46">
              <a:extLst>
                <a:ext uri="{FF2B5EF4-FFF2-40B4-BE49-F238E27FC236}">
                  <a16:creationId xmlns:a16="http://schemas.microsoft.com/office/drawing/2014/main" id="{F4744B69-86E0-41D2-8A36-42D099FD3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" y="1687"/>
              <a:ext cx="390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1" name="Oval 47">
              <a:extLst>
                <a:ext uri="{FF2B5EF4-FFF2-40B4-BE49-F238E27FC236}">
                  <a16:creationId xmlns:a16="http://schemas.microsoft.com/office/drawing/2014/main" id="{7A7F8EB1-1B30-4EBF-8153-0FEC3EF7B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1762"/>
              <a:ext cx="39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2" name="Oval 48">
              <a:extLst>
                <a:ext uri="{FF2B5EF4-FFF2-40B4-BE49-F238E27FC236}">
                  <a16:creationId xmlns:a16="http://schemas.microsoft.com/office/drawing/2014/main" id="{EED80C29-C678-4411-BC03-BB213FD19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1960"/>
              <a:ext cx="391" cy="15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3" name="Oval 49">
              <a:extLst>
                <a:ext uri="{FF2B5EF4-FFF2-40B4-BE49-F238E27FC236}">
                  <a16:creationId xmlns:a16="http://schemas.microsoft.com/office/drawing/2014/main" id="{30B2EF0A-5D8D-4DBF-964B-BD6CABCD1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1520"/>
              <a:ext cx="92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4" name="Oval 50">
              <a:extLst>
                <a:ext uri="{FF2B5EF4-FFF2-40B4-BE49-F238E27FC236}">
                  <a16:creationId xmlns:a16="http://schemas.microsoft.com/office/drawing/2014/main" id="{28878447-0DCE-45F9-8570-AAD240024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702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5" name="Oval 51">
              <a:extLst>
                <a:ext uri="{FF2B5EF4-FFF2-40B4-BE49-F238E27FC236}">
                  <a16:creationId xmlns:a16="http://schemas.microsoft.com/office/drawing/2014/main" id="{1D8276CA-F2EB-4D65-9C40-CD455084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" y="1990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81956" name="Line 52">
              <a:extLst>
                <a:ext uri="{FF2B5EF4-FFF2-40B4-BE49-F238E27FC236}">
                  <a16:creationId xmlns:a16="http://schemas.microsoft.com/office/drawing/2014/main" id="{A731694A-425C-4D57-98C9-7A6DD8D17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" y="1293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57" name="Line 53">
              <a:extLst>
                <a:ext uri="{FF2B5EF4-FFF2-40B4-BE49-F238E27FC236}">
                  <a16:creationId xmlns:a16="http://schemas.microsoft.com/office/drawing/2014/main" id="{2A52B9FA-92A7-4131-A313-B9B5034F9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4" y="1308"/>
              <a:ext cx="0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58" name="Rectangle 54">
              <a:extLst>
                <a:ext uri="{FF2B5EF4-FFF2-40B4-BE49-F238E27FC236}">
                  <a16:creationId xmlns:a16="http://schemas.microsoft.com/office/drawing/2014/main" id="{E5254932-33A2-44B8-B621-468F6FED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" y="2251"/>
              <a:ext cx="9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Diffusion</a:t>
              </a:r>
            </a:p>
          </p:txBody>
        </p:sp>
        <p:sp>
          <p:nvSpPr>
            <p:cNvPr id="81959" name="Rectangle 55">
              <a:extLst>
                <a:ext uri="{FF2B5EF4-FFF2-40B4-BE49-F238E27FC236}">
                  <a16:creationId xmlns:a16="http://schemas.microsoft.com/office/drawing/2014/main" id="{F45B3026-FAB7-47E3-A363-EAF904AFB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" y="1480"/>
              <a:ext cx="7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000000"/>
                  </a:solidFill>
                </a:rPr>
                <a:t>analyte</a:t>
              </a:r>
            </a:p>
          </p:txBody>
        </p:sp>
        <p:sp>
          <p:nvSpPr>
            <p:cNvPr id="81960" name="Arc 56">
              <a:extLst>
                <a:ext uri="{FF2B5EF4-FFF2-40B4-BE49-F238E27FC236}">
                  <a16:creationId xmlns:a16="http://schemas.microsoft.com/office/drawing/2014/main" id="{9F2F5EBA-1ADB-4673-94D2-F93C60B5C449}"/>
                </a:ext>
              </a:extLst>
            </p:cNvPr>
            <p:cNvSpPr>
              <a:spLocks/>
            </p:cNvSpPr>
            <p:nvPr/>
          </p:nvSpPr>
          <p:spPr bwMode="auto">
            <a:xfrm rot="693608">
              <a:off x="5086" y="1134"/>
              <a:ext cx="973" cy="254"/>
            </a:xfrm>
            <a:custGeom>
              <a:avLst/>
              <a:gdLst>
                <a:gd name="T0" fmla="*/ 0 w 37460"/>
                <a:gd name="T1" fmla="*/ 0 h 21600"/>
                <a:gd name="T2" fmla="*/ 0 w 37460"/>
                <a:gd name="T3" fmla="*/ 0 h 21600"/>
                <a:gd name="T4" fmla="*/ 0 w 3746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46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</a:path>
                <a:path w="3746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7622" y="0"/>
                    <a:pt x="33371" y="2514"/>
                    <a:pt x="37459" y="693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61" name="Text Box 57">
              <a:extLst>
                <a:ext uri="{FF2B5EF4-FFF2-40B4-BE49-F238E27FC236}">
                  <a16:creationId xmlns:a16="http://schemas.microsoft.com/office/drawing/2014/main" id="{3256A0E5-7592-41CC-B6D3-5C0B4F2AB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" y="17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81962" name="Text Box 58">
              <a:extLst>
                <a:ext uri="{FF2B5EF4-FFF2-40B4-BE49-F238E27FC236}">
                  <a16:creationId xmlns:a16="http://schemas.microsoft.com/office/drawing/2014/main" id="{143E6321-FF79-416C-8523-5AF69042A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8" y="19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81963" name="Text Box 59">
              <a:extLst>
                <a:ext uri="{FF2B5EF4-FFF2-40B4-BE49-F238E27FC236}">
                  <a16:creationId xmlns:a16="http://schemas.microsoft.com/office/drawing/2014/main" id="{B3A949D1-2935-47C7-A25B-0005DBEED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163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>
                  <a:solidFill>
                    <a:srgbClr val="000000"/>
                  </a:solidFill>
                  <a:latin typeface="Arial Unicode MS" pitchFamily="34" charset="-128"/>
                </a:rPr>
                <a:t>E</a:t>
              </a:r>
            </a:p>
          </p:txBody>
        </p:sp>
        <p:sp>
          <p:nvSpPr>
            <p:cNvPr id="81964" name="Oval 60">
              <a:extLst>
                <a:ext uri="{FF2B5EF4-FFF2-40B4-BE49-F238E27FC236}">
                  <a16:creationId xmlns:a16="http://schemas.microsoft.com/office/drawing/2014/main" id="{7A3577FC-6C2B-4138-A9B4-5C8E297FF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" y="1389"/>
              <a:ext cx="91" cy="83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6173" name="Group 61">
            <a:extLst>
              <a:ext uri="{FF2B5EF4-FFF2-40B4-BE49-F238E27FC236}">
                <a16:creationId xmlns:a16="http://schemas.microsoft.com/office/drawing/2014/main" id="{344EAE87-6583-480D-95F6-9F7254090A57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4268788"/>
            <a:ext cx="3856037" cy="817562"/>
            <a:chOff x="131" y="2689"/>
            <a:chExt cx="2429" cy="515"/>
          </a:xfrm>
        </p:grpSpPr>
        <p:grpSp>
          <p:nvGrpSpPr>
            <p:cNvPr id="81939" name="Group 62">
              <a:extLst>
                <a:ext uri="{FF2B5EF4-FFF2-40B4-BE49-F238E27FC236}">
                  <a16:creationId xmlns:a16="http://schemas.microsoft.com/office/drawing/2014/main" id="{09061097-EBA2-4437-8D76-68ADB15A6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5" y="2954"/>
              <a:ext cx="1285" cy="250"/>
              <a:chOff x="1228" y="3343"/>
              <a:chExt cx="1237" cy="264"/>
            </a:xfrm>
          </p:grpSpPr>
          <p:grpSp>
            <p:nvGrpSpPr>
              <p:cNvPr id="81941" name="Group 63">
                <a:extLst>
                  <a:ext uri="{FF2B5EF4-FFF2-40B4-BE49-F238E27FC236}">
                    <a16:creationId xmlns:a16="http://schemas.microsoft.com/office/drawing/2014/main" id="{AE05B771-4E6D-4A80-BEEA-9588DCFCF5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8" y="3352"/>
                <a:ext cx="376" cy="244"/>
                <a:chOff x="550" y="1872"/>
                <a:chExt cx="376" cy="244"/>
              </a:xfrm>
            </p:grpSpPr>
            <p:sp>
              <p:nvSpPr>
                <p:cNvPr id="81943" name="Oval 64">
                  <a:extLst>
                    <a:ext uri="{FF2B5EF4-FFF2-40B4-BE49-F238E27FC236}">
                      <a16:creationId xmlns:a16="http://schemas.microsoft.com/office/drawing/2014/main" id="{01B6108D-DDDE-4E41-A365-05DA2CB70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" y="1911"/>
                  <a:ext cx="376" cy="16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944" name="Text Box 65">
                  <a:extLst>
                    <a:ext uri="{FF2B5EF4-FFF2-40B4-BE49-F238E27FC236}">
                      <a16:creationId xmlns:a16="http://schemas.microsoft.com/office/drawing/2014/main" id="{251EE275-7316-4364-8730-3D2187FFF3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5" y="1872"/>
                  <a:ext cx="204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800">
                      <a:solidFill>
                        <a:srgbClr val="A50021"/>
                      </a:solidFill>
                      <a:latin typeface="Arial Unicode MS" pitchFamily="34" charset="-128"/>
                    </a:rPr>
                    <a:t>E</a:t>
                  </a:r>
                </a:p>
              </p:txBody>
            </p:sp>
          </p:grpSp>
          <p:sp>
            <p:nvSpPr>
              <p:cNvPr id="81942" name="Text Box 66">
                <a:extLst>
                  <a:ext uri="{FF2B5EF4-FFF2-40B4-BE49-F238E27FC236}">
                    <a16:creationId xmlns:a16="http://schemas.microsoft.com/office/drawing/2014/main" id="{EF4B2781-15B5-4754-ABC5-13D6D8EC7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3343"/>
                <a:ext cx="81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>
                    <a:solidFill>
                      <a:srgbClr val="A50021"/>
                    </a:solidFill>
                    <a:latin typeface="Arial Unicode MS" pitchFamily="34" charset="-128"/>
                  </a:rPr>
                  <a:t>: enzymes</a:t>
                </a:r>
              </a:p>
            </p:txBody>
          </p:sp>
        </p:grpSp>
        <p:sp>
          <p:nvSpPr>
            <p:cNvPr id="81940" name="Text Box 67">
              <a:extLst>
                <a:ext uri="{FF2B5EF4-FFF2-40B4-BE49-F238E27FC236}">
                  <a16:creationId xmlns:a16="http://schemas.microsoft.com/office/drawing/2014/main" id="{D220A285-4770-49BF-9C2F-3D49BA279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2689"/>
              <a:ext cx="20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 b="1">
                  <a:solidFill>
                    <a:srgbClr val="A50021"/>
                  </a:solidFill>
                  <a:latin typeface="Arial Unicode MS" pitchFamily="34" charset="-128"/>
                </a:rPr>
                <a:t>- Clairance intrinsèque</a:t>
              </a:r>
            </a:p>
          </p:txBody>
        </p:sp>
      </p:grpSp>
      <p:sp>
        <p:nvSpPr>
          <p:cNvPr id="346180" name="Text Box 68">
            <a:extLst>
              <a:ext uri="{FF2B5EF4-FFF2-40B4-BE49-F238E27FC236}">
                <a16:creationId xmlns:a16="http://schemas.microsoft.com/office/drawing/2014/main" id="{C5818298-5AC1-4B28-8E37-1D445F431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357813"/>
            <a:ext cx="447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  <a:latin typeface="Arial Unicode MS" pitchFamily="34" charset="-128"/>
              </a:rPr>
              <a:t>- Approvisionnement en analyte</a:t>
            </a:r>
          </a:p>
        </p:txBody>
      </p:sp>
      <p:grpSp>
        <p:nvGrpSpPr>
          <p:cNvPr id="346181" name="Group 69">
            <a:extLst>
              <a:ext uri="{FF2B5EF4-FFF2-40B4-BE49-F238E27FC236}">
                <a16:creationId xmlns:a16="http://schemas.microsoft.com/office/drawing/2014/main" id="{CB371F40-A2DD-4E51-AA7D-55E4BE5DFBE3}"/>
              </a:ext>
            </a:extLst>
          </p:cNvPr>
          <p:cNvGrpSpPr>
            <a:grpSpLocks/>
          </p:cNvGrpSpPr>
          <p:nvPr/>
        </p:nvGrpSpPr>
        <p:grpSpPr bwMode="auto">
          <a:xfrm>
            <a:off x="2024063" y="6294438"/>
            <a:ext cx="3049587" cy="396875"/>
            <a:chOff x="1674" y="3842"/>
            <a:chExt cx="1850" cy="264"/>
          </a:xfrm>
        </p:grpSpPr>
        <p:sp>
          <p:nvSpPr>
            <p:cNvPr id="81937" name="Text Box 70">
              <a:extLst>
                <a:ext uri="{FF2B5EF4-FFF2-40B4-BE49-F238E27FC236}">
                  <a16:creationId xmlns:a16="http://schemas.microsoft.com/office/drawing/2014/main" id="{AB463D89-BF5C-47A9-80D2-094B04E8C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3842"/>
              <a:ext cx="178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itchFamily="34" charset="-128"/>
                </a:rPr>
                <a:t>: protéines plasmatiques</a:t>
              </a:r>
            </a:p>
          </p:txBody>
        </p:sp>
        <p:sp>
          <p:nvSpPr>
            <p:cNvPr id="81938" name="Oval 71">
              <a:extLst>
                <a:ext uri="{FF2B5EF4-FFF2-40B4-BE49-F238E27FC236}">
                  <a16:creationId xmlns:a16="http://schemas.microsoft.com/office/drawing/2014/main" id="{1415E3BE-D2B8-4E54-9734-5C3EE196D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3899"/>
              <a:ext cx="91" cy="136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46184" name="Group 72">
            <a:extLst>
              <a:ext uri="{FF2B5EF4-FFF2-40B4-BE49-F238E27FC236}">
                <a16:creationId xmlns:a16="http://schemas.microsoft.com/office/drawing/2014/main" id="{DA57604F-2C13-4D83-8DFA-AF58D53629CB}"/>
              </a:ext>
            </a:extLst>
          </p:cNvPr>
          <p:cNvGrpSpPr>
            <a:grpSpLocks/>
          </p:cNvGrpSpPr>
          <p:nvPr/>
        </p:nvGrpSpPr>
        <p:grpSpPr bwMode="auto">
          <a:xfrm>
            <a:off x="1852613" y="5680075"/>
            <a:ext cx="3278187" cy="544513"/>
            <a:chOff x="1587" y="3975"/>
            <a:chExt cx="1989" cy="362"/>
          </a:xfrm>
        </p:grpSpPr>
        <p:sp>
          <p:nvSpPr>
            <p:cNvPr id="81933" name="Text Box 73">
              <a:extLst>
                <a:ext uri="{FF2B5EF4-FFF2-40B4-BE49-F238E27FC236}">
                  <a16:creationId xmlns:a16="http://schemas.microsoft.com/office/drawing/2014/main" id="{37EB2C60-3A20-4BDF-993E-14A2217AF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3" y="4071"/>
              <a:ext cx="1833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>
                  <a:solidFill>
                    <a:srgbClr val="009900"/>
                  </a:solidFill>
                  <a:latin typeface="Arial Unicode MS" pitchFamily="34" charset="-128"/>
                </a:rPr>
                <a:t>: débit sanguin hépatique</a:t>
              </a:r>
            </a:p>
          </p:txBody>
        </p:sp>
        <p:grpSp>
          <p:nvGrpSpPr>
            <p:cNvPr id="81934" name="Group 74">
              <a:extLst>
                <a:ext uri="{FF2B5EF4-FFF2-40B4-BE49-F238E27FC236}">
                  <a16:creationId xmlns:a16="http://schemas.microsoft.com/office/drawing/2014/main" id="{17E3F7DA-2FD6-4E48-A662-54D1469B11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" y="3975"/>
              <a:ext cx="253" cy="362"/>
              <a:chOff x="852" y="3944"/>
              <a:chExt cx="253" cy="362"/>
            </a:xfrm>
          </p:grpSpPr>
          <p:sp>
            <p:nvSpPr>
              <p:cNvPr id="81935" name="Rectangle 75">
                <a:extLst>
                  <a:ext uri="{FF2B5EF4-FFF2-40B4-BE49-F238E27FC236}">
                    <a16:creationId xmlns:a16="http://schemas.microsoft.com/office/drawing/2014/main" id="{7D399FF8-5B7C-44E1-8C8A-3215D04F1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" y="4004"/>
                <a:ext cx="253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00"/>
                    </a:solidFill>
                  </a:rPr>
                  <a:t>Q</a:t>
                </a:r>
              </a:p>
            </p:txBody>
          </p:sp>
          <p:sp>
            <p:nvSpPr>
              <p:cNvPr id="81936" name="Rectangle 76">
                <a:extLst>
                  <a:ext uri="{FF2B5EF4-FFF2-40B4-BE49-F238E27FC236}">
                    <a16:creationId xmlns:a16="http://schemas.microsoft.com/office/drawing/2014/main" id="{7988D327-A419-4483-99FD-869B9FDB2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" y="3944"/>
                <a:ext cx="184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00"/>
                    </a:solidFill>
                  </a:rPr>
                  <a:t>°</a:t>
                </a:r>
              </a:p>
            </p:txBody>
          </p:sp>
        </p:grpSp>
      </p:grpSp>
      <p:sp>
        <p:nvSpPr>
          <p:cNvPr id="81931" name="Rectangle 77">
            <a:extLst>
              <a:ext uri="{FF2B5EF4-FFF2-40B4-BE49-F238E27FC236}">
                <a16:creationId xmlns:a16="http://schemas.microsoft.com/office/drawing/2014/main" id="{EEAE7650-04A9-45FE-87A4-FE3F7F00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clairance hépatique</a:t>
            </a:r>
          </a:p>
        </p:txBody>
      </p:sp>
      <p:sp>
        <p:nvSpPr>
          <p:cNvPr id="73740" name="Rectangle 78">
            <a:extLst>
              <a:ext uri="{FF2B5EF4-FFF2-40B4-BE49-F238E27FC236}">
                <a16:creationId xmlns:a16="http://schemas.microsoft.com/office/drawing/2014/main" id="{17E58A5A-4FB3-4278-B9B1-444CE1666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</a:rPr>
              <a:t>Un modèle de clairance hépatique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39687B7D-341A-4F54-8680-5F424EC0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1773238"/>
            <a:ext cx="204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concentrations</a:t>
            </a:r>
          </a:p>
        </p:txBody>
      </p:sp>
      <p:grpSp>
        <p:nvGrpSpPr>
          <p:cNvPr id="14339" name="Group 4">
            <a:extLst>
              <a:ext uri="{FF2B5EF4-FFF2-40B4-BE49-F238E27FC236}">
                <a16:creationId xmlns:a16="http://schemas.microsoft.com/office/drawing/2014/main" id="{DB3BC5C0-565D-4930-8D1E-3FF9FAC0C155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2205038"/>
            <a:ext cx="5108575" cy="3516312"/>
            <a:chOff x="351" y="1905"/>
            <a:chExt cx="2903" cy="1546"/>
          </a:xfrm>
        </p:grpSpPr>
        <p:sp>
          <p:nvSpPr>
            <p:cNvPr id="14349" name="Line 5">
              <a:extLst>
                <a:ext uri="{FF2B5EF4-FFF2-40B4-BE49-F238E27FC236}">
                  <a16:creationId xmlns:a16="http://schemas.microsoft.com/office/drawing/2014/main" id="{6E03ABA3-8996-4A7A-AD1F-D0C64EA38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15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0" name="Line 6">
              <a:extLst>
                <a:ext uri="{FF2B5EF4-FFF2-40B4-BE49-F238E27FC236}">
                  <a16:creationId xmlns:a16="http://schemas.microsoft.com/office/drawing/2014/main" id="{1CB23A2C-3039-4C32-881C-76D98DBF4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021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1" name="Line 7">
              <a:extLst>
                <a:ext uri="{FF2B5EF4-FFF2-40B4-BE49-F238E27FC236}">
                  <a16:creationId xmlns:a16="http://schemas.microsoft.com/office/drawing/2014/main" id="{482A6376-59FB-4DC0-A7E5-51632664C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889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2" name="Line 8">
              <a:extLst>
                <a:ext uri="{FF2B5EF4-FFF2-40B4-BE49-F238E27FC236}">
                  <a16:creationId xmlns:a16="http://schemas.microsoft.com/office/drawing/2014/main" id="{C45999A7-6F69-4323-8154-DE0BFD510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75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3" name="Line 9">
              <a:extLst>
                <a:ext uri="{FF2B5EF4-FFF2-40B4-BE49-F238E27FC236}">
                  <a16:creationId xmlns:a16="http://schemas.microsoft.com/office/drawing/2014/main" id="{F8B7607E-C5B6-4920-AF78-C1F356F42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62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4" name="Line 10">
              <a:extLst>
                <a:ext uri="{FF2B5EF4-FFF2-40B4-BE49-F238E27FC236}">
                  <a16:creationId xmlns:a16="http://schemas.microsoft.com/office/drawing/2014/main" id="{D00651E8-E5E2-4013-8BAD-BA63280C3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487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5" name="Line 11">
              <a:extLst>
                <a:ext uri="{FF2B5EF4-FFF2-40B4-BE49-F238E27FC236}">
                  <a16:creationId xmlns:a16="http://schemas.microsoft.com/office/drawing/2014/main" id="{8FE4DE26-7851-4A4E-9315-EB326CD48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35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6" name="Line 12">
              <a:extLst>
                <a:ext uri="{FF2B5EF4-FFF2-40B4-BE49-F238E27FC236}">
                  <a16:creationId xmlns:a16="http://schemas.microsoft.com/office/drawing/2014/main" id="{40ACA499-6546-4F28-8231-29A9330BD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223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7" name="Line 13">
              <a:extLst>
                <a:ext uri="{FF2B5EF4-FFF2-40B4-BE49-F238E27FC236}">
                  <a16:creationId xmlns:a16="http://schemas.microsoft.com/office/drawing/2014/main" id="{27FBB16D-A94E-4ACC-A195-DF0988DCA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2085"/>
              <a:ext cx="25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8" name="Line 14">
              <a:extLst>
                <a:ext uri="{FF2B5EF4-FFF2-40B4-BE49-F238E27FC236}">
                  <a16:creationId xmlns:a16="http://schemas.microsoft.com/office/drawing/2014/main" id="{0A7EC064-D9D1-4C66-B2D0-FDE5A91DB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953"/>
              <a:ext cx="1" cy="1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59" name="Line 15">
              <a:extLst>
                <a:ext uri="{FF2B5EF4-FFF2-40B4-BE49-F238E27FC236}">
                  <a16:creationId xmlns:a16="http://schemas.microsoft.com/office/drawing/2014/main" id="{F56A6241-B7D5-4B3D-87D7-84883EB67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29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0" name="Line 16">
              <a:extLst>
                <a:ext uri="{FF2B5EF4-FFF2-40B4-BE49-F238E27FC236}">
                  <a16:creationId xmlns:a16="http://schemas.microsoft.com/office/drawing/2014/main" id="{41FEF154-73A8-4172-9BD6-299F25A40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15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1" name="Line 17">
              <a:extLst>
                <a:ext uri="{FF2B5EF4-FFF2-40B4-BE49-F238E27FC236}">
                  <a16:creationId xmlns:a16="http://schemas.microsoft.com/office/drawing/2014/main" id="{BE9CB9AE-DA1B-4B4A-B2F0-1F6B0A803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3021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2" name="Line 18">
              <a:extLst>
                <a:ext uri="{FF2B5EF4-FFF2-40B4-BE49-F238E27FC236}">
                  <a16:creationId xmlns:a16="http://schemas.microsoft.com/office/drawing/2014/main" id="{29DFD549-63B0-40B3-8BBD-C8C2713F2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889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3" name="Line 19">
              <a:extLst>
                <a:ext uri="{FF2B5EF4-FFF2-40B4-BE49-F238E27FC236}">
                  <a16:creationId xmlns:a16="http://schemas.microsoft.com/office/drawing/2014/main" id="{B8806C7B-F7FA-417D-8960-653066040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75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4" name="Line 20">
              <a:extLst>
                <a:ext uri="{FF2B5EF4-FFF2-40B4-BE49-F238E27FC236}">
                  <a16:creationId xmlns:a16="http://schemas.microsoft.com/office/drawing/2014/main" id="{356556DF-B435-4422-88E7-4477115EB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62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5" name="Line 21">
              <a:extLst>
                <a:ext uri="{FF2B5EF4-FFF2-40B4-BE49-F238E27FC236}">
                  <a16:creationId xmlns:a16="http://schemas.microsoft.com/office/drawing/2014/main" id="{EDD3E362-D27C-4B4D-89E9-694115211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487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6" name="Line 22">
              <a:extLst>
                <a:ext uri="{FF2B5EF4-FFF2-40B4-BE49-F238E27FC236}">
                  <a16:creationId xmlns:a16="http://schemas.microsoft.com/office/drawing/2014/main" id="{781D6582-B27D-4E13-9BE5-010F2D8EE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35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7" name="Line 23">
              <a:extLst>
                <a:ext uri="{FF2B5EF4-FFF2-40B4-BE49-F238E27FC236}">
                  <a16:creationId xmlns:a16="http://schemas.microsoft.com/office/drawing/2014/main" id="{2C147FE9-B0B3-4D32-9ADA-67EAF2B9C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22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8" name="Line 24">
              <a:extLst>
                <a:ext uri="{FF2B5EF4-FFF2-40B4-BE49-F238E27FC236}">
                  <a16:creationId xmlns:a16="http://schemas.microsoft.com/office/drawing/2014/main" id="{4F9F3117-37F2-41C8-A0FC-4B22486DD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2085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9" name="Line 25">
              <a:extLst>
                <a:ext uri="{FF2B5EF4-FFF2-40B4-BE49-F238E27FC236}">
                  <a16:creationId xmlns:a16="http://schemas.microsoft.com/office/drawing/2014/main" id="{42CB0102-0C6B-458B-80F6-6411B7255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" y="1953"/>
              <a:ext cx="2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0" name="Line 26">
              <a:extLst>
                <a:ext uri="{FF2B5EF4-FFF2-40B4-BE49-F238E27FC236}">
                  <a16:creationId xmlns:a16="http://schemas.microsoft.com/office/drawing/2014/main" id="{3FD017F4-F4DF-4FDD-BC1F-A5E6E85CD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291"/>
              <a:ext cx="252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1" name="Line 27">
              <a:extLst>
                <a:ext uri="{FF2B5EF4-FFF2-40B4-BE49-F238E27FC236}">
                  <a16:creationId xmlns:a16="http://schemas.microsoft.com/office/drawing/2014/main" id="{221B9E82-0004-4039-98D3-74A4FC86D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2" name="Line 28">
              <a:extLst>
                <a:ext uri="{FF2B5EF4-FFF2-40B4-BE49-F238E27FC236}">
                  <a16:creationId xmlns:a16="http://schemas.microsoft.com/office/drawing/2014/main" id="{AF336B45-E5AE-4C4E-9CE8-A0EE9FC21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3" name="Line 29">
              <a:extLst>
                <a:ext uri="{FF2B5EF4-FFF2-40B4-BE49-F238E27FC236}">
                  <a16:creationId xmlns:a16="http://schemas.microsoft.com/office/drawing/2014/main" id="{0900AF4C-A0B0-4AF5-B38C-68FF0C5F1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4" name="Line 30">
              <a:extLst>
                <a:ext uri="{FF2B5EF4-FFF2-40B4-BE49-F238E27FC236}">
                  <a16:creationId xmlns:a16="http://schemas.microsoft.com/office/drawing/2014/main" id="{F298E590-ED84-49A9-BFBD-158B2212F1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8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5" name="Line 31">
              <a:extLst>
                <a:ext uri="{FF2B5EF4-FFF2-40B4-BE49-F238E27FC236}">
                  <a16:creationId xmlns:a16="http://schemas.microsoft.com/office/drawing/2014/main" id="{1DF15B55-3AF8-4EF9-9F35-0336B4ADEC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2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6" name="Line 32">
              <a:extLst>
                <a:ext uri="{FF2B5EF4-FFF2-40B4-BE49-F238E27FC236}">
                  <a16:creationId xmlns:a16="http://schemas.microsoft.com/office/drawing/2014/main" id="{86A22FBD-9C24-4F44-BAA1-E8A3DBB45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3291"/>
              <a:ext cx="1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7" name="Freeform 33">
              <a:extLst>
                <a:ext uri="{FF2B5EF4-FFF2-40B4-BE49-F238E27FC236}">
                  <a16:creationId xmlns:a16="http://schemas.microsoft.com/office/drawing/2014/main" id="{16B8B668-B642-46D2-BD1E-224CB84D1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1959"/>
              <a:ext cx="2526" cy="1326"/>
            </a:xfrm>
            <a:custGeom>
              <a:avLst/>
              <a:gdLst>
                <a:gd name="T0" fmla="*/ 0 w 421"/>
                <a:gd name="T1" fmla="*/ 0 h 221"/>
                <a:gd name="T2" fmla="*/ 2147483646 w 421"/>
                <a:gd name="T3" fmla="*/ 2147483646 h 221"/>
                <a:gd name="T4" fmla="*/ 2147483646 w 421"/>
                <a:gd name="T5" fmla="*/ 2147483646 h 221"/>
                <a:gd name="T6" fmla="*/ 2147483646 w 421"/>
                <a:gd name="T7" fmla="*/ 2147483646 h 221"/>
                <a:gd name="T8" fmla="*/ 2147483646 w 421"/>
                <a:gd name="T9" fmla="*/ 2147483646 h 221"/>
                <a:gd name="T10" fmla="*/ 2147483646 w 421"/>
                <a:gd name="T11" fmla="*/ 2147483646 h 221"/>
                <a:gd name="T12" fmla="*/ 2147483646 w 421"/>
                <a:gd name="T13" fmla="*/ 2147483646 h 221"/>
                <a:gd name="T14" fmla="*/ 2147483646 w 421"/>
                <a:gd name="T15" fmla="*/ 2147483646 h 2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1" h="221">
                  <a:moveTo>
                    <a:pt x="0" y="0"/>
                  </a:moveTo>
                  <a:lnTo>
                    <a:pt x="4" y="10"/>
                  </a:lnTo>
                  <a:lnTo>
                    <a:pt x="42" y="87"/>
                  </a:lnTo>
                  <a:lnTo>
                    <a:pt x="84" y="140"/>
                  </a:lnTo>
                  <a:lnTo>
                    <a:pt x="168" y="192"/>
                  </a:lnTo>
                  <a:lnTo>
                    <a:pt x="211" y="204"/>
                  </a:lnTo>
                  <a:lnTo>
                    <a:pt x="295" y="215"/>
                  </a:lnTo>
                  <a:lnTo>
                    <a:pt x="421" y="221"/>
                  </a:lnTo>
                </a:path>
              </a:pathLst>
            </a:custGeom>
            <a:noFill/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78" name="Freeform 34">
              <a:extLst>
                <a:ext uri="{FF2B5EF4-FFF2-40B4-BE49-F238E27FC236}">
                  <a16:creationId xmlns:a16="http://schemas.microsoft.com/office/drawing/2014/main" id="{8E6A962A-D53E-442B-B3E3-016073B02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194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9" name="Freeform 35">
              <a:extLst>
                <a:ext uri="{FF2B5EF4-FFF2-40B4-BE49-F238E27FC236}">
                  <a16:creationId xmlns:a16="http://schemas.microsoft.com/office/drawing/2014/main" id="{CB7547F0-C8EB-415E-B90D-056DC48C6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200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0" name="Freeform 36">
              <a:extLst>
                <a:ext uri="{FF2B5EF4-FFF2-40B4-BE49-F238E27FC236}">
                  <a16:creationId xmlns:a16="http://schemas.microsoft.com/office/drawing/2014/main" id="{389504F1-A200-4965-B80A-58E6FDE45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46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1" name="Freeform 37">
              <a:extLst>
                <a:ext uri="{FF2B5EF4-FFF2-40B4-BE49-F238E27FC236}">
                  <a16:creationId xmlns:a16="http://schemas.microsoft.com/office/drawing/2014/main" id="{544F418B-BAC9-4AD8-9D1D-F816A847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2" name="Freeform 38">
              <a:extLst>
                <a:ext uri="{FF2B5EF4-FFF2-40B4-BE49-F238E27FC236}">
                  <a16:creationId xmlns:a16="http://schemas.microsoft.com/office/drawing/2014/main" id="{84E1078A-216D-49DA-AD6B-95D30E1F4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309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3" name="Freeform 39">
              <a:extLst>
                <a:ext uri="{FF2B5EF4-FFF2-40B4-BE49-F238E27FC236}">
                  <a16:creationId xmlns:a16="http://schemas.microsoft.com/office/drawing/2014/main" id="{B8B33C27-A837-43FA-A9B6-27EF429D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" y="317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4" name="Freeform 40">
              <a:extLst>
                <a:ext uri="{FF2B5EF4-FFF2-40B4-BE49-F238E27FC236}">
                  <a16:creationId xmlns:a16="http://schemas.microsoft.com/office/drawing/2014/main" id="{2AD9824C-D2BD-470E-8950-8D0E5317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323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5" name="Freeform 41">
              <a:extLst>
                <a:ext uri="{FF2B5EF4-FFF2-40B4-BE49-F238E27FC236}">
                  <a16:creationId xmlns:a16="http://schemas.microsoft.com/office/drawing/2014/main" id="{5BC027E5-F0D7-47DD-9C1F-CFADEAC78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3273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19050" cmpd="sng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6" name="Rectangle 42">
              <a:extLst>
                <a:ext uri="{FF2B5EF4-FFF2-40B4-BE49-F238E27FC236}">
                  <a16:creationId xmlns:a16="http://schemas.microsoft.com/office/drawing/2014/main" id="{11A346C9-608E-4062-914C-2BEB307DC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3243"/>
              <a:ext cx="6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4387" name="Rectangle 43">
              <a:extLst>
                <a:ext uri="{FF2B5EF4-FFF2-40B4-BE49-F238E27FC236}">
                  <a16:creationId xmlns:a16="http://schemas.microsoft.com/office/drawing/2014/main" id="{D583284E-8CAD-46B6-A370-59302E65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311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</a:t>
              </a:r>
              <a:endParaRPr lang="fr-FR" altLang="fr-FR" sz="1500" b="1"/>
            </a:p>
          </p:txBody>
        </p:sp>
        <p:sp>
          <p:nvSpPr>
            <p:cNvPr id="14388" name="Rectangle 44">
              <a:extLst>
                <a:ext uri="{FF2B5EF4-FFF2-40B4-BE49-F238E27FC236}">
                  <a16:creationId xmlns:a16="http://schemas.microsoft.com/office/drawing/2014/main" id="{41654A66-1674-4321-B398-1A8B096D5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973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4389" name="Rectangle 45">
              <a:extLst>
                <a:ext uri="{FF2B5EF4-FFF2-40B4-BE49-F238E27FC236}">
                  <a16:creationId xmlns:a16="http://schemas.microsoft.com/office/drawing/2014/main" id="{D5AF0541-F34A-485D-B954-439F39DE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841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30</a:t>
              </a:r>
              <a:endParaRPr lang="fr-FR" altLang="fr-FR" sz="1500" b="1"/>
            </a:p>
          </p:txBody>
        </p:sp>
        <p:sp>
          <p:nvSpPr>
            <p:cNvPr id="14390" name="Rectangle 46">
              <a:extLst>
                <a:ext uri="{FF2B5EF4-FFF2-40B4-BE49-F238E27FC236}">
                  <a16:creationId xmlns:a16="http://schemas.microsoft.com/office/drawing/2014/main" id="{39CA5BB7-251E-44BA-A5F7-B03D7BA0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709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4391" name="Rectangle 47">
              <a:extLst>
                <a:ext uri="{FF2B5EF4-FFF2-40B4-BE49-F238E27FC236}">
                  <a16:creationId xmlns:a16="http://schemas.microsoft.com/office/drawing/2014/main" id="{B862B604-C004-4FCE-854A-27A9619AA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57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50</a:t>
              </a:r>
              <a:endParaRPr lang="fr-FR" altLang="fr-FR" sz="1500" b="1"/>
            </a:p>
          </p:txBody>
        </p:sp>
        <p:sp>
          <p:nvSpPr>
            <p:cNvPr id="14392" name="Rectangle 48">
              <a:extLst>
                <a:ext uri="{FF2B5EF4-FFF2-40B4-BE49-F238E27FC236}">
                  <a16:creationId xmlns:a16="http://schemas.microsoft.com/office/drawing/2014/main" id="{6A8D8A22-52A0-418A-95E5-5A5D9A13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439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4393" name="Rectangle 49">
              <a:extLst>
                <a:ext uri="{FF2B5EF4-FFF2-40B4-BE49-F238E27FC236}">
                  <a16:creationId xmlns:a16="http://schemas.microsoft.com/office/drawing/2014/main" id="{24B3DD32-033A-4F0F-8DF9-9F14455C2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307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70</a:t>
              </a:r>
              <a:endParaRPr lang="fr-FR" altLang="fr-FR" sz="1500" b="1"/>
            </a:p>
          </p:txBody>
        </p:sp>
        <p:sp>
          <p:nvSpPr>
            <p:cNvPr id="14394" name="Rectangle 50">
              <a:extLst>
                <a:ext uri="{FF2B5EF4-FFF2-40B4-BE49-F238E27FC236}">
                  <a16:creationId xmlns:a16="http://schemas.microsoft.com/office/drawing/2014/main" id="{47A29EBE-7856-46E7-B6C1-040710246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175"/>
              <a:ext cx="125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4395" name="Rectangle 51">
              <a:extLst>
                <a:ext uri="{FF2B5EF4-FFF2-40B4-BE49-F238E27FC236}">
                  <a16:creationId xmlns:a16="http://schemas.microsoft.com/office/drawing/2014/main" id="{922B0E7D-79B0-4CA1-B7F3-7C5ED8C42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203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90</a:t>
              </a:r>
              <a:endParaRPr lang="fr-FR" altLang="fr-FR" sz="1500" b="1"/>
            </a:p>
          </p:txBody>
        </p:sp>
        <p:sp>
          <p:nvSpPr>
            <p:cNvPr id="14396" name="Rectangle 52">
              <a:extLst>
                <a:ext uri="{FF2B5EF4-FFF2-40B4-BE49-F238E27FC236}">
                  <a16:creationId xmlns:a16="http://schemas.microsoft.com/office/drawing/2014/main" id="{B72AEF7E-48E0-4092-BE4F-BCE412F0A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1905"/>
              <a:ext cx="18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  <p:sp>
          <p:nvSpPr>
            <p:cNvPr id="14397" name="Rectangle 53">
              <a:extLst>
                <a:ext uri="{FF2B5EF4-FFF2-40B4-BE49-F238E27FC236}">
                  <a16:creationId xmlns:a16="http://schemas.microsoft.com/office/drawing/2014/main" id="{9DB6848A-3EC1-4BF2-B4B8-BC1D35603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357"/>
              <a:ext cx="6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0</a:t>
              </a:r>
              <a:endParaRPr lang="fr-FR" altLang="fr-FR" sz="1500" b="1"/>
            </a:p>
          </p:txBody>
        </p:sp>
        <p:sp>
          <p:nvSpPr>
            <p:cNvPr id="14398" name="Rectangle 54">
              <a:extLst>
                <a:ext uri="{FF2B5EF4-FFF2-40B4-BE49-F238E27FC236}">
                  <a16:creationId xmlns:a16="http://schemas.microsoft.com/office/drawing/2014/main" id="{0B4472E1-B798-461D-BBAC-02BB1CB76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20</a:t>
              </a:r>
              <a:endParaRPr lang="fr-FR" altLang="fr-FR" sz="1500" b="1"/>
            </a:p>
          </p:txBody>
        </p:sp>
        <p:sp>
          <p:nvSpPr>
            <p:cNvPr id="14399" name="Rectangle 55">
              <a:extLst>
                <a:ext uri="{FF2B5EF4-FFF2-40B4-BE49-F238E27FC236}">
                  <a16:creationId xmlns:a16="http://schemas.microsoft.com/office/drawing/2014/main" id="{17E5AC3E-B9C6-4A31-9D20-98C7AE8D5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3357"/>
              <a:ext cx="12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40</a:t>
              </a:r>
              <a:endParaRPr lang="fr-FR" altLang="fr-FR" sz="1500" b="1"/>
            </a:p>
          </p:txBody>
        </p:sp>
        <p:sp>
          <p:nvSpPr>
            <p:cNvPr id="14400" name="Rectangle 56">
              <a:extLst>
                <a:ext uri="{FF2B5EF4-FFF2-40B4-BE49-F238E27FC236}">
                  <a16:creationId xmlns:a16="http://schemas.microsoft.com/office/drawing/2014/main" id="{29BD2647-1077-4C99-A53D-AC4BC23F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60</a:t>
              </a:r>
              <a:endParaRPr lang="fr-FR" altLang="fr-FR" sz="1500" b="1"/>
            </a:p>
          </p:txBody>
        </p:sp>
        <p:sp>
          <p:nvSpPr>
            <p:cNvPr id="14401" name="Rectangle 57">
              <a:extLst>
                <a:ext uri="{FF2B5EF4-FFF2-40B4-BE49-F238E27FC236}">
                  <a16:creationId xmlns:a16="http://schemas.microsoft.com/office/drawing/2014/main" id="{C13ABD9A-2621-4633-9BFD-DF2F9DFC2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3357"/>
              <a:ext cx="1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80</a:t>
              </a:r>
              <a:endParaRPr lang="fr-FR" altLang="fr-FR" sz="1500" b="1"/>
            </a:p>
          </p:txBody>
        </p:sp>
        <p:sp>
          <p:nvSpPr>
            <p:cNvPr id="14402" name="Rectangle 58">
              <a:extLst>
                <a:ext uri="{FF2B5EF4-FFF2-40B4-BE49-F238E27FC236}">
                  <a16:creationId xmlns:a16="http://schemas.microsoft.com/office/drawing/2014/main" id="{6123AB05-7E32-4456-A195-DB6784D0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" y="3357"/>
              <a:ext cx="188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500" b="1">
                  <a:solidFill>
                    <a:srgbClr val="000000"/>
                  </a:solidFill>
                </a:rPr>
                <a:t>100</a:t>
              </a:r>
              <a:endParaRPr lang="fr-FR" altLang="fr-FR" sz="1500" b="1"/>
            </a:p>
          </p:txBody>
        </p:sp>
      </p:grpSp>
      <p:sp>
        <p:nvSpPr>
          <p:cNvPr id="14340" name="Text Box 59">
            <a:extLst>
              <a:ext uri="{FF2B5EF4-FFF2-40B4-BE49-F238E27FC236}">
                <a16:creationId xmlns:a16="http://schemas.microsoft.com/office/drawing/2014/main" id="{6727D45D-2B53-4389-B451-935ECF7C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5629275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969" tIns="48984" rIns="97969" bIns="48984">
            <a:spAutoFit/>
          </a:bodyPr>
          <a:lstStyle>
            <a:lvl1pPr defTabSz="97948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900" b="1"/>
              <a:t>temps</a:t>
            </a:r>
          </a:p>
        </p:txBody>
      </p:sp>
      <p:grpSp>
        <p:nvGrpSpPr>
          <p:cNvPr id="230460" name="Group 60">
            <a:extLst>
              <a:ext uri="{FF2B5EF4-FFF2-40B4-BE49-F238E27FC236}">
                <a16:creationId xmlns:a16="http://schemas.microsoft.com/office/drawing/2014/main" id="{F9B3A289-B4CB-4D35-A3F2-DE9C487DB31D}"/>
              </a:ext>
            </a:extLst>
          </p:cNvPr>
          <p:cNvGrpSpPr>
            <a:grpSpLocks/>
          </p:cNvGrpSpPr>
          <p:nvPr/>
        </p:nvGrpSpPr>
        <p:grpSpPr bwMode="auto">
          <a:xfrm>
            <a:off x="4086225" y="2849563"/>
            <a:ext cx="4960938" cy="2466975"/>
            <a:chOff x="2290" y="1794"/>
            <a:chExt cx="2778" cy="1554"/>
          </a:xfrm>
        </p:grpSpPr>
        <p:sp>
          <p:nvSpPr>
            <p:cNvPr id="14344" name="Line 61">
              <a:extLst>
                <a:ext uri="{FF2B5EF4-FFF2-40B4-BE49-F238E27FC236}">
                  <a16:creationId xmlns:a16="http://schemas.microsoft.com/office/drawing/2014/main" id="{654E9793-447A-4EF5-800F-24FFDB026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205"/>
              <a:ext cx="46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5" name="Line 62">
              <a:extLst>
                <a:ext uri="{FF2B5EF4-FFF2-40B4-BE49-F238E27FC236}">
                  <a16:creationId xmlns:a16="http://schemas.microsoft.com/office/drawing/2014/main" id="{2E8E948F-A9D1-4532-AE39-ACBCAF9BB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3" y="2659"/>
              <a:ext cx="146" cy="22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6" name="Line 63">
              <a:extLst>
                <a:ext uri="{FF2B5EF4-FFF2-40B4-BE49-F238E27FC236}">
                  <a16:creationId xmlns:a16="http://schemas.microsoft.com/office/drawing/2014/main" id="{8091F79E-D196-4FB9-870B-FF9856411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104"/>
              <a:ext cx="182" cy="1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7" name="Line 64">
              <a:extLst>
                <a:ext uri="{FF2B5EF4-FFF2-40B4-BE49-F238E27FC236}">
                  <a16:creationId xmlns:a16="http://schemas.microsoft.com/office/drawing/2014/main" id="{0C588469-3F1E-48C6-9D68-FF54C00E5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3303"/>
              <a:ext cx="227" cy="4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48" name="Text Box 65">
              <a:extLst>
                <a:ext uri="{FF2B5EF4-FFF2-40B4-BE49-F238E27FC236}">
                  <a16:creationId xmlns:a16="http://schemas.microsoft.com/office/drawing/2014/main" id="{1F462E87-F17D-4236-88D8-45DBCE2F0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" y="1794"/>
              <a:ext cx="19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969" tIns="48984" rIns="97969" bIns="48984">
              <a:spAutoFit/>
            </a:bodyPr>
            <a:lstStyle>
              <a:lvl1pPr defTabSz="97948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948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948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948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948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9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Vitesse de décroissance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chemeClr val="accent2"/>
                  </a:solidFill>
                </a:rPr>
                <a:t>des concentrations</a:t>
              </a:r>
            </a:p>
          </p:txBody>
        </p:sp>
      </p:grpSp>
      <p:sp>
        <p:nvSpPr>
          <p:cNvPr id="14342" name="Rectangle 67">
            <a:extLst>
              <a:ext uri="{FF2B5EF4-FFF2-40B4-BE49-F238E27FC236}">
                <a16:creationId xmlns:a16="http://schemas.microsoft.com/office/drawing/2014/main" id="{78E4FAAD-0AF3-4DB4-B569-37DCB4C4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4343" name="Espace réservé du numéro de diapositive 1">
            <a:extLst>
              <a:ext uri="{FF2B5EF4-FFF2-40B4-BE49-F238E27FC236}">
                <a16:creationId xmlns:a16="http://schemas.microsoft.com/office/drawing/2014/main" id="{871DA050-C907-4C74-BC45-A3AEFDA828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9F6074-C0A4-4A87-8DBA-37394432846A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>
            <a:extLst>
              <a:ext uri="{FF2B5EF4-FFF2-40B4-BE49-F238E27FC236}">
                <a16:creationId xmlns:a16="http://schemas.microsoft.com/office/drawing/2014/main" id="{74A8230C-9A88-46E5-A2A6-6F9FF2308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rgbClr val="000000"/>
                </a:solidFill>
              </a:rPr>
              <a:t>La clairance hépatique</a:t>
            </a:r>
          </a:p>
        </p:txBody>
      </p:sp>
      <p:sp>
        <p:nvSpPr>
          <p:cNvPr id="74759" name="Rectangle 15">
            <a:extLst>
              <a:ext uri="{FF2B5EF4-FFF2-40B4-BE49-F238E27FC236}">
                <a16:creationId xmlns:a16="http://schemas.microsoft.com/office/drawing/2014/main" id="{E3377B6A-53D9-43AF-B7C4-D465EE65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</a:rPr>
              <a:t>Un modèle de clairance hépatique</a:t>
            </a:r>
          </a:p>
        </p:txBody>
      </p:sp>
      <p:sp>
        <p:nvSpPr>
          <p:cNvPr id="83972" name="Rectangle 13">
            <a:extLst>
              <a:ext uri="{FF2B5EF4-FFF2-40B4-BE49-F238E27FC236}">
                <a16:creationId xmlns:a16="http://schemas.microsoft.com/office/drawing/2014/main" id="{CFB315E0-7DE3-40D8-97D6-7F1D6C58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926013"/>
            <a:ext cx="917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600" b="1">
                <a:solidFill>
                  <a:srgbClr val="000000"/>
                </a:solidFill>
              </a:rPr>
              <a:t>avec</a:t>
            </a:r>
          </a:p>
        </p:txBody>
      </p:sp>
      <p:graphicFrame>
        <p:nvGraphicFramePr>
          <p:cNvPr id="83973" name="Objet 2">
            <a:extLst>
              <a:ext uri="{FF2B5EF4-FFF2-40B4-BE49-F238E27FC236}">
                <a16:creationId xmlns:a16="http://schemas.microsoft.com/office/drawing/2014/main" id="{5D3D6BE0-5BCC-44C0-854C-DDBCFA3019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9550" y="2276475"/>
          <a:ext cx="27035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Équation" r:id="rId4" imgW="901309" imgH="304668" progId="Equation.3">
                  <p:embed/>
                </p:oleObj>
              </mc:Choice>
              <mc:Fallback>
                <p:oleObj name="Équation" r:id="rId4" imgW="901309" imgH="304668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479550" y="2276475"/>
                        <a:ext cx="2703513" cy="914400"/>
                      </a:xfrm>
                      <a:prstGeom prst="rect">
                        <a:avLst/>
                      </a:prstGeom>
                      <a:solidFill>
                        <a:srgbClr val="B2B2FF"/>
                      </a:solidFill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ED5A32B5-8927-4109-83D6-7425AC1A37F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97616" y="4286907"/>
            <a:ext cx="4357283" cy="12768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BA5B3E8F-F30D-4BCE-A52E-7964E933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1989138"/>
            <a:ext cx="254158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rgbClr val="00007D"/>
                </a:solidFill>
              </a:rPr>
              <a:t>fu . Cl</a:t>
            </a:r>
            <a:r>
              <a:rPr lang="fr-FR" altLang="fr-FR" sz="2800" b="1" baseline="-20000">
                <a:solidFill>
                  <a:srgbClr val="00007D"/>
                </a:solidFill>
              </a:rPr>
              <a:t>int</a:t>
            </a:r>
            <a:r>
              <a:rPr lang="fr-FR" altLang="fr-FR" sz="2800" b="1">
                <a:solidFill>
                  <a:srgbClr val="00007D"/>
                </a:solidFill>
              </a:rPr>
              <a:t> &lt;&lt; Q</a:t>
            </a:r>
            <a:r>
              <a:rPr lang="fr-FR" altLang="fr-FR" sz="2800" b="1" baseline="-25000">
                <a:solidFill>
                  <a:srgbClr val="00007D"/>
                </a:solidFill>
              </a:rPr>
              <a:t>H</a:t>
            </a:r>
            <a:endParaRPr lang="fr-FR" altLang="fr-FR" sz="3600" b="1" baseline="-25000">
              <a:solidFill>
                <a:srgbClr val="00007D"/>
              </a:solidFill>
            </a:endParaRPr>
          </a:p>
        </p:txBody>
      </p:sp>
      <p:sp>
        <p:nvSpPr>
          <p:cNvPr id="237582" name="Text Box 14">
            <a:extLst>
              <a:ext uri="{FF2B5EF4-FFF2-40B4-BE49-F238E27FC236}">
                <a16:creationId xmlns:a16="http://schemas.microsoft.com/office/drawing/2014/main" id="{5375C0A5-0A76-42D6-8FBA-278D56DB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4608513"/>
            <a:ext cx="2992437" cy="8318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A50021"/>
                </a:solidFill>
              </a:rPr>
              <a:t>forte</a:t>
            </a:r>
          </a:p>
        </p:txBody>
      </p:sp>
      <p:sp>
        <p:nvSpPr>
          <p:cNvPr id="237583" name="Text Box 15">
            <a:extLst>
              <a:ext uri="{FF2B5EF4-FFF2-40B4-BE49-F238E27FC236}">
                <a16:creationId xmlns:a16="http://schemas.microsoft.com/office/drawing/2014/main" id="{889ECC8B-2FF4-4B7F-83E3-3E83B43F8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989138"/>
            <a:ext cx="2992437" cy="8302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7D"/>
                </a:solidFill>
              </a:rPr>
              <a:t>Extraction hépatique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>
                <a:solidFill>
                  <a:srgbClr val="00007D"/>
                </a:solidFill>
              </a:rPr>
              <a:t>faible</a:t>
            </a:r>
          </a:p>
        </p:txBody>
      </p:sp>
      <p:sp>
        <p:nvSpPr>
          <p:cNvPr id="237585" name="Rectangle 17">
            <a:extLst>
              <a:ext uri="{FF2B5EF4-FFF2-40B4-BE49-F238E27FC236}">
                <a16:creationId xmlns:a16="http://schemas.microsoft.com/office/drawing/2014/main" id="{C7420D78-C07C-4191-8E81-7C85B4C6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4575175"/>
            <a:ext cx="25415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2800" b="1">
                <a:solidFill>
                  <a:srgbClr val="A50021"/>
                </a:solidFill>
              </a:rPr>
              <a:t>fu . Cl</a:t>
            </a:r>
            <a:r>
              <a:rPr lang="fr-FR" altLang="fr-FR" sz="2800" b="1" baseline="-20000">
                <a:solidFill>
                  <a:srgbClr val="A50021"/>
                </a:solidFill>
              </a:rPr>
              <a:t>int</a:t>
            </a:r>
            <a:r>
              <a:rPr lang="fr-FR" altLang="fr-FR" sz="2800" b="1">
                <a:solidFill>
                  <a:srgbClr val="A50021"/>
                </a:solidFill>
              </a:rPr>
              <a:t> &gt;&gt; Q</a:t>
            </a:r>
            <a:r>
              <a:rPr lang="fr-FR" altLang="fr-FR" sz="2800" b="1" baseline="-25000">
                <a:solidFill>
                  <a:srgbClr val="A50021"/>
                </a:solidFill>
              </a:rPr>
              <a:t>H</a:t>
            </a:r>
            <a:endParaRPr lang="fr-FR" altLang="fr-FR" sz="3600" b="1" baseline="-25000">
              <a:solidFill>
                <a:srgbClr val="A50021"/>
              </a:solidFill>
            </a:endParaRPr>
          </a:p>
        </p:txBody>
      </p:sp>
      <p:sp>
        <p:nvSpPr>
          <p:cNvPr id="86022" name="Rectangle 19">
            <a:extLst>
              <a:ext uri="{FF2B5EF4-FFF2-40B4-BE49-F238E27FC236}">
                <a16:creationId xmlns:a16="http://schemas.microsoft.com/office/drawing/2014/main" id="{731B0054-0EB6-4362-96D7-9924AD86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255588"/>
            <a:ext cx="79502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4000">
                <a:solidFill>
                  <a:srgbClr val="000000"/>
                </a:solidFill>
              </a:rPr>
              <a:t>Le modèle de clairance hépatique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7FBA99-3B61-401A-A039-5B60887DB8E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7330" y="2154725"/>
            <a:ext cx="3726789" cy="10136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1DC34-3B9B-4235-A2DD-B805BEC5BF9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30795" y="4612750"/>
            <a:ext cx="3751412" cy="105689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C9CE5-0F1A-4705-AEEA-9540AF92404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188" y="3313914"/>
            <a:ext cx="6529608" cy="101361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EA6D7-D41F-41B0-98E0-84FF5B415E7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275" y="5648708"/>
            <a:ext cx="5642635" cy="105689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17" name="Rectangle 33">
            <a:extLst>
              <a:ext uri="{FF2B5EF4-FFF2-40B4-BE49-F238E27FC236}">
                <a16:creationId xmlns:a16="http://schemas.microsoft.com/office/drawing/2014/main" id="{3FA8A9F2-6791-4A65-9CDA-25867FD0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756126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rgbClr val="00007D">
                  <a:lumMod val="60000"/>
                  <a:lumOff val="40000"/>
                </a:srgb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rgbClr val="00007D">
                    <a:lumMod val="60000"/>
                    <a:lumOff val="40000"/>
                  </a:srgbClr>
                </a:solidFill>
                <a:latin typeface="Arial" charset="0"/>
              </a:rPr>
              <a:t>Classification des médicaments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82" grpId="0" animBg="1"/>
      <p:bldP spid="237583" grpId="0" animBg="1"/>
      <p:bldP spid="2375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>
            <a:extLst>
              <a:ext uri="{FF2B5EF4-FFF2-40B4-BE49-F238E27FC236}">
                <a16:creationId xmlns:a16="http://schemas.microsoft.com/office/drawing/2014/main" id="{E574947E-D6A4-4F1A-9F7E-ECE0F0459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4724400"/>
            <a:ext cx="79787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2600">
                <a:solidFill>
                  <a:schemeClr val="bg2"/>
                </a:solidFill>
              </a:rPr>
              <a:t> vitesse instantanée (X est la quantité de substance)</a:t>
            </a:r>
          </a:p>
        </p:txBody>
      </p:sp>
      <p:grpSp>
        <p:nvGrpSpPr>
          <p:cNvPr id="138258" name="Group 18">
            <a:extLst>
              <a:ext uri="{FF2B5EF4-FFF2-40B4-BE49-F238E27FC236}">
                <a16:creationId xmlns:a16="http://schemas.microsoft.com/office/drawing/2014/main" id="{62238BB5-76CE-4D16-B8EC-724678CAE353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3270250"/>
            <a:ext cx="6702425" cy="1135063"/>
            <a:chOff x="1309" y="2060"/>
            <a:chExt cx="4222" cy="715"/>
          </a:xfrm>
        </p:grpSpPr>
        <p:sp>
          <p:nvSpPr>
            <p:cNvPr id="16397" name="Rectangle 4">
              <a:extLst>
                <a:ext uri="{FF2B5EF4-FFF2-40B4-BE49-F238E27FC236}">
                  <a16:creationId xmlns:a16="http://schemas.microsoft.com/office/drawing/2014/main" id="{A319ABEA-7D27-4A24-A72C-1A6648030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9" y="2236"/>
              <a:ext cx="132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6398" name="Rectangle 5">
              <a:extLst>
                <a:ext uri="{FF2B5EF4-FFF2-40B4-BE49-F238E27FC236}">
                  <a16:creationId xmlns:a16="http://schemas.microsoft.com/office/drawing/2014/main" id="{CF6300CA-20FA-4C54-B719-115B050E8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2" y="2060"/>
              <a:ext cx="2829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vitesse d'élimination</a:t>
              </a:r>
            </a:p>
          </p:txBody>
        </p:sp>
        <p:sp>
          <p:nvSpPr>
            <p:cNvPr id="16399" name="Rectangle 6">
              <a:extLst>
                <a:ext uri="{FF2B5EF4-FFF2-40B4-BE49-F238E27FC236}">
                  <a16:creationId xmlns:a16="http://schemas.microsoft.com/office/drawing/2014/main" id="{FB81D19B-5D9D-42EA-AF66-3B89EDD69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444"/>
              <a:ext cx="200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concentration</a:t>
              </a:r>
            </a:p>
          </p:txBody>
        </p:sp>
        <p:sp>
          <p:nvSpPr>
            <p:cNvPr id="16400" name="Line 7">
              <a:extLst>
                <a:ext uri="{FF2B5EF4-FFF2-40B4-BE49-F238E27FC236}">
                  <a16:creationId xmlns:a16="http://schemas.microsoft.com/office/drawing/2014/main" id="{AD00F4F8-55AA-4ACC-B469-58AA4AD94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5" y="2412"/>
              <a:ext cx="2663" cy="1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8248" name="Group 8">
            <a:extLst>
              <a:ext uri="{FF2B5EF4-FFF2-40B4-BE49-F238E27FC236}">
                <a16:creationId xmlns:a16="http://schemas.microsoft.com/office/drawing/2014/main" id="{E8CB8AD7-2EB9-4132-9DCD-0B5DAF5E361B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5229225"/>
            <a:ext cx="3819525" cy="1071563"/>
            <a:chOff x="1949" y="3477"/>
            <a:chExt cx="2316" cy="713"/>
          </a:xfrm>
        </p:grpSpPr>
        <p:sp>
          <p:nvSpPr>
            <p:cNvPr id="16393" name="Rectangle 9">
              <a:extLst>
                <a:ext uri="{FF2B5EF4-FFF2-40B4-BE49-F238E27FC236}">
                  <a16:creationId xmlns:a16="http://schemas.microsoft.com/office/drawing/2014/main" id="{AA375843-F531-4BE7-8728-1D90EDC8A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3679"/>
              <a:ext cx="1193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Clairance =</a:t>
              </a:r>
            </a:p>
          </p:txBody>
        </p:sp>
        <p:sp>
          <p:nvSpPr>
            <p:cNvPr id="16394" name="Rectangle 10">
              <a:extLst>
                <a:ext uri="{FF2B5EF4-FFF2-40B4-BE49-F238E27FC236}">
                  <a16:creationId xmlns:a16="http://schemas.microsoft.com/office/drawing/2014/main" id="{90EF8350-56C2-4902-8280-6AFD1D46D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" y="3477"/>
              <a:ext cx="9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dX / dt</a:t>
              </a:r>
            </a:p>
          </p:txBody>
        </p:sp>
        <p:sp>
          <p:nvSpPr>
            <p:cNvPr id="16395" name="Rectangle 11">
              <a:extLst>
                <a:ext uri="{FF2B5EF4-FFF2-40B4-BE49-F238E27FC236}">
                  <a16:creationId xmlns:a16="http://schemas.microsoft.com/office/drawing/2014/main" id="{6D526A3E-0B4C-40D0-A1A2-05302201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" y="3860"/>
              <a:ext cx="65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A50021"/>
                  </a:solidFill>
                </a:rPr>
                <a:t>C(t)</a:t>
              </a:r>
            </a:p>
          </p:txBody>
        </p:sp>
        <p:sp>
          <p:nvSpPr>
            <p:cNvPr id="16396" name="Line 12">
              <a:extLst>
                <a:ext uri="{FF2B5EF4-FFF2-40B4-BE49-F238E27FC236}">
                  <a16:creationId xmlns:a16="http://schemas.microsoft.com/office/drawing/2014/main" id="{A91F8F15-97C3-4196-992B-769442244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3" y="3838"/>
              <a:ext cx="103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3" name="Rectangle 14">
            <a:extLst>
              <a:ext uri="{FF2B5EF4-FFF2-40B4-BE49-F238E27FC236}">
                <a16:creationId xmlns:a16="http://schemas.microsoft.com/office/drawing/2014/main" id="{0D3F7E51-1657-4F72-9B29-F960BC6E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984375"/>
            <a:ext cx="8129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constante de proportionnalité entre la vitesse d'élimination et la concentration de substance</a:t>
            </a:r>
          </a:p>
        </p:txBody>
      </p:sp>
      <p:sp>
        <p:nvSpPr>
          <p:cNvPr id="7174" name="Rectangle 16">
            <a:extLst>
              <a:ext uri="{FF2B5EF4-FFF2-40B4-BE49-F238E27FC236}">
                <a16:creationId xmlns:a16="http://schemas.microsoft.com/office/drawing/2014/main" id="{4E681269-6BDF-4C16-9E68-E7F76379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(1) :</a:t>
            </a:r>
          </a:p>
        </p:txBody>
      </p:sp>
      <p:sp>
        <p:nvSpPr>
          <p:cNvPr id="16391" name="Rectangle 17">
            <a:extLst>
              <a:ext uri="{FF2B5EF4-FFF2-40B4-BE49-F238E27FC236}">
                <a16:creationId xmlns:a16="http://schemas.microsoft.com/office/drawing/2014/main" id="{4AB1B9AD-4250-46B2-AD3B-C3F8E8B51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6392" name="Espace réservé du numéro de diapositive 1">
            <a:extLst>
              <a:ext uri="{FF2B5EF4-FFF2-40B4-BE49-F238E27FC236}">
                <a16:creationId xmlns:a16="http://schemas.microsoft.com/office/drawing/2014/main" id="{C35214BB-8125-4C21-843C-E8DE7C70E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A8EDE-B260-41D9-8310-314FBE02D89E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0582B55-C66B-4744-B926-3D37643B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320925"/>
            <a:ext cx="951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clairance mesure la capacité de l'organisme (ou d'un organe) à éliminer une substance après qu'elle ait atteint la circulation générale</a:t>
            </a: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C39D8F83-82D1-483D-8057-E5C2506F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8196" name="Rectangle 9">
            <a:extLst>
              <a:ext uri="{FF2B5EF4-FFF2-40B4-BE49-F238E27FC236}">
                <a16:creationId xmlns:a16="http://schemas.microsoft.com/office/drawing/2014/main" id="{770A75DC-DE38-489C-800E-CDABA30E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Définition (2) :</a:t>
            </a:r>
          </a:p>
        </p:txBody>
      </p:sp>
      <p:grpSp>
        <p:nvGrpSpPr>
          <p:cNvPr id="140300" name="Group 12">
            <a:extLst>
              <a:ext uri="{FF2B5EF4-FFF2-40B4-BE49-F238E27FC236}">
                <a16:creationId xmlns:a16="http://schemas.microsoft.com/office/drawing/2014/main" id="{E3CDABAE-8BB0-43A4-B175-8215DF92841F}"/>
              </a:ext>
            </a:extLst>
          </p:cNvPr>
          <p:cNvGrpSpPr>
            <a:grpSpLocks/>
          </p:cNvGrpSpPr>
          <p:nvPr/>
        </p:nvGrpSpPr>
        <p:grpSpPr bwMode="auto">
          <a:xfrm>
            <a:off x="542925" y="4652963"/>
            <a:ext cx="8920163" cy="1108075"/>
            <a:chOff x="342" y="2931"/>
            <a:chExt cx="5619" cy="698"/>
          </a:xfrm>
        </p:grpSpPr>
        <p:grpSp>
          <p:nvGrpSpPr>
            <p:cNvPr id="18439" name="Group 11">
              <a:extLst>
                <a:ext uri="{FF2B5EF4-FFF2-40B4-BE49-F238E27FC236}">
                  <a16:creationId xmlns:a16="http://schemas.microsoft.com/office/drawing/2014/main" id="{CC8382DB-AA76-48F6-8DC4-94015DBC5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" y="3113"/>
              <a:ext cx="417" cy="334"/>
              <a:chOff x="342" y="2956"/>
              <a:chExt cx="417" cy="334"/>
            </a:xfrm>
          </p:grpSpPr>
          <p:sp>
            <p:nvSpPr>
              <p:cNvPr id="18441" name="AutoShape 4">
                <a:extLst>
                  <a:ext uri="{FF2B5EF4-FFF2-40B4-BE49-F238E27FC236}">
                    <a16:creationId xmlns:a16="http://schemas.microsoft.com/office/drawing/2014/main" id="{AF7D182C-DD6E-4ADE-A895-21BFEACFB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" y="2956"/>
                <a:ext cx="417" cy="329"/>
              </a:xfrm>
              <a:prstGeom prst="triangle">
                <a:avLst>
                  <a:gd name="adj" fmla="val 49995"/>
                </a:avLst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18442" name="Rectangle 5">
                <a:extLst>
                  <a:ext uri="{FF2B5EF4-FFF2-40B4-BE49-F238E27FC236}">
                    <a16:creationId xmlns:a16="http://schemas.microsoft.com/office/drawing/2014/main" id="{120C0D3F-3DF1-485A-8D6E-048FD8BF0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" y="2988"/>
                <a:ext cx="189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500" b="1">
                    <a:solidFill>
                      <a:srgbClr val="A50021"/>
                    </a:solidFill>
                    <a:latin typeface="Times New Roman" panose="02020603050405020304" pitchFamily="18" charset="0"/>
                  </a:rPr>
                  <a:t>!</a:t>
                </a:r>
              </a:p>
            </p:txBody>
          </p:sp>
        </p:grpSp>
        <p:sp>
          <p:nvSpPr>
            <p:cNvPr id="18440" name="Rectangle 10">
              <a:extLst>
                <a:ext uri="{FF2B5EF4-FFF2-40B4-BE49-F238E27FC236}">
                  <a16:creationId xmlns:a16="http://schemas.microsoft.com/office/drawing/2014/main" id="{236079C8-5A42-45B3-B5D7-562DC575A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2931"/>
              <a:ext cx="4989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/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fr-FR" altLang="fr-FR" sz="3400" b="1" i="1">
                  <a:solidFill>
                    <a:srgbClr val="A50021"/>
                  </a:solidFill>
                </a:rPr>
                <a:t>capacité</a:t>
              </a:r>
              <a:r>
                <a:rPr lang="fr-FR" altLang="fr-FR" sz="3000"/>
                <a:t> n'est pas synonyme de </a:t>
              </a:r>
              <a:r>
                <a:rPr lang="fr-FR" altLang="fr-FR" sz="3400" b="1" i="1">
                  <a:solidFill>
                    <a:srgbClr val="A50021"/>
                  </a:solidFill>
                </a:rPr>
                <a:t>vitesse</a:t>
              </a:r>
              <a:r>
                <a:rPr lang="fr-FR" altLang="fr-FR" sz="3000"/>
                <a:t> d'élimination</a:t>
              </a:r>
            </a:p>
          </p:txBody>
        </p:sp>
      </p:grpSp>
      <p:sp>
        <p:nvSpPr>
          <p:cNvPr id="18438" name="Espace réservé du numéro de diapositive 1">
            <a:extLst>
              <a:ext uri="{FF2B5EF4-FFF2-40B4-BE49-F238E27FC236}">
                <a16:creationId xmlns:a16="http://schemas.microsoft.com/office/drawing/2014/main" id="{637106AC-F6E2-4B6C-A27F-0D0001C406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33816D-CEC1-49F3-B905-729CD48FBE63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>
            <a:hlinkClick r:id="" action="ppaction://ole?verb=0"/>
            <a:extLst>
              <a:ext uri="{FF2B5EF4-FFF2-40B4-BE49-F238E27FC236}">
                <a16:creationId xmlns:a16="http://schemas.microsoft.com/office/drawing/2014/main" id="{3C1DB1BE-54B0-4D53-9088-ECC673FAF369}"/>
              </a:ext>
            </a:extLst>
          </p:cNvPr>
          <p:cNvGraphicFramePr>
            <a:graphicFrameLocks/>
          </p:cNvGraphicFramePr>
          <p:nvPr/>
        </p:nvGraphicFramePr>
        <p:xfrm>
          <a:off x="836613" y="2286000"/>
          <a:ext cx="885825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4" imgW="9855994" imgH="1837928" progId="Equation.3">
                  <p:embed/>
                </p:oleObj>
              </mc:Choice>
              <mc:Fallback>
                <p:oleObj name="Equation" r:id="rId4" imgW="9855994" imgH="1837928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286000"/>
                        <a:ext cx="885825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Rectangle 5">
            <a:extLst>
              <a:ext uri="{FF2B5EF4-FFF2-40B4-BE49-F238E27FC236}">
                <a16:creationId xmlns:a16="http://schemas.microsoft.com/office/drawing/2014/main" id="{1DDFA454-41E6-4208-9539-9438454E9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256088"/>
            <a:ext cx="8058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22525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797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369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941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51325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b="1"/>
              <a:t> </a:t>
            </a:r>
            <a:r>
              <a:rPr lang="fr-FR" altLang="fr-FR"/>
              <a:t>La </a:t>
            </a:r>
            <a:r>
              <a:rPr lang="fr-FR" altLang="fr-FR" b="1">
                <a:solidFill>
                  <a:srgbClr val="A50021"/>
                </a:solidFill>
              </a:rPr>
              <a:t>clairance</a:t>
            </a:r>
            <a:r>
              <a:rPr lang="fr-FR" altLang="fr-FR"/>
              <a:t> a la dimension d'un </a:t>
            </a:r>
            <a:r>
              <a:rPr lang="fr-FR" altLang="fr-FR" sz="3400" b="1">
                <a:solidFill>
                  <a:srgbClr val="A50021"/>
                </a:solidFill>
              </a:rPr>
              <a:t>débit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fr-FR" altLang="fr-FR" sz="3400"/>
              <a:t> </a:t>
            </a:r>
            <a:r>
              <a:rPr lang="fr-FR" altLang="fr-FR"/>
              <a:t>Elle s'exprime en :	mL.min</a:t>
            </a:r>
            <a:r>
              <a:rPr lang="fr-FR" altLang="fr-FR" baseline="30000"/>
              <a:t>-1</a:t>
            </a:r>
            <a:endParaRPr lang="fr-FR" altLang="fr-FR"/>
          </a:p>
          <a:p>
            <a:pPr lvl="4">
              <a:spcBef>
                <a:spcPct val="0"/>
              </a:spcBef>
              <a:buClrTx/>
              <a:buFontTx/>
              <a:buNone/>
            </a:pPr>
            <a:r>
              <a:rPr lang="fr-FR" altLang="fr-FR" sz="3200"/>
              <a:t>		ou   L.h</a:t>
            </a:r>
            <a:r>
              <a:rPr lang="fr-FR" altLang="fr-FR" sz="3200" baseline="30000"/>
              <a:t>-1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C0CDB534-45D0-477B-A164-E1FC5FA7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BBE8EDCB-E1CD-43B8-B543-48BFB6B4A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3313113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Dimension</a:t>
            </a:r>
          </a:p>
        </p:txBody>
      </p:sp>
      <p:sp>
        <p:nvSpPr>
          <p:cNvPr id="20486" name="Espace réservé du numéro de diapositive 1">
            <a:extLst>
              <a:ext uri="{FF2B5EF4-FFF2-40B4-BE49-F238E27FC236}">
                <a16:creationId xmlns:a16="http://schemas.microsoft.com/office/drawing/2014/main" id="{6D34DFCB-DBDF-423C-BF14-2AFE5AE40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CD74BF-4DA5-4628-A4A0-891409A77A2B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7E1BF28-64B9-4492-AAC1-D4A17C822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3644900"/>
            <a:ext cx="5757863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hlinkClick r:id="rId3"/>
              </a:rPr>
              <a:t>http://www.icp.org.nz/icp_t1.html</a:t>
            </a:r>
            <a:endParaRPr lang="fr-FR" altLang="fr-FR" sz="2800" b="1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A0AFBD9B-A00C-4515-B429-57942CEA0C2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711700" y="4221163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B805C65-43E0-4D71-A878-407803B7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1844675"/>
            <a:ext cx="5184775" cy="792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La clairance</a:t>
            </a:r>
            <a:endParaRPr lang="fr-FR" altLang="fr-FR" sz="2800"/>
          </a:p>
        </p:txBody>
      </p:sp>
      <p:sp>
        <p:nvSpPr>
          <p:cNvPr id="22533" name="Espace réservé du numéro de diapositive 1">
            <a:extLst>
              <a:ext uri="{FF2B5EF4-FFF2-40B4-BE49-F238E27FC236}">
                <a16:creationId xmlns:a16="http://schemas.microsoft.com/office/drawing/2014/main" id="{D1DE4A5F-B25F-4E43-A6D1-0E232FF62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3677C2-4D21-4F0C-A457-604CE752E7FC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BBC09327-A877-49C3-9A01-AAAE3CDAA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2636838"/>
            <a:ext cx="7275513" cy="8636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 anchorCtr="1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FR" altLang="fr-FR" sz="3600" b="1">
                <a:solidFill>
                  <a:srgbClr val="A50021"/>
                </a:solidFill>
              </a:rPr>
              <a:t>Cl </a:t>
            </a:r>
            <a:r>
              <a:rPr lang="fr-FR" altLang="fr-FR" sz="3600" b="1" baseline="-25000">
                <a:solidFill>
                  <a:srgbClr val="A50021"/>
                </a:solidFill>
              </a:rPr>
              <a:t>totale</a:t>
            </a:r>
            <a:r>
              <a:rPr lang="fr-FR" altLang="fr-FR" sz="3600" b="1">
                <a:solidFill>
                  <a:srgbClr val="A50021"/>
                </a:solidFill>
              </a:rPr>
              <a:t> = Dose</a:t>
            </a:r>
            <a:r>
              <a:rPr lang="fr-FR" altLang="fr-FR" sz="3600" b="1" baseline="-25000">
                <a:solidFill>
                  <a:srgbClr val="A50021"/>
                </a:solidFill>
              </a:rPr>
              <a:t> iv </a:t>
            </a:r>
            <a:r>
              <a:rPr lang="fr-FR" altLang="fr-FR" sz="3600" b="1">
                <a:solidFill>
                  <a:srgbClr val="A50021"/>
                </a:solidFill>
              </a:rPr>
              <a:t>/ AUC</a:t>
            </a:r>
            <a:r>
              <a:rPr lang="fr-FR" altLang="fr-FR" sz="3600" b="1" baseline="-25000">
                <a:solidFill>
                  <a:srgbClr val="A50021"/>
                </a:solidFill>
              </a:rPr>
              <a:t>(plasma, sang)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529BDD33-0846-4238-BD4E-DC7DB4C3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4268788"/>
            <a:ext cx="68135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chemeClr val="tx2"/>
                </a:solidFill>
              </a:rPr>
              <a:t>une administration IV est requise</a:t>
            </a:r>
          </a:p>
        </p:txBody>
      </p:sp>
      <p:sp>
        <p:nvSpPr>
          <p:cNvPr id="41988" name="Line 7">
            <a:extLst>
              <a:ext uri="{FF2B5EF4-FFF2-40B4-BE49-F238E27FC236}">
                <a16:creationId xmlns:a16="http://schemas.microsoft.com/office/drawing/2014/main" id="{7D102D84-93F0-4642-9F41-C06375036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4229100"/>
            <a:ext cx="330200" cy="4937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89" name="Line 8">
            <a:extLst>
              <a:ext uri="{FF2B5EF4-FFF2-40B4-BE49-F238E27FC236}">
                <a16:creationId xmlns:a16="http://schemas.microsoft.com/office/drawing/2014/main" id="{C2F21A21-0550-4B2A-B1F3-EB60517E4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0850" y="4216400"/>
            <a:ext cx="330200" cy="5175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0" name="Line 9">
            <a:extLst>
              <a:ext uri="{FF2B5EF4-FFF2-40B4-BE49-F238E27FC236}">
                <a16:creationId xmlns:a16="http://schemas.microsoft.com/office/drawing/2014/main" id="{4547BD0B-8731-43B0-BAAD-DDFD94FBA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0850" y="4729163"/>
            <a:ext cx="6731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1" name="Rectangle 10">
            <a:extLst>
              <a:ext uri="{FF2B5EF4-FFF2-40B4-BE49-F238E27FC236}">
                <a16:creationId xmlns:a16="http://schemas.microsoft.com/office/drawing/2014/main" id="{6F5DE567-855E-433C-8BB0-E28EC887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4281488"/>
            <a:ext cx="2936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tx2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4584" name="Rectangle 11">
            <a:extLst>
              <a:ext uri="{FF2B5EF4-FFF2-40B4-BE49-F238E27FC236}">
                <a16:creationId xmlns:a16="http://schemas.microsoft.com/office/drawing/2014/main" id="{F9FBB0C8-5C73-4B61-A3A3-D3A11DBC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333375"/>
            <a:ext cx="89423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>
                <a:solidFill>
                  <a:schemeClr val="tx2"/>
                </a:solidFill>
              </a:rPr>
              <a:t>La clairance</a:t>
            </a:r>
          </a:p>
        </p:txBody>
      </p:sp>
      <p:sp>
        <p:nvSpPr>
          <p:cNvPr id="11273" name="Rectangle 12">
            <a:extLst>
              <a:ext uri="{FF2B5EF4-FFF2-40B4-BE49-F238E27FC236}">
                <a16:creationId xmlns:a16="http://schemas.microsoft.com/office/drawing/2014/main" id="{85D22659-8A9F-4092-B880-73CBF7A2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181100"/>
            <a:ext cx="5184775" cy="66357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Méthode de mesure (1) :</a:t>
            </a:r>
          </a:p>
        </p:txBody>
      </p:sp>
      <p:sp>
        <p:nvSpPr>
          <p:cNvPr id="24586" name="Espace réservé du numéro de diapositive 1">
            <a:extLst>
              <a:ext uri="{FF2B5EF4-FFF2-40B4-BE49-F238E27FC236}">
                <a16:creationId xmlns:a16="http://schemas.microsoft.com/office/drawing/2014/main" id="{C2E2D334-F6A2-4E2C-8F71-09F478F0A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61C37E-A4E8-4CBC-82CD-988C5E21423D}" type="slidenum">
              <a:rPr lang="fr-FR" altLang="fr-FR" sz="120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fr-FR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/>
      <p:bldP spid="41991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5833</TotalTime>
  <Words>1154</Words>
  <Application>Microsoft Office PowerPoint</Application>
  <PresentationFormat>Diapositives 35 mm</PresentationFormat>
  <Paragraphs>480</Paragraphs>
  <Slides>41</Slides>
  <Notes>41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41</vt:i4>
      </vt:variant>
    </vt:vector>
  </HeadingPairs>
  <TitlesOfParts>
    <vt:vector size="58" baseType="lpstr">
      <vt:lpstr>Arial</vt:lpstr>
      <vt:lpstr>Wingdings</vt:lpstr>
      <vt:lpstr>Times New Roman</vt:lpstr>
      <vt:lpstr>Arial Black</vt:lpstr>
      <vt:lpstr>Tahoma</vt:lpstr>
      <vt:lpstr>ＭＳ Ｐゴシック</vt:lpstr>
      <vt:lpstr>Wingdings 2</vt:lpstr>
      <vt:lpstr>Symbol</vt:lpstr>
      <vt:lpstr>Arial Unicode MS</vt:lpstr>
      <vt:lpstr>Pixel</vt:lpstr>
      <vt:lpstr>Modèle par défaut</vt:lpstr>
      <vt:lpstr>1_Pixel</vt:lpstr>
      <vt:lpstr>Microsoft Equation 3.0</vt:lpstr>
      <vt:lpstr>Microsoft Éditeur d'équations 3.0</vt:lpstr>
      <vt:lpstr>Équation</vt:lpstr>
      <vt:lpstr>Graphique</vt:lpstr>
      <vt:lpstr>Graphique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temps de demi-vie dépend du volume de distribution et de la clairance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Extrapolation interspécifique des doses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226</cp:revision>
  <cp:lastPrinted>2003-09-26T11:05:08Z</cp:lastPrinted>
  <dcterms:created xsi:type="dcterms:W3CDTF">2001-11-02T09:45:18Z</dcterms:created>
  <dcterms:modified xsi:type="dcterms:W3CDTF">2023-09-28T06:50:07Z</dcterms:modified>
</cp:coreProperties>
</file>