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9" r:id="rId1"/>
    <p:sldMasterId id="2147484237" r:id="rId2"/>
  </p:sldMasterIdLst>
  <p:notesMasterIdLst>
    <p:notesMasterId r:id="rId27"/>
  </p:notesMasterIdLst>
  <p:handoutMasterIdLst>
    <p:handoutMasterId r:id="rId28"/>
  </p:handoutMasterIdLst>
  <p:sldIdLst>
    <p:sldId id="356" r:id="rId3"/>
    <p:sldId id="316" r:id="rId4"/>
    <p:sldId id="344" r:id="rId5"/>
    <p:sldId id="333" r:id="rId6"/>
    <p:sldId id="317" r:id="rId7"/>
    <p:sldId id="353" r:id="rId8"/>
    <p:sldId id="334" r:id="rId9"/>
    <p:sldId id="318" r:id="rId10"/>
    <p:sldId id="330" r:id="rId11"/>
    <p:sldId id="331" r:id="rId12"/>
    <p:sldId id="354" r:id="rId13"/>
    <p:sldId id="332" r:id="rId14"/>
    <p:sldId id="342" r:id="rId15"/>
    <p:sldId id="322" r:id="rId16"/>
    <p:sldId id="329" r:id="rId17"/>
    <p:sldId id="323" r:id="rId18"/>
    <p:sldId id="348" r:id="rId19"/>
    <p:sldId id="347" r:id="rId20"/>
    <p:sldId id="345" r:id="rId21"/>
    <p:sldId id="346" r:id="rId22"/>
    <p:sldId id="335" r:id="rId23"/>
    <p:sldId id="325" r:id="rId24"/>
    <p:sldId id="336" r:id="rId25"/>
    <p:sldId id="337" r:id="rId26"/>
  </p:sldIdLst>
  <p:sldSz cx="9144000" cy="6858000" type="screen4x3"/>
  <p:notesSz cx="6772275" cy="99028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9">
          <p15:clr>
            <a:srgbClr val="A4A3A4"/>
          </p15:clr>
        </p15:guide>
        <p15:guide id="2" pos="213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9900"/>
    <a:srgbClr val="FF5050"/>
    <a:srgbClr val="FFFF00"/>
    <a:srgbClr val="A50021"/>
    <a:srgbClr val="33CC33"/>
    <a:srgbClr val="FF00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74" autoAdjust="0"/>
    <p:restoredTop sz="92408" autoAdjust="0"/>
  </p:normalViewPr>
  <p:slideViewPr>
    <p:cSldViewPr>
      <p:cViewPr varScale="1">
        <p:scale>
          <a:sx n="90" d="100"/>
          <a:sy n="90" d="100"/>
        </p:scale>
        <p:origin x="1042" y="53"/>
      </p:cViewPr>
      <p:guideLst>
        <p:guide orient="horz" pos="188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28" d="100"/>
          <a:sy n="28" d="100"/>
        </p:scale>
        <p:origin x="-1266" y="-78"/>
      </p:cViewPr>
      <p:guideLst>
        <p:guide orient="horz" pos="3119"/>
        <p:guide pos="213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371BF07-DEEC-495F-A6E3-3537302A7D9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528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84ACE06-7568-472F-813F-D26517CF0A5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6988" y="0"/>
            <a:ext cx="2935287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0BAE3852-8DB6-4F81-AA9D-1A52C9A4260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7525"/>
            <a:ext cx="293528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04B4C83F-C4E2-48FD-B1BB-08D6B2A79E5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6988" y="9407525"/>
            <a:ext cx="2935287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6D3A231-A5B8-45D3-B3E1-F204F53DD46F}" type="slidenum">
              <a:rPr lang="fr-BE" altLang="fr-FR"/>
              <a:pPr>
                <a:defRPr/>
              </a:pPr>
              <a:t>‹N°›</a:t>
            </a:fld>
            <a:endParaRPr lang="fr-BE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90A23E2-03F6-4D23-9C20-4C30238F8DC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528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67BAECA-FFB3-4E74-BCF4-4A771ADA9B2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36988" y="0"/>
            <a:ext cx="2935287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45863C4A-6784-4838-ACF7-102E37015B6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2950"/>
            <a:ext cx="4951413" cy="3713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1401866A-2CAD-440D-B06A-FEDC879F44C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03763"/>
            <a:ext cx="4965700" cy="44561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7AB0B663-19DC-420F-9B79-E0D8F5E3B7E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7525"/>
            <a:ext cx="293528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81006BA6-3671-411C-9D22-D30C2612B0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6988" y="9407525"/>
            <a:ext cx="2935287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F1404D3-CFBD-4FED-8241-9D843ACCCF7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A17B630F-77C9-4EB9-BDF0-57FFC77611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BCA68F-F3E1-4D3C-B38C-7BF2E5B0FB66}" type="slidenum">
              <a:rPr lang="fr-FR" altLang="fr-FR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fr-FR" altLang="fr-F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34C3CE32-65EA-4677-A76A-8489200707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C53FBF51-85AC-4E1B-B33C-85F6627FBB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716463"/>
            <a:ext cx="5335588" cy="4465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08976B64-6714-4D8C-8991-8BA05A4386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6D5BDB3-6242-4785-8FF5-0AC61E963CF7}" type="slidenum">
              <a:rPr lang="fr-FR" altLang="fr-FR"/>
              <a:pPr>
                <a:spcBef>
                  <a:spcPct val="0"/>
                </a:spcBef>
              </a:pPr>
              <a:t>10</a:t>
            </a:fld>
            <a:endParaRPr lang="fr-FR" altLang="fr-FR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4098C534-41AE-42C6-944D-2A2CC7F270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5150" y="1430338"/>
            <a:ext cx="3103563" cy="2327275"/>
          </a:xfrm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67CD0FC2-004A-41D1-AE52-2D876B4A5C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19638"/>
            <a:ext cx="4965700" cy="440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11283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24D6F28D-D0A2-43AE-BE13-B0A3069F93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77AD584-4112-47CA-B9CB-E135F3634342}" type="slidenum">
              <a:rPr lang="fr-FR" altLang="fr-FR"/>
              <a:pPr>
                <a:spcBef>
                  <a:spcPct val="0"/>
                </a:spcBef>
              </a:pPr>
              <a:t>11</a:t>
            </a:fld>
            <a:endParaRPr lang="fr-FR" altLang="fr-FR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3A2D123E-672E-4F51-ABF7-859D8856F19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835150" y="1430338"/>
            <a:ext cx="3103563" cy="2327275"/>
          </a:xfrm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F3C1F904-3E5C-4124-B502-3ED89DC87F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19638"/>
            <a:ext cx="4965700" cy="440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11283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42DB3D83-7354-4C63-90F2-810320AF71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4ED4C8A-4FF9-4685-B4B0-B57ED1ECF74D}" type="slidenum">
              <a:rPr lang="fr-FR" altLang="fr-FR"/>
              <a:pPr>
                <a:spcBef>
                  <a:spcPct val="0"/>
                </a:spcBef>
              </a:pPr>
              <a:t>12</a:t>
            </a:fld>
            <a:endParaRPr lang="fr-FR" altLang="fr-FR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DDC154E0-8B3F-4509-B1C7-0981D71563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5150" y="1430338"/>
            <a:ext cx="3103563" cy="2327275"/>
          </a:xfrm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CA209E27-E8ED-41D3-B9C3-1FEAE0281A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19638"/>
            <a:ext cx="4965700" cy="440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11283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D7E78E47-2691-40F6-B65B-CBE1997B32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769938"/>
            <a:ext cx="4989512" cy="3741737"/>
          </a:xfrm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20A18383-1A86-4000-A5E1-FF4D4312B5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30750"/>
            <a:ext cx="4965700" cy="4402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521C1672-4E42-4AD6-90E4-9EC3E6DCB1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33592E2-8D8B-46D4-A31C-BEE26AE78FED}" type="slidenum">
              <a:rPr lang="fr-FR" altLang="fr-FR"/>
              <a:pPr>
                <a:spcBef>
                  <a:spcPct val="0"/>
                </a:spcBef>
              </a:pPr>
              <a:t>14</a:t>
            </a:fld>
            <a:endParaRPr lang="fr-FR" altLang="fr-FR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3AD530D4-1806-4C57-9D65-CFE4EA8660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5150" y="1430338"/>
            <a:ext cx="3103563" cy="2327275"/>
          </a:xfrm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E003BDF2-6AF4-4D19-A4D1-78B57290BD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19638"/>
            <a:ext cx="4965700" cy="440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11283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DF679841-09B0-4A3D-AF4F-3E3B8FA99B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1A46E11-9B9C-459C-A6E0-DBB1C0443283}" type="slidenum">
              <a:rPr lang="fr-FR" altLang="fr-FR"/>
              <a:pPr>
                <a:spcBef>
                  <a:spcPct val="0"/>
                </a:spcBef>
              </a:pPr>
              <a:t>15</a:t>
            </a:fld>
            <a:endParaRPr lang="fr-FR" altLang="fr-FR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F6089C26-A7D9-4209-86F1-84D47EC0A7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5150" y="1430338"/>
            <a:ext cx="3103563" cy="2327275"/>
          </a:xfrm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1E29314B-3300-4C1B-A673-1231857771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19638"/>
            <a:ext cx="4965700" cy="440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11283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58EB96A6-660E-4941-B254-1F5ACCB7D6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1A4EB03-5B41-4752-AC10-9B670A82CA01}" type="slidenum">
              <a:rPr lang="fr-FR" altLang="fr-FR"/>
              <a:pPr>
                <a:spcBef>
                  <a:spcPct val="0"/>
                </a:spcBef>
              </a:pPr>
              <a:t>16</a:t>
            </a:fld>
            <a:endParaRPr lang="fr-FR" altLang="fr-FR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2691D6C7-2D44-44F4-8DEB-2BD862559F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5150" y="1430338"/>
            <a:ext cx="3103563" cy="2327275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0DBDE777-9096-4122-92B3-77C6A27815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19638"/>
            <a:ext cx="4965700" cy="440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11283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D73C1DA3-3476-4D71-BBA1-89B7AC6613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7E55110-0706-4F7E-BBCC-BEDEDBBBCE63}" type="slidenum">
              <a:rPr lang="fr-FR" altLang="fr-FR"/>
              <a:pPr>
                <a:spcBef>
                  <a:spcPct val="0"/>
                </a:spcBef>
              </a:pPr>
              <a:t>17</a:t>
            </a:fld>
            <a:endParaRPr lang="fr-FR" altLang="fr-FR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1798C962-EACB-4879-BF03-71FCB4C1F0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5150" y="1430338"/>
            <a:ext cx="3103563" cy="2327275"/>
          </a:xfrm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0B4AD055-CDE5-4990-969E-CE09F25C37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19638"/>
            <a:ext cx="4965700" cy="440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11283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1A011B18-5F22-4FF9-872B-A0D83C12EB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A3EA260-0D18-400D-91E8-0DC704C6EA1C}" type="slidenum">
              <a:rPr lang="fr-FR" altLang="fr-FR"/>
              <a:pPr>
                <a:spcBef>
                  <a:spcPct val="0"/>
                </a:spcBef>
              </a:pPr>
              <a:t>18</a:t>
            </a:fld>
            <a:endParaRPr lang="fr-FR" altLang="fr-FR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609786E6-41C1-44AB-B53C-260285DC58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5150" y="1430338"/>
            <a:ext cx="3103563" cy="2327275"/>
          </a:xfrm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0262A4E4-E036-4672-ACEA-08D803999F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19638"/>
            <a:ext cx="4965700" cy="440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11283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CCBEFCD4-2A9D-466F-A27D-B1ECF548FE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02DC3D7-F3BA-4D3C-93F7-A69FDB59FF17}" type="slidenum">
              <a:rPr lang="fr-FR" altLang="fr-FR"/>
              <a:pPr>
                <a:spcBef>
                  <a:spcPct val="0"/>
                </a:spcBef>
              </a:pPr>
              <a:t>19</a:t>
            </a:fld>
            <a:endParaRPr lang="fr-FR" altLang="fr-FR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BD839A5A-1DD6-4F59-A8F3-AB09F72066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5150" y="1430338"/>
            <a:ext cx="3103563" cy="2327275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E10E030D-327C-44D5-BE8A-A09A0AF3BC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19638"/>
            <a:ext cx="4965700" cy="440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11283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A59A77C5-348D-4C07-B113-9C496F7205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B7E7BAE-3588-4D78-8364-F46FB3A5D9CB}" type="slidenum">
              <a:rPr lang="fr-FR" altLang="fr-FR"/>
              <a:pPr>
                <a:spcBef>
                  <a:spcPct val="0"/>
                </a:spcBef>
              </a:pPr>
              <a:t>2</a:t>
            </a:fld>
            <a:endParaRPr lang="fr-FR" altLang="fr-FR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D07147D7-E5D5-4243-B5BA-987EAD14B1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5150" y="1430338"/>
            <a:ext cx="3103563" cy="2327275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FB7E393B-D13B-44DC-A4DF-0128247647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19638"/>
            <a:ext cx="4965700" cy="440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11283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21E37616-2DCB-4AB1-BF59-66B22F3AE0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A7AB2B9-670D-400F-BE7B-23C31C337E33}" type="slidenum">
              <a:rPr lang="fr-FR" altLang="fr-FR"/>
              <a:pPr>
                <a:spcBef>
                  <a:spcPct val="0"/>
                </a:spcBef>
              </a:pPr>
              <a:t>20</a:t>
            </a:fld>
            <a:endParaRPr lang="fr-FR" altLang="fr-FR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B1623503-D2EC-46D1-BE0B-17A9D675DB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5150" y="1430338"/>
            <a:ext cx="3103563" cy="2327275"/>
          </a:xfrm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72AA929C-EAF4-4F6E-BE05-7414E5703A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19638"/>
            <a:ext cx="4965700" cy="440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11283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2814A4FA-5E04-4425-91B3-B74C75F24A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0B75E37-2C82-433F-83A4-353C2FBC19DC}" type="slidenum">
              <a:rPr lang="fr-FR" altLang="fr-FR"/>
              <a:pPr>
                <a:spcBef>
                  <a:spcPct val="0"/>
                </a:spcBef>
              </a:pPr>
              <a:t>21</a:t>
            </a:fld>
            <a:endParaRPr lang="fr-FR" altLang="fr-FR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D5D8351E-A39A-486F-ADD1-2045829A8A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A7FA6959-0090-4D15-818C-17E9F95FAA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E7C16687-7604-49C0-B532-A9238ED403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66EAA89-7348-4614-AA49-BE363CE65802}" type="slidenum">
              <a:rPr lang="fr-FR" altLang="fr-FR"/>
              <a:pPr>
                <a:spcBef>
                  <a:spcPct val="0"/>
                </a:spcBef>
              </a:pPr>
              <a:t>22</a:t>
            </a:fld>
            <a:endParaRPr lang="fr-FR" altLang="fr-FR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8B4846F4-5603-48EE-8187-E310E6CCCF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5150" y="1430338"/>
            <a:ext cx="3103563" cy="2327275"/>
          </a:xfrm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506F549C-F074-4065-A183-4B298AF991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19638"/>
            <a:ext cx="4965700" cy="440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11283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e l'image des diapositives 1">
            <a:extLst>
              <a:ext uri="{FF2B5EF4-FFF2-40B4-BE49-F238E27FC236}">
                <a16:creationId xmlns:a16="http://schemas.microsoft.com/office/drawing/2014/main" id="{E7908B10-C309-4B56-A886-444A9E0A9C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Espace réservé des commentaires 2">
            <a:extLst>
              <a:ext uri="{FF2B5EF4-FFF2-40B4-BE49-F238E27FC236}">
                <a16:creationId xmlns:a16="http://schemas.microsoft.com/office/drawing/2014/main" id="{44AE2A99-F96C-46BD-9C9F-53E8BA9599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52228" name="Espace réservé du numéro de diapositive 3">
            <a:extLst>
              <a:ext uri="{FF2B5EF4-FFF2-40B4-BE49-F238E27FC236}">
                <a16:creationId xmlns:a16="http://schemas.microsoft.com/office/drawing/2014/main" id="{3C3789F9-2A96-4C77-B805-BE06BBE8A7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35400" y="9405938"/>
            <a:ext cx="2935288" cy="495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20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20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20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20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20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20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20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20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20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7E70FC8-A74B-4913-BECF-55BDD60734CB}" type="slidenum">
              <a:rPr lang="en-US" altLang="fr-FR" sz="1300" b="1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 altLang="fr-FR" sz="13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38662222-0D3B-4C48-A83F-EF3533CD48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3F82E3DA-3E7B-45CD-8B44-35AF537545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63" y="4703763"/>
            <a:ext cx="541655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60E6F5B9-A4ED-4AF3-9897-A3AD983458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47D5256-7578-44DC-9CAB-5FF792CAA9E8}" type="slidenum">
              <a:rPr lang="fr-FR" altLang="fr-FR"/>
              <a:pPr>
                <a:spcBef>
                  <a:spcPct val="0"/>
                </a:spcBef>
              </a:pPr>
              <a:t>3</a:t>
            </a:fld>
            <a:endParaRPr lang="fr-FR" altLang="fr-FR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0FA27235-8749-49D3-8C69-85D67D3EA7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5150" y="1430338"/>
            <a:ext cx="3103563" cy="2327275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D5E20E98-E48E-4D48-90F3-1146587FF1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19638"/>
            <a:ext cx="4965700" cy="440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11283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9B0D677E-B3BD-41F2-8AE0-5CA7DFC9B0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FBFE1AD-1648-4265-A8AB-90B9E91EBA68}" type="slidenum">
              <a:rPr lang="fr-FR" altLang="fr-FR"/>
              <a:pPr>
                <a:spcBef>
                  <a:spcPct val="0"/>
                </a:spcBef>
              </a:pPr>
              <a:t>4</a:t>
            </a:fld>
            <a:endParaRPr lang="fr-FR" altLang="fr-FR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19237CFE-A62A-4207-9FEA-7A8AFBE760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DAE1F2C2-F792-460C-89B4-0CD43D93CA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63" y="4703763"/>
            <a:ext cx="541655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9263B08F-8578-41E5-817A-56F75237D3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1BBFC9B-C2A9-4AA8-B769-29671D282CB8}" type="slidenum">
              <a:rPr lang="fr-FR" altLang="fr-FR"/>
              <a:pPr>
                <a:spcBef>
                  <a:spcPct val="0"/>
                </a:spcBef>
              </a:pPr>
              <a:t>5</a:t>
            </a:fld>
            <a:endParaRPr lang="fr-FR" altLang="fr-FR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913AB6C9-2C6B-4BEB-B43A-F235F045CF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5150" y="1430338"/>
            <a:ext cx="3103563" cy="2327275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920DB33A-6838-43B4-9EE7-000A8E913E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19638"/>
            <a:ext cx="4965700" cy="440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11283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C1A94E16-9BB6-48B6-880B-60CE2E7AB4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8F06FF7-10CE-48E6-9A77-64808B9E4862}" type="slidenum">
              <a:rPr lang="fr-FR" altLang="fr-FR"/>
              <a:pPr>
                <a:spcBef>
                  <a:spcPct val="0"/>
                </a:spcBef>
              </a:pPr>
              <a:t>6</a:t>
            </a:fld>
            <a:endParaRPr lang="fr-FR" altLang="fr-FR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D04CE0D4-9EF9-4968-9896-C03C582F53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5150" y="1430338"/>
            <a:ext cx="3103563" cy="2327275"/>
          </a:xfrm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271A0960-CA43-4778-BF87-87F07DCFAD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19638"/>
            <a:ext cx="4965700" cy="440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11283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65C6A13D-A7F3-483F-B389-B5AA40483C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0797095-7468-4BF3-A95E-46CBBE826B36}" type="slidenum">
              <a:rPr lang="fr-FR" altLang="fr-FR"/>
              <a:pPr>
                <a:spcBef>
                  <a:spcPct val="0"/>
                </a:spcBef>
              </a:pPr>
              <a:t>7</a:t>
            </a:fld>
            <a:endParaRPr lang="fr-FR" altLang="fr-FR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F9BD2B28-73EF-4F9D-908C-D34CEF3A4A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5150" y="1430338"/>
            <a:ext cx="3103563" cy="2327275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FC9C8B9A-0CB3-4D3A-A5D3-054E458E9A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19638"/>
            <a:ext cx="4965700" cy="440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11283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58616F1C-2188-432A-B88A-8132BA7F12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8466300-5C5C-4DED-9B04-F2D7459D7EB1}" type="slidenum">
              <a:rPr lang="fr-FR" altLang="fr-FR"/>
              <a:pPr>
                <a:spcBef>
                  <a:spcPct val="0"/>
                </a:spcBef>
              </a:pPr>
              <a:t>8</a:t>
            </a:fld>
            <a:endParaRPr lang="fr-FR" altLang="fr-FR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D16386F9-C1B0-480A-A913-8CFDAF93EA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5150" y="1430338"/>
            <a:ext cx="3103563" cy="2327275"/>
          </a:xfrm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317810D2-ECDD-4DBE-A5B4-A74170F09A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19638"/>
            <a:ext cx="4965700" cy="440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11283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5B52DBD9-4A64-464C-B445-FA48824720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3B9A7C2-92E0-4F66-8540-1DD5B99C90CC}" type="slidenum">
              <a:rPr lang="fr-FR" altLang="fr-FR"/>
              <a:pPr>
                <a:spcBef>
                  <a:spcPct val="0"/>
                </a:spcBef>
              </a:pPr>
              <a:t>9</a:t>
            </a:fld>
            <a:endParaRPr lang="fr-FR" altLang="fr-FR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8F455723-C61F-41EF-9CE3-846ACC9F63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5150" y="1430338"/>
            <a:ext cx="3103563" cy="2327275"/>
          </a:xfrm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E2A9ADE8-DAB8-4D5B-8FCE-A85170C103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19638"/>
            <a:ext cx="4965700" cy="440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112838" eaLnBrk="1" hangingPunct="1"/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1EA5AF6A-D332-498A-87B6-C438EE87D10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8B7E7DF0-3441-4D96-A92E-BDD0546D837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F644F358-7A4B-4A90-B42C-B0D712C00C1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BEBA9BE5-CF1C-4762-AB45-677262B03B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7E44E869-2504-44FD-ACAD-AA7C4030473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4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472E606A-4A0B-413B-A68C-79A0187A405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4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EB4B5E78-173B-46B2-AEE6-430F5D21C37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E0AB5787-5A1D-4A80-A261-B7B6673CD5A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A70F8ABC-47A6-4512-856F-E25D10EF417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6D39B59C-87D0-4A0C-8A1E-D549E80EAE3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D2ACBAF2-F7BF-43F6-B0D6-C89A45289ED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48B2BB38-C6DE-43C3-AB8A-B68879F24F4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4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F40AD06E-40FB-4C65-867E-D9A3412B919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4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0E60B063-FF9E-4805-B44C-2CDBD1DBDE4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  <a:cs typeface="+mn-cs"/>
                </a:endParaRPr>
              </a:p>
            </p:txBody>
          </p:sp>
        </p:grpSp>
      </p:grpSp>
      <p:sp>
        <p:nvSpPr>
          <p:cNvPr id="471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/>
              <a:t>Cliquez pour modifier le style du titre</a:t>
            </a:r>
          </a:p>
        </p:txBody>
      </p:sp>
      <p:sp>
        <p:nvSpPr>
          <p:cNvPr id="471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fr-FR" noProof="0"/>
              <a:t>Cliquez pour modifier le style des sous-titres du masque</a:t>
            </a: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228BB708-37AA-4271-9EBB-CD25AA6BCF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BA637DB7-4695-4190-8AC2-C06C30B2EB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EABD1B71-D19A-41E9-9889-5B9B256601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97BDA3-3661-4C4A-84EE-E1BE5B484AC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60558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ACC8BD9-82FF-4829-B539-041E932547E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5B5D519-5C13-4E60-9E76-6461450E008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6262E-03AC-47B7-87F0-66F09EA1F18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A7F11CAD-4E58-47EF-A130-4783AB9725B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962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457200"/>
            <a:ext cx="6036733" cy="54102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7A1A77F-1D43-4BAF-88F6-A2C67BB97AE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0360FC8-EADE-496A-8379-F68DD0C8ADB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C63B3-69EA-460E-B9DF-09A5DEB5301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3922945E-DFB3-4A19-9C84-CE554065F1E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1645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6405" indent="0" algn="ctr">
              <a:buNone/>
              <a:defRPr/>
            </a:lvl2pPr>
            <a:lvl3pPr marL="812810" indent="0" algn="ctr">
              <a:buNone/>
              <a:defRPr/>
            </a:lvl3pPr>
            <a:lvl4pPr marL="1219215" indent="0" algn="ctr">
              <a:buNone/>
              <a:defRPr/>
            </a:lvl4pPr>
            <a:lvl5pPr marL="1625620" indent="0" algn="ctr">
              <a:buNone/>
              <a:defRPr/>
            </a:lvl5pPr>
            <a:lvl6pPr marL="2032025" indent="0" algn="ctr">
              <a:buNone/>
              <a:defRPr/>
            </a:lvl6pPr>
            <a:lvl7pPr marL="2438430" indent="0" algn="ctr">
              <a:buNone/>
              <a:defRPr/>
            </a:lvl7pPr>
            <a:lvl8pPr marL="2844836" indent="0" algn="ctr">
              <a:buNone/>
              <a:defRPr/>
            </a:lvl8pPr>
            <a:lvl9pPr marL="3251241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1C5BAB-40C7-43DD-84C9-40098792FF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678DE5-25AC-44AA-8346-3316D4827B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B3CBD2-56B9-426A-9D5C-3121632688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83CE8-3F5B-4D76-89E6-6A0AF7EC2AD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8950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A08FE7-2761-4C3B-A845-2CCEA3C4EA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A36222-A667-4916-99DF-1D9126E24B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759B26-A1B6-4022-BDFC-67BA118F31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05DA7-C784-4B44-B14D-5938C467C60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04143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489" y="4406901"/>
            <a:ext cx="77724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405" indent="0">
              <a:buNone/>
              <a:defRPr sz="1600"/>
            </a:lvl2pPr>
            <a:lvl3pPr marL="812810" indent="0">
              <a:buNone/>
              <a:defRPr sz="1422"/>
            </a:lvl3pPr>
            <a:lvl4pPr marL="1219215" indent="0">
              <a:buNone/>
              <a:defRPr sz="1244"/>
            </a:lvl4pPr>
            <a:lvl5pPr marL="1625620" indent="0">
              <a:buNone/>
              <a:defRPr sz="1244"/>
            </a:lvl5pPr>
            <a:lvl6pPr marL="2032025" indent="0">
              <a:buNone/>
              <a:defRPr sz="1244"/>
            </a:lvl6pPr>
            <a:lvl7pPr marL="2438430" indent="0">
              <a:buNone/>
              <a:defRPr sz="1244"/>
            </a:lvl7pPr>
            <a:lvl8pPr marL="2844836" indent="0">
              <a:buNone/>
              <a:defRPr sz="1244"/>
            </a:lvl8pPr>
            <a:lvl9pPr marL="3251241" indent="0">
              <a:buNone/>
              <a:defRPr sz="1244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2B5909-E368-4CF2-9EA2-6500CE8FC2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D551AE-F004-4787-B282-C4CC4C0B55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D56AF0-A256-409C-B9CE-B9CE8C5A5A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A6D9F-FB84-482A-9E9C-0EE9045AF4F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53260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7067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9733" y="1600201"/>
            <a:ext cx="4047067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695F1F-1E5F-48F6-95DA-944F61C212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2BAF88-9500-41B4-8135-7229A54158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49C448-14EE-4D82-908E-C62BD90E9C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4D044-DA81-45D5-9D78-B87C53E839B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66699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0B9B507-2CC0-411A-8593-9CAC9EBB3E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5D672CF-EB0A-4386-BB2B-D327421C9E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7F7E04A-FE46-4915-9352-BE248F0FA2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1746A-308C-42AE-8F0E-4B565A63556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68567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394F631-8D88-4BC9-BB6C-A6339633EF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0956958-E082-4427-8C7C-B67EA12412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35268BE-7834-4B40-B6DA-7E2F59A13D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17CAF-E2C0-4449-8828-3A9D5DFF10D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96771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5096F27-C85B-4F84-A10F-23B76A7496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EBCE3D5-9934-4DCF-87FA-FF30DE38BB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B8D95EE-E718-44BC-A171-E07B11019D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FCCC8-0CDA-4404-A39A-B877F12FCD6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15240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89" cy="1162050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756" y="273051"/>
            <a:ext cx="5111044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89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7A46F1-4787-480E-9A82-DE30188CF8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08664D-8AF1-4585-B2E4-A1E601DF76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07295D-17EE-4198-AEBB-036D79F9CE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79793-E5CA-4FFD-B0BA-44AA5FF2A62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907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53EE761-1DC9-4FB8-A0DC-D7403869AA8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64C5705-ECE4-4CCF-A525-6EAA37397AC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AE06D-35BB-43E2-86EC-CD47D05DD41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25620BB1-30E0-4C33-9B04-801D84F24B7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9672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2844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67A228-41BE-440C-ACF6-239FA172B3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3B580A-54B0-44B4-A5F6-D49C0838D6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80990C-78E4-42F2-85A3-35D9EED2A6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CA639-61F4-4CE6-A2C7-638A4BA3C88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65412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F0360A-A48E-4FCD-BDA2-784A46CF5E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E8E3C4-0943-4DC7-B466-006EF8579A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B2642A-AE03-41C4-87ED-8535C2D27D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9DB33-55A1-4722-924E-53BA78495A8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78851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36733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5E1428-E800-49CE-8A8D-551D229CBA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6BCE1E-3E0C-46E3-868E-B00A9685E1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C8C83E-270F-42DB-BDEF-BEDCA503FA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E0769-CEFC-4701-B0AA-0E302D13E3B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256775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7067" cy="4525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39733" y="1600200"/>
            <a:ext cx="4047067" cy="21859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39733" y="3938589"/>
            <a:ext cx="4047067" cy="21875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2E91CA1-4854-4147-95D4-ECD3276615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56F93DB-CF71-4A73-8B8E-21D76AB8E9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00BBF1D-0436-4259-93BE-AE42CC17CB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C7825-7FEE-4A08-84FE-39D16D47011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266238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260883-DD1B-4F7C-BCA9-2A29A07C59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556C65-A64A-48E5-A231-A244FECF0E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79D9DB-ED9C-49FB-AD1F-DA33C129C1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FDF03-82D4-4736-BD51-89007CD72AA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00017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7067" cy="4525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9733" y="1600201"/>
            <a:ext cx="4047067" cy="4525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B0690E-0BB0-44B5-B70B-D16798148C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99B167-954D-4FD7-AC62-CE137CEE86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D70699-75D6-482B-8C60-66FD3AB203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F886E-7281-4960-992F-5DC7D444F39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098945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7067" cy="4525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39733" y="1600200"/>
            <a:ext cx="4047067" cy="21859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39733" y="3938589"/>
            <a:ext cx="4047067" cy="21875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36DDE7A-9C82-4CE8-9B53-9327F108F9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C21EA73-0A71-4BFF-A4FF-1DE88FA258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339B182-00FD-4A6F-91AF-3B3C88C772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1DDAF-965A-4E5C-86C9-7B522184698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346047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47067" cy="21859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39733" y="1600200"/>
            <a:ext cx="4047067" cy="21859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3938589"/>
            <a:ext cx="4047067" cy="21875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39733" y="3938589"/>
            <a:ext cx="4047067" cy="21875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847DE0A-1D85-4FD7-A97B-2C048526CB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9D4C734-E130-4947-9F5D-7A98F62405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D908147-117E-4E9D-B6C9-B2CB2E9573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6D83C-4DDD-4166-9695-B2B44B63A8F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72207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489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C01CA19-054E-4E32-9C47-51ACCF9557B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D5035F1-48C9-43F3-A007-A13E4150362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D9138-8B1F-4F83-9CEE-7578373131A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8BE8F14C-C566-4F0D-8744-CFFE1D10537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46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47067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9733" y="1981200"/>
            <a:ext cx="4047067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4B19143-4CCD-4358-9310-EC69791CBD5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B8AE10D-109F-48ED-87EC-16DA42493E0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96A9B-3536-4E66-ACF0-95111D30068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52873885-4016-4474-ABC6-F3A59623B15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616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FD1C6F2-FFCB-475D-BAE7-25A23981B7B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A7ACB61-9E78-4511-8CD8-BE3AB2F5D9F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41810-6CB5-4BAB-95E9-36088B2FE01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75D34317-62C6-445F-B74B-C09554FCBDB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659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1C9635-C1F7-44C1-A535-CAE82D8BE51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CE81BF-8B90-4AD2-BA8D-0C3BD68A0B9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0DB71-EDEA-456A-AA66-8594A9BE6FF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B18578FA-E7DF-457F-916A-72344C87FEB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3970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BB9DAF7-31E5-44B5-A9C8-B0E988EAABB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08DD120-3FF3-476F-B3DF-AD2DE2AA62A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37F1D-2104-4AC4-BE04-E8CFA114ABA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E70E457C-B6C5-4E38-820A-9090A5FF508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9216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756" y="273051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929DF4B-7F7E-4910-B67E-F981465EC1D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F4B86BB-35C5-44EA-AB70-59D3E409FDC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7E841-65BE-4C6D-B461-9621DD71DD2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1800FF3C-684F-4D44-86D7-5B0BB55B54D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49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307715B-F7D3-4288-BA60-4371C15C8D5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76FEE8E-1EE4-422A-AB4B-8E49172A7B5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6278A-DD47-45CB-995B-5611C7FA4C8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A458529E-36C4-4A68-92E0-57E92C5785C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19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871ACF5C-CE30-4C86-9E32-A40A0EE72FF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5485394D-2153-41BD-98F1-E95D3BCF009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F02D4DBB-FF16-4C1A-977A-E3DE7486390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91033A5C-67A4-480D-8F91-B981C1E872C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>
              <a:extLst>
                <a:ext uri="{FF2B5EF4-FFF2-40B4-BE49-F238E27FC236}">
                  <a16:creationId xmlns:a16="http://schemas.microsoft.com/office/drawing/2014/main" id="{30F9A9CE-A108-4ABE-8E41-52E7F15BB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033" name="Rectangle 6">
              <a:extLst>
                <a:ext uri="{FF2B5EF4-FFF2-40B4-BE49-F238E27FC236}">
                  <a16:creationId xmlns:a16="http://schemas.microsoft.com/office/drawing/2014/main" id="{DC028A83-CE49-4A03-94D4-66766E437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034" name="Rectangle 7">
              <a:extLst>
                <a:ext uri="{FF2B5EF4-FFF2-40B4-BE49-F238E27FC236}">
                  <a16:creationId xmlns:a16="http://schemas.microsoft.com/office/drawing/2014/main" id="{F7E7D5F6-EDB0-4315-B637-B90641EA2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  <a:cs typeface="+mn-cs"/>
              </a:endParaRPr>
            </a:p>
          </p:txBody>
        </p:sp>
        <p:sp>
          <p:nvSpPr>
            <p:cNvPr id="1035" name="Rectangle 8">
              <a:extLst>
                <a:ext uri="{FF2B5EF4-FFF2-40B4-BE49-F238E27FC236}">
                  <a16:creationId xmlns:a16="http://schemas.microsoft.com/office/drawing/2014/main" id="{812BDA5C-002D-413C-AA8B-A0516D0F3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  <a:cs typeface="+mn-cs"/>
              </a:endParaRPr>
            </a:p>
          </p:txBody>
        </p:sp>
        <p:sp>
          <p:nvSpPr>
            <p:cNvPr id="1036" name="Rectangle 9">
              <a:extLst>
                <a:ext uri="{FF2B5EF4-FFF2-40B4-BE49-F238E27FC236}">
                  <a16:creationId xmlns:a16="http://schemas.microsoft.com/office/drawing/2014/main" id="{70857BEC-7861-4180-BC53-7B7FDF25B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  <a:cs typeface="+mn-cs"/>
              </a:endParaRPr>
            </a:p>
          </p:txBody>
        </p:sp>
        <p:sp>
          <p:nvSpPr>
            <p:cNvPr id="1037" name="Rectangle 10">
              <a:extLst>
                <a:ext uri="{FF2B5EF4-FFF2-40B4-BE49-F238E27FC236}">
                  <a16:creationId xmlns:a16="http://schemas.microsoft.com/office/drawing/2014/main" id="{3E7A9573-BEE1-44AB-96E9-584523C38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4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  <a:cs typeface="+mn-cs"/>
              </a:endParaRPr>
            </a:p>
          </p:txBody>
        </p:sp>
        <p:sp>
          <p:nvSpPr>
            <p:cNvPr id="1038" name="Rectangle 11">
              <a:extLst>
                <a:ext uri="{FF2B5EF4-FFF2-40B4-BE49-F238E27FC236}">
                  <a16:creationId xmlns:a16="http://schemas.microsoft.com/office/drawing/2014/main" id="{476F2ED1-B0BF-4083-BE4F-E2569049C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92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039" name="Rectangle 12">
              <a:extLst>
                <a:ext uri="{FF2B5EF4-FFF2-40B4-BE49-F238E27FC236}">
                  <a16:creationId xmlns:a16="http://schemas.microsoft.com/office/drawing/2014/main" id="{0C23DE61-E062-48B3-B0AF-7E4AA63BF7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  <a:cs typeface="+mn-cs"/>
              </a:endParaRPr>
            </a:p>
          </p:txBody>
        </p:sp>
        <p:sp>
          <p:nvSpPr>
            <p:cNvPr id="1040" name="Rectangle 13">
              <a:extLst>
                <a:ext uri="{FF2B5EF4-FFF2-40B4-BE49-F238E27FC236}">
                  <a16:creationId xmlns:a16="http://schemas.microsoft.com/office/drawing/2014/main" id="{CE601537-B9F1-411A-888F-3F4BC8144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4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  <a:cs typeface="+mn-cs"/>
              </a:endParaRPr>
            </a:p>
          </p:txBody>
        </p:sp>
      </p:grpSp>
      <p:sp>
        <p:nvSpPr>
          <p:cNvPr id="1029" name="Rectangle 14">
            <a:extLst>
              <a:ext uri="{FF2B5EF4-FFF2-40B4-BE49-F238E27FC236}">
                <a16:creationId xmlns:a16="http://schemas.microsoft.com/office/drawing/2014/main" id="{A35B6775-E80E-4B36-BC76-B69ADCBDE6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30" name="Rectangle 15">
            <a:extLst>
              <a:ext uri="{FF2B5EF4-FFF2-40B4-BE49-F238E27FC236}">
                <a16:creationId xmlns:a16="http://schemas.microsoft.com/office/drawing/2014/main" id="{B9BC1968-4728-4068-93DA-756152018B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6096" name="Rectangle 16">
            <a:extLst>
              <a:ext uri="{FF2B5EF4-FFF2-40B4-BE49-F238E27FC236}">
                <a16:creationId xmlns:a16="http://schemas.microsoft.com/office/drawing/2014/main" id="{AB565B0D-7D89-41BB-B3B7-3A7D2F607A2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FD36227-55D7-4943-8353-D0563A284E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Attention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7DAA71F-2D16-4FC6-94D0-5DD4331DD2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4316C0A-B571-4A3A-8DB2-3CED8DEE8E9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44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C73F385-AB69-4152-8CEB-BFD3F21263E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44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49F6FCE-4E80-43CA-AD91-83697BD740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8488" y="6535738"/>
            <a:ext cx="2195512" cy="6429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01A5584-19B7-4440-888B-85F94ECA477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031" name="Text Box 7">
            <a:extLst>
              <a:ext uri="{FF2B5EF4-FFF2-40B4-BE49-F238E27FC236}">
                <a16:creationId xmlns:a16="http://schemas.microsoft.com/office/drawing/2014/main" id="{573AAED3-E136-403F-8771-97A800A5F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6308725"/>
            <a:ext cx="184150" cy="3381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algn="ctr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  <p:sldLayoutId id="2147484304" r:id="rId12"/>
    <p:sldLayoutId id="2147484305" r:id="rId13"/>
    <p:sldLayoutId id="2147484306" r:id="rId14"/>
    <p:sldLayoutId id="2147484307" r:id="rId15"/>
    <p:sldLayoutId id="2147484308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Arial" charset="0"/>
        </a:defRPr>
      </a:lvl5pPr>
      <a:lvl6pPr marL="406405" algn="ctr" rtl="0" fontAlgn="base">
        <a:spcBef>
          <a:spcPct val="0"/>
        </a:spcBef>
        <a:spcAft>
          <a:spcPct val="0"/>
        </a:spcAft>
        <a:defRPr sz="3911">
          <a:solidFill>
            <a:schemeClr val="tx1"/>
          </a:solidFill>
          <a:latin typeface="Arial" charset="0"/>
        </a:defRPr>
      </a:lvl6pPr>
      <a:lvl7pPr marL="812810" algn="ctr" rtl="0" fontAlgn="base">
        <a:spcBef>
          <a:spcPct val="0"/>
        </a:spcBef>
        <a:spcAft>
          <a:spcPct val="0"/>
        </a:spcAft>
        <a:defRPr sz="3911">
          <a:solidFill>
            <a:schemeClr val="tx1"/>
          </a:solidFill>
          <a:latin typeface="Arial" charset="0"/>
        </a:defRPr>
      </a:lvl7pPr>
      <a:lvl8pPr marL="1219215" algn="ctr" rtl="0" fontAlgn="base">
        <a:spcBef>
          <a:spcPct val="0"/>
        </a:spcBef>
        <a:spcAft>
          <a:spcPct val="0"/>
        </a:spcAft>
        <a:defRPr sz="3911">
          <a:solidFill>
            <a:schemeClr val="tx1"/>
          </a:solidFill>
          <a:latin typeface="Arial" charset="0"/>
        </a:defRPr>
      </a:lvl8pPr>
      <a:lvl9pPr marL="1625620" algn="ctr" rtl="0" fontAlgn="base">
        <a:spcBef>
          <a:spcPct val="0"/>
        </a:spcBef>
        <a:spcAft>
          <a:spcPct val="0"/>
        </a:spcAft>
        <a:defRPr sz="3911">
          <a:solidFill>
            <a:schemeClr val="tx1"/>
          </a:solidFill>
          <a:latin typeface="Arial" charset="0"/>
        </a:defRPr>
      </a:lvl9pPr>
    </p:titleStyle>
    <p:bodyStyle>
      <a:lvl1pPr marL="304800" indent="-3048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60400" indent="-2540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016000" indent="-20320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422400" indent="-203200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1828800" indent="-20320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2235228" indent="-203203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6pPr>
      <a:lvl7pPr marL="2641633" indent="-203203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7pPr>
      <a:lvl8pPr marL="3048038" indent="-203203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8pPr>
      <a:lvl9pPr marL="3454443" indent="-203203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p.org.nz/icp_t6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numéro de diapositive 5">
            <a:extLst>
              <a:ext uri="{FF2B5EF4-FFF2-40B4-BE49-F238E27FC236}">
                <a16:creationId xmlns:a16="http://schemas.microsoft.com/office/drawing/2014/main" id="{7E2C72E3-A0C5-418A-AE19-94D3F983B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128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0400" indent="-254000" defTabSz="8128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16000" indent="-203200" defTabSz="8128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22400" indent="-203200" defTabSz="8128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203200" defTabSz="8128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203200" defTabSz="812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203200" defTabSz="812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203200" defTabSz="812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203200" defTabSz="812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F90CB0-FBFA-42EB-8ED8-392304D51E36}" type="slidenum">
              <a:rPr lang="fr-FR" altLang="fr-FR" sz="12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fr-FR" altLang="fr-FR" sz="1200">
              <a:solidFill>
                <a:srgbClr val="000000"/>
              </a:solidFill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20B27BBE-83F0-45EC-B3DA-B089AC824CC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750" y="4260850"/>
            <a:ext cx="7802563" cy="1473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fr-FR" altLang="fr-FR" sz="1600" dirty="0">
                <a:latin typeface="Tahoma" panose="020B0604030504040204" pitchFamily="34" charset="0"/>
              </a:rPr>
              <a:t>Alain </a:t>
            </a:r>
            <a:r>
              <a:rPr lang="fr-FR" altLang="fr-FR" sz="1600" dirty="0" err="1">
                <a:latin typeface="Tahoma" panose="020B0604030504040204" pitchFamily="34" charset="0"/>
              </a:rPr>
              <a:t>Bousquet-Mélou</a:t>
            </a:r>
            <a:endParaRPr lang="fr-FR" altLang="fr-FR" sz="16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fr-FR" altLang="fr-FR" sz="1244" b="1" i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fr-FR" altLang="fr-FR" sz="1244" b="1" i="1" dirty="0">
                <a:latin typeface="Tahoma" panose="020B0604030504040204" pitchFamily="34" charset="0"/>
              </a:rPr>
              <a:t>Ecole Nationale Vétérinaire de Toulouse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altLang="fr-FR" sz="1244" b="1" i="1" dirty="0">
                <a:latin typeface="Tahoma" panose="020B0604030504040204" pitchFamily="34" charset="0"/>
              </a:rPr>
              <a:t>Laboratoire de Physiologie-Pharmacologie-Thérapeutique</a:t>
            </a:r>
          </a:p>
          <a:p>
            <a:pPr eaLnBrk="1" hangingPunct="1">
              <a:lnSpc>
                <a:spcPct val="80000"/>
              </a:lnSpc>
              <a:defRPr/>
            </a:pPr>
            <a:endParaRPr lang="fr-FR" altLang="fr-FR" sz="1244" b="1" i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fr-FR" altLang="fr-FR" sz="1244" b="1" i="1" dirty="0">
                <a:latin typeface="Tahoma" panose="020B0604030504040204" pitchFamily="34" charset="0"/>
              </a:rPr>
              <a:t>UMR INTHERES « Innovations Thérapeutiques et Résistances »</a:t>
            </a:r>
          </a:p>
        </p:txBody>
      </p:sp>
      <p:sp>
        <p:nvSpPr>
          <p:cNvPr id="6148" name="Text Box 3">
            <a:extLst>
              <a:ext uri="{FF2B5EF4-FFF2-40B4-BE49-F238E27FC236}">
                <a16:creationId xmlns:a16="http://schemas.microsoft.com/office/drawing/2014/main" id="{32B8AE7A-56C0-40A9-98A6-11960A779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5734050"/>
            <a:ext cx="36020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8128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128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128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128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128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12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VetAgroSup – 28/29 septembre 2023 </a:t>
            </a:r>
          </a:p>
        </p:txBody>
      </p:sp>
      <p:sp>
        <p:nvSpPr>
          <p:cNvPr id="4101" name="Rectangle 4">
            <a:extLst>
              <a:ext uri="{FF2B5EF4-FFF2-40B4-BE49-F238E27FC236}">
                <a16:creationId xmlns:a16="http://schemas.microsoft.com/office/drawing/2014/main" id="{7A4A5BC7-A012-4990-AFD8-8C8660FF4C04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285750" y="2470150"/>
            <a:ext cx="8670925" cy="428625"/>
          </a:xfrm>
          <a:prstGeom prst="rect">
            <a:avLst/>
          </a:prstGeom>
          <a:solidFill>
            <a:schemeClr val="bg1"/>
          </a:solidFill>
          <a:ln w="12700">
            <a:solidFill>
              <a:srgbClr val="FF9900"/>
            </a:solidFill>
            <a:miter lim="800000"/>
            <a:headEnd/>
            <a:tailEnd/>
          </a:ln>
          <a:effectLst>
            <a:outerShdw dist="71842" dir="2700000" algn="ctr" rotWithShape="0">
              <a:srgbClr val="FE9B03"/>
            </a:outerShdw>
          </a:effectLst>
        </p:spPr>
        <p:txBody>
          <a:bodyPr lIns="80434" tIns="39511" rIns="80434" bIns="39511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77342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2844" b="1" dirty="0">
                <a:solidFill>
                  <a:srgbClr val="333399"/>
                </a:solidFill>
                <a:latin typeface="Tahoma" panose="020B0604030504040204" pitchFamily="34" charset="0"/>
              </a:rPr>
              <a:t>La biodisponibilité</a:t>
            </a:r>
          </a:p>
        </p:txBody>
      </p:sp>
      <p:pic>
        <p:nvPicPr>
          <p:cNvPr id="6150" name="Image 1">
            <a:extLst>
              <a:ext uri="{FF2B5EF4-FFF2-40B4-BE49-F238E27FC236}">
                <a16:creationId xmlns:a16="http://schemas.microsoft.com/office/drawing/2014/main" id="{A251B8B3-1E9C-4BEA-A825-EB5711D611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620713"/>
            <a:ext cx="36576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68">
            <a:extLst>
              <a:ext uri="{FF2B5EF4-FFF2-40B4-BE49-F238E27FC236}">
                <a16:creationId xmlns:a16="http://schemas.microsoft.com/office/drawing/2014/main" id="{C774306D-62CC-4DF1-8EAF-BCFA4BB1B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825" y="476250"/>
            <a:ext cx="8642350" cy="54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600"/>
              <a:t>Biodisponibilité absolue</a:t>
            </a:r>
            <a:endParaRPr lang="en-US" altLang="fr-FR" sz="3600"/>
          </a:p>
        </p:txBody>
      </p:sp>
      <p:sp>
        <p:nvSpPr>
          <p:cNvPr id="203945" name="Rectangle 169">
            <a:extLst>
              <a:ext uri="{FF2B5EF4-FFF2-40B4-BE49-F238E27FC236}">
                <a16:creationId xmlns:a16="http://schemas.microsoft.com/office/drawing/2014/main" id="{BDC2E085-3991-428A-B93D-FB070A495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63" y="1252538"/>
            <a:ext cx="9104312" cy="663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FR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  <a:cs typeface="+mn-cs"/>
              </a:rPr>
              <a:t>Source majeure de </a:t>
            </a:r>
            <a:r>
              <a:rPr lang="fr-FR" sz="2800" dirty="0">
                <a:solidFill>
                  <a:srgbClr val="FF6600"/>
                </a:solidFill>
                <a:latin typeface="Arial" charset="0"/>
                <a:cs typeface="+mn-cs"/>
              </a:rPr>
              <a:t>variabilité interindividuelle</a:t>
            </a:r>
            <a:endParaRPr lang="fr-BE" sz="2800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  <a:cs typeface="+mn-cs"/>
            </a:endParaRPr>
          </a:p>
        </p:txBody>
      </p:sp>
      <p:sp>
        <p:nvSpPr>
          <p:cNvPr id="24580" name="Espace réservé du numéro de diapositive 1">
            <a:extLst>
              <a:ext uri="{FF2B5EF4-FFF2-40B4-BE49-F238E27FC236}">
                <a16:creationId xmlns:a16="http://schemas.microsoft.com/office/drawing/2014/main" id="{9C50FFB5-805F-4668-B48E-86E0B2FF46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AC188E3-96C4-468F-AAFA-00A3E8CD3816}" type="slidenum">
              <a:rPr lang="fr-FR" altLang="fr-FR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24581" name="Rectangle 2">
            <a:extLst>
              <a:ext uri="{FF2B5EF4-FFF2-40B4-BE49-F238E27FC236}">
                <a16:creationId xmlns:a16="http://schemas.microsoft.com/office/drawing/2014/main" id="{9D734C22-3921-416C-AC9D-CD3E6AEC5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4775" y="2065338"/>
            <a:ext cx="6172200" cy="445611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582" name="AutoShape 4">
            <a:extLst>
              <a:ext uri="{FF2B5EF4-FFF2-40B4-BE49-F238E27FC236}">
                <a16:creationId xmlns:a16="http://schemas.microsoft.com/office/drawing/2014/main" id="{D6BFF728-534A-46A9-AF3F-03F857D8B4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73488" y="5505450"/>
            <a:ext cx="50800" cy="5715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583" name="AutoShape 5">
            <a:extLst>
              <a:ext uri="{FF2B5EF4-FFF2-40B4-BE49-F238E27FC236}">
                <a16:creationId xmlns:a16="http://schemas.microsoft.com/office/drawing/2014/main" id="{DDB49385-3498-40B7-ADF1-8DA7794D23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86238" y="5227638"/>
            <a:ext cx="52387" cy="5873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584" name="AutoShape 6">
            <a:extLst>
              <a:ext uri="{FF2B5EF4-FFF2-40B4-BE49-F238E27FC236}">
                <a16:creationId xmlns:a16="http://schemas.microsoft.com/office/drawing/2014/main" id="{04CAFBA4-CE47-47A0-A8F1-3EB03139B8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54550" y="5373688"/>
            <a:ext cx="50800" cy="5873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585" name="AutoShape 7">
            <a:extLst>
              <a:ext uri="{FF2B5EF4-FFF2-40B4-BE49-F238E27FC236}">
                <a16:creationId xmlns:a16="http://schemas.microsoft.com/office/drawing/2014/main" id="{4253E681-4879-4B7B-8BC4-A68D9A6229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6613" y="5272088"/>
            <a:ext cx="52387" cy="5715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586" name="AutoShape 8">
            <a:extLst>
              <a:ext uri="{FF2B5EF4-FFF2-40B4-BE49-F238E27FC236}">
                <a16:creationId xmlns:a16="http://schemas.microsoft.com/office/drawing/2014/main" id="{5776E26B-02F5-4A35-BBEE-228097C6EC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86300" y="5126038"/>
            <a:ext cx="52388" cy="5873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587" name="AutoShape 9">
            <a:extLst>
              <a:ext uri="{FF2B5EF4-FFF2-40B4-BE49-F238E27FC236}">
                <a16:creationId xmlns:a16="http://schemas.microsoft.com/office/drawing/2014/main" id="{474D6A5F-144F-499E-BD7B-354A873C70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21213" y="5002213"/>
            <a:ext cx="52387" cy="5873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588" name="AutoShape 10">
            <a:extLst>
              <a:ext uri="{FF2B5EF4-FFF2-40B4-BE49-F238E27FC236}">
                <a16:creationId xmlns:a16="http://schemas.microsoft.com/office/drawing/2014/main" id="{419B3F12-14E5-48FD-9324-96E8673D8D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05350" y="4703763"/>
            <a:ext cx="50800" cy="5715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589" name="AutoShape 11">
            <a:extLst>
              <a:ext uri="{FF2B5EF4-FFF2-40B4-BE49-F238E27FC236}">
                <a16:creationId xmlns:a16="http://schemas.microsoft.com/office/drawing/2014/main" id="{EA761B8B-71F2-430A-85A3-43C67C3B61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98950" y="4425950"/>
            <a:ext cx="50800" cy="58738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590" name="AutoShape 12">
            <a:extLst>
              <a:ext uri="{FF2B5EF4-FFF2-40B4-BE49-F238E27FC236}">
                <a16:creationId xmlns:a16="http://schemas.microsoft.com/office/drawing/2014/main" id="{E27E799F-9944-432D-AD3C-379F7B81DE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44950" y="4651375"/>
            <a:ext cx="50800" cy="58738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591" name="AutoShape 13">
            <a:extLst>
              <a:ext uri="{FF2B5EF4-FFF2-40B4-BE49-F238E27FC236}">
                <a16:creationId xmlns:a16="http://schemas.microsoft.com/office/drawing/2014/main" id="{39C7D246-0CC5-462E-8F4A-F59042D066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46475" y="5272088"/>
            <a:ext cx="53975" cy="5715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592" name="AutoShape 14">
            <a:extLst>
              <a:ext uri="{FF2B5EF4-FFF2-40B4-BE49-F238E27FC236}">
                <a16:creationId xmlns:a16="http://schemas.microsoft.com/office/drawing/2014/main" id="{F5BE6BAC-C319-4B45-8CC1-24B5B9D15F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03625" y="5205413"/>
            <a:ext cx="52388" cy="5873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593" name="AutoShape 15">
            <a:extLst>
              <a:ext uri="{FF2B5EF4-FFF2-40B4-BE49-F238E27FC236}">
                <a16:creationId xmlns:a16="http://schemas.microsoft.com/office/drawing/2014/main" id="{515CC15D-1A40-4867-88A6-06170D7624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94200" y="5148263"/>
            <a:ext cx="52388" cy="5715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594" name="AutoShape 16">
            <a:extLst>
              <a:ext uri="{FF2B5EF4-FFF2-40B4-BE49-F238E27FC236}">
                <a16:creationId xmlns:a16="http://schemas.microsoft.com/office/drawing/2014/main" id="{AF454C50-8219-411B-AEB9-F34EA350D5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40038" y="4425950"/>
            <a:ext cx="52387" cy="587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595" name="AutoShape 17">
            <a:extLst>
              <a:ext uri="{FF2B5EF4-FFF2-40B4-BE49-F238E27FC236}">
                <a16:creationId xmlns:a16="http://schemas.microsoft.com/office/drawing/2014/main" id="{750765D3-CC4B-4271-A04C-EEF92B1A3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68688" y="4564063"/>
            <a:ext cx="52387" cy="5873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596" name="AutoShape 18">
            <a:extLst>
              <a:ext uri="{FF2B5EF4-FFF2-40B4-BE49-F238E27FC236}">
                <a16:creationId xmlns:a16="http://schemas.microsoft.com/office/drawing/2014/main" id="{FE7892BA-BE3D-4EC5-AC23-0F1D5E67D0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65525" y="4491038"/>
            <a:ext cx="52388" cy="5873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597" name="AutoShape 19">
            <a:extLst>
              <a:ext uri="{FF2B5EF4-FFF2-40B4-BE49-F238E27FC236}">
                <a16:creationId xmlns:a16="http://schemas.microsoft.com/office/drawing/2014/main" id="{DDC583BA-85FB-4853-BD49-3CD4F88CAA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68713" y="4527550"/>
            <a:ext cx="52387" cy="58738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598" name="AutoShape 20">
            <a:extLst>
              <a:ext uri="{FF2B5EF4-FFF2-40B4-BE49-F238E27FC236}">
                <a16:creationId xmlns:a16="http://schemas.microsoft.com/office/drawing/2014/main" id="{C106693A-D858-44CF-B58C-68B72B2B71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35300" y="4237038"/>
            <a:ext cx="50800" cy="5715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599" name="AutoShape 21">
            <a:extLst>
              <a:ext uri="{FF2B5EF4-FFF2-40B4-BE49-F238E27FC236}">
                <a16:creationId xmlns:a16="http://schemas.microsoft.com/office/drawing/2014/main" id="{773319B3-32FD-470C-9DEB-ECA57C74C8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86100" y="4200525"/>
            <a:ext cx="52388" cy="58738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00" name="AutoShape 22">
            <a:extLst>
              <a:ext uri="{FF2B5EF4-FFF2-40B4-BE49-F238E27FC236}">
                <a16:creationId xmlns:a16="http://schemas.microsoft.com/office/drawing/2014/main" id="{8CE39EE5-4A3D-4660-88F0-E1F02CACBB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43288" y="4113213"/>
            <a:ext cx="50800" cy="5715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01" name="AutoShape 23">
            <a:extLst>
              <a:ext uri="{FF2B5EF4-FFF2-40B4-BE49-F238E27FC236}">
                <a16:creationId xmlns:a16="http://schemas.microsoft.com/office/drawing/2014/main" id="{46E290DD-AD19-4CFA-A84B-667A7E84A6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16300" y="3908425"/>
            <a:ext cx="52388" cy="58738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02" name="AutoShape 24">
            <a:extLst>
              <a:ext uri="{FF2B5EF4-FFF2-40B4-BE49-F238E27FC236}">
                <a16:creationId xmlns:a16="http://schemas.microsoft.com/office/drawing/2014/main" id="{01DF82D4-BEDE-4317-8BFF-43BFB0CF77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70238" y="3675063"/>
            <a:ext cx="52387" cy="5873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03" name="Oval 25">
            <a:extLst>
              <a:ext uri="{FF2B5EF4-FFF2-40B4-BE49-F238E27FC236}">
                <a16:creationId xmlns:a16="http://schemas.microsoft.com/office/drawing/2014/main" id="{89E72AED-3D21-4E10-B3EE-E43E6ECBE3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46475" y="290353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04" name="Oval 26">
            <a:extLst>
              <a:ext uri="{FF2B5EF4-FFF2-40B4-BE49-F238E27FC236}">
                <a16:creationId xmlns:a16="http://schemas.microsoft.com/office/drawing/2014/main" id="{3B9EA06B-1008-4BC4-9A1A-982D3AF108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0250" y="312102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05" name="Oval 27">
            <a:extLst>
              <a:ext uri="{FF2B5EF4-FFF2-40B4-BE49-F238E27FC236}">
                <a16:creationId xmlns:a16="http://schemas.microsoft.com/office/drawing/2014/main" id="{9C29807D-C5B9-498F-8E42-75CA1591E6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17825" y="3201988"/>
            <a:ext cx="50800" cy="57150"/>
          </a:xfrm>
          <a:prstGeom prst="ellipse">
            <a:avLst/>
          </a:prstGeom>
          <a:solidFill>
            <a:srgbClr val="FF9933"/>
          </a:solidFill>
          <a:ln w="2857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06" name="Oval 28">
            <a:extLst>
              <a:ext uri="{FF2B5EF4-FFF2-40B4-BE49-F238E27FC236}">
                <a16:creationId xmlns:a16="http://schemas.microsoft.com/office/drawing/2014/main" id="{D7AA9210-641E-4349-8B00-507E31954C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52738" y="4367213"/>
            <a:ext cx="50800" cy="57150"/>
          </a:xfrm>
          <a:prstGeom prst="ellipse">
            <a:avLst/>
          </a:prstGeom>
          <a:solidFill>
            <a:srgbClr val="FF9933"/>
          </a:solidFill>
          <a:ln w="2857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07" name="Oval 29">
            <a:extLst>
              <a:ext uri="{FF2B5EF4-FFF2-40B4-BE49-F238E27FC236}">
                <a16:creationId xmlns:a16="http://schemas.microsoft.com/office/drawing/2014/main" id="{DDCDA3CA-0BF8-4964-8F7F-D12530E61B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16275" y="416401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08" name="Oval 30">
            <a:extLst>
              <a:ext uri="{FF2B5EF4-FFF2-40B4-BE49-F238E27FC236}">
                <a16:creationId xmlns:a16="http://schemas.microsoft.com/office/drawing/2014/main" id="{8C6BBCDD-C535-42A8-9C29-37E96743CB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55925" y="4367213"/>
            <a:ext cx="50800" cy="57150"/>
          </a:xfrm>
          <a:prstGeom prst="ellipse">
            <a:avLst/>
          </a:prstGeom>
          <a:solidFill>
            <a:srgbClr val="FF9933"/>
          </a:solidFill>
          <a:ln w="2857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09" name="Oval 31">
            <a:extLst>
              <a:ext uri="{FF2B5EF4-FFF2-40B4-BE49-F238E27FC236}">
                <a16:creationId xmlns:a16="http://schemas.microsoft.com/office/drawing/2014/main" id="{DD12B1D5-3CE0-44D5-BE0E-43659340D7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90900" y="358775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10" name="Oval 32">
            <a:extLst>
              <a:ext uri="{FF2B5EF4-FFF2-40B4-BE49-F238E27FC236}">
                <a16:creationId xmlns:a16="http://schemas.microsoft.com/office/drawing/2014/main" id="{CD6C595B-F1FC-464A-BEDF-8754E6FFC7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25788" y="374808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11" name="Oval 33">
            <a:extLst>
              <a:ext uri="{FF2B5EF4-FFF2-40B4-BE49-F238E27FC236}">
                <a16:creationId xmlns:a16="http://schemas.microsoft.com/office/drawing/2014/main" id="{05D6A2AB-1E41-4654-9783-8DD31C5DEA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35325" y="390842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12" name="Oval 34">
            <a:extLst>
              <a:ext uri="{FF2B5EF4-FFF2-40B4-BE49-F238E27FC236}">
                <a16:creationId xmlns:a16="http://schemas.microsoft.com/office/drawing/2014/main" id="{9507592B-2D3F-481B-BDBD-B5FDD15886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97250" y="395287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13" name="Oval 35">
            <a:extLst>
              <a:ext uri="{FF2B5EF4-FFF2-40B4-BE49-F238E27FC236}">
                <a16:creationId xmlns:a16="http://schemas.microsoft.com/office/drawing/2014/main" id="{A772D9E5-090E-430A-9022-73AF171319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87738" y="401796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14" name="Oval 36">
            <a:extLst>
              <a:ext uri="{FF2B5EF4-FFF2-40B4-BE49-F238E27FC236}">
                <a16:creationId xmlns:a16="http://schemas.microsoft.com/office/drawing/2014/main" id="{017A399B-64BB-4D70-9F99-4CB9B63808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87750" y="400367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15" name="Oval 37">
            <a:extLst>
              <a:ext uri="{FF2B5EF4-FFF2-40B4-BE49-F238E27FC236}">
                <a16:creationId xmlns:a16="http://schemas.microsoft.com/office/drawing/2014/main" id="{3F06E7E2-F43D-4BFC-8A6F-532B4EAFDE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52850" y="405447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16" name="Oval 38">
            <a:extLst>
              <a:ext uri="{FF2B5EF4-FFF2-40B4-BE49-F238E27FC236}">
                <a16:creationId xmlns:a16="http://schemas.microsoft.com/office/drawing/2014/main" id="{A67C7E6B-B6B2-42D1-8906-5BE1A5A699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28975" y="443388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17" name="Oval 39">
            <a:extLst>
              <a:ext uri="{FF2B5EF4-FFF2-40B4-BE49-F238E27FC236}">
                <a16:creationId xmlns:a16="http://schemas.microsoft.com/office/drawing/2014/main" id="{2B4E6580-9F8E-47C8-80B9-39FA50001B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33750" y="443388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18" name="Oval 40">
            <a:extLst>
              <a:ext uri="{FF2B5EF4-FFF2-40B4-BE49-F238E27FC236}">
                <a16:creationId xmlns:a16="http://schemas.microsoft.com/office/drawing/2014/main" id="{FC556453-60BC-44CB-8246-F4F0870D10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29000" y="442595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19" name="Oval 41">
            <a:extLst>
              <a:ext uri="{FF2B5EF4-FFF2-40B4-BE49-F238E27FC236}">
                <a16:creationId xmlns:a16="http://schemas.microsoft.com/office/drawing/2014/main" id="{D92D80E3-4D1F-4717-9879-01CB19C069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60750" y="440372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20" name="Oval 42">
            <a:extLst>
              <a:ext uri="{FF2B5EF4-FFF2-40B4-BE49-F238E27FC236}">
                <a16:creationId xmlns:a16="http://schemas.microsoft.com/office/drawing/2014/main" id="{B702D625-5DCD-4E3B-BDD1-C659E18C63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52825" y="444817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21" name="Oval 43">
            <a:extLst>
              <a:ext uri="{FF2B5EF4-FFF2-40B4-BE49-F238E27FC236}">
                <a16:creationId xmlns:a16="http://schemas.microsoft.com/office/drawing/2014/main" id="{FE37654E-8C44-4DA6-8833-05B9AF9D25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28975" y="458628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22" name="Oval 44">
            <a:extLst>
              <a:ext uri="{FF2B5EF4-FFF2-40B4-BE49-F238E27FC236}">
                <a16:creationId xmlns:a16="http://schemas.microsoft.com/office/drawing/2014/main" id="{D92F559B-334D-4D24-AD4E-6AE4691002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0250" y="454977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23" name="Oval 45">
            <a:extLst>
              <a:ext uri="{FF2B5EF4-FFF2-40B4-BE49-F238E27FC236}">
                <a16:creationId xmlns:a16="http://schemas.microsoft.com/office/drawing/2014/main" id="{9797E2DD-75BC-492D-9C4B-4C6E160336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70238" y="4740275"/>
            <a:ext cx="50800" cy="55563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24" name="Oval 46">
            <a:extLst>
              <a:ext uri="{FF2B5EF4-FFF2-40B4-BE49-F238E27FC236}">
                <a16:creationId xmlns:a16="http://schemas.microsoft.com/office/drawing/2014/main" id="{0E24F823-19BE-4394-BE61-29B0A18919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76588" y="469582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25" name="Oval 47">
            <a:extLst>
              <a:ext uri="{FF2B5EF4-FFF2-40B4-BE49-F238E27FC236}">
                <a16:creationId xmlns:a16="http://schemas.microsoft.com/office/drawing/2014/main" id="{D89254BF-0AF0-4444-B4A3-F0E8EC716D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00413" y="465137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26" name="Oval 48">
            <a:extLst>
              <a:ext uri="{FF2B5EF4-FFF2-40B4-BE49-F238E27FC236}">
                <a16:creationId xmlns:a16="http://schemas.microsoft.com/office/drawing/2014/main" id="{9C676881-7B36-4347-9B6E-BE05989DE0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94088" y="466725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27" name="Oval 49">
            <a:extLst>
              <a:ext uri="{FF2B5EF4-FFF2-40B4-BE49-F238E27FC236}">
                <a16:creationId xmlns:a16="http://schemas.microsoft.com/office/drawing/2014/main" id="{74CA136C-8189-4499-9C5F-C0102DF629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52825" y="468153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28" name="Oval 50">
            <a:extLst>
              <a:ext uri="{FF2B5EF4-FFF2-40B4-BE49-F238E27FC236}">
                <a16:creationId xmlns:a16="http://schemas.microsoft.com/office/drawing/2014/main" id="{DC9314C4-09DF-4933-B4C5-69D7EC0FD2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81413" y="468153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29" name="Oval 51">
            <a:extLst>
              <a:ext uri="{FF2B5EF4-FFF2-40B4-BE49-F238E27FC236}">
                <a16:creationId xmlns:a16="http://schemas.microsoft.com/office/drawing/2014/main" id="{FA49DF21-FC7A-47EB-8C9D-97AFCF4D36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33800" y="467360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30" name="Oval 52">
            <a:extLst>
              <a:ext uri="{FF2B5EF4-FFF2-40B4-BE49-F238E27FC236}">
                <a16:creationId xmlns:a16="http://schemas.microsoft.com/office/drawing/2014/main" id="{64A0AD02-5751-46F5-A244-CC5BB379E6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78250" y="469582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31" name="Oval 53">
            <a:extLst>
              <a:ext uri="{FF2B5EF4-FFF2-40B4-BE49-F238E27FC236}">
                <a16:creationId xmlns:a16="http://schemas.microsoft.com/office/drawing/2014/main" id="{F7EED090-0975-4348-97E2-8F2F4BEB7B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90950" y="479107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32" name="Oval 54">
            <a:extLst>
              <a:ext uri="{FF2B5EF4-FFF2-40B4-BE49-F238E27FC236}">
                <a16:creationId xmlns:a16="http://schemas.microsoft.com/office/drawing/2014/main" id="{D002D151-762C-4854-8395-EE5B1BD579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90925" y="479742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33" name="Oval 55">
            <a:extLst>
              <a:ext uri="{FF2B5EF4-FFF2-40B4-BE49-F238E27FC236}">
                <a16:creationId xmlns:a16="http://schemas.microsoft.com/office/drawing/2014/main" id="{970E8E50-B50D-4976-9611-28703C5475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60700" y="490061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34" name="Oval 56">
            <a:extLst>
              <a:ext uri="{FF2B5EF4-FFF2-40B4-BE49-F238E27FC236}">
                <a16:creationId xmlns:a16="http://schemas.microsoft.com/office/drawing/2014/main" id="{D270AC24-FBC8-4822-B162-4FE07A720B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38488" y="500221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35" name="Oval 57">
            <a:extLst>
              <a:ext uri="{FF2B5EF4-FFF2-40B4-BE49-F238E27FC236}">
                <a16:creationId xmlns:a16="http://schemas.microsoft.com/office/drawing/2014/main" id="{4D0362B2-5A40-47F8-8CD6-77D68F338E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90900" y="484822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36" name="Oval 58">
            <a:extLst>
              <a:ext uri="{FF2B5EF4-FFF2-40B4-BE49-F238E27FC236}">
                <a16:creationId xmlns:a16="http://schemas.microsoft.com/office/drawing/2014/main" id="{0C7E749B-B210-41DD-87EC-041CDC2C4A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97250" y="492918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37" name="Oval 59">
            <a:extLst>
              <a:ext uri="{FF2B5EF4-FFF2-40B4-BE49-F238E27FC236}">
                <a16:creationId xmlns:a16="http://schemas.microsoft.com/office/drawing/2014/main" id="{C45E80A6-7D04-4C47-AF98-CDE3ACAB3D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33775" y="495776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38" name="Oval 60">
            <a:extLst>
              <a:ext uri="{FF2B5EF4-FFF2-40B4-BE49-F238E27FC236}">
                <a16:creationId xmlns:a16="http://schemas.microsoft.com/office/drawing/2014/main" id="{6920F1C2-E36A-4E7D-BB8D-18EB204417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08400" y="490061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39" name="Oval 61">
            <a:extLst>
              <a:ext uri="{FF2B5EF4-FFF2-40B4-BE49-F238E27FC236}">
                <a16:creationId xmlns:a16="http://schemas.microsoft.com/office/drawing/2014/main" id="{3ECFB542-2921-4C92-A48F-43C9E71A04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65550" y="490061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40" name="Oval 62">
            <a:extLst>
              <a:ext uri="{FF2B5EF4-FFF2-40B4-BE49-F238E27FC236}">
                <a16:creationId xmlns:a16="http://schemas.microsoft.com/office/drawing/2014/main" id="{0B30D027-076E-4C0D-9304-FE18D043B5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52850" y="494347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41" name="Oval 63">
            <a:extLst>
              <a:ext uri="{FF2B5EF4-FFF2-40B4-BE49-F238E27FC236}">
                <a16:creationId xmlns:a16="http://schemas.microsoft.com/office/drawing/2014/main" id="{A5B22D61-FC46-4874-9234-1B120A415C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46500" y="500221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42" name="Oval 64">
            <a:extLst>
              <a:ext uri="{FF2B5EF4-FFF2-40B4-BE49-F238E27FC236}">
                <a16:creationId xmlns:a16="http://schemas.microsoft.com/office/drawing/2014/main" id="{0D58D5F9-FB30-4EAB-9DEB-4E75D7F8C9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27450" y="505301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43" name="Oval 65">
            <a:extLst>
              <a:ext uri="{FF2B5EF4-FFF2-40B4-BE49-F238E27FC236}">
                <a16:creationId xmlns:a16="http://schemas.microsoft.com/office/drawing/2014/main" id="{05235599-8E30-43DA-B70F-2FA70A7091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84550" y="5097463"/>
            <a:ext cx="50800" cy="55562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44" name="Oval 66">
            <a:extLst>
              <a:ext uri="{FF2B5EF4-FFF2-40B4-BE49-F238E27FC236}">
                <a16:creationId xmlns:a16="http://schemas.microsoft.com/office/drawing/2014/main" id="{C92D13CF-2097-42D2-B545-15128467A3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17850" y="528637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45" name="Oval 67">
            <a:extLst>
              <a:ext uri="{FF2B5EF4-FFF2-40B4-BE49-F238E27FC236}">
                <a16:creationId xmlns:a16="http://schemas.microsoft.com/office/drawing/2014/main" id="{517B0399-9141-49FB-B80D-0FCE26F154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97250" y="539591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46" name="Oval 68">
            <a:extLst>
              <a:ext uri="{FF2B5EF4-FFF2-40B4-BE49-F238E27FC236}">
                <a16:creationId xmlns:a16="http://schemas.microsoft.com/office/drawing/2014/main" id="{5A71E326-57B4-471E-9786-84432E86EC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16300" y="522128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47" name="Oval 69">
            <a:extLst>
              <a:ext uri="{FF2B5EF4-FFF2-40B4-BE49-F238E27FC236}">
                <a16:creationId xmlns:a16="http://schemas.microsoft.com/office/drawing/2014/main" id="{DB7CCC06-F9CF-4FCF-A046-05ED6B78A8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60750" y="516255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48" name="Oval 70">
            <a:extLst>
              <a:ext uri="{FF2B5EF4-FFF2-40B4-BE49-F238E27FC236}">
                <a16:creationId xmlns:a16="http://schemas.microsoft.com/office/drawing/2014/main" id="{C1C15E1C-A671-4558-90E6-C875587474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14750" y="516255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49" name="Oval 71">
            <a:extLst>
              <a:ext uri="{FF2B5EF4-FFF2-40B4-BE49-F238E27FC236}">
                <a16:creationId xmlns:a16="http://schemas.microsoft.com/office/drawing/2014/main" id="{53103C18-5664-4E23-80B6-4576326509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30650" y="485616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50" name="Oval 72">
            <a:extLst>
              <a:ext uri="{FF2B5EF4-FFF2-40B4-BE49-F238E27FC236}">
                <a16:creationId xmlns:a16="http://schemas.microsoft.com/office/drawing/2014/main" id="{E2324141-8DB6-4DF8-AA86-8293F097C4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25900" y="479107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51" name="Oval 73">
            <a:extLst>
              <a:ext uri="{FF2B5EF4-FFF2-40B4-BE49-F238E27FC236}">
                <a16:creationId xmlns:a16="http://schemas.microsoft.com/office/drawing/2014/main" id="{9CDE7C38-3935-4349-850D-926BC25783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48150" y="462280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52" name="Oval 74">
            <a:extLst>
              <a:ext uri="{FF2B5EF4-FFF2-40B4-BE49-F238E27FC236}">
                <a16:creationId xmlns:a16="http://schemas.microsoft.com/office/drawing/2014/main" id="{1FFED3AF-2F47-4E0F-8C92-CB35721A11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38625" y="467360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53" name="Oval 75">
            <a:extLst>
              <a:ext uri="{FF2B5EF4-FFF2-40B4-BE49-F238E27FC236}">
                <a16:creationId xmlns:a16="http://schemas.microsoft.com/office/drawing/2014/main" id="{99CFA2A2-9AED-4A87-A823-55ECBD2C28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81475" y="469582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54" name="Oval 76">
            <a:extLst>
              <a:ext uri="{FF2B5EF4-FFF2-40B4-BE49-F238E27FC236}">
                <a16:creationId xmlns:a16="http://schemas.microsoft.com/office/drawing/2014/main" id="{0B0AE240-77FC-4C4D-964A-14A46E96A8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65650" y="472440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55" name="Oval 77">
            <a:extLst>
              <a:ext uri="{FF2B5EF4-FFF2-40B4-BE49-F238E27FC236}">
                <a16:creationId xmlns:a16="http://schemas.microsoft.com/office/drawing/2014/main" id="{50303471-8128-4D5F-9BD9-7A5AC1D0AE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81475" y="481965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56" name="Oval 78">
            <a:extLst>
              <a:ext uri="{FF2B5EF4-FFF2-40B4-BE49-F238E27FC236}">
                <a16:creationId xmlns:a16="http://schemas.microsoft.com/office/drawing/2014/main" id="{943E75C1-FA4F-4019-AC42-FAB81DDFC4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35450" y="475456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57" name="Oval 79">
            <a:extLst>
              <a:ext uri="{FF2B5EF4-FFF2-40B4-BE49-F238E27FC236}">
                <a16:creationId xmlns:a16="http://schemas.microsoft.com/office/drawing/2014/main" id="{5E94ED5B-B503-433B-900A-611569DBDB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91050" y="484187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58" name="Oval 80">
            <a:extLst>
              <a:ext uri="{FF2B5EF4-FFF2-40B4-BE49-F238E27FC236}">
                <a16:creationId xmlns:a16="http://schemas.microsoft.com/office/drawing/2014/main" id="{EA99BC64-719E-42E9-9D78-EBAB9D82B0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54488" y="497205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59" name="Oval 81">
            <a:extLst>
              <a:ext uri="{FF2B5EF4-FFF2-40B4-BE49-F238E27FC236}">
                <a16:creationId xmlns:a16="http://schemas.microsoft.com/office/drawing/2014/main" id="{77AC15FC-3F9C-440D-B45E-142C6277BE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57650" y="503078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60" name="Oval 82">
            <a:extLst>
              <a:ext uri="{FF2B5EF4-FFF2-40B4-BE49-F238E27FC236}">
                <a16:creationId xmlns:a16="http://schemas.microsoft.com/office/drawing/2014/main" id="{97240C4C-1D01-4232-9796-DBDA34B6D5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08425" y="527843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61" name="Oval 83">
            <a:extLst>
              <a:ext uri="{FF2B5EF4-FFF2-40B4-BE49-F238E27FC236}">
                <a16:creationId xmlns:a16="http://schemas.microsoft.com/office/drawing/2014/main" id="{DA80DC26-F331-4BED-930E-7BE1AD496D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94200" y="520541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62" name="Oval 84">
            <a:extLst>
              <a:ext uri="{FF2B5EF4-FFF2-40B4-BE49-F238E27FC236}">
                <a16:creationId xmlns:a16="http://schemas.microsoft.com/office/drawing/2014/main" id="{E1128933-E8EA-49B4-8813-E0F7741F6F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25925" y="520541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63" name="Oval 85">
            <a:extLst>
              <a:ext uri="{FF2B5EF4-FFF2-40B4-BE49-F238E27FC236}">
                <a16:creationId xmlns:a16="http://schemas.microsoft.com/office/drawing/2014/main" id="{FF441604-EB6C-4DCC-A8D9-35DEABD2EE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83050" y="516890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64" name="Oval 86">
            <a:extLst>
              <a:ext uri="{FF2B5EF4-FFF2-40B4-BE49-F238E27FC236}">
                <a16:creationId xmlns:a16="http://schemas.microsoft.com/office/drawing/2014/main" id="{E1C02EEB-A22C-4303-B6A9-173D7B9FB3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70325" y="517683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65" name="Oval 87">
            <a:extLst>
              <a:ext uri="{FF2B5EF4-FFF2-40B4-BE49-F238E27FC236}">
                <a16:creationId xmlns:a16="http://schemas.microsoft.com/office/drawing/2014/main" id="{E1913188-4366-41E2-8502-3E275D69D1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38575" y="515461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66" name="Oval 88">
            <a:extLst>
              <a:ext uri="{FF2B5EF4-FFF2-40B4-BE49-F238E27FC236}">
                <a16:creationId xmlns:a16="http://schemas.microsoft.com/office/drawing/2014/main" id="{16DA4B79-DBB7-483C-9797-9F5DC7ECBF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78250" y="524986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67" name="Oval 89">
            <a:extLst>
              <a:ext uri="{FF2B5EF4-FFF2-40B4-BE49-F238E27FC236}">
                <a16:creationId xmlns:a16="http://schemas.microsoft.com/office/drawing/2014/main" id="{53999360-2815-4951-A60A-8F4D4AC09E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49750" y="512603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68" name="Oval 90">
            <a:extLst>
              <a:ext uri="{FF2B5EF4-FFF2-40B4-BE49-F238E27FC236}">
                <a16:creationId xmlns:a16="http://schemas.microsoft.com/office/drawing/2014/main" id="{6288BDB6-0494-4D8E-A9E7-5A051B1E7C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19575" y="494347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69" name="Oval 91">
            <a:extLst>
              <a:ext uri="{FF2B5EF4-FFF2-40B4-BE49-F238E27FC236}">
                <a16:creationId xmlns:a16="http://schemas.microsoft.com/office/drawing/2014/main" id="{BC1250AB-94D1-4D5C-9AA6-E38C724E6B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56100" y="495776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70" name="Oval 92">
            <a:extLst>
              <a:ext uri="{FF2B5EF4-FFF2-40B4-BE49-F238E27FC236}">
                <a16:creationId xmlns:a16="http://schemas.microsoft.com/office/drawing/2014/main" id="{AD69484C-843B-4D97-8336-09C51366C6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46588" y="500856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71" name="Oval 93">
            <a:extLst>
              <a:ext uri="{FF2B5EF4-FFF2-40B4-BE49-F238E27FC236}">
                <a16:creationId xmlns:a16="http://schemas.microsoft.com/office/drawing/2014/main" id="{DC9C5C02-92FD-4666-966C-0AB6F98CAD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60925" y="497205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72" name="Oval 94">
            <a:extLst>
              <a:ext uri="{FF2B5EF4-FFF2-40B4-BE49-F238E27FC236}">
                <a16:creationId xmlns:a16="http://schemas.microsoft.com/office/drawing/2014/main" id="{155A37A7-2AA6-4063-A52D-5AFDEF8EDB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08550" y="495776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73" name="Oval 95">
            <a:extLst>
              <a:ext uri="{FF2B5EF4-FFF2-40B4-BE49-F238E27FC236}">
                <a16:creationId xmlns:a16="http://schemas.microsoft.com/office/drawing/2014/main" id="{625DBADB-07B4-4D12-9DBE-B0D2CA9144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51438" y="511810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74" name="Oval 96">
            <a:extLst>
              <a:ext uri="{FF2B5EF4-FFF2-40B4-BE49-F238E27FC236}">
                <a16:creationId xmlns:a16="http://schemas.microsoft.com/office/drawing/2014/main" id="{E5BB97B2-CAD7-4656-B50C-541417E425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68938" y="522128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75" name="Oval 97">
            <a:extLst>
              <a:ext uri="{FF2B5EF4-FFF2-40B4-BE49-F238E27FC236}">
                <a16:creationId xmlns:a16="http://schemas.microsoft.com/office/drawing/2014/main" id="{752DB785-9C81-4369-8157-25FC02C759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43350" y="523557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76" name="Oval 98">
            <a:extLst>
              <a:ext uri="{FF2B5EF4-FFF2-40B4-BE49-F238E27FC236}">
                <a16:creationId xmlns:a16="http://schemas.microsoft.com/office/drawing/2014/main" id="{8452C545-D146-4B12-9365-06F4FAE68C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98913" y="523557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77" name="Oval 99">
            <a:extLst>
              <a:ext uri="{FF2B5EF4-FFF2-40B4-BE49-F238E27FC236}">
                <a16:creationId xmlns:a16="http://schemas.microsoft.com/office/drawing/2014/main" id="{2C024550-0600-4B00-9FF4-70C83D8FB0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68750" y="530860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78" name="Oval 100">
            <a:extLst>
              <a:ext uri="{FF2B5EF4-FFF2-40B4-BE49-F238E27FC236}">
                <a16:creationId xmlns:a16="http://schemas.microsoft.com/office/drawing/2014/main" id="{3ED6EA63-455D-4737-8E96-F510EA5E3F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95725" y="558482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79" name="Oval 101">
            <a:extLst>
              <a:ext uri="{FF2B5EF4-FFF2-40B4-BE49-F238E27FC236}">
                <a16:creationId xmlns:a16="http://schemas.microsoft.com/office/drawing/2014/main" id="{BEC73208-E4D1-44CD-8C98-BF80846293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60813" y="546100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80" name="Oval 102">
            <a:extLst>
              <a:ext uri="{FF2B5EF4-FFF2-40B4-BE49-F238E27FC236}">
                <a16:creationId xmlns:a16="http://schemas.microsoft.com/office/drawing/2014/main" id="{CB644AD8-79E1-4E33-8262-9D3E668DA0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81450" y="535940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81" name="Oval 103">
            <a:extLst>
              <a:ext uri="{FF2B5EF4-FFF2-40B4-BE49-F238E27FC236}">
                <a16:creationId xmlns:a16="http://schemas.microsoft.com/office/drawing/2014/main" id="{ACE7CDAC-32CA-4CDA-A99A-4D321AB4CE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06850" y="537368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82" name="Oval 104">
            <a:extLst>
              <a:ext uri="{FF2B5EF4-FFF2-40B4-BE49-F238E27FC236}">
                <a16:creationId xmlns:a16="http://schemas.microsoft.com/office/drawing/2014/main" id="{D086B7B6-78F7-4B62-A534-A9B204725D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90988" y="529272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83" name="Oval 105">
            <a:extLst>
              <a:ext uri="{FF2B5EF4-FFF2-40B4-BE49-F238E27FC236}">
                <a16:creationId xmlns:a16="http://schemas.microsoft.com/office/drawing/2014/main" id="{19A903A0-15DF-40B7-9050-C7E4242280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90988" y="537368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84" name="Oval 106">
            <a:extLst>
              <a:ext uri="{FF2B5EF4-FFF2-40B4-BE49-F238E27FC236}">
                <a16:creationId xmlns:a16="http://schemas.microsoft.com/office/drawing/2014/main" id="{5C6FAFB0-03BE-4DA9-AE9E-F3E5E21FC5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60825" y="560705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85" name="Oval 107">
            <a:extLst>
              <a:ext uri="{FF2B5EF4-FFF2-40B4-BE49-F238E27FC236}">
                <a16:creationId xmlns:a16="http://schemas.microsoft.com/office/drawing/2014/main" id="{30AC394B-8F97-4ED7-A8F6-44FEE9294D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35438" y="547211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86" name="Oval 108">
            <a:extLst>
              <a:ext uri="{FF2B5EF4-FFF2-40B4-BE49-F238E27FC236}">
                <a16:creationId xmlns:a16="http://schemas.microsoft.com/office/drawing/2014/main" id="{5AB364B3-8F67-4655-B66A-74B2F89A53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95750" y="557053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87" name="Oval 109">
            <a:extLst>
              <a:ext uri="{FF2B5EF4-FFF2-40B4-BE49-F238E27FC236}">
                <a16:creationId xmlns:a16="http://schemas.microsoft.com/office/drawing/2014/main" id="{383CB3B8-C6FB-47D2-B20D-4E46DF2E7A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51325" y="531495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88" name="Oval 110">
            <a:extLst>
              <a:ext uri="{FF2B5EF4-FFF2-40B4-BE49-F238E27FC236}">
                <a16:creationId xmlns:a16="http://schemas.microsoft.com/office/drawing/2014/main" id="{BC830356-02DB-4B6D-B5CA-5CD669A028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24350" y="527208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89" name="Oval 111">
            <a:extLst>
              <a:ext uri="{FF2B5EF4-FFF2-40B4-BE49-F238E27FC236}">
                <a16:creationId xmlns:a16="http://schemas.microsoft.com/office/drawing/2014/main" id="{3D34A598-BED0-47B5-8989-B972C113B2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8350" y="528637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90" name="Oval 112">
            <a:extLst>
              <a:ext uri="{FF2B5EF4-FFF2-40B4-BE49-F238E27FC236}">
                <a16:creationId xmlns:a16="http://schemas.microsoft.com/office/drawing/2014/main" id="{2DE90D8C-A979-474E-B597-35D282D162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43400" y="547528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91" name="Oval 113">
            <a:extLst>
              <a:ext uri="{FF2B5EF4-FFF2-40B4-BE49-F238E27FC236}">
                <a16:creationId xmlns:a16="http://schemas.microsoft.com/office/drawing/2014/main" id="{81816969-5004-47A5-8FA9-4650A6A1D5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21188" y="551973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92" name="Oval 114">
            <a:extLst>
              <a:ext uri="{FF2B5EF4-FFF2-40B4-BE49-F238E27FC236}">
                <a16:creationId xmlns:a16="http://schemas.microsoft.com/office/drawing/2014/main" id="{87D0AC66-640F-4061-A713-27F5B09BE8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46588" y="570230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93" name="Oval 115">
            <a:extLst>
              <a:ext uri="{FF2B5EF4-FFF2-40B4-BE49-F238E27FC236}">
                <a16:creationId xmlns:a16="http://schemas.microsoft.com/office/drawing/2014/main" id="{856AA003-82DE-45CE-B546-D8CC839691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1038" y="539591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94" name="Oval 116">
            <a:extLst>
              <a:ext uri="{FF2B5EF4-FFF2-40B4-BE49-F238E27FC236}">
                <a16:creationId xmlns:a16="http://schemas.microsoft.com/office/drawing/2014/main" id="{3FF8A78F-148E-4975-953C-FB9ABA43F3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95813" y="539591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95" name="Oval 117">
            <a:extLst>
              <a:ext uri="{FF2B5EF4-FFF2-40B4-BE49-F238E27FC236}">
                <a16:creationId xmlns:a16="http://schemas.microsoft.com/office/drawing/2014/main" id="{ABCF9510-57BE-4CD2-8900-7ACF892101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8513" y="547528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96" name="Oval 118">
            <a:extLst>
              <a:ext uri="{FF2B5EF4-FFF2-40B4-BE49-F238E27FC236}">
                <a16:creationId xmlns:a16="http://schemas.microsoft.com/office/drawing/2014/main" id="{3EC8DBCB-91AF-4BB6-92FE-9ADC4B456E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11700" y="538797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97" name="Oval 119">
            <a:extLst>
              <a:ext uri="{FF2B5EF4-FFF2-40B4-BE49-F238E27FC236}">
                <a16:creationId xmlns:a16="http://schemas.microsoft.com/office/drawing/2014/main" id="{0156E198-69AB-49EC-A452-EC5DF5869B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11700" y="543242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98" name="Oval 120">
            <a:extLst>
              <a:ext uri="{FF2B5EF4-FFF2-40B4-BE49-F238E27FC236}">
                <a16:creationId xmlns:a16="http://schemas.microsoft.com/office/drawing/2014/main" id="{3EA4B8E1-12E7-4266-A81F-8E231BF310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43450" y="544671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99" name="Oval 121">
            <a:extLst>
              <a:ext uri="{FF2B5EF4-FFF2-40B4-BE49-F238E27FC236}">
                <a16:creationId xmlns:a16="http://schemas.microsoft.com/office/drawing/2014/main" id="{696F46EA-5452-438A-A92E-2A89BCCBA7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5257800"/>
            <a:ext cx="50800" cy="55563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700" name="Oval 122">
            <a:extLst>
              <a:ext uri="{FF2B5EF4-FFF2-40B4-BE49-F238E27FC236}">
                <a16:creationId xmlns:a16="http://schemas.microsoft.com/office/drawing/2014/main" id="{ABF94AEF-5E55-4731-A578-3754823EEE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2188" y="524986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701" name="Oval 123">
            <a:extLst>
              <a:ext uri="{FF2B5EF4-FFF2-40B4-BE49-F238E27FC236}">
                <a16:creationId xmlns:a16="http://schemas.microsoft.com/office/drawing/2014/main" id="{69E73A51-858D-42B9-9090-3469F7570C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33938" y="530860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702" name="Oval 124">
            <a:extLst>
              <a:ext uri="{FF2B5EF4-FFF2-40B4-BE49-F238E27FC236}">
                <a16:creationId xmlns:a16="http://schemas.microsoft.com/office/drawing/2014/main" id="{2AE37FBC-54ED-4A99-BFC8-C6BCA24142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46650" y="527208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703" name="Oval 125">
            <a:extLst>
              <a:ext uri="{FF2B5EF4-FFF2-40B4-BE49-F238E27FC236}">
                <a16:creationId xmlns:a16="http://schemas.microsoft.com/office/drawing/2014/main" id="{780AB775-ED6B-4D88-9936-3B7594EE6B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59350" y="538797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704" name="Oval 126">
            <a:extLst>
              <a:ext uri="{FF2B5EF4-FFF2-40B4-BE49-F238E27FC236}">
                <a16:creationId xmlns:a16="http://schemas.microsoft.com/office/drawing/2014/main" id="{C74485A4-C53B-41AA-9CEF-BABC72A3BF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33950" y="543877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705" name="Oval 127">
            <a:extLst>
              <a:ext uri="{FF2B5EF4-FFF2-40B4-BE49-F238E27FC236}">
                <a16:creationId xmlns:a16="http://schemas.microsoft.com/office/drawing/2014/main" id="{2FF91BE1-030E-46C9-96BD-35A20346DC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13350" y="546893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706" name="Oval 128">
            <a:extLst>
              <a:ext uri="{FF2B5EF4-FFF2-40B4-BE49-F238E27FC236}">
                <a16:creationId xmlns:a16="http://schemas.microsoft.com/office/drawing/2014/main" id="{DB9886AE-3F1F-47EA-93B2-0E38E37B0B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26050" y="566578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707" name="Oval 129">
            <a:extLst>
              <a:ext uri="{FF2B5EF4-FFF2-40B4-BE49-F238E27FC236}">
                <a16:creationId xmlns:a16="http://schemas.microsoft.com/office/drawing/2014/main" id="{1D192B52-3CEF-401E-879D-AC1569E92C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00638" y="5607050"/>
            <a:ext cx="49212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708" name="Oval 130">
            <a:extLst>
              <a:ext uri="{FF2B5EF4-FFF2-40B4-BE49-F238E27FC236}">
                <a16:creationId xmlns:a16="http://schemas.microsoft.com/office/drawing/2014/main" id="{6A92923E-3ABB-49F0-9FBF-780E433443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59350" y="554196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709" name="Oval 131">
            <a:extLst>
              <a:ext uri="{FF2B5EF4-FFF2-40B4-BE49-F238E27FC236}">
                <a16:creationId xmlns:a16="http://schemas.microsoft.com/office/drawing/2014/main" id="{D0EADC53-B54A-4E2B-B583-720BEFA2F7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72050" y="562133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710" name="Oval 132">
            <a:extLst>
              <a:ext uri="{FF2B5EF4-FFF2-40B4-BE49-F238E27FC236}">
                <a16:creationId xmlns:a16="http://schemas.microsoft.com/office/drawing/2014/main" id="{FA8185D9-287B-4A7B-8504-3C1846058C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33950" y="564991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711" name="Oval 133">
            <a:extLst>
              <a:ext uri="{FF2B5EF4-FFF2-40B4-BE49-F238E27FC236}">
                <a16:creationId xmlns:a16="http://schemas.microsoft.com/office/drawing/2014/main" id="{5D002269-3455-47DB-9A08-CFDD30292C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64088" y="540226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712" name="Oval 134">
            <a:extLst>
              <a:ext uri="{FF2B5EF4-FFF2-40B4-BE49-F238E27FC236}">
                <a16:creationId xmlns:a16="http://schemas.microsoft.com/office/drawing/2014/main" id="{E4078C93-F332-476C-B29E-01D474845C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68850" y="550545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713" name="Oval 135">
            <a:extLst>
              <a:ext uri="{FF2B5EF4-FFF2-40B4-BE49-F238E27FC236}">
                <a16:creationId xmlns:a16="http://schemas.microsoft.com/office/drawing/2014/main" id="{302DAB0F-30AD-435E-8405-3CEABDAEE6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2188" y="556260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714" name="Oval 136">
            <a:extLst>
              <a:ext uri="{FF2B5EF4-FFF2-40B4-BE49-F238E27FC236}">
                <a16:creationId xmlns:a16="http://schemas.microsoft.com/office/drawing/2014/main" id="{F1872882-AEBA-4582-A9C9-BD9C0E04EF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21238" y="561340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715" name="Oval 137">
            <a:extLst>
              <a:ext uri="{FF2B5EF4-FFF2-40B4-BE49-F238E27FC236}">
                <a16:creationId xmlns:a16="http://schemas.microsoft.com/office/drawing/2014/main" id="{1948298A-8485-482B-B7E0-156D5FAD48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54575" y="567213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716" name="Line 138">
            <a:extLst>
              <a:ext uri="{FF2B5EF4-FFF2-40B4-BE49-F238E27FC236}">
                <a16:creationId xmlns:a16="http://schemas.microsoft.com/office/drawing/2014/main" id="{2030CC53-080B-4827-A545-7F3B7C3B6EFC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2832100" y="5873750"/>
            <a:ext cx="32718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717" name="Line 139">
            <a:extLst>
              <a:ext uri="{FF2B5EF4-FFF2-40B4-BE49-F238E27FC236}">
                <a16:creationId xmlns:a16="http://schemas.microsoft.com/office/drawing/2014/main" id="{AAA2A5D1-4507-41A8-8141-1D2A9D0D12B1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3375025" y="5795963"/>
            <a:ext cx="0" cy="77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718" name="Line 140">
            <a:extLst>
              <a:ext uri="{FF2B5EF4-FFF2-40B4-BE49-F238E27FC236}">
                <a16:creationId xmlns:a16="http://schemas.microsoft.com/office/drawing/2014/main" id="{83697F63-16BE-4C94-80E1-3D9EAA433F3E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3919538" y="5795963"/>
            <a:ext cx="0" cy="77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719" name="Line 141">
            <a:extLst>
              <a:ext uri="{FF2B5EF4-FFF2-40B4-BE49-F238E27FC236}">
                <a16:creationId xmlns:a16="http://schemas.microsoft.com/office/drawing/2014/main" id="{311B48C2-09A6-4F03-A41D-B95DD10C3750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010150" y="5805488"/>
            <a:ext cx="0" cy="77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720" name="Line 142">
            <a:extLst>
              <a:ext uri="{FF2B5EF4-FFF2-40B4-BE49-F238E27FC236}">
                <a16:creationId xmlns:a16="http://schemas.microsoft.com/office/drawing/2014/main" id="{76ACCFF4-2DE0-48BC-8A5D-160C8A327625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551488" y="5794375"/>
            <a:ext cx="0" cy="96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721" name="Line 143">
            <a:extLst>
              <a:ext uri="{FF2B5EF4-FFF2-40B4-BE49-F238E27FC236}">
                <a16:creationId xmlns:a16="http://schemas.microsoft.com/office/drawing/2014/main" id="{C3F47237-56B4-46A7-A46A-485E208B5D02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115050" y="5786438"/>
            <a:ext cx="0" cy="96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722" name="Line 144">
            <a:extLst>
              <a:ext uri="{FF2B5EF4-FFF2-40B4-BE49-F238E27FC236}">
                <a16:creationId xmlns:a16="http://schemas.microsoft.com/office/drawing/2014/main" id="{D6AAA189-370E-462A-B4CA-F3D9C530C0AF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2840038" y="2195513"/>
            <a:ext cx="0" cy="3673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723" name="Line 145">
            <a:extLst>
              <a:ext uri="{FF2B5EF4-FFF2-40B4-BE49-F238E27FC236}">
                <a16:creationId xmlns:a16="http://schemas.microsoft.com/office/drawing/2014/main" id="{3E00E1C8-40CA-46AD-AC5E-2F74CC69A157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2840038" y="2209800"/>
            <a:ext cx="1301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724" name="Line 146">
            <a:extLst>
              <a:ext uri="{FF2B5EF4-FFF2-40B4-BE49-F238E27FC236}">
                <a16:creationId xmlns:a16="http://schemas.microsoft.com/office/drawing/2014/main" id="{50586D7E-43F3-496E-82E9-E5DF9FFB5534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2840038" y="2924175"/>
            <a:ext cx="103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725" name="Line 147">
            <a:extLst>
              <a:ext uri="{FF2B5EF4-FFF2-40B4-BE49-F238E27FC236}">
                <a16:creationId xmlns:a16="http://schemas.microsoft.com/office/drawing/2014/main" id="{3832B06B-1B43-464D-8A7F-B4B1301E1F00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2840038" y="3668713"/>
            <a:ext cx="142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726" name="Line 148">
            <a:extLst>
              <a:ext uri="{FF2B5EF4-FFF2-40B4-BE49-F238E27FC236}">
                <a16:creationId xmlns:a16="http://schemas.microsoft.com/office/drawing/2014/main" id="{C794956B-8097-45FD-90C7-80918102813A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2840038" y="4356100"/>
            <a:ext cx="2824162" cy="15128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727" name="Oval 149">
            <a:extLst>
              <a:ext uri="{FF2B5EF4-FFF2-40B4-BE49-F238E27FC236}">
                <a16:creationId xmlns:a16="http://schemas.microsoft.com/office/drawing/2014/main" id="{F0F1D543-E722-4D87-81D3-D05B6BF56C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08313" y="552608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728" name="Text Box 150">
            <a:extLst>
              <a:ext uri="{FF2B5EF4-FFF2-40B4-BE49-F238E27FC236}">
                <a16:creationId xmlns:a16="http://schemas.microsoft.com/office/drawing/2014/main" id="{CCBFC3D2-CE65-4D6D-8696-CE4AF5FDE8C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266950" y="2005013"/>
            <a:ext cx="6111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000">
                <a:latin typeface="Arial Unicode MS" pitchFamily="34" charset="-128"/>
              </a:rPr>
              <a:t>125</a:t>
            </a:r>
          </a:p>
        </p:txBody>
      </p:sp>
      <p:sp>
        <p:nvSpPr>
          <p:cNvPr id="24729" name="Text Box 151">
            <a:extLst>
              <a:ext uri="{FF2B5EF4-FFF2-40B4-BE49-F238E27FC236}">
                <a16:creationId xmlns:a16="http://schemas.microsoft.com/office/drawing/2014/main" id="{BF5DF760-3ABE-4979-9D37-C2833900621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762250" y="5921375"/>
            <a:ext cx="327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000">
                <a:latin typeface="Arial Unicode MS" pitchFamily="34" charset="-128"/>
              </a:rPr>
              <a:t>0</a:t>
            </a:r>
          </a:p>
        </p:txBody>
      </p:sp>
      <p:sp>
        <p:nvSpPr>
          <p:cNvPr id="24730" name="Text Box 152">
            <a:extLst>
              <a:ext uri="{FF2B5EF4-FFF2-40B4-BE49-F238E27FC236}">
                <a16:creationId xmlns:a16="http://schemas.microsoft.com/office/drawing/2014/main" id="{C09DD393-126B-4448-A717-40259D03FF6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211513" y="5921375"/>
            <a:ext cx="4699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000">
                <a:latin typeface="Arial Unicode MS" pitchFamily="34" charset="-128"/>
              </a:rPr>
              <a:t>25</a:t>
            </a:r>
          </a:p>
        </p:txBody>
      </p:sp>
      <p:sp>
        <p:nvSpPr>
          <p:cNvPr id="24731" name="Line 153">
            <a:extLst>
              <a:ext uri="{FF2B5EF4-FFF2-40B4-BE49-F238E27FC236}">
                <a16:creationId xmlns:a16="http://schemas.microsoft.com/office/drawing/2014/main" id="{7448D6AD-BD08-4C30-AE67-ACDF7C7C06DA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2840038" y="5126038"/>
            <a:ext cx="777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732" name="Line 154">
            <a:extLst>
              <a:ext uri="{FF2B5EF4-FFF2-40B4-BE49-F238E27FC236}">
                <a16:creationId xmlns:a16="http://schemas.microsoft.com/office/drawing/2014/main" id="{9DF5284C-BEA6-4A52-AA6C-584F9E91A4E8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459288" y="5810250"/>
            <a:ext cx="0" cy="66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733" name="Text Box 155">
            <a:extLst>
              <a:ext uri="{FF2B5EF4-FFF2-40B4-BE49-F238E27FC236}">
                <a16:creationId xmlns:a16="http://schemas.microsoft.com/office/drawing/2014/main" id="{D0900B08-3BD9-4ED3-8EF0-770CD2A1B86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754438" y="5921375"/>
            <a:ext cx="4699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000">
                <a:latin typeface="Arial Unicode MS" pitchFamily="34" charset="-128"/>
              </a:rPr>
              <a:t>50</a:t>
            </a:r>
          </a:p>
        </p:txBody>
      </p:sp>
      <p:sp>
        <p:nvSpPr>
          <p:cNvPr id="24734" name="Text Box 156">
            <a:extLst>
              <a:ext uri="{FF2B5EF4-FFF2-40B4-BE49-F238E27FC236}">
                <a16:creationId xmlns:a16="http://schemas.microsoft.com/office/drawing/2014/main" id="{D56D6EF7-7E1E-4E11-85F9-7445386ACDE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298950" y="5921375"/>
            <a:ext cx="4714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000">
                <a:latin typeface="Arial Unicode MS" pitchFamily="34" charset="-128"/>
              </a:rPr>
              <a:t>75</a:t>
            </a:r>
          </a:p>
        </p:txBody>
      </p:sp>
      <p:sp>
        <p:nvSpPr>
          <p:cNvPr id="24735" name="Text Box 157">
            <a:extLst>
              <a:ext uri="{FF2B5EF4-FFF2-40B4-BE49-F238E27FC236}">
                <a16:creationId xmlns:a16="http://schemas.microsoft.com/office/drawing/2014/main" id="{C99CCF59-6E6C-4FA7-9F10-F1CAF8D2971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806950" y="5921375"/>
            <a:ext cx="6111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000">
                <a:latin typeface="Arial Unicode MS" pitchFamily="34" charset="-128"/>
              </a:rPr>
              <a:t>100</a:t>
            </a:r>
          </a:p>
        </p:txBody>
      </p:sp>
      <p:sp>
        <p:nvSpPr>
          <p:cNvPr id="24736" name="Text Box 158">
            <a:extLst>
              <a:ext uri="{FF2B5EF4-FFF2-40B4-BE49-F238E27FC236}">
                <a16:creationId xmlns:a16="http://schemas.microsoft.com/office/drawing/2014/main" id="{194F71D4-B30F-46E4-971E-C90564CBC38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349875" y="5924550"/>
            <a:ext cx="6127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000">
                <a:latin typeface="Arial Unicode MS" pitchFamily="34" charset="-128"/>
              </a:rPr>
              <a:t>125</a:t>
            </a:r>
          </a:p>
        </p:txBody>
      </p:sp>
      <p:sp>
        <p:nvSpPr>
          <p:cNvPr id="24737" name="Text Box 159">
            <a:extLst>
              <a:ext uri="{FF2B5EF4-FFF2-40B4-BE49-F238E27FC236}">
                <a16:creationId xmlns:a16="http://schemas.microsoft.com/office/drawing/2014/main" id="{47AE9EBB-896D-4F51-AE4E-236A9183844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899150" y="5921375"/>
            <a:ext cx="6111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000">
                <a:latin typeface="Arial Unicode MS" pitchFamily="34" charset="-128"/>
              </a:rPr>
              <a:t>150</a:t>
            </a:r>
          </a:p>
        </p:txBody>
      </p:sp>
      <p:sp>
        <p:nvSpPr>
          <p:cNvPr id="24738" name="Text Box 160">
            <a:extLst>
              <a:ext uri="{FF2B5EF4-FFF2-40B4-BE49-F238E27FC236}">
                <a16:creationId xmlns:a16="http://schemas.microsoft.com/office/drawing/2014/main" id="{4AC2FA62-9BC5-4DCF-8D7C-3E3A64E671E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457450" y="5719763"/>
            <a:ext cx="327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000">
                <a:latin typeface="Arial Unicode MS" pitchFamily="34" charset="-128"/>
              </a:rPr>
              <a:t>0</a:t>
            </a:r>
          </a:p>
        </p:txBody>
      </p:sp>
      <p:sp>
        <p:nvSpPr>
          <p:cNvPr id="24739" name="Text Box 161">
            <a:extLst>
              <a:ext uri="{FF2B5EF4-FFF2-40B4-BE49-F238E27FC236}">
                <a16:creationId xmlns:a16="http://schemas.microsoft.com/office/drawing/2014/main" id="{BC6B4232-AF53-42C8-9BEC-A1C5AC244A6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360613" y="4991100"/>
            <a:ext cx="4699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000">
                <a:latin typeface="Arial Unicode MS" pitchFamily="34" charset="-128"/>
              </a:rPr>
              <a:t>25</a:t>
            </a:r>
          </a:p>
        </p:txBody>
      </p:sp>
      <p:sp>
        <p:nvSpPr>
          <p:cNvPr id="24740" name="Text Box 162">
            <a:extLst>
              <a:ext uri="{FF2B5EF4-FFF2-40B4-BE49-F238E27FC236}">
                <a16:creationId xmlns:a16="http://schemas.microsoft.com/office/drawing/2014/main" id="{0B11C7D2-C45A-4261-AD9D-653650CF372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360613" y="4244975"/>
            <a:ext cx="4699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000">
                <a:latin typeface="Arial Unicode MS" pitchFamily="34" charset="-128"/>
              </a:rPr>
              <a:t>50</a:t>
            </a:r>
          </a:p>
        </p:txBody>
      </p:sp>
      <p:sp>
        <p:nvSpPr>
          <p:cNvPr id="24741" name="Text Box 163">
            <a:extLst>
              <a:ext uri="{FF2B5EF4-FFF2-40B4-BE49-F238E27FC236}">
                <a16:creationId xmlns:a16="http://schemas.microsoft.com/office/drawing/2014/main" id="{C41CE96F-D89B-4C05-8D87-2B711E54AE3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360613" y="3516313"/>
            <a:ext cx="4699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000">
                <a:latin typeface="Arial Unicode MS" pitchFamily="34" charset="-128"/>
              </a:rPr>
              <a:t>75</a:t>
            </a:r>
          </a:p>
        </p:txBody>
      </p:sp>
      <p:sp>
        <p:nvSpPr>
          <p:cNvPr id="24742" name="Text Box 164">
            <a:extLst>
              <a:ext uri="{FF2B5EF4-FFF2-40B4-BE49-F238E27FC236}">
                <a16:creationId xmlns:a16="http://schemas.microsoft.com/office/drawing/2014/main" id="{1FAAB591-E52A-458C-9A23-37B788305F2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266950" y="2781300"/>
            <a:ext cx="6111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000">
                <a:latin typeface="Arial Unicode MS" pitchFamily="34" charset="-128"/>
              </a:rPr>
              <a:t>100</a:t>
            </a:r>
          </a:p>
        </p:txBody>
      </p:sp>
      <p:sp>
        <p:nvSpPr>
          <p:cNvPr id="24743" name="Text Box 165">
            <a:extLst>
              <a:ext uri="{FF2B5EF4-FFF2-40B4-BE49-F238E27FC236}">
                <a16:creationId xmlns:a16="http://schemas.microsoft.com/office/drawing/2014/main" id="{A2136489-31ED-4D64-AC40-57B99C26607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376363" y="3724275"/>
            <a:ext cx="11763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Unicode MS" pitchFamily="34" charset="-128"/>
              </a:rPr>
              <a:t>CV (%)</a:t>
            </a:r>
          </a:p>
        </p:txBody>
      </p:sp>
      <p:sp>
        <p:nvSpPr>
          <p:cNvPr id="24744" name="Text Box 166">
            <a:extLst>
              <a:ext uri="{FF2B5EF4-FFF2-40B4-BE49-F238E27FC236}">
                <a16:creationId xmlns:a16="http://schemas.microsoft.com/office/drawing/2014/main" id="{55511AAD-8DE3-4EAD-9902-94CBAB856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2738" y="5846763"/>
            <a:ext cx="64611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Unicode MS" pitchFamily="34" charset="-128"/>
              </a:rPr>
              <a:t>F%</a:t>
            </a:r>
          </a:p>
        </p:txBody>
      </p:sp>
      <p:sp>
        <p:nvSpPr>
          <p:cNvPr id="24745" name="Freeform 169">
            <a:extLst>
              <a:ext uri="{FF2B5EF4-FFF2-40B4-BE49-F238E27FC236}">
                <a16:creationId xmlns:a16="http://schemas.microsoft.com/office/drawing/2014/main" id="{E09334F3-7AAD-4FA8-8FAC-86B1AA123D51}"/>
              </a:ext>
            </a:extLst>
          </p:cNvPr>
          <p:cNvSpPr>
            <a:spLocks/>
          </p:cNvSpPr>
          <p:nvPr/>
        </p:nvSpPr>
        <p:spPr bwMode="invGray">
          <a:xfrm>
            <a:off x="6276975" y="2513013"/>
            <a:ext cx="371475" cy="1306512"/>
          </a:xfrm>
          <a:custGeom>
            <a:avLst/>
            <a:gdLst>
              <a:gd name="T0" fmla="*/ 2147483646 w 263"/>
              <a:gd name="T1" fmla="*/ 2147483646 h 823"/>
              <a:gd name="T2" fmla="*/ 2147483646 w 263"/>
              <a:gd name="T3" fmla="*/ 2147483646 h 823"/>
              <a:gd name="T4" fmla="*/ 2147483646 w 263"/>
              <a:gd name="T5" fmla="*/ 2147483646 h 823"/>
              <a:gd name="T6" fmla="*/ 2147483646 w 263"/>
              <a:gd name="T7" fmla="*/ 2147483646 h 823"/>
              <a:gd name="T8" fmla="*/ 2147483646 w 263"/>
              <a:gd name="T9" fmla="*/ 2147483646 h 823"/>
              <a:gd name="T10" fmla="*/ 2147483646 w 263"/>
              <a:gd name="T11" fmla="*/ 2147483646 h 823"/>
              <a:gd name="T12" fmla="*/ 2147483646 w 263"/>
              <a:gd name="T13" fmla="*/ 2147483646 h 823"/>
              <a:gd name="T14" fmla="*/ 2147483646 w 263"/>
              <a:gd name="T15" fmla="*/ 2147483646 h 823"/>
              <a:gd name="T16" fmla="*/ 2147483646 w 263"/>
              <a:gd name="T17" fmla="*/ 2147483646 h 823"/>
              <a:gd name="T18" fmla="*/ 2147483646 w 263"/>
              <a:gd name="T19" fmla="*/ 2147483646 h 823"/>
              <a:gd name="T20" fmla="*/ 2147483646 w 263"/>
              <a:gd name="T21" fmla="*/ 2147483646 h 823"/>
              <a:gd name="T22" fmla="*/ 2147483646 w 263"/>
              <a:gd name="T23" fmla="*/ 2147483646 h 823"/>
              <a:gd name="T24" fmla="*/ 2147483646 w 263"/>
              <a:gd name="T25" fmla="*/ 2147483646 h 823"/>
              <a:gd name="T26" fmla="*/ 2147483646 w 263"/>
              <a:gd name="T27" fmla="*/ 2147483646 h 823"/>
              <a:gd name="T28" fmla="*/ 2147483646 w 263"/>
              <a:gd name="T29" fmla="*/ 2147483646 h 823"/>
              <a:gd name="T30" fmla="*/ 2147483646 w 263"/>
              <a:gd name="T31" fmla="*/ 2147483646 h 823"/>
              <a:gd name="T32" fmla="*/ 2147483646 w 263"/>
              <a:gd name="T33" fmla="*/ 2147483646 h 823"/>
              <a:gd name="T34" fmla="*/ 2147483646 w 263"/>
              <a:gd name="T35" fmla="*/ 2147483646 h 823"/>
              <a:gd name="T36" fmla="*/ 2147483646 w 263"/>
              <a:gd name="T37" fmla="*/ 2147483646 h 823"/>
              <a:gd name="T38" fmla="*/ 2147483646 w 263"/>
              <a:gd name="T39" fmla="*/ 2147483646 h 823"/>
              <a:gd name="T40" fmla="*/ 2147483646 w 263"/>
              <a:gd name="T41" fmla="*/ 2147483646 h 823"/>
              <a:gd name="T42" fmla="*/ 2147483646 w 263"/>
              <a:gd name="T43" fmla="*/ 2147483646 h 823"/>
              <a:gd name="T44" fmla="*/ 2147483646 w 263"/>
              <a:gd name="T45" fmla="*/ 2147483646 h 823"/>
              <a:gd name="T46" fmla="*/ 2147483646 w 263"/>
              <a:gd name="T47" fmla="*/ 2147483646 h 823"/>
              <a:gd name="T48" fmla="*/ 2147483646 w 263"/>
              <a:gd name="T49" fmla="*/ 2147483646 h 823"/>
              <a:gd name="T50" fmla="*/ 2147483646 w 263"/>
              <a:gd name="T51" fmla="*/ 2147483646 h 823"/>
              <a:gd name="T52" fmla="*/ 2147483646 w 263"/>
              <a:gd name="T53" fmla="*/ 2147483646 h 823"/>
              <a:gd name="T54" fmla="*/ 2147483646 w 263"/>
              <a:gd name="T55" fmla="*/ 2147483646 h 823"/>
              <a:gd name="T56" fmla="*/ 2147483646 w 263"/>
              <a:gd name="T57" fmla="*/ 2147483646 h 823"/>
              <a:gd name="T58" fmla="*/ 2147483646 w 263"/>
              <a:gd name="T59" fmla="*/ 2147483646 h 823"/>
              <a:gd name="T60" fmla="*/ 2147483646 w 263"/>
              <a:gd name="T61" fmla="*/ 2147483646 h 823"/>
              <a:gd name="T62" fmla="*/ 2147483646 w 263"/>
              <a:gd name="T63" fmla="*/ 2147483646 h 823"/>
              <a:gd name="T64" fmla="*/ 2147483646 w 263"/>
              <a:gd name="T65" fmla="*/ 2147483646 h 823"/>
              <a:gd name="T66" fmla="*/ 2147483646 w 263"/>
              <a:gd name="T67" fmla="*/ 2147483646 h 823"/>
              <a:gd name="T68" fmla="*/ 2147483646 w 263"/>
              <a:gd name="T69" fmla="*/ 2147483646 h 823"/>
              <a:gd name="T70" fmla="*/ 2147483646 w 263"/>
              <a:gd name="T71" fmla="*/ 2147483646 h 823"/>
              <a:gd name="T72" fmla="*/ 2147483646 w 263"/>
              <a:gd name="T73" fmla="*/ 2147483646 h 823"/>
              <a:gd name="T74" fmla="*/ 2147483646 w 263"/>
              <a:gd name="T75" fmla="*/ 2147483646 h 823"/>
              <a:gd name="T76" fmla="*/ 2147483646 w 263"/>
              <a:gd name="T77" fmla="*/ 2147483646 h 823"/>
              <a:gd name="T78" fmla="*/ 2147483646 w 263"/>
              <a:gd name="T79" fmla="*/ 2147483646 h 823"/>
              <a:gd name="T80" fmla="*/ 2147483646 w 263"/>
              <a:gd name="T81" fmla="*/ 2147483646 h 823"/>
              <a:gd name="T82" fmla="*/ 2147483646 w 263"/>
              <a:gd name="T83" fmla="*/ 2147483646 h 823"/>
              <a:gd name="T84" fmla="*/ 2147483646 w 263"/>
              <a:gd name="T85" fmla="*/ 2147483646 h 8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63" h="823">
                <a:moveTo>
                  <a:pt x="91" y="116"/>
                </a:moveTo>
                <a:cubicBezTo>
                  <a:pt x="87" y="106"/>
                  <a:pt x="68" y="87"/>
                  <a:pt x="64" y="74"/>
                </a:cubicBezTo>
                <a:cubicBezTo>
                  <a:pt x="60" y="61"/>
                  <a:pt x="60" y="49"/>
                  <a:pt x="64" y="38"/>
                </a:cubicBezTo>
                <a:cubicBezTo>
                  <a:pt x="68" y="27"/>
                  <a:pt x="77" y="10"/>
                  <a:pt x="88" y="5"/>
                </a:cubicBezTo>
                <a:cubicBezTo>
                  <a:pt x="99" y="0"/>
                  <a:pt x="122" y="1"/>
                  <a:pt x="133" y="5"/>
                </a:cubicBezTo>
                <a:cubicBezTo>
                  <a:pt x="144" y="9"/>
                  <a:pt x="152" y="22"/>
                  <a:pt x="157" y="32"/>
                </a:cubicBezTo>
                <a:cubicBezTo>
                  <a:pt x="162" y="42"/>
                  <a:pt x="164" y="54"/>
                  <a:pt x="163" y="65"/>
                </a:cubicBezTo>
                <a:cubicBezTo>
                  <a:pt x="162" y="76"/>
                  <a:pt x="152" y="87"/>
                  <a:pt x="151" y="98"/>
                </a:cubicBezTo>
                <a:cubicBezTo>
                  <a:pt x="150" y="109"/>
                  <a:pt x="152" y="124"/>
                  <a:pt x="157" y="130"/>
                </a:cubicBezTo>
                <a:cubicBezTo>
                  <a:pt x="162" y="136"/>
                  <a:pt x="174" y="131"/>
                  <a:pt x="184" y="134"/>
                </a:cubicBezTo>
                <a:cubicBezTo>
                  <a:pt x="194" y="137"/>
                  <a:pt x="207" y="141"/>
                  <a:pt x="216" y="151"/>
                </a:cubicBezTo>
                <a:cubicBezTo>
                  <a:pt x="225" y="161"/>
                  <a:pt x="236" y="184"/>
                  <a:pt x="241" y="197"/>
                </a:cubicBezTo>
                <a:cubicBezTo>
                  <a:pt x="246" y="210"/>
                  <a:pt x="244" y="216"/>
                  <a:pt x="244" y="227"/>
                </a:cubicBezTo>
                <a:cubicBezTo>
                  <a:pt x="244" y="238"/>
                  <a:pt x="244" y="257"/>
                  <a:pt x="244" y="266"/>
                </a:cubicBezTo>
                <a:cubicBezTo>
                  <a:pt x="244" y="275"/>
                  <a:pt x="246" y="278"/>
                  <a:pt x="247" y="284"/>
                </a:cubicBezTo>
                <a:cubicBezTo>
                  <a:pt x="248" y="290"/>
                  <a:pt x="251" y="296"/>
                  <a:pt x="252" y="302"/>
                </a:cubicBezTo>
                <a:cubicBezTo>
                  <a:pt x="253" y="308"/>
                  <a:pt x="256" y="314"/>
                  <a:pt x="256" y="323"/>
                </a:cubicBezTo>
                <a:cubicBezTo>
                  <a:pt x="256" y="332"/>
                  <a:pt x="253" y="348"/>
                  <a:pt x="253" y="359"/>
                </a:cubicBezTo>
                <a:cubicBezTo>
                  <a:pt x="253" y="370"/>
                  <a:pt x="255" y="383"/>
                  <a:pt x="256" y="392"/>
                </a:cubicBezTo>
                <a:cubicBezTo>
                  <a:pt x="257" y="401"/>
                  <a:pt x="262" y="404"/>
                  <a:pt x="262" y="413"/>
                </a:cubicBezTo>
                <a:cubicBezTo>
                  <a:pt x="262" y="422"/>
                  <a:pt x="263" y="438"/>
                  <a:pt x="259" y="449"/>
                </a:cubicBezTo>
                <a:cubicBezTo>
                  <a:pt x="255" y="460"/>
                  <a:pt x="245" y="478"/>
                  <a:pt x="238" y="482"/>
                </a:cubicBezTo>
                <a:cubicBezTo>
                  <a:pt x="231" y="486"/>
                  <a:pt x="220" y="482"/>
                  <a:pt x="217" y="473"/>
                </a:cubicBezTo>
                <a:cubicBezTo>
                  <a:pt x="214" y="464"/>
                  <a:pt x="222" y="442"/>
                  <a:pt x="222" y="430"/>
                </a:cubicBezTo>
                <a:cubicBezTo>
                  <a:pt x="222" y="418"/>
                  <a:pt x="217" y="411"/>
                  <a:pt x="214" y="401"/>
                </a:cubicBezTo>
                <a:cubicBezTo>
                  <a:pt x="211" y="391"/>
                  <a:pt x="207" y="381"/>
                  <a:pt x="205" y="370"/>
                </a:cubicBezTo>
                <a:cubicBezTo>
                  <a:pt x="203" y="359"/>
                  <a:pt x="202" y="346"/>
                  <a:pt x="202" y="334"/>
                </a:cubicBezTo>
                <a:cubicBezTo>
                  <a:pt x="202" y="322"/>
                  <a:pt x="204" y="308"/>
                  <a:pt x="205" y="299"/>
                </a:cubicBezTo>
                <a:cubicBezTo>
                  <a:pt x="206" y="290"/>
                  <a:pt x="207" y="280"/>
                  <a:pt x="205" y="278"/>
                </a:cubicBezTo>
                <a:cubicBezTo>
                  <a:pt x="203" y="276"/>
                  <a:pt x="194" y="278"/>
                  <a:pt x="192" y="286"/>
                </a:cubicBezTo>
                <a:cubicBezTo>
                  <a:pt x="190" y="294"/>
                  <a:pt x="189" y="314"/>
                  <a:pt x="190" y="329"/>
                </a:cubicBezTo>
                <a:cubicBezTo>
                  <a:pt x="191" y="344"/>
                  <a:pt x="193" y="354"/>
                  <a:pt x="196" y="374"/>
                </a:cubicBezTo>
                <a:cubicBezTo>
                  <a:pt x="199" y="394"/>
                  <a:pt x="206" y="426"/>
                  <a:pt x="210" y="448"/>
                </a:cubicBezTo>
                <a:cubicBezTo>
                  <a:pt x="214" y="470"/>
                  <a:pt x="221" y="488"/>
                  <a:pt x="222" y="506"/>
                </a:cubicBezTo>
                <a:cubicBezTo>
                  <a:pt x="223" y="524"/>
                  <a:pt x="218" y="541"/>
                  <a:pt x="217" y="554"/>
                </a:cubicBezTo>
                <a:cubicBezTo>
                  <a:pt x="216" y="567"/>
                  <a:pt x="218" y="571"/>
                  <a:pt x="217" y="583"/>
                </a:cubicBezTo>
                <a:cubicBezTo>
                  <a:pt x="216" y="595"/>
                  <a:pt x="214" y="605"/>
                  <a:pt x="211" y="626"/>
                </a:cubicBezTo>
                <a:cubicBezTo>
                  <a:pt x="208" y="647"/>
                  <a:pt x="194" y="689"/>
                  <a:pt x="196" y="710"/>
                </a:cubicBezTo>
                <a:cubicBezTo>
                  <a:pt x="198" y="731"/>
                  <a:pt x="218" y="739"/>
                  <a:pt x="223" y="752"/>
                </a:cubicBezTo>
                <a:cubicBezTo>
                  <a:pt x="228" y="765"/>
                  <a:pt x="230" y="779"/>
                  <a:pt x="229" y="788"/>
                </a:cubicBezTo>
                <a:cubicBezTo>
                  <a:pt x="228" y="797"/>
                  <a:pt x="225" y="805"/>
                  <a:pt x="220" y="806"/>
                </a:cubicBezTo>
                <a:cubicBezTo>
                  <a:pt x="215" y="807"/>
                  <a:pt x="206" y="797"/>
                  <a:pt x="199" y="791"/>
                </a:cubicBezTo>
                <a:cubicBezTo>
                  <a:pt x="192" y="785"/>
                  <a:pt x="187" y="776"/>
                  <a:pt x="178" y="770"/>
                </a:cubicBezTo>
                <a:cubicBezTo>
                  <a:pt x="169" y="764"/>
                  <a:pt x="150" y="764"/>
                  <a:pt x="145" y="755"/>
                </a:cubicBezTo>
                <a:cubicBezTo>
                  <a:pt x="140" y="746"/>
                  <a:pt x="149" y="727"/>
                  <a:pt x="151" y="716"/>
                </a:cubicBezTo>
                <a:cubicBezTo>
                  <a:pt x="153" y="705"/>
                  <a:pt x="158" y="696"/>
                  <a:pt x="157" y="686"/>
                </a:cubicBezTo>
                <a:cubicBezTo>
                  <a:pt x="156" y="676"/>
                  <a:pt x="146" y="666"/>
                  <a:pt x="145" y="653"/>
                </a:cubicBezTo>
                <a:cubicBezTo>
                  <a:pt x="144" y="640"/>
                  <a:pt x="150" y="619"/>
                  <a:pt x="150" y="605"/>
                </a:cubicBezTo>
                <a:cubicBezTo>
                  <a:pt x="150" y="591"/>
                  <a:pt x="150" y="580"/>
                  <a:pt x="148" y="568"/>
                </a:cubicBezTo>
                <a:cubicBezTo>
                  <a:pt x="146" y="556"/>
                  <a:pt x="140" y="549"/>
                  <a:pt x="139" y="535"/>
                </a:cubicBezTo>
                <a:cubicBezTo>
                  <a:pt x="138" y="521"/>
                  <a:pt x="147" y="483"/>
                  <a:pt x="145" y="482"/>
                </a:cubicBezTo>
                <a:cubicBezTo>
                  <a:pt x="143" y="481"/>
                  <a:pt x="132" y="511"/>
                  <a:pt x="127" y="527"/>
                </a:cubicBezTo>
                <a:cubicBezTo>
                  <a:pt x="122" y="543"/>
                  <a:pt x="115" y="564"/>
                  <a:pt x="115" y="578"/>
                </a:cubicBezTo>
                <a:cubicBezTo>
                  <a:pt x="115" y="592"/>
                  <a:pt x="123" y="602"/>
                  <a:pt x="124" y="614"/>
                </a:cubicBezTo>
                <a:cubicBezTo>
                  <a:pt x="125" y="626"/>
                  <a:pt x="122" y="640"/>
                  <a:pt x="121" y="653"/>
                </a:cubicBezTo>
                <a:cubicBezTo>
                  <a:pt x="120" y="666"/>
                  <a:pt x="118" y="676"/>
                  <a:pt x="118" y="692"/>
                </a:cubicBezTo>
                <a:cubicBezTo>
                  <a:pt x="118" y="708"/>
                  <a:pt x="125" y="739"/>
                  <a:pt x="121" y="752"/>
                </a:cubicBezTo>
                <a:cubicBezTo>
                  <a:pt x="117" y="765"/>
                  <a:pt x="100" y="762"/>
                  <a:pt x="91" y="773"/>
                </a:cubicBezTo>
                <a:cubicBezTo>
                  <a:pt x="82" y="784"/>
                  <a:pt x="72" y="813"/>
                  <a:pt x="64" y="818"/>
                </a:cubicBezTo>
                <a:cubicBezTo>
                  <a:pt x="56" y="823"/>
                  <a:pt x="47" y="813"/>
                  <a:pt x="43" y="806"/>
                </a:cubicBezTo>
                <a:cubicBezTo>
                  <a:pt x="39" y="799"/>
                  <a:pt x="36" y="784"/>
                  <a:pt x="40" y="773"/>
                </a:cubicBezTo>
                <a:cubicBezTo>
                  <a:pt x="44" y="762"/>
                  <a:pt x="66" y="756"/>
                  <a:pt x="70" y="742"/>
                </a:cubicBezTo>
                <a:cubicBezTo>
                  <a:pt x="74" y="728"/>
                  <a:pt x="63" y="705"/>
                  <a:pt x="61" y="691"/>
                </a:cubicBezTo>
                <a:cubicBezTo>
                  <a:pt x="59" y="677"/>
                  <a:pt x="58" y="666"/>
                  <a:pt x="58" y="655"/>
                </a:cubicBezTo>
                <a:cubicBezTo>
                  <a:pt x="58" y="644"/>
                  <a:pt x="59" y="640"/>
                  <a:pt x="58" y="626"/>
                </a:cubicBezTo>
                <a:cubicBezTo>
                  <a:pt x="57" y="612"/>
                  <a:pt x="54" y="592"/>
                  <a:pt x="52" y="569"/>
                </a:cubicBezTo>
                <a:cubicBezTo>
                  <a:pt x="50" y="546"/>
                  <a:pt x="42" y="518"/>
                  <a:pt x="43" y="487"/>
                </a:cubicBezTo>
                <a:cubicBezTo>
                  <a:pt x="44" y="456"/>
                  <a:pt x="54" y="406"/>
                  <a:pt x="58" y="382"/>
                </a:cubicBezTo>
                <a:cubicBezTo>
                  <a:pt x="62" y="358"/>
                  <a:pt x="66" y="355"/>
                  <a:pt x="67" y="341"/>
                </a:cubicBezTo>
                <a:cubicBezTo>
                  <a:pt x="68" y="327"/>
                  <a:pt x="65" y="306"/>
                  <a:pt x="64" y="295"/>
                </a:cubicBezTo>
                <a:cubicBezTo>
                  <a:pt x="63" y="284"/>
                  <a:pt x="65" y="276"/>
                  <a:pt x="63" y="274"/>
                </a:cubicBezTo>
                <a:cubicBezTo>
                  <a:pt x="61" y="272"/>
                  <a:pt x="54" y="275"/>
                  <a:pt x="52" y="284"/>
                </a:cubicBezTo>
                <a:cubicBezTo>
                  <a:pt x="50" y="293"/>
                  <a:pt x="52" y="315"/>
                  <a:pt x="52" y="326"/>
                </a:cubicBezTo>
                <a:cubicBezTo>
                  <a:pt x="52" y="337"/>
                  <a:pt x="52" y="345"/>
                  <a:pt x="51" y="353"/>
                </a:cubicBezTo>
                <a:cubicBezTo>
                  <a:pt x="50" y="361"/>
                  <a:pt x="45" y="365"/>
                  <a:pt x="43" y="377"/>
                </a:cubicBezTo>
                <a:cubicBezTo>
                  <a:pt x="41" y="389"/>
                  <a:pt x="38" y="408"/>
                  <a:pt x="37" y="428"/>
                </a:cubicBezTo>
                <a:cubicBezTo>
                  <a:pt x="36" y="448"/>
                  <a:pt x="41" y="488"/>
                  <a:pt x="37" y="497"/>
                </a:cubicBezTo>
                <a:cubicBezTo>
                  <a:pt x="33" y="506"/>
                  <a:pt x="18" y="495"/>
                  <a:pt x="13" y="482"/>
                </a:cubicBezTo>
                <a:cubicBezTo>
                  <a:pt x="8" y="469"/>
                  <a:pt x="6" y="435"/>
                  <a:pt x="4" y="416"/>
                </a:cubicBezTo>
                <a:cubicBezTo>
                  <a:pt x="2" y="397"/>
                  <a:pt x="1" y="387"/>
                  <a:pt x="1" y="368"/>
                </a:cubicBezTo>
                <a:cubicBezTo>
                  <a:pt x="1" y="349"/>
                  <a:pt x="0" y="321"/>
                  <a:pt x="1" y="299"/>
                </a:cubicBezTo>
                <a:cubicBezTo>
                  <a:pt x="2" y="277"/>
                  <a:pt x="1" y="254"/>
                  <a:pt x="4" y="236"/>
                </a:cubicBezTo>
                <a:cubicBezTo>
                  <a:pt x="7" y="218"/>
                  <a:pt x="13" y="201"/>
                  <a:pt x="19" y="188"/>
                </a:cubicBezTo>
                <a:cubicBezTo>
                  <a:pt x="25" y="175"/>
                  <a:pt x="35" y="162"/>
                  <a:pt x="43" y="155"/>
                </a:cubicBezTo>
                <a:cubicBezTo>
                  <a:pt x="51" y="148"/>
                  <a:pt x="62" y="146"/>
                  <a:pt x="70" y="143"/>
                </a:cubicBezTo>
                <a:cubicBezTo>
                  <a:pt x="78" y="140"/>
                  <a:pt x="90" y="140"/>
                  <a:pt x="93" y="136"/>
                </a:cubicBezTo>
                <a:cubicBezTo>
                  <a:pt x="96" y="132"/>
                  <a:pt x="91" y="120"/>
                  <a:pt x="91" y="116"/>
                </a:cubicBezTo>
                <a:close/>
              </a:path>
            </a:pathLst>
          </a:custGeom>
          <a:solidFill>
            <a:srgbClr val="FF9933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746" name="Text Box 167">
            <a:extLst>
              <a:ext uri="{FF2B5EF4-FFF2-40B4-BE49-F238E27FC236}">
                <a16:creationId xmlns:a16="http://schemas.microsoft.com/office/drawing/2014/main" id="{9BFFF547-53AD-4876-8D67-147B178E0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75" y="6515100"/>
            <a:ext cx="45831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/>
              <a:t>Hellriegel et al, 1996 </a:t>
            </a:r>
            <a:r>
              <a:rPr lang="en-US" altLang="fr-FR" sz="1800" i="1"/>
              <a:t>Clin. Pharmacol. Ther</a:t>
            </a:r>
            <a:endParaRPr lang="en-US" altLang="fr-FR"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>
            <a:extLst>
              <a:ext uri="{FF2B5EF4-FFF2-40B4-BE49-F238E27FC236}">
                <a16:creationId xmlns:a16="http://schemas.microsoft.com/office/drawing/2014/main" id="{04E7A17D-6AB2-4785-9F60-71C485FEE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420688"/>
            <a:ext cx="9051925" cy="588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Line 3">
            <a:extLst>
              <a:ext uri="{FF2B5EF4-FFF2-40B4-BE49-F238E27FC236}">
                <a16:creationId xmlns:a16="http://schemas.microsoft.com/office/drawing/2014/main" id="{AC07D5E1-D42E-411D-8B07-3A83ECD04C0A}"/>
              </a:ext>
            </a:extLst>
          </p:cNvPr>
          <p:cNvSpPr>
            <a:spLocks noChangeShapeType="1"/>
          </p:cNvSpPr>
          <p:nvPr/>
        </p:nvSpPr>
        <p:spPr bwMode="auto">
          <a:xfrm>
            <a:off x="923925" y="869950"/>
            <a:ext cx="0" cy="4119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28" name="Line 4">
            <a:extLst>
              <a:ext uri="{FF2B5EF4-FFF2-40B4-BE49-F238E27FC236}">
                <a16:creationId xmlns:a16="http://schemas.microsoft.com/office/drawing/2014/main" id="{5BD219F1-D225-4EFA-819F-064334EF4F19}"/>
              </a:ext>
            </a:extLst>
          </p:cNvPr>
          <p:cNvSpPr>
            <a:spLocks noChangeShapeType="1"/>
          </p:cNvSpPr>
          <p:nvPr/>
        </p:nvSpPr>
        <p:spPr bwMode="auto">
          <a:xfrm>
            <a:off x="987425" y="5029200"/>
            <a:ext cx="78724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5" name="Group 6">
            <a:extLst>
              <a:ext uri="{FF2B5EF4-FFF2-40B4-BE49-F238E27FC236}">
                <a16:creationId xmlns:a16="http://schemas.microsoft.com/office/drawing/2014/main" id="{4CE4CEB2-4F70-477E-A9C5-9348EE376177}"/>
              </a:ext>
            </a:extLst>
          </p:cNvPr>
          <p:cNvGrpSpPr>
            <a:grpSpLocks/>
          </p:cNvGrpSpPr>
          <p:nvPr/>
        </p:nvGrpSpPr>
        <p:grpSpPr bwMode="auto">
          <a:xfrm>
            <a:off x="956979" y="2090154"/>
            <a:ext cx="7199420" cy="2839415"/>
            <a:chOff x="804" y="1246"/>
            <a:chExt cx="3636" cy="2316"/>
          </a:xfrm>
          <a:noFill/>
        </p:grpSpPr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2D7265C-D573-409C-9017-4307806A5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2368"/>
              <a:ext cx="102" cy="1194"/>
            </a:xfrm>
            <a:custGeom>
              <a:avLst/>
              <a:gdLst>
                <a:gd name="T0" fmla="*/ 0 w 102"/>
                <a:gd name="T1" fmla="*/ 1194 h 1194"/>
                <a:gd name="T2" fmla="*/ 12 w 102"/>
                <a:gd name="T3" fmla="*/ 1044 h 1194"/>
                <a:gd name="T4" fmla="*/ 24 w 102"/>
                <a:gd name="T5" fmla="*/ 882 h 1194"/>
                <a:gd name="T6" fmla="*/ 48 w 102"/>
                <a:gd name="T7" fmla="*/ 564 h 1194"/>
                <a:gd name="T8" fmla="*/ 66 w 102"/>
                <a:gd name="T9" fmla="*/ 408 h 1194"/>
                <a:gd name="T10" fmla="*/ 78 w 102"/>
                <a:gd name="T11" fmla="*/ 264 h 1194"/>
                <a:gd name="T12" fmla="*/ 90 w 102"/>
                <a:gd name="T13" fmla="*/ 126 h 1194"/>
                <a:gd name="T14" fmla="*/ 102 w 102"/>
                <a:gd name="T15" fmla="*/ 0 h 11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2" h="1194">
                  <a:moveTo>
                    <a:pt x="0" y="1194"/>
                  </a:moveTo>
                  <a:lnTo>
                    <a:pt x="12" y="1044"/>
                  </a:lnTo>
                  <a:lnTo>
                    <a:pt x="24" y="882"/>
                  </a:lnTo>
                  <a:lnTo>
                    <a:pt x="48" y="564"/>
                  </a:lnTo>
                  <a:lnTo>
                    <a:pt x="66" y="408"/>
                  </a:lnTo>
                  <a:lnTo>
                    <a:pt x="78" y="264"/>
                  </a:lnTo>
                  <a:lnTo>
                    <a:pt x="90" y="126"/>
                  </a:lnTo>
                  <a:lnTo>
                    <a:pt x="102" y="0"/>
                  </a:lnTo>
                </a:path>
              </a:pathLst>
            </a:custGeom>
            <a:grpFill/>
            <a:ln w="57150" cmpd="sng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7F04A4B5-4696-405E-ACC3-F081DC406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" y="1702"/>
              <a:ext cx="108" cy="666"/>
            </a:xfrm>
            <a:custGeom>
              <a:avLst/>
              <a:gdLst>
                <a:gd name="T0" fmla="*/ 0 w 108"/>
                <a:gd name="T1" fmla="*/ 666 h 666"/>
                <a:gd name="T2" fmla="*/ 12 w 108"/>
                <a:gd name="T3" fmla="*/ 558 h 666"/>
                <a:gd name="T4" fmla="*/ 24 w 108"/>
                <a:gd name="T5" fmla="*/ 456 h 666"/>
                <a:gd name="T6" fmla="*/ 42 w 108"/>
                <a:gd name="T7" fmla="*/ 360 h 666"/>
                <a:gd name="T8" fmla="*/ 54 w 108"/>
                <a:gd name="T9" fmla="*/ 276 h 666"/>
                <a:gd name="T10" fmla="*/ 66 w 108"/>
                <a:gd name="T11" fmla="*/ 204 h 666"/>
                <a:gd name="T12" fmla="*/ 84 w 108"/>
                <a:gd name="T13" fmla="*/ 132 h 666"/>
                <a:gd name="T14" fmla="*/ 96 w 108"/>
                <a:gd name="T15" fmla="*/ 66 h 666"/>
                <a:gd name="T16" fmla="*/ 108 w 108"/>
                <a:gd name="T17" fmla="*/ 0 h 6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8" h="666">
                  <a:moveTo>
                    <a:pt x="0" y="666"/>
                  </a:moveTo>
                  <a:lnTo>
                    <a:pt x="12" y="558"/>
                  </a:lnTo>
                  <a:lnTo>
                    <a:pt x="24" y="456"/>
                  </a:lnTo>
                  <a:lnTo>
                    <a:pt x="42" y="360"/>
                  </a:lnTo>
                  <a:lnTo>
                    <a:pt x="54" y="276"/>
                  </a:lnTo>
                  <a:lnTo>
                    <a:pt x="66" y="204"/>
                  </a:lnTo>
                  <a:lnTo>
                    <a:pt x="84" y="132"/>
                  </a:lnTo>
                  <a:lnTo>
                    <a:pt x="96" y="66"/>
                  </a:lnTo>
                  <a:lnTo>
                    <a:pt x="108" y="0"/>
                  </a:lnTo>
                </a:path>
              </a:pathLst>
            </a:custGeom>
            <a:grpFill/>
            <a:ln w="57150" cmpd="sng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F40B7AA9-F0A4-4BA3-82F1-7C19B9851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" y="1372"/>
              <a:ext cx="102" cy="330"/>
            </a:xfrm>
            <a:custGeom>
              <a:avLst/>
              <a:gdLst>
                <a:gd name="T0" fmla="*/ 0 w 102"/>
                <a:gd name="T1" fmla="*/ 330 h 330"/>
                <a:gd name="T2" fmla="*/ 12 w 102"/>
                <a:gd name="T3" fmla="*/ 270 h 330"/>
                <a:gd name="T4" fmla="*/ 24 w 102"/>
                <a:gd name="T5" fmla="*/ 222 h 330"/>
                <a:gd name="T6" fmla="*/ 36 w 102"/>
                <a:gd name="T7" fmla="*/ 174 h 330"/>
                <a:gd name="T8" fmla="*/ 54 w 102"/>
                <a:gd name="T9" fmla="*/ 132 h 330"/>
                <a:gd name="T10" fmla="*/ 78 w 102"/>
                <a:gd name="T11" fmla="*/ 60 h 330"/>
                <a:gd name="T12" fmla="*/ 102 w 102"/>
                <a:gd name="T13" fmla="*/ 0 h 3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2" h="330">
                  <a:moveTo>
                    <a:pt x="0" y="330"/>
                  </a:moveTo>
                  <a:lnTo>
                    <a:pt x="12" y="270"/>
                  </a:lnTo>
                  <a:lnTo>
                    <a:pt x="24" y="222"/>
                  </a:lnTo>
                  <a:lnTo>
                    <a:pt x="36" y="174"/>
                  </a:lnTo>
                  <a:lnTo>
                    <a:pt x="54" y="132"/>
                  </a:lnTo>
                  <a:lnTo>
                    <a:pt x="78" y="60"/>
                  </a:lnTo>
                  <a:lnTo>
                    <a:pt x="102" y="0"/>
                  </a:lnTo>
                </a:path>
              </a:pathLst>
            </a:custGeom>
            <a:grpFill/>
            <a:ln w="57150" cmpd="sng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83B5BEC4-6F9B-43B4-8A2C-A34AD6979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" y="1252"/>
              <a:ext cx="102" cy="120"/>
            </a:xfrm>
            <a:custGeom>
              <a:avLst/>
              <a:gdLst>
                <a:gd name="T0" fmla="*/ 0 w 102"/>
                <a:gd name="T1" fmla="*/ 120 h 120"/>
                <a:gd name="T2" fmla="*/ 24 w 102"/>
                <a:gd name="T3" fmla="*/ 72 h 120"/>
                <a:gd name="T4" fmla="*/ 48 w 102"/>
                <a:gd name="T5" fmla="*/ 42 h 120"/>
                <a:gd name="T6" fmla="*/ 78 w 102"/>
                <a:gd name="T7" fmla="*/ 18 h 120"/>
                <a:gd name="T8" fmla="*/ 102 w 102"/>
                <a:gd name="T9" fmla="*/ 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" h="120">
                  <a:moveTo>
                    <a:pt x="0" y="120"/>
                  </a:moveTo>
                  <a:lnTo>
                    <a:pt x="24" y="72"/>
                  </a:lnTo>
                  <a:lnTo>
                    <a:pt x="48" y="42"/>
                  </a:lnTo>
                  <a:lnTo>
                    <a:pt x="78" y="18"/>
                  </a:lnTo>
                  <a:lnTo>
                    <a:pt x="102" y="0"/>
                  </a:lnTo>
                </a:path>
              </a:pathLst>
            </a:custGeom>
            <a:grpFill/>
            <a:ln w="57150" cmpd="sng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68469EF7-BA92-4CBB-BB5E-F7C0A91A2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" y="1246"/>
              <a:ext cx="108" cy="18"/>
            </a:xfrm>
            <a:custGeom>
              <a:avLst/>
              <a:gdLst>
                <a:gd name="T0" fmla="*/ 0 w 108"/>
                <a:gd name="T1" fmla="*/ 6 h 18"/>
                <a:gd name="T2" fmla="*/ 24 w 108"/>
                <a:gd name="T3" fmla="*/ 0 h 18"/>
                <a:gd name="T4" fmla="*/ 54 w 108"/>
                <a:gd name="T5" fmla="*/ 0 h 18"/>
                <a:gd name="T6" fmla="*/ 84 w 108"/>
                <a:gd name="T7" fmla="*/ 6 h 18"/>
                <a:gd name="T8" fmla="*/ 108 w 108"/>
                <a:gd name="T9" fmla="*/ 18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18">
                  <a:moveTo>
                    <a:pt x="0" y="6"/>
                  </a:moveTo>
                  <a:lnTo>
                    <a:pt x="24" y="0"/>
                  </a:lnTo>
                  <a:lnTo>
                    <a:pt x="54" y="0"/>
                  </a:lnTo>
                  <a:lnTo>
                    <a:pt x="84" y="6"/>
                  </a:lnTo>
                  <a:lnTo>
                    <a:pt x="108" y="18"/>
                  </a:lnTo>
                </a:path>
              </a:pathLst>
            </a:custGeom>
            <a:grpFill/>
            <a:ln w="57150" cmpd="sng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02D4447D-FC47-4202-88C7-DA574166E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6" y="1264"/>
              <a:ext cx="102" cy="84"/>
            </a:xfrm>
            <a:custGeom>
              <a:avLst/>
              <a:gdLst>
                <a:gd name="T0" fmla="*/ 0 w 102"/>
                <a:gd name="T1" fmla="*/ 0 h 84"/>
                <a:gd name="T2" fmla="*/ 24 w 102"/>
                <a:gd name="T3" fmla="*/ 12 h 84"/>
                <a:gd name="T4" fmla="*/ 54 w 102"/>
                <a:gd name="T5" fmla="*/ 36 h 84"/>
                <a:gd name="T6" fmla="*/ 102 w 102"/>
                <a:gd name="T7" fmla="*/ 84 h 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" h="84">
                  <a:moveTo>
                    <a:pt x="0" y="0"/>
                  </a:moveTo>
                  <a:lnTo>
                    <a:pt x="24" y="12"/>
                  </a:lnTo>
                  <a:lnTo>
                    <a:pt x="54" y="36"/>
                  </a:lnTo>
                  <a:lnTo>
                    <a:pt x="102" y="84"/>
                  </a:lnTo>
                </a:path>
              </a:pathLst>
            </a:custGeom>
            <a:grpFill/>
            <a:ln w="57150" cmpd="sng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A84708BA-7313-48E2-B090-C19CBAB67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" y="1348"/>
              <a:ext cx="102" cy="126"/>
            </a:xfrm>
            <a:custGeom>
              <a:avLst/>
              <a:gdLst>
                <a:gd name="T0" fmla="*/ 0 w 102"/>
                <a:gd name="T1" fmla="*/ 0 h 126"/>
                <a:gd name="T2" fmla="*/ 48 w 102"/>
                <a:gd name="T3" fmla="*/ 60 h 126"/>
                <a:gd name="T4" fmla="*/ 102 w 102"/>
                <a:gd name="T5" fmla="*/ 126 h 1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" h="126">
                  <a:moveTo>
                    <a:pt x="0" y="0"/>
                  </a:moveTo>
                  <a:lnTo>
                    <a:pt x="48" y="60"/>
                  </a:lnTo>
                  <a:lnTo>
                    <a:pt x="102" y="126"/>
                  </a:lnTo>
                </a:path>
              </a:pathLst>
            </a:custGeom>
            <a:grpFill/>
            <a:ln w="57150" cmpd="sng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4E25971C-7319-4E0E-9107-5A34B8ADA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0" y="1474"/>
              <a:ext cx="102" cy="150"/>
            </a:xfrm>
            <a:custGeom>
              <a:avLst/>
              <a:gdLst>
                <a:gd name="T0" fmla="*/ 0 w 102"/>
                <a:gd name="T1" fmla="*/ 0 h 150"/>
                <a:gd name="T2" fmla="*/ 48 w 102"/>
                <a:gd name="T3" fmla="*/ 72 h 150"/>
                <a:gd name="T4" fmla="*/ 102 w 102"/>
                <a:gd name="T5" fmla="*/ 150 h 1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" h="150">
                  <a:moveTo>
                    <a:pt x="0" y="0"/>
                  </a:moveTo>
                  <a:lnTo>
                    <a:pt x="48" y="72"/>
                  </a:lnTo>
                  <a:lnTo>
                    <a:pt x="102" y="150"/>
                  </a:lnTo>
                </a:path>
              </a:pathLst>
            </a:custGeom>
            <a:grpFill/>
            <a:ln w="57150" cmpd="sng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00C37915-81FF-4B5D-952F-203763765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1624"/>
              <a:ext cx="108" cy="150"/>
            </a:xfrm>
            <a:custGeom>
              <a:avLst/>
              <a:gdLst>
                <a:gd name="T0" fmla="*/ 0 w 108"/>
                <a:gd name="T1" fmla="*/ 0 h 150"/>
                <a:gd name="T2" fmla="*/ 54 w 108"/>
                <a:gd name="T3" fmla="*/ 72 h 150"/>
                <a:gd name="T4" fmla="*/ 108 w 108"/>
                <a:gd name="T5" fmla="*/ 150 h 1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8" h="150">
                  <a:moveTo>
                    <a:pt x="0" y="0"/>
                  </a:moveTo>
                  <a:lnTo>
                    <a:pt x="54" y="72"/>
                  </a:lnTo>
                  <a:lnTo>
                    <a:pt x="108" y="150"/>
                  </a:lnTo>
                </a:path>
              </a:pathLst>
            </a:custGeom>
            <a:grpFill/>
            <a:ln w="57150" cmpd="sng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A5B1838A-BF7B-406C-8ACE-AE6707D35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1774"/>
              <a:ext cx="102" cy="156"/>
            </a:xfrm>
            <a:custGeom>
              <a:avLst/>
              <a:gdLst>
                <a:gd name="T0" fmla="*/ 0 w 102"/>
                <a:gd name="T1" fmla="*/ 0 h 156"/>
                <a:gd name="T2" fmla="*/ 54 w 102"/>
                <a:gd name="T3" fmla="*/ 78 h 156"/>
                <a:gd name="T4" fmla="*/ 102 w 102"/>
                <a:gd name="T5" fmla="*/ 156 h 1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" h="156">
                  <a:moveTo>
                    <a:pt x="0" y="0"/>
                  </a:moveTo>
                  <a:lnTo>
                    <a:pt x="54" y="78"/>
                  </a:lnTo>
                  <a:lnTo>
                    <a:pt x="102" y="156"/>
                  </a:lnTo>
                </a:path>
              </a:pathLst>
            </a:custGeom>
            <a:grpFill/>
            <a:ln w="57150" cmpd="sng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37" name="Line 17">
              <a:extLst>
                <a:ext uri="{FF2B5EF4-FFF2-40B4-BE49-F238E27FC236}">
                  <a16:creationId xmlns:a16="http://schemas.microsoft.com/office/drawing/2014/main" id="{DCA42652-957F-4E73-9586-7C5E743EEF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2" y="1930"/>
              <a:ext cx="102" cy="144"/>
            </a:xfrm>
            <a:prstGeom prst="line">
              <a:avLst/>
            </a:prstGeom>
            <a:grpFill/>
            <a:ln w="5715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4B1006F4-3CCE-4C68-A0AA-D33546BA8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" y="2074"/>
              <a:ext cx="108" cy="138"/>
            </a:xfrm>
            <a:custGeom>
              <a:avLst/>
              <a:gdLst>
                <a:gd name="T0" fmla="*/ 0 w 108"/>
                <a:gd name="T1" fmla="*/ 0 h 138"/>
                <a:gd name="T2" fmla="*/ 54 w 108"/>
                <a:gd name="T3" fmla="*/ 72 h 138"/>
                <a:gd name="T4" fmla="*/ 108 w 108"/>
                <a:gd name="T5" fmla="*/ 138 h 1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8" h="138">
                  <a:moveTo>
                    <a:pt x="0" y="0"/>
                  </a:moveTo>
                  <a:lnTo>
                    <a:pt x="54" y="72"/>
                  </a:lnTo>
                  <a:lnTo>
                    <a:pt x="108" y="138"/>
                  </a:lnTo>
                </a:path>
              </a:pathLst>
            </a:custGeom>
            <a:grpFill/>
            <a:ln w="57150" cmpd="sng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39" name="Line 19">
              <a:extLst>
                <a:ext uri="{FF2B5EF4-FFF2-40B4-BE49-F238E27FC236}">
                  <a16:creationId xmlns:a16="http://schemas.microsoft.com/office/drawing/2014/main" id="{A5A628FA-812A-4FC2-ADBA-FB77FB7010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2" y="2212"/>
              <a:ext cx="102" cy="126"/>
            </a:xfrm>
            <a:prstGeom prst="line">
              <a:avLst/>
            </a:prstGeom>
            <a:grpFill/>
            <a:ln w="5715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C2B6EB88-6221-4B6E-B519-CA1A53DD5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4" y="2338"/>
              <a:ext cx="102" cy="120"/>
            </a:xfrm>
            <a:custGeom>
              <a:avLst/>
              <a:gdLst>
                <a:gd name="T0" fmla="*/ 0 w 102"/>
                <a:gd name="T1" fmla="*/ 0 h 120"/>
                <a:gd name="T2" fmla="*/ 48 w 102"/>
                <a:gd name="T3" fmla="*/ 60 h 120"/>
                <a:gd name="T4" fmla="*/ 102 w 102"/>
                <a:gd name="T5" fmla="*/ 120 h 1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" h="120">
                  <a:moveTo>
                    <a:pt x="0" y="0"/>
                  </a:moveTo>
                  <a:lnTo>
                    <a:pt x="48" y="60"/>
                  </a:lnTo>
                  <a:lnTo>
                    <a:pt x="102" y="120"/>
                  </a:lnTo>
                </a:path>
              </a:pathLst>
            </a:custGeom>
            <a:grpFill/>
            <a:ln w="57150" cmpd="sng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772FBB87-A70D-4278-B401-E2189C279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" y="2458"/>
              <a:ext cx="108" cy="108"/>
            </a:xfrm>
            <a:custGeom>
              <a:avLst/>
              <a:gdLst>
                <a:gd name="T0" fmla="*/ 0 w 108"/>
                <a:gd name="T1" fmla="*/ 0 h 108"/>
                <a:gd name="T2" fmla="*/ 54 w 108"/>
                <a:gd name="T3" fmla="*/ 54 h 108"/>
                <a:gd name="T4" fmla="*/ 108 w 108"/>
                <a:gd name="T5" fmla="*/ 108 h 10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8" h="108">
                  <a:moveTo>
                    <a:pt x="0" y="0"/>
                  </a:moveTo>
                  <a:lnTo>
                    <a:pt x="54" y="54"/>
                  </a:lnTo>
                  <a:lnTo>
                    <a:pt x="108" y="108"/>
                  </a:lnTo>
                </a:path>
              </a:pathLst>
            </a:custGeom>
            <a:grpFill/>
            <a:ln w="57150" cmpd="sng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42" name="Line 22">
              <a:extLst>
                <a:ext uri="{FF2B5EF4-FFF2-40B4-BE49-F238E27FC236}">
                  <a16:creationId xmlns:a16="http://schemas.microsoft.com/office/drawing/2014/main" id="{A167813C-F424-4EE0-9B92-2B065EF37B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4" y="2566"/>
              <a:ext cx="102" cy="96"/>
            </a:xfrm>
            <a:prstGeom prst="line">
              <a:avLst/>
            </a:prstGeom>
            <a:grpFill/>
            <a:ln w="5715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C218BA89-B497-43FA-94D7-04C5EDF4A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" y="2662"/>
              <a:ext cx="102" cy="90"/>
            </a:xfrm>
            <a:custGeom>
              <a:avLst/>
              <a:gdLst>
                <a:gd name="T0" fmla="*/ 0 w 102"/>
                <a:gd name="T1" fmla="*/ 0 h 90"/>
                <a:gd name="T2" fmla="*/ 48 w 102"/>
                <a:gd name="T3" fmla="*/ 48 h 90"/>
                <a:gd name="T4" fmla="*/ 102 w 102"/>
                <a:gd name="T5" fmla="*/ 90 h 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" h="90">
                  <a:moveTo>
                    <a:pt x="0" y="0"/>
                  </a:moveTo>
                  <a:lnTo>
                    <a:pt x="48" y="48"/>
                  </a:lnTo>
                  <a:lnTo>
                    <a:pt x="102" y="90"/>
                  </a:lnTo>
                </a:path>
              </a:pathLst>
            </a:custGeom>
            <a:grpFill/>
            <a:ln w="57150" cmpd="sng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038D4405-346C-4D55-8B37-2BE488438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" y="2752"/>
              <a:ext cx="102" cy="78"/>
            </a:xfrm>
            <a:custGeom>
              <a:avLst/>
              <a:gdLst>
                <a:gd name="T0" fmla="*/ 0 w 102"/>
                <a:gd name="T1" fmla="*/ 0 h 78"/>
                <a:gd name="T2" fmla="*/ 48 w 102"/>
                <a:gd name="T3" fmla="*/ 42 h 78"/>
                <a:gd name="T4" fmla="*/ 102 w 102"/>
                <a:gd name="T5" fmla="*/ 78 h 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" h="78">
                  <a:moveTo>
                    <a:pt x="0" y="0"/>
                  </a:moveTo>
                  <a:lnTo>
                    <a:pt x="48" y="42"/>
                  </a:lnTo>
                  <a:lnTo>
                    <a:pt x="102" y="78"/>
                  </a:lnTo>
                </a:path>
              </a:pathLst>
            </a:custGeom>
            <a:grpFill/>
            <a:ln w="57150" cmpd="sng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F9FD9803-F424-4BD8-A78F-056D5F291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" y="2830"/>
              <a:ext cx="108" cy="78"/>
            </a:xfrm>
            <a:custGeom>
              <a:avLst/>
              <a:gdLst>
                <a:gd name="T0" fmla="*/ 0 w 108"/>
                <a:gd name="T1" fmla="*/ 0 h 78"/>
                <a:gd name="T2" fmla="*/ 54 w 108"/>
                <a:gd name="T3" fmla="*/ 42 h 78"/>
                <a:gd name="T4" fmla="*/ 108 w 108"/>
                <a:gd name="T5" fmla="*/ 78 h 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8" h="78">
                  <a:moveTo>
                    <a:pt x="0" y="0"/>
                  </a:moveTo>
                  <a:lnTo>
                    <a:pt x="54" y="42"/>
                  </a:lnTo>
                  <a:lnTo>
                    <a:pt x="108" y="78"/>
                  </a:lnTo>
                </a:path>
              </a:pathLst>
            </a:custGeom>
            <a:grpFill/>
            <a:ln w="57150" cmpd="sng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46" name="Line 26">
              <a:extLst>
                <a:ext uri="{FF2B5EF4-FFF2-40B4-BE49-F238E27FC236}">
                  <a16:creationId xmlns:a16="http://schemas.microsoft.com/office/drawing/2014/main" id="{C19A6301-7475-41EC-A77C-7AD0A35BBE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8" y="2908"/>
              <a:ext cx="102" cy="66"/>
            </a:xfrm>
            <a:prstGeom prst="line">
              <a:avLst/>
            </a:prstGeom>
            <a:grpFill/>
            <a:ln w="5715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AC79951E-5515-4304-BBBE-1DCCB668D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2974"/>
              <a:ext cx="102" cy="54"/>
            </a:xfrm>
            <a:custGeom>
              <a:avLst/>
              <a:gdLst>
                <a:gd name="T0" fmla="*/ 0 w 102"/>
                <a:gd name="T1" fmla="*/ 0 h 54"/>
                <a:gd name="T2" fmla="*/ 48 w 102"/>
                <a:gd name="T3" fmla="*/ 30 h 54"/>
                <a:gd name="T4" fmla="*/ 102 w 102"/>
                <a:gd name="T5" fmla="*/ 54 h 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" h="54">
                  <a:moveTo>
                    <a:pt x="0" y="0"/>
                  </a:moveTo>
                  <a:lnTo>
                    <a:pt x="48" y="30"/>
                  </a:lnTo>
                  <a:lnTo>
                    <a:pt x="102" y="54"/>
                  </a:lnTo>
                </a:path>
              </a:pathLst>
            </a:custGeom>
            <a:grpFill/>
            <a:ln w="57150" cmpd="sng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1428B2E2-D4CE-4DEE-8664-7FD757343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" y="3028"/>
              <a:ext cx="108" cy="54"/>
            </a:xfrm>
            <a:custGeom>
              <a:avLst/>
              <a:gdLst>
                <a:gd name="T0" fmla="*/ 0 w 108"/>
                <a:gd name="T1" fmla="*/ 0 h 54"/>
                <a:gd name="T2" fmla="*/ 54 w 108"/>
                <a:gd name="T3" fmla="*/ 30 h 54"/>
                <a:gd name="T4" fmla="*/ 108 w 108"/>
                <a:gd name="T5" fmla="*/ 54 h 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8" h="54">
                  <a:moveTo>
                    <a:pt x="0" y="0"/>
                  </a:moveTo>
                  <a:lnTo>
                    <a:pt x="54" y="30"/>
                  </a:lnTo>
                  <a:lnTo>
                    <a:pt x="108" y="54"/>
                  </a:lnTo>
                </a:path>
              </a:pathLst>
            </a:custGeom>
            <a:grpFill/>
            <a:ln w="57150" cmpd="sng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49" name="Line 29">
              <a:extLst>
                <a:ext uri="{FF2B5EF4-FFF2-40B4-BE49-F238E27FC236}">
                  <a16:creationId xmlns:a16="http://schemas.microsoft.com/office/drawing/2014/main" id="{0EDD7F6E-2322-44C3-94D3-09E99CB004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0" y="3082"/>
              <a:ext cx="102" cy="48"/>
            </a:xfrm>
            <a:prstGeom prst="line">
              <a:avLst/>
            </a:prstGeom>
            <a:grpFill/>
            <a:ln w="5715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50" name="Line 30">
              <a:extLst>
                <a:ext uri="{FF2B5EF4-FFF2-40B4-BE49-F238E27FC236}">
                  <a16:creationId xmlns:a16="http://schemas.microsoft.com/office/drawing/2014/main" id="{CED20873-7DFF-4D4D-B975-F04791A2DE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2" y="3130"/>
              <a:ext cx="102" cy="42"/>
            </a:xfrm>
            <a:prstGeom prst="line">
              <a:avLst/>
            </a:prstGeom>
            <a:grpFill/>
            <a:ln w="5715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353E276D-CA1C-483C-BB4D-F4E9FCCC0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" y="3172"/>
              <a:ext cx="108" cy="42"/>
            </a:xfrm>
            <a:custGeom>
              <a:avLst/>
              <a:gdLst>
                <a:gd name="T0" fmla="*/ 0 w 108"/>
                <a:gd name="T1" fmla="*/ 0 h 42"/>
                <a:gd name="T2" fmla="*/ 54 w 108"/>
                <a:gd name="T3" fmla="*/ 24 h 42"/>
                <a:gd name="T4" fmla="*/ 108 w 108"/>
                <a:gd name="T5" fmla="*/ 42 h 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8" h="42">
                  <a:moveTo>
                    <a:pt x="0" y="0"/>
                  </a:moveTo>
                  <a:lnTo>
                    <a:pt x="54" y="24"/>
                  </a:lnTo>
                  <a:lnTo>
                    <a:pt x="108" y="42"/>
                  </a:lnTo>
                </a:path>
              </a:pathLst>
            </a:custGeom>
            <a:grpFill/>
            <a:ln w="57150" cmpd="sng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52" name="Line 32">
              <a:extLst>
                <a:ext uri="{FF2B5EF4-FFF2-40B4-BE49-F238E27FC236}">
                  <a16:creationId xmlns:a16="http://schemas.microsoft.com/office/drawing/2014/main" id="{DB6F4F0F-18FB-4862-B6B7-8F937DA11E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2" y="3214"/>
              <a:ext cx="102" cy="36"/>
            </a:xfrm>
            <a:prstGeom prst="line">
              <a:avLst/>
            </a:prstGeom>
            <a:grpFill/>
            <a:ln w="5715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53" name="Line 33">
              <a:extLst>
                <a:ext uri="{FF2B5EF4-FFF2-40B4-BE49-F238E27FC236}">
                  <a16:creationId xmlns:a16="http://schemas.microsoft.com/office/drawing/2014/main" id="{3314A226-B57D-4576-B91D-B5F9248E0F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3250"/>
              <a:ext cx="102" cy="30"/>
            </a:xfrm>
            <a:prstGeom prst="line">
              <a:avLst/>
            </a:prstGeom>
            <a:grpFill/>
            <a:ln w="5715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54" name="Line 34">
              <a:extLst>
                <a:ext uri="{FF2B5EF4-FFF2-40B4-BE49-F238E27FC236}">
                  <a16:creationId xmlns:a16="http://schemas.microsoft.com/office/drawing/2014/main" id="{992CEC67-4AE5-47CE-BF81-B50AC0BAC8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6" y="3280"/>
              <a:ext cx="102" cy="30"/>
            </a:xfrm>
            <a:prstGeom prst="line">
              <a:avLst/>
            </a:prstGeom>
            <a:grpFill/>
            <a:ln w="5715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FFDB6224-7C7E-4948-9589-B2C3D4602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" y="3310"/>
              <a:ext cx="108" cy="24"/>
            </a:xfrm>
            <a:custGeom>
              <a:avLst/>
              <a:gdLst>
                <a:gd name="T0" fmla="*/ 0 w 108"/>
                <a:gd name="T1" fmla="*/ 0 h 24"/>
                <a:gd name="T2" fmla="*/ 54 w 108"/>
                <a:gd name="T3" fmla="*/ 12 h 24"/>
                <a:gd name="T4" fmla="*/ 108 w 108"/>
                <a:gd name="T5" fmla="*/ 24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8" h="24">
                  <a:moveTo>
                    <a:pt x="0" y="0"/>
                  </a:moveTo>
                  <a:lnTo>
                    <a:pt x="54" y="12"/>
                  </a:lnTo>
                  <a:lnTo>
                    <a:pt x="108" y="24"/>
                  </a:lnTo>
                </a:path>
              </a:pathLst>
            </a:custGeom>
            <a:grpFill/>
            <a:ln w="57150" cmpd="sng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56" name="Line 36">
              <a:extLst>
                <a:ext uri="{FF2B5EF4-FFF2-40B4-BE49-F238E27FC236}">
                  <a16:creationId xmlns:a16="http://schemas.microsoft.com/office/drawing/2014/main" id="{85AB2C89-92E1-4BCF-AA9A-581B30134E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6" y="3334"/>
              <a:ext cx="102" cy="24"/>
            </a:xfrm>
            <a:prstGeom prst="line">
              <a:avLst/>
            </a:prstGeom>
            <a:grpFill/>
            <a:ln w="5715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57" name="Line 37">
              <a:extLst>
                <a:ext uri="{FF2B5EF4-FFF2-40B4-BE49-F238E27FC236}">
                  <a16:creationId xmlns:a16="http://schemas.microsoft.com/office/drawing/2014/main" id="{7045E681-4D0A-40DE-A547-18D28959EA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8" y="3358"/>
              <a:ext cx="102" cy="18"/>
            </a:xfrm>
            <a:prstGeom prst="line">
              <a:avLst/>
            </a:prstGeom>
            <a:grpFill/>
            <a:ln w="5715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D94C2D9A-91A6-4160-B47A-41E2D876A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" y="3376"/>
              <a:ext cx="108" cy="18"/>
            </a:xfrm>
            <a:custGeom>
              <a:avLst/>
              <a:gdLst>
                <a:gd name="T0" fmla="*/ 0 w 108"/>
                <a:gd name="T1" fmla="*/ 0 h 18"/>
                <a:gd name="T2" fmla="*/ 54 w 108"/>
                <a:gd name="T3" fmla="*/ 6 h 18"/>
                <a:gd name="T4" fmla="*/ 108 w 108"/>
                <a:gd name="T5" fmla="*/ 18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8" h="18">
                  <a:moveTo>
                    <a:pt x="0" y="0"/>
                  </a:moveTo>
                  <a:lnTo>
                    <a:pt x="54" y="6"/>
                  </a:lnTo>
                  <a:lnTo>
                    <a:pt x="108" y="18"/>
                  </a:lnTo>
                </a:path>
              </a:pathLst>
            </a:custGeom>
            <a:grpFill/>
            <a:ln w="57150" cmpd="sng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59" name="Line 39">
              <a:extLst>
                <a:ext uri="{FF2B5EF4-FFF2-40B4-BE49-F238E27FC236}">
                  <a16:creationId xmlns:a16="http://schemas.microsoft.com/office/drawing/2014/main" id="{0E8EE04D-C025-48DE-BF8D-0343DA8495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3394"/>
              <a:ext cx="102" cy="18"/>
            </a:xfrm>
            <a:prstGeom prst="line">
              <a:avLst/>
            </a:prstGeom>
            <a:grpFill/>
            <a:ln w="5715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60" name="Line 40">
              <a:extLst>
                <a:ext uri="{FF2B5EF4-FFF2-40B4-BE49-F238E27FC236}">
                  <a16:creationId xmlns:a16="http://schemas.microsoft.com/office/drawing/2014/main" id="{5195D273-5E06-45B4-ABEF-25A61F5D1F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0" y="3412"/>
              <a:ext cx="102" cy="18"/>
            </a:xfrm>
            <a:prstGeom prst="line">
              <a:avLst/>
            </a:prstGeom>
            <a:grpFill/>
            <a:ln w="5715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61" name="Line 41">
              <a:extLst>
                <a:ext uri="{FF2B5EF4-FFF2-40B4-BE49-F238E27FC236}">
                  <a16:creationId xmlns:a16="http://schemas.microsoft.com/office/drawing/2014/main" id="{FEEA0AE9-32E6-4553-9A7F-AA1E9EB835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2" y="3430"/>
              <a:ext cx="108" cy="12"/>
            </a:xfrm>
            <a:prstGeom prst="line">
              <a:avLst/>
            </a:prstGeom>
            <a:grpFill/>
            <a:ln w="5715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</p:grpSp>
      <p:pic>
        <p:nvPicPr>
          <p:cNvPr id="25606" name="Image 1">
            <a:extLst>
              <a:ext uri="{FF2B5EF4-FFF2-40B4-BE49-F238E27FC236}">
                <a16:creationId xmlns:a16="http://schemas.microsoft.com/office/drawing/2014/main" id="{5A9263FF-A040-4C91-A3C8-BCB5C43979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38" y="962025"/>
            <a:ext cx="2878137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3">
            <a:extLst>
              <a:ext uri="{FF2B5EF4-FFF2-40B4-BE49-F238E27FC236}">
                <a16:creationId xmlns:a16="http://schemas.microsoft.com/office/drawing/2014/main" id="{981E0F44-C41A-4432-A512-8D8DA7EEB1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0938" y="3048000"/>
            <a:ext cx="0" cy="3124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75" name="Line 4">
            <a:extLst>
              <a:ext uri="{FF2B5EF4-FFF2-40B4-BE49-F238E27FC236}">
                <a16:creationId xmlns:a16="http://schemas.microsoft.com/office/drawing/2014/main" id="{0227E8BE-A50D-47F1-B909-FB8ABC38F82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0938" y="6172200"/>
            <a:ext cx="6435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76" name="Text Box 5">
            <a:extLst>
              <a:ext uri="{FF2B5EF4-FFF2-40B4-BE49-F238E27FC236}">
                <a16:creationId xmlns:a16="http://schemas.microsoft.com/office/drawing/2014/main" id="{0916A90D-27F9-4A3F-A57B-FBA3A8044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13" y="6324600"/>
            <a:ext cx="93821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Dose</a:t>
            </a:r>
          </a:p>
        </p:txBody>
      </p:sp>
      <p:sp>
        <p:nvSpPr>
          <p:cNvPr id="28677" name="Text Box 6">
            <a:extLst>
              <a:ext uri="{FF2B5EF4-FFF2-40B4-BE49-F238E27FC236}">
                <a16:creationId xmlns:a16="http://schemas.microsoft.com/office/drawing/2014/main" id="{2DB0B220-2BD3-4E3E-A372-776314434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6175375"/>
            <a:ext cx="4413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600" b="1"/>
              <a:t>1</a:t>
            </a:r>
          </a:p>
        </p:txBody>
      </p:sp>
      <p:sp>
        <p:nvSpPr>
          <p:cNvPr id="205831" name="Text Box 7">
            <a:extLst>
              <a:ext uri="{FF2B5EF4-FFF2-40B4-BE49-F238E27FC236}">
                <a16:creationId xmlns:a16="http://schemas.microsoft.com/office/drawing/2014/main" id="{783B8B01-F732-4FE1-8105-93E15E268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4638" y="6175375"/>
            <a:ext cx="4413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600" b="1"/>
              <a:t>5</a:t>
            </a:r>
          </a:p>
        </p:txBody>
      </p:sp>
      <p:sp>
        <p:nvSpPr>
          <p:cNvPr id="28679" name="Text Box 8">
            <a:extLst>
              <a:ext uri="{FF2B5EF4-FFF2-40B4-BE49-F238E27FC236}">
                <a16:creationId xmlns:a16="http://schemas.microsoft.com/office/drawing/2014/main" id="{C6FE5288-E5F5-4BCA-88DC-27FC1C2C960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28600" y="4044951"/>
            <a:ext cx="175577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Exposition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interne</a:t>
            </a:r>
          </a:p>
        </p:txBody>
      </p:sp>
      <p:sp>
        <p:nvSpPr>
          <p:cNvPr id="28680" name="Text Box 9">
            <a:extLst>
              <a:ext uri="{FF2B5EF4-FFF2-40B4-BE49-F238E27FC236}">
                <a16:creationId xmlns:a16="http://schemas.microsoft.com/office/drawing/2014/main" id="{5C8DC878-01ED-46B0-BE13-6DC75D57F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0" y="2959100"/>
            <a:ext cx="127793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Seuil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toxique</a:t>
            </a:r>
          </a:p>
        </p:txBody>
      </p:sp>
      <p:sp>
        <p:nvSpPr>
          <p:cNvPr id="28681" name="Text Box 10">
            <a:extLst>
              <a:ext uri="{FF2B5EF4-FFF2-40B4-BE49-F238E27FC236}">
                <a16:creationId xmlns:a16="http://schemas.microsoft.com/office/drawing/2014/main" id="{3A007D0E-7B77-4B6F-8C3F-A17CE76B2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3894138"/>
            <a:ext cx="23114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Seuil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therapeutique</a:t>
            </a:r>
          </a:p>
        </p:txBody>
      </p:sp>
      <p:sp>
        <p:nvSpPr>
          <p:cNvPr id="205835" name="Text Box 11">
            <a:extLst>
              <a:ext uri="{FF2B5EF4-FFF2-40B4-BE49-F238E27FC236}">
                <a16:creationId xmlns:a16="http://schemas.microsoft.com/office/drawing/2014/main" id="{6E02CBCC-3FE8-4551-B76E-98305A6C7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6263" y="4997450"/>
            <a:ext cx="4470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A50021"/>
                </a:solidFill>
              </a:rPr>
              <a:t>Sous-exposition</a:t>
            </a:r>
          </a:p>
          <a:p>
            <a:pPr algn="ctr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A50021"/>
                </a:solidFill>
              </a:rPr>
              <a:t>(échec thérapeutique)</a:t>
            </a:r>
          </a:p>
        </p:txBody>
      </p:sp>
      <p:sp>
        <p:nvSpPr>
          <p:cNvPr id="28683" name="Line 13">
            <a:extLst>
              <a:ext uri="{FF2B5EF4-FFF2-40B4-BE49-F238E27FC236}">
                <a16:creationId xmlns:a16="http://schemas.microsoft.com/office/drawing/2014/main" id="{D16EB303-06F6-4A07-9D89-71363E495E1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0938" y="33528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05838" name="Group 14">
            <a:extLst>
              <a:ext uri="{FF2B5EF4-FFF2-40B4-BE49-F238E27FC236}">
                <a16:creationId xmlns:a16="http://schemas.microsoft.com/office/drawing/2014/main" id="{8EBB0EB9-4A9E-40C8-95BF-0415264FD0F4}"/>
              </a:ext>
            </a:extLst>
          </p:cNvPr>
          <p:cNvGrpSpPr>
            <a:grpSpLocks/>
          </p:cNvGrpSpPr>
          <p:nvPr/>
        </p:nvGrpSpPr>
        <p:grpSpPr bwMode="auto">
          <a:xfrm>
            <a:off x="5075238" y="3124200"/>
            <a:ext cx="949325" cy="1397000"/>
            <a:chOff x="3597" y="1968"/>
            <a:chExt cx="672" cy="880"/>
          </a:xfrm>
        </p:grpSpPr>
        <p:sp>
          <p:nvSpPr>
            <p:cNvPr id="28695" name="Rectangle 15">
              <a:extLst>
                <a:ext uri="{FF2B5EF4-FFF2-40B4-BE49-F238E27FC236}">
                  <a16:creationId xmlns:a16="http://schemas.microsoft.com/office/drawing/2014/main" id="{310B6E51-7D71-459A-8078-6A9476905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7" y="2112"/>
              <a:ext cx="672" cy="574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8696" name="Rectangle 16">
              <a:extLst>
                <a:ext uri="{FF2B5EF4-FFF2-40B4-BE49-F238E27FC236}">
                  <a16:creationId xmlns:a16="http://schemas.microsoft.com/office/drawing/2014/main" id="{0F9DA2FA-0AFD-474B-9B91-CCCE78E3AE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7" y="1968"/>
              <a:ext cx="672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8697" name="Rectangle 17">
              <a:extLst>
                <a:ext uri="{FF2B5EF4-FFF2-40B4-BE49-F238E27FC236}">
                  <a16:creationId xmlns:a16="http://schemas.microsoft.com/office/drawing/2014/main" id="{6FE3D0BE-FD18-4D56-995F-9566A8F2D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7" y="2704"/>
              <a:ext cx="672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</p:grpSp>
      <p:sp>
        <p:nvSpPr>
          <p:cNvPr id="28685" name="Line 18">
            <a:extLst>
              <a:ext uri="{FF2B5EF4-FFF2-40B4-BE49-F238E27FC236}">
                <a16:creationId xmlns:a16="http://schemas.microsoft.com/office/drawing/2014/main" id="{488A9DC2-E6B4-44C2-B631-CE2A9794E79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0938" y="429895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5843" name="Text Box 19">
            <a:extLst>
              <a:ext uri="{FF2B5EF4-FFF2-40B4-BE49-F238E27FC236}">
                <a16:creationId xmlns:a16="http://schemas.microsoft.com/office/drawing/2014/main" id="{60D01473-568E-4192-9DEF-1D21A43D0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2363" y="2122488"/>
            <a:ext cx="3775075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A50021"/>
                </a:solidFill>
              </a:rPr>
              <a:t>Sur-exposition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A50021"/>
                </a:solidFill>
              </a:rPr>
              <a:t>(effets indésirables)</a:t>
            </a:r>
          </a:p>
        </p:txBody>
      </p:sp>
      <p:sp>
        <p:nvSpPr>
          <p:cNvPr id="28687" name="Text Box 20">
            <a:extLst>
              <a:ext uri="{FF2B5EF4-FFF2-40B4-BE49-F238E27FC236}">
                <a16:creationId xmlns:a16="http://schemas.microsoft.com/office/drawing/2014/main" id="{2FDC99A9-F0B0-4470-B358-234C7B2FC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2339975"/>
            <a:ext cx="20240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AUC ou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concentrations</a:t>
            </a:r>
          </a:p>
        </p:txBody>
      </p:sp>
      <p:sp>
        <p:nvSpPr>
          <p:cNvPr id="205845" name="Rectangle 21">
            <a:extLst>
              <a:ext uri="{FF2B5EF4-FFF2-40B4-BE49-F238E27FC236}">
                <a16:creationId xmlns:a16="http://schemas.microsoft.com/office/drawing/2014/main" id="{53031D42-F658-4D61-9FCC-F26972BCE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3450" y="3500438"/>
            <a:ext cx="949325" cy="6477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I.V.</a:t>
            </a:r>
          </a:p>
        </p:txBody>
      </p:sp>
      <p:sp>
        <p:nvSpPr>
          <p:cNvPr id="28689" name="Espace réservé du numéro de diapositive 1">
            <a:extLst>
              <a:ext uri="{FF2B5EF4-FFF2-40B4-BE49-F238E27FC236}">
                <a16:creationId xmlns:a16="http://schemas.microsoft.com/office/drawing/2014/main" id="{E39CF5CA-8EB7-44E2-8677-C8C97775DE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6C5F864-8550-4FE0-9956-83727A3B65F6}" type="slidenum">
              <a:rPr lang="fr-FR" altLang="fr-FR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AB49D764-A2BA-4D0B-938E-88CFFB323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3450" y="4568825"/>
            <a:ext cx="949325" cy="140176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2000" b="1">
                <a:solidFill>
                  <a:srgbClr val="333399"/>
                </a:solidFill>
              </a:rPr>
              <a:t>VO 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2000" b="1">
                <a:solidFill>
                  <a:srgbClr val="333399"/>
                </a:solidFill>
              </a:rPr>
              <a:t>F moy.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2000" b="1">
                <a:solidFill>
                  <a:srgbClr val="333399"/>
                </a:solidFill>
              </a:rPr>
              <a:t>=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2000" b="1">
                <a:solidFill>
                  <a:srgbClr val="333399"/>
                </a:solidFill>
              </a:rPr>
              <a:t>20%</a:t>
            </a: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B0B049A8-0984-49EB-A7D2-B616D7141079}"/>
              </a:ext>
            </a:extLst>
          </p:cNvPr>
          <p:cNvCxnSpPr/>
          <p:nvPr/>
        </p:nvCxnSpPr>
        <p:spPr>
          <a:xfrm flipV="1">
            <a:off x="3436938" y="3689350"/>
            <a:ext cx="1593850" cy="1581150"/>
          </a:xfrm>
          <a:prstGeom prst="straightConnector1">
            <a:avLst/>
          </a:prstGeom>
          <a:ln w="762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6" name="ZoneTexte 3">
            <a:extLst>
              <a:ext uri="{FF2B5EF4-FFF2-40B4-BE49-F238E27FC236}">
                <a16:creationId xmlns:a16="http://schemas.microsoft.com/office/drawing/2014/main" id="{FD7D90ED-A312-42B8-AE50-233A59C550A9}"/>
              </a:ext>
            </a:extLst>
          </p:cNvPr>
          <p:cNvSpPr txBox="1">
            <a:spLocks noChangeArrowheads="1"/>
          </p:cNvSpPr>
          <p:nvPr/>
        </p:nvSpPr>
        <p:spPr bwMode="auto">
          <a:xfrm rot="-2622407">
            <a:off x="3403600" y="4092575"/>
            <a:ext cx="1239838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6600"/>
                </a:solidFill>
              </a:rPr>
              <a:t>Dose x 5</a:t>
            </a:r>
          </a:p>
        </p:txBody>
      </p:sp>
      <p:sp>
        <p:nvSpPr>
          <p:cNvPr id="28693" name="Rectangle 168">
            <a:extLst>
              <a:ext uri="{FF2B5EF4-FFF2-40B4-BE49-F238E27FC236}">
                <a16:creationId xmlns:a16="http://schemas.microsoft.com/office/drawing/2014/main" id="{4F35A3BA-5CC9-426A-8747-BCD604933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825" y="476250"/>
            <a:ext cx="8642350" cy="54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600"/>
              <a:t>Biodisponibilité absolue</a:t>
            </a:r>
            <a:endParaRPr lang="en-US" altLang="fr-FR" sz="3600"/>
          </a:p>
        </p:txBody>
      </p:sp>
      <p:sp>
        <p:nvSpPr>
          <p:cNvPr id="29" name="Rectangle 169">
            <a:extLst>
              <a:ext uri="{FF2B5EF4-FFF2-40B4-BE49-F238E27FC236}">
                <a16:creationId xmlns:a16="http://schemas.microsoft.com/office/drawing/2014/main" id="{D13F0333-48E3-43E3-8B9C-378B07B62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3" y="1068388"/>
            <a:ext cx="9104312" cy="663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FR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  <a:cs typeface="+mn-cs"/>
              </a:rPr>
              <a:t>Source majeure de </a:t>
            </a:r>
            <a:r>
              <a:rPr lang="fr-FR" sz="2800" dirty="0">
                <a:solidFill>
                  <a:srgbClr val="FF6600"/>
                </a:solidFill>
                <a:latin typeface="Arial" charset="0"/>
                <a:cs typeface="+mn-cs"/>
              </a:rPr>
              <a:t>variabilité interindividuelle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1" grpId="0"/>
      <p:bldP spid="205835" grpId="0"/>
      <p:bldP spid="205843" grpId="0"/>
      <p:bldP spid="23" grpId="0" animBg="1"/>
      <p:bldP spid="143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3" descr="Résultat de recherche d'images pour &quot;grapefruit juice&quot;">
            <a:extLst>
              <a:ext uri="{FF2B5EF4-FFF2-40B4-BE49-F238E27FC236}">
                <a16:creationId xmlns:a16="http://schemas.microsoft.com/office/drawing/2014/main" id="{B0FA514F-142A-4FBF-810D-C0F499AD1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2560638"/>
            <a:ext cx="2166937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ext Box 2">
            <a:extLst>
              <a:ext uri="{FF2B5EF4-FFF2-40B4-BE49-F238E27FC236}">
                <a16:creationId xmlns:a16="http://schemas.microsoft.com/office/drawing/2014/main" id="{26D3ED66-8143-4584-8D72-7D09BA210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" y="2205038"/>
            <a:ext cx="6819900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en-US" sz="2000" b="1" dirty="0">
                <a:solidFill>
                  <a:schemeClr val="accent1">
                    <a:lumMod val="90000"/>
                  </a:schemeClr>
                </a:solidFill>
                <a:latin typeface="+mn-lt"/>
                <a:cs typeface="+mn-cs"/>
              </a:rPr>
              <a:t>Effet du </a:t>
            </a:r>
            <a:r>
              <a:rPr lang="fr-FR" altLang="en-US" sz="2000" b="1" dirty="0">
                <a:solidFill>
                  <a:srgbClr val="FF5050"/>
                </a:solidFill>
                <a:latin typeface="+mn-lt"/>
                <a:cs typeface="+mn-cs"/>
              </a:rPr>
              <a:t>jus de pamplemousse </a:t>
            </a:r>
            <a:r>
              <a:rPr lang="fr-FR" altLang="en-US" sz="2000" b="1" dirty="0">
                <a:solidFill>
                  <a:schemeClr val="accent1">
                    <a:lumMod val="90000"/>
                  </a:schemeClr>
                </a:solidFill>
                <a:latin typeface="+mn-lt"/>
                <a:cs typeface="+mn-cs"/>
              </a:rPr>
              <a:t>sur les concentrations sanguines de </a:t>
            </a:r>
            <a:r>
              <a:rPr lang="fr-FR" altLang="en-US" sz="2000" b="1" dirty="0" err="1">
                <a:solidFill>
                  <a:schemeClr val="accent1">
                    <a:lumMod val="90000"/>
                  </a:schemeClr>
                </a:solidFill>
                <a:latin typeface="+mn-lt"/>
                <a:cs typeface="+mn-cs"/>
              </a:rPr>
              <a:t>felodipine</a:t>
            </a:r>
            <a:r>
              <a:rPr lang="fr-FR" altLang="en-US" sz="2000" b="1" dirty="0">
                <a:solidFill>
                  <a:schemeClr val="accent1">
                    <a:lumMod val="90000"/>
                  </a:schemeClr>
                </a:solidFill>
                <a:latin typeface="+mn-lt"/>
                <a:cs typeface="+mn-cs"/>
              </a:rPr>
              <a:t> </a:t>
            </a:r>
          </a:p>
        </p:txBody>
      </p:sp>
      <p:grpSp>
        <p:nvGrpSpPr>
          <p:cNvPr id="30724" name="Group 3">
            <a:extLst>
              <a:ext uri="{FF2B5EF4-FFF2-40B4-BE49-F238E27FC236}">
                <a16:creationId xmlns:a16="http://schemas.microsoft.com/office/drawing/2014/main" id="{88E17EDD-059D-4493-9CFF-3173CF17C58D}"/>
              </a:ext>
            </a:extLst>
          </p:cNvPr>
          <p:cNvGrpSpPr>
            <a:grpSpLocks/>
          </p:cNvGrpSpPr>
          <p:nvPr/>
        </p:nvGrpSpPr>
        <p:grpSpPr bwMode="auto">
          <a:xfrm>
            <a:off x="930275" y="2871788"/>
            <a:ext cx="6273800" cy="3130550"/>
            <a:chOff x="1468" y="1217"/>
            <a:chExt cx="3946" cy="1653"/>
          </a:xfrm>
        </p:grpSpPr>
        <p:pic>
          <p:nvPicPr>
            <p:cNvPr id="30731" name="Picture 4" descr="auto0">
              <a:extLst>
                <a:ext uri="{FF2B5EF4-FFF2-40B4-BE49-F238E27FC236}">
                  <a16:creationId xmlns:a16="http://schemas.microsoft.com/office/drawing/2014/main" id="{804713B8-9C49-4654-8EA9-6D3162D4A8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8" y="1217"/>
              <a:ext cx="3000" cy="16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732" name="Line 5">
              <a:extLst>
                <a:ext uri="{FF2B5EF4-FFF2-40B4-BE49-F238E27FC236}">
                  <a16:creationId xmlns:a16="http://schemas.microsoft.com/office/drawing/2014/main" id="{2FDEAD48-F24D-46AC-B419-7049EA16E9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63" y="1761"/>
              <a:ext cx="337" cy="189"/>
            </a:xfrm>
            <a:prstGeom prst="line">
              <a:avLst/>
            </a:prstGeom>
            <a:noFill/>
            <a:ln w="38100">
              <a:solidFill>
                <a:srgbClr val="FE9B0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733" name="Line 6">
              <a:extLst>
                <a:ext uri="{FF2B5EF4-FFF2-40B4-BE49-F238E27FC236}">
                  <a16:creationId xmlns:a16="http://schemas.microsoft.com/office/drawing/2014/main" id="{8663EFFF-251D-4BC2-AD04-FD8A251C33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82" y="2197"/>
              <a:ext cx="791" cy="138"/>
            </a:xfrm>
            <a:prstGeom prst="line">
              <a:avLst/>
            </a:prstGeom>
            <a:noFill/>
            <a:ln w="38100">
              <a:solidFill>
                <a:srgbClr val="FE9B0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734" name="Text Box 7">
              <a:extLst>
                <a:ext uri="{FF2B5EF4-FFF2-40B4-BE49-F238E27FC236}">
                  <a16:creationId xmlns:a16="http://schemas.microsoft.com/office/drawing/2014/main" id="{7FA2BF3B-5C48-49CA-B55E-BD42B42F03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8" y="1387"/>
              <a:ext cx="1213" cy="37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Arial Unicode MS" pitchFamily="34" charset="-128"/>
                </a:rPr>
                <a:t>5 mg felodipine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Arial Unicode MS" pitchFamily="34" charset="-128"/>
                </a:rPr>
                <a:t>avec jus</a:t>
              </a:r>
            </a:p>
          </p:txBody>
        </p:sp>
        <p:sp>
          <p:nvSpPr>
            <p:cNvPr id="30735" name="Text Box 8">
              <a:extLst>
                <a:ext uri="{FF2B5EF4-FFF2-40B4-BE49-F238E27FC236}">
                  <a16:creationId xmlns:a16="http://schemas.microsoft.com/office/drawing/2014/main" id="{C2E6B4D3-4EA1-4ED4-9E16-A66DDE12C3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8" y="2197"/>
              <a:ext cx="946" cy="2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>
                  <a:latin typeface="Arial Unicode MS" pitchFamily="34" charset="-128"/>
                </a:rPr>
                <a:t>sans jus</a:t>
              </a:r>
            </a:p>
          </p:txBody>
        </p:sp>
      </p:grpSp>
      <p:sp>
        <p:nvSpPr>
          <p:cNvPr id="30725" name="Rectangle 9">
            <a:extLst>
              <a:ext uri="{FF2B5EF4-FFF2-40B4-BE49-F238E27FC236}">
                <a16:creationId xmlns:a16="http://schemas.microsoft.com/office/drawing/2014/main" id="{2D8CB90F-F706-4B07-B688-55F5D620D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925" y="6002338"/>
            <a:ext cx="670877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Arial Unicode MS" pitchFamily="34" charset="-128"/>
                <a:cs typeface="Times" panose="02020603050405020304" pitchFamily="18" charset="0"/>
              </a:rPr>
              <a:t>Review- D.G. Bailey, et al.;  Br J Clin Pharmacol 1998, 46:101-110</a:t>
            </a:r>
            <a:endParaRPr lang="en-US" altLang="en-US" sz="1600" b="1">
              <a:solidFill>
                <a:srgbClr val="FFFF00"/>
              </a:solidFill>
              <a:latin typeface="Arial Unicode MS" pitchFamily="34" charset="-128"/>
              <a:cs typeface="Times" panose="02020603050405020304" pitchFamily="18" charset="0"/>
            </a:endParaRPr>
          </a:p>
        </p:txBody>
      </p:sp>
      <p:sp>
        <p:nvSpPr>
          <p:cNvPr id="30726" name="Espace réservé du numéro de diapositive 1">
            <a:extLst>
              <a:ext uri="{FF2B5EF4-FFF2-40B4-BE49-F238E27FC236}">
                <a16:creationId xmlns:a16="http://schemas.microsoft.com/office/drawing/2014/main" id="{5E9F7EED-4684-444F-9DD4-8BA609D4ED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6DA155A-5E93-49A9-9028-F8AC17B3C500}" type="slidenum">
              <a:rPr lang="fr-FR" altLang="fr-FR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30727" name="Rectangle 168">
            <a:extLst>
              <a:ext uri="{FF2B5EF4-FFF2-40B4-BE49-F238E27FC236}">
                <a16:creationId xmlns:a16="http://schemas.microsoft.com/office/drawing/2014/main" id="{1EDD6F19-39CB-4ECD-AF6A-A7E568424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825" y="549275"/>
            <a:ext cx="8642350" cy="54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600"/>
              <a:t>Biodisponibilité absolue</a:t>
            </a:r>
            <a:endParaRPr lang="en-US" altLang="fr-FR" sz="3600"/>
          </a:p>
        </p:txBody>
      </p:sp>
      <p:sp>
        <p:nvSpPr>
          <p:cNvPr id="14" name="Rectangle 169">
            <a:extLst>
              <a:ext uri="{FF2B5EF4-FFF2-40B4-BE49-F238E27FC236}">
                <a16:creationId xmlns:a16="http://schemas.microsoft.com/office/drawing/2014/main" id="{2E9E9844-722E-404A-9DFE-D31852FD5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3" y="1279525"/>
            <a:ext cx="9104312" cy="663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defRPr/>
            </a:pPr>
            <a:endParaRPr lang="fr-FR" sz="2800" dirty="0">
              <a:solidFill>
                <a:srgbClr val="FF6600"/>
              </a:solidFill>
              <a:latin typeface="Arial" charset="0"/>
              <a:cs typeface="+mn-cs"/>
            </a:endParaRPr>
          </a:p>
          <a:p>
            <a:pPr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defRPr/>
            </a:pPr>
            <a:endParaRPr lang="fr-BE" sz="2800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4695E1-CD2F-4DC2-A497-CB8AA17F921B}"/>
              </a:ext>
            </a:extLst>
          </p:cNvPr>
          <p:cNvSpPr/>
          <p:nvPr/>
        </p:nvSpPr>
        <p:spPr>
          <a:xfrm>
            <a:off x="349250" y="2060575"/>
            <a:ext cx="8659813" cy="463073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6" name="Rectangle 169">
            <a:extLst>
              <a:ext uri="{FF2B5EF4-FFF2-40B4-BE49-F238E27FC236}">
                <a16:creationId xmlns:a16="http://schemas.microsoft.com/office/drawing/2014/main" id="{6F05A92C-6439-456C-9132-0787876DF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3" y="1068388"/>
            <a:ext cx="9104312" cy="663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FR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  <a:cs typeface="+mn-cs"/>
              </a:rPr>
              <a:t>Source majeure de </a:t>
            </a:r>
            <a:r>
              <a:rPr lang="fr-FR" sz="2800" dirty="0">
                <a:solidFill>
                  <a:srgbClr val="FF6600"/>
                </a:solidFill>
                <a:latin typeface="Arial" charset="0"/>
                <a:cs typeface="+mn-cs"/>
              </a:rPr>
              <a:t>variabilité interindividuelle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6C076E0E-91A1-40DC-9E5E-6CE89C39A5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6250" y="1989138"/>
            <a:ext cx="8191500" cy="104775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lvl="1" defTabSz="762000" eaLnBrk="1" hangingPunct="1"/>
            <a:r>
              <a:rPr lang="fr-FR" altLang="fr-FR"/>
              <a:t>Les 3 AUC sont </a:t>
            </a:r>
            <a:r>
              <a:rPr lang="fr-FR" altLang="fr-FR" b="1">
                <a:solidFill>
                  <a:srgbClr val="FF6600"/>
                </a:solidFill>
              </a:rPr>
              <a:t>identiques </a:t>
            </a:r>
            <a:r>
              <a:rPr lang="fr-FR" altLang="fr-FR"/>
              <a:t>(F identiques)</a:t>
            </a:r>
          </a:p>
          <a:p>
            <a:pPr lvl="1" defTabSz="762000" eaLnBrk="1" hangingPunct="1"/>
            <a:r>
              <a:rPr lang="fr-FR" altLang="fr-FR"/>
              <a:t>Les</a:t>
            </a:r>
            <a:r>
              <a:rPr lang="fr-FR" altLang="fr-FR" b="1">
                <a:solidFill>
                  <a:srgbClr val="FF6600"/>
                </a:solidFill>
              </a:rPr>
              <a:t> vitesses </a:t>
            </a:r>
            <a:r>
              <a:rPr lang="fr-FR" altLang="fr-FR"/>
              <a:t>d’absorption sont </a:t>
            </a:r>
            <a:r>
              <a:rPr lang="fr-FR" altLang="fr-FR" b="1">
                <a:solidFill>
                  <a:srgbClr val="FF6600"/>
                </a:solidFill>
              </a:rPr>
              <a:t>différentes</a:t>
            </a:r>
          </a:p>
        </p:txBody>
      </p:sp>
      <p:grpSp>
        <p:nvGrpSpPr>
          <p:cNvPr id="32771" name="Group 16">
            <a:extLst>
              <a:ext uri="{FF2B5EF4-FFF2-40B4-BE49-F238E27FC236}">
                <a16:creationId xmlns:a16="http://schemas.microsoft.com/office/drawing/2014/main" id="{6243D338-14FF-43B4-AA50-4839724993E1}"/>
              </a:ext>
            </a:extLst>
          </p:cNvPr>
          <p:cNvGrpSpPr>
            <a:grpSpLocks/>
          </p:cNvGrpSpPr>
          <p:nvPr/>
        </p:nvGrpSpPr>
        <p:grpSpPr bwMode="auto">
          <a:xfrm>
            <a:off x="2105025" y="3402013"/>
            <a:ext cx="4195763" cy="2528887"/>
            <a:chOff x="1256" y="2408"/>
            <a:chExt cx="2973" cy="1593"/>
          </a:xfrm>
        </p:grpSpPr>
        <p:sp>
          <p:nvSpPr>
            <p:cNvPr id="32779" name="Line 4">
              <a:extLst>
                <a:ext uri="{FF2B5EF4-FFF2-40B4-BE49-F238E27FC236}">
                  <a16:creationId xmlns:a16="http://schemas.microsoft.com/office/drawing/2014/main" id="{3C2D3B9E-7BCB-4540-B531-017ED9B431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6" y="2408"/>
              <a:ext cx="9" cy="15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780" name="Line 5">
              <a:extLst>
                <a:ext uri="{FF2B5EF4-FFF2-40B4-BE49-F238E27FC236}">
                  <a16:creationId xmlns:a16="http://schemas.microsoft.com/office/drawing/2014/main" id="{CAFDC234-6E36-4060-888A-D3D46E89B8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5" y="4000"/>
              <a:ext cx="296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781" name="Line 6">
              <a:extLst>
                <a:ext uri="{FF2B5EF4-FFF2-40B4-BE49-F238E27FC236}">
                  <a16:creationId xmlns:a16="http://schemas.microsoft.com/office/drawing/2014/main" id="{20FA8A72-3DBB-4BA2-BE9E-205CD90A5C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5" y="3456"/>
              <a:ext cx="29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782" name="Line 7">
              <a:extLst>
                <a:ext uri="{FF2B5EF4-FFF2-40B4-BE49-F238E27FC236}">
                  <a16:creationId xmlns:a16="http://schemas.microsoft.com/office/drawing/2014/main" id="{377F5D2C-318A-4D1E-8C93-50375B722C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5" y="2946"/>
              <a:ext cx="29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783" name="Arc 8">
              <a:extLst>
                <a:ext uri="{FF2B5EF4-FFF2-40B4-BE49-F238E27FC236}">
                  <a16:creationId xmlns:a16="http://schemas.microsoft.com/office/drawing/2014/main" id="{80C931F4-BB9B-45D8-93AB-6BDAC817574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280" y="3608"/>
              <a:ext cx="1536" cy="3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784" name="Arc 9">
              <a:extLst>
                <a:ext uri="{FF2B5EF4-FFF2-40B4-BE49-F238E27FC236}">
                  <a16:creationId xmlns:a16="http://schemas.microsoft.com/office/drawing/2014/main" id="{E77A5D01-BF0B-4C8F-A395-10B03C84F7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817" y="3608"/>
              <a:ext cx="1397" cy="2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381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785" name="Freeform 10">
              <a:extLst>
                <a:ext uri="{FF2B5EF4-FFF2-40B4-BE49-F238E27FC236}">
                  <a16:creationId xmlns:a16="http://schemas.microsoft.com/office/drawing/2014/main" id="{4910ED9A-B908-44DB-9043-CCB22676D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8" y="3101"/>
              <a:ext cx="2672" cy="883"/>
            </a:xfrm>
            <a:custGeom>
              <a:avLst/>
              <a:gdLst>
                <a:gd name="T0" fmla="*/ 0 w 2672"/>
                <a:gd name="T1" fmla="*/ 883 h 883"/>
                <a:gd name="T2" fmla="*/ 280 w 2672"/>
                <a:gd name="T3" fmla="*/ 459 h 883"/>
                <a:gd name="T4" fmla="*/ 472 w 2672"/>
                <a:gd name="T5" fmla="*/ 251 h 883"/>
                <a:gd name="T6" fmla="*/ 716 w 2672"/>
                <a:gd name="T7" fmla="*/ 79 h 883"/>
                <a:gd name="T8" fmla="*/ 960 w 2672"/>
                <a:gd name="T9" fmla="*/ 11 h 883"/>
                <a:gd name="T10" fmla="*/ 1400 w 2672"/>
                <a:gd name="T11" fmla="*/ 147 h 883"/>
                <a:gd name="T12" fmla="*/ 1784 w 2672"/>
                <a:gd name="T13" fmla="*/ 363 h 883"/>
                <a:gd name="T14" fmla="*/ 2248 w 2672"/>
                <a:gd name="T15" fmla="*/ 627 h 883"/>
                <a:gd name="T16" fmla="*/ 2672 w 2672"/>
                <a:gd name="T17" fmla="*/ 867 h 8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72" h="883">
                  <a:moveTo>
                    <a:pt x="0" y="883"/>
                  </a:moveTo>
                  <a:cubicBezTo>
                    <a:pt x="0" y="883"/>
                    <a:pt x="280" y="459"/>
                    <a:pt x="280" y="459"/>
                  </a:cubicBezTo>
                  <a:cubicBezTo>
                    <a:pt x="280" y="459"/>
                    <a:pt x="472" y="251"/>
                    <a:pt x="472" y="251"/>
                  </a:cubicBezTo>
                  <a:cubicBezTo>
                    <a:pt x="472" y="251"/>
                    <a:pt x="716" y="79"/>
                    <a:pt x="716" y="79"/>
                  </a:cubicBezTo>
                  <a:cubicBezTo>
                    <a:pt x="716" y="79"/>
                    <a:pt x="846" y="0"/>
                    <a:pt x="960" y="11"/>
                  </a:cubicBezTo>
                  <a:cubicBezTo>
                    <a:pt x="1074" y="22"/>
                    <a:pt x="1263" y="88"/>
                    <a:pt x="1400" y="147"/>
                  </a:cubicBezTo>
                  <a:cubicBezTo>
                    <a:pt x="1537" y="206"/>
                    <a:pt x="1784" y="363"/>
                    <a:pt x="1784" y="363"/>
                  </a:cubicBezTo>
                  <a:lnTo>
                    <a:pt x="2248" y="627"/>
                  </a:lnTo>
                  <a:lnTo>
                    <a:pt x="2672" y="867"/>
                  </a:lnTo>
                </a:path>
              </a:pathLst>
            </a:custGeom>
            <a:noFill/>
            <a:ln w="381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786" name="Freeform 11">
              <a:extLst>
                <a:ext uri="{FF2B5EF4-FFF2-40B4-BE49-F238E27FC236}">
                  <a16:creationId xmlns:a16="http://schemas.microsoft.com/office/drawing/2014/main" id="{70D92DDF-D7A6-4BDA-B12B-7AE3CFE04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0" y="2584"/>
              <a:ext cx="1929" cy="1409"/>
            </a:xfrm>
            <a:custGeom>
              <a:avLst/>
              <a:gdLst>
                <a:gd name="T0" fmla="*/ 0 w 1929"/>
                <a:gd name="T1" fmla="*/ 1400 h 1409"/>
                <a:gd name="T2" fmla="*/ 264 w 1929"/>
                <a:gd name="T3" fmla="*/ 40 h 1409"/>
                <a:gd name="T4" fmla="*/ 320 w 1929"/>
                <a:gd name="T5" fmla="*/ 0 h 1409"/>
                <a:gd name="T6" fmla="*/ 368 w 1929"/>
                <a:gd name="T7" fmla="*/ 8 h 1409"/>
                <a:gd name="T8" fmla="*/ 1928 w 1929"/>
                <a:gd name="T9" fmla="*/ 1408 h 1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29" h="1409">
                  <a:moveTo>
                    <a:pt x="0" y="1400"/>
                  </a:moveTo>
                  <a:lnTo>
                    <a:pt x="264" y="40"/>
                  </a:lnTo>
                  <a:lnTo>
                    <a:pt x="320" y="0"/>
                  </a:lnTo>
                  <a:lnTo>
                    <a:pt x="368" y="8"/>
                  </a:lnTo>
                  <a:lnTo>
                    <a:pt x="1928" y="1408"/>
                  </a:lnTo>
                </a:path>
              </a:pathLst>
            </a:custGeom>
            <a:noFill/>
            <a:ln w="381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2772" name="Rectangle 14">
            <a:extLst>
              <a:ext uri="{FF2B5EF4-FFF2-40B4-BE49-F238E27FC236}">
                <a16:creationId xmlns:a16="http://schemas.microsoft.com/office/drawing/2014/main" id="{C4E62E4E-6B63-4C1E-B5D3-585666341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6250" y="549275"/>
            <a:ext cx="8128000" cy="450850"/>
          </a:xfrm>
        </p:spPr>
        <p:txBody>
          <a:bodyPr/>
          <a:lstStyle/>
          <a:p>
            <a:r>
              <a:rPr lang="fr-FR" altLang="fr-FR" sz="3600"/>
              <a:t>Biodisponibilité et vitesse d’absorption</a:t>
            </a:r>
          </a:p>
        </p:txBody>
      </p:sp>
      <p:sp>
        <p:nvSpPr>
          <p:cNvPr id="32773" name="Espace réservé du numéro de diapositive 1">
            <a:extLst>
              <a:ext uri="{FF2B5EF4-FFF2-40B4-BE49-F238E27FC236}">
                <a16:creationId xmlns:a16="http://schemas.microsoft.com/office/drawing/2014/main" id="{4C9AC09B-A5D1-4B6A-981F-1E01EAA475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560779-5DC6-478B-8DDD-6623BDC47B1C}" type="slidenum">
              <a:rPr lang="fr-FR" altLang="fr-FR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2" name="Flèche droite 1">
            <a:extLst>
              <a:ext uri="{FF2B5EF4-FFF2-40B4-BE49-F238E27FC236}">
                <a16:creationId xmlns:a16="http://schemas.microsoft.com/office/drawing/2014/main" id="{E895318C-6DA6-4049-94FD-DBCE46DD99FD}"/>
              </a:ext>
            </a:extLst>
          </p:cNvPr>
          <p:cNvSpPr/>
          <p:nvPr/>
        </p:nvSpPr>
        <p:spPr>
          <a:xfrm>
            <a:off x="611188" y="6011863"/>
            <a:ext cx="792162" cy="461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32775" name="ZoneTexte 2">
            <a:extLst>
              <a:ext uri="{FF2B5EF4-FFF2-40B4-BE49-F238E27FC236}">
                <a16:creationId xmlns:a16="http://schemas.microsoft.com/office/drawing/2014/main" id="{2D259AEF-956E-4D77-B85F-90D7BAAA2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6011863"/>
            <a:ext cx="7346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Les </a:t>
            </a:r>
            <a:r>
              <a:rPr lang="fr-FR" altLang="fr-FR" sz="2400" b="1">
                <a:solidFill>
                  <a:srgbClr val="FF6600"/>
                </a:solidFill>
              </a:rPr>
              <a:t>profils de concentrations </a:t>
            </a:r>
            <a:r>
              <a:rPr lang="fr-FR" altLang="fr-FR" sz="2400" b="1"/>
              <a:t>sont très différents</a:t>
            </a:r>
          </a:p>
        </p:txBody>
      </p:sp>
      <p:sp>
        <p:nvSpPr>
          <p:cNvPr id="32776" name="ZoneTexte 2">
            <a:extLst>
              <a:ext uri="{FF2B5EF4-FFF2-40B4-BE49-F238E27FC236}">
                <a16:creationId xmlns:a16="http://schemas.microsoft.com/office/drawing/2014/main" id="{60BBF325-B9FE-4899-9E54-3D9CF6E8A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0488" y="3263900"/>
            <a:ext cx="647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A</a:t>
            </a:r>
          </a:p>
        </p:txBody>
      </p:sp>
      <p:sp>
        <p:nvSpPr>
          <p:cNvPr id="32777" name="ZoneTexte 16">
            <a:extLst>
              <a:ext uri="{FF2B5EF4-FFF2-40B4-BE49-F238E27FC236}">
                <a16:creationId xmlns:a16="http://schemas.microsoft.com/office/drawing/2014/main" id="{55C44926-8C3D-43C4-800C-417808E63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4221163"/>
            <a:ext cx="647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B</a:t>
            </a:r>
          </a:p>
        </p:txBody>
      </p:sp>
      <p:sp>
        <p:nvSpPr>
          <p:cNvPr id="32778" name="ZoneTexte 17">
            <a:extLst>
              <a:ext uri="{FF2B5EF4-FFF2-40B4-BE49-F238E27FC236}">
                <a16:creationId xmlns:a16="http://schemas.microsoft.com/office/drawing/2014/main" id="{BB140597-5534-4D3E-BB31-D433AAD14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0" y="5064125"/>
            <a:ext cx="647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7">
            <a:extLst>
              <a:ext uri="{FF2B5EF4-FFF2-40B4-BE49-F238E27FC236}">
                <a16:creationId xmlns:a16="http://schemas.microsoft.com/office/drawing/2014/main" id="{FB442FB8-3D63-4360-9FCC-761C17CD9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3132138"/>
            <a:ext cx="7969250" cy="368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17">
            <a:extLst>
              <a:ext uri="{FF2B5EF4-FFF2-40B4-BE49-F238E27FC236}">
                <a16:creationId xmlns:a16="http://schemas.microsoft.com/office/drawing/2014/main" id="{6D0D651F-8724-4460-B627-5829F07EC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9388" y="2668588"/>
            <a:ext cx="21939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ANTIBIOTIQUES</a:t>
            </a:r>
          </a:p>
        </p:txBody>
      </p:sp>
      <p:sp>
        <p:nvSpPr>
          <p:cNvPr id="34820" name="Text Box 18">
            <a:extLst>
              <a:ext uri="{FF2B5EF4-FFF2-40B4-BE49-F238E27FC236}">
                <a16:creationId xmlns:a16="http://schemas.microsoft.com/office/drawing/2014/main" id="{ED0E9F2C-463A-4475-80DE-7FD2DFD35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7350" y="2732088"/>
            <a:ext cx="19685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CORTICOÏDES</a:t>
            </a:r>
          </a:p>
        </p:txBody>
      </p:sp>
      <p:sp>
        <p:nvSpPr>
          <p:cNvPr id="33797" name="Text Box 19">
            <a:extLst>
              <a:ext uri="{FF2B5EF4-FFF2-40B4-BE49-F238E27FC236}">
                <a16:creationId xmlns:a16="http://schemas.microsoft.com/office/drawing/2014/main" id="{C72C6118-C82E-4C9F-A223-11BD8E22E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3573463"/>
            <a:ext cx="21336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A50021"/>
                </a:solidFill>
              </a:rPr>
              <a:t>Fluoroquinolones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A50021"/>
                </a:solidFill>
              </a:rPr>
              <a:t>Aminoglycosides</a:t>
            </a:r>
          </a:p>
        </p:txBody>
      </p:sp>
      <p:sp>
        <p:nvSpPr>
          <p:cNvPr id="33798" name="Text Box 20">
            <a:extLst>
              <a:ext uri="{FF2B5EF4-FFF2-40B4-BE49-F238E27FC236}">
                <a16:creationId xmlns:a16="http://schemas.microsoft.com/office/drawing/2014/main" id="{EBBBC92C-F27B-4D85-910C-F918243B5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4722813"/>
            <a:ext cx="195421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009900"/>
                </a:solidFill>
              </a:rPr>
              <a:t>Beta-lactamines</a:t>
            </a:r>
          </a:p>
        </p:txBody>
      </p:sp>
      <p:sp>
        <p:nvSpPr>
          <p:cNvPr id="34823" name="AutoShape 25">
            <a:extLst>
              <a:ext uri="{FF2B5EF4-FFF2-40B4-BE49-F238E27FC236}">
                <a16:creationId xmlns:a16="http://schemas.microsoft.com/office/drawing/2014/main" id="{39756C94-091A-477E-95F3-FF67CC9D99A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3250" y="3068638"/>
            <a:ext cx="7966075" cy="3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24" name="Espace réservé du numéro de diapositive 1">
            <a:extLst>
              <a:ext uri="{FF2B5EF4-FFF2-40B4-BE49-F238E27FC236}">
                <a16:creationId xmlns:a16="http://schemas.microsoft.com/office/drawing/2014/main" id="{45847C9F-E711-47EB-AFBB-62905D287D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D4D2C24-84EF-49C6-9387-0E935D2D2792}" type="slidenum">
              <a:rPr lang="fr-FR" altLang="fr-FR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E1CAAC7D-78A5-48E6-9050-349FBDD68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549275"/>
            <a:ext cx="8128000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3600" kern="0" dirty="0"/>
              <a:t>Biodisponibilité et vitesse d’absorption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1B761133-3D67-46F5-BC19-2CCD8C2D8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" y="1249363"/>
            <a:ext cx="7900988" cy="884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FR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  <a:cs typeface="+mn-cs"/>
              </a:rPr>
              <a:t>Différents profils peuvent être recherchés </a:t>
            </a:r>
            <a:r>
              <a:rPr lang="fr-FR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  <a:cs typeface="+mn-cs"/>
              </a:rPr>
              <a:t>en fonction du mode d’action du principe actif et de l’effet souhaité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9B2524-7053-4432-A677-E20A0F22CB73}"/>
              </a:ext>
            </a:extLst>
          </p:cNvPr>
          <p:cNvSpPr/>
          <p:nvPr/>
        </p:nvSpPr>
        <p:spPr>
          <a:xfrm>
            <a:off x="349250" y="2636838"/>
            <a:ext cx="8659813" cy="3886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F4AEE35-C145-4F47-BBFD-6C6780FAAE05}"/>
              </a:ext>
            </a:extLst>
          </p:cNvPr>
          <p:cNvSpPr txBox="1"/>
          <p:nvPr/>
        </p:nvSpPr>
        <p:spPr>
          <a:xfrm>
            <a:off x="7340600" y="2266950"/>
            <a:ext cx="16589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fr-FR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  <a:cs typeface="+mn-cs"/>
              </a:rPr>
              <a:t>Exemple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337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63183F3-0FDA-430B-943F-C5B43FEBC0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5575" y="1985963"/>
            <a:ext cx="8923338" cy="13716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819150" lvl="1" defTabSz="762000" eaLnBrk="1" hangingPunct="1">
              <a:lnSpc>
                <a:spcPct val="90000"/>
              </a:lnSpc>
            </a:pPr>
            <a:r>
              <a:rPr lang="fr-FR" altLang="fr-FR" sz="2400"/>
              <a:t>Paramètres descriptifs : Cmax, Tmax</a:t>
            </a:r>
          </a:p>
          <a:p>
            <a:pPr marL="819150" lvl="1" defTabSz="762000" eaLnBrk="1" hangingPunct="1">
              <a:lnSpc>
                <a:spcPct val="90000"/>
              </a:lnSpc>
            </a:pPr>
            <a:r>
              <a:rPr lang="fr-FR" altLang="fr-FR" sz="2400"/>
              <a:t>Utilisés pour les essais de bioequivalence (génériques)</a:t>
            </a:r>
          </a:p>
          <a:p>
            <a:pPr marL="819150" lvl="1" defTabSz="762000" eaLnBrk="1" hangingPunct="1">
              <a:lnSpc>
                <a:spcPct val="90000"/>
              </a:lnSpc>
            </a:pPr>
            <a:r>
              <a:rPr lang="fr-FR" altLang="fr-FR" sz="2400"/>
              <a:t>Paramètres «hybrides» </a:t>
            </a:r>
            <a:r>
              <a:rPr lang="fr-FR" altLang="fr-FR" sz="2400" b="1">
                <a:solidFill>
                  <a:srgbClr val="FF6600"/>
                </a:solidFill>
              </a:rPr>
              <a:t>influencés par l’absorption </a:t>
            </a:r>
            <a:r>
              <a:rPr lang="fr-FR" altLang="fr-FR" sz="2400" b="1" u="sng">
                <a:solidFill>
                  <a:srgbClr val="FF0000"/>
                </a:solidFill>
              </a:rPr>
              <a:t>et </a:t>
            </a:r>
            <a:r>
              <a:rPr lang="fr-FR" altLang="fr-FR" sz="2400" b="1">
                <a:solidFill>
                  <a:srgbClr val="FF0000"/>
                </a:solidFill>
              </a:rPr>
              <a:t>l’élimination</a:t>
            </a:r>
          </a:p>
        </p:txBody>
      </p:sp>
      <p:sp>
        <p:nvSpPr>
          <p:cNvPr id="36867" name="Line 3">
            <a:extLst>
              <a:ext uri="{FF2B5EF4-FFF2-40B4-BE49-F238E27FC236}">
                <a16:creationId xmlns:a16="http://schemas.microsoft.com/office/drawing/2014/main" id="{327DD2A3-C181-4B79-8DC1-A3771207582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01850" y="3646488"/>
            <a:ext cx="12700" cy="2514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68" name="Line 4">
            <a:extLst>
              <a:ext uri="{FF2B5EF4-FFF2-40B4-BE49-F238E27FC236}">
                <a16:creationId xmlns:a16="http://schemas.microsoft.com/office/drawing/2014/main" id="{2CD9B64A-E0C2-4A4F-B8A7-A397DAC199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4550" y="6173788"/>
            <a:ext cx="4183063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69" name="Freeform 5">
            <a:extLst>
              <a:ext uri="{FF2B5EF4-FFF2-40B4-BE49-F238E27FC236}">
                <a16:creationId xmlns:a16="http://schemas.microsoft.com/office/drawing/2014/main" id="{22184EC4-38C2-43C1-9BDD-9620A9EB6733}"/>
              </a:ext>
            </a:extLst>
          </p:cNvPr>
          <p:cNvSpPr>
            <a:spLocks/>
          </p:cNvSpPr>
          <p:nvPr/>
        </p:nvSpPr>
        <p:spPr bwMode="auto">
          <a:xfrm>
            <a:off x="2147888" y="4746625"/>
            <a:ext cx="3770312" cy="1401763"/>
          </a:xfrm>
          <a:custGeom>
            <a:avLst/>
            <a:gdLst>
              <a:gd name="T0" fmla="*/ 0 w 2672"/>
              <a:gd name="T1" fmla="*/ 2147483646 h 883"/>
              <a:gd name="T2" fmla="*/ 2147483646 w 2672"/>
              <a:gd name="T3" fmla="*/ 2147483646 h 883"/>
              <a:gd name="T4" fmla="*/ 2147483646 w 2672"/>
              <a:gd name="T5" fmla="*/ 2147483646 h 883"/>
              <a:gd name="T6" fmla="*/ 2147483646 w 2672"/>
              <a:gd name="T7" fmla="*/ 2147483646 h 883"/>
              <a:gd name="T8" fmla="*/ 2147483646 w 2672"/>
              <a:gd name="T9" fmla="*/ 2147483646 h 883"/>
              <a:gd name="T10" fmla="*/ 2147483646 w 2672"/>
              <a:gd name="T11" fmla="*/ 2147483646 h 883"/>
              <a:gd name="T12" fmla="*/ 2147483646 w 2672"/>
              <a:gd name="T13" fmla="*/ 2147483646 h 883"/>
              <a:gd name="T14" fmla="*/ 2147483646 w 2672"/>
              <a:gd name="T15" fmla="*/ 2147483646 h 883"/>
              <a:gd name="T16" fmla="*/ 2147483646 w 2672"/>
              <a:gd name="T17" fmla="*/ 2147483646 h 8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72" h="883">
                <a:moveTo>
                  <a:pt x="0" y="883"/>
                </a:moveTo>
                <a:cubicBezTo>
                  <a:pt x="0" y="883"/>
                  <a:pt x="280" y="459"/>
                  <a:pt x="280" y="459"/>
                </a:cubicBezTo>
                <a:cubicBezTo>
                  <a:pt x="280" y="459"/>
                  <a:pt x="472" y="251"/>
                  <a:pt x="472" y="251"/>
                </a:cubicBezTo>
                <a:cubicBezTo>
                  <a:pt x="472" y="251"/>
                  <a:pt x="716" y="79"/>
                  <a:pt x="716" y="79"/>
                </a:cubicBezTo>
                <a:cubicBezTo>
                  <a:pt x="716" y="79"/>
                  <a:pt x="846" y="0"/>
                  <a:pt x="960" y="11"/>
                </a:cubicBezTo>
                <a:cubicBezTo>
                  <a:pt x="1074" y="22"/>
                  <a:pt x="1263" y="88"/>
                  <a:pt x="1400" y="147"/>
                </a:cubicBezTo>
                <a:cubicBezTo>
                  <a:pt x="1537" y="206"/>
                  <a:pt x="1784" y="363"/>
                  <a:pt x="1784" y="363"/>
                </a:cubicBezTo>
                <a:lnTo>
                  <a:pt x="2248" y="627"/>
                </a:lnTo>
                <a:lnTo>
                  <a:pt x="2672" y="867"/>
                </a:lnTo>
              </a:path>
            </a:pathLst>
          </a:custGeom>
          <a:noFill/>
          <a:ln w="38100" cap="rnd" cmpd="sng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0" name="Freeform 6">
            <a:extLst>
              <a:ext uri="{FF2B5EF4-FFF2-40B4-BE49-F238E27FC236}">
                <a16:creationId xmlns:a16="http://schemas.microsoft.com/office/drawing/2014/main" id="{26D20268-922B-4FE4-A211-0E2674841B6C}"/>
              </a:ext>
            </a:extLst>
          </p:cNvPr>
          <p:cNvSpPr>
            <a:spLocks/>
          </p:cNvSpPr>
          <p:nvPr/>
        </p:nvSpPr>
        <p:spPr bwMode="auto">
          <a:xfrm>
            <a:off x="2136775" y="3925888"/>
            <a:ext cx="2720975" cy="2236787"/>
          </a:xfrm>
          <a:custGeom>
            <a:avLst/>
            <a:gdLst>
              <a:gd name="T0" fmla="*/ 0 w 1929"/>
              <a:gd name="T1" fmla="*/ 2147483646 h 1409"/>
              <a:gd name="T2" fmla="*/ 2147483646 w 1929"/>
              <a:gd name="T3" fmla="*/ 2147483646 h 1409"/>
              <a:gd name="T4" fmla="*/ 2147483646 w 1929"/>
              <a:gd name="T5" fmla="*/ 0 h 1409"/>
              <a:gd name="T6" fmla="*/ 2147483646 w 1929"/>
              <a:gd name="T7" fmla="*/ 2147483646 h 1409"/>
              <a:gd name="T8" fmla="*/ 2147483646 w 1929"/>
              <a:gd name="T9" fmla="*/ 2147483646 h 14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29" h="1409">
                <a:moveTo>
                  <a:pt x="0" y="1400"/>
                </a:moveTo>
                <a:lnTo>
                  <a:pt x="264" y="40"/>
                </a:lnTo>
                <a:lnTo>
                  <a:pt x="320" y="0"/>
                </a:lnTo>
                <a:lnTo>
                  <a:pt x="368" y="8"/>
                </a:lnTo>
                <a:lnTo>
                  <a:pt x="1928" y="1408"/>
                </a:lnTo>
              </a:path>
            </a:pathLst>
          </a:custGeom>
          <a:noFill/>
          <a:ln w="38100" cap="rnd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71027" name="Group 19">
            <a:extLst>
              <a:ext uri="{FF2B5EF4-FFF2-40B4-BE49-F238E27FC236}">
                <a16:creationId xmlns:a16="http://schemas.microsoft.com/office/drawing/2014/main" id="{4360F62C-92AB-4331-8469-73F363324780}"/>
              </a:ext>
            </a:extLst>
          </p:cNvPr>
          <p:cNvGrpSpPr>
            <a:grpSpLocks/>
          </p:cNvGrpSpPr>
          <p:nvPr/>
        </p:nvGrpSpPr>
        <p:grpSpPr bwMode="auto">
          <a:xfrm>
            <a:off x="963613" y="3636963"/>
            <a:ext cx="2139950" cy="3205162"/>
            <a:chOff x="683" y="2132"/>
            <a:chExt cx="1516" cy="2019"/>
          </a:xfrm>
        </p:grpSpPr>
        <p:sp>
          <p:nvSpPr>
            <p:cNvPr id="36880" name="Line 8">
              <a:extLst>
                <a:ext uri="{FF2B5EF4-FFF2-40B4-BE49-F238E27FC236}">
                  <a16:creationId xmlns:a16="http://schemas.microsoft.com/office/drawing/2014/main" id="{F8B2A3E3-BB6D-4514-B340-C89CF29E51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0" y="2311"/>
              <a:ext cx="344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881" name="Text Box 10">
              <a:extLst>
                <a:ext uri="{FF2B5EF4-FFF2-40B4-BE49-F238E27FC236}">
                  <a16:creationId xmlns:a16="http://schemas.microsoft.com/office/drawing/2014/main" id="{C5B5D9FD-F25D-4675-834E-83E3297F49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" y="2132"/>
              <a:ext cx="66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009900"/>
                  </a:solidFill>
                </a:rPr>
                <a:t>C</a:t>
              </a:r>
              <a:r>
                <a:rPr lang="fr-FR" altLang="fr-FR" sz="2400" b="1" baseline="-25000">
                  <a:solidFill>
                    <a:srgbClr val="009900"/>
                  </a:solidFill>
                </a:rPr>
                <a:t>max1</a:t>
              </a:r>
              <a:endParaRPr lang="fr-FR" altLang="fr-FR" sz="2400" b="1">
                <a:solidFill>
                  <a:srgbClr val="009900"/>
                </a:solidFill>
              </a:endParaRPr>
            </a:p>
          </p:txBody>
        </p:sp>
        <p:sp>
          <p:nvSpPr>
            <p:cNvPr id="36882" name="Line 12">
              <a:extLst>
                <a:ext uri="{FF2B5EF4-FFF2-40B4-BE49-F238E27FC236}">
                  <a16:creationId xmlns:a16="http://schemas.microsoft.com/office/drawing/2014/main" id="{23086ACF-2680-45AA-8AEF-CD5BD2A39C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53" y="2320"/>
              <a:ext cx="0" cy="14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883" name="Text Box 14">
              <a:extLst>
                <a:ext uri="{FF2B5EF4-FFF2-40B4-BE49-F238E27FC236}">
                  <a16:creationId xmlns:a16="http://schemas.microsoft.com/office/drawing/2014/main" id="{C889749F-312F-4AB0-879E-5B530E9A71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4" y="3860"/>
              <a:ext cx="63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009900"/>
                  </a:solidFill>
                </a:rPr>
                <a:t>T</a:t>
              </a:r>
              <a:r>
                <a:rPr lang="fr-FR" altLang="fr-FR" sz="2400" b="1" baseline="-25000">
                  <a:solidFill>
                    <a:srgbClr val="009900"/>
                  </a:solidFill>
                </a:rPr>
                <a:t>max1</a:t>
              </a:r>
              <a:endParaRPr lang="fr-FR" altLang="fr-FR" sz="2400" b="1">
                <a:solidFill>
                  <a:srgbClr val="009900"/>
                </a:solidFill>
              </a:endParaRPr>
            </a:p>
          </p:txBody>
        </p:sp>
      </p:grpSp>
      <p:grpSp>
        <p:nvGrpSpPr>
          <p:cNvPr id="171028" name="Group 20">
            <a:extLst>
              <a:ext uri="{FF2B5EF4-FFF2-40B4-BE49-F238E27FC236}">
                <a16:creationId xmlns:a16="http://schemas.microsoft.com/office/drawing/2014/main" id="{CA5574AC-19DE-4C16-AF4E-25229BEA2E7D}"/>
              </a:ext>
            </a:extLst>
          </p:cNvPr>
          <p:cNvGrpSpPr>
            <a:grpSpLocks/>
          </p:cNvGrpSpPr>
          <p:nvPr/>
        </p:nvGrpSpPr>
        <p:grpSpPr bwMode="auto">
          <a:xfrm>
            <a:off x="963613" y="4518025"/>
            <a:ext cx="3271837" cy="2366963"/>
            <a:chOff x="683" y="2687"/>
            <a:chExt cx="2319" cy="1491"/>
          </a:xfrm>
        </p:grpSpPr>
        <p:sp>
          <p:nvSpPr>
            <p:cNvPr id="36876" name="Line 9">
              <a:extLst>
                <a:ext uri="{FF2B5EF4-FFF2-40B4-BE49-F238E27FC236}">
                  <a16:creationId xmlns:a16="http://schemas.microsoft.com/office/drawing/2014/main" id="{2071E769-2C15-4B75-BA20-FCC2D52700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0" y="2840"/>
              <a:ext cx="961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877" name="Text Box 11">
              <a:extLst>
                <a:ext uri="{FF2B5EF4-FFF2-40B4-BE49-F238E27FC236}">
                  <a16:creationId xmlns:a16="http://schemas.microsoft.com/office/drawing/2014/main" id="{1D56B870-E22E-4E8B-A0FE-F6657A7F53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" y="2687"/>
              <a:ext cx="66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A50021"/>
                  </a:solidFill>
                </a:rPr>
                <a:t>C</a:t>
              </a:r>
              <a:r>
                <a:rPr lang="fr-FR" altLang="fr-FR" sz="2400" b="1" baseline="-25000">
                  <a:solidFill>
                    <a:srgbClr val="A50021"/>
                  </a:solidFill>
                </a:rPr>
                <a:t>max2</a:t>
              </a:r>
              <a:endParaRPr lang="fr-FR" altLang="fr-FR" sz="2400" b="1">
                <a:solidFill>
                  <a:srgbClr val="A50021"/>
                </a:solidFill>
              </a:endParaRPr>
            </a:p>
          </p:txBody>
        </p:sp>
        <p:sp>
          <p:nvSpPr>
            <p:cNvPr id="36878" name="Line 13">
              <a:extLst>
                <a:ext uri="{FF2B5EF4-FFF2-40B4-BE49-F238E27FC236}">
                  <a16:creationId xmlns:a16="http://schemas.microsoft.com/office/drawing/2014/main" id="{BD6801E7-519B-480D-B242-F823C569ED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0" y="2829"/>
              <a:ext cx="0" cy="894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879" name="Text Box 15">
              <a:extLst>
                <a:ext uri="{FF2B5EF4-FFF2-40B4-BE49-F238E27FC236}">
                  <a16:creationId xmlns:a16="http://schemas.microsoft.com/office/drawing/2014/main" id="{ABF71511-6DB9-427A-AE16-8AE601A0AD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7" y="3887"/>
              <a:ext cx="63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A50021"/>
                  </a:solidFill>
                </a:rPr>
                <a:t>T</a:t>
              </a:r>
              <a:r>
                <a:rPr lang="fr-FR" altLang="fr-FR" sz="2400" b="1" baseline="-25000">
                  <a:solidFill>
                    <a:srgbClr val="A50021"/>
                  </a:solidFill>
                </a:rPr>
                <a:t>max2</a:t>
              </a:r>
              <a:endParaRPr lang="fr-FR" altLang="fr-FR" sz="2400" b="1">
                <a:solidFill>
                  <a:srgbClr val="A50021"/>
                </a:solidFill>
              </a:endParaRPr>
            </a:p>
          </p:txBody>
        </p:sp>
      </p:grpSp>
      <p:sp>
        <p:nvSpPr>
          <p:cNvPr id="171026" name="Rectangle 18">
            <a:extLst>
              <a:ext uri="{FF2B5EF4-FFF2-40B4-BE49-F238E27FC236}">
                <a16:creationId xmlns:a16="http://schemas.microsoft.com/office/drawing/2014/main" id="{8E746083-F866-4BEE-BBA1-589779558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1227138"/>
            <a:ext cx="7680325" cy="663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  <a:cs typeface="+mn-cs"/>
              </a:rPr>
              <a:t>Quantification de la vitesse d’absorption</a:t>
            </a:r>
          </a:p>
        </p:txBody>
      </p:sp>
      <p:sp>
        <p:nvSpPr>
          <p:cNvPr id="36874" name="Espace réservé du numéro de diapositive 1">
            <a:extLst>
              <a:ext uri="{FF2B5EF4-FFF2-40B4-BE49-F238E27FC236}">
                <a16:creationId xmlns:a16="http://schemas.microsoft.com/office/drawing/2014/main" id="{6AECFEA6-7B58-49B7-82C8-7709A77845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88125" y="6186488"/>
            <a:ext cx="2133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FC9CCBC-9D2D-4377-9726-4B8D4BF3B4BF}" type="slidenum">
              <a:rPr lang="fr-FR" altLang="fr-FR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pic>
        <p:nvPicPr>
          <p:cNvPr id="36875" name="Picture 20">
            <a:extLst>
              <a:ext uri="{FF2B5EF4-FFF2-40B4-BE49-F238E27FC236}">
                <a16:creationId xmlns:a16="http://schemas.microsoft.com/office/drawing/2014/main" id="{F0E88215-CAFA-4637-8541-0EED63FD2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260350"/>
            <a:ext cx="8291512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6">
            <a:extLst>
              <a:ext uri="{FF2B5EF4-FFF2-40B4-BE49-F238E27FC236}">
                <a16:creationId xmlns:a16="http://schemas.microsoft.com/office/drawing/2014/main" id="{935B3D32-DB28-4783-8B39-34CF610D84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7363" y="333375"/>
            <a:ext cx="7824787" cy="1228725"/>
          </a:xfrm>
        </p:spPr>
        <p:txBody>
          <a:bodyPr/>
          <a:lstStyle/>
          <a:p>
            <a:pPr defTabSz="762000" eaLnBrk="1" hangingPunct="1"/>
            <a:r>
              <a:rPr lang="en-US" altLang="fr-FR" sz="4000"/>
              <a:t>La biodisponibilité par voie orale </a:t>
            </a:r>
          </a:p>
        </p:txBody>
      </p:sp>
      <p:sp>
        <p:nvSpPr>
          <p:cNvPr id="38915" name="Espace réservé du numéro de diapositive 1">
            <a:extLst>
              <a:ext uri="{FF2B5EF4-FFF2-40B4-BE49-F238E27FC236}">
                <a16:creationId xmlns:a16="http://schemas.microsoft.com/office/drawing/2014/main" id="{AE2B503C-638C-487B-AF79-518175279A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73838" y="6237288"/>
            <a:ext cx="214947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FEFF5DF-C218-4B72-AA8B-38B945C3C302}" type="slidenum">
              <a:rPr lang="fr-FR" altLang="fr-FR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reeform 4">
            <a:extLst>
              <a:ext uri="{FF2B5EF4-FFF2-40B4-BE49-F238E27FC236}">
                <a16:creationId xmlns:a16="http://schemas.microsoft.com/office/drawing/2014/main" id="{6CFD55B3-9DAE-4875-8AF3-DC0FEB9859FF}"/>
              </a:ext>
            </a:extLst>
          </p:cNvPr>
          <p:cNvSpPr>
            <a:spLocks/>
          </p:cNvSpPr>
          <p:nvPr/>
        </p:nvSpPr>
        <p:spPr bwMode="auto">
          <a:xfrm>
            <a:off x="2154238" y="3116263"/>
            <a:ext cx="1554162" cy="1968500"/>
          </a:xfrm>
          <a:custGeom>
            <a:avLst/>
            <a:gdLst>
              <a:gd name="T0" fmla="*/ 0 w 1102"/>
              <a:gd name="T1" fmla="*/ 0 h 1240"/>
              <a:gd name="T2" fmla="*/ 2147483646 w 1102"/>
              <a:gd name="T3" fmla="*/ 0 h 1240"/>
              <a:gd name="T4" fmla="*/ 2147483646 w 1102"/>
              <a:gd name="T5" fmla="*/ 2147483646 h 1240"/>
              <a:gd name="T6" fmla="*/ 2147483646 w 1102"/>
              <a:gd name="T7" fmla="*/ 2147483646 h 1240"/>
              <a:gd name="T8" fmla="*/ 2147483646 w 1102"/>
              <a:gd name="T9" fmla="*/ 2147483646 h 1240"/>
              <a:gd name="T10" fmla="*/ 2147483646 w 1102"/>
              <a:gd name="T11" fmla="*/ 2147483646 h 1240"/>
              <a:gd name="T12" fmla="*/ 2147483646 w 1102"/>
              <a:gd name="T13" fmla="*/ 2147483646 h 1240"/>
              <a:gd name="T14" fmla="*/ 2147483646 w 1102"/>
              <a:gd name="T15" fmla="*/ 2147483646 h 1240"/>
              <a:gd name="T16" fmla="*/ 0 w 1102"/>
              <a:gd name="T17" fmla="*/ 0 h 12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02" h="1240">
                <a:moveTo>
                  <a:pt x="0" y="0"/>
                </a:moveTo>
                <a:lnTo>
                  <a:pt x="1102" y="0"/>
                </a:lnTo>
                <a:lnTo>
                  <a:pt x="1102" y="1240"/>
                </a:lnTo>
                <a:lnTo>
                  <a:pt x="387" y="1234"/>
                </a:lnTo>
                <a:lnTo>
                  <a:pt x="275" y="926"/>
                </a:lnTo>
                <a:lnTo>
                  <a:pt x="169" y="560"/>
                </a:lnTo>
                <a:lnTo>
                  <a:pt x="101" y="300"/>
                </a:lnTo>
                <a:lnTo>
                  <a:pt x="45" y="140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63" name="AutoShape 3">
            <a:extLst>
              <a:ext uri="{FF2B5EF4-FFF2-40B4-BE49-F238E27FC236}">
                <a16:creationId xmlns:a16="http://schemas.microsoft.com/office/drawing/2014/main" id="{10CDF6F2-8AF8-4399-AFE0-7F4AA28B7860}"/>
              </a:ext>
            </a:extLst>
          </p:cNvPr>
          <p:cNvSpPr>
            <a:spLocks noChangeArrowheads="1"/>
          </p:cNvSpPr>
          <p:nvPr/>
        </p:nvSpPr>
        <p:spPr bwMode="auto">
          <a:xfrm rot="9729048">
            <a:off x="1128713" y="2378075"/>
            <a:ext cx="1358900" cy="3624263"/>
          </a:xfrm>
          <a:prstGeom prst="can">
            <a:avLst>
              <a:gd name="adj" fmla="val 28856"/>
            </a:avLst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0964" name="Rectangle 9">
            <a:extLst>
              <a:ext uri="{FF2B5EF4-FFF2-40B4-BE49-F238E27FC236}">
                <a16:creationId xmlns:a16="http://schemas.microsoft.com/office/drawing/2014/main" id="{AF9226CA-E055-439D-846B-3AF5D75E8816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-69850" y="4498975"/>
            <a:ext cx="18653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Lumière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intestinale</a:t>
            </a:r>
          </a:p>
        </p:txBody>
      </p:sp>
      <p:sp>
        <p:nvSpPr>
          <p:cNvPr id="40965" name="Rectangle 10">
            <a:extLst>
              <a:ext uri="{FF2B5EF4-FFF2-40B4-BE49-F238E27FC236}">
                <a16:creationId xmlns:a16="http://schemas.microsoft.com/office/drawing/2014/main" id="{F8FA85C2-5A5D-4F11-AED2-4F14281DE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250" y="2163763"/>
            <a:ext cx="1717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chemeClr val="bg2"/>
                </a:solidFill>
              </a:rPr>
              <a:t>Paroi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chemeClr val="bg2"/>
                </a:solidFill>
              </a:rPr>
              <a:t>intestinale</a:t>
            </a:r>
          </a:p>
        </p:txBody>
      </p:sp>
      <p:sp>
        <p:nvSpPr>
          <p:cNvPr id="40966" name="Rectangle 16">
            <a:extLst>
              <a:ext uri="{FF2B5EF4-FFF2-40B4-BE49-F238E27FC236}">
                <a16:creationId xmlns:a16="http://schemas.microsoft.com/office/drawing/2014/main" id="{8DDF4B07-5F1B-40DD-88F0-FCEB60F675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7363" y="333375"/>
            <a:ext cx="7824787" cy="1228725"/>
          </a:xfrm>
        </p:spPr>
        <p:txBody>
          <a:bodyPr/>
          <a:lstStyle/>
          <a:p>
            <a:pPr defTabSz="762000" eaLnBrk="1" hangingPunct="1"/>
            <a:r>
              <a:rPr lang="en-US" altLang="fr-FR" sz="4000"/>
              <a:t>La biodisponibilité par voie orale </a:t>
            </a:r>
          </a:p>
        </p:txBody>
      </p:sp>
      <p:sp>
        <p:nvSpPr>
          <p:cNvPr id="40967" name="Rectangle 25">
            <a:extLst>
              <a:ext uri="{FF2B5EF4-FFF2-40B4-BE49-F238E27FC236}">
                <a16:creationId xmlns:a16="http://schemas.microsoft.com/office/drawing/2014/main" id="{BFD6750E-863A-4F7E-8636-6CB5F8117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175" y="3641725"/>
            <a:ext cx="2235200" cy="458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chemeClr val="bg2"/>
                </a:solidFill>
              </a:rPr>
              <a:t>ABSORPTION</a:t>
            </a:r>
          </a:p>
        </p:txBody>
      </p:sp>
      <p:sp>
        <p:nvSpPr>
          <p:cNvPr id="40968" name="Espace réservé du numéro de diapositive 1">
            <a:extLst>
              <a:ext uri="{FF2B5EF4-FFF2-40B4-BE49-F238E27FC236}">
                <a16:creationId xmlns:a16="http://schemas.microsoft.com/office/drawing/2014/main" id="{CF5A05E5-479F-41EB-A57E-772CAE8817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37325" y="6248400"/>
            <a:ext cx="214947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30B8D39-B205-4DCF-8043-6AAE44257335}" type="slidenum">
              <a:rPr lang="fr-FR" altLang="fr-FR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3" name="Flèche droite 2">
            <a:extLst>
              <a:ext uri="{FF2B5EF4-FFF2-40B4-BE49-F238E27FC236}">
                <a16:creationId xmlns:a16="http://schemas.microsoft.com/office/drawing/2014/main" id="{BAE5C1E7-4CF8-4C28-81BA-4AFFBCFCFFEA}"/>
              </a:ext>
            </a:extLst>
          </p:cNvPr>
          <p:cNvSpPr/>
          <p:nvPr/>
        </p:nvSpPr>
        <p:spPr>
          <a:xfrm>
            <a:off x="1690688" y="4116388"/>
            <a:ext cx="1152525" cy="227012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grpSp>
        <p:nvGrpSpPr>
          <p:cNvPr id="40970" name="Groupe 5">
            <a:extLst>
              <a:ext uri="{FF2B5EF4-FFF2-40B4-BE49-F238E27FC236}">
                <a16:creationId xmlns:a16="http://schemas.microsoft.com/office/drawing/2014/main" id="{9E6A76D2-C473-40EE-B59C-486FCFFDCD5D}"/>
              </a:ext>
            </a:extLst>
          </p:cNvPr>
          <p:cNvGrpSpPr>
            <a:grpSpLocks/>
          </p:cNvGrpSpPr>
          <p:nvPr/>
        </p:nvGrpSpPr>
        <p:grpSpPr bwMode="auto">
          <a:xfrm>
            <a:off x="590550" y="3455988"/>
            <a:ext cx="525463" cy="461962"/>
            <a:chOff x="533401" y="2163763"/>
            <a:chExt cx="524932" cy="461665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0E3C636C-38ED-4E70-B48B-C6757DAB8854}"/>
                </a:ext>
              </a:extLst>
            </p:cNvPr>
            <p:cNvSpPr/>
            <p:nvPr/>
          </p:nvSpPr>
          <p:spPr>
            <a:xfrm>
              <a:off x="533401" y="2163763"/>
              <a:ext cx="524932" cy="4584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40976" name="ZoneTexte 3">
              <a:extLst>
                <a:ext uri="{FF2B5EF4-FFF2-40B4-BE49-F238E27FC236}">
                  <a16:creationId xmlns:a16="http://schemas.microsoft.com/office/drawing/2014/main" id="{DCF1F64F-82D9-44D5-A06E-24492DA30B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152" y="2163763"/>
              <a:ext cx="3561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40971" name="Groupe 37">
            <a:extLst>
              <a:ext uri="{FF2B5EF4-FFF2-40B4-BE49-F238E27FC236}">
                <a16:creationId xmlns:a16="http://schemas.microsoft.com/office/drawing/2014/main" id="{8DD91E20-3996-4309-9664-AD3041BA46F2}"/>
              </a:ext>
            </a:extLst>
          </p:cNvPr>
          <p:cNvGrpSpPr>
            <a:grpSpLocks/>
          </p:cNvGrpSpPr>
          <p:nvPr/>
        </p:nvGrpSpPr>
        <p:grpSpPr bwMode="auto">
          <a:xfrm>
            <a:off x="5618163" y="1446213"/>
            <a:ext cx="525462" cy="461962"/>
            <a:chOff x="533401" y="2163763"/>
            <a:chExt cx="524932" cy="461665"/>
          </a:xfrm>
        </p:grpSpPr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AE8BCAE6-F9A6-4053-A0AB-61B9CDF0044B}"/>
                </a:ext>
              </a:extLst>
            </p:cNvPr>
            <p:cNvSpPr/>
            <p:nvPr/>
          </p:nvSpPr>
          <p:spPr>
            <a:xfrm>
              <a:off x="533401" y="2163763"/>
              <a:ext cx="524932" cy="4584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40974" name="ZoneTexte 39">
              <a:extLst>
                <a:ext uri="{FF2B5EF4-FFF2-40B4-BE49-F238E27FC236}">
                  <a16:creationId xmlns:a16="http://schemas.microsoft.com/office/drawing/2014/main" id="{43557152-8C0B-4510-B023-BDC90BE6D5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152" y="2163763"/>
              <a:ext cx="18473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400">
                <a:solidFill>
                  <a:srgbClr val="FF0000"/>
                </a:solidFill>
              </a:endParaRPr>
            </a:p>
          </p:txBody>
        </p:sp>
      </p:grpSp>
      <p:sp>
        <p:nvSpPr>
          <p:cNvPr id="40972" name="ZoneTexte 6">
            <a:extLst>
              <a:ext uri="{FF2B5EF4-FFF2-40B4-BE49-F238E27FC236}">
                <a16:creationId xmlns:a16="http://schemas.microsoft.com/office/drawing/2014/main" id="{981DF79A-0FA4-4F34-A69C-73428518E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1888" y="1444625"/>
            <a:ext cx="2511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Etapes à franchir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reeform 4">
            <a:extLst>
              <a:ext uri="{FF2B5EF4-FFF2-40B4-BE49-F238E27FC236}">
                <a16:creationId xmlns:a16="http://schemas.microsoft.com/office/drawing/2014/main" id="{1362222E-4396-4615-B778-7632AF839DE2}"/>
              </a:ext>
            </a:extLst>
          </p:cNvPr>
          <p:cNvSpPr>
            <a:spLocks/>
          </p:cNvSpPr>
          <p:nvPr/>
        </p:nvSpPr>
        <p:spPr bwMode="auto">
          <a:xfrm>
            <a:off x="2154238" y="3116263"/>
            <a:ext cx="1554162" cy="1968500"/>
          </a:xfrm>
          <a:custGeom>
            <a:avLst/>
            <a:gdLst>
              <a:gd name="T0" fmla="*/ 0 w 1102"/>
              <a:gd name="T1" fmla="*/ 0 h 1240"/>
              <a:gd name="T2" fmla="*/ 2147483646 w 1102"/>
              <a:gd name="T3" fmla="*/ 0 h 1240"/>
              <a:gd name="T4" fmla="*/ 2147483646 w 1102"/>
              <a:gd name="T5" fmla="*/ 2147483646 h 1240"/>
              <a:gd name="T6" fmla="*/ 2147483646 w 1102"/>
              <a:gd name="T7" fmla="*/ 2147483646 h 1240"/>
              <a:gd name="T8" fmla="*/ 2147483646 w 1102"/>
              <a:gd name="T9" fmla="*/ 2147483646 h 1240"/>
              <a:gd name="T10" fmla="*/ 2147483646 w 1102"/>
              <a:gd name="T11" fmla="*/ 2147483646 h 1240"/>
              <a:gd name="T12" fmla="*/ 2147483646 w 1102"/>
              <a:gd name="T13" fmla="*/ 2147483646 h 1240"/>
              <a:gd name="T14" fmla="*/ 2147483646 w 1102"/>
              <a:gd name="T15" fmla="*/ 2147483646 h 1240"/>
              <a:gd name="T16" fmla="*/ 0 w 1102"/>
              <a:gd name="T17" fmla="*/ 0 h 12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02" h="1240">
                <a:moveTo>
                  <a:pt x="0" y="0"/>
                </a:moveTo>
                <a:lnTo>
                  <a:pt x="1102" y="0"/>
                </a:lnTo>
                <a:lnTo>
                  <a:pt x="1102" y="1240"/>
                </a:lnTo>
                <a:lnTo>
                  <a:pt x="387" y="1234"/>
                </a:lnTo>
                <a:lnTo>
                  <a:pt x="275" y="926"/>
                </a:lnTo>
                <a:lnTo>
                  <a:pt x="169" y="560"/>
                </a:lnTo>
                <a:lnTo>
                  <a:pt x="101" y="300"/>
                </a:lnTo>
                <a:lnTo>
                  <a:pt x="45" y="140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011" name="AutoShape 3">
            <a:extLst>
              <a:ext uri="{FF2B5EF4-FFF2-40B4-BE49-F238E27FC236}">
                <a16:creationId xmlns:a16="http://schemas.microsoft.com/office/drawing/2014/main" id="{458B3849-3154-4AEF-85D7-E877FE3E302C}"/>
              </a:ext>
            </a:extLst>
          </p:cNvPr>
          <p:cNvSpPr>
            <a:spLocks noChangeArrowheads="1"/>
          </p:cNvSpPr>
          <p:nvPr/>
        </p:nvSpPr>
        <p:spPr bwMode="auto">
          <a:xfrm rot="9729048">
            <a:off x="1128713" y="2378075"/>
            <a:ext cx="1358900" cy="3624263"/>
          </a:xfrm>
          <a:prstGeom prst="can">
            <a:avLst>
              <a:gd name="adj" fmla="val 28856"/>
            </a:avLst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3012" name="Rectangle 9">
            <a:extLst>
              <a:ext uri="{FF2B5EF4-FFF2-40B4-BE49-F238E27FC236}">
                <a16:creationId xmlns:a16="http://schemas.microsoft.com/office/drawing/2014/main" id="{4ABAFBAD-5C68-4A50-95C2-4611632A78B8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-69850" y="4498975"/>
            <a:ext cx="18653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Lumière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intestinale</a:t>
            </a:r>
          </a:p>
        </p:txBody>
      </p:sp>
      <p:sp>
        <p:nvSpPr>
          <p:cNvPr id="43013" name="Rectangle 10">
            <a:extLst>
              <a:ext uri="{FF2B5EF4-FFF2-40B4-BE49-F238E27FC236}">
                <a16:creationId xmlns:a16="http://schemas.microsoft.com/office/drawing/2014/main" id="{6C9D97FD-1A6A-41BC-9BD7-6B8D009C7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250" y="2163763"/>
            <a:ext cx="1717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chemeClr val="bg2"/>
                </a:solidFill>
              </a:rPr>
              <a:t>Paroi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chemeClr val="bg2"/>
                </a:solidFill>
              </a:rPr>
              <a:t>intestinale</a:t>
            </a:r>
          </a:p>
        </p:txBody>
      </p:sp>
      <p:sp>
        <p:nvSpPr>
          <p:cNvPr id="43014" name="Rectangle 16">
            <a:extLst>
              <a:ext uri="{FF2B5EF4-FFF2-40B4-BE49-F238E27FC236}">
                <a16:creationId xmlns:a16="http://schemas.microsoft.com/office/drawing/2014/main" id="{08FC49F1-CE7F-4332-B17D-D4C9C9C902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7824788" cy="1228725"/>
          </a:xfrm>
        </p:spPr>
        <p:txBody>
          <a:bodyPr/>
          <a:lstStyle/>
          <a:p>
            <a:pPr defTabSz="762000" eaLnBrk="1" hangingPunct="1"/>
            <a:r>
              <a:rPr lang="en-US" altLang="fr-FR" sz="4000"/>
              <a:t>La biodisponibilité par voie orale </a:t>
            </a:r>
          </a:p>
        </p:txBody>
      </p:sp>
      <p:sp>
        <p:nvSpPr>
          <p:cNvPr id="43015" name="Rectangle 25">
            <a:extLst>
              <a:ext uri="{FF2B5EF4-FFF2-40B4-BE49-F238E27FC236}">
                <a16:creationId xmlns:a16="http://schemas.microsoft.com/office/drawing/2014/main" id="{808274A2-0E5C-4C7D-99B3-4316AB3D5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175" y="3641725"/>
            <a:ext cx="2235200" cy="458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chemeClr val="bg2"/>
                </a:solidFill>
              </a:rPr>
              <a:t>ABSORPTION</a:t>
            </a:r>
          </a:p>
        </p:txBody>
      </p:sp>
      <p:sp>
        <p:nvSpPr>
          <p:cNvPr id="43016" name="Espace réservé du numéro de diapositive 1">
            <a:extLst>
              <a:ext uri="{FF2B5EF4-FFF2-40B4-BE49-F238E27FC236}">
                <a16:creationId xmlns:a16="http://schemas.microsoft.com/office/drawing/2014/main" id="{233F4385-4693-4481-AD19-DFC9B49A85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37325" y="6248400"/>
            <a:ext cx="214947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0005610-B7B6-4896-BABF-6AB47842F691}" type="slidenum">
              <a:rPr lang="fr-FR" altLang="fr-FR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3" name="Flèche droite 2">
            <a:extLst>
              <a:ext uri="{FF2B5EF4-FFF2-40B4-BE49-F238E27FC236}">
                <a16:creationId xmlns:a16="http://schemas.microsoft.com/office/drawing/2014/main" id="{1464CD2F-B37A-4965-A3CB-D4ECFD863099}"/>
              </a:ext>
            </a:extLst>
          </p:cNvPr>
          <p:cNvSpPr/>
          <p:nvPr/>
        </p:nvSpPr>
        <p:spPr>
          <a:xfrm>
            <a:off x="1403350" y="4116388"/>
            <a:ext cx="1152525" cy="227012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grpSp>
        <p:nvGrpSpPr>
          <p:cNvPr id="43018" name="Groupe 5">
            <a:extLst>
              <a:ext uri="{FF2B5EF4-FFF2-40B4-BE49-F238E27FC236}">
                <a16:creationId xmlns:a16="http://schemas.microsoft.com/office/drawing/2014/main" id="{C45D7F2C-B5AB-4B7F-8DCE-E4CFB4C98133}"/>
              </a:ext>
            </a:extLst>
          </p:cNvPr>
          <p:cNvGrpSpPr>
            <a:grpSpLocks/>
          </p:cNvGrpSpPr>
          <p:nvPr/>
        </p:nvGrpSpPr>
        <p:grpSpPr bwMode="auto">
          <a:xfrm>
            <a:off x="590550" y="3455988"/>
            <a:ext cx="525463" cy="461962"/>
            <a:chOff x="533401" y="2163763"/>
            <a:chExt cx="524932" cy="461665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C1A822C2-0FD7-474E-858F-C6755FBD5507}"/>
                </a:ext>
              </a:extLst>
            </p:cNvPr>
            <p:cNvSpPr/>
            <p:nvPr/>
          </p:nvSpPr>
          <p:spPr>
            <a:xfrm>
              <a:off x="533401" y="2163763"/>
              <a:ext cx="524932" cy="4584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43029" name="ZoneTexte 3">
              <a:extLst>
                <a:ext uri="{FF2B5EF4-FFF2-40B4-BE49-F238E27FC236}">
                  <a16:creationId xmlns:a16="http://schemas.microsoft.com/office/drawing/2014/main" id="{751F6790-92DF-4A8E-BCCB-C777038D38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152" y="2163763"/>
              <a:ext cx="3561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43019" name="Groupe 37">
            <a:extLst>
              <a:ext uri="{FF2B5EF4-FFF2-40B4-BE49-F238E27FC236}">
                <a16:creationId xmlns:a16="http://schemas.microsoft.com/office/drawing/2014/main" id="{6DC77AC4-973E-4714-B210-2E4F8681F5DD}"/>
              </a:ext>
            </a:extLst>
          </p:cNvPr>
          <p:cNvGrpSpPr>
            <a:grpSpLocks/>
          </p:cNvGrpSpPr>
          <p:nvPr/>
        </p:nvGrpSpPr>
        <p:grpSpPr bwMode="auto">
          <a:xfrm>
            <a:off x="7156450" y="1455738"/>
            <a:ext cx="525463" cy="461962"/>
            <a:chOff x="533401" y="2163763"/>
            <a:chExt cx="524932" cy="461665"/>
          </a:xfrm>
        </p:grpSpPr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C8825005-3012-40F9-8E86-48407AB44B46}"/>
                </a:ext>
              </a:extLst>
            </p:cNvPr>
            <p:cNvSpPr/>
            <p:nvPr/>
          </p:nvSpPr>
          <p:spPr>
            <a:xfrm>
              <a:off x="533401" y="2163763"/>
              <a:ext cx="524932" cy="4584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43027" name="ZoneTexte 39">
              <a:extLst>
                <a:ext uri="{FF2B5EF4-FFF2-40B4-BE49-F238E27FC236}">
                  <a16:creationId xmlns:a16="http://schemas.microsoft.com/office/drawing/2014/main" id="{EE3C4214-DF36-4259-8992-B7F507FE77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152" y="2163763"/>
              <a:ext cx="18473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400">
                <a:solidFill>
                  <a:srgbClr val="FF0000"/>
                </a:solidFill>
              </a:endParaRPr>
            </a:p>
          </p:txBody>
        </p:sp>
      </p:grpSp>
      <p:sp>
        <p:nvSpPr>
          <p:cNvPr id="43020" name="ZoneTexte 6">
            <a:extLst>
              <a:ext uri="{FF2B5EF4-FFF2-40B4-BE49-F238E27FC236}">
                <a16:creationId xmlns:a16="http://schemas.microsoft.com/office/drawing/2014/main" id="{109B8201-F7DF-428D-84B1-9B5D44ACE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0175" y="1454150"/>
            <a:ext cx="1143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Etapes</a:t>
            </a:r>
          </a:p>
        </p:txBody>
      </p:sp>
      <p:sp>
        <p:nvSpPr>
          <p:cNvPr id="43021" name="Rectangle 13">
            <a:extLst>
              <a:ext uri="{FF2B5EF4-FFF2-40B4-BE49-F238E27FC236}">
                <a16:creationId xmlns:a16="http://schemas.microsoft.com/office/drawing/2014/main" id="{9DC6E047-E75E-41C1-B7D7-55EA52D83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550" y="5562600"/>
            <a:ext cx="15335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009900"/>
                </a:solidFill>
              </a:rPr>
              <a:t>intestinal</a:t>
            </a:r>
          </a:p>
        </p:txBody>
      </p:sp>
      <p:sp>
        <p:nvSpPr>
          <p:cNvPr id="43022" name="Rectangle 24">
            <a:extLst>
              <a:ext uri="{FF2B5EF4-FFF2-40B4-BE49-F238E27FC236}">
                <a16:creationId xmlns:a16="http://schemas.microsoft.com/office/drawing/2014/main" id="{00CAA8DF-3203-435C-808B-973106FC4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8263" y="6021388"/>
            <a:ext cx="2432050" cy="458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009900"/>
                </a:solidFill>
              </a:rPr>
              <a:t>METABOLISME</a:t>
            </a:r>
          </a:p>
        </p:txBody>
      </p:sp>
      <p:grpSp>
        <p:nvGrpSpPr>
          <p:cNvPr id="43023" name="Groupe 31">
            <a:extLst>
              <a:ext uri="{FF2B5EF4-FFF2-40B4-BE49-F238E27FC236}">
                <a16:creationId xmlns:a16="http://schemas.microsoft.com/office/drawing/2014/main" id="{DC3BFD0A-B92E-453E-9AA2-8B2042967D82}"/>
              </a:ext>
            </a:extLst>
          </p:cNvPr>
          <p:cNvGrpSpPr>
            <a:grpSpLocks/>
          </p:cNvGrpSpPr>
          <p:nvPr/>
        </p:nvGrpSpPr>
        <p:grpSpPr bwMode="auto">
          <a:xfrm>
            <a:off x="2995613" y="5219700"/>
            <a:ext cx="525462" cy="460375"/>
            <a:chOff x="533401" y="2163763"/>
            <a:chExt cx="524932" cy="461665"/>
          </a:xfrm>
        </p:grpSpPr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A3DA894B-62A9-4226-9B59-2988C896B139}"/>
                </a:ext>
              </a:extLst>
            </p:cNvPr>
            <p:cNvSpPr/>
            <p:nvPr/>
          </p:nvSpPr>
          <p:spPr>
            <a:xfrm>
              <a:off x="533401" y="2163763"/>
              <a:ext cx="524932" cy="45848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43025" name="ZoneTexte 33">
              <a:extLst>
                <a:ext uri="{FF2B5EF4-FFF2-40B4-BE49-F238E27FC236}">
                  <a16:creationId xmlns:a16="http://schemas.microsoft.com/office/drawing/2014/main" id="{09036965-36EC-4CD2-ACCC-49B7F50EB9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152" y="2163763"/>
              <a:ext cx="3561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>
                  <a:solidFill>
                    <a:srgbClr val="FF0000"/>
                  </a:solidFill>
                </a:rPr>
                <a:t>2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3EB8308-8E87-4C2F-B2A4-71ECEC693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163" y="1700213"/>
            <a:ext cx="8458200" cy="388937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fr-FR" dirty="0">
                <a:cs typeface="+mn-cs"/>
              </a:rPr>
              <a:t>La </a:t>
            </a:r>
            <a:r>
              <a:rPr lang="en-US" altLang="fr-FR" dirty="0" err="1">
                <a:cs typeface="+mn-cs"/>
              </a:rPr>
              <a:t>biodisponibilité</a:t>
            </a:r>
            <a:r>
              <a:rPr lang="en-US" altLang="fr-FR" dirty="0">
                <a:cs typeface="+mn-cs"/>
              </a:rPr>
              <a:t> </a:t>
            </a:r>
            <a:r>
              <a:rPr lang="en-US" altLang="fr-FR" dirty="0" err="1">
                <a:cs typeface="+mn-cs"/>
              </a:rPr>
              <a:t>décrit</a:t>
            </a:r>
            <a:r>
              <a:rPr lang="en-US" altLang="fr-FR" dirty="0">
                <a:cs typeface="+mn-cs"/>
              </a:rPr>
              <a:t> </a:t>
            </a:r>
            <a:r>
              <a:rPr lang="en-US" altLang="fr-FR" b="1" dirty="0">
                <a:solidFill>
                  <a:srgbClr val="C00000"/>
                </a:solidFill>
                <a:cs typeface="+mn-cs"/>
              </a:rPr>
              <a:t>comment</a:t>
            </a:r>
            <a:r>
              <a:rPr lang="en-US" altLang="fr-FR" dirty="0">
                <a:cs typeface="+mn-cs"/>
              </a:rPr>
              <a:t> un </a:t>
            </a:r>
            <a:r>
              <a:rPr lang="en-US" altLang="fr-FR" dirty="0" err="1">
                <a:cs typeface="+mn-cs"/>
              </a:rPr>
              <a:t>principe</a:t>
            </a:r>
            <a:r>
              <a:rPr lang="en-US" altLang="fr-FR" dirty="0">
                <a:cs typeface="+mn-cs"/>
              </a:rPr>
              <a:t> </a:t>
            </a:r>
            <a:r>
              <a:rPr lang="en-US" altLang="fr-FR" dirty="0" err="1">
                <a:cs typeface="+mn-cs"/>
              </a:rPr>
              <a:t>actif</a:t>
            </a:r>
            <a:r>
              <a:rPr lang="en-US" altLang="fr-FR" dirty="0">
                <a:cs typeface="+mn-cs"/>
              </a:rPr>
              <a:t> </a:t>
            </a:r>
            <a:r>
              <a:rPr lang="en-US" altLang="fr-FR" dirty="0" err="1">
                <a:cs typeface="+mn-cs"/>
              </a:rPr>
              <a:t>devient</a:t>
            </a:r>
            <a:r>
              <a:rPr lang="en-US" altLang="fr-FR" dirty="0">
                <a:cs typeface="+mn-cs"/>
              </a:rPr>
              <a:t> </a:t>
            </a:r>
            <a:r>
              <a:rPr lang="en-US" altLang="fr-FR" b="1" dirty="0" err="1">
                <a:solidFill>
                  <a:srgbClr val="009900"/>
                </a:solidFill>
                <a:cs typeface="+mn-cs"/>
              </a:rPr>
              <a:t>disponible</a:t>
            </a:r>
            <a:r>
              <a:rPr lang="en-US" altLang="fr-FR" dirty="0">
                <a:cs typeface="+mn-cs"/>
              </a:rPr>
              <a:t> pour </a:t>
            </a:r>
            <a:r>
              <a:rPr lang="en-US" altLang="fr-FR" dirty="0" err="1">
                <a:cs typeface="+mn-cs"/>
              </a:rPr>
              <a:t>produire</a:t>
            </a:r>
            <a:r>
              <a:rPr lang="en-US" altLang="fr-FR" dirty="0">
                <a:cs typeface="+mn-cs"/>
              </a:rPr>
              <a:t> son action </a:t>
            </a:r>
            <a:r>
              <a:rPr lang="en-US" altLang="fr-FR" dirty="0" err="1">
                <a:cs typeface="+mn-cs"/>
              </a:rPr>
              <a:t>biologique</a:t>
            </a:r>
            <a:endParaRPr lang="en-US" altLang="fr-FR" dirty="0">
              <a:cs typeface="+mn-cs"/>
            </a:endParaRP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endParaRPr lang="en-US" altLang="fr-FR" sz="1800" dirty="0">
              <a:cs typeface="+mn-cs"/>
            </a:endParaRP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altLang="fr-FR" b="1" dirty="0">
                <a:solidFill>
                  <a:srgbClr val="A50021"/>
                </a:solidFill>
                <a:cs typeface="+mn-cs"/>
              </a:rPr>
              <a:t> </a:t>
            </a:r>
            <a:r>
              <a:rPr lang="en-US" altLang="fr-FR" sz="3000" b="1" dirty="0" err="1">
                <a:solidFill>
                  <a:srgbClr val="A50021"/>
                </a:solidFill>
                <a:cs typeface="+mn-cs"/>
              </a:rPr>
              <a:t>Quantité</a:t>
            </a:r>
            <a:r>
              <a:rPr lang="en-US" altLang="fr-FR" sz="3000" b="1" dirty="0">
                <a:solidFill>
                  <a:srgbClr val="A50021"/>
                </a:solidFill>
                <a:cs typeface="+mn-cs"/>
              </a:rPr>
              <a:t> </a:t>
            </a:r>
            <a:r>
              <a:rPr lang="en-US" altLang="fr-FR" sz="3000" b="1" dirty="0" err="1">
                <a:solidFill>
                  <a:srgbClr val="A50021"/>
                </a:solidFill>
                <a:cs typeface="+mn-cs"/>
              </a:rPr>
              <a:t>disponible</a:t>
            </a:r>
            <a:endParaRPr lang="en-US" altLang="fr-FR" sz="3000" b="1" dirty="0">
              <a:solidFill>
                <a:srgbClr val="A50021"/>
              </a:solidFill>
              <a:cs typeface="+mn-cs"/>
            </a:endParaRPr>
          </a:p>
          <a:p>
            <a:pPr lvl="2" eaLnBrk="1" hangingPunct="1">
              <a:lnSpc>
                <a:spcPct val="120000"/>
              </a:lnSpc>
              <a:defRPr/>
            </a:pPr>
            <a:r>
              <a:rPr lang="en-US" altLang="fr-FR" dirty="0" err="1">
                <a:cs typeface="+mn-cs"/>
              </a:rPr>
              <a:t>Exprimée</a:t>
            </a:r>
            <a:r>
              <a:rPr lang="en-US" altLang="fr-FR" dirty="0">
                <a:cs typeface="+mn-cs"/>
              </a:rPr>
              <a:t> </a:t>
            </a:r>
            <a:r>
              <a:rPr lang="en-US" altLang="fr-FR" dirty="0" err="1">
                <a:cs typeface="+mn-cs"/>
              </a:rPr>
              <a:t>en</a:t>
            </a:r>
            <a:r>
              <a:rPr lang="en-US" altLang="fr-FR" dirty="0">
                <a:cs typeface="+mn-cs"/>
              </a:rPr>
              <a:t> </a:t>
            </a:r>
            <a:r>
              <a:rPr lang="en-US" altLang="fr-FR" b="1" u="sng" dirty="0" err="1">
                <a:solidFill>
                  <a:srgbClr val="FF6600"/>
                </a:solidFill>
                <a:cs typeface="+mn-cs"/>
              </a:rPr>
              <a:t>pourcentage</a:t>
            </a:r>
            <a:r>
              <a:rPr lang="en-US" altLang="fr-FR" dirty="0">
                <a:solidFill>
                  <a:srgbClr val="FF6600"/>
                </a:solidFill>
                <a:cs typeface="+mn-cs"/>
              </a:rPr>
              <a:t> (fraction : F) </a:t>
            </a:r>
            <a:r>
              <a:rPr lang="en-US" altLang="fr-FR" dirty="0">
                <a:cs typeface="+mn-cs"/>
              </a:rPr>
              <a:t>de la dose </a:t>
            </a:r>
            <a:r>
              <a:rPr lang="en-US" altLang="fr-FR" dirty="0" err="1">
                <a:cs typeface="+mn-cs"/>
              </a:rPr>
              <a:t>administrée</a:t>
            </a:r>
            <a:r>
              <a:rPr lang="en-US" altLang="fr-FR" dirty="0">
                <a:cs typeface="+mn-cs"/>
              </a:rPr>
              <a:t> 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altLang="fr-FR" b="1" dirty="0">
                <a:solidFill>
                  <a:srgbClr val="A50021"/>
                </a:solidFill>
                <a:cs typeface="+mn-cs"/>
              </a:rPr>
              <a:t> </a:t>
            </a:r>
            <a:r>
              <a:rPr lang="en-US" altLang="fr-FR" sz="3000" b="1" dirty="0" err="1">
                <a:solidFill>
                  <a:srgbClr val="A50021"/>
                </a:solidFill>
                <a:cs typeface="+mn-cs"/>
              </a:rPr>
              <a:t>Vitesse</a:t>
            </a:r>
            <a:r>
              <a:rPr lang="en-US" altLang="fr-FR" sz="3000" b="1" dirty="0">
                <a:solidFill>
                  <a:srgbClr val="A50021"/>
                </a:solidFill>
                <a:cs typeface="+mn-cs"/>
              </a:rPr>
              <a:t> du </a:t>
            </a:r>
            <a:r>
              <a:rPr lang="en-US" altLang="fr-FR" sz="3000" b="1" dirty="0" err="1">
                <a:solidFill>
                  <a:srgbClr val="A50021"/>
                </a:solidFill>
                <a:cs typeface="+mn-cs"/>
              </a:rPr>
              <a:t>processus</a:t>
            </a:r>
            <a:endParaRPr lang="en-US" altLang="fr-FR" sz="3000" b="1" dirty="0">
              <a:solidFill>
                <a:srgbClr val="A50021"/>
              </a:solidFill>
              <a:cs typeface="+mn-cs"/>
            </a:endParaRPr>
          </a:p>
        </p:txBody>
      </p:sp>
      <p:sp>
        <p:nvSpPr>
          <p:cNvPr id="8195" name="Rectangle 4">
            <a:extLst>
              <a:ext uri="{FF2B5EF4-FFF2-40B4-BE49-F238E27FC236}">
                <a16:creationId xmlns:a16="http://schemas.microsoft.com/office/drawing/2014/main" id="{F5CD35EA-4A39-4551-B63A-B8C5BCA20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6202363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4000"/>
              <a:t>La biodisponibilité</a:t>
            </a:r>
          </a:p>
        </p:txBody>
      </p:sp>
      <p:sp>
        <p:nvSpPr>
          <p:cNvPr id="8196" name="Espace réservé du numéro de diapositive 1">
            <a:extLst>
              <a:ext uri="{FF2B5EF4-FFF2-40B4-BE49-F238E27FC236}">
                <a16:creationId xmlns:a16="http://schemas.microsoft.com/office/drawing/2014/main" id="{FDD4DDAA-31D3-429B-A5E7-EE6490AFD9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531A6CA-8F95-4B24-8F45-ED2F4B503AC4}" type="slidenum">
              <a:rPr lang="fr-FR" altLang="fr-FR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reeform 4">
            <a:extLst>
              <a:ext uri="{FF2B5EF4-FFF2-40B4-BE49-F238E27FC236}">
                <a16:creationId xmlns:a16="http://schemas.microsoft.com/office/drawing/2014/main" id="{F58CF2D3-581E-4009-BA81-209A560D9A3E}"/>
              </a:ext>
            </a:extLst>
          </p:cNvPr>
          <p:cNvSpPr>
            <a:spLocks/>
          </p:cNvSpPr>
          <p:nvPr/>
        </p:nvSpPr>
        <p:spPr bwMode="auto">
          <a:xfrm>
            <a:off x="2139950" y="3116263"/>
            <a:ext cx="1554163" cy="1968500"/>
          </a:xfrm>
          <a:custGeom>
            <a:avLst/>
            <a:gdLst>
              <a:gd name="T0" fmla="*/ 0 w 1102"/>
              <a:gd name="T1" fmla="*/ 0 h 1240"/>
              <a:gd name="T2" fmla="*/ 2147483646 w 1102"/>
              <a:gd name="T3" fmla="*/ 0 h 1240"/>
              <a:gd name="T4" fmla="*/ 2147483646 w 1102"/>
              <a:gd name="T5" fmla="*/ 2147483646 h 1240"/>
              <a:gd name="T6" fmla="*/ 2147483646 w 1102"/>
              <a:gd name="T7" fmla="*/ 2147483646 h 1240"/>
              <a:gd name="T8" fmla="*/ 2147483646 w 1102"/>
              <a:gd name="T9" fmla="*/ 2147483646 h 1240"/>
              <a:gd name="T10" fmla="*/ 2147483646 w 1102"/>
              <a:gd name="T11" fmla="*/ 2147483646 h 1240"/>
              <a:gd name="T12" fmla="*/ 2147483646 w 1102"/>
              <a:gd name="T13" fmla="*/ 2147483646 h 1240"/>
              <a:gd name="T14" fmla="*/ 2147483646 w 1102"/>
              <a:gd name="T15" fmla="*/ 2147483646 h 1240"/>
              <a:gd name="T16" fmla="*/ 0 w 1102"/>
              <a:gd name="T17" fmla="*/ 0 h 12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02" h="1240">
                <a:moveTo>
                  <a:pt x="0" y="0"/>
                </a:moveTo>
                <a:lnTo>
                  <a:pt x="1102" y="0"/>
                </a:lnTo>
                <a:lnTo>
                  <a:pt x="1102" y="1240"/>
                </a:lnTo>
                <a:lnTo>
                  <a:pt x="387" y="1234"/>
                </a:lnTo>
                <a:lnTo>
                  <a:pt x="275" y="926"/>
                </a:lnTo>
                <a:lnTo>
                  <a:pt x="169" y="560"/>
                </a:lnTo>
                <a:lnTo>
                  <a:pt x="101" y="300"/>
                </a:lnTo>
                <a:lnTo>
                  <a:pt x="45" y="140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059" name="AutoShape 3">
            <a:extLst>
              <a:ext uri="{FF2B5EF4-FFF2-40B4-BE49-F238E27FC236}">
                <a16:creationId xmlns:a16="http://schemas.microsoft.com/office/drawing/2014/main" id="{6C32E206-D6EC-407B-8950-D8EEFE4426DA}"/>
              </a:ext>
            </a:extLst>
          </p:cNvPr>
          <p:cNvSpPr>
            <a:spLocks noChangeArrowheads="1"/>
          </p:cNvSpPr>
          <p:nvPr/>
        </p:nvSpPr>
        <p:spPr bwMode="auto">
          <a:xfrm rot="9729048">
            <a:off x="1128713" y="2378075"/>
            <a:ext cx="1358900" cy="3624263"/>
          </a:xfrm>
          <a:prstGeom prst="can">
            <a:avLst>
              <a:gd name="adj" fmla="val 28856"/>
            </a:avLst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5060" name="Freeform 19">
            <a:extLst>
              <a:ext uri="{FF2B5EF4-FFF2-40B4-BE49-F238E27FC236}">
                <a16:creationId xmlns:a16="http://schemas.microsoft.com/office/drawing/2014/main" id="{B5917F29-45C9-492B-979A-4633D4464F33}"/>
              </a:ext>
            </a:extLst>
          </p:cNvPr>
          <p:cNvSpPr>
            <a:spLocks/>
          </p:cNvSpPr>
          <p:nvPr/>
        </p:nvSpPr>
        <p:spPr bwMode="auto">
          <a:xfrm>
            <a:off x="1058863" y="2341563"/>
            <a:ext cx="5446712" cy="4002087"/>
          </a:xfrm>
          <a:custGeom>
            <a:avLst/>
            <a:gdLst>
              <a:gd name="T0" fmla="*/ 2147483646 w 3860"/>
              <a:gd name="T1" fmla="*/ 0 h 2521"/>
              <a:gd name="T2" fmla="*/ 2147483646 w 3860"/>
              <a:gd name="T3" fmla="*/ 0 h 2521"/>
              <a:gd name="T4" fmla="*/ 2147483646 w 3860"/>
              <a:gd name="T5" fmla="*/ 2147483646 h 2521"/>
              <a:gd name="T6" fmla="*/ 2147483646 w 3860"/>
              <a:gd name="T7" fmla="*/ 2147483646 h 2521"/>
              <a:gd name="T8" fmla="*/ 2147483646 w 3860"/>
              <a:gd name="T9" fmla="*/ 2147483646 h 2521"/>
              <a:gd name="T10" fmla="*/ 2147483646 w 3860"/>
              <a:gd name="T11" fmla="*/ 2147483646 h 2521"/>
              <a:gd name="T12" fmla="*/ 2147483646 w 3860"/>
              <a:gd name="T13" fmla="*/ 2147483646 h 2521"/>
              <a:gd name="T14" fmla="*/ 2147483646 w 3860"/>
              <a:gd name="T15" fmla="*/ 2147483646 h 2521"/>
              <a:gd name="T16" fmla="*/ 2147483646 w 3860"/>
              <a:gd name="T17" fmla="*/ 2147483646 h 2521"/>
              <a:gd name="T18" fmla="*/ 2147483646 w 3860"/>
              <a:gd name="T19" fmla="*/ 2147483646 h 2521"/>
              <a:gd name="T20" fmla="*/ 2147483646 w 3860"/>
              <a:gd name="T21" fmla="*/ 2147483646 h 2521"/>
              <a:gd name="T22" fmla="*/ 2147483646 w 3860"/>
              <a:gd name="T23" fmla="*/ 2147483646 h 2521"/>
              <a:gd name="T24" fmla="*/ 2147483646 w 3860"/>
              <a:gd name="T25" fmla="*/ 2147483646 h 2521"/>
              <a:gd name="T26" fmla="*/ 2147483646 w 3860"/>
              <a:gd name="T27" fmla="*/ 2147483646 h 2521"/>
              <a:gd name="T28" fmla="*/ 2147483646 w 3860"/>
              <a:gd name="T29" fmla="*/ 2147483646 h 2521"/>
              <a:gd name="T30" fmla="*/ 2147483646 w 3860"/>
              <a:gd name="T31" fmla="*/ 2147483646 h 2521"/>
              <a:gd name="T32" fmla="*/ 2147483646 w 3860"/>
              <a:gd name="T33" fmla="*/ 2147483646 h 2521"/>
              <a:gd name="T34" fmla="*/ 2147483646 w 3860"/>
              <a:gd name="T35" fmla="*/ 2147483646 h 2521"/>
              <a:gd name="T36" fmla="*/ 2147483646 w 3860"/>
              <a:gd name="T37" fmla="*/ 2147483646 h 2521"/>
              <a:gd name="T38" fmla="*/ 2147483646 w 3860"/>
              <a:gd name="T39" fmla="*/ 2147483646 h 2521"/>
              <a:gd name="T40" fmla="*/ 2147483646 w 3860"/>
              <a:gd name="T41" fmla="*/ 2147483646 h 2521"/>
              <a:gd name="T42" fmla="*/ 2147483646 w 3860"/>
              <a:gd name="T43" fmla="*/ 2147483646 h 2521"/>
              <a:gd name="T44" fmla="*/ 2147483646 w 3860"/>
              <a:gd name="T45" fmla="*/ 2147483646 h 2521"/>
              <a:gd name="T46" fmla="*/ 2147483646 w 3860"/>
              <a:gd name="T47" fmla="*/ 2147483646 h 2521"/>
              <a:gd name="T48" fmla="*/ 2147483646 w 3860"/>
              <a:gd name="T49" fmla="*/ 2147483646 h 2521"/>
              <a:gd name="T50" fmla="*/ 2147483646 w 3860"/>
              <a:gd name="T51" fmla="*/ 2147483646 h 2521"/>
              <a:gd name="T52" fmla="*/ 2147483646 w 3860"/>
              <a:gd name="T53" fmla="*/ 2147483646 h 2521"/>
              <a:gd name="T54" fmla="*/ 2147483646 w 3860"/>
              <a:gd name="T55" fmla="*/ 2147483646 h 2521"/>
              <a:gd name="T56" fmla="*/ 2147483646 w 3860"/>
              <a:gd name="T57" fmla="*/ 2147483646 h 2521"/>
              <a:gd name="T58" fmla="*/ 2147483646 w 3860"/>
              <a:gd name="T59" fmla="*/ 2147483646 h 2521"/>
              <a:gd name="T60" fmla="*/ 2147483646 w 3860"/>
              <a:gd name="T61" fmla="*/ 2147483646 h 2521"/>
              <a:gd name="T62" fmla="*/ 2147483646 w 3860"/>
              <a:gd name="T63" fmla="*/ 2147483646 h 2521"/>
              <a:gd name="T64" fmla="*/ 2147483646 w 3860"/>
              <a:gd name="T65" fmla="*/ 2147483646 h 2521"/>
              <a:gd name="T66" fmla="*/ 2147483646 w 3860"/>
              <a:gd name="T67" fmla="*/ 2147483646 h 2521"/>
              <a:gd name="T68" fmla="*/ 2147483646 w 3860"/>
              <a:gd name="T69" fmla="*/ 2147483646 h 2521"/>
              <a:gd name="T70" fmla="*/ 2147483646 w 3860"/>
              <a:gd name="T71" fmla="*/ 2147483646 h 2521"/>
              <a:gd name="T72" fmla="*/ 2147483646 w 3860"/>
              <a:gd name="T73" fmla="*/ 2147483646 h 2521"/>
              <a:gd name="T74" fmla="*/ 2147483646 w 3860"/>
              <a:gd name="T75" fmla="*/ 2147483646 h 2521"/>
              <a:gd name="T76" fmla="*/ 2147483646 w 3860"/>
              <a:gd name="T77" fmla="*/ 2147483646 h 2521"/>
              <a:gd name="T78" fmla="*/ 2147483646 w 3860"/>
              <a:gd name="T79" fmla="*/ 2147483646 h 2521"/>
              <a:gd name="T80" fmla="*/ 2147483646 w 3860"/>
              <a:gd name="T81" fmla="*/ 2147483646 h 2521"/>
              <a:gd name="T82" fmla="*/ 2147483646 w 3860"/>
              <a:gd name="T83" fmla="*/ 2147483646 h 2521"/>
              <a:gd name="T84" fmla="*/ 2147483646 w 3860"/>
              <a:gd name="T85" fmla="*/ 2147483646 h 2521"/>
              <a:gd name="T86" fmla="*/ 2147483646 w 3860"/>
              <a:gd name="T87" fmla="*/ 2147483646 h 2521"/>
              <a:gd name="T88" fmla="*/ 2147483646 w 3860"/>
              <a:gd name="T89" fmla="*/ 2147483646 h 2521"/>
              <a:gd name="T90" fmla="*/ 2147483646 w 3860"/>
              <a:gd name="T91" fmla="*/ 2147483646 h 2521"/>
              <a:gd name="T92" fmla="*/ 2147483646 w 3860"/>
              <a:gd name="T93" fmla="*/ 2147483646 h 2521"/>
              <a:gd name="T94" fmla="*/ 2147483646 w 3860"/>
              <a:gd name="T95" fmla="*/ 2147483646 h 2521"/>
              <a:gd name="T96" fmla="*/ 2147483646 w 3860"/>
              <a:gd name="T97" fmla="*/ 2147483646 h 2521"/>
              <a:gd name="T98" fmla="*/ 2147483646 w 3860"/>
              <a:gd name="T99" fmla="*/ 2147483646 h 2521"/>
              <a:gd name="T100" fmla="*/ 2147483646 w 3860"/>
              <a:gd name="T101" fmla="*/ 2147483646 h 2521"/>
              <a:gd name="T102" fmla="*/ 0 w 3860"/>
              <a:gd name="T103" fmla="*/ 2147483646 h 2521"/>
              <a:gd name="T104" fmla="*/ 0 w 3860"/>
              <a:gd name="T105" fmla="*/ 2147483646 h 2521"/>
              <a:gd name="T106" fmla="*/ 2147483646 w 3860"/>
              <a:gd name="T107" fmla="*/ 0 h 252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860" h="2521">
                <a:moveTo>
                  <a:pt x="135" y="0"/>
                </a:moveTo>
                <a:lnTo>
                  <a:pt x="135" y="0"/>
                </a:lnTo>
                <a:lnTo>
                  <a:pt x="158" y="30"/>
                </a:lnTo>
                <a:lnTo>
                  <a:pt x="225" y="130"/>
                </a:lnTo>
                <a:lnTo>
                  <a:pt x="315" y="250"/>
                </a:lnTo>
                <a:lnTo>
                  <a:pt x="394" y="380"/>
                </a:lnTo>
                <a:lnTo>
                  <a:pt x="461" y="550"/>
                </a:lnTo>
                <a:lnTo>
                  <a:pt x="529" y="730"/>
                </a:lnTo>
                <a:lnTo>
                  <a:pt x="563" y="800"/>
                </a:lnTo>
                <a:lnTo>
                  <a:pt x="585" y="870"/>
                </a:lnTo>
                <a:lnTo>
                  <a:pt x="596" y="910"/>
                </a:lnTo>
                <a:lnTo>
                  <a:pt x="608" y="930"/>
                </a:lnTo>
                <a:lnTo>
                  <a:pt x="664" y="1130"/>
                </a:lnTo>
                <a:lnTo>
                  <a:pt x="709" y="1230"/>
                </a:lnTo>
                <a:lnTo>
                  <a:pt x="754" y="1290"/>
                </a:lnTo>
                <a:lnTo>
                  <a:pt x="855" y="1350"/>
                </a:lnTo>
                <a:lnTo>
                  <a:pt x="990" y="1360"/>
                </a:lnTo>
                <a:lnTo>
                  <a:pt x="3859" y="1360"/>
                </a:lnTo>
                <a:lnTo>
                  <a:pt x="3859" y="1400"/>
                </a:lnTo>
                <a:lnTo>
                  <a:pt x="821" y="1400"/>
                </a:lnTo>
                <a:lnTo>
                  <a:pt x="765" y="1380"/>
                </a:lnTo>
                <a:lnTo>
                  <a:pt x="731" y="1360"/>
                </a:lnTo>
                <a:lnTo>
                  <a:pt x="709" y="1340"/>
                </a:lnTo>
                <a:lnTo>
                  <a:pt x="675" y="1320"/>
                </a:lnTo>
                <a:lnTo>
                  <a:pt x="641" y="1290"/>
                </a:lnTo>
                <a:lnTo>
                  <a:pt x="619" y="1290"/>
                </a:lnTo>
                <a:lnTo>
                  <a:pt x="630" y="1350"/>
                </a:lnTo>
                <a:lnTo>
                  <a:pt x="731" y="1990"/>
                </a:lnTo>
                <a:lnTo>
                  <a:pt x="743" y="2060"/>
                </a:lnTo>
                <a:lnTo>
                  <a:pt x="866" y="2140"/>
                </a:lnTo>
                <a:lnTo>
                  <a:pt x="765" y="2120"/>
                </a:lnTo>
                <a:lnTo>
                  <a:pt x="765" y="2170"/>
                </a:lnTo>
                <a:lnTo>
                  <a:pt x="765" y="2510"/>
                </a:lnTo>
                <a:lnTo>
                  <a:pt x="754" y="2520"/>
                </a:lnTo>
                <a:lnTo>
                  <a:pt x="698" y="2160"/>
                </a:lnTo>
                <a:lnTo>
                  <a:pt x="664" y="1940"/>
                </a:lnTo>
                <a:lnTo>
                  <a:pt x="630" y="1710"/>
                </a:lnTo>
                <a:lnTo>
                  <a:pt x="596" y="1500"/>
                </a:lnTo>
                <a:lnTo>
                  <a:pt x="574" y="1360"/>
                </a:lnTo>
                <a:lnTo>
                  <a:pt x="540" y="1240"/>
                </a:lnTo>
                <a:lnTo>
                  <a:pt x="506" y="1090"/>
                </a:lnTo>
                <a:lnTo>
                  <a:pt x="439" y="890"/>
                </a:lnTo>
                <a:lnTo>
                  <a:pt x="428" y="870"/>
                </a:lnTo>
                <a:lnTo>
                  <a:pt x="416" y="840"/>
                </a:lnTo>
                <a:lnTo>
                  <a:pt x="394" y="780"/>
                </a:lnTo>
                <a:lnTo>
                  <a:pt x="371" y="720"/>
                </a:lnTo>
                <a:lnTo>
                  <a:pt x="304" y="560"/>
                </a:lnTo>
                <a:lnTo>
                  <a:pt x="236" y="420"/>
                </a:lnTo>
                <a:lnTo>
                  <a:pt x="158" y="290"/>
                </a:lnTo>
                <a:lnTo>
                  <a:pt x="79" y="170"/>
                </a:lnTo>
                <a:lnTo>
                  <a:pt x="23" y="70"/>
                </a:lnTo>
                <a:lnTo>
                  <a:pt x="0" y="50"/>
                </a:lnTo>
                <a:lnTo>
                  <a:pt x="0" y="40"/>
                </a:lnTo>
                <a:lnTo>
                  <a:pt x="135" y="0"/>
                </a:lnTo>
              </a:path>
            </a:pathLst>
          </a:custGeom>
          <a:solidFill>
            <a:schemeClr val="tx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061" name="Freeform 2">
            <a:extLst>
              <a:ext uri="{FF2B5EF4-FFF2-40B4-BE49-F238E27FC236}">
                <a16:creationId xmlns:a16="http://schemas.microsoft.com/office/drawing/2014/main" id="{506656FE-CADB-409B-88B8-1ACA285D7D6E}"/>
              </a:ext>
            </a:extLst>
          </p:cNvPr>
          <p:cNvSpPr>
            <a:spLocks/>
          </p:cNvSpPr>
          <p:nvPr/>
        </p:nvSpPr>
        <p:spPr bwMode="auto">
          <a:xfrm>
            <a:off x="3549650" y="2530475"/>
            <a:ext cx="3149600" cy="2465388"/>
          </a:xfrm>
          <a:custGeom>
            <a:avLst/>
            <a:gdLst>
              <a:gd name="T0" fmla="*/ 2147483646 w 2232"/>
              <a:gd name="T1" fmla="*/ 0 h 1553"/>
              <a:gd name="T2" fmla="*/ 2147483646 w 2232"/>
              <a:gd name="T3" fmla="*/ 2147483646 h 1553"/>
              <a:gd name="T4" fmla="*/ 2147483646 w 2232"/>
              <a:gd name="T5" fmla="*/ 2147483646 h 1553"/>
              <a:gd name="T6" fmla="*/ 2147483646 w 2232"/>
              <a:gd name="T7" fmla="*/ 2147483646 h 1553"/>
              <a:gd name="T8" fmla="*/ 2147483646 w 2232"/>
              <a:gd name="T9" fmla="*/ 2147483646 h 1553"/>
              <a:gd name="T10" fmla="*/ 2147483646 w 2232"/>
              <a:gd name="T11" fmla="*/ 2147483646 h 1553"/>
              <a:gd name="T12" fmla="*/ 2147483646 w 2232"/>
              <a:gd name="T13" fmla="*/ 2147483646 h 1553"/>
              <a:gd name="T14" fmla="*/ 2147483646 w 2232"/>
              <a:gd name="T15" fmla="*/ 2147483646 h 1553"/>
              <a:gd name="T16" fmla="*/ 2147483646 w 2232"/>
              <a:gd name="T17" fmla="*/ 2147483646 h 1553"/>
              <a:gd name="T18" fmla="*/ 2147483646 w 2232"/>
              <a:gd name="T19" fmla="*/ 2147483646 h 1553"/>
              <a:gd name="T20" fmla="*/ 2147483646 w 2232"/>
              <a:gd name="T21" fmla="*/ 2147483646 h 1553"/>
              <a:gd name="T22" fmla="*/ 2147483646 w 2232"/>
              <a:gd name="T23" fmla="*/ 2147483646 h 1553"/>
              <a:gd name="T24" fmla="*/ 2147483646 w 2232"/>
              <a:gd name="T25" fmla="*/ 2147483646 h 1553"/>
              <a:gd name="T26" fmla="*/ 2147483646 w 2232"/>
              <a:gd name="T27" fmla="*/ 2147483646 h 1553"/>
              <a:gd name="T28" fmla="*/ 2147483646 w 2232"/>
              <a:gd name="T29" fmla="*/ 2147483646 h 1553"/>
              <a:gd name="T30" fmla="*/ 2147483646 w 2232"/>
              <a:gd name="T31" fmla="*/ 0 h 155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232" h="1553">
                <a:moveTo>
                  <a:pt x="708" y="0"/>
                </a:moveTo>
                <a:cubicBezTo>
                  <a:pt x="581" y="8"/>
                  <a:pt x="333" y="206"/>
                  <a:pt x="219" y="343"/>
                </a:cubicBezTo>
                <a:cubicBezTo>
                  <a:pt x="105" y="480"/>
                  <a:pt x="40" y="674"/>
                  <a:pt x="22" y="823"/>
                </a:cubicBezTo>
                <a:cubicBezTo>
                  <a:pt x="4" y="972"/>
                  <a:pt x="0" y="1121"/>
                  <a:pt x="108" y="1235"/>
                </a:cubicBezTo>
                <a:cubicBezTo>
                  <a:pt x="216" y="1349"/>
                  <a:pt x="355" y="1465"/>
                  <a:pt x="673" y="1509"/>
                </a:cubicBezTo>
                <a:cubicBezTo>
                  <a:pt x="991" y="1553"/>
                  <a:pt x="1806" y="1519"/>
                  <a:pt x="2019" y="1500"/>
                </a:cubicBezTo>
                <a:cubicBezTo>
                  <a:pt x="2232" y="1481"/>
                  <a:pt x="1961" y="1443"/>
                  <a:pt x="1950" y="1397"/>
                </a:cubicBezTo>
                <a:cubicBezTo>
                  <a:pt x="1939" y="1351"/>
                  <a:pt x="1933" y="1282"/>
                  <a:pt x="1950" y="1226"/>
                </a:cubicBezTo>
                <a:cubicBezTo>
                  <a:pt x="1967" y="1170"/>
                  <a:pt x="2077" y="1087"/>
                  <a:pt x="2053" y="1063"/>
                </a:cubicBezTo>
                <a:cubicBezTo>
                  <a:pt x="2029" y="1039"/>
                  <a:pt x="2023" y="1077"/>
                  <a:pt x="1805" y="1080"/>
                </a:cubicBezTo>
                <a:cubicBezTo>
                  <a:pt x="1587" y="1083"/>
                  <a:pt x="965" y="1111"/>
                  <a:pt x="742" y="1080"/>
                </a:cubicBezTo>
                <a:cubicBezTo>
                  <a:pt x="519" y="1049"/>
                  <a:pt x="495" y="978"/>
                  <a:pt x="468" y="892"/>
                </a:cubicBezTo>
                <a:cubicBezTo>
                  <a:pt x="441" y="806"/>
                  <a:pt x="511" y="652"/>
                  <a:pt x="579" y="566"/>
                </a:cubicBezTo>
                <a:cubicBezTo>
                  <a:pt x="647" y="480"/>
                  <a:pt x="815" y="431"/>
                  <a:pt x="879" y="377"/>
                </a:cubicBezTo>
                <a:cubicBezTo>
                  <a:pt x="943" y="323"/>
                  <a:pt x="993" y="303"/>
                  <a:pt x="965" y="240"/>
                </a:cubicBezTo>
                <a:cubicBezTo>
                  <a:pt x="937" y="177"/>
                  <a:pt x="762" y="50"/>
                  <a:pt x="708" y="0"/>
                </a:cubicBezTo>
                <a:close/>
              </a:path>
            </a:pathLst>
          </a:custGeom>
          <a:solidFill>
            <a:srgbClr val="A50021"/>
          </a:solidFill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62" name="Freeform 5">
            <a:extLst>
              <a:ext uri="{FF2B5EF4-FFF2-40B4-BE49-F238E27FC236}">
                <a16:creationId xmlns:a16="http://schemas.microsoft.com/office/drawing/2014/main" id="{FC5E6D1A-7B29-4107-BBA7-6986708721F7}"/>
              </a:ext>
            </a:extLst>
          </p:cNvPr>
          <p:cNvSpPr>
            <a:spLocks/>
          </p:cNvSpPr>
          <p:nvPr/>
        </p:nvSpPr>
        <p:spPr bwMode="auto">
          <a:xfrm>
            <a:off x="3508375" y="5227638"/>
            <a:ext cx="206375" cy="207962"/>
          </a:xfrm>
          <a:custGeom>
            <a:avLst/>
            <a:gdLst>
              <a:gd name="T0" fmla="*/ 2147483646 w 147"/>
              <a:gd name="T1" fmla="*/ 0 h 131"/>
              <a:gd name="T2" fmla="*/ 0 w 147"/>
              <a:gd name="T3" fmla="*/ 0 h 131"/>
              <a:gd name="T4" fmla="*/ 2147483646 w 147"/>
              <a:gd name="T5" fmla="*/ 2147483646 h 131"/>
              <a:gd name="T6" fmla="*/ 2147483646 w 147"/>
              <a:gd name="T7" fmla="*/ 0 h 1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7" h="131">
                <a:moveTo>
                  <a:pt x="146" y="0"/>
                </a:moveTo>
                <a:lnTo>
                  <a:pt x="0" y="0"/>
                </a:lnTo>
                <a:lnTo>
                  <a:pt x="79" y="130"/>
                </a:lnTo>
                <a:lnTo>
                  <a:pt x="146" y="0"/>
                </a:lnTo>
              </a:path>
            </a:pathLst>
          </a:custGeom>
          <a:solidFill>
            <a:schemeClr val="tx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063" name="Freeform 6">
            <a:extLst>
              <a:ext uri="{FF2B5EF4-FFF2-40B4-BE49-F238E27FC236}">
                <a16:creationId xmlns:a16="http://schemas.microsoft.com/office/drawing/2014/main" id="{F983C31A-5B6F-4B08-BB35-B28868BBA1DE}"/>
              </a:ext>
            </a:extLst>
          </p:cNvPr>
          <p:cNvSpPr>
            <a:spLocks/>
          </p:cNvSpPr>
          <p:nvPr/>
        </p:nvSpPr>
        <p:spPr bwMode="auto">
          <a:xfrm>
            <a:off x="3422650" y="4560888"/>
            <a:ext cx="176213" cy="652462"/>
          </a:xfrm>
          <a:custGeom>
            <a:avLst/>
            <a:gdLst>
              <a:gd name="T0" fmla="*/ 0 w 125"/>
              <a:gd name="T1" fmla="*/ 2147483646 h 411"/>
              <a:gd name="T2" fmla="*/ 2147483646 w 125"/>
              <a:gd name="T3" fmla="*/ 2147483646 h 411"/>
              <a:gd name="T4" fmla="*/ 2147483646 w 125"/>
              <a:gd name="T5" fmla="*/ 2147483646 h 411"/>
              <a:gd name="T6" fmla="*/ 2147483646 w 125"/>
              <a:gd name="T7" fmla="*/ 2147483646 h 411"/>
              <a:gd name="T8" fmla="*/ 2147483646 w 125"/>
              <a:gd name="T9" fmla="*/ 2147483646 h 411"/>
              <a:gd name="T10" fmla="*/ 2147483646 w 125"/>
              <a:gd name="T11" fmla="*/ 2147483646 h 411"/>
              <a:gd name="T12" fmla="*/ 2147483646 w 125"/>
              <a:gd name="T13" fmla="*/ 2147483646 h 411"/>
              <a:gd name="T14" fmla="*/ 2147483646 w 125"/>
              <a:gd name="T15" fmla="*/ 2147483646 h 411"/>
              <a:gd name="T16" fmla="*/ 2147483646 w 125"/>
              <a:gd name="T17" fmla="*/ 0 h 411"/>
              <a:gd name="T18" fmla="*/ 0 w 125"/>
              <a:gd name="T19" fmla="*/ 2147483646 h 4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5" h="411">
                <a:moveTo>
                  <a:pt x="0" y="10"/>
                </a:moveTo>
                <a:lnTo>
                  <a:pt x="68" y="80"/>
                </a:lnTo>
                <a:lnTo>
                  <a:pt x="101" y="150"/>
                </a:lnTo>
                <a:lnTo>
                  <a:pt x="113" y="230"/>
                </a:lnTo>
                <a:lnTo>
                  <a:pt x="124" y="410"/>
                </a:lnTo>
                <a:lnTo>
                  <a:pt x="124" y="160"/>
                </a:lnTo>
                <a:lnTo>
                  <a:pt x="113" y="60"/>
                </a:lnTo>
                <a:lnTo>
                  <a:pt x="90" y="20"/>
                </a:lnTo>
                <a:lnTo>
                  <a:pt x="68" y="0"/>
                </a:lnTo>
                <a:lnTo>
                  <a:pt x="0" y="10"/>
                </a:lnTo>
              </a:path>
            </a:pathLst>
          </a:custGeom>
          <a:solidFill>
            <a:schemeClr val="tx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064" name="Freeform 7">
            <a:extLst>
              <a:ext uri="{FF2B5EF4-FFF2-40B4-BE49-F238E27FC236}">
                <a16:creationId xmlns:a16="http://schemas.microsoft.com/office/drawing/2014/main" id="{68F381E3-69D4-4E74-84CE-8515B2E749DD}"/>
              </a:ext>
            </a:extLst>
          </p:cNvPr>
          <p:cNvSpPr>
            <a:spLocks/>
          </p:cNvSpPr>
          <p:nvPr/>
        </p:nvSpPr>
        <p:spPr bwMode="auto">
          <a:xfrm>
            <a:off x="5408613" y="4532313"/>
            <a:ext cx="303212" cy="636587"/>
          </a:xfrm>
          <a:custGeom>
            <a:avLst/>
            <a:gdLst>
              <a:gd name="T0" fmla="*/ 0 w 215"/>
              <a:gd name="T1" fmla="*/ 2147483646 h 401"/>
              <a:gd name="T2" fmla="*/ 2147483646 w 215"/>
              <a:gd name="T3" fmla="*/ 2147483646 h 401"/>
              <a:gd name="T4" fmla="*/ 2147483646 w 215"/>
              <a:gd name="T5" fmla="*/ 2147483646 h 401"/>
              <a:gd name="T6" fmla="*/ 2147483646 w 215"/>
              <a:gd name="T7" fmla="*/ 2147483646 h 401"/>
              <a:gd name="T8" fmla="*/ 2147483646 w 215"/>
              <a:gd name="T9" fmla="*/ 2147483646 h 401"/>
              <a:gd name="T10" fmla="*/ 2147483646 w 215"/>
              <a:gd name="T11" fmla="*/ 2147483646 h 401"/>
              <a:gd name="T12" fmla="*/ 2147483646 w 215"/>
              <a:gd name="T13" fmla="*/ 2147483646 h 401"/>
              <a:gd name="T14" fmla="*/ 2147483646 w 215"/>
              <a:gd name="T15" fmla="*/ 2147483646 h 401"/>
              <a:gd name="T16" fmla="*/ 2147483646 w 215"/>
              <a:gd name="T17" fmla="*/ 2147483646 h 401"/>
              <a:gd name="T18" fmla="*/ 2147483646 w 215"/>
              <a:gd name="T19" fmla="*/ 0 h 401"/>
              <a:gd name="T20" fmla="*/ 0 w 215"/>
              <a:gd name="T21" fmla="*/ 2147483646 h 40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5" h="401">
                <a:moveTo>
                  <a:pt x="0" y="10"/>
                </a:moveTo>
                <a:lnTo>
                  <a:pt x="68" y="40"/>
                </a:lnTo>
                <a:lnTo>
                  <a:pt x="113" y="90"/>
                </a:lnTo>
                <a:lnTo>
                  <a:pt x="158" y="160"/>
                </a:lnTo>
                <a:lnTo>
                  <a:pt x="191" y="230"/>
                </a:lnTo>
                <a:lnTo>
                  <a:pt x="203" y="400"/>
                </a:lnTo>
                <a:lnTo>
                  <a:pt x="214" y="160"/>
                </a:lnTo>
                <a:lnTo>
                  <a:pt x="191" y="90"/>
                </a:lnTo>
                <a:lnTo>
                  <a:pt x="169" y="40"/>
                </a:lnTo>
                <a:lnTo>
                  <a:pt x="124" y="0"/>
                </a:lnTo>
                <a:lnTo>
                  <a:pt x="0" y="10"/>
                </a:lnTo>
              </a:path>
            </a:pathLst>
          </a:custGeom>
          <a:solidFill>
            <a:schemeClr val="tx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065" name="Freeform 8">
            <a:extLst>
              <a:ext uri="{FF2B5EF4-FFF2-40B4-BE49-F238E27FC236}">
                <a16:creationId xmlns:a16="http://schemas.microsoft.com/office/drawing/2014/main" id="{FD73A057-AC20-4DB8-8B6D-D2A63DCD65E4}"/>
              </a:ext>
            </a:extLst>
          </p:cNvPr>
          <p:cNvSpPr>
            <a:spLocks/>
          </p:cNvSpPr>
          <p:nvPr/>
        </p:nvSpPr>
        <p:spPr bwMode="auto">
          <a:xfrm>
            <a:off x="2047875" y="6338888"/>
            <a:ext cx="206375" cy="292100"/>
          </a:xfrm>
          <a:custGeom>
            <a:avLst/>
            <a:gdLst>
              <a:gd name="T0" fmla="*/ 2147483646 w 147"/>
              <a:gd name="T1" fmla="*/ 0 h 184"/>
              <a:gd name="T2" fmla="*/ 0 w 147"/>
              <a:gd name="T3" fmla="*/ 0 h 184"/>
              <a:gd name="T4" fmla="*/ 2147483646 w 147"/>
              <a:gd name="T5" fmla="*/ 2147483646 h 184"/>
              <a:gd name="T6" fmla="*/ 2147483646 w 147"/>
              <a:gd name="T7" fmla="*/ 0 h 18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7" h="184">
                <a:moveTo>
                  <a:pt x="146" y="0"/>
                </a:moveTo>
                <a:lnTo>
                  <a:pt x="0" y="0"/>
                </a:lnTo>
                <a:lnTo>
                  <a:pt x="67" y="183"/>
                </a:lnTo>
                <a:lnTo>
                  <a:pt x="146" y="0"/>
                </a:lnTo>
              </a:path>
            </a:pathLst>
          </a:custGeom>
          <a:solidFill>
            <a:schemeClr val="tx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066" name="Rectangle 9">
            <a:extLst>
              <a:ext uri="{FF2B5EF4-FFF2-40B4-BE49-F238E27FC236}">
                <a16:creationId xmlns:a16="http://schemas.microsoft.com/office/drawing/2014/main" id="{6563B917-728E-4089-A4E2-068FBDE35163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-69850" y="4498975"/>
            <a:ext cx="18653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Lumière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intestinale</a:t>
            </a:r>
          </a:p>
        </p:txBody>
      </p:sp>
      <p:sp>
        <p:nvSpPr>
          <p:cNvPr id="45067" name="Rectangle 10">
            <a:extLst>
              <a:ext uri="{FF2B5EF4-FFF2-40B4-BE49-F238E27FC236}">
                <a16:creationId xmlns:a16="http://schemas.microsoft.com/office/drawing/2014/main" id="{532DAC27-77A7-476F-B6BB-8290B64E5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950" y="2163763"/>
            <a:ext cx="17049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chemeClr val="bg2"/>
                </a:solidFill>
              </a:rPr>
              <a:t>Paroi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chemeClr val="bg2"/>
                </a:solidFill>
              </a:rPr>
              <a:t>intestinale</a:t>
            </a:r>
          </a:p>
        </p:txBody>
      </p:sp>
      <p:sp>
        <p:nvSpPr>
          <p:cNvPr id="45068" name="Rectangle 11">
            <a:extLst>
              <a:ext uri="{FF2B5EF4-FFF2-40B4-BE49-F238E27FC236}">
                <a16:creationId xmlns:a16="http://schemas.microsoft.com/office/drawing/2014/main" id="{3F4C2533-C71A-4408-8AED-5596372A0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450" y="1917700"/>
            <a:ext cx="14097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/>
              <a:t>Veine porte</a:t>
            </a:r>
          </a:p>
        </p:txBody>
      </p:sp>
      <p:sp>
        <p:nvSpPr>
          <p:cNvPr id="45069" name="Rectangle 12">
            <a:extLst>
              <a:ext uri="{FF2B5EF4-FFF2-40B4-BE49-F238E27FC236}">
                <a16:creationId xmlns:a16="http://schemas.microsoft.com/office/drawing/2014/main" id="{F3ECE879-58F0-4AAC-8D23-167335608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363" y="4116388"/>
            <a:ext cx="1789112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Circulation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générale</a:t>
            </a:r>
          </a:p>
        </p:txBody>
      </p:sp>
      <p:sp>
        <p:nvSpPr>
          <p:cNvPr id="45070" name="Rectangle 13">
            <a:extLst>
              <a:ext uri="{FF2B5EF4-FFF2-40B4-BE49-F238E27FC236}">
                <a16:creationId xmlns:a16="http://schemas.microsoft.com/office/drawing/2014/main" id="{108125D5-D285-4964-9DB6-77DB0D579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8950" y="5548313"/>
            <a:ext cx="153352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009900"/>
                </a:solidFill>
              </a:rPr>
              <a:t>intestinal</a:t>
            </a:r>
          </a:p>
        </p:txBody>
      </p:sp>
      <p:sp>
        <p:nvSpPr>
          <p:cNvPr id="45071" name="Rectangle 14">
            <a:extLst>
              <a:ext uri="{FF2B5EF4-FFF2-40B4-BE49-F238E27FC236}">
                <a16:creationId xmlns:a16="http://schemas.microsoft.com/office/drawing/2014/main" id="{9E37B886-2028-406C-A1CA-84E769106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3038" y="5548313"/>
            <a:ext cx="163512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009900"/>
                </a:solidFill>
              </a:rPr>
              <a:t>hépatique</a:t>
            </a:r>
          </a:p>
        </p:txBody>
      </p:sp>
      <p:sp>
        <p:nvSpPr>
          <p:cNvPr id="45072" name="Rectangle 15">
            <a:extLst>
              <a:ext uri="{FF2B5EF4-FFF2-40B4-BE49-F238E27FC236}">
                <a16:creationId xmlns:a16="http://schemas.microsoft.com/office/drawing/2014/main" id="{E920BA12-34FB-47F0-89D3-A5437AF96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6103938"/>
            <a:ext cx="97155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fèces</a:t>
            </a:r>
          </a:p>
        </p:txBody>
      </p:sp>
      <p:sp>
        <p:nvSpPr>
          <p:cNvPr id="45073" name="Rectangle 16">
            <a:extLst>
              <a:ext uri="{FF2B5EF4-FFF2-40B4-BE49-F238E27FC236}">
                <a16:creationId xmlns:a16="http://schemas.microsoft.com/office/drawing/2014/main" id="{AC81D102-69B1-4893-9B02-B62F55233F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7824788" cy="1228725"/>
          </a:xfrm>
        </p:spPr>
        <p:txBody>
          <a:bodyPr/>
          <a:lstStyle/>
          <a:p>
            <a:pPr defTabSz="762000" eaLnBrk="1" hangingPunct="1"/>
            <a:r>
              <a:rPr lang="en-US" altLang="fr-FR" sz="4000"/>
              <a:t>La biodisponibilité par voie orale </a:t>
            </a:r>
          </a:p>
        </p:txBody>
      </p:sp>
      <p:sp>
        <p:nvSpPr>
          <p:cNvPr id="45074" name="Oval 17">
            <a:extLst>
              <a:ext uri="{FF2B5EF4-FFF2-40B4-BE49-F238E27FC236}">
                <a16:creationId xmlns:a16="http://schemas.microsoft.com/office/drawing/2014/main" id="{D9246207-7051-4117-B039-EDD27E09F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8088" y="4229100"/>
            <a:ext cx="258762" cy="685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5075" name="Freeform 18">
            <a:extLst>
              <a:ext uri="{FF2B5EF4-FFF2-40B4-BE49-F238E27FC236}">
                <a16:creationId xmlns:a16="http://schemas.microsoft.com/office/drawing/2014/main" id="{AAD41471-A330-4189-8FD1-5B2B37F26854}"/>
              </a:ext>
            </a:extLst>
          </p:cNvPr>
          <p:cNvSpPr>
            <a:spLocks/>
          </p:cNvSpPr>
          <p:nvPr/>
        </p:nvSpPr>
        <p:spPr bwMode="auto">
          <a:xfrm>
            <a:off x="5102225" y="3978275"/>
            <a:ext cx="1263650" cy="1266825"/>
          </a:xfrm>
          <a:custGeom>
            <a:avLst/>
            <a:gdLst>
              <a:gd name="T0" fmla="*/ 2147483646 w 895"/>
              <a:gd name="T1" fmla="*/ 0 h 798"/>
              <a:gd name="T2" fmla="*/ 2147483646 w 895"/>
              <a:gd name="T3" fmla="*/ 0 h 798"/>
              <a:gd name="T4" fmla="*/ 2147483646 w 895"/>
              <a:gd name="T5" fmla="*/ 2147483646 h 798"/>
              <a:gd name="T6" fmla="*/ 0 w 895"/>
              <a:gd name="T7" fmla="*/ 2147483646 h 798"/>
              <a:gd name="T8" fmla="*/ 0 w 895"/>
              <a:gd name="T9" fmla="*/ 2147483646 h 798"/>
              <a:gd name="T10" fmla="*/ 2147483646 w 895"/>
              <a:gd name="T11" fmla="*/ 0 h 7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95" h="798">
                <a:moveTo>
                  <a:pt x="120" y="0"/>
                </a:moveTo>
                <a:lnTo>
                  <a:pt x="808" y="0"/>
                </a:lnTo>
                <a:cubicBezTo>
                  <a:pt x="895" y="95"/>
                  <a:pt x="779" y="447"/>
                  <a:pt x="644" y="568"/>
                </a:cubicBezTo>
                <a:cubicBezTo>
                  <a:pt x="509" y="689"/>
                  <a:pt x="107" y="798"/>
                  <a:pt x="0" y="729"/>
                </a:cubicBezTo>
                <a:lnTo>
                  <a:pt x="0" y="152"/>
                </a:lnTo>
                <a:cubicBezTo>
                  <a:pt x="20" y="31"/>
                  <a:pt x="120" y="0"/>
                  <a:pt x="120" y="0"/>
                </a:cubicBezTo>
                <a:close/>
              </a:path>
            </a:pathLst>
          </a:cu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76" name="Freeform 20">
            <a:extLst>
              <a:ext uri="{FF2B5EF4-FFF2-40B4-BE49-F238E27FC236}">
                <a16:creationId xmlns:a16="http://schemas.microsoft.com/office/drawing/2014/main" id="{A1BA5208-EE83-4E1D-839D-0A2050A54ED6}"/>
              </a:ext>
            </a:extLst>
          </p:cNvPr>
          <p:cNvSpPr>
            <a:spLocks/>
          </p:cNvSpPr>
          <p:nvPr/>
        </p:nvSpPr>
        <p:spPr bwMode="auto">
          <a:xfrm>
            <a:off x="5599113" y="5195888"/>
            <a:ext cx="207962" cy="207962"/>
          </a:xfrm>
          <a:custGeom>
            <a:avLst/>
            <a:gdLst>
              <a:gd name="T0" fmla="*/ 2147483646 w 147"/>
              <a:gd name="T1" fmla="*/ 0 h 131"/>
              <a:gd name="T2" fmla="*/ 0 w 147"/>
              <a:gd name="T3" fmla="*/ 0 h 131"/>
              <a:gd name="T4" fmla="*/ 2147483646 w 147"/>
              <a:gd name="T5" fmla="*/ 2147483646 h 131"/>
              <a:gd name="T6" fmla="*/ 2147483646 w 147"/>
              <a:gd name="T7" fmla="*/ 0 h 1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7" h="131">
                <a:moveTo>
                  <a:pt x="146" y="0"/>
                </a:moveTo>
                <a:lnTo>
                  <a:pt x="0" y="0"/>
                </a:lnTo>
                <a:lnTo>
                  <a:pt x="67" y="130"/>
                </a:lnTo>
                <a:lnTo>
                  <a:pt x="146" y="0"/>
                </a:lnTo>
              </a:path>
            </a:pathLst>
          </a:custGeom>
          <a:solidFill>
            <a:schemeClr val="tx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077" name="Freeform 21">
            <a:extLst>
              <a:ext uri="{FF2B5EF4-FFF2-40B4-BE49-F238E27FC236}">
                <a16:creationId xmlns:a16="http://schemas.microsoft.com/office/drawing/2014/main" id="{F205828A-FB4D-49E8-83AF-A8F0A92648B3}"/>
              </a:ext>
            </a:extLst>
          </p:cNvPr>
          <p:cNvSpPr>
            <a:spLocks/>
          </p:cNvSpPr>
          <p:nvPr/>
        </p:nvSpPr>
        <p:spPr bwMode="auto">
          <a:xfrm>
            <a:off x="5424488" y="4548188"/>
            <a:ext cx="303212" cy="636587"/>
          </a:xfrm>
          <a:custGeom>
            <a:avLst/>
            <a:gdLst>
              <a:gd name="T0" fmla="*/ 0 w 215"/>
              <a:gd name="T1" fmla="*/ 2147483646 h 401"/>
              <a:gd name="T2" fmla="*/ 0 w 215"/>
              <a:gd name="T3" fmla="*/ 2147483646 h 401"/>
              <a:gd name="T4" fmla="*/ 2147483646 w 215"/>
              <a:gd name="T5" fmla="*/ 2147483646 h 401"/>
              <a:gd name="T6" fmla="*/ 2147483646 w 215"/>
              <a:gd name="T7" fmla="*/ 2147483646 h 401"/>
              <a:gd name="T8" fmla="*/ 2147483646 w 215"/>
              <a:gd name="T9" fmla="*/ 2147483646 h 401"/>
              <a:gd name="T10" fmla="*/ 2147483646 w 215"/>
              <a:gd name="T11" fmla="*/ 2147483646 h 401"/>
              <a:gd name="T12" fmla="*/ 2147483646 w 215"/>
              <a:gd name="T13" fmla="*/ 2147483646 h 401"/>
              <a:gd name="T14" fmla="*/ 2147483646 w 215"/>
              <a:gd name="T15" fmla="*/ 2147483646 h 401"/>
              <a:gd name="T16" fmla="*/ 2147483646 w 215"/>
              <a:gd name="T17" fmla="*/ 2147483646 h 401"/>
              <a:gd name="T18" fmla="*/ 2147483646 w 215"/>
              <a:gd name="T19" fmla="*/ 2147483646 h 401"/>
              <a:gd name="T20" fmla="*/ 2147483646 w 215"/>
              <a:gd name="T21" fmla="*/ 0 h 401"/>
              <a:gd name="T22" fmla="*/ 0 w 215"/>
              <a:gd name="T23" fmla="*/ 2147483646 h 40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15" h="401">
                <a:moveTo>
                  <a:pt x="0" y="10"/>
                </a:moveTo>
                <a:lnTo>
                  <a:pt x="0" y="10"/>
                </a:lnTo>
                <a:lnTo>
                  <a:pt x="68" y="40"/>
                </a:lnTo>
                <a:lnTo>
                  <a:pt x="113" y="90"/>
                </a:lnTo>
                <a:lnTo>
                  <a:pt x="158" y="160"/>
                </a:lnTo>
                <a:lnTo>
                  <a:pt x="191" y="230"/>
                </a:lnTo>
                <a:lnTo>
                  <a:pt x="203" y="400"/>
                </a:lnTo>
                <a:lnTo>
                  <a:pt x="214" y="160"/>
                </a:lnTo>
                <a:lnTo>
                  <a:pt x="191" y="90"/>
                </a:lnTo>
                <a:lnTo>
                  <a:pt x="169" y="40"/>
                </a:lnTo>
                <a:lnTo>
                  <a:pt x="124" y="0"/>
                </a:lnTo>
                <a:lnTo>
                  <a:pt x="0" y="10"/>
                </a:lnTo>
              </a:path>
            </a:pathLst>
          </a:custGeom>
          <a:solidFill>
            <a:schemeClr val="tx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3078" name="Rectangle 22">
            <a:extLst>
              <a:ext uri="{FF2B5EF4-FFF2-40B4-BE49-F238E27FC236}">
                <a16:creationId xmlns:a16="http://schemas.microsoft.com/office/drawing/2014/main" id="{D251A103-3DAB-4E57-BCD4-61AFF672F44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5818188" y="3338513"/>
            <a:ext cx="728662" cy="4587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foie</a:t>
            </a:r>
          </a:p>
        </p:txBody>
      </p:sp>
      <p:sp>
        <p:nvSpPr>
          <p:cNvPr id="45079" name="Freeform 23">
            <a:extLst>
              <a:ext uri="{FF2B5EF4-FFF2-40B4-BE49-F238E27FC236}">
                <a16:creationId xmlns:a16="http://schemas.microsoft.com/office/drawing/2014/main" id="{A9AB919A-21CD-48C7-B293-FA862AE5CCF5}"/>
              </a:ext>
            </a:extLst>
          </p:cNvPr>
          <p:cNvSpPr>
            <a:spLocks/>
          </p:cNvSpPr>
          <p:nvPr/>
        </p:nvSpPr>
        <p:spPr bwMode="auto">
          <a:xfrm>
            <a:off x="6518275" y="4395788"/>
            <a:ext cx="255588" cy="303212"/>
          </a:xfrm>
          <a:custGeom>
            <a:avLst/>
            <a:gdLst>
              <a:gd name="T0" fmla="*/ 0 w 181"/>
              <a:gd name="T1" fmla="*/ 0 h 191"/>
              <a:gd name="T2" fmla="*/ 0 w 181"/>
              <a:gd name="T3" fmla="*/ 2147483646 h 191"/>
              <a:gd name="T4" fmla="*/ 2147483646 w 181"/>
              <a:gd name="T5" fmla="*/ 2147483646 h 191"/>
              <a:gd name="T6" fmla="*/ 0 w 181"/>
              <a:gd name="T7" fmla="*/ 0 h 19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1" h="191">
                <a:moveTo>
                  <a:pt x="0" y="0"/>
                </a:moveTo>
                <a:lnTo>
                  <a:pt x="0" y="190"/>
                </a:lnTo>
                <a:lnTo>
                  <a:pt x="180" y="100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080" name="Rectangle 24">
            <a:extLst>
              <a:ext uri="{FF2B5EF4-FFF2-40B4-BE49-F238E27FC236}">
                <a16:creationId xmlns:a16="http://schemas.microsoft.com/office/drawing/2014/main" id="{A7FCBBF4-EB53-499C-9B18-DD402E902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9663" y="6007100"/>
            <a:ext cx="2432050" cy="4587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009900"/>
                </a:solidFill>
              </a:rPr>
              <a:t>METABOLISME</a:t>
            </a:r>
          </a:p>
        </p:txBody>
      </p:sp>
      <p:sp>
        <p:nvSpPr>
          <p:cNvPr id="45081" name="Rectangle 25">
            <a:extLst>
              <a:ext uri="{FF2B5EF4-FFF2-40B4-BE49-F238E27FC236}">
                <a16:creationId xmlns:a16="http://schemas.microsoft.com/office/drawing/2014/main" id="{7EDD9C37-F7EF-441B-B011-BA5957FFC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175" y="3641725"/>
            <a:ext cx="2235200" cy="458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chemeClr val="bg2"/>
                </a:solidFill>
              </a:rPr>
              <a:t>ABSORPTION</a:t>
            </a:r>
          </a:p>
        </p:txBody>
      </p:sp>
      <p:sp>
        <p:nvSpPr>
          <p:cNvPr id="45082" name="Espace réservé du numéro de diapositive 1">
            <a:extLst>
              <a:ext uri="{FF2B5EF4-FFF2-40B4-BE49-F238E27FC236}">
                <a16:creationId xmlns:a16="http://schemas.microsoft.com/office/drawing/2014/main" id="{5E732FA0-D598-44A9-83AC-CFE15705C7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773863" y="6110288"/>
            <a:ext cx="2133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529479-A1D0-4B27-845E-7463F9494122}" type="slidenum">
              <a:rPr lang="fr-FR" altLang="fr-FR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3" name="Flèche droite 2">
            <a:extLst>
              <a:ext uri="{FF2B5EF4-FFF2-40B4-BE49-F238E27FC236}">
                <a16:creationId xmlns:a16="http://schemas.microsoft.com/office/drawing/2014/main" id="{35370C24-FCAD-4927-B19F-73D93048EF75}"/>
              </a:ext>
            </a:extLst>
          </p:cNvPr>
          <p:cNvSpPr/>
          <p:nvPr/>
        </p:nvSpPr>
        <p:spPr>
          <a:xfrm>
            <a:off x="1403350" y="4116388"/>
            <a:ext cx="1152525" cy="227012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grpSp>
        <p:nvGrpSpPr>
          <p:cNvPr id="45084" name="Groupe 5">
            <a:extLst>
              <a:ext uri="{FF2B5EF4-FFF2-40B4-BE49-F238E27FC236}">
                <a16:creationId xmlns:a16="http://schemas.microsoft.com/office/drawing/2014/main" id="{A64BCE81-0532-42F3-8342-2C4722A6CF38}"/>
              </a:ext>
            </a:extLst>
          </p:cNvPr>
          <p:cNvGrpSpPr>
            <a:grpSpLocks/>
          </p:cNvGrpSpPr>
          <p:nvPr/>
        </p:nvGrpSpPr>
        <p:grpSpPr bwMode="auto">
          <a:xfrm>
            <a:off x="590550" y="3455988"/>
            <a:ext cx="525463" cy="461962"/>
            <a:chOff x="533401" y="2163763"/>
            <a:chExt cx="524932" cy="461665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B4D4B23A-9352-4790-904E-90B547BB3A1C}"/>
                </a:ext>
              </a:extLst>
            </p:cNvPr>
            <p:cNvSpPr/>
            <p:nvPr/>
          </p:nvSpPr>
          <p:spPr>
            <a:xfrm>
              <a:off x="533401" y="2163763"/>
              <a:ext cx="524932" cy="4584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45096" name="ZoneTexte 3">
              <a:extLst>
                <a:ext uri="{FF2B5EF4-FFF2-40B4-BE49-F238E27FC236}">
                  <a16:creationId xmlns:a16="http://schemas.microsoft.com/office/drawing/2014/main" id="{4F888A95-98E1-4E49-AE09-D5ECFD8EA2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152" y="2163763"/>
              <a:ext cx="3561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45085" name="Groupe 31">
            <a:extLst>
              <a:ext uri="{FF2B5EF4-FFF2-40B4-BE49-F238E27FC236}">
                <a16:creationId xmlns:a16="http://schemas.microsoft.com/office/drawing/2014/main" id="{F3B1F703-E25B-46C9-8EBB-9F2FB20DC0A5}"/>
              </a:ext>
            </a:extLst>
          </p:cNvPr>
          <p:cNvGrpSpPr>
            <a:grpSpLocks/>
          </p:cNvGrpSpPr>
          <p:nvPr/>
        </p:nvGrpSpPr>
        <p:grpSpPr bwMode="auto">
          <a:xfrm>
            <a:off x="2767013" y="5205413"/>
            <a:ext cx="525462" cy="460375"/>
            <a:chOff x="533401" y="2163763"/>
            <a:chExt cx="524932" cy="461665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761DFEE9-C48C-42AB-B7F7-1FADE51BA05F}"/>
                </a:ext>
              </a:extLst>
            </p:cNvPr>
            <p:cNvSpPr/>
            <p:nvPr/>
          </p:nvSpPr>
          <p:spPr>
            <a:xfrm>
              <a:off x="533401" y="2163763"/>
              <a:ext cx="524932" cy="45848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45094" name="ZoneTexte 33">
              <a:extLst>
                <a:ext uri="{FF2B5EF4-FFF2-40B4-BE49-F238E27FC236}">
                  <a16:creationId xmlns:a16="http://schemas.microsoft.com/office/drawing/2014/main" id="{7F9AB8CA-5D41-4DF0-8C0F-77A0C3B813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152" y="2163763"/>
              <a:ext cx="3561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45086" name="Groupe 34">
            <a:extLst>
              <a:ext uri="{FF2B5EF4-FFF2-40B4-BE49-F238E27FC236}">
                <a16:creationId xmlns:a16="http://schemas.microsoft.com/office/drawing/2014/main" id="{44F79558-A9D6-4A92-95CF-5BCE6A45AB50}"/>
              </a:ext>
            </a:extLst>
          </p:cNvPr>
          <p:cNvGrpSpPr>
            <a:grpSpLocks/>
          </p:cNvGrpSpPr>
          <p:nvPr/>
        </p:nvGrpSpPr>
        <p:grpSpPr bwMode="auto">
          <a:xfrm>
            <a:off x="4899025" y="5292725"/>
            <a:ext cx="525463" cy="461963"/>
            <a:chOff x="533401" y="2163763"/>
            <a:chExt cx="524932" cy="461665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BDD12775-EA37-4D0A-AD8B-C13EDCFBB64C}"/>
                </a:ext>
              </a:extLst>
            </p:cNvPr>
            <p:cNvSpPr/>
            <p:nvPr/>
          </p:nvSpPr>
          <p:spPr>
            <a:xfrm>
              <a:off x="533401" y="2163763"/>
              <a:ext cx="524932" cy="4584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45092" name="ZoneTexte 36">
              <a:extLst>
                <a:ext uri="{FF2B5EF4-FFF2-40B4-BE49-F238E27FC236}">
                  <a16:creationId xmlns:a16="http://schemas.microsoft.com/office/drawing/2014/main" id="{FF5443FD-14A8-4BD3-BDDA-9F317FF7E6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152" y="2163763"/>
              <a:ext cx="3561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45087" name="Groupe 37">
            <a:extLst>
              <a:ext uri="{FF2B5EF4-FFF2-40B4-BE49-F238E27FC236}">
                <a16:creationId xmlns:a16="http://schemas.microsoft.com/office/drawing/2014/main" id="{5E004F63-16F9-416D-9313-3B81FAE84068}"/>
              </a:ext>
            </a:extLst>
          </p:cNvPr>
          <p:cNvGrpSpPr>
            <a:grpSpLocks/>
          </p:cNvGrpSpPr>
          <p:nvPr/>
        </p:nvGrpSpPr>
        <p:grpSpPr bwMode="auto">
          <a:xfrm>
            <a:off x="7156450" y="1455738"/>
            <a:ext cx="525463" cy="461962"/>
            <a:chOff x="533401" y="2163763"/>
            <a:chExt cx="524932" cy="461665"/>
          </a:xfrm>
        </p:grpSpPr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DB08CD3C-BAEF-451C-87B8-32FEBDA82A14}"/>
                </a:ext>
              </a:extLst>
            </p:cNvPr>
            <p:cNvSpPr/>
            <p:nvPr/>
          </p:nvSpPr>
          <p:spPr>
            <a:xfrm>
              <a:off x="533401" y="2163763"/>
              <a:ext cx="524932" cy="4584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45090" name="ZoneTexte 39">
              <a:extLst>
                <a:ext uri="{FF2B5EF4-FFF2-40B4-BE49-F238E27FC236}">
                  <a16:creationId xmlns:a16="http://schemas.microsoft.com/office/drawing/2014/main" id="{18341151-C0B6-4673-9936-40D4455B17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152" y="2163763"/>
              <a:ext cx="18473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400">
                <a:solidFill>
                  <a:srgbClr val="FF0000"/>
                </a:solidFill>
              </a:endParaRPr>
            </a:p>
          </p:txBody>
        </p:sp>
      </p:grpSp>
      <p:sp>
        <p:nvSpPr>
          <p:cNvPr id="45088" name="ZoneTexte 6">
            <a:extLst>
              <a:ext uri="{FF2B5EF4-FFF2-40B4-BE49-F238E27FC236}">
                <a16:creationId xmlns:a16="http://schemas.microsoft.com/office/drawing/2014/main" id="{49FE52B2-C476-4814-85ED-9A1C19CE3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0175" y="1454150"/>
            <a:ext cx="1143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Etapes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DED51DCD-EE33-490F-866D-46DD20988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0363" y="3068638"/>
            <a:ext cx="5799137" cy="523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hlinkClick r:id="rId3"/>
              </a:rPr>
              <a:t>http://www.icp.org.nz/icp_t6.html</a:t>
            </a:r>
            <a:endParaRPr lang="fr-FR" altLang="fr-FR" sz="2800" b="1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E90819DA-42F7-4D35-83C6-E0721AA17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" y="603250"/>
            <a:ext cx="8104188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/>
              <a:t>La biodisponibilité par voie orale</a:t>
            </a:r>
            <a:endParaRPr lang="fr-FR" altLang="fr-FR" sz="3600"/>
          </a:p>
        </p:txBody>
      </p:sp>
      <p:sp>
        <p:nvSpPr>
          <p:cNvPr id="47108" name="Text Box 4">
            <a:extLst>
              <a:ext uri="{FF2B5EF4-FFF2-40B4-BE49-F238E27FC236}">
                <a16:creationId xmlns:a16="http://schemas.microsoft.com/office/drawing/2014/main" id="{C0BD6C77-A352-4751-B652-81CD012D52AC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3746500" y="3716338"/>
            <a:ext cx="984250" cy="1214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82800" bIns="8280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 b="1">
                <a:solidFill>
                  <a:srgbClr val="FF0000"/>
                </a:solidFill>
                <a:sym typeface="Wingdings 2" panose="05020102010507070707" pitchFamily="18" charset="2"/>
              </a:rPr>
              <a:t>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FF0000"/>
                </a:solidFill>
                <a:sym typeface="Wingdings 2" panose="05020102010507070707" pitchFamily="18" charset="2"/>
              </a:rPr>
              <a:t>click</a:t>
            </a:r>
          </a:p>
        </p:txBody>
      </p:sp>
      <p:sp>
        <p:nvSpPr>
          <p:cNvPr id="47109" name="Espace réservé du numéro de diapositive 1">
            <a:extLst>
              <a:ext uri="{FF2B5EF4-FFF2-40B4-BE49-F238E27FC236}">
                <a16:creationId xmlns:a16="http://schemas.microsoft.com/office/drawing/2014/main" id="{11824F6C-5D88-46F8-AE1C-C3E12A1552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08E7DD6-4053-490C-9C34-B0CE77E94BB7}" type="slidenum">
              <a:rPr lang="fr-FR" altLang="fr-FR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067F042F-2052-40FF-8B94-FA795B32AB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92275" y="1268413"/>
            <a:ext cx="5695950" cy="1728787"/>
          </a:xfrm>
          <a:ln w="2857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1905000" indent="-1905000" algn="ctr" defTabSz="762000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fr-FR" sz="3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F% = </a:t>
            </a:r>
            <a:r>
              <a:rPr lang="fr-FR" sz="36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f</a:t>
            </a:r>
            <a:r>
              <a:rPr lang="fr-FR" sz="3600" baseline="-25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abs</a:t>
            </a:r>
            <a:r>
              <a:rPr lang="fr-FR" sz="3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x </a:t>
            </a:r>
            <a:r>
              <a:rPr lang="fr-FR" sz="36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F</a:t>
            </a:r>
            <a:r>
              <a:rPr lang="fr-FR" sz="3600" baseline="-25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first-pass</a:t>
            </a:r>
            <a:endParaRPr lang="fr-FR" sz="3600" baseline="-25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1905000" indent="-1905000" defTabSz="762000" eaLnBrk="1" hangingPunct="1">
              <a:buFont typeface="Wingdings" panose="05000000000000000000" pitchFamily="2" charset="2"/>
              <a:buNone/>
              <a:defRPr/>
            </a:pPr>
            <a:r>
              <a:rPr lang="fr-FR" dirty="0">
                <a:solidFill>
                  <a:schemeClr val="bg2">
                    <a:lumMod val="60000"/>
                    <a:lumOff val="40000"/>
                  </a:schemeClr>
                </a:solidFill>
              </a:rPr>
              <a:t>F% = </a:t>
            </a:r>
            <a:r>
              <a:rPr lang="fr-FR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f</a:t>
            </a:r>
            <a:r>
              <a:rPr lang="fr-FR" baseline="-25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abs</a:t>
            </a:r>
            <a:r>
              <a:rPr lang="fr-FR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x </a:t>
            </a:r>
            <a:r>
              <a:rPr lang="fr-FR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F</a:t>
            </a:r>
            <a:r>
              <a:rPr lang="fr-FR" baseline="-25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Intestinal</a:t>
            </a:r>
            <a:r>
              <a:rPr lang="fr-FR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x </a:t>
            </a:r>
            <a:r>
              <a:rPr lang="fr-FR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F</a:t>
            </a:r>
            <a:r>
              <a:rPr lang="fr-FR" baseline="-25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Hépatique</a:t>
            </a:r>
            <a:endParaRPr lang="fr-FR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C502C069-A1C3-483A-968D-554346300E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4163" y="404813"/>
            <a:ext cx="7616825" cy="714375"/>
          </a:xfrm>
        </p:spPr>
        <p:txBody>
          <a:bodyPr/>
          <a:lstStyle/>
          <a:p>
            <a:pPr defTabSz="762000" eaLnBrk="1" hangingPunct="1"/>
            <a:r>
              <a:rPr lang="fr-FR" altLang="fr-FR" sz="4000"/>
              <a:t>La biodisponibilité par voie orale</a:t>
            </a:r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F026C873-84A8-4931-80C1-26FA39F25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3211513"/>
            <a:ext cx="65436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1905000" indent="-19050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/>
              <a:t>f</a:t>
            </a:r>
            <a:r>
              <a:rPr lang="fr-FR" altLang="fr-FR" baseline="-25000"/>
              <a:t>abs</a:t>
            </a:r>
            <a:r>
              <a:rPr lang="fr-FR" altLang="fr-FR"/>
              <a:t> : 	fraction absorbée</a:t>
            </a:r>
          </a:p>
        </p:txBody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D9732ABF-C0D4-4084-92E8-A4EF1E872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4003675"/>
            <a:ext cx="8447088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1905000" indent="-19050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 sz="3600"/>
              <a:t>F</a:t>
            </a:r>
            <a:r>
              <a:rPr lang="fr-FR" altLang="fr-FR" sz="3600" baseline="-25000"/>
              <a:t>first-pass</a:t>
            </a:r>
            <a:r>
              <a:rPr lang="fr-FR" altLang="fr-FR"/>
              <a:t> :   </a:t>
            </a:r>
            <a:r>
              <a:rPr lang="fr-FR" altLang="fr-FR" sz="2800"/>
              <a:t>fraction qui échappe aux métabolismes de “1</a:t>
            </a:r>
            <a:r>
              <a:rPr lang="fr-FR" altLang="fr-FR" sz="2800" baseline="30000"/>
              <a:t>er</a:t>
            </a:r>
            <a:r>
              <a:rPr lang="fr-FR" altLang="fr-FR" sz="2800"/>
              <a:t> passage”</a:t>
            </a:r>
          </a:p>
        </p:txBody>
      </p:sp>
      <p:sp>
        <p:nvSpPr>
          <p:cNvPr id="49158" name="Rectangle 6">
            <a:extLst>
              <a:ext uri="{FF2B5EF4-FFF2-40B4-BE49-F238E27FC236}">
                <a16:creationId xmlns:a16="http://schemas.microsoft.com/office/drawing/2014/main" id="{E094FDA0-CA0A-4521-9FE1-BB3E929DE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3688" y="5022850"/>
            <a:ext cx="50577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Métabolisme paroi intestinale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Métabolisme hépatique</a:t>
            </a:r>
          </a:p>
        </p:txBody>
      </p:sp>
      <p:sp>
        <p:nvSpPr>
          <p:cNvPr id="49159" name="Espace réservé du numéro de diapositive 1">
            <a:extLst>
              <a:ext uri="{FF2B5EF4-FFF2-40B4-BE49-F238E27FC236}">
                <a16:creationId xmlns:a16="http://schemas.microsoft.com/office/drawing/2014/main" id="{1F19E019-8F9B-4843-AEB5-850D73E27E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1068DFB-F9B3-4195-986D-5E8C68A2CB09}" type="slidenum">
              <a:rPr lang="fr-FR" altLang="fr-FR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grpSp>
        <p:nvGrpSpPr>
          <p:cNvPr id="49160" name="Groupe 7">
            <a:extLst>
              <a:ext uri="{FF2B5EF4-FFF2-40B4-BE49-F238E27FC236}">
                <a16:creationId xmlns:a16="http://schemas.microsoft.com/office/drawing/2014/main" id="{85A76446-C3FF-47D8-9676-AF34FC21CE8C}"/>
              </a:ext>
            </a:extLst>
          </p:cNvPr>
          <p:cNvGrpSpPr>
            <a:grpSpLocks/>
          </p:cNvGrpSpPr>
          <p:nvPr/>
        </p:nvGrpSpPr>
        <p:grpSpPr bwMode="auto">
          <a:xfrm>
            <a:off x="6227763" y="3224213"/>
            <a:ext cx="525462" cy="461962"/>
            <a:chOff x="533401" y="2163763"/>
            <a:chExt cx="524932" cy="461665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6849468E-F7DA-409A-9D30-3B57DFC0B57C}"/>
                </a:ext>
              </a:extLst>
            </p:cNvPr>
            <p:cNvSpPr/>
            <p:nvPr/>
          </p:nvSpPr>
          <p:spPr>
            <a:xfrm>
              <a:off x="533401" y="2163763"/>
              <a:ext cx="524932" cy="4584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49172" name="ZoneTexte 9">
              <a:extLst>
                <a:ext uri="{FF2B5EF4-FFF2-40B4-BE49-F238E27FC236}">
                  <a16:creationId xmlns:a16="http://schemas.microsoft.com/office/drawing/2014/main" id="{54653EC8-0029-4426-B8C9-1BEFE1F44F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152" y="2163763"/>
              <a:ext cx="3561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49161" name="Groupe 10">
            <a:extLst>
              <a:ext uri="{FF2B5EF4-FFF2-40B4-BE49-F238E27FC236}">
                <a16:creationId xmlns:a16="http://schemas.microsoft.com/office/drawing/2014/main" id="{F2FB535C-1D85-4D22-A2D2-FFB0A27D10C3}"/>
              </a:ext>
            </a:extLst>
          </p:cNvPr>
          <p:cNvGrpSpPr>
            <a:grpSpLocks/>
          </p:cNvGrpSpPr>
          <p:nvPr/>
        </p:nvGrpSpPr>
        <p:grpSpPr bwMode="auto">
          <a:xfrm>
            <a:off x="6394450" y="4926013"/>
            <a:ext cx="525463" cy="460375"/>
            <a:chOff x="533401" y="2163763"/>
            <a:chExt cx="524932" cy="461665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362F224C-AA0E-4298-8C7B-2F27B1B3B45E}"/>
                </a:ext>
              </a:extLst>
            </p:cNvPr>
            <p:cNvSpPr/>
            <p:nvPr/>
          </p:nvSpPr>
          <p:spPr>
            <a:xfrm>
              <a:off x="533401" y="2163763"/>
              <a:ext cx="524932" cy="45848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49170" name="ZoneTexte 12">
              <a:extLst>
                <a:ext uri="{FF2B5EF4-FFF2-40B4-BE49-F238E27FC236}">
                  <a16:creationId xmlns:a16="http://schemas.microsoft.com/office/drawing/2014/main" id="{D716F0FA-46A2-49D7-BE83-7DD8F80959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152" y="2163763"/>
              <a:ext cx="3561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49162" name="Groupe 13">
            <a:extLst>
              <a:ext uri="{FF2B5EF4-FFF2-40B4-BE49-F238E27FC236}">
                <a16:creationId xmlns:a16="http://schemas.microsoft.com/office/drawing/2014/main" id="{EA50277C-2717-48A4-B2F1-331CF70DEC76}"/>
              </a:ext>
            </a:extLst>
          </p:cNvPr>
          <p:cNvGrpSpPr>
            <a:grpSpLocks/>
          </p:cNvGrpSpPr>
          <p:nvPr/>
        </p:nvGrpSpPr>
        <p:grpSpPr bwMode="auto">
          <a:xfrm>
            <a:off x="5848350" y="5418138"/>
            <a:ext cx="525463" cy="461962"/>
            <a:chOff x="533401" y="2163763"/>
            <a:chExt cx="524932" cy="461665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EC73A3F9-472E-4A60-B44D-F726D3FCECAE}"/>
                </a:ext>
              </a:extLst>
            </p:cNvPr>
            <p:cNvSpPr/>
            <p:nvPr/>
          </p:nvSpPr>
          <p:spPr>
            <a:xfrm>
              <a:off x="533401" y="2163763"/>
              <a:ext cx="524932" cy="4584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49168" name="ZoneTexte 15">
              <a:extLst>
                <a:ext uri="{FF2B5EF4-FFF2-40B4-BE49-F238E27FC236}">
                  <a16:creationId xmlns:a16="http://schemas.microsoft.com/office/drawing/2014/main" id="{0FA5C637-0073-4867-A703-9DA9208595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152" y="2163763"/>
              <a:ext cx="3561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>
                  <a:solidFill>
                    <a:srgbClr val="FF0000"/>
                  </a:solidFill>
                </a:rPr>
                <a:t>3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13A9DB2-1665-4D43-9B01-C76114D2ECC8}"/>
              </a:ext>
            </a:extLst>
          </p:cNvPr>
          <p:cNvSpPr/>
          <p:nvPr/>
        </p:nvSpPr>
        <p:spPr>
          <a:xfrm>
            <a:off x="4500563" y="1557338"/>
            <a:ext cx="358775" cy="576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2BBBA0-16EA-4E28-9A1D-5E4AD8B49398}"/>
              </a:ext>
            </a:extLst>
          </p:cNvPr>
          <p:cNvSpPr/>
          <p:nvPr/>
        </p:nvSpPr>
        <p:spPr>
          <a:xfrm>
            <a:off x="3459163" y="2276475"/>
            <a:ext cx="360362" cy="576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61E9AC-9E37-423F-9FD1-F7A52E92B12B}"/>
              </a:ext>
            </a:extLst>
          </p:cNvPr>
          <p:cNvSpPr/>
          <p:nvPr/>
        </p:nvSpPr>
        <p:spPr>
          <a:xfrm>
            <a:off x="5202238" y="2219325"/>
            <a:ext cx="36036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" name="Accolade ouvrante 1">
            <a:extLst>
              <a:ext uri="{FF2B5EF4-FFF2-40B4-BE49-F238E27FC236}">
                <a16:creationId xmlns:a16="http://schemas.microsoft.com/office/drawing/2014/main" id="{81DFA5AB-D013-4BC8-A94A-DD7D9C9E77F7}"/>
              </a:ext>
            </a:extLst>
          </p:cNvPr>
          <p:cNvSpPr/>
          <p:nvPr/>
        </p:nvSpPr>
        <p:spPr>
          <a:xfrm rot="5400000">
            <a:off x="5167313" y="1355725"/>
            <a:ext cx="355600" cy="172720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ylindre 14">
            <a:extLst>
              <a:ext uri="{FF2B5EF4-FFF2-40B4-BE49-F238E27FC236}">
                <a16:creationId xmlns:a16="http://schemas.microsoft.com/office/drawing/2014/main" id="{6CCDE8E6-94C4-4227-BEB6-69E8A418304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184231" y="1743869"/>
            <a:ext cx="1366838" cy="2159000"/>
          </a:xfrm>
          <a:prstGeom prst="can">
            <a:avLst>
              <a:gd name="adj" fmla="val 28171"/>
            </a:avLst>
          </a:prstGeom>
          <a:solidFill>
            <a:schemeClr val="bg2">
              <a:lumMod val="20000"/>
              <a:lumOff val="8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r-FR" altLang="fr-FR" sz="1800">
              <a:cs typeface="+mn-cs"/>
            </a:endParaRPr>
          </a:p>
        </p:txBody>
      </p:sp>
      <p:sp>
        <p:nvSpPr>
          <p:cNvPr id="6" name="Cylindre 5">
            <a:extLst>
              <a:ext uri="{FF2B5EF4-FFF2-40B4-BE49-F238E27FC236}">
                <a16:creationId xmlns:a16="http://schemas.microsoft.com/office/drawing/2014/main" id="{F05B2131-104C-4A89-809C-CE16FB65179D}"/>
              </a:ext>
            </a:extLst>
          </p:cNvPr>
          <p:cNvSpPr/>
          <p:nvPr/>
        </p:nvSpPr>
        <p:spPr bwMode="auto">
          <a:xfrm rot="5400000">
            <a:off x="3771107" y="662781"/>
            <a:ext cx="1366838" cy="4321175"/>
          </a:xfrm>
          <a:prstGeom prst="can">
            <a:avLst>
              <a:gd name="adj" fmla="val 28138"/>
            </a:avLst>
          </a:prstGeom>
          <a:solidFill>
            <a:schemeClr val="bg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04" name="Picture 3" descr="gr1lf1906_c">
            <a:extLst>
              <a:ext uri="{FF2B5EF4-FFF2-40B4-BE49-F238E27FC236}">
                <a16:creationId xmlns:a16="http://schemas.microsoft.com/office/drawing/2014/main" id="{B8D0E3B8-A746-4E81-8628-DCD078586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25" y="3500438"/>
            <a:ext cx="2133600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5" name="Picture 2">
            <a:extLst>
              <a:ext uri="{FF2B5EF4-FFF2-40B4-BE49-F238E27FC236}">
                <a16:creationId xmlns:a16="http://schemas.microsoft.com/office/drawing/2014/main" id="{1AC6077B-29CA-4EBD-97C8-772C9000C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5300663"/>
            <a:ext cx="1660525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6" name="Picture 2">
            <a:extLst>
              <a:ext uri="{FF2B5EF4-FFF2-40B4-BE49-F238E27FC236}">
                <a16:creationId xmlns:a16="http://schemas.microsoft.com/office/drawing/2014/main" id="{32C6F8CA-0D03-4AB0-AF65-AF9D24BF3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3" y="3924300"/>
            <a:ext cx="2205037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7" name="ZoneTexte 6">
            <a:extLst>
              <a:ext uri="{FF2B5EF4-FFF2-40B4-BE49-F238E27FC236}">
                <a16:creationId xmlns:a16="http://schemas.microsoft.com/office/drawing/2014/main" id="{EBF0DEDA-738F-493A-B9E6-CD17CBF05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" y="2287588"/>
            <a:ext cx="19732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/>
              <a:t>Absorption buccale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>
                <a:solidFill>
                  <a:srgbClr val="800000"/>
                </a:solidFill>
              </a:rPr>
              <a:t>Pas de 1er passage</a:t>
            </a:r>
          </a:p>
        </p:txBody>
      </p:sp>
      <p:sp>
        <p:nvSpPr>
          <p:cNvPr id="51208" name="ZoneTexte 7">
            <a:extLst>
              <a:ext uri="{FF2B5EF4-FFF2-40B4-BE49-F238E27FC236}">
                <a16:creationId xmlns:a16="http://schemas.microsoft.com/office/drawing/2014/main" id="{48B05827-9035-4754-B009-1661B4B36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850" y="2287588"/>
            <a:ext cx="4070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/>
              <a:t>Absorption intestinale ou gastrique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>
                <a:solidFill>
                  <a:srgbClr val="800000"/>
                </a:solidFill>
              </a:rPr>
              <a:t>Effet de 1er passage</a:t>
            </a:r>
          </a:p>
        </p:txBody>
      </p:sp>
      <p:sp>
        <p:nvSpPr>
          <p:cNvPr id="51209" name="ZoneTexte 6">
            <a:extLst>
              <a:ext uri="{FF2B5EF4-FFF2-40B4-BE49-F238E27FC236}">
                <a16:creationId xmlns:a16="http://schemas.microsoft.com/office/drawing/2014/main" id="{2465CBAA-6177-42EB-B79C-F49851237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2450" y="2287588"/>
            <a:ext cx="22637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/>
              <a:t>Absorption rectale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800000"/>
                </a:solidFill>
              </a:rPr>
              <a:t>Effet de 1er passage limité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17C2E326-13ED-4E21-AB06-715E1D0A1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3" y="1039813"/>
            <a:ext cx="8567737" cy="105092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762000" eaLnBrk="1" hangingPunct="1">
              <a:defRPr/>
            </a:pPr>
            <a:r>
              <a:rPr lang="fr-FR" altLang="fr-FR" sz="2800" kern="0" dirty="0"/>
              <a:t>Effet de </a:t>
            </a:r>
            <a:r>
              <a:rPr lang="fr-FR" altLang="fr-FR" sz="2800" b="1" kern="0" dirty="0">
                <a:solidFill>
                  <a:srgbClr val="FF6600"/>
                </a:solidFill>
              </a:rPr>
              <a:t>1</a:t>
            </a:r>
            <a:r>
              <a:rPr lang="fr-FR" altLang="fr-FR" sz="2800" b="1" kern="0" baseline="30000" dirty="0">
                <a:solidFill>
                  <a:srgbClr val="FF6600"/>
                </a:solidFill>
              </a:rPr>
              <a:t>er</a:t>
            </a:r>
            <a:r>
              <a:rPr lang="fr-FR" altLang="fr-FR" sz="2800" b="1" kern="0" dirty="0">
                <a:solidFill>
                  <a:srgbClr val="FF6600"/>
                </a:solidFill>
              </a:rPr>
              <a:t> passage hépatique </a:t>
            </a:r>
            <a:r>
              <a:rPr lang="fr-FR" altLang="fr-FR" sz="2800" kern="0" dirty="0"/>
              <a:t>: différences selon les segments du tube digestif</a:t>
            </a:r>
          </a:p>
        </p:txBody>
      </p:sp>
      <p:sp>
        <p:nvSpPr>
          <p:cNvPr id="51211" name="Espace réservé du numéro de diapositive 2">
            <a:extLst>
              <a:ext uri="{FF2B5EF4-FFF2-40B4-BE49-F238E27FC236}">
                <a16:creationId xmlns:a16="http://schemas.microsoft.com/office/drawing/2014/main" id="{E5D8C093-4788-4053-9485-81D48CD7A6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0E9E5E2-7DFC-4DF0-9252-0934D6536B82}" type="slidenum">
              <a:rPr lang="fr-FR" altLang="fr-FR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9D1EB4-0EA8-4581-98B3-79AC5863728B}"/>
              </a:ext>
            </a:extLst>
          </p:cNvPr>
          <p:cNvSpPr/>
          <p:nvPr/>
        </p:nvSpPr>
        <p:spPr>
          <a:xfrm>
            <a:off x="441325" y="333375"/>
            <a:ext cx="8162925" cy="7064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altLang="fr-FR" sz="40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La biodisponibilité par voie orale</a:t>
            </a:r>
            <a:endParaRPr lang="fr-FR" dirty="0">
              <a:latin typeface="Arial" charset="0"/>
              <a:cs typeface="+mn-cs"/>
            </a:endParaRPr>
          </a:p>
        </p:txBody>
      </p:sp>
      <p:pic>
        <p:nvPicPr>
          <p:cNvPr id="51213" name="Picture 13" descr="C:\Users\AFERRAN\Desktop\Sans titre.png">
            <a:extLst>
              <a:ext uri="{FF2B5EF4-FFF2-40B4-BE49-F238E27FC236}">
                <a16:creationId xmlns:a16="http://schemas.microsoft.com/office/drawing/2014/main" id="{29CA6E64-19C9-4AF1-BAAF-A2AD8C2E9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3621088"/>
            <a:ext cx="1281113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4" name="ZoneTexte 1">
            <a:extLst>
              <a:ext uri="{FF2B5EF4-FFF2-40B4-BE49-F238E27FC236}">
                <a16:creationId xmlns:a16="http://schemas.microsoft.com/office/drawing/2014/main" id="{F41B2D7F-0B99-4B4C-9DE5-31ED67A0C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6284913"/>
            <a:ext cx="1941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Voie lymphatique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A312D665-A2D6-4505-A37E-FB0669A5BA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8775" y="846138"/>
            <a:ext cx="8426450" cy="13477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sz="2800"/>
              <a:t>Effet de </a:t>
            </a:r>
            <a:r>
              <a:rPr lang="fr-FR" altLang="fr-FR" sz="2800" b="1"/>
              <a:t>1</a:t>
            </a:r>
            <a:r>
              <a:rPr lang="fr-FR" altLang="fr-FR" sz="2800" b="1" baseline="30000"/>
              <a:t>er</a:t>
            </a:r>
            <a:r>
              <a:rPr lang="fr-FR" altLang="fr-FR" sz="2800" b="1"/>
              <a:t> passage pulmonaire </a:t>
            </a:r>
            <a:r>
              <a:rPr lang="fr-FR" altLang="fr-FR" sz="2800"/>
              <a:t>possible concerne toutes les voies d’administration</a:t>
            </a:r>
          </a:p>
        </p:txBody>
      </p:sp>
      <p:pic>
        <p:nvPicPr>
          <p:cNvPr id="53251" name="Picture 2">
            <a:extLst>
              <a:ext uri="{FF2B5EF4-FFF2-40B4-BE49-F238E27FC236}">
                <a16:creationId xmlns:a16="http://schemas.microsoft.com/office/drawing/2014/main" id="{15A379BB-EEDE-4CEB-8267-38D982332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2193925"/>
            <a:ext cx="6135688" cy="41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ZoneTexte 1">
            <a:extLst>
              <a:ext uri="{FF2B5EF4-FFF2-40B4-BE49-F238E27FC236}">
                <a16:creationId xmlns:a16="http://schemas.microsoft.com/office/drawing/2014/main" id="{46C11B4E-1A7B-4E61-8278-3A1009B90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6011863"/>
            <a:ext cx="5892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Boer : Br J Anaesthesia 2003: drug handling by the lung</a:t>
            </a:r>
          </a:p>
        </p:txBody>
      </p:sp>
      <p:sp>
        <p:nvSpPr>
          <p:cNvPr id="53253" name="Espace réservé du numéro de diapositive 2">
            <a:extLst>
              <a:ext uri="{FF2B5EF4-FFF2-40B4-BE49-F238E27FC236}">
                <a16:creationId xmlns:a16="http://schemas.microsoft.com/office/drawing/2014/main" id="{DDB37626-4928-4867-A913-7E029EB241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75475" y="63817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7E0DEBB-D4BB-4E5A-86F2-444C04FBFA9D}" type="slidenum">
              <a:rPr lang="fr-FR" altLang="fr-FR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B9929E-85C7-4F55-9125-865BF6188240}"/>
              </a:ext>
            </a:extLst>
          </p:cNvPr>
          <p:cNvSpPr/>
          <p:nvPr/>
        </p:nvSpPr>
        <p:spPr>
          <a:xfrm>
            <a:off x="323850" y="849313"/>
            <a:ext cx="8353425" cy="5761037"/>
          </a:xfrm>
          <a:prstGeom prst="rect">
            <a:avLst/>
          </a:prstGeom>
          <a:noFill/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53255" name="ZoneTexte 2">
            <a:extLst>
              <a:ext uri="{FF2B5EF4-FFF2-40B4-BE49-F238E27FC236}">
                <a16:creationId xmlns:a16="http://schemas.microsoft.com/office/drawing/2014/main" id="{5BE3E670-C39F-48D7-A1F9-162725C03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7238" y="404813"/>
            <a:ext cx="1352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009900"/>
                </a:solidFill>
              </a:rPr>
              <a:t>remarque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CB769DD-D9BB-4E03-8B21-AFB4D753E1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5986462" cy="450850"/>
          </a:xfrm>
        </p:spPr>
        <p:txBody>
          <a:bodyPr/>
          <a:lstStyle/>
          <a:p>
            <a:pPr defTabSz="762000" eaLnBrk="1" hangingPunct="1"/>
            <a:r>
              <a:rPr lang="en-US" altLang="fr-FR" sz="4000"/>
              <a:t>La biodisponibilité</a:t>
            </a:r>
          </a:p>
        </p:txBody>
      </p:sp>
      <p:sp>
        <p:nvSpPr>
          <p:cNvPr id="179210" name="Rectangle 10">
            <a:extLst>
              <a:ext uri="{FF2B5EF4-FFF2-40B4-BE49-F238E27FC236}">
                <a16:creationId xmlns:a16="http://schemas.microsoft.com/office/drawing/2014/main" id="{B8DB67F5-0249-4269-BE81-70169DB42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3" y="1443038"/>
            <a:ext cx="8882062" cy="49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2400" u="sng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  <a:cs typeface="+mn-cs"/>
              </a:rPr>
              <a:t>Quantité disponible :</a:t>
            </a:r>
            <a:r>
              <a:rPr lang="fr-BE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  <a:cs typeface="+mn-cs"/>
              </a:rPr>
              <a:t> celle qui atteint la </a:t>
            </a:r>
            <a:r>
              <a:rPr lang="fr-BE" sz="2400" b="1" dirty="0">
                <a:solidFill>
                  <a:srgbClr val="FF6600"/>
                </a:solidFill>
                <a:latin typeface="Arial" charset="0"/>
                <a:cs typeface="+mn-cs"/>
              </a:rPr>
              <a:t>circulation sanguine</a:t>
            </a:r>
          </a:p>
        </p:txBody>
      </p:sp>
      <p:sp>
        <p:nvSpPr>
          <p:cNvPr id="10244" name="Text Box 11">
            <a:extLst>
              <a:ext uri="{FF2B5EF4-FFF2-40B4-BE49-F238E27FC236}">
                <a16:creationId xmlns:a16="http://schemas.microsoft.com/office/drawing/2014/main" id="{23F92A41-D091-499F-AF54-3AEB9A3EB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2133600"/>
            <a:ext cx="575945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/>
              <a:t>A, B, C : </a:t>
            </a:r>
            <a:r>
              <a:rPr lang="fr-FR" altLang="fr-FR" sz="2000" b="1"/>
              <a:t>doses </a:t>
            </a:r>
            <a:r>
              <a:rPr lang="fr-FR" altLang="fr-FR" sz="2000" b="1">
                <a:solidFill>
                  <a:srgbClr val="FF0000"/>
                </a:solidFill>
              </a:rPr>
              <a:t>identiques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/>
              <a:t>mais </a:t>
            </a:r>
            <a:r>
              <a:rPr lang="fr-FR" altLang="fr-FR" sz="2000" b="1"/>
              <a:t>fractions biodisponibles </a:t>
            </a:r>
            <a:r>
              <a:rPr lang="fr-FR" altLang="fr-FR" sz="2000" b="1">
                <a:solidFill>
                  <a:srgbClr val="FF0000"/>
                </a:solidFill>
              </a:rPr>
              <a:t>différentes</a:t>
            </a:r>
          </a:p>
        </p:txBody>
      </p:sp>
      <p:sp>
        <p:nvSpPr>
          <p:cNvPr id="10245" name="Espace réservé du numéro de diapositive 1">
            <a:extLst>
              <a:ext uri="{FF2B5EF4-FFF2-40B4-BE49-F238E27FC236}">
                <a16:creationId xmlns:a16="http://schemas.microsoft.com/office/drawing/2014/main" id="{034428C0-1933-4692-A370-3FBEBCA735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5184F86-8B0B-4F63-AAAF-D00D74B1E280}" type="slidenum">
              <a:rPr lang="fr-FR" altLang="fr-FR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grpSp>
        <p:nvGrpSpPr>
          <p:cNvPr id="10246" name="Groupe 2">
            <a:extLst>
              <a:ext uri="{FF2B5EF4-FFF2-40B4-BE49-F238E27FC236}">
                <a16:creationId xmlns:a16="http://schemas.microsoft.com/office/drawing/2014/main" id="{90394EBA-17D1-4FD2-98ED-C391029ADE44}"/>
              </a:ext>
            </a:extLst>
          </p:cNvPr>
          <p:cNvGrpSpPr>
            <a:grpSpLocks/>
          </p:cNvGrpSpPr>
          <p:nvPr/>
        </p:nvGrpSpPr>
        <p:grpSpPr bwMode="auto">
          <a:xfrm>
            <a:off x="1579563" y="2827338"/>
            <a:ext cx="5834062" cy="3903662"/>
            <a:chOff x="-36512" y="2780928"/>
            <a:chExt cx="5833533" cy="3904368"/>
          </a:xfrm>
        </p:grpSpPr>
        <p:pic>
          <p:nvPicPr>
            <p:cNvPr id="10248" name="Picture 8">
              <a:extLst>
                <a:ext uri="{FF2B5EF4-FFF2-40B4-BE49-F238E27FC236}">
                  <a16:creationId xmlns:a16="http://schemas.microsoft.com/office/drawing/2014/main" id="{C22D07EE-ABCE-48AD-BAED-7D66F0002D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528" y="2780928"/>
              <a:ext cx="5833533" cy="388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9" name="ZoneTexte 3">
              <a:extLst>
                <a:ext uri="{FF2B5EF4-FFF2-40B4-BE49-F238E27FC236}">
                  <a16:creationId xmlns:a16="http://schemas.microsoft.com/office/drawing/2014/main" id="{1CAAC2F9-5653-4BA2-8BE5-C46561FD62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-1021549" y="4676880"/>
              <a:ext cx="32752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/>
                <a:t>Concentrations </a:t>
              </a:r>
              <a:r>
                <a:rPr lang="fr-FR" altLang="fr-FR" sz="1800" b="1"/>
                <a:t>plasmatiques</a:t>
              </a:r>
            </a:p>
          </p:txBody>
        </p:sp>
        <p:sp>
          <p:nvSpPr>
            <p:cNvPr id="10250" name="ZoneTexte 4">
              <a:extLst>
                <a:ext uri="{FF2B5EF4-FFF2-40B4-BE49-F238E27FC236}">
                  <a16:creationId xmlns:a16="http://schemas.microsoft.com/office/drawing/2014/main" id="{4E417908-DCA2-4360-9F88-3005F626D3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7880" y="6315964"/>
              <a:ext cx="8130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/>
                <a:t>temps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3B2C710-A0F3-421F-BD6D-2332FE267DA7}"/>
                </a:ext>
              </a:extLst>
            </p:cNvPr>
            <p:cNvSpPr/>
            <p:nvPr/>
          </p:nvSpPr>
          <p:spPr>
            <a:xfrm>
              <a:off x="1476238" y="2841264"/>
              <a:ext cx="3331861" cy="5874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</p:grpSp>
      <p:pic>
        <p:nvPicPr>
          <p:cNvPr id="6156" name="Picture 12">
            <a:extLst>
              <a:ext uri="{FF2B5EF4-FFF2-40B4-BE49-F238E27FC236}">
                <a16:creationId xmlns:a16="http://schemas.microsoft.com/office/drawing/2014/main" id="{C7EE5EBB-BB8C-4C9E-9BD5-04F0E095E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13" y="3089275"/>
            <a:ext cx="325437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3">
            <a:extLst>
              <a:ext uri="{FF2B5EF4-FFF2-40B4-BE49-F238E27FC236}">
                <a16:creationId xmlns:a16="http://schemas.microsoft.com/office/drawing/2014/main" id="{206FF491-F2CF-4F3C-B26F-C7AB891BA53E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3105150"/>
            <a:ext cx="7429500" cy="3175000"/>
            <a:chOff x="480" y="1339"/>
            <a:chExt cx="5040" cy="2585"/>
          </a:xfrm>
        </p:grpSpPr>
        <p:graphicFrame>
          <p:nvGraphicFramePr>
            <p:cNvPr id="12295" name="Object 4">
              <a:extLst>
                <a:ext uri="{FF2B5EF4-FFF2-40B4-BE49-F238E27FC236}">
                  <a16:creationId xmlns:a16="http://schemas.microsoft.com/office/drawing/2014/main" id="{8D4D5E14-FCA5-446B-8885-9139DE05ACD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80" y="1339"/>
            <a:ext cx="5040" cy="2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8" name="Photo Editor Photo" r:id="rId4" imgW="6287045" imgH="3505504" progId="MSPhotoEd.3">
                    <p:embed/>
                  </p:oleObj>
                </mc:Choice>
                <mc:Fallback>
                  <p:oleObj name="Photo Editor Photo" r:id="rId4" imgW="6287045" imgH="3505504" progId="MSPhotoEd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-5000"/>
                        <a:stretch>
                          <a:fillRect/>
                        </a:stretch>
                      </p:blipFill>
                      <p:spPr bwMode="auto">
                        <a:xfrm>
                          <a:off x="480" y="1339"/>
                          <a:ext cx="5040" cy="2298"/>
                        </a:xfrm>
                        <a:prstGeom prst="rect">
                          <a:avLst/>
                        </a:prstGeom>
                        <a:solidFill>
                          <a:srgbClr val="EBEBEB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296" name="Text Box 5">
              <a:extLst>
                <a:ext uri="{FF2B5EF4-FFF2-40B4-BE49-F238E27FC236}">
                  <a16:creationId xmlns:a16="http://schemas.microsoft.com/office/drawing/2014/main" id="{F0A7420A-EF90-4A28-B78D-0FC7267FAC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-121" y="2063"/>
              <a:ext cx="1728" cy="480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fr-FR" sz="2000" b="1">
                  <a:solidFill>
                    <a:srgbClr val="FF0000"/>
                  </a:solidFill>
                </a:rPr>
                <a:t>[PHENYTOIN]  </a:t>
              </a:r>
              <a:r>
                <a:rPr lang="en-US" altLang="fr-FR" sz="2000" b="1">
                  <a:solidFill>
                    <a:srgbClr val="FF0000"/>
                  </a:solidFill>
                  <a:cs typeface="Times New Roman" panose="02020603050405020304" pitchFamily="18" charset="0"/>
                </a:rPr>
                <a:t>µg/mL</a:t>
              </a:r>
            </a:p>
          </p:txBody>
        </p:sp>
        <p:sp>
          <p:nvSpPr>
            <p:cNvPr id="12297" name="Text Box 6">
              <a:extLst>
                <a:ext uri="{FF2B5EF4-FFF2-40B4-BE49-F238E27FC236}">
                  <a16:creationId xmlns:a16="http://schemas.microsoft.com/office/drawing/2014/main" id="{1A2AC7BA-2507-4169-B34B-859D5A3089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601"/>
              <a:ext cx="5040" cy="323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fr-FR" sz="2000" b="1">
                  <a:solidFill>
                    <a:srgbClr val="FF0000"/>
                  </a:solidFill>
                </a:rPr>
                <a:t>WEEKS</a:t>
              </a:r>
            </a:p>
          </p:txBody>
        </p:sp>
      </p:grpSp>
      <p:sp>
        <p:nvSpPr>
          <p:cNvPr id="12291" name="Text Box 7">
            <a:extLst>
              <a:ext uri="{FF2B5EF4-FFF2-40B4-BE49-F238E27FC236}">
                <a16:creationId xmlns:a16="http://schemas.microsoft.com/office/drawing/2014/main" id="{F23CF09D-2941-4143-98CB-A6C244822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381750"/>
            <a:ext cx="77724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600" b="1">
                <a:latin typeface="Times New Roman" panose="02020603050405020304" pitchFamily="18" charset="0"/>
              </a:rPr>
              <a:t>* </a:t>
            </a:r>
            <a:r>
              <a:rPr lang="en-US" altLang="fr-FR" sz="1600">
                <a:latin typeface="Times New Roman" panose="02020603050405020304" pitchFamily="18" charset="0"/>
              </a:rPr>
              <a:t>Bochner F, et al. Proc Aust Assoc Neurol 1973;9:165-70</a:t>
            </a:r>
          </a:p>
        </p:txBody>
      </p:sp>
      <p:sp>
        <p:nvSpPr>
          <p:cNvPr id="12292" name="Rectangle 10">
            <a:extLst>
              <a:ext uri="{FF2B5EF4-FFF2-40B4-BE49-F238E27FC236}">
                <a16:creationId xmlns:a16="http://schemas.microsoft.com/office/drawing/2014/main" id="{D134FA47-8170-46CF-BDCB-2D5732AEBE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5626100" cy="450850"/>
          </a:xfrm>
        </p:spPr>
        <p:txBody>
          <a:bodyPr/>
          <a:lstStyle/>
          <a:p>
            <a:pPr defTabSz="762000" eaLnBrk="1" hangingPunct="1"/>
            <a:r>
              <a:rPr lang="en-US" altLang="fr-FR" sz="4000"/>
              <a:t>La biodisponibilité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C89C7A6D-3A21-4C1A-ADA7-226D4428A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1612900"/>
            <a:ext cx="9032875" cy="592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  <a:cs typeface="+mn-cs"/>
              </a:rPr>
              <a:t>Quantité disponible : celle qui atteint la </a:t>
            </a:r>
            <a:r>
              <a:rPr lang="fr-BE" sz="2400" b="1" dirty="0">
                <a:solidFill>
                  <a:srgbClr val="FF6600"/>
                </a:solidFill>
                <a:latin typeface="Arial" charset="0"/>
                <a:cs typeface="+mn-cs"/>
              </a:rPr>
              <a:t>circulation sanguine</a:t>
            </a:r>
          </a:p>
        </p:txBody>
      </p:sp>
      <p:sp>
        <p:nvSpPr>
          <p:cNvPr id="12294" name="Espace réservé du numéro de diapositive 1">
            <a:extLst>
              <a:ext uri="{FF2B5EF4-FFF2-40B4-BE49-F238E27FC236}">
                <a16:creationId xmlns:a16="http://schemas.microsoft.com/office/drawing/2014/main" id="{A3EBAA0B-5118-48FF-9D7C-F372591912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500813"/>
            <a:ext cx="2133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5D68B02-149C-4669-9F85-79B3F1D39AF2}" type="slidenum">
              <a:rPr lang="fr-FR" altLang="fr-FR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3">
            <a:extLst>
              <a:ext uri="{FF2B5EF4-FFF2-40B4-BE49-F238E27FC236}">
                <a16:creationId xmlns:a16="http://schemas.microsoft.com/office/drawing/2014/main" id="{CF33A967-FF6C-4329-BB02-AFDD29470E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5575" y="1700213"/>
            <a:ext cx="8832850" cy="4824412"/>
          </a:xfrm>
        </p:spPr>
        <p:txBody>
          <a:bodyPr lIns="90488" tIns="44450" rIns="90488" bIns="44450">
            <a:normAutofit fontScale="92500" lnSpcReduction="10000"/>
          </a:bodyPr>
          <a:lstStyle/>
          <a:p>
            <a:pPr defTabSz="762000" eaLnBrk="1" hangingPunct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fr-FR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Absolue </a:t>
            </a:r>
          </a:p>
          <a:p>
            <a:pPr lvl="1" defTabSz="762000" eaLnBrk="1" hangingPunct="1">
              <a:defRPr/>
            </a:pPr>
            <a:r>
              <a:rPr lang="fr-FR" b="1" dirty="0">
                <a:solidFill>
                  <a:srgbClr val="A50021"/>
                </a:solidFill>
              </a:rPr>
              <a:t> Fraction</a:t>
            </a:r>
            <a:r>
              <a:rPr lang="fr-FR" dirty="0"/>
              <a:t> (quantité) de la dose administrée qui atteint la circulation générale et </a:t>
            </a:r>
            <a:r>
              <a:rPr lang="fr-FR" b="1" dirty="0">
                <a:solidFill>
                  <a:srgbClr val="A50021"/>
                </a:solidFill>
              </a:rPr>
              <a:t>vitesse</a:t>
            </a:r>
            <a:r>
              <a:rPr lang="fr-FR" dirty="0"/>
              <a:t> d’accession à la circulation générale</a:t>
            </a:r>
          </a:p>
          <a:p>
            <a:pPr lvl="4" defTabSz="762000" eaLnBrk="1" hangingPunct="1">
              <a:defRPr/>
            </a:pPr>
            <a:endParaRPr lang="fr-FR" dirty="0"/>
          </a:p>
          <a:p>
            <a:pPr defTabSz="762000" eaLnBrk="1" hangingPunct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fr-FR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Relative</a:t>
            </a:r>
          </a:p>
          <a:p>
            <a:pPr lvl="1" defTabSz="762000" eaLnBrk="1" hangingPunct="1">
              <a:defRPr/>
            </a:pPr>
            <a:r>
              <a:rPr lang="fr-FR" b="1" dirty="0"/>
              <a:t> Comparaison </a:t>
            </a:r>
            <a:r>
              <a:rPr lang="fr-FR" dirty="0"/>
              <a:t>de deux formulations</a:t>
            </a:r>
          </a:p>
          <a:p>
            <a:pPr marL="457200" lvl="1" indent="0" defTabSz="762000" eaLnBrk="1" hangingPunct="1">
              <a:buFont typeface="Wingdings" panose="05000000000000000000" pitchFamily="2" charset="2"/>
              <a:buNone/>
              <a:defRPr/>
            </a:pPr>
            <a:r>
              <a:rPr lang="fr-FR"/>
              <a:t>Ex : </a:t>
            </a:r>
            <a:r>
              <a:rPr lang="fr-FR" b="1">
                <a:solidFill>
                  <a:srgbClr val="A50021"/>
                </a:solidFill>
              </a:rPr>
              <a:t>bioequivalence</a:t>
            </a:r>
            <a:r>
              <a:rPr lang="fr-FR" dirty="0"/>
              <a:t> pour la mise sur le marché de </a:t>
            </a:r>
            <a:r>
              <a:rPr lang="fr-FR" b="1" dirty="0">
                <a:solidFill>
                  <a:srgbClr val="A50021"/>
                </a:solidFill>
              </a:rPr>
              <a:t>génériques</a:t>
            </a:r>
          </a:p>
          <a:p>
            <a:pPr lvl="1" defTabSz="762000" eaLnBrk="1" hangingPunct="1">
              <a:defRPr/>
            </a:pPr>
            <a:r>
              <a:rPr lang="fr-FR" dirty="0"/>
              <a:t> </a:t>
            </a:r>
            <a:r>
              <a:rPr lang="fr-FR" b="1" dirty="0"/>
              <a:t>Comparaison</a:t>
            </a:r>
            <a:r>
              <a:rPr lang="fr-FR" dirty="0"/>
              <a:t> de deux voies d’administration extravasculaires</a:t>
            </a:r>
          </a:p>
        </p:txBody>
      </p:sp>
      <p:sp>
        <p:nvSpPr>
          <p:cNvPr id="14339" name="Rectangle 5">
            <a:extLst>
              <a:ext uri="{FF2B5EF4-FFF2-40B4-BE49-F238E27FC236}">
                <a16:creationId xmlns:a16="http://schemas.microsoft.com/office/drawing/2014/main" id="{65159B66-13FD-4866-AAFF-BF931D933E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333375"/>
            <a:ext cx="8280400" cy="935038"/>
          </a:xfrm>
        </p:spPr>
        <p:txBody>
          <a:bodyPr/>
          <a:lstStyle/>
          <a:p>
            <a:pPr defTabSz="762000" eaLnBrk="1" hangingPunct="1"/>
            <a:r>
              <a:rPr lang="en-US" altLang="fr-FR" sz="3600"/>
              <a:t>Biodisponibilité absolue vs relative</a:t>
            </a:r>
          </a:p>
        </p:txBody>
      </p:sp>
      <p:sp>
        <p:nvSpPr>
          <p:cNvPr id="14340" name="Espace réservé du numéro de diapositive 1">
            <a:extLst>
              <a:ext uri="{FF2B5EF4-FFF2-40B4-BE49-F238E27FC236}">
                <a16:creationId xmlns:a16="http://schemas.microsoft.com/office/drawing/2014/main" id="{EE3A7354-87C4-42F8-86E0-9AEE00A05F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288463D-A04F-4B4B-A0FD-CA501D6A30BE}" type="slidenum">
              <a:rPr lang="fr-FR" altLang="fr-FR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>
            <a:extLst>
              <a:ext uri="{FF2B5EF4-FFF2-40B4-BE49-F238E27FC236}">
                <a16:creationId xmlns:a16="http://schemas.microsoft.com/office/drawing/2014/main" id="{10F13D86-4BF4-4C2B-A544-6C61A6E883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163" y="2979738"/>
            <a:ext cx="8139112" cy="3886200"/>
          </a:xfrm>
        </p:spPr>
      </p:pic>
      <p:sp>
        <p:nvSpPr>
          <p:cNvPr id="209924" name="Rectangle 4">
            <a:extLst>
              <a:ext uri="{FF2B5EF4-FFF2-40B4-BE49-F238E27FC236}">
                <a16:creationId xmlns:a16="http://schemas.microsoft.com/office/drawing/2014/main" id="{4E2A8E22-B1D7-484F-A9BC-27D6CF578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3" y="1327150"/>
            <a:ext cx="8448675" cy="663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  <a:cs typeface="+mn-cs"/>
              </a:rPr>
              <a:t>Méthodes de calcul </a:t>
            </a:r>
          </a:p>
        </p:txBody>
      </p:sp>
      <p:sp>
        <p:nvSpPr>
          <p:cNvPr id="16388" name="Espace réservé du numéro de diapositive 1">
            <a:extLst>
              <a:ext uri="{FF2B5EF4-FFF2-40B4-BE49-F238E27FC236}">
                <a16:creationId xmlns:a16="http://schemas.microsoft.com/office/drawing/2014/main" id="{103929BF-B341-42DB-909E-C8FBFDF99C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C4E33E2-FBB9-47DB-AC47-B100F188ED2E}" type="slidenum">
              <a:rPr lang="fr-FR" altLang="fr-FR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16389" name="ZoneTexte 1">
            <a:extLst>
              <a:ext uri="{FF2B5EF4-FFF2-40B4-BE49-F238E27FC236}">
                <a16:creationId xmlns:a16="http://schemas.microsoft.com/office/drawing/2014/main" id="{19DE1452-0409-4AEB-B8E2-8AF9CEE4A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9325" y="3235325"/>
            <a:ext cx="1398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FF6600"/>
                </a:solidFill>
              </a:rPr>
              <a:t>Absolue</a:t>
            </a:r>
          </a:p>
        </p:txBody>
      </p:sp>
      <p:sp>
        <p:nvSpPr>
          <p:cNvPr id="16390" name="ZoneTexte 7">
            <a:extLst>
              <a:ext uri="{FF2B5EF4-FFF2-40B4-BE49-F238E27FC236}">
                <a16:creationId xmlns:a16="http://schemas.microsoft.com/office/drawing/2014/main" id="{011AF155-7C46-4680-A95F-974797F60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988" y="3198813"/>
            <a:ext cx="1365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FF6600"/>
                </a:solidFill>
              </a:rPr>
              <a:t>Relative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445A62DA-4238-47A1-91F8-53DC1080A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333375"/>
            <a:ext cx="8280400" cy="93503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762000" eaLnBrk="1" hangingPunct="1">
              <a:defRPr/>
            </a:pPr>
            <a:r>
              <a:rPr lang="en-US" altLang="fr-FR" sz="3600" kern="0"/>
              <a:t>Biodisponibilité absolue vs relative</a:t>
            </a:r>
            <a:endParaRPr lang="en-US" altLang="fr-FR" sz="3600" kern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1A7B2E-B90D-4282-9A9F-BDBD79627BC6}"/>
              </a:ext>
            </a:extLst>
          </p:cNvPr>
          <p:cNvSpPr/>
          <p:nvPr/>
        </p:nvSpPr>
        <p:spPr>
          <a:xfrm>
            <a:off x="539750" y="5373688"/>
            <a:ext cx="2232025" cy="1331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6B5229-19C4-4AD5-AE07-16833F75111C}"/>
              </a:ext>
            </a:extLst>
          </p:cNvPr>
          <p:cNvSpPr/>
          <p:nvPr/>
        </p:nvSpPr>
        <p:spPr>
          <a:xfrm>
            <a:off x="5387975" y="5259388"/>
            <a:ext cx="2928938" cy="1338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78BEB2-A007-4FED-80A6-23F5669433A8}"/>
              </a:ext>
            </a:extLst>
          </p:cNvPr>
          <p:cNvSpPr/>
          <p:nvPr/>
        </p:nvSpPr>
        <p:spPr>
          <a:xfrm>
            <a:off x="2673350" y="5213350"/>
            <a:ext cx="917575" cy="1376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F8467FF0-51C5-46EF-830B-6FE9D5400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2060575"/>
            <a:ext cx="8609012" cy="708025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A50021"/>
                </a:solidFill>
              </a:rPr>
              <a:t>AUC</a:t>
            </a:r>
            <a:r>
              <a:rPr lang="fr-FR" altLang="fr-FR" sz="2000" b="1" baseline="-25000">
                <a:solidFill>
                  <a:srgbClr val="A50021"/>
                </a:solidFill>
              </a:rPr>
              <a:t>[T1-T2]</a:t>
            </a:r>
            <a:r>
              <a:rPr lang="fr-FR" altLang="fr-FR" sz="2000" b="1">
                <a:solidFill>
                  <a:srgbClr val="A50021"/>
                </a:solidFill>
              </a:rPr>
              <a:t> est proportionnelle à la </a:t>
            </a:r>
            <a:r>
              <a:rPr lang="fr-FR" altLang="fr-FR" sz="2000" b="1">
                <a:solidFill>
                  <a:srgbClr val="FF6600"/>
                </a:solidFill>
              </a:rPr>
              <a:t>quantité éliminée </a:t>
            </a:r>
            <a:r>
              <a:rPr lang="fr-FR" altLang="fr-FR" sz="2000" b="1">
                <a:solidFill>
                  <a:srgbClr val="A50021"/>
                </a:solidFill>
              </a:rPr>
              <a:t>depuis le sang </a:t>
            </a:r>
            <a:r>
              <a:rPr lang="fr-FR" altLang="fr-FR" sz="2000" b="1">
                <a:solidFill>
                  <a:srgbClr val="FF6600"/>
                </a:solidFill>
              </a:rPr>
              <a:t>entre T1 et T2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>
            <a:extLst>
              <a:ext uri="{FF2B5EF4-FFF2-40B4-BE49-F238E27FC236}">
                <a16:creationId xmlns:a16="http://schemas.microsoft.com/office/drawing/2014/main" id="{5F919454-D1F8-45FA-B109-6A2DE3D119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163" y="2979738"/>
            <a:ext cx="8139112" cy="3886200"/>
          </a:xfrm>
        </p:spPr>
      </p:pic>
      <p:sp>
        <p:nvSpPr>
          <p:cNvPr id="209924" name="Rectangle 4">
            <a:extLst>
              <a:ext uri="{FF2B5EF4-FFF2-40B4-BE49-F238E27FC236}">
                <a16:creationId xmlns:a16="http://schemas.microsoft.com/office/drawing/2014/main" id="{89DFB842-40E3-4E2C-96BB-8CA2CAD05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3" y="1327150"/>
            <a:ext cx="8448675" cy="663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  <a:cs typeface="+mn-cs"/>
              </a:rPr>
              <a:t>Méthodes de calcul </a:t>
            </a:r>
          </a:p>
        </p:txBody>
      </p:sp>
      <p:sp>
        <p:nvSpPr>
          <p:cNvPr id="18436" name="Text Box 5">
            <a:extLst>
              <a:ext uri="{FF2B5EF4-FFF2-40B4-BE49-F238E27FC236}">
                <a16:creationId xmlns:a16="http://schemas.microsoft.com/office/drawing/2014/main" id="{D904C0B9-107D-4D07-8122-44D9FA4A5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2060575"/>
            <a:ext cx="8609012" cy="708025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A50021"/>
                </a:solidFill>
              </a:rPr>
              <a:t>AUC</a:t>
            </a:r>
            <a:r>
              <a:rPr lang="fr-FR" altLang="fr-FR" sz="2000" b="1" baseline="-25000">
                <a:solidFill>
                  <a:srgbClr val="A50021"/>
                </a:solidFill>
              </a:rPr>
              <a:t>[T1-T2]</a:t>
            </a:r>
            <a:r>
              <a:rPr lang="fr-FR" altLang="fr-FR" sz="2000" b="1">
                <a:solidFill>
                  <a:srgbClr val="A50021"/>
                </a:solidFill>
              </a:rPr>
              <a:t> est proportionnelle à la </a:t>
            </a:r>
            <a:r>
              <a:rPr lang="fr-FR" altLang="fr-FR" sz="2000" b="1">
                <a:solidFill>
                  <a:srgbClr val="FF6600"/>
                </a:solidFill>
              </a:rPr>
              <a:t>quantité éliminée </a:t>
            </a:r>
            <a:r>
              <a:rPr lang="fr-FR" altLang="fr-FR" sz="2000" b="1">
                <a:solidFill>
                  <a:srgbClr val="A50021"/>
                </a:solidFill>
              </a:rPr>
              <a:t>depuis le sang </a:t>
            </a:r>
            <a:r>
              <a:rPr lang="fr-FR" altLang="fr-FR" sz="2000" b="1">
                <a:solidFill>
                  <a:srgbClr val="FF6600"/>
                </a:solidFill>
              </a:rPr>
              <a:t>entre T1 et T2</a:t>
            </a:r>
          </a:p>
        </p:txBody>
      </p:sp>
      <p:sp>
        <p:nvSpPr>
          <p:cNvPr id="18437" name="Espace réservé du numéro de diapositive 1">
            <a:extLst>
              <a:ext uri="{FF2B5EF4-FFF2-40B4-BE49-F238E27FC236}">
                <a16:creationId xmlns:a16="http://schemas.microsoft.com/office/drawing/2014/main" id="{1EF3DA7C-F080-424A-847E-EBDBECFFB2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2321BD4-F7D7-471E-91D2-DA4FA8BDEC4C}" type="slidenum">
              <a:rPr lang="fr-FR" altLang="fr-FR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18438" name="ZoneTexte 1">
            <a:extLst>
              <a:ext uri="{FF2B5EF4-FFF2-40B4-BE49-F238E27FC236}">
                <a16:creationId xmlns:a16="http://schemas.microsoft.com/office/drawing/2014/main" id="{0F5C55A9-818E-4880-8DD7-9A1851AA0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9325" y="3235325"/>
            <a:ext cx="1398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FF6600"/>
                </a:solidFill>
              </a:rPr>
              <a:t>Absolue</a:t>
            </a:r>
          </a:p>
        </p:txBody>
      </p:sp>
      <p:sp>
        <p:nvSpPr>
          <p:cNvPr id="18439" name="ZoneTexte 7">
            <a:extLst>
              <a:ext uri="{FF2B5EF4-FFF2-40B4-BE49-F238E27FC236}">
                <a16:creationId xmlns:a16="http://schemas.microsoft.com/office/drawing/2014/main" id="{03767C53-90B6-42E5-B479-630ED3EE4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988" y="3198813"/>
            <a:ext cx="1365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FF6600"/>
                </a:solidFill>
              </a:rPr>
              <a:t>Relative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F164CD69-E061-4793-B55B-A10DB55AA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333375"/>
            <a:ext cx="8280400" cy="93503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762000" eaLnBrk="1" hangingPunct="1">
              <a:defRPr/>
            </a:pPr>
            <a:r>
              <a:rPr lang="en-US" altLang="fr-FR" sz="3600" kern="0"/>
              <a:t>Biodisponibilité absolue vs relative</a:t>
            </a:r>
            <a:endParaRPr lang="en-US" altLang="fr-FR" sz="3600" kern="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D2602A56-6D93-4A9E-A5BA-4A5EBD810B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4475" y="3043238"/>
            <a:ext cx="3911600" cy="720725"/>
          </a:xfrm>
        </p:spPr>
        <p:txBody>
          <a:bodyPr/>
          <a:lstStyle/>
          <a:p>
            <a:pPr defTabSz="762000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fr-FR" sz="3000" b="1"/>
              <a:t>Dose </a:t>
            </a:r>
            <a:r>
              <a:rPr lang="en-US" altLang="fr-FR" sz="2900" b="1" baseline="-25000"/>
              <a:t>par unité de temps </a:t>
            </a:r>
            <a:r>
              <a:rPr lang="en-US" altLang="fr-FR" sz="3000" b="1"/>
              <a:t>= </a:t>
            </a:r>
          </a:p>
        </p:txBody>
      </p:sp>
      <p:sp>
        <p:nvSpPr>
          <p:cNvPr id="20483" name="Text Box 4">
            <a:extLst>
              <a:ext uri="{FF2B5EF4-FFF2-40B4-BE49-F238E27FC236}">
                <a16:creationId xmlns:a16="http://schemas.microsoft.com/office/drawing/2014/main" id="{A9333518-FA67-4E8D-96F3-51F0C7D7B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2833688"/>
            <a:ext cx="45434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2800" b="1"/>
              <a:t>Clairance x Conc.efficace</a:t>
            </a:r>
          </a:p>
        </p:txBody>
      </p:sp>
      <p:sp>
        <p:nvSpPr>
          <p:cNvPr id="20484" name="Text Box 5">
            <a:extLst>
              <a:ext uri="{FF2B5EF4-FFF2-40B4-BE49-F238E27FC236}">
                <a16:creationId xmlns:a16="http://schemas.microsoft.com/office/drawing/2014/main" id="{7025718A-C450-487E-A2D3-D384203C2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913" y="3500438"/>
            <a:ext cx="28797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2800" b="1">
                <a:solidFill>
                  <a:srgbClr val="A50021"/>
                </a:solidFill>
              </a:rPr>
              <a:t>Biodisponibilité</a:t>
            </a:r>
          </a:p>
        </p:txBody>
      </p:sp>
      <p:sp>
        <p:nvSpPr>
          <p:cNvPr id="20485" name="Line 6">
            <a:extLst>
              <a:ext uri="{FF2B5EF4-FFF2-40B4-BE49-F238E27FC236}">
                <a16:creationId xmlns:a16="http://schemas.microsoft.com/office/drawing/2014/main" id="{A5A4F190-B378-4372-AADA-AEFF437765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84625" y="3386138"/>
            <a:ext cx="4343400" cy="174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86" name="Rectangle 7">
            <a:extLst>
              <a:ext uri="{FF2B5EF4-FFF2-40B4-BE49-F238E27FC236}">
                <a16:creationId xmlns:a16="http://schemas.microsoft.com/office/drawing/2014/main" id="{783B8853-BEBC-4600-9812-4A1C65E71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549275"/>
            <a:ext cx="8642350" cy="54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3600"/>
              <a:t>Biodisponibilité absolue</a:t>
            </a:r>
          </a:p>
        </p:txBody>
      </p:sp>
      <p:sp>
        <p:nvSpPr>
          <p:cNvPr id="160776" name="Rectangle 8">
            <a:extLst>
              <a:ext uri="{FF2B5EF4-FFF2-40B4-BE49-F238E27FC236}">
                <a16:creationId xmlns:a16="http://schemas.microsoft.com/office/drawing/2014/main" id="{144890B9-EE4E-45DA-BF92-A47F33AAA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8" y="1484313"/>
            <a:ext cx="8312150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  <a:cs typeface="+mn-cs"/>
              </a:rPr>
              <a:t>Intérêt dans la détermination des </a:t>
            </a:r>
            <a:r>
              <a:rPr lang="fr-BE" sz="2800" b="1" dirty="0">
                <a:solidFill>
                  <a:srgbClr val="FF6600"/>
                </a:solidFill>
                <a:latin typeface="Arial" charset="0"/>
                <a:cs typeface="+mn-cs"/>
              </a:rPr>
              <a:t>schémas posologiques</a:t>
            </a:r>
          </a:p>
        </p:txBody>
      </p:sp>
      <p:sp>
        <p:nvSpPr>
          <p:cNvPr id="20488" name="Espace réservé du numéro de diapositive 1">
            <a:extLst>
              <a:ext uri="{FF2B5EF4-FFF2-40B4-BE49-F238E27FC236}">
                <a16:creationId xmlns:a16="http://schemas.microsoft.com/office/drawing/2014/main" id="{F9B29EFF-9C89-48C2-A3A5-95EB989B24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91319CF-653E-4D6E-9BAA-32976F21CA0F}" type="slidenum">
              <a:rPr lang="fr-FR" altLang="fr-FR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A2D654DA-B33B-4679-9F93-CBFB442C00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642350" cy="541338"/>
          </a:xfrm>
        </p:spPr>
        <p:txBody>
          <a:bodyPr/>
          <a:lstStyle/>
          <a:p>
            <a:pPr defTabSz="762000" eaLnBrk="1" hangingPunct="1"/>
            <a:r>
              <a:rPr lang="fr-FR" altLang="fr-FR" sz="3600"/>
              <a:t>Biodisponibilité absolue</a:t>
            </a:r>
          </a:p>
        </p:txBody>
      </p:sp>
      <p:sp>
        <p:nvSpPr>
          <p:cNvPr id="201731" name="Rectangle 3">
            <a:extLst>
              <a:ext uri="{FF2B5EF4-FFF2-40B4-BE49-F238E27FC236}">
                <a16:creationId xmlns:a16="http://schemas.microsoft.com/office/drawing/2014/main" id="{3FB77C93-F54F-4A9C-83E6-75EBBEE0CE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988" y="1484313"/>
            <a:ext cx="9117012" cy="4114800"/>
          </a:xfrm>
        </p:spPr>
        <p:txBody>
          <a:bodyPr/>
          <a:lstStyle/>
          <a:p>
            <a:pPr defTabSz="762000" eaLnBrk="1" hangingPunct="1">
              <a:lnSpc>
                <a:spcPct val="110000"/>
              </a:lnSpc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fr-FR" dirty="0">
                <a:solidFill>
                  <a:schemeClr val="bg2">
                    <a:lumMod val="60000"/>
                    <a:lumOff val="40000"/>
                  </a:schemeClr>
                </a:solidFill>
              </a:rPr>
              <a:t>Une source majeure de </a:t>
            </a:r>
            <a:r>
              <a:rPr lang="fr-FR" dirty="0">
                <a:solidFill>
                  <a:srgbClr val="FF6600"/>
                </a:solidFill>
              </a:rPr>
              <a:t>variabilité interindividuelle </a:t>
            </a:r>
            <a:r>
              <a:rPr lang="fr-FR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de l’exposition au médicament</a:t>
            </a:r>
          </a:p>
          <a:p>
            <a:pPr lvl="4" defTabSz="762000" eaLnBrk="1" hangingPunct="1">
              <a:lnSpc>
                <a:spcPct val="110000"/>
              </a:lnSpc>
              <a:defRPr/>
            </a:pPr>
            <a:endParaRPr lang="fr-FR" sz="1600" dirty="0">
              <a:solidFill>
                <a:schemeClr val="accent1"/>
              </a:solidFill>
            </a:endParaRPr>
          </a:p>
          <a:p>
            <a:pPr lvl="1" defTabSz="762000" eaLnBrk="1" hangingPunct="1">
              <a:lnSpc>
                <a:spcPct val="140000"/>
              </a:lnSpc>
              <a:defRPr/>
            </a:pPr>
            <a:r>
              <a:rPr lang="fr-FR" dirty="0"/>
              <a:t>F% proche de 100% : </a:t>
            </a:r>
            <a:r>
              <a:rPr lang="fr-FR" b="1" dirty="0">
                <a:solidFill>
                  <a:srgbClr val="009900"/>
                </a:solidFill>
              </a:rPr>
              <a:t>peu de variabilité interindividuelle</a:t>
            </a:r>
            <a:r>
              <a:rPr lang="fr-FR" dirty="0"/>
              <a:t> de l’exposition</a:t>
            </a:r>
            <a:endParaRPr lang="fr-FR" sz="3200" dirty="0"/>
          </a:p>
          <a:p>
            <a:pPr lvl="1" defTabSz="762000" eaLnBrk="1" hangingPunct="1">
              <a:lnSpc>
                <a:spcPct val="110000"/>
              </a:lnSpc>
              <a:defRPr/>
            </a:pPr>
            <a:r>
              <a:rPr lang="fr-FR" dirty="0"/>
              <a:t>F% faible (ex: 10%) : </a:t>
            </a:r>
            <a:r>
              <a:rPr lang="fr-FR" b="1" dirty="0">
                <a:solidFill>
                  <a:srgbClr val="A50021"/>
                </a:solidFill>
              </a:rPr>
              <a:t>grande variabilité interindividuelle</a:t>
            </a:r>
            <a:r>
              <a:rPr lang="fr-FR" dirty="0"/>
              <a:t> de l’exposition</a:t>
            </a:r>
          </a:p>
        </p:txBody>
      </p:sp>
      <p:sp>
        <p:nvSpPr>
          <p:cNvPr id="22532" name="Espace réservé du numéro de diapositive 1">
            <a:extLst>
              <a:ext uri="{FF2B5EF4-FFF2-40B4-BE49-F238E27FC236}">
                <a16:creationId xmlns:a16="http://schemas.microsoft.com/office/drawing/2014/main" id="{980C4706-7494-4BF2-AD7E-5FA9008636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ADBC0CD-BF21-47FE-B894-411F544DB2D1}" type="slidenum">
              <a:rPr lang="fr-FR" altLang="fr-FR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0</TotalTime>
  <Words>719</Words>
  <Application>Microsoft Office PowerPoint</Application>
  <PresentationFormat>Affichage à l'écran (4:3)</PresentationFormat>
  <Paragraphs>233</Paragraphs>
  <Slides>24</Slides>
  <Notes>24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6" baseType="lpstr">
      <vt:lpstr>Arial</vt:lpstr>
      <vt:lpstr>Wingdings</vt:lpstr>
      <vt:lpstr>Times New Roman</vt:lpstr>
      <vt:lpstr>Arial Black</vt:lpstr>
      <vt:lpstr>Tahoma</vt:lpstr>
      <vt:lpstr>ＭＳ Ｐゴシック</vt:lpstr>
      <vt:lpstr>Arial Unicode MS</vt:lpstr>
      <vt:lpstr>Times</vt:lpstr>
      <vt:lpstr>Wingdings 2</vt:lpstr>
      <vt:lpstr>Pixel</vt:lpstr>
      <vt:lpstr>Modèle par défaut</vt:lpstr>
      <vt:lpstr>Photo Editor Photo</vt:lpstr>
      <vt:lpstr>Présentation PowerPoint</vt:lpstr>
      <vt:lpstr>Présentation PowerPoint</vt:lpstr>
      <vt:lpstr>La biodisponibilité</vt:lpstr>
      <vt:lpstr>La biodisponibilité</vt:lpstr>
      <vt:lpstr>Biodisponibilité absolue vs relative</vt:lpstr>
      <vt:lpstr>Présentation PowerPoint</vt:lpstr>
      <vt:lpstr>Présentation PowerPoint</vt:lpstr>
      <vt:lpstr>Présentation PowerPoint</vt:lpstr>
      <vt:lpstr>Biodisponibilité absolue</vt:lpstr>
      <vt:lpstr>Présentation PowerPoint</vt:lpstr>
      <vt:lpstr>Présentation PowerPoint</vt:lpstr>
      <vt:lpstr>Présentation PowerPoint</vt:lpstr>
      <vt:lpstr>Présentation PowerPoint</vt:lpstr>
      <vt:lpstr>Biodisponibilité et vitesse d’absorption</vt:lpstr>
      <vt:lpstr>Présentation PowerPoint</vt:lpstr>
      <vt:lpstr>Présentation PowerPoint</vt:lpstr>
      <vt:lpstr>La biodisponibilité par voie orale </vt:lpstr>
      <vt:lpstr>La biodisponibilité par voie orale </vt:lpstr>
      <vt:lpstr>La biodisponibilité par voie orale </vt:lpstr>
      <vt:lpstr>La biodisponibilité par voie orale </vt:lpstr>
      <vt:lpstr>Présentation PowerPoint</vt:lpstr>
      <vt:lpstr>La biodisponibilité par voie orale</vt:lpstr>
      <vt:lpstr>Présentation PowerPoint</vt:lpstr>
      <vt:lpstr>Effet de 1er passage pulmonaire possible concerne toutes les voies d’administration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2018-03-26T15:28:31Z</dcterms:created>
  <dcterms:modified xsi:type="dcterms:W3CDTF">2023-09-28T06:52:39Z</dcterms:modified>
</cp:coreProperties>
</file>