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099" r:id="rId2"/>
  </p:sldMasterIdLst>
  <p:notesMasterIdLst>
    <p:notesMasterId r:id="rId41"/>
  </p:notesMasterIdLst>
  <p:handoutMasterIdLst>
    <p:handoutMasterId r:id="rId42"/>
  </p:handoutMasterIdLst>
  <p:sldIdLst>
    <p:sldId id="338" r:id="rId3"/>
    <p:sldId id="296" r:id="rId4"/>
    <p:sldId id="260" r:id="rId5"/>
    <p:sldId id="332" r:id="rId6"/>
    <p:sldId id="333" r:id="rId7"/>
    <p:sldId id="273" r:id="rId8"/>
    <p:sldId id="274" r:id="rId9"/>
    <p:sldId id="339" r:id="rId10"/>
    <p:sldId id="336" r:id="rId11"/>
    <p:sldId id="329" r:id="rId12"/>
    <p:sldId id="305" r:id="rId13"/>
    <p:sldId id="334" r:id="rId14"/>
    <p:sldId id="280" r:id="rId15"/>
    <p:sldId id="295" r:id="rId16"/>
    <p:sldId id="289" r:id="rId17"/>
    <p:sldId id="281" r:id="rId18"/>
    <p:sldId id="290" r:id="rId19"/>
    <p:sldId id="282" r:id="rId20"/>
    <p:sldId id="297" r:id="rId21"/>
    <p:sldId id="325" r:id="rId22"/>
    <p:sldId id="309" r:id="rId23"/>
    <p:sldId id="310" r:id="rId24"/>
    <p:sldId id="266" r:id="rId25"/>
    <p:sldId id="257" r:id="rId26"/>
    <p:sldId id="298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31" r:id="rId40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3366FF"/>
    <a:srgbClr val="009900"/>
    <a:srgbClr val="33CC33"/>
    <a:srgbClr val="FF0000"/>
    <a:srgbClr val="33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54" y="53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594B510-A8A3-4A81-9EDF-9FA3C32A74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04579E2-8065-4F89-9895-C86EC14476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1CAF229-71E5-4B3E-80DD-5B921BAB432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424E4A9-9BDF-4009-9036-763EF9AC55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59A7B5-E04E-4872-B060-721FDA455FA8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2A2261-632D-4601-AA26-7E799A2B99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815E1E-E431-4DB0-8534-A62AE420E6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59D902D-68CD-43B1-BB45-6ABF5DD2DB9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EDC8E0C-DDA4-4D2F-B291-EB1A7308C8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6A93F0A-8DE0-4128-BBE8-3AE93A911A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436E1F6-4107-4B6E-BCB6-01D77A11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7D2DB4-F6AF-4EF8-B9F9-D7A5DD1FE4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437B24-C0A0-4BAA-9D12-655E904CA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9A4FA-E0BE-493F-B467-D137A5FB4FC1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6070B8E-5F2F-41AC-ACA9-CAF8DC1E7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214919B-4045-4BD8-8B85-8E1A69E91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8D95EF7-67B2-46DB-BD94-DE03C8FDA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5BD94F-2BBC-4CDC-95FA-B96C3AF6048A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BE1F59B-121E-49D4-AB87-B9D6048D5C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974E7C0-B046-484A-8AAB-777EE5754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FB70C47-4B7C-46A5-9E74-ED56117C4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8C0F98-2149-472C-94DC-01CAAE269527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02DB1A-754B-43A3-9A1E-E9F4A591EB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40FA7B3-2EC3-4FB1-824E-9D04E2773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1BAC3B8-91DA-4960-AFDF-F9EB3D48E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5AD987-4E3E-439F-A7FF-683D2239E3AF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3E1F9AF-CA5F-41E1-935D-1776AEC030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90246C3-E8B0-4E26-B1A1-7C4A1EBA0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A01B871-9459-4FBE-83EF-66922D690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09C33-D583-4503-B67E-196D65A31E7E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BDB9FF8-963F-41BB-BF35-D3F7015685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8EB4F3E-3DC2-4256-9D6D-14450986E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F881E9C-F337-4C5D-B2C5-C6987AF0E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8E582A-4FFC-4A02-9EBA-5B4582806AB4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29EAE81-A32F-4A49-A120-FE63F2DFD2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E3057D0-0B35-476A-9A7A-9C6F74B92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9580F32-F93F-4A56-B66E-A688B42FC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2E80FD-4C6E-47C9-9D65-87498918EA6E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51FFF2B-1AFA-4ACC-AD04-52FB37DDB3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DACBFFB-FD7C-479D-AB64-DD80CF069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B9B7486-587A-44C9-9BCB-19F4E5E1D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75E816-DC59-4970-AEFE-49D547416C37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0D506BD-2D97-4B3E-8C70-486B069D2F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08706AB-4883-4A43-8487-113558FF5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9713D46-20E7-45A9-B9DE-0BEA7D0CD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82C294-B672-417B-8607-E513F421CC5C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DAB7A47-295E-4A30-B4E7-EC05F12232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C7AD31E-AA76-418F-9D86-17AB28E7D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D4476A0-C6BF-4523-A7A6-BBA9F836E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7A1F0D-FBF1-48D4-8563-9F1E39FC1299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D21C43D-1BC7-4F89-B7A4-35110C1013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D9B626A-6D39-4703-B7ED-FEA945814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405EF48-E274-4117-8CFF-A3D2AEDE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55F756-5D73-4E62-87A4-7D6885CE0D5E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E16A31D-1820-4E86-867E-59BC5E367C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4200D93-48D3-438A-84C2-FF230D91C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94E3840-C137-4C31-9374-E5869BF13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74A3A1-6AD4-4A0E-A67D-A0E38A7AFD63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8356C7F-9F4F-4272-A5CB-6F0036BE92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2260D5-F76D-4252-81B2-1EF791D02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D1759F6-1C29-45B4-9F16-69B11FFD5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0F7548-7718-40F5-8687-0891514233EE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E98E940-E36B-4EAC-B8D5-AC62B2371A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36888F9-B6F8-4239-BC39-F4A91FAD8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037C9FE-54AE-431C-960C-7A144C7C0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1C55EB-A2A5-4584-AB97-100E9C80D796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4B22B76-91D8-46C6-8B33-7AC997F3D7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FD4522B-5E08-45F2-BF8C-110F01424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274EEAD-5F36-41CB-AD3F-B100CEA3D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0901F3-0B09-411E-BCED-65867D39D384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10DAA7D-3443-4876-AB75-2F160A5D95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8FBC817-251E-4CCD-9617-222B2FAEF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3ACD82B-E0A8-4EC2-BAAE-6249F91F8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C3363F-6002-484A-8923-DC2773732CB6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1D5F639-9FE8-41B1-A486-9C797B45D1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8561F98-CA1F-4942-9EC5-965A143C3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5C1AE94-C07C-4A7E-9669-8453B0EE8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909360-B073-4950-8472-CC51E2505A08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AAE58FF-F36E-4650-A6CA-7BA69BF31B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E3BC8C2-879A-489A-900D-542505494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4354E24-FAE8-482F-B738-E9DCE985D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C47C8E-7ED3-4864-916B-3BF1134C3E4D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75FAF2C-9928-4B12-BAB0-75F6A1E715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ED1B930-EE39-457A-8AF7-61EEE9EED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856C29A-E4D1-40E2-AFE3-B16021B62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8E076B-7559-48F6-8AC4-94117F9D3FA4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8DDA747-40B5-46B4-B069-5599266E34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159D514-5504-4A4E-BE81-905040FAA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E49CAD49-D033-456C-B12C-71E673051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0B2557-96B0-4CCB-8C06-36DF65377AAE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F5BB23D-FF50-4DF2-ADE9-BC7027EB25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802EF8B-E70F-4099-8636-3DA10523D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8903ECC-929E-44D0-BC8B-87B897B7F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6607B6-EBBE-48D3-BD7E-9156D03D878A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ED635E3-AE7C-4AEF-B3BE-206D34365C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C64F5E5-207F-491E-8A8E-4D646D02A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02B1F8B5-56F4-44C7-91F2-517B8F9FD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960295-BD41-4F1B-82DC-99B3145FE905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4D745E9-EE45-4744-9BDF-27FDF8205C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6DD3B28-9B00-49D9-B94B-235774F4B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FC83A40-78D6-4DA5-A92E-BF3C1FA11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645B42-504C-4C80-B0C8-EA85CB6F2D41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6EBF3D2-7D37-41DD-81FE-DC4FFDCBE3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8EE5BFF-F90B-46E0-9DC0-D32ED7031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1224EC8-8306-4B8C-8020-8CBEBC4EA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6B9C4B-EA4B-4DBA-9372-3CBA6D025EB8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00A857F-71A6-4D51-B085-9B1EA5089C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1D18CB5-FF5C-403D-8BEF-02CBCA1C2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FDC56FD-A3AB-4A82-8C42-A6208B6A1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3D59CB-0CEE-4148-BAF0-5BED46092B19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298E9E7-4A9E-4386-A057-BD6B151060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2D33F8C-CCFF-4DF4-94A0-496097B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B4FB8E7-75A2-4538-9EF4-FC2914ACC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A705F5-F8DB-4C2F-829C-558FC42EC59F}" type="slidenum">
              <a:rPr lang="fr-FR" altLang="fr-FR" smtClean="0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6292C9F-EFFF-4EBA-94A8-E0EAB3F76F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C4F8788-4E88-46DD-99A3-A4B07B6C0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F7FBF57-47EF-45C2-8BF4-B00B2B287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806AB6-6D5D-4B19-95AD-EECF9BC244FD}" type="slidenum">
              <a:rPr lang="fr-FR" altLang="fr-FR" smtClean="0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EB4E592-C886-4640-8031-8B26467F27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5FEA22B-62B9-4DD0-8CA5-DF62F77FF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62403DF4-FDD9-45A1-A235-EB5957C65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B385B5-E6C5-467D-B1EA-9B266EC37E49}" type="slidenum">
              <a:rPr lang="fr-FR" altLang="fr-FR" smtClean="0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0C0B153-08D9-4817-B216-449AA10610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A56D082-76CE-4A7F-9B29-C0758BAE4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C1175888-B441-4425-8351-DA94C0382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104DC4-987A-4364-885B-A35A7BA509E3}" type="slidenum">
              <a:rPr lang="fr-FR" altLang="fr-FR" smtClean="0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3C7B64E-97A0-4060-A2FF-C5360C2DB4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B09B94B-63AB-4E5E-8F4C-0D6434F4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5767457-7A0E-4C3F-A233-8BEC129274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7BBDC5-15B2-4E79-AE62-FA45C1E785D6}" type="slidenum">
              <a:rPr lang="fr-FR" altLang="fr-FR" smtClean="0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EC5E0B71-765F-419D-B9D7-40B350E408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30057F1-9842-45AF-A8E9-0BE5D7F06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7759573-59C4-47BC-AD2F-E8309CB78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C7FE68-5364-464E-B16E-B9B812F713B4}" type="slidenum">
              <a:rPr lang="fr-FR" altLang="fr-FR" smtClean="0"/>
              <a:pPr>
                <a:spcBef>
                  <a:spcPct val="0"/>
                </a:spcBef>
              </a:pPr>
              <a:t>38</a:t>
            </a:fld>
            <a:endParaRPr lang="fr-FR" altLang="fr-FR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8C6E2FA-D62A-46C7-848F-C3B3C55475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1D0A7696-DEA6-4413-9CD8-7B7BE7D7E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5804E44-737C-42BF-A127-1C7F8BD8C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0808CF-9EE3-43B5-ABAB-7F2FF829D19B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20640E4-DEB8-40A4-9F93-761ED9D99B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1E006F6-36CC-41ED-B0B5-6A1DDC21C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F0D24D7-DEC1-49AD-A3BF-A8C400D27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1754B1-B8A4-440B-AE0D-93EEA564353C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A01A3D5-B2F0-4F97-8DCB-8F8B7AEA1E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D0FDBA6-6C0A-4FC7-9D8B-8369D065F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117EC75-74E7-47E1-A1DF-89D6728A2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092D54-0363-47F0-ACE1-8C8961434955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0DE6366-0F4D-4619-88FF-9ACF9F50AE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612900" y="1452563"/>
            <a:ext cx="3443288" cy="22955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D4D9253-4095-47E0-8C3D-2A78DC27F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730750"/>
            <a:ext cx="4894262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3506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49986FB-1D99-4FD7-9D1F-1582AF72B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52442D-73EC-47FA-9DE1-5170312B6F53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48C39E3-8471-4035-96E3-0A3A378352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612900" y="1452563"/>
            <a:ext cx="3443288" cy="229552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E56AC51-E30D-4AAC-A73C-047964CD3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730750"/>
            <a:ext cx="4894262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35063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3AC677A-5923-4934-839E-F7EABB665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98F3C6-3980-447E-B07B-7C33616B3A81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992FD85-E661-4328-AADD-D1C5C2267C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542925" y="744538"/>
            <a:ext cx="5586413" cy="372427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135D264-98E3-4A07-A1D8-8B7310C3A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8A452C-75AA-4950-A515-B2948CC7B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247D17-C1EF-418E-B3CD-D604003EBE76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5FBD53B-EFC5-48EC-93A5-104160D12C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542925" y="744538"/>
            <a:ext cx="5586413" cy="37242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EEE5F9D-246D-4A3F-B917-662F9D549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8EAF001-78D1-4EDD-B47C-A67F37CEB5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148043C-D3CC-4295-81D8-8A8763DDF8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B7AB2A98-3F19-450C-A95B-4B21D57546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8782158F-D293-4D54-B5BA-D59DE4676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12034990-812B-43B4-8BEB-00F4E6C7F3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2EF0F822-7547-47DF-87E0-6BE017736E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A91AE1EA-C409-40DA-A592-BE0567DB84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A3A7FD7C-2824-4E54-B6C1-D24537716D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7D39E9D8-25EB-4F85-9650-65F8D72541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AB4D996-B567-4EAF-9671-30D0B6755D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A615A62C-C639-4499-B6FC-2C14EAFFAC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CD55AA2-1354-4DA3-9205-59556B394F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2B658B5F-F5CA-454F-8C57-0D77968167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1D25689-9B98-4727-9DEA-B14CAC3953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A5FD564-1177-447A-9FB9-EEAF8C857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E951AC3-E0A8-44B2-9FEF-17361DCAC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7013366-58C4-4D19-8A9C-884C59523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225C-6F77-4E00-A6B7-9BD0880DC5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81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B1F96A-8B88-4DB2-B4B8-901D3E2AEB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C42098-6280-4496-A643-0125C85C0B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9CC1-AE21-47A2-95E3-625A3140BA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33A1D50-43E3-4560-B98E-768D3DEE1D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6C225E-84EB-4323-811E-F9B1DF8ED7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9B11B-079E-478C-9D6E-0F68FFDF5E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7C17-BDC1-47C6-9E11-9112CB2528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9B6462D-DC37-40B4-8BA8-0A5EB4DEA94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72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14350" y="457200"/>
            <a:ext cx="9258300" cy="541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AE9C45-04A8-493D-91F4-91D60FBFDB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8622CE-6E4C-4F61-BCC2-3B4FC63E8E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B3BB-0091-4C1E-9E40-699A0F8A2A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4A088E4-9B19-47B2-ADCD-1AEC8EB7DF5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04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83BEB-6C34-41D0-986A-A6991A9B4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D2E59-70B8-4CD6-9090-B2129B37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3EB89B-B043-4FC2-AFB6-903EF8ECB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FCBD-26A1-4CEB-B411-538245C80C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369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634CDF-D021-4649-B607-8F4234EA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85DF66-7F55-4828-BEE6-2AF2BF823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3A608B-2688-4D6D-8D77-EF5501A6E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4048-B775-4B71-8391-C9C1634436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76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8068E-2C5B-4D30-B2B0-BB401B2C8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E7C16-B35B-4C84-B8DB-294ECB3DF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7D9454-C987-44C0-9469-DADD1D6B6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44C6-0C92-4784-8E99-A0F8CE3BD5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048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CFCD7-B50C-4C67-B417-1C80F50C1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1F08D-0EAA-4037-909F-0A97C8BF8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614EB-F99E-48BC-AFE5-3DD475A64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BBA5-4AAB-4E09-BA11-67A76F2888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048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8AFAB7-805C-4174-89FC-00EC27D7A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CD3497-054D-4B05-9872-95C4F8A08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F60760-D252-45AA-8995-89D603B4D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642E7-73A5-40EE-ACC9-38848E70B5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058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62A84D-407F-4D75-B995-8B0C02631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EB5D68-6CE9-4A82-9F67-0456B305D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A3917E-E8C4-4A88-A6B4-A6BAB5C27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6F99-1485-4EF6-889D-2448E34386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811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73C83D-7FC7-425E-80B7-228CF1AF4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D2CE0D-BE71-4169-BB11-86DEDC4C5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A37560-8FE8-4153-9F15-05FB50F90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53DD-7BB4-4256-BE37-2D9324E186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25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FAEB5B-DF08-42B0-873B-675DCA3CA9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45D913-5AAB-4C69-8CF1-CE1F1B3282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19AD-9A6F-47EB-8EE7-E0AE24E975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FF041A8-5243-489E-B65D-F16634D37D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741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3C76B-E9BD-478C-B3E5-28173F385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6C362-E65A-419A-AFA8-3F00D053A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F4591-E9EA-4FE0-95B8-1256FA02F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05AA-6659-468B-AA6A-64FCFCAF6E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789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82FF9-B8BF-4779-86AC-FC4EADAD8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4B262-292E-4E66-B5CF-5A00DBEF1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AFB20-2A67-41F8-945C-1EEC807C6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31B51-F9A8-4CE4-867B-709C99E7D9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8090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05E2E-CA48-402C-ABD7-34F39CF56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9FBBE1-02CC-4CA4-830F-D41B30DD6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5C716C-DB4B-4E66-82A2-B7B683BFE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9077A-554E-48B9-98BE-45C0338FBF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018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B44908-1D6E-4537-924B-3EE452D41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81FCD2-2BF7-4586-83FB-6337AEE7F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E7C189-6366-41F4-B25B-87BEE2FF3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D287-24F6-4EBD-BD4B-6F391296DA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7301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909B356-7297-43C2-ABAA-DEE025F38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84ABC9-7F38-44EB-8992-72185C989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D55F168-97E3-4E8A-8F8B-5512C8402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20D5-D2F6-4650-9AD3-D38BD4805C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187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C325A-9EDA-4101-BECD-0973E114B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57978-2372-47BB-BF67-AE376CF5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3CDDA-28FA-4A9F-8597-FE60FD0D6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C0BF-D7D3-46F8-98D2-0D770B53AB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225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0C9F90-3419-4AAB-95B1-21EE7E32D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3C5491-5360-45E3-8E29-D4A61BD0C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07723-A943-4BF4-8193-B65313BCA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3E11-7463-40D6-A2D1-5E135F91C6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1173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C7665F-6741-48C9-815A-0660003B8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E917BE-C159-4A67-AFC0-A3223D2AD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0B77FA-0503-4258-B163-FAF28F41C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3E48-2D8F-4ED4-9163-68A067536A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4834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35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FFD177-46B6-4A39-A284-0A8D71AFD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411089-F3EA-431C-AED3-BE4930977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46AA9F-F640-425C-A893-E441233AC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213F-7E9C-4A03-A7A1-F658C187DE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356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6BA1DD-9C7A-4CB1-8623-B7A758810C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8598EC-D025-44FD-9DB6-ED1EA4E7C0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2BC8-C638-42A6-A110-53579F48AA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472D7EC-F9FA-48E6-8A99-80C00CACEB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66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DF4216-3B19-4537-8979-F527CCC724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5D3DF42-8E73-4A10-9C17-63555C9DBA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39FB-346E-4D2A-8E3E-F856305351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7BA00D9-AEAD-4668-A785-6DB85CCE13E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6FA901F-0E4D-44C1-88D0-4FB0E2F9B0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003A6B9-B2AC-45D2-9B61-3D845175E8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2AF7-B4B7-4894-8445-38155A18A2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FCFFF0B4-539A-459D-97C4-E8AEEA2882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FD6C97-B86C-4EA2-B556-668EC829E6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3DE54-6613-4045-AC57-29777B83B3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45A3-9D02-426E-88B8-022256C768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3876B4E-7483-4EF4-A487-F5E86C539AE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53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A375A2-95EC-4475-80BA-90F7D36E49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CD93848-F306-4110-B558-261D22048D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3B4F-B31E-4ACD-B047-258C57F89D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03638D12-E432-40E1-B178-364CE9CD314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7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3F12424-F6E5-4A8A-A85D-CB0ABC0691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6B1DF0A-BE14-4AA8-A9FE-CDC679F52E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8EB7-7B79-4565-A3F6-1BE7683C2F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D1DD0B7-4BB5-4D64-83DF-79AC787984A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36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AF1CFCD-3B5E-41E9-8D8B-E69EC37CE6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535A5D-AEB2-4780-8E42-54EA70982C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DA70-0B6A-4467-98E5-94F742A2C0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309191D-AC29-4407-B742-23CB0CA37EB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7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09CEFF-7EFA-4451-9A2E-86926E8F53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977588B-D68A-4DEC-8C74-4BD4229B70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D8831364-634A-4DC1-B0D5-84F3A7B1AE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D09118DB-502F-4D9D-B340-C4D95EAEC20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71106916-FF54-4902-90A9-F1F41B123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358B6479-CAEE-4444-BC43-D6B289EEE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5D2248EB-6F23-4B96-BE8A-A16246944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91F8609B-6245-4778-B56D-F7A3BE76A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3A6DAC28-76AF-4CAB-8A8B-6551F6CB9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2FAAD414-B7C9-4A6B-851A-4EDE19E5E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0DB5D693-DEEC-4879-AA5B-AFB6C7FA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B918379F-9EC8-4715-8C5C-FEA7CD7F9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C954E9B9-88B5-4919-A3CE-2D53B58E3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C4E11D5C-8900-4CFC-B3D9-E633E6896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7248344E-6199-4F0C-BFA2-5C1E8977B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9C350FDC-1107-4C81-9B2F-9988DCABB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A616B6-37E6-415A-810B-A70DE4B8D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Attention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9CD3C95-E54B-42C1-B679-EBB552E1E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C6AA0B-72E1-4478-8661-93BFBE9169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88DE01-BC97-493A-A786-3660769D24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47ED97-CD2C-49AD-92A0-B45DCE7B2A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6850" y="6535738"/>
            <a:ext cx="2470150" cy="642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059C8F1-CE85-4259-A5B1-18DC15D922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D005AD5F-0023-4A93-8471-2347256E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308725"/>
            <a:ext cx="1841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  <p:sldLayoutId id="2147484257" r:id="rId14"/>
    <p:sldLayoutId id="2147484258" r:id="rId15"/>
    <p:sldLayoutId id="214748425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org.nz/icp_t4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>
            <a:extLst>
              <a:ext uri="{FF2B5EF4-FFF2-40B4-BE49-F238E27FC236}">
                <a16:creationId xmlns:a16="http://schemas.microsoft.com/office/drawing/2014/main" id="{27DEC276-E692-4884-8F4F-A8425B7E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63D6FC-D967-4EFA-A9E1-A8E402840014}" type="slidenum">
              <a:rPr lang="fr-FR" altLang="fr-FR" sz="14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35F1EC2-CA3E-4EA3-BB17-198F087A4D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8013" y="4365625"/>
            <a:ext cx="8777287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1800">
                <a:latin typeface="Tahoma" panose="020B0604030504040204" pitchFamily="34" charset="0"/>
              </a:rPr>
              <a:t>Alain Bousquet-Mélou</a:t>
            </a:r>
          </a:p>
          <a:p>
            <a:pPr eaLnBrk="1" hangingPunct="1">
              <a:lnSpc>
                <a:spcPct val="80000"/>
              </a:lnSpc>
            </a:pPr>
            <a:endParaRPr lang="fr-FR" altLang="fr-FR" sz="1400" b="1" i="1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1400" b="1" i="1">
                <a:latin typeface="Tahoma" panose="020B0604030504040204" pitchFamily="34" charset="0"/>
              </a:rPr>
              <a:t>Ecole Nationale Vétérinaire de Toulouse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400" b="1" i="1">
                <a:latin typeface="Tahoma" panose="020B0604030504040204" pitchFamily="34" charset="0"/>
              </a:rPr>
              <a:t>Laboratoire de Physiologie-Pharmacologie-Thérapeutique</a:t>
            </a:r>
          </a:p>
          <a:p>
            <a:pPr eaLnBrk="1" hangingPunct="1">
              <a:lnSpc>
                <a:spcPct val="80000"/>
              </a:lnSpc>
            </a:pPr>
            <a:endParaRPr lang="fr-FR" altLang="fr-FR" sz="1400" b="1" i="1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1400" b="1" i="1">
                <a:latin typeface="Tahoma" panose="020B0604030504040204" pitchFamily="34" charset="0"/>
              </a:rPr>
              <a:t>UMR INTHERES « Innovations Thérapeutiques et Résistances »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4FA04E54-9ED7-402B-98EE-89A5F61DE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763" y="6021388"/>
            <a:ext cx="416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VetAgroSup – 28/29 septembre 2023 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3F3EE8A4-3992-4D16-95D4-AB78718E35A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22263" y="2349500"/>
            <a:ext cx="9753600" cy="876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Pharmacocinétique et Pharmacodynamie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6150" name="Image 1">
            <a:extLst>
              <a:ext uri="{FF2B5EF4-FFF2-40B4-BE49-F238E27FC236}">
                <a16:creationId xmlns:a16="http://schemas.microsoft.com/office/drawing/2014/main" id="{1D2A42FF-CB5F-400F-B12A-006EDE33D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69875"/>
            <a:ext cx="41148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8AB4A42-38E7-4A3D-91DF-8DA1AA18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306638"/>
            <a:ext cx="4843462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F217BE89-D737-4CA2-961A-4D5F0240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374775"/>
            <a:ext cx="9648825" cy="557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Concentrations plasmatiques en phénytoïne chez l’Homme</a:t>
            </a:r>
          </a:p>
        </p:txBody>
      </p:sp>
      <p:sp>
        <p:nvSpPr>
          <p:cNvPr id="24580" name="Rectangle 22">
            <a:extLst>
              <a:ext uri="{FF2B5EF4-FFF2-40B4-BE49-F238E27FC236}">
                <a16:creationId xmlns:a16="http://schemas.microsoft.com/office/drawing/2014/main" id="{5CE91A2B-7EA7-499F-AE79-B737FD70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476250"/>
            <a:ext cx="7993062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pharmacocinétique</a:t>
            </a:r>
          </a:p>
        </p:txBody>
      </p:sp>
      <p:sp>
        <p:nvSpPr>
          <p:cNvPr id="24581" name="Text Box 21">
            <a:extLst>
              <a:ext uri="{FF2B5EF4-FFF2-40B4-BE49-F238E27FC236}">
                <a16:creationId xmlns:a16="http://schemas.microsoft.com/office/drawing/2014/main" id="{62900111-0471-41D1-AB00-F73D8E06F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2852738"/>
            <a:ext cx="4237037" cy="646112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Concentrations moyennes après une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dose identique de 300 mg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Group 2">
            <a:extLst>
              <a:ext uri="{FF2B5EF4-FFF2-40B4-BE49-F238E27FC236}">
                <a16:creationId xmlns:a16="http://schemas.microsoft.com/office/drawing/2014/main" id="{F4F26CED-A196-49DD-863A-652F687E1BDE}"/>
              </a:ext>
            </a:extLst>
          </p:cNvPr>
          <p:cNvGraphicFramePr>
            <a:graphicFrameLocks noGrp="1"/>
          </p:cNvGraphicFramePr>
          <p:nvPr/>
        </p:nvGraphicFramePr>
        <p:xfrm>
          <a:off x="365125" y="4076700"/>
          <a:ext cx="9396413" cy="2513013"/>
        </p:xfrm>
        <a:graphic>
          <a:graphicData uri="http://schemas.openxmlformats.org/drawingml/2006/table">
            <a:tbl>
              <a:tblPr/>
              <a:tblGrid>
                <a:gridCol w="607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Pentobarbital, 25 mg/kg, IV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Chèvre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Chien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Réflexe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Temps (min)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Palpébral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Concentration (mg/L)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120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Réveil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Temps (min)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                      </a:t>
                      </a: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Concentration (mg/L)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110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  <a:endParaRPr kumimoji="0" lang="fr-FR" sz="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20" name="Picture 20">
            <a:extLst>
              <a:ext uri="{FF2B5EF4-FFF2-40B4-BE49-F238E27FC236}">
                <a16:creationId xmlns:a16="http://schemas.microsoft.com/office/drawing/2014/main" id="{E4D144C1-9D8F-40C4-AEAE-057218A7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196975"/>
            <a:ext cx="4049713" cy="2562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21" name="Text Box 21">
            <a:extLst>
              <a:ext uri="{FF2B5EF4-FFF2-40B4-BE49-F238E27FC236}">
                <a16:creationId xmlns:a16="http://schemas.microsoft.com/office/drawing/2014/main" id="{CB05D096-473F-4774-AECE-4775BA593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989138"/>
            <a:ext cx="4283075" cy="650875"/>
          </a:xfrm>
          <a:prstGeom prst="rect">
            <a:avLst/>
          </a:prstGeom>
          <a:noFill/>
          <a:ln w="9525" algn="ctr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Différences interspécifiques d’origine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</a:rPr>
              <a:t>pharmacocinétique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6B719058-DE08-47AE-961E-ABB15A87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76250"/>
            <a:ext cx="6311900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pharmacocinétique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F1AB350-8B7D-4F32-8D21-BE94E451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La notion de fenêtre thérapeutique</a:t>
            </a:r>
            <a:endParaRPr lang="fr-FR" altLang="fr-FR" sz="21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3">
            <a:extLst>
              <a:ext uri="{FF2B5EF4-FFF2-40B4-BE49-F238E27FC236}">
                <a16:creationId xmlns:a16="http://schemas.microsoft.com/office/drawing/2014/main" id="{3D779CF5-97E3-4983-904B-14C78F08235C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879600" y="895350"/>
          <a:ext cx="6565900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Graphique" r:id="rId4" imgW="9037154" imgH="7094091" progId="Excel.Chart.8">
                  <p:embed/>
                </p:oleObj>
              </mc:Choice>
              <mc:Fallback>
                <p:oleObj name="Graphique" r:id="rId4" imgW="9037154" imgH="7094091" progId="Excel.Char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895350"/>
                        <a:ext cx="6565900" cy="515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22">
            <a:extLst>
              <a:ext uri="{FF2B5EF4-FFF2-40B4-BE49-F238E27FC236}">
                <a16:creationId xmlns:a16="http://schemas.microsoft.com/office/drawing/2014/main" id="{D357E81F-AA84-462D-ADAD-4ADAD4F14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29A6320D-AB79-4E50-9FA2-F703E03D5C5B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879600" y="838200"/>
          <a:ext cx="65659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838200"/>
                        <a:ext cx="6565900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3">
            <a:extLst>
              <a:ext uri="{FF2B5EF4-FFF2-40B4-BE49-F238E27FC236}">
                <a16:creationId xmlns:a16="http://schemas.microsoft.com/office/drawing/2014/main" id="{FFADF99A-DB3B-4870-9CCC-CE3532E58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79D07468-5826-4824-9656-825489110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89E25358-2E16-4E70-8D6F-760802FF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31750" name="AutoShape 7">
            <a:extLst>
              <a:ext uri="{FF2B5EF4-FFF2-40B4-BE49-F238E27FC236}">
                <a16:creationId xmlns:a16="http://schemas.microsoft.com/office/drawing/2014/main" id="{99210387-B730-4CA9-897B-EDFC8D80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1" name="AutoShape 8">
            <a:extLst>
              <a:ext uri="{FF2B5EF4-FFF2-40B4-BE49-F238E27FC236}">
                <a16:creationId xmlns:a16="http://schemas.microsoft.com/office/drawing/2014/main" id="{1DA1B378-7BA2-4EF0-80A3-AA77B84245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D20F51FA-7A7B-4E1B-9E8D-346F3DF227E6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>
            <a:extLst>
              <a:ext uri="{FF2B5EF4-FFF2-40B4-BE49-F238E27FC236}">
                <a16:creationId xmlns:a16="http://schemas.microsoft.com/office/drawing/2014/main" id="{FFB69EB5-EBBD-47B3-9B36-EBBF635F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3211513"/>
            <a:ext cx="94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Seuil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Minimal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929DD84A-816D-450E-B682-E1270DDC9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33797" name="Text Box 6">
            <a:extLst>
              <a:ext uri="{FF2B5EF4-FFF2-40B4-BE49-F238E27FC236}">
                <a16:creationId xmlns:a16="http://schemas.microsoft.com/office/drawing/2014/main" id="{B91F8013-E21C-4865-AC7F-ACC275DEC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33798" name="Text Box 7">
            <a:extLst>
              <a:ext uri="{FF2B5EF4-FFF2-40B4-BE49-F238E27FC236}">
                <a16:creationId xmlns:a16="http://schemas.microsoft.com/office/drawing/2014/main" id="{60716286-4D7D-4194-9BC3-96C3D792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33799" name="AutoShape 8">
            <a:extLst>
              <a:ext uri="{FF2B5EF4-FFF2-40B4-BE49-F238E27FC236}">
                <a16:creationId xmlns:a16="http://schemas.microsoft.com/office/drawing/2014/main" id="{BD24205A-E9BF-4DD8-B37C-155FE9F8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800" name="AutoShape 9">
            <a:extLst>
              <a:ext uri="{FF2B5EF4-FFF2-40B4-BE49-F238E27FC236}">
                <a16:creationId xmlns:a16="http://schemas.microsoft.com/office/drawing/2014/main" id="{4110F679-3EC7-4638-8488-A92995BFA1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1BE4134C-9F03-4B4B-A61A-0FA96B985767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3">
            <a:extLst>
              <a:ext uri="{FF2B5EF4-FFF2-40B4-BE49-F238E27FC236}">
                <a16:creationId xmlns:a16="http://schemas.microsoft.com/office/drawing/2014/main" id="{856290BF-4C3C-4A18-80C7-1125923F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8" y="3211513"/>
            <a:ext cx="94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Seuil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Minimal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BCC5DC6D-EAD6-4C64-8B08-843AA578D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1700213"/>
            <a:ext cx="987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Seuil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Maximal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2F811D9A-CFA5-4968-98CC-4C75CD42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35846" name="Text Box 10">
            <a:extLst>
              <a:ext uri="{FF2B5EF4-FFF2-40B4-BE49-F238E27FC236}">
                <a16:creationId xmlns:a16="http://schemas.microsoft.com/office/drawing/2014/main" id="{B6EB6EED-E258-48A6-B64D-073C6DA6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35847" name="Text Box 11">
            <a:extLst>
              <a:ext uri="{FF2B5EF4-FFF2-40B4-BE49-F238E27FC236}">
                <a16:creationId xmlns:a16="http://schemas.microsoft.com/office/drawing/2014/main" id="{30B3977C-08EC-4C36-951A-DE3B9A9C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35848" name="AutoShape 12">
            <a:extLst>
              <a:ext uri="{FF2B5EF4-FFF2-40B4-BE49-F238E27FC236}">
                <a16:creationId xmlns:a16="http://schemas.microsoft.com/office/drawing/2014/main" id="{7DC6D6AF-DB8E-4A47-9E6B-80406B07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9" name="AutoShape 13">
            <a:extLst>
              <a:ext uri="{FF2B5EF4-FFF2-40B4-BE49-F238E27FC236}">
                <a16:creationId xmlns:a16="http://schemas.microsoft.com/office/drawing/2014/main" id="{CBC887CE-2141-4D82-80DD-59320A31AB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182ECC9-1FE3-4565-91B4-D94BFC45446B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4">
            <a:extLst>
              <a:ext uri="{FF2B5EF4-FFF2-40B4-BE49-F238E27FC236}">
                <a16:creationId xmlns:a16="http://schemas.microsoft.com/office/drawing/2014/main" id="{0BC03D5B-9147-44D0-A22D-834D826B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420938"/>
            <a:ext cx="1933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FENETRE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THERAPEUTIQUE</a:t>
            </a:r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FD8A1383-553D-4DB8-A9A8-3A0754BB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D5DBF98A-C41E-4C50-B8B2-2E3232D7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441119EB-4E17-4104-A66E-0E389B6A0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37895" name="AutoShape 9">
            <a:extLst>
              <a:ext uri="{FF2B5EF4-FFF2-40B4-BE49-F238E27FC236}">
                <a16:creationId xmlns:a16="http://schemas.microsoft.com/office/drawing/2014/main" id="{61D65513-5CCE-4FB9-9BF3-1FFBC9C5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7896" name="AutoShape 10">
            <a:extLst>
              <a:ext uri="{FF2B5EF4-FFF2-40B4-BE49-F238E27FC236}">
                <a16:creationId xmlns:a16="http://schemas.microsoft.com/office/drawing/2014/main" id="{1B32DB2D-A239-4B18-808D-AD38F5D889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cxnSp>
        <p:nvCxnSpPr>
          <p:cNvPr id="37897" name="AutoShape 14">
            <a:extLst>
              <a:ext uri="{FF2B5EF4-FFF2-40B4-BE49-F238E27FC236}">
                <a16:creationId xmlns:a16="http://schemas.microsoft.com/office/drawing/2014/main" id="{BFB814BB-0EC8-4D1B-A48C-1ECBA57B15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88413" y="1916113"/>
            <a:ext cx="576262" cy="433387"/>
          </a:xfrm>
          <a:prstGeom prst="bentConnector3">
            <a:avLst>
              <a:gd name="adj1" fmla="val 104958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8" name="AutoShape 15">
            <a:extLst>
              <a:ext uri="{FF2B5EF4-FFF2-40B4-BE49-F238E27FC236}">
                <a16:creationId xmlns:a16="http://schemas.microsoft.com/office/drawing/2014/main" id="{9E164BB8-73DB-42BC-9DB5-E55F288AC04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88413" y="3141663"/>
            <a:ext cx="576262" cy="431800"/>
          </a:xfrm>
          <a:prstGeom prst="bentConnector3">
            <a:avLst>
              <a:gd name="adj1" fmla="val 104407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272" name="Text Box 16">
            <a:extLst>
              <a:ext uri="{FF2B5EF4-FFF2-40B4-BE49-F238E27FC236}">
                <a16:creationId xmlns:a16="http://schemas.microsoft.com/office/drawing/2014/main" id="{C9D62E6E-07C0-483D-AE58-8E3ACE7E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6211888"/>
            <a:ext cx="1647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Posologie</a:t>
            </a:r>
          </a:p>
        </p:txBody>
      </p:sp>
      <p:sp>
        <p:nvSpPr>
          <p:cNvPr id="96273" name="AutoShape 17">
            <a:extLst>
              <a:ext uri="{FF2B5EF4-FFF2-40B4-BE49-F238E27FC236}">
                <a16:creationId xmlns:a16="http://schemas.microsoft.com/office/drawing/2014/main" id="{4FE1D2E1-6A69-4DBD-ACD3-69AE946A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63087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6274" name="AutoShape 18">
            <a:extLst>
              <a:ext uri="{FF2B5EF4-FFF2-40B4-BE49-F238E27FC236}">
                <a16:creationId xmlns:a16="http://schemas.microsoft.com/office/drawing/2014/main" id="{CC342576-A2D6-4734-8DE8-200CCDE1B9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3413" y="65246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6275" name="Text Box 19">
            <a:extLst>
              <a:ext uri="{FF2B5EF4-FFF2-40B4-BE49-F238E27FC236}">
                <a16:creationId xmlns:a16="http://schemas.microsoft.com/office/drawing/2014/main" id="{74870E66-8610-4D5A-8A56-3E511DE5E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7625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PHARMACOCINETIQUE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 animBg="1"/>
      <p:bldP spid="96273" grpId="0" animBg="1"/>
      <p:bldP spid="96274" grpId="0" animBg="1"/>
      <p:bldP spid="962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94DC7125-E48C-4902-8779-12D32A22DDFE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5">
            <a:extLst>
              <a:ext uri="{FF2B5EF4-FFF2-40B4-BE49-F238E27FC236}">
                <a16:creationId xmlns:a16="http://schemas.microsoft.com/office/drawing/2014/main" id="{AF439A70-30D7-4DA3-9376-A606C575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6250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PHARMACODYNAMIE</a:t>
            </a:r>
          </a:p>
        </p:txBody>
      </p:sp>
      <p:sp>
        <p:nvSpPr>
          <p:cNvPr id="39940" name="Text Box 6">
            <a:extLst>
              <a:ext uri="{FF2B5EF4-FFF2-40B4-BE49-F238E27FC236}">
                <a16:creationId xmlns:a16="http://schemas.microsoft.com/office/drawing/2014/main" id="{AE354C9B-CF40-48C4-99F5-14E77CD7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7625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PHARMACOCINETIQUE</a:t>
            </a: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984BB48D-7ECD-43AD-834F-6BE06292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350043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Posologie 1</a:t>
            </a:r>
          </a:p>
        </p:txBody>
      </p:sp>
      <p:sp>
        <p:nvSpPr>
          <p:cNvPr id="39942" name="Text Box 9">
            <a:extLst>
              <a:ext uri="{FF2B5EF4-FFF2-40B4-BE49-F238E27FC236}">
                <a16:creationId xmlns:a16="http://schemas.microsoft.com/office/drawing/2014/main" id="{DB2299B0-F632-448A-8B44-31F1880B4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6211888"/>
            <a:ext cx="1647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Posologie</a:t>
            </a:r>
          </a:p>
        </p:txBody>
      </p:sp>
      <p:sp>
        <p:nvSpPr>
          <p:cNvPr id="39943" name="Text Box 10">
            <a:extLst>
              <a:ext uri="{FF2B5EF4-FFF2-40B4-BE49-F238E27FC236}">
                <a16:creationId xmlns:a16="http://schemas.microsoft.com/office/drawing/2014/main" id="{F8CF82FC-9CAC-4EE2-A1EC-1B5ED3E2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6211888"/>
            <a:ext cx="17494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Exposition</a:t>
            </a:r>
          </a:p>
        </p:txBody>
      </p:sp>
      <p:sp>
        <p:nvSpPr>
          <p:cNvPr id="39944" name="Text Box 11">
            <a:extLst>
              <a:ext uri="{FF2B5EF4-FFF2-40B4-BE49-F238E27FC236}">
                <a16:creationId xmlns:a16="http://schemas.microsoft.com/office/drawing/2014/main" id="{947F4363-AF67-4659-A0AC-07A7FD40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6211888"/>
            <a:ext cx="1041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</a:rPr>
              <a:t>Effets</a:t>
            </a:r>
          </a:p>
        </p:txBody>
      </p:sp>
      <p:sp>
        <p:nvSpPr>
          <p:cNvPr id="39945" name="AutoShape 12">
            <a:extLst>
              <a:ext uri="{FF2B5EF4-FFF2-40B4-BE49-F238E27FC236}">
                <a16:creationId xmlns:a16="http://schemas.microsoft.com/office/drawing/2014/main" id="{0E426DC9-1D9C-45C2-984B-AB939973B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63087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46" name="AutoShape 13">
            <a:extLst>
              <a:ext uri="{FF2B5EF4-FFF2-40B4-BE49-F238E27FC236}">
                <a16:creationId xmlns:a16="http://schemas.microsoft.com/office/drawing/2014/main" id="{40241D3E-FB99-4B8E-B39A-7E92C5F2E0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8900" y="6524625"/>
            <a:ext cx="2376488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47" name="AutoShape 14">
            <a:extLst>
              <a:ext uri="{FF2B5EF4-FFF2-40B4-BE49-F238E27FC236}">
                <a16:creationId xmlns:a16="http://schemas.microsoft.com/office/drawing/2014/main" id="{D7F9E6F9-A771-4D89-B5A6-F0806E85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63087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48" name="AutoShape 15">
            <a:extLst>
              <a:ext uri="{FF2B5EF4-FFF2-40B4-BE49-F238E27FC236}">
                <a16:creationId xmlns:a16="http://schemas.microsoft.com/office/drawing/2014/main" id="{4C1A6688-E384-455E-885F-B6480E1B1A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3413" y="6524625"/>
            <a:ext cx="2376487" cy="144463"/>
          </a:xfrm>
          <a:prstGeom prst="rightArrow">
            <a:avLst>
              <a:gd name="adj1" fmla="val 50000"/>
              <a:gd name="adj2" fmla="val 411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9949" name="Text Box 16">
            <a:extLst>
              <a:ext uri="{FF2B5EF4-FFF2-40B4-BE49-F238E27FC236}">
                <a16:creationId xmlns:a16="http://schemas.microsoft.com/office/drawing/2014/main" id="{ED1BA355-5C5F-491E-ACF1-0B2BF58C6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420938"/>
            <a:ext cx="1933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FENETRE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2"/>
                </a:solidFill>
              </a:rPr>
              <a:t>THERAPEUTIQUE</a:t>
            </a:r>
          </a:p>
        </p:txBody>
      </p:sp>
      <p:cxnSp>
        <p:nvCxnSpPr>
          <p:cNvPr id="39950" name="AutoShape 17">
            <a:extLst>
              <a:ext uri="{FF2B5EF4-FFF2-40B4-BE49-F238E27FC236}">
                <a16:creationId xmlns:a16="http://schemas.microsoft.com/office/drawing/2014/main" id="{8C463302-0F9C-423B-9408-3D2900D53E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88413" y="1916113"/>
            <a:ext cx="576262" cy="433387"/>
          </a:xfrm>
          <a:prstGeom prst="bentConnector3">
            <a:avLst>
              <a:gd name="adj1" fmla="val 104958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1" name="AutoShape 18">
            <a:extLst>
              <a:ext uri="{FF2B5EF4-FFF2-40B4-BE49-F238E27FC236}">
                <a16:creationId xmlns:a16="http://schemas.microsoft.com/office/drawing/2014/main" id="{720FE800-6757-4B38-AC44-3C10096F9F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88413" y="3141663"/>
            <a:ext cx="576262" cy="431800"/>
          </a:xfrm>
          <a:prstGeom prst="bentConnector3">
            <a:avLst>
              <a:gd name="adj1" fmla="val 104407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D74F8BCC-C42E-40AE-ABA4-3A0A2C939F0C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878013" y="836613"/>
          <a:ext cx="65055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Graphique" r:id="rId4" imgW="8772525" imgH="7124700" progId="Excel.Chart.8">
                  <p:embed/>
                </p:oleObj>
              </mc:Choice>
              <mc:Fallback>
                <p:oleObj name="Graphique" r:id="rId4" imgW="8772525" imgH="7124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836613"/>
                        <a:ext cx="65055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17">
            <a:extLst>
              <a:ext uri="{FF2B5EF4-FFF2-40B4-BE49-F238E27FC236}">
                <a16:creationId xmlns:a16="http://schemas.microsoft.com/office/drawing/2014/main" id="{5DBBE963-49A7-4EEF-B63F-055ACF11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404813"/>
            <a:ext cx="347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PARAMETRES D’EXPOSITION</a:t>
            </a:r>
          </a:p>
        </p:txBody>
      </p:sp>
      <p:grpSp>
        <p:nvGrpSpPr>
          <p:cNvPr id="111636" name="Group 20">
            <a:extLst>
              <a:ext uri="{FF2B5EF4-FFF2-40B4-BE49-F238E27FC236}">
                <a16:creationId xmlns:a16="http://schemas.microsoft.com/office/drawing/2014/main" id="{DDD39D37-B0CE-464F-B5A5-47AD08FF72BE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2781300"/>
            <a:ext cx="7350125" cy="641350"/>
            <a:chOff x="1743" y="1752"/>
            <a:chExt cx="4630" cy="404"/>
          </a:xfrm>
        </p:grpSpPr>
        <p:sp>
          <p:nvSpPr>
            <p:cNvPr id="41992" name="Line 18">
              <a:extLst>
                <a:ext uri="{FF2B5EF4-FFF2-40B4-BE49-F238E27FC236}">
                  <a16:creationId xmlns:a16="http://schemas.microsoft.com/office/drawing/2014/main" id="{510A3CE7-B8BB-43A2-9DBE-1D5164BAF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1933"/>
              <a:ext cx="3402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Text Box 19">
              <a:extLst>
                <a:ext uri="{FF2B5EF4-FFF2-40B4-BE49-F238E27FC236}">
                  <a16:creationId xmlns:a16="http://schemas.microsoft.com/office/drawing/2014/main" id="{1A881F07-B4D6-4A32-872E-972F199F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" y="1752"/>
              <a:ext cx="10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009900"/>
                  </a:solidFill>
                </a:rPr>
                <a:t>Concentration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009900"/>
                  </a:solidFill>
                </a:rPr>
                <a:t>moyenne</a:t>
              </a:r>
            </a:p>
          </p:txBody>
        </p:sp>
      </p:grpSp>
      <p:grpSp>
        <p:nvGrpSpPr>
          <p:cNvPr id="111644" name="Group 28">
            <a:extLst>
              <a:ext uri="{FF2B5EF4-FFF2-40B4-BE49-F238E27FC236}">
                <a16:creationId xmlns:a16="http://schemas.microsoft.com/office/drawing/2014/main" id="{D89EDD3D-69C3-43A7-ABD6-7F817A94EC83}"/>
              </a:ext>
            </a:extLst>
          </p:cNvPr>
          <p:cNvGrpSpPr>
            <a:grpSpLocks/>
          </p:cNvGrpSpPr>
          <p:nvPr/>
        </p:nvGrpSpPr>
        <p:grpSpPr bwMode="auto">
          <a:xfrm>
            <a:off x="3919538" y="2060575"/>
            <a:ext cx="5472112" cy="4543425"/>
            <a:chOff x="2469" y="1298"/>
            <a:chExt cx="3447" cy="2862"/>
          </a:xfrm>
        </p:grpSpPr>
        <p:sp>
          <p:nvSpPr>
            <p:cNvPr id="41990" name="Freeform 25">
              <a:extLst>
                <a:ext uri="{FF2B5EF4-FFF2-40B4-BE49-F238E27FC236}">
                  <a16:creationId xmlns:a16="http://schemas.microsoft.com/office/drawing/2014/main" id="{4D74A63D-F4F2-4A23-A00F-1F991F37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298"/>
              <a:ext cx="227" cy="1996"/>
            </a:xfrm>
            <a:custGeom>
              <a:avLst/>
              <a:gdLst>
                <a:gd name="T0" fmla="*/ 0 w 227"/>
                <a:gd name="T1" fmla="*/ 1996 h 1996"/>
                <a:gd name="T2" fmla="*/ 0 w 227"/>
                <a:gd name="T3" fmla="*/ 0 h 1996"/>
                <a:gd name="T4" fmla="*/ 227 w 227"/>
                <a:gd name="T5" fmla="*/ 953 h 1996"/>
                <a:gd name="T6" fmla="*/ 227 w 227"/>
                <a:gd name="T7" fmla="*/ 1996 h 1996"/>
                <a:gd name="T8" fmla="*/ 0 w 227"/>
                <a:gd name="T9" fmla="*/ 1996 h 1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996">
                  <a:moveTo>
                    <a:pt x="0" y="1996"/>
                  </a:moveTo>
                  <a:lnTo>
                    <a:pt x="0" y="0"/>
                  </a:lnTo>
                  <a:lnTo>
                    <a:pt x="227" y="953"/>
                  </a:lnTo>
                  <a:lnTo>
                    <a:pt x="227" y="1996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Text Box 26">
              <a:extLst>
                <a:ext uri="{FF2B5EF4-FFF2-40B4-BE49-F238E27FC236}">
                  <a16:creationId xmlns:a16="http://schemas.microsoft.com/office/drawing/2014/main" id="{0A1E6492-3118-4D77-B750-2A65266EA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9" y="3929"/>
              <a:ext cx="34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3366FF"/>
                  </a:solidFill>
                </a:rPr>
                <a:t>Aire sous la courbe des concentrations = AUC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A23A44A-E9A8-4AC2-9F06-4DC416F7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33375"/>
            <a:ext cx="58197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pharmacologie</a:t>
            </a:r>
          </a:p>
        </p:txBody>
      </p:sp>
      <p:sp>
        <p:nvSpPr>
          <p:cNvPr id="8195" name="Rectangle 9">
            <a:extLst>
              <a:ext uri="{FF2B5EF4-FFF2-40B4-BE49-F238E27FC236}">
                <a16:creationId xmlns:a16="http://schemas.microsoft.com/office/drawing/2014/main" id="{98A1EA51-B26E-4155-9D8E-FDCACCB08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1738313"/>
            <a:ext cx="101123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Pharmacologie </a:t>
            </a:r>
            <a:r>
              <a:rPr lang="fr-FR" altLang="fr-FR" sz="1800" i="1"/>
              <a:t>(pharmacology)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/>
              <a:t>Vient du mot grec “ Pharmakon ” qui veut dire remède mais aussi poison.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Discipline ayant pour objet l’étude des interactions entre les médicaments et les organismes vivants.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Cette définition couvre un champ extrêmement large puisqu’elle comprend, en dehors de la </a:t>
            </a:r>
            <a:r>
              <a:rPr lang="fr-FR" altLang="fr-FR" sz="1800" b="1">
                <a:solidFill>
                  <a:srgbClr val="FF0000"/>
                </a:solidFill>
              </a:rPr>
              <a:t>pharmacocinétique</a:t>
            </a:r>
            <a:r>
              <a:rPr lang="fr-FR" altLang="fr-FR" sz="1800"/>
              <a:t>, de la </a:t>
            </a:r>
            <a:r>
              <a:rPr lang="fr-FR" altLang="fr-FR" sz="1800" b="1">
                <a:solidFill>
                  <a:srgbClr val="009900"/>
                </a:solidFill>
              </a:rPr>
              <a:t>pharmacodynamie</a:t>
            </a:r>
            <a:r>
              <a:rPr lang="fr-FR" altLang="fr-FR" sz="1800"/>
              <a:t>, de la </a:t>
            </a:r>
            <a:r>
              <a:rPr lang="fr-FR" altLang="fr-FR" sz="1800" b="1"/>
              <a:t>pharmacovigilance</a:t>
            </a:r>
            <a:r>
              <a:rPr lang="fr-FR" altLang="fr-FR" sz="1800"/>
              <a:t> et de la </a:t>
            </a:r>
            <a:r>
              <a:rPr lang="fr-FR" altLang="fr-FR" sz="1800" b="1"/>
              <a:t>pharmacodépendance</a:t>
            </a:r>
            <a:r>
              <a:rPr lang="fr-FR" altLang="fr-FR" sz="1800"/>
              <a:t>, l’étude du médicament chez l’animal (pharmacologie expérimentale), ou chez l’homme (pharmacologie clinique). La </a:t>
            </a:r>
            <a:r>
              <a:rPr lang="fr-FR" altLang="fr-FR" sz="1800" b="1"/>
              <a:t>pharmacologie moléculaire</a:t>
            </a:r>
            <a:r>
              <a:rPr lang="fr-FR" altLang="fr-FR" sz="1800"/>
              <a:t> étudie les propriétés physico-chimique des médicaments et leur relation avec leur activité biologique. L’étude de l’utilisation des médicaments, de leur contexte et de ses conséquences pour la société est l’objet de la </a:t>
            </a:r>
            <a:r>
              <a:rPr lang="fr-FR" altLang="fr-FR" sz="1800" b="1"/>
              <a:t>pharmacoépidémiologie</a:t>
            </a:r>
            <a:r>
              <a:rPr lang="fr-FR" altLang="fr-FR" sz="1800"/>
              <a:t>, de la </a:t>
            </a:r>
            <a:r>
              <a:rPr lang="fr-FR" altLang="fr-FR" sz="1800" b="1"/>
              <a:t>pharmacoéconomie</a:t>
            </a:r>
            <a:r>
              <a:rPr lang="fr-FR" altLang="fr-FR" sz="1800"/>
              <a:t> et de la </a:t>
            </a:r>
            <a:r>
              <a:rPr lang="fr-FR" altLang="fr-FR" sz="1800" b="1"/>
              <a:t>pharmacologie sociale</a:t>
            </a:r>
            <a:r>
              <a:rPr lang="fr-FR" altLang="fr-FR" sz="1800"/>
              <a:t> (voir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ces termes).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46065EF-B590-4093-ADA6-F2A1CABE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Les étapes pharmacocinétiques</a:t>
            </a:r>
            <a:endParaRPr lang="fr-FR" altLang="fr-FR" sz="21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4D0C347-B878-49A7-8743-A2C2D324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2070100"/>
            <a:ext cx="84677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Etapes du devenir qui conduisent le produit administré de son </a:t>
            </a:r>
            <a:r>
              <a:rPr lang="fr-FR" altLang="fr-FR" sz="3000" b="1">
                <a:solidFill>
                  <a:srgbClr val="A50021"/>
                </a:solidFill>
              </a:rPr>
              <a:t>site d’administration</a:t>
            </a:r>
            <a:r>
              <a:rPr lang="fr-FR" altLang="fr-FR" sz="3000"/>
              <a:t> jusqu’à la </a:t>
            </a:r>
            <a:r>
              <a:rPr lang="fr-FR" altLang="fr-FR" sz="3000" b="1">
                <a:solidFill>
                  <a:srgbClr val="A50021"/>
                </a:solidFill>
              </a:rPr>
              <a:t>circulation générale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F8B2CD7-5FB9-4C80-83EE-B92393801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4864100"/>
            <a:ext cx="8467725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Répartition du produit administré dans l’organisme </a:t>
            </a:r>
            <a:r>
              <a:rPr lang="fr-FR" altLang="fr-FR" sz="3000" b="1">
                <a:solidFill>
                  <a:srgbClr val="A50021"/>
                </a:solidFill>
              </a:rPr>
              <a:t>à partir de la circulation générale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E8B8A67C-104F-4E30-8D5C-5D5245D1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8913"/>
            <a:ext cx="8255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latin typeface="Tahoma" panose="020B0604030504040204" pitchFamily="34" charset="0"/>
              </a:rPr>
              <a:t>Les étapes pharmacocinétiques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48888D4-25B6-45EC-901C-F3270A703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268413"/>
            <a:ext cx="2520950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/>
              <a:t>Absorption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2E8FF987-3213-456F-B183-FCA827DC9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3860800"/>
            <a:ext cx="2835275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/>
              <a:t>Distribution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2C27EF9-7359-4F39-92CC-5F51C51A9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070100"/>
            <a:ext cx="925988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Ensemble des processus qui modifient les structures chimiques des composés administrés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- Essentiellement : </a:t>
            </a:r>
            <a:r>
              <a:rPr lang="fr-FR" altLang="fr-FR" sz="3000" b="1">
                <a:solidFill>
                  <a:srgbClr val="A50021"/>
                </a:solidFill>
              </a:rPr>
              <a:t>biotransformations hépatiques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0DB9132-7B2A-4391-B145-612CFC84C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864100"/>
            <a:ext cx="98964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Ensemble des processus qui permettent aux composés administrés de quitter l’organisme.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- </a:t>
            </a:r>
            <a:r>
              <a:rPr lang="fr-FR" altLang="fr-FR" sz="3000" b="1">
                <a:solidFill>
                  <a:srgbClr val="A50021"/>
                </a:solidFill>
              </a:rPr>
              <a:t>Excrétion</a:t>
            </a:r>
            <a:r>
              <a:rPr lang="fr-FR" altLang="fr-FR" sz="3000"/>
              <a:t> : urinaire, biliaire, salivaire, dans le lait etc…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- </a:t>
            </a:r>
            <a:r>
              <a:rPr lang="fr-FR" altLang="fr-FR" sz="3000" b="1">
                <a:solidFill>
                  <a:srgbClr val="A50021"/>
                </a:solidFill>
              </a:rPr>
              <a:t>Métabolisation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578B48EE-E6C9-4739-8FA1-7A4A0100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8913"/>
            <a:ext cx="8255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latin typeface="Tahoma" panose="020B0604030504040204" pitchFamily="34" charset="0"/>
              </a:rPr>
              <a:t>Les étapes pharmacocinétiques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6CA63E5-D403-4337-8B8C-08B42969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268413"/>
            <a:ext cx="3097213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/>
              <a:t>Métabolisme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EC29EF9A-0E23-4861-B734-9FD9579A3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3860800"/>
            <a:ext cx="2835275" cy="647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/>
              <a:t>Elimination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3C06E16F-84B6-4362-B887-897E781F7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71663"/>
            <a:ext cx="1905000" cy="53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800"/>
              <a:t>Etapes</a:t>
            </a:r>
          </a:p>
        </p:txBody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4C1F7AF9-FDA0-4DD7-9C96-EAFC965B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9225"/>
            <a:ext cx="19113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1 - Absorption</a:t>
            </a:r>
          </a:p>
        </p:txBody>
      </p:sp>
      <p:sp>
        <p:nvSpPr>
          <p:cNvPr id="50180" name="Rectangle 1028">
            <a:extLst>
              <a:ext uri="{FF2B5EF4-FFF2-40B4-BE49-F238E27FC236}">
                <a16:creationId xmlns:a16="http://schemas.microsoft.com/office/drawing/2014/main" id="{BDF92EAA-D5AC-4817-87B0-2BBAE34F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26670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1 - </a:t>
            </a:r>
            <a:r>
              <a:rPr lang="fr-FR" altLang="fr-FR" sz="2400" b="1">
                <a:solidFill>
                  <a:srgbClr val="FF0000"/>
                </a:solidFill>
              </a:rPr>
              <a:t>Biodisponibilité</a:t>
            </a:r>
            <a:endParaRPr lang="fr-FR" altLang="fr-FR" sz="2000" b="1">
              <a:solidFill>
                <a:srgbClr val="FF0000"/>
              </a:solidFill>
            </a:endParaRPr>
          </a:p>
        </p:txBody>
      </p:sp>
      <p:sp>
        <p:nvSpPr>
          <p:cNvPr id="50181" name="Rectangle 1029">
            <a:extLst>
              <a:ext uri="{FF2B5EF4-FFF2-40B4-BE49-F238E27FC236}">
                <a16:creationId xmlns:a16="http://schemas.microsoft.com/office/drawing/2014/main" id="{1B918362-3CBE-4CCD-B710-F9F87E62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828800"/>
            <a:ext cx="23256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latin typeface="Times New Roman" panose="02020603050405020304" pitchFamily="18" charset="0"/>
              </a:rPr>
              <a:t>Paramètres PK</a:t>
            </a:r>
          </a:p>
        </p:txBody>
      </p:sp>
      <p:sp>
        <p:nvSpPr>
          <p:cNvPr id="50182" name="Rectangle 1030">
            <a:extLst>
              <a:ext uri="{FF2B5EF4-FFF2-40B4-BE49-F238E27FC236}">
                <a16:creationId xmlns:a16="http://schemas.microsoft.com/office/drawing/2014/main" id="{A58D0529-A7A8-497E-BA2A-2FEF7A4A1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44450"/>
            <a:ext cx="8128000" cy="1117600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Paramètres pharmacocinétiques</a:t>
            </a:r>
            <a:endParaRPr lang="fr-FR" altLang="fr-FR" sz="3600"/>
          </a:p>
        </p:txBody>
      </p:sp>
      <p:sp>
        <p:nvSpPr>
          <p:cNvPr id="50183" name="Rectangle 1031">
            <a:extLst>
              <a:ext uri="{FF2B5EF4-FFF2-40B4-BE49-F238E27FC236}">
                <a16:creationId xmlns:a16="http://schemas.microsoft.com/office/drawing/2014/main" id="{0298AC73-D8D8-4415-ABFB-014FE4BC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1400"/>
            <a:ext cx="23288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2 - Distribution</a:t>
            </a:r>
          </a:p>
        </p:txBody>
      </p:sp>
      <p:sp>
        <p:nvSpPr>
          <p:cNvPr id="50184" name="Rectangle 1032">
            <a:extLst>
              <a:ext uri="{FF2B5EF4-FFF2-40B4-BE49-F238E27FC236}">
                <a16:creationId xmlns:a16="http://schemas.microsoft.com/office/drawing/2014/main" id="{B6A0B610-0301-4C7E-B197-33A64F73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00600"/>
            <a:ext cx="21034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3 - Métabolisme</a:t>
            </a:r>
          </a:p>
        </p:txBody>
      </p:sp>
      <p:sp>
        <p:nvSpPr>
          <p:cNvPr id="50185" name="Rectangle 1033">
            <a:extLst>
              <a:ext uri="{FF2B5EF4-FFF2-40B4-BE49-F238E27FC236}">
                <a16:creationId xmlns:a16="http://schemas.microsoft.com/office/drawing/2014/main" id="{F0ABC5D3-9E44-4D4F-BE60-0386BBAA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31702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4 - Excrétion/Elimination</a:t>
            </a:r>
          </a:p>
        </p:txBody>
      </p:sp>
      <p:sp>
        <p:nvSpPr>
          <p:cNvPr id="50186" name="Rectangle 1034">
            <a:extLst>
              <a:ext uri="{FF2B5EF4-FFF2-40B4-BE49-F238E27FC236}">
                <a16:creationId xmlns:a16="http://schemas.microsoft.com/office/drawing/2014/main" id="{39F0E697-785A-4215-832D-4CD53A56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581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2 - Volume de distribution,</a:t>
            </a:r>
          </a:p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B0F0"/>
                </a:solidFill>
              </a:rPr>
              <a:t>% de liaison aux protéines plasmatiques</a:t>
            </a:r>
          </a:p>
        </p:txBody>
      </p:sp>
      <p:sp>
        <p:nvSpPr>
          <p:cNvPr id="50187" name="Rectangle 1035">
            <a:extLst>
              <a:ext uri="{FF2B5EF4-FFF2-40B4-BE49-F238E27FC236}">
                <a16:creationId xmlns:a16="http://schemas.microsoft.com/office/drawing/2014/main" id="{7D6F3010-7FC3-4729-AD69-912CE6219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4800600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3,4 - </a:t>
            </a:r>
            <a:r>
              <a:rPr lang="fr-FR" altLang="fr-FR" sz="2400" b="1">
                <a:solidFill>
                  <a:srgbClr val="FF0000"/>
                </a:solidFill>
              </a:rPr>
              <a:t>Clairance</a:t>
            </a:r>
            <a:endParaRPr lang="fr-FR" altLang="fr-FR" sz="2000" b="1"/>
          </a:p>
        </p:txBody>
      </p:sp>
      <p:sp>
        <p:nvSpPr>
          <p:cNvPr id="50188" name="Rectangle 1036">
            <a:extLst>
              <a:ext uri="{FF2B5EF4-FFF2-40B4-BE49-F238E27FC236}">
                <a16:creationId xmlns:a16="http://schemas.microsoft.com/office/drawing/2014/main" id="{CA85B21E-34CA-44DF-BE52-B384F604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5699125"/>
            <a:ext cx="37449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Tx/>
              <a:buSzTx/>
              <a:buFontTx/>
              <a:buNone/>
            </a:pPr>
            <a:r>
              <a:rPr lang="fr-FR" altLang="fr-FR" sz="2000" b="1"/>
              <a:t>4 – </a:t>
            </a:r>
            <a:r>
              <a:rPr lang="fr-FR" altLang="fr-FR" sz="2000" b="1">
                <a:solidFill>
                  <a:srgbClr val="00B0F0"/>
                </a:solidFill>
              </a:rPr>
              <a:t>Temps de demi-vie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765F5E6-1024-438A-A3AE-BE4E6B501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549275"/>
            <a:ext cx="1000918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relation qui lie</a:t>
            </a:r>
            <a:br>
              <a:rPr lang="fr-BE" altLang="fr-FR" sz="4000"/>
            </a:br>
            <a:r>
              <a:rPr lang="fr-BE" altLang="fr-FR" sz="4000"/>
              <a:t>pharmacocinétique et pharmacodynamie</a:t>
            </a:r>
          </a:p>
        </p:txBody>
      </p:sp>
      <p:grpSp>
        <p:nvGrpSpPr>
          <p:cNvPr id="5130" name="Group 10">
            <a:extLst>
              <a:ext uri="{FF2B5EF4-FFF2-40B4-BE49-F238E27FC236}">
                <a16:creationId xmlns:a16="http://schemas.microsoft.com/office/drawing/2014/main" id="{7F59BAB0-3729-4F9F-983A-4DCA6C923828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2362200"/>
            <a:ext cx="9234487" cy="1001713"/>
            <a:chOff x="240" y="2650"/>
            <a:chExt cx="5602" cy="631"/>
          </a:xfrm>
        </p:grpSpPr>
        <p:sp>
          <p:nvSpPr>
            <p:cNvPr id="52235" name="Rectangle 4">
              <a:extLst>
                <a:ext uri="{FF2B5EF4-FFF2-40B4-BE49-F238E27FC236}">
                  <a16:creationId xmlns:a16="http://schemas.microsoft.com/office/drawing/2014/main" id="{CBBAD16B-A215-45FC-A926-6795594A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2650"/>
              <a:ext cx="2439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Capacités d’épuration</a:t>
              </a:r>
            </a:p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Entrée dans l’organisme</a:t>
              </a:r>
            </a:p>
          </p:txBody>
        </p:sp>
        <p:sp>
          <p:nvSpPr>
            <p:cNvPr id="52236" name="Line 5">
              <a:extLst>
                <a:ext uri="{FF2B5EF4-FFF2-40B4-BE49-F238E27FC236}">
                  <a16:creationId xmlns:a16="http://schemas.microsoft.com/office/drawing/2014/main" id="{92949B42-CEDC-4B66-AE62-C7552BC73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" y="2966"/>
              <a:ext cx="187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7" name="Rectangle 6">
              <a:extLst>
                <a:ext uri="{FF2B5EF4-FFF2-40B4-BE49-F238E27FC236}">
                  <a16:creationId xmlns:a16="http://schemas.microsoft.com/office/drawing/2014/main" id="{403BD1A4-88BE-403F-B965-1763F673D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13"/>
              <a:ext cx="177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9050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Dose =</a:t>
              </a:r>
            </a:p>
          </p:txBody>
        </p:sp>
        <p:sp>
          <p:nvSpPr>
            <p:cNvPr id="52238" name="Rectangle 8">
              <a:extLst>
                <a:ext uri="{FF2B5EF4-FFF2-40B4-BE49-F238E27FC236}">
                  <a16:creationId xmlns:a16="http://schemas.microsoft.com/office/drawing/2014/main" id="{A4D63CA7-6F29-49A7-B07F-0D9E7698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2813"/>
              <a:ext cx="183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X </a:t>
              </a:r>
              <a:r>
                <a:rPr lang="fr-BE" altLang="fr-FR" sz="2600" b="1">
                  <a:solidFill>
                    <a:srgbClr val="009900"/>
                  </a:solidFill>
                </a:rPr>
                <a:t>Exposition cible</a:t>
              </a:r>
            </a:p>
          </p:txBody>
        </p:sp>
      </p:grpSp>
      <p:sp>
        <p:nvSpPr>
          <p:cNvPr id="5131" name="Rectangle 11">
            <a:extLst>
              <a:ext uri="{FF2B5EF4-FFF2-40B4-BE49-F238E27FC236}">
                <a16:creationId xmlns:a16="http://schemas.microsoft.com/office/drawing/2014/main" id="{1B74947C-7CCF-4294-A55D-375BC374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2133600"/>
            <a:ext cx="9731375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149" name="Rectangle 29">
            <a:extLst>
              <a:ext uri="{FF2B5EF4-FFF2-40B4-BE49-F238E27FC236}">
                <a16:creationId xmlns:a16="http://schemas.microsoft.com/office/drawing/2014/main" id="{68ACF29B-B199-4B34-A1DB-D684975D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292600"/>
            <a:ext cx="9731375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5151" name="Group 31">
            <a:extLst>
              <a:ext uri="{FF2B5EF4-FFF2-40B4-BE49-F238E27FC236}">
                <a16:creationId xmlns:a16="http://schemas.microsoft.com/office/drawing/2014/main" id="{EFB64CCB-C097-4380-8EBD-CC1B0C30F860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4581525"/>
            <a:ext cx="8745538" cy="1001713"/>
            <a:chOff x="240" y="2650"/>
            <a:chExt cx="5306" cy="631"/>
          </a:xfrm>
        </p:grpSpPr>
        <p:sp>
          <p:nvSpPr>
            <p:cNvPr id="52231" name="Rectangle 32">
              <a:extLst>
                <a:ext uri="{FF2B5EF4-FFF2-40B4-BE49-F238E27FC236}">
                  <a16:creationId xmlns:a16="http://schemas.microsoft.com/office/drawing/2014/main" id="{5627B078-360D-4D3E-B7A7-269307BA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650"/>
              <a:ext cx="1613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Clairance</a:t>
              </a:r>
            </a:p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rgbClr val="FF0000"/>
                  </a:solidFill>
                </a:rPr>
                <a:t>Biodisponibilité</a:t>
              </a:r>
            </a:p>
          </p:txBody>
        </p:sp>
        <p:sp>
          <p:nvSpPr>
            <p:cNvPr id="52232" name="Line 33">
              <a:extLst>
                <a:ext uri="{FF2B5EF4-FFF2-40B4-BE49-F238E27FC236}">
                  <a16:creationId xmlns:a16="http://schemas.microsoft.com/office/drawing/2014/main" id="{2DB7E195-7201-4215-A751-BF8A150BF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" y="2966"/>
              <a:ext cx="187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3" name="Rectangle 34">
              <a:extLst>
                <a:ext uri="{FF2B5EF4-FFF2-40B4-BE49-F238E27FC236}">
                  <a16:creationId xmlns:a16="http://schemas.microsoft.com/office/drawing/2014/main" id="{FC63F823-BFCF-403C-B5EB-E30C7407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13"/>
              <a:ext cx="177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9050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Dose =</a:t>
              </a:r>
            </a:p>
          </p:txBody>
        </p:sp>
        <p:sp>
          <p:nvSpPr>
            <p:cNvPr id="52234" name="Rectangle 35">
              <a:extLst>
                <a:ext uri="{FF2B5EF4-FFF2-40B4-BE49-F238E27FC236}">
                  <a16:creationId xmlns:a16="http://schemas.microsoft.com/office/drawing/2014/main" id="{221094EC-E1A9-4B42-B3D7-8DC720124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813"/>
              <a:ext cx="124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lang="fr-BE" altLang="fr-FR" sz="2600" b="1">
                  <a:solidFill>
                    <a:schemeClr val="tx2"/>
                  </a:solidFill>
                </a:rPr>
                <a:t>X </a:t>
              </a:r>
              <a:r>
                <a:rPr lang="fr-BE" altLang="fr-FR" sz="2600" b="1">
                  <a:solidFill>
                    <a:srgbClr val="009900"/>
                  </a:solidFill>
                </a:rPr>
                <a:t>AUC cible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4CB72E2-3A78-4BC3-B0F2-9B1E114B1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549275"/>
            <a:ext cx="1000918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relation qui lie</a:t>
            </a:r>
            <a:br>
              <a:rPr lang="fr-BE" altLang="fr-FR" sz="4000"/>
            </a:br>
            <a:r>
              <a:rPr lang="fr-BE" altLang="fr-FR" sz="4000"/>
              <a:t>pharmacocinétique et pharmacodynamie</a:t>
            </a:r>
          </a:p>
        </p:txBody>
      </p:sp>
      <p:grpSp>
        <p:nvGrpSpPr>
          <p:cNvPr id="54275" name="Group 3">
            <a:extLst>
              <a:ext uri="{FF2B5EF4-FFF2-40B4-BE49-F238E27FC236}">
                <a16:creationId xmlns:a16="http://schemas.microsoft.com/office/drawing/2014/main" id="{9CF6B35C-1CED-42A6-8327-35F94F9831C2}"/>
              </a:ext>
            </a:extLst>
          </p:cNvPr>
          <p:cNvGrpSpPr>
            <a:grpSpLocks/>
          </p:cNvGrpSpPr>
          <p:nvPr/>
        </p:nvGrpSpPr>
        <p:grpSpPr bwMode="auto">
          <a:xfrm>
            <a:off x="-112713" y="3302000"/>
            <a:ext cx="9810751" cy="1600200"/>
            <a:chOff x="144" y="2112"/>
            <a:chExt cx="5952" cy="1008"/>
          </a:xfrm>
        </p:grpSpPr>
        <p:grpSp>
          <p:nvGrpSpPr>
            <p:cNvPr id="54280" name="Group 4">
              <a:extLst>
                <a:ext uri="{FF2B5EF4-FFF2-40B4-BE49-F238E27FC236}">
                  <a16:creationId xmlns:a16="http://schemas.microsoft.com/office/drawing/2014/main" id="{139D6EA8-6777-42B0-ACC2-125517765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2256"/>
              <a:ext cx="5765" cy="631"/>
              <a:chOff x="240" y="2650"/>
              <a:chExt cx="5765" cy="631"/>
            </a:xfrm>
          </p:grpSpPr>
          <p:sp>
            <p:nvSpPr>
              <p:cNvPr id="54282" name="Rectangle 5">
                <a:extLst>
                  <a:ext uri="{FF2B5EF4-FFF2-40B4-BE49-F238E27FC236}">
                    <a16:creationId xmlns:a16="http://schemas.microsoft.com/office/drawing/2014/main" id="{9E6F49C4-DF36-4D4E-B212-D2E5D7F1D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650"/>
                <a:ext cx="1613" cy="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Clairance</a:t>
                </a:r>
              </a:p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rgbClr val="FF0000"/>
                    </a:solidFill>
                  </a:rPr>
                  <a:t>Biodisponibilité</a:t>
                </a:r>
              </a:p>
            </p:txBody>
          </p:sp>
          <p:sp>
            <p:nvSpPr>
              <p:cNvPr id="54283" name="Line 6">
                <a:extLst>
                  <a:ext uri="{FF2B5EF4-FFF2-40B4-BE49-F238E27FC236}">
                    <a16:creationId xmlns:a16="http://schemas.microsoft.com/office/drawing/2014/main" id="{E48B2CC4-24C1-409F-900E-E433051DA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" y="2966"/>
                <a:ext cx="1877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284" name="Rectangle 7">
                <a:extLst>
                  <a:ext uri="{FF2B5EF4-FFF2-40B4-BE49-F238E27FC236}">
                    <a16:creationId xmlns:a16="http://schemas.microsoft.com/office/drawing/2014/main" id="{3BAB9675-0831-4363-B3A4-A67D7A0DB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813"/>
                <a:ext cx="177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marL="342900" indent="-342900"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9050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Dose </a:t>
                </a:r>
                <a:r>
                  <a:rPr lang="fr-BE" altLang="fr-FR" sz="1800" b="1" baseline="-25000">
                    <a:solidFill>
                      <a:schemeClr val="tx2"/>
                    </a:solidFill>
                  </a:rPr>
                  <a:t>par unité de temps</a:t>
                </a:r>
                <a:r>
                  <a:rPr lang="fr-BE" altLang="fr-FR" sz="2600" b="1">
                    <a:solidFill>
                      <a:schemeClr val="tx2"/>
                    </a:solidFill>
                  </a:rPr>
                  <a:t> =</a:t>
                </a:r>
              </a:p>
            </p:txBody>
          </p:sp>
          <p:sp>
            <p:nvSpPr>
              <p:cNvPr id="54285" name="Rectangle 8">
                <a:extLst>
                  <a:ext uri="{FF2B5EF4-FFF2-40B4-BE49-F238E27FC236}">
                    <a16:creationId xmlns:a16="http://schemas.microsoft.com/office/drawing/2014/main" id="{0E3FA00C-F970-4551-8E57-5D7F7E017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2813"/>
                <a:ext cx="2171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lang="fr-BE" altLang="fr-FR" sz="2600" b="1">
                    <a:solidFill>
                      <a:schemeClr val="tx2"/>
                    </a:solidFill>
                  </a:rPr>
                  <a:t>X </a:t>
                </a:r>
                <a:r>
                  <a:rPr lang="fr-BE" altLang="fr-FR" sz="2600" b="1">
                    <a:solidFill>
                      <a:srgbClr val="009900"/>
                    </a:solidFill>
                  </a:rPr>
                  <a:t>Concentration cible</a:t>
                </a:r>
              </a:p>
            </p:txBody>
          </p:sp>
        </p:grpSp>
        <p:sp>
          <p:nvSpPr>
            <p:cNvPr id="54281" name="Rectangle 9">
              <a:extLst>
                <a:ext uri="{FF2B5EF4-FFF2-40B4-BE49-F238E27FC236}">
                  <a16:creationId xmlns:a16="http://schemas.microsoft.com/office/drawing/2014/main" id="{EB9C09EF-637D-471A-AA29-88986E05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112"/>
              <a:ext cx="5904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54AB7C08-41F3-4594-8A9E-54EFC98D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5740400"/>
            <a:ext cx="3562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Propriétés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009900"/>
                </a:solidFill>
                <a:latin typeface="Times New Roman" panose="02020603050405020304" pitchFamily="18" charset="0"/>
              </a:rPr>
              <a:t>pharmacodynamiques</a:t>
            </a:r>
          </a:p>
        </p:txBody>
      </p:sp>
      <p:sp>
        <p:nvSpPr>
          <p:cNvPr id="113675" name="Rectangle 11">
            <a:extLst>
              <a:ext uri="{FF2B5EF4-FFF2-40B4-BE49-F238E27FC236}">
                <a16:creationId xmlns:a16="http://schemas.microsoft.com/office/drawing/2014/main" id="{5C9D2E78-AC7B-4250-8201-B9B81908F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5867400"/>
            <a:ext cx="32432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Propriétés</a:t>
            </a:r>
          </a:p>
          <a:p>
            <a:pPr algn="ctr">
              <a:lnSpc>
                <a:spcPct val="5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pharmacocinétiques</a:t>
            </a:r>
          </a:p>
        </p:txBody>
      </p:sp>
      <p:sp>
        <p:nvSpPr>
          <p:cNvPr id="113676" name="AutoShape 12">
            <a:extLst>
              <a:ext uri="{FF2B5EF4-FFF2-40B4-BE49-F238E27FC236}">
                <a16:creationId xmlns:a16="http://schemas.microsoft.com/office/drawing/2014/main" id="{0E266B13-6BE0-4619-AF64-167155EC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3590925"/>
            <a:ext cx="3324225" cy="1905000"/>
          </a:xfrm>
          <a:prstGeom prst="downArrowCallout">
            <a:avLst>
              <a:gd name="adj1" fmla="val 43625"/>
              <a:gd name="adj2" fmla="val 43625"/>
              <a:gd name="adj3" fmla="val 16667"/>
              <a:gd name="adj4" fmla="val 66667"/>
            </a:avLst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13677" name="AutoShape 13">
            <a:extLst>
              <a:ext uri="{FF2B5EF4-FFF2-40B4-BE49-F238E27FC236}">
                <a16:creationId xmlns:a16="http://schemas.microsoft.com/office/drawing/2014/main" id="{EE012A8E-E9B3-4A6E-A2FD-F737F923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3590925"/>
            <a:ext cx="3244850" cy="1905000"/>
          </a:xfrm>
          <a:prstGeom prst="downArrowCallout">
            <a:avLst>
              <a:gd name="adj1" fmla="val 42583"/>
              <a:gd name="adj2" fmla="val 42583"/>
              <a:gd name="adj3" fmla="val 16667"/>
              <a:gd name="adj4" fmla="val 66667"/>
            </a:avLst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/>
      <p:bldP spid="113675" grpId="0"/>
      <p:bldP spid="113676" grpId="0" animBg="1"/>
      <p:bldP spid="1136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7955B90-CCEE-4386-A09C-6931B42C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Les profils de concentrations plasmatiques</a:t>
            </a:r>
            <a:endParaRPr lang="fr-FR" altLang="fr-FR" sz="21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>
            <a:extLst>
              <a:ext uri="{FF2B5EF4-FFF2-40B4-BE49-F238E27FC236}">
                <a16:creationId xmlns:a16="http://schemas.microsoft.com/office/drawing/2014/main" id="{1CE0D564-AE1F-4543-8B72-578DEBD5F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1" name="Line 3">
            <a:extLst>
              <a:ext uri="{FF2B5EF4-FFF2-40B4-BE49-F238E27FC236}">
                <a16:creationId xmlns:a16="http://schemas.microsoft.com/office/drawing/2014/main" id="{8D177905-3DF4-46C0-A9A7-A41F2A950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E5122FED-D69B-4F8C-872B-B6ED8F36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C1A315B7-6D9B-4D99-810B-342CDFC8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889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Conc</a:t>
            </a:r>
          </a:p>
        </p:txBody>
      </p:sp>
      <p:sp>
        <p:nvSpPr>
          <p:cNvPr id="148486" name="Freeform 6">
            <a:extLst>
              <a:ext uri="{FF2B5EF4-FFF2-40B4-BE49-F238E27FC236}">
                <a16:creationId xmlns:a16="http://schemas.microsoft.com/office/drawing/2014/main" id="{B44A0192-593F-4DA0-A0CA-5CD651190BB1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3798887" cy="2527300"/>
          </a:xfrm>
          <a:custGeom>
            <a:avLst/>
            <a:gdLst>
              <a:gd name="T0" fmla="*/ 0 w 2393"/>
              <a:gd name="T1" fmla="*/ 0 h 1592"/>
              <a:gd name="T2" fmla="*/ 2147483646 w 2393"/>
              <a:gd name="T3" fmla="*/ 2147483646 h 1592"/>
              <a:gd name="T4" fmla="*/ 2147483646 w 2393"/>
              <a:gd name="T5" fmla="*/ 2147483646 h 1592"/>
              <a:gd name="T6" fmla="*/ 2147483646 w 2393"/>
              <a:gd name="T7" fmla="*/ 2147483646 h 1592"/>
              <a:gd name="T8" fmla="*/ 2147483646 w 2393"/>
              <a:gd name="T9" fmla="*/ 2147483646 h 1592"/>
              <a:gd name="T10" fmla="*/ 2147483646 w 2393"/>
              <a:gd name="T11" fmla="*/ 2147483646 h 1592"/>
              <a:gd name="T12" fmla="*/ 2147483646 w 2393"/>
              <a:gd name="T13" fmla="*/ 2147483646 h 15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93" h="1592">
                <a:moveTo>
                  <a:pt x="0" y="0"/>
                </a:moveTo>
                <a:cubicBezTo>
                  <a:pt x="6" y="109"/>
                  <a:pt x="6" y="486"/>
                  <a:pt x="38" y="653"/>
                </a:cubicBezTo>
                <a:cubicBezTo>
                  <a:pt x="70" y="820"/>
                  <a:pt x="107" y="903"/>
                  <a:pt x="191" y="1003"/>
                </a:cubicBezTo>
                <a:lnTo>
                  <a:pt x="541" y="1251"/>
                </a:lnTo>
                <a:lnTo>
                  <a:pt x="1212" y="1448"/>
                </a:lnTo>
                <a:lnTo>
                  <a:pt x="1241" y="1448"/>
                </a:lnTo>
                <a:lnTo>
                  <a:pt x="2393" y="159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8487" name="Group 7">
            <a:extLst>
              <a:ext uri="{FF2B5EF4-FFF2-40B4-BE49-F238E27FC236}">
                <a16:creationId xmlns:a16="http://schemas.microsoft.com/office/drawing/2014/main" id="{1F7EBB26-BD1A-4A90-8F1B-E32254651F69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836863"/>
            <a:ext cx="5037138" cy="865187"/>
            <a:chOff x="1246" y="1787"/>
            <a:chExt cx="3173" cy="545"/>
          </a:xfrm>
        </p:grpSpPr>
        <p:sp>
          <p:nvSpPr>
            <p:cNvPr id="58378" name="Rectangle 8">
              <a:extLst>
                <a:ext uri="{FF2B5EF4-FFF2-40B4-BE49-F238E27FC236}">
                  <a16:creationId xmlns:a16="http://schemas.microsoft.com/office/drawing/2014/main" id="{B81B4FE9-7BB3-468F-8E2B-F2ACEB62D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787"/>
              <a:ext cx="2874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/>
                <a:t>décroissance </a:t>
              </a:r>
              <a:r>
                <a:rPr lang="fr-FR" altLang="fr-FR" sz="2500" b="1">
                  <a:solidFill>
                    <a:srgbClr val="A50021"/>
                  </a:solidFill>
                </a:rPr>
                <a:t>exponentielle</a:t>
              </a:r>
            </a:p>
          </p:txBody>
        </p:sp>
        <p:sp>
          <p:nvSpPr>
            <p:cNvPr id="58379" name="Line 9">
              <a:extLst>
                <a:ext uri="{FF2B5EF4-FFF2-40B4-BE49-F238E27FC236}">
                  <a16:creationId xmlns:a16="http://schemas.microsoft.com/office/drawing/2014/main" id="{E0D2128F-B519-4441-AB19-517E7781D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" y="2059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8376" name="Rectangle 10">
            <a:extLst>
              <a:ext uri="{FF2B5EF4-FFF2-40B4-BE49-F238E27FC236}">
                <a16:creationId xmlns:a16="http://schemas.microsoft.com/office/drawing/2014/main" id="{2531494B-8C27-45AD-9D61-CBB398991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58377" name="Rectangle 11">
            <a:extLst>
              <a:ext uri="{FF2B5EF4-FFF2-40B4-BE49-F238E27FC236}">
                <a16:creationId xmlns:a16="http://schemas.microsoft.com/office/drawing/2014/main" id="{D6A39052-1024-479D-8B21-76CBAADA8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Voie intraveineuse : bolus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>
            <a:extLst>
              <a:ext uri="{FF2B5EF4-FFF2-40B4-BE49-F238E27FC236}">
                <a16:creationId xmlns:a16="http://schemas.microsoft.com/office/drawing/2014/main" id="{C80A3F90-7447-43E6-9622-81E7D9154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DE2E6B0D-A05D-4941-A252-292C8A631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1BF970DA-FA17-42CE-962E-B4D38BDBA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0B97B6EC-8A5A-4630-9D16-E59D5C27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150534" name="Freeform 6">
            <a:extLst>
              <a:ext uri="{FF2B5EF4-FFF2-40B4-BE49-F238E27FC236}">
                <a16:creationId xmlns:a16="http://schemas.microsoft.com/office/drawing/2014/main" id="{6DB89C50-98B7-4A59-8F66-BAF1CEA2690E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4513262" cy="2233612"/>
          </a:xfrm>
          <a:custGeom>
            <a:avLst/>
            <a:gdLst>
              <a:gd name="T0" fmla="*/ 0 w 2843"/>
              <a:gd name="T1" fmla="*/ 0 h 1407"/>
              <a:gd name="T2" fmla="*/ 2147483646 w 2843"/>
              <a:gd name="T3" fmla="*/ 2147483646 h 1407"/>
              <a:gd name="T4" fmla="*/ 2147483646 w 2843"/>
              <a:gd name="T5" fmla="*/ 2147483646 h 1407"/>
              <a:gd name="T6" fmla="*/ 2147483646 w 2843"/>
              <a:gd name="T7" fmla="*/ 2147483646 h 1407"/>
              <a:gd name="T8" fmla="*/ 2147483646 w 2843"/>
              <a:gd name="T9" fmla="*/ 2147483646 h 1407"/>
              <a:gd name="T10" fmla="*/ 2147483646 w 2843"/>
              <a:gd name="T11" fmla="*/ 2147483646 h 1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43" h="1407">
                <a:moveTo>
                  <a:pt x="0" y="0"/>
                </a:moveTo>
                <a:cubicBezTo>
                  <a:pt x="96" y="54"/>
                  <a:pt x="380" y="220"/>
                  <a:pt x="577" y="322"/>
                </a:cubicBezTo>
                <a:cubicBezTo>
                  <a:pt x="774" y="424"/>
                  <a:pt x="1007" y="524"/>
                  <a:pt x="1182" y="610"/>
                </a:cubicBezTo>
                <a:lnTo>
                  <a:pt x="1624" y="840"/>
                </a:lnTo>
                <a:lnTo>
                  <a:pt x="2449" y="1234"/>
                </a:lnTo>
                <a:lnTo>
                  <a:pt x="2843" y="1407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F516371F-D03A-4228-9F26-5803BA1D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836863"/>
            <a:ext cx="4706937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/>
              <a:t>décroissance </a:t>
            </a:r>
            <a:r>
              <a:rPr lang="fr-FR" altLang="fr-FR" sz="2500" b="1">
                <a:solidFill>
                  <a:srgbClr val="A50021"/>
                </a:solidFill>
              </a:rPr>
              <a:t>exponentielle</a:t>
            </a:r>
          </a:p>
        </p:txBody>
      </p:sp>
      <p:sp>
        <p:nvSpPr>
          <p:cNvPr id="150536" name="Line 8">
            <a:extLst>
              <a:ext uri="{FF2B5EF4-FFF2-40B4-BE49-F238E27FC236}">
                <a16:creationId xmlns:a16="http://schemas.microsoft.com/office/drawing/2014/main" id="{0A2F2037-D6BC-4CC2-8CEF-B157894B06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0750" y="3268663"/>
            <a:ext cx="104775" cy="16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5" name="Rectangle 9">
            <a:extLst>
              <a:ext uri="{FF2B5EF4-FFF2-40B4-BE49-F238E27FC236}">
                <a16:creationId xmlns:a16="http://schemas.microsoft.com/office/drawing/2014/main" id="{B5BE6CD7-DF28-4D7B-BEA8-AD1687C66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60426" name="Rectangle 10">
            <a:extLst>
              <a:ext uri="{FF2B5EF4-FFF2-40B4-BE49-F238E27FC236}">
                <a16:creationId xmlns:a16="http://schemas.microsoft.com/office/drawing/2014/main" id="{AB7A32B4-6081-49F7-AA6E-C6B487C31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Voie intraveineuse : bolus</a:t>
            </a:r>
          </a:p>
        </p:txBody>
      </p:sp>
      <p:sp>
        <p:nvSpPr>
          <p:cNvPr id="150539" name="Rectangle 11">
            <a:extLst>
              <a:ext uri="{FF2B5EF4-FFF2-40B4-BE49-F238E27FC236}">
                <a16:creationId xmlns:a16="http://schemas.microsoft.com/office/drawing/2014/main" id="{16FA6948-C458-4BB7-B903-396928E9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4292600"/>
            <a:ext cx="232092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9900"/>
                </a:solidFill>
              </a:rPr>
              <a:t>élimination</a:t>
            </a:r>
          </a:p>
        </p:txBody>
      </p:sp>
      <p:sp>
        <p:nvSpPr>
          <p:cNvPr id="150540" name="Line 12">
            <a:extLst>
              <a:ext uri="{FF2B5EF4-FFF2-40B4-BE49-F238E27FC236}">
                <a16:creationId xmlns:a16="http://schemas.microsoft.com/office/drawing/2014/main" id="{655010F6-DA4B-45DF-B7E3-72FD659D84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4938" y="4724400"/>
            <a:ext cx="474662" cy="217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/>
      <p:bldP spid="1505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>
            <a:extLst>
              <a:ext uri="{FF2B5EF4-FFF2-40B4-BE49-F238E27FC236}">
                <a16:creationId xmlns:a16="http://schemas.microsoft.com/office/drawing/2014/main" id="{A1B7769B-5EB0-4AFF-93F1-F402FCC48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C66D1997-65EC-47D9-98E0-2C10E06E2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B2F5EEA6-0A46-4737-A5BB-06BC5178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D0278E99-8F91-472B-9AAD-61E6F3BC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62470" name="Freeform 6">
            <a:extLst>
              <a:ext uri="{FF2B5EF4-FFF2-40B4-BE49-F238E27FC236}">
                <a16:creationId xmlns:a16="http://schemas.microsoft.com/office/drawing/2014/main" id="{84F92FA6-3C7F-464B-8A5C-09C6F13B874B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3798887" cy="2527300"/>
          </a:xfrm>
          <a:custGeom>
            <a:avLst/>
            <a:gdLst>
              <a:gd name="T0" fmla="*/ 0 w 2200"/>
              <a:gd name="T1" fmla="*/ 0 h 632"/>
              <a:gd name="T2" fmla="*/ 2147483646 w 2200"/>
              <a:gd name="T3" fmla="*/ 2147483646 h 632"/>
              <a:gd name="T4" fmla="*/ 2147483646 w 2200"/>
              <a:gd name="T5" fmla="*/ 2147483646 h 632"/>
              <a:gd name="T6" fmla="*/ 2147483646 w 2200"/>
              <a:gd name="T7" fmla="*/ 2147483646 h 632"/>
              <a:gd name="T8" fmla="*/ 2147483646 w 2200"/>
              <a:gd name="T9" fmla="*/ 2147483646 h 632"/>
              <a:gd name="T10" fmla="*/ 2147483646 w 2200"/>
              <a:gd name="T11" fmla="*/ 2147483646 h 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0" h="632">
                <a:moveTo>
                  <a:pt x="0" y="0"/>
                </a:moveTo>
                <a:cubicBezTo>
                  <a:pt x="32" y="40"/>
                  <a:pt x="133" y="188"/>
                  <a:pt x="192" y="240"/>
                </a:cubicBezTo>
                <a:cubicBezTo>
                  <a:pt x="251" y="292"/>
                  <a:pt x="285" y="292"/>
                  <a:pt x="352" y="312"/>
                </a:cubicBezTo>
                <a:lnTo>
                  <a:pt x="592" y="360"/>
                </a:lnTo>
                <a:lnTo>
                  <a:pt x="1144" y="456"/>
                </a:lnTo>
                <a:lnTo>
                  <a:pt x="2200" y="63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2583" name="Group 7">
            <a:extLst>
              <a:ext uri="{FF2B5EF4-FFF2-40B4-BE49-F238E27FC236}">
                <a16:creationId xmlns:a16="http://schemas.microsoft.com/office/drawing/2014/main" id="{EFB9D4CE-B800-40E0-9187-E32CE47D6160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836863"/>
            <a:ext cx="4668838" cy="865187"/>
            <a:chOff x="1246" y="1787"/>
            <a:chExt cx="2941" cy="545"/>
          </a:xfrm>
        </p:grpSpPr>
        <p:sp>
          <p:nvSpPr>
            <p:cNvPr id="62477" name="Rectangle 8">
              <a:extLst>
                <a:ext uri="{FF2B5EF4-FFF2-40B4-BE49-F238E27FC236}">
                  <a16:creationId xmlns:a16="http://schemas.microsoft.com/office/drawing/2014/main" id="{6609F651-914B-4E93-A717-591F1980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787"/>
              <a:ext cx="264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chemeClr val="bg2"/>
                  </a:solidFill>
                </a:rPr>
                <a:t>distribution + élimination</a:t>
              </a:r>
            </a:p>
          </p:txBody>
        </p:sp>
        <p:sp>
          <p:nvSpPr>
            <p:cNvPr id="62478" name="Line 9">
              <a:extLst>
                <a:ext uri="{FF2B5EF4-FFF2-40B4-BE49-F238E27FC236}">
                  <a16:creationId xmlns:a16="http://schemas.microsoft.com/office/drawing/2014/main" id="{06E1A85D-8844-4F35-8B2E-C054430BD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" y="2059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2586" name="Group 10">
            <a:extLst>
              <a:ext uri="{FF2B5EF4-FFF2-40B4-BE49-F238E27FC236}">
                <a16:creationId xmlns:a16="http://schemas.microsoft.com/office/drawing/2014/main" id="{E0DF06C9-8FC0-47BA-B21E-5144D241E770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4352925"/>
            <a:ext cx="3032125" cy="649288"/>
            <a:chOff x="2393" y="2742"/>
            <a:chExt cx="1910" cy="409"/>
          </a:xfrm>
        </p:grpSpPr>
        <p:sp>
          <p:nvSpPr>
            <p:cNvPr id="62475" name="Rectangle 11">
              <a:extLst>
                <a:ext uri="{FF2B5EF4-FFF2-40B4-BE49-F238E27FC236}">
                  <a16:creationId xmlns:a16="http://schemas.microsoft.com/office/drawing/2014/main" id="{8DA3FF20-3140-41A3-9B2E-D03CFC9C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742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009900"/>
                  </a:solidFill>
                </a:rPr>
                <a:t>élimination</a:t>
              </a:r>
            </a:p>
          </p:txBody>
        </p:sp>
        <p:sp>
          <p:nvSpPr>
            <p:cNvPr id="62476" name="Line 12">
              <a:extLst>
                <a:ext uri="{FF2B5EF4-FFF2-40B4-BE49-F238E27FC236}">
                  <a16:creationId xmlns:a16="http://schemas.microsoft.com/office/drawing/2014/main" id="{8512B351-142B-46F0-8017-35150109B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" y="3014"/>
              <a:ext cx="299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2473" name="Rectangle 13">
            <a:extLst>
              <a:ext uri="{FF2B5EF4-FFF2-40B4-BE49-F238E27FC236}">
                <a16:creationId xmlns:a16="http://schemas.microsoft.com/office/drawing/2014/main" id="{6EA39DBC-24FA-4545-A82F-9A7048162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62474" name="Rectangle 14">
            <a:extLst>
              <a:ext uri="{FF2B5EF4-FFF2-40B4-BE49-F238E27FC236}">
                <a16:creationId xmlns:a16="http://schemas.microsoft.com/office/drawing/2014/main" id="{94F1DE5D-AF84-4062-B2A6-08CC774C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Voie intraveineuse : bolus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DB453B6-18A6-4CEB-814A-99EB27D4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333375"/>
            <a:ext cx="58197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/>
              <a:t>La pharmacologie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53849D4-761D-4EDC-B904-E5FFDE212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349500"/>
            <a:ext cx="3381375" cy="1117600"/>
          </a:xfrm>
          <a:prstGeom prst="rect">
            <a:avLst/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000"/>
              <a:t>Pharmacodynamie</a:t>
            </a:r>
          </a:p>
        </p:txBody>
      </p:sp>
      <p:sp>
        <p:nvSpPr>
          <p:cNvPr id="10244" name="AutoShape 7">
            <a:extLst>
              <a:ext uri="{FF2B5EF4-FFF2-40B4-BE49-F238E27FC236}">
                <a16:creationId xmlns:a16="http://schemas.microsoft.com/office/drawing/2014/main" id="{2F9671E2-D5D2-4B06-9E13-5B83387B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644900"/>
            <a:ext cx="395288" cy="914400"/>
          </a:xfrm>
          <a:prstGeom prst="downArrow">
            <a:avLst>
              <a:gd name="adj1" fmla="val 50000"/>
              <a:gd name="adj2" fmla="val 57831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245" name="Rectangle 10">
            <a:extLst>
              <a:ext uri="{FF2B5EF4-FFF2-40B4-BE49-F238E27FC236}">
                <a16:creationId xmlns:a16="http://schemas.microsoft.com/office/drawing/2014/main" id="{6945B13F-42D2-4B66-98E4-5EEC3A70B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495800"/>
            <a:ext cx="40354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Action</a:t>
            </a:r>
            <a:br>
              <a:rPr lang="fr-BE" altLang="fr-FR" sz="2600"/>
            </a:br>
            <a:r>
              <a:rPr lang="fr-BE" altLang="fr-FR" sz="2600"/>
              <a:t>du médicament sur l’organisme</a:t>
            </a:r>
          </a:p>
        </p:txBody>
      </p:sp>
      <p:sp>
        <p:nvSpPr>
          <p:cNvPr id="10246" name="Rectangle 12">
            <a:extLst>
              <a:ext uri="{FF2B5EF4-FFF2-40B4-BE49-F238E27FC236}">
                <a16:creationId xmlns:a16="http://schemas.microsoft.com/office/drawing/2014/main" id="{6D7093D6-2D00-451A-9303-1BC8749A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0" y="2324100"/>
            <a:ext cx="3551238" cy="11176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000"/>
              <a:t>Pharmacocinétique</a:t>
            </a:r>
          </a:p>
        </p:txBody>
      </p:sp>
      <p:sp>
        <p:nvSpPr>
          <p:cNvPr id="10247" name="AutoShape 13">
            <a:extLst>
              <a:ext uri="{FF2B5EF4-FFF2-40B4-BE49-F238E27FC236}">
                <a16:creationId xmlns:a16="http://schemas.microsoft.com/office/drawing/2014/main" id="{F7E5B23D-0613-4BAF-A848-DF99E0C6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3644900"/>
            <a:ext cx="396875" cy="914400"/>
          </a:xfrm>
          <a:prstGeom prst="downArrow">
            <a:avLst>
              <a:gd name="adj1" fmla="val 50000"/>
              <a:gd name="adj2" fmla="val 576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0248" name="Rectangle 14">
            <a:extLst>
              <a:ext uri="{FF2B5EF4-FFF2-40B4-BE49-F238E27FC236}">
                <a16:creationId xmlns:a16="http://schemas.microsoft.com/office/drawing/2014/main" id="{E4824DE2-C095-4B00-B1DB-8FEB737D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4508500"/>
            <a:ext cx="40370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Action</a:t>
            </a:r>
            <a:br>
              <a:rPr lang="fr-BE" altLang="fr-FR" sz="2600"/>
            </a:br>
            <a:r>
              <a:rPr lang="fr-BE" altLang="fr-FR" sz="2600"/>
              <a:t>de l’organisme sur</a:t>
            </a:r>
            <a:br>
              <a:rPr lang="fr-BE" altLang="fr-FR" sz="2600"/>
            </a:br>
            <a:r>
              <a:rPr lang="fr-BE" altLang="fr-FR" sz="2600"/>
              <a:t>le médicament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B7D648EC-B90F-4AA4-A61C-30B8A4C68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264957BB-EB30-450B-B90E-31F9B3935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B3F198FF-C797-45CD-91F4-4081799E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A49FE460-470C-4CFF-B7C2-D2A2D639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DDED35A0-911D-45E8-BBD2-90AF2A45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472113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Voie intraveineuse : perfusion</a:t>
            </a:r>
          </a:p>
        </p:txBody>
      </p:sp>
      <p:graphicFrame>
        <p:nvGraphicFramePr>
          <p:cNvPr id="154631" name="Object 7">
            <a:extLst>
              <a:ext uri="{FF2B5EF4-FFF2-40B4-BE49-F238E27FC236}">
                <a16:creationId xmlns:a16="http://schemas.microsoft.com/office/drawing/2014/main" id="{37A92361-A07C-4C16-B94C-300F0248E63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39813" y="2924175"/>
          <a:ext cx="3673475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Graphique" r:id="rId4" imgW="3070906" imgH="2316480" progId="Excel.Chart.8">
                  <p:embed/>
                </p:oleObj>
              </mc:Choice>
              <mc:Fallback>
                <p:oleObj name="Graphique" r:id="rId4" imgW="3070906" imgH="231648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2924175"/>
                        <a:ext cx="3673475" cy="351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Rectangle 8">
            <a:extLst>
              <a:ext uri="{FF2B5EF4-FFF2-40B4-BE49-F238E27FC236}">
                <a16:creationId xmlns:a16="http://schemas.microsoft.com/office/drawing/2014/main" id="{0C50EA20-2BD8-48A6-B5AC-414D8CD4C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154633" name="Freeform 9">
            <a:extLst>
              <a:ext uri="{FF2B5EF4-FFF2-40B4-BE49-F238E27FC236}">
                <a16:creationId xmlns:a16="http://schemas.microsoft.com/office/drawing/2014/main" id="{086E9297-7900-4D2B-B980-D03F77BAD182}"/>
              </a:ext>
            </a:extLst>
          </p:cNvPr>
          <p:cNvSpPr>
            <a:spLocks/>
          </p:cNvSpPr>
          <p:nvPr/>
        </p:nvSpPr>
        <p:spPr bwMode="auto">
          <a:xfrm>
            <a:off x="4495800" y="3500438"/>
            <a:ext cx="2735263" cy="2024062"/>
          </a:xfrm>
          <a:custGeom>
            <a:avLst/>
            <a:gdLst>
              <a:gd name="T0" fmla="*/ 0 w 2200"/>
              <a:gd name="T1" fmla="*/ 0 h 632"/>
              <a:gd name="T2" fmla="*/ 2147483646 w 2200"/>
              <a:gd name="T3" fmla="*/ 2147483646 h 632"/>
              <a:gd name="T4" fmla="*/ 2147483646 w 2200"/>
              <a:gd name="T5" fmla="*/ 2147483646 h 632"/>
              <a:gd name="T6" fmla="*/ 2147483646 w 2200"/>
              <a:gd name="T7" fmla="*/ 2147483646 h 632"/>
              <a:gd name="T8" fmla="*/ 2147483646 w 2200"/>
              <a:gd name="T9" fmla="*/ 2147483646 h 632"/>
              <a:gd name="T10" fmla="*/ 2147483646 w 2200"/>
              <a:gd name="T11" fmla="*/ 2147483646 h 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0" h="632">
                <a:moveTo>
                  <a:pt x="0" y="0"/>
                </a:moveTo>
                <a:cubicBezTo>
                  <a:pt x="32" y="40"/>
                  <a:pt x="133" y="188"/>
                  <a:pt x="192" y="240"/>
                </a:cubicBezTo>
                <a:cubicBezTo>
                  <a:pt x="251" y="292"/>
                  <a:pt x="285" y="292"/>
                  <a:pt x="352" y="312"/>
                </a:cubicBezTo>
                <a:lnTo>
                  <a:pt x="592" y="360"/>
                </a:lnTo>
                <a:lnTo>
                  <a:pt x="1144" y="456"/>
                </a:lnTo>
                <a:lnTo>
                  <a:pt x="2200" y="632"/>
                </a:ln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4634" name="Group 10">
            <a:extLst>
              <a:ext uri="{FF2B5EF4-FFF2-40B4-BE49-F238E27FC236}">
                <a16:creationId xmlns:a16="http://schemas.microsoft.com/office/drawing/2014/main" id="{49E9EFEE-879D-443C-8740-2B9CF237C01C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3262313"/>
            <a:ext cx="7305675" cy="396875"/>
            <a:chOff x="1132" y="951"/>
            <a:chExt cx="4602" cy="250"/>
          </a:xfrm>
        </p:grpSpPr>
        <p:sp>
          <p:nvSpPr>
            <p:cNvPr id="64526" name="Line 11">
              <a:extLst>
                <a:ext uri="{FF2B5EF4-FFF2-40B4-BE49-F238E27FC236}">
                  <a16:creationId xmlns:a16="http://schemas.microsoft.com/office/drawing/2014/main" id="{34EDFC99-A2DB-4C15-BA62-D848BAF6F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1071"/>
              <a:ext cx="371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527" name="Text Box 12">
              <a:extLst>
                <a:ext uri="{FF2B5EF4-FFF2-40B4-BE49-F238E27FC236}">
                  <a16:creationId xmlns:a16="http://schemas.microsoft.com/office/drawing/2014/main" id="{3738FB19-228C-478C-8941-93C685733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951"/>
              <a:ext cx="8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C équilibre</a:t>
              </a:r>
            </a:p>
          </p:txBody>
        </p:sp>
      </p:grpSp>
      <p:grpSp>
        <p:nvGrpSpPr>
          <p:cNvPr id="154637" name="Group 13">
            <a:extLst>
              <a:ext uri="{FF2B5EF4-FFF2-40B4-BE49-F238E27FC236}">
                <a16:creationId xmlns:a16="http://schemas.microsoft.com/office/drawing/2014/main" id="{EA9802E4-6AA8-4AFE-AD4E-6050CA3ADF86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6092825"/>
            <a:ext cx="3282950" cy="612775"/>
            <a:chOff x="854" y="3838"/>
            <a:chExt cx="2068" cy="386"/>
          </a:xfrm>
        </p:grpSpPr>
        <p:sp>
          <p:nvSpPr>
            <p:cNvPr id="64524" name="Rectangle 14">
              <a:extLst>
                <a:ext uri="{FF2B5EF4-FFF2-40B4-BE49-F238E27FC236}">
                  <a16:creationId xmlns:a16="http://schemas.microsoft.com/office/drawing/2014/main" id="{A5495888-68BA-45E5-9520-83326DD02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838"/>
              <a:ext cx="1995" cy="9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64525" name="Text Box 15">
              <a:extLst>
                <a:ext uri="{FF2B5EF4-FFF2-40B4-BE49-F238E27FC236}">
                  <a16:creationId xmlns:a16="http://schemas.microsoft.com/office/drawing/2014/main" id="{236E9CD5-6699-421A-B18B-01030F6FF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974"/>
              <a:ext cx="17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FF9900"/>
                  </a:solidFill>
                </a:rPr>
                <a:t>Durée de la perfusion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46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>
            <a:extLst>
              <a:ext uri="{FF2B5EF4-FFF2-40B4-BE49-F238E27FC236}">
                <a16:creationId xmlns:a16="http://schemas.microsoft.com/office/drawing/2014/main" id="{2BDAB275-ACE2-4EFE-ABE8-3D9A7CB8A4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94CE9485-A51A-4394-9326-21850AB04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0A0D3590-DC0F-413B-B0CE-06880F42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616CBF47-AB0B-4A09-8A17-6FF26A73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66566" name="Freeform 6">
            <a:extLst>
              <a:ext uri="{FF2B5EF4-FFF2-40B4-BE49-F238E27FC236}">
                <a16:creationId xmlns:a16="http://schemas.microsoft.com/office/drawing/2014/main" id="{0B458399-95A1-4CD6-ACE0-AB34951D2398}"/>
              </a:ext>
            </a:extLst>
          </p:cNvPr>
          <p:cNvSpPr>
            <a:spLocks/>
          </p:cNvSpPr>
          <p:nvPr/>
        </p:nvSpPr>
        <p:spPr bwMode="auto">
          <a:xfrm>
            <a:off x="1543050" y="3556000"/>
            <a:ext cx="4302125" cy="2316163"/>
          </a:xfrm>
          <a:custGeom>
            <a:avLst/>
            <a:gdLst>
              <a:gd name="T0" fmla="*/ 0 w 2710"/>
              <a:gd name="T1" fmla="*/ 2147483646 h 1459"/>
              <a:gd name="T2" fmla="*/ 2147483646 w 2710"/>
              <a:gd name="T3" fmla="*/ 2147483646 h 1459"/>
              <a:gd name="T4" fmla="*/ 2147483646 w 2710"/>
              <a:gd name="T5" fmla="*/ 2147483646 h 1459"/>
              <a:gd name="T6" fmla="*/ 2147483646 w 2710"/>
              <a:gd name="T7" fmla="*/ 2147483646 h 1459"/>
              <a:gd name="T8" fmla="*/ 2147483646 w 2710"/>
              <a:gd name="T9" fmla="*/ 2147483646 h 1459"/>
              <a:gd name="T10" fmla="*/ 2147483646 w 2710"/>
              <a:gd name="T11" fmla="*/ 2147483646 h 1459"/>
              <a:gd name="T12" fmla="*/ 2147483646 w 2710"/>
              <a:gd name="T13" fmla="*/ 2147483646 h 1459"/>
              <a:gd name="T14" fmla="*/ 2147483646 w 2710"/>
              <a:gd name="T15" fmla="*/ 2147483646 h 1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10" h="1459">
                <a:moveTo>
                  <a:pt x="0" y="1429"/>
                </a:moveTo>
                <a:cubicBezTo>
                  <a:pt x="9" y="1320"/>
                  <a:pt x="23" y="1003"/>
                  <a:pt x="55" y="774"/>
                </a:cubicBezTo>
                <a:cubicBezTo>
                  <a:pt x="87" y="545"/>
                  <a:pt x="137" y="108"/>
                  <a:pt x="190" y="54"/>
                </a:cubicBezTo>
                <a:cubicBezTo>
                  <a:pt x="243" y="0"/>
                  <a:pt x="310" y="342"/>
                  <a:pt x="372" y="448"/>
                </a:cubicBezTo>
                <a:cubicBezTo>
                  <a:pt x="434" y="554"/>
                  <a:pt x="478" y="621"/>
                  <a:pt x="564" y="688"/>
                </a:cubicBezTo>
                <a:lnTo>
                  <a:pt x="890" y="851"/>
                </a:lnTo>
                <a:lnTo>
                  <a:pt x="1476" y="1053"/>
                </a:lnTo>
                <a:lnTo>
                  <a:pt x="2710" y="1459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6679" name="Group 7">
            <a:extLst>
              <a:ext uri="{FF2B5EF4-FFF2-40B4-BE49-F238E27FC236}">
                <a16:creationId xmlns:a16="http://schemas.microsoft.com/office/drawing/2014/main" id="{5E8D82BE-7F01-4B28-A17D-BF0BB6820825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3284538"/>
            <a:ext cx="4668838" cy="865187"/>
            <a:chOff x="1444" y="2069"/>
            <a:chExt cx="2941" cy="545"/>
          </a:xfrm>
        </p:grpSpPr>
        <p:sp>
          <p:nvSpPr>
            <p:cNvPr id="66587" name="Rectangle 8">
              <a:extLst>
                <a:ext uri="{FF2B5EF4-FFF2-40B4-BE49-F238E27FC236}">
                  <a16:creationId xmlns:a16="http://schemas.microsoft.com/office/drawing/2014/main" id="{0B97D64B-19B1-4A66-ACC0-32341178F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069"/>
              <a:ext cx="264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chemeClr val="bg2"/>
                  </a:solidFill>
                </a:rPr>
                <a:t>distribution + élimination</a:t>
              </a:r>
            </a:p>
          </p:txBody>
        </p:sp>
        <p:sp>
          <p:nvSpPr>
            <p:cNvPr id="66588" name="Line 9">
              <a:extLst>
                <a:ext uri="{FF2B5EF4-FFF2-40B4-BE49-F238E27FC236}">
                  <a16:creationId xmlns:a16="http://schemas.microsoft.com/office/drawing/2014/main" id="{806CF229-A0AC-4FF2-931F-292041AEE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4" y="2341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6682" name="Group 10">
            <a:extLst>
              <a:ext uri="{FF2B5EF4-FFF2-40B4-BE49-F238E27FC236}">
                <a16:creationId xmlns:a16="http://schemas.microsoft.com/office/drawing/2014/main" id="{756AF9E3-6A9C-4588-A27D-54C52378486B}"/>
              </a:ext>
            </a:extLst>
          </p:cNvPr>
          <p:cNvGrpSpPr>
            <a:grpSpLocks/>
          </p:cNvGrpSpPr>
          <p:nvPr/>
        </p:nvGrpSpPr>
        <p:grpSpPr bwMode="auto">
          <a:xfrm>
            <a:off x="5424488" y="4508500"/>
            <a:ext cx="3032125" cy="649288"/>
            <a:chOff x="3417" y="2840"/>
            <a:chExt cx="1910" cy="409"/>
          </a:xfrm>
        </p:grpSpPr>
        <p:sp>
          <p:nvSpPr>
            <p:cNvPr id="66585" name="Rectangle 11">
              <a:extLst>
                <a:ext uri="{FF2B5EF4-FFF2-40B4-BE49-F238E27FC236}">
                  <a16:creationId xmlns:a16="http://schemas.microsoft.com/office/drawing/2014/main" id="{AC9C4B73-C33A-40B2-8FA2-67375FC21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2840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009900"/>
                  </a:solidFill>
                </a:rPr>
                <a:t>élimination</a:t>
              </a:r>
            </a:p>
          </p:txBody>
        </p:sp>
        <p:sp>
          <p:nvSpPr>
            <p:cNvPr id="66586" name="Line 12">
              <a:extLst>
                <a:ext uri="{FF2B5EF4-FFF2-40B4-BE49-F238E27FC236}">
                  <a16:creationId xmlns:a16="http://schemas.microsoft.com/office/drawing/2014/main" id="{3535FF65-A0EC-4708-8339-B7ACEE309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7" y="3112"/>
              <a:ext cx="299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6569" name="Rectangle 13">
            <a:extLst>
              <a:ext uri="{FF2B5EF4-FFF2-40B4-BE49-F238E27FC236}">
                <a16:creationId xmlns:a16="http://schemas.microsoft.com/office/drawing/2014/main" id="{5746668D-D8D0-4A80-88DF-46FA3F87F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Profils de concentrations plasmatiques</a:t>
            </a:r>
          </a:p>
        </p:txBody>
      </p:sp>
      <p:sp>
        <p:nvSpPr>
          <p:cNvPr id="66570" name="Rectangle 14">
            <a:extLst>
              <a:ext uri="{FF2B5EF4-FFF2-40B4-BE49-F238E27FC236}">
                <a16:creationId xmlns:a16="http://schemas.microsoft.com/office/drawing/2014/main" id="{7A30FD1A-A39F-44C7-A847-1E1685BA0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41438"/>
            <a:ext cx="5184775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Voie extra-vasculaire</a:t>
            </a:r>
          </a:p>
        </p:txBody>
      </p:sp>
      <p:grpSp>
        <p:nvGrpSpPr>
          <p:cNvPr id="156687" name="Group 15">
            <a:extLst>
              <a:ext uri="{FF2B5EF4-FFF2-40B4-BE49-F238E27FC236}">
                <a16:creationId xmlns:a16="http://schemas.microsoft.com/office/drawing/2014/main" id="{1C188DE7-23B0-47CB-804A-85A944813631}"/>
              </a:ext>
            </a:extLst>
          </p:cNvPr>
          <p:cNvGrpSpPr>
            <a:grpSpLocks/>
          </p:cNvGrpSpPr>
          <p:nvPr/>
        </p:nvGrpSpPr>
        <p:grpSpPr bwMode="auto">
          <a:xfrm>
            <a:off x="1687513" y="2565400"/>
            <a:ext cx="2392362" cy="1079500"/>
            <a:chOff x="1063" y="1616"/>
            <a:chExt cx="1507" cy="680"/>
          </a:xfrm>
        </p:grpSpPr>
        <p:sp>
          <p:nvSpPr>
            <p:cNvPr id="66583" name="Rectangle 16">
              <a:extLst>
                <a:ext uri="{FF2B5EF4-FFF2-40B4-BE49-F238E27FC236}">
                  <a16:creationId xmlns:a16="http://schemas.microsoft.com/office/drawing/2014/main" id="{C353E5FE-929F-41C4-AC46-968F05084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616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absorption</a:t>
              </a:r>
            </a:p>
          </p:txBody>
        </p:sp>
        <p:sp>
          <p:nvSpPr>
            <p:cNvPr id="66584" name="Line 17">
              <a:extLst>
                <a:ext uri="{FF2B5EF4-FFF2-40B4-BE49-F238E27FC236}">
                  <a16:creationId xmlns:a16="http://schemas.microsoft.com/office/drawing/2014/main" id="{D52EBF14-4935-470E-B828-249F36899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" y="1933"/>
              <a:ext cx="4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6690" name="Freeform 18">
            <a:extLst>
              <a:ext uri="{FF2B5EF4-FFF2-40B4-BE49-F238E27FC236}">
                <a16:creationId xmlns:a16="http://schemas.microsoft.com/office/drawing/2014/main" id="{E63F5902-FCF2-41F0-8C8F-F2234098F475}"/>
              </a:ext>
            </a:extLst>
          </p:cNvPr>
          <p:cNvSpPr>
            <a:spLocks/>
          </p:cNvSpPr>
          <p:nvPr/>
        </p:nvSpPr>
        <p:spPr bwMode="auto">
          <a:xfrm>
            <a:off x="1584325" y="4449763"/>
            <a:ext cx="4260850" cy="1265237"/>
          </a:xfrm>
          <a:custGeom>
            <a:avLst/>
            <a:gdLst>
              <a:gd name="T0" fmla="*/ 0 w 2684"/>
              <a:gd name="T1" fmla="*/ 2147483646 h 797"/>
              <a:gd name="T2" fmla="*/ 2147483646 w 2684"/>
              <a:gd name="T3" fmla="*/ 2147483646 h 797"/>
              <a:gd name="T4" fmla="*/ 2147483646 w 2684"/>
              <a:gd name="T5" fmla="*/ 2147483646 h 797"/>
              <a:gd name="T6" fmla="*/ 2147483646 w 2684"/>
              <a:gd name="T7" fmla="*/ 2147483646 h 797"/>
              <a:gd name="T8" fmla="*/ 2147483646 w 2684"/>
              <a:gd name="T9" fmla="*/ 2147483646 h 797"/>
              <a:gd name="T10" fmla="*/ 2147483646 w 2684"/>
              <a:gd name="T11" fmla="*/ 2147483646 h 797"/>
              <a:gd name="T12" fmla="*/ 2147483646 w 2684"/>
              <a:gd name="T13" fmla="*/ 2147483646 h 797"/>
              <a:gd name="T14" fmla="*/ 2147483646 w 2684"/>
              <a:gd name="T15" fmla="*/ 2147483646 h 7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84" h="797">
                <a:moveTo>
                  <a:pt x="0" y="797"/>
                </a:moveTo>
                <a:cubicBezTo>
                  <a:pt x="29" y="720"/>
                  <a:pt x="98" y="461"/>
                  <a:pt x="173" y="336"/>
                </a:cubicBezTo>
                <a:cubicBezTo>
                  <a:pt x="248" y="211"/>
                  <a:pt x="359" y="96"/>
                  <a:pt x="452" y="48"/>
                </a:cubicBezTo>
                <a:cubicBezTo>
                  <a:pt x="545" y="0"/>
                  <a:pt x="637" y="29"/>
                  <a:pt x="730" y="48"/>
                </a:cubicBezTo>
                <a:cubicBezTo>
                  <a:pt x="823" y="67"/>
                  <a:pt x="890" y="117"/>
                  <a:pt x="1008" y="163"/>
                </a:cubicBezTo>
                <a:lnTo>
                  <a:pt x="1440" y="327"/>
                </a:lnTo>
                <a:lnTo>
                  <a:pt x="1450" y="331"/>
                </a:lnTo>
                <a:lnTo>
                  <a:pt x="2684" y="737"/>
                </a:ln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6691" name="Group 19">
            <a:extLst>
              <a:ext uri="{FF2B5EF4-FFF2-40B4-BE49-F238E27FC236}">
                <a16:creationId xmlns:a16="http://schemas.microsoft.com/office/drawing/2014/main" id="{1853D0D4-354A-4DB9-AFFB-4E8CE4DC258C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4292600"/>
            <a:ext cx="2881313" cy="2255838"/>
            <a:chOff x="110" y="2704"/>
            <a:chExt cx="1815" cy="1421"/>
          </a:xfrm>
        </p:grpSpPr>
        <p:sp>
          <p:nvSpPr>
            <p:cNvPr id="66579" name="Rectangle 20">
              <a:extLst>
                <a:ext uri="{FF2B5EF4-FFF2-40B4-BE49-F238E27FC236}">
                  <a16:creationId xmlns:a16="http://schemas.microsoft.com/office/drawing/2014/main" id="{84921CB2-7FDF-4991-BE6E-5F1C87EAC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2704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Cmax</a:t>
              </a:r>
            </a:p>
          </p:txBody>
        </p:sp>
        <p:sp>
          <p:nvSpPr>
            <p:cNvPr id="66580" name="Line 21">
              <a:extLst>
                <a:ext uri="{FF2B5EF4-FFF2-40B4-BE49-F238E27FC236}">
                  <a16:creationId xmlns:a16="http://schemas.microsoft.com/office/drawing/2014/main" id="{EB621891-0CD4-4B24-BAED-39902E94A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" y="2795"/>
              <a:ext cx="75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81" name="Rectangle 22">
              <a:extLst>
                <a:ext uri="{FF2B5EF4-FFF2-40B4-BE49-F238E27FC236}">
                  <a16:creationId xmlns:a16="http://schemas.microsoft.com/office/drawing/2014/main" id="{C4CDFAFE-83BC-4357-9C2A-89A753D1A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3884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Tmax</a:t>
              </a:r>
            </a:p>
          </p:txBody>
        </p:sp>
        <p:sp>
          <p:nvSpPr>
            <p:cNvPr id="66582" name="Line 23">
              <a:extLst>
                <a:ext uri="{FF2B5EF4-FFF2-40B4-BE49-F238E27FC236}">
                  <a16:creationId xmlns:a16="http://schemas.microsoft.com/office/drawing/2014/main" id="{FDF76737-8E79-40D2-8FE5-33F3271614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30" y="3272"/>
              <a:ext cx="953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96" name="Group 24">
            <a:extLst>
              <a:ext uri="{FF2B5EF4-FFF2-40B4-BE49-F238E27FC236}">
                <a16:creationId xmlns:a16="http://schemas.microsoft.com/office/drawing/2014/main" id="{0C6E7C6B-0B7F-44EE-9E8E-5815FB910965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2335213" cy="3119438"/>
            <a:chOff x="0" y="2160"/>
            <a:chExt cx="1471" cy="1965"/>
          </a:xfrm>
        </p:grpSpPr>
        <p:sp>
          <p:nvSpPr>
            <p:cNvPr id="66575" name="Rectangle 25">
              <a:extLst>
                <a:ext uri="{FF2B5EF4-FFF2-40B4-BE49-F238E27FC236}">
                  <a16:creationId xmlns:a16="http://schemas.microsoft.com/office/drawing/2014/main" id="{1DC91FD1-A1AE-40D3-9629-4D6B1C19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3884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Tmax</a:t>
              </a:r>
            </a:p>
          </p:txBody>
        </p:sp>
        <p:sp>
          <p:nvSpPr>
            <p:cNvPr id="66576" name="Rectangle 26">
              <a:extLst>
                <a:ext uri="{FF2B5EF4-FFF2-40B4-BE49-F238E27FC236}">
                  <a16:creationId xmlns:a16="http://schemas.microsoft.com/office/drawing/2014/main" id="{FC9040E9-5FB3-4023-ACE7-CA78A32B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0"/>
              <a:ext cx="680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A50021"/>
                  </a:solidFill>
                </a:rPr>
                <a:t>Cmax</a:t>
              </a:r>
            </a:p>
          </p:txBody>
        </p:sp>
        <p:sp>
          <p:nvSpPr>
            <p:cNvPr id="66577" name="Line 27">
              <a:extLst>
                <a:ext uri="{FF2B5EF4-FFF2-40B4-BE49-F238E27FC236}">
                  <a16:creationId xmlns:a16="http://schemas.microsoft.com/office/drawing/2014/main" id="{4AC421E3-AB88-4150-9469-A098DCD8A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" y="2296"/>
              <a:ext cx="408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78" name="Line 28">
              <a:extLst>
                <a:ext uri="{FF2B5EF4-FFF2-40B4-BE49-F238E27FC236}">
                  <a16:creationId xmlns:a16="http://schemas.microsoft.com/office/drawing/2014/main" id="{A35E57FB-6D43-44BF-A973-B5BBBDA205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7" y="3022"/>
              <a:ext cx="145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07F0D75-7CE8-44A0-BDBF-48FD7E8C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387600"/>
            <a:ext cx="79930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>
                <a:solidFill>
                  <a:schemeClr val="bg1"/>
                </a:solidFill>
              </a:rPr>
              <a:t>La décroissance des concentrations plasmatiques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0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800" b="1" i="1">
                <a:solidFill>
                  <a:schemeClr val="bg1"/>
                </a:solidFill>
              </a:rPr>
              <a:t>Notion de temps de demi-vie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6E62683-76C9-4F71-927A-100C7896F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1412875"/>
            <a:ext cx="3313113" cy="647700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/>
            <a:r>
              <a:rPr lang="fr-FR" altLang="fr-FR"/>
              <a:t>Définition (1) :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2FC0BC17-9E4B-4B22-9BBA-A114E0172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492375"/>
            <a:ext cx="97218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47675" indent="-447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fr-FR" altLang="fr-FR"/>
              <a:t>Temps nécessaire pour </a:t>
            </a:r>
            <a:r>
              <a:rPr lang="fr-FR" altLang="fr-FR" b="1">
                <a:solidFill>
                  <a:srgbClr val="A50021"/>
                </a:solidFill>
              </a:rPr>
              <a:t>diviser par deux les concentrations</a:t>
            </a:r>
            <a:r>
              <a:rPr lang="fr-FR" altLang="fr-FR"/>
              <a:t> plasmatiques …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BDA8DAAD-1E8C-48AE-A222-ABEA6C894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593CBDE-B4F8-418E-A996-579D94E6578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9088" y="1412875"/>
            <a:ext cx="5040312" cy="647700"/>
          </a:xfrm>
        </p:spPr>
        <p:txBody>
          <a:bodyPr/>
          <a:lstStyle/>
          <a:p>
            <a:pPr marL="447675" indent="-447675" eaLnBrk="1" hangingPunct="1"/>
            <a:r>
              <a:rPr lang="fr-FR" altLang="fr-FR" sz="2800"/>
              <a:t>Représentation graphique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4D3EDB3B-82B3-4209-BA4B-DF77E3BE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701925"/>
            <a:ext cx="1878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concentrations</a:t>
            </a:r>
          </a:p>
        </p:txBody>
      </p:sp>
      <p:grpSp>
        <p:nvGrpSpPr>
          <p:cNvPr id="72708" name="Group 4">
            <a:extLst>
              <a:ext uri="{FF2B5EF4-FFF2-40B4-BE49-F238E27FC236}">
                <a16:creationId xmlns:a16="http://schemas.microsoft.com/office/drawing/2014/main" id="{626AB259-9C5F-4522-96BB-29FEC8FB48FF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3024188"/>
            <a:ext cx="4364038" cy="2824162"/>
            <a:chOff x="351" y="1905"/>
            <a:chExt cx="2939" cy="1570"/>
          </a:xfrm>
        </p:grpSpPr>
        <p:sp>
          <p:nvSpPr>
            <p:cNvPr id="72756" name="Line 5">
              <a:extLst>
                <a:ext uri="{FF2B5EF4-FFF2-40B4-BE49-F238E27FC236}">
                  <a16:creationId xmlns:a16="http://schemas.microsoft.com/office/drawing/2014/main" id="{B99FB6E1-80A3-45AD-BFC1-F9279E67C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57" name="Line 6">
              <a:extLst>
                <a:ext uri="{FF2B5EF4-FFF2-40B4-BE49-F238E27FC236}">
                  <a16:creationId xmlns:a16="http://schemas.microsoft.com/office/drawing/2014/main" id="{0C3C635B-3EE7-4CFE-8610-2D3377AEE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58" name="Line 7">
              <a:extLst>
                <a:ext uri="{FF2B5EF4-FFF2-40B4-BE49-F238E27FC236}">
                  <a16:creationId xmlns:a16="http://schemas.microsoft.com/office/drawing/2014/main" id="{4E23EB7F-6D7A-492D-B262-A4E78F35C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59" name="Line 8">
              <a:extLst>
                <a:ext uri="{FF2B5EF4-FFF2-40B4-BE49-F238E27FC236}">
                  <a16:creationId xmlns:a16="http://schemas.microsoft.com/office/drawing/2014/main" id="{4611BE45-7D9E-489E-AF03-FA5E67F0B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0" name="Line 9">
              <a:extLst>
                <a:ext uri="{FF2B5EF4-FFF2-40B4-BE49-F238E27FC236}">
                  <a16:creationId xmlns:a16="http://schemas.microsoft.com/office/drawing/2014/main" id="{8F18E010-D36D-4B7F-A472-5D8066616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1" name="Line 10">
              <a:extLst>
                <a:ext uri="{FF2B5EF4-FFF2-40B4-BE49-F238E27FC236}">
                  <a16:creationId xmlns:a16="http://schemas.microsoft.com/office/drawing/2014/main" id="{C58F9EF8-D292-4433-8680-D29FEBA9A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2" name="Line 11">
              <a:extLst>
                <a:ext uri="{FF2B5EF4-FFF2-40B4-BE49-F238E27FC236}">
                  <a16:creationId xmlns:a16="http://schemas.microsoft.com/office/drawing/2014/main" id="{0794F5C7-3A9D-48A6-A2A6-1B1F166C6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3" name="Line 12">
              <a:extLst>
                <a:ext uri="{FF2B5EF4-FFF2-40B4-BE49-F238E27FC236}">
                  <a16:creationId xmlns:a16="http://schemas.microsoft.com/office/drawing/2014/main" id="{70F36C63-45B6-4CC7-A931-DCF79D72B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4" name="Line 13">
              <a:extLst>
                <a:ext uri="{FF2B5EF4-FFF2-40B4-BE49-F238E27FC236}">
                  <a16:creationId xmlns:a16="http://schemas.microsoft.com/office/drawing/2014/main" id="{E090D616-9150-44F1-97DF-F8B8735D0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5" name="Line 14">
              <a:extLst>
                <a:ext uri="{FF2B5EF4-FFF2-40B4-BE49-F238E27FC236}">
                  <a16:creationId xmlns:a16="http://schemas.microsoft.com/office/drawing/2014/main" id="{8950C8AF-0D22-4A80-A505-776D97F91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6" name="Line 15">
              <a:extLst>
                <a:ext uri="{FF2B5EF4-FFF2-40B4-BE49-F238E27FC236}">
                  <a16:creationId xmlns:a16="http://schemas.microsoft.com/office/drawing/2014/main" id="{837ED854-A0EB-429D-8DBE-288E74BC7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7" name="Line 16">
              <a:extLst>
                <a:ext uri="{FF2B5EF4-FFF2-40B4-BE49-F238E27FC236}">
                  <a16:creationId xmlns:a16="http://schemas.microsoft.com/office/drawing/2014/main" id="{2902FB8B-AA1A-4987-8AB5-1EC92918E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8" name="Line 17">
              <a:extLst>
                <a:ext uri="{FF2B5EF4-FFF2-40B4-BE49-F238E27FC236}">
                  <a16:creationId xmlns:a16="http://schemas.microsoft.com/office/drawing/2014/main" id="{F94D88BF-C9FB-407A-A147-0B96E756B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69" name="Line 18">
              <a:extLst>
                <a:ext uri="{FF2B5EF4-FFF2-40B4-BE49-F238E27FC236}">
                  <a16:creationId xmlns:a16="http://schemas.microsoft.com/office/drawing/2014/main" id="{B60B365D-97F7-4415-BDD8-F259D8FD4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0" name="Line 19">
              <a:extLst>
                <a:ext uri="{FF2B5EF4-FFF2-40B4-BE49-F238E27FC236}">
                  <a16:creationId xmlns:a16="http://schemas.microsoft.com/office/drawing/2014/main" id="{57EADB0F-96E0-40F4-8F5E-232D6DAE0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1" name="Line 20">
              <a:extLst>
                <a:ext uri="{FF2B5EF4-FFF2-40B4-BE49-F238E27FC236}">
                  <a16:creationId xmlns:a16="http://schemas.microsoft.com/office/drawing/2014/main" id="{359C7DA6-5C2D-48E3-8352-33C23BF06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2" name="Line 21">
              <a:extLst>
                <a:ext uri="{FF2B5EF4-FFF2-40B4-BE49-F238E27FC236}">
                  <a16:creationId xmlns:a16="http://schemas.microsoft.com/office/drawing/2014/main" id="{84E03630-8CD5-4554-851E-44FD77C74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3" name="Line 22">
              <a:extLst>
                <a:ext uri="{FF2B5EF4-FFF2-40B4-BE49-F238E27FC236}">
                  <a16:creationId xmlns:a16="http://schemas.microsoft.com/office/drawing/2014/main" id="{FC7D14E7-EC8E-42C6-BB35-AA5F31357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4" name="Line 23">
              <a:extLst>
                <a:ext uri="{FF2B5EF4-FFF2-40B4-BE49-F238E27FC236}">
                  <a16:creationId xmlns:a16="http://schemas.microsoft.com/office/drawing/2014/main" id="{3393E89E-7339-4294-AAAB-2E9E0A9DE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5" name="Line 24">
              <a:extLst>
                <a:ext uri="{FF2B5EF4-FFF2-40B4-BE49-F238E27FC236}">
                  <a16:creationId xmlns:a16="http://schemas.microsoft.com/office/drawing/2014/main" id="{586CB9D9-6C47-4620-8C22-41B5DAE39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6" name="Line 25">
              <a:extLst>
                <a:ext uri="{FF2B5EF4-FFF2-40B4-BE49-F238E27FC236}">
                  <a16:creationId xmlns:a16="http://schemas.microsoft.com/office/drawing/2014/main" id="{0E260CC0-0AC8-4912-9A22-BD1E76A1F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7" name="Line 26">
              <a:extLst>
                <a:ext uri="{FF2B5EF4-FFF2-40B4-BE49-F238E27FC236}">
                  <a16:creationId xmlns:a16="http://schemas.microsoft.com/office/drawing/2014/main" id="{255B9A74-BC97-494C-AFEB-EF6300E0A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8" name="Line 27">
              <a:extLst>
                <a:ext uri="{FF2B5EF4-FFF2-40B4-BE49-F238E27FC236}">
                  <a16:creationId xmlns:a16="http://schemas.microsoft.com/office/drawing/2014/main" id="{A2640E0D-DE07-47FE-B11B-589EE66A7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79" name="Line 28">
              <a:extLst>
                <a:ext uri="{FF2B5EF4-FFF2-40B4-BE49-F238E27FC236}">
                  <a16:creationId xmlns:a16="http://schemas.microsoft.com/office/drawing/2014/main" id="{4938A419-6D93-4A15-80C9-7189AC6D2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80" name="Line 29">
              <a:extLst>
                <a:ext uri="{FF2B5EF4-FFF2-40B4-BE49-F238E27FC236}">
                  <a16:creationId xmlns:a16="http://schemas.microsoft.com/office/drawing/2014/main" id="{07D7390A-C7A3-4D46-B001-CF4488A67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81" name="Line 30">
              <a:extLst>
                <a:ext uri="{FF2B5EF4-FFF2-40B4-BE49-F238E27FC236}">
                  <a16:creationId xmlns:a16="http://schemas.microsoft.com/office/drawing/2014/main" id="{608D160D-41C4-4C50-8EEA-09F8C8DD3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82" name="Line 31">
              <a:extLst>
                <a:ext uri="{FF2B5EF4-FFF2-40B4-BE49-F238E27FC236}">
                  <a16:creationId xmlns:a16="http://schemas.microsoft.com/office/drawing/2014/main" id="{6FDEE95A-7612-4F9D-90C0-2EF37375C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83" name="Line 32">
              <a:extLst>
                <a:ext uri="{FF2B5EF4-FFF2-40B4-BE49-F238E27FC236}">
                  <a16:creationId xmlns:a16="http://schemas.microsoft.com/office/drawing/2014/main" id="{0202201B-1E9D-4AEC-B841-2EE45C485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84" name="Freeform 33">
              <a:extLst>
                <a:ext uri="{FF2B5EF4-FFF2-40B4-BE49-F238E27FC236}">
                  <a16:creationId xmlns:a16="http://schemas.microsoft.com/office/drawing/2014/main" id="{8875EDFA-17AC-493E-84E2-937DFDD9D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785" name="Freeform 34">
              <a:extLst>
                <a:ext uri="{FF2B5EF4-FFF2-40B4-BE49-F238E27FC236}">
                  <a16:creationId xmlns:a16="http://schemas.microsoft.com/office/drawing/2014/main" id="{5D76E234-039E-45D5-A669-7A022982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86" name="Freeform 35">
              <a:extLst>
                <a:ext uri="{FF2B5EF4-FFF2-40B4-BE49-F238E27FC236}">
                  <a16:creationId xmlns:a16="http://schemas.microsoft.com/office/drawing/2014/main" id="{C85C2142-C3B2-4C52-900F-698F0C8EB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87" name="Freeform 36">
              <a:extLst>
                <a:ext uri="{FF2B5EF4-FFF2-40B4-BE49-F238E27FC236}">
                  <a16:creationId xmlns:a16="http://schemas.microsoft.com/office/drawing/2014/main" id="{AE7E1C0A-7F83-4A49-A587-B3AA09DF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88" name="Freeform 37">
              <a:extLst>
                <a:ext uri="{FF2B5EF4-FFF2-40B4-BE49-F238E27FC236}">
                  <a16:creationId xmlns:a16="http://schemas.microsoft.com/office/drawing/2014/main" id="{AA99F88A-A5F7-43DC-98E0-EF1413D2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89" name="Freeform 38">
              <a:extLst>
                <a:ext uri="{FF2B5EF4-FFF2-40B4-BE49-F238E27FC236}">
                  <a16:creationId xmlns:a16="http://schemas.microsoft.com/office/drawing/2014/main" id="{60A894CC-43A8-4C3E-8572-FBD6EEDE6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90" name="Freeform 39">
              <a:extLst>
                <a:ext uri="{FF2B5EF4-FFF2-40B4-BE49-F238E27FC236}">
                  <a16:creationId xmlns:a16="http://schemas.microsoft.com/office/drawing/2014/main" id="{BE81348C-C292-49D6-9A01-717FB9BBC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91" name="Freeform 40">
              <a:extLst>
                <a:ext uri="{FF2B5EF4-FFF2-40B4-BE49-F238E27FC236}">
                  <a16:creationId xmlns:a16="http://schemas.microsoft.com/office/drawing/2014/main" id="{5E049B39-1BCA-4FD1-BDF0-6CFB75A49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92" name="Freeform 41">
              <a:extLst>
                <a:ext uri="{FF2B5EF4-FFF2-40B4-BE49-F238E27FC236}">
                  <a16:creationId xmlns:a16="http://schemas.microsoft.com/office/drawing/2014/main" id="{7C6D92F9-8903-44FA-BD35-CC62DB159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93" name="Rectangle 42">
              <a:extLst>
                <a:ext uri="{FF2B5EF4-FFF2-40B4-BE49-F238E27FC236}">
                  <a16:creationId xmlns:a16="http://schemas.microsoft.com/office/drawing/2014/main" id="{3C1FD6A3-A56A-4D93-9B06-9F2C48252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3243"/>
              <a:ext cx="7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0</a:t>
              </a:r>
              <a:endParaRPr lang="fr-FR" altLang="fr-FR" sz="1400"/>
            </a:p>
          </p:txBody>
        </p:sp>
        <p:sp>
          <p:nvSpPr>
            <p:cNvPr id="72794" name="Rectangle 43">
              <a:extLst>
                <a:ext uri="{FF2B5EF4-FFF2-40B4-BE49-F238E27FC236}">
                  <a16:creationId xmlns:a16="http://schemas.microsoft.com/office/drawing/2014/main" id="{39B43CC1-D002-4579-AC82-4F83649CD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111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10</a:t>
              </a:r>
              <a:endParaRPr lang="fr-FR" altLang="fr-FR" sz="1400"/>
            </a:p>
          </p:txBody>
        </p:sp>
        <p:sp>
          <p:nvSpPr>
            <p:cNvPr id="72795" name="Rectangle 44">
              <a:extLst>
                <a:ext uri="{FF2B5EF4-FFF2-40B4-BE49-F238E27FC236}">
                  <a16:creationId xmlns:a16="http://schemas.microsoft.com/office/drawing/2014/main" id="{0AB85727-66D3-42BD-A5DA-6B99735C7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973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20</a:t>
              </a:r>
              <a:endParaRPr lang="fr-FR" altLang="fr-FR" sz="1400"/>
            </a:p>
          </p:txBody>
        </p:sp>
        <p:sp>
          <p:nvSpPr>
            <p:cNvPr id="72796" name="Rectangle 45">
              <a:extLst>
                <a:ext uri="{FF2B5EF4-FFF2-40B4-BE49-F238E27FC236}">
                  <a16:creationId xmlns:a16="http://schemas.microsoft.com/office/drawing/2014/main" id="{49E0C958-1F9F-4138-ABE6-14A77EC49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841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30</a:t>
              </a:r>
              <a:endParaRPr lang="fr-FR" altLang="fr-FR" sz="1400"/>
            </a:p>
          </p:txBody>
        </p:sp>
        <p:sp>
          <p:nvSpPr>
            <p:cNvPr id="72797" name="Rectangle 46">
              <a:extLst>
                <a:ext uri="{FF2B5EF4-FFF2-40B4-BE49-F238E27FC236}">
                  <a16:creationId xmlns:a16="http://schemas.microsoft.com/office/drawing/2014/main" id="{ECC8C88A-03CB-46FB-9279-50CD98116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709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40</a:t>
              </a:r>
              <a:endParaRPr lang="fr-FR" altLang="fr-FR" sz="1400"/>
            </a:p>
          </p:txBody>
        </p:sp>
        <p:sp>
          <p:nvSpPr>
            <p:cNvPr id="72798" name="Rectangle 47">
              <a:extLst>
                <a:ext uri="{FF2B5EF4-FFF2-40B4-BE49-F238E27FC236}">
                  <a16:creationId xmlns:a16="http://schemas.microsoft.com/office/drawing/2014/main" id="{6F7A79AD-4554-4BB6-B142-375269D87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57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50</a:t>
              </a:r>
              <a:endParaRPr lang="fr-FR" altLang="fr-FR" sz="1400"/>
            </a:p>
          </p:txBody>
        </p:sp>
        <p:sp>
          <p:nvSpPr>
            <p:cNvPr id="72799" name="Rectangle 48">
              <a:extLst>
                <a:ext uri="{FF2B5EF4-FFF2-40B4-BE49-F238E27FC236}">
                  <a16:creationId xmlns:a16="http://schemas.microsoft.com/office/drawing/2014/main" id="{57305327-8AF0-4FA9-A288-0257F9CD4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439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60</a:t>
              </a:r>
              <a:endParaRPr lang="fr-FR" altLang="fr-FR" sz="1400"/>
            </a:p>
          </p:txBody>
        </p:sp>
        <p:sp>
          <p:nvSpPr>
            <p:cNvPr id="72800" name="Rectangle 49">
              <a:extLst>
                <a:ext uri="{FF2B5EF4-FFF2-40B4-BE49-F238E27FC236}">
                  <a16:creationId xmlns:a16="http://schemas.microsoft.com/office/drawing/2014/main" id="{BC16FFEA-4513-40F9-A43F-37C22C407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307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70</a:t>
              </a:r>
              <a:endParaRPr lang="fr-FR" altLang="fr-FR" sz="1400"/>
            </a:p>
          </p:txBody>
        </p:sp>
        <p:sp>
          <p:nvSpPr>
            <p:cNvPr id="72801" name="Rectangle 50">
              <a:extLst>
                <a:ext uri="{FF2B5EF4-FFF2-40B4-BE49-F238E27FC236}">
                  <a16:creationId xmlns:a16="http://schemas.microsoft.com/office/drawing/2014/main" id="{62D2D8FE-A452-481B-A1E6-F23B886EF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175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80</a:t>
              </a:r>
              <a:endParaRPr lang="fr-FR" altLang="fr-FR" sz="1400"/>
            </a:p>
          </p:txBody>
        </p:sp>
        <p:sp>
          <p:nvSpPr>
            <p:cNvPr id="72802" name="Rectangle 51">
              <a:extLst>
                <a:ext uri="{FF2B5EF4-FFF2-40B4-BE49-F238E27FC236}">
                  <a16:creationId xmlns:a16="http://schemas.microsoft.com/office/drawing/2014/main" id="{6CA84631-A515-42DF-9529-AAD899CD4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037"/>
              <a:ext cx="14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90</a:t>
              </a:r>
              <a:endParaRPr lang="fr-FR" altLang="fr-FR" sz="1400"/>
            </a:p>
          </p:txBody>
        </p:sp>
        <p:sp>
          <p:nvSpPr>
            <p:cNvPr id="72803" name="Rectangle 52">
              <a:extLst>
                <a:ext uri="{FF2B5EF4-FFF2-40B4-BE49-F238E27FC236}">
                  <a16:creationId xmlns:a16="http://schemas.microsoft.com/office/drawing/2014/main" id="{DF306A36-38A8-42C7-BEE3-C4A98DEF7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1905"/>
              <a:ext cx="22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100</a:t>
              </a:r>
              <a:endParaRPr lang="fr-FR" altLang="fr-FR" sz="1400"/>
            </a:p>
          </p:txBody>
        </p:sp>
        <p:sp>
          <p:nvSpPr>
            <p:cNvPr id="72804" name="Rectangle 53">
              <a:extLst>
                <a:ext uri="{FF2B5EF4-FFF2-40B4-BE49-F238E27FC236}">
                  <a16:creationId xmlns:a16="http://schemas.microsoft.com/office/drawing/2014/main" id="{FA92DEA4-E7F4-43DE-A1D8-BCFAFCB2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357"/>
              <a:ext cx="7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0</a:t>
              </a:r>
              <a:endParaRPr lang="fr-FR" altLang="fr-FR" sz="1400"/>
            </a:p>
          </p:txBody>
        </p:sp>
        <p:sp>
          <p:nvSpPr>
            <p:cNvPr id="72805" name="Rectangle 54">
              <a:extLst>
                <a:ext uri="{FF2B5EF4-FFF2-40B4-BE49-F238E27FC236}">
                  <a16:creationId xmlns:a16="http://schemas.microsoft.com/office/drawing/2014/main" id="{DCF4F925-4B7A-47D4-AA4D-63F32459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35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20</a:t>
              </a:r>
              <a:endParaRPr lang="fr-FR" altLang="fr-FR" sz="1400"/>
            </a:p>
          </p:txBody>
        </p:sp>
        <p:sp>
          <p:nvSpPr>
            <p:cNvPr id="72806" name="Rectangle 55">
              <a:extLst>
                <a:ext uri="{FF2B5EF4-FFF2-40B4-BE49-F238E27FC236}">
                  <a16:creationId xmlns:a16="http://schemas.microsoft.com/office/drawing/2014/main" id="{25C5BE0C-34E0-499F-AB31-D6BD64D46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335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40</a:t>
              </a:r>
              <a:endParaRPr lang="fr-FR" altLang="fr-FR" sz="1400"/>
            </a:p>
          </p:txBody>
        </p:sp>
        <p:sp>
          <p:nvSpPr>
            <p:cNvPr id="72807" name="Rectangle 56">
              <a:extLst>
                <a:ext uri="{FF2B5EF4-FFF2-40B4-BE49-F238E27FC236}">
                  <a16:creationId xmlns:a16="http://schemas.microsoft.com/office/drawing/2014/main" id="{A24C68A0-6E99-4874-B3E5-21E3B703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3357"/>
              <a:ext cx="15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60</a:t>
              </a:r>
              <a:endParaRPr lang="fr-FR" altLang="fr-FR" sz="1400"/>
            </a:p>
          </p:txBody>
        </p:sp>
        <p:sp>
          <p:nvSpPr>
            <p:cNvPr id="72808" name="Rectangle 57">
              <a:extLst>
                <a:ext uri="{FF2B5EF4-FFF2-40B4-BE49-F238E27FC236}">
                  <a16:creationId xmlns:a16="http://schemas.microsoft.com/office/drawing/2014/main" id="{B6E6A0C1-2571-4D9B-9C2C-E72B9A60E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3357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80</a:t>
              </a:r>
              <a:endParaRPr lang="fr-FR" altLang="fr-FR" sz="1400"/>
            </a:p>
          </p:txBody>
        </p:sp>
        <p:sp>
          <p:nvSpPr>
            <p:cNvPr id="72809" name="Rectangle 58">
              <a:extLst>
                <a:ext uri="{FF2B5EF4-FFF2-40B4-BE49-F238E27FC236}">
                  <a16:creationId xmlns:a16="http://schemas.microsoft.com/office/drawing/2014/main" id="{7A911CF9-965B-41ED-A954-9F87271EC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3357"/>
              <a:ext cx="22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</a:rPr>
                <a:t>100</a:t>
              </a:r>
              <a:endParaRPr lang="fr-FR" altLang="fr-FR" sz="1400"/>
            </a:p>
          </p:txBody>
        </p:sp>
      </p:grpSp>
      <p:sp>
        <p:nvSpPr>
          <p:cNvPr id="72709" name="Text Box 59">
            <a:extLst>
              <a:ext uri="{FF2B5EF4-FFF2-40B4-BE49-F238E27FC236}">
                <a16:creationId xmlns:a16="http://schemas.microsoft.com/office/drawing/2014/main" id="{E1271206-103A-45DD-AC43-C35107DB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5799138"/>
            <a:ext cx="906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temps</a:t>
            </a:r>
          </a:p>
        </p:txBody>
      </p:sp>
      <p:grpSp>
        <p:nvGrpSpPr>
          <p:cNvPr id="162876" name="Group 60">
            <a:extLst>
              <a:ext uri="{FF2B5EF4-FFF2-40B4-BE49-F238E27FC236}">
                <a16:creationId xmlns:a16="http://schemas.microsoft.com/office/drawing/2014/main" id="{344D67EB-71A1-4344-B20D-CE19C93051C8}"/>
              </a:ext>
            </a:extLst>
          </p:cNvPr>
          <p:cNvGrpSpPr>
            <a:grpSpLocks/>
          </p:cNvGrpSpPr>
          <p:nvPr/>
        </p:nvGrpSpPr>
        <p:grpSpPr bwMode="auto">
          <a:xfrm>
            <a:off x="4803775" y="2708275"/>
            <a:ext cx="5214938" cy="3384550"/>
            <a:chOff x="2690" y="1706"/>
            <a:chExt cx="2920" cy="2132"/>
          </a:xfrm>
        </p:grpSpPr>
        <p:grpSp>
          <p:nvGrpSpPr>
            <p:cNvPr id="72719" name="Group 61">
              <a:extLst>
                <a:ext uri="{FF2B5EF4-FFF2-40B4-BE49-F238E27FC236}">
                  <a16:creationId xmlns:a16="http://schemas.microsoft.com/office/drawing/2014/main" id="{BEFAC102-4BE4-4B3A-BAAF-A8EA00B6D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933"/>
              <a:ext cx="2775" cy="1712"/>
              <a:chOff x="2835" y="1769"/>
              <a:chExt cx="2897" cy="1575"/>
            </a:xfrm>
          </p:grpSpPr>
          <p:sp>
            <p:nvSpPr>
              <p:cNvPr id="72722" name="Line 62">
                <a:extLst>
                  <a:ext uri="{FF2B5EF4-FFF2-40B4-BE49-F238E27FC236}">
                    <a16:creationId xmlns:a16="http://schemas.microsoft.com/office/drawing/2014/main" id="{307FE90B-2631-4E1E-9C29-0BCDA68FB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711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23" name="Line 63">
                <a:extLst>
                  <a:ext uri="{FF2B5EF4-FFF2-40B4-BE49-F238E27FC236}">
                    <a16:creationId xmlns:a16="http://schemas.microsoft.com/office/drawing/2014/main" id="{C80D4F3A-6D2C-45B1-A7CB-3157C8A86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261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24" name="Line 64">
                <a:extLst>
                  <a:ext uri="{FF2B5EF4-FFF2-40B4-BE49-F238E27FC236}">
                    <a16:creationId xmlns:a16="http://schemas.microsoft.com/office/drawing/2014/main" id="{4BEF632A-0D8E-4F55-9DD3-5591259FB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817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25" name="Line 65">
                <a:extLst>
                  <a:ext uri="{FF2B5EF4-FFF2-40B4-BE49-F238E27FC236}">
                    <a16:creationId xmlns:a16="http://schemas.microsoft.com/office/drawing/2014/main" id="{895DA8CF-C7B1-405C-9AFA-994DCF2A4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817"/>
                <a:ext cx="1" cy="13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26" name="Line 66">
                <a:extLst>
                  <a:ext uri="{FF2B5EF4-FFF2-40B4-BE49-F238E27FC236}">
                    <a16:creationId xmlns:a16="http://schemas.microsoft.com/office/drawing/2014/main" id="{4978D38F-B6E7-418D-B4B5-FE6E5587D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3155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27" name="Line 67">
                <a:extLst>
                  <a:ext uri="{FF2B5EF4-FFF2-40B4-BE49-F238E27FC236}">
                    <a16:creationId xmlns:a16="http://schemas.microsoft.com/office/drawing/2014/main" id="{E019F1B5-9FCF-4CF5-9F67-A0FD99E9D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2711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28" name="Line 68">
                <a:extLst>
                  <a:ext uri="{FF2B5EF4-FFF2-40B4-BE49-F238E27FC236}">
                    <a16:creationId xmlns:a16="http://schemas.microsoft.com/office/drawing/2014/main" id="{58A1DC49-0AE5-438B-9B06-198F4B407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2261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29" name="Line 69">
                <a:extLst>
                  <a:ext uri="{FF2B5EF4-FFF2-40B4-BE49-F238E27FC236}">
                    <a16:creationId xmlns:a16="http://schemas.microsoft.com/office/drawing/2014/main" id="{8E1ED79A-4F8D-4CA3-8A82-9B62D38F6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1817"/>
                <a:ext cx="2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0" name="Line 70">
                <a:extLst>
                  <a:ext uri="{FF2B5EF4-FFF2-40B4-BE49-F238E27FC236}">
                    <a16:creationId xmlns:a16="http://schemas.microsoft.com/office/drawing/2014/main" id="{9C9BBCFD-D1CE-4AF3-8BD4-4C8FD4C4D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155"/>
                <a:ext cx="252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1" name="Line 71">
                <a:extLst>
                  <a:ext uri="{FF2B5EF4-FFF2-40B4-BE49-F238E27FC236}">
                    <a16:creationId xmlns:a16="http://schemas.microsoft.com/office/drawing/2014/main" id="{255E3E70-ED9A-4D54-9D17-86A56EADD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2" name="Line 72">
                <a:extLst>
                  <a:ext uri="{FF2B5EF4-FFF2-40B4-BE49-F238E27FC236}">
                    <a16:creationId xmlns:a16="http://schemas.microsoft.com/office/drawing/2014/main" id="{A095D6D4-699B-411E-9361-D25B0C241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6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3" name="Line 73">
                <a:extLst>
                  <a:ext uri="{FF2B5EF4-FFF2-40B4-BE49-F238E27FC236}">
                    <a16:creationId xmlns:a16="http://schemas.microsoft.com/office/drawing/2014/main" id="{D32565D7-F0D1-4F1E-AEE8-F01F4C241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0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4" name="Line 74">
                <a:extLst>
                  <a:ext uri="{FF2B5EF4-FFF2-40B4-BE49-F238E27FC236}">
                    <a16:creationId xmlns:a16="http://schemas.microsoft.com/office/drawing/2014/main" id="{229B1E7F-B16C-4AE8-8B2C-6DAD57BDA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0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5" name="Line 75">
                <a:extLst>
                  <a:ext uri="{FF2B5EF4-FFF2-40B4-BE49-F238E27FC236}">
                    <a16:creationId xmlns:a16="http://schemas.microsoft.com/office/drawing/2014/main" id="{ACC933C7-5CA0-4A16-B3B0-3216E68E0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4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6" name="Line 76">
                <a:extLst>
                  <a:ext uri="{FF2B5EF4-FFF2-40B4-BE49-F238E27FC236}">
                    <a16:creationId xmlns:a16="http://schemas.microsoft.com/office/drawing/2014/main" id="{FE0B6EB3-B390-49F4-985F-114E2954D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8" y="3155"/>
                <a:ext cx="1" cy="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7" name="Freeform 77">
                <a:extLst>
                  <a:ext uri="{FF2B5EF4-FFF2-40B4-BE49-F238E27FC236}">
                    <a16:creationId xmlns:a16="http://schemas.microsoft.com/office/drawing/2014/main" id="{8FD8481B-8E94-49F9-8314-784101E51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817"/>
                <a:ext cx="2526" cy="972"/>
              </a:xfrm>
              <a:custGeom>
                <a:avLst/>
                <a:gdLst>
                  <a:gd name="T0" fmla="*/ 0 w 421"/>
                  <a:gd name="T1" fmla="*/ 0 h 162"/>
                  <a:gd name="T2" fmla="*/ 2147483646 w 421"/>
                  <a:gd name="T3" fmla="*/ 2147483646 h 162"/>
                  <a:gd name="T4" fmla="*/ 2147483646 w 421"/>
                  <a:gd name="T5" fmla="*/ 2147483646 h 162"/>
                  <a:gd name="T6" fmla="*/ 2147483646 w 421"/>
                  <a:gd name="T7" fmla="*/ 2147483646 h 162"/>
                  <a:gd name="T8" fmla="*/ 2147483646 w 421"/>
                  <a:gd name="T9" fmla="*/ 2147483646 h 162"/>
                  <a:gd name="T10" fmla="*/ 2147483646 w 421"/>
                  <a:gd name="T11" fmla="*/ 2147483646 h 162"/>
                  <a:gd name="T12" fmla="*/ 2147483646 w 421"/>
                  <a:gd name="T13" fmla="*/ 2147483646 h 162"/>
                  <a:gd name="T14" fmla="*/ 2147483646 w 421"/>
                  <a:gd name="T15" fmla="*/ 2147483646 h 1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1" h="162">
                    <a:moveTo>
                      <a:pt x="0" y="0"/>
                    </a:moveTo>
                    <a:lnTo>
                      <a:pt x="4" y="2"/>
                    </a:lnTo>
                    <a:lnTo>
                      <a:pt x="42" y="16"/>
                    </a:lnTo>
                    <a:lnTo>
                      <a:pt x="84" y="32"/>
                    </a:lnTo>
                    <a:lnTo>
                      <a:pt x="168" y="65"/>
                    </a:lnTo>
                    <a:lnTo>
                      <a:pt x="211" y="81"/>
                    </a:lnTo>
                    <a:lnTo>
                      <a:pt x="295" y="113"/>
                    </a:lnTo>
                    <a:lnTo>
                      <a:pt x="421" y="162"/>
                    </a:lnTo>
                  </a:path>
                </a:pathLst>
              </a:custGeom>
              <a:noFill/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8" name="Freeform 78">
                <a:extLst>
                  <a:ext uri="{FF2B5EF4-FFF2-40B4-BE49-F238E27FC236}">
                    <a16:creationId xmlns:a16="http://schemas.microsoft.com/office/drawing/2014/main" id="{21FEBB31-988E-4375-8FD7-28829AC24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180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39" name="Freeform 79">
                <a:extLst>
                  <a:ext uri="{FF2B5EF4-FFF2-40B4-BE49-F238E27FC236}">
                    <a16:creationId xmlns:a16="http://schemas.microsoft.com/office/drawing/2014/main" id="{5E90947D-669D-49CA-B9FB-EC35B5763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181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0" name="Freeform 80">
                <a:extLst>
                  <a:ext uri="{FF2B5EF4-FFF2-40B4-BE49-F238E27FC236}">
                    <a16:creationId xmlns:a16="http://schemas.microsoft.com/office/drawing/2014/main" id="{5A33D521-809B-4BA5-9DB1-4843A2A95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90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1" name="Freeform 81">
                <a:extLst>
                  <a:ext uri="{FF2B5EF4-FFF2-40B4-BE49-F238E27FC236}">
                    <a16:creationId xmlns:a16="http://schemas.microsoft.com/office/drawing/2014/main" id="{6CBE3FCF-B78F-43AF-B460-0E9EDD5C0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99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2" name="Freeform 82">
                <a:extLst>
                  <a:ext uri="{FF2B5EF4-FFF2-40B4-BE49-F238E27FC236}">
                    <a16:creationId xmlns:a16="http://schemas.microsoft.com/office/drawing/2014/main" id="{DC127006-A8E5-42B8-9275-0F7D2D3E4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19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3" name="Freeform 83">
                <a:extLst>
                  <a:ext uri="{FF2B5EF4-FFF2-40B4-BE49-F238E27FC236}">
                    <a16:creationId xmlns:a16="http://schemas.microsoft.com/office/drawing/2014/main" id="{3112BAA3-4664-4582-8255-C01F00419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29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4" name="Freeform 84">
                <a:extLst>
                  <a:ext uri="{FF2B5EF4-FFF2-40B4-BE49-F238E27FC236}">
                    <a16:creationId xmlns:a16="http://schemas.microsoft.com/office/drawing/2014/main" id="{826C1D29-3AB3-4EEC-95A5-706D698C7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" y="248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5" name="Freeform 85">
                <a:extLst>
                  <a:ext uri="{FF2B5EF4-FFF2-40B4-BE49-F238E27FC236}">
                    <a16:creationId xmlns:a16="http://schemas.microsoft.com/office/drawing/2014/main" id="{0DC26B26-5460-4FED-8A03-2AAEB79CC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" y="277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9050" cmpd="sng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46" name="Rectangle 86">
                <a:extLst>
                  <a:ext uri="{FF2B5EF4-FFF2-40B4-BE49-F238E27FC236}">
                    <a16:creationId xmlns:a16="http://schemas.microsoft.com/office/drawing/2014/main" id="{E77E79DB-8D25-477B-9BB3-44A2F25A2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" y="3107"/>
                <a:ext cx="162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0,1</a:t>
                </a:r>
                <a:endParaRPr lang="fr-FR" altLang="fr-FR" sz="1400"/>
              </a:p>
            </p:txBody>
          </p:sp>
          <p:sp>
            <p:nvSpPr>
              <p:cNvPr id="72747" name="Rectangle 87">
                <a:extLst>
                  <a:ext uri="{FF2B5EF4-FFF2-40B4-BE49-F238E27FC236}">
                    <a16:creationId xmlns:a16="http://schemas.microsoft.com/office/drawing/2014/main" id="{756118D2-C986-4E60-9BE6-0328F8364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2663"/>
                <a:ext cx="6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</a:t>
                </a:r>
                <a:endParaRPr lang="fr-FR" altLang="fr-FR" sz="1400"/>
              </a:p>
            </p:txBody>
          </p:sp>
          <p:sp>
            <p:nvSpPr>
              <p:cNvPr id="72748" name="Rectangle 88">
                <a:extLst>
                  <a:ext uri="{FF2B5EF4-FFF2-40B4-BE49-F238E27FC236}">
                    <a16:creationId xmlns:a16="http://schemas.microsoft.com/office/drawing/2014/main" id="{9F7F928F-21A6-457E-AE1F-3095B90DC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7" y="2213"/>
                <a:ext cx="129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10</a:t>
                </a:r>
                <a:endParaRPr lang="fr-FR" altLang="fr-FR" sz="1400"/>
              </a:p>
            </p:txBody>
          </p:sp>
          <p:sp>
            <p:nvSpPr>
              <p:cNvPr id="72749" name="Rectangle 89">
                <a:extLst>
                  <a:ext uri="{FF2B5EF4-FFF2-40B4-BE49-F238E27FC236}">
                    <a16:creationId xmlns:a16="http://schemas.microsoft.com/office/drawing/2014/main" id="{75A0B197-2A33-4DA6-8D0D-ECF97BB31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1769"/>
                <a:ext cx="19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100</a:t>
                </a:r>
                <a:endParaRPr lang="fr-FR" altLang="fr-FR" sz="1400"/>
              </a:p>
            </p:txBody>
          </p:sp>
          <p:sp>
            <p:nvSpPr>
              <p:cNvPr id="72750" name="Rectangle 90">
                <a:extLst>
                  <a:ext uri="{FF2B5EF4-FFF2-40B4-BE49-F238E27FC236}">
                    <a16:creationId xmlns:a16="http://schemas.microsoft.com/office/drawing/2014/main" id="{0E6392C1-A947-432F-AEE4-D4D41F77B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" y="3221"/>
                <a:ext cx="65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0</a:t>
                </a:r>
                <a:endParaRPr lang="fr-FR" altLang="fr-FR" sz="1400"/>
              </a:p>
            </p:txBody>
          </p:sp>
          <p:sp>
            <p:nvSpPr>
              <p:cNvPr id="72751" name="Rectangle 91">
                <a:extLst>
                  <a:ext uri="{FF2B5EF4-FFF2-40B4-BE49-F238E27FC236}">
                    <a16:creationId xmlns:a16="http://schemas.microsoft.com/office/drawing/2014/main" id="{FAAAA76E-1FB7-43F7-82D4-C6B6EAA8A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" y="3221"/>
                <a:ext cx="13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20</a:t>
                </a:r>
                <a:endParaRPr lang="fr-FR" altLang="fr-FR" sz="1400"/>
              </a:p>
            </p:txBody>
          </p:sp>
          <p:sp>
            <p:nvSpPr>
              <p:cNvPr id="72752" name="Rectangle 92">
                <a:extLst>
                  <a:ext uri="{FF2B5EF4-FFF2-40B4-BE49-F238E27FC236}">
                    <a16:creationId xmlns:a16="http://schemas.microsoft.com/office/drawing/2014/main" id="{DD749A3D-7937-48D9-9ABD-AB0D802E7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3221"/>
                <a:ext cx="12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40</a:t>
                </a:r>
                <a:endParaRPr lang="fr-FR" altLang="fr-FR" sz="1400"/>
              </a:p>
            </p:txBody>
          </p:sp>
          <p:sp>
            <p:nvSpPr>
              <p:cNvPr id="72753" name="Rectangle 93">
                <a:extLst>
                  <a:ext uri="{FF2B5EF4-FFF2-40B4-BE49-F238E27FC236}">
                    <a16:creationId xmlns:a16="http://schemas.microsoft.com/office/drawing/2014/main" id="{F3C060BD-C433-4232-BEEE-8DB804525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8" y="3221"/>
                <a:ext cx="13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60</a:t>
                </a:r>
                <a:endParaRPr lang="fr-FR" altLang="fr-FR" sz="1400"/>
              </a:p>
            </p:txBody>
          </p:sp>
          <p:sp>
            <p:nvSpPr>
              <p:cNvPr id="72754" name="Rectangle 94">
                <a:extLst>
                  <a:ext uri="{FF2B5EF4-FFF2-40B4-BE49-F238E27FC236}">
                    <a16:creationId xmlns:a16="http://schemas.microsoft.com/office/drawing/2014/main" id="{73727D71-9D8E-4726-82D4-42D82F1C0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2" y="3221"/>
                <a:ext cx="130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80</a:t>
                </a:r>
                <a:endParaRPr lang="fr-FR" altLang="fr-FR" sz="1400"/>
              </a:p>
            </p:txBody>
          </p:sp>
          <p:sp>
            <p:nvSpPr>
              <p:cNvPr id="72755" name="Rectangle 95">
                <a:extLst>
                  <a:ext uri="{FF2B5EF4-FFF2-40B4-BE49-F238E27FC236}">
                    <a16:creationId xmlns:a16="http://schemas.microsoft.com/office/drawing/2014/main" id="{EBA5B1D0-54E7-4895-A90D-98895366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8" y="3221"/>
                <a:ext cx="194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100</a:t>
                </a:r>
                <a:endParaRPr lang="fr-FR" altLang="fr-FR" sz="1400"/>
              </a:p>
            </p:txBody>
          </p:sp>
        </p:grpSp>
        <p:sp>
          <p:nvSpPr>
            <p:cNvPr id="72720" name="Text Box 96">
              <a:extLst>
                <a:ext uri="{FF2B5EF4-FFF2-40B4-BE49-F238E27FC236}">
                  <a16:creationId xmlns:a16="http://schemas.microsoft.com/office/drawing/2014/main" id="{3B70CE04-310A-46D6-BED6-9871D4956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1706"/>
              <a:ext cx="1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Log (concentrations)</a:t>
              </a:r>
            </a:p>
          </p:txBody>
        </p:sp>
        <p:sp>
          <p:nvSpPr>
            <p:cNvPr id="72721" name="Text Box 97">
              <a:extLst>
                <a:ext uri="{FF2B5EF4-FFF2-40B4-BE49-F238E27FC236}">
                  <a16:creationId xmlns:a16="http://schemas.microsoft.com/office/drawing/2014/main" id="{334E2516-8A74-4D11-AD9E-75003DFF3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3607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temps</a:t>
              </a:r>
            </a:p>
          </p:txBody>
        </p:sp>
      </p:grpSp>
      <p:sp>
        <p:nvSpPr>
          <p:cNvPr id="162914" name="Line 98">
            <a:extLst>
              <a:ext uri="{FF2B5EF4-FFF2-40B4-BE49-F238E27FC236}">
                <a16:creationId xmlns:a16="http://schemas.microsoft.com/office/drawing/2014/main" id="{5112B3A9-CEA5-42A1-8A03-3A1315A4D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933825"/>
            <a:ext cx="20224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915" name="Line 99">
            <a:extLst>
              <a:ext uri="{FF2B5EF4-FFF2-40B4-BE49-F238E27FC236}">
                <a16:creationId xmlns:a16="http://schemas.microsoft.com/office/drawing/2014/main" id="{2F2F7465-B6A6-4B68-91FC-DBFA00727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350" y="3716338"/>
            <a:ext cx="14160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916" name="Text Box 100">
            <a:extLst>
              <a:ext uri="{FF2B5EF4-FFF2-40B4-BE49-F238E27FC236}">
                <a16:creationId xmlns:a16="http://schemas.microsoft.com/office/drawing/2014/main" id="{6C73B270-7C76-4100-8D96-8412675B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357346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20</a:t>
            </a:r>
          </a:p>
        </p:txBody>
      </p:sp>
      <p:sp>
        <p:nvSpPr>
          <p:cNvPr id="162917" name="Line 101">
            <a:extLst>
              <a:ext uri="{FF2B5EF4-FFF2-40B4-BE49-F238E27FC236}">
                <a16:creationId xmlns:a16="http://schemas.microsoft.com/office/drawing/2014/main" id="{70BB4DBF-955A-4DAA-BEBE-472CD195E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0" y="3716338"/>
            <a:ext cx="0" cy="17287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918" name="Line 102">
            <a:extLst>
              <a:ext uri="{FF2B5EF4-FFF2-40B4-BE49-F238E27FC236}">
                <a16:creationId xmlns:a16="http://schemas.microsoft.com/office/drawing/2014/main" id="{4A730BBA-8588-41DD-8E3D-5B6D85B4D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1413" y="3933825"/>
            <a:ext cx="0" cy="15113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919" name="AutoShape 103">
            <a:extLst>
              <a:ext uri="{FF2B5EF4-FFF2-40B4-BE49-F238E27FC236}">
                <a16:creationId xmlns:a16="http://schemas.microsoft.com/office/drawing/2014/main" id="{02015D78-AAA6-41E8-8BBF-B1E32219649C}"/>
              </a:ext>
            </a:extLst>
          </p:cNvPr>
          <p:cNvSpPr>
            <a:spLocks/>
          </p:cNvSpPr>
          <p:nvPr/>
        </p:nvSpPr>
        <p:spPr bwMode="auto">
          <a:xfrm rot="-5400000">
            <a:off x="6988176" y="5446712"/>
            <a:ext cx="360362" cy="646113"/>
          </a:xfrm>
          <a:prstGeom prst="leftBrace">
            <a:avLst>
              <a:gd name="adj1" fmla="val 14941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2920" name="Text Box 104">
            <a:extLst>
              <a:ext uri="{FF2B5EF4-FFF2-40B4-BE49-F238E27FC236}">
                <a16:creationId xmlns:a16="http://schemas.microsoft.com/office/drawing/2014/main" id="{40262EC4-5121-495F-8DBF-D7F6C5B5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876925"/>
            <a:ext cx="738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9900"/>
                </a:solidFill>
              </a:rPr>
              <a:t>T</a:t>
            </a:r>
            <a:r>
              <a:rPr lang="fr-FR" altLang="fr-FR" sz="2800" b="1" baseline="-25000">
                <a:solidFill>
                  <a:srgbClr val="FF9900"/>
                </a:solidFill>
              </a:rPr>
              <a:t>1/2</a:t>
            </a:r>
          </a:p>
        </p:txBody>
      </p:sp>
      <p:sp>
        <p:nvSpPr>
          <p:cNvPr id="72718" name="Rectangle 105">
            <a:extLst>
              <a:ext uri="{FF2B5EF4-FFF2-40B4-BE49-F238E27FC236}">
                <a16:creationId xmlns:a16="http://schemas.microsoft.com/office/drawing/2014/main" id="{2AD1B0AD-8DC6-4E63-82DF-CC9E2A662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260350"/>
            <a:ext cx="971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Le temps de demi-vie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6" grpId="0"/>
      <p:bldP spid="162919" grpId="0" animBg="1"/>
      <p:bldP spid="1629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>
            <a:extLst>
              <a:ext uri="{FF2B5EF4-FFF2-40B4-BE49-F238E27FC236}">
                <a16:creationId xmlns:a16="http://schemas.microsoft.com/office/drawing/2014/main" id="{675F56D1-BD5D-4FD1-BEEB-DCD74B2998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5738" y="2795588"/>
            <a:ext cx="0" cy="313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55" name="Line 3">
            <a:extLst>
              <a:ext uri="{FF2B5EF4-FFF2-40B4-BE49-F238E27FC236}">
                <a16:creationId xmlns:a16="http://schemas.microsoft.com/office/drawing/2014/main" id="{BC9D1C64-3533-404B-8314-C2360F339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088" y="5924550"/>
            <a:ext cx="633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65BCB1B3-DA34-42D0-BDBD-42E602FE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6300788"/>
            <a:ext cx="1025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temps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38CDE4D-7DD5-4877-9B40-C8C28803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619375"/>
            <a:ext cx="922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Ln(C)</a:t>
            </a:r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48CDEB0A-6CC6-4277-AA2F-8072762EA552}"/>
              </a:ext>
            </a:extLst>
          </p:cNvPr>
          <p:cNvSpPr>
            <a:spLocks/>
          </p:cNvSpPr>
          <p:nvPr/>
        </p:nvSpPr>
        <p:spPr bwMode="auto">
          <a:xfrm>
            <a:off x="1582738" y="3268663"/>
            <a:ext cx="3798887" cy="2527300"/>
          </a:xfrm>
          <a:custGeom>
            <a:avLst/>
            <a:gdLst>
              <a:gd name="T0" fmla="*/ 0 w 2200"/>
              <a:gd name="T1" fmla="*/ 0 h 632"/>
              <a:gd name="T2" fmla="*/ 2147483646 w 2200"/>
              <a:gd name="T3" fmla="*/ 2147483646 h 632"/>
              <a:gd name="T4" fmla="*/ 2147483646 w 2200"/>
              <a:gd name="T5" fmla="*/ 2147483646 h 632"/>
              <a:gd name="T6" fmla="*/ 2147483646 w 2200"/>
              <a:gd name="T7" fmla="*/ 2147483646 h 632"/>
              <a:gd name="T8" fmla="*/ 2147483646 w 2200"/>
              <a:gd name="T9" fmla="*/ 2147483646 h 632"/>
              <a:gd name="T10" fmla="*/ 2147483646 w 2200"/>
              <a:gd name="T11" fmla="*/ 2147483646 h 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00" h="632">
                <a:moveTo>
                  <a:pt x="0" y="0"/>
                </a:moveTo>
                <a:cubicBezTo>
                  <a:pt x="32" y="40"/>
                  <a:pt x="133" y="188"/>
                  <a:pt x="192" y="240"/>
                </a:cubicBezTo>
                <a:cubicBezTo>
                  <a:pt x="251" y="292"/>
                  <a:pt x="285" y="292"/>
                  <a:pt x="352" y="312"/>
                </a:cubicBezTo>
                <a:lnTo>
                  <a:pt x="592" y="360"/>
                </a:lnTo>
                <a:lnTo>
                  <a:pt x="1144" y="456"/>
                </a:lnTo>
                <a:lnTo>
                  <a:pt x="2200" y="632"/>
                </a:lnTo>
              </a:path>
            </a:pathLst>
          </a:custGeom>
          <a:noFill/>
          <a:ln w="381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4871" name="Group 7">
            <a:extLst>
              <a:ext uri="{FF2B5EF4-FFF2-40B4-BE49-F238E27FC236}">
                <a16:creationId xmlns:a16="http://schemas.microsoft.com/office/drawing/2014/main" id="{1BA6C07A-1B54-4274-8045-2CD07A2A9EBC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836863"/>
            <a:ext cx="4668838" cy="865187"/>
            <a:chOff x="1246" y="1787"/>
            <a:chExt cx="2941" cy="545"/>
          </a:xfrm>
        </p:grpSpPr>
        <p:sp>
          <p:nvSpPr>
            <p:cNvPr id="74773" name="Rectangle 8">
              <a:extLst>
                <a:ext uri="{FF2B5EF4-FFF2-40B4-BE49-F238E27FC236}">
                  <a16:creationId xmlns:a16="http://schemas.microsoft.com/office/drawing/2014/main" id="{D67C5D18-DC0C-4C7A-922C-390502E9F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787"/>
              <a:ext cx="264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chemeClr val="bg2"/>
                  </a:solidFill>
                </a:rPr>
                <a:t>distribution + élimination</a:t>
              </a:r>
            </a:p>
          </p:txBody>
        </p:sp>
        <p:sp>
          <p:nvSpPr>
            <p:cNvPr id="74774" name="Line 9">
              <a:extLst>
                <a:ext uri="{FF2B5EF4-FFF2-40B4-BE49-F238E27FC236}">
                  <a16:creationId xmlns:a16="http://schemas.microsoft.com/office/drawing/2014/main" id="{1B6C203B-20EC-4F78-B685-8C2ABEBE3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" y="2059"/>
              <a:ext cx="20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74" name="Group 10">
            <a:extLst>
              <a:ext uri="{FF2B5EF4-FFF2-40B4-BE49-F238E27FC236}">
                <a16:creationId xmlns:a16="http://schemas.microsoft.com/office/drawing/2014/main" id="{05FA1449-B21A-4F60-9A25-8D49081ED8F4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4352925"/>
            <a:ext cx="3032125" cy="649288"/>
            <a:chOff x="2393" y="2742"/>
            <a:chExt cx="1910" cy="409"/>
          </a:xfrm>
        </p:grpSpPr>
        <p:sp>
          <p:nvSpPr>
            <p:cNvPr id="74771" name="Rectangle 11">
              <a:extLst>
                <a:ext uri="{FF2B5EF4-FFF2-40B4-BE49-F238E27FC236}">
                  <a16:creationId xmlns:a16="http://schemas.microsoft.com/office/drawing/2014/main" id="{67A1607A-B3D3-4EB1-A1F1-4E0C1EE35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742"/>
              <a:ext cx="146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500" b="1">
                  <a:solidFill>
                    <a:srgbClr val="009900"/>
                  </a:solidFill>
                </a:rPr>
                <a:t>élimination</a:t>
              </a:r>
            </a:p>
          </p:txBody>
        </p:sp>
        <p:sp>
          <p:nvSpPr>
            <p:cNvPr id="74772" name="Line 12">
              <a:extLst>
                <a:ext uri="{FF2B5EF4-FFF2-40B4-BE49-F238E27FC236}">
                  <a16:creationId xmlns:a16="http://schemas.microsoft.com/office/drawing/2014/main" id="{B74F4650-1904-42B5-9404-6955F7565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3" y="3014"/>
              <a:ext cx="299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4761" name="Rectangle 13">
            <a:extLst>
              <a:ext uri="{FF2B5EF4-FFF2-40B4-BE49-F238E27FC236}">
                <a16:creationId xmlns:a16="http://schemas.microsoft.com/office/drawing/2014/main" id="{01377AFD-E6F5-4BD1-B8B7-FC68B7C8B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  <p:sp>
        <p:nvSpPr>
          <p:cNvPr id="164878" name="Line 14">
            <a:extLst>
              <a:ext uri="{FF2B5EF4-FFF2-40B4-BE49-F238E27FC236}">
                <a16:creationId xmlns:a16="http://schemas.microsoft.com/office/drawing/2014/main" id="{7E7A04A5-CAE2-44F0-89ED-5DA26F4A4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150" y="5148263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9" name="Line 15">
            <a:extLst>
              <a:ext uri="{FF2B5EF4-FFF2-40B4-BE49-F238E27FC236}">
                <a16:creationId xmlns:a16="http://schemas.microsoft.com/office/drawing/2014/main" id="{F3B722D0-1F68-4B49-A7BE-06F79E7E1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150" y="4876800"/>
            <a:ext cx="16319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15B39A9A-7627-4993-A1D6-4CF47F5C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724400"/>
            <a:ext cx="43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20</a:t>
            </a:r>
          </a:p>
        </p:txBody>
      </p:sp>
      <p:sp>
        <p:nvSpPr>
          <p:cNvPr id="164881" name="Line 17">
            <a:extLst>
              <a:ext uri="{FF2B5EF4-FFF2-40B4-BE49-F238E27FC236}">
                <a16:creationId xmlns:a16="http://schemas.microsoft.com/office/drawing/2014/main" id="{499C9916-29F9-41FE-BCA3-2149154CD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3" y="4868863"/>
            <a:ext cx="1587" cy="10382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82" name="Line 18">
            <a:extLst>
              <a:ext uri="{FF2B5EF4-FFF2-40B4-BE49-F238E27FC236}">
                <a16:creationId xmlns:a16="http://schemas.microsoft.com/office/drawing/2014/main" id="{1167B73B-3701-4C0D-92F1-2ED14BBB4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613" y="5157788"/>
            <a:ext cx="0" cy="7493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83" name="AutoShape 19">
            <a:extLst>
              <a:ext uri="{FF2B5EF4-FFF2-40B4-BE49-F238E27FC236}">
                <a16:creationId xmlns:a16="http://schemas.microsoft.com/office/drawing/2014/main" id="{48E3202F-B894-46D6-934E-5A759A1FB257}"/>
              </a:ext>
            </a:extLst>
          </p:cNvPr>
          <p:cNvSpPr>
            <a:spLocks/>
          </p:cNvSpPr>
          <p:nvPr/>
        </p:nvSpPr>
        <p:spPr bwMode="auto">
          <a:xfrm rot="-5400000">
            <a:off x="3127375" y="5807075"/>
            <a:ext cx="360363" cy="646113"/>
          </a:xfrm>
          <a:prstGeom prst="leftBrace">
            <a:avLst>
              <a:gd name="adj1" fmla="val 14941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4884" name="Text Box 20">
            <a:extLst>
              <a:ext uri="{FF2B5EF4-FFF2-40B4-BE49-F238E27FC236}">
                <a16:creationId xmlns:a16="http://schemas.microsoft.com/office/drawing/2014/main" id="{C3734A0D-D74B-476F-97BB-6DA83EC15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6165850"/>
            <a:ext cx="738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9900"/>
                </a:solidFill>
              </a:rPr>
              <a:t>T</a:t>
            </a:r>
            <a:r>
              <a:rPr lang="fr-FR" altLang="fr-FR" sz="2800" b="1" baseline="-25000">
                <a:solidFill>
                  <a:srgbClr val="FF9900"/>
                </a:solidFill>
              </a:rPr>
              <a:t>1/2</a:t>
            </a:r>
          </a:p>
        </p:txBody>
      </p:sp>
      <p:sp>
        <p:nvSpPr>
          <p:cNvPr id="164885" name="Text Box 21">
            <a:extLst>
              <a:ext uri="{FF2B5EF4-FFF2-40B4-BE49-F238E27FC236}">
                <a16:creationId xmlns:a16="http://schemas.microsoft.com/office/drawing/2014/main" id="{49F03DF7-9525-43B4-A71F-BE909FB95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995863"/>
            <a:ext cx="43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10</a:t>
            </a:r>
          </a:p>
        </p:txBody>
      </p:sp>
      <p:sp>
        <p:nvSpPr>
          <p:cNvPr id="74770" name="Rectangle 22">
            <a:extLst>
              <a:ext uri="{FF2B5EF4-FFF2-40B4-BE49-F238E27FC236}">
                <a16:creationId xmlns:a16="http://schemas.microsoft.com/office/drawing/2014/main" id="{04380CF1-6362-4FB0-B52E-FB5A3D52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412875"/>
            <a:ext cx="5040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/>
              <a:t>Représentation graphique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0" grpId="0"/>
      <p:bldP spid="164883" grpId="0" animBg="1"/>
      <p:bldP spid="164884" grpId="0"/>
      <p:bldP spid="1648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1D86462-B35C-4215-B2E7-78E61CB4F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0525" y="1412875"/>
            <a:ext cx="2960688" cy="647700"/>
          </a:xfrm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/>
            <a:r>
              <a:rPr lang="fr-FR" altLang="fr-FR"/>
              <a:t>Définition :</a:t>
            </a:r>
            <a:endParaRPr lang="fr-FR" altLang="fr-FR" sz="2400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B315E623-6453-48A1-90DE-6FC19786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492375"/>
            <a:ext cx="97218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447675" indent="-447675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fr-FR" altLang="fr-FR"/>
              <a:t>Temps nécessaire pour </a:t>
            </a:r>
            <a:r>
              <a:rPr lang="fr-FR" altLang="fr-FR" b="1">
                <a:solidFill>
                  <a:srgbClr val="A50021"/>
                </a:solidFill>
              </a:rPr>
              <a:t>diviser par deux les concentrations</a:t>
            </a:r>
            <a:r>
              <a:rPr lang="fr-FR" altLang="fr-FR"/>
              <a:t> plasmatiques </a:t>
            </a:r>
            <a:r>
              <a:rPr lang="fr-FR" altLang="fr-FR" b="1">
                <a:solidFill>
                  <a:srgbClr val="A50021"/>
                </a:solidFill>
              </a:rPr>
              <a:t>lorsque l’équilibre de distribution est atteint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553A9EBC-CF4B-4BFB-A4CE-95984028C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60350"/>
            <a:ext cx="9712325" cy="828675"/>
          </a:xfrm>
          <a:noFill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r-FR" altLang="fr-FR" sz="4000"/>
              <a:t>Le temps de demi-vie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hlinkClick r:id="rId3"/>
            <a:extLst>
              <a:ext uri="{FF2B5EF4-FFF2-40B4-BE49-F238E27FC236}">
                <a16:creationId xmlns:a16="http://schemas.microsoft.com/office/drawing/2014/main" id="{C7C608C7-280E-4058-BE4B-DD350888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3192463"/>
            <a:ext cx="3765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hlinkClick r:id="rId3"/>
              </a:rPr>
              <a:t>http://www.icp.org.nz/icp_t4.html</a:t>
            </a:r>
            <a:endParaRPr lang="fr-FR" altLang="fr-FR" sz="1800" b="1"/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C0C205BC-F068-478D-BE24-BB79010065D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279900" y="3716338"/>
            <a:ext cx="976313" cy="120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B038994F-EC7C-4513-999F-B7FDA474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1700213"/>
            <a:ext cx="5184775" cy="79216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Le temps de demi-vie</a:t>
            </a:r>
            <a:endParaRPr lang="fr-FR" altLang="fr-FR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D7701D5-573F-430D-862F-14A1841A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298450"/>
            <a:ext cx="6670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6425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1263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7688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2525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79725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925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4125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1325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chemeClr val="tx2"/>
                </a:solidFill>
              </a:rPr>
              <a:t>LE TEMPS DE DEMI-VIE</a:t>
            </a:r>
          </a:p>
        </p:txBody>
      </p:sp>
      <p:sp>
        <p:nvSpPr>
          <p:cNvPr id="80899" name="Text Box 4">
            <a:extLst>
              <a:ext uri="{FF2B5EF4-FFF2-40B4-BE49-F238E27FC236}">
                <a16:creationId xmlns:a16="http://schemas.microsoft.com/office/drawing/2014/main" id="{6597F2BB-FFC7-44AC-8306-C6520EA31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423988"/>
            <a:ext cx="89106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Lors d’une </a:t>
            </a:r>
            <a:r>
              <a:rPr lang="en-GB" altLang="fr-FR" sz="2400" b="1"/>
              <a:t>administration multiple :</a:t>
            </a:r>
            <a:endParaRPr lang="en-GB" altLang="fr-FR" sz="2400"/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	- prévoir l’importance de </a:t>
            </a:r>
            <a:r>
              <a:rPr lang="en-GB" altLang="fr-FR" sz="2400" b="1">
                <a:solidFill>
                  <a:srgbClr val="A50021"/>
                </a:solidFill>
              </a:rPr>
              <a:t>l’accumulation</a:t>
            </a:r>
            <a:r>
              <a:rPr lang="en-GB" altLang="fr-FR" sz="2400"/>
              <a:t> du principe actif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	- prévoir l’importance des </a:t>
            </a:r>
            <a:r>
              <a:rPr lang="en-GB" altLang="fr-FR" sz="2400" b="1">
                <a:solidFill>
                  <a:srgbClr val="A50021"/>
                </a:solidFill>
              </a:rPr>
              <a:t>fluctuations</a:t>
            </a:r>
            <a:r>
              <a:rPr lang="en-GB" altLang="fr-FR" sz="2400">
                <a:solidFill>
                  <a:srgbClr val="A50021"/>
                </a:solidFill>
              </a:rPr>
              <a:t> </a:t>
            </a:r>
            <a:r>
              <a:rPr lang="en-GB" altLang="fr-FR" sz="2400"/>
              <a:t>des concentrations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400"/>
              <a:t>	- prévoir la vitesse d’atteinte de </a:t>
            </a:r>
            <a:r>
              <a:rPr lang="en-GB" altLang="fr-FR" sz="2400" b="1">
                <a:solidFill>
                  <a:srgbClr val="A50021"/>
                </a:solidFill>
              </a:rPr>
              <a:t>l’état déquilibre</a:t>
            </a:r>
            <a:endParaRPr lang="en-GB" altLang="fr-FR" sz="2400">
              <a:solidFill>
                <a:srgbClr val="A50021"/>
              </a:solidFill>
            </a:endParaRPr>
          </a:p>
        </p:txBody>
      </p:sp>
      <p:sp>
        <p:nvSpPr>
          <p:cNvPr id="80900" name="Text Box 5">
            <a:extLst>
              <a:ext uri="{FF2B5EF4-FFF2-40B4-BE49-F238E27FC236}">
                <a16:creationId xmlns:a16="http://schemas.microsoft.com/office/drawing/2014/main" id="{0591A121-3A06-4DB1-A3F8-7FEA5A56D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981075"/>
            <a:ext cx="1527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800" b="1"/>
              <a:t>UTILITE</a:t>
            </a:r>
            <a:endParaRPr lang="en-GB" altLang="fr-FR" sz="2800"/>
          </a:p>
        </p:txBody>
      </p:sp>
      <p:sp>
        <p:nvSpPr>
          <p:cNvPr id="80901" name="Text Box 6">
            <a:extLst>
              <a:ext uri="{FF2B5EF4-FFF2-40B4-BE49-F238E27FC236}">
                <a16:creationId xmlns:a16="http://schemas.microsoft.com/office/drawing/2014/main" id="{12C74F10-F248-4823-80F4-3EC25563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3613150"/>
            <a:ext cx="426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b="1"/>
              <a:t>Schéma posologique</a:t>
            </a:r>
          </a:p>
        </p:txBody>
      </p:sp>
      <p:sp>
        <p:nvSpPr>
          <p:cNvPr id="80902" name="Text Box 7">
            <a:extLst>
              <a:ext uri="{FF2B5EF4-FFF2-40B4-BE49-F238E27FC236}">
                <a16:creationId xmlns:a16="http://schemas.microsoft.com/office/drawing/2014/main" id="{D76BB454-DA2F-486E-83AA-D3AE8B71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4406900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/>
              <a:t>Dose</a:t>
            </a:r>
          </a:p>
        </p:txBody>
      </p:sp>
      <p:sp>
        <p:nvSpPr>
          <p:cNvPr id="80903" name="Text Box 8">
            <a:extLst>
              <a:ext uri="{FF2B5EF4-FFF2-40B4-BE49-F238E27FC236}">
                <a16:creationId xmlns:a16="http://schemas.microsoft.com/office/drawing/2014/main" id="{92CA1860-232A-4452-B1C1-22E5102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4406900"/>
            <a:ext cx="4784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/>
              <a:t>Intervalle d’administration</a:t>
            </a:r>
          </a:p>
        </p:txBody>
      </p:sp>
      <p:sp>
        <p:nvSpPr>
          <p:cNvPr id="80904" name="Text Box 9">
            <a:extLst>
              <a:ext uri="{FF2B5EF4-FFF2-40B4-BE49-F238E27FC236}">
                <a16:creationId xmlns:a16="http://schemas.microsoft.com/office/drawing/2014/main" id="{3BD33B26-6018-4AAE-A8B7-2D92EB6E5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964238"/>
            <a:ext cx="189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/>
              <a:t>Clairance</a:t>
            </a:r>
          </a:p>
        </p:txBody>
      </p:sp>
      <p:sp>
        <p:nvSpPr>
          <p:cNvPr id="80905" name="Text Box 10">
            <a:extLst>
              <a:ext uri="{FF2B5EF4-FFF2-40B4-BE49-F238E27FC236}">
                <a16:creationId xmlns:a16="http://schemas.microsoft.com/office/drawing/2014/main" id="{A183F0CA-DB97-4378-AF4D-601052F5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5964238"/>
            <a:ext cx="3633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/>
              <a:t>Temps de demi-vie</a:t>
            </a:r>
          </a:p>
        </p:txBody>
      </p:sp>
      <p:sp>
        <p:nvSpPr>
          <p:cNvPr id="80906" name="Rectangle 11">
            <a:extLst>
              <a:ext uri="{FF2B5EF4-FFF2-40B4-BE49-F238E27FC236}">
                <a16:creationId xmlns:a16="http://schemas.microsoft.com/office/drawing/2014/main" id="{5FDD1D65-BBA9-4198-BDE3-B49A0C4C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3492500"/>
            <a:ext cx="9178925" cy="3176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0907" name="AutoShape 12">
            <a:extLst>
              <a:ext uri="{FF2B5EF4-FFF2-40B4-BE49-F238E27FC236}">
                <a16:creationId xmlns:a16="http://schemas.microsoft.com/office/drawing/2014/main" id="{FDB7F840-F19D-4A71-A6F0-1348350B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5008563"/>
            <a:ext cx="395287" cy="866775"/>
          </a:xfrm>
          <a:prstGeom prst="upDownArrow">
            <a:avLst>
              <a:gd name="adj1" fmla="val 50000"/>
              <a:gd name="adj2" fmla="val 4385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80908" name="AutoShape 13">
            <a:extLst>
              <a:ext uri="{FF2B5EF4-FFF2-40B4-BE49-F238E27FC236}">
                <a16:creationId xmlns:a16="http://schemas.microsoft.com/office/drawing/2014/main" id="{214EE9B1-13C8-4CAA-930B-92E89522C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5008563"/>
            <a:ext cx="395287" cy="866775"/>
          </a:xfrm>
          <a:prstGeom prst="upDownArrow">
            <a:avLst>
              <a:gd name="adj1" fmla="val 50000"/>
              <a:gd name="adj2" fmla="val 4385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4">
            <a:extLst>
              <a:ext uri="{FF2B5EF4-FFF2-40B4-BE49-F238E27FC236}">
                <a16:creationId xmlns:a16="http://schemas.microsoft.com/office/drawing/2014/main" id="{32290662-3349-4071-8B84-4F6405456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88" y="1963738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Line 30">
            <a:extLst>
              <a:ext uri="{FF2B5EF4-FFF2-40B4-BE49-F238E27FC236}">
                <a16:creationId xmlns:a16="http://schemas.microsoft.com/office/drawing/2014/main" id="{DFD6FBAC-62F1-4672-BE2E-F4B4247B8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5129213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66240F83-4CEC-46C1-B9FD-94676446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3068638"/>
            <a:ext cx="2266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Interactions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Cibles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pharmacologiques</a:t>
            </a:r>
          </a:p>
        </p:txBody>
      </p:sp>
      <p:grpSp>
        <p:nvGrpSpPr>
          <p:cNvPr id="12293" name="Group 3">
            <a:extLst>
              <a:ext uri="{FF2B5EF4-FFF2-40B4-BE49-F238E27FC236}">
                <a16:creationId xmlns:a16="http://schemas.microsoft.com/office/drawing/2014/main" id="{EFBAF1AC-34AD-4DA0-B236-8F0B75E2D98B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1989138"/>
            <a:ext cx="1762125" cy="576262"/>
            <a:chOff x="249" y="2659"/>
            <a:chExt cx="1646" cy="363"/>
          </a:xfrm>
        </p:grpSpPr>
        <p:sp>
          <p:nvSpPr>
            <p:cNvPr id="12322" name="AutoShape 4">
              <a:extLst>
                <a:ext uri="{FF2B5EF4-FFF2-40B4-BE49-F238E27FC236}">
                  <a16:creationId xmlns:a16="http://schemas.microsoft.com/office/drawing/2014/main" id="{8B040785-C37F-45B7-8101-06AB33DAA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2323" name="Text Box 5">
              <a:extLst>
                <a:ext uri="{FF2B5EF4-FFF2-40B4-BE49-F238E27FC236}">
                  <a16:creationId xmlns:a16="http://schemas.microsoft.com/office/drawing/2014/main" id="{F05C0B11-FDFF-4C00-8FB2-3E44FDF0A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6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ABSORPTION</a:t>
              </a:r>
            </a:p>
          </p:txBody>
        </p:sp>
      </p:grp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FEA83B9E-9E88-462F-AF72-F58255F3C71F}"/>
              </a:ext>
            </a:extLst>
          </p:cNvPr>
          <p:cNvGrpSpPr>
            <a:grpSpLocks/>
          </p:cNvGrpSpPr>
          <p:nvPr/>
        </p:nvGrpSpPr>
        <p:grpSpPr bwMode="auto">
          <a:xfrm>
            <a:off x="5710238" y="5948363"/>
            <a:ext cx="3806825" cy="576262"/>
            <a:chOff x="3923" y="2659"/>
            <a:chExt cx="1588" cy="363"/>
          </a:xfrm>
        </p:grpSpPr>
        <p:sp>
          <p:nvSpPr>
            <p:cNvPr id="12320" name="AutoShape 7">
              <a:extLst>
                <a:ext uri="{FF2B5EF4-FFF2-40B4-BE49-F238E27FC236}">
                  <a16:creationId xmlns:a16="http://schemas.microsoft.com/office/drawing/2014/main" id="{2C5A7A27-C411-4160-9CAE-4775FF62F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2321" name="Text Box 8">
              <a:extLst>
                <a:ext uri="{FF2B5EF4-FFF2-40B4-BE49-F238E27FC236}">
                  <a16:creationId xmlns:a16="http://schemas.microsoft.com/office/drawing/2014/main" id="{4045A60E-54AB-4507-A88C-2F9AD5D39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2295" name="Line 9">
            <a:extLst>
              <a:ext uri="{FF2B5EF4-FFF2-40B4-BE49-F238E27FC236}">
                <a16:creationId xmlns:a16="http://schemas.microsoft.com/office/drawing/2014/main" id="{FE455544-6DD1-4DB4-8F34-48AA0B750EC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05756" y="259953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Rectangle 11">
            <a:extLst>
              <a:ext uri="{FF2B5EF4-FFF2-40B4-BE49-F238E27FC236}">
                <a16:creationId xmlns:a16="http://schemas.microsoft.com/office/drawing/2014/main" id="{DAA6C27A-6063-4857-BD15-AE4DCBAF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88913"/>
            <a:ext cx="98028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latin typeface="Tahoma" panose="020B0604030504040204" pitchFamily="34" charset="0"/>
              </a:rPr>
              <a:t>Les étapes de la genèse d’un effet</a:t>
            </a:r>
          </a:p>
        </p:txBody>
      </p:sp>
      <p:grpSp>
        <p:nvGrpSpPr>
          <p:cNvPr id="12297" name="Group 12">
            <a:extLst>
              <a:ext uri="{FF2B5EF4-FFF2-40B4-BE49-F238E27FC236}">
                <a16:creationId xmlns:a16="http://schemas.microsoft.com/office/drawing/2014/main" id="{5D18295C-BD11-4AC7-B38C-CC4FBFAB11A8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4581525"/>
            <a:ext cx="1943100" cy="576263"/>
            <a:chOff x="249" y="2659"/>
            <a:chExt cx="1588" cy="363"/>
          </a:xfrm>
        </p:grpSpPr>
        <p:sp>
          <p:nvSpPr>
            <p:cNvPr id="12318" name="AutoShape 13">
              <a:extLst>
                <a:ext uri="{FF2B5EF4-FFF2-40B4-BE49-F238E27FC236}">
                  <a16:creationId xmlns:a16="http://schemas.microsoft.com/office/drawing/2014/main" id="{1AF581DA-7F3E-4224-AC3C-12A8DC699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2319" name="Text Box 14">
              <a:extLst>
                <a:ext uri="{FF2B5EF4-FFF2-40B4-BE49-F238E27FC236}">
                  <a16:creationId xmlns:a16="http://schemas.microsoft.com/office/drawing/2014/main" id="{EBF76306-82BF-4718-B5C2-7D562A290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5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ELIMINATION</a:t>
              </a:r>
            </a:p>
          </p:txBody>
        </p:sp>
      </p:grpSp>
      <p:sp>
        <p:nvSpPr>
          <p:cNvPr id="12298" name="Line 15">
            <a:extLst>
              <a:ext uri="{FF2B5EF4-FFF2-40B4-BE49-F238E27FC236}">
                <a16:creationId xmlns:a16="http://schemas.microsoft.com/office/drawing/2014/main" id="{493F8623-0A90-47B4-8F25-4857668ECEA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605756" y="44727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299" name="Group 16">
            <a:extLst>
              <a:ext uri="{FF2B5EF4-FFF2-40B4-BE49-F238E27FC236}">
                <a16:creationId xmlns:a16="http://schemas.microsoft.com/office/drawing/2014/main" id="{C05765B7-5ABF-4857-8FF3-5A4921C7E185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3933825"/>
            <a:ext cx="2105025" cy="576263"/>
            <a:chOff x="249" y="2659"/>
            <a:chExt cx="1688" cy="363"/>
          </a:xfrm>
        </p:grpSpPr>
        <p:sp>
          <p:nvSpPr>
            <p:cNvPr id="12316" name="AutoShape 17">
              <a:extLst>
                <a:ext uri="{FF2B5EF4-FFF2-40B4-BE49-F238E27FC236}">
                  <a16:creationId xmlns:a16="http://schemas.microsoft.com/office/drawing/2014/main" id="{5320C312-DE66-4984-A9B0-73D34FFFB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2317" name="Text Box 18">
              <a:extLst>
                <a:ext uri="{FF2B5EF4-FFF2-40B4-BE49-F238E27FC236}">
                  <a16:creationId xmlns:a16="http://schemas.microsoft.com/office/drawing/2014/main" id="{C38B9CFA-55A8-494A-A3C1-E6A49A32A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716"/>
              <a:ext cx="1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latin typeface="Tahoma" panose="020B0604030504040204" pitchFamily="34" charset="0"/>
                </a:rPr>
                <a:t>DISTRIBUTION</a:t>
              </a:r>
            </a:p>
          </p:txBody>
        </p:sp>
      </p:grpSp>
      <p:sp>
        <p:nvSpPr>
          <p:cNvPr id="12300" name="Line 20">
            <a:extLst>
              <a:ext uri="{FF2B5EF4-FFF2-40B4-BE49-F238E27FC236}">
                <a16:creationId xmlns:a16="http://schemas.microsoft.com/office/drawing/2014/main" id="{05BAB864-4CE3-4D45-B9C2-04634C7E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1268413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301" name="Group 21">
            <a:extLst>
              <a:ext uri="{FF2B5EF4-FFF2-40B4-BE49-F238E27FC236}">
                <a16:creationId xmlns:a16="http://schemas.microsoft.com/office/drawing/2014/main" id="{F842689F-B5E3-4EA1-B927-F283FA59E5D2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5948363"/>
            <a:ext cx="3963988" cy="576262"/>
            <a:chOff x="3923" y="2659"/>
            <a:chExt cx="1588" cy="363"/>
          </a:xfrm>
        </p:grpSpPr>
        <p:sp>
          <p:nvSpPr>
            <p:cNvPr id="12314" name="AutoShape 22">
              <a:extLst>
                <a:ext uri="{FF2B5EF4-FFF2-40B4-BE49-F238E27FC236}">
                  <a16:creationId xmlns:a16="http://schemas.microsoft.com/office/drawing/2014/main" id="{D3C7654F-762E-4BD0-945B-73193D103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2315" name="Text Box 23">
              <a:extLst>
                <a:ext uri="{FF2B5EF4-FFF2-40B4-BE49-F238E27FC236}">
                  <a16:creationId xmlns:a16="http://schemas.microsoft.com/office/drawing/2014/main" id="{06A354D0-0778-42B6-B1E6-383EFB6FC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685"/>
              <a:ext cx="14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2302" name="Text Box 24">
            <a:extLst>
              <a:ext uri="{FF2B5EF4-FFF2-40B4-BE49-F238E27FC236}">
                <a16:creationId xmlns:a16="http://schemas.microsoft.com/office/drawing/2014/main" id="{F599F2BA-7CE4-422B-AA45-57BB78E2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213100"/>
            <a:ext cx="218598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</p:txBody>
      </p:sp>
      <p:sp>
        <p:nvSpPr>
          <p:cNvPr id="12303" name="Text Box 25">
            <a:extLst>
              <a:ext uri="{FF2B5EF4-FFF2-40B4-BE49-F238E27FC236}">
                <a16:creationId xmlns:a16="http://schemas.microsoft.com/office/drawing/2014/main" id="{FE91BDC1-D9BC-462E-8294-DBABF209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4024313"/>
            <a:ext cx="207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/>
          </a:p>
        </p:txBody>
      </p:sp>
      <p:sp>
        <p:nvSpPr>
          <p:cNvPr id="12304" name="AutoShape 27">
            <a:extLst>
              <a:ext uri="{FF2B5EF4-FFF2-40B4-BE49-F238E27FC236}">
                <a16:creationId xmlns:a16="http://schemas.microsoft.com/office/drawing/2014/main" id="{7C9A5758-11D5-4D33-B42D-0196C4A0CB5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753225" y="4279900"/>
            <a:ext cx="503238" cy="242888"/>
          </a:xfrm>
          <a:prstGeom prst="leftArrow">
            <a:avLst>
              <a:gd name="adj1" fmla="val 50000"/>
              <a:gd name="adj2" fmla="val 5179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305" name="AutoShape 28">
            <a:extLst>
              <a:ext uri="{FF2B5EF4-FFF2-40B4-BE49-F238E27FC236}">
                <a16:creationId xmlns:a16="http://schemas.microsoft.com/office/drawing/2014/main" id="{AD63AAE3-29CD-4277-80F5-15EC7FC6647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53225" y="2767013"/>
            <a:ext cx="503237" cy="242888"/>
          </a:xfrm>
          <a:prstGeom prst="leftArrow">
            <a:avLst>
              <a:gd name="adj1" fmla="val 50000"/>
              <a:gd name="adj2" fmla="val 5179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2306" name="Text Box 29">
            <a:extLst>
              <a:ext uri="{FF2B5EF4-FFF2-40B4-BE49-F238E27FC236}">
                <a16:creationId xmlns:a16="http://schemas.microsoft.com/office/drawing/2014/main" id="{C5B98691-C08F-4DD1-9FAB-E102505CD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206750"/>
            <a:ext cx="21780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12307" name="Text Box 31">
            <a:extLst>
              <a:ext uri="{FF2B5EF4-FFF2-40B4-BE49-F238E27FC236}">
                <a16:creationId xmlns:a16="http://schemas.microsoft.com/office/drawing/2014/main" id="{DCE52A77-FFC8-4507-890B-B26B8EE9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4803775"/>
            <a:ext cx="121443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Action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cellulaire</a:t>
            </a:r>
          </a:p>
        </p:txBody>
      </p:sp>
      <p:sp>
        <p:nvSpPr>
          <p:cNvPr id="12308" name="Text Box 32">
            <a:extLst>
              <a:ext uri="{FF2B5EF4-FFF2-40B4-BE49-F238E27FC236}">
                <a16:creationId xmlns:a16="http://schemas.microsoft.com/office/drawing/2014/main" id="{2C77EF32-A0E2-40B8-8860-3722C46FB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052513"/>
            <a:ext cx="26924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Dose de principe actif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12309" name="Line 33">
            <a:extLst>
              <a:ext uri="{FF2B5EF4-FFF2-40B4-BE49-F238E27FC236}">
                <a16:creationId xmlns:a16="http://schemas.microsoft.com/office/drawing/2014/main" id="{6430D71F-C7C9-4A8A-8F4C-3E3F2A8CA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0038" y="342900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0" name="Line 34">
            <a:extLst>
              <a:ext uri="{FF2B5EF4-FFF2-40B4-BE49-F238E27FC236}">
                <a16:creationId xmlns:a16="http://schemas.microsoft.com/office/drawing/2014/main" id="{6D99ABC8-2BCF-4129-A619-C89DA221B1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0038" y="3644900"/>
            <a:ext cx="84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11" name="Text Box 35">
            <a:extLst>
              <a:ext uri="{FF2B5EF4-FFF2-40B4-BE49-F238E27FC236}">
                <a16:creationId xmlns:a16="http://schemas.microsoft.com/office/drawing/2014/main" id="{BEDD55C5-3E6D-4C63-AEEA-4E352B701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8" y="1628775"/>
            <a:ext cx="18240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sp>
        <p:nvSpPr>
          <p:cNvPr id="12312" name="Text Box 33">
            <a:extLst>
              <a:ext uri="{FF2B5EF4-FFF2-40B4-BE49-F238E27FC236}">
                <a16:creationId xmlns:a16="http://schemas.microsoft.com/office/drawing/2014/main" id="{089317C6-290A-4EAF-81B2-BB767971D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775" y="4794250"/>
            <a:ext cx="18240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sp>
        <p:nvSpPr>
          <p:cNvPr id="12313" name="Text Box 26">
            <a:extLst>
              <a:ext uri="{FF2B5EF4-FFF2-40B4-BE49-F238E27FC236}">
                <a16:creationId xmlns:a16="http://schemas.microsoft.com/office/drawing/2014/main" id="{38ED347F-1CD5-43BB-8CD1-D29DF61B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1484313"/>
            <a:ext cx="1246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Bactéries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Insectes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Parasites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4C4F36D-3824-4BAD-8EE9-F8AB5749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404813"/>
            <a:ext cx="9721850" cy="439737"/>
          </a:xfrm>
        </p:spPr>
        <p:txBody>
          <a:bodyPr/>
          <a:lstStyle/>
          <a:p>
            <a:pPr eaLnBrk="1" hangingPunct="1"/>
            <a:r>
              <a:rPr lang="fr-FR" altLang="fr-FR" sz="3600"/>
              <a:t>Relation Dose-Response dans une population </a:t>
            </a:r>
            <a:endParaRPr lang="fr-FR" altLang="fr-FR" sz="3600" b="1"/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2C9F0741-D89D-404F-9867-E80DAE6AA544}"/>
              </a:ext>
            </a:extLst>
          </p:cNvPr>
          <p:cNvGrpSpPr>
            <a:grpSpLocks/>
          </p:cNvGrpSpPr>
          <p:nvPr/>
        </p:nvGrpSpPr>
        <p:grpSpPr bwMode="auto">
          <a:xfrm>
            <a:off x="303213" y="1143000"/>
            <a:ext cx="9401175" cy="5124450"/>
            <a:chOff x="124" y="672"/>
            <a:chExt cx="5636" cy="3456"/>
          </a:xfrm>
        </p:grpSpPr>
        <p:pic>
          <p:nvPicPr>
            <p:cNvPr id="14340" name="Picture 4" descr="ideal%20bell%20curve">
              <a:extLst>
                <a:ext uri="{FF2B5EF4-FFF2-40B4-BE49-F238E27FC236}">
                  <a16:creationId xmlns:a16="http://schemas.microsoft.com/office/drawing/2014/main" id="{BA9BB86C-FA25-4073-82DB-0A22F3CB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3" b="6099"/>
            <a:stretch>
              <a:fillRect/>
            </a:stretch>
          </p:blipFill>
          <p:spPr bwMode="auto">
            <a:xfrm>
              <a:off x="704" y="672"/>
              <a:ext cx="5035" cy="2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5" descr="Newsprint">
              <a:extLst>
                <a:ext uri="{FF2B5EF4-FFF2-40B4-BE49-F238E27FC236}">
                  <a16:creationId xmlns:a16="http://schemas.microsoft.com/office/drawing/2014/main" id="{C8FE6568-2E5F-49C8-85AA-3F13C228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" y="3748"/>
              <a:ext cx="64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66"/>
                  </a:solidFill>
                </a:rPr>
                <a:t>Faible</a:t>
              </a:r>
              <a:endParaRPr lang="fr-FR" altLang="fr-FR" sz="2400" b="1">
                <a:solidFill>
                  <a:schemeClr val="tx2"/>
                </a:solidFill>
              </a:endParaRPr>
            </a:p>
          </p:txBody>
        </p:sp>
        <p:sp>
          <p:nvSpPr>
            <p:cNvPr id="14342" name="Text Box 6" descr="Newsprint">
              <a:extLst>
                <a:ext uri="{FF2B5EF4-FFF2-40B4-BE49-F238E27FC236}">
                  <a16:creationId xmlns:a16="http://schemas.microsoft.com/office/drawing/2014/main" id="{0AEEEB1F-DF80-4F49-9DE4-CF8D9A2C4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" y="3748"/>
              <a:ext cx="572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66"/>
                  </a:solidFill>
                </a:rPr>
                <a:t>Forte</a:t>
              </a:r>
            </a:p>
          </p:txBody>
        </p:sp>
        <p:sp>
          <p:nvSpPr>
            <p:cNvPr id="14343" name="Text Box 7" descr="Newsprint">
              <a:extLst>
                <a:ext uri="{FF2B5EF4-FFF2-40B4-BE49-F238E27FC236}">
                  <a16:creationId xmlns:a16="http://schemas.microsoft.com/office/drawing/2014/main" id="{92FEC7D9-3DDA-404C-9AD3-0EAA0E2F4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" y="70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rgbClr val="000066"/>
                  </a:solidFill>
                </a:rPr>
                <a:t>Elevé</a:t>
              </a:r>
              <a:endParaRPr lang="fr-FR" altLang="fr-FR" sz="2200" b="1">
                <a:solidFill>
                  <a:srgbClr val="FFFF00"/>
                </a:solidFill>
              </a:endParaRPr>
            </a:p>
          </p:txBody>
        </p:sp>
        <p:sp>
          <p:nvSpPr>
            <p:cNvPr id="14344" name="Text Box 8" descr="Newsprint">
              <a:extLst>
                <a:ext uri="{FF2B5EF4-FFF2-40B4-BE49-F238E27FC236}">
                  <a16:creationId xmlns:a16="http://schemas.microsoft.com/office/drawing/2014/main" id="{BE29648C-EF9F-4847-83DC-F6C42D44F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" y="3345"/>
              <a:ext cx="6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200" b="1">
                  <a:solidFill>
                    <a:srgbClr val="000066"/>
                  </a:solidFill>
                </a:rPr>
                <a:t>Faible</a:t>
              </a:r>
              <a:endParaRPr lang="fr-FR" altLang="fr-FR" sz="2200" b="1">
                <a:solidFill>
                  <a:srgbClr val="FFFF00"/>
                </a:solidFill>
              </a:endParaRPr>
            </a:p>
          </p:txBody>
        </p:sp>
        <p:sp>
          <p:nvSpPr>
            <p:cNvPr id="14345" name="Line 9">
              <a:extLst>
                <a:ext uri="{FF2B5EF4-FFF2-40B4-BE49-F238E27FC236}">
                  <a16:creationId xmlns:a16="http://schemas.microsoft.com/office/drawing/2014/main" id="{8D042830-C33D-4CFC-B580-1A454AA23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6" y="714"/>
              <a:ext cx="0" cy="28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6" name="Line 10">
              <a:extLst>
                <a:ext uri="{FF2B5EF4-FFF2-40B4-BE49-F238E27FC236}">
                  <a16:creationId xmlns:a16="http://schemas.microsoft.com/office/drawing/2014/main" id="{F50264C4-0778-4796-AA48-08B0B40018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4" y="689"/>
              <a:ext cx="0" cy="28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7" name="AutoShape 11">
              <a:extLst>
                <a:ext uri="{FF2B5EF4-FFF2-40B4-BE49-F238E27FC236}">
                  <a16:creationId xmlns:a16="http://schemas.microsoft.com/office/drawing/2014/main" id="{9814F66E-BC19-45F5-9351-FF67A75DA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770" y="1965"/>
              <a:ext cx="2352" cy="3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384 h 21600"/>
                <a:gd name="T14" fmla="*/ 18900 w 21600"/>
                <a:gd name="T15" fmla="*/ 162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</p:txBody>
        </p:sp>
        <p:sp>
          <p:nvSpPr>
            <p:cNvPr id="14348" name="Rectangle 12">
              <a:extLst>
                <a:ext uri="{FF2B5EF4-FFF2-40B4-BE49-F238E27FC236}">
                  <a16:creationId xmlns:a16="http://schemas.microsoft.com/office/drawing/2014/main" id="{5B5BA69F-3B54-4209-817A-8E973C727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405" y="1935"/>
              <a:ext cx="162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b="1">
                  <a:solidFill>
                    <a:schemeClr val="bg1"/>
                  </a:solidFill>
                </a:rPr>
                <a:t>Nombre de sujets</a:t>
              </a:r>
              <a:endParaRPr lang="fr-FR" altLang="fr-FR" sz="1800" b="1">
                <a:solidFill>
                  <a:schemeClr val="bg1"/>
                </a:solidFill>
              </a:endParaRPr>
            </a:p>
          </p:txBody>
        </p:sp>
        <p:sp>
          <p:nvSpPr>
            <p:cNvPr id="14349" name="AutoShape 13">
              <a:extLst>
                <a:ext uri="{FF2B5EF4-FFF2-40B4-BE49-F238E27FC236}">
                  <a16:creationId xmlns:a16="http://schemas.microsoft.com/office/drawing/2014/main" id="{0E47E8B9-1092-4E51-BD3B-0C3C1286A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3648"/>
              <a:ext cx="3499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400 h 21600"/>
                <a:gd name="T14" fmla="*/ 1890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 b="1"/>
            </a:p>
          </p:txBody>
        </p:sp>
        <p:sp>
          <p:nvSpPr>
            <p:cNvPr id="14350" name="Text Box 14">
              <a:extLst>
                <a:ext uri="{FF2B5EF4-FFF2-40B4-BE49-F238E27FC236}">
                  <a16:creationId xmlns:a16="http://schemas.microsoft.com/office/drawing/2014/main" id="{CD15086B-8C26-48B0-AB57-E91FD5493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745"/>
              <a:ext cx="237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22263" indent="-322263" defTabSz="8588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588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588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588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588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588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2000" b="1">
                  <a:solidFill>
                    <a:srgbClr val="000066"/>
                  </a:solidFill>
                </a:rPr>
                <a:t>Réponse à la MÊME DOSE</a:t>
              </a:r>
              <a:endParaRPr lang="fr-FR" altLang="fr-FR" sz="2400" b="1">
                <a:solidFill>
                  <a:srgbClr val="000066"/>
                </a:solidFill>
              </a:endParaRPr>
            </a:p>
          </p:txBody>
        </p:sp>
        <p:grpSp>
          <p:nvGrpSpPr>
            <p:cNvPr id="14351" name="Group 15">
              <a:extLst>
                <a:ext uri="{FF2B5EF4-FFF2-40B4-BE49-F238E27FC236}">
                  <a16:creationId xmlns:a16="http://schemas.microsoft.com/office/drawing/2014/main" id="{5AE2709F-B9A6-4EA5-9323-4AE85C0BB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" y="906"/>
              <a:ext cx="1341" cy="2393"/>
              <a:chOff x="4971" y="957"/>
              <a:chExt cx="1509" cy="2393"/>
            </a:xfrm>
          </p:grpSpPr>
          <p:grpSp>
            <p:nvGrpSpPr>
              <p:cNvPr id="14362" name="Group 16">
                <a:extLst>
                  <a:ext uri="{FF2B5EF4-FFF2-40B4-BE49-F238E27FC236}">
                    <a16:creationId xmlns:a16="http://schemas.microsoft.com/office/drawing/2014/main" id="{58A4C28E-5C2C-4DA9-8275-C10EC24C12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1" y="1586"/>
                <a:ext cx="1509" cy="1764"/>
                <a:chOff x="4971" y="866"/>
                <a:chExt cx="1509" cy="1764"/>
              </a:xfrm>
            </p:grpSpPr>
            <p:sp>
              <p:nvSpPr>
                <p:cNvPr id="14366" name="Text Box 17" descr="Newsprint">
                  <a:extLst>
                    <a:ext uri="{FF2B5EF4-FFF2-40B4-BE49-F238E27FC236}">
                      <a16:creationId xmlns:a16="http://schemas.microsoft.com/office/drawing/2014/main" id="{BFBC0824-1BD3-4DE8-957D-33DE5F5817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1" y="866"/>
                  <a:ext cx="1509" cy="17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22263" indent="-322263" defTabSz="858838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58838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58838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58838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58838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58838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Individus</a:t>
                  </a:r>
                </a:p>
                <a:p>
                  <a:pPr algn="ctr"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Sensibles</a:t>
                  </a:r>
                </a:p>
                <a:p>
                  <a:pPr algn="ctr">
                    <a:buClrTx/>
                    <a:buSzTx/>
                    <a:buFontTx/>
                    <a:buNone/>
                  </a:pPr>
                  <a:endParaRPr lang="fr-FR" altLang="fr-FR" sz="2000" b="1">
                    <a:solidFill>
                      <a:schemeClr val="accent2"/>
                    </a:solidFill>
                  </a:endParaRPr>
                </a:p>
                <a:p>
                  <a:pPr algn="ctr">
                    <a:buClrTx/>
                    <a:buSzTx/>
                    <a:buFontTx/>
                    <a:buNone/>
                  </a:pPr>
                  <a:endParaRPr lang="fr-FR" altLang="fr-FR" sz="2000" b="1">
                    <a:solidFill>
                      <a:schemeClr val="accent2"/>
                    </a:solidFill>
                  </a:endParaRPr>
                </a:p>
                <a:p>
                  <a:pPr algn="ctr">
                    <a:buClrTx/>
                    <a:buSzTx/>
                    <a:buFontTx/>
                    <a:buNone/>
                  </a:pPr>
                  <a:endParaRPr lang="fr-FR" altLang="fr-FR" sz="2000" b="1">
                    <a:solidFill>
                      <a:schemeClr val="accent2"/>
                    </a:solidFill>
                  </a:endParaRPr>
                </a:p>
                <a:p>
                  <a:pPr algn="r"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Effet</a:t>
                  </a:r>
                </a:p>
                <a:p>
                  <a:pPr algn="r">
                    <a:buClrTx/>
                    <a:buSzTx/>
                    <a:buFontTx/>
                    <a:buNone/>
                  </a:pPr>
                  <a:r>
                    <a:rPr lang="fr-FR" altLang="fr-FR" sz="2000" b="1">
                      <a:solidFill>
                        <a:schemeClr val="accent2"/>
                      </a:solidFill>
                    </a:rPr>
                    <a:t>Maximal</a:t>
                  </a:r>
                  <a:endParaRPr lang="fr-FR" altLang="fr-FR" sz="2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367" name="AutoShape 18">
                  <a:extLst>
                    <a:ext uri="{FF2B5EF4-FFF2-40B4-BE49-F238E27FC236}">
                      <a16:creationId xmlns:a16="http://schemas.microsoft.com/office/drawing/2014/main" id="{DA5C1113-4CDB-48B2-97BD-33B21013F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8" y="1488"/>
                  <a:ext cx="96" cy="288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rgbClr val="FF3300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grpSp>
            <p:nvGrpSpPr>
              <p:cNvPr id="14363" name="Group 19">
                <a:extLst>
                  <a:ext uri="{FF2B5EF4-FFF2-40B4-BE49-F238E27FC236}">
                    <a16:creationId xmlns:a16="http://schemas.microsoft.com/office/drawing/2014/main" id="{151D5313-B82F-446B-9A2B-407D2CC449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44" y="957"/>
                <a:ext cx="620" cy="579"/>
                <a:chOff x="5544" y="957"/>
                <a:chExt cx="620" cy="579"/>
              </a:xfrm>
            </p:grpSpPr>
            <p:pic>
              <p:nvPicPr>
                <p:cNvPr id="14364" name="Picture 20">
                  <a:extLst>
                    <a:ext uri="{FF2B5EF4-FFF2-40B4-BE49-F238E27FC236}">
                      <a16:creationId xmlns:a16="http://schemas.microsoft.com/office/drawing/2014/main" id="{E7083A6F-82C5-40C2-BF46-ABECD51B03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625"/>
                <a:stretch>
                  <a:fillRect/>
                </a:stretch>
              </p:blipFill>
              <p:spPr bwMode="auto">
                <a:xfrm>
                  <a:off x="5544" y="960"/>
                  <a:ext cx="247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Picture 21">
                  <a:extLst>
                    <a:ext uri="{FF2B5EF4-FFF2-40B4-BE49-F238E27FC236}">
                      <a16:creationId xmlns:a16="http://schemas.microsoft.com/office/drawing/2014/main" id="{2CD67AA6-5B28-496D-A333-97E6B01279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0938"/>
                <a:stretch>
                  <a:fillRect/>
                </a:stretch>
              </p:blipFill>
              <p:spPr bwMode="auto">
                <a:xfrm>
                  <a:off x="5886" y="957"/>
                  <a:ext cx="278" cy="5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4352" name="Group 22">
              <a:extLst>
                <a:ext uri="{FF2B5EF4-FFF2-40B4-BE49-F238E27FC236}">
                  <a16:creationId xmlns:a16="http://schemas.microsoft.com/office/drawing/2014/main" id="{7C73E2EA-7774-4B6D-BB52-C111F35EB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" y="1537"/>
              <a:ext cx="1341" cy="1764"/>
              <a:chOff x="756" y="1729"/>
              <a:chExt cx="1509" cy="1764"/>
            </a:xfrm>
          </p:grpSpPr>
          <p:sp>
            <p:nvSpPr>
              <p:cNvPr id="14360" name="Text Box 23" descr="Newsprint">
                <a:extLst>
                  <a:ext uri="{FF2B5EF4-FFF2-40B4-BE49-F238E27FC236}">
                    <a16:creationId xmlns:a16="http://schemas.microsoft.com/office/drawing/2014/main" id="{7D465FE9-17D5-4C87-A300-3FB1D0A8D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" y="1729"/>
                <a:ext cx="1509" cy="1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588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588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588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588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Individus</a:t>
                </a:r>
              </a:p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Résistants</a:t>
                </a: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000" b="1">
                  <a:solidFill>
                    <a:schemeClr val="accent2"/>
                  </a:solidFill>
                </a:endParaRP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000" b="1">
                  <a:solidFill>
                    <a:schemeClr val="accent2"/>
                  </a:solidFill>
                </a:endParaRP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000" b="1">
                  <a:solidFill>
                    <a:schemeClr val="accent2"/>
                  </a:solidFill>
                </a:endParaRPr>
              </a:p>
              <a:p>
                <a:pPr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Effet</a:t>
                </a:r>
              </a:p>
              <a:p>
                <a:pPr>
                  <a:buClrTx/>
                  <a:buSzTx/>
                  <a:buFontTx/>
                  <a:buNone/>
                </a:pPr>
                <a:r>
                  <a:rPr lang="fr-FR" altLang="fr-FR" sz="2000" b="1">
                    <a:solidFill>
                      <a:schemeClr val="accent2"/>
                    </a:solidFill>
                  </a:rPr>
                  <a:t>Minimal</a:t>
                </a:r>
                <a:endParaRPr lang="fr-FR" altLang="fr-FR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361" name="AutoShape 24">
                <a:extLst>
                  <a:ext uri="{FF2B5EF4-FFF2-40B4-BE49-F238E27FC236}">
                    <a16:creationId xmlns:a16="http://schemas.microsoft.com/office/drawing/2014/main" id="{690A9F66-6ED3-4164-8D0C-B20F91845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352"/>
                <a:ext cx="96" cy="28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2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14353" name="Group 25">
              <a:extLst>
                <a:ext uri="{FF2B5EF4-FFF2-40B4-BE49-F238E27FC236}">
                  <a16:creationId xmlns:a16="http://schemas.microsoft.com/office/drawing/2014/main" id="{6A0180D2-BE63-4E0B-97E0-5AE152EED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864"/>
              <a:ext cx="545" cy="581"/>
              <a:chOff x="1308" y="966"/>
              <a:chExt cx="614" cy="581"/>
            </a:xfrm>
          </p:grpSpPr>
          <p:pic>
            <p:nvPicPr>
              <p:cNvPr id="14358" name="Picture 26">
                <a:extLst>
                  <a:ext uri="{FF2B5EF4-FFF2-40B4-BE49-F238E27FC236}">
                    <a16:creationId xmlns:a16="http://schemas.microsoft.com/office/drawing/2014/main" id="{0FF0DA72-2119-47A9-B78E-68D3700888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188"/>
              <a:stretch>
                <a:fillRect/>
              </a:stretch>
            </p:blipFill>
            <p:spPr bwMode="invGray">
              <a:xfrm>
                <a:off x="1308" y="966"/>
                <a:ext cx="237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9" name="Picture 27">
                <a:extLst>
                  <a:ext uri="{FF2B5EF4-FFF2-40B4-BE49-F238E27FC236}">
                    <a16:creationId xmlns:a16="http://schemas.microsoft.com/office/drawing/2014/main" id="{1721C861-2ABF-4956-9A91-72100E00C1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375"/>
              <a:stretch>
                <a:fillRect/>
              </a:stretch>
            </p:blipFill>
            <p:spPr bwMode="invGray">
              <a:xfrm>
                <a:off x="1632" y="978"/>
                <a:ext cx="290" cy="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54" name="Group 28">
              <a:extLst>
                <a:ext uri="{FF2B5EF4-FFF2-40B4-BE49-F238E27FC236}">
                  <a16:creationId xmlns:a16="http://schemas.microsoft.com/office/drawing/2014/main" id="{B45BA23E-9DB4-4A02-84C3-E8A19E8B8F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810"/>
              <a:ext cx="1920" cy="2084"/>
              <a:chOff x="2664" y="804"/>
              <a:chExt cx="2160" cy="2084"/>
            </a:xfrm>
          </p:grpSpPr>
          <p:sp>
            <p:nvSpPr>
              <p:cNvPr id="14355" name="Text Box 29" descr="Newsprint">
                <a:extLst>
                  <a:ext uri="{FF2B5EF4-FFF2-40B4-BE49-F238E27FC236}">
                    <a16:creationId xmlns:a16="http://schemas.microsoft.com/office/drawing/2014/main" id="{D9ABB95C-35C6-4179-9157-2921258DD02C}"/>
                  </a:ext>
                </a:extLst>
              </p:cNvPr>
              <p:cNvSpPr txBox="1">
                <a:spLocks noChangeArrowheads="1"/>
              </p:cNvSpPr>
              <p:nvPr/>
            </p:nvSpPr>
            <p:spPr bwMode="ltGray">
              <a:xfrm>
                <a:off x="2664" y="1680"/>
                <a:ext cx="2160" cy="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22263" indent="-322263" defTabSz="8588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588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588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588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588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588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</a:rPr>
                  <a:t>Majorité des</a:t>
                </a:r>
              </a:p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</a:rPr>
                  <a:t>Individus</a:t>
                </a:r>
              </a:p>
              <a:p>
                <a:pPr algn="ctr">
                  <a:buClrTx/>
                  <a:buSzTx/>
                  <a:buFontTx/>
                  <a:buNone/>
                </a:pPr>
                <a:endParaRPr lang="fr-FR" altLang="fr-FR" sz="2400" b="1"/>
              </a:p>
              <a:p>
                <a:pPr algn="ctr"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chemeClr val="bg1"/>
                    </a:solidFill>
                  </a:rPr>
                  <a:t>Effet Moyen</a:t>
                </a:r>
                <a:endParaRPr lang="fr-FR" altLang="fr-FR" sz="28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4356" name="Picture 30" descr="12_toiletsq_men">
                <a:extLst>
                  <a:ext uri="{FF2B5EF4-FFF2-40B4-BE49-F238E27FC236}">
                    <a16:creationId xmlns:a16="http://schemas.microsoft.com/office/drawing/2014/main" id="{77824527-BA58-4752-AE1F-6715BF8199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898" y="804"/>
                <a:ext cx="210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7" name="Picture 31" descr="13_toiletsq_women">
                <a:extLst>
                  <a:ext uri="{FF2B5EF4-FFF2-40B4-BE49-F238E27FC236}">
                    <a16:creationId xmlns:a16="http://schemas.microsoft.com/office/drawing/2014/main" id="{DC8F1BB7-4B31-48AD-986A-5433A286D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 rot="10777156" flipV="1">
                <a:off x="4283" y="806"/>
                <a:ext cx="258" cy="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B7824D-6456-4136-8675-4AB339A273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1825" y="120650"/>
            <a:ext cx="6311900" cy="665163"/>
          </a:xfrm>
          <a:solidFill>
            <a:schemeClr val="accent1"/>
          </a:solidFill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76200" tIns="76200" rIns="76200" bIns="76200" anchorCtr="1">
            <a:spAutoFit/>
          </a:bodyPr>
          <a:lstStyle/>
          <a:p>
            <a:pPr defTabSz="762000" eaLnBrk="1" hangingPunct="1"/>
            <a:r>
              <a:rPr lang="fi-FI" altLang="fr-FR" sz="3200" b="1"/>
              <a:t>Relations dose-exposition-effet</a:t>
            </a:r>
          </a:p>
        </p:txBody>
      </p:sp>
      <p:grpSp>
        <p:nvGrpSpPr>
          <p:cNvPr id="56323" name="Group 3">
            <a:extLst>
              <a:ext uri="{FF2B5EF4-FFF2-40B4-BE49-F238E27FC236}">
                <a16:creationId xmlns:a16="http://schemas.microsoft.com/office/drawing/2014/main" id="{A0A6F772-4A06-4200-9300-FA0418D0A3C3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960438"/>
            <a:ext cx="9910762" cy="871537"/>
            <a:chOff x="231" y="605"/>
            <a:chExt cx="6243" cy="549"/>
          </a:xfrm>
        </p:grpSpPr>
        <p:sp>
          <p:nvSpPr>
            <p:cNvPr id="16412" name="Oval 4">
              <a:extLst>
                <a:ext uri="{FF2B5EF4-FFF2-40B4-BE49-F238E27FC236}">
                  <a16:creationId xmlns:a16="http://schemas.microsoft.com/office/drawing/2014/main" id="{FF31282A-6428-4FFA-AE8B-782A90F8B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605"/>
              <a:ext cx="855" cy="407"/>
            </a:xfrm>
            <a:prstGeom prst="ellipse">
              <a:avLst/>
            </a:prstGeom>
            <a:solidFill>
              <a:srgbClr val="00AE00"/>
            </a:solidFill>
            <a:ln w="28575">
              <a:solidFill>
                <a:srgbClr val="00A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413" name="Rectangle 5">
              <a:extLst>
                <a:ext uri="{FF2B5EF4-FFF2-40B4-BE49-F238E27FC236}">
                  <a16:creationId xmlns:a16="http://schemas.microsoft.com/office/drawing/2014/main" id="{F88432DC-D53A-4A73-8656-C197B04B6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" y="670"/>
              <a:ext cx="50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000" b="1"/>
                <a:t>Dose</a:t>
              </a:r>
            </a:p>
          </p:txBody>
        </p:sp>
        <p:sp>
          <p:nvSpPr>
            <p:cNvPr id="16414" name="Rectangle 6">
              <a:extLst>
                <a:ext uri="{FF2B5EF4-FFF2-40B4-BE49-F238E27FC236}">
                  <a16:creationId xmlns:a16="http://schemas.microsoft.com/office/drawing/2014/main" id="{BFE193EC-9A79-4F3F-B0D3-E8A43CDC2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" y="670"/>
              <a:ext cx="9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400" b="1"/>
                <a:t>Réponse</a:t>
              </a:r>
            </a:p>
          </p:txBody>
        </p:sp>
        <p:sp>
          <p:nvSpPr>
            <p:cNvPr id="16415" name="Rectangle 7">
              <a:extLst>
                <a:ext uri="{FF2B5EF4-FFF2-40B4-BE49-F238E27FC236}">
                  <a16:creationId xmlns:a16="http://schemas.microsoft.com/office/drawing/2014/main" id="{E0ACBF8D-2426-47E6-91B5-F7088D169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821"/>
              <a:ext cx="1574" cy="3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800" b="1"/>
                <a:t>Boite noire</a:t>
              </a:r>
            </a:p>
          </p:txBody>
        </p:sp>
        <p:sp>
          <p:nvSpPr>
            <p:cNvPr id="16416" name="Line 8">
              <a:extLst>
                <a:ext uri="{FF2B5EF4-FFF2-40B4-BE49-F238E27FC236}">
                  <a16:creationId xmlns:a16="http://schemas.microsoft.com/office/drawing/2014/main" id="{937C888C-E5E7-4A41-9966-E4A5092D2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9" y="708"/>
              <a:ext cx="3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7" name="Line 9">
              <a:extLst>
                <a:ext uri="{FF2B5EF4-FFF2-40B4-BE49-F238E27FC236}">
                  <a16:creationId xmlns:a16="http://schemas.microsoft.com/office/drawing/2014/main" id="{10FAE749-2FFC-472E-9F54-BC236446D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" y="712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8" name="Line 10">
              <a:extLst>
                <a:ext uri="{FF2B5EF4-FFF2-40B4-BE49-F238E27FC236}">
                  <a16:creationId xmlns:a16="http://schemas.microsoft.com/office/drawing/2014/main" id="{B7A854DC-1463-41B0-906D-44C1D502C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9" y="712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9" name="Line 11">
              <a:extLst>
                <a:ext uri="{FF2B5EF4-FFF2-40B4-BE49-F238E27FC236}">
                  <a16:creationId xmlns:a16="http://schemas.microsoft.com/office/drawing/2014/main" id="{45566583-1F68-4311-98D3-629180904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" y="1035"/>
              <a:ext cx="1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0" name="Line 12">
              <a:extLst>
                <a:ext uri="{FF2B5EF4-FFF2-40B4-BE49-F238E27FC236}">
                  <a16:creationId xmlns:a16="http://schemas.microsoft.com/office/drawing/2014/main" id="{0D7B1A99-75A9-4771-834F-A174DED05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5" y="1035"/>
              <a:ext cx="1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6333" name="Group 13">
            <a:extLst>
              <a:ext uri="{FF2B5EF4-FFF2-40B4-BE49-F238E27FC236}">
                <a16:creationId xmlns:a16="http://schemas.microsoft.com/office/drawing/2014/main" id="{70C03D09-D500-4D98-B3FB-EAA87B1FBD8D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1893888"/>
            <a:ext cx="9632950" cy="2671762"/>
            <a:chOff x="406" y="1193"/>
            <a:chExt cx="6068" cy="1683"/>
          </a:xfrm>
        </p:grpSpPr>
        <p:sp>
          <p:nvSpPr>
            <p:cNvPr id="16395" name="Oval 14">
              <a:extLst>
                <a:ext uri="{FF2B5EF4-FFF2-40B4-BE49-F238E27FC236}">
                  <a16:creationId xmlns:a16="http://schemas.microsoft.com/office/drawing/2014/main" id="{287605AA-F780-42F6-82B2-2C870C6F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78"/>
              <a:ext cx="1413" cy="498"/>
            </a:xfrm>
            <a:prstGeom prst="ellipse">
              <a:avLst/>
            </a:prstGeom>
            <a:solidFill>
              <a:srgbClr val="00AE00"/>
            </a:solidFill>
            <a:ln w="28575">
              <a:solidFill>
                <a:srgbClr val="00A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16396" name="Rectangle 15">
              <a:extLst>
                <a:ext uri="{FF2B5EF4-FFF2-40B4-BE49-F238E27FC236}">
                  <a16:creationId xmlns:a16="http://schemas.microsoft.com/office/drawing/2014/main" id="{E2CC4B12-CE6D-4941-A4EC-A60E139197B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530" y="2392"/>
              <a:ext cx="11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000" b="1"/>
                <a:t>Profil de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000" b="1"/>
                <a:t>concentration</a:t>
              </a:r>
            </a:p>
          </p:txBody>
        </p:sp>
        <p:grpSp>
          <p:nvGrpSpPr>
            <p:cNvPr id="16397" name="Group 16">
              <a:extLst>
                <a:ext uri="{FF2B5EF4-FFF2-40B4-BE49-F238E27FC236}">
                  <a16:creationId xmlns:a16="http://schemas.microsoft.com/office/drawing/2014/main" id="{D32BC5E0-648E-4D86-9846-253B77AE6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" y="1532"/>
              <a:ext cx="6068" cy="844"/>
              <a:chOff x="406" y="1532"/>
              <a:chExt cx="6068" cy="844"/>
            </a:xfrm>
          </p:grpSpPr>
          <p:sp>
            <p:nvSpPr>
              <p:cNvPr id="16400" name="Rectangle 17">
                <a:extLst>
                  <a:ext uri="{FF2B5EF4-FFF2-40B4-BE49-F238E27FC236}">
                    <a16:creationId xmlns:a16="http://schemas.microsoft.com/office/drawing/2014/main" id="{4FC566CE-59A1-48C7-8B60-6F64E756E2C4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06" y="2012"/>
                <a:ext cx="50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000" b="1"/>
                  <a:t>Dose</a:t>
                </a:r>
              </a:p>
            </p:txBody>
          </p:sp>
          <p:sp>
            <p:nvSpPr>
              <p:cNvPr id="16401" name="Rectangle 18">
                <a:extLst>
                  <a:ext uri="{FF2B5EF4-FFF2-40B4-BE49-F238E27FC236}">
                    <a16:creationId xmlns:a16="http://schemas.microsoft.com/office/drawing/2014/main" id="{E37AD0B1-FF1D-4939-A634-45875C5E71C4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5549" y="1867"/>
                <a:ext cx="92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400" b="1"/>
                  <a:t>Réponse</a:t>
                </a:r>
              </a:p>
            </p:txBody>
          </p:sp>
          <p:sp>
            <p:nvSpPr>
              <p:cNvPr id="16402" name="Rectangle 19">
                <a:extLst>
                  <a:ext uri="{FF2B5EF4-FFF2-40B4-BE49-F238E27FC236}">
                    <a16:creationId xmlns:a16="http://schemas.microsoft.com/office/drawing/2014/main" id="{EE98E65E-1E92-4619-A950-47221A12130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924" y="1532"/>
                <a:ext cx="188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400" b="1"/>
                  <a:t>Pharmacocinétique</a:t>
                </a:r>
              </a:p>
            </p:txBody>
          </p:sp>
          <p:sp>
            <p:nvSpPr>
              <p:cNvPr id="16403" name="Rectangle 20">
                <a:extLst>
                  <a:ext uri="{FF2B5EF4-FFF2-40B4-BE49-F238E27FC236}">
                    <a16:creationId xmlns:a16="http://schemas.microsoft.com/office/drawing/2014/main" id="{B5DB1655-D1CC-4848-BADF-92E17E7F2C03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3490" y="1532"/>
                <a:ext cx="182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i-FI" altLang="fr-FR" sz="2400" b="1"/>
                  <a:t>Pharmacodynamie</a:t>
                </a:r>
              </a:p>
            </p:txBody>
          </p:sp>
          <p:sp>
            <p:nvSpPr>
              <p:cNvPr id="16404" name="Rectangle 21" descr="20%">
                <a:extLst>
                  <a:ext uri="{FF2B5EF4-FFF2-40B4-BE49-F238E27FC236}">
                    <a16:creationId xmlns:a16="http://schemas.microsoft.com/office/drawing/2014/main" id="{5696F041-12C8-4B2F-AC80-1FFA31782B1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1481" y="1983"/>
                <a:ext cx="906" cy="39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6405" name="Line 22">
                <a:extLst>
                  <a:ext uri="{FF2B5EF4-FFF2-40B4-BE49-F238E27FC236}">
                    <a16:creationId xmlns:a16="http://schemas.microsoft.com/office/drawing/2014/main" id="{7117F9C3-8B14-4721-BECF-9697A5158F86}"/>
                  </a:ext>
                </a:extLst>
              </p:cNvPr>
              <p:cNvSpPr>
                <a:spLocks noChangeShapeType="1"/>
              </p:cNvSpPr>
              <p:nvPr/>
            </p:nvSpPr>
            <p:spPr bwMode="invGray">
              <a:xfrm flipH="1">
                <a:off x="1045" y="2224"/>
                <a:ext cx="4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6" name="Line 23">
                <a:extLst>
                  <a:ext uri="{FF2B5EF4-FFF2-40B4-BE49-F238E27FC236}">
                    <a16:creationId xmlns:a16="http://schemas.microsoft.com/office/drawing/2014/main" id="{D349FC75-003E-42DE-8244-8268214EF52C}"/>
                  </a:ext>
                </a:extLst>
              </p:cNvPr>
              <p:cNvSpPr>
                <a:spLocks noChangeShapeType="1"/>
              </p:cNvSpPr>
              <p:nvPr/>
            </p:nvSpPr>
            <p:spPr bwMode="invGray">
              <a:xfrm>
                <a:off x="4914" y="2246"/>
                <a:ext cx="5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7" name="Line 24">
                <a:extLst>
                  <a:ext uri="{FF2B5EF4-FFF2-40B4-BE49-F238E27FC236}">
                    <a16:creationId xmlns:a16="http://schemas.microsoft.com/office/drawing/2014/main" id="{CFF9A2F8-5A7F-4240-AF83-42084CC35A92}"/>
                  </a:ext>
                </a:extLst>
              </p:cNvPr>
              <p:cNvSpPr>
                <a:spLocks noChangeShapeType="1"/>
              </p:cNvSpPr>
              <p:nvPr/>
            </p:nvSpPr>
            <p:spPr bwMode="invGray">
              <a:xfrm>
                <a:off x="2437" y="2247"/>
                <a:ext cx="15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8" name="Freeform 25">
                <a:extLst>
                  <a:ext uri="{FF2B5EF4-FFF2-40B4-BE49-F238E27FC236}">
                    <a16:creationId xmlns:a16="http://schemas.microsoft.com/office/drawing/2014/main" id="{6FD83142-6A24-4D07-8C24-CB4C29565625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1346" y="1897"/>
                <a:ext cx="1591" cy="282"/>
              </a:xfrm>
              <a:custGeom>
                <a:avLst/>
                <a:gdLst>
                  <a:gd name="T0" fmla="*/ 0 w 1755"/>
                  <a:gd name="T1" fmla="*/ 12 h 340"/>
                  <a:gd name="T2" fmla="*/ 0 w 1755"/>
                  <a:gd name="T3" fmla="*/ 0 h 340"/>
                  <a:gd name="T4" fmla="*/ 300 w 1755"/>
                  <a:gd name="T5" fmla="*/ 0 h 340"/>
                  <a:gd name="T6" fmla="*/ 300 w 1755"/>
                  <a:gd name="T7" fmla="*/ 10 h 3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55" h="340">
                    <a:moveTo>
                      <a:pt x="0" y="339"/>
                    </a:moveTo>
                    <a:lnTo>
                      <a:pt x="0" y="0"/>
                    </a:lnTo>
                    <a:lnTo>
                      <a:pt x="1754" y="0"/>
                    </a:lnTo>
                    <a:lnTo>
                      <a:pt x="1754" y="291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9" name="Freeform 26">
                <a:extLst>
                  <a:ext uri="{FF2B5EF4-FFF2-40B4-BE49-F238E27FC236}">
                    <a16:creationId xmlns:a16="http://schemas.microsoft.com/office/drawing/2014/main" id="{2F4DEA43-EA69-4DAA-A4D5-BF75C8567F8B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133" y="1897"/>
                <a:ext cx="1903" cy="282"/>
              </a:xfrm>
              <a:custGeom>
                <a:avLst/>
                <a:gdLst>
                  <a:gd name="T0" fmla="*/ 0 w 2098"/>
                  <a:gd name="T1" fmla="*/ 12 h 340"/>
                  <a:gd name="T2" fmla="*/ 0 w 2098"/>
                  <a:gd name="T3" fmla="*/ 0 h 340"/>
                  <a:gd name="T4" fmla="*/ 362 w 2098"/>
                  <a:gd name="T5" fmla="*/ 0 h 340"/>
                  <a:gd name="T6" fmla="*/ 362 w 2098"/>
                  <a:gd name="T7" fmla="*/ 10 h 3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98" h="340">
                    <a:moveTo>
                      <a:pt x="0" y="339"/>
                    </a:moveTo>
                    <a:lnTo>
                      <a:pt x="0" y="0"/>
                    </a:lnTo>
                    <a:lnTo>
                      <a:pt x="2097" y="0"/>
                    </a:lnTo>
                    <a:lnTo>
                      <a:pt x="2097" y="291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0" name="Freeform 27" descr="20%">
                <a:extLst>
                  <a:ext uri="{FF2B5EF4-FFF2-40B4-BE49-F238E27FC236}">
                    <a16:creationId xmlns:a16="http://schemas.microsoft.com/office/drawing/2014/main" id="{00075F23-BEE1-4465-9446-E33BC94680EA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3971" y="1979"/>
                <a:ext cx="476" cy="397"/>
              </a:xfrm>
              <a:custGeom>
                <a:avLst/>
                <a:gdLst>
                  <a:gd name="T0" fmla="*/ 0 w 476"/>
                  <a:gd name="T1" fmla="*/ 397 h 397"/>
                  <a:gd name="T2" fmla="*/ 0 w 476"/>
                  <a:gd name="T3" fmla="*/ 0 h 397"/>
                  <a:gd name="T4" fmla="*/ 353 w 476"/>
                  <a:gd name="T5" fmla="*/ 0 h 397"/>
                  <a:gd name="T6" fmla="*/ 300 w 476"/>
                  <a:gd name="T7" fmla="*/ 97 h 397"/>
                  <a:gd name="T8" fmla="*/ 414 w 476"/>
                  <a:gd name="T9" fmla="*/ 132 h 397"/>
                  <a:gd name="T10" fmla="*/ 335 w 476"/>
                  <a:gd name="T11" fmla="*/ 221 h 397"/>
                  <a:gd name="T12" fmla="*/ 476 w 476"/>
                  <a:gd name="T13" fmla="*/ 397 h 397"/>
                  <a:gd name="T14" fmla="*/ 0 w 476"/>
                  <a:gd name="T15" fmla="*/ 397 h 3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6" h="397">
                    <a:moveTo>
                      <a:pt x="0" y="397"/>
                    </a:moveTo>
                    <a:lnTo>
                      <a:pt x="0" y="0"/>
                    </a:lnTo>
                    <a:lnTo>
                      <a:pt x="353" y="0"/>
                    </a:lnTo>
                    <a:lnTo>
                      <a:pt x="300" y="97"/>
                    </a:lnTo>
                    <a:lnTo>
                      <a:pt x="414" y="132"/>
                    </a:lnTo>
                    <a:lnTo>
                      <a:pt x="335" y="221"/>
                    </a:lnTo>
                    <a:lnTo>
                      <a:pt x="476" y="397"/>
                    </a:lnTo>
                    <a:lnTo>
                      <a:pt x="0" y="39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11" name="Freeform 28" descr="20%">
                <a:extLst>
                  <a:ext uri="{FF2B5EF4-FFF2-40B4-BE49-F238E27FC236}">
                    <a16:creationId xmlns:a16="http://schemas.microsoft.com/office/drawing/2014/main" id="{6CBB4F15-00A9-42BE-99A1-EFEEF602D8DA}"/>
                  </a:ext>
                </a:extLst>
              </p:cNvPr>
              <p:cNvSpPr>
                <a:spLocks/>
              </p:cNvSpPr>
              <p:nvPr/>
            </p:nvSpPr>
            <p:spPr bwMode="invGray">
              <a:xfrm>
                <a:off x="4370" y="1979"/>
                <a:ext cx="600" cy="397"/>
              </a:xfrm>
              <a:custGeom>
                <a:avLst/>
                <a:gdLst>
                  <a:gd name="T0" fmla="*/ 591 w 600"/>
                  <a:gd name="T1" fmla="*/ 0 h 397"/>
                  <a:gd name="T2" fmla="*/ 44 w 600"/>
                  <a:gd name="T3" fmla="*/ 0 h 397"/>
                  <a:gd name="T4" fmla="*/ 0 w 600"/>
                  <a:gd name="T5" fmla="*/ 97 h 397"/>
                  <a:gd name="T6" fmla="*/ 114 w 600"/>
                  <a:gd name="T7" fmla="*/ 115 h 397"/>
                  <a:gd name="T8" fmla="*/ 35 w 600"/>
                  <a:gd name="T9" fmla="*/ 221 h 397"/>
                  <a:gd name="T10" fmla="*/ 194 w 600"/>
                  <a:gd name="T11" fmla="*/ 397 h 397"/>
                  <a:gd name="T12" fmla="*/ 600 w 600"/>
                  <a:gd name="T13" fmla="*/ 397 h 397"/>
                  <a:gd name="T14" fmla="*/ 591 w 600"/>
                  <a:gd name="T15" fmla="*/ 0 h 3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0" h="397">
                    <a:moveTo>
                      <a:pt x="591" y="0"/>
                    </a:moveTo>
                    <a:lnTo>
                      <a:pt x="44" y="0"/>
                    </a:lnTo>
                    <a:lnTo>
                      <a:pt x="0" y="97"/>
                    </a:lnTo>
                    <a:lnTo>
                      <a:pt x="114" y="115"/>
                    </a:lnTo>
                    <a:lnTo>
                      <a:pt x="35" y="221"/>
                    </a:lnTo>
                    <a:lnTo>
                      <a:pt x="194" y="397"/>
                    </a:lnTo>
                    <a:lnTo>
                      <a:pt x="600" y="397"/>
                    </a:lnTo>
                    <a:lnTo>
                      <a:pt x="591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398" name="Line 29">
              <a:extLst>
                <a:ext uri="{FF2B5EF4-FFF2-40B4-BE49-F238E27FC236}">
                  <a16:creationId xmlns:a16="http://schemas.microsoft.com/office/drawing/2014/main" id="{25A9621C-FDA7-45F0-AA93-6C79B56D6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" y="1193"/>
              <a:ext cx="166" cy="30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Line 30">
              <a:extLst>
                <a:ext uri="{FF2B5EF4-FFF2-40B4-BE49-F238E27FC236}">
                  <a16:creationId xmlns:a16="http://schemas.microsoft.com/office/drawing/2014/main" id="{6DA16233-8193-46E2-8047-36A5CDDD9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1193"/>
              <a:ext cx="171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6364" name="Group 44">
            <a:extLst>
              <a:ext uri="{FF2B5EF4-FFF2-40B4-BE49-F238E27FC236}">
                <a16:creationId xmlns:a16="http://schemas.microsoft.com/office/drawing/2014/main" id="{A2E8C994-A417-4690-B0DA-79D680A503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49538" y="3844925"/>
            <a:ext cx="920750" cy="892175"/>
            <a:chOff x="3987" y="1846"/>
            <a:chExt cx="386" cy="374"/>
          </a:xfrm>
        </p:grpSpPr>
        <p:sp>
          <p:nvSpPr>
            <p:cNvPr id="16392" name="Line 45">
              <a:extLst>
                <a:ext uri="{FF2B5EF4-FFF2-40B4-BE49-F238E27FC236}">
                  <a16:creationId xmlns:a16="http://schemas.microsoft.com/office/drawing/2014/main" id="{A4594713-A65D-4C0C-965D-B4D4437F07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90" y="1846"/>
              <a:ext cx="0" cy="3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3" name="Line 46">
              <a:extLst>
                <a:ext uri="{FF2B5EF4-FFF2-40B4-BE49-F238E27FC236}">
                  <a16:creationId xmlns:a16="http://schemas.microsoft.com/office/drawing/2014/main" id="{E17D0812-D6CA-4743-A932-8F2935EE93D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87" y="2220"/>
              <a:ext cx="3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4" name="Freeform 47">
              <a:extLst>
                <a:ext uri="{FF2B5EF4-FFF2-40B4-BE49-F238E27FC236}">
                  <a16:creationId xmlns:a16="http://schemas.microsoft.com/office/drawing/2014/main" id="{D5862504-C5FD-4F0E-8008-51E8EE2E88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06" y="1958"/>
              <a:ext cx="316" cy="240"/>
            </a:xfrm>
            <a:custGeom>
              <a:avLst/>
              <a:gdLst>
                <a:gd name="T0" fmla="*/ 0 w 316"/>
                <a:gd name="T1" fmla="*/ 240 h 240"/>
                <a:gd name="T2" fmla="*/ 66 w 316"/>
                <a:gd name="T3" fmla="*/ 18 h 240"/>
                <a:gd name="T4" fmla="*/ 150 w 316"/>
                <a:gd name="T5" fmla="*/ 130 h 240"/>
                <a:gd name="T6" fmla="*/ 211 w 316"/>
                <a:gd name="T7" fmla="*/ 203 h 240"/>
                <a:gd name="T8" fmla="*/ 316 w 316"/>
                <a:gd name="T9" fmla="*/ 22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240">
                  <a:moveTo>
                    <a:pt x="0" y="240"/>
                  </a:moveTo>
                  <a:cubicBezTo>
                    <a:pt x="11" y="203"/>
                    <a:pt x="41" y="36"/>
                    <a:pt x="66" y="18"/>
                  </a:cubicBezTo>
                  <a:cubicBezTo>
                    <a:pt x="91" y="0"/>
                    <a:pt x="126" y="99"/>
                    <a:pt x="150" y="130"/>
                  </a:cubicBezTo>
                  <a:cubicBezTo>
                    <a:pt x="174" y="161"/>
                    <a:pt x="183" y="187"/>
                    <a:pt x="211" y="203"/>
                  </a:cubicBezTo>
                  <a:cubicBezTo>
                    <a:pt x="239" y="219"/>
                    <a:pt x="294" y="221"/>
                    <a:pt x="316" y="226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GB"/>
            </a:p>
          </p:txBody>
        </p:sp>
      </p:grpSp>
      <p:pic>
        <p:nvPicPr>
          <p:cNvPr id="16390" name="Image 1">
            <a:extLst>
              <a:ext uri="{FF2B5EF4-FFF2-40B4-BE49-F238E27FC236}">
                <a16:creationId xmlns:a16="http://schemas.microsoft.com/office/drawing/2014/main" id="{80FD676F-95E5-4624-8B93-0C3EC9A24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1643063"/>
            <a:ext cx="11636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35">
            <a:extLst>
              <a:ext uri="{FF2B5EF4-FFF2-40B4-BE49-F238E27FC236}">
                <a16:creationId xmlns:a16="http://schemas.microsoft.com/office/drawing/2014/main" id="{2A2BDE19-527C-4567-9A6A-DAFCF087F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3879850"/>
            <a:ext cx="11636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>
            <a:extLst>
              <a:ext uri="{FF2B5EF4-FFF2-40B4-BE49-F238E27FC236}">
                <a16:creationId xmlns:a16="http://schemas.microsoft.com/office/drawing/2014/main" id="{8188AD83-BFBB-476F-80BE-ADD7364F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3775075"/>
            <a:ext cx="2243138" cy="790575"/>
          </a:xfrm>
          <a:prstGeom prst="ellipse">
            <a:avLst/>
          </a:prstGeom>
          <a:solidFill>
            <a:srgbClr val="00AE00"/>
          </a:solidFill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id="{A2CD1CE6-A673-4305-9860-F377B596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960438"/>
            <a:ext cx="1357312" cy="646112"/>
          </a:xfrm>
          <a:prstGeom prst="ellipse">
            <a:avLst/>
          </a:prstGeom>
          <a:solidFill>
            <a:srgbClr val="00AE00"/>
          </a:solidFill>
          <a:ln w="28575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6055EBF0-7F31-446F-90D8-A494EAB7FD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3413" y="171450"/>
            <a:ext cx="6311900" cy="665163"/>
          </a:xfrm>
          <a:solidFill>
            <a:schemeClr val="accent1"/>
          </a:solidFill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76200" tIns="76200" rIns="76200" bIns="76200" anchorCtr="1">
            <a:spAutoFit/>
          </a:bodyPr>
          <a:lstStyle/>
          <a:p>
            <a:pPr defTabSz="762000" eaLnBrk="1" hangingPunct="1"/>
            <a:r>
              <a:rPr lang="fi-FI" altLang="fr-FR" sz="3200" b="1"/>
              <a:t>Relations dose-exposition-effet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8AA1B81-5DBA-4AB1-B802-DCB96924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1063625"/>
            <a:ext cx="803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Dose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F60A9FF0-345B-4B84-BCAD-2A1C6922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038" y="1063625"/>
            <a:ext cx="1468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Réponse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F8DCBEF-E077-4A12-810A-C5E1053C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1303338"/>
            <a:ext cx="2498725" cy="528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800" b="1"/>
              <a:t>Boite noire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1DDEC112-9A61-4C09-BFD1-2E8E46ED94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1123950"/>
            <a:ext cx="511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C2D16406-760B-4127-8FA2-87DCCF7FC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113030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DF54BE87-7A2C-409E-85FF-6721056FE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113030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47C52767-ECD2-443C-9D7C-609B508BA5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9238" y="1643063"/>
            <a:ext cx="199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489B7D32-154E-4CAC-97EF-330C469EB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1643063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B0D385C3-0531-4492-B66B-C68731121F1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44525" y="3194050"/>
            <a:ext cx="803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Dose</a:t>
            </a:r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BA1828F0-89E9-4031-85A2-DB3669B2B9E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2963863"/>
            <a:ext cx="1468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Réponse</a:t>
            </a:r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CA79F986-5C02-44FF-89D6-FD8FD873370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466850" y="2432050"/>
            <a:ext cx="29924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Pharmacocinétique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F593258E-F881-4B9E-9589-543DA89B415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540375" y="243205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400" b="1"/>
              <a:t>Pharmacodynamie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CD72D524-243F-4D42-B3FE-DBE97415A7F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016375" y="3797300"/>
            <a:ext cx="18605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Profil 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sz="2000" b="1"/>
              <a:t>concentration</a:t>
            </a:r>
          </a:p>
        </p:txBody>
      </p:sp>
      <p:sp>
        <p:nvSpPr>
          <p:cNvPr id="18450" name="Rectangle 18" descr="20%">
            <a:extLst>
              <a:ext uri="{FF2B5EF4-FFF2-40B4-BE49-F238E27FC236}">
                <a16:creationId xmlns:a16="http://schemas.microsoft.com/office/drawing/2014/main" id="{4B163266-2D2C-4488-9682-2C29C400B9C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351088" y="3148013"/>
            <a:ext cx="1438275" cy="619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id="{6E95E9AB-0C22-4FD6-A036-A95998C63AD5}"/>
              </a:ext>
            </a:extLst>
          </p:cNvPr>
          <p:cNvSpPr>
            <a:spLocks noChangeShapeType="1"/>
          </p:cNvSpPr>
          <p:nvPr/>
        </p:nvSpPr>
        <p:spPr bwMode="invGray">
          <a:xfrm flipH="1">
            <a:off x="1658938" y="3530600"/>
            <a:ext cx="703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2" name="Line 20">
            <a:extLst>
              <a:ext uri="{FF2B5EF4-FFF2-40B4-BE49-F238E27FC236}">
                <a16:creationId xmlns:a16="http://schemas.microsoft.com/office/drawing/2014/main" id="{F0F10279-3E03-4B7B-89EE-687018466382}"/>
              </a:ext>
            </a:extLst>
          </p:cNvPr>
          <p:cNvSpPr>
            <a:spLocks noChangeShapeType="1"/>
          </p:cNvSpPr>
          <p:nvPr/>
        </p:nvSpPr>
        <p:spPr bwMode="invGray">
          <a:xfrm>
            <a:off x="7800975" y="3565525"/>
            <a:ext cx="88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3" name="Line 21">
            <a:extLst>
              <a:ext uri="{FF2B5EF4-FFF2-40B4-BE49-F238E27FC236}">
                <a16:creationId xmlns:a16="http://schemas.microsoft.com/office/drawing/2014/main" id="{4EFAD3BC-7FD8-46B1-88A8-5403EA33DD30}"/>
              </a:ext>
            </a:extLst>
          </p:cNvPr>
          <p:cNvSpPr>
            <a:spLocks noChangeShapeType="1"/>
          </p:cNvSpPr>
          <p:nvPr/>
        </p:nvSpPr>
        <p:spPr bwMode="invGray">
          <a:xfrm>
            <a:off x="3868738" y="3567113"/>
            <a:ext cx="2411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4" name="Freeform 22">
            <a:extLst>
              <a:ext uri="{FF2B5EF4-FFF2-40B4-BE49-F238E27FC236}">
                <a16:creationId xmlns:a16="http://schemas.microsoft.com/office/drawing/2014/main" id="{4BD53851-0E68-4BC3-83C5-0DEF3178D139}"/>
              </a:ext>
            </a:extLst>
          </p:cNvPr>
          <p:cNvSpPr>
            <a:spLocks/>
          </p:cNvSpPr>
          <p:nvPr/>
        </p:nvSpPr>
        <p:spPr bwMode="invGray">
          <a:xfrm>
            <a:off x="2136775" y="3011488"/>
            <a:ext cx="2525713" cy="447675"/>
          </a:xfrm>
          <a:custGeom>
            <a:avLst/>
            <a:gdLst>
              <a:gd name="T0" fmla="*/ 0 w 1755"/>
              <a:gd name="T1" fmla="*/ 2147483646 h 340"/>
              <a:gd name="T2" fmla="*/ 0 w 1755"/>
              <a:gd name="T3" fmla="*/ 0 h 340"/>
              <a:gd name="T4" fmla="*/ 2147483646 w 1755"/>
              <a:gd name="T5" fmla="*/ 0 h 340"/>
              <a:gd name="T6" fmla="*/ 2147483646 w 1755"/>
              <a:gd name="T7" fmla="*/ 2147483646 h 3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5" h="340">
                <a:moveTo>
                  <a:pt x="0" y="339"/>
                </a:moveTo>
                <a:lnTo>
                  <a:pt x="0" y="0"/>
                </a:lnTo>
                <a:lnTo>
                  <a:pt x="1754" y="0"/>
                </a:lnTo>
                <a:lnTo>
                  <a:pt x="1754" y="29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5" name="Freeform 23">
            <a:extLst>
              <a:ext uri="{FF2B5EF4-FFF2-40B4-BE49-F238E27FC236}">
                <a16:creationId xmlns:a16="http://schemas.microsoft.com/office/drawing/2014/main" id="{E1DABB1A-3978-4FFC-A304-17B95A242475}"/>
              </a:ext>
            </a:extLst>
          </p:cNvPr>
          <p:cNvSpPr>
            <a:spLocks/>
          </p:cNvSpPr>
          <p:nvPr/>
        </p:nvSpPr>
        <p:spPr bwMode="invGray">
          <a:xfrm>
            <a:off x="4973638" y="3011488"/>
            <a:ext cx="3021012" cy="447675"/>
          </a:xfrm>
          <a:custGeom>
            <a:avLst/>
            <a:gdLst>
              <a:gd name="T0" fmla="*/ 0 w 2098"/>
              <a:gd name="T1" fmla="*/ 2147483646 h 340"/>
              <a:gd name="T2" fmla="*/ 0 w 2098"/>
              <a:gd name="T3" fmla="*/ 0 h 340"/>
              <a:gd name="T4" fmla="*/ 2147483646 w 2098"/>
              <a:gd name="T5" fmla="*/ 0 h 340"/>
              <a:gd name="T6" fmla="*/ 2147483646 w 2098"/>
              <a:gd name="T7" fmla="*/ 2147483646 h 3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8" h="340">
                <a:moveTo>
                  <a:pt x="0" y="339"/>
                </a:moveTo>
                <a:lnTo>
                  <a:pt x="0" y="0"/>
                </a:lnTo>
                <a:lnTo>
                  <a:pt x="2097" y="0"/>
                </a:lnTo>
                <a:lnTo>
                  <a:pt x="2097" y="29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6" name="Freeform 24" descr="20%">
            <a:extLst>
              <a:ext uri="{FF2B5EF4-FFF2-40B4-BE49-F238E27FC236}">
                <a16:creationId xmlns:a16="http://schemas.microsoft.com/office/drawing/2014/main" id="{F7791D9E-E1B5-4105-869D-F4A5B3F8FCF0}"/>
              </a:ext>
            </a:extLst>
          </p:cNvPr>
          <p:cNvSpPr>
            <a:spLocks/>
          </p:cNvSpPr>
          <p:nvPr/>
        </p:nvSpPr>
        <p:spPr bwMode="invGray">
          <a:xfrm>
            <a:off x="6303963" y="3141663"/>
            <a:ext cx="755650" cy="630237"/>
          </a:xfrm>
          <a:custGeom>
            <a:avLst/>
            <a:gdLst>
              <a:gd name="T0" fmla="*/ 0 w 476"/>
              <a:gd name="T1" fmla="*/ 2147483646 h 397"/>
              <a:gd name="T2" fmla="*/ 0 w 476"/>
              <a:gd name="T3" fmla="*/ 0 h 397"/>
              <a:gd name="T4" fmla="*/ 2147483646 w 476"/>
              <a:gd name="T5" fmla="*/ 0 h 397"/>
              <a:gd name="T6" fmla="*/ 2147483646 w 476"/>
              <a:gd name="T7" fmla="*/ 2147483646 h 397"/>
              <a:gd name="T8" fmla="*/ 2147483646 w 476"/>
              <a:gd name="T9" fmla="*/ 2147483646 h 397"/>
              <a:gd name="T10" fmla="*/ 2147483646 w 476"/>
              <a:gd name="T11" fmla="*/ 2147483646 h 397"/>
              <a:gd name="T12" fmla="*/ 2147483646 w 476"/>
              <a:gd name="T13" fmla="*/ 2147483646 h 397"/>
              <a:gd name="T14" fmla="*/ 0 w 476"/>
              <a:gd name="T15" fmla="*/ 2147483646 h 3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6" h="397">
                <a:moveTo>
                  <a:pt x="0" y="397"/>
                </a:moveTo>
                <a:lnTo>
                  <a:pt x="0" y="0"/>
                </a:lnTo>
                <a:lnTo>
                  <a:pt x="353" y="0"/>
                </a:lnTo>
                <a:lnTo>
                  <a:pt x="300" y="97"/>
                </a:lnTo>
                <a:lnTo>
                  <a:pt x="414" y="132"/>
                </a:lnTo>
                <a:lnTo>
                  <a:pt x="335" y="221"/>
                </a:lnTo>
                <a:lnTo>
                  <a:pt x="476" y="397"/>
                </a:lnTo>
                <a:lnTo>
                  <a:pt x="0" y="39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7" name="Freeform 25" descr="20%">
            <a:extLst>
              <a:ext uri="{FF2B5EF4-FFF2-40B4-BE49-F238E27FC236}">
                <a16:creationId xmlns:a16="http://schemas.microsoft.com/office/drawing/2014/main" id="{6AEB671F-60B3-4167-83F9-31CA4DC90F98}"/>
              </a:ext>
            </a:extLst>
          </p:cNvPr>
          <p:cNvSpPr>
            <a:spLocks/>
          </p:cNvSpPr>
          <p:nvPr/>
        </p:nvSpPr>
        <p:spPr bwMode="invGray">
          <a:xfrm>
            <a:off x="6937375" y="3141663"/>
            <a:ext cx="952500" cy="630237"/>
          </a:xfrm>
          <a:custGeom>
            <a:avLst/>
            <a:gdLst>
              <a:gd name="T0" fmla="*/ 2147483646 w 600"/>
              <a:gd name="T1" fmla="*/ 0 h 397"/>
              <a:gd name="T2" fmla="*/ 2147483646 w 600"/>
              <a:gd name="T3" fmla="*/ 0 h 397"/>
              <a:gd name="T4" fmla="*/ 0 w 600"/>
              <a:gd name="T5" fmla="*/ 2147483646 h 397"/>
              <a:gd name="T6" fmla="*/ 2147483646 w 600"/>
              <a:gd name="T7" fmla="*/ 2147483646 h 397"/>
              <a:gd name="T8" fmla="*/ 2147483646 w 600"/>
              <a:gd name="T9" fmla="*/ 2147483646 h 397"/>
              <a:gd name="T10" fmla="*/ 2147483646 w 600"/>
              <a:gd name="T11" fmla="*/ 2147483646 h 397"/>
              <a:gd name="T12" fmla="*/ 2147483646 w 600"/>
              <a:gd name="T13" fmla="*/ 2147483646 h 397"/>
              <a:gd name="T14" fmla="*/ 2147483646 w 600"/>
              <a:gd name="T15" fmla="*/ 0 h 3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0" h="397">
                <a:moveTo>
                  <a:pt x="591" y="0"/>
                </a:moveTo>
                <a:lnTo>
                  <a:pt x="44" y="0"/>
                </a:lnTo>
                <a:lnTo>
                  <a:pt x="0" y="97"/>
                </a:lnTo>
                <a:lnTo>
                  <a:pt x="114" y="115"/>
                </a:lnTo>
                <a:lnTo>
                  <a:pt x="35" y="221"/>
                </a:lnTo>
                <a:lnTo>
                  <a:pt x="194" y="397"/>
                </a:lnTo>
                <a:lnTo>
                  <a:pt x="600" y="397"/>
                </a:lnTo>
                <a:lnTo>
                  <a:pt x="591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AEF5F2AD-15FD-4630-8BE6-3E28BA821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8625" y="1893888"/>
            <a:ext cx="263525" cy="479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0A24140D-790E-4193-8DF7-DDFCBBDFE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9238" y="1893888"/>
            <a:ext cx="271462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6" name="Text Box 28">
            <a:extLst>
              <a:ext uri="{FF2B5EF4-FFF2-40B4-BE49-F238E27FC236}">
                <a16:creationId xmlns:a16="http://schemas.microsoft.com/office/drawing/2014/main" id="{C2BE808A-AA7B-47EB-941B-EF347D951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008563"/>
            <a:ext cx="937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Variabilité pharmacocinétique</a:t>
            </a:r>
            <a:r>
              <a:rPr lang="fr-FR" altLang="fr-FR" sz="2400" b="1"/>
              <a:t> / </a:t>
            </a:r>
            <a:r>
              <a:rPr lang="fr-FR" altLang="fr-FR" sz="2400" b="1">
                <a:solidFill>
                  <a:srgbClr val="009900"/>
                </a:solidFill>
              </a:rPr>
              <a:t>Variabilité pharmacodynamique</a:t>
            </a:r>
          </a:p>
        </p:txBody>
      </p:sp>
      <p:sp>
        <p:nvSpPr>
          <p:cNvPr id="18461" name="Freeform 29">
            <a:extLst>
              <a:ext uri="{FF2B5EF4-FFF2-40B4-BE49-F238E27FC236}">
                <a16:creationId xmlns:a16="http://schemas.microsoft.com/office/drawing/2014/main" id="{01A70456-7466-4F85-A211-A3BFF540E8D9}"/>
              </a:ext>
            </a:extLst>
          </p:cNvPr>
          <p:cNvSpPr>
            <a:spLocks/>
          </p:cNvSpPr>
          <p:nvPr/>
        </p:nvSpPr>
        <p:spPr bwMode="invGray">
          <a:xfrm flipV="1">
            <a:off x="2933700" y="3757613"/>
            <a:ext cx="4268788" cy="1076325"/>
          </a:xfrm>
          <a:custGeom>
            <a:avLst/>
            <a:gdLst>
              <a:gd name="T0" fmla="*/ 0 w 2098"/>
              <a:gd name="T1" fmla="*/ 2147483646 h 340"/>
              <a:gd name="T2" fmla="*/ 0 w 2098"/>
              <a:gd name="T3" fmla="*/ 0 h 340"/>
              <a:gd name="T4" fmla="*/ 2147483646 w 2098"/>
              <a:gd name="T5" fmla="*/ 0 h 340"/>
              <a:gd name="T6" fmla="*/ 2147483646 w 2098"/>
              <a:gd name="T7" fmla="*/ 2147483646 h 3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8" h="340">
                <a:moveTo>
                  <a:pt x="0" y="339"/>
                </a:moveTo>
                <a:lnTo>
                  <a:pt x="0" y="0"/>
                </a:lnTo>
                <a:lnTo>
                  <a:pt x="2097" y="0"/>
                </a:lnTo>
                <a:lnTo>
                  <a:pt x="2097" y="291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8423" name="Group 55">
            <a:extLst>
              <a:ext uri="{FF2B5EF4-FFF2-40B4-BE49-F238E27FC236}">
                <a16:creationId xmlns:a16="http://schemas.microsoft.com/office/drawing/2014/main" id="{4D3B70FC-48CE-49F7-97B4-63ABB3D4F349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5445125"/>
            <a:ext cx="9791700" cy="1119188"/>
            <a:chOff x="156" y="3430"/>
            <a:chExt cx="6168" cy="705"/>
          </a:xfrm>
        </p:grpSpPr>
        <p:sp>
          <p:nvSpPr>
            <p:cNvPr id="18463" name="Rectangle 52">
              <a:extLst>
                <a:ext uri="{FF2B5EF4-FFF2-40B4-BE49-F238E27FC236}">
                  <a16:creationId xmlns:a16="http://schemas.microsoft.com/office/drawing/2014/main" id="{D479E8D6-99BC-4ECB-8457-FD09E756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" y="3793"/>
              <a:ext cx="6168" cy="34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200" tIns="76200" rIns="76200" bIns="76200" anchor="ctr" anchorCtr="1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i-FI" altLang="fr-FR" sz="2400" b="1"/>
                <a:t>A mesurer et à prendre en compte : adaptations de posologies</a:t>
              </a:r>
            </a:p>
          </p:txBody>
        </p:sp>
        <p:sp>
          <p:nvSpPr>
            <p:cNvPr id="18464" name="Line 53">
              <a:extLst>
                <a:ext uri="{FF2B5EF4-FFF2-40B4-BE49-F238E27FC236}">
                  <a16:creationId xmlns:a16="http://schemas.microsoft.com/office/drawing/2014/main" id="{E53F4532-826B-4328-84E8-E1DECC5B1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5" y="3430"/>
              <a:ext cx="0" cy="2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5" name="Line 54">
              <a:extLst>
                <a:ext uri="{FF2B5EF4-FFF2-40B4-BE49-F238E27FC236}">
                  <a16:creationId xmlns:a16="http://schemas.microsoft.com/office/drawing/2014/main" id="{95E47DA2-078D-4639-AE4D-0DA11FEDA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1" y="3436"/>
              <a:ext cx="0" cy="274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C3EBE5E8-9C3B-416D-9E8C-DB5AD040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133600"/>
            <a:ext cx="960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3600">
              <a:latin typeface="Times New Roman" panose="02020603050405020304" pitchFamily="18" charset="0"/>
            </a:endParaRP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BC3D8CCE-7B1D-4ECD-A219-1423544F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667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4400">
              <a:latin typeface="Times New Roman" panose="02020603050405020304" pitchFamily="18" charset="0"/>
            </a:endParaRP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F1FF2F29-9636-4632-A081-1EF220A7F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780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>
              <a:latin typeface="Times New Roman" panose="02020603050405020304" pitchFamily="18" charset="0"/>
            </a:endParaRPr>
          </a:p>
        </p:txBody>
      </p:sp>
      <p:pic>
        <p:nvPicPr>
          <p:cNvPr id="20485" name="Picture 7">
            <a:extLst>
              <a:ext uri="{FF2B5EF4-FFF2-40B4-BE49-F238E27FC236}">
                <a16:creationId xmlns:a16="http://schemas.microsoft.com/office/drawing/2014/main" id="{AA360EE0-FC31-43B8-B739-FA3D80005C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2222" b="3499"/>
          <a:stretch>
            <a:fillRect/>
          </a:stretch>
        </p:blipFill>
        <p:spPr>
          <a:xfrm>
            <a:off x="2047875" y="2492375"/>
            <a:ext cx="6629400" cy="39036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6" name="Rectangle 8">
            <a:extLst>
              <a:ext uri="{FF2B5EF4-FFF2-40B4-BE49-F238E27FC236}">
                <a16:creationId xmlns:a16="http://schemas.microsoft.com/office/drawing/2014/main" id="{7DE5FA57-E285-4C31-9D72-D9D325EF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76250"/>
            <a:ext cx="6311900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pharmacodynamique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2F21A-A26C-4DD8-9994-35519B108C50}"/>
              </a:ext>
            </a:extLst>
          </p:cNvPr>
          <p:cNvSpPr/>
          <p:nvPr/>
        </p:nvSpPr>
        <p:spPr>
          <a:xfrm>
            <a:off x="4492625" y="3930650"/>
            <a:ext cx="1155700" cy="136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EC72B-7540-4E18-9E5C-A8C82745D5EF}"/>
              </a:ext>
            </a:extLst>
          </p:cNvPr>
          <p:cNvSpPr/>
          <p:nvPr/>
        </p:nvSpPr>
        <p:spPr>
          <a:xfrm>
            <a:off x="5033963" y="5013325"/>
            <a:ext cx="3254375" cy="611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3ED72-9E56-44D0-B7BF-9B471DC04FD4}"/>
              </a:ext>
            </a:extLst>
          </p:cNvPr>
          <p:cNvSpPr/>
          <p:nvPr/>
        </p:nvSpPr>
        <p:spPr>
          <a:xfrm>
            <a:off x="4129088" y="4581525"/>
            <a:ext cx="328612" cy="101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32126-B0F1-4E2E-881C-05072A85C92D}"/>
              </a:ext>
            </a:extLst>
          </p:cNvPr>
          <p:cNvSpPr/>
          <p:nvPr/>
        </p:nvSpPr>
        <p:spPr>
          <a:xfrm>
            <a:off x="3917950" y="5335588"/>
            <a:ext cx="108108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2EC293-0B91-42D7-9E97-3695CDD73962}"/>
              </a:ext>
            </a:extLst>
          </p:cNvPr>
          <p:cNvSpPr/>
          <p:nvPr/>
        </p:nvSpPr>
        <p:spPr>
          <a:xfrm>
            <a:off x="5226050" y="3254375"/>
            <a:ext cx="3254375" cy="587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92" name="ZoneTexte 2">
            <a:extLst>
              <a:ext uri="{FF2B5EF4-FFF2-40B4-BE49-F238E27FC236}">
                <a16:creationId xmlns:a16="http://schemas.microsoft.com/office/drawing/2014/main" id="{E3B6E574-7A35-4FCD-B9F8-F7377B775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3016250"/>
            <a:ext cx="11525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Effet désiré</a:t>
            </a:r>
          </a:p>
        </p:txBody>
      </p:sp>
      <p:sp>
        <p:nvSpPr>
          <p:cNvPr id="20493" name="Rectangle 2">
            <a:extLst>
              <a:ext uri="{FF2B5EF4-FFF2-40B4-BE49-F238E27FC236}">
                <a16:creationId xmlns:a16="http://schemas.microsoft.com/office/drawing/2014/main" id="{A0F24254-BC80-423B-8F7B-DEC40B942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1268413"/>
            <a:ext cx="9793288" cy="88582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FR" altLang="fr-FR" sz="2800"/>
              <a:t>Concentrations plasmatiques en digoxine avec et sans effets toxiques chez l’Homme</a:t>
            </a:r>
            <a:endParaRPr lang="fr-FR" altLang="fr-FR" sz="40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B62F8E3-46D1-4577-B65E-8363BC3C4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1268413"/>
            <a:ext cx="9793288" cy="885825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FR" altLang="fr-FR" sz="2800"/>
              <a:t>Concentrations plasmatiques en digoxine avec et sans effets toxiques chez l’Homme</a:t>
            </a:r>
            <a:endParaRPr lang="fr-FR" altLang="fr-FR" sz="4000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67C85C03-EA0B-416C-804D-83B23BFE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133600"/>
            <a:ext cx="960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3600">
              <a:latin typeface="Times New Roman" panose="02020603050405020304" pitchFamily="18" charset="0"/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5CEC1F72-0956-4763-97B0-EE4197556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6670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4400">
              <a:latin typeface="Times New Roman" panose="02020603050405020304" pitchFamily="18" charset="0"/>
            </a:endParaRP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B43432C9-0B2F-433F-A18F-5919D3E1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780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fr-FR" altLang="fr-FR">
              <a:latin typeface="Times New Roman" panose="02020603050405020304" pitchFamily="18" charset="0"/>
            </a:endParaRPr>
          </a:p>
        </p:txBody>
      </p:sp>
      <p:pic>
        <p:nvPicPr>
          <p:cNvPr id="22534" name="Picture 7">
            <a:extLst>
              <a:ext uri="{FF2B5EF4-FFF2-40B4-BE49-F238E27FC236}">
                <a16:creationId xmlns:a16="http://schemas.microsoft.com/office/drawing/2014/main" id="{EE2723FB-8A02-47BC-B842-16F511182A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2222" b="3499"/>
          <a:stretch>
            <a:fillRect/>
          </a:stretch>
        </p:blipFill>
        <p:spPr>
          <a:xfrm>
            <a:off x="1974850" y="2478088"/>
            <a:ext cx="6629400" cy="39036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5" name="Rectangle 8">
            <a:extLst>
              <a:ext uri="{FF2B5EF4-FFF2-40B4-BE49-F238E27FC236}">
                <a16:creationId xmlns:a16="http://schemas.microsoft.com/office/drawing/2014/main" id="{75D63192-6B51-4E13-86E0-425FBB20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76250"/>
            <a:ext cx="6311900" cy="6651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r-FR" b="1"/>
              <a:t>variabilité pharmacodynamique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4128</TotalTime>
  <Words>902</Words>
  <Application>Microsoft Office PowerPoint</Application>
  <PresentationFormat>Diapositives 35 mm</PresentationFormat>
  <Paragraphs>341</Paragraphs>
  <Slides>38</Slides>
  <Notes>37</Notes>
  <HiddenSlides>1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Arial</vt:lpstr>
      <vt:lpstr>Wingdings</vt:lpstr>
      <vt:lpstr>Times New Roman</vt:lpstr>
      <vt:lpstr>Arial Black</vt:lpstr>
      <vt:lpstr>Tahoma</vt:lpstr>
      <vt:lpstr>ＭＳ Ｐゴシック</vt:lpstr>
      <vt:lpstr>Wingdings 2</vt:lpstr>
      <vt:lpstr>Pixel</vt:lpstr>
      <vt:lpstr>Modèle par défaut</vt:lpstr>
      <vt:lpstr>Graphique Microsoft Excel</vt:lpstr>
      <vt:lpstr>Présentation PowerPoint</vt:lpstr>
      <vt:lpstr>Présentation PowerPoint</vt:lpstr>
      <vt:lpstr>Présentation PowerPoint</vt:lpstr>
      <vt:lpstr>Présentation PowerPoint</vt:lpstr>
      <vt:lpstr>Relation Dose-Response dans une population </vt:lpstr>
      <vt:lpstr>Relations dose-exposition-effet</vt:lpstr>
      <vt:lpstr>Relations dose-exposition-effet</vt:lpstr>
      <vt:lpstr>Concentrations plasmatiques en digoxine avec et sans effets toxiques chez l’Homme</vt:lpstr>
      <vt:lpstr>Concentrations plasmatiques en digoxine avec et sans effets toxiques chez l’Homme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Paramètres pharmacocinétiques</vt:lpstr>
      <vt:lpstr>Présentation PowerPoint</vt:lpstr>
      <vt:lpstr>Présentation PowerPoint</vt:lpstr>
      <vt:lpstr>Présentation PowerPoint</vt:lpstr>
      <vt:lpstr>Profils de concentrations plasmatiques</vt:lpstr>
      <vt:lpstr>Profils de concentrations plasmatiques</vt:lpstr>
      <vt:lpstr>Profils de concentrations plasmatiques</vt:lpstr>
      <vt:lpstr>Profils de concentrations plasmatiques</vt:lpstr>
      <vt:lpstr>Profils de concentrations plasmatiques</vt:lpstr>
      <vt:lpstr>Présentation PowerPoint</vt:lpstr>
      <vt:lpstr>Le temps de demi-vie</vt:lpstr>
      <vt:lpstr>Présentation PowerPoint</vt:lpstr>
      <vt:lpstr>Le temps de demi-vie</vt:lpstr>
      <vt:lpstr>Le temps de demi-vie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109</cp:revision>
  <cp:lastPrinted>2003-09-26T11:05:08Z</cp:lastPrinted>
  <dcterms:created xsi:type="dcterms:W3CDTF">2001-11-02T09:45:18Z</dcterms:created>
  <dcterms:modified xsi:type="dcterms:W3CDTF">2023-09-28T06:51:25Z</dcterms:modified>
</cp:coreProperties>
</file>