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860" r:id="rId2"/>
    <p:sldId id="823" r:id="rId3"/>
    <p:sldId id="825" r:id="rId4"/>
    <p:sldId id="861" r:id="rId5"/>
    <p:sldId id="714" r:id="rId6"/>
    <p:sldId id="717" r:id="rId7"/>
    <p:sldId id="718" r:id="rId8"/>
    <p:sldId id="838" r:id="rId9"/>
    <p:sldId id="839" r:id="rId10"/>
    <p:sldId id="835" r:id="rId11"/>
    <p:sldId id="862" r:id="rId12"/>
    <p:sldId id="836" r:id="rId13"/>
    <p:sldId id="757" r:id="rId14"/>
    <p:sldId id="837" r:id="rId15"/>
    <p:sldId id="761" r:id="rId16"/>
    <p:sldId id="760" r:id="rId17"/>
    <p:sldId id="719" r:id="rId18"/>
    <p:sldId id="824" r:id="rId19"/>
    <p:sldId id="762" r:id="rId20"/>
    <p:sldId id="763" r:id="rId21"/>
    <p:sldId id="818" r:id="rId22"/>
    <p:sldId id="817" r:id="rId23"/>
    <p:sldId id="863" r:id="rId24"/>
    <p:sldId id="864" r:id="rId25"/>
    <p:sldId id="767" r:id="rId26"/>
    <p:sldId id="801" r:id="rId27"/>
    <p:sldId id="803" r:id="rId28"/>
    <p:sldId id="805" r:id="rId29"/>
    <p:sldId id="774" r:id="rId30"/>
    <p:sldId id="814" r:id="rId31"/>
    <p:sldId id="815" r:id="rId32"/>
    <p:sldId id="816" r:id="rId33"/>
    <p:sldId id="804" r:id="rId34"/>
    <p:sldId id="807" r:id="rId35"/>
    <p:sldId id="799" r:id="rId36"/>
    <p:sldId id="808" r:id="rId37"/>
    <p:sldId id="806" r:id="rId38"/>
    <p:sldId id="775" r:id="rId39"/>
    <p:sldId id="810" r:id="rId40"/>
    <p:sldId id="819" r:id="rId41"/>
    <p:sldId id="828" r:id="rId42"/>
    <p:sldId id="830" r:id="rId43"/>
    <p:sldId id="832" r:id="rId44"/>
    <p:sldId id="865" r:id="rId45"/>
    <p:sldId id="866" r:id="rId46"/>
    <p:sldId id="834" r:id="rId47"/>
    <p:sldId id="859" r:id="rId48"/>
    <p:sldId id="833" r:id="rId49"/>
    <p:sldId id="868" r:id="rId50"/>
    <p:sldId id="869" r:id="rId51"/>
  </p:sldIdLst>
  <p:sldSz cx="10287000" cy="6858000" type="35mm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0000CC"/>
    <a:srgbClr val="CCCCFF"/>
    <a:srgbClr val="CCECFF"/>
    <a:srgbClr val="CCFFFF"/>
    <a:srgbClr val="333399"/>
    <a:srgbClr val="FF6600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1" autoAdjust="0"/>
    <p:restoredTop sz="94343" autoAdjust="0"/>
  </p:normalViewPr>
  <p:slideViewPr>
    <p:cSldViewPr snapToGrid="0">
      <p:cViewPr>
        <p:scale>
          <a:sx n="66" d="100"/>
          <a:sy n="66" d="100"/>
        </p:scale>
        <p:origin x="1158" y="22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7830"/>
    </p:cViewPr>
  </p:sorterViewPr>
  <p:notesViewPr>
    <p:cSldViewPr snapToGrid="0">
      <p:cViewPr varScale="1">
        <p:scale>
          <a:sx n="88" d="100"/>
          <a:sy n="88" d="100"/>
        </p:scale>
        <p:origin x="4219" y="96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82E38F-950E-4CEE-8B35-700731EE025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8013" y="744538"/>
            <a:ext cx="55816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change the mask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1AE261-6FE5-42E4-A2FE-D28465C8E49B}" type="slidenum">
              <a:rPr lang="fr-FR" altLang="fr-FR"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8134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356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1524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753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00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18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32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9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7281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38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4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4066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0309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96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92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52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56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72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39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2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44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37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209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4970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89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10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BA5-3481-47D3-ADE9-C57B685386DD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06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BA5-3481-47D3-ADE9-C57B685386DD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9646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25F89-A95A-40EF-859C-AA003BD1C1D2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304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25F89-A95A-40EF-859C-AA003BD1C1D2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33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0784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935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9723B-059F-45EB-BB57-26BC1F74C70B}" type="slidenum">
              <a:rPr lang="en-US" altLang="fr-FR"/>
              <a:pPr/>
              <a:t>8</a:t>
            </a:fld>
            <a:endParaRPr lang="en-US" altLang="fr-FR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41258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6ED1-F606-4BE3-B47E-BC1CAB64A0F3}" type="slidenum">
              <a:rPr lang="en-US" altLang="fr-FR"/>
              <a:pPr/>
              <a:t>9</a:t>
            </a:fld>
            <a:endParaRPr lang="en-US" altLang="fr-FR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17534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2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43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908FCC1-C15F-405A-8522-47409B562C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302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43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82600"/>
            <a:ext cx="2314575" cy="56435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82600"/>
            <a:ext cx="6791325" cy="56435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600"/>
            <a:ext cx="9258300" cy="7270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92583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3938588"/>
            <a:ext cx="92583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681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600"/>
            <a:ext cx="9258300" cy="7270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08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46A9CDD5-1B9F-45C8-9CC2-1F7DFA1C2C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2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D24038A6-A1FF-41BD-9CF9-51CE371602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186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7A8D2E12-6CF3-447C-996E-6720D19B73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500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9A36A139-C2D4-40F5-8AB4-7B6DEA77D6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247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C1CB376D-DEF8-4EF8-AAA3-1615A3F5F6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973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7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72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84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14350" y="482600"/>
            <a:ext cx="9258300" cy="7270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Click to change the style of the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Click to change the mask text styles</a:t>
            </a:r>
          </a:p>
          <a:p>
            <a:pPr lvl="1"/>
            <a:r>
              <a:rPr lang="fr-FR" altLang="fr-FR" smtClean="0"/>
              <a:t>Second level</a:t>
            </a:r>
          </a:p>
          <a:p>
            <a:pPr lvl="2"/>
            <a:r>
              <a:rPr lang="fr-FR" altLang="fr-FR" smtClean="0"/>
              <a:t>Third level</a:t>
            </a:r>
          </a:p>
          <a:p>
            <a:pPr lvl="3"/>
            <a:r>
              <a:rPr lang="fr-FR" altLang="fr-FR" smtClean="0"/>
              <a:t>Fourth level</a:t>
            </a:r>
          </a:p>
          <a:p>
            <a:pPr lvl="4"/>
            <a:r>
              <a:rPr lang="fr-FR" altLang="fr-F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9525" y="6537325"/>
            <a:ext cx="2657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fr-FR" altLang="fr-FR"/>
              <a:t>Alfort CEAV 2012- </a:t>
            </a:r>
            <a:fld id="{B693C8C6-D943-49F2-B39C-390DE5B7EEEC}" type="slidenum">
              <a:rPr lang="fr-FR" altLang="fr-FR"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1957497"/>
            <a:ext cx="8743950" cy="1815882"/>
          </a:xfrm>
        </p:spPr>
        <p:txBody>
          <a:bodyPr/>
          <a:lstStyle/>
          <a:p>
            <a:r>
              <a:rPr lang="fr-FR" altLang="fr-FR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Pharmacodynamic</a:t>
            </a:r>
            <a:r>
              <a:rPr lang="fr-FR" altLang="fr-F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FR" altLang="fr-F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altLang="fr-F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fr-FR" alt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PK/PD </a:t>
            </a:r>
            <a:r>
              <a:rPr lang="fr-FR" alt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fr-FR" alt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alt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</a:t>
            </a:r>
            <a:r>
              <a:rPr lang="fr-FR" alt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1625" y="5741021"/>
            <a:ext cx="7200900" cy="260684"/>
          </a:xfrm>
        </p:spPr>
        <p:txBody>
          <a:bodyPr/>
          <a:lstStyle/>
          <a:p>
            <a:r>
              <a:rPr lang="fr-FR" sz="2000" dirty="0" smtClean="0"/>
              <a:t>Aude </a:t>
            </a:r>
            <a:r>
              <a:rPr lang="fr-FR" sz="2000" dirty="0" err="1" smtClean="0"/>
              <a:t>Ferran</a:t>
            </a:r>
            <a:r>
              <a:rPr lang="fr-FR" sz="2000" dirty="0" smtClean="0"/>
              <a:t> </a:t>
            </a:r>
          </a:p>
          <a:p>
            <a:r>
              <a:rPr lang="fr-FR" sz="1600" b="0" dirty="0" smtClean="0"/>
              <a:t>May 2022</a:t>
            </a:r>
            <a:endParaRPr lang="fr-FR" sz="1600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7" y="5635167"/>
            <a:ext cx="2856148" cy="733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90" y="5467142"/>
            <a:ext cx="2278410" cy="10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15862" y="305205"/>
            <a:ext cx="7142162" cy="12629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MIC for combinations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b="0" dirty="0" smtClean="0">
                <a:solidFill>
                  <a:srgbClr val="C00000"/>
                </a:solidFill>
              </a:rPr>
              <a:t>Checkerboard assays</a:t>
            </a:r>
            <a:endParaRPr lang="fi-FI" altLang="fr-FR" b="0" dirty="0">
              <a:solidFill>
                <a:srgbClr val="C0000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891922" y="1480496"/>
            <a:ext cx="6666102" cy="3842085"/>
            <a:chOff x="242698" y="2160927"/>
            <a:chExt cx="4921361" cy="2913780"/>
          </a:xfrm>
        </p:grpSpPr>
        <p:grpSp>
          <p:nvGrpSpPr>
            <p:cNvPr id="6" name="Group 569"/>
            <p:cNvGrpSpPr>
              <a:grpSpLocks/>
            </p:cNvGrpSpPr>
            <p:nvPr/>
          </p:nvGrpSpPr>
          <p:grpSpPr bwMode="auto">
            <a:xfrm rot="5400000">
              <a:off x="948102" y="1661439"/>
              <a:ext cx="1974688" cy="3385496"/>
              <a:chOff x="3797" y="1192"/>
              <a:chExt cx="1363" cy="2088"/>
            </a:xfrm>
          </p:grpSpPr>
          <p:grpSp>
            <p:nvGrpSpPr>
              <p:cNvPr id="496" name="Group 570"/>
              <p:cNvGrpSpPr>
                <a:grpSpLocks/>
              </p:cNvGrpSpPr>
              <p:nvPr/>
            </p:nvGrpSpPr>
            <p:grpSpPr bwMode="auto">
              <a:xfrm>
                <a:off x="3797" y="1192"/>
                <a:ext cx="1363" cy="2088"/>
                <a:chOff x="3797" y="1192"/>
                <a:chExt cx="1363" cy="2088"/>
              </a:xfrm>
            </p:grpSpPr>
            <p:sp>
              <p:nvSpPr>
                <p:cNvPr id="705" name="Freeform 571"/>
                <p:cNvSpPr>
                  <a:spLocks/>
                </p:cNvSpPr>
                <p:nvPr/>
              </p:nvSpPr>
              <p:spPr bwMode="auto">
                <a:xfrm>
                  <a:off x="3797" y="1192"/>
                  <a:ext cx="1363" cy="2088"/>
                </a:xfrm>
                <a:custGeom>
                  <a:avLst/>
                  <a:gdLst>
                    <a:gd name="T0" fmla="*/ 52 w 545"/>
                    <a:gd name="T1" fmla="*/ 0 h 783"/>
                    <a:gd name="T2" fmla="*/ 0 w 545"/>
                    <a:gd name="T3" fmla="*/ 51 h 783"/>
                    <a:gd name="T4" fmla="*/ 0 w 545"/>
                    <a:gd name="T5" fmla="*/ 732 h 783"/>
                    <a:gd name="T6" fmla="*/ 52 w 545"/>
                    <a:gd name="T7" fmla="*/ 783 h 783"/>
                    <a:gd name="T8" fmla="*/ 494 w 545"/>
                    <a:gd name="T9" fmla="*/ 783 h 783"/>
                    <a:gd name="T10" fmla="*/ 545 w 545"/>
                    <a:gd name="T11" fmla="*/ 732 h 783"/>
                    <a:gd name="T12" fmla="*/ 545 w 545"/>
                    <a:gd name="T13" fmla="*/ 51 h 783"/>
                    <a:gd name="T14" fmla="*/ 494 w 545"/>
                    <a:gd name="T15" fmla="*/ 0 h 783"/>
                    <a:gd name="T16" fmla="*/ 52 w 545"/>
                    <a:gd name="T17" fmla="*/ 0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5" h="783">
                      <a:moveTo>
                        <a:pt x="52" y="0"/>
                      </a:moveTo>
                      <a:cubicBezTo>
                        <a:pt x="24" y="0"/>
                        <a:pt x="0" y="23"/>
                        <a:pt x="0" y="51"/>
                      </a:cubicBezTo>
                      <a:cubicBezTo>
                        <a:pt x="0" y="732"/>
                        <a:pt x="0" y="732"/>
                        <a:pt x="0" y="732"/>
                      </a:cubicBezTo>
                      <a:cubicBezTo>
                        <a:pt x="0" y="760"/>
                        <a:pt x="24" y="783"/>
                        <a:pt x="52" y="783"/>
                      </a:cubicBezTo>
                      <a:cubicBezTo>
                        <a:pt x="494" y="783"/>
                        <a:pt x="494" y="783"/>
                        <a:pt x="494" y="783"/>
                      </a:cubicBezTo>
                      <a:cubicBezTo>
                        <a:pt x="522" y="783"/>
                        <a:pt x="545" y="760"/>
                        <a:pt x="545" y="732"/>
                      </a:cubicBezTo>
                      <a:cubicBezTo>
                        <a:pt x="545" y="51"/>
                        <a:pt x="545" y="51"/>
                        <a:pt x="545" y="51"/>
                      </a:cubicBezTo>
                      <a:cubicBezTo>
                        <a:pt x="545" y="23"/>
                        <a:pt x="522" y="0"/>
                        <a:pt x="494" y="0"/>
                      </a:cubicBez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D1EE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Freeform 572"/>
                <p:cNvSpPr>
                  <a:spLocks/>
                </p:cNvSpPr>
                <p:nvPr/>
              </p:nvSpPr>
              <p:spPr bwMode="auto">
                <a:xfrm>
                  <a:off x="3797" y="1235"/>
                  <a:ext cx="243" cy="2018"/>
                </a:xfrm>
                <a:custGeom>
                  <a:avLst/>
                  <a:gdLst>
                    <a:gd name="T0" fmla="*/ 14 w 97"/>
                    <a:gd name="T1" fmla="*/ 0 h 757"/>
                    <a:gd name="T2" fmla="*/ 0 w 97"/>
                    <a:gd name="T3" fmla="*/ 35 h 757"/>
                    <a:gd name="T4" fmla="*/ 0 w 97"/>
                    <a:gd name="T5" fmla="*/ 716 h 757"/>
                    <a:gd name="T6" fmla="*/ 21 w 97"/>
                    <a:gd name="T7" fmla="*/ 757 h 757"/>
                    <a:gd name="T8" fmla="*/ 52 w 97"/>
                    <a:gd name="T9" fmla="*/ 718 h 757"/>
                    <a:gd name="T10" fmla="*/ 70 w 97"/>
                    <a:gd name="T11" fmla="*/ 64 h 757"/>
                    <a:gd name="T12" fmla="*/ 14 w 97"/>
                    <a:gd name="T13" fmla="*/ 0 h 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7" h="757">
                      <a:moveTo>
                        <a:pt x="14" y="0"/>
                      </a:moveTo>
                      <a:cubicBezTo>
                        <a:pt x="6" y="9"/>
                        <a:pt x="0" y="22"/>
                        <a:pt x="0" y="35"/>
                      </a:cubicBezTo>
                      <a:cubicBezTo>
                        <a:pt x="0" y="716"/>
                        <a:pt x="0" y="716"/>
                        <a:pt x="0" y="716"/>
                      </a:cubicBezTo>
                      <a:cubicBezTo>
                        <a:pt x="0" y="733"/>
                        <a:pt x="9" y="748"/>
                        <a:pt x="21" y="757"/>
                      </a:cubicBezTo>
                      <a:cubicBezTo>
                        <a:pt x="40" y="738"/>
                        <a:pt x="52" y="718"/>
                        <a:pt x="52" y="718"/>
                      </a:cubicBezTo>
                      <a:cubicBezTo>
                        <a:pt x="52" y="718"/>
                        <a:pt x="97" y="110"/>
                        <a:pt x="70" y="64"/>
                      </a:cubicBezTo>
                      <a:cubicBezTo>
                        <a:pt x="48" y="27"/>
                        <a:pt x="36" y="14"/>
                        <a:pt x="14" y="0"/>
                      </a:cubicBezTo>
                      <a:close/>
                    </a:path>
                  </a:pathLst>
                </a:custGeom>
                <a:solidFill>
                  <a:srgbClr val="EFF9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7" name="Freeform 573"/>
                <p:cNvSpPr>
                  <a:spLocks/>
                </p:cNvSpPr>
                <p:nvPr/>
              </p:nvSpPr>
              <p:spPr bwMode="auto">
                <a:xfrm>
                  <a:off x="4925" y="1237"/>
                  <a:ext cx="235" cy="2014"/>
                </a:xfrm>
                <a:custGeom>
                  <a:avLst/>
                  <a:gdLst>
                    <a:gd name="T0" fmla="*/ 94 w 94"/>
                    <a:gd name="T1" fmla="*/ 715 h 755"/>
                    <a:gd name="T2" fmla="*/ 94 w 94"/>
                    <a:gd name="T3" fmla="*/ 34 h 755"/>
                    <a:gd name="T4" fmla="*/ 81 w 94"/>
                    <a:gd name="T5" fmla="*/ 0 h 755"/>
                    <a:gd name="T6" fmla="*/ 27 w 94"/>
                    <a:gd name="T7" fmla="*/ 63 h 755"/>
                    <a:gd name="T8" fmla="*/ 45 w 94"/>
                    <a:gd name="T9" fmla="*/ 717 h 755"/>
                    <a:gd name="T10" fmla="*/ 75 w 94"/>
                    <a:gd name="T11" fmla="*/ 755 h 755"/>
                    <a:gd name="T12" fmla="*/ 94 w 94"/>
                    <a:gd name="T13" fmla="*/ 71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755">
                      <a:moveTo>
                        <a:pt x="94" y="715"/>
                      </a:moveTo>
                      <a:cubicBezTo>
                        <a:pt x="94" y="34"/>
                        <a:pt x="94" y="34"/>
                        <a:pt x="94" y="34"/>
                      </a:cubicBezTo>
                      <a:cubicBezTo>
                        <a:pt x="94" y="21"/>
                        <a:pt x="89" y="9"/>
                        <a:pt x="81" y="0"/>
                      </a:cubicBezTo>
                      <a:cubicBezTo>
                        <a:pt x="61" y="14"/>
                        <a:pt x="48" y="27"/>
                        <a:pt x="27" y="63"/>
                      </a:cubicBezTo>
                      <a:cubicBezTo>
                        <a:pt x="0" y="109"/>
                        <a:pt x="45" y="717"/>
                        <a:pt x="45" y="717"/>
                      </a:cubicBezTo>
                      <a:cubicBezTo>
                        <a:pt x="45" y="717"/>
                        <a:pt x="57" y="736"/>
                        <a:pt x="75" y="755"/>
                      </a:cubicBezTo>
                      <a:cubicBezTo>
                        <a:pt x="87" y="746"/>
                        <a:pt x="94" y="731"/>
                        <a:pt x="94" y="715"/>
                      </a:cubicBezTo>
                      <a:close/>
                    </a:path>
                  </a:pathLst>
                </a:custGeom>
                <a:solidFill>
                  <a:srgbClr val="A3DD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8" name="Freeform 574"/>
                <p:cNvSpPr>
                  <a:spLocks/>
                </p:cNvSpPr>
                <p:nvPr/>
              </p:nvSpPr>
              <p:spPr bwMode="auto">
                <a:xfrm>
                  <a:off x="3842" y="1240"/>
                  <a:ext cx="1273" cy="1992"/>
                </a:xfrm>
                <a:custGeom>
                  <a:avLst/>
                  <a:gdLst>
                    <a:gd name="T0" fmla="*/ 34 w 509"/>
                    <a:gd name="T1" fmla="*/ 0 h 747"/>
                    <a:gd name="T2" fmla="*/ 0 w 509"/>
                    <a:gd name="T3" fmla="*/ 33 h 747"/>
                    <a:gd name="T4" fmla="*/ 0 w 509"/>
                    <a:gd name="T5" fmla="*/ 714 h 747"/>
                    <a:gd name="T6" fmla="*/ 34 w 509"/>
                    <a:gd name="T7" fmla="*/ 747 h 747"/>
                    <a:gd name="T8" fmla="*/ 476 w 509"/>
                    <a:gd name="T9" fmla="*/ 747 h 747"/>
                    <a:gd name="T10" fmla="*/ 509 w 509"/>
                    <a:gd name="T11" fmla="*/ 714 h 747"/>
                    <a:gd name="T12" fmla="*/ 509 w 509"/>
                    <a:gd name="T13" fmla="*/ 33 h 747"/>
                    <a:gd name="T14" fmla="*/ 476 w 509"/>
                    <a:gd name="T15" fmla="*/ 0 h 747"/>
                    <a:gd name="T16" fmla="*/ 34 w 509"/>
                    <a:gd name="T17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9" h="747">
                      <a:moveTo>
                        <a:pt x="34" y="0"/>
                      </a:move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714"/>
                        <a:pt x="0" y="714"/>
                        <a:pt x="0" y="714"/>
                      </a:cubicBezTo>
                      <a:cubicBezTo>
                        <a:pt x="0" y="733"/>
                        <a:pt x="15" y="747"/>
                        <a:pt x="34" y="747"/>
                      </a:cubicBezTo>
                      <a:cubicBezTo>
                        <a:pt x="476" y="747"/>
                        <a:pt x="476" y="747"/>
                        <a:pt x="476" y="747"/>
                      </a:cubicBezTo>
                      <a:cubicBezTo>
                        <a:pt x="494" y="747"/>
                        <a:pt x="509" y="733"/>
                        <a:pt x="509" y="714"/>
                      </a:cubicBezTo>
                      <a:cubicBezTo>
                        <a:pt x="509" y="33"/>
                        <a:pt x="509" y="33"/>
                        <a:pt x="509" y="33"/>
                      </a:cubicBezTo>
                      <a:cubicBezTo>
                        <a:pt x="509" y="15"/>
                        <a:pt x="494" y="0"/>
                        <a:pt x="476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ADE0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9" name="Freeform 575"/>
                <p:cNvSpPr>
                  <a:spLocks/>
                </p:cNvSpPr>
                <p:nvPr/>
              </p:nvSpPr>
              <p:spPr bwMode="auto">
                <a:xfrm>
                  <a:off x="4925" y="1267"/>
                  <a:ext cx="190" cy="1949"/>
                </a:xfrm>
                <a:custGeom>
                  <a:avLst/>
                  <a:gdLst>
                    <a:gd name="T0" fmla="*/ 27 w 76"/>
                    <a:gd name="T1" fmla="*/ 52 h 731"/>
                    <a:gd name="T2" fmla="*/ 45 w 76"/>
                    <a:gd name="T3" fmla="*/ 706 h 731"/>
                    <a:gd name="T4" fmla="*/ 63 w 76"/>
                    <a:gd name="T5" fmla="*/ 731 h 731"/>
                    <a:gd name="T6" fmla="*/ 76 w 76"/>
                    <a:gd name="T7" fmla="*/ 704 h 731"/>
                    <a:gd name="T8" fmla="*/ 76 w 76"/>
                    <a:gd name="T9" fmla="*/ 23 h 731"/>
                    <a:gd name="T10" fmla="*/ 67 w 76"/>
                    <a:gd name="T11" fmla="*/ 0 h 731"/>
                    <a:gd name="T12" fmla="*/ 27 w 76"/>
                    <a:gd name="T13" fmla="*/ 52 h 7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731">
                      <a:moveTo>
                        <a:pt x="27" y="52"/>
                      </a:moveTo>
                      <a:cubicBezTo>
                        <a:pt x="0" y="98"/>
                        <a:pt x="45" y="706"/>
                        <a:pt x="45" y="706"/>
                      </a:cubicBezTo>
                      <a:cubicBezTo>
                        <a:pt x="45" y="706"/>
                        <a:pt x="51" y="717"/>
                        <a:pt x="63" y="731"/>
                      </a:cubicBezTo>
                      <a:cubicBezTo>
                        <a:pt x="71" y="725"/>
                        <a:pt x="76" y="715"/>
                        <a:pt x="76" y="704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6" y="14"/>
                        <a:pt x="73" y="6"/>
                        <a:pt x="67" y="0"/>
                      </a:cubicBezTo>
                      <a:cubicBezTo>
                        <a:pt x="54" y="11"/>
                        <a:pt x="42" y="25"/>
                        <a:pt x="27" y="52"/>
                      </a:cubicBezTo>
                      <a:close/>
                    </a:path>
                  </a:pathLst>
                </a:custGeom>
                <a:solidFill>
                  <a:srgbClr val="7BCD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0" name="Freeform 576"/>
                <p:cNvSpPr>
                  <a:spLocks/>
                </p:cNvSpPr>
                <p:nvPr/>
              </p:nvSpPr>
              <p:spPr bwMode="auto">
                <a:xfrm>
                  <a:off x="3842" y="1264"/>
                  <a:ext cx="198" cy="1955"/>
                </a:xfrm>
                <a:custGeom>
                  <a:avLst/>
                  <a:gdLst>
                    <a:gd name="T0" fmla="*/ 11 w 79"/>
                    <a:gd name="T1" fmla="*/ 0 h 733"/>
                    <a:gd name="T2" fmla="*/ 0 w 79"/>
                    <a:gd name="T3" fmla="*/ 24 h 733"/>
                    <a:gd name="T4" fmla="*/ 0 w 79"/>
                    <a:gd name="T5" fmla="*/ 705 h 733"/>
                    <a:gd name="T6" fmla="*/ 15 w 79"/>
                    <a:gd name="T7" fmla="*/ 733 h 733"/>
                    <a:gd name="T8" fmla="*/ 34 w 79"/>
                    <a:gd name="T9" fmla="*/ 707 h 733"/>
                    <a:gd name="T10" fmla="*/ 52 w 79"/>
                    <a:gd name="T11" fmla="*/ 53 h 733"/>
                    <a:gd name="T12" fmla="*/ 11 w 79"/>
                    <a:gd name="T13" fmla="*/ 0 h 7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733">
                      <a:moveTo>
                        <a:pt x="11" y="0"/>
                      </a:moveTo>
                      <a:cubicBezTo>
                        <a:pt x="4" y="6"/>
                        <a:pt x="0" y="15"/>
                        <a:pt x="0" y="24"/>
                      </a:cubicBezTo>
                      <a:cubicBezTo>
                        <a:pt x="0" y="705"/>
                        <a:pt x="0" y="705"/>
                        <a:pt x="0" y="705"/>
                      </a:cubicBezTo>
                      <a:cubicBezTo>
                        <a:pt x="0" y="717"/>
                        <a:pt x="6" y="727"/>
                        <a:pt x="15" y="733"/>
                      </a:cubicBezTo>
                      <a:cubicBezTo>
                        <a:pt x="27" y="719"/>
                        <a:pt x="34" y="707"/>
                        <a:pt x="34" y="707"/>
                      </a:cubicBezTo>
                      <a:cubicBezTo>
                        <a:pt x="34" y="707"/>
                        <a:pt x="79" y="99"/>
                        <a:pt x="52" y="53"/>
                      </a:cubicBezTo>
                      <a:cubicBezTo>
                        <a:pt x="36" y="26"/>
                        <a:pt x="24" y="11"/>
                        <a:pt x="11" y="0"/>
                      </a:cubicBezTo>
                      <a:close/>
                    </a:path>
                  </a:pathLst>
                </a:custGeom>
                <a:solidFill>
                  <a:srgbClr val="D1EE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1" name="Freeform 577"/>
                <p:cNvSpPr>
                  <a:spLocks/>
                </p:cNvSpPr>
                <p:nvPr/>
              </p:nvSpPr>
              <p:spPr bwMode="auto">
                <a:xfrm>
                  <a:off x="3857" y="1256"/>
                  <a:ext cx="1243" cy="1960"/>
                </a:xfrm>
                <a:custGeom>
                  <a:avLst/>
                  <a:gdLst>
                    <a:gd name="T0" fmla="*/ 28 w 497"/>
                    <a:gd name="T1" fmla="*/ 0 h 735"/>
                    <a:gd name="T2" fmla="*/ 0 w 497"/>
                    <a:gd name="T3" fmla="*/ 27 h 735"/>
                    <a:gd name="T4" fmla="*/ 0 w 497"/>
                    <a:gd name="T5" fmla="*/ 708 h 735"/>
                    <a:gd name="T6" fmla="*/ 28 w 497"/>
                    <a:gd name="T7" fmla="*/ 735 h 735"/>
                    <a:gd name="T8" fmla="*/ 470 w 497"/>
                    <a:gd name="T9" fmla="*/ 735 h 735"/>
                    <a:gd name="T10" fmla="*/ 497 w 497"/>
                    <a:gd name="T11" fmla="*/ 708 h 735"/>
                    <a:gd name="T12" fmla="*/ 497 w 497"/>
                    <a:gd name="T13" fmla="*/ 27 h 735"/>
                    <a:gd name="T14" fmla="*/ 470 w 497"/>
                    <a:gd name="T15" fmla="*/ 0 h 735"/>
                    <a:gd name="T16" fmla="*/ 28 w 497"/>
                    <a:gd name="T17" fmla="*/ 0 h 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7" h="735">
                      <a:moveTo>
                        <a:pt x="28" y="0"/>
                      </a:moveTo>
                      <a:cubicBezTo>
                        <a:pt x="13" y="0"/>
                        <a:pt x="0" y="12"/>
                        <a:pt x="0" y="27"/>
                      </a:cubicBezTo>
                      <a:cubicBezTo>
                        <a:pt x="0" y="708"/>
                        <a:pt x="0" y="708"/>
                        <a:pt x="0" y="708"/>
                      </a:cubicBezTo>
                      <a:cubicBezTo>
                        <a:pt x="0" y="723"/>
                        <a:pt x="13" y="735"/>
                        <a:pt x="28" y="735"/>
                      </a:cubicBezTo>
                      <a:cubicBezTo>
                        <a:pt x="470" y="735"/>
                        <a:pt x="470" y="735"/>
                        <a:pt x="470" y="735"/>
                      </a:cubicBezTo>
                      <a:cubicBezTo>
                        <a:pt x="485" y="735"/>
                        <a:pt x="497" y="723"/>
                        <a:pt x="497" y="708"/>
                      </a:cubicBezTo>
                      <a:cubicBezTo>
                        <a:pt x="497" y="27"/>
                        <a:pt x="497" y="27"/>
                        <a:pt x="497" y="27"/>
                      </a:cubicBezTo>
                      <a:cubicBezTo>
                        <a:pt x="497" y="12"/>
                        <a:pt x="485" y="0"/>
                        <a:pt x="470" y="0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93D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2" name="Freeform 578"/>
                <p:cNvSpPr>
                  <a:spLocks/>
                </p:cNvSpPr>
                <p:nvPr/>
              </p:nvSpPr>
              <p:spPr bwMode="auto">
                <a:xfrm>
                  <a:off x="3857" y="1275"/>
                  <a:ext cx="183" cy="1930"/>
                </a:xfrm>
                <a:custGeom>
                  <a:avLst/>
                  <a:gdLst>
                    <a:gd name="T0" fmla="*/ 9 w 73"/>
                    <a:gd name="T1" fmla="*/ 0 h 724"/>
                    <a:gd name="T2" fmla="*/ 0 w 73"/>
                    <a:gd name="T3" fmla="*/ 20 h 724"/>
                    <a:gd name="T4" fmla="*/ 0 w 73"/>
                    <a:gd name="T5" fmla="*/ 701 h 724"/>
                    <a:gd name="T6" fmla="*/ 13 w 73"/>
                    <a:gd name="T7" fmla="*/ 724 h 724"/>
                    <a:gd name="T8" fmla="*/ 28 w 73"/>
                    <a:gd name="T9" fmla="*/ 703 h 724"/>
                    <a:gd name="T10" fmla="*/ 46 w 73"/>
                    <a:gd name="T11" fmla="*/ 49 h 724"/>
                    <a:gd name="T12" fmla="*/ 9 w 73"/>
                    <a:gd name="T13" fmla="*/ 0 h 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3" h="724">
                      <a:moveTo>
                        <a:pt x="9" y="0"/>
                      </a:moveTo>
                      <a:cubicBezTo>
                        <a:pt x="4" y="5"/>
                        <a:pt x="0" y="12"/>
                        <a:pt x="0" y="20"/>
                      </a:cubicBezTo>
                      <a:cubicBezTo>
                        <a:pt x="0" y="701"/>
                        <a:pt x="0" y="701"/>
                        <a:pt x="0" y="701"/>
                      </a:cubicBezTo>
                      <a:cubicBezTo>
                        <a:pt x="0" y="711"/>
                        <a:pt x="5" y="719"/>
                        <a:pt x="13" y="724"/>
                      </a:cubicBezTo>
                      <a:cubicBezTo>
                        <a:pt x="22" y="712"/>
                        <a:pt x="28" y="703"/>
                        <a:pt x="28" y="703"/>
                      </a:cubicBezTo>
                      <a:cubicBezTo>
                        <a:pt x="28" y="703"/>
                        <a:pt x="73" y="95"/>
                        <a:pt x="46" y="49"/>
                      </a:cubicBezTo>
                      <a:cubicBezTo>
                        <a:pt x="31" y="25"/>
                        <a:pt x="21" y="11"/>
                        <a:pt x="9" y="0"/>
                      </a:cubicBezTo>
                      <a:close/>
                    </a:path>
                  </a:pathLst>
                </a:custGeom>
                <a:solidFill>
                  <a:srgbClr val="ADE0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3" name="Freeform 579"/>
                <p:cNvSpPr>
                  <a:spLocks/>
                </p:cNvSpPr>
                <p:nvPr/>
              </p:nvSpPr>
              <p:spPr bwMode="auto">
                <a:xfrm>
                  <a:off x="4925" y="1277"/>
                  <a:ext cx="175" cy="1926"/>
                </a:xfrm>
                <a:custGeom>
                  <a:avLst/>
                  <a:gdLst>
                    <a:gd name="T0" fmla="*/ 27 w 70"/>
                    <a:gd name="T1" fmla="*/ 48 h 722"/>
                    <a:gd name="T2" fmla="*/ 45 w 70"/>
                    <a:gd name="T3" fmla="*/ 702 h 722"/>
                    <a:gd name="T4" fmla="*/ 59 w 70"/>
                    <a:gd name="T5" fmla="*/ 722 h 722"/>
                    <a:gd name="T6" fmla="*/ 70 w 70"/>
                    <a:gd name="T7" fmla="*/ 700 h 722"/>
                    <a:gd name="T8" fmla="*/ 70 w 70"/>
                    <a:gd name="T9" fmla="*/ 19 h 722"/>
                    <a:gd name="T10" fmla="*/ 62 w 70"/>
                    <a:gd name="T11" fmla="*/ 0 h 722"/>
                    <a:gd name="T12" fmla="*/ 27 w 70"/>
                    <a:gd name="T13" fmla="*/ 48 h 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722">
                      <a:moveTo>
                        <a:pt x="27" y="48"/>
                      </a:moveTo>
                      <a:cubicBezTo>
                        <a:pt x="0" y="94"/>
                        <a:pt x="45" y="702"/>
                        <a:pt x="45" y="702"/>
                      </a:cubicBezTo>
                      <a:cubicBezTo>
                        <a:pt x="45" y="702"/>
                        <a:pt x="50" y="711"/>
                        <a:pt x="59" y="722"/>
                      </a:cubicBezTo>
                      <a:cubicBezTo>
                        <a:pt x="66" y="717"/>
                        <a:pt x="70" y="709"/>
                        <a:pt x="70" y="700"/>
                      </a:cubicBezTo>
                      <a:cubicBezTo>
                        <a:pt x="70" y="19"/>
                        <a:pt x="70" y="19"/>
                        <a:pt x="70" y="19"/>
                      </a:cubicBezTo>
                      <a:cubicBezTo>
                        <a:pt x="70" y="12"/>
                        <a:pt x="67" y="5"/>
                        <a:pt x="62" y="0"/>
                      </a:cubicBezTo>
                      <a:cubicBezTo>
                        <a:pt x="51" y="11"/>
                        <a:pt x="41" y="24"/>
                        <a:pt x="27" y="48"/>
                      </a:cubicBezTo>
                      <a:close/>
                    </a:path>
                  </a:pathLst>
                </a:custGeom>
                <a:solidFill>
                  <a:srgbClr val="5DC2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4" name="Freeform 580"/>
                <p:cNvSpPr>
                  <a:spLocks/>
                </p:cNvSpPr>
                <p:nvPr/>
              </p:nvSpPr>
              <p:spPr bwMode="auto">
                <a:xfrm>
                  <a:off x="3882" y="1283"/>
                  <a:ext cx="1193" cy="1906"/>
                </a:xfrm>
                <a:custGeom>
                  <a:avLst/>
                  <a:gdLst>
                    <a:gd name="T0" fmla="*/ 477 w 477"/>
                    <a:gd name="T1" fmla="*/ 698 h 715"/>
                    <a:gd name="T2" fmla="*/ 460 w 477"/>
                    <a:gd name="T3" fmla="*/ 715 h 715"/>
                    <a:gd name="T4" fmla="*/ 18 w 477"/>
                    <a:gd name="T5" fmla="*/ 715 h 715"/>
                    <a:gd name="T6" fmla="*/ 0 w 477"/>
                    <a:gd name="T7" fmla="*/ 698 h 715"/>
                    <a:gd name="T8" fmla="*/ 0 w 477"/>
                    <a:gd name="T9" fmla="*/ 17 h 715"/>
                    <a:gd name="T10" fmla="*/ 18 w 477"/>
                    <a:gd name="T11" fmla="*/ 0 h 715"/>
                    <a:gd name="T12" fmla="*/ 460 w 477"/>
                    <a:gd name="T13" fmla="*/ 0 h 715"/>
                    <a:gd name="T14" fmla="*/ 477 w 477"/>
                    <a:gd name="T15" fmla="*/ 17 h 715"/>
                    <a:gd name="T16" fmla="*/ 477 w 477"/>
                    <a:gd name="T17" fmla="*/ 698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7" h="715">
                      <a:moveTo>
                        <a:pt x="477" y="698"/>
                      </a:moveTo>
                      <a:cubicBezTo>
                        <a:pt x="477" y="708"/>
                        <a:pt x="470" y="715"/>
                        <a:pt x="460" y="715"/>
                      </a:cubicBezTo>
                      <a:cubicBezTo>
                        <a:pt x="18" y="715"/>
                        <a:pt x="18" y="715"/>
                        <a:pt x="18" y="715"/>
                      </a:cubicBezTo>
                      <a:cubicBezTo>
                        <a:pt x="8" y="715"/>
                        <a:pt x="0" y="708"/>
                        <a:pt x="0" y="69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460" y="0"/>
                        <a:pt x="460" y="0"/>
                        <a:pt x="460" y="0"/>
                      </a:cubicBezTo>
                      <a:cubicBezTo>
                        <a:pt x="470" y="0"/>
                        <a:pt x="477" y="8"/>
                        <a:pt x="477" y="17"/>
                      </a:cubicBezTo>
                      <a:lnTo>
                        <a:pt x="477" y="698"/>
                      </a:lnTo>
                      <a:close/>
                    </a:path>
                  </a:pathLst>
                </a:custGeom>
                <a:solidFill>
                  <a:srgbClr val="EBF8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5" name="Freeform 581"/>
                <p:cNvSpPr>
                  <a:spLocks/>
                </p:cNvSpPr>
                <p:nvPr/>
              </p:nvSpPr>
              <p:spPr bwMode="auto">
                <a:xfrm>
                  <a:off x="3862" y="1203"/>
                  <a:ext cx="1008" cy="24"/>
                </a:xfrm>
                <a:custGeom>
                  <a:avLst/>
                  <a:gdLst>
                    <a:gd name="T0" fmla="*/ 0 w 403"/>
                    <a:gd name="T1" fmla="*/ 9 h 9"/>
                    <a:gd name="T2" fmla="*/ 25 w 403"/>
                    <a:gd name="T3" fmla="*/ 0 h 9"/>
                    <a:gd name="T4" fmla="*/ 403 w 403"/>
                    <a:gd name="T5" fmla="*/ 0 h 9"/>
                    <a:gd name="T6" fmla="*/ 26 w 403"/>
                    <a:gd name="T7" fmla="*/ 4 h 9"/>
                    <a:gd name="T8" fmla="*/ 0 w 403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3" h="9">
                      <a:moveTo>
                        <a:pt x="0" y="9"/>
                      </a:moveTo>
                      <a:cubicBezTo>
                        <a:pt x="6" y="2"/>
                        <a:pt x="14" y="0"/>
                        <a:pt x="25" y="0"/>
                      </a:cubicBezTo>
                      <a:cubicBezTo>
                        <a:pt x="36" y="0"/>
                        <a:pt x="403" y="0"/>
                        <a:pt x="403" y="0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10" y="4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6" name="Freeform 582"/>
                <p:cNvSpPr>
                  <a:spLocks/>
                </p:cNvSpPr>
                <p:nvPr/>
              </p:nvSpPr>
              <p:spPr bwMode="auto">
                <a:xfrm>
                  <a:off x="3902" y="1293"/>
                  <a:ext cx="708" cy="16"/>
                </a:xfrm>
                <a:custGeom>
                  <a:avLst/>
                  <a:gdLst>
                    <a:gd name="T0" fmla="*/ 0 w 283"/>
                    <a:gd name="T1" fmla="*/ 6 h 6"/>
                    <a:gd name="T2" fmla="*/ 14 w 283"/>
                    <a:gd name="T3" fmla="*/ 0 h 6"/>
                    <a:gd name="T4" fmla="*/ 283 w 283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3" h="6">
                      <a:moveTo>
                        <a:pt x="0" y="6"/>
                      </a:moveTo>
                      <a:cubicBezTo>
                        <a:pt x="4" y="1"/>
                        <a:pt x="5" y="0"/>
                        <a:pt x="14" y="0"/>
                      </a:cubicBezTo>
                      <a:cubicBezTo>
                        <a:pt x="24" y="0"/>
                        <a:pt x="283" y="0"/>
                        <a:pt x="28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7" name="Freeform 583"/>
                <p:cNvSpPr>
                  <a:spLocks/>
                </p:cNvSpPr>
                <p:nvPr/>
              </p:nvSpPr>
              <p:spPr bwMode="auto">
                <a:xfrm>
                  <a:off x="3940" y="3245"/>
                  <a:ext cx="1152" cy="22"/>
                </a:xfrm>
                <a:custGeom>
                  <a:avLst/>
                  <a:gdLst>
                    <a:gd name="T0" fmla="*/ 0 w 461"/>
                    <a:gd name="T1" fmla="*/ 8 h 8"/>
                    <a:gd name="T2" fmla="*/ 427 w 461"/>
                    <a:gd name="T3" fmla="*/ 8 h 8"/>
                    <a:gd name="T4" fmla="*/ 461 w 461"/>
                    <a:gd name="T5" fmla="*/ 0 h 8"/>
                    <a:gd name="T6" fmla="*/ 421 w 461"/>
                    <a:gd name="T7" fmla="*/ 2 h 8"/>
                    <a:gd name="T8" fmla="*/ 0 w 461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8">
                      <a:moveTo>
                        <a:pt x="0" y="8"/>
                      </a:moveTo>
                      <a:cubicBezTo>
                        <a:pt x="0" y="8"/>
                        <a:pt x="412" y="8"/>
                        <a:pt x="427" y="8"/>
                      </a:cubicBezTo>
                      <a:cubicBezTo>
                        <a:pt x="441" y="8"/>
                        <a:pt x="454" y="4"/>
                        <a:pt x="461" y="0"/>
                      </a:cubicBezTo>
                      <a:cubicBezTo>
                        <a:pt x="461" y="0"/>
                        <a:pt x="443" y="2"/>
                        <a:pt x="421" y="2"/>
                      </a:cubicBezTo>
                      <a:cubicBezTo>
                        <a:pt x="399" y="2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88D2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8" name="Freeform 584"/>
                <p:cNvSpPr>
                  <a:spLocks/>
                </p:cNvSpPr>
                <p:nvPr/>
              </p:nvSpPr>
              <p:spPr bwMode="auto">
                <a:xfrm>
                  <a:off x="3797" y="1192"/>
                  <a:ext cx="1363" cy="2088"/>
                </a:xfrm>
                <a:custGeom>
                  <a:avLst/>
                  <a:gdLst>
                    <a:gd name="T0" fmla="*/ 52 w 545"/>
                    <a:gd name="T1" fmla="*/ 0 h 783"/>
                    <a:gd name="T2" fmla="*/ 0 w 545"/>
                    <a:gd name="T3" fmla="*/ 51 h 783"/>
                    <a:gd name="T4" fmla="*/ 0 w 545"/>
                    <a:gd name="T5" fmla="*/ 732 h 783"/>
                    <a:gd name="T6" fmla="*/ 52 w 545"/>
                    <a:gd name="T7" fmla="*/ 783 h 783"/>
                    <a:gd name="T8" fmla="*/ 494 w 545"/>
                    <a:gd name="T9" fmla="*/ 783 h 783"/>
                    <a:gd name="T10" fmla="*/ 545 w 545"/>
                    <a:gd name="T11" fmla="*/ 732 h 783"/>
                    <a:gd name="T12" fmla="*/ 545 w 545"/>
                    <a:gd name="T13" fmla="*/ 51 h 783"/>
                    <a:gd name="T14" fmla="*/ 494 w 545"/>
                    <a:gd name="T15" fmla="*/ 0 h 783"/>
                    <a:gd name="T16" fmla="*/ 52 w 545"/>
                    <a:gd name="T17" fmla="*/ 0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5" h="783">
                      <a:moveTo>
                        <a:pt x="52" y="0"/>
                      </a:moveTo>
                      <a:cubicBezTo>
                        <a:pt x="24" y="0"/>
                        <a:pt x="0" y="23"/>
                        <a:pt x="0" y="51"/>
                      </a:cubicBezTo>
                      <a:cubicBezTo>
                        <a:pt x="0" y="732"/>
                        <a:pt x="0" y="732"/>
                        <a:pt x="0" y="732"/>
                      </a:cubicBezTo>
                      <a:cubicBezTo>
                        <a:pt x="0" y="760"/>
                        <a:pt x="24" y="783"/>
                        <a:pt x="52" y="783"/>
                      </a:cubicBezTo>
                      <a:cubicBezTo>
                        <a:pt x="494" y="783"/>
                        <a:pt x="494" y="783"/>
                        <a:pt x="494" y="783"/>
                      </a:cubicBezTo>
                      <a:cubicBezTo>
                        <a:pt x="522" y="783"/>
                        <a:pt x="545" y="760"/>
                        <a:pt x="545" y="732"/>
                      </a:cubicBezTo>
                      <a:cubicBezTo>
                        <a:pt x="545" y="51"/>
                        <a:pt x="545" y="51"/>
                        <a:pt x="545" y="51"/>
                      </a:cubicBezTo>
                      <a:cubicBezTo>
                        <a:pt x="545" y="23"/>
                        <a:pt x="522" y="0"/>
                        <a:pt x="494" y="0"/>
                      </a:cubicBezTo>
                      <a:lnTo>
                        <a:pt x="52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9" name="Freeform 585"/>
                <p:cNvSpPr>
                  <a:spLocks/>
                </p:cNvSpPr>
                <p:nvPr/>
              </p:nvSpPr>
              <p:spPr bwMode="auto">
                <a:xfrm>
                  <a:off x="3842" y="1240"/>
                  <a:ext cx="1273" cy="1992"/>
                </a:xfrm>
                <a:custGeom>
                  <a:avLst/>
                  <a:gdLst>
                    <a:gd name="T0" fmla="*/ 34 w 509"/>
                    <a:gd name="T1" fmla="*/ 0 h 747"/>
                    <a:gd name="T2" fmla="*/ 0 w 509"/>
                    <a:gd name="T3" fmla="*/ 33 h 747"/>
                    <a:gd name="T4" fmla="*/ 0 w 509"/>
                    <a:gd name="T5" fmla="*/ 714 h 747"/>
                    <a:gd name="T6" fmla="*/ 34 w 509"/>
                    <a:gd name="T7" fmla="*/ 747 h 747"/>
                    <a:gd name="T8" fmla="*/ 476 w 509"/>
                    <a:gd name="T9" fmla="*/ 747 h 747"/>
                    <a:gd name="T10" fmla="*/ 509 w 509"/>
                    <a:gd name="T11" fmla="*/ 714 h 747"/>
                    <a:gd name="T12" fmla="*/ 509 w 509"/>
                    <a:gd name="T13" fmla="*/ 33 h 747"/>
                    <a:gd name="T14" fmla="*/ 476 w 509"/>
                    <a:gd name="T15" fmla="*/ 0 h 747"/>
                    <a:gd name="T16" fmla="*/ 34 w 509"/>
                    <a:gd name="T17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9" h="747">
                      <a:moveTo>
                        <a:pt x="34" y="0"/>
                      </a:move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714"/>
                        <a:pt x="0" y="714"/>
                        <a:pt x="0" y="714"/>
                      </a:cubicBezTo>
                      <a:cubicBezTo>
                        <a:pt x="0" y="733"/>
                        <a:pt x="15" y="747"/>
                        <a:pt x="34" y="747"/>
                      </a:cubicBezTo>
                      <a:cubicBezTo>
                        <a:pt x="476" y="747"/>
                        <a:pt x="476" y="747"/>
                        <a:pt x="476" y="747"/>
                      </a:cubicBezTo>
                      <a:cubicBezTo>
                        <a:pt x="494" y="747"/>
                        <a:pt x="509" y="733"/>
                        <a:pt x="509" y="714"/>
                      </a:cubicBezTo>
                      <a:cubicBezTo>
                        <a:pt x="509" y="33"/>
                        <a:pt x="509" y="33"/>
                        <a:pt x="509" y="33"/>
                      </a:cubicBezTo>
                      <a:cubicBezTo>
                        <a:pt x="509" y="15"/>
                        <a:pt x="494" y="0"/>
                        <a:pt x="476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0" name="Freeform 586"/>
                <p:cNvSpPr>
                  <a:spLocks/>
                </p:cNvSpPr>
                <p:nvPr/>
              </p:nvSpPr>
              <p:spPr bwMode="auto">
                <a:xfrm>
                  <a:off x="3857" y="1256"/>
                  <a:ext cx="1243" cy="1960"/>
                </a:xfrm>
                <a:custGeom>
                  <a:avLst/>
                  <a:gdLst>
                    <a:gd name="T0" fmla="*/ 28 w 497"/>
                    <a:gd name="T1" fmla="*/ 0 h 735"/>
                    <a:gd name="T2" fmla="*/ 0 w 497"/>
                    <a:gd name="T3" fmla="*/ 27 h 735"/>
                    <a:gd name="T4" fmla="*/ 0 w 497"/>
                    <a:gd name="T5" fmla="*/ 708 h 735"/>
                    <a:gd name="T6" fmla="*/ 28 w 497"/>
                    <a:gd name="T7" fmla="*/ 735 h 735"/>
                    <a:gd name="T8" fmla="*/ 470 w 497"/>
                    <a:gd name="T9" fmla="*/ 735 h 735"/>
                    <a:gd name="T10" fmla="*/ 497 w 497"/>
                    <a:gd name="T11" fmla="*/ 708 h 735"/>
                    <a:gd name="T12" fmla="*/ 497 w 497"/>
                    <a:gd name="T13" fmla="*/ 27 h 735"/>
                    <a:gd name="T14" fmla="*/ 470 w 497"/>
                    <a:gd name="T15" fmla="*/ 0 h 735"/>
                    <a:gd name="T16" fmla="*/ 28 w 497"/>
                    <a:gd name="T17" fmla="*/ 0 h 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7" h="735">
                      <a:moveTo>
                        <a:pt x="28" y="0"/>
                      </a:moveTo>
                      <a:cubicBezTo>
                        <a:pt x="13" y="0"/>
                        <a:pt x="0" y="12"/>
                        <a:pt x="0" y="27"/>
                      </a:cubicBezTo>
                      <a:cubicBezTo>
                        <a:pt x="0" y="708"/>
                        <a:pt x="0" y="708"/>
                        <a:pt x="0" y="708"/>
                      </a:cubicBezTo>
                      <a:cubicBezTo>
                        <a:pt x="0" y="723"/>
                        <a:pt x="13" y="735"/>
                        <a:pt x="28" y="735"/>
                      </a:cubicBezTo>
                      <a:cubicBezTo>
                        <a:pt x="470" y="735"/>
                        <a:pt x="470" y="735"/>
                        <a:pt x="470" y="735"/>
                      </a:cubicBezTo>
                      <a:cubicBezTo>
                        <a:pt x="485" y="735"/>
                        <a:pt x="497" y="723"/>
                        <a:pt x="497" y="708"/>
                      </a:cubicBezTo>
                      <a:cubicBezTo>
                        <a:pt x="497" y="27"/>
                        <a:pt x="497" y="27"/>
                        <a:pt x="497" y="27"/>
                      </a:cubicBezTo>
                      <a:cubicBezTo>
                        <a:pt x="497" y="12"/>
                        <a:pt x="485" y="0"/>
                        <a:pt x="470" y="0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1" name="Freeform 587"/>
                <p:cNvSpPr>
                  <a:spLocks/>
                </p:cNvSpPr>
                <p:nvPr/>
              </p:nvSpPr>
              <p:spPr bwMode="auto">
                <a:xfrm>
                  <a:off x="3882" y="1283"/>
                  <a:ext cx="1193" cy="1906"/>
                </a:xfrm>
                <a:custGeom>
                  <a:avLst/>
                  <a:gdLst>
                    <a:gd name="T0" fmla="*/ 477 w 477"/>
                    <a:gd name="T1" fmla="*/ 698 h 715"/>
                    <a:gd name="T2" fmla="*/ 460 w 477"/>
                    <a:gd name="T3" fmla="*/ 715 h 715"/>
                    <a:gd name="T4" fmla="*/ 18 w 477"/>
                    <a:gd name="T5" fmla="*/ 715 h 715"/>
                    <a:gd name="T6" fmla="*/ 0 w 477"/>
                    <a:gd name="T7" fmla="*/ 698 h 715"/>
                    <a:gd name="T8" fmla="*/ 0 w 477"/>
                    <a:gd name="T9" fmla="*/ 17 h 715"/>
                    <a:gd name="T10" fmla="*/ 18 w 477"/>
                    <a:gd name="T11" fmla="*/ 0 h 715"/>
                    <a:gd name="T12" fmla="*/ 460 w 477"/>
                    <a:gd name="T13" fmla="*/ 0 h 715"/>
                    <a:gd name="T14" fmla="*/ 477 w 477"/>
                    <a:gd name="T15" fmla="*/ 17 h 715"/>
                    <a:gd name="T16" fmla="*/ 477 w 477"/>
                    <a:gd name="T17" fmla="*/ 698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7" h="715">
                      <a:moveTo>
                        <a:pt x="477" y="698"/>
                      </a:moveTo>
                      <a:cubicBezTo>
                        <a:pt x="477" y="708"/>
                        <a:pt x="470" y="715"/>
                        <a:pt x="460" y="715"/>
                      </a:cubicBezTo>
                      <a:cubicBezTo>
                        <a:pt x="18" y="715"/>
                        <a:pt x="18" y="715"/>
                        <a:pt x="18" y="715"/>
                      </a:cubicBezTo>
                      <a:cubicBezTo>
                        <a:pt x="8" y="715"/>
                        <a:pt x="0" y="708"/>
                        <a:pt x="0" y="69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460" y="0"/>
                        <a:pt x="460" y="0"/>
                        <a:pt x="460" y="0"/>
                      </a:cubicBezTo>
                      <a:cubicBezTo>
                        <a:pt x="470" y="0"/>
                        <a:pt x="477" y="8"/>
                        <a:pt x="477" y="17"/>
                      </a:cubicBezTo>
                      <a:lnTo>
                        <a:pt x="477" y="69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2" name="Freeform 588"/>
                <p:cNvSpPr>
                  <a:spLocks/>
                </p:cNvSpPr>
                <p:nvPr/>
              </p:nvSpPr>
              <p:spPr bwMode="auto">
                <a:xfrm>
                  <a:off x="3850" y="3184"/>
                  <a:ext cx="55" cy="69"/>
                </a:xfrm>
                <a:custGeom>
                  <a:avLst/>
                  <a:gdLst>
                    <a:gd name="T0" fmla="*/ 0 w 22"/>
                    <a:gd name="T1" fmla="*/ 26 h 26"/>
                    <a:gd name="T2" fmla="*/ 22 w 22"/>
                    <a:gd name="T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2" h="26">
                      <a:moveTo>
                        <a:pt x="0" y="26"/>
                      </a:moveTo>
                      <a:cubicBezTo>
                        <a:pt x="9" y="17"/>
                        <a:pt x="17" y="7"/>
                        <a:pt x="22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3" name="Freeform 589"/>
                <p:cNvSpPr>
                  <a:spLocks/>
                </p:cNvSpPr>
                <p:nvPr/>
              </p:nvSpPr>
              <p:spPr bwMode="auto">
                <a:xfrm>
                  <a:off x="3832" y="1235"/>
                  <a:ext cx="35" cy="26"/>
                </a:xfrm>
                <a:custGeom>
                  <a:avLst/>
                  <a:gdLst>
                    <a:gd name="T0" fmla="*/ 0 w 14"/>
                    <a:gd name="T1" fmla="*/ 0 h 10"/>
                    <a:gd name="T2" fmla="*/ 14 w 14"/>
                    <a:gd name="T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10">
                      <a:moveTo>
                        <a:pt x="0" y="0"/>
                      </a:moveTo>
                      <a:cubicBezTo>
                        <a:pt x="5" y="4"/>
                        <a:pt x="10" y="7"/>
                        <a:pt x="14" y="1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4" name="Freeform 590"/>
                <p:cNvSpPr>
                  <a:spLocks/>
                </p:cNvSpPr>
                <p:nvPr/>
              </p:nvSpPr>
              <p:spPr bwMode="auto">
                <a:xfrm>
                  <a:off x="3867" y="1261"/>
                  <a:ext cx="13" cy="14"/>
                </a:xfrm>
                <a:custGeom>
                  <a:avLst/>
                  <a:gdLst>
                    <a:gd name="T0" fmla="*/ 5 w 5"/>
                    <a:gd name="T1" fmla="*/ 5 h 5"/>
                    <a:gd name="T2" fmla="*/ 0 w 5"/>
                    <a:gd name="T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cubicBezTo>
                        <a:pt x="4" y="3"/>
                        <a:pt x="2" y="2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5" name="Freeform 591"/>
                <p:cNvSpPr>
                  <a:spLocks/>
                </p:cNvSpPr>
                <p:nvPr/>
              </p:nvSpPr>
              <p:spPr bwMode="auto">
                <a:xfrm>
                  <a:off x="3880" y="1275"/>
                  <a:ext cx="17" cy="16"/>
                </a:xfrm>
                <a:custGeom>
                  <a:avLst/>
                  <a:gdLst>
                    <a:gd name="T0" fmla="*/ 7 w 7"/>
                    <a:gd name="T1" fmla="*/ 6 h 6"/>
                    <a:gd name="T2" fmla="*/ 0 w 7"/>
                    <a:gd name="T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" h="6">
                      <a:moveTo>
                        <a:pt x="7" y="6"/>
                      </a:moveTo>
                      <a:cubicBezTo>
                        <a:pt x="5" y="4"/>
                        <a:pt x="3" y="2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6" name="Freeform 592"/>
                <p:cNvSpPr>
                  <a:spLocks/>
                </p:cNvSpPr>
                <p:nvPr/>
              </p:nvSpPr>
              <p:spPr bwMode="auto">
                <a:xfrm>
                  <a:off x="5065" y="1237"/>
                  <a:ext cx="62" cy="59"/>
                </a:xfrm>
                <a:custGeom>
                  <a:avLst/>
                  <a:gdLst>
                    <a:gd name="T0" fmla="*/ 25 w 25"/>
                    <a:gd name="T1" fmla="*/ 0 h 22"/>
                    <a:gd name="T2" fmla="*/ 0 w 25"/>
                    <a:gd name="T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5" h="22">
                      <a:moveTo>
                        <a:pt x="25" y="0"/>
                      </a:moveTo>
                      <a:cubicBezTo>
                        <a:pt x="15" y="7"/>
                        <a:pt x="8" y="13"/>
                        <a:pt x="0" y="22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" name="Freeform 593"/>
                <p:cNvSpPr>
                  <a:spLocks/>
                </p:cNvSpPr>
                <p:nvPr/>
              </p:nvSpPr>
              <p:spPr bwMode="auto">
                <a:xfrm>
                  <a:off x="5057" y="3181"/>
                  <a:ext cx="55" cy="70"/>
                </a:xfrm>
                <a:custGeom>
                  <a:avLst/>
                  <a:gdLst>
                    <a:gd name="T0" fmla="*/ 0 w 22"/>
                    <a:gd name="T1" fmla="*/ 0 h 26"/>
                    <a:gd name="T2" fmla="*/ 22 w 22"/>
                    <a:gd name="T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2" h="26">
                      <a:moveTo>
                        <a:pt x="0" y="0"/>
                      </a:moveTo>
                      <a:cubicBezTo>
                        <a:pt x="5" y="7"/>
                        <a:pt x="13" y="17"/>
                        <a:pt x="22" y="26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" name="Oval 594"/>
                <p:cNvSpPr>
                  <a:spLocks noChangeArrowheads="1"/>
                </p:cNvSpPr>
                <p:nvPr/>
              </p:nvSpPr>
              <p:spPr bwMode="auto">
                <a:xfrm>
                  <a:off x="3912" y="131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9" name="Freeform 595"/>
                <p:cNvSpPr>
                  <a:spLocks/>
                </p:cNvSpPr>
                <p:nvPr/>
              </p:nvSpPr>
              <p:spPr bwMode="auto">
                <a:xfrm>
                  <a:off x="3912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0" name="Oval 596"/>
                <p:cNvSpPr>
                  <a:spLocks noChangeArrowheads="1"/>
                </p:cNvSpPr>
                <p:nvPr/>
              </p:nvSpPr>
              <p:spPr bwMode="auto">
                <a:xfrm>
                  <a:off x="3912" y="1472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1" name="Oval 597"/>
                <p:cNvSpPr>
                  <a:spLocks noChangeArrowheads="1"/>
                </p:cNvSpPr>
                <p:nvPr/>
              </p:nvSpPr>
              <p:spPr bwMode="auto">
                <a:xfrm>
                  <a:off x="3912" y="1627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2" name="Oval 598"/>
                <p:cNvSpPr>
                  <a:spLocks noChangeArrowheads="1"/>
                </p:cNvSpPr>
                <p:nvPr/>
              </p:nvSpPr>
              <p:spPr bwMode="auto">
                <a:xfrm>
                  <a:off x="3912" y="1781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3" name="Oval 599"/>
                <p:cNvSpPr>
                  <a:spLocks noChangeArrowheads="1"/>
                </p:cNvSpPr>
                <p:nvPr/>
              </p:nvSpPr>
              <p:spPr bwMode="auto">
                <a:xfrm>
                  <a:off x="3912" y="1939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4" name="Oval 600"/>
                <p:cNvSpPr>
                  <a:spLocks noChangeArrowheads="1"/>
                </p:cNvSpPr>
                <p:nvPr/>
              </p:nvSpPr>
              <p:spPr bwMode="auto">
                <a:xfrm>
                  <a:off x="3912" y="2093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5" name="Oval 601"/>
                <p:cNvSpPr>
                  <a:spLocks noChangeArrowheads="1"/>
                </p:cNvSpPr>
                <p:nvPr/>
              </p:nvSpPr>
              <p:spPr bwMode="auto">
                <a:xfrm>
                  <a:off x="3912" y="2248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6" name="Oval 602"/>
                <p:cNvSpPr>
                  <a:spLocks noChangeArrowheads="1"/>
                </p:cNvSpPr>
                <p:nvPr/>
              </p:nvSpPr>
              <p:spPr bwMode="auto">
                <a:xfrm>
                  <a:off x="3912" y="2405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7" name="Oval 603"/>
                <p:cNvSpPr>
                  <a:spLocks noChangeArrowheads="1"/>
                </p:cNvSpPr>
                <p:nvPr/>
              </p:nvSpPr>
              <p:spPr bwMode="auto">
                <a:xfrm>
                  <a:off x="3912" y="2560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Oval 604"/>
                <p:cNvSpPr>
                  <a:spLocks noChangeArrowheads="1"/>
                </p:cNvSpPr>
                <p:nvPr/>
              </p:nvSpPr>
              <p:spPr bwMode="auto">
                <a:xfrm>
                  <a:off x="3912" y="2715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9" name="Oval 605"/>
                <p:cNvSpPr>
                  <a:spLocks noChangeArrowheads="1"/>
                </p:cNvSpPr>
                <p:nvPr/>
              </p:nvSpPr>
              <p:spPr bwMode="auto">
                <a:xfrm>
                  <a:off x="3912" y="2869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0" name="Oval 606"/>
                <p:cNvSpPr>
                  <a:spLocks noChangeArrowheads="1"/>
                </p:cNvSpPr>
                <p:nvPr/>
              </p:nvSpPr>
              <p:spPr bwMode="auto">
                <a:xfrm>
                  <a:off x="4925" y="131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1" name="Oval 607"/>
                <p:cNvSpPr>
                  <a:spLocks noChangeArrowheads="1"/>
                </p:cNvSpPr>
                <p:nvPr/>
              </p:nvSpPr>
              <p:spPr bwMode="auto">
                <a:xfrm>
                  <a:off x="4925" y="1472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2" name="Oval 608"/>
                <p:cNvSpPr>
                  <a:spLocks noChangeArrowheads="1"/>
                </p:cNvSpPr>
                <p:nvPr/>
              </p:nvSpPr>
              <p:spPr bwMode="auto">
                <a:xfrm>
                  <a:off x="4925" y="1627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3" name="Oval 609"/>
                <p:cNvSpPr>
                  <a:spLocks noChangeArrowheads="1"/>
                </p:cNvSpPr>
                <p:nvPr/>
              </p:nvSpPr>
              <p:spPr bwMode="auto">
                <a:xfrm>
                  <a:off x="4925" y="1781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4" name="Oval 610"/>
                <p:cNvSpPr>
                  <a:spLocks noChangeArrowheads="1"/>
                </p:cNvSpPr>
                <p:nvPr/>
              </p:nvSpPr>
              <p:spPr bwMode="auto">
                <a:xfrm>
                  <a:off x="4925" y="1939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5" name="Oval 611"/>
                <p:cNvSpPr>
                  <a:spLocks noChangeArrowheads="1"/>
                </p:cNvSpPr>
                <p:nvPr/>
              </p:nvSpPr>
              <p:spPr bwMode="auto">
                <a:xfrm>
                  <a:off x="4925" y="2093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6" name="Oval 612"/>
                <p:cNvSpPr>
                  <a:spLocks noChangeArrowheads="1"/>
                </p:cNvSpPr>
                <p:nvPr/>
              </p:nvSpPr>
              <p:spPr bwMode="auto">
                <a:xfrm>
                  <a:off x="4925" y="2248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7" name="Oval 613"/>
                <p:cNvSpPr>
                  <a:spLocks noChangeArrowheads="1"/>
                </p:cNvSpPr>
                <p:nvPr/>
              </p:nvSpPr>
              <p:spPr bwMode="auto">
                <a:xfrm>
                  <a:off x="4925" y="2405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8" name="Oval 614"/>
                <p:cNvSpPr>
                  <a:spLocks noChangeArrowheads="1"/>
                </p:cNvSpPr>
                <p:nvPr/>
              </p:nvSpPr>
              <p:spPr bwMode="auto">
                <a:xfrm>
                  <a:off x="4925" y="2560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9" name="Oval 615"/>
                <p:cNvSpPr>
                  <a:spLocks noChangeArrowheads="1"/>
                </p:cNvSpPr>
                <p:nvPr/>
              </p:nvSpPr>
              <p:spPr bwMode="auto">
                <a:xfrm>
                  <a:off x="4925" y="2715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0" name="Oval 616"/>
                <p:cNvSpPr>
                  <a:spLocks noChangeArrowheads="1"/>
                </p:cNvSpPr>
                <p:nvPr/>
              </p:nvSpPr>
              <p:spPr bwMode="auto">
                <a:xfrm>
                  <a:off x="4925" y="2869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Oval 617"/>
                <p:cNvSpPr>
                  <a:spLocks noChangeArrowheads="1"/>
                </p:cNvSpPr>
                <p:nvPr/>
              </p:nvSpPr>
              <p:spPr bwMode="auto">
                <a:xfrm>
                  <a:off x="3912" y="302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Oval 618"/>
                <p:cNvSpPr>
                  <a:spLocks noChangeArrowheads="1"/>
                </p:cNvSpPr>
                <p:nvPr/>
              </p:nvSpPr>
              <p:spPr bwMode="auto">
                <a:xfrm>
                  <a:off x="4202" y="131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Oval 619"/>
                <p:cNvSpPr>
                  <a:spLocks noChangeArrowheads="1"/>
                </p:cNvSpPr>
                <p:nvPr/>
              </p:nvSpPr>
              <p:spPr bwMode="auto">
                <a:xfrm>
                  <a:off x="4202" y="1472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4" name="Oval 620"/>
                <p:cNvSpPr>
                  <a:spLocks noChangeArrowheads="1"/>
                </p:cNvSpPr>
                <p:nvPr/>
              </p:nvSpPr>
              <p:spPr bwMode="auto">
                <a:xfrm>
                  <a:off x="4202" y="1627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Oval 621"/>
                <p:cNvSpPr>
                  <a:spLocks noChangeArrowheads="1"/>
                </p:cNvSpPr>
                <p:nvPr/>
              </p:nvSpPr>
              <p:spPr bwMode="auto">
                <a:xfrm>
                  <a:off x="4202" y="1781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Oval 622"/>
                <p:cNvSpPr>
                  <a:spLocks noChangeArrowheads="1"/>
                </p:cNvSpPr>
                <p:nvPr/>
              </p:nvSpPr>
              <p:spPr bwMode="auto">
                <a:xfrm>
                  <a:off x="4202" y="1939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Oval 623"/>
                <p:cNvSpPr>
                  <a:spLocks noChangeArrowheads="1"/>
                </p:cNvSpPr>
                <p:nvPr/>
              </p:nvSpPr>
              <p:spPr bwMode="auto">
                <a:xfrm>
                  <a:off x="4202" y="2093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8" name="Oval 624"/>
                <p:cNvSpPr>
                  <a:spLocks noChangeArrowheads="1"/>
                </p:cNvSpPr>
                <p:nvPr/>
              </p:nvSpPr>
              <p:spPr bwMode="auto">
                <a:xfrm>
                  <a:off x="4202" y="2248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625"/>
                <p:cNvSpPr>
                  <a:spLocks noChangeArrowheads="1"/>
                </p:cNvSpPr>
                <p:nvPr/>
              </p:nvSpPr>
              <p:spPr bwMode="auto">
                <a:xfrm>
                  <a:off x="4202" y="2405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0" name="Oval 626"/>
                <p:cNvSpPr>
                  <a:spLocks noChangeArrowheads="1"/>
                </p:cNvSpPr>
                <p:nvPr/>
              </p:nvSpPr>
              <p:spPr bwMode="auto">
                <a:xfrm>
                  <a:off x="4202" y="2560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627"/>
                <p:cNvSpPr>
                  <a:spLocks noChangeArrowheads="1"/>
                </p:cNvSpPr>
                <p:nvPr/>
              </p:nvSpPr>
              <p:spPr bwMode="auto">
                <a:xfrm>
                  <a:off x="4202" y="2715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2" name="Oval 628"/>
                <p:cNvSpPr>
                  <a:spLocks noChangeArrowheads="1"/>
                </p:cNvSpPr>
                <p:nvPr/>
              </p:nvSpPr>
              <p:spPr bwMode="auto">
                <a:xfrm>
                  <a:off x="4202" y="2869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3" name="Oval 629"/>
                <p:cNvSpPr>
                  <a:spLocks noChangeArrowheads="1"/>
                </p:cNvSpPr>
                <p:nvPr/>
              </p:nvSpPr>
              <p:spPr bwMode="auto">
                <a:xfrm>
                  <a:off x="4202" y="302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4" name="Oval 630"/>
                <p:cNvSpPr>
                  <a:spLocks noChangeArrowheads="1"/>
                </p:cNvSpPr>
                <p:nvPr/>
              </p:nvSpPr>
              <p:spPr bwMode="auto">
                <a:xfrm>
                  <a:off x="4345" y="131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5" name="Oval 631"/>
                <p:cNvSpPr>
                  <a:spLocks noChangeArrowheads="1"/>
                </p:cNvSpPr>
                <p:nvPr/>
              </p:nvSpPr>
              <p:spPr bwMode="auto">
                <a:xfrm>
                  <a:off x="4345" y="1472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6" name="Oval 632"/>
                <p:cNvSpPr>
                  <a:spLocks noChangeArrowheads="1"/>
                </p:cNvSpPr>
                <p:nvPr/>
              </p:nvSpPr>
              <p:spPr bwMode="auto">
                <a:xfrm>
                  <a:off x="4345" y="1627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7" name="Oval 633"/>
                <p:cNvSpPr>
                  <a:spLocks noChangeArrowheads="1"/>
                </p:cNvSpPr>
                <p:nvPr/>
              </p:nvSpPr>
              <p:spPr bwMode="auto">
                <a:xfrm>
                  <a:off x="4345" y="1781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8" name="Oval 634"/>
                <p:cNvSpPr>
                  <a:spLocks noChangeArrowheads="1"/>
                </p:cNvSpPr>
                <p:nvPr/>
              </p:nvSpPr>
              <p:spPr bwMode="auto">
                <a:xfrm>
                  <a:off x="4345" y="1939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9" name="Oval 635"/>
                <p:cNvSpPr>
                  <a:spLocks noChangeArrowheads="1"/>
                </p:cNvSpPr>
                <p:nvPr/>
              </p:nvSpPr>
              <p:spPr bwMode="auto">
                <a:xfrm>
                  <a:off x="4345" y="2093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0" name="Oval 636"/>
                <p:cNvSpPr>
                  <a:spLocks noChangeArrowheads="1"/>
                </p:cNvSpPr>
                <p:nvPr/>
              </p:nvSpPr>
              <p:spPr bwMode="auto">
                <a:xfrm>
                  <a:off x="4345" y="2248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1" name="Oval 637"/>
                <p:cNvSpPr>
                  <a:spLocks noChangeArrowheads="1"/>
                </p:cNvSpPr>
                <p:nvPr/>
              </p:nvSpPr>
              <p:spPr bwMode="auto">
                <a:xfrm>
                  <a:off x="4345" y="2405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2" name="Oval 638"/>
                <p:cNvSpPr>
                  <a:spLocks noChangeArrowheads="1"/>
                </p:cNvSpPr>
                <p:nvPr/>
              </p:nvSpPr>
              <p:spPr bwMode="auto">
                <a:xfrm>
                  <a:off x="4345" y="2560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3" name="Oval 639"/>
                <p:cNvSpPr>
                  <a:spLocks noChangeArrowheads="1"/>
                </p:cNvSpPr>
                <p:nvPr/>
              </p:nvSpPr>
              <p:spPr bwMode="auto">
                <a:xfrm>
                  <a:off x="4345" y="2715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Oval 640"/>
                <p:cNvSpPr>
                  <a:spLocks noChangeArrowheads="1"/>
                </p:cNvSpPr>
                <p:nvPr/>
              </p:nvSpPr>
              <p:spPr bwMode="auto">
                <a:xfrm>
                  <a:off x="4345" y="2869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Oval 641"/>
                <p:cNvSpPr>
                  <a:spLocks noChangeArrowheads="1"/>
                </p:cNvSpPr>
                <p:nvPr/>
              </p:nvSpPr>
              <p:spPr bwMode="auto">
                <a:xfrm>
                  <a:off x="4345" y="302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Oval 642"/>
                <p:cNvSpPr>
                  <a:spLocks noChangeArrowheads="1"/>
                </p:cNvSpPr>
                <p:nvPr/>
              </p:nvSpPr>
              <p:spPr bwMode="auto">
                <a:xfrm>
                  <a:off x="4490" y="131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Oval 643"/>
                <p:cNvSpPr>
                  <a:spLocks noChangeArrowheads="1"/>
                </p:cNvSpPr>
                <p:nvPr/>
              </p:nvSpPr>
              <p:spPr bwMode="auto">
                <a:xfrm>
                  <a:off x="4490" y="1472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Oval 644"/>
                <p:cNvSpPr>
                  <a:spLocks noChangeArrowheads="1"/>
                </p:cNvSpPr>
                <p:nvPr/>
              </p:nvSpPr>
              <p:spPr bwMode="auto">
                <a:xfrm>
                  <a:off x="4490" y="1627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Oval 645"/>
                <p:cNvSpPr>
                  <a:spLocks noChangeArrowheads="1"/>
                </p:cNvSpPr>
                <p:nvPr/>
              </p:nvSpPr>
              <p:spPr bwMode="auto">
                <a:xfrm>
                  <a:off x="4490" y="1781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Oval 646"/>
                <p:cNvSpPr>
                  <a:spLocks noChangeArrowheads="1"/>
                </p:cNvSpPr>
                <p:nvPr/>
              </p:nvSpPr>
              <p:spPr bwMode="auto">
                <a:xfrm>
                  <a:off x="4490" y="1939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1" name="Oval 647"/>
                <p:cNvSpPr>
                  <a:spLocks noChangeArrowheads="1"/>
                </p:cNvSpPr>
                <p:nvPr/>
              </p:nvSpPr>
              <p:spPr bwMode="auto">
                <a:xfrm>
                  <a:off x="4490" y="2093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2" name="Oval 648"/>
                <p:cNvSpPr>
                  <a:spLocks noChangeArrowheads="1"/>
                </p:cNvSpPr>
                <p:nvPr/>
              </p:nvSpPr>
              <p:spPr bwMode="auto">
                <a:xfrm>
                  <a:off x="4490" y="2248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3" name="Oval 649"/>
                <p:cNvSpPr>
                  <a:spLocks noChangeArrowheads="1"/>
                </p:cNvSpPr>
                <p:nvPr/>
              </p:nvSpPr>
              <p:spPr bwMode="auto">
                <a:xfrm>
                  <a:off x="4490" y="2405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4" name="Oval 650"/>
                <p:cNvSpPr>
                  <a:spLocks noChangeArrowheads="1"/>
                </p:cNvSpPr>
                <p:nvPr/>
              </p:nvSpPr>
              <p:spPr bwMode="auto">
                <a:xfrm>
                  <a:off x="4490" y="2560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5" name="Oval 651"/>
                <p:cNvSpPr>
                  <a:spLocks noChangeArrowheads="1"/>
                </p:cNvSpPr>
                <p:nvPr/>
              </p:nvSpPr>
              <p:spPr bwMode="auto">
                <a:xfrm>
                  <a:off x="4490" y="2715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6" name="Oval 652"/>
                <p:cNvSpPr>
                  <a:spLocks noChangeArrowheads="1"/>
                </p:cNvSpPr>
                <p:nvPr/>
              </p:nvSpPr>
              <p:spPr bwMode="auto">
                <a:xfrm>
                  <a:off x="4490" y="2869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653"/>
                <p:cNvSpPr>
                  <a:spLocks noChangeArrowheads="1"/>
                </p:cNvSpPr>
                <p:nvPr/>
              </p:nvSpPr>
              <p:spPr bwMode="auto">
                <a:xfrm>
                  <a:off x="4490" y="302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8" name="Oval 654"/>
                <p:cNvSpPr>
                  <a:spLocks noChangeArrowheads="1"/>
                </p:cNvSpPr>
                <p:nvPr/>
              </p:nvSpPr>
              <p:spPr bwMode="auto">
                <a:xfrm>
                  <a:off x="4635" y="131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9" name="Oval 655"/>
                <p:cNvSpPr>
                  <a:spLocks noChangeArrowheads="1"/>
                </p:cNvSpPr>
                <p:nvPr/>
              </p:nvSpPr>
              <p:spPr bwMode="auto">
                <a:xfrm>
                  <a:off x="4635" y="1472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0" name="Oval 656"/>
                <p:cNvSpPr>
                  <a:spLocks noChangeArrowheads="1"/>
                </p:cNvSpPr>
                <p:nvPr/>
              </p:nvSpPr>
              <p:spPr bwMode="auto">
                <a:xfrm>
                  <a:off x="4635" y="1627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1" name="Oval 657"/>
                <p:cNvSpPr>
                  <a:spLocks noChangeArrowheads="1"/>
                </p:cNvSpPr>
                <p:nvPr/>
              </p:nvSpPr>
              <p:spPr bwMode="auto">
                <a:xfrm>
                  <a:off x="4635" y="1781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2" name="Oval 658"/>
                <p:cNvSpPr>
                  <a:spLocks noChangeArrowheads="1"/>
                </p:cNvSpPr>
                <p:nvPr/>
              </p:nvSpPr>
              <p:spPr bwMode="auto">
                <a:xfrm>
                  <a:off x="4635" y="1939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3" name="Oval 659"/>
                <p:cNvSpPr>
                  <a:spLocks noChangeArrowheads="1"/>
                </p:cNvSpPr>
                <p:nvPr/>
              </p:nvSpPr>
              <p:spPr bwMode="auto">
                <a:xfrm>
                  <a:off x="4635" y="2093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4" name="Oval 660"/>
                <p:cNvSpPr>
                  <a:spLocks noChangeArrowheads="1"/>
                </p:cNvSpPr>
                <p:nvPr/>
              </p:nvSpPr>
              <p:spPr bwMode="auto">
                <a:xfrm>
                  <a:off x="4635" y="2248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5" name="Oval 661"/>
                <p:cNvSpPr>
                  <a:spLocks noChangeArrowheads="1"/>
                </p:cNvSpPr>
                <p:nvPr/>
              </p:nvSpPr>
              <p:spPr bwMode="auto">
                <a:xfrm>
                  <a:off x="4635" y="2405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6" name="Oval 662"/>
                <p:cNvSpPr>
                  <a:spLocks noChangeArrowheads="1"/>
                </p:cNvSpPr>
                <p:nvPr/>
              </p:nvSpPr>
              <p:spPr bwMode="auto">
                <a:xfrm>
                  <a:off x="4635" y="2560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7" name="Oval 663"/>
                <p:cNvSpPr>
                  <a:spLocks noChangeArrowheads="1"/>
                </p:cNvSpPr>
                <p:nvPr/>
              </p:nvSpPr>
              <p:spPr bwMode="auto">
                <a:xfrm>
                  <a:off x="4635" y="2715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8" name="Oval 664"/>
                <p:cNvSpPr>
                  <a:spLocks noChangeArrowheads="1"/>
                </p:cNvSpPr>
                <p:nvPr/>
              </p:nvSpPr>
              <p:spPr bwMode="auto">
                <a:xfrm>
                  <a:off x="4635" y="2869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9" name="Oval 665"/>
                <p:cNvSpPr>
                  <a:spLocks noChangeArrowheads="1"/>
                </p:cNvSpPr>
                <p:nvPr/>
              </p:nvSpPr>
              <p:spPr bwMode="auto">
                <a:xfrm>
                  <a:off x="4635" y="302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0" name="Oval 666"/>
                <p:cNvSpPr>
                  <a:spLocks noChangeArrowheads="1"/>
                </p:cNvSpPr>
                <p:nvPr/>
              </p:nvSpPr>
              <p:spPr bwMode="auto">
                <a:xfrm>
                  <a:off x="4780" y="131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1" name="Oval 667"/>
                <p:cNvSpPr>
                  <a:spLocks noChangeArrowheads="1"/>
                </p:cNvSpPr>
                <p:nvPr/>
              </p:nvSpPr>
              <p:spPr bwMode="auto">
                <a:xfrm>
                  <a:off x="4780" y="1472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2" name="Oval 668"/>
                <p:cNvSpPr>
                  <a:spLocks noChangeArrowheads="1"/>
                </p:cNvSpPr>
                <p:nvPr/>
              </p:nvSpPr>
              <p:spPr bwMode="auto">
                <a:xfrm>
                  <a:off x="4780" y="1627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Oval 669"/>
                <p:cNvSpPr>
                  <a:spLocks noChangeArrowheads="1"/>
                </p:cNvSpPr>
                <p:nvPr/>
              </p:nvSpPr>
              <p:spPr bwMode="auto">
                <a:xfrm>
                  <a:off x="4780" y="1781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Oval 670"/>
                <p:cNvSpPr>
                  <a:spLocks noChangeArrowheads="1"/>
                </p:cNvSpPr>
                <p:nvPr/>
              </p:nvSpPr>
              <p:spPr bwMode="auto">
                <a:xfrm>
                  <a:off x="4780" y="1939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Oval 671"/>
                <p:cNvSpPr>
                  <a:spLocks noChangeArrowheads="1"/>
                </p:cNvSpPr>
                <p:nvPr/>
              </p:nvSpPr>
              <p:spPr bwMode="auto">
                <a:xfrm>
                  <a:off x="4780" y="2093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6" name="Oval 672"/>
                <p:cNvSpPr>
                  <a:spLocks noChangeArrowheads="1"/>
                </p:cNvSpPr>
                <p:nvPr/>
              </p:nvSpPr>
              <p:spPr bwMode="auto">
                <a:xfrm>
                  <a:off x="4780" y="2248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Oval 673"/>
                <p:cNvSpPr>
                  <a:spLocks noChangeArrowheads="1"/>
                </p:cNvSpPr>
                <p:nvPr/>
              </p:nvSpPr>
              <p:spPr bwMode="auto">
                <a:xfrm>
                  <a:off x="4780" y="2405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Oval 674"/>
                <p:cNvSpPr>
                  <a:spLocks noChangeArrowheads="1"/>
                </p:cNvSpPr>
                <p:nvPr/>
              </p:nvSpPr>
              <p:spPr bwMode="auto">
                <a:xfrm>
                  <a:off x="4780" y="2560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Oval 675"/>
                <p:cNvSpPr>
                  <a:spLocks noChangeArrowheads="1"/>
                </p:cNvSpPr>
                <p:nvPr/>
              </p:nvSpPr>
              <p:spPr bwMode="auto">
                <a:xfrm>
                  <a:off x="4780" y="2715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0" name="Oval 676"/>
                <p:cNvSpPr>
                  <a:spLocks noChangeArrowheads="1"/>
                </p:cNvSpPr>
                <p:nvPr/>
              </p:nvSpPr>
              <p:spPr bwMode="auto">
                <a:xfrm>
                  <a:off x="4780" y="2869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677"/>
                <p:cNvSpPr>
                  <a:spLocks noChangeArrowheads="1"/>
                </p:cNvSpPr>
                <p:nvPr/>
              </p:nvSpPr>
              <p:spPr bwMode="auto">
                <a:xfrm>
                  <a:off x="4780" y="302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2" name="Oval 678"/>
                <p:cNvSpPr>
                  <a:spLocks noChangeArrowheads="1"/>
                </p:cNvSpPr>
                <p:nvPr/>
              </p:nvSpPr>
              <p:spPr bwMode="auto">
                <a:xfrm>
                  <a:off x="4925" y="302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679"/>
                <p:cNvSpPr>
                  <a:spLocks noChangeArrowheads="1"/>
                </p:cNvSpPr>
                <p:nvPr/>
              </p:nvSpPr>
              <p:spPr bwMode="auto">
                <a:xfrm>
                  <a:off x="4057" y="131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4" name="Oval 680"/>
                <p:cNvSpPr>
                  <a:spLocks noChangeArrowheads="1"/>
                </p:cNvSpPr>
                <p:nvPr/>
              </p:nvSpPr>
              <p:spPr bwMode="auto">
                <a:xfrm>
                  <a:off x="4057" y="1472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5" name="Oval 681"/>
                <p:cNvSpPr>
                  <a:spLocks noChangeArrowheads="1"/>
                </p:cNvSpPr>
                <p:nvPr/>
              </p:nvSpPr>
              <p:spPr bwMode="auto">
                <a:xfrm>
                  <a:off x="4057" y="1627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6" name="Oval 682"/>
                <p:cNvSpPr>
                  <a:spLocks noChangeArrowheads="1"/>
                </p:cNvSpPr>
                <p:nvPr/>
              </p:nvSpPr>
              <p:spPr bwMode="auto">
                <a:xfrm>
                  <a:off x="4057" y="1781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7" name="Oval 683"/>
                <p:cNvSpPr>
                  <a:spLocks noChangeArrowheads="1"/>
                </p:cNvSpPr>
                <p:nvPr/>
              </p:nvSpPr>
              <p:spPr bwMode="auto">
                <a:xfrm>
                  <a:off x="4057" y="1939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8" name="Oval 684"/>
                <p:cNvSpPr>
                  <a:spLocks noChangeArrowheads="1"/>
                </p:cNvSpPr>
                <p:nvPr/>
              </p:nvSpPr>
              <p:spPr bwMode="auto">
                <a:xfrm>
                  <a:off x="4057" y="2093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9" name="Oval 685"/>
                <p:cNvSpPr>
                  <a:spLocks noChangeArrowheads="1"/>
                </p:cNvSpPr>
                <p:nvPr/>
              </p:nvSpPr>
              <p:spPr bwMode="auto">
                <a:xfrm>
                  <a:off x="4057" y="2248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0" name="Oval 686"/>
                <p:cNvSpPr>
                  <a:spLocks noChangeArrowheads="1"/>
                </p:cNvSpPr>
                <p:nvPr/>
              </p:nvSpPr>
              <p:spPr bwMode="auto">
                <a:xfrm>
                  <a:off x="4057" y="2405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1" name="Oval 687"/>
                <p:cNvSpPr>
                  <a:spLocks noChangeArrowheads="1"/>
                </p:cNvSpPr>
                <p:nvPr/>
              </p:nvSpPr>
              <p:spPr bwMode="auto">
                <a:xfrm>
                  <a:off x="4057" y="2560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2" name="Oval 688"/>
                <p:cNvSpPr>
                  <a:spLocks noChangeArrowheads="1"/>
                </p:cNvSpPr>
                <p:nvPr/>
              </p:nvSpPr>
              <p:spPr bwMode="auto">
                <a:xfrm>
                  <a:off x="4057" y="2715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3" name="Oval 689"/>
                <p:cNvSpPr>
                  <a:spLocks noChangeArrowheads="1"/>
                </p:cNvSpPr>
                <p:nvPr/>
              </p:nvSpPr>
              <p:spPr bwMode="auto">
                <a:xfrm>
                  <a:off x="4057" y="2869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4" name="Oval 690"/>
                <p:cNvSpPr>
                  <a:spLocks noChangeArrowheads="1"/>
                </p:cNvSpPr>
                <p:nvPr/>
              </p:nvSpPr>
              <p:spPr bwMode="auto">
                <a:xfrm>
                  <a:off x="4057" y="302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5" name="Freeform 691"/>
                <p:cNvSpPr>
                  <a:spLocks/>
                </p:cNvSpPr>
                <p:nvPr/>
              </p:nvSpPr>
              <p:spPr bwMode="auto">
                <a:xfrm>
                  <a:off x="4057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Freeform 692"/>
                <p:cNvSpPr>
                  <a:spLocks/>
                </p:cNvSpPr>
                <p:nvPr/>
              </p:nvSpPr>
              <p:spPr bwMode="auto">
                <a:xfrm>
                  <a:off x="4202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Freeform 693"/>
                <p:cNvSpPr>
                  <a:spLocks/>
                </p:cNvSpPr>
                <p:nvPr/>
              </p:nvSpPr>
              <p:spPr bwMode="auto">
                <a:xfrm>
                  <a:off x="4347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Freeform 694"/>
                <p:cNvSpPr>
                  <a:spLocks/>
                </p:cNvSpPr>
                <p:nvPr/>
              </p:nvSpPr>
              <p:spPr bwMode="auto">
                <a:xfrm>
                  <a:off x="4490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Freeform 695"/>
                <p:cNvSpPr>
                  <a:spLocks/>
                </p:cNvSpPr>
                <p:nvPr/>
              </p:nvSpPr>
              <p:spPr bwMode="auto">
                <a:xfrm>
                  <a:off x="4635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696"/>
                <p:cNvSpPr>
                  <a:spLocks/>
                </p:cNvSpPr>
                <p:nvPr/>
              </p:nvSpPr>
              <p:spPr bwMode="auto">
                <a:xfrm>
                  <a:off x="4780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Freeform 697"/>
                <p:cNvSpPr>
                  <a:spLocks/>
                </p:cNvSpPr>
                <p:nvPr/>
              </p:nvSpPr>
              <p:spPr bwMode="auto">
                <a:xfrm>
                  <a:off x="4925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Freeform 698"/>
                <p:cNvSpPr>
                  <a:spLocks/>
                </p:cNvSpPr>
                <p:nvPr/>
              </p:nvSpPr>
              <p:spPr bwMode="auto">
                <a:xfrm>
                  <a:off x="3912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3" name="Freeform 699"/>
                <p:cNvSpPr>
                  <a:spLocks/>
                </p:cNvSpPr>
                <p:nvPr/>
              </p:nvSpPr>
              <p:spPr bwMode="auto">
                <a:xfrm>
                  <a:off x="4057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4" name="Freeform 700"/>
                <p:cNvSpPr>
                  <a:spLocks/>
                </p:cNvSpPr>
                <p:nvPr/>
              </p:nvSpPr>
              <p:spPr bwMode="auto">
                <a:xfrm>
                  <a:off x="4202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5" name="Freeform 701"/>
                <p:cNvSpPr>
                  <a:spLocks/>
                </p:cNvSpPr>
                <p:nvPr/>
              </p:nvSpPr>
              <p:spPr bwMode="auto">
                <a:xfrm>
                  <a:off x="4347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6" name="Freeform 702"/>
                <p:cNvSpPr>
                  <a:spLocks/>
                </p:cNvSpPr>
                <p:nvPr/>
              </p:nvSpPr>
              <p:spPr bwMode="auto">
                <a:xfrm>
                  <a:off x="4490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7" name="Freeform 703"/>
                <p:cNvSpPr>
                  <a:spLocks/>
                </p:cNvSpPr>
                <p:nvPr/>
              </p:nvSpPr>
              <p:spPr bwMode="auto">
                <a:xfrm>
                  <a:off x="4635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8" name="Freeform 704"/>
                <p:cNvSpPr>
                  <a:spLocks/>
                </p:cNvSpPr>
                <p:nvPr/>
              </p:nvSpPr>
              <p:spPr bwMode="auto">
                <a:xfrm>
                  <a:off x="4780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Freeform 705"/>
                <p:cNvSpPr>
                  <a:spLocks/>
                </p:cNvSpPr>
                <p:nvPr/>
              </p:nvSpPr>
              <p:spPr bwMode="auto">
                <a:xfrm>
                  <a:off x="4925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0" name="Freeform 706"/>
                <p:cNvSpPr>
                  <a:spLocks/>
                </p:cNvSpPr>
                <p:nvPr/>
              </p:nvSpPr>
              <p:spPr bwMode="auto">
                <a:xfrm>
                  <a:off x="3912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1" name="Freeform 707"/>
                <p:cNvSpPr>
                  <a:spLocks/>
                </p:cNvSpPr>
                <p:nvPr/>
              </p:nvSpPr>
              <p:spPr bwMode="auto">
                <a:xfrm>
                  <a:off x="4057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2" name="Freeform 708"/>
                <p:cNvSpPr>
                  <a:spLocks/>
                </p:cNvSpPr>
                <p:nvPr/>
              </p:nvSpPr>
              <p:spPr bwMode="auto">
                <a:xfrm>
                  <a:off x="4202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3" name="Freeform 709"/>
                <p:cNvSpPr>
                  <a:spLocks/>
                </p:cNvSpPr>
                <p:nvPr/>
              </p:nvSpPr>
              <p:spPr bwMode="auto">
                <a:xfrm>
                  <a:off x="4347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4" name="Freeform 710"/>
                <p:cNvSpPr>
                  <a:spLocks/>
                </p:cNvSpPr>
                <p:nvPr/>
              </p:nvSpPr>
              <p:spPr bwMode="auto">
                <a:xfrm>
                  <a:off x="4490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5" name="Freeform 711"/>
                <p:cNvSpPr>
                  <a:spLocks/>
                </p:cNvSpPr>
                <p:nvPr/>
              </p:nvSpPr>
              <p:spPr bwMode="auto">
                <a:xfrm>
                  <a:off x="4635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6" name="Freeform 712"/>
                <p:cNvSpPr>
                  <a:spLocks/>
                </p:cNvSpPr>
                <p:nvPr/>
              </p:nvSpPr>
              <p:spPr bwMode="auto">
                <a:xfrm>
                  <a:off x="4780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7" name="Freeform 713"/>
                <p:cNvSpPr>
                  <a:spLocks/>
                </p:cNvSpPr>
                <p:nvPr/>
              </p:nvSpPr>
              <p:spPr bwMode="auto">
                <a:xfrm>
                  <a:off x="4925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8" name="Freeform 714"/>
                <p:cNvSpPr>
                  <a:spLocks/>
                </p:cNvSpPr>
                <p:nvPr/>
              </p:nvSpPr>
              <p:spPr bwMode="auto">
                <a:xfrm>
                  <a:off x="3912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9" name="Freeform 715"/>
                <p:cNvSpPr>
                  <a:spLocks/>
                </p:cNvSpPr>
                <p:nvPr/>
              </p:nvSpPr>
              <p:spPr bwMode="auto">
                <a:xfrm>
                  <a:off x="4057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0" name="Freeform 716"/>
                <p:cNvSpPr>
                  <a:spLocks/>
                </p:cNvSpPr>
                <p:nvPr/>
              </p:nvSpPr>
              <p:spPr bwMode="auto">
                <a:xfrm>
                  <a:off x="4202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1" name="Freeform 717"/>
                <p:cNvSpPr>
                  <a:spLocks/>
                </p:cNvSpPr>
                <p:nvPr/>
              </p:nvSpPr>
              <p:spPr bwMode="auto">
                <a:xfrm>
                  <a:off x="4347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2" name="Freeform 718"/>
                <p:cNvSpPr>
                  <a:spLocks/>
                </p:cNvSpPr>
                <p:nvPr/>
              </p:nvSpPr>
              <p:spPr bwMode="auto">
                <a:xfrm>
                  <a:off x="4490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3" name="Freeform 719"/>
                <p:cNvSpPr>
                  <a:spLocks/>
                </p:cNvSpPr>
                <p:nvPr/>
              </p:nvSpPr>
              <p:spPr bwMode="auto">
                <a:xfrm>
                  <a:off x="4635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4" name="Freeform 720"/>
                <p:cNvSpPr>
                  <a:spLocks/>
                </p:cNvSpPr>
                <p:nvPr/>
              </p:nvSpPr>
              <p:spPr bwMode="auto">
                <a:xfrm>
                  <a:off x="4780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Freeform 721"/>
                <p:cNvSpPr>
                  <a:spLocks/>
                </p:cNvSpPr>
                <p:nvPr/>
              </p:nvSpPr>
              <p:spPr bwMode="auto">
                <a:xfrm>
                  <a:off x="4925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Freeform 722"/>
                <p:cNvSpPr>
                  <a:spLocks/>
                </p:cNvSpPr>
                <p:nvPr/>
              </p:nvSpPr>
              <p:spPr bwMode="auto">
                <a:xfrm>
                  <a:off x="3912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Freeform 723"/>
                <p:cNvSpPr>
                  <a:spLocks/>
                </p:cNvSpPr>
                <p:nvPr/>
              </p:nvSpPr>
              <p:spPr bwMode="auto">
                <a:xfrm>
                  <a:off x="4057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8" name="Freeform 724"/>
                <p:cNvSpPr>
                  <a:spLocks/>
                </p:cNvSpPr>
                <p:nvPr/>
              </p:nvSpPr>
              <p:spPr bwMode="auto">
                <a:xfrm>
                  <a:off x="4202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Freeform 725"/>
                <p:cNvSpPr>
                  <a:spLocks/>
                </p:cNvSpPr>
                <p:nvPr/>
              </p:nvSpPr>
              <p:spPr bwMode="auto">
                <a:xfrm>
                  <a:off x="4347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Freeform 726"/>
                <p:cNvSpPr>
                  <a:spLocks/>
                </p:cNvSpPr>
                <p:nvPr/>
              </p:nvSpPr>
              <p:spPr bwMode="auto">
                <a:xfrm>
                  <a:off x="4490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Freeform 727"/>
                <p:cNvSpPr>
                  <a:spLocks/>
                </p:cNvSpPr>
                <p:nvPr/>
              </p:nvSpPr>
              <p:spPr bwMode="auto">
                <a:xfrm>
                  <a:off x="4635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2" name="Freeform 728"/>
                <p:cNvSpPr>
                  <a:spLocks/>
                </p:cNvSpPr>
                <p:nvPr/>
              </p:nvSpPr>
              <p:spPr bwMode="auto">
                <a:xfrm>
                  <a:off x="4780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Freeform 729"/>
                <p:cNvSpPr>
                  <a:spLocks/>
                </p:cNvSpPr>
                <p:nvPr/>
              </p:nvSpPr>
              <p:spPr bwMode="auto">
                <a:xfrm>
                  <a:off x="4925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4" name="Freeform 730"/>
                <p:cNvSpPr>
                  <a:spLocks/>
                </p:cNvSpPr>
                <p:nvPr/>
              </p:nvSpPr>
              <p:spPr bwMode="auto">
                <a:xfrm>
                  <a:off x="3912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Freeform 731"/>
                <p:cNvSpPr>
                  <a:spLocks/>
                </p:cNvSpPr>
                <p:nvPr/>
              </p:nvSpPr>
              <p:spPr bwMode="auto">
                <a:xfrm>
                  <a:off x="4057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6" name="Freeform 732"/>
                <p:cNvSpPr>
                  <a:spLocks/>
                </p:cNvSpPr>
                <p:nvPr/>
              </p:nvSpPr>
              <p:spPr bwMode="auto">
                <a:xfrm>
                  <a:off x="4202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7" name="Freeform 733"/>
                <p:cNvSpPr>
                  <a:spLocks/>
                </p:cNvSpPr>
                <p:nvPr/>
              </p:nvSpPr>
              <p:spPr bwMode="auto">
                <a:xfrm>
                  <a:off x="4347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8" name="Freeform 734"/>
                <p:cNvSpPr>
                  <a:spLocks/>
                </p:cNvSpPr>
                <p:nvPr/>
              </p:nvSpPr>
              <p:spPr bwMode="auto">
                <a:xfrm>
                  <a:off x="4490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Freeform 735"/>
                <p:cNvSpPr>
                  <a:spLocks/>
                </p:cNvSpPr>
                <p:nvPr/>
              </p:nvSpPr>
              <p:spPr bwMode="auto">
                <a:xfrm>
                  <a:off x="4635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Freeform 736"/>
                <p:cNvSpPr>
                  <a:spLocks/>
                </p:cNvSpPr>
                <p:nvPr/>
              </p:nvSpPr>
              <p:spPr bwMode="auto">
                <a:xfrm>
                  <a:off x="4780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Freeform 737"/>
                <p:cNvSpPr>
                  <a:spLocks/>
                </p:cNvSpPr>
                <p:nvPr/>
              </p:nvSpPr>
              <p:spPr bwMode="auto">
                <a:xfrm>
                  <a:off x="4925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2" name="Freeform 738"/>
                <p:cNvSpPr>
                  <a:spLocks/>
                </p:cNvSpPr>
                <p:nvPr/>
              </p:nvSpPr>
              <p:spPr bwMode="auto">
                <a:xfrm>
                  <a:off x="3912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3" name="Freeform 739"/>
                <p:cNvSpPr>
                  <a:spLocks/>
                </p:cNvSpPr>
                <p:nvPr/>
              </p:nvSpPr>
              <p:spPr bwMode="auto">
                <a:xfrm>
                  <a:off x="4057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Freeform 740"/>
                <p:cNvSpPr>
                  <a:spLocks/>
                </p:cNvSpPr>
                <p:nvPr/>
              </p:nvSpPr>
              <p:spPr bwMode="auto">
                <a:xfrm>
                  <a:off x="4202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Freeform 741"/>
                <p:cNvSpPr>
                  <a:spLocks/>
                </p:cNvSpPr>
                <p:nvPr/>
              </p:nvSpPr>
              <p:spPr bwMode="auto">
                <a:xfrm>
                  <a:off x="4347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Freeform 742"/>
                <p:cNvSpPr>
                  <a:spLocks/>
                </p:cNvSpPr>
                <p:nvPr/>
              </p:nvSpPr>
              <p:spPr bwMode="auto">
                <a:xfrm>
                  <a:off x="4490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Freeform 743"/>
                <p:cNvSpPr>
                  <a:spLocks/>
                </p:cNvSpPr>
                <p:nvPr/>
              </p:nvSpPr>
              <p:spPr bwMode="auto">
                <a:xfrm>
                  <a:off x="4635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Freeform 744"/>
                <p:cNvSpPr>
                  <a:spLocks/>
                </p:cNvSpPr>
                <p:nvPr/>
              </p:nvSpPr>
              <p:spPr bwMode="auto">
                <a:xfrm>
                  <a:off x="4780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Freeform 745"/>
                <p:cNvSpPr>
                  <a:spLocks/>
                </p:cNvSpPr>
                <p:nvPr/>
              </p:nvSpPr>
              <p:spPr bwMode="auto">
                <a:xfrm>
                  <a:off x="4925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0" name="Freeform 746"/>
                <p:cNvSpPr>
                  <a:spLocks/>
                </p:cNvSpPr>
                <p:nvPr/>
              </p:nvSpPr>
              <p:spPr bwMode="auto">
                <a:xfrm>
                  <a:off x="3912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1" name="Freeform 747"/>
                <p:cNvSpPr>
                  <a:spLocks/>
                </p:cNvSpPr>
                <p:nvPr/>
              </p:nvSpPr>
              <p:spPr bwMode="auto">
                <a:xfrm>
                  <a:off x="4057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2" name="Freeform 748"/>
                <p:cNvSpPr>
                  <a:spLocks/>
                </p:cNvSpPr>
                <p:nvPr/>
              </p:nvSpPr>
              <p:spPr bwMode="auto">
                <a:xfrm>
                  <a:off x="4202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3" name="Freeform 749"/>
                <p:cNvSpPr>
                  <a:spLocks/>
                </p:cNvSpPr>
                <p:nvPr/>
              </p:nvSpPr>
              <p:spPr bwMode="auto">
                <a:xfrm>
                  <a:off x="4347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4" name="Freeform 750"/>
                <p:cNvSpPr>
                  <a:spLocks/>
                </p:cNvSpPr>
                <p:nvPr/>
              </p:nvSpPr>
              <p:spPr bwMode="auto">
                <a:xfrm>
                  <a:off x="4490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5" name="Freeform 751"/>
                <p:cNvSpPr>
                  <a:spLocks/>
                </p:cNvSpPr>
                <p:nvPr/>
              </p:nvSpPr>
              <p:spPr bwMode="auto">
                <a:xfrm>
                  <a:off x="4635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6" name="Freeform 752"/>
                <p:cNvSpPr>
                  <a:spLocks/>
                </p:cNvSpPr>
                <p:nvPr/>
              </p:nvSpPr>
              <p:spPr bwMode="auto">
                <a:xfrm>
                  <a:off x="4780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7" name="Freeform 753"/>
                <p:cNvSpPr>
                  <a:spLocks/>
                </p:cNvSpPr>
                <p:nvPr/>
              </p:nvSpPr>
              <p:spPr bwMode="auto">
                <a:xfrm>
                  <a:off x="4925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8" name="Freeform 754"/>
                <p:cNvSpPr>
                  <a:spLocks/>
                </p:cNvSpPr>
                <p:nvPr/>
              </p:nvSpPr>
              <p:spPr bwMode="auto">
                <a:xfrm>
                  <a:off x="3912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9" name="Freeform 755"/>
                <p:cNvSpPr>
                  <a:spLocks/>
                </p:cNvSpPr>
                <p:nvPr/>
              </p:nvSpPr>
              <p:spPr bwMode="auto">
                <a:xfrm>
                  <a:off x="4057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0" name="Freeform 756"/>
                <p:cNvSpPr>
                  <a:spLocks/>
                </p:cNvSpPr>
                <p:nvPr/>
              </p:nvSpPr>
              <p:spPr bwMode="auto">
                <a:xfrm>
                  <a:off x="4202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1" name="Freeform 757"/>
                <p:cNvSpPr>
                  <a:spLocks/>
                </p:cNvSpPr>
                <p:nvPr/>
              </p:nvSpPr>
              <p:spPr bwMode="auto">
                <a:xfrm>
                  <a:off x="4347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2" name="Freeform 758"/>
                <p:cNvSpPr>
                  <a:spLocks/>
                </p:cNvSpPr>
                <p:nvPr/>
              </p:nvSpPr>
              <p:spPr bwMode="auto">
                <a:xfrm>
                  <a:off x="4490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3" name="Freeform 759"/>
                <p:cNvSpPr>
                  <a:spLocks/>
                </p:cNvSpPr>
                <p:nvPr/>
              </p:nvSpPr>
              <p:spPr bwMode="auto">
                <a:xfrm>
                  <a:off x="4635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4" name="Freeform 760"/>
                <p:cNvSpPr>
                  <a:spLocks/>
                </p:cNvSpPr>
                <p:nvPr/>
              </p:nvSpPr>
              <p:spPr bwMode="auto">
                <a:xfrm>
                  <a:off x="4780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5" name="Freeform 761"/>
                <p:cNvSpPr>
                  <a:spLocks/>
                </p:cNvSpPr>
                <p:nvPr/>
              </p:nvSpPr>
              <p:spPr bwMode="auto">
                <a:xfrm>
                  <a:off x="4925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6" name="Freeform 762"/>
                <p:cNvSpPr>
                  <a:spLocks/>
                </p:cNvSpPr>
                <p:nvPr/>
              </p:nvSpPr>
              <p:spPr bwMode="auto">
                <a:xfrm>
                  <a:off x="3912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7" name="Freeform 763"/>
                <p:cNvSpPr>
                  <a:spLocks/>
                </p:cNvSpPr>
                <p:nvPr/>
              </p:nvSpPr>
              <p:spPr bwMode="auto">
                <a:xfrm>
                  <a:off x="4057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8" name="Freeform 764"/>
                <p:cNvSpPr>
                  <a:spLocks/>
                </p:cNvSpPr>
                <p:nvPr/>
              </p:nvSpPr>
              <p:spPr bwMode="auto">
                <a:xfrm>
                  <a:off x="4202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9" name="Freeform 765"/>
                <p:cNvSpPr>
                  <a:spLocks/>
                </p:cNvSpPr>
                <p:nvPr/>
              </p:nvSpPr>
              <p:spPr bwMode="auto">
                <a:xfrm>
                  <a:off x="4347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00" name="Freeform 766"/>
                <p:cNvSpPr>
                  <a:spLocks/>
                </p:cNvSpPr>
                <p:nvPr/>
              </p:nvSpPr>
              <p:spPr bwMode="auto">
                <a:xfrm>
                  <a:off x="4490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01" name="Freeform 767"/>
                <p:cNvSpPr>
                  <a:spLocks/>
                </p:cNvSpPr>
                <p:nvPr/>
              </p:nvSpPr>
              <p:spPr bwMode="auto">
                <a:xfrm>
                  <a:off x="4635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02" name="Freeform 768"/>
                <p:cNvSpPr>
                  <a:spLocks/>
                </p:cNvSpPr>
                <p:nvPr/>
              </p:nvSpPr>
              <p:spPr bwMode="auto">
                <a:xfrm>
                  <a:off x="4780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03" name="Freeform 769"/>
                <p:cNvSpPr>
                  <a:spLocks/>
                </p:cNvSpPr>
                <p:nvPr/>
              </p:nvSpPr>
              <p:spPr bwMode="auto">
                <a:xfrm>
                  <a:off x="4925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04" name="Freeform 770"/>
                <p:cNvSpPr>
                  <a:spLocks/>
                </p:cNvSpPr>
                <p:nvPr/>
              </p:nvSpPr>
              <p:spPr bwMode="auto">
                <a:xfrm>
                  <a:off x="3912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97" name="Group 771"/>
              <p:cNvGrpSpPr>
                <a:grpSpLocks/>
              </p:cNvGrpSpPr>
              <p:nvPr/>
            </p:nvGrpSpPr>
            <p:grpSpPr bwMode="auto">
              <a:xfrm>
                <a:off x="3912" y="1317"/>
                <a:ext cx="1133" cy="1838"/>
                <a:chOff x="3912" y="1317"/>
                <a:chExt cx="1133" cy="1838"/>
              </a:xfrm>
            </p:grpSpPr>
            <p:sp>
              <p:nvSpPr>
                <p:cNvPr id="505" name="Freeform 772"/>
                <p:cNvSpPr>
                  <a:spLocks/>
                </p:cNvSpPr>
                <p:nvPr/>
              </p:nvSpPr>
              <p:spPr bwMode="auto">
                <a:xfrm>
                  <a:off x="4057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6" name="Freeform 773"/>
                <p:cNvSpPr>
                  <a:spLocks/>
                </p:cNvSpPr>
                <p:nvPr/>
              </p:nvSpPr>
              <p:spPr bwMode="auto">
                <a:xfrm>
                  <a:off x="4202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7" name="Freeform 774"/>
                <p:cNvSpPr>
                  <a:spLocks/>
                </p:cNvSpPr>
                <p:nvPr/>
              </p:nvSpPr>
              <p:spPr bwMode="auto">
                <a:xfrm>
                  <a:off x="4347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8" name="Freeform 775"/>
                <p:cNvSpPr>
                  <a:spLocks/>
                </p:cNvSpPr>
                <p:nvPr/>
              </p:nvSpPr>
              <p:spPr bwMode="auto">
                <a:xfrm>
                  <a:off x="4490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9" name="Freeform 776"/>
                <p:cNvSpPr>
                  <a:spLocks/>
                </p:cNvSpPr>
                <p:nvPr/>
              </p:nvSpPr>
              <p:spPr bwMode="auto">
                <a:xfrm>
                  <a:off x="4635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0" name="Freeform 777"/>
                <p:cNvSpPr>
                  <a:spLocks/>
                </p:cNvSpPr>
                <p:nvPr/>
              </p:nvSpPr>
              <p:spPr bwMode="auto">
                <a:xfrm>
                  <a:off x="4780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1" name="Freeform 778"/>
                <p:cNvSpPr>
                  <a:spLocks/>
                </p:cNvSpPr>
                <p:nvPr/>
              </p:nvSpPr>
              <p:spPr bwMode="auto">
                <a:xfrm>
                  <a:off x="4925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" name="Freeform 779"/>
                <p:cNvSpPr>
                  <a:spLocks/>
                </p:cNvSpPr>
                <p:nvPr/>
              </p:nvSpPr>
              <p:spPr bwMode="auto">
                <a:xfrm>
                  <a:off x="3912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3" name="Freeform 780"/>
                <p:cNvSpPr>
                  <a:spLocks/>
                </p:cNvSpPr>
                <p:nvPr/>
              </p:nvSpPr>
              <p:spPr bwMode="auto">
                <a:xfrm>
                  <a:off x="4057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4" name="Freeform 781"/>
                <p:cNvSpPr>
                  <a:spLocks/>
                </p:cNvSpPr>
                <p:nvPr/>
              </p:nvSpPr>
              <p:spPr bwMode="auto">
                <a:xfrm>
                  <a:off x="4202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5" name="Freeform 782"/>
                <p:cNvSpPr>
                  <a:spLocks/>
                </p:cNvSpPr>
                <p:nvPr/>
              </p:nvSpPr>
              <p:spPr bwMode="auto">
                <a:xfrm>
                  <a:off x="4347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6" name="Freeform 783"/>
                <p:cNvSpPr>
                  <a:spLocks/>
                </p:cNvSpPr>
                <p:nvPr/>
              </p:nvSpPr>
              <p:spPr bwMode="auto">
                <a:xfrm>
                  <a:off x="4490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7" name="Freeform 784"/>
                <p:cNvSpPr>
                  <a:spLocks/>
                </p:cNvSpPr>
                <p:nvPr/>
              </p:nvSpPr>
              <p:spPr bwMode="auto">
                <a:xfrm>
                  <a:off x="4635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8" name="Freeform 785"/>
                <p:cNvSpPr>
                  <a:spLocks/>
                </p:cNvSpPr>
                <p:nvPr/>
              </p:nvSpPr>
              <p:spPr bwMode="auto">
                <a:xfrm>
                  <a:off x="4780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9" name="Freeform 786"/>
                <p:cNvSpPr>
                  <a:spLocks/>
                </p:cNvSpPr>
                <p:nvPr/>
              </p:nvSpPr>
              <p:spPr bwMode="auto">
                <a:xfrm>
                  <a:off x="4925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0" name="Freeform 787"/>
                <p:cNvSpPr>
                  <a:spLocks/>
                </p:cNvSpPr>
                <p:nvPr/>
              </p:nvSpPr>
              <p:spPr bwMode="auto">
                <a:xfrm>
                  <a:off x="3912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1" name="Freeform 788"/>
                <p:cNvSpPr>
                  <a:spLocks/>
                </p:cNvSpPr>
                <p:nvPr/>
              </p:nvSpPr>
              <p:spPr bwMode="auto">
                <a:xfrm>
                  <a:off x="4057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2" name="Freeform 789"/>
                <p:cNvSpPr>
                  <a:spLocks/>
                </p:cNvSpPr>
                <p:nvPr/>
              </p:nvSpPr>
              <p:spPr bwMode="auto">
                <a:xfrm>
                  <a:off x="4202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3" name="Freeform 790"/>
                <p:cNvSpPr>
                  <a:spLocks/>
                </p:cNvSpPr>
                <p:nvPr/>
              </p:nvSpPr>
              <p:spPr bwMode="auto">
                <a:xfrm>
                  <a:off x="4347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4" name="Freeform 791"/>
                <p:cNvSpPr>
                  <a:spLocks/>
                </p:cNvSpPr>
                <p:nvPr/>
              </p:nvSpPr>
              <p:spPr bwMode="auto">
                <a:xfrm>
                  <a:off x="4490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5" name="Freeform 792"/>
                <p:cNvSpPr>
                  <a:spLocks/>
                </p:cNvSpPr>
                <p:nvPr/>
              </p:nvSpPr>
              <p:spPr bwMode="auto">
                <a:xfrm>
                  <a:off x="4635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6" name="Freeform 793"/>
                <p:cNvSpPr>
                  <a:spLocks/>
                </p:cNvSpPr>
                <p:nvPr/>
              </p:nvSpPr>
              <p:spPr bwMode="auto">
                <a:xfrm>
                  <a:off x="4780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Freeform 794"/>
                <p:cNvSpPr>
                  <a:spLocks/>
                </p:cNvSpPr>
                <p:nvPr/>
              </p:nvSpPr>
              <p:spPr bwMode="auto">
                <a:xfrm>
                  <a:off x="4925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8" name="Freeform 795"/>
                <p:cNvSpPr>
                  <a:spLocks/>
                </p:cNvSpPr>
                <p:nvPr/>
              </p:nvSpPr>
              <p:spPr bwMode="auto">
                <a:xfrm>
                  <a:off x="3912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9" name="Freeform 796"/>
                <p:cNvSpPr>
                  <a:spLocks/>
                </p:cNvSpPr>
                <p:nvPr/>
              </p:nvSpPr>
              <p:spPr bwMode="auto">
                <a:xfrm>
                  <a:off x="4057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0" name="Freeform 797"/>
                <p:cNvSpPr>
                  <a:spLocks/>
                </p:cNvSpPr>
                <p:nvPr/>
              </p:nvSpPr>
              <p:spPr bwMode="auto">
                <a:xfrm>
                  <a:off x="4202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1" name="Freeform 798"/>
                <p:cNvSpPr>
                  <a:spLocks/>
                </p:cNvSpPr>
                <p:nvPr/>
              </p:nvSpPr>
              <p:spPr bwMode="auto">
                <a:xfrm>
                  <a:off x="4347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" name="Freeform 799"/>
                <p:cNvSpPr>
                  <a:spLocks/>
                </p:cNvSpPr>
                <p:nvPr/>
              </p:nvSpPr>
              <p:spPr bwMode="auto">
                <a:xfrm>
                  <a:off x="4490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" name="Freeform 800"/>
                <p:cNvSpPr>
                  <a:spLocks/>
                </p:cNvSpPr>
                <p:nvPr/>
              </p:nvSpPr>
              <p:spPr bwMode="auto">
                <a:xfrm>
                  <a:off x="4635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4" name="Freeform 801"/>
                <p:cNvSpPr>
                  <a:spLocks/>
                </p:cNvSpPr>
                <p:nvPr/>
              </p:nvSpPr>
              <p:spPr bwMode="auto">
                <a:xfrm>
                  <a:off x="4780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Freeform 802"/>
                <p:cNvSpPr>
                  <a:spLocks/>
                </p:cNvSpPr>
                <p:nvPr/>
              </p:nvSpPr>
              <p:spPr bwMode="auto">
                <a:xfrm>
                  <a:off x="4925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Freeform 803"/>
                <p:cNvSpPr>
                  <a:spLocks/>
                </p:cNvSpPr>
                <p:nvPr/>
              </p:nvSpPr>
              <p:spPr bwMode="auto">
                <a:xfrm>
                  <a:off x="3912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Freeform 804"/>
                <p:cNvSpPr>
                  <a:spLocks/>
                </p:cNvSpPr>
                <p:nvPr/>
              </p:nvSpPr>
              <p:spPr bwMode="auto">
                <a:xfrm>
                  <a:off x="4057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8" name="Freeform 805"/>
                <p:cNvSpPr>
                  <a:spLocks/>
                </p:cNvSpPr>
                <p:nvPr/>
              </p:nvSpPr>
              <p:spPr bwMode="auto">
                <a:xfrm>
                  <a:off x="4202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Freeform 806"/>
                <p:cNvSpPr>
                  <a:spLocks/>
                </p:cNvSpPr>
                <p:nvPr/>
              </p:nvSpPr>
              <p:spPr bwMode="auto">
                <a:xfrm>
                  <a:off x="4347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Freeform 807"/>
                <p:cNvSpPr>
                  <a:spLocks/>
                </p:cNvSpPr>
                <p:nvPr/>
              </p:nvSpPr>
              <p:spPr bwMode="auto">
                <a:xfrm>
                  <a:off x="4490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Freeform 808"/>
                <p:cNvSpPr>
                  <a:spLocks/>
                </p:cNvSpPr>
                <p:nvPr/>
              </p:nvSpPr>
              <p:spPr bwMode="auto">
                <a:xfrm>
                  <a:off x="4635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2" name="Freeform 809"/>
                <p:cNvSpPr>
                  <a:spLocks/>
                </p:cNvSpPr>
                <p:nvPr/>
              </p:nvSpPr>
              <p:spPr bwMode="auto">
                <a:xfrm>
                  <a:off x="4780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Freeform 810"/>
                <p:cNvSpPr>
                  <a:spLocks/>
                </p:cNvSpPr>
                <p:nvPr/>
              </p:nvSpPr>
              <p:spPr bwMode="auto">
                <a:xfrm>
                  <a:off x="4925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Freeform 811"/>
                <p:cNvSpPr>
                  <a:spLocks/>
                </p:cNvSpPr>
                <p:nvPr/>
              </p:nvSpPr>
              <p:spPr bwMode="auto">
                <a:xfrm>
                  <a:off x="3912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5" name="Freeform 812"/>
                <p:cNvSpPr>
                  <a:spLocks/>
                </p:cNvSpPr>
                <p:nvPr/>
              </p:nvSpPr>
              <p:spPr bwMode="auto">
                <a:xfrm>
                  <a:off x="4057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6" name="Freeform 813"/>
                <p:cNvSpPr>
                  <a:spLocks/>
                </p:cNvSpPr>
                <p:nvPr/>
              </p:nvSpPr>
              <p:spPr bwMode="auto">
                <a:xfrm>
                  <a:off x="4202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7" name="Freeform 814"/>
                <p:cNvSpPr>
                  <a:spLocks/>
                </p:cNvSpPr>
                <p:nvPr/>
              </p:nvSpPr>
              <p:spPr bwMode="auto">
                <a:xfrm>
                  <a:off x="4347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8" name="Freeform 815"/>
                <p:cNvSpPr>
                  <a:spLocks/>
                </p:cNvSpPr>
                <p:nvPr/>
              </p:nvSpPr>
              <p:spPr bwMode="auto">
                <a:xfrm>
                  <a:off x="4490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9" name="Freeform 816"/>
                <p:cNvSpPr>
                  <a:spLocks/>
                </p:cNvSpPr>
                <p:nvPr/>
              </p:nvSpPr>
              <p:spPr bwMode="auto">
                <a:xfrm>
                  <a:off x="4635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0" name="Freeform 817"/>
                <p:cNvSpPr>
                  <a:spLocks/>
                </p:cNvSpPr>
                <p:nvPr/>
              </p:nvSpPr>
              <p:spPr bwMode="auto">
                <a:xfrm>
                  <a:off x="4780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1" name="Freeform 818"/>
                <p:cNvSpPr>
                  <a:spLocks/>
                </p:cNvSpPr>
                <p:nvPr/>
              </p:nvSpPr>
              <p:spPr bwMode="auto">
                <a:xfrm>
                  <a:off x="4925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2" name="Freeform 819"/>
                <p:cNvSpPr>
                  <a:spLocks/>
                </p:cNvSpPr>
                <p:nvPr/>
              </p:nvSpPr>
              <p:spPr bwMode="auto">
                <a:xfrm>
                  <a:off x="3912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3" name="Freeform 820"/>
                <p:cNvSpPr>
                  <a:spLocks/>
                </p:cNvSpPr>
                <p:nvPr/>
              </p:nvSpPr>
              <p:spPr bwMode="auto">
                <a:xfrm>
                  <a:off x="4057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4" name="Freeform 821"/>
                <p:cNvSpPr>
                  <a:spLocks/>
                </p:cNvSpPr>
                <p:nvPr/>
              </p:nvSpPr>
              <p:spPr bwMode="auto">
                <a:xfrm>
                  <a:off x="4202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5" name="Freeform 822"/>
                <p:cNvSpPr>
                  <a:spLocks/>
                </p:cNvSpPr>
                <p:nvPr/>
              </p:nvSpPr>
              <p:spPr bwMode="auto">
                <a:xfrm>
                  <a:off x="4347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6" name="Freeform 823"/>
                <p:cNvSpPr>
                  <a:spLocks/>
                </p:cNvSpPr>
                <p:nvPr/>
              </p:nvSpPr>
              <p:spPr bwMode="auto">
                <a:xfrm>
                  <a:off x="4490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7" name="Freeform 824"/>
                <p:cNvSpPr>
                  <a:spLocks/>
                </p:cNvSpPr>
                <p:nvPr/>
              </p:nvSpPr>
              <p:spPr bwMode="auto">
                <a:xfrm>
                  <a:off x="4635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8" name="Freeform 825"/>
                <p:cNvSpPr>
                  <a:spLocks/>
                </p:cNvSpPr>
                <p:nvPr/>
              </p:nvSpPr>
              <p:spPr bwMode="auto">
                <a:xfrm>
                  <a:off x="4780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9" name="Freeform 826"/>
                <p:cNvSpPr>
                  <a:spLocks/>
                </p:cNvSpPr>
                <p:nvPr/>
              </p:nvSpPr>
              <p:spPr bwMode="auto">
                <a:xfrm>
                  <a:off x="4925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0" name="Freeform 827"/>
                <p:cNvSpPr>
                  <a:spLocks/>
                </p:cNvSpPr>
                <p:nvPr/>
              </p:nvSpPr>
              <p:spPr bwMode="auto">
                <a:xfrm>
                  <a:off x="3912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1" name="Freeform 828"/>
                <p:cNvSpPr>
                  <a:spLocks/>
                </p:cNvSpPr>
                <p:nvPr/>
              </p:nvSpPr>
              <p:spPr bwMode="auto">
                <a:xfrm>
                  <a:off x="4057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2" name="Freeform 829"/>
                <p:cNvSpPr>
                  <a:spLocks/>
                </p:cNvSpPr>
                <p:nvPr/>
              </p:nvSpPr>
              <p:spPr bwMode="auto">
                <a:xfrm>
                  <a:off x="4202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3" name="Freeform 830"/>
                <p:cNvSpPr>
                  <a:spLocks/>
                </p:cNvSpPr>
                <p:nvPr/>
              </p:nvSpPr>
              <p:spPr bwMode="auto">
                <a:xfrm>
                  <a:off x="4347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Freeform 831"/>
                <p:cNvSpPr>
                  <a:spLocks/>
                </p:cNvSpPr>
                <p:nvPr/>
              </p:nvSpPr>
              <p:spPr bwMode="auto">
                <a:xfrm>
                  <a:off x="4490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Freeform 832"/>
                <p:cNvSpPr>
                  <a:spLocks/>
                </p:cNvSpPr>
                <p:nvPr/>
              </p:nvSpPr>
              <p:spPr bwMode="auto">
                <a:xfrm>
                  <a:off x="4635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Freeform 833"/>
                <p:cNvSpPr>
                  <a:spLocks/>
                </p:cNvSpPr>
                <p:nvPr/>
              </p:nvSpPr>
              <p:spPr bwMode="auto">
                <a:xfrm>
                  <a:off x="4780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Freeform 834"/>
                <p:cNvSpPr>
                  <a:spLocks/>
                </p:cNvSpPr>
                <p:nvPr/>
              </p:nvSpPr>
              <p:spPr bwMode="auto">
                <a:xfrm>
                  <a:off x="4925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835"/>
                <p:cNvSpPr>
                  <a:spLocks/>
                </p:cNvSpPr>
                <p:nvPr/>
              </p:nvSpPr>
              <p:spPr bwMode="auto">
                <a:xfrm>
                  <a:off x="3912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Freeform 836"/>
                <p:cNvSpPr>
                  <a:spLocks/>
                </p:cNvSpPr>
                <p:nvPr/>
              </p:nvSpPr>
              <p:spPr bwMode="auto">
                <a:xfrm>
                  <a:off x="4057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Freeform 837"/>
                <p:cNvSpPr>
                  <a:spLocks/>
                </p:cNvSpPr>
                <p:nvPr/>
              </p:nvSpPr>
              <p:spPr bwMode="auto">
                <a:xfrm>
                  <a:off x="4202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1" name="Freeform 838"/>
                <p:cNvSpPr>
                  <a:spLocks/>
                </p:cNvSpPr>
                <p:nvPr/>
              </p:nvSpPr>
              <p:spPr bwMode="auto">
                <a:xfrm>
                  <a:off x="4347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2" name="Freeform 839"/>
                <p:cNvSpPr>
                  <a:spLocks/>
                </p:cNvSpPr>
                <p:nvPr/>
              </p:nvSpPr>
              <p:spPr bwMode="auto">
                <a:xfrm>
                  <a:off x="4490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3" name="Freeform 840"/>
                <p:cNvSpPr>
                  <a:spLocks/>
                </p:cNvSpPr>
                <p:nvPr/>
              </p:nvSpPr>
              <p:spPr bwMode="auto">
                <a:xfrm>
                  <a:off x="4635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4" name="Freeform 841"/>
                <p:cNvSpPr>
                  <a:spLocks/>
                </p:cNvSpPr>
                <p:nvPr/>
              </p:nvSpPr>
              <p:spPr bwMode="auto">
                <a:xfrm>
                  <a:off x="4780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5" name="Freeform 842"/>
                <p:cNvSpPr>
                  <a:spLocks/>
                </p:cNvSpPr>
                <p:nvPr/>
              </p:nvSpPr>
              <p:spPr bwMode="auto">
                <a:xfrm>
                  <a:off x="4925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6" name="Freeform 843"/>
                <p:cNvSpPr>
                  <a:spLocks/>
                </p:cNvSpPr>
                <p:nvPr/>
              </p:nvSpPr>
              <p:spPr bwMode="auto">
                <a:xfrm>
                  <a:off x="3912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Freeform 844"/>
                <p:cNvSpPr>
                  <a:spLocks/>
                </p:cNvSpPr>
                <p:nvPr/>
              </p:nvSpPr>
              <p:spPr bwMode="auto">
                <a:xfrm>
                  <a:off x="4057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8" name="Freeform 845"/>
                <p:cNvSpPr>
                  <a:spLocks/>
                </p:cNvSpPr>
                <p:nvPr/>
              </p:nvSpPr>
              <p:spPr bwMode="auto">
                <a:xfrm>
                  <a:off x="4202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9" name="Freeform 846"/>
                <p:cNvSpPr>
                  <a:spLocks/>
                </p:cNvSpPr>
                <p:nvPr/>
              </p:nvSpPr>
              <p:spPr bwMode="auto">
                <a:xfrm>
                  <a:off x="4347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0" name="Freeform 847"/>
                <p:cNvSpPr>
                  <a:spLocks/>
                </p:cNvSpPr>
                <p:nvPr/>
              </p:nvSpPr>
              <p:spPr bwMode="auto">
                <a:xfrm>
                  <a:off x="4490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1" name="Freeform 848"/>
                <p:cNvSpPr>
                  <a:spLocks/>
                </p:cNvSpPr>
                <p:nvPr/>
              </p:nvSpPr>
              <p:spPr bwMode="auto">
                <a:xfrm>
                  <a:off x="4635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2" name="Freeform 849"/>
                <p:cNvSpPr>
                  <a:spLocks/>
                </p:cNvSpPr>
                <p:nvPr/>
              </p:nvSpPr>
              <p:spPr bwMode="auto">
                <a:xfrm>
                  <a:off x="4780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3" name="Freeform 850"/>
                <p:cNvSpPr>
                  <a:spLocks/>
                </p:cNvSpPr>
                <p:nvPr/>
              </p:nvSpPr>
              <p:spPr bwMode="auto">
                <a:xfrm>
                  <a:off x="4925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" name="Freeform 851"/>
                <p:cNvSpPr>
                  <a:spLocks/>
                </p:cNvSpPr>
                <p:nvPr/>
              </p:nvSpPr>
              <p:spPr bwMode="auto">
                <a:xfrm>
                  <a:off x="3912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5" name="Freeform 852"/>
                <p:cNvSpPr>
                  <a:spLocks/>
                </p:cNvSpPr>
                <p:nvPr/>
              </p:nvSpPr>
              <p:spPr bwMode="auto">
                <a:xfrm>
                  <a:off x="4057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6" name="Freeform 853"/>
                <p:cNvSpPr>
                  <a:spLocks/>
                </p:cNvSpPr>
                <p:nvPr/>
              </p:nvSpPr>
              <p:spPr bwMode="auto">
                <a:xfrm>
                  <a:off x="4202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7" name="Freeform 854"/>
                <p:cNvSpPr>
                  <a:spLocks/>
                </p:cNvSpPr>
                <p:nvPr/>
              </p:nvSpPr>
              <p:spPr bwMode="auto">
                <a:xfrm>
                  <a:off x="4347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Freeform 855"/>
                <p:cNvSpPr>
                  <a:spLocks/>
                </p:cNvSpPr>
                <p:nvPr/>
              </p:nvSpPr>
              <p:spPr bwMode="auto">
                <a:xfrm>
                  <a:off x="4490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Freeform 856"/>
                <p:cNvSpPr>
                  <a:spLocks/>
                </p:cNvSpPr>
                <p:nvPr/>
              </p:nvSpPr>
              <p:spPr bwMode="auto">
                <a:xfrm>
                  <a:off x="4635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Freeform 857"/>
                <p:cNvSpPr>
                  <a:spLocks/>
                </p:cNvSpPr>
                <p:nvPr/>
              </p:nvSpPr>
              <p:spPr bwMode="auto">
                <a:xfrm>
                  <a:off x="4780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1" name="Freeform 858"/>
                <p:cNvSpPr>
                  <a:spLocks/>
                </p:cNvSpPr>
                <p:nvPr/>
              </p:nvSpPr>
              <p:spPr bwMode="auto">
                <a:xfrm>
                  <a:off x="4925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Freeform 859"/>
                <p:cNvSpPr>
                  <a:spLocks/>
                </p:cNvSpPr>
                <p:nvPr/>
              </p:nvSpPr>
              <p:spPr bwMode="auto">
                <a:xfrm>
                  <a:off x="3912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Freeform 860"/>
                <p:cNvSpPr>
                  <a:spLocks/>
                </p:cNvSpPr>
                <p:nvPr/>
              </p:nvSpPr>
              <p:spPr bwMode="auto">
                <a:xfrm>
                  <a:off x="4057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Freeform 861"/>
                <p:cNvSpPr>
                  <a:spLocks/>
                </p:cNvSpPr>
                <p:nvPr/>
              </p:nvSpPr>
              <p:spPr bwMode="auto">
                <a:xfrm>
                  <a:off x="4202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" name="Freeform 862"/>
                <p:cNvSpPr>
                  <a:spLocks/>
                </p:cNvSpPr>
                <p:nvPr/>
              </p:nvSpPr>
              <p:spPr bwMode="auto">
                <a:xfrm>
                  <a:off x="4347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Freeform 863"/>
                <p:cNvSpPr>
                  <a:spLocks/>
                </p:cNvSpPr>
                <p:nvPr/>
              </p:nvSpPr>
              <p:spPr bwMode="auto">
                <a:xfrm>
                  <a:off x="4490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Freeform 864"/>
                <p:cNvSpPr>
                  <a:spLocks/>
                </p:cNvSpPr>
                <p:nvPr/>
              </p:nvSpPr>
              <p:spPr bwMode="auto">
                <a:xfrm>
                  <a:off x="4635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8" name="Freeform 865"/>
                <p:cNvSpPr>
                  <a:spLocks/>
                </p:cNvSpPr>
                <p:nvPr/>
              </p:nvSpPr>
              <p:spPr bwMode="auto">
                <a:xfrm>
                  <a:off x="4780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9" name="Freeform 866"/>
                <p:cNvSpPr>
                  <a:spLocks/>
                </p:cNvSpPr>
                <p:nvPr/>
              </p:nvSpPr>
              <p:spPr bwMode="auto">
                <a:xfrm>
                  <a:off x="4925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0" name="Freeform 867"/>
                <p:cNvSpPr>
                  <a:spLocks/>
                </p:cNvSpPr>
                <p:nvPr/>
              </p:nvSpPr>
              <p:spPr bwMode="auto">
                <a:xfrm>
                  <a:off x="3912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1" name="Freeform 868"/>
                <p:cNvSpPr>
                  <a:spLocks/>
                </p:cNvSpPr>
                <p:nvPr/>
              </p:nvSpPr>
              <p:spPr bwMode="auto">
                <a:xfrm>
                  <a:off x="4057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2" name="Freeform 869"/>
                <p:cNvSpPr>
                  <a:spLocks/>
                </p:cNvSpPr>
                <p:nvPr/>
              </p:nvSpPr>
              <p:spPr bwMode="auto">
                <a:xfrm>
                  <a:off x="4202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3" name="Freeform 870"/>
                <p:cNvSpPr>
                  <a:spLocks/>
                </p:cNvSpPr>
                <p:nvPr/>
              </p:nvSpPr>
              <p:spPr bwMode="auto">
                <a:xfrm>
                  <a:off x="4347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4" name="Freeform 871"/>
                <p:cNvSpPr>
                  <a:spLocks/>
                </p:cNvSpPr>
                <p:nvPr/>
              </p:nvSpPr>
              <p:spPr bwMode="auto">
                <a:xfrm>
                  <a:off x="4490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5" name="Freeform 872"/>
                <p:cNvSpPr>
                  <a:spLocks/>
                </p:cNvSpPr>
                <p:nvPr/>
              </p:nvSpPr>
              <p:spPr bwMode="auto">
                <a:xfrm>
                  <a:off x="4635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6" name="Freeform 873"/>
                <p:cNvSpPr>
                  <a:spLocks/>
                </p:cNvSpPr>
                <p:nvPr/>
              </p:nvSpPr>
              <p:spPr bwMode="auto">
                <a:xfrm>
                  <a:off x="4780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7" name="Freeform 874"/>
                <p:cNvSpPr>
                  <a:spLocks/>
                </p:cNvSpPr>
                <p:nvPr/>
              </p:nvSpPr>
              <p:spPr bwMode="auto">
                <a:xfrm>
                  <a:off x="4925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8" name="Freeform 875"/>
                <p:cNvSpPr>
                  <a:spLocks/>
                </p:cNvSpPr>
                <p:nvPr/>
              </p:nvSpPr>
              <p:spPr bwMode="auto">
                <a:xfrm>
                  <a:off x="3912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9" name="Freeform 876"/>
                <p:cNvSpPr>
                  <a:spLocks/>
                </p:cNvSpPr>
                <p:nvPr/>
              </p:nvSpPr>
              <p:spPr bwMode="auto">
                <a:xfrm>
                  <a:off x="4057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0" name="Freeform 877"/>
                <p:cNvSpPr>
                  <a:spLocks/>
                </p:cNvSpPr>
                <p:nvPr/>
              </p:nvSpPr>
              <p:spPr bwMode="auto">
                <a:xfrm>
                  <a:off x="4202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1" name="Freeform 878"/>
                <p:cNvSpPr>
                  <a:spLocks/>
                </p:cNvSpPr>
                <p:nvPr/>
              </p:nvSpPr>
              <p:spPr bwMode="auto">
                <a:xfrm>
                  <a:off x="4347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2" name="Freeform 879"/>
                <p:cNvSpPr>
                  <a:spLocks/>
                </p:cNvSpPr>
                <p:nvPr/>
              </p:nvSpPr>
              <p:spPr bwMode="auto">
                <a:xfrm>
                  <a:off x="4490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3" name="Freeform 880"/>
                <p:cNvSpPr>
                  <a:spLocks/>
                </p:cNvSpPr>
                <p:nvPr/>
              </p:nvSpPr>
              <p:spPr bwMode="auto">
                <a:xfrm>
                  <a:off x="4635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4" name="Freeform 881"/>
                <p:cNvSpPr>
                  <a:spLocks/>
                </p:cNvSpPr>
                <p:nvPr/>
              </p:nvSpPr>
              <p:spPr bwMode="auto">
                <a:xfrm>
                  <a:off x="4780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5" name="Freeform 882"/>
                <p:cNvSpPr>
                  <a:spLocks/>
                </p:cNvSpPr>
                <p:nvPr/>
              </p:nvSpPr>
              <p:spPr bwMode="auto">
                <a:xfrm>
                  <a:off x="4925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6" name="Oval 883"/>
                <p:cNvSpPr>
                  <a:spLocks noChangeArrowheads="1"/>
                </p:cNvSpPr>
                <p:nvPr/>
              </p:nvSpPr>
              <p:spPr bwMode="auto">
                <a:xfrm>
                  <a:off x="3912" y="131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Oval 884"/>
                <p:cNvSpPr>
                  <a:spLocks noChangeArrowheads="1"/>
                </p:cNvSpPr>
                <p:nvPr/>
              </p:nvSpPr>
              <p:spPr bwMode="auto">
                <a:xfrm>
                  <a:off x="3912" y="1472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Oval 885"/>
                <p:cNvSpPr>
                  <a:spLocks noChangeArrowheads="1"/>
                </p:cNvSpPr>
                <p:nvPr/>
              </p:nvSpPr>
              <p:spPr bwMode="auto">
                <a:xfrm>
                  <a:off x="3912" y="1627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Oval 886"/>
                <p:cNvSpPr>
                  <a:spLocks noChangeArrowheads="1"/>
                </p:cNvSpPr>
                <p:nvPr/>
              </p:nvSpPr>
              <p:spPr bwMode="auto">
                <a:xfrm>
                  <a:off x="3912" y="1781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Oval 887"/>
                <p:cNvSpPr>
                  <a:spLocks noChangeArrowheads="1"/>
                </p:cNvSpPr>
                <p:nvPr/>
              </p:nvSpPr>
              <p:spPr bwMode="auto">
                <a:xfrm>
                  <a:off x="3912" y="1939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Oval 888"/>
                <p:cNvSpPr>
                  <a:spLocks noChangeArrowheads="1"/>
                </p:cNvSpPr>
                <p:nvPr/>
              </p:nvSpPr>
              <p:spPr bwMode="auto">
                <a:xfrm>
                  <a:off x="3912" y="209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Oval 889"/>
                <p:cNvSpPr>
                  <a:spLocks noChangeArrowheads="1"/>
                </p:cNvSpPr>
                <p:nvPr/>
              </p:nvSpPr>
              <p:spPr bwMode="auto">
                <a:xfrm>
                  <a:off x="3912" y="2248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Oval 890"/>
                <p:cNvSpPr>
                  <a:spLocks noChangeArrowheads="1"/>
                </p:cNvSpPr>
                <p:nvPr/>
              </p:nvSpPr>
              <p:spPr bwMode="auto">
                <a:xfrm>
                  <a:off x="3912" y="2405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4" name="Oval 891"/>
                <p:cNvSpPr>
                  <a:spLocks noChangeArrowheads="1"/>
                </p:cNvSpPr>
                <p:nvPr/>
              </p:nvSpPr>
              <p:spPr bwMode="auto">
                <a:xfrm>
                  <a:off x="3912" y="2560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5" name="Oval 892"/>
                <p:cNvSpPr>
                  <a:spLocks noChangeArrowheads="1"/>
                </p:cNvSpPr>
                <p:nvPr/>
              </p:nvSpPr>
              <p:spPr bwMode="auto">
                <a:xfrm>
                  <a:off x="3912" y="2715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6" name="Oval 893"/>
                <p:cNvSpPr>
                  <a:spLocks noChangeArrowheads="1"/>
                </p:cNvSpPr>
                <p:nvPr/>
              </p:nvSpPr>
              <p:spPr bwMode="auto">
                <a:xfrm>
                  <a:off x="3912" y="2869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7" name="Oval 894"/>
                <p:cNvSpPr>
                  <a:spLocks noChangeArrowheads="1"/>
                </p:cNvSpPr>
                <p:nvPr/>
              </p:nvSpPr>
              <p:spPr bwMode="auto">
                <a:xfrm>
                  <a:off x="4925" y="131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8" name="Oval 895"/>
                <p:cNvSpPr>
                  <a:spLocks noChangeArrowheads="1"/>
                </p:cNvSpPr>
                <p:nvPr/>
              </p:nvSpPr>
              <p:spPr bwMode="auto">
                <a:xfrm>
                  <a:off x="4925" y="1472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9" name="Oval 896"/>
                <p:cNvSpPr>
                  <a:spLocks noChangeArrowheads="1"/>
                </p:cNvSpPr>
                <p:nvPr/>
              </p:nvSpPr>
              <p:spPr bwMode="auto">
                <a:xfrm>
                  <a:off x="4925" y="1627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897"/>
                <p:cNvSpPr>
                  <a:spLocks noChangeArrowheads="1"/>
                </p:cNvSpPr>
                <p:nvPr/>
              </p:nvSpPr>
              <p:spPr bwMode="auto">
                <a:xfrm>
                  <a:off x="4925" y="1781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1" name="Oval 898"/>
                <p:cNvSpPr>
                  <a:spLocks noChangeArrowheads="1"/>
                </p:cNvSpPr>
                <p:nvPr/>
              </p:nvSpPr>
              <p:spPr bwMode="auto">
                <a:xfrm>
                  <a:off x="4925" y="1939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2" name="Oval 899"/>
                <p:cNvSpPr>
                  <a:spLocks noChangeArrowheads="1"/>
                </p:cNvSpPr>
                <p:nvPr/>
              </p:nvSpPr>
              <p:spPr bwMode="auto">
                <a:xfrm>
                  <a:off x="4925" y="209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3" name="Oval 900"/>
                <p:cNvSpPr>
                  <a:spLocks noChangeArrowheads="1"/>
                </p:cNvSpPr>
                <p:nvPr/>
              </p:nvSpPr>
              <p:spPr bwMode="auto">
                <a:xfrm>
                  <a:off x="4925" y="2248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4" name="Oval 901"/>
                <p:cNvSpPr>
                  <a:spLocks noChangeArrowheads="1"/>
                </p:cNvSpPr>
                <p:nvPr/>
              </p:nvSpPr>
              <p:spPr bwMode="auto">
                <a:xfrm>
                  <a:off x="4925" y="2405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5" name="Oval 902"/>
                <p:cNvSpPr>
                  <a:spLocks noChangeArrowheads="1"/>
                </p:cNvSpPr>
                <p:nvPr/>
              </p:nvSpPr>
              <p:spPr bwMode="auto">
                <a:xfrm>
                  <a:off x="4925" y="2560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6" name="Oval 903"/>
                <p:cNvSpPr>
                  <a:spLocks noChangeArrowheads="1"/>
                </p:cNvSpPr>
                <p:nvPr/>
              </p:nvSpPr>
              <p:spPr bwMode="auto">
                <a:xfrm>
                  <a:off x="4925" y="2715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7" name="Oval 904"/>
                <p:cNvSpPr>
                  <a:spLocks noChangeArrowheads="1"/>
                </p:cNvSpPr>
                <p:nvPr/>
              </p:nvSpPr>
              <p:spPr bwMode="auto">
                <a:xfrm>
                  <a:off x="4925" y="2869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Oval 905"/>
                <p:cNvSpPr>
                  <a:spLocks noChangeArrowheads="1"/>
                </p:cNvSpPr>
                <p:nvPr/>
              </p:nvSpPr>
              <p:spPr bwMode="auto">
                <a:xfrm>
                  <a:off x="3912" y="302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9" name="Oval 906"/>
                <p:cNvSpPr>
                  <a:spLocks noChangeArrowheads="1"/>
                </p:cNvSpPr>
                <p:nvPr/>
              </p:nvSpPr>
              <p:spPr bwMode="auto">
                <a:xfrm>
                  <a:off x="4202" y="131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0" name="Oval 907"/>
                <p:cNvSpPr>
                  <a:spLocks noChangeArrowheads="1"/>
                </p:cNvSpPr>
                <p:nvPr/>
              </p:nvSpPr>
              <p:spPr bwMode="auto">
                <a:xfrm>
                  <a:off x="4202" y="1472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1" name="Oval 908"/>
                <p:cNvSpPr>
                  <a:spLocks noChangeArrowheads="1"/>
                </p:cNvSpPr>
                <p:nvPr/>
              </p:nvSpPr>
              <p:spPr bwMode="auto">
                <a:xfrm>
                  <a:off x="4202" y="1627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2" name="Oval 909"/>
                <p:cNvSpPr>
                  <a:spLocks noChangeArrowheads="1"/>
                </p:cNvSpPr>
                <p:nvPr/>
              </p:nvSpPr>
              <p:spPr bwMode="auto">
                <a:xfrm>
                  <a:off x="4202" y="1781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3" name="Oval 910"/>
                <p:cNvSpPr>
                  <a:spLocks noChangeArrowheads="1"/>
                </p:cNvSpPr>
                <p:nvPr/>
              </p:nvSpPr>
              <p:spPr bwMode="auto">
                <a:xfrm>
                  <a:off x="4202" y="1939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4" name="Oval 911"/>
                <p:cNvSpPr>
                  <a:spLocks noChangeArrowheads="1"/>
                </p:cNvSpPr>
                <p:nvPr/>
              </p:nvSpPr>
              <p:spPr bwMode="auto">
                <a:xfrm>
                  <a:off x="4202" y="209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5" name="Oval 912"/>
                <p:cNvSpPr>
                  <a:spLocks noChangeArrowheads="1"/>
                </p:cNvSpPr>
                <p:nvPr/>
              </p:nvSpPr>
              <p:spPr bwMode="auto">
                <a:xfrm>
                  <a:off x="4202" y="2248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6" name="Oval 913"/>
                <p:cNvSpPr>
                  <a:spLocks noChangeArrowheads="1"/>
                </p:cNvSpPr>
                <p:nvPr/>
              </p:nvSpPr>
              <p:spPr bwMode="auto">
                <a:xfrm>
                  <a:off x="4202" y="2405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7" name="Oval 914"/>
                <p:cNvSpPr>
                  <a:spLocks noChangeArrowheads="1"/>
                </p:cNvSpPr>
                <p:nvPr/>
              </p:nvSpPr>
              <p:spPr bwMode="auto">
                <a:xfrm>
                  <a:off x="4202" y="2560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8" name="Oval 915"/>
                <p:cNvSpPr>
                  <a:spLocks noChangeArrowheads="1"/>
                </p:cNvSpPr>
                <p:nvPr/>
              </p:nvSpPr>
              <p:spPr bwMode="auto">
                <a:xfrm>
                  <a:off x="4202" y="2715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9" name="Oval 916"/>
                <p:cNvSpPr>
                  <a:spLocks noChangeArrowheads="1"/>
                </p:cNvSpPr>
                <p:nvPr/>
              </p:nvSpPr>
              <p:spPr bwMode="auto">
                <a:xfrm>
                  <a:off x="4202" y="2869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0" name="Oval 917"/>
                <p:cNvSpPr>
                  <a:spLocks noChangeArrowheads="1"/>
                </p:cNvSpPr>
                <p:nvPr/>
              </p:nvSpPr>
              <p:spPr bwMode="auto">
                <a:xfrm>
                  <a:off x="4202" y="302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Oval 918"/>
                <p:cNvSpPr>
                  <a:spLocks noChangeArrowheads="1"/>
                </p:cNvSpPr>
                <p:nvPr/>
              </p:nvSpPr>
              <p:spPr bwMode="auto">
                <a:xfrm>
                  <a:off x="4345" y="131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Oval 919"/>
                <p:cNvSpPr>
                  <a:spLocks noChangeArrowheads="1"/>
                </p:cNvSpPr>
                <p:nvPr/>
              </p:nvSpPr>
              <p:spPr bwMode="auto">
                <a:xfrm>
                  <a:off x="4345" y="1472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Oval 920"/>
                <p:cNvSpPr>
                  <a:spLocks noChangeArrowheads="1"/>
                </p:cNvSpPr>
                <p:nvPr/>
              </p:nvSpPr>
              <p:spPr bwMode="auto">
                <a:xfrm>
                  <a:off x="4345" y="1627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Oval 921"/>
                <p:cNvSpPr>
                  <a:spLocks noChangeArrowheads="1"/>
                </p:cNvSpPr>
                <p:nvPr/>
              </p:nvSpPr>
              <p:spPr bwMode="auto">
                <a:xfrm>
                  <a:off x="4345" y="1781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Oval 922"/>
                <p:cNvSpPr>
                  <a:spLocks noChangeArrowheads="1"/>
                </p:cNvSpPr>
                <p:nvPr/>
              </p:nvSpPr>
              <p:spPr bwMode="auto">
                <a:xfrm>
                  <a:off x="4345" y="1939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Oval 923"/>
                <p:cNvSpPr>
                  <a:spLocks noChangeArrowheads="1"/>
                </p:cNvSpPr>
                <p:nvPr/>
              </p:nvSpPr>
              <p:spPr bwMode="auto">
                <a:xfrm>
                  <a:off x="4345" y="2093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Oval 924"/>
                <p:cNvSpPr>
                  <a:spLocks noChangeArrowheads="1"/>
                </p:cNvSpPr>
                <p:nvPr/>
              </p:nvSpPr>
              <p:spPr bwMode="auto">
                <a:xfrm>
                  <a:off x="4345" y="2248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8" name="Oval 925"/>
                <p:cNvSpPr>
                  <a:spLocks noChangeArrowheads="1"/>
                </p:cNvSpPr>
                <p:nvPr/>
              </p:nvSpPr>
              <p:spPr bwMode="auto">
                <a:xfrm>
                  <a:off x="4345" y="2405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9" name="Oval 926"/>
                <p:cNvSpPr>
                  <a:spLocks noChangeArrowheads="1"/>
                </p:cNvSpPr>
                <p:nvPr/>
              </p:nvSpPr>
              <p:spPr bwMode="auto">
                <a:xfrm>
                  <a:off x="4345" y="2560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0" name="Oval 927"/>
                <p:cNvSpPr>
                  <a:spLocks noChangeArrowheads="1"/>
                </p:cNvSpPr>
                <p:nvPr/>
              </p:nvSpPr>
              <p:spPr bwMode="auto">
                <a:xfrm>
                  <a:off x="4345" y="2715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1" name="Oval 928"/>
                <p:cNvSpPr>
                  <a:spLocks noChangeArrowheads="1"/>
                </p:cNvSpPr>
                <p:nvPr/>
              </p:nvSpPr>
              <p:spPr bwMode="auto">
                <a:xfrm>
                  <a:off x="4345" y="2869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2" name="Oval 929"/>
                <p:cNvSpPr>
                  <a:spLocks noChangeArrowheads="1"/>
                </p:cNvSpPr>
                <p:nvPr/>
              </p:nvSpPr>
              <p:spPr bwMode="auto">
                <a:xfrm>
                  <a:off x="4345" y="302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3" name="Oval 930"/>
                <p:cNvSpPr>
                  <a:spLocks noChangeArrowheads="1"/>
                </p:cNvSpPr>
                <p:nvPr/>
              </p:nvSpPr>
              <p:spPr bwMode="auto">
                <a:xfrm>
                  <a:off x="4490" y="131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931"/>
                <p:cNvSpPr>
                  <a:spLocks noChangeArrowheads="1"/>
                </p:cNvSpPr>
                <p:nvPr/>
              </p:nvSpPr>
              <p:spPr bwMode="auto">
                <a:xfrm>
                  <a:off x="4490" y="1472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5" name="Oval 932"/>
                <p:cNvSpPr>
                  <a:spLocks noChangeArrowheads="1"/>
                </p:cNvSpPr>
                <p:nvPr/>
              </p:nvSpPr>
              <p:spPr bwMode="auto">
                <a:xfrm>
                  <a:off x="4490" y="1627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6" name="Oval 933"/>
                <p:cNvSpPr>
                  <a:spLocks noChangeArrowheads="1"/>
                </p:cNvSpPr>
                <p:nvPr/>
              </p:nvSpPr>
              <p:spPr bwMode="auto">
                <a:xfrm>
                  <a:off x="4490" y="1781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7" name="Oval 934"/>
                <p:cNvSpPr>
                  <a:spLocks noChangeArrowheads="1"/>
                </p:cNvSpPr>
                <p:nvPr/>
              </p:nvSpPr>
              <p:spPr bwMode="auto">
                <a:xfrm>
                  <a:off x="4490" y="1939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8" name="Oval 935"/>
                <p:cNvSpPr>
                  <a:spLocks noChangeArrowheads="1"/>
                </p:cNvSpPr>
                <p:nvPr/>
              </p:nvSpPr>
              <p:spPr bwMode="auto">
                <a:xfrm>
                  <a:off x="4490" y="2093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9" name="Oval 936"/>
                <p:cNvSpPr>
                  <a:spLocks noChangeArrowheads="1"/>
                </p:cNvSpPr>
                <p:nvPr/>
              </p:nvSpPr>
              <p:spPr bwMode="auto">
                <a:xfrm>
                  <a:off x="4490" y="2248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0" name="Oval 937"/>
                <p:cNvSpPr>
                  <a:spLocks noChangeArrowheads="1"/>
                </p:cNvSpPr>
                <p:nvPr/>
              </p:nvSpPr>
              <p:spPr bwMode="auto">
                <a:xfrm>
                  <a:off x="4490" y="2405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1" name="Oval 938"/>
                <p:cNvSpPr>
                  <a:spLocks noChangeArrowheads="1"/>
                </p:cNvSpPr>
                <p:nvPr/>
              </p:nvSpPr>
              <p:spPr bwMode="auto">
                <a:xfrm>
                  <a:off x="4490" y="2560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Oval 939"/>
                <p:cNvSpPr>
                  <a:spLocks noChangeArrowheads="1"/>
                </p:cNvSpPr>
                <p:nvPr/>
              </p:nvSpPr>
              <p:spPr bwMode="auto">
                <a:xfrm>
                  <a:off x="4490" y="2715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3" name="Oval 940"/>
                <p:cNvSpPr>
                  <a:spLocks noChangeArrowheads="1"/>
                </p:cNvSpPr>
                <p:nvPr/>
              </p:nvSpPr>
              <p:spPr bwMode="auto">
                <a:xfrm>
                  <a:off x="4490" y="2869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4" name="Oval 941"/>
                <p:cNvSpPr>
                  <a:spLocks noChangeArrowheads="1"/>
                </p:cNvSpPr>
                <p:nvPr/>
              </p:nvSpPr>
              <p:spPr bwMode="auto">
                <a:xfrm>
                  <a:off x="4490" y="302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5" name="Oval 942"/>
                <p:cNvSpPr>
                  <a:spLocks noChangeArrowheads="1"/>
                </p:cNvSpPr>
                <p:nvPr/>
              </p:nvSpPr>
              <p:spPr bwMode="auto">
                <a:xfrm>
                  <a:off x="4635" y="131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Oval 943"/>
                <p:cNvSpPr>
                  <a:spLocks noChangeArrowheads="1"/>
                </p:cNvSpPr>
                <p:nvPr/>
              </p:nvSpPr>
              <p:spPr bwMode="auto">
                <a:xfrm>
                  <a:off x="4635" y="1472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944"/>
                <p:cNvSpPr>
                  <a:spLocks noChangeArrowheads="1"/>
                </p:cNvSpPr>
                <p:nvPr/>
              </p:nvSpPr>
              <p:spPr bwMode="auto">
                <a:xfrm>
                  <a:off x="4635" y="1627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8" name="Oval 945"/>
                <p:cNvSpPr>
                  <a:spLocks noChangeArrowheads="1"/>
                </p:cNvSpPr>
                <p:nvPr/>
              </p:nvSpPr>
              <p:spPr bwMode="auto">
                <a:xfrm>
                  <a:off x="4635" y="1781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9" name="Oval 946"/>
                <p:cNvSpPr>
                  <a:spLocks noChangeArrowheads="1"/>
                </p:cNvSpPr>
                <p:nvPr/>
              </p:nvSpPr>
              <p:spPr bwMode="auto">
                <a:xfrm>
                  <a:off x="4635" y="1939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0" name="Oval 947"/>
                <p:cNvSpPr>
                  <a:spLocks noChangeArrowheads="1"/>
                </p:cNvSpPr>
                <p:nvPr/>
              </p:nvSpPr>
              <p:spPr bwMode="auto">
                <a:xfrm>
                  <a:off x="4635" y="2093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1" name="Oval 948"/>
                <p:cNvSpPr>
                  <a:spLocks noChangeArrowheads="1"/>
                </p:cNvSpPr>
                <p:nvPr/>
              </p:nvSpPr>
              <p:spPr bwMode="auto">
                <a:xfrm>
                  <a:off x="4635" y="2248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2" name="Oval 949"/>
                <p:cNvSpPr>
                  <a:spLocks noChangeArrowheads="1"/>
                </p:cNvSpPr>
                <p:nvPr/>
              </p:nvSpPr>
              <p:spPr bwMode="auto">
                <a:xfrm>
                  <a:off x="4635" y="2405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3" name="Oval 950"/>
                <p:cNvSpPr>
                  <a:spLocks noChangeArrowheads="1"/>
                </p:cNvSpPr>
                <p:nvPr/>
              </p:nvSpPr>
              <p:spPr bwMode="auto">
                <a:xfrm>
                  <a:off x="4635" y="2560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4" name="Oval 951"/>
                <p:cNvSpPr>
                  <a:spLocks noChangeArrowheads="1"/>
                </p:cNvSpPr>
                <p:nvPr/>
              </p:nvSpPr>
              <p:spPr bwMode="auto">
                <a:xfrm>
                  <a:off x="4635" y="2715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5" name="Oval 952"/>
                <p:cNvSpPr>
                  <a:spLocks noChangeArrowheads="1"/>
                </p:cNvSpPr>
                <p:nvPr/>
              </p:nvSpPr>
              <p:spPr bwMode="auto">
                <a:xfrm>
                  <a:off x="4635" y="2869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" name="Oval 953"/>
                <p:cNvSpPr>
                  <a:spLocks noChangeArrowheads="1"/>
                </p:cNvSpPr>
                <p:nvPr/>
              </p:nvSpPr>
              <p:spPr bwMode="auto">
                <a:xfrm>
                  <a:off x="4635" y="302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7" name="Oval 954"/>
                <p:cNvSpPr>
                  <a:spLocks noChangeArrowheads="1"/>
                </p:cNvSpPr>
                <p:nvPr/>
              </p:nvSpPr>
              <p:spPr bwMode="auto">
                <a:xfrm>
                  <a:off x="4780" y="131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" name="Oval 955"/>
                <p:cNvSpPr>
                  <a:spLocks noChangeArrowheads="1"/>
                </p:cNvSpPr>
                <p:nvPr/>
              </p:nvSpPr>
              <p:spPr bwMode="auto">
                <a:xfrm>
                  <a:off x="4780" y="1472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9" name="Oval 956"/>
                <p:cNvSpPr>
                  <a:spLocks noChangeArrowheads="1"/>
                </p:cNvSpPr>
                <p:nvPr/>
              </p:nvSpPr>
              <p:spPr bwMode="auto">
                <a:xfrm>
                  <a:off x="4780" y="1627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0" name="Oval 957"/>
                <p:cNvSpPr>
                  <a:spLocks noChangeArrowheads="1"/>
                </p:cNvSpPr>
                <p:nvPr/>
              </p:nvSpPr>
              <p:spPr bwMode="auto">
                <a:xfrm>
                  <a:off x="4780" y="1781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1" name="Oval 958"/>
                <p:cNvSpPr>
                  <a:spLocks noChangeArrowheads="1"/>
                </p:cNvSpPr>
                <p:nvPr/>
              </p:nvSpPr>
              <p:spPr bwMode="auto">
                <a:xfrm>
                  <a:off x="4780" y="1939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2" name="Oval 959"/>
                <p:cNvSpPr>
                  <a:spLocks noChangeArrowheads="1"/>
                </p:cNvSpPr>
                <p:nvPr/>
              </p:nvSpPr>
              <p:spPr bwMode="auto">
                <a:xfrm>
                  <a:off x="4780" y="2093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3" name="Oval 960"/>
                <p:cNvSpPr>
                  <a:spLocks noChangeArrowheads="1"/>
                </p:cNvSpPr>
                <p:nvPr/>
              </p:nvSpPr>
              <p:spPr bwMode="auto">
                <a:xfrm>
                  <a:off x="4780" y="2248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4" name="Oval 961"/>
                <p:cNvSpPr>
                  <a:spLocks noChangeArrowheads="1"/>
                </p:cNvSpPr>
                <p:nvPr/>
              </p:nvSpPr>
              <p:spPr bwMode="auto">
                <a:xfrm>
                  <a:off x="4780" y="2405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5" name="Oval 962"/>
                <p:cNvSpPr>
                  <a:spLocks noChangeArrowheads="1"/>
                </p:cNvSpPr>
                <p:nvPr/>
              </p:nvSpPr>
              <p:spPr bwMode="auto">
                <a:xfrm>
                  <a:off x="4780" y="2560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" name="Oval 963"/>
                <p:cNvSpPr>
                  <a:spLocks noChangeArrowheads="1"/>
                </p:cNvSpPr>
                <p:nvPr/>
              </p:nvSpPr>
              <p:spPr bwMode="auto">
                <a:xfrm>
                  <a:off x="4780" y="2715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7" name="Oval 964"/>
                <p:cNvSpPr>
                  <a:spLocks noChangeArrowheads="1"/>
                </p:cNvSpPr>
                <p:nvPr/>
              </p:nvSpPr>
              <p:spPr bwMode="auto">
                <a:xfrm>
                  <a:off x="4780" y="2869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" name="Oval 965"/>
                <p:cNvSpPr>
                  <a:spLocks noChangeArrowheads="1"/>
                </p:cNvSpPr>
                <p:nvPr/>
              </p:nvSpPr>
              <p:spPr bwMode="auto">
                <a:xfrm>
                  <a:off x="4780" y="302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9" name="Oval 966"/>
                <p:cNvSpPr>
                  <a:spLocks noChangeArrowheads="1"/>
                </p:cNvSpPr>
                <p:nvPr/>
              </p:nvSpPr>
              <p:spPr bwMode="auto">
                <a:xfrm>
                  <a:off x="4925" y="302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0" name="Oval 967"/>
                <p:cNvSpPr>
                  <a:spLocks noChangeArrowheads="1"/>
                </p:cNvSpPr>
                <p:nvPr/>
              </p:nvSpPr>
              <p:spPr bwMode="auto">
                <a:xfrm>
                  <a:off x="4057" y="131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Oval 968"/>
                <p:cNvSpPr>
                  <a:spLocks noChangeArrowheads="1"/>
                </p:cNvSpPr>
                <p:nvPr/>
              </p:nvSpPr>
              <p:spPr bwMode="auto">
                <a:xfrm>
                  <a:off x="4057" y="1472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Oval 969"/>
                <p:cNvSpPr>
                  <a:spLocks noChangeArrowheads="1"/>
                </p:cNvSpPr>
                <p:nvPr/>
              </p:nvSpPr>
              <p:spPr bwMode="auto">
                <a:xfrm>
                  <a:off x="4057" y="1627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Oval 970"/>
                <p:cNvSpPr>
                  <a:spLocks noChangeArrowheads="1"/>
                </p:cNvSpPr>
                <p:nvPr/>
              </p:nvSpPr>
              <p:spPr bwMode="auto">
                <a:xfrm>
                  <a:off x="4057" y="1781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Oval 971"/>
                <p:cNvSpPr>
                  <a:spLocks noChangeArrowheads="1"/>
                </p:cNvSpPr>
                <p:nvPr/>
              </p:nvSpPr>
              <p:spPr bwMode="auto">
                <a:xfrm>
                  <a:off x="4057" y="1939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98" name="Oval 972"/>
              <p:cNvSpPr>
                <a:spLocks noChangeArrowheads="1"/>
              </p:cNvSpPr>
              <p:nvPr/>
            </p:nvSpPr>
            <p:spPr bwMode="auto">
              <a:xfrm>
                <a:off x="4057" y="209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" name="Oval 973"/>
              <p:cNvSpPr>
                <a:spLocks noChangeArrowheads="1"/>
              </p:cNvSpPr>
              <p:nvPr/>
            </p:nvSpPr>
            <p:spPr bwMode="auto">
              <a:xfrm>
                <a:off x="4057" y="2248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" name="Oval 974"/>
              <p:cNvSpPr>
                <a:spLocks noChangeArrowheads="1"/>
              </p:cNvSpPr>
              <p:nvPr/>
            </p:nvSpPr>
            <p:spPr bwMode="auto">
              <a:xfrm>
                <a:off x="4057" y="2405"/>
                <a:ext cx="120" cy="128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" name="Oval 975"/>
              <p:cNvSpPr>
                <a:spLocks noChangeArrowheads="1"/>
              </p:cNvSpPr>
              <p:nvPr/>
            </p:nvSpPr>
            <p:spPr bwMode="auto">
              <a:xfrm>
                <a:off x="4057" y="2560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" name="Oval 976"/>
              <p:cNvSpPr>
                <a:spLocks noChangeArrowheads="1"/>
              </p:cNvSpPr>
              <p:nvPr/>
            </p:nvSpPr>
            <p:spPr bwMode="auto">
              <a:xfrm>
                <a:off x="4057" y="2715"/>
                <a:ext cx="120" cy="130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" name="Oval 977"/>
              <p:cNvSpPr>
                <a:spLocks noChangeArrowheads="1"/>
              </p:cNvSpPr>
              <p:nvPr/>
            </p:nvSpPr>
            <p:spPr bwMode="auto">
              <a:xfrm>
                <a:off x="4057" y="2869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" name="Oval 978"/>
              <p:cNvSpPr>
                <a:spLocks noChangeArrowheads="1"/>
              </p:cNvSpPr>
              <p:nvPr/>
            </p:nvSpPr>
            <p:spPr bwMode="auto">
              <a:xfrm>
                <a:off x="4057" y="3027"/>
                <a:ext cx="120" cy="128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984"/>
            <p:cNvGrpSpPr>
              <a:grpSpLocks/>
            </p:cNvGrpSpPr>
            <p:nvPr/>
          </p:nvGrpSpPr>
          <p:grpSpPr bwMode="auto">
            <a:xfrm rot="5400000">
              <a:off x="2732802" y="2507602"/>
              <a:ext cx="176752" cy="212405"/>
              <a:chOff x="2493" y="3072"/>
              <a:chExt cx="122" cy="131"/>
            </a:xfrm>
          </p:grpSpPr>
          <p:sp>
            <p:nvSpPr>
              <p:cNvPr id="49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1014"/>
            <p:cNvGrpSpPr>
              <a:grpSpLocks/>
            </p:cNvGrpSpPr>
            <p:nvPr/>
          </p:nvGrpSpPr>
          <p:grpSpPr bwMode="auto">
            <a:xfrm rot="5400000">
              <a:off x="2503672" y="3248419"/>
              <a:ext cx="1634223" cy="212405"/>
              <a:chOff x="3888" y="1248"/>
              <a:chExt cx="1128" cy="131"/>
            </a:xfrm>
          </p:grpSpPr>
          <p:grpSp>
            <p:nvGrpSpPr>
              <p:cNvPr id="452" name="Group 1015"/>
              <p:cNvGrpSpPr>
                <a:grpSpLocks/>
              </p:cNvGrpSpPr>
              <p:nvPr/>
            </p:nvGrpSpPr>
            <p:grpSpPr bwMode="auto">
              <a:xfrm>
                <a:off x="3888" y="1248"/>
                <a:ext cx="120" cy="131"/>
                <a:chOff x="4057" y="1013"/>
                <a:chExt cx="120" cy="131"/>
              </a:xfrm>
            </p:grpSpPr>
            <p:sp>
              <p:nvSpPr>
                <p:cNvPr id="488" name="Oval 1016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9" name="Freeform 1017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Freeform 1018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Oval 1019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53" name="Group 1020"/>
              <p:cNvGrpSpPr>
                <a:grpSpLocks/>
              </p:cNvGrpSpPr>
              <p:nvPr/>
            </p:nvGrpSpPr>
            <p:grpSpPr bwMode="auto">
              <a:xfrm>
                <a:off x="4032" y="1248"/>
                <a:ext cx="120" cy="131"/>
                <a:chOff x="4057" y="1013"/>
                <a:chExt cx="120" cy="131"/>
              </a:xfrm>
            </p:grpSpPr>
            <p:sp>
              <p:nvSpPr>
                <p:cNvPr id="484" name="Oval 1021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5" name="Freeform 1022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6" name="Freeform 1023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7" name="Oval 1024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54" name="Group 1025"/>
              <p:cNvGrpSpPr>
                <a:grpSpLocks/>
              </p:cNvGrpSpPr>
              <p:nvPr/>
            </p:nvGrpSpPr>
            <p:grpSpPr bwMode="auto">
              <a:xfrm>
                <a:off x="4176" y="1248"/>
                <a:ext cx="120" cy="131"/>
                <a:chOff x="4057" y="1013"/>
                <a:chExt cx="120" cy="131"/>
              </a:xfrm>
            </p:grpSpPr>
            <p:sp>
              <p:nvSpPr>
                <p:cNvPr id="480" name="Oval 1026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1" name="Freeform 1027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2" name="Freeform 1028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" name="Oval 1029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55" name="Group 1030"/>
              <p:cNvGrpSpPr>
                <a:grpSpLocks/>
              </p:cNvGrpSpPr>
              <p:nvPr/>
            </p:nvGrpSpPr>
            <p:grpSpPr bwMode="auto">
              <a:xfrm>
                <a:off x="4320" y="1248"/>
                <a:ext cx="120" cy="131"/>
                <a:chOff x="4057" y="1013"/>
                <a:chExt cx="120" cy="131"/>
              </a:xfrm>
            </p:grpSpPr>
            <p:sp>
              <p:nvSpPr>
                <p:cNvPr id="476" name="Oval 1031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7" name="Freeform 1032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8" name="Freeform 1033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9" name="Oval 1034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56" name="Group 1035"/>
              <p:cNvGrpSpPr>
                <a:grpSpLocks/>
              </p:cNvGrpSpPr>
              <p:nvPr/>
            </p:nvGrpSpPr>
            <p:grpSpPr bwMode="auto">
              <a:xfrm>
                <a:off x="4464" y="1248"/>
                <a:ext cx="120" cy="131"/>
                <a:chOff x="4057" y="1013"/>
                <a:chExt cx="120" cy="131"/>
              </a:xfrm>
            </p:grpSpPr>
            <p:sp>
              <p:nvSpPr>
                <p:cNvPr id="472" name="Oval 1036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3" name="Freeform 1037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4" name="Freeform 1038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5" name="Oval 1039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57" name="Group 1040"/>
              <p:cNvGrpSpPr>
                <a:grpSpLocks/>
              </p:cNvGrpSpPr>
              <p:nvPr/>
            </p:nvGrpSpPr>
            <p:grpSpPr bwMode="auto">
              <a:xfrm>
                <a:off x="4608" y="1248"/>
                <a:ext cx="120" cy="131"/>
                <a:chOff x="4057" y="1013"/>
                <a:chExt cx="120" cy="131"/>
              </a:xfrm>
            </p:grpSpPr>
            <p:sp>
              <p:nvSpPr>
                <p:cNvPr id="468" name="Oval 1041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9" name="Freeform 1042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0" name="Freeform 1043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" name="Oval 1044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58" name="Group 1045"/>
              <p:cNvGrpSpPr>
                <a:grpSpLocks/>
              </p:cNvGrpSpPr>
              <p:nvPr/>
            </p:nvGrpSpPr>
            <p:grpSpPr bwMode="auto">
              <a:xfrm>
                <a:off x="4752" y="1248"/>
                <a:ext cx="120" cy="131"/>
                <a:chOff x="4057" y="1013"/>
                <a:chExt cx="120" cy="131"/>
              </a:xfrm>
            </p:grpSpPr>
            <p:sp>
              <p:nvSpPr>
                <p:cNvPr id="464" name="Oval 1046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5" name="Freeform 1047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6" name="Freeform 1048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7" name="Oval 1049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59" name="Group 1050"/>
              <p:cNvGrpSpPr>
                <a:grpSpLocks/>
              </p:cNvGrpSpPr>
              <p:nvPr/>
            </p:nvGrpSpPr>
            <p:grpSpPr bwMode="auto">
              <a:xfrm>
                <a:off x="4896" y="1248"/>
                <a:ext cx="120" cy="131"/>
                <a:chOff x="4057" y="1013"/>
                <a:chExt cx="120" cy="131"/>
              </a:xfrm>
            </p:grpSpPr>
            <p:sp>
              <p:nvSpPr>
                <p:cNvPr id="460" name="Oval 1051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1" name="Freeform 1052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2" name="Freeform 1053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3" name="Oval 1054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9" name="Group 1030"/>
            <p:cNvGrpSpPr>
              <a:grpSpLocks/>
            </p:cNvGrpSpPr>
            <p:nvPr/>
          </p:nvGrpSpPr>
          <p:grpSpPr bwMode="auto">
            <a:xfrm rot="5400000">
              <a:off x="2976933" y="3143961"/>
              <a:ext cx="173853" cy="212405"/>
              <a:chOff x="4057" y="1013"/>
              <a:chExt cx="120" cy="131"/>
            </a:xfrm>
          </p:grpSpPr>
          <p:sp>
            <p:nvSpPr>
              <p:cNvPr id="448" name="Oval 103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9" name="Freeform 103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0" name="Freeform 103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1" name="Oval 103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1035"/>
            <p:cNvGrpSpPr>
              <a:grpSpLocks/>
            </p:cNvGrpSpPr>
            <p:nvPr/>
          </p:nvGrpSpPr>
          <p:grpSpPr bwMode="auto">
            <a:xfrm rot="5400000">
              <a:off x="2976933" y="3352585"/>
              <a:ext cx="173853" cy="212405"/>
              <a:chOff x="4057" y="1013"/>
              <a:chExt cx="120" cy="131"/>
            </a:xfrm>
          </p:grpSpPr>
          <p:sp>
            <p:nvSpPr>
              <p:cNvPr id="444" name="Oval 103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" name="Freeform 103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6" name="Freeform 103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7" name="Oval 103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1040"/>
            <p:cNvGrpSpPr>
              <a:grpSpLocks/>
            </p:cNvGrpSpPr>
            <p:nvPr/>
          </p:nvGrpSpPr>
          <p:grpSpPr bwMode="auto">
            <a:xfrm rot="5400000">
              <a:off x="2976933" y="3561211"/>
              <a:ext cx="173853" cy="212405"/>
              <a:chOff x="4057" y="1013"/>
              <a:chExt cx="120" cy="131"/>
            </a:xfrm>
          </p:grpSpPr>
          <p:sp>
            <p:nvSpPr>
              <p:cNvPr id="440" name="Oval 104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" name="Freeform 104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2" name="Freeform 104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" name="Oval 104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1045"/>
            <p:cNvGrpSpPr>
              <a:grpSpLocks/>
            </p:cNvGrpSpPr>
            <p:nvPr/>
          </p:nvGrpSpPr>
          <p:grpSpPr bwMode="auto">
            <a:xfrm rot="5400000">
              <a:off x="2976933" y="3769835"/>
              <a:ext cx="173853" cy="212405"/>
              <a:chOff x="4057" y="1013"/>
              <a:chExt cx="120" cy="131"/>
            </a:xfrm>
          </p:grpSpPr>
          <p:sp>
            <p:nvSpPr>
              <p:cNvPr id="436" name="Oval 104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7" name="Freeform 104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8" name="Freeform 104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9" name="Oval 104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" name="Group 1050"/>
            <p:cNvGrpSpPr>
              <a:grpSpLocks/>
            </p:cNvGrpSpPr>
            <p:nvPr/>
          </p:nvGrpSpPr>
          <p:grpSpPr bwMode="auto">
            <a:xfrm rot="5400000">
              <a:off x="2976933" y="3978459"/>
              <a:ext cx="173853" cy="212405"/>
              <a:chOff x="4057" y="1013"/>
              <a:chExt cx="120" cy="131"/>
            </a:xfrm>
          </p:grpSpPr>
          <p:sp>
            <p:nvSpPr>
              <p:cNvPr id="432" name="Oval 105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3" name="Freeform 105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4" name="Freeform 105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5" name="Oval 105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" name="Group 1030"/>
            <p:cNvGrpSpPr>
              <a:grpSpLocks/>
            </p:cNvGrpSpPr>
            <p:nvPr/>
          </p:nvGrpSpPr>
          <p:grpSpPr bwMode="auto">
            <a:xfrm rot="5400000">
              <a:off x="2734249" y="3143961"/>
              <a:ext cx="173853" cy="212405"/>
              <a:chOff x="4057" y="1013"/>
              <a:chExt cx="120" cy="131"/>
            </a:xfrm>
          </p:grpSpPr>
          <p:sp>
            <p:nvSpPr>
              <p:cNvPr id="428" name="Oval 103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9" name="Freeform 103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" name="Freeform 103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" name="Oval 103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 1035"/>
            <p:cNvGrpSpPr>
              <a:grpSpLocks/>
            </p:cNvGrpSpPr>
            <p:nvPr/>
          </p:nvGrpSpPr>
          <p:grpSpPr bwMode="auto">
            <a:xfrm rot="5400000">
              <a:off x="2734249" y="3352585"/>
              <a:ext cx="173853" cy="212405"/>
              <a:chOff x="4057" y="1013"/>
              <a:chExt cx="120" cy="131"/>
            </a:xfrm>
          </p:grpSpPr>
          <p:sp>
            <p:nvSpPr>
              <p:cNvPr id="424" name="Oval 103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5" name="Freeform 103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6" name="Freeform 103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" name="Oval 103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" name="Group 1040"/>
            <p:cNvGrpSpPr>
              <a:grpSpLocks/>
            </p:cNvGrpSpPr>
            <p:nvPr/>
          </p:nvGrpSpPr>
          <p:grpSpPr bwMode="auto">
            <a:xfrm rot="5400000">
              <a:off x="2734249" y="3561211"/>
              <a:ext cx="173853" cy="212405"/>
              <a:chOff x="4057" y="1013"/>
              <a:chExt cx="120" cy="131"/>
            </a:xfrm>
          </p:grpSpPr>
          <p:sp>
            <p:nvSpPr>
              <p:cNvPr id="420" name="Oval 104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1" name="Freeform 104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2" name="Freeform 104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3" name="Oval 104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" name="Group 1045"/>
            <p:cNvGrpSpPr>
              <a:grpSpLocks/>
            </p:cNvGrpSpPr>
            <p:nvPr/>
          </p:nvGrpSpPr>
          <p:grpSpPr bwMode="auto">
            <a:xfrm rot="5400000">
              <a:off x="2734249" y="3769835"/>
              <a:ext cx="173853" cy="212405"/>
              <a:chOff x="4057" y="1013"/>
              <a:chExt cx="120" cy="131"/>
            </a:xfrm>
          </p:grpSpPr>
          <p:sp>
            <p:nvSpPr>
              <p:cNvPr id="416" name="Oval 104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" name="Freeform 104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" name="Freeform 104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Oval 104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" name="Group 1050"/>
            <p:cNvGrpSpPr>
              <a:grpSpLocks/>
            </p:cNvGrpSpPr>
            <p:nvPr/>
          </p:nvGrpSpPr>
          <p:grpSpPr bwMode="auto">
            <a:xfrm rot="5400000">
              <a:off x="2734249" y="3978459"/>
              <a:ext cx="173853" cy="212405"/>
              <a:chOff x="4057" y="1013"/>
              <a:chExt cx="120" cy="131"/>
            </a:xfrm>
          </p:grpSpPr>
          <p:sp>
            <p:nvSpPr>
              <p:cNvPr id="412" name="Oval 105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" name="Freeform 105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" name="Freeform 105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" name="Oval 105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" name="Group 1030"/>
            <p:cNvGrpSpPr>
              <a:grpSpLocks/>
            </p:cNvGrpSpPr>
            <p:nvPr/>
          </p:nvGrpSpPr>
          <p:grpSpPr bwMode="auto">
            <a:xfrm rot="5400000">
              <a:off x="2485433" y="3151351"/>
              <a:ext cx="173853" cy="212405"/>
              <a:chOff x="4057" y="1013"/>
              <a:chExt cx="120" cy="131"/>
            </a:xfrm>
          </p:grpSpPr>
          <p:sp>
            <p:nvSpPr>
              <p:cNvPr id="408" name="Oval 103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" name="Freeform 103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" name="Freeform 103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" name="Oval 103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" name="Group 1035"/>
            <p:cNvGrpSpPr>
              <a:grpSpLocks/>
            </p:cNvGrpSpPr>
            <p:nvPr/>
          </p:nvGrpSpPr>
          <p:grpSpPr bwMode="auto">
            <a:xfrm rot="5400000">
              <a:off x="2485433" y="3359975"/>
              <a:ext cx="173853" cy="212405"/>
              <a:chOff x="4057" y="1013"/>
              <a:chExt cx="120" cy="131"/>
            </a:xfrm>
          </p:grpSpPr>
          <p:sp>
            <p:nvSpPr>
              <p:cNvPr id="404" name="Oval 103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5" name="Freeform 103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6" name="Freeform 103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7" name="Oval 103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" name="Group 1040"/>
            <p:cNvGrpSpPr>
              <a:grpSpLocks/>
            </p:cNvGrpSpPr>
            <p:nvPr/>
          </p:nvGrpSpPr>
          <p:grpSpPr bwMode="auto">
            <a:xfrm rot="5400000">
              <a:off x="2485433" y="3568599"/>
              <a:ext cx="173853" cy="212405"/>
              <a:chOff x="4057" y="1013"/>
              <a:chExt cx="120" cy="131"/>
            </a:xfrm>
          </p:grpSpPr>
          <p:sp>
            <p:nvSpPr>
              <p:cNvPr id="400" name="Oval 104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1" name="Freeform 104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" name="Freeform 104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" name="Oval 104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" name="Group 1045"/>
            <p:cNvGrpSpPr>
              <a:grpSpLocks/>
            </p:cNvGrpSpPr>
            <p:nvPr/>
          </p:nvGrpSpPr>
          <p:grpSpPr bwMode="auto">
            <a:xfrm rot="5400000">
              <a:off x="2485433" y="3777225"/>
              <a:ext cx="173853" cy="212405"/>
              <a:chOff x="4057" y="1013"/>
              <a:chExt cx="120" cy="131"/>
            </a:xfrm>
          </p:grpSpPr>
          <p:sp>
            <p:nvSpPr>
              <p:cNvPr id="396" name="Oval 104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" name="Freeform 104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" name="Freeform 104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" name="Oval 104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3" name="Group 1050"/>
            <p:cNvGrpSpPr>
              <a:grpSpLocks/>
            </p:cNvGrpSpPr>
            <p:nvPr/>
          </p:nvGrpSpPr>
          <p:grpSpPr bwMode="auto">
            <a:xfrm rot="5400000">
              <a:off x="2485433" y="3985849"/>
              <a:ext cx="173853" cy="212405"/>
              <a:chOff x="4057" y="1013"/>
              <a:chExt cx="120" cy="131"/>
            </a:xfrm>
          </p:grpSpPr>
          <p:sp>
            <p:nvSpPr>
              <p:cNvPr id="392" name="Oval 105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Freeform 105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" name="Freeform 105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" name="Oval 105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5" name="Group 1035"/>
            <p:cNvGrpSpPr>
              <a:grpSpLocks/>
            </p:cNvGrpSpPr>
            <p:nvPr/>
          </p:nvGrpSpPr>
          <p:grpSpPr bwMode="auto">
            <a:xfrm rot="5400000">
              <a:off x="2222110" y="3359975"/>
              <a:ext cx="173853" cy="212405"/>
              <a:chOff x="4057" y="1013"/>
              <a:chExt cx="120" cy="131"/>
            </a:xfrm>
          </p:grpSpPr>
          <p:sp>
            <p:nvSpPr>
              <p:cNvPr id="384" name="Oval 103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" name="Freeform 103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" name="Freeform 103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Oval 103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6" name="Group 1040"/>
            <p:cNvGrpSpPr>
              <a:grpSpLocks/>
            </p:cNvGrpSpPr>
            <p:nvPr/>
          </p:nvGrpSpPr>
          <p:grpSpPr bwMode="auto">
            <a:xfrm rot="5400000">
              <a:off x="2222110" y="3568599"/>
              <a:ext cx="173853" cy="212405"/>
              <a:chOff x="4057" y="1013"/>
              <a:chExt cx="120" cy="131"/>
            </a:xfrm>
          </p:grpSpPr>
          <p:sp>
            <p:nvSpPr>
              <p:cNvPr id="380" name="Oval 104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1" name="Freeform 104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Freeform 104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Oval 104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7" name="Group 1045"/>
            <p:cNvGrpSpPr>
              <a:grpSpLocks/>
            </p:cNvGrpSpPr>
            <p:nvPr/>
          </p:nvGrpSpPr>
          <p:grpSpPr bwMode="auto">
            <a:xfrm rot="5400000">
              <a:off x="2222110" y="3777225"/>
              <a:ext cx="173853" cy="212405"/>
              <a:chOff x="4057" y="1013"/>
              <a:chExt cx="120" cy="131"/>
            </a:xfrm>
          </p:grpSpPr>
          <p:sp>
            <p:nvSpPr>
              <p:cNvPr id="376" name="Oval 104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" name="Freeform 104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" name="Freeform 104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" name="Oval 104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" name="Group 1050"/>
            <p:cNvGrpSpPr>
              <a:grpSpLocks/>
            </p:cNvGrpSpPr>
            <p:nvPr/>
          </p:nvGrpSpPr>
          <p:grpSpPr bwMode="auto">
            <a:xfrm rot="5400000">
              <a:off x="2222110" y="3985849"/>
              <a:ext cx="173853" cy="212405"/>
              <a:chOff x="4057" y="1013"/>
              <a:chExt cx="120" cy="131"/>
            </a:xfrm>
          </p:grpSpPr>
          <p:sp>
            <p:nvSpPr>
              <p:cNvPr id="372" name="Oval 105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" name="Freeform 105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" name="Freeform 105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" name="Oval 105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9" name="Group 984"/>
            <p:cNvGrpSpPr>
              <a:grpSpLocks/>
            </p:cNvGrpSpPr>
            <p:nvPr/>
          </p:nvGrpSpPr>
          <p:grpSpPr bwMode="auto">
            <a:xfrm rot="5400000">
              <a:off x="2717010" y="2722801"/>
              <a:ext cx="176752" cy="212405"/>
              <a:chOff x="2493" y="3072"/>
              <a:chExt cx="122" cy="131"/>
            </a:xfrm>
          </p:grpSpPr>
          <p:sp>
            <p:nvSpPr>
              <p:cNvPr id="36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" name="Group 984"/>
            <p:cNvGrpSpPr>
              <a:grpSpLocks/>
            </p:cNvGrpSpPr>
            <p:nvPr/>
          </p:nvGrpSpPr>
          <p:grpSpPr bwMode="auto">
            <a:xfrm rot="5400000">
              <a:off x="2717010" y="2931570"/>
              <a:ext cx="176752" cy="212405"/>
              <a:chOff x="2493" y="3072"/>
              <a:chExt cx="122" cy="131"/>
            </a:xfrm>
          </p:grpSpPr>
          <p:sp>
            <p:nvSpPr>
              <p:cNvPr id="36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1" name="Group 984"/>
            <p:cNvGrpSpPr>
              <a:grpSpLocks/>
            </p:cNvGrpSpPr>
            <p:nvPr/>
          </p:nvGrpSpPr>
          <p:grpSpPr bwMode="auto">
            <a:xfrm rot="5400000">
              <a:off x="2493531" y="2513837"/>
              <a:ext cx="176752" cy="212405"/>
              <a:chOff x="2493" y="3072"/>
              <a:chExt cx="122" cy="131"/>
            </a:xfrm>
          </p:grpSpPr>
          <p:sp>
            <p:nvSpPr>
              <p:cNvPr id="36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" name="Group 984"/>
            <p:cNvGrpSpPr>
              <a:grpSpLocks/>
            </p:cNvGrpSpPr>
            <p:nvPr/>
          </p:nvGrpSpPr>
          <p:grpSpPr bwMode="auto">
            <a:xfrm rot="5400000">
              <a:off x="2477738" y="2729036"/>
              <a:ext cx="176752" cy="212405"/>
              <a:chOff x="2493" y="3072"/>
              <a:chExt cx="122" cy="131"/>
            </a:xfrm>
          </p:grpSpPr>
          <p:sp>
            <p:nvSpPr>
              <p:cNvPr id="35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3" name="Group 984"/>
            <p:cNvGrpSpPr>
              <a:grpSpLocks/>
            </p:cNvGrpSpPr>
            <p:nvPr/>
          </p:nvGrpSpPr>
          <p:grpSpPr bwMode="auto">
            <a:xfrm rot="5400000">
              <a:off x="2477738" y="2937806"/>
              <a:ext cx="176752" cy="212405"/>
              <a:chOff x="2493" y="3072"/>
              <a:chExt cx="122" cy="131"/>
            </a:xfrm>
          </p:grpSpPr>
          <p:sp>
            <p:nvSpPr>
              <p:cNvPr id="35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4" name="Group 984"/>
            <p:cNvGrpSpPr>
              <a:grpSpLocks/>
            </p:cNvGrpSpPr>
            <p:nvPr/>
          </p:nvGrpSpPr>
          <p:grpSpPr bwMode="auto">
            <a:xfrm rot="5400000">
              <a:off x="2251019" y="2514213"/>
              <a:ext cx="176752" cy="212405"/>
              <a:chOff x="2493" y="3072"/>
              <a:chExt cx="122" cy="131"/>
            </a:xfrm>
          </p:grpSpPr>
          <p:sp>
            <p:nvSpPr>
              <p:cNvPr id="34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5" name="Group 984"/>
            <p:cNvGrpSpPr>
              <a:grpSpLocks/>
            </p:cNvGrpSpPr>
            <p:nvPr/>
          </p:nvGrpSpPr>
          <p:grpSpPr bwMode="auto">
            <a:xfrm rot="5400000">
              <a:off x="2235225" y="2729411"/>
              <a:ext cx="176752" cy="212405"/>
              <a:chOff x="2493" y="3072"/>
              <a:chExt cx="122" cy="131"/>
            </a:xfrm>
          </p:grpSpPr>
          <p:sp>
            <p:nvSpPr>
              <p:cNvPr id="34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" name="Group 984"/>
            <p:cNvGrpSpPr>
              <a:grpSpLocks/>
            </p:cNvGrpSpPr>
            <p:nvPr/>
          </p:nvGrpSpPr>
          <p:grpSpPr bwMode="auto">
            <a:xfrm rot="5400000">
              <a:off x="2235225" y="2938180"/>
              <a:ext cx="176752" cy="212405"/>
              <a:chOff x="2493" y="3072"/>
              <a:chExt cx="122" cy="131"/>
            </a:xfrm>
          </p:grpSpPr>
          <p:sp>
            <p:nvSpPr>
              <p:cNvPr id="34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7" name="Group 984"/>
            <p:cNvGrpSpPr>
              <a:grpSpLocks/>
            </p:cNvGrpSpPr>
            <p:nvPr/>
          </p:nvGrpSpPr>
          <p:grpSpPr bwMode="auto">
            <a:xfrm rot="5400000">
              <a:off x="1977593" y="2507602"/>
              <a:ext cx="176752" cy="212405"/>
              <a:chOff x="2493" y="3072"/>
              <a:chExt cx="122" cy="131"/>
            </a:xfrm>
          </p:grpSpPr>
          <p:sp>
            <p:nvSpPr>
              <p:cNvPr id="33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8" name="Group 984"/>
            <p:cNvGrpSpPr>
              <a:grpSpLocks/>
            </p:cNvGrpSpPr>
            <p:nvPr/>
          </p:nvGrpSpPr>
          <p:grpSpPr bwMode="auto">
            <a:xfrm rot="5400000">
              <a:off x="1961800" y="2722801"/>
              <a:ext cx="176752" cy="212405"/>
              <a:chOff x="2493" y="3072"/>
              <a:chExt cx="122" cy="131"/>
            </a:xfrm>
          </p:grpSpPr>
          <p:sp>
            <p:nvSpPr>
              <p:cNvPr id="33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9" name="Group 984"/>
            <p:cNvGrpSpPr>
              <a:grpSpLocks/>
            </p:cNvGrpSpPr>
            <p:nvPr/>
          </p:nvGrpSpPr>
          <p:grpSpPr bwMode="auto">
            <a:xfrm rot="5400000">
              <a:off x="1961800" y="2931570"/>
              <a:ext cx="176752" cy="212405"/>
              <a:chOff x="2493" y="3072"/>
              <a:chExt cx="122" cy="131"/>
            </a:xfrm>
          </p:grpSpPr>
          <p:sp>
            <p:nvSpPr>
              <p:cNvPr id="32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0" name="Group 984"/>
            <p:cNvGrpSpPr>
              <a:grpSpLocks/>
            </p:cNvGrpSpPr>
            <p:nvPr/>
          </p:nvGrpSpPr>
          <p:grpSpPr bwMode="auto">
            <a:xfrm rot="5400000">
              <a:off x="1977593" y="3145845"/>
              <a:ext cx="176752" cy="212405"/>
              <a:chOff x="2493" y="3072"/>
              <a:chExt cx="122" cy="131"/>
            </a:xfrm>
          </p:grpSpPr>
          <p:sp>
            <p:nvSpPr>
              <p:cNvPr id="32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1" name="Group 984"/>
            <p:cNvGrpSpPr>
              <a:grpSpLocks/>
            </p:cNvGrpSpPr>
            <p:nvPr/>
          </p:nvGrpSpPr>
          <p:grpSpPr bwMode="auto">
            <a:xfrm rot="5400000">
              <a:off x="1961800" y="3361043"/>
              <a:ext cx="176752" cy="212405"/>
              <a:chOff x="2493" y="3072"/>
              <a:chExt cx="122" cy="131"/>
            </a:xfrm>
          </p:grpSpPr>
          <p:sp>
            <p:nvSpPr>
              <p:cNvPr id="32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2" name="Group 984"/>
            <p:cNvGrpSpPr>
              <a:grpSpLocks/>
            </p:cNvGrpSpPr>
            <p:nvPr/>
          </p:nvGrpSpPr>
          <p:grpSpPr bwMode="auto">
            <a:xfrm rot="5400000">
              <a:off x="1961800" y="3569813"/>
              <a:ext cx="176752" cy="212405"/>
              <a:chOff x="2493" y="3072"/>
              <a:chExt cx="122" cy="131"/>
            </a:xfrm>
          </p:grpSpPr>
          <p:sp>
            <p:nvSpPr>
              <p:cNvPr id="31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3" name="Group 984"/>
            <p:cNvGrpSpPr>
              <a:grpSpLocks/>
            </p:cNvGrpSpPr>
            <p:nvPr/>
          </p:nvGrpSpPr>
          <p:grpSpPr bwMode="auto">
            <a:xfrm rot="5400000">
              <a:off x="1736130" y="2500533"/>
              <a:ext cx="176752" cy="212405"/>
              <a:chOff x="2493" y="3072"/>
              <a:chExt cx="122" cy="131"/>
            </a:xfrm>
          </p:grpSpPr>
          <p:sp>
            <p:nvSpPr>
              <p:cNvPr id="31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4" name="Group 984"/>
            <p:cNvGrpSpPr>
              <a:grpSpLocks/>
            </p:cNvGrpSpPr>
            <p:nvPr/>
          </p:nvGrpSpPr>
          <p:grpSpPr bwMode="auto">
            <a:xfrm rot="5400000">
              <a:off x="1720338" y="2715731"/>
              <a:ext cx="176752" cy="212405"/>
              <a:chOff x="2493" y="3072"/>
              <a:chExt cx="122" cy="131"/>
            </a:xfrm>
          </p:grpSpPr>
          <p:sp>
            <p:nvSpPr>
              <p:cNvPr id="30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5" name="Group 984"/>
            <p:cNvGrpSpPr>
              <a:grpSpLocks/>
            </p:cNvGrpSpPr>
            <p:nvPr/>
          </p:nvGrpSpPr>
          <p:grpSpPr bwMode="auto">
            <a:xfrm rot="5400000">
              <a:off x="1720338" y="2924500"/>
              <a:ext cx="176752" cy="212405"/>
              <a:chOff x="2493" y="3072"/>
              <a:chExt cx="122" cy="131"/>
            </a:xfrm>
          </p:grpSpPr>
          <p:sp>
            <p:nvSpPr>
              <p:cNvPr id="30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6" name="Group 984"/>
            <p:cNvGrpSpPr>
              <a:grpSpLocks/>
            </p:cNvGrpSpPr>
            <p:nvPr/>
          </p:nvGrpSpPr>
          <p:grpSpPr bwMode="auto">
            <a:xfrm rot="5400000">
              <a:off x="1736130" y="3138775"/>
              <a:ext cx="176752" cy="212405"/>
              <a:chOff x="2493" y="3072"/>
              <a:chExt cx="122" cy="131"/>
            </a:xfrm>
          </p:grpSpPr>
          <p:sp>
            <p:nvSpPr>
              <p:cNvPr id="30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7" name="Group 984"/>
            <p:cNvGrpSpPr>
              <a:grpSpLocks/>
            </p:cNvGrpSpPr>
            <p:nvPr/>
          </p:nvGrpSpPr>
          <p:grpSpPr bwMode="auto">
            <a:xfrm rot="5400000">
              <a:off x="1720338" y="3353974"/>
              <a:ext cx="176752" cy="212405"/>
              <a:chOff x="2493" y="3072"/>
              <a:chExt cx="122" cy="131"/>
            </a:xfrm>
          </p:grpSpPr>
          <p:sp>
            <p:nvSpPr>
              <p:cNvPr id="29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8" name="Group 984"/>
            <p:cNvGrpSpPr>
              <a:grpSpLocks/>
            </p:cNvGrpSpPr>
            <p:nvPr/>
          </p:nvGrpSpPr>
          <p:grpSpPr bwMode="auto">
            <a:xfrm rot="5400000">
              <a:off x="1720338" y="3562744"/>
              <a:ext cx="176752" cy="212405"/>
              <a:chOff x="2493" y="3072"/>
              <a:chExt cx="122" cy="131"/>
            </a:xfrm>
          </p:grpSpPr>
          <p:sp>
            <p:nvSpPr>
              <p:cNvPr id="29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9" name="Group 984"/>
            <p:cNvGrpSpPr>
              <a:grpSpLocks/>
            </p:cNvGrpSpPr>
            <p:nvPr/>
          </p:nvGrpSpPr>
          <p:grpSpPr bwMode="auto">
            <a:xfrm rot="5400000">
              <a:off x="1464473" y="2500533"/>
              <a:ext cx="176752" cy="212405"/>
              <a:chOff x="2493" y="3072"/>
              <a:chExt cx="122" cy="131"/>
            </a:xfrm>
          </p:grpSpPr>
          <p:sp>
            <p:nvSpPr>
              <p:cNvPr id="28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0" name="Group 984"/>
            <p:cNvGrpSpPr>
              <a:grpSpLocks/>
            </p:cNvGrpSpPr>
            <p:nvPr/>
          </p:nvGrpSpPr>
          <p:grpSpPr bwMode="auto">
            <a:xfrm rot="5400000">
              <a:off x="1448679" y="2715731"/>
              <a:ext cx="176752" cy="212405"/>
              <a:chOff x="2493" y="3072"/>
              <a:chExt cx="122" cy="131"/>
            </a:xfrm>
          </p:grpSpPr>
          <p:sp>
            <p:nvSpPr>
              <p:cNvPr id="28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" name="Group 984"/>
            <p:cNvGrpSpPr>
              <a:grpSpLocks/>
            </p:cNvGrpSpPr>
            <p:nvPr/>
          </p:nvGrpSpPr>
          <p:grpSpPr bwMode="auto">
            <a:xfrm rot="5400000">
              <a:off x="1448679" y="2924500"/>
              <a:ext cx="176752" cy="212405"/>
              <a:chOff x="2493" y="3072"/>
              <a:chExt cx="122" cy="131"/>
            </a:xfrm>
          </p:grpSpPr>
          <p:sp>
            <p:nvSpPr>
              <p:cNvPr id="28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2" name="Group 984"/>
            <p:cNvGrpSpPr>
              <a:grpSpLocks/>
            </p:cNvGrpSpPr>
            <p:nvPr/>
          </p:nvGrpSpPr>
          <p:grpSpPr bwMode="auto">
            <a:xfrm rot="5400000">
              <a:off x="1464473" y="3138775"/>
              <a:ext cx="176752" cy="212405"/>
              <a:chOff x="2493" y="3072"/>
              <a:chExt cx="122" cy="131"/>
            </a:xfrm>
          </p:grpSpPr>
          <p:sp>
            <p:nvSpPr>
              <p:cNvPr id="27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" name="Group 984"/>
            <p:cNvGrpSpPr>
              <a:grpSpLocks/>
            </p:cNvGrpSpPr>
            <p:nvPr/>
          </p:nvGrpSpPr>
          <p:grpSpPr bwMode="auto">
            <a:xfrm rot="5400000">
              <a:off x="1448679" y="3353974"/>
              <a:ext cx="176752" cy="212405"/>
              <a:chOff x="2493" y="3072"/>
              <a:chExt cx="122" cy="131"/>
            </a:xfrm>
          </p:grpSpPr>
          <p:sp>
            <p:nvSpPr>
              <p:cNvPr id="27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4" name="Group 984"/>
            <p:cNvGrpSpPr>
              <a:grpSpLocks/>
            </p:cNvGrpSpPr>
            <p:nvPr/>
          </p:nvGrpSpPr>
          <p:grpSpPr bwMode="auto">
            <a:xfrm rot="5400000">
              <a:off x="1448679" y="3562744"/>
              <a:ext cx="176752" cy="212405"/>
              <a:chOff x="2493" y="3072"/>
              <a:chExt cx="122" cy="131"/>
            </a:xfrm>
          </p:grpSpPr>
          <p:sp>
            <p:nvSpPr>
              <p:cNvPr id="26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5" name="Group 984"/>
            <p:cNvGrpSpPr>
              <a:grpSpLocks/>
            </p:cNvGrpSpPr>
            <p:nvPr/>
          </p:nvGrpSpPr>
          <p:grpSpPr bwMode="auto">
            <a:xfrm rot="5400000">
              <a:off x="1230656" y="2495607"/>
              <a:ext cx="176752" cy="212405"/>
              <a:chOff x="2493" y="3072"/>
              <a:chExt cx="122" cy="131"/>
            </a:xfrm>
          </p:grpSpPr>
          <p:sp>
            <p:nvSpPr>
              <p:cNvPr id="26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" name="Group 984"/>
            <p:cNvGrpSpPr>
              <a:grpSpLocks/>
            </p:cNvGrpSpPr>
            <p:nvPr/>
          </p:nvGrpSpPr>
          <p:grpSpPr bwMode="auto">
            <a:xfrm rot="5400000">
              <a:off x="1214862" y="2710806"/>
              <a:ext cx="176752" cy="212405"/>
              <a:chOff x="2493" y="3072"/>
              <a:chExt cx="122" cy="131"/>
            </a:xfrm>
          </p:grpSpPr>
          <p:sp>
            <p:nvSpPr>
              <p:cNvPr id="26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7" name="Group 984"/>
            <p:cNvGrpSpPr>
              <a:grpSpLocks/>
            </p:cNvGrpSpPr>
            <p:nvPr/>
          </p:nvGrpSpPr>
          <p:grpSpPr bwMode="auto">
            <a:xfrm rot="5400000">
              <a:off x="1214862" y="2919574"/>
              <a:ext cx="176752" cy="212405"/>
              <a:chOff x="2493" y="3072"/>
              <a:chExt cx="122" cy="131"/>
            </a:xfrm>
          </p:grpSpPr>
          <p:sp>
            <p:nvSpPr>
              <p:cNvPr id="25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8" name="Group 984"/>
            <p:cNvGrpSpPr>
              <a:grpSpLocks/>
            </p:cNvGrpSpPr>
            <p:nvPr/>
          </p:nvGrpSpPr>
          <p:grpSpPr bwMode="auto">
            <a:xfrm rot="5400000">
              <a:off x="1230656" y="3133850"/>
              <a:ext cx="176752" cy="212405"/>
              <a:chOff x="2493" y="3072"/>
              <a:chExt cx="122" cy="131"/>
            </a:xfrm>
          </p:grpSpPr>
          <p:sp>
            <p:nvSpPr>
              <p:cNvPr id="25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9" name="Group 984"/>
            <p:cNvGrpSpPr>
              <a:grpSpLocks/>
            </p:cNvGrpSpPr>
            <p:nvPr/>
          </p:nvGrpSpPr>
          <p:grpSpPr bwMode="auto">
            <a:xfrm rot="5400000">
              <a:off x="1214862" y="3349049"/>
              <a:ext cx="176752" cy="212405"/>
              <a:chOff x="2493" y="3072"/>
              <a:chExt cx="122" cy="131"/>
            </a:xfrm>
          </p:grpSpPr>
          <p:sp>
            <p:nvSpPr>
              <p:cNvPr id="24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0" name="Group 984"/>
            <p:cNvGrpSpPr>
              <a:grpSpLocks/>
            </p:cNvGrpSpPr>
            <p:nvPr/>
          </p:nvGrpSpPr>
          <p:grpSpPr bwMode="auto">
            <a:xfrm rot="5400000">
              <a:off x="1214862" y="3557818"/>
              <a:ext cx="176752" cy="212405"/>
              <a:chOff x="2493" y="3072"/>
              <a:chExt cx="122" cy="131"/>
            </a:xfrm>
          </p:grpSpPr>
          <p:sp>
            <p:nvSpPr>
              <p:cNvPr id="24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1" name="Group 984"/>
            <p:cNvGrpSpPr>
              <a:grpSpLocks/>
            </p:cNvGrpSpPr>
            <p:nvPr/>
          </p:nvGrpSpPr>
          <p:grpSpPr bwMode="auto">
            <a:xfrm rot="5400000">
              <a:off x="997594" y="2507777"/>
              <a:ext cx="176752" cy="212405"/>
              <a:chOff x="2493" y="3072"/>
              <a:chExt cx="122" cy="131"/>
            </a:xfrm>
          </p:grpSpPr>
          <p:sp>
            <p:nvSpPr>
              <p:cNvPr id="24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2" name="Group 984"/>
            <p:cNvGrpSpPr>
              <a:grpSpLocks/>
            </p:cNvGrpSpPr>
            <p:nvPr/>
          </p:nvGrpSpPr>
          <p:grpSpPr bwMode="auto">
            <a:xfrm rot="5400000">
              <a:off x="981800" y="2722975"/>
              <a:ext cx="176752" cy="212405"/>
              <a:chOff x="2493" y="3072"/>
              <a:chExt cx="122" cy="131"/>
            </a:xfrm>
          </p:grpSpPr>
          <p:sp>
            <p:nvSpPr>
              <p:cNvPr id="23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3" name="Group 984"/>
            <p:cNvGrpSpPr>
              <a:grpSpLocks/>
            </p:cNvGrpSpPr>
            <p:nvPr/>
          </p:nvGrpSpPr>
          <p:grpSpPr bwMode="auto">
            <a:xfrm rot="5400000">
              <a:off x="981800" y="2931744"/>
              <a:ext cx="176752" cy="212405"/>
              <a:chOff x="2493" y="3072"/>
              <a:chExt cx="122" cy="131"/>
            </a:xfrm>
          </p:grpSpPr>
          <p:sp>
            <p:nvSpPr>
              <p:cNvPr id="23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4" name="Group 984"/>
            <p:cNvGrpSpPr>
              <a:grpSpLocks/>
            </p:cNvGrpSpPr>
            <p:nvPr/>
          </p:nvGrpSpPr>
          <p:grpSpPr bwMode="auto">
            <a:xfrm rot="5400000">
              <a:off x="997594" y="3146020"/>
              <a:ext cx="176752" cy="212405"/>
              <a:chOff x="2493" y="3072"/>
              <a:chExt cx="122" cy="131"/>
            </a:xfrm>
          </p:grpSpPr>
          <p:sp>
            <p:nvSpPr>
              <p:cNvPr id="22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5" name="Group 984"/>
            <p:cNvGrpSpPr>
              <a:grpSpLocks/>
            </p:cNvGrpSpPr>
            <p:nvPr/>
          </p:nvGrpSpPr>
          <p:grpSpPr bwMode="auto">
            <a:xfrm rot="5400000">
              <a:off x="981800" y="3361219"/>
              <a:ext cx="176752" cy="212405"/>
              <a:chOff x="2493" y="3072"/>
              <a:chExt cx="122" cy="131"/>
            </a:xfrm>
          </p:grpSpPr>
          <p:sp>
            <p:nvSpPr>
              <p:cNvPr id="22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6" name="Group 984"/>
            <p:cNvGrpSpPr>
              <a:grpSpLocks/>
            </p:cNvGrpSpPr>
            <p:nvPr/>
          </p:nvGrpSpPr>
          <p:grpSpPr bwMode="auto">
            <a:xfrm rot="5400000">
              <a:off x="981800" y="3569988"/>
              <a:ext cx="176752" cy="212405"/>
              <a:chOff x="2493" y="3072"/>
              <a:chExt cx="122" cy="131"/>
            </a:xfrm>
          </p:grpSpPr>
          <p:sp>
            <p:nvSpPr>
              <p:cNvPr id="22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7" name="Group 984"/>
            <p:cNvGrpSpPr>
              <a:grpSpLocks/>
            </p:cNvGrpSpPr>
            <p:nvPr/>
          </p:nvGrpSpPr>
          <p:grpSpPr bwMode="auto">
            <a:xfrm rot="5400000">
              <a:off x="726954" y="2509919"/>
              <a:ext cx="176752" cy="212405"/>
              <a:chOff x="2493" y="3072"/>
              <a:chExt cx="122" cy="131"/>
            </a:xfrm>
          </p:grpSpPr>
          <p:sp>
            <p:nvSpPr>
              <p:cNvPr id="21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8" name="Group 984"/>
            <p:cNvGrpSpPr>
              <a:grpSpLocks/>
            </p:cNvGrpSpPr>
            <p:nvPr/>
          </p:nvGrpSpPr>
          <p:grpSpPr bwMode="auto">
            <a:xfrm rot="5400000">
              <a:off x="711162" y="2725118"/>
              <a:ext cx="176752" cy="212405"/>
              <a:chOff x="2493" y="3072"/>
              <a:chExt cx="122" cy="131"/>
            </a:xfrm>
          </p:grpSpPr>
          <p:sp>
            <p:nvSpPr>
              <p:cNvPr id="21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9" name="Group 984"/>
            <p:cNvGrpSpPr>
              <a:grpSpLocks/>
            </p:cNvGrpSpPr>
            <p:nvPr/>
          </p:nvGrpSpPr>
          <p:grpSpPr bwMode="auto">
            <a:xfrm rot="5400000">
              <a:off x="711162" y="2933886"/>
              <a:ext cx="176752" cy="212405"/>
              <a:chOff x="2493" y="3072"/>
              <a:chExt cx="122" cy="131"/>
            </a:xfrm>
          </p:grpSpPr>
          <p:sp>
            <p:nvSpPr>
              <p:cNvPr id="20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0" name="Group 984"/>
            <p:cNvGrpSpPr>
              <a:grpSpLocks/>
            </p:cNvGrpSpPr>
            <p:nvPr/>
          </p:nvGrpSpPr>
          <p:grpSpPr bwMode="auto">
            <a:xfrm rot="5400000">
              <a:off x="726954" y="3148161"/>
              <a:ext cx="176752" cy="212405"/>
              <a:chOff x="2493" y="3072"/>
              <a:chExt cx="122" cy="131"/>
            </a:xfrm>
          </p:grpSpPr>
          <p:sp>
            <p:nvSpPr>
              <p:cNvPr id="20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1" name="Group 984"/>
            <p:cNvGrpSpPr>
              <a:grpSpLocks/>
            </p:cNvGrpSpPr>
            <p:nvPr/>
          </p:nvGrpSpPr>
          <p:grpSpPr bwMode="auto">
            <a:xfrm rot="5400000">
              <a:off x="711162" y="3363360"/>
              <a:ext cx="176752" cy="212405"/>
              <a:chOff x="2493" y="3072"/>
              <a:chExt cx="122" cy="131"/>
            </a:xfrm>
          </p:grpSpPr>
          <p:sp>
            <p:nvSpPr>
              <p:cNvPr id="20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2" name="Group 984"/>
            <p:cNvGrpSpPr>
              <a:grpSpLocks/>
            </p:cNvGrpSpPr>
            <p:nvPr/>
          </p:nvGrpSpPr>
          <p:grpSpPr bwMode="auto">
            <a:xfrm rot="5400000">
              <a:off x="711162" y="3572130"/>
              <a:ext cx="176752" cy="212405"/>
              <a:chOff x="2493" y="3072"/>
              <a:chExt cx="122" cy="131"/>
            </a:xfrm>
          </p:grpSpPr>
          <p:sp>
            <p:nvSpPr>
              <p:cNvPr id="19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3" name="Group 984"/>
            <p:cNvGrpSpPr>
              <a:grpSpLocks/>
            </p:cNvGrpSpPr>
            <p:nvPr/>
          </p:nvGrpSpPr>
          <p:grpSpPr bwMode="auto">
            <a:xfrm rot="5400000">
              <a:off x="477457" y="2502735"/>
              <a:ext cx="176752" cy="212405"/>
              <a:chOff x="2493" y="3072"/>
              <a:chExt cx="122" cy="131"/>
            </a:xfrm>
          </p:grpSpPr>
          <p:sp>
            <p:nvSpPr>
              <p:cNvPr id="19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4" name="Group 984"/>
            <p:cNvGrpSpPr>
              <a:grpSpLocks/>
            </p:cNvGrpSpPr>
            <p:nvPr/>
          </p:nvGrpSpPr>
          <p:grpSpPr bwMode="auto">
            <a:xfrm rot="5400000">
              <a:off x="461665" y="2717934"/>
              <a:ext cx="176752" cy="212405"/>
              <a:chOff x="2493" y="3072"/>
              <a:chExt cx="122" cy="131"/>
            </a:xfrm>
          </p:grpSpPr>
          <p:sp>
            <p:nvSpPr>
              <p:cNvPr id="18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5" name="Group 984"/>
            <p:cNvGrpSpPr>
              <a:grpSpLocks/>
            </p:cNvGrpSpPr>
            <p:nvPr/>
          </p:nvGrpSpPr>
          <p:grpSpPr bwMode="auto">
            <a:xfrm rot="5400000">
              <a:off x="461665" y="2926704"/>
              <a:ext cx="176752" cy="212405"/>
              <a:chOff x="2493" y="3072"/>
              <a:chExt cx="122" cy="131"/>
            </a:xfrm>
          </p:grpSpPr>
          <p:sp>
            <p:nvSpPr>
              <p:cNvPr id="18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6" name="Group 984"/>
            <p:cNvGrpSpPr>
              <a:grpSpLocks/>
            </p:cNvGrpSpPr>
            <p:nvPr/>
          </p:nvGrpSpPr>
          <p:grpSpPr bwMode="auto">
            <a:xfrm rot="5400000">
              <a:off x="477457" y="3140977"/>
              <a:ext cx="176752" cy="212405"/>
              <a:chOff x="2493" y="3072"/>
              <a:chExt cx="122" cy="131"/>
            </a:xfrm>
          </p:grpSpPr>
          <p:sp>
            <p:nvSpPr>
              <p:cNvPr id="18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7" name="Group 984"/>
            <p:cNvGrpSpPr>
              <a:grpSpLocks/>
            </p:cNvGrpSpPr>
            <p:nvPr/>
          </p:nvGrpSpPr>
          <p:grpSpPr bwMode="auto">
            <a:xfrm rot="5400000">
              <a:off x="461665" y="3356177"/>
              <a:ext cx="176752" cy="212405"/>
              <a:chOff x="2493" y="3072"/>
              <a:chExt cx="122" cy="131"/>
            </a:xfrm>
          </p:grpSpPr>
          <p:sp>
            <p:nvSpPr>
              <p:cNvPr id="17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8" name="Group 984"/>
            <p:cNvGrpSpPr>
              <a:grpSpLocks/>
            </p:cNvGrpSpPr>
            <p:nvPr/>
          </p:nvGrpSpPr>
          <p:grpSpPr bwMode="auto">
            <a:xfrm rot="5400000">
              <a:off x="461665" y="3564946"/>
              <a:ext cx="176752" cy="212405"/>
              <a:chOff x="2493" y="3072"/>
              <a:chExt cx="122" cy="131"/>
            </a:xfrm>
          </p:grpSpPr>
          <p:sp>
            <p:nvSpPr>
              <p:cNvPr id="17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80" name="ZoneTexte 79"/>
            <p:cNvSpPr txBox="1"/>
            <p:nvPr/>
          </p:nvSpPr>
          <p:spPr>
            <a:xfrm>
              <a:off x="3213158" y="4353296"/>
              <a:ext cx="5094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+</a:t>
              </a: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2202847" y="4817953"/>
              <a:ext cx="981596" cy="256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err="1" smtClean="0"/>
                <a:t>Antibiotic</a:t>
              </a:r>
              <a:r>
                <a:rPr lang="fr-FR" sz="1600" b="1" dirty="0" smtClean="0"/>
                <a:t> </a:t>
              </a:r>
              <a:r>
                <a:rPr lang="fr-FR" sz="1600" b="1" dirty="0"/>
                <a:t>A</a:t>
              </a: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3625465" y="3979851"/>
              <a:ext cx="499419" cy="419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0</a:t>
              </a: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2928981" y="4349391"/>
              <a:ext cx="3650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0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 rot="5400000">
              <a:off x="3940890" y="2543021"/>
              <a:ext cx="1014132" cy="249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err="1" smtClean="0"/>
                <a:t>Antibiotic</a:t>
              </a:r>
              <a:r>
                <a:rPr lang="fr-FR" sz="1600" b="1" dirty="0" smtClean="0"/>
                <a:t> </a:t>
              </a:r>
              <a:r>
                <a:rPr lang="fr-FR" sz="1600" b="1" dirty="0"/>
                <a:t>B</a:t>
              </a:r>
            </a:p>
          </p:txBody>
        </p:sp>
        <p:grpSp>
          <p:nvGrpSpPr>
            <p:cNvPr id="87" name="Group 984"/>
            <p:cNvGrpSpPr>
              <a:grpSpLocks/>
            </p:cNvGrpSpPr>
            <p:nvPr/>
          </p:nvGrpSpPr>
          <p:grpSpPr bwMode="auto">
            <a:xfrm rot="5400000">
              <a:off x="1976258" y="3789100"/>
              <a:ext cx="176752" cy="212405"/>
              <a:chOff x="2493" y="3072"/>
              <a:chExt cx="122" cy="131"/>
            </a:xfrm>
          </p:grpSpPr>
          <p:sp>
            <p:nvSpPr>
              <p:cNvPr id="16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8" name="Group 984"/>
            <p:cNvGrpSpPr>
              <a:grpSpLocks/>
            </p:cNvGrpSpPr>
            <p:nvPr/>
          </p:nvGrpSpPr>
          <p:grpSpPr bwMode="auto">
            <a:xfrm rot="5400000">
              <a:off x="1734796" y="3782031"/>
              <a:ext cx="176752" cy="212405"/>
              <a:chOff x="2493" y="3072"/>
              <a:chExt cx="122" cy="131"/>
            </a:xfrm>
          </p:grpSpPr>
          <p:sp>
            <p:nvSpPr>
              <p:cNvPr id="16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9" name="Group 984"/>
            <p:cNvGrpSpPr>
              <a:grpSpLocks/>
            </p:cNvGrpSpPr>
            <p:nvPr/>
          </p:nvGrpSpPr>
          <p:grpSpPr bwMode="auto">
            <a:xfrm rot="5400000">
              <a:off x="1463137" y="3782031"/>
              <a:ext cx="176752" cy="212405"/>
              <a:chOff x="2493" y="3072"/>
              <a:chExt cx="122" cy="131"/>
            </a:xfrm>
          </p:grpSpPr>
          <p:sp>
            <p:nvSpPr>
              <p:cNvPr id="16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0" name="Group 984"/>
            <p:cNvGrpSpPr>
              <a:grpSpLocks/>
            </p:cNvGrpSpPr>
            <p:nvPr/>
          </p:nvGrpSpPr>
          <p:grpSpPr bwMode="auto">
            <a:xfrm rot="5400000">
              <a:off x="1229320" y="3777105"/>
              <a:ext cx="176752" cy="212405"/>
              <a:chOff x="2493" y="3072"/>
              <a:chExt cx="122" cy="131"/>
            </a:xfrm>
          </p:grpSpPr>
          <p:sp>
            <p:nvSpPr>
              <p:cNvPr id="15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" name="Group 984"/>
            <p:cNvGrpSpPr>
              <a:grpSpLocks/>
            </p:cNvGrpSpPr>
            <p:nvPr/>
          </p:nvGrpSpPr>
          <p:grpSpPr bwMode="auto">
            <a:xfrm rot="5400000">
              <a:off x="981800" y="3777734"/>
              <a:ext cx="176752" cy="212405"/>
              <a:chOff x="2493" y="3072"/>
              <a:chExt cx="122" cy="131"/>
            </a:xfrm>
          </p:grpSpPr>
          <p:sp>
            <p:nvSpPr>
              <p:cNvPr id="15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" name="Group 984"/>
            <p:cNvGrpSpPr>
              <a:grpSpLocks/>
            </p:cNvGrpSpPr>
            <p:nvPr/>
          </p:nvGrpSpPr>
          <p:grpSpPr bwMode="auto">
            <a:xfrm rot="5400000">
              <a:off x="725620" y="3791417"/>
              <a:ext cx="176752" cy="212405"/>
              <a:chOff x="2493" y="3072"/>
              <a:chExt cx="122" cy="131"/>
            </a:xfrm>
          </p:grpSpPr>
          <p:sp>
            <p:nvSpPr>
              <p:cNvPr id="14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3" name="Group 984"/>
            <p:cNvGrpSpPr>
              <a:grpSpLocks/>
            </p:cNvGrpSpPr>
            <p:nvPr/>
          </p:nvGrpSpPr>
          <p:grpSpPr bwMode="auto">
            <a:xfrm rot="5400000">
              <a:off x="476123" y="3784233"/>
              <a:ext cx="176752" cy="212405"/>
              <a:chOff x="2493" y="3072"/>
              <a:chExt cx="122" cy="131"/>
            </a:xfrm>
          </p:grpSpPr>
          <p:sp>
            <p:nvSpPr>
              <p:cNvPr id="14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4" name="Group 984"/>
            <p:cNvGrpSpPr>
              <a:grpSpLocks/>
            </p:cNvGrpSpPr>
            <p:nvPr/>
          </p:nvGrpSpPr>
          <p:grpSpPr bwMode="auto">
            <a:xfrm rot="5400000">
              <a:off x="3007506" y="2530685"/>
              <a:ext cx="176752" cy="212405"/>
              <a:chOff x="2493" y="3072"/>
              <a:chExt cx="122" cy="131"/>
            </a:xfrm>
          </p:grpSpPr>
          <p:sp>
            <p:nvSpPr>
              <p:cNvPr id="14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5" name="Group 984"/>
            <p:cNvGrpSpPr>
              <a:grpSpLocks/>
            </p:cNvGrpSpPr>
            <p:nvPr/>
          </p:nvGrpSpPr>
          <p:grpSpPr bwMode="auto">
            <a:xfrm rot="5400000">
              <a:off x="2991714" y="2745884"/>
              <a:ext cx="176752" cy="212405"/>
              <a:chOff x="2493" y="3072"/>
              <a:chExt cx="122" cy="131"/>
            </a:xfrm>
          </p:grpSpPr>
          <p:sp>
            <p:nvSpPr>
              <p:cNvPr id="13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6" name="Group 984"/>
            <p:cNvGrpSpPr>
              <a:grpSpLocks/>
            </p:cNvGrpSpPr>
            <p:nvPr/>
          </p:nvGrpSpPr>
          <p:grpSpPr bwMode="auto">
            <a:xfrm rot="5400000">
              <a:off x="2991714" y="2939155"/>
              <a:ext cx="176752" cy="212405"/>
              <a:chOff x="2493" y="3072"/>
              <a:chExt cx="122" cy="131"/>
            </a:xfrm>
          </p:grpSpPr>
          <p:sp>
            <p:nvSpPr>
              <p:cNvPr id="13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7" name="Group 984"/>
            <p:cNvGrpSpPr>
              <a:grpSpLocks/>
            </p:cNvGrpSpPr>
            <p:nvPr/>
          </p:nvGrpSpPr>
          <p:grpSpPr bwMode="auto">
            <a:xfrm rot="5400000">
              <a:off x="1976258" y="3973762"/>
              <a:ext cx="176752" cy="212405"/>
              <a:chOff x="2493" y="3072"/>
              <a:chExt cx="122" cy="131"/>
            </a:xfrm>
          </p:grpSpPr>
          <p:sp>
            <p:nvSpPr>
              <p:cNvPr id="12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8" name="Group 984"/>
            <p:cNvGrpSpPr>
              <a:grpSpLocks/>
            </p:cNvGrpSpPr>
            <p:nvPr/>
          </p:nvGrpSpPr>
          <p:grpSpPr bwMode="auto">
            <a:xfrm rot="5400000">
              <a:off x="1734796" y="3966694"/>
              <a:ext cx="176752" cy="212405"/>
              <a:chOff x="2493" y="3072"/>
              <a:chExt cx="122" cy="131"/>
            </a:xfrm>
          </p:grpSpPr>
          <p:sp>
            <p:nvSpPr>
              <p:cNvPr id="12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9" name="Group 984"/>
            <p:cNvGrpSpPr>
              <a:grpSpLocks/>
            </p:cNvGrpSpPr>
            <p:nvPr/>
          </p:nvGrpSpPr>
          <p:grpSpPr bwMode="auto">
            <a:xfrm rot="5400000">
              <a:off x="1463137" y="3966694"/>
              <a:ext cx="176752" cy="212405"/>
              <a:chOff x="2493" y="3072"/>
              <a:chExt cx="122" cy="131"/>
            </a:xfrm>
          </p:grpSpPr>
          <p:sp>
            <p:nvSpPr>
              <p:cNvPr id="120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0" name="Group 984"/>
            <p:cNvGrpSpPr>
              <a:grpSpLocks/>
            </p:cNvGrpSpPr>
            <p:nvPr/>
          </p:nvGrpSpPr>
          <p:grpSpPr bwMode="auto">
            <a:xfrm rot="5400000">
              <a:off x="1229320" y="3961768"/>
              <a:ext cx="176752" cy="212405"/>
              <a:chOff x="2493" y="3072"/>
              <a:chExt cx="122" cy="131"/>
            </a:xfrm>
          </p:grpSpPr>
          <p:sp>
            <p:nvSpPr>
              <p:cNvPr id="11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1" name="Group 984"/>
            <p:cNvGrpSpPr>
              <a:grpSpLocks/>
            </p:cNvGrpSpPr>
            <p:nvPr/>
          </p:nvGrpSpPr>
          <p:grpSpPr bwMode="auto">
            <a:xfrm rot="5400000">
              <a:off x="981800" y="3962397"/>
              <a:ext cx="176752" cy="212405"/>
              <a:chOff x="2493" y="3072"/>
              <a:chExt cx="122" cy="131"/>
            </a:xfrm>
          </p:grpSpPr>
          <p:sp>
            <p:nvSpPr>
              <p:cNvPr id="112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2" name="Group 984"/>
            <p:cNvGrpSpPr>
              <a:grpSpLocks/>
            </p:cNvGrpSpPr>
            <p:nvPr/>
          </p:nvGrpSpPr>
          <p:grpSpPr bwMode="auto">
            <a:xfrm rot="5400000">
              <a:off x="725620" y="3976080"/>
              <a:ext cx="176752" cy="212405"/>
              <a:chOff x="2493" y="3072"/>
              <a:chExt cx="122" cy="131"/>
            </a:xfrm>
          </p:grpSpPr>
          <p:sp>
            <p:nvSpPr>
              <p:cNvPr id="108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3" name="Group 984"/>
            <p:cNvGrpSpPr>
              <a:grpSpLocks/>
            </p:cNvGrpSpPr>
            <p:nvPr/>
          </p:nvGrpSpPr>
          <p:grpSpPr bwMode="auto">
            <a:xfrm rot="5400000">
              <a:off x="476123" y="3968896"/>
              <a:ext cx="176752" cy="212405"/>
              <a:chOff x="2493" y="3072"/>
              <a:chExt cx="122" cy="131"/>
            </a:xfrm>
          </p:grpSpPr>
          <p:sp>
            <p:nvSpPr>
              <p:cNvPr id="10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05" name="Rectangle 904"/>
            <p:cNvSpPr/>
            <p:nvPr/>
          </p:nvSpPr>
          <p:spPr bwMode="auto">
            <a:xfrm>
              <a:off x="2923973" y="2902371"/>
              <a:ext cx="289185" cy="268256"/>
            </a:xfrm>
            <a:prstGeom prst="rect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7" name="Connecteur droit 906"/>
            <p:cNvCxnSpPr/>
            <p:nvPr/>
          </p:nvCxnSpPr>
          <p:spPr bwMode="auto">
            <a:xfrm flipH="1">
              <a:off x="3194610" y="3049969"/>
              <a:ext cx="439481" cy="84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CC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10" name="Group 984"/>
            <p:cNvGrpSpPr>
              <a:grpSpLocks/>
            </p:cNvGrpSpPr>
            <p:nvPr/>
          </p:nvGrpSpPr>
          <p:grpSpPr bwMode="auto">
            <a:xfrm rot="5400000">
              <a:off x="2230698" y="3158631"/>
              <a:ext cx="176752" cy="212405"/>
              <a:chOff x="2493" y="3072"/>
              <a:chExt cx="122" cy="131"/>
            </a:xfrm>
          </p:grpSpPr>
          <p:sp>
            <p:nvSpPr>
              <p:cNvPr id="911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2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3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4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15" name="Rectangle 914"/>
            <p:cNvSpPr/>
            <p:nvPr/>
          </p:nvSpPr>
          <p:spPr bwMode="auto">
            <a:xfrm>
              <a:off x="1922253" y="3938285"/>
              <a:ext cx="289185" cy="268256"/>
            </a:xfrm>
            <a:prstGeom prst="rect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16" name="Rectangle 915"/>
            <p:cNvSpPr/>
            <p:nvPr/>
          </p:nvSpPr>
          <p:spPr bwMode="auto">
            <a:xfrm>
              <a:off x="2179847" y="3141672"/>
              <a:ext cx="289185" cy="270643"/>
            </a:xfrm>
            <a:prstGeom prst="rect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18" name="Connecteur droit avec flèche 917"/>
            <p:cNvCxnSpPr/>
            <p:nvPr/>
          </p:nvCxnSpPr>
          <p:spPr bwMode="auto">
            <a:xfrm flipH="1">
              <a:off x="549144" y="4804402"/>
              <a:ext cx="2256242" cy="172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9" name="Connecteur droit avec flèche 918"/>
            <p:cNvCxnSpPr/>
            <p:nvPr/>
          </p:nvCxnSpPr>
          <p:spPr bwMode="auto">
            <a:xfrm flipH="1" flipV="1">
              <a:off x="4267646" y="2351872"/>
              <a:ext cx="129" cy="161935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1" name="ZoneTexte 920"/>
            <p:cNvSpPr txBox="1"/>
            <p:nvPr/>
          </p:nvSpPr>
          <p:spPr>
            <a:xfrm>
              <a:off x="3613725" y="2733952"/>
              <a:ext cx="820741" cy="396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00CC"/>
                  </a:solidFill>
                </a:rPr>
                <a:t>MIC B </a:t>
              </a:r>
              <a:r>
                <a:rPr lang="fr-FR" sz="1400" dirty="0" err="1" smtClean="0">
                  <a:solidFill>
                    <a:srgbClr val="0000CC"/>
                  </a:solidFill>
                </a:rPr>
                <a:t>alone</a:t>
              </a:r>
              <a:endParaRPr lang="fr-FR" sz="1400" dirty="0">
                <a:solidFill>
                  <a:srgbClr val="0000CC"/>
                </a:solidFill>
              </a:endParaRPr>
            </a:p>
          </p:txBody>
        </p:sp>
        <p:cxnSp>
          <p:nvCxnSpPr>
            <p:cNvPr id="922" name="Connecteur droit 921"/>
            <p:cNvCxnSpPr/>
            <p:nvPr/>
          </p:nvCxnSpPr>
          <p:spPr bwMode="auto">
            <a:xfrm flipH="1">
              <a:off x="2439957" y="3239907"/>
              <a:ext cx="1185508" cy="2606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CC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4" name="ZoneTexte 923"/>
            <p:cNvSpPr txBox="1"/>
            <p:nvPr/>
          </p:nvSpPr>
          <p:spPr>
            <a:xfrm>
              <a:off x="3626441" y="3094614"/>
              <a:ext cx="1537618" cy="3968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00CC"/>
                  </a:solidFill>
                </a:rPr>
                <a:t>MIC B </a:t>
              </a:r>
              <a:r>
                <a:rPr lang="fr-FR" sz="1400" dirty="0" err="1" smtClean="0">
                  <a:solidFill>
                    <a:srgbClr val="0000CC"/>
                  </a:solidFill>
                </a:rPr>
                <a:t>when</a:t>
              </a:r>
              <a:r>
                <a:rPr lang="fr-FR" sz="1400" dirty="0" smtClean="0">
                  <a:solidFill>
                    <a:srgbClr val="0000CC"/>
                  </a:solidFill>
                </a:rPr>
                <a:t> </a:t>
              </a:r>
              <a:r>
                <a:rPr lang="fr-FR" sz="1400" dirty="0" err="1" smtClean="0">
                  <a:solidFill>
                    <a:srgbClr val="0000CC"/>
                  </a:solidFill>
                </a:rPr>
                <a:t>combined</a:t>
              </a:r>
              <a:r>
                <a:rPr lang="fr-FR" sz="1400" dirty="0" smtClean="0">
                  <a:solidFill>
                    <a:srgbClr val="0000CC"/>
                  </a:solidFill>
                </a:rPr>
                <a:t> to A</a:t>
              </a:r>
              <a:endParaRPr lang="fr-FR" sz="1400" dirty="0">
                <a:solidFill>
                  <a:srgbClr val="0000CC"/>
                </a:solidFill>
              </a:endParaRPr>
            </a:p>
          </p:txBody>
        </p:sp>
        <p:sp>
          <p:nvSpPr>
            <p:cNvPr id="925" name="ZoneTexte 924"/>
            <p:cNvSpPr txBox="1"/>
            <p:nvPr/>
          </p:nvSpPr>
          <p:spPr>
            <a:xfrm>
              <a:off x="1548466" y="4565680"/>
              <a:ext cx="820741" cy="210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00CC"/>
                  </a:solidFill>
                </a:rPr>
                <a:t>MIC A </a:t>
              </a:r>
              <a:r>
                <a:rPr lang="fr-FR" sz="1200" dirty="0" err="1" smtClean="0">
                  <a:solidFill>
                    <a:srgbClr val="0000CC"/>
                  </a:solidFill>
                </a:rPr>
                <a:t>alone</a:t>
              </a:r>
              <a:endParaRPr lang="fr-FR" sz="1200" dirty="0">
                <a:solidFill>
                  <a:srgbClr val="0000CC"/>
                </a:solidFill>
              </a:endParaRPr>
            </a:p>
          </p:txBody>
        </p:sp>
        <p:sp>
          <p:nvSpPr>
            <p:cNvPr id="926" name="ZoneTexte 925"/>
            <p:cNvSpPr txBox="1"/>
            <p:nvPr/>
          </p:nvSpPr>
          <p:spPr>
            <a:xfrm>
              <a:off x="2096473" y="4310549"/>
              <a:ext cx="1537618" cy="35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00CC"/>
                  </a:solidFill>
                </a:rPr>
                <a:t>MIC A </a:t>
              </a:r>
            </a:p>
            <a:p>
              <a:r>
                <a:rPr lang="fr-FR" sz="1200" dirty="0" err="1" smtClean="0">
                  <a:solidFill>
                    <a:srgbClr val="0000CC"/>
                  </a:solidFill>
                </a:rPr>
                <a:t>when</a:t>
              </a:r>
              <a:r>
                <a:rPr lang="fr-FR" sz="1200" dirty="0" smtClean="0">
                  <a:solidFill>
                    <a:srgbClr val="0000CC"/>
                  </a:solidFill>
                </a:rPr>
                <a:t> </a:t>
              </a:r>
              <a:r>
                <a:rPr lang="fr-FR" sz="1200" dirty="0" err="1" smtClean="0">
                  <a:solidFill>
                    <a:srgbClr val="0000CC"/>
                  </a:solidFill>
                </a:rPr>
                <a:t>combined</a:t>
              </a:r>
              <a:r>
                <a:rPr lang="fr-FR" sz="1200" dirty="0" smtClean="0">
                  <a:solidFill>
                    <a:srgbClr val="0000CC"/>
                  </a:solidFill>
                </a:rPr>
                <a:t> to B</a:t>
              </a:r>
              <a:endParaRPr lang="fr-FR" sz="1200" dirty="0">
                <a:solidFill>
                  <a:srgbClr val="0000CC"/>
                </a:solidFill>
              </a:endParaRPr>
            </a:p>
          </p:txBody>
        </p:sp>
        <p:cxnSp>
          <p:nvCxnSpPr>
            <p:cNvPr id="927" name="Connecteur droit 926"/>
            <p:cNvCxnSpPr>
              <a:endCxn id="916" idx="2"/>
            </p:cNvCxnSpPr>
            <p:nvPr/>
          </p:nvCxnSpPr>
          <p:spPr bwMode="auto">
            <a:xfrm flipV="1">
              <a:off x="2324439" y="3412315"/>
              <a:ext cx="1" cy="8184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CC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" name="Connecteur droit 931"/>
            <p:cNvCxnSpPr/>
            <p:nvPr/>
          </p:nvCxnSpPr>
          <p:spPr bwMode="auto">
            <a:xfrm flipV="1">
              <a:off x="2070022" y="4239710"/>
              <a:ext cx="2312" cy="3197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CC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35" name="ZoneTexte 934"/>
          <p:cNvSpPr txBox="1"/>
          <p:nvPr/>
        </p:nvSpPr>
        <p:spPr>
          <a:xfrm>
            <a:off x="850370" y="5424612"/>
            <a:ext cx="451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Fractional</a:t>
            </a:r>
            <a:r>
              <a:rPr lang="fr-FR" dirty="0" smtClean="0"/>
              <a:t> </a:t>
            </a:r>
            <a:r>
              <a:rPr lang="fr-FR" dirty="0" err="1" smtClean="0"/>
              <a:t>Inhibitory</a:t>
            </a:r>
            <a:r>
              <a:rPr lang="fr-FR" dirty="0" smtClean="0"/>
              <a:t> </a:t>
            </a:r>
            <a:r>
              <a:rPr lang="fr-FR" dirty="0" err="1" smtClean="0"/>
              <a:t>Combination</a:t>
            </a:r>
            <a:r>
              <a:rPr lang="fr-FR" dirty="0" smtClean="0"/>
              <a:t> Index = 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6" name="ZoneTexte 935"/>
              <p:cNvSpPr txBox="1"/>
              <p:nvPr/>
            </p:nvSpPr>
            <p:spPr>
              <a:xfrm>
                <a:off x="536152" y="5904349"/>
                <a:ext cx="4968668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𝐹𝐼𝐶𝐼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𝑀𝐼𝐶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𝑐𝑜𝑚𝑏𝑖𝑛𝑒𝑑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𝑀𝐼𝐶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𝑎𝑙𝑜𝑛𝑒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𝑀𝐼𝐶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𝑐𝑜𝑚𝑏𝑖𝑛𝑒𝑑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𝑀𝐼𝐶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𝑎𝑙𝑜𝑛𝑒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36" name="ZoneTexte 9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52" y="5904349"/>
                <a:ext cx="4968668" cy="567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8" name="ZoneTexte 937"/>
          <p:cNvSpPr txBox="1"/>
          <p:nvPr/>
        </p:nvSpPr>
        <p:spPr>
          <a:xfrm>
            <a:off x="6589075" y="5818620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Here</a:t>
            </a:r>
            <a:r>
              <a:rPr lang="fr-FR" dirty="0" smtClean="0"/>
              <a:t>,  FICI = 0.5 + 0.5 =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070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" grpId="0"/>
      <p:bldP spid="936" grpId="0"/>
      <p:bldP spid="9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15862" y="305205"/>
            <a:ext cx="7142162" cy="12629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MIC for combinations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b="0" dirty="0" smtClean="0">
                <a:solidFill>
                  <a:srgbClr val="C00000"/>
                </a:solidFill>
              </a:rPr>
              <a:t>Checkerboard assays</a:t>
            </a:r>
            <a:endParaRPr lang="fi-FI" altLang="fr-FR" b="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6" name="ZoneTexte 935"/>
              <p:cNvSpPr txBox="1"/>
              <p:nvPr/>
            </p:nvSpPr>
            <p:spPr>
              <a:xfrm>
                <a:off x="739352" y="1772615"/>
                <a:ext cx="4968668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𝐹𝐼𝐶𝐼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𝑀𝐼𝐶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𝑐𝑜𝑚𝑏𝑖𝑛𝑒𝑑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𝑀𝐼𝐶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𝑎𝑙𝑜𝑛𝑒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𝑀𝐼𝐶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𝑐𝑜𝑚𝑏𝑖𝑛𝑒𝑑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𝑀𝐼𝐶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𝑎𝑙𝑜𝑛𝑒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36" name="ZoneTexte 9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52" y="1772615"/>
                <a:ext cx="4968668" cy="567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415862" y="3335867"/>
            <a:ext cx="62071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If FICI&lt; 0.5 =&gt; </a:t>
            </a:r>
            <a:r>
              <a:rPr lang="fr-FR" sz="2800" b="1" dirty="0" err="1" smtClean="0"/>
              <a:t>synergy</a:t>
            </a:r>
            <a:endParaRPr lang="fr-FR" sz="2800" b="1" dirty="0" smtClean="0"/>
          </a:p>
          <a:p>
            <a:r>
              <a:rPr lang="fr-FR" sz="2800" b="1" dirty="0" smtClean="0"/>
              <a:t>If FICI &gt; 0.5 and &lt;= 2 =&gt;</a:t>
            </a:r>
            <a:r>
              <a:rPr lang="fr-FR" sz="2800" b="1" dirty="0" err="1" smtClean="0"/>
              <a:t>indifference</a:t>
            </a:r>
            <a:endParaRPr lang="fr-FR" sz="2800" b="1" dirty="0" smtClean="0"/>
          </a:p>
          <a:p>
            <a:r>
              <a:rPr lang="fr-FR" sz="2800" b="1" dirty="0" smtClean="0"/>
              <a:t>If FICI &gt; or = 4 =&gt; </a:t>
            </a:r>
            <a:r>
              <a:rPr lang="fr-FR" sz="2800" b="1" dirty="0" err="1" smtClean="0"/>
              <a:t>antagonism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1365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MBC</a:t>
            </a:r>
            <a:endParaRPr lang="fi-FI" altLang="fr-FR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952" y="1146283"/>
            <a:ext cx="8865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b="1" dirty="0" smtClean="0"/>
              <a:t>MBC </a:t>
            </a:r>
            <a:r>
              <a:rPr lang="fr-FR" b="1" dirty="0" err="1" smtClean="0"/>
              <a:t>is</a:t>
            </a:r>
            <a:r>
              <a:rPr lang="fr-FR" b="1" dirty="0" smtClean="0"/>
              <a:t> the </a:t>
            </a:r>
            <a:r>
              <a:rPr lang="fr-FR" b="1" dirty="0" err="1" smtClean="0"/>
              <a:t>lowest</a:t>
            </a:r>
            <a:r>
              <a:rPr lang="fr-FR" b="1" dirty="0" smtClean="0"/>
              <a:t> concentrations </a:t>
            </a:r>
            <a:r>
              <a:rPr lang="fr-FR" b="1" dirty="0" err="1" smtClean="0"/>
              <a:t>allowing</a:t>
            </a:r>
            <a:r>
              <a:rPr lang="fr-FR" b="1" dirty="0" smtClean="0"/>
              <a:t> a </a:t>
            </a:r>
            <a:r>
              <a:rPr lang="fr-FR" b="1" dirty="0" err="1" smtClean="0"/>
              <a:t>decrease</a:t>
            </a:r>
            <a:r>
              <a:rPr lang="fr-FR" b="1" dirty="0" smtClean="0"/>
              <a:t> of 3 log</a:t>
            </a:r>
            <a:r>
              <a:rPr lang="fr-FR" b="1" baseline="-25000" dirty="0" smtClean="0"/>
              <a:t>10</a:t>
            </a:r>
            <a:r>
              <a:rPr lang="fr-FR" b="1" dirty="0" smtClean="0"/>
              <a:t> CFU/</a:t>
            </a:r>
            <a:r>
              <a:rPr lang="fr-FR" b="1" dirty="0" err="1" smtClean="0"/>
              <a:t>mL</a:t>
            </a:r>
            <a:endParaRPr lang="fr-FR" dirty="0"/>
          </a:p>
          <a:p>
            <a:endParaRPr lang="fr-FR" i="1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11952" y="2355742"/>
            <a:ext cx="658391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counts</a:t>
            </a:r>
            <a:r>
              <a:rPr lang="fr-FR" dirty="0" smtClean="0"/>
              <a:t> of </a:t>
            </a:r>
            <a:r>
              <a:rPr lang="fr-FR" dirty="0" err="1" smtClean="0"/>
              <a:t>bacteria</a:t>
            </a:r>
            <a:r>
              <a:rPr lang="fr-FR" dirty="0" smtClean="0"/>
              <a:t> at the end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b="1" dirty="0" err="1" smtClean="0"/>
              <a:t>unavoidable</a:t>
            </a:r>
            <a:r>
              <a:rPr lang="fr-FR" b="1" dirty="0" smtClean="0"/>
              <a:t>! </a:t>
            </a:r>
          </a:p>
          <a:p>
            <a:endParaRPr lang="fr-FR" b="1" dirty="0"/>
          </a:p>
          <a:p>
            <a:pPr>
              <a:lnSpc>
                <a:spcPct val="150000"/>
              </a:lnSpc>
            </a:pP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r>
              <a:rPr lang="fr-FR" dirty="0" smtClean="0"/>
              <a:t> </a:t>
            </a:r>
            <a:r>
              <a:rPr lang="fr-FR" dirty="0" err="1" smtClean="0"/>
              <a:t>depending</a:t>
            </a:r>
            <a:r>
              <a:rPr lang="fr-FR" dirty="0" smtClean="0"/>
              <a:t> on the </a:t>
            </a:r>
            <a:r>
              <a:rPr lang="fr-FR" dirty="0" err="1" smtClean="0"/>
              <a:t>reliability</a:t>
            </a:r>
            <a:r>
              <a:rPr lang="fr-FR" dirty="0" smtClean="0"/>
              <a:t> of the initial inoculum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Method #1 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reliable</a:t>
            </a:r>
            <a:r>
              <a:rPr lang="fr-FR" dirty="0" smtClean="0"/>
              <a:t> inoculum of 5.10</a:t>
            </a:r>
            <a:r>
              <a:rPr lang="fr-FR" baseline="30000" dirty="0" smtClean="0"/>
              <a:t>5</a:t>
            </a:r>
            <a:r>
              <a:rPr lang="fr-FR" dirty="0" smtClean="0"/>
              <a:t> CFU/</a:t>
            </a:r>
            <a:r>
              <a:rPr lang="fr-FR" dirty="0" err="1" smtClean="0"/>
              <a:t>mL</a:t>
            </a:r>
            <a:r>
              <a:rPr lang="fr-FR" dirty="0" smtClean="0"/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Method </a:t>
            </a:r>
            <a:r>
              <a:rPr lang="fr-FR" dirty="0" smtClean="0"/>
              <a:t>#2 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 smtClean="0"/>
              <a:t>unreliable</a:t>
            </a:r>
            <a:r>
              <a:rPr lang="fr-FR" dirty="0" smtClean="0"/>
              <a:t> inoculum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45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MBC</a:t>
            </a:r>
            <a:endParaRPr lang="fi-FI" altLang="fr-FR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685" y="2303402"/>
            <a:ext cx="7835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/>
          </a:p>
          <a:p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784090" y="1103072"/>
            <a:ext cx="85461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Method #1</a:t>
            </a:r>
          </a:p>
          <a:p>
            <a:endParaRPr lang="fr-FR" b="1" u="sng" dirty="0" smtClean="0"/>
          </a:p>
          <a:p>
            <a:r>
              <a:rPr lang="fr-FR" dirty="0" err="1" smtClean="0"/>
              <a:t>From</a:t>
            </a:r>
            <a:r>
              <a:rPr lang="fr-FR" dirty="0" smtClean="0"/>
              <a:t> MIC </a:t>
            </a:r>
            <a:r>
              <a:rPr lang="fr-FR" dirty="0" err="1" smtClean="0"/>
              <a:t>wells</a:t>
            </a:r>
            <a:r>
              <a:rPr lang="fr-FR" dirty="0" smtClean="0"/>
              <a:t> or tubes,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overnight</a:t>
            </a:r>
            <a:r>
              <a:rPr lang="fr-FR" dirty="0"/>
              <a:t> </a:t>
            </a:r>
            <a:r>
              <a:rPr lang="fr-FR" dirty="0" smtClean="0"/>
              <a:t>incubation, plate one drop of 5 -10 µL of </a:t>
            </a:r>
            <a:r>
              <a:rPr lang="fr-FR" dirty="0" err="1" smtClean="0"/>
              <a:t>each</a:t>
            </a:r>
            <a:r>
              <a:rPr lang="fr-FR" dirty="0" smtClean="0"/>
              <a:t> tube on nutritive agar, let </a:t>
            </a:r>
            <a:r>
              <a:rPr lang="fr-FR" dirty="0" err="1" smtClean="0"/>
              <a:t>it</a:t>
            </a:r>
            <a:r>
              <a:rPr lang="fr-FR" dirty="0" smtClean="0"/>
              <a:t> dry and </a:t>
            </a:r>
            <a:r>
              <a:rPr lang="fr-FR" dirty="0" err="1" smtClean="0"/>
              <a:t>incubate</a:t>
            </a:r>
            <a:r>
              <a:rPr lang="fr-FR" dirty="0" smtClean="0"/>
              <a:t> </a:t>
            </a:r>
            <a:r>
              <a:rPr lang="fr-FR" dirty="0" err="1" smtClean="0"/>
              <a:t>overnight</a:t>
            </a:r>
            <a:r>
              <a:rPr lang="fr-FR" dirty="0" smtClean="0"/>
              <a:t> at 35-37°C</a:t>
            </a:r>
          </a:p>
          <a:p>
            <a:endParaRPr lang="fr-FR" dirty="0"/>
          </a:p>
          <a:p>
            <a:r>
              <a:rPr lang="fr-FR" dirty="0"/>
              <a:t>If </a:t>
            </a:r>
            <a:r>
              <a:rPr lang="fr-FR" dirty="0" err="1"/>
              <a:t>there</a:t>
            </a:r>
            <a:r>
              <a:rPr lang="fr-FR" dirty="0"/>
              <a:t> are </a:t>
            </a:r>
            <a:r>
              <a:rPr lang="fr-FR" b="1" dirty="0"/>
              <a:t>five </a:t>
            </a:r>
            <a:r>
              <a:rPr lang="fr-FR" dirty="0"/>
              <a:t>colonies on the spot of 10 µL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5 </a:t>
            </a:r>
            <a:r>
              <a:rPr lang="fr-FR" dirty="0" err="1"/>
              <a:t>bacteria</a:t>
            </a:r>
            <a:r>
              <a:rPr lang="fr-FR" dirty="0"/>
              <a:t>/10 µL in the </a:t>
            </a:r>
            <a:r>
              <a:rPr lang="fr-FR" dirty="0" err="1"/>
              <a:t>well</a:t>
            </a:r>
            <a:r>
              <a:rPr lang="fr-FR" dirty="0"/>
              <a:t>/tube = </a:t>
            </a:r>
            <a:r>
              <a:rPr lang="fr-FR" dirty="0">
                <a:solidFill>
                  <a:srgbClr val="0000CC"/>
                </a:solidFill>
              </a:rPr>
              <a:t>500 </a:t>
            </a:r>
            <a:r>
              <a:rPr lang="fr-FR" dirty="0" err="1">
                <a:solidFill>
                  <a:srgbClr val="0000CC"/>
                </a:solidFill>
              </a:rPr>
              <a:t>bacteria</a:t>
            </a:r>
            <a:r>
              <a:rPr lang="fr-FR" dirty="0">
                <a:solidFill>
                  <a:srgbClr val="0000CC"/>
                </a:solidFill>
              </a:rPr>
              <a:t>/</a:t>
            </a:r>
            <a:r>
              <a:rPr lang="fr-FR" dirty="0" err="1">
                <a:solidFill>
                  <a:srgbClr val="0000CC"/>
                </a:solidFill>
              </a:rPr>
              <a:t>mL</a:t>
            </a:r>
            <a:endParaRPr lang="fr-FR" dirty="0">
              <a:solidFill>
                <a:srgbClr val="0000CC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endParaRPr lang="fr-FR" dirty="0"/>
          </a:p>
          <a:p>
            <a:r>
              <a:rPr lang="fr-FR" dirty="0"/>
              <a:t>If </a:t>
            </a:r>
            <a:r>
              <a:rPr lang="fr-FR" dirty="0" smtClean="0"/>
              <a:t>the inoculum </a:t>
            </a:r>
            <a:r>
              <a:rPr lang="fr-FR" dirty="0"/>
              <a:t>for MIC of </a:t>
            </a:r>
            <a:r>
              <a:rPr lang="fr-FR" dirty="0">
                <a:solidFill>
                  <a:srgbClr val="0000CC"/>
                </a:solidFill>
              </a:rPr>
              <a:t>5.10</a:t>
            </a:r>
            <a:r>
              <a:rPr lang="fr-FR" baseline="30000" dirty="0">
                <a:solidFill>
                  <a:srgbClr val="0000CC"/>
                </a:solidFill>
              </a:rPr>
              <a:t>5</a:t>
            </a:r>
            <a:r>
              <a:rPr lang="fr-FR" dirty="0">
                <a:solidFill>
                  <a:srgbClr val="0000CC"/>
                </a:solidFill>
              </a:rPr>
              <a:t> CFU/</a:t>
            </a:r>
            <a:r>
              <a:rPr lang="fr-FR" dirty="0" err="1">
                <a:solidFill>
                  <a:srgbClr val="0000CC"/>
                </a:solidFill>
              </a:rPr>
              <a:t>mL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 smtClean="0"/>
              <a:t>reliable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 </a:t>
            </a:r>
            <a:r>
              <a:rPr lang="fr-FR" dirty="0" err="1"/>
              <a:t>reduction</a:t>
            </a:r>
            <a:r>
              <a:rPr lang="fr-FR" dirty="0"/>
              <a:t> of more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>
                <a:solidFill>
                  <a:srgbClr val="0000CC"/>
                </a:solidFill>
              </a:rPr>
              <a:t>3 log</a:t>
            </a:r>
            <a:r>
              <a:rPr lang="fr-FR" baseline="-25000" dirty="0">
                <a:solidFill>
                  <a:srgbClr val="0000CC"/>
                </a:solidFill>
              </a:rPr>
              <a:t>10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reached</a:t>
            </a:r>
            <a:r>
              <a:rPr lang="fr-FR" dirty="0"/>
              <a:t> </a:t>
            </a:r>
            <a:r>
              <a:rPr lang="fr-FR" b="1" dirty="0" smtClean="0"/>
              <a:t>=&gt; </a:t>
            </a:r>
            <a:r>
              <a:rPr lang="fr-FR" b="1" dirty="0" err="1"/>
              <a:t>bactericidal</a:t>
            </a:r>
            <a:r>
              <a:rPr lang="fr-FR" b="1" dirty="0"/>
              <a:t> </a:t>
            </a:r>
            <a:r>
              <a:rPr lang="fr-FR" b="1" dirty="0" err="1"/>
              <a:t>activity</a:t>
            </a:r>
            <a:r>
              <a:rPr lang="fr-FR" b="1" dirty="0"/>
              <a:t>.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b="1" dirty="0"/>
              <a:t>MBC </a:t>
            </a:r>
            <a:r>
              <a:rPr lang="fr-FR" dirty="0"/>
              <a:t>corresponds to </a:t>
            </a:r>
            <a:r>
              <a:rPr lang="fr-FR" b="1" dirty="0"/>
              <a:t>the </a:t>
            </a:r>
            <a:r>
              <a:rPr lang="fr-FR" b="1" dirty="0" err="1"/>
              <a:t>lowest</a:t>
            </a:r>
            <a:r>
              <a:rPr lang="fr-FR" b="1" dirty="0"/>
              <a:t> concentration </a:t>
            </a:r>
            <a:r>
              <a:rPr lang="fr-FR" b="1" dirty="0" err="1"/>
              <a:t>with</a:t>
            </a:r>
            <a:r>
              <a:rPr lang="fr-FR" b="1" dirty="0"/>
              <a:t> no more </a:t>
            </a:r>
            <a:r>
              <a:rPr lang="fr-FR" b="1" dirty="0" err="1"/>
              <a:t>than</a:t>
            </a:r>
            <a:r>
              <a:rPr lang="fr-FR" b="1" dirty="0"/>
              <a:t> five colonies in 10 µL </a:t>
            </a:r>
            <a:r>
              <a:rPr lang="fr-FR" u="sng" dirty="0"/>
              <a:t>(if the initial </a:t>
            </a:r>
            <a:r>
              <a:rPr lang="fr-FR" u="sng" dirty="0" err="1"/>
              <a:t>incoulum</a:t>
            </a:r>
            <a:r>
              <a:rPr lang="fr-FR" u="sng" dirty="0"/>
              <a:t> </a:t>
            </a:r>
            <a:r>
              <a:rPr lang="fr-FR" u="sng" dirty="0" err="1"/>
              <a:t>is</a:t>
            </a:r>
            <a:r>
              <a:rPr lang="fr-FR" u="sng" dirty="0"/>
              <a:t> </a:t>
            </a:r>
            <a:r>
              <a:rPr lang="fr-FR" u="sng" dirty="0" err="1"/>
              <a:t>reliable</a:t>
            </a:r>
            <a:r>
              <a:rPr lang="fr-FR" u="sng" dirty="0"/>
              <a:t> !)</a:t>
            </a:r>
          </a:p>
          <a:p>
            <a:endParaRPr lang="fr-FR" dirty="0"/>
          </a:p>
          <a:p>
            <a:endParaRPr lang="fr-FR" i="1" dirty="0"/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6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MBC</a:t>
            </a:r>
            <a:endParaRPr lang="fi-FI" altLang="fr-FR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685" y="2303402"/>
            <a:ext cx="7835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/>
          </a:p>
          <a:p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419530" y="1668512"/>
            <a:ext cx="91193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Method #2</a:t>
            </a:r>
          </a:p>
          <a:p>
            <a:pPr>
              <a:lnSpc>
                <a:spcPct val="150000"/>
              </a:lnSpc>
            </a:pPr>
            <a:endParaRPr lang="fr-FR" b="1" u="sng" dirty="0" smtClean="0"/>
          </a:p>
          <a:p>
            <a:pPr>
              <a:lnSpc>
                <a:spcPct val="150000"/>
              </a:lnSpc>
            </a:pPr>
            <a:r>
              <a:rPr lang="fr-FR" b="1" dirty="0" smtClean="0"/>
              <a:t>- Count </a:t>
            </a:r>
            <a:r>
              <a:rPr lang="fr-FR" dirty="0" err="1" smtClean="0"/>
              <a:t>precisely</a:t>
            </a:r>
            <a:r>
              <a:rPr lang="fr-FR" dirty="0" smtClean="0"/>
              <a:t> </a:t>
            </a:r>
            <a:r>
              <a:rPr lang="fr-FR" dirty="0" err="1" smtClean="0"/>
              <a:t>bacteria</a:t>
            </a:r>
            <a:r>
              <a:rPr lang="fr-FR" dirty="0" smtClean="0"/>
              <a:t> </a:t>
            </a:r>
            <a:r>
              <a:rPr lang="fr-FR" b="1" u="sng" dirty="0" err="1" smtClean="0"/>
              <a:t>before</a:t>
            </a:r>
            <a:r>
              <a:rPr lang="fr-FR" b="1" u="sng" dirty="0" smtClean="0"/>
              <a:t> and </a:t>
            </a:r>
            <a:r>
              <a:rPr lang="fr-FR" b="1" u="sng" dirty="0" err="1" smtClean="0"/>
              <a:t>after</a:t>
            </a:r>
            <a:r>
              <a:rPr lang="fr-FR" b="1" u="sng" dirty="0" smtClean="0"/>
              <a:t> </a:t>
            </a:r>
            <a:r>
              <a:rPr lang="fr-FR" dirty="0" smtClean="0"/>
              <a:t>MIC </a:t>
            </a:r>
            <a:r>
              <a:rPr lang="fr-FR" dirty="0" err="1" smtClean="0"/>
              <a:t>determination</a:t>
            </a:r>
            <a:r>
              <a:rPr lang="fr-FR" dirty="0" smtClean="0"/>
              <a:t> by </a:t>
            </a:r>
            <a:r>
              <a:rPr lang="fr-FR" dirty="0" err="1" smtClean="0"/>
              <a:t>performing</a:t>
            </a:r>
            <a:r>
              <a:rPr lang="fr-FR" dirty="0" smtClean="0"/>
              <a:t> serial 10-fold dilutions of the </a:t>
            </a:r>
            <a:r>
              <a:rPr lang="fr-FR" dirty="0" err="1" smtClean="0"/>
              <a:t>bacterial</a:t>
            </a:r>
            <a:r>
              <a:rPr lang="fr-FR" dirty="0" smtClean="0"/>
              <a:t> suspensions and by </a:t>
            </a:r>
            <a:r>
              <a:rPr lang="fr-FR" dirty="0" err="1" smtClean="0"/>
              <a:t>plating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slides)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- </a:t>
            </a:r>
            <a:r>
              <a:rPr lang="fr-FR" dirty="0" err="1" smtClean="0"/>
              <a:t>Then</a:t>
            </a:r>
            <a:r>
              <a:rPr lang="fr-FR" dirty="0" smtClean="0"/>
              <a:t>, </a:t>
            </a:r>
            <a:r>
              <a:rPr lang="fr-FR" b="1" dirty="0" smtClean="0"/>
              <a:t>compare the </a:t>
            </a:r>
            <a:r>
              <a:rPr lang="fr-FR" b="1" dirty="0" err="1" smtClean="0"/>
              <a:t>counts</a:t>
            </a:r>
            <a:r>
              <a:rPr lang="fr-FR" b="1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and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antibiotic</a:t>
            </a:r>
            <a:r>
              <a:rPr lang="fr-FR" dirty="0" smtClean="0"/>
              <a:t> </a:t>
            </a:r>
            <a:r>
              <a:rPr lang="fr-FR" dirty="0" err="1" smtClean="0"/>
              <a:t>exposure</a:t>
            </a:r>
            <a:r>
              <a:rPr lang="fr-FR" dirty="0" smtClean="0"/>
              <a:t> and </a:t>
            </a:r>
            <a:r>
              <a:rPr lang="fr-FR" dirty="0" err="1" smtClean="0"/>
              <a:t>determine</a:t>
            </a:r>
            <a:r>
              <a:rPr lang="fr-FR" dirty="0" smtClean="0"/>
              <a:t> the </a:t>
            </a:r>
            <a:r>
              <a:rPr lang="fr-FR" dirty="0" err="1" smtClean="0"/>
              <a:t>lowest</a:t>
            </a:r>
            <a:r>
              <a:rPr lang="fr-FR" dirty="0" smtClean="0"/>
              <a:t> concentration </a:t>
            </a:r>
            <a:r>
              <a:rPr lang="fr-FR" dirty="0" err="1" smtClean="0"/>
              <a:t>allawing</a:t>
            </a:r>
            <a:r>
              <a:rPr lang="fr-FR" dirty="0" smtClean="0"/>
              <a:t> a 3log</a:t>
            </a:r>
            <a:r>
              <a:rPr lang="fr-FR" baseline="-25000" dirty="0" smtClean="0"/>
              <a:t>10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 =  MBC</a:t>
            </a:r>
          </a:p>
          <a:p>
            <a:endParaRPr lang="fr-FR" u="sng" dirty="0"/>
          </a:p>
          <a:p>
            <a:endParaRPr lang="fr-FR" dirty="0"/>
          </a:p>
          <a:p>
            <a:endParaRPr lang="fr-FR" i="1" dirty="0"/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5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898"/>
            <a:ext cx="6491179" cy="59703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8713" y="278970"/>
            <a:ext cx="814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Serial </a:t>
            </a:r>
            <a:r>
              <a:rPr lang="fr-FR" u="sng" dirty="0" err="1" smtClean="0"/>
              <a:t>ten-fold</a:t>
            </a:r>
            <a:r>
              <a:rPr lang="fr-FR" u="sng" dirty="0" smtClean="0"/>
              <a:t> dilutions of the suspensions </a:t>
            </a:r>
            <a:r>
              <a:rPr lang="fr-FR" u="sng" dirty="0" err="1" smtClean="0"/>
              <a:t>before</a:t>
            </a:r>
            <a:r>
              <a:rPr lang="fr-FR" u="sng" dirty="0" smtClean="0"/>
              <a:t> and </a:t>
            </a:r>
            <a:r>
              <a:rPr lang="fr-FR" u="sng" dirty="0" err="1" smtClean="0"/>
              <a:t>after</a:t>
            </a:r>
            <a:r>
              <a:rPr lang="fr-FR" u="sng" dirty="0" smtClean="0"/>
              <a:t> MIC </a:t>
            </a:r>
            <a:r>
              <a:rPr lang="fr-FR" u="sng" dirty="0" err="1" smtClean="0"/>
              <a:t>determination</a:t>
            </a:r>
            <a:endParaRPr lang="fr-FR" u="sng" dirty="0"/>
          </a:p>
        </p:txBody>
      </p:sp>
      <p:sp>
        <p:nvSpPr>
          <p:cNvPr id="2" name="ZoneTexte 1"/>
          <p:cNvSpPr txBox="1"/>
          <p:nvPr/>
        </p:nvSpPr>
        <p:spPr>
          <a:xfrm flipH="1">
            <a:off x="6491179" y="2027888"/>
            <a:ext cx="2985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wells</a:t>
            </a:r>
            <a:r>
              <a:rPr lang="fr-FR" dirty="0" smtClean="0"/>
              <a:t>,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spread 100µL of </a:t>
            </a:r>
            <a:r>
              <a:rPr lang="fr-FR" dirty="0" err="1" smtClean="0"/>
              <a:t>each</a:t>
            </a:r>
            <a:r>
              <a:rPr lang="fr-FR" dirty="0" smtClean="0"/>
              <a:t> dilution on one agar plate per dilution.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491179" y="3397813"/>
            <a:ext cx="3578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It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fastidious</a:t>
            </a:r>
            <a:r>
              <a:rPr lang="fr-FR" b="1" dirty="0" smtClean="0"/>
              <a:t> and </a:t>
            </a:r>
            <a:r>
              <a:rPr lang="fr-FR" b="1" u="sng" dirty="0" err="1" smtClean="0"/>
              <a:t>poorly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reproducible</a:t>
            </a:r>
            <a:r>
              <a:rPr lang="fr-FR" b="1" dirty="0" smtClean="0"/>
              <a:t> </a:t>
            </a:r>
            <a:r>
              <a:rPr lang="fr-FR" b="1" dirty="0" err="1" smtClean="0"/>
              <a:t>between</a:t>
            </a:r>
            <a:r>
              <a:rPr lang="fr-FR" b="1" dirty="0" smtClean="0"/>
              <a:t> </a:t>
            </a:r>
            <a:r>
              <a:rPr lang="fr-FR" b="1" dirty="0" err="1" smtClean="0"/>
              <a:t>operators</a:t>
            </a:r>
            <a:r>
              <a:rPr lang="fr-FR" b="1" dirty="0" smtClean="0"/>
              <a:t>!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153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Oval 75"/>
          <p:cNvSpPr>
            <a:spLocks noChangeArrowheads="1"/>
          </p:cNvSpPr>
          <p:nvPr/>
        </p:nvSpPr>
        <p:spPr bwMode="auto">
          <a:xfrm>
            <a:off x="3668713" y="1725613"/>
            <a:ext cx="4175125" cy="3959225"/>
          </a:xfrm>
          <a:prstGeom prst="ellipse">
            <a:avLst/>
          </a:prstGeom>
          <a:solidFill>
            <a:srgbClr val="E4A95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135439" y="2709863"/>
            <a:ext cx="377825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4598989" y="2709863"/>
            <a:ext cx="377825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5065714" y="2709863"/>
            <a:ext cx="377825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5530852" y="2709863"/>
            <a:ext cx="377825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5994402" y="2709863"/>
            <a:ext cx="377825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6461127" y="2709863"/>
            <a:ext cx="377825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4135439" y="3392488"/>
            <a:ext cx="385763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4610102" y="3392488"/>
            <a:ext cx="385763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5086352" y="3392488"/>
            <a:ext cx="385763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8" name="Oval 30"/>
          <p:cNvSpPr>
            <a:spLocks noChangeArrowheads="1"/>
          </p:cNvSpPr>
          <p:nvPr/>
        </p:nvSpPr>
        <p:spPr bwMode="auto">
          <a:xfrm>
            <a:off x="6037264" y="3392488"/>
            <a:ext cx="385763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>
            <a:off x="6513514" y="3392488"/>
            <a:ext cx="385763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4135439" y="4078288"/>
            <a:ext cx="385763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2" name="Oval 34"/>
          <p:cNvSpPr>
            <a:spLocks noChangeArrowheads="1"/>
          </p:cNvSpPr>
          <p:nvPr/>
        </p:nvSpPr>
        <p:spPr bwMode="auto">
          <a:xfrm>
            <a:off x="4610102" y="4078288"/>
            <a:ext cx="385763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3" name="Oval 35"/>
          <p:cNvSpPr>
            <a:spLocks noChangeArrowheads="1"/>
          </p:cNvSpPr>
          <p:nvPr/>
        </p:nvSpPr>
        <p:spPr bwMode="auto">
          <a:xfrm>
            <a:off x="5086352" y="4078288"/>
            <a:ext cx="385763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5" name="Oval 37"/>
          <p:cNvSpPr>
            <a:spLocks noChangeArrowheads="1"/>
          </p:cNvSpPr>
          <p:nvPr/>
        </p:nvSpPr>
        <p:spPr bwMode="auto">
          <a:xfrm>
            <a:off x="6037264" y="4078288"/>
            <a:ext cx="385763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6513514" y="4078288"/>
            <a:ext cx="385763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4783139" y="981075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Dilution factor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62414" y="1341438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10</a:t>
            </a:r>
            <a:r>
              <a:rPr lang="fr-FR" altLang="fr-FR" baseline="30000"/>
              <a:t>0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4489452" y="134143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10</a:t>
            </a:r>
            <a:r>
              <a:rPr lang="fr-FR" altLang="fr-FR" baseline="30000"/>
              <a:t>-1</a:t>
            </a: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5441952" y="134143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10</a:t>
            </a:r>
            <a:r>
              <a:rPr lang="fr-FR" altLang="fr-FR" baseline="30000"/>
              <a:t>-3</a:t>
            </a: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4965702" y="134143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10</a:t>
            </a:r>
            <a:r>
              <a:rPr lang="fr-FR" altLang="fr-FR" baseline="30000"/>
              <a:t>-2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5918202" y="134143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10</a:t>
            </a:r>
            <a:r>
              <a:rPr lang="fr-FR" altLang="fr-FR" baseline="30000"/>
              <a:t>-4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6394452" y="134143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10</a:t>
            </a:r>
            <a:r>
              <a:rPr lang="fr-FR" altLang="fr-FR" baseline="30000"/>
              <a:t>-5</a:t>
            </a:r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4278314" y="1700213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4711702" y="1700213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5214939" y="1700213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5646739" y="1700213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6151564" y="1700213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6654802" y="1700213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5573714" y="2852738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5719764" y="2781300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5789614" y="2925763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5719764" y="2852738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5575302" y="3397250"/>
            <a:ext cx="377825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3" name="Oval 65"/>
          <p:cNvSpPr>
            <a:spLocks noChangeArrowheads="1"/>
          </p:cNvSpPr>
          <p:nvPr/>
        </p:nvSpPr>
        <p:spPr bwMode="auto">
          <a:xfrm>
            <a:off x="5618164" y="3540125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5646739" y="3613150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6" name="Oval 68"/>
          <p:cNvSpPr>
            <a:spLocks noChangeArrowheads="1"/>
          </p:cNvSpPr>
          <p:nvPr/>
        </p:nvSpPr>
        <p:spPr bwMode="auto">
          <a:xfrm>
            <a:off x="5764214" y="3540125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8" name="Oval 70"/>
          <p:cNvSpPr>
            <a:spLocks noChangeArrowheads="1"/>
          </p:cNvSpPr>
          <p:nvPr/>
        </p:nvSpPr>
        <p:spPr bwMode="auto">
          <a:xfrm>
            <a:off x="5575302" y="4078288"/>
            <a:ext cx="377825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9" name="Oval 71"/>
          <p:cNvSpPr>
            <a:spLocks noChangeArrowheads="1"/>
          </p:cNvSpPr>
          <p:nvPr/>
        </p:nvSpPr>
        <p:spPr bwMode="auto">
          <a:xfrm>
            <a:off x="5618164" y="4221163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20" name="Oval 72"/>
          <p:cNvSpPr>
            <a:spLocks noChangeArrowheads="1"/>
          </p:cNvSpPr>
          <p:nvPr/>
        </p:nvSpPr>
        <p:spPr bwMode="auto">
          <a:xfrm>
            <a:off x="5764214" y="4149725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21" name="Oval 73"/>
          <p:cNvSpPr>
            <a:spLocks noChangeArrowheads="1"/>
          </p:cNvSpPr>
          <p:nvPr/>
        </p:nvSpPr>
        <p:spPr bwMode="auto">
          <a:xfrm>
            <a:off x="5791202" y="4365625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22" name="Oval 74"/>
          <p:cNvSpPr>
            <a:spLocks noChangeArrowheads="1"/>
          </p:cNvSpPr>
          <p:nvPr/>
        </p:nvSpPr>
        <p:spPr bwMode="auto">
          <a:xfrm>
            <a:off x="5646739" y="4149725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1039814" y="5832475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/>
              <a:t>= (4+3+4)/3</a:t>
            </a:r>
            <a:endParaRPr lang="fr-FR" altLang="fr-FR" sz="1600" baseline="30000"/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1039814" y="6130925"/>
            <a:ext cx="268446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/>
              <a:t>= mean of the spots with from 1 to 15 colonies</a:t>
            </a:r>
            <a:r>
              <a:rPr lang="fr-FR" altLang="fr-FR"/>
              <a:t>  </a:t>
            </a:r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3632202" y="6253163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dilution factor</a:t>
            </a:r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5287964" y="6146800"/>
            <a:ext cx="2736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/>
              <a:t>multiplication to have results in /mL instead of  /10µL</a:t>
            </a:r>
          </a:p>
        </p:txBody>
      </p:sp>
      <p:sp>
        <p:nvSpPr>
          <p:cNvPr id="2129" name="Text Box 81"/>
          <p:cNvSpPr txBox="1">
            <a:spLocks noChangeArrowheads="1"/>
          </p:cNvSpPr>
          <p:nvPr/>
        </p:nvSpPr>
        <p:spPr bwMode="auto">
          <a:xfrm>
            <a:off x="3416302" y="6257925"/>
            <a:ext cx="27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*</a:t>
            </a:r>
          </a:p>
        </p:txBody>
      </p:sp>
      <p:sp>
        <p:nvSpPr>
          <p:cNvPr id="2130" name="Text Box 82"/>
          <p:cNvSpPr txBox="1">
            <a:spLocks noChangeArrowheads="1"/>
          </p:cNvSpPr>
          <p:nvPr/>
        </p:nvSpPr>
        <p:spPr bwMode="auto">
          <a:xfrm>
            <a:off x="5143502" y="6278563"/>
            <a:ext cx="27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*</a:t>
            </a:r>
          </a:p>
        </p:txBody>
      </p:sp>
      <p:sp>
        <p:nvSpPr>
          <p:cNvPr id="2131" name="Text Box 83"/>
          <p:cNvSpPr txBox="1">
            <a:spLocks noChangeArrowheads="1"/>
          </p:cNvSpPr>
          <p:nvPr/>
        </p:nvSpPr>
        <p:spPr bwMode="auto">
          <a:xfrm>
            <a:off x="3389314" y="5816600"/>
            <a:ext cx="67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* 10</a:t>
            </a:r>
            <a:r>
              <a:rPr lang="fr-FR" altLang="fr-FR" baseline="30000"/>
              <a:t>3</a:t>
            </a:r>
          </a:p>
        </p:txBody>
      </p:sp>
      <p:sp>
        <p:nvSpPr>
          <p:cNvPr id="2132" name="Text Box 84"/>
          <p:cNvSpPr txBox="1">
            <a:spLocks noChangeArrowheads="1"/>
          </p:cNvSpPr>
          <p:nvPr/>
        </p:nvSpPr>
        <p:spPr bwMode="auto">
          <a:xfrm>
            <a:off x="5143502" y="5818188"/>
            <a:ext cx="67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* 10</a:t>
            </a:r>
            <a:r>
              <a:rPr lang="fr-FR" altLang="fr-FR" baseline="30000"/>
              <a:t>2</a:t>
            </a:r>
          </a:p>
        </p:txBody>
      </p:sp>
      <p:sp>
        <p:nvSpPr>
          <p:cNvPr id="2133" name="Text Box 85"/>
          <p:cNvSpPr txBox="1">
            <a:spLocks noChangeArrowheads="1"/>
          </p:cNvSpPr>
          <p:nvPr/>
        </p:nvSpPr>
        <p:spPr bwMode="auto">
          <a:xfrm>
            <a:off x="7304089" y="5816600"/>
            <a:ext cx="2014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= 3.7.10</a:t>
            </a:r>
            <a:r>
              <a:rPr lang="fr-FR" altLang="fr-FR" baseline="30000"/>
              <a:t>5</a:t>
            </a:r>
            <a:r>
              <a:rPr lang="fr-FR" altLang="fr-FR"/>
              <a:t> CFU/mL</a:t>
            </a:r>
          </a:p>
        </p:txBody>
      </p:sp>
      <p:sp>
        <p:nvSpPr>
          <p:cNvPr id="2134" name="Rectangle 86"/>
          <p:cNvSpPr>
            <a:spLocks noChangeArrowheads="1"/>
          </p:cNvSpPr>
          <p:nvPr/>
        </p:nvSpPr>
        <p:spPr bwMode="auto">
          <a:xfrm>
            <a:off x="966789" y="5753100"/>
            <a:ext cx="8353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35" name="Text Box 87"/>
          <p:cNvSpPr txBox="1">
            <a:spLocks noChangeArrowheads="1"/>
          </p:cNvSpPr>
          <p:nvPr/>
        </p:nvSpPr>
        <p:spPr bwMode="auto">
          <a:xfrm>
            <a:off x="1039814" y="3500438"/>
            <a:ext cx="2220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Spots of 10 µL each</a:t>
            </a:r>
          </a:p>
        </p:txBody>
      </p:sp>
      <p:sp>
        <p:nvSpPr>
          <p:cNvPr id="2136" name="AutoShape 88"/>
          <p:cNvSpPr>
            <a:spLocks/>
          </p:cNvSpPr>
          <p:nvPr/>
        </p:nvSpPr>
        <p:spPr bwMode="auto">
          <a:xfrm>
            <a:off x="3271839" y="2708275"/>
            <a:ext cx="215900" cy="2016125"/>
          </a:xfrm>
          <a:prstGeom prst="leftBrace">
            <a:avLst>
              <a:gd name="adj1" fmla="val 7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37" name="Line 89"/>
          <p:cNvSpPr>
            <a:spLocks noChangeShapeType="1"/>
          </p:cNvSpPr>
          <p:nvPr/>
        </p:nvSpPr>
        <p:spPr bwMode="auto">
          <a:xfrm flipH="1" flipV="1">
            <a:off x="5864227" y="4437063"/>
            <a:ext cx="15843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7499352" y="51054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Bacterial colony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303328" y="265946"/>
            <a:ext cx="976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Spots of the </a:t>
            </a:r>
            <a:r>
              <a:rPr lang="fr-FR" u="sng" dirty="0" err="1" smtClean="0"/>
              <a:t>different</a:t>
            </a:r>
            <a:r>
              <a:rPr lang="fr-FR" u="sng" dirty="0" smtClean="0"/>
              <a:t> dilutions </a:t>
            </a:r>
            <a:r>
              <a:rPr lang="fr-FR" u="sng" dirty="0" err="1" smtClean="0"/>
              <a:t>from</a:t>
            </a:r>
            <a:r>
              <a:rPr lang="fr-FR" u="sng" dirty="0" smtClean="0"/>
              <a:t> the 96-well plates on the agar and </a:t>
            </a:r>
            <a:r>
              <a:rPr lang="fr-FR" u="sng" dirty="0" err="1" smtClean="0"/>
              <a:t>reading</a:t>
            </a:r>
            <a:r>
              <a:rPr lang="fr-FR" u="sng" dirty="0" smtClean="0"/>
              <a:t> </a:t>
            </a:r>
            <a:r>
              <a:rPr lang="fr-FR" u="sng" dirty="0" err="1" smtClean="0"/>
              <a:t>after</a:t>
            </a:r>
            <a:r>
              <a:rPr lang="fr-FR" u="sng" dirty="0" smtClean="0"/>
              <a:t> incubation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1188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1504421" y="775230"/>
            <a:ext cx="7991475" cy="76358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ATB </a:t>
            </a:r>
            <a:r>
              <a:rPr lang="fi-FI" altLang="fr-FR" sz="3600" dirty="0">
                <a:solidFill>
                  <a:srgbClr val="C00000"/>
                </a:solidFill>
              </a:rPr>
              <a:t>bactericidal or bacteriostatic</a:t>
            </a:r>
          </a:p>
        </p:txBody>
      </p:sp>
      <p:sp>
        <p:nvSpPr>
          <p:cNvPr id="54278" name="ZoneTexte 2"/>
          <p:cNvSpPr txBox="1">
            <a:spLocks noChangeArrowheads="1"/>
          </p:cNvSpPr>
          <p:nvPr/>
        </p:nvSpPr>
        <p:spPr bwMode="auto">
          <a:xfrm>
            <a:off x="715433" y="1834092"/>
            <a:ext cx="911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2400" dirty="0" err="1" smtClean="0"/>
              <a:t>Bacteriostatic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antibiotic</a:t>
            </a:r>
            <a:r>
              <a:rPr lang="fr-FR" altLang="fr-FR" sz="2400" dirty="0" smtClean="0"/>
              <a:t>: </a:t>
            </a:r>
            <a:r>
              <a:rPr lang="fr-FR" altLang="fr-FR" sz="2400" b="0" dirty="0" err="1"/>
              <a:t>when</a:t>
            </a:r>
            <a:r>
              <a:rPr lang="fr-FR" altLang="fr-FR" sz="2400" b="0" dirty="0"/>
              <a:t> </a:t>
            </a:r>
            <a:r>
              <a:rPr lang="fr-FR" altLang="fr-FR" sz="2400" b="0" dirty="0" smtClean="0"/>
              <a:t>MBC </a:t>
            </a:r>
            <a:r>
              <a:rPr lang="fr-FR" altLang="fr-FR" sz="2400" b="0" dirty="0"/>
              <a:t>&gt;&gt; </a:t>
            </a:r>
            <a:r>
              <a:rPr lang="fr-FR" altLang="fr-FR" sz="2400" b="0" dirty="0" smtClean="0"/>
              <a:t>MIC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FR" altLang="fr-FR" sz="2400" b="0" dirty="0"/>
          </a:p>
          <a:p>
            <a:pPr eaLnBrk="1" hangingPunct="1">
              <a:spcBef>
                <a:spcPct val="0"/>
              </a:spcBef>
            </a:pPr>
            <a:r>
              <a:rPr lang="fr-FR" altLang="fr-FR" sz="2400" dirty="0" err="1" smtClean="0"/>
              <a:t>Bactericidal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antibiotic</a:t>
            </a:r>
            <a:r>
              <a:rPr lang="fr-FR" altLang="fr-FR" sz="2400" dirty="0" smtClean="0"/>
              <a:t>: </a:t>
            </a:r>
            <a:r>
              <a:rPr lang="fr-FR" altLang="fr-FR" sz="2400" b="0" dirty="0" err="1"/>
              <a:t>when</a:t>
            </a:r>
            <a:r>
              <a:rPr lang="fr-FR" altLang="fr-FR" sz="2400" b="0" dirty="0"/>
              <a:t> </a:t>
            </a:r>
            <a:r>
              <a:rPr lang="fr-FR" altLang="fr-FR" sz="2400" b="0" dirty="0" smtClean="0"/>
              <a:t>MBC ~ </a:t>
            </a:r>
            <a:r>
              <a:rPr lang="fr-FR" altLang="fr-FR" sz="2400" b="0" dirty="0"/>
              <a:t>MIC</a:t>
            </a:r>
          </a:p>
        </p:txBody>
      </p:sp>
      <p:sp>
        <p:nvSpPr>
          <p:cNvPr id="54279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375524" y="6266392"/>
            <a:ext cx="2657475" cy="3206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 smtClean="0"/>
              <a:t>27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33952" y="4130299"/>
            <a:ext cx="781919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33CC33"/>
                </a:solidFill>
              </a:rPr>
              <a:t>Important </a:t>
            </a:r>
            <a:r>
              <a:rPr lang="fr-FR" sz="2800" b="1" dirty="0" err="1" smtClean="0">
                <a:solidFill>
                  <a:srgbClr val="33CC33"/>
                </a:solidFill>
              </a:rPr>
              <a:t>remark</a:t>
            </a:r>
            <a:r>
              <a:rPr lang="fr-FR" sz="2800" b="1" dirty="0" smtClean="0">
                <a:solidFill>
                  <a:srgbClr val="33CC33"/>
                </a:solidFill>
              </a:rPr>
              <a:t> ! </a:t>
            </a:r>
          </a:p>
          <a:p>
            <a:endParaRPr lang="fr-FR" dirty="0" smtClean="0"/>
          </a:p>
          <a:p>
            <a:r>
              <a:rPr lang="fr-FR" b="1" dirty="0" smtClean="0"/>
              <a:t>A </a:t>
            </a:r>
            <a:r>
              <a:rPr lang="fr-FR" b="1" dirty="0" err="1" smtClean="0"/>
              <a:t>bacteriostatic</a:t>
            </a:r>
            <a:r>
              <a:rPr lang="fr-FR" b="1" dirty="0" smtClean="0"/>
              <a:t> </a:t>
            </a:r>
            <a:r>
              <a:rPr lang="fr-FR" b="1" dirty="0" err="1" smtClean="0"/>
              <a:t>antibiotic</a:t>
            </a:r>
            <a:r>
              <a:rPr lang="fr-FR" b="1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have a </a:t>
            </a:r>
            <a:r>
              <a:rPr lang="fr-FR" b="1" dirty="0" err="1" smtClean="0">
                <a:solidFill>
                  <a:srgbClr val="0000CC"/>
                </a:solidFill>
              </a:rPr>
              <a:t>bactericidal</a:t>
            </a:r>
            <a:r>
              <a:rPr lang="fr-FR" b="1" dirty="0" smtClean="0">
                <a:solidFill>
                  <a:srgbClr val="0000CC"/>
                </a:solidFill>
              </a:rPr>
              <a:t> </a:t>
            </a:r>
            <a:r>
              <a:rPr lang="fr-FR" b="1" dirty="0" err="1" smtClean="0">
                <a:solidFill>
                  <a:srgbClr val="0000CC"/>
                </a:solidFill>
              </a:rPr>
              <a:t>effect</a:t>
            </a:r>
            <a:r>
              <a:rPr lang="fr-FR" b="1" dirty="0" smtClean="0">
                <a:solidFill>
                  <a:srgbClr val="0000CC"/>
                </a:solidFill>
              </a:rPr>
              <a:t> </a:t>
            </a:r>
            <a:r>
              <a:rPr lang="fr-FR" dirty="0" err="1" smtClean="0"/>
              <a:t>when</a:t>
            </a:r>
            <a:r>
              <a:rPr lang="fr-FR" dirty="0" smtClean="0"/>
              <a:t> C&gt;&gt; MIC</a:t>
            </a:r>
          </a:p>
          <a:p>
            <a:endParaRPr lang="fr-FR" dirty="0"/>
          </a:p>
          <a:p>
            <a:r>
              <a:rPr lang="fr-FR" b="1" dirty="0"/>
              <a:t>A </a:t>
            </a:r>
            <a:r>
              <a:rPr lang="fr-FR" b="1" dirty="0" err="1" smtClean="0"/>
              <a:t>bactericidal</a:t>
            </a:r>
            <a:r>
              <a:rPr lang="fr-FR" b="1" dirty="0" smtClean="0"/>
              <a:t> </a:t>
            </a:r>
            <a:r>
              <a:rPr lang="fr-FR" b="1" dirty="0" err="1"/>
              <a:t>antibiotic</a:t>
            </a:r>
            <a:r>
              <a:rPr lang="fr-FR" b="1" dirty="0"/>
              <a:t> </a:t>
            </a:r>
            <a:r>
              <a:rPr lang="fr-FR" dirty="0" err="1"/>
              <a:t>can</a:t>
            </a:r>
            <a:r>
              <a:rPr lang="fr-FR" dirty="0"/>
              <a:t> have a </a:t>
            </a:r>
            <a:r>
              <a:rPr lang="fr-FR" b="1" dirty="0" err="1" smtClean="0">
                <a:solidFill>
                  <a:srgbClr val="0000CC"/>
                </a:solidFill>
              </a:rPr>
              <a:t>bacteriostatic</a:t>
            </a:r>
            <a:r>
              <a:rPr lang="fr-FR" b="1" dirty="0" smtClean="0">
                <a:solidFill>
                  <a:srgbClr val="0000CC"/>
                </a:solidFill>
              </a:rPr>
              <a:t> </a:t>
            </a:r>
            <a:r>
              <a:rPr lang="fr-FR" b="1" dirty="0" err="1" smtClean="0">
                <a:solidFill>
                  <a:srgbClr val="0000CC"/>
                </a:solidFill>
              </a:rPr>
              <a:t>effect</a:t>
            </a:r>
            <a:r>
              <a:rPr lang="fr-FR" b="1" dirty="0" smtClean="0">
                <a:solidFill>
                  <a:srgbClr val="0000CC"/>
                </a:solidFill>
              </a:rPr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smtClean="0"/>
              <a:t>C</a:t>
            </a:r>
            <a:r>
              <a:rPr lang="fr-FR" altLang="fr-FR" dirty="0"/>
              <a:t> ~</a:t>
            </a:r>
            <a:r>
              <a:rPr lang="fr-FR" dirty="0" smtClean="0"/>
              <a:t> </a:t>
            </a:r>
            <a:r>
              <a:rPr lang="fr-FR" dirty="0"/>
              <a:t>MIC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9084" y="2713037"/>
            <a:ext cx="6967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fr-FR" sz="4000" b="1" dirty="0" smtClean="0">
                <a:solidFill>
                  <a:srgbClr val="C00000"/>
                </a:solidFill>
              </a:rPr>
              <a:t>PD assessment </a:t>
            </a:r>
          </a:p>
          <a:p>
            <a:pPr algn="ctr"/>
            <a:r>
              <a:rPr lang="fi-FI" altLang="fr-FR" sz="4000" b="1" dirty="0" smtClean="0">
                <a:solidFill>
                  <a:srgbClr val="C00000"/>
                </a:solidFill>
              </a:rPr>
              <a:t>by Time-Kill Curves (TKC)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312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2439" y="1610452"/>
            <a:ext cx="9581155" cy="43957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i-FI" altLang="fr-FR" sz="2000" dirty="0" smtClean="0"/>
              <a:t>Methods : </a:t>
            </a:r>
          </a:p>
          <a:p>
            <a:pPr eaLnBrk="1" hangingPunct="1"/>
            <a:endParaRPr lang="fi-FI" altLang="fr-FR" sz="2000" b="0" dirty="0"/>
          </a:p>
          <a:p>
            <a:pPr eaLnBrk="1" hangingPunct="1"/>
            <a:endParaRPr lang="fi-FI" altLang="fr-FR" sz="2000" b="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36563" y="549535"/>
            <a:ext cx="8953500" cy="655117"/>
          </a:xfrm>
          <a:noFill/>
          <a:ln w="25400" cap="flat">
            <a:solidFill>
              <a:srgbClr val="FE9B03"/>
            </a:solidFill>
            <a:miter lim="800000"/>
            <a:headEnd/>
            <a:tailEnd/>
          </a:ln>
          <a:extLst/>
        </p:spPr>
        <p:txBody>
          <a:bodyPr lIns="76200" tIns="46038" rIns="76200" bIns="46038"/>
          <a:lstStyle/>
          <a:p>
            <a:pPr eaLnBrk="1" hangingPunct="1">
              <a:lnSpc>
                <a:spcPct val="110000"/>
              </a:lnSpc>
            </a:pPr>
            <a:r>
              <a:rPr lang="fi-FI" altLang="fr-FR" sz="3600" dirty="0" smtClean="0">
                <a:solidFill>
                  <a:srgbClr val="C00000"/>
                </a:solidFill>
              </a:rPr>
              <a:t>Time-kill curves </a:t>
            </a:r>
          </a:p>
        </p:txBody>
      </p:sp>
      <p:sp>
        <p:nvSpPr>
          <p:cNvPr id="645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A29E5F-BD8F-4707-BE44-7D54024BDA0C}" type="slidenum">
              <a:rPr lang="fr-FR" altLang="fr-FR" sz="1400" b="0" smtClean="0"/>
              <a:t>19</a:t>
            </a:fld>
            <a:endParaRPr lang="fr-FR" altLang="fr-FR" sz="1400" b="0" dirty="0" smtClean="0"/>
          </a:p>
        </p:txBody>
      </p:sp>
      <p:grpSp>
        <p:nvGrpSpPr>
          <p:cNvPr id="5" name="Group 317"/>
          <p:cNvGrpSpPr>
            <a:grpSpLocks/>
          </p:cNvGrpSpPr>
          <p:nvPr/>
        </p:nvGrpSpPr>
        <p:grpSpPr bwMode="auto">
          <a:xfrm>
            <a:off x="396502" y="2710786"/>
            <a:ext cx="200186" cy="1656435"/>
            <a:chOff x="3222" y="1371"/>
            <a:chExt cx="184" cy="1835"/>
          </a:xfrm>
        </p:grpSpPr>
        <p:sp>
          <p:nvSpPr>
            <p:cNvPr id="6" name="Freeform 318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1662 h 649"/>
                <a:gd name="T4" fmla="*/ 85 w 69"/>
                <a:gd name="T5" fmla="*/ 1731 h 649"/>
                <a:gd name="T6" fmla="*/ 173 w 69"/>
                <a:gd name="T7" fmla="*/ 1662 h 649"/>
                <a:gd name="T8" fmla="*/ 173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DA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" name="Freeform 319"/>
            <p:cNvSpPr>
              <a:spLocks/>
            </p:cNvSpPr>
            <p:nvPr/>
          </p:nvSpPr>
          <p:spPr bwMode="auto">
            <a:xfrm>
              <a:off x="3228" y="2261"/>
              <a:ext cx="173" cy="945"/>
            </a:xfrm>
            <a:custGeom>
              <a:avLst/>
              <a:gdLst>
                <a:gd name="T0" fmla="*/ 85 w 69"/>
                <a:gd name="T1" fmla="*/ 945 h 354"/>
                <a:gd name="T2" fmla="*/ 173 w 69"/>
                <a:gd name="T3" fmla="*/ 876 h 354"/>
                <a:gd name="T4" fmla="*/ 173 w 69"/>
                <a:gd name="T5" fmla="*/ 3 h 354"/>
                <a:gd name="T6" fmla="*/ 85 w 69"/>
                <a:gd name="T7" fmla="*/ 8 h 354"/>
                <a:gd name="T8" fmla="*/ 0 w 69"/>
                <a:gd name="T9" fmla="*/ 0 h 354"/>
                <a:gd name="T10" fmla="*/ 0 w 69"/>
                <a:gd name="T11" fmla="*/ 876 h 354"/>
                <a:gd name="T12" fmla="*/ 85 w 69"/>
                <a:gd name="T13" fmla="*/ 945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354">
                  <a:moveTo>
                    <a:pt x="34" y="354"/>
                  </a:moveTo>
                  <a:cubicBezTo>
                    <a:pt x="54" y="354"/>
                    <a:pt x="69" y="347"/>
                    <a:pt x="69" y="328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2"/>
                    <a:pt x="52" y="3"/>
                    <a:pt x="34" y="3"/>
                  </a:cubicBezTo>
                  <a:cubicBezTo>
                    <a:pt x="16" y="3"/>
                    <a:pt x="1" y="2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7"/>
                    <a:pt x="15" y="354"/>
                    <a:pt x="34" y="354"/>
                  </a:cubicBezTo>
                  <a:close/>
                </a:path>
              </a:pathLst>
            </a:custGeom>
            <a:solidFill>
              <a:srgbClr val="EC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" name="Freeform 320"/>
            <p:cNvSpPr>
              <a:spLocks/>
            </p:cNvSpPr>
            <p:nvPr/>
          </p:nvSpPr>
          <p:spPr bwMode="auto">
            <a:xfrm>
              <a:off x="3250" y="2267"/>
              <a:ext cx="125" cy="907"/>
            </a:xfrm>
            <a:custGeom>
              <a:avLst/>
              <a:gdLst>
                <a:gd name="T0" fmla="*/ 63 w 50"/>
                <a:gd name="T1" fmla="*/ 3 h 340"/>
                <a:gd name="T2" fmla="*/ 0 w 50"/>
                <a:gd name="T3" fmla="*/ 0 h 340"/>
                <a:gd name="T4" fmla="*/ 0 w 50"/>
                <a:gd name="T5" fmla="*/ 862 h 340"/>
                <a:gd name="T6" fmla="*/ 63 w 50"/>
                <a:gd name="T7" fmla="*/ 907 h 340"/>
                <a:gd name="T8" fmla="*/ 125 w 50"/>
                <a:gd name="T9" fmla="*/ 862 h 340"/>
                <a:gd name="T10" fmla="*/ 125 w 50"/>
                <a:gd name="T11" fmla="*/ 0 h 340"/>
                <a:gd name="T12" fmla="*/ 63 w 50"/>
                <a:gd name="T13" fmla="*/ 3 h 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40">
                  <a:moveTo>
                    <a:pt x="25" y="1"/>
                  </a:moveTo>
                  <a:cubicBezTo>
                    <a:pt x="16" y="1"/>
                    <a:pt x="7" y="1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36"/>
                    <a:pt x="12" y="340"/>
                    <a:pt x="25" y="340"/>
                  </a:cubicBezTo>
                  <a:cubicBezTo>
                    <a:pt x="39" y="340"/>
                    <a:pt x="50" y="336"/>
                    <a:pt x="50" y="3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1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E19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" name="Freeform 321"/>
            <p:cNvSpPr>
              <a:spLocks/>
            </p:cNvSpPr>
            <p:nvPr/>
          </p:nvSpPr>
          <p:spPr bwMode="auto">
            <a:xfrm>
              <a:off x="3250" y="1493"/>
              <a:ext cx="125" cy="776"/>
            </a:xfrm>
            <a:custGeom>
              <a:avLst/>
              <a:gdLst>
                <a:gd name="T0" fmla="*/ 0 w 50"/>
                <a:gd name="T1" fmla="*/ 0 h 291"/>
                <a:gd name="T2" fmla="*/ 0 w 50"/>
                <a:gd name="T3" fmla="*/ 773 h 291"/>
                <a:gd name="T4" fmla="*/ 63 w 50"/>
                <a:gd name="T5" fmla="*/ 776 h 291"/>
                <a:gd name="T6" fmla="*/ 125 w 50"/>
                <a:gd name="T7" fmla="*/ 773 h 291"/>
                <a:gd name="T8" fmla="*/ 125 w 50"/>
                <a:gd name="T9" fmla="*/ 0 h 291"/>
                <a:gd name="T10" fmla="*/ 0 w 50"/>
                <a:gd name="T11" fmla="*/ 0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91">
                  <a:moveTo>
                    <a:pt x="0" y="0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7" y="291"/>
                    <a:pt x="16" y="291"/>
                    <a:pt x="25" y="291"/>
                  </a:cubicBezTo>
                  <a:cubicBezTo>
                    <a:pt x="35" y="291"/>
                    <a:pt x="44" y="291"/>
                    <a:pt x="50" y="29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" name="Freeform 322"/>
            <p:cNvSpPr>
              <a:spLocks/>
            </p:cNvSpPr>
            <p:nvPr/>
          </p:nvSpPr>
          <p:spPr bwMode="auto">
            <a:xfrm>
              <a:off x="3228" y="2253"/>
              <a:ext cx="173" cy="16"/>
            </a:xfrm>
            <a:custGeom>
              <a:avLst/>
              <a:gdLst>
                <a:gd name="T0" fmla="*/ 0 w 69"/>
                <a:gd name="T1" fmla="*/ 8 h 6"/>
                <a:gd name="T2" fmla="*/ 85 w 69"/>
                <a:gd name="T3" fmla="*/ 16 h 6"/>
                <a:gd name="T4" fmla="*/ 173 w 69"/>
                <a:gd name="T5" fmla="*/ 8 h 6"/>
                <a:gd name="T6" fmla="*/ 173 w 69"/>
                <a:gd name="T7" fmla="*/ 8 h 6"/>
                <a:gd name="T8" fmla="*/ 85 w 69"/>
                <a:gd name="T9" fmla="*/ 0 h 6"/>
                <a:gd name="T10" fmla="*/ 0 w 69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6">
                  <a:moveTo>
                    <a:pt x="0" y="3"/>
                  </a:moveTo>
                  <a:cubicBezTo>
                    <a:pt x="1" y="5"/>
                    <a:pt x="16" y="6"/>
                    <a:pt x="34" y="6"/>
                  </a:cubicBezTo>
                  <a:cubicBezTo>
                    <a:pt x="52" y="6"/>
                    <a:pt x="67" y="5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1"/>
                    <a:pt x="53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solidFill>
              <a:srgbClr val="F5D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" name="Freeform 323"/>
            <p:cNvSpPr>
              <a:spLocks/>
            </p:cNvSpPr>
            <p:nvPr/>
          </p:nvSpPr>
          <p:spPr bwMode="auto">
            <a:xfrm>
              <a:off x="3313" y="2267"/>
              <a:ext cx="62" cy="907"/>
            </a:xfrm>
            <a:custGeom>
              <a:avLst/>
              <a:gdLst>
                <a:gd name="T0" fmla="*/ 52 w 25"/>
                <a:gd name="T1" fmla="*/ 3 h 340"/>
                <a:gd name="T2" fmla="*/ 52 w 25"/>
                <a:gd name="T3" fmla="*/ 854 h 340"/>
                <a:gd name="T4" fmla="*/ 0 w 25"/>
                <a:gd name="T5" fmla="*/ 907 h 340"/>
                <a:gd name="T6" fmla="*/ 62 w 25"/>
                <a:gd name="T7" fmla="*/ 862 h 340"/>
                <a:gd name="T8" fmla="*/ 62 w 25"/>
                <a:gd name="T9" fmla="*/ 0 h 340"/>
                <a:gd name="T10" fmla="*/ 52 w 25"/>
                <a:gd name="T11" fmla="*/ 3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40">
                  <a:moveTo>
                    <a:pt x="21" y="1"/>
                  </a:moveTo>
                  <a:cubicBezTo>
                    <a:pt x="21" y="320"/>
                    <a:pt x="21" y="320"/>
                    <a:pt x="21" y="320"/>
                  </a:cubicBezTo>
                  <a:cubicBezTo>
                    <a:pt x="21" y="335"/>
                    <a:pt x="10" y="339"/>
                    <a:pt x="0" y="340"/>
                  </a:cubicBezTo>
                  <a:cubicBezTo>
                    <a:pt x="14" y="340"/>
                    <a:pt x="25" y="336"/>
                    <a:pt x="25" y="3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D56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" name="Freeform 324"/>
            <p:cNvSpPr>
              <a:spLocks/>
            </p:cNvSpPr>
            <p:nvPr/>
          </p:nvSpPr>
          <p:spPr bwMode="auto">
            <a:xfrm>
              <a:off x="3365" y="1493"/>
              <a:ext cx="10" cy="776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776 h 291"/>
                <a:gd name="T4" fmla="*/ 10 w 4"/>
                <a:gd name="T5" fmla="*/ 773 h 291"/>
                <a:gd name="T6" fmla="*/ 10 w 4"/>
                <a:gd name="T7" fmla="*/ 0 h 291"/>
                <a:gd name="T8" fmla="*/ 0 w 4"/>
                <a:gd name="T9" fmla="*/ 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" y="291"/>
                    <a:pt x="3" y="291"/>
                    <a:pt x="4" y="29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" name="Freeform 325"/>
            <p:cNvSpPr>
              <a:spLocks/>
            </p:cNvSpPr>
            <p:nvPr/>
          </p:nvSpPr>
          <p:spPr bwMode="auto">
            <a:xfrm>
              <a:off x="3315" y="1480"/>
              <a:ext cx="75" cy="1715"/>
            </a:xfrm>
            <a:custGeom>
              <a:avLst/>
              <a:gdLst>
                <a:gd name="T0" fmla="*/ 68 w 30"/>
                <a:gd name="T1" fmla="*/ 8 h 643"/>
                <a:gd name="T2" fmla="*/ 68 w 30"/>
                <a:gd name="T3" fmla="*/ 1664 h 643"/>
                <a:gd name="T4" fmla="*/ 0 w 30"/>
                <a:gd name="T5" fmla="*/ 1715 h 643"/>
                <a:gd name="T6" fmla="*/ 75 w 30"/>
                <a:gd name="T7" fmla="*/ 1667 h 643"/>
                <a:gd name="T8" fmla="*/ 75 w 30"/>
                <a:gd name="T9" fmla="*/ 0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643">
                  <a:moveTo>
                    <a:pt x="27" y="3"/>
                  </a:moveTo>
                  <a:cubicBezTo>
                    <a:pt x="27" y="20"/>
                    <a:pt x="27" y="614"/>
                    <a:pt x="27" y="624"/>
                  </a:cubicBezTo>
                  <a:cubicBezTo>
                    <a:pt x="27" y="634"/>
                    <a:pt x="10" y="643"/>
                    <a:pt x="0" y="643"/>
                  </a:cubicBezTo>
                  <a:cubicBezTo>
                    <a:pt x="10" y="643"/>
                    <a:pt x="30" y="641"/>
                    <a:pt x="30" y="625"/>
                  </a:cubicBezTo>
                  <a:cubicBezTo>
                    <a:pt x="30" y="609"/>
                    <a:pt x="30" y="11"/>
                    <a:pt x="30" y="0"/>
                  </a:cubicBezTo>
                </a:path>
              </a:pathLst>
            </a:custGeom>
            <a:solidFill>
              <a:srgbClr val="9F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" name="Freeform 326"/>
            <p:cNvSpPr>
              <a:spLocks/>
            </p:cNvSpPr>
            <p:nvPr/>
          </p:nvSpPr>
          <p:spPr bwMode="auto">
            <a:xfrm>
              <a:off x="3315" y="2267"/>
              <a:ext cx="75" cy="928"/>
            </a:xfrm>
            <a:custGeom>
              <a:avLst/>
              <a:gdLst>
                <a:gd name="T0" fmla="*/ 75 w 30"/>
                <a:gd name="T1" fmla="*/ 0 h 348"/>
                <a:gd name="T2" fmla="*/ 68 w 30"/>
                <a:gd name="T3" fmla="*/ 0 h 348"/>
                <a:gd name="T4" fmla="*/ 68 w 30"/>
                <a:gd name="T5" fmla="*/ 877 h 348"/>
                <a:gd name="T6" fmla="*/ 0 w 30"/>
                <a:gd name="T7" fmla="*/ 928 h 348"/>
                <a:gd name="T8" fmla="*/ 75 w 30"/>
                <a:gd name="T9" fmla="*/ 880 h 348"/>
                <a:gd name="T10" fmla="*/ 75 w 30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48">
                  <a:moveTo>
                    <a:pt x="30" y="0"/>
                  </a:moveTo>
                  <a:cubicBezTo>
                    <a:pt x="29" y="0"/>
                    <a:pt x="28" y="0"/>
                    <a:pt x="27" y="0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7" y="339"/>
                    <a:pt x="10" y="348"/>
                    <a:pt x="0" y="348"/>
                  </a:cubicBezTo>
                  <a:cubicBezTo>
                    <a:pt x="10" y="348"/>
                    <a:pt x="30" y="346"/>
                    <a:pt x="30" y="33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B8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5" name="Freeform 327"/>
            <p:cNvSpPr>
              <a:spLocks/>
            </p:cNvSpPr>
            <p:nvPr/>
          </p:nvSpPr>
          <p:spPr bwMode="auto">
            <a:xfrm>
              <a:off x="3393" y="2261"/>
              <a:ext cx="8" cy="6"/>
            </a:xfrm>
            <a:custGeom>
              <a:avLst/>
              <a:gdLst>
                <a:gd name="T0" fmla="*/ 0 w 3"/>
                <a:gd name="T1" fmla="*/ 6 h 2"/>
                <a:gd name="T2" fmla="*/ 8 w 3"/>
                <a:gd name="T3" fmla="*/ 0 h 2"/>
                <a:gd name="T4" fmla="*/ 8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" name="Freeform 328"/>
            <p:cNvSpPr>
              <a:spLocks/>
            </p:cNvSpPr>
            <p:nvPr/>
          </p:nvSpPr>
          <p:spPr bwMode="auto">
            <a:xfrm>
              <a:off x="3365" y="2267"/>
              <a:ext cx="28" cy="2"/>
            </a:xfrm>
            <a:custGeom>
              <a:avLst/>
              <a:gdLst>
                <a:gd name="T0" fmla="*/ 0 w 11"/>
                <a:gd name="T1" fmla="*/ 2 h 1"/>
                <a:gd name="T2" fmla="*/ 28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4" y="1"/>
                    <a:pt x="8" y="0"/>
                    <a:pt x="11" y="0"/>
                  </a:cubicBezTo>
                </a:path>
              </a:pathLst>
            </a:custGeom>
            <a:noFill/>
            <a:ln w="3175" cap="rnd">
              <a:solidFill>
                <a:srgbClr val="B18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" name="Freeform 329"/>
            <p:cNvSpPr>
              <a:spLocks/>
            </p:cNvSpPr>
            <p:nvPr/>
          </p:nvSpPr>
          <p:spPr bwMode="auto">
            <a:xfrm>
              <a:off x="3228" y="2261"/>
              <a:ext cx="137" cy="8"/>
            </a:xfrm>
            <a:custGeom>
              <a:avLst/>
              <a:gdLst>
                <a:gd name="T0" fmla="*/ 0 w 55"/>
                <a:gd name="T1" fmla="*/ 0 h 3"/>
                <a:gd name="T2" fmla="*/ 85 w 55"/>
                <a:gd name="T3" fmla="*/ 8 h 3"/>
                <a:gd name="T4" fmla="*/ 137 w 55"/>
                <a:gd name="T5" fmla="*/ 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" y="2"/>
                    <a:pt x="16" y="3"/>
                    <a:pt x="34" y="3"/>
                  </a:cubicBezTo>
                  <a:cubicBezTo>
                    <a:pt x="42" y="3"/>
                    <a:pt x="49" y="3"/>
                    <a:pt x="55" y="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" name="Freeform 330"/>
            <p:cNvSpPr>
              <a:spLocks/>
            </p:cNvSpPr>
            <p:nvPr/>
          </p:nvSpPr>
          <p:spPr bwMode="auto">
            <a:xfrm>
              <a:off x="3228" y="2253"/>
              <a:ext cx="135" cy="8"/>
            </a:xfrm>
            <a:custGeom>
              <a:avLst/>
              <a:gdLst>
                <a:gd name="T0" fmla="*/ 135 w 54"/>
                <a:gd name="T1" fmla="*/ 3 h 3"/>
                <a:gd name="T2" fmla="*/ 85 w 54"/>
                <a:gd name="T3" fmla="*/ 0 h 3"/>
                <a:gd name="T4" fmla="*/ 0 w 54"/>
                <a:gd name="T5" fmla="*/ 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">
                  <a:moveTo>
                    <a:pt x="54" y="1"/>
                  </a:moveTo>
                  <a:cubicBezTo>
                    <a:pt x="49" y="0"/>
                    <a:pt x="42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" name="Freeform 331"/>
            <p:cNvSpPr>
              <a:spLocks/>
            </p:cNvSpPr>
            <p:nvPr/>
          </p:nvSpPr>
          <p:spPr bwMode="auto">
            <a:xfrm>
              <a:off x="3363" y="2256"/>
              <a:ext cx="27" cy="3"/>
            </a:xfrm>
            <a:custGeom>
              <a:avLst/>
              <a:gdLst>
                <a:gd name="T0" fmla="*/ 27 w 11"/>
                <a:gd name="T1" fmla="*/ 3 h 1"/>
                <a:gd name="T2" fmla="*/ 0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D91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" name="Freeform 332"/>
            <p:cNvSpPr>
              <a:spLocks/>
            </p:cNvSpPr>
            <p:nvPr/>
          </p:nvSpPr>
          <p:spPr bwMode="auto">
            <a:xfrm>
              <a:off x="3390" y="2259"/>
              <a:ext cx="11" cy="2"/>
            </a:xfrm>
            <a:custGeom>
              <a:avLst/>
              <a:gdLst>
                <a:gd name="T0" fmla="*/ 11 w 4"/>
                <a:gd name="T1" fmla="*/ 2 h 1"/>
                <a:gd name="T2" fmla="*/ 0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" name="Freeform 333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1662 h 649"/>
                <a:gd name="T4" fmla="*/ 85 w 69"/>
                <a:gd name="T5" fmla="*/ 1731 h 649"/>
                <a:gd name="T6" fmla="*/ 173 w 69"/>
                <a:gd name="T7" fmla="*/ 1662 h 649"/>
                <a:gd name="T8" fmla="*/ 173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" name="Freeform 334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80 w 65"/>
                <a:gd name="T1" fmla="*/ 98 h 37"/>
                <a:gd name="T2" fmla="*/ 163 w 65"/>
                <a:gd name="T3" fmla="*/ 90 h 37"/>
                <a:gd name="T4" fmla="*/ 163 w 65"/>
                <a:gd name="T5" fmla="*/ 5 h 37"/>
                <a:gd name="T6" fmla="*/ 80 w 65"/>
                <a:gd name="T7" fmla="*/ 0 h 37"/>
                <a:gd name="T8" fmla="*/ 0 w 65"/>
                <a:gd name="T9" fmla="*/ 5 h 37"/>
                <a:gd name="T10" fmla="*/ 0 w 65"/>
                <a:gd name="T11" fmla="*/ 90 h 37"/>
                <a:gd name="T12" fmla="*/ 80 w 65"/>
                <a:gd name="T13" fmla="*/ 9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solidFill>
              <a:srgbClr val="A9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3" name="Freeform 335"/>
            <p:cNvSpPr>
              <a:spLocks/>
            </p:cNvSpPr>
            <p:nvPr/>
          </p:nvSpPr>
          <p:spPr bwMode="auto">
            <a:xfrm>
              <a:off x="3238" y="1507"/>
              <a:ext cx="152" cy="77"/>
            </a:xfrm>
            <a:custGeom>
              <a:avLst/>
              <a:gdLst>
                <a:gd name="T0" fmla="*/ 152 w 61"/>
                <a:gd name="T1" fmla="*/ 0 h 29"/>
                <a:gd name="T2" fmla="*/ 152 w 61"/>
                <a:gd name="T3" fmla="*/ 0 h 29"/>
                <a:gd name="T4" fmla="*/ 137 w 61"/>
                <a:gd name="T5" fmla="*/ 48 h 29"/>
                <a:gd name="T6" fmla="*/ 125 w 61"/>
                <a:gd name="T7" fmla="*/ 56 h 29"/>
                <a:gd name="T8" fmla="*/ 45 w 61"/>
                <a:gd name="T9" fmla="*/ 66 h 29"/>
                <a:gd name="T10" fmla="*/ 0 w 61"/>
                <a:gd name="T11" fmla="*/ 69 h 29"/>
                <a:gd name="T12" fmla="*/ 75 w 61"/>
                <a:gd name="T13" fmla="*/ 77 h 29"/>
                <a:gd name="T14" fmla="*/ 152 w 61"/>
                <a:gd name="T15" fmla="*/ 69 h 29"/>
                <a:gd name="T16" fmla="*/ 152 w 61"/>
                <a:gd name="T17" fmla="*/ 64 h 29"/>
                <a:gd name="T18" fmla="*/ 152 w 61"/>
                <a:gd name="T19" fmla="*/ 64 h 29"/>
                <a:gd name="T20" fmla="*/ 152 w 61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29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6"/>
                    <a:pt x="59" y="15"/>
                    <a:pt x="55" y="18"/>
                  </a:cubicBezTo>
                  <a:cubicBezTo>
                    <a:pt x="54" y="19"/>
                    <a:pt x="52" y="20"/>
                    <a:pt x="50" y="21"/>
                  </a:cubicBezTo>
                  <a:cubicBezTo>
                    <a:pt x="42" y="24"/>
                    <a:pt x="27" y="26"/>
                    <a:pt x="18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4" y="29"/>
                    <a:pt x="30" y="29"/>
                  </a:cubicBezTo>
                  <a:cubicBezTo>
                    <a:pt x="46" y="29"/>
                    <a:pt x="59" y="28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26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4" name="Freeform 336"/>
            <p:cNvSpPr>
              <a:spLocks/>
            </p:cNvSpPr>
            <p:nvPr/>
          </p:nvSpPr>
          <p:spPr bwMode="auto">
            <a:xfrm>
              <a:off x="3235" y="1517"/>
              <a:ext cx="80" cy="38"/>
            </a:xfrm>
            <a:custGeom>
              <a:avLst/>
              <a:gdLst>
                <a:gd name="T0" fmla="*/ 0 w 32"/>
                <a:gd name="T1" fmla="*/ 38 h 14"/>
                <a:gd name="T2" fmla="*/ 0 w 32"/>
                <a:gd name="T3" fmla="*/ 0 h 14"/>
                <a:gd name="T4" fmla="*/ 80 w 32"/>
                <a:gd name="T5" fmla="*/ 3 h 14"/>
                <a:gd name="T6" fmla="*/ 13 w 32"/>
                <a:gd name="T7" fmla="*/ 11 h 14"/>
                <a:gd name="T8" fmla="*/ 0 w 32"/>
                <a:gd name="T9" fmla="*/ 3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4" y="1"/>
                    <a:pt x="32" y="1"/>
                  </a:cubicBezTo>
                  <a:cubicBezTo>
                    <a:pt x="27" y="3"/>
                    <a:pt x="8" y="4"/>
                    <a:pt x="5" y="4"/>
                  </a:cubicBezTo>
                  <a:cubicBezTo>
                    <a:pt x="1" y="5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CFC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5" name="Freeform 337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80 w 65"/>
                <a:gd name="T1" fmla="*/ 98 h 37"/>
                <a:gd name="T2" fmla="*/ 163 w 65"/>
                <a:gd name="T3" fmla="*/ 90 h 37"/>
                <a:gd name="T4" fmla="*/ 163 w 65"/>
                <a:gd name="T5" fmla="*/ 5 h 37"/>
                <a:gd name="T6" fmla="*/ 80 w 65"/>
                <a:gd name="T7" fmla="*/ 0 h 37"/>
                <a:gd name="T8" fmla="*/ 0 w 65"/>
                <a:gd name="T9" fmla="*/ 5 h 37"/>
                <a:gd name="T10" fmla="*/ 0 w 65"/>
                <a:gd name="T11" fmla="*/ 90 h 37"/>
                <a:gd name="T12" fmla="*/ 80 w 65"/>
                <a:gd name="T13" fmla="*/ 9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6" name="Oval 338"/>
            <p:cNvSpPr>
              <a:spLocks noChangeArrowheads="1"/>
            </p:cNvSpPr>
            <p:nvPr/>
          </p:nvSpPr>
          <p:spPr bwMode="auto">
            <a:xfrm>
              <a:off x="3260" y="1571"/>
              <a:ext cx="28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" name="Oval 339"/>
            <p:cNvSpPr>
              <a:spLocks noChangeArrowheads="1"/>
            </p:cNvSpPr>
            <p:nvPr/>
          </p:nvSpPr>
          <p:spPr bwMode="auto">
            <a:xfrm>
              <a:off x="329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" name="Oval 340"/>
            <p:cNvSpPr>
              <a:spLocks noChangeArrowheads="1"/>
            </p:cNvSpPr>
            <p:nvPr/>
          </p:nvSpPr>
          <p:spPr bwMode="auto">
            <a:xfrm>
              <a:off x="3280" y="226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" name="Oval 341"/>
            <p:cNvSpPr>
              <a:spLocks noChangeArrowheads="1"/>
            </p:cNvSpPr>
            <p:nvPr/>
          </p:nvSpPr>
          <p:spPr bwMode="auto">
            <a:xfrm>
              <a:off x="3305" y="2267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" name="Oval 342"/>
            <p:cNvSpPr>
              <a:spLocks noChangeArrowheads="1"/>
            </p:cNvSpPr>
            <p:nvPr/>
          </p:nvSpPr>
          <p:spPr bwMode="auto">
            <a:xfrm>
              <a:off x="3265" y="2264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" name="Oval 343"/>
            <p:cNvSpPr>
              <a:spLocks noChangeArrowheads="1"/>
            </p:cNvSpPr>
            <p:nvPr/>
          </p:nvSpPr>
          <p:spPr bwMode="auto">
            <a:xfrm>
              <a:off x="324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" name="Freeform 344"/>
            <p:cNvSpPr>
              <a:spLocks/>
            </p:cNvSpPr>
            <p:nvPr/>
          </p:nvSpPr>
          <p:spPr bwMode="auto">
            <a:xfrm>
              <a:off x="3245" y="1525"/>
              <a:ext cx="58" cy="1649"/>
            </a:xfrm>
            <a:custGeom>
              <a:avLst/>
              <a:gdLst>
                <a:gd name="T0" fmla="*/ 13 w 23"/>
                <a:gd name="T1" fmla="*/ 1596 h 618"/>
                <a:gd name="T2" fmla="*/ 58 w 23"/>
                <a:gd name="T3" fmla="*/ 1649 h 618"/>
                <a:gd name="T4" fmla="*/ 0 w 23"/>
                <a:gd name="T5" fmla="*/ 1609 h 618"/>
                <a:gd name="T6" fmla="*/ 0 w 23"/>
                <a:gd name="T7" fmla="*/ 0 h 618"/>
                <a:gd name="T8" fmla="*/ 13 w 23"/>
                <a:gd name="T9" fmla="*/ 1596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18">
                  <a:moveTo>
                    <a:pt x="5" y="598"/>
                  </a:moveTo>
                  <a:cubicBezTo>
                    <a:pt x="5" y="613"/>
                    <a:pt x="16" y="617"/>
                    <a:pt x="23" y="618"/>
                  </a:cubicBezTo>
                  <a:cubicBezTo>
                    <a:pt x="10" y="618"/>
                    <a:pt x="0" y="616"/>
                    <a:pt x="0" y="6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83"/>
                    <a:pt x="5" y="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3" name="Freeform 345"/>
            <p:cNvSpPr>
              <a:spLocks/>
            </p:cNvSpPr>
            <p:nvPr/>
          </p:nvSpPr>
          <p:spPr bwMode="auto">
            <a:xfrm>
              <a:off x="3313" y="1499"/>
              <a:ext cx="70" cy="1696"/>
            </a:xfrm>
            <a:custGeom>
              <a:avLst/>
              <a:gdLst>
                <a:gd name="T0" fmla="*/ 3 w 28"/>
                <a:gd name="T1" fmla="*/ 1696 h 636"/>
                <a:gd name="T2" fmla="*/ 70 w 28"/>
                <a:gd name="T3" fmla="*/ 1645 h 636"/>
                <a:gd name="T4" fmla="*/ 70 w 28"/>
                <a:gd name="T5" fmla="*/ 0 h 636"/>
                <a:gd name="T6" fmla="*/ 63 w 28"/>
                <a:gd name="T7" fmla="*/ 0 h 636"/>
                <a:gd name="T8" fmla="*/ 63 w 28"/>
                <a:gd name="T9" fmla="*/ 1629 h 636"/>
                <a:gd name="T10" fmla="*/ 0 w 28"/>
                <a:gd name="T11" fmla="*/ 1696 h 6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636">
                  <a:moveTo>
                    <a:pt x="1" y="636"/>
                  </a:moveTo>
                  <a:cubicBezTo>
                    <a:pt x="11" y="636"/>
                    <a:pt x="28" y="627"/>
                    <a:pt x="28" y="617"/>
                  </a:cubicBezTo>
                  <a:cubicBezTo>
                    <a:pt x="28" y="607"/>
                    <a:pt x="28" y="16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611"/>
                    <a:pt x="25" y="611"/>
                    <a:pt x="25" y="611"/>
                  </a:cubicBezTo>
                  <a:cubicBezTo>
                    <a:pt x="25" y="624"/>
                    <a:pt x="14" y="636"/>
                    <a:pt x="0" y="6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4" name="Freeform 34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184 w 73"/>
                <a:gd name="T1" fmla="*/ 127 h 52"/>
                <a:gd name="T2" fmla="*/ 184 w 73"/>
                <a:gd name="T3" fmla="*/ 11 h 52"/>
                <a:gd name="T4" fmla="*/ 91 w 73"/>
                <a:gd name="T5" fmla="*/ 0 h 52"/>
                <a:gd name="T6" fmla="*/ 0 w 73"/>
                <a:gd name="T7" fmla="*/ 11 h 52"/>
                <a:gd name="T8" fmla="*/ 0 w 73"/>
                <a:gd name="T9" fmla="*/ 127 h 52"/>
                <a:gd name="T10" fmla="*/ 0 w 73"/>
                <a:gd name="T11" fmla="*/ 127 h 52"/>
                <a:gd name="T12" fmla="*/ 91 w 73"/>
                <a:gd name="T13" fmla="*/ 138 h 52"/>
                <a:gd name="T14" fmla="*/ 184 w 73"/>
                <a:gd name="T15" fmla="*/ 12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solidFill>
              <a:srgbClr val="63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5" name="Line 347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6" name="Line 348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7" name="Line 349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8" name="Line 350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9" name="Line 351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0" name="Line 352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1" name="Line 353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2" name="Line 354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3" name="Line 355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4" name="Line 356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5" name="Line 357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6" name="Line 358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7" name="Line 359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8" name="Line 360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9" name="Line 361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0" name="Line 362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1" name="Line 363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2" name="Line 364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" name="Line 365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4" name="Line 366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5" name="Line 367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6" name="Line 368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7" name="Line 369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8" name="Line 370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9" name="Line 371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0" name="Line 372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1" name="Line 373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2" name="Line 374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3" name="Line 375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4" name="Line 376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5" name="Line 377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6" name="Line 378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7" name="Line 379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8" name="Line 380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9" name="Line 381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0" name="Line 382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1" name="Line 383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2" name="Line 384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3" name="Line 385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4" name="Line 386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5" name="Line 387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6" name="Line 388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7" name="Line 389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8" name="Line 390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9" name="Line 391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0" name="Line 392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1" name="Line 393"/>
            <p:cNvSpPr>
              <a:spLocks noChangeShapeType="1"/>
            </p:cNvSpPr>
            <p:nvPr/>
          </p:nvSpPr>
          <p:spPr bwMode="auto">
            <a:xfrm flipV="1">
              <a:off x="339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2" name="Line 394"/>
            <p:cNvSpPr>
              <a:spLocks noChangeShapeType="1"/>
            </p:cNvSpPr>
            <p:nvPr/>
          </p:nvSpPr>
          <p:spPr bwMode="auto">
            <a:xfrm flipV="1">
              <a:off x="3375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3" name="Line 395"/>
            <p:cNvSpPr>
              <a:spLocks noChangeShapeType="1"/>
            </p:cNvSpPr>
            <p:nvPr/>
          </p:nvSpPr>
          <p:spPr bwMode="auto">
            <a:xfrm flipV="1">
              <a:off x="336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4" name="Line 396"/>
            <p:cNvSpPr>
              <a:spLocks noChangeShapeType="1"/>
            </p:cNvSpPr>
            <p:nvPr/>
          </p:nvSpPr>
          <p:spPr bwMode="auto">
            <a:xfrm flipV="1">
              <a:off x="334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5" name="Line 397"/>
            <p:cNvSpPr>
              <a:spLocks noChangeShapeType="1"/>
            </p:cNvSpPr>
            <p:nvPr/>
          </p:nvSpPr>
          <p:spPr bwMode="auto">
            <a:xfrm flipV="1">
              <a:off x="332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6" name="Line 398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7" name="Line 399"/>
            <p:cNvSpPr>
              <a:spLocks noChangeShapeType="1"/>
            </p:cNvSpPr>
            <p:nvPr/>
          </p:nvSpPr>
          <p:spPr bwMode="auto">
            <a:xfrm>
              <a:off x="329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8" name="Line 400"/>
            <p:cNvSpPr>
              <a:spLocks noChangeShapeType="1"/>
            </p:cNvSpPr>
            <p:nvPr/>
          </p:nvSpPr>
          <p:spPr bwMode="auto">
            <a:xfrm>
              <a:off x="328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9" name="Line 401"/>
            <p:cNvSpPr>
              <a:spLocks noChangeShapeType="1"/>
            </p:cNvSpPr>
            <p:nvPr/>
          </p:nvSpPr>
          <p:spPr bwMode="auto">
            <a:xfrm>
              <a:off x="326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0" name="Line 402"/>
            <p:cNvSpPr>
              <a:spLocks noChangeShapeType="1"/>
            </p:cNvSpPr>
            <p:nvPr/>
          </p:nvSpPr>
          <p:spPr bwMode="auto">
            <a:xfrm>
              <a:off x="3253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1" name="Line 403"/>
            <p:cNvSpPr>
              <a:spLocks noChangeShapeType="1"/>
            </p:cNvSpPr>
            <p:nvPr/>
          </p:nvSpPr>
          <p:spPr bwMode="auto">
            <a:xfrm>
              <a:off x="3238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2" name="Freeform 404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184 w 73"/>
                <a:gd name="T1" fmla="*/ 10 h 7"/>
                <a:gd name="T2" fmla="*/ 91 w 73"/>
                <a:gd name="T3" fmla="*/ 0 h 7"/>
                <a:gd name="T4" fmla="*/ 0 w 73"/>
                <a:gd name="T5" fmla="*/ 10 h 7"/>
                <a:gd name="T6" fmla="*/ 0 w 73"/>
                <a:gd name="T7" fmla="*/ 10 h 7"/>
                <a:gd name="T8" fmla="*/ 91 w 73"/>
                <a:gd name="T9" fmla="*/ 18 h 7"/>
                <a:gd name="T10" fmla="*/ 184 w 73"/>
                <a:gd name="T11" fmla="*/ 1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solidFill>
              <a:srgbClr val="DB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3" name="Freeform 405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184 w 73"/>
                <a:gd name="T1" fmla="*/ 10 h 7"/>
                <a:gd name="T2" fmla="*/ 91 w 73"/>
                <a:gd name="T3" fmla="*/ 0 h 7"/>
                <a:gd name="T4" fmla="*/ 0 w 73"/>
                <a:gd name="T5" fmla="*/ 10 h 7"/>
                <a:gd name="T6" fmla="*/ 0 w 73"/>
                <a:gd name="T7" fmla="*/ 10 h 7"/>
                <a:gd name="T8" fmla="*/ 91 w 73"/>
                <a:gd name="T9" fmla="*/ 18 h 7"/>
                <a:gd name="T10" fmla="*/ 184 w 73"/>
                <a:gd name="T11" fmla="*/ 1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4" name="Freeform 40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184 w 73"/>
                <a:gd name="T1" fmla="*/ 127 h 52"/>
                <a:gd name="T2" fmla="*/ 184 w 73"/>
                <a:gd name="T3" fmla="*/ 11 h 52"/>
                <a:gd name="T4" fmla="*/ 91 w 73"/>
                <a:gd name="T5" fmla="*/ 0 h 52"/>
                <a:gd name="T6" fmla="*/ 0 w 73"/>
                <a:gd name="T7" fmla="*/ 11 h 52"/>
                <a:gd name="T8" fmla="*/ 0 w 73"/>
                <a:gd name="T9" fmla="*/ 127 h 52"/>
                <a:gd name="T10" fmla="*/ 0 w 73"/>
                <a:gd name="T11" fmla="*/ 127 h 52"/>
                <a:gd name="T12" fmla="*/ 91 w 73"/>
                <a:gd name="T13" fmla="*/ 138 h 52"/>
                <a:gd name="T14" fmla="*/ 184 w 73"/>
                <a:gd name="T15" fmla="*/ 12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95" name="Group 317"/>
          <p:cNvGrpSpPr>
            <a:grpSpLocks/>
          </p:cNvGrpSpPr>
          <p:nvPr/>
        </p:nvGrpSpPr>
        <p:grpSpPr bwMode="auto">
          <a:xfrm>
            <a:off x="1013850" y="2710786"/>
            <a:ext cx="200186" cy="1656435"/>
            <a:chOff x="3222" y="1371"/>
            <a:chExt cx="184" cy="1835"/>
          </a:xfrm>
        </p:grpSpPr>
        <p:sp>
          <p:nvSpPr>
            <p:cNvPr id="96" name="Freeform 318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1662 h 649"/>
                <a:gd name="T4" fmla="*/ 85 w 69"/>
                <a:gd name="T5" fmla="*/ 1731 h 649"/>
                <a:gd name="T6" fmla="*/ 173 w 69"/>
                <a:gd name="T7" fmla="*/ 1662 h 649"/>
                <a:gd name="T8" fmla="*/ 173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DA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7" name="Freeform 319"/>
            <p:cNvSpPr>
              <a:spLocks/>
            </p:cNvSpPr>
            <p:nvPr/>
          </p:nvSpPr>
          <p:spPr bwMode="auto">
            <a:xfrm>
              <a:off x="3228" y="2261"/>
              <a:ext cx="173" cy="945"/>
            </a:xfrm>
            <a:custGeom>
              <a:avLst/>
              <a:gdLst>
                <a:gd name="T0" fmla="*/ 85 w 69"/>
                <a:gd name="T1" fmla="*/ 945 h 354"/>
                <a:gd name="T2" fmla="*/ 173 w 69"/>
                <a:gd name="T3" fmla="*/ 876 h 354"/>
                <a:gd name="T4" fmla="*/ 173 w 69"/>
                <a:gd name="T5" fmla="*/ 3 h 354"/>
                <a:gd name="T6" fmla="*/ 85 w 69"/>
                <a:gd name="T7" fmla="*/ 8 h 354"/>
                <a:gd name="T8" fmla="*/ 0 w 69"/>
                <a:gd name="T9" fmla="*/ 0 h 354"/>
                <a:gd name="T10" fmla="*/ 0 w 69"/>
                <a:gd name="T11" fmla="*/ 876 h 354"/>
                <a:gd name="T12" fmla="*/ 85 w 69"/>
                <a:gd name="T13" fmla="*/ 945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354">
                  <a:moveTo>
                    <a:pt x="34" y="354"/>
                  </a:moveTo>
                  <a:cubicBezTo>
                    <a:pt x="54" y="354"/>
                    <a:pt x="69" y="347"/>
                    <a:pt x="69" y="328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2"/>
                    <a:pt x="52" y="3"/>
                    <a:pt x="34" y="3"/>
                  </a:cubicBezTo>
                  <a:cubicBezTo>
                    <a:pt x="16" y="3"/>
                    <a:pt x="1" y="2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7"/>
                    <a:pt x="15" y="354"/>
                    <a:pt x="34" y="354"/>
                  </a:cubicBezTo>
                  <a:close/>
                </a:path>
              </a:pathLst>
            </a:custGeom>
            <a:solidFill>
              <a:srgbClr val="EC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8" name="Freeform 320"/>
            <p:cNvSpPr>
              <a:spLocks/>
            </p:cNvSpPr>
            <p:nvPr/>
          </p:nvSpPr>
          <p:spPr bwMode="auto">
            <a:xfrm>
              <a:off x="3250" y="2267"/>
              <a:ext cx="125" cy="907"/>
            </a:xfrm>
            <a:custGeom>
              <a:avLst/>
              <a:gdLst>
                <a:gd name="T0" fmla="*/ 63 w 50"/>
                <a:gd name="T1" fmla="*/ 3 h 340"/>
                <a:gd name="T2" fmla="*/ 0 w 50"/>
                <a:gd name="T3" fmla="*/ 0 h 340"/>
                <a:gd name="T4" fmla="*/ 0 w 50"/>
                <a:gd name="T5" fmla="*/ 862 h 340"/>
                <a:gd name="T6" fmla="*/ 63 w 50"/>
                <a:gd name="T7" fmla="*/ 907 h 340"/>
                <a:gd name="T8" fmla="*/ 125 w 50"/>
                <a:gd name="T9" fmla="*/ 862 h 340"/>
                <a:gd name="T10" fmla="*/ 125 w 50"/>
                <a:gd name="T11" fmla="*/ 0 h 340"/>
                <a:gd name="T12" fmla="*/ 63 w 50"/>
                <a:gd name="T13" fmla="*/ 3 h 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40">
                  <a:moveTo>
                    <a:pt x="25" y="1"/>
                  </a:moveTo>
                  <a:cubicBezTo>
                    <a:pt x="16" y="1"/>
                    <a:pt x="7" y="1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36"/>
                    <a:pt x="12" y="340"/>
                    <a:pt x="25" y="340"/>
                  </a:cubicBezTo>
                  <a:cubicBezTo>
                    <a:pt x="39" y="340"/>
                    <a:pt x="50" y="336"/>
                    <a:pt x="50" y="3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1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E19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9" name="Freeform 321"/>
            <p:cNvSpPr>
              <a:spLocks/>
            </p:cNvSpPr>
            <p:nvPr/>
          </p:nvSpPr>
          <p:spPr bwMode="auto">
            <a:xfrm>
              <a:off x="3250" y="1493"/>
              <a:ext cx="125" cy="776"/>
            </a:xfrm>
            <a:custGeom>
              <a:avLst/>
              <a:gdLst>
                <a:gd name="T0" fmla="*/ 0 w 50"/>
                <a:gd name="T1" fmla="*/ 0 h 291"/>
                <a:gd name="T2" fmla="*/ 0 w 50"/>
                <a:gd name="T3" fmla="*/ 773 h 291"/>
                <a:gd name="T4" fmla="*/ 63 w 50"/>
                <a:gd name="T5" fmla="*/ 776 h 291"/>
                <a:gd name="T6" fmla="*/ 125 w 50"/>
                <a:gd name="T7" fmla="*/ 773 h 291"/>
                <a:gd name="T8" fmla="*/ 125 w 50"/>
                <a:gd name="T9" fmla="*/ 0 h 291"/>
                <a:gd name="T10" fmla="*/ 0 w 50"/>
                <a:gd name="T11" fmla="*/ 0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91">
                  <a:moveTo>
                    <a:pt x="0" y="0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7" y="291"/>
                    <a:pt x="16" y="291"/>
                    <a:pt x="25" y="291"/>
                  </a:cubicBezTo>
                  <a:cubicBezTo>
                    <a:pt x="35" y="291"/>
                    <a:pt x="44" y="291"/>
                    <a:pt x="50" y="29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0" name="Freeform 322"/>
            <p:cNvSpPr>
              <a:spLocks/>
            </p:cNvSpPr>
            <p:nvPr/>
          </p:nvSpPr>
          <p:spPr bwMode="auto">
            <a:xfrm>
              <a:off x="3228" y="2253"/>
              <a:ext cx="173" cy="16"/>
            </a:xfrm>
            <a:custGeom>
              <a:avLst/>
              <a:gdLst>
                <a:gd name="T0" fmla="*/ 0 w 69"/>
                <a:gd name="T1" fmla="*/ 8 h 6"/>
                <a:gd name="T2" fmla="*/ 85 w 69"/>
                <a:gd name="T3" fmla="*/ 16 h 6"/>
                <a:gd name="T4" fmla="*/ 173 w 69"/>
                <a:gd name="T5" fmla="*/ 8 h 6"/>
                <a:gd name="T6" fmla="*/ 173 w 69"/>
                <a:gd name="T7" fmla="*/ 8 h 6"/>
                <a:gd name="T8" fmla="*/ 85 w 69"/>
                <a:gd name="T9" fmla="*/ 0 h 6"/>
                <a:gd name="T10" fmla="*/ 0 w 69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6">
                  <a:moveTo>
                    <a:pt x="0" y="3"/>
                  </a:moveTo>
                  <a:cubicBezTo>
                    <a:pt x="1" y="5"/>
                    <a:pt x="16" y="6"/>
                    <a:pt x="34" y="6"/>
                  </a:cubicBezTo>
                  <a:cubicBezTo>
                    <a:pt x="52" y="6"/>
                    <a:pt x="67" y="5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1"/>
                    <a:pt x="53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solidFill>
              <a:srgbClr val="F5D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1" name="Freeform 323"/>
            <p:cNvSpPr>
              <a:spLocks/>
            </p:cNvSpPr>
            <p:nvPr/>
          </p:nvSpPr>
          <p:spPr bwMode="auto">
            <a:xfrm>
              <a:off x="3313" y="2267"/>
              <a:ext cx="62" cy="907"/>
            </a:xfrm>
            <a:custGeom>
              <a:avLst/>
              <a:gdLst>
                <a:gd name="T0" fmla="*/ 52 w 25"/>
                <a:gd name="T1" fmla="*/ 3 h 340"/>
                <a:gd name="T2" fmla="*/ 52 w 25"/>
                <a:gd name="T3" fmla="*/ 854 h 340"/>
                <a:gd name="T4" fmla="*/ 0 w 25"/>
                <a:gd name="T5" fmla="*/ 907 h 340"/>
                <a:gd name="T6" fmla="*/ 62 w 25"/>
                <a:gd name="T7" fmla="*/ 862 h 340"/>
                <a:gd name="T8" fmla="*/ 62 w 25"/>
                <a:gd name="T9" fmla="*/ 0 h 340"/>
                <a:gd name="T10" fmla="*/ 52 w 25"/>
                <a:gd name="T11" fmla="*/ 3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40">
                  <a:moveTo>
                    <a:pt x="21" y="1"/>
                  </a:moveTo>
                  <a:cubicBezTo>
                    <a:pt x="21" y="320"/>
                    <a:pt x="21" y="320"/>
                    <a:pt x="21" y="320"/>
                  </a:cubicBezTo>
                  <a:cubicBezTo>
                    <a:pt x="21" y="335"/>
                    <a:pt x="10" y="339"/>
                    <a:pt x="0" y="340"/>
                  </a:cubicBezTo>
                  <a:cubicBezTo>
                    <a:pt x="14" y="340"/>
                    <a:pt x="25" y="336"/>
                    <a:pt x="25" y="3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D56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2" name="Freeform 324"/>
            <p:cNvSpPr>
              <a:spLocks/>
            </p:cNvSpPr>
            <p:nvPr/>
          </p:nvSpPr>
          <p:spPr bwMode="auto">
            <a:xfrm>
              <a:off x="3365" y="1493"/>
              <a:ext cx="10" cy="776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776 h 291"/>
                <a:gd name="T4" fmla="*/ 10 w 4"/>
                <a:gd name="T5" fmla="*/ 773 h 291"/>
                <a:gd name="T6" fmla="*/ 10 w 4"/>
                <a:gd name="T7" fmla="*/ 0 h 291"/>
                <a:gd name="T8" fmla="*/ 0 w 4"/>
                <a:gd name="T9" fmla="*/ 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" y="291"/>
                    <a:pt x="3" y="291"/>
                    <a:pt x="4" y="29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3" name="Freeform 325"/>
            <p:cNvSpPr>
              <a:spLocks/>
            </p:cNvSpPr>
            <p:nvPr/>
          </p:nvSpPr>
          <p:spPr bwMode="auto">
            <a:xfrm>
              <a:off x="3315" y="1480"/>
              <a:ext cx="75" cy="1715"/>
            </a:xfrm>
            <a:custGeom>
              <a:avLst/>
              <a:gdLst>
                <a:gd name="T0" fmla="*/ 68 w 30"/>
                <a:gd name="T1" fmla="*/ 8 h 643"/>
                <a:gd name="T2" fmla="*/ 68 w 30"/>
                <a:gd name="T3" fmla="*/ 1664 h 643"/>
                <a:gd name="T4" fmla="*/ 0 w 30"/>
                <a:gd name="T5" fmla="*/ 1715 h 643"/>
                <a:gd name="T6" fmla="*/ 75 w 30"/>
                <a:gd name="T7" fmla="*/ 1667 h 643"/>
                <a:gd name="T8" fmla="*/ 75 w 30"/>
                <a:gd name="T9" fmla="*/ 0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643">
                  <a:moveTo>
                    <a:pt x="27" y="3"/>
                  </a:moveTo>
                  <a:cubicBezTo>
                    <a:pt x="27" y="20"/>
                    <a:pt x="27" y="614"/>
                    <a:pt x="27" y="624"/>
                  </a:cubicBezTo>
                  <a:cubicBezTo>
                    <a:pt x="27" y="634"/>
                    <a:pt x="10" y="643"/>
                    <a:pt x="0" y="643"/>
                  </a:cubicBezTo>
                  <a:cubicBezTo>
                    <a:pt x="10" y="643"/>
                    <a:pt x="30" y="641"/>
                    <a:pt x="30" y="625"/>
                  </a:cubicBezTo>
                  <a:cubicBezTo>
                    <a:pt x="30" y="609"/>
                    <a:pt x="30" y="11"/>
                    <a:pt x="30" y="0"/>
                  </a:cubicBezTo>
                </a:path>
              </a:pathLst>
            </a:custGeom>
            <a:solidFill>
              <a:srgbClr val="9F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4" name="Freeform 326"/>
            <p:cNvSpPr>
              <a:spLocks/>
            </p:cNvSpPr>
            <p:nvPr/>
          </p:nvSpPr>
          <p:spPr bwMode="auto">
            <a:xfrm>
              <a:off x="3315" y="2267"/>
              <a:ext cx="75" cy="928"/>
            </a:xfrm>
            <a:custGeom>
              <a:avLst/>
              <a:gdLst>
                <a:gd name="T0" fmla="*/ 75 w 30"/>
                <a:gd name="T1" fmla="*/ 0 h 348"/>
                <a:gd name="T2" fmla="*/ 68 w 30"/>
                <a:gd name="T3" fmla="*/ 0 h 348"/>
                <a:gd name="T4" fmla="*/ 68 w 30"/>
                <a:gd name="T5" fmla="*/ 877 h 348"/>
                <a:gd name="T6" fmla="*/ 0 w 30"/>
                <a:gd name="T7" fmla="*/ 928 h 348"/>
                <a:gd name="T8" fmla="*/ 75 w 30"/>
                <a:gd name="T9" fmla="*/ 880 h 348"/>
                <a:gd name="T10" fmla="*/ 75 w 30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48">
                  <a:moveTo>
                    <a:pt x="30" y="0"/>
                  </a:moveTo>
                  <a:cubicBezTo>
                    <a:pt x="29" y="0"/>
                    <a:pt x="28" y="0"/>
                    <a:pt x="27" y="0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7" y="339"/>
                    <a:pt x="10" y="348"/>
                    <a:pt x="0" y="348"/>
                  </a:cubicBezTo>
                  <a:cubicBezTo>
                    <a:pt x="10" y="348"/>
                    <a:pt x="30" y="346"/>
                    <a:pt x="30" y="33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B8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5" name="Freeform 327"/>
            <p:cNvSpPr>
              <a:spLocks/>
            </p:cNvSpPr>
            <p:nvPr/>
          </p:nvSpPr>
          <p:spPr bwMode="auto">
            <a:xfrm>
              <a:off x="3393" y="2261"/>
              <a:ext cx="8" cy="6"/>
            </a:xfrm>
            <a:custGeom>
              <a:avLst/>
              <a:gdLst>
                <a:gd name="T0" fmla="*/ 0 w 3"/>
                <a:gd name="T1" fmla="*/ 6 h 2"/>
                <a:gd name="T2" fmla="*/ 8 w 3"/>
                <a:gd name="T3" fmla="*/ 0 h 2"/>
                <a:gd name="T4" fmla="*/ 8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6" name="Freeform 328"/>
            <p:cNvSpPr>
              <a:spLocks/>
            </p:cNvSpPr>
            <p:nvPr/>
          </p:nvSpPr>
          <p:spPr bwMode="auto">
            <a:xfrm>
              <a:off x="3365" y="2267"/>
              <a:ext cx="28" cy="2"/>
            </a:xfrm>
            <a:custGeom>
              <a:avLst/>
              <a:gdLst>
                <a:gd name="T0" fmla="*/ 0 w 11"/>
                <a:gd name="T1" fmla="*/ 2 h 1"/>
                <a:gd name="T2" fmla="*/ 28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4" y="1"/>
                    <a:pt x="8" y="0"/>
                    <a:pt x="11" y="0"/>
                  </a:cubicBezTo>
                </a:path>
              </a:pathLst>
            </a:custGeom>
            <a:noFill/>
            <a:ln w="3175" cap="rnd">
              <a:solidFill>
                <a:srgbClr val="B18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7" name="Freeform 329"/>
            <p:cNvSpPr>
              <a:spLocks/>
            </p:cNvSpPr>
            <p:nvPr/>
          </p:nvSpPr>
          <p:spPr bwMode="auto">
            <a:xfrm>
              <a:off x="3228" y="2261"/>
              <a:ext cx="137" cy="8"/>
            </a:xfrm>
            <a:custGeom>
              <a:avLst/>
              <a:gdLst>
                <a:gd name="T0" fmla="*/ 0 w 55"/>
                <a:gd name="T1" fmla="*/ 0 h 3"/>
                <a:gd name="T2" fmla="*/ 85 w 55"/>
                <a:gd name="T3" fmla="*/ 8 h 3"/>
                <a:gd name="T4" fmla="*/ 137 w 55"/>
                <a:gd name="T5" fmla="*/ 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" y="2"/>
                    <a:pt x="16" y="3"/>
                    <a:pt x="34" y="3"/>
                  </a:cubicBezTo>
                  <a:cubicBezTo>
                    <a:pt x="42" y="3"/>
                    <a:pt x="49" y="3"/>
                    <a:pt x="55" y="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8" name="Freeform 330"/>
            <p:cNvSpPr>
              <a:spLocks/>
            </p:cNvSpPr>
            <p:nvPr/>
          </p:nvSpPr>
          <p:spPr bwMode="auto">
            <a:xfrm>
              <a:off x="3228" y="2253"/>
              <a:ext cx="135" cy="8"/>
            </a:xfrm>
            <a:custGeom>
              <a:avLst/>
              <a:gdLst>
                <a:gd name="T0" fmla="*/ 135 w 54"/>
                <a:gd name="T1" fmla="*/ 3 h 3"/>
                <a:gd name="T2" fmla="*/ 85 w 54"/>
                <a:gd name="T3" fmla="*/ 0 h 3"/>
                <a:gd name="T4" fmla="*/ 0 w 54"/>
                <a:gd name="T5" fmla="*/ 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">
                  <a:moveTo>
                    <a:pt x="54" y="1"/>
                  </a:moveTo>
                  <a:cubicBezTo>
                    <a:pt x="49" y="0"/>
                    <a:pt x="42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9" name="Freeform 331"/>
            <p:cNvSpPr>
              <a:spLocks/>
            </p:cNvSpPr>
            <p:nvPr/>
          </p:nvSpPr>
          <p:spPr bwMode="auto">
            <a:xfrm>
              <a:off x="3363" y="2256"/>
              <a:ext cx="27" cy="3"/>
            </a:xfrm>
            <a:custGeom>
              <a:avLst/>
              <a:gdLst>
                <a:gd name="T0" fmla="*/ 27 w 11"/>
                <a:gd name="T1" fmla="*/ 3 h 1"/>
                <a:gd name="T2" fmla="*/ 0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D91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0" name="Freeform 332"/>
            <p:cNvSpPr>
              <a:spLocks/>
            </p:cNvSpPr>
            <p:nvPr/>
          </p:nvSpPr>
          <p:spPr bwMode="auto">
            <a:xfrm>
              <a:off x="3390" y="2259"/>
              <a:ext cx="11" cy="2"/>
            </a:xfrm>
            <a:custGeom>
              <a:avLst/>
              <a:gdLst>
                <a:gd name="T0" fmla="*/ 11 w 4"/>
                <a:gd name="T1" fmla="*/ 2 h 1"/>
                <a:gd name="T2" fmla="*/ 0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1" name="Freeform 333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1662 h 649"/>
                <a:gd name="T4" fmla="*/ 85 w 69"/>
                <a:gd name="T5" fmla="*/ 1731 h 649"/>
                <a:gd name="T6" fmla="*/ 173 w 69"/>
                <a:gd name="T7" fmla="*/ 1662 h 649"/>
                <a:gd name="T8" fmla="*/ 173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2" name="Freeform 334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80 w 65"/>
                <a:gd name="T1" fmla="*/ 98 h 37"/>
                <a:gd name="T2" fmla="*/ 163 w 65"/>
                <a:gd name="T3" fmla="*/ 90 h 37"/>
                <a:gd name="T4" fmla="*/ 163 w 65"/>
                <a:gd name="T5" fmla="*/ 5 h 37"/>
                <a:gd name="T6" fmla="*/ 80 w 65"/>
                <a:gd name="T7" fmla="*/ 0 h 37"/>
                <a:gd name="T8" fmla="*/ 0 w 65"/>
                <a:gd name="T9" fmla="*/ 5 h 37"/>
                <a:gd name="T10" fmla="*/ 0 w 65"/>
                <a:gd name="T11" fmla="*/ 90 h 37"/>
                <a:gd name="T12" fmla="*/ 80 w 65"/>
                <a:gd name="T13" fmla="*/ 9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solidFill>
              <a:srgbClr val="A9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3" name="Freeform 335"/>
            <p:cNvSpPr>
              <a:spLocks/>
            </p:cNvSpPr>
            <p:nvPr/>
          </p:nvSpPr>
          <p:spPr bwMode="auto">
            <a:xfrm>
              <a:off x="3238" y="1507"/>
              <a:ext cx="152" cy="77"/>
            </a:xfrm>
            <a:custGeom>
              <a:avLst/>
              <a:gdLst>
                <a:gd name="T0" fmla="*/ 152 w 61"/>
                <a:gd name="T1" fmla="*/ 0 h 29"/>
                <a:gd name="T2" fmla="*/ 152 w 61"/>
                <a:gd name="T3" fmla="*/ 0 h 29"/>
                <a:gd name="T4" fmla="*/ 137 w 61"/>
                <a:gd name="T5" fmla="*/ 48 h 29"/>
                <a:gd name="T6" fmla="*/ 125 w 61"/>
                <a:gd name="T7" fmla="*/ 56 h 29"/>
                <a:gd name="T8" fmla="*/ 45 w 61"/>
                <a:gd name="T9" fmla="*/ 66 h 29"/>
                <a:gd name="T10" fmla="*/ 0 w 61"/>
                <a:gd name="T11" fmla="*/ 69 h 29"/>
                <a:gd name="T12" fmla="*/ 75 w 61"/>
                <a:gd name="T13" fmla="*/ 77 h 29"/>
                <a:gd name="T14" fmla="*/ 152 w 61"/>
                <a:gd name="T15" fmla="*/ 69 h 29"/>
                <a:gd name="T16" fmla="*/ 152 w 61"/>
                <a:gd name="T17" fmla="*/ 64 h 29"/>
                <a:gd name="T18" fmla="*/ 152 w 61"/>
                <a:gd name="T19" fmla="*/ 64 h 29"/>
                <a:gd name="T20" fmla="*/ 152 w 61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29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6"/>
                    <a:pt x="59" y="15"/>
                    <a:pt x="55" y="18"/>
                  </a:cubicBezTo>
                  <a:cubicBezTo>
                    <a:pt x="54" y="19"/>
                    <a:pt x="52" y="20"/>
                    <a:pt x="50" y="21"/>
                  </a:cubicBezTo>
                  <a:cubicBezTo>
                    <a:pt x="42" y="24"/>
                    <a:pt x="27" y="26"/>
                    <a:pt x="18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4" y="29"/>
                    <a:pt x="30" y="29"/>
                  </a:cubicBezTo>
                  <a:cubicBezTo>
                    <a:pt x="46" y="29"/>
                    <a:pt x="59" y="28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26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4" name="Freeform 336"/>
            <p:cNvSpPr>
              <a:spLocks/>
            </p:cNvSpPr>
            <p:nvPr/>
          </p:nvSpPr>
          <p:spPr bwMode="auto">
            <a:xfrm>
              <a:off x="3235" y="1517"/>
              <a:ext cx="80" cy="38"/>
            </a:xfrm>
            <a:custGeom>
              <a:avLst/>
              <a:gdLst>
                <a:gd name="T0" fmla="*/ 0 w 32"/>
                <a:gd name="T1" fmla="*/ 38 h 14"/>
                <a:gd name="T2" fmla="*/ 0 w 32"/>
                <a:gd name="T3" fmla="*/ 0 h 14"/>
                <a:gd name="T4" fmla="*/ 80 w 32"/>
                <a:gd name="T5" fmla="*/ 3 h 14"/>
                <a:gd name="T6" fmla="*/ 13 w 32"/>
                <a:gd name="T7" fmla="*/ 11 h 14"/>
                <a:gd name="T8" fmla="*/ 0 w 32"/>
                <a:gd name="T9" fmla="*/ 3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4" y="1"/>
                    <a:pt x="32" y="1"/>
                  </a:cubicBezTo>
                  <a:cubicBezTo>
                    <a:pt x="27" y="3"/>
                    <a:pt x="8" y="4"/>
                    <a:pt x="5" y="4"/>
                  </a:cubicBezTo>
                  <a:cubicBezTo>
                    <a:pt x="1" y="5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CFC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5" name="Freeform 337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80 w 65"/>
                <a:gd name="T1" fmla="*/ 98 h 37"/>
                <a:gd name="T2" fmla="*/ 163 w 65"/>
                <a:gd name="T3" fmla="*/ 90 h 37"/>
                <a:gd name="T4" fmla="*/ 163 w 65"/>
                <a:gd name="T5" fmla="*/ 5 h 37"/>
                <a:gd name="T6" fmla="*/ 80 w 65"/>
                <a:gd name="T7" fmla="*/ 0 h 37"/>
                <a:gd name="T8" fmla="*/ 0 w 65"/>
                <a:gd name="T9" fmla="*/ 5 h 37"/>
                <a:gd name="T10" fmla="*/ 0 w 65"/>
                <a:gd name="T11" fmla="*/ 90 h 37"/>
                <a:gd name="T12" fmla="*/ 80 w 65"/>
                <a:gd name="T13" fmla="*/ 9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6" name="Oval 338"/>
            <p:cNvSpPr>
              <a:spLocks noChangeArrowheads="1"/>
            </p:cNvSpPr>
            <p:nvPr/>
          </p:nvSpPr>
          <p:spPr bwMode="auto">
            <a:xfrm>
              <a:off x="3260" y="1571"/>
              <a:ext cx="28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7" name="Oval 339"/>
            <p:cNvSpPr>
              <a:spLocks noChangeArrowheads="1"/>
            </p:cNvSpPr>
            <p:nvPr/>
          </p:nvSpPr>
          <p:spPr bwMode="auto">
            <a:xfrm>
              <a:off x="329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8" name="Oval 340"/>
            <p:cNvSpPr>
              <a:spLocks noChangeArrowheads="1"/>
            </p:cNvSpPr>
            <p:nvPr/>
          </p:nvSpPr>
          <p:spPr bwMode="auto">
            <a:xfrm>
              <a:off x="3280" y="226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9" name="Oval 341"/>
            <p:cNvSpPr>
              <a:spLocks noChangeArrowheads="1"/>
            </p:cNvSpPr>
            <p:nvPr/>
          </p:nvSpPr>
          <p:spPr bwMode="auto">
            <a:xfrm>
              <a:off x="3305" y="2267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0" name="Oval 342"/>
            <p:cNvSpPr>
              <a:spLocks noChangeArrowheads="1"/>
            </p:cNvSpPr>
            <p:nvPr/>
          </p:nvSpPr>
          <p:spPr bwMode="auto">
            <a:xfrm>
              <a:off x="3265" y="2264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1" name="Oval 343"/>
            <p:cNvSpPr>
              <a:spLocks noChangeArrowheads="1"/>
            </p:cNvSpPr>
            <p:nvPr/>
          </p:nvSpPr>
          <p:spPr bwMode="auto">
            <a:xfrm>
              <a:off x="324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2" name="Freeform 344"/>
            <p:cNvSpPr>
              <a:spLocks/>
            </p:cNvSpPr>
            <p:nvPr/>
          </p:nvSpPr>
          <p:spPr bwMode="auto">
            <a:xfrm>
              <a:off x="3245" y="1525"/>
              <a:ext cx="58" cy="1649"/>
            </a:xfrm>
            <a:custGeom>
              <a:avLst/>
              <a:gdLst>
                <a:gd name="T0" fmla="*/ 13 w 23"/>
                <a:gd name="T1" fmla="*/ 1596 h 618"/>
                <a:gd name="T2" fmla="*/ 58 w 23"/>
                <a:gd name="T3" fmla="*/ 1649 h 618"/>
                <a:gd name="T4" fmla="*/ 0 w 23"/>
                <a:gd name="T5" fmla="*/ 1609 h 618"/>
                <a:gd name="T6" fmla="*/ 0 w 23"/>
                <a:gd name="T7" fmla="*/ 0 h 618"/>
                <a:gd name="T8" fmla="*/ 13 w 23"/>
                <a:gd name="T9" fmla="*/ 1596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18">
                  <a:moveTo>
                    <a:pt x="5" y="598"/>
                  </a:moveTo>
                  <a:cubicBezTo>
                    <a:pt x="5" y="613"/>
                    <a:pt x="16" y="617"/>
                    <a:pt x="23" y="618"/>
                  </a:cubicBezTo>
                  <a:cubicBezTo>
                    <a:pt x="10" y="618"/>
                    <a:pt x="0" y="616"/>
                    <a:pt x="0" y="6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83"/>
                    <a:pt x="5" y="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3" name="Freeform 345"/>
            <p:cNvSpPr>
              <a:spLocks/>
            </p:cNvSpPr>
            <p:nvPr/>
          </p:nvSpPr>
          <p:spPr bwMode="auto">
            <a:xfrm>
              <a:off x="3313" y="1499"/>
              <a:ext cx="70" cy="1696"/>
            </a:xfrm>
            <a:custGeom>
              <a:avLst/>
              <a:gdLst>
                <a:gd name="T0" fmla="*/ 3 w 28"/>
                <a:gd name="T1" fmla="*/ 1696 h 636"/>
                <a:gd name="T2" fmla="*/ 70 w 28"/>
                <a:gd name="T3" fmla="*/ 1645 h 636"/>
                <a:gd name="T4" fmla="*/ 70 w 28"/>
                <a:gd name="T5" fmla="*/ 0 h 636"/>
                <a:gd name="T6" fmla="*/ 63 w 28"/>
                <a:gd name="T7" fmla="*/ 0 h 636"/>
                <a:gd name="T8" fmla="*/ 63 w 28"/>
                <a:gd name="T9" fmla="*/ 1629 h 636"/>
                <a:gd name="T10" fmla="*/ 0 w 28"/>
                <a:gd name="T11" fmla="*/ 1696 h 6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636">
                  <a:moveTo>
                    <a:pt x="1" y="636"/>
                  </a:moveTo>
                  <a:cubicBezTo>
                    <a:pt x="11" y="636"/>
                    <a:pt x="28" y="627"/>
                    <a:pt x="28" y="617"/>
                  </a:cubicBezTo>
                  <a:cubicBezTo>
                    <a:pt x="28" y="607"/>
                    <a:pt x="28" y="16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611"/>
                    <a:pt x="25" y="611"/>
                    <a:pt x="25" y="611"/>
                  </a:cubicBezTo>
                  <a:cubicBezTo>
                    <a:pt x="25" y="624"/>
                    <a:pt x="14" y="636"/>
                    <a:pt x="0" y="6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4" name="Freeform 34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184 w 73"/>
                <a:gd name="T1" fmla="*/ 127 h 52"/>
                <a:gd name="T2" fmla="*/ 184 w 73"/>
                <a:gd name="T3" fmla="*/ 11 h 52"/>
                <a:gd name="T4" fmla="*/ 91 w 73"/>
                <a:gd name="T5" fmla="*/ 0 h 52"/>
                <a:gd name="T6" fmla="*/ 0 w 73"/>
                <a:gd name="T7" fmla="*/ 11 h 52"/>
                <a:gd name="T8" fmla="*/ 0 w 73"/>
                <a:gd name="T9" fmla="*/ 127 h 52"/>
                <a:gd name="T10" fmla="*/ 0 w 73"/>
                <a:gd name="T11" fmla="*/ 127 h 52"/>
                <a:gd name="T12" fmla="*/ 91 w 73"/>
                <a:gd name="T13" fmla="*/ 138 h 52"/>
                <a:gd name="T14" fmla="*/ 184 w 73"/>
                <a:gd name="T15" fmla="*/ 12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solidFill>
              <a:srgbClr val="63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5" name="Line 347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6" name="Line 348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7" name="Line 349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8" name="Line 350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9" name="Line 351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0" name="Line 352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1" name="Line 353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2" name="Line 354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3" name="Line 355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4" name="Line 356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5" name="Line 357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6" name="Line 358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7" name="Line 359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8" name="Line 360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9" name="Line 361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0" name="Line 362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1" name="Line 363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2" name="Line 364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3" name="Line 365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4" name="Line 366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5" name="Line 367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6" name="Line 368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7" name="Line 369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8" name="Line 370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9" name="Line 371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50" name="Line 372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51" name="Line 373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52" name="Line 374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53" name="Line 375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54" name="Line 376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55" name="Line 377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56" name="Line 378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57" name="Line 379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58" name="Line 380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59" name="Line 381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0" name="Line 382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1" name="Line 383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2" name="Line 384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3" name="Line 385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4" name="Line 386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5" name="Line 387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6" name="Line 388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7" name="Line 389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8" name="Line 390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9" name="Line 391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0" name="Line 392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1" name="Line 393"/>
            <p:cNvSpPr>
              <a:spLocks noChangeShapeType="1"/>
            </p:cNvSpPr>
            <p:nvPr/>
          </p:nvSpPr>
          <p:spPr bwMode="auto">
            <a:xfrm flipV="1">
              <a:off x="339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2" name="Line 394"/>
            <p:cNvSpPr>
              <a:spLocks noChangeShapeType="1"/>
            </p:cNvSpPr>
            <p:nvPr/>
          </p:nvSpPr>
          <p:spPr bwMode="auto">
            <a:xfrm flipV="1">
              <a:off x="3375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3" name="Line 395"/>
            <p:cNvSpPr>
              <a:spLocks noChangeShapeType="1"/>
            </p:cNvSpPr>
            <p:nvPr/>
          </p:nvSpPr>
          <p:spPr bwMode="auto">
            <a:xfrm flipV="1">
              <a:off x="336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4" name="Line 396"/>
            <p:cNvSpPr>
              <a:spLocks noChangeShapeType="1"/>
            </p:cNvSpPr>
            <p:nvPr/>
          </p:nvSpPr>
          <p:spPr bwMode="auto">
            <a:xfrm flipV="1">
              <a:off x="334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5" name="Line 397"/>
            <p:cNvSpPr>
              <a:spLocks noChangeShapeType="1"/>
            </p:cNvSpPr>
            <p:nvPr/>
          </p:nvSpPr>
          <p:spPr bwMode="auto">
            <a:xfrm flipV="1">
              <a:off x="332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6" name="Line 398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7" name="Line 399"/>
            <p:cNvSpPr>
              <a:spLocks noChangeShapeType="1"/>
            </p:cNvSpPr>
            <p:nvPr/>
          </p:nvSpPr>
          <p:spPr bwMode="auto">
            <a:xfrm>
              <a:off x="329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8" name="Line 400"/>
            <p:cNvSpPr>
              <a:spLocks noChangeShapeType="1"/>
            </p:cNvSpPr>
            <p:nvPr/>
          </p:nvSpPr>
          <p:spPr bwMode="auto">
            <a:xfrm>
              <a:off x="328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9" name="Line 401"/>
            <p:cNvSpPr>
              <a:spLocks noChangeShapeType="1"/>
            </p:cNvSpPr>
            <p:nvPr/>
          </p:nvSpPr>
          <p:spPr bwMode="auto">
            <a:xfrm>
              <a:off x="326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0" name="Line 402"/>
            <p:cNvSpPr>
              <a:spLocks noChangeShapeType="1"/>
            </p:cNvSpPr>
            <p:nvPr/>
          </p:nvSpPr>
          <p:spPr bwMode="auto">
            <a:xfrm>
              <a:off x="3253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1" name="Line 403"/>
            <p:cNvSpPr>
              <a:spLocks noChangeShapeType="1"/>
            </p:cNvSpPr>
            <p:nvPr/>
          </p:nvSpPr>
          <p:spPr bwMode="auto">
            <a:xfrm>
              <a:off x="3238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2" name="Freeform 404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184 w 73"/>
                <a:gd name="T1" fmla="*/ 10 h 7"/>
                <a:gd name="T2" fmla="*/ 91 w 73"/>
                <a:gd name="T3" fmla="*/ 0 h 7"/>
                <a:gd name="T4" fmla="*/ 0 w 73"/>
                <a:gd name="T5" fmla="*/ 10 h 7"/>
                <a:gd name="T6" fmla="*/ 0 w 73"/>
                <a:gd name="T7" fmla="*/ 10 h 7"/>
                <a:gd name="T8" fmla="*/ 91 w 73"/>
                <a:gd name="T9" fmla="*/ 18 h 7"/>
                <a:gd name="T10" fmla="*/ 184 w 73"/>
                <a:gd name="T11" fmla="*/ 1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solidFill>
              <a:srgbClr val="DB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3" name="Freeform 405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184 w 73"/>
                <a:gd name="T1" fmla="*/ 10 h 7"/>
                <a:gd name="T2" fmla="*/ 91 w 73"/>
                <a:gd name="T3" fmla="*/ 0 h 7"/>
                <a:gd name="T4" fmla="*/ 0 w 73"/>
                <a:gd name="T5" fmla="*/ 10 h 7"/>
                <a:gd name="T6" fmla="*/ 0 w 73"/>
                <a:gd name="T7" fmla="*/ 10 h 7"/>
                <a:gd name="T8" fmla="*/ 91 w 73"/>
                <a:gd name="T9" fmla="*/ 18 h 7"/>
                <a:gd name="T10" fmla="*/ 184 w 73"/>
                <a:gd name="T11" fmla="*/ 1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4" name="Freeform 40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184 w 73"/>
                <a:gd name="T1" fmla="*/ 127 h 52"/>
                <a:gd name="T2" fmla="*/ 184 w 73"/>
                <a:gd name="T3" fmla="*/ 11 h 52"/>
                <a:gd name="T4" fmla="*/ 91 w 73"/>
                <a:gd name="T5" fmla="*/ 0 h 52"/>
                <a:gd name="T6" fmla="*/ 0 w 73"/>
                <a:gd name="T7" fmla="*/ 11 h 52"/>
                <a:gd name="T8" fmla="*/ 0 w 73"/>
                <a:gd name="T9" fmla="*/ 127 h 52"/>
                <a:gd name="T10" fmla="*/ 0 w 73"/>
                <a:gd name="T11" fmla="*/ 127 h 52"/>
                <a:gd name="T12" fmla="*/ 91 w 73"/>
                <a:gd name="T13" fmla="*/ 138 h 52"/>
                <a:gd name="T14" fmla="*/ 184 w 73"/>
                <a:gd name="T15" fmla="*/ 12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185" name="Group 317"/>
          <p:cNvGrpSpPr>
            <a:grpSpLocks/>
          </p:cNvGrpSpPr>
          <p:nvPr/>
        </p:nvGrpSpPr>
        <p:grpSpPr bwMode="auto">
          <a:xfrm>
            <a:off x="1631198" y="2710786"/>
            <a:ext cx="200186" cy="1656435"/>
            <a:chOff x="3222" y="1371"/>
            <a:chExt cx="184" cy="1835"/>
          </a:xfrm>
        </p:grpSpPr>
        <p:sp>
          <p:nvSpPr>
            <p:cNvPr id="186" name="Freeform 318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1662 h 649"/>
                <a:gd name="T4" fmla="*/ 85 w 69"/>
                <a:gd name="T5" fmla="*/ 1731 h 649"/>
                <a:gd name="T6" fmla="*/ 173 w 69"/>
                <a:gd name="T7" fmla="*/ 1662 h 649"/>
                <a:gd name="T8" fmla="*/ 173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DA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7" name="Freeform 319"/>
            <p:cNvSpPr>
              <a:spLocks/>
            </p:cNvSpPr>
            <p:nvPr/>
          </p:nvSpPr>
          <p:spPr bwMode="auto">
            <a:xfrm>
              <a:off x="3228" y="2261"/>
              <a:ext cx="173" cy="945"/>
            </a:xfrm>
            <a:custGeom>
              <a:avLst/>
              <a:gdLst>
                <a:gd name="T0" fmla="*/ 85 w 69"/>
                <a:gd name="T1" fmla="*/ 945 h 354"/>
                <a:gd name="T2" fmla="*/ 173 w 69"/>
                <a:gd name="T3" fmla="*/ 876 h 354"/>
                <a:gd name="T4" fmla="*/ 173 w 69"/>
                <a:gd name="T5" fmla="*/ 3 h 354"/>
                <a:gd name="T6" fmla="*/ 85 w 69"/>
                <a:gd name="T7" fmla="*/ 8 h 354"/>
                <a:gd name="T8" fmla="*/ 0 w 69"/>
                <a:gd name="T9" fmla="*/ 0 h 354"/>
                <a:gd name="T10" fmla="*/ 0 w 69"/>
                <a:gd name="T11" fmla="*/ 876 h 354"/>
                <a:gd name="T12" fmla="*/ 85 w 69"/>
                <a:gd name="T13" fmla="*/ 945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354">
                  <a:moveTo>
                    <a:pt x="34" y="354"/>
                  </a:moveTo>
                  <a:cubicBezTo>
                    <a:pt x="54" y="354"/>
                    <a:pt x="69" y="347"/>
                    <a:pt x="69" y="328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2"/>
                    <a:pt x="52" y="3"/>
                    <a:pt x="34" y="3"/>
                  </a:cubicBezTo>
                  <a:cubicBezTo>
                    <a:pt x="16" y="3"/>
                    <a:pt x="1" y="2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7"/>
                    <a:pt x="15" y="354"/>
                    <a:pt x="34" y="354"/>
                  </a:cubicBezTo>
                  <a:close/>
                </a:path>
              </a:pathLst>
            </a:custGeom>
            <a:solidFill>
              <a:srgbClr val="EC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8" name="Freeform 320"/>
            <p:cNvSpPr>
              <a:spLocks/>
            </p:cNvSpPr>
            <p:nvPr/>
          </p:nvSpPr>
          <p:spPr bwMode="auto">
            <a:xfrm>
              <a:off x="3250" y="2267"/>
              <a:ext cx="125" cy="907"/>
            </a:xfrm>
            <a:custGeom>
              <a:avLst/>
              <a:gdLst>
                <a:gd name="T0" fmla="*/ 63 w 50"/>
                <a:gd name="T1" fmla="*/ 3 h 340"/>
                <a:gd name="T2" fmla="*/ 0 w 50"/>
                <a:gd name="T3" fmla="*/ 0 h 340"/>
                <a:gd name="T4" fmla="*/ 0 w 50"/>
                <a:gd name="T5" fmla="*/ 862 h 340"/>
                <a:gd name="T6" fmla="*/ 63 w 50"/>
                <a:gd name="T7" fmla="*/ 907 h 340"/>
                <a:gd name="T8" fmla="*/ 125 w 50"/>
                <a:gd name="T9" fmla="*/ 862 h 340"/>
                <a:gd name="T10" fmla="*/ 125 w 50"/>
                <a:gd name="T11" fmla="*/ 0 h 340"/>
                <a:gd name="T12" fmla="*/ 63 w 50"/>
                <a:gd name="T13" fmla="*/ 3 h 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40">
                  <a:moveTo>
                    <a:pt x="25" y="1"/>
                  </a:moveTo>
                  <a:cubicBezTo>
                    <a:pt x="16" y="1"/>
                    <a:pt x="7" y="1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36"/>
                    <a:pt x="12" y="340"/>
                    <a:pt x="25" y="340"/>
                  </a:cubicBezTo>
                  <a:cubicBezTo>
                    <a:pt x="39" y="340"/>
                    <a:pt x="50" y="336"/>
                    <a:pt x="50" y="3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1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E19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9" name="Freeform 321"/>
            <p:cNvSpPr>
              <a:spLocks/>
            </p:cNvSpPr>
            <p:nvPr/>
          </p:nvSpPr>
          <p:spPr bwMode="auto">
            <a:xfrm>
              <a:off x="3250" y="1493"/>
              <a:ext cx="125" cy="776"/>
            </a:xfrm>
            <a:custGeom>
              <a:avLst/>
              <a:gdLst>
                <a:gd name="T0" fmla="*/ 0 w 50"/>
                <a:gd name="T1" fmla="*/ 0 h 291"/>
                <a:gd name="T2" fmla="*/ 0 w 50"/>
                <a:gd name="T3" fmla="*/ 773 h 291"/>
                <a:gd name="T4" fmla="*/ 63 w 50"/>
                <a:gd name="T5" fmla="*/ 776 h 291"/>
                <a:gd name="T6" fmla="*/ 125 w 50"/>
                <a:gd name="T7" fmla="*/ 773 h 291"/>
                <a:gd name="T8" fmla="*/ 125 w 50"/>
                <a:gd name="T9" fmla="*/ 0 h 291"/>
                <a:gd name="T10" fmla="*/ 0 w 50"/>
                <a:gd name="T11" fmla="*/ 0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91">
                  <a:moveTo>
                    <a:pt x="0" y="0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7" y="291"/>
                    <a:pt x="16" y="291"/>
                    <a:pt x="25" y="291"/>
                  </a:cubicBezTo>
                  <a:cubicBezTo>
                    <a:pt x="35" y="291"/>
                    <a:pt x="44" y="291"/>
                    <a:pt x="50" y="29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0" name="Freeform 322"/>
            <p:cNvSpPr>
              <a:spLocks/>
            </p:cNvSpPr>
            <p:nvPr/>
          </p:nvSpPr>
          <p:spPr bwMode="auto">
            <a:xfrm>
              <a:off x="3228" y="2253"/>
              <a:ext cx="173" cy="16"/>
            </a:xfrm>
            <a:custGeom>
              <a:avLst/>
              <a:gdLst>
                <a:gd name="T0" fmla="*/ 0 w 69"/>
                <a:gd name="T1" fmla="*/ 8 h 6"/>
                <a:gd name="T2" fmla="*/ 85 w 69"/>
                <a:gd name="T3" fmla="*/ 16 h 6"/>
                <a:gd name="T4" fmla="*/ 173 w 69"/>
                <a:gd name="T5" fmla="*/ 8 h 6"/>
                <a:gd name="T6" fmla="*/ 173 w 69"/>
                <a:gd name="T7" fmla="*/ 8 h 6"/>
                <a:gd name="T8" fmla="*/ 85 w 69"/>
                <a:gd name="T9" fmla="*/ 0 h 6"/>
                <a:gd name="T10" fmla="*/ 0 w 69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6">
                  <a:moveTo>
                    <a:pt x="0" y="3"/>
                  </a:moveTo>
                  <a:cubicBezTo>
                    <a:pt x="1" y="5"/>
                    <a:pt x="16" y="6"/>
                    <a:pt x="34" y="6"/>
                  </a:cubicBezTo>
                  <a:cubicBezTo>
                    <a:pt x="52" y="6"/>
                    <a:pt x="67" y="5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1"/>
                    <a:pt x="53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solidFill>
              <a:srgbClr val="F5D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1" name="Freeform 323"/>
            <p:cNvSpPr>
              <a:spLocks/>
            </p:cNvSpPr>
            <p:nvPr/>
          </p:nvSpPr>
          <p:spPr bwMode="auto">
            <a:xfrm>
              <a:off x="3313" y="2267"/>
              <a:ext cx="62" cy="907"/>
            </a:xfrm>
            <a:custGeom>
              <a:avLst/>
              <a:gdLst>
                <a:gd name="T0" fmla="*/ 52 w 25"/>
                <a:gd name="T1" fmla="*/ 3 h 340"/>
                <a:gd name="T2" fmla="*/ 52 w 25"/>
                <a:gd name="T3" fmla="*/ 854 h 340"/>
                <a:gd name="T4" fmla="*/ 0 w 25"/>
                <a:gd name="T5" fmla="*/ 907 h 340"/>
                <a:gd name="T6" fmla="*/ 62 w 25"/>
                <a:gd name="T7" fmla="*/ 862 h 340"/>
                <a:gd name="T8" fmla="*/ 62 w 25"/>
                <a:gd name="T9" fmla="*/ 0 h 340"/>
                <a:gd name="T10" fmla="*/ 52 w 25"/>
                <a:gd name="T11" fmla="*/ 3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40">
                  <a:moveTo>
                    <a:pt x="21" y="1"/>
                  </a:moveTo>
                  <a:cubicBezTo>
                    <a:pt x="21" y="320"/>
                    <a:pt x="21" y="320"/>
                    <a:pt x="21" y="320"/>
                  </a:cubicBezTo>
                  <a:cubicBezTo>
                    <a:pt x="21" y="335"/>
                    <a:pt x="10" y="339"/>
                    <a:pt x="0" y="340"/>
                  </a:cubicBezTo>
                  <a:cubicBezTo>
                    <a:pt x="14" y="340"/>
                    <a:pt x="25" y="336"/>
                    <a:pt x="25" y="3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D56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2" name="Freeform 324"/>
            <p:cNvSpPr>
              <a:spLocks/>
            </p:cNvSpPr>
            <p:nvPr/>
          </p:nvSpPr>
          <p:spPr bwMode="auto">
            <a:xfrm>
              <a:off x="3365" y="1493"/>
              <a:ext cx="10" cy="776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776 h 291"/>
                <a:gd name="T4" fmla="*/ 10 w 4"/>
                <a:gd name="T5" fmla="*/ 773 h 291"/>
                <a:gd name="T6" fmla="*/ 10 w 4"/>
                <a:gd name="T7" fmla="*/ 0 h 291"/>
                <a:gd name="T8" fmla="*/ 0 w 4"/>
                <a:gd name="T9" fmla="*/ 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" y="291"/>
                    <a:pt x="3" y="291"/>
                    <a:pt x="4" y="29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3" name="Freeform 325"/>
            <p:cNvSpPr>
              <a:spLocks/>
            </p:cNvSpPr>
            <p:nvPr/>
          </p:nvSpPr>
          <p:spPr bwMode="auto">
            <a:xfrm>
              <a:off x="3315" y="1480"/>
              <a:ext cx="75" cy="1715"/>
            </a:xfrm>
            <a:custGeom>
              <a:avLst/>
              <a:gdLst>
                <a:gd name="T0" fmla="*/ 68 w 30"/>
                <a:gd name="T1" fmla="*/ 8 h 643"/>
                <a:gd name="T2" fmla="*/ 68 w 30"/>
                <a:gd name="T3" fmla="*/ 1664 h 643"/>
                <a:gd name="T4" fmla="*/ 0 w 30"/>
                <a:gd name="T5" fmla="*/ 1715 h 643"/>
                <a:gd name="T6" fmla="*/ 75 w 30"/>
                <a:gd name="T7" fmla="*/ 1667 h 643"/>
                <a:gd name="T8" fmla="*/ 75 w 30"/>
                <a:gd name="T9" fmla="*/ 0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643">
                  <a:moveTo>
                    <a:pt x="27" y="3"/>
                  </a:moveTo>
                  <a:cubicBezTo>
                    <a:pt x="27" y="20"/>
                    <a:pt x="27" y="614"/>
                    <a:pt x="27" y="624"/>
                  </a:cubicBezTo>
                  <a:cubicBezTo>
                    <a:pt x="27" y="634"/>
                    <a:pt x="10" y="643"/>
                    <a:pt x="0" y="643"/>
                  </a:cubicBezTo>
                  <a:cubicBezTo>
                    <a:pt x="10" y="643"/>
                    <a:pt x="30" y="641"/>
                    <a:pt x="30" y="625"/>
                  </a:cubicBezTo>
                  <a:cubicBezTo>
                    <a:pt x="30" y="609"/>
                    <a:pt x="30" y="11"/>
                    <a:pt x="30" y="0"/>
                  </a:cubicBezTo>
                </a:path>
              </a:pathLst>
            </a:custGeom>
            <a:solidFill>
              <a:srgbClr val="9F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4" name="Freeform 326"/>
            <p:cNvSpPr>
              <a:spLocks/>
            </p:cNvSpPr>
            <p:nvPr/>
          </p:nvSpPr>
          <p:spPr bwMode="auto">
            <a:xfrm>
              <a:off x="3315" y="2267"/>
              <a:ext cx="75" cy="928"/>
            </a:xfrm>
            <a:custGeom>
              <a:avLst/>
              <a:gdLst>
                <a:gd name="T0" fmla="*/ 75 w 30"/>
                <a:gd name="T1" fmla="*/ 0 h 348"/>
                <a:gd name="T2" fmla="*/ 68 w 30"/>
                <a:gd name="T3" fmla="*/ 0 h 348"/>
                <a:gd name="T4" fmla="*/ 68 w 30"/>
                <a:gd name="T5" fmla="*/ 877 h 348"/>
                <a:gd name="T6" fmla="*/ 0 w 30"/>
                <a:gd name="T7" fmla="*/ 928 h 348"/>
                <a:gd name="T8" fmla="*/ 75 w 30"/>
                <a:gd name="T9" fmla="*/ 880 h 348"/>
                <a:gd name="T10" fmla="*/ 75 w 30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48">
                  <a:moveTo>
                    <a:pt x="30" y="0"/>
                  </a:moveTo>
                  <a:cubicBezTo>
                    <a:pt x="29" y="0"/>
                    <a:pt x="28" y="0"/>
                    <a:pt x="27" y="0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7" y="339"/>
                    <a:pt x="10" y="348"/>
                    <a:pt x="0" y="348"/>
                  </a:cubicBezTo>
                  <a:cubicBezTo>
                    <a:pt x="10" y="348"/>
                    <a:pt x="30" y="346"/>
                    <a:pt x="30" y="33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B8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5" name="Freeform 327"/>
            <p:cNvSpPr>
              <a:spLocks/>
            </p:cNvSpPr>
            <p:nvPr/>
          </p:nvSpPr>
          <p:spPr bwMode="auto">
            <a:xfrm>
              <a:off x="3393" y="2261"/>
              <a:ext cx="8" cy="6"/>
            </a:xfrm>
            <a:custGeom>
              <a:avLst/>
              <a:gdLst>
                <a:gd name="T0" fmla="*/ 0 w 3"/>
                <a:gd name="T1" fmla="*/ 6 h 2"/>
                <a:gd name="T2" fmla="*/ 8 w 3"/>
                <a:gd name="T3" fmla="*/ 0 h 2"/>
                <a:gd name="T4" fmla="*/ 8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6" name="Freeform 328"/>
            <p:cNvSpPr>
              <a:spLocks/>
            </p:cNvSpPr>
            <p:nvPr/>
          </p:nvSpPr>
          <p:spPr bwMode="auto">
            <a:xfrm>
              <a:off x="3365" y="2267"/>
              <a:ext cx="28" cy="2"/>
            </a:xfrm>
            <a:custGeom>
              <a:avLst/>
              <a:gdLst>
                <a:gd name="T0" fmla="*/ 0 w 11"/>
                <a:gd name="T1" fmla="*/ 2 h 1"/>
                <a:gd name="T2" fmla="*/ 28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4" y="1"/>
                    <a:pt x="8" y="0"/>
                    <a:pt x="11" y="0"/>
                  </a:cubicBezTo>
                </a:path>
              </a:pathLst>
            </a:custGeom>
            <a:noFill/>
            <a:ln w="3175" cap="rnd">
              <a:solidFill>
                <a:srgbClr val="B18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7" name="Freeform 329"/>
            <p:cNvSpPr>
              <a:spLocks/>
            </p:cNvSpPr>
            <p:nvPr/>
          </p:nvSpPr>
          <p:spPr bwMode="auto">
            <a:xfrm>
              <a:off x="3228" y="2261"/>
              <a:ext cx="137" cy="8"/>
            </a:xfrm>
            <a:custGeom>
              <a:avLst/>
              <a:gdLst>
                <a:gd name="T0" fmla="*/ 0 w 55"/>
                <a:gd name="T1" fmla="*/ 0 h 3"/>
                <a:gd name="T2" fmla="*/ 85 w 55"/>
                <a:gd name="T3" fmla="*/ 8 h 3"/>
                <a:gd name="T4" fmla="*/ 137 w 55"/>
                <a:gd name="T5" fmla="*/ 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" y="2"/>
                    <a:pt x="16" y="3"/>
                    <a:pt x="34" y="3"/>
                  </a:cubicBezTo>
                  <a:cubicBezTo>
                    <a:pt x="42" y="3"/>
                    <a:pt x="49" y="3"/>
                    <a:pt x="55" y="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8" name="Freeform 330"/>
            <p:cNvSpPr>
              <a:spLocks/>
            </p:cNvSpPr>
            <p:nvPr/>
          </p:nvSpPr>
          <p:spPr bwMode="auto">
            <a:xfrm>
              <a:off x="3228" y="2253"/>
              <a:ext cx="135" cy="8"/>
            </a:xfrm>
            <a:custGeom>
              <a:avLst/>
              <a:gdLst>
                <a:gd name="T0" fmla="*/ 135 w 54"/>
                <a:gd name="T1" fmla="*/ 3 h 3"/>
                <a:gd name="T2" fmla="*/ 85 w 54"/>
                <a:gd name="T3" fmla="*/ 0 h 3"/>
                <a:gd name="T4" fmla="*/ 0 w 54"/>
                <a:gd name="T5" fmla="*/ 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">
                  <a:moveTo>
                    <a:pt x="54" y="1"/>
                  </a:moveTo>
                  <a:cubicBezTo>
                    <a:pt x="49" y="0"/>
                    <a:pt x="42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9" name="Freeform 331"/>
            <p:cNvSpPr>
              <a:spLocks/>
            </p:cNvSpPr>
            <p:nvPr/>
          </p:nvSpPr>
          <p:spPr bwMode="auto">
            <a:xfrm>
              <a:off x="3363" y="2256"/>
              <a:ext cx="27" cy="3"/>
            </a:xfrm>
            <a:custGeom>
              <a:avLst/>
              <a:gdLst>
                <a:gd name="T0" fmla="*/ 27 w 11"/>
                <a:gd name="T1" fmla="*/ 3 h 1"/>
                <a:gd name="T2" fmla="*/ 0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D91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0" name="Freeform 332"/>
            <p:cNvSpPr>
              <a:spLocks/>
            </p:cNvSpPr>
            <p:nvPr/>
          </p:nvSpPr>
          <p:spPr bwMode="auto">
            <a:xfrm>
              <a:off x="3390" y="2259"/>
              <a:ext cx="11" cy="2"/>
            </a:xfrm>
            <a:custGeom>
              <a:avLst/>
              <a:gdLst>
                <a:gd name="T0" fmla="*/ 11 w 4"/>
                <a:gd name="T1" fmla="*/ 2 h 1"/>
                <a:gd name="T2" fmla="*/ 0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1" name="Freeform 333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1662 h 649"/>
                <a:gd name="T4" fmla="*/ 85 w 69"/>
                <a:gd name="T5" fmla="*/ 1731 h 649"/>
                <a:gd name="T6" fmla="*/ 173 w 69"/>
                <a:gd name="T7" fmla="*/ 1662 h 649"/>
                <a:gd name="T8" fmla="*/ 173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2" name="Freeform 334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80 w 65"/>
                <a:gd name="T1" fmla="*/ 98 h 37"/>
                <a:gd name="T2" fmla="*/ 163 w 65"/>
                <a:gd name="T3" fmla="*/ 90 h 37"/>
                <a:gd name="T4" fmla="*/ 163 w 65"/>
                <a:gd name="T5" fmla="*/ 5 h 37"/>
                <a:gd name="T6" fmla="*/ 80 w 65"/>
                <a:gd name="T7" fmla="*/ 0 h 37"/>
                <a:gd name="T8" fmla="*/ 0 w 65"/>
                <a:gd name="T9" fmla="*/ 5 h 37"/>
                <a:gd name="T10" fmla="*/ 0 w 65"/>
                <a:gd name="T11" fmla="*/ 90 h 37"/>
                <a:gd name="T12" fmla="*/ 80 w 65"/>
                <a:gd name="T13" fmla="*/ 9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solidFill>
              <a:srgbClr val="A9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3" name="Freeform 335"/>
            <p:cNvSpPr>
              <a:spLocks/>
            </p:cNvSpPr>
            <p:nvPr/>
          </p:nvSpPr>
          <p:spPr bwMode="auto">
            <a:xfrm>
              <a:off x="3238" y="1507"/>
              <a:ext cx="152" cy="77"/>
            </a:xfrm>
            <a:custGeom>
              <a:avLst/>
              <a:gdLst>
                <a:gd name="T0" fmla="*/ 152 w 61"/>
                <a:gd name="T1" fmla="*/ 0 h 29"/>
                <a:gd name="T2" fmla="*/ 152 w 61"/>
                <a:gd name="T3" fmla="*/ 0 h 29"/>
                <a:gd name="T4" fmla="*/ 137 w 61"/>
                <a:gd name="T5" fmla="*/ 48 h 29"/>
                <a:gd name="T6" fmla="*/ 125 w 61"/>
                <a:gd name="T7" fmla="*/ 56 h 29"/>
                <a:gd name="T8" fmla="*/ 45 w 61"/>
                <a:gd name="T9" fmla="*/ 66 h 29"/>
                <a:gd name="T10" fmla="*/ 0 w 61"/>
                <a:gd name="T11" fmla="*/ 69 h 29"/>
                <a:gd name="T12" fmla="*/ 75 w 61"/>
                <a:gd name="T13" fmla="*/ 77 h 29"/>
                <a:gd name="T14" fmla="*/ 152 w 61"/>
                <a:gd name="T15" fmla="*/ 69 h 29"/>
                <a:gd name="T16" fmla="*/ 152 w 61"/>
                <a:gd name="T17" fmla="*/ 64 h 29"/>
                <a:gd name="T18" fmla="*/ 152 w 61"/>
                <a:gd name="T19" fmla="*/ 64 h 29"/>
                <a:gd name="T20" fmla="*/ 152 w 61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29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6"/>
                    <a:pt x="59" y="15"/>
                    <a:pt x="55" y="18"/>
                  </a:cubicBezTo>
                  <a:cubicBezTo>
                    <a:pt x="54" y="19"/>
                    <a:pt x="52" y="20"/>
                    <a:pt x="50" y="21"/>
                  </a:cubicBezTo>
                  <a:cubicBezTo>
                    <a:pt x="42" y="24"/>
                    <a:pt x="27" y="26"/>
                    <a:pt x="18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4" y="29"/>
                    <a:pt x="30" y="29"/>
                  </a:cubicBezTo>
                  <a:cubicBezTo>
                    <a:pt x="46" y="29"/>
                    <a:pt x="59" y="28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26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4" name="Freeform 336"/>
            <p:cNvSpPr>
              <a:spLocks/>
            </p:cNvSpPr>
            <p:nvPr/>
          </p:nvSpPr>
          <p:spPr bwMode="auto">
            <a:xfrm>
              <a:off x="3235" y="1517"/>
              <a:ext cx="80" cy="38"/>
            </a:xfrm>
            <a:custGeom>
              <a:avLst/>
              <a:gdLst>
                <a:gd name="T0" fmla="*/ 0 w 32"/>
                <a:gd name="T1" fmla="*/ 38 h 14"/>
                <a:gd name="T2" fmla="*/ 0 w 32"/>
                <a:gd name="T3" fmla="*/ 0 h 14"/>
                <a:gd name="T4" fmla="*/ 80 w 32"/>
                <a:gd name="T5" fmla="*/ 3 h 14"/>
                <a:gd name="T6" fmla="*/ 13 w 32"/>
                <a:gd name="T7" fmla="*/ 11 h 14"/>
                <a:gd name="T8" fmla="*/ 0 w 32"/>
                <a:gd name="T9" fmla="*/ 3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4" y="1"/>
                    <a:pt x="32" y="1"/>
                  </a:cubicBezTo>
                  <a:cubicBezTo>
                    <a:pt x="27" y="3"/>
                    <a:pt x="8" y="4"/>
                    <a:pt x="5" y="4"/>
                  </a:cubicBezTo>
                  <a:cubicBezTo>
                    <a:pt x="1" y="5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CFC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5" name="Freeform 337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80 w 65"/>
                <a:gd name="T1" fmla="*/ 98 h 37"/>
                <a:gd name="T2" fmla="*/ 163 w 65"/>
                <a:gd name="T3" fmla="*/ 90 h 37"/>
                <a:gd name="T4" fmla="*/ 163 w 65"/>
                <a:gd name="T5" fmla="*/ 5 h 37"/>
                <a:gd name="T6" fmla="*/ 80 w 65"/>
                <a:gd name="T7" fmla="*/ 0 h 37"/>
                <a:gd name="T8" fmla="*/ 0 w 65"/>
                <a:gd name="T9" fmla="*/ 5 h 37"/>
                <a:gd name="T10" fmla="*/ 0 w 65"/>
                <a:gd name="T11" fmla="*/ 90 h 37"/>
                <a:gd name="T12" fmla="*/ 80 w 65"/>
                <a:gd name="T13" fmla="*/ 9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6" name="Oval 338"/>
            <p:cNvSpPr>
              <a:spLocks noChangeArrowheads="1"/>
            </p:cNvSpPr>
            <p:nvPr/>
          </p:nvSpPr>
          <p:spPr bwMode="auto">
            <a:xfrm>
              <a:off x="3260" y="1571"/>
              <a:ext cx="28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07" name="Oval 339"/>
            <p:cNvSpPr>
              <a:spLocks noChangeArrowheads="1"/>
            </p:cNvSpPr>
            <p:nvPr/>
          </p:nvSpPr>
          <p:spPr bwMode="auto">
            <a:xfrm>
              <a:off x="329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08" name="Oval 340"/>
            <p:cNvSpPr>
              <a:spLocks noChangeArrowheads="1"/>
            </p:cNvSpPr>
            <p:nvPr/>
          </p:nvSpPr>
          <p:spPr bwMode="auto">
            <a:xfrm>
              <a:off x="3280" y="226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09" name="Oval 341"/>
            <p:cNvSpPr>
              <a:spLocks noChangeArrowheads="1"/>
            </p:cNvSpPr>
            <p:nvPr/>
          </p:nvSpPr>
          <p:spPr bwMode="auto">
            <a:xfrm>
              <a:off x="3305" y="2267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10" name="Oval 342"/>
            <p:cNvSpPr>
              <a:spLocks noChangeArrowheads="1"/>
            </p:cNvSpPr>
            <p:nvPr/>
          </p:nvSpPr>
          <p:spPr bwMode="auto">
            <a:xfrm>
              <a:off x="3265" y="2264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11" name="Oval 343"/>
            <p:cNvSpPr>
              <a:spLocks noChangeArrowheads="1"/>
            </p:cNvSpPr>
            <p:nvPr/>
          </p:nvSpPr>
          <p:spPr bwMode="auto">
            <a:xfrm>
              <a:off x="324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12" name="Freeform 344"/>
            <p:cNvSpPr>
              <a:spLocks/>
            </p:cNvSpPr>
            <p:nvPr/>
          </p:nvSpPr>
          <p:spPr bwMode="auto">
            <a:xfrm>
              <a:off x="3245" y="1525"/>
              <a:ext cx="58" cy="1649"/>
            </a:xfrm>
            <a:custGeom>
              <a:avLst/>
              <a:gdLst>
                <a:gd name="T0" fmla="*/ 13 w 23"/>
                <a:gd name="T1" fmla="*/ 1596 h 618"/>
                <a:gd name="T2" fmla="*/ 58 w 23"/>
                <a:gd name="T3" fmla="*/ 1649 h 618"/>
                <a:gd name="T4" fmla="*/ 0 w 23"/>
                <a:gd name="T5" fmla="*/ 1609 h 618"/>
                <a:gd name="T6" fmla="*/ 0 w 23"/>
                <a:gd name="T7" fmla="*/ 0 h 618"/>
                <a:gd name="T8" fmla="*/ 13 w 23"/>
                <a:gd name="T9" fmla="*/ 1596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18">
                  <a:moveTo>
                    <a:pt x="5" y="598"/>
                  </a:moveTo>
                  <a:cubicBezTo>
                    <a:pt x="5" y="613"/>
                    <a:pt x="16" y="617"/>
                    <a:pt x="23" y="618"/>
                  </a:cubicBezTo>
                  <a:cubicBezTo>
                    <a:pt x="10" y="618"/>
                    <a:pt x="0" y="616"/>
                    <a:pt x="0" y="6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83"/>
                    <a:pt x="5" y="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3" name="Freeform 345"/>
            <p:cNvSpPr>
              <a:spLocks/>
            </p:cNvSpPr>
            <p:nvPr/>
          </p:nvSpPr>
          <p:spPr bwMode="auto">
            <a:xfrm>
              <a:off x="3313" y="1499"/>
              <a:ext cx="70" cy="1696"/>
            </a:xfrm>
            <a:custGeom>
              <a:avLst/>
              <a:gdLst>
                <a:gd name="T0" fmla="*/ 3 w 28"/>
                <a:gd name="T1" fmla="*/ 1696 h 636"/>
                <a:gd name="T2" fmla="*/ 70 w 28"/>
                <a:gd name="T3" fmla="*/ 1645 h 636"/>
                <a:gd name="T4" fmla="*/ 70 w 28"/>
                <a:gd name="T5" fmla="*/ 0 h 636"/>
                <a:gd name="T6" fmla="*/ 63 w 28"/>
                <a:gd name="T7" fmla="*/ 0 h 636"/>
                <a:gd name="T8" fmla="*/ 63 w 28"/>
                <a:gd name="T9" fmla="*/ 1629 h 636"/>
                <a:gd name="T10" fmla="*/ 0 w 28"/>
                <a:gd name="T11" fmla="*/ 1696 h 6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636">
                  <a:moveTo>
                    <a:pt x="1" y="636"/>
                  </a:moveTo>
                  <a:cubicBezTo>
                    <a:pt x="11" y="636"/>
                    <a:pt x="28" y="627"/>
                    <a:pt x="28" y="617"/>
                  </a:cubicBezTo>
                  <a:cubicBezTo>
                    <a:pt x="28" y="607"/>
                    <a:pt x="28" y="16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611"/>
                    <a:pt x="25" y="611"/>
                    <a:pt x="25" y="611"/>
                  </a:cubicBezTo>
                  <a:cubicBezTo>
                    <a:pt x="25" y="624"/>
                    <a:pt x="14" y="636"/>
                    <a:pt x="0" y="6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4" name="Freeform 34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184 w 73"/>
                <a:gd name="T1" fmla="*/ 127 h 52"/>
                <a:gd name="T2" fmla="*/ 184 w 73"/>
                <a:gd name="T3" fmla="*/ 11 h 52"/>
                <a:gd name="T4" fmla="*/ 91 w 73"/>
                <a:gd name="T5" fmla="*/ 0 h 52"/>
                <a:gd name="T6" fmla="*/ 0 w 73"/>
                <a:gd name="T7" fmla="*/ 11 h 52"/>
                <a:gd name="T8" fmla="*/ 0 w 73"/>
                <a:gd name="T9" fmla="*/ 127 h 52"/>
                <a:gd name="T10" fmla="*/ 0 w 73"/>
                <a:gd name="T11" fmla="*/ 127 h 52"/>
                <a:gd name="T12" fmla="*/ 91 w 73"/>
                <a:gd name="T13" fmla="*/ 138 h 52"/>
                <a:gd name="T14" fmla="*/ 184 w 73"/>
                <a:gd name="T15" fmla="*/ 12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solidFill>
              <a:srgbClr val="63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5" name="Line 347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6" name="Line 348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7" name="Line 349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8" name="Line 350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9" name="Line 351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0" name="Line 352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1" name="Line 353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2" name="Line 354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3" name="Line 355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4" name="Line 356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5" name="Line 357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6" name="Line 358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7" name="Line 359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8" name="Line 360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9" name="Line 361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30" name="Line 362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31" name="Line 363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32" name="Line 364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33" name="Line 365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34" name="Line 366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35" name="Line 367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36" name="Line 368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37" name="Line 369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38" name="Line 370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39" name="Line 371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40" name="Line 372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41" name="Line 373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42" name="Line 374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43" name="Line 375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44" name="Line 376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45" name="Line 377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46" name="Line 378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47" name="Line 379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48" name="Line 380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49" name="Line 381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50" name="Line 382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51" name="Line 383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52" name="Line 384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53" name="Line 385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54" name="Line 386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55" name="Line 387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56" name="Line 388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57" name="Line 389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58" name="Line 390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59" name="Line 391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60" name="Line 392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61" name="Line 393"/>
            <p:cNvSpPr>
              <a:spLocks noChangeShapeType="1"/>
            </p:cNvSpPr>
            <p:nvPr/>
          </p:nvSpPr>
          <p:spPr bwMode="auto">
            <a:xfrm flipV="1">
              <a:off x="339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62" name="Line 394"/>
            <p:cNvSpPr>
              <a:spLocks noChangeShapeType="1"/>
            </p:cNvSpPr>
            <p:nvPr/>
          </p:nvSpPr>
          <p:spPr bwMode="auto">
            <a:xfrm flipV="1">
              <a:off x="3375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63" name="Line 395"/>
            <p:cNvSpPr>
              <a:spLocks noChangeShapeType="1"/>
            </p:cNvSpPr>
            <p:nvPr/>
          </p:nvSpPr>
          <p:spPr bwMode="auto">
            <a:xfrm flipV="1">
              <a:off x="336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64" name="Line 396"/>
            <p:cNvSpPr>
              <a:spLocks noChangeShapeType="1"/>
            </p:cNvSpPr>
            <p:nvPr/>
          </p:nvSpPr>
          <p:spPr bwMode="auto">
            <a:xfrm flipV="1">
              <a:off x="334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65" name="Line 397"/>
            <p:cNvSpPr>
              <a:spLocks noChangeShapeType="1"/>
            </p:cNvSpPr>
            <p:nvPr/>
          </p:nvSpPr>
          <p:spPr bwMode="auto">
            <a:xfrm flipV="1">
              <a:off x="332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66" name="Line 398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67" name="Line 399"/>
            <p:cNvSpPr>
              <a:spLocks noChangeShapeType="1"/>
            </p:cNvSpPr>
            <p:nvPr/>
          </p:nvSpPr>
          <p:spPr bwMode="auto">
            <a:xfrm>
              <a:off x="329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68" name="Line 400"/>
            <p:cNvSpPr>
              <a:spLocks noChangeShapeType="1"/>
            </p:cNvSpPr>
            <p:nvPr/>
          </p:nvSpPr>
          <p:spPr bwMode="auto">
            <a:xfrm>
              <a:off x="328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69" name="Line 401"/>
            <p:cNvSpPr>
              <a:spLocks noChangeShapeType="1"/>
            </p:cNvSpPr>
            <p:nvPr/>
          </p:nvSpPr>
          <p:spPr bwMode="auto">
            <a:xfrm>
              <a:off x="326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70" name="Line 402"/>
            <p:cNvSpPr>
              <a:spLocks noChangeShapeType="1"/>
            </p:cNvSpPr>
            <p:nvPr/>
          </p:nvSpPr>
          <p:spPr bwMode="auto">
            <a:xfrm>
              <a:off x="3253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71" name="Line 403"/>
            <p:cNvSpPr>
              <a:spLocks noChangeShapeType="1"/>
            </p:cNvSpPr>
            <p:nvPr/>
          </p:nvSpPr>
          <p:spPr bwMode="auto">
            <a:xfrm>
              <a:off x="3238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72" name="Freeform 404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184 w 73"/>
                <a:gd name="T1" fmla="*/ 10 h 7"/>
                <a:gd name="T2" fmla="*/ 91 w 73"/>
                <a:gd name="T3" fmla="*/ 0 h 7"/>
                <a:gd name="T4" fmla="*/ 0 w 73"/>
                <a:gd name="T5" fmla="*/ 10 h 7"/>
                <a:gd name="T6" fmla="*/ 0 w 73"/>
                <a:gd name="T7" fmla="*/ 10 h 7"/>
                <a:gd name="T8" fmla="*/ 91 w 73"/>
                <a:gd name="T9" fmla="*/ 18 h 7"/>
                <a:gd name="T10" fmla="*/ 184 w 73"/>
                <a:gd name="T11" fmla="*/ 1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solidFill>
              <a:srgbClr val="DB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73" name="Freeform 405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184 w 73"/>
                <a:gd name="T1" fmla="*/ 10 h 7"/>
                <a:gd name="T2" fmla="*/ 91 w 73"/>
                <a:gd name="T3" fmla="*/ 0 h 7"/>
                <a:gd name="T4" fmla="*/ 0 w 73"/>
                <a:gd name="T5" fmla="*/ 10 h 7"/>
                <a:gd name="T6" fmla="*/ 0 w 73"/>
                <a:gd name="T7" fmla="*/ 10 h 7"/>
                <a:gd name="T8" fmla="*/ 91 w 73"/>
                <a:gd name="T9" fmla="*/ 18 h 7"/>
                <a:gd name="T10" fmla="*/ 184 w 73"/>
                <a:gd name="T11" fmla="*/ 1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74" name="Freeform 40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184 w 73"/>
                <a:gd name="T1" fmla="*/ 127 h 52"/>
                <a:gd name="T2" fmla="*/ 184 w 73"/>
                <a:gd name="T3" fmla="*/ 11 h 52"/>
                <a:gd name="T4" fmla="*/ 91 w 73"/>
                <a:gd name="T5" fmla="*/ 0 h 52"/>
                <a:gd name="T6" fmla="*/ 0 w 73"/>
                <a:gd name="T7" fmla="*/ 11 h 52"/>
                <a:gd name="T8" fmla="*/ 0 w 73"/>
                <a:gd name="T9" fmla="*/ 127 h 52"/>
                <a:gd name="T10" fmla="*/ 0 w 73"/>
                <a:gd name="T11" fmla="*/ 127 h 52"/>
                <a:gd name="T12" fmla="*/ 91 w 73"/>
                <a:gd name="T13" fmla="*/ 138 h 52"/>
                <a:gd name="T14" fmla="*/ 184 w 73"/>
                <a:gd name="T15" fmla="*/ 12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275" name="Group 317"/>
          <p:cNvGrpSpPr>
            <a:grpSpLocks/>
          </p:cNvGrpSpPr>
          <p:nvPr/>
        </p:nvGrpSpPr>
        <p:grpSpPr bwMode="auto">
          <a:xfrm>
            <a:off x="2248546" y="2710786"/>
            <a:ext cx="200186" cy="1656435"/>
            <a:chOff x="3222" y="1371"/>
            <a:chExt cx="184" cy="1835"/>
          </a:xfrm>
        </p:grpSpPr>
        <p:sp>
          <p:nvSpPr>
            <p:cNvPr id="276" name="Freeform 318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1662 h 649"/>
                <a:gd name="T4" fmla="*/ 85 w 69"/>
                <a:gd name="T5" fmla="*/ 1731 h 649"/>
                <a:gd name="T6" fmla="*/ 173 w 69"/>
                <a:gd name="T7" fmla="*/ 1662 h 649"/>
                <a:gd name="T8" fmla="*/ 173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DA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77" name="Freeform 319"/>
            <p:cNvSpPr>
              <a:spLocks/>
            </p:cNvSpPr>
            <p:nvPr/>
          </p:nvSpPr>
          <p:spPr bwMode="auto">
            <a:xfrm>
              <a:off x="3228" y="2261"/>
              <a:ext cx="173" cy="945"/>
            </a:xfrm>
            <a:custGeom>
              <a:avLst/>
              <a:gdLst>
                <a:gd name="T0" fmla="*/ 85 w 69"/>
                <a:gd name="T1" fmla="*/ 945 h 354"/>
                <a:gd name="T2" fmla="*/ 173 w 69"/>
                <a:gd name="T3" fmla="*/ 876 h 354"/>
                <a:gd name="T4" fmla="*/ 173 w 69"/>
                <a:gd name="T5" fmla="*/ 3 h 354"/>
                <a:gd name="T6" fmla="*/ 85 w 69"/>
                <a:gd name="T7" fmla="*/ 8 h 354"/>
                <a:gd name="T8" fmla="*/ 0 w 69"/>
                <a:gd name="T9" fmla="*/ 0 h 354"/>
                <a:gd name="T10" fmla="*/ 0 w 69"/>
                <a:gd name="T11" fmla="*/ 876 h 354"/>
                <a:gd name="T12" fmla="*/ 85 w 69"/>
                <a:gd name="T13" fmla="*/ 945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354">
                  <a:moveTo>
                    <a:pt x="34" y="354"/>
                  </a:moveTo>
                  <a:cubicBezTo>
                    <a:pt x="54" y="354"/>
                    <a:pt x="69" y="347"/>
                    <a:pt x="69" y="328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2"/>
                    <a:pt x="52" y="3"/>
                    <a:pt x="34" y="3"/>
                  </a:cubicBezTo>
                  <a:cubicBezTo>
                    <a:pt x="16" y="3"/>
                    <a:pt x="1" y="2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7"/>
                    <a:pt x="15" y="354"/>
                    <a:pt x="34" y="354"/>
                  </a:cubicBezTo>
                  <a:close/>
                </a:path>
              </a:pathLst>
            </a:custGeom>
            <a:solidFill>
              <a:srgbClr val="EC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78" name="Freeform 320"/>
            <p:cNvSpPr>
              <a:spLocks/>
            </p:cNvSpPr>
            <p:nvPr/>
          </p:nvSpPr>
          <p:spPr bwMode="auto">
            <a:xfrm>
              <a:off x="3250" y="2267"/>
              <a:ext cx="125" cy="907"/>
            </a:xfrm>
            <a:custGeom>
              <a:avLst/>
              <a:gdLst>
                <a:gd name="T0" fmla="*/ 63 w 50"/>
                <a:gd name="T1" fmla="*/ 3 h 340"/>
                <a:gd name="T2" fmla="*/ 0 w 50"/>
                <a:gd name="T3" fmla="*/ 0 h 340"/>
                <a:gd name="T4" fmla="*/ 0 w 50"/>
                <a:gd name="T5" fmla="*/ 862 h 340"/>
                <a:gd name="T6" fmla="*/ 63 w 50"/>
                <a:gd name="T7" fmla="*/ 907 h 340"/>
                <a:gd name="T8" fmla="*/ 125 w 50"/>
                <a:gd name="T9" fmla="*/ 862 h 340"/>
                <a:gd name="T10" fmla="*/ 125 w 50"/>
                <a:gd name="T11" fmla="*/ 0 h 340"/>
                <a:gd name="T12" fmla="*/ 63 w 50"/>
                <a:gd name="T13" fmla="*/ 3 h 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40">
                  <a:moveTo>
                    <a:pt x="25" y="1"/>
                  </a:moveTo>
                  <a:cubicBezTo>
                    <a:pt x="16" y="1"/>
                    <a:pt x="7" y="1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36"/>
                    <a:pt x="12" y="340"/>
                    <a:pt x="25" y="340"/>
                  </a:cubicBezTo>
                  <a:cubicBezTo>
                    <a:pt x="39" y="340"/>
                    <a:pt x="50" y="336"/>
                    <a:pt x="50" y="3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1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E19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79" name="Freeform 321"/>
            <p:cNvSpPr>
              <a:spLocks/>
            </p:cNvSpPr>
            <p:nvPr/>
          </p:nvSpPr>
          <p:spPr bwMode="auto">
            <a:xfrm>
              <a:off x="3250" y="1493"/>
              <a:ext cx="125" cy="776"/>
            </a:xfrm>
            <a:custGeom>
              <a:avLst/>
              <a:gdLst>
                <a:gd name="T0" fmla="*/ 0 w 50"/>
                <a:gd name="T1" fmla="*/ 0 h 291"/>
                <a:gd name="T2" fmla="*/ 0 w 50"/>
                <a:gd name="T3" fmla="*/ 773 h 291"/>
                <a:gd name="T4" fmla="*/ 63 w 50"/>
                <a:gd name="T5" fmla="*/ 776 h 291"/>
                <a:gd name="T6" fmla="*/ 125 w 50"/>
                <a:gd name="T7" fmla="*/ 773 h 291"/>
                <a:gd name="T8" fmla="*/ 125 w 50"/>
                <a:gd name="T9" fmla="*/ 0 h 291"/>
                <a:gd name="T10" fmla="*/ 0 w 50"/>
                <a:gd name="T11" fmla="*/ 0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91">
                  <a:moveTo>
                    <a:pt x="0" y="0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7" y="291"/>
                    <a:pt x="16" y="291"/>
                    <a:pt x="25" y="291"/>
                  </a:cubicBezTo>
                  <a:cubicBezTo>
                    <a:pt x="35" y="291"/>
                    <a:pt x="44" y="291"/>
                    <a:pt x="50" y="29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80" name="Freeform 322"/>
            <p:cNvSpPr>
              <a:spLocks/>
            </p:cNvSpPr>
            <p:nvPr/>
          </p:nvSpPr>
          <p:spPr bwMode="auto">
            <a:xfrm>
              <a:off x="3228" y="2253"/>
              <a:ext cx="173" cy="16"/>
            </a:xfrm>
            <a:custGeom>
              <a:avLst/>
              <a:gdLst>
                <a:gd name="T0" fmla="*/ 0 w 69"/>
                <a:gd name="T1" fmla="*/ 8 h 6"/>
                <a:gd name="T2" fmla="*/ 85 w 69"/>
                <a:gd name="T3" fmla="*/ 16 h 6"/>
                <a:gd name="T4" fmla="*/ 173 w 69"/>
                <a:gd name="T5" fmla="*/ 8 h 6"/>
                <a:gd name="T6" fmla="*/ 173 w 69"/>
                <a:gd name="T7" fmla="*/ 8 h 6"/>
                <a:gd name="T8" fmla="*/ 85 w 69"/>
                <a:gd name="T9" fmla="*/ 0 h 6"/>
                <a:gd name="T10" fmla="*/ 0 w 69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6">
                  <a:moveTo>
                    <a:pt x="0" y="3"/>
                  </a:moveTo>
                  <a:cubicBezTo>
                    <a:pt x="1" y="5"/>
                    <a:pt x="16" y="6"/>
                    <a:pt x="34" y="6"/>
                  </a:cubicBezTo>
                  <a:cubicBezTo>
                    <a:pt x="52" y="6"/>
                    <a:pt x="67" y="5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1"/>
                    <a:pt x="53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solidFill>
              <a:srgbClr val="F5D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81" name="Freeform 323"/>
            <p:cNvSpPr>
              <a:spLocks/>
            </p:cNvSpPr>
            <p:nvPr/>
          </p:nvSpPr>
          <p:spPr bwMode="auto">
            <a:xfrm>
              <a:off x="3313" y="2267"/>
              <a:ext cx="62" cy="907"/>
            </a:xfrm>
            <a:custGeom>
              <a:avLst/>
              <a:gdLst>
                <a:gd name="T0" fmla="*/ 52 w 25"/>
                <a:gd name="T1" fmla="*/ 3 h 340"/>
                <a:gd name="T2" fmla="*/ 52 w 25"/>
                <a:gd name="T3" fmla="*/ 854 h 340"/>
                <a:gd name="T4" fmla="*/ 0 w 25"/>
                <a:gd name="T5" fmla="*/ 907 h 340"/>
                <a:gd name="T6" fmla="*/ 62 w 25"/>
                <a:gd name="T7" fmla="*/ 862 h 340"/>
                <a:gd name="T8" fmla="*/ 62 w 25"/>
                <a:gd name="T9" fmla="*/ 0 h 340"/>
                <a:gd name="T10" fmla="*/ 52 w 25"/>
                <a:gd name="T11" fmla="*/ 3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40">
                  <a:moveTo>
                    <a:pt x="21" y="1"/>
                  </a:moveTo>
                  <a:cubicBezTo>
                    <a:pt x="21" y="320"/>
                    <a:pt x="21" y="320"/>
                    <a:pt x="21" y="320"/>
                  </a:cubicBezTo>
                  <a:cubicBezTo>
                    <a:pt x="21" y="335"/>
                    <a:pt x="10" y="339"/>
                    <a:pt x="0" y="340"/>
                  </a:cubicBezTo>
                  <a:cubicBezTo>
                    <a:pt x="14" y="340"/>
                    <a:pt x="25" y="336"/>
                    <a:pt x="25" y="3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D56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82" name="Freeform 324"/>
            <p:cNvSpPr>
              <a:spLocks/>
            </p:cNvSpPr>
            <p:nvPr/>
          </p:nvSpPr>
          <p:spPr bwMode="auto">
            <a:xfrm>
              <a:off x="3365" y="1493"/>
              <a:ext cx="10" cy="776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776 h 291"/>
                <a:gd name="T4" fmla="*/ 10 w 4"/>
                <a:gd name="T5" fmla="*/ 773 h 291"/>
                <a:gd name="T6" fmla="*/ 10 w 4"/>
                <a:gd name="T7" fmla="*/ 0 h 291"/>
                <a:gd name="T8" fmla="*/ 0 w 4"/>
                <a:gd name="T9" fmla="*/ 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" y="291"/>
                    <a:pt x="3" y="291"/>
                    <a:pt x="4" y="29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83" name="Freeform 325"/>
            <p:cNvSpPr>
              <a:spLocks/>
            </p:cNvSpPr>
            <p:nvPr/>
          </p:nvSpPr>
          <p:spPr bwMode="auto">
            <a:xfrm>
              <a:off x="3315" y="1480"/>
              <a:ext cx="75" cy="1715"/>
            </a:xfrm>
            <a:custGeom>
              <a:avLst/>
              <a:gdLst>
                <a:gd name="T0" fmla="*/ 68 w 30"/>
                <a:gd name="T1" fmla="*/ 8 h 643"/>
                <a:gd name="T2" fmla="*/ 68 w 30"/>
                <a:gd name="T3" fmla="*/ 1664 h 643"/>
                <a:gd name="T4" fmla="*/ 0 w 30"/>
                <a:gd name="T5" fmla="*/ 1715 h 643"/>
                <a:gd name="T6" fmla="*/ 75 w 30"/>
                <a:gd name="T7" fmla="*/ 1667 h 643"/>
                <a:gd name="T8" fmla="*/ 75 w 30"/>
                <a:gd name="T9" fmla="*/ 0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643">
                  <a:moveTo>
                    <a:pt x="27" y="3"/>
                  </a:moveTo>
                  <a:cubicBezTo>
                    <a:pt x="27" y="20"/>
                    <a:pt x="27" y="614"/>
                    <a:pt x="27" y="624"/>
                  </a:cubicBezTo>
                  <a:cubicBezTo>
                    <a:pt x="27" y="634"/>
                    <a:pt x="10" y="643"/>
                    <a:pt x="0" y="643"/>
                  </a:cubicBezTo>
                  <a:cubicBezTo>
                    <a:pt x="10" y="643"/>
                    <a:pt x="30" y="641"/>
                    <a:pt x="30" y="625"/>
                  </a:cubicBezTo>
                  <a:cubicBezTo>
                    <a:pt x="30" y="609"/>
                    <a:pt x="30" y="11"/>
                    <a:pt x="30" y="0"/>
                  </a:cubicBezTo>
                </a:path>
              </a:pathLst>
            </a:custGeom>
            <a:solidFill>
              <a:srgbClr val="9F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84" name="Freeform 326"/>
            <p:cNvSpPr>
              <a:spLocks/>
            </p:cNvSpPr>
            <p:nvPr/>
          </p:nvSpPr>
          <p:spPr bwMode="auto">
            <a:xfrm>
              <a:off x="3315" y="2267"/>
              <a:ext cx="75" cy="928"/>
            </a:xfrm>
            <a:custGeom>
              <a:avLst/>
              <a:gdLst>
                <a:gd name="T0" fmla="*/ 75 w 30"/>
                <a:gd name="T1" fmla="*/ 0 h 348"/>
                <a:gd name="T2" fmla="*/ 68 w 30"/>
                <a:gd name="T3" fmla="*/ 0 h 348"/>
                <a:gd name="T4" fmla="*/ 68 w 30"/>
                <a:gd name="T5" fmla="*/ 877 h 348"/>
                <a:gd name="T6" fmla="*/ 0 w 30"/>
                <a:gd name="T7" fmla="*/ 928 h 348"/>
                <a:gd name="T8" fmla="*/ 75 w 30"/>
                <a:gd name="T9" fmla="*/ 880 h 348"/>
                <a:gd name="T10" fmla="*/ 75 w 30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48">
                  <a:moveTo>
                    <a:pt x="30" y="0"/>
                  </a:moveTo>
                  <a:cubicBezTo>
                    <a:pt x="29" y="0"/>
                    <a:pt x="28" y="0"/>
                    <a:pt x="27" y="0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7" y="339"/>
                    <a:pt x="10" y="348"/>
                    <a:pt x="0" y="348"/>
                  </a:cubicBezTo>
                  <a:cubicBezTo>
                    <a:pt x="10" y="348"/>
                    <a:pt x="30" y="346"/>
                    <a:pt x="30" y="33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B8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85" name="Freeform 327"/>
            <p:cNvSpPr>
              <a:spLocks/>
            </p:cNvSpPr>
            <p:nvPr/>
          </p:nvSpPr>
          <p:spPr bwMode="auto">
            <a:xfrm>
              <a:off x="3393" y="2261"/>
              <a:ext cx="8" cy="6"/>
            </a:xfrm>
            <a:custGeom>
              <a:avLst/>
              <a:gdLst>
                <a:gd name="T0" fmla="*/ 0 w 3"/>
                <a:gd name="T1" fmla="*/ 6 h 2"/>
                <a:gd name="T2" fmla="*/ 8 w 3"/>
                <a:gd name="T3" fmla="*/ 0 h 2"/>
                <a:gd name="T4" fmla="*/ 8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86" name="Freeform 328"/>
            <p:cNvSpPr>
              <a:spLocks/>
            </p:cNvSpPr>
            <p:nvPr/>
          </p:nvSpPr>
          <p:spPr bwMode="auto">
            <a:xfrm>
              <a:off x="3365" y="2267"/>
              <a:ext cx="28" cy="2"/>
            </a:xfrm>
            <a:custGeom>
              <a:avLst/>
              <a:gdLst>
                <a:gd name="T0" fmla="*/ 0 w 11"/>
                <a:gd name="T1" fmla="*/ 2 h 1"/>
                <a:gd name="T2" fmla="*/ 28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4" y="1"/>
                    <a:pt x="8" y="0"/>
                    <a:pt x="11" y="0"/>
                  </a:cubicBezTo>
                </a:path>
              </a:pathLst>
            </a:custGeom>
            <a:noFill/>
            <a:ln w="3175" cap="rnd">
              <a:solidFill>
                <a:srgbClr val="B18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87" name="Freeform 329"/>
            <p:cNvSpPr>
              <a:spLocks/>
            </p:cNvSpPr>
            <p:nvPr/>
          </p:nvSpPr>
          <p:spPr bwMode="auto">
            <a:xfrm>
              <a:off x="3228" y="2261"/>
              <a:ext cx="137" cy="8"/>
            </a:xfrm>
            <a:custGeom>
              <a:avLst/>
              <a:gdLst>
                <a:gd name="T0" fmla="*/ 0 w 55"/>
                <a:gd name="T1" fmla="*/ 0 h 3"/>
                <a:gd name="T2" fmla="*/ 85 w 55"/>
                <a:gd name="T3" fmla="*/ 8 h 3"/>
                <a:gd name="T4" fmla="*/ 137 w 55"/>
                <a:gd name="T5" fmla="*/ 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" y="2"/>
                    <a:pt x="16" y="3"/>
                    <a:pt x="34" y="3"/>
                  </a:cubicBezTo>
                  <a:cubicBezTo>
                    <a:pt x="42" y="3"/>
                    <a:pt x="49" y="3"/>
                    <a:pt x="55" y="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88" name="Freeform 330"/>
            <p:cNvSpPr>
              <a:spLocks/>
            </p:cNvSpPr>
            <p:nvPr/>
          </p:nvSpPr>
          <p:spPr bwMode="auto">
            <a:xfrm>
              <a:off x="3228" y="2253"/>
              <a:ext cx="135" cy="8"/>
            </a:xfrm>
            <a:custGeom>
              <a:avLst/>
              <a:gdLst>
                <a:gd name="T0" fmla="*/ 135 w 54"/>
                <a:gd name="T1" fmla="*/ 3 h 3"/>
                <a:gd name="T2" fmla="*/ 85 w 54"/>
                <a:gd name="T3" fmla="*/ 0 h 3"/>
                <a:gd name="T4" fmla="*/ 0 w 54"/>
                <a:gd name="T5" fmla="*/ 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">
                  <a:moveTo>
                    <a:pt x="54" y="1"/>
                  </a:moveTo>
                  <a:cubicBezTo>
                    <a:pt x="49" y="0"/>
                    <a:pt x="42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89" name="Freeform 331"/>
            <p:cNvSpPr>
              <a:spLocks/>
            </p:cNvSpPr>
            <p:nvPr/>
          </p:nvSpPr>
          <p:spPr bwMode="auto">
            <a:xfrm>
              <a:off x="3363" y="2256"/>
              <a:ext cx="27" cy="3"/>
            </a:xfrm>
            <a:custGeom>
              <a:avLst/>
              <a:gdLst>
                <a:gd name="T0" fmla="*/ 27 w 11"/>
                <a:gd name="T1" fmla="*/ 3 h 1"/>
                <a:gd name="T2" fmla="*/ 0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D91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90" name="Freeform 332"/>
            <p:cNvSpPr>
              <a:spLocks/>
            </p:cNvSpPr>
            <p:nvPr/>
          </p:nvSpPr>
          <p:spPr bwMode="auto">
            <a:xfrm>
              <a:off x="3390" y="2259"/>
              <a:ext cx="11" cy="2"/>
            </a:xfrm>
            <a:custGeom>
              <a:avLst/>
              <a:gdLst>
                <a:gd name="T0" fmla="*/ 11 w 4"/>
                <a:gd name="T1" fmla="*/ 2 h 1"/>
                <a:gd name="T2" fmla="*/ 0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91" name="Freeform 333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1662 h 649"/>
                <a:gd name="T4" fmla="*/ 85 w 69"/>
                <a:gd name="T5" fmla="*/ 1731 h 649"/>
                <a:gd name="T6" fmla="*/ 173 w 69"/>
                <a:gd name="T7" fmla="*/ 1662 h 649"/>
                <a:gd name="T8" fmla="*/ 173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92" name="Freeform 334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80 w 65"/>
                <a:gd name="T1" fmla="*/ 98 h 37"/>
                <a:gd name="T2" fmla="*/ 163 w 65"/>
                <a:gd name="T3" fmla="*/ 90 h 37"/>
                <a:gd name="T4" fmla="*/ 163 w 65"/>
                <a:gd name="T5" fmla="*/ 5 h 37"/>
                <a:gd name="T6" fmla="*/ 80 w 65"/>
                <a:gd name="T7" fmla="*/ 0 h 37"/>
                <a:gd name="T8" fmla="*/ 0 w 65"/>
                <a:gd name="T9" fmla="*/ 5 h 37"/>
                <a:gd name="T10" fmla="*/ 0 w 65"/>
                <a:gd name="T11" fmla="*/ 90 h 37"/>
                <a:gd name="T12" fmla="*/ 80 w 65"/>
                <a:gd name="T13" fmla="*/ 9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solidFill>
              <a:srgbClr val="A9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93" name="Freeform 335"/>
            <p:cNvSpPr>
              <a:spLocks/>
            </p:cNvSpPr>
            <p:nvPr/>
          </p:nvSpPr>
          <p:spPr bwMode="auto">
            <a:xfrm>
              <a:off x="3238" y="1507"/>
              <a:ext cx="152" cy="77"/>
            </a:xfrm>
            <a:custGeom>
              <a:avLst/>
              <a:gdLst>
                <a:gd name="T0" fmla="*/ 152 w 61"/>
                <a:gd name="T1" fmla="*/ 0 h 29"/>
                <a:gd name="T2" fmla="*/ 152 w 61"/>
                <a:gd name="T3" fmla="*/ 0 h 29"/>
                <a:gd name="T4" fmla="*/ 137 w 61"/>
                <a:gd name="T5" fmla="*/ 48 h 29"/>
                <a:gd name="T6" fmla="*/ 125 w 61"/>
                <a:gd name="T7" fmla="*/ 56 h 29"/>
                <a:gd name="T8" fmla="*/ 45 w 61"/>
                <a:gd name="T9" fmla="*/ 66 h 29"/>
                <a:gd name="T10" fmla="*/ 0 w 61"/>
                <a:gd name="T11" fmla="*/ 69 h 29"/>
                <a:gd name="T12" fmla="*/ 75 w 61"/>
                <a:gd name="T13" fmla="*/ 77 h 29"/>
                <a:gd name="T14" fmla="*/ 152 w 61"/>
                <a:gd name="T15" fmla="*/ 69 h 29"/>
                <a:gd name="T16" fmla="*/ 152 w 61"/>
                <a:gd name="T17" fmla="*/ 64 h 29"/>
                <a:gd name="T18" fmla="*/ 152 w 61"/>
                <a:gd name="T19" fmla="*/ 64 h 29"/>
                <a:gd name="T20" fmla="*/ 152 w 61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29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6"/>
                    <a:pt x="59" y="15"/>
                    <a:pt x="55" y="18"/>
                  </a:cubicBezTo>
                  <a:cubicBezTo>
                    <a:pt x="54" y="19"/>
                    <a:pt x="52" y="20"/>
                    <a:pt x="50" y="21"/>
                  </a:cubicBezTo>
                  <a:cubicBezTo>
                    <a:pt x="42" y="24"/>
                    <a:pt x="27" y="26"/>
                    <a:pt x="18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4" y="29"/>
                    <a:pt x="30" y="29"/>
                  </a:cubicBezTo>
                  <a:cubicBezTo>
                    <a:pt x="46" y="29"/>
                    <a:pt x="59" y="28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26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94" name="Freeform 336"/>
            <p:cNvSpPr>
              <a:spLocks/>
            </p:cNvSpPr>
            <p:nvPr/>
          </p:nvSpPr>
          <p:spPr bwMode="auto">
            <a:xfrm>
              <a:off x="3235" y="1517"/>
              <a:ext cx="80" cy="38"/>
            </a:xfrm>
            <a:custGeom>
              <a:avLst/>
              <a:gdLst>
                <a:gd name="T0" fmla="*/ 0 w 32"/>
                <a:gd name="T1" fmla="*/ 38 h 14"/>
                <a:gd name="T2" fmla="*/ 0 w 32"/>
                <a:gd name="T3" fmla="*/ 0 h 14"/>
                <a:gd name="T4" fmla="*/ 80 w 32"/>
                <a:gd name="T5" fmla="*/ 3 h 14"/>
                <a:gd name="T6" fmla="*/ 13 w 32"/>
                <a:gd name="T7" fmla="*/ 11 h 14"/>
                <a:gd name="T8" fmla="*/ 0 w 32"/>
                <a:gd name="T9" fmla="*/ 3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4" y="1"/>
                    <a:pt x="32" y="1"/>
                  </a:cubicBezTo>
                  <a:cubicBezTo>
                    <a:pt x="27" y="3"/>
                    <a:pt x="8" y="4"/>
                    <a:pt x="5" y="4"/>
                  </a:cubicBezTo>
                  <a:cubicBezTo>
                    <a:pt x="1" y="5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CFC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95" name="Freeform 337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80 w 65"/>
                <a:gd name="T1" fmla="*/ 98 h 37"/>
                <a:gd name="T2" fmla="*/ 163 w 65"/>
                <a:gd name="T3" fmla="*/ 90 h 37"/>
                <a:gd name="T4" fmla="*/ 163 w 65"/>
                <a:gd name="T5" fmla="*/ 5 h 37"/>
                <a:gd name="T6" fmla="*/ 80 w 65"/>
                <a:gd name="T7" fmla="*/ 0 h 37"/>
                <a:gd name="T8" fmla="*/ 0 w 65"/>
                <a:gd name="T9" fmla="*/ 5 h 37"/>
                <a:gd name="T10" fmla="*/ 0 w 65"/>
                <a:gd name="T11" fmla="*/ 90 h 37"/>
                <a:gd name="T12" fmla="*/ 80 w 65"/>
                <a:gd name="T13" fmla="*/ 9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96" name="Oval 338"/>
            <p:cNvSpPr>
              <a:spLocks noChangeArrowheads="1"/>
            </p:cNvSpPr>
            <p:nvPr/>
          </p:nvSpPr>
          <p:spPr bwMode="auto">
            <a:xfrm>
              <a:off x="3260" y="1571"/>
              <a:ext cx="28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7" name="Oval 339"/>
            <p:cNvSpPr>
              <a:spLocks noChangeArrowheads="1"/>
            </p:cNvSpPr>
            <p:nvPr/>
          </p:nvSpPr>
          <p:spPr bwMode="auto">
            <a:xfrm>
              <a:off x="329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8" name="Oval 340"/>
            <p:cNvSpPr>
              <a:spLocks noChangeArrowheads="1"/>
            </p:cNvSpPr>
            <p:nvPr/>
          </p:nvSpPr>
          <p:spPr bwMode="auto">
            <a:xfrm>
              <a:off x="3280" y="226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9" name="Oval 341"/>
            <p:cNvSpPr>
              <a:spLocks noChangeArrowheads="1"/>
            </p:cNvSpPr>
            <p:nvPr/>
          </p:nvSpPr>
          <p:spPr bwMode="auto">
            <a:xfrm>
              <a:off x="3305" y="2267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0" name="Oval 342"/>
            <p:cNvSpPr>
              <a:spLocks noChangeArrowheads="1"/>
            </p:cNvSpPr>
            <p:nvPr/>
          </p:nvSpPr>
          <p:spPr bwMode="auto">
            <a:xfrm>
              <a:off x="3265" y="2264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1" name="Oval 343"/>
            <p:cNvSpPr>
              <a:spLocks noChangeArrowheads="1"/>
            </p:cNvSpPr>
            <p:nvPr/>
          </p:nvSpPr>
          <p:spPr bwMode="auto">
            <a:xfrm>
              <a:off x="324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2" name="Freeform 344"/>
            <p:cNvSpPr>
              <a:spLocks/>
            </p:cNvSpPr>
            <p:nvPr/>
          </p:nvSpPr>
          <p:spPr bwMode="auto">
            <a:xfrm>
              <a:off x="3245" y="1525"/>
              <a:ext cx="58" cy="1649"/>
            </a:xfrm>
            <a:custGeom>
              <a:avLst/>
              <a:gdLst>
                <a:gd name="T0" fmla="*/ 13 w 23"/>
                <a:gd name="T1" fmla="*/ 1596 h 618"/>
                <a:gd name="T2" fmla="*/ 58 w 23"/>
                <a:gd name="T3" fmla="*/ 1649 h 618"/>
                <a:gd name="T4" fmla="*/ 0 w 23"/>
                <a:gd name="T5" fmla="*/ 1609 h 618"/>
                <a:gd name="T6" fmla="*/ 0 w 23"/>
                <a:gd name="T7" fmla="*/ 0 h 618"/>
                <a:gd name="T8" fmla="*/ 13 w 23"/>
                <a:gd name="T9" fmla="*/ 1596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18">
                  <a:moveTo>
                    <a:pt x="5" y="598"/>
                  </a:moveTo>
                  <a:cubicBezTo>
                    <a:pt x="5" y="613"/>
                    <a:pt x="16" y="617"/>
                    <a:pt x="23" y="618"/>
                  </a:cubicBezTo>
                  <a:cubicBezTo>
                    <a:pt x="10" y="618"/>
                    <a:pt x="0" y="616"/>
                    <a:pt x="0" y="6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83"/>
                    <a:pt x="5" y="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03" name="Freeform 345"/>
            <p:cNvSpPr>
              <a:spLocks/>
            </p:cNvSpPr>
            <p:nvPr/>
          </p:nvSpPr>
          <p:spPr bwMode="auto">
            <a:xfrm>
              <a:off x="3313" y="1499"/>
              <a:ext cx="70" cy="1696"/>
            </a:xfrm>
            <a:custGeom>
              <a:avLst/>
              <a:gdLst>
                <a:gd name="T0" fmla="*/ 3 w 28"/>
                <a:gd name="T1" fmla="*/ 1696 h 636"/>
                <a:gd name="T2" fmla="*/ 70 w 28"/>
                <a:gd name="T3" fmla="*/ 1645 h 636"/>
                <a:gd name="T4" fmla="*/ 70 w 28"/>
                <a:gd name="T5" fmla="*/ 0 h 636"/>
                <a:gd name="T6" fmla="*/ 63 w 28"/>
                <a:gd name="T7" fmla="*/ 0 h 636"/>
                <a:gd name="T8" fmla="*/ 63 w 28"/>
                <a:gd name="T9" fmla="*/ 1629 h 636"/>
                <a:gd name="T10" fmla="*/ 0 w 28"/>
                <a:gd name="T11" fmla="*/ 1696 h 6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636">
                  <a:moveTo>
                    <a:pt x="1" y="636"/>
                  </a:moveTo>
                  <a:cubicBezTo>
                    <a:pt x="11" y="636"/>
                    <a:pt x="28" y="627"/>
                    <a:pt x="28" y="617"/>
                  </a:cubicBezTo>
                  <a:cubicBezTo>
                    <a:pt x="28" y="607"/>
                    <a:pt x="28" y="16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611"/>
                    <a:pt x="25" y="611"/>
                    <a:pt x="25" y="611"/>
                  </a:cubicBezTo>
                  <a:cubicBezTo>
                    <a:pt x="25" y="624"/>
                    <a:pt x="14" y="636"/>
                    <a:pt x="0" y="6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04" name="Freeform 34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184 w 73"/>
                <a:gd name="T1" fmla="*/ 127 h 52"/>
                <a:gd name="T2" fmla="*/ 184 w 73"/>
                <a:gd name="T3" fmla="*/ 11 h 52"/>
                <a:gd name="T4" fmla="*/ 91 w 73"/>
                <a:gd name="T5" fmla="*/ 0 h 52"/>
                <a:gd name="T6" fmla="*/ 0 w 73"/>
                <a:gd name="T7" fmla="*/ 11 h 52"/>
                <a:gd name="T8" fmla="*/ 0 w 73"/>
                <a:gd name="T9" fmla="*/ 127 h 52"/>
                <a:gd name="T10" fmla="*/ 0 w 73"/>
                <a:gd name="T11" fmla="*/ 127 h 52"/>
                <a:gd name="T12" fmla="*/ 91 w 73"/>
                <a:gd name="T13" fmla="*/ 138 h 52"/>
                <a:gd name="T14" fmla="*/ 184 w 73"/>
                <a:gd name="T15" fmla="*/ 12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solidFill>
              <a:srgbClr val="63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05" name="Line 347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06" name="Line 348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07" name="Line 349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08" name="Line 350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09" name="Line 351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10" name="Line 352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11" name="Line 353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12" name="Line 354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13" name="Line 355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14" name="Line 356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15" name="Line 357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16" name="Line 358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17" name="Line 359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18" name="Line 360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19" name="Line 361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20" name="Line 362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21" name="Line 363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22" name="Line 364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23" name="Line 365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24" name="Line 366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25" name="Line 367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26" name="Line 368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27" name="Line 369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28" name="Line 370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29" name="Line 371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30" name="Line 372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31" name="Line 373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32" name="Line 374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33" name="Line 375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34" name="Line 376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35" name="Line 377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36" name="Line 378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37" name="Line 379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38" name="Line 380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39" name="Line 381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40" name="Line 382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41" name="Line 383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42" name="Line 384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43" name="Line 385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44" name="Line 386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45" name="Line 387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46" name="Line 388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47" name="Line 389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48" name="Line 390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49" name="Line 391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50" name="Line 392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51" name="Line 393"/>
            <p:cNvSpPr>
              <a:spLocks noChangeShapeType="1"/>
            </p:cNvSpPr>
            <p:nvPr/>
          </p:nvSpPr>
          <p:spPr bwMode="auto">
            <a:xfrm flipV="1">
              <a:off x="339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52" name="Line 394"/>
            <p:cNvSpPr>
              <a:spLocks noChangeShapeType="1"/>
            </p:cNvSpPr>
            <p:nvPr/>
          </p:nvSpPr>
          <p:spPr bwMode="auto">
            <a:xfrm flipV="1">
              <a:off x="3375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53" name="Line 395"/>
            <p:cNvSpPr>
              <a:spLocks noChangeShapeType="1"/>
            </p:cNvSpPr>
            <p:nvPr/>
          </p:nvSpPr>
          <p:spPr bwMode="auto">
            <a:xfrm flipV="1">
              <a:off x="336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54" name="Line 396"/>
            <p:cNvSpPr>
              <a:spLocks noChangeShapeType="1"/>
            </p:cNvSpPr>
            <p:nvPr/>
          </p:nvSpPr>
          <p:spPr bwMode="auto">
            <a:xfrm flipV="1">
              <a:off x="334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55" name="Line 397"/>
            <p:cNvSpPr>
              <a:spLocks noChangeShapeType="1"/>
            </p:cNvSpPr>
            <p:nvPr/>
          </p:nvSpPr>
          <p:spPr bwMode="auto">
            <a:xfrm flipV="1">
              <a:off x="332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56" name="Line 398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57" name="Line 399"/>
            <p:cNvSpPr>
              <a:spLocks noChangeShapeType="1"/>
            </p:cNvSpPr>
            <p:nvPr/>
          </p:nvSpPr>
          <p:spPr bwMode="auto">
            <a:xfrm>
              <a:off x="329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58" name="Line 400"/>
            <p:cNvSpPr>
              <a:spLocks noChangeShapeType="1"/>
            </p:cNvSpPr>
            <p:nvPr/>
          </p:nvSpPr>
          <p:spPr bwMode="auto">
            <a:xfrm>
              <a:off x="328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59" name="Line 401"/>
            <p:cNvSpPr>
              <a:spLocks noChangeShapeType="1"/>
            </p:cNvSpPr>
            <p:nvPr/>
          </p:nvSpPr>
          <p:spPr bwMode="auto">
            <a:xfrm>
              <a:off x="326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60" name="Line 402"/>
            <p:cNvSpPr>
              <a:spLocks noChangeShapeType="1"/>
            </p:cNvSpPr>
            <p:nvPr/>
          </p:nvSpPr>
          <p:spPr bwMode="auto">
            <a:xfrm>
              <a:off x="3253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61" name="Line 403"/>
            <p:cNvSpPr>
              <a:spLocks noChangeShapeType="1"/>
            </p:cNvSpPr>
            <p:nvPr/>
          </p:nvSpPr>
          <p:spPr bwMode="auto">
            <a:xfrm>
              <a:off x="3238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62" name="Freeform 404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184 w 73"/>
                <a:gd name="T1" fmla="*/ 10 h 7"/>
                <a:gd name="T2" fmla="*/ 91 w 73"/>
                <a:gd name="T3" fmla="*/ 0 h 7"/>
                <a:gd name="T4" fmla="*/ 0 w 73"/>
                <a:gd name="T5" fmla="*/ 10 h 7"/>
                <a:gd name="T6" fmla="*/ 0 w 73"/>
                <a:gd name="T7" fmla="*/ 10 h 7"/>
                <a:gd name="T8" fmla="*/ 91 w 73"/>
                <a:gd name="T9" fmla="*/ 18 h 7"/>
                <a:gd name="T10" fmla="*/ 184 w 73"/>
                <a:gd name="T11" fmla="*/ 1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solidFill>
              <a:srgbClr val="DB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63" name="Freeform 405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184 w 73"/>
                <a:gd name="T1" fmla="*/ 10 h 7"/>
                <a:gd name="T2" fmla="*/ 91 w 73"/>
                <a:gd name="T3" fmla="*/ 0 h 7"/>
                <a:gd name="T4" fmla="*/ 0 w 73"/>
                <a:gd name="T5" fmla="*/ 10 h 7"/>
                <a:gd name="T6" fmla="*/ 0 w 73"/>
                <a:gd name="T7" fmla="*/ 10 h 7"/>
                <a:gd name="T8" fmla="*/ 91 w 73"/>
                <a:gd name="T9" fmla="*/ 18 h 7"/>
                <a:gd name="T10" fmla="*/ 184 w 73"/>
                <a:gd name="T11" fmla="*/ 1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64" name="Freeform 40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184 w 73"/>
                <a:gd name="T1" fmla="*/ 127 h 52"/>
                <a:gd name="T2" fmla="*/ 184 w 73"/>
                <a:gd name="T3" fmla="*/ 11 h 52"/>
                <a:gd name="T4" fmla="*/ 91 w 73"/>
                <a:gd name="T5" fmla="*/ 0 h 52"/>
                <a:gd name="T6" fmla="*/ 0 w 73"/>
                <a:gd name="T7" fmla="*/ 11 h 52"/>
                <a:gd name="T8" fmla="*/ 0 w 73"/>
                <a:gd name="T9" fmla="*/ 127 h 52"/>
                <a:gd name="T10" fmla="*/ 0 w 73"/>
                <a:gd name="T11" fmla="*/ 127 h 52"/>
                <a:gd name="T12" fmla="*/ 91 w 73"/>
                <a:gd name="T13" fmla="*/ 138 h 52"/>
                <a:gd name="T14" fmla="*/ 184 w 73"/>
                <a:gd name="T15" fmla="*/ 12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365" name="Group 317"/>
          <p:cNvGrpSpPr>
            <a:grpSpLocks/>
          </p:cNvGrpSpPr>
          <p:nvPr/>
        </p:nvGrpSpPr>
        <p:grpSpPr bwMode="auto">
          <a:xfrm>
            <a:off x="2865894" y="2710786"/>
            <a:ext cx="200186" cy="1656435"/>
            <a:chOff x="3222" y="1371"/>
            <a:chExt cx="184" cy="1835"/>
          </a:xfrm>
        </p:grpSpPr>
        <p:sp>
          <p:nvSpPr>
            <p:cNvPr id="366" name="Freeform 318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1662 h 649"/>
                <a:gd name="T4" fmla="*/ 85 w 69"/>
                <a:gd name="T5" fmla="*/ 1731 h 649"/>
                <a:gd name="T6" fmla="*/ 173 w 69"/>
                <a:gd name="T7" fmla="*/ 1662 h 649"/>
                <a:gd name="T8" fmla="*/ 173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DA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67" name="Freeform 319"/>
            <p:cNvSpPr>
              <a:spLocks/>
            </p:cNvSpPr>
            <p:nvPr/>
          </p:nvSpPr>
          <p:spPr bwMode="auto">
            <a:xfrm>
              <a:off x="3228" y="2261"/>
              <a:ext cx="173" cy="945"/>
            </a:xfrm>
            <a:custGeom>
              <a:avLst/>
              <a:gdLst>
                <a:gd name="T0" fmla="*/ 85 w 69"/>
                <a:gd name="T1" fmla="*/ 945 h 354"/>
                <a:gd name="T2" fmla="*/ 173 w 69"/>
                <a:gd name="T3" fmla="*/ 876 h 354"/>
                <a:gd name="T4" fmla="*/ 173 w 69"/>
                <a:gd name="T5" fmla="*/ 3 h 354"/>
                <a:gd name="T6" fmla="*/ 85 w 69"/>
                <a:gd name="T7" fmla="*/ 8 h 354"/>
                <a:gd name="T8" fmla="*/ 0 w 69"/>
                <a:gd name="T9" fmla="*/ 0 h 354"/>
                <a:gd name="T10" fmla="*/ 0 w 69"/>
                <a:gd name="T11" fmla="*/ 876 h 354"/>
                <a:gd name="T12" fmla="*/ 85 w 69"/>
                <a:gd name="T13" fmla="*/ 945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354">
                  <a:moveTo>
                    <a:pt x="34" y="354"/>
                  </a:moveTo>
                  <a:cubicBezTo>
                    <a:pt x="54" y="354"/>
                    <a:pt x="69" y="347"/>
                    <a:pt x="69" y="328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2"/>
                    <a:pt x="52" y="3"/>
                    <a:pt x="34" y="3"/>
                  </a:cubicBezTo>
                  <a:cubicBezTo>
                    <a:pt x="16" y="3"/>
                    <a:pt x="1" y="2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7"/>
                    <a:pt x="15" y="354"/>
                    <a:pt x="34" y="354"/>
                  </a:cubicBezTo>
                  <a:close/>
                </a:path>
              </a:pathLst>
            </a:custGeom>
            <a:solidFill>
              <a:srgbClr val="EC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68" name="Freeform 320"/>
            <p:cNvSpPr>
              <a:spLocks/>
            </p:cNvSpPr>
            <p:nvPr/>
          </p:nvSpPr>
          <p:spPr bwMode="auto">
            <a:xfrm>
              <a:off x="3250" y="2267"/>
              <a:ext cx="125" cy="907"/>
            </a:xfrm>
            <a:custGeom>
              <a:avLst/>
              <a:gdLst>
                <a:gd name="T0" fmla="*/ 63 w 50"/>
                <a:gd name="T1" fmla="*/ 3 h 340"/>
                <a:gd name="T2" fmla="*/ 0 w 50"/>
                <a:gd name="T3" fmla="*/ 0 h 340"/>
                <a:gd name="T4" fmla="*/ 0 w 50"/>
                <a:gd name="T5" fmla="*/ 862 h 340"/>
                <a:gd name="T6" fmla="*/ 63 w 50"/>
                <a:gd name="T7" fmla="*/ 907 h 340"/>
                <a:gd name="T8" fmla="*/ 125 w 50"/>
                <a:gd name="T9" fmla="*/ 862 h 340"/>
                <a:gd name="T10" fmla="*/ 125 w 50"/>
                <a:gd name="T11" fmla="*/ 0 h 340"/>
                <a:gd name="T12" fmla="*/ 63 w 50"/>
                <a:gd name="T13" fmla="*/ 3 h 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40">
                  <a:moveTo>
                    <a:pt x="25" y="1"/>
                  </a:moveTo>
                  <a:cubicBezTo>
                    <a:pt x="16" y="1"/>
                    <a:pt x="7" y="1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36"/>
                    <a:pt x="12" y="340"/>
                    <a:pt x="25" y="340"/>
                  </a:cubicBezTo>
                  <a:cubicBezTo>
                    <a:pt x="39" y="340"/>
                    <a:pt x="50" y="336"/>
                    <a:pt x="50" y="3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1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E19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69" name="Freeform 321"/>
            <p:cNvSpPr>
              <a:spLocks/>
            </p:cNvSpPr>
            <p:nvPr/>
          </p:nvSpPr>
          <p:spPr bwMode="auto">
            <a:xfrm>
              <a:off x="3250" y="1493"/>
              <a:ext cx="125" cy="776"/>
            </a:xfrm>
            <a:custGeom>
              <a:avLst/>
              <a:gdLst>
                <a:gd name="T0" fmla="*/ 0 w 50"/>
                <a:gd name="T1" fmla="*/ 0 h 291"/>
                <a:gd name="T2" fmla="*/ 0 w 50"/>
                <a:gd name="T3" fmla="*/ 773 h 291"/>
                <a:gd name="T4" fmla="*/ 63 w 50"/>
                <a:gd name="T5" fmla="*/ 776 h 291"/>
                <a:gd name="T6" fmla="*/ 125 w 50"/>
                <a:gd name="T7" fmla="*/ 773 h 291"/>
                <a:gd name="T8" fmla="*/ 125 w 50"/>
                <a:gd name="T9" fmla="*/ 0 h 291"/>
                <a:gd name="T10" fmla="*/ 0 w 50"/>
                <a:gd name="T11" fmla="*/ 0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91">
                  <a:moveTo>
                    <a:pt x="0" y="0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7" y="291"/>
                    <a:pt x="16" y="291"/>
                    <a:pt x="25" y="291"/>
                  </a:cubicBezTo>
                  <a:cubicBezTo>
                    <a:pt x="35" y="291"/>
                    <a:pt x="44" y="291"/>
                    <a:pt x="50" y="29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70" name="Freeform 322"/>
            <p:cNvSpPr>
              <a:spLocks/>
            </p:cNvSpPr>
            <p:nvPr/>
          </p:nvSpPr>
          <p:spPr bwMode="auto">
            <a:xfrm>
              <a:off x="3228" y="2253"/>
              <a:ext cx="173" cy="16"/>
            </a:xfrm>
            <a:custGeom>
              <a:avLst/>
              <a:gdLst>
                <a:gd name="T0" fmla="*/ 0 w 69"/>
                <a:gd name="T1" fmla="*/ 8 h 6"/>
                <a:gd name="T2" fmla="*/ 85 w 69"/>
                <a:gd name="T3" fmla="*/ 16 h 6"/>
                <a:gd name="T4" fmla="*/ 173 w 69"/>
                <a:gd name="T5" fmla="*/ 8 h 6"/>
                <a:gd name="T6" fmla="*/ 173 w 69"/>
                <a:gd name="T7" fmla="*/ 8 h 6"/>
                <a:gd name="T8" fmla="*/ 85 w 69"/>
                <a:gd name="T9" fmla="*/ 0 h 6"/>
                <a:gd name="T10" fmla="*/ 0 w 69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6">
                  <a:moveTo>
                    <a:pt x="0" y="3"/>
                  </a:moveTo>
                  <a:cubicBezTo>
                    <a:pt x="1" y="5"/>
                    <a:pt x="16" y="6"/>
                    <a:pt x="34" y="6"/>
                  </a:cubicBezTo>
                  <a:cubicBezTo>
                    <a:pt x="52" y="6"/>
                    <a:pt x="67" y="5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1"/>
                    <a:pt x="53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solidFill>
              <a:srgbClr val="F5D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71" name="Freeform 323"/>
            <p:cNvSpPr>
              <a:spLocks/>
            </p:cNvSpPr>
            <p:nvPr/>
          </p:nvSpPr>
          <p:spPr bwMode="auto">
            <a:xfrm>
              <a:off x="3313" y="2267"/>
              <a:ext cx="62" cy="907"/>
            </a:xfrm>
            <a:custGeom>
              <a:avLst/>
              <a:gdLst>
                <a:gd name="T0" fmla="*/ 52 w 25"/>
                <a:gd name="T1" fmla="*/ 3 h 340"/>
                <a:gd name="T2" fmla="*/ 52 w 25"/>
                <a:gd name="T3" fmla="*/ 854 h 340"/>
                <a:gd name="T4" fmla="*/ 0 w 25"/>
                <a:gd name="T5" fmla="*/ 907 h 340"/>
                <a:gd name="T6" fmla="*/ 62 w 25"/>
                <a:gd name="T7" fmla="*/ 862 h 340"/>
                <a:gd name="T8" fmla="*/ 62 w 25"/>
                <a:gd name="T9" fmla="*/ 0 h 340"/>
                <a:gd name="T10" fmla="*/ 52 w 25"/>
                <a:gd name="T11" fmla="*/ 3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40">
                  <a:moveTo>
                    <a:pt x="21" y="1"/>
                  </a:moveTo>
                  <a:cubicBezTo>
                    <a:pt x="21" y="320"/>
                    <a:pt x="21" y="320"/>
                    <a:pt x="21" y="320"/>
                  </a:cubicBezTo>
                  <a:cubicBezTo>
                    <a:pt x="21" y="335"/>
                    <a:pt x="10" y="339"/>
                    <a:pt x="0" y="340"/>
                  </a:cubicBezTo>
                  <a:cubicBezTo>
                    <a:pt x="14" y="340"/>
                    <a:pt x="25" y="336"/>
                    <a:pt x="25" y="3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D56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72" name="Freeform 324"/>
            <p:cNvSpPr>
              <a:spLocks/>
            </p:cNvSpPr>
            <p:nvPr/>
          </p:nvSpPr>
          <p:spPr bwMode="auto">
            <a:xfrm>
              <a:off x="3365" y="1493"/>
              <a:ext cx="10" cy="776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776 h 291"/>
                <a:gd name="T4" fmla="*/ 10 w 4"/>
                <a:gd name="T5" fmla="*/ 773 h 291"/>
                <a:gd name="T6" fmla="*/ 10 w 4"/>
                <a:gd name="T7" fmla="*/ 0 h 291"/>
                <a:gd name="T8" fmla="*/ 0 w 4"/>
                <a:gd name="T9" fmla="*/ 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" y="291"/>
                    <a:pt x="3" y="291"/>
                    <a:pt x="4" y="29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73" name="Freeform 325"/>
            <p:cNvSpPr>
              <a:spLocks/>
            </p:cNvSpPr>
            <p:nvPr/>
          </p:nvSpPr>
          <p:spPr bwMode="auto">
            <a:xfrm>
              <a:off x="3315" y="1480"/>
              <a:ext cx="75" cy="1715"/>
            </a:xfrm>
            <a:custGeom>
              <a:avLst/>
              <a:gdLst>
                <a:gd name="T0" fmla="*/ 68 w 30"/>
                <a:gd name="T1" fmla="*/ 8 h 643"/>
                <a:gd name="T2" fmla="*/ 68 w 30"/>
                <a:gd name="T3" fmla="*/ 1664 h 643"/>
                <a:gd name="T4" fmla="*/ 0 w 30"/>
                <a:gd name="T5" fmla="*/ 1715 h 643"/>
                <a:gd name="T6" fmla="*/ 75 w 30"/>
                <a:gd name="T7" fmla="*/ 1667 h 643"/>
                <a:gd name="T8" fmla="*/ 75 w 30"/>
                <a:gd name="T9" fmla="*/ 0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643">
                  <a:moveTo>
                    <a:pt x="27" y="3"/>
                  </a:moveTo>
                  <a:cubicBezTo>
                    <a:pt x="27" y="20"/>
                    <a:pt x="27" y="614"/>
                    <a:pt x="27" y="624"/>
                  </a:cubicBezTo>
                  <a:cubicBezTo>
                    <a:pt x="27" y="634"/>
                    <a:pt x="10" y="643"/>
                    <a:pt x="0" y="643"/>
                  </a:cubicBezTo>
                  <a:cubicBezTo>
                    <a:pt x="10" y="643"/>
                    <a:pt x="30" y="641"/>
                    <a:pt x="30" y="625"/>
                  </a:cubicBezTo>
                  <a:cubicBezTo>
                    <a:pt x="30" y="609"/>
                    <a:pt x="30" y="11"/>
                    <a:pt x="30" y="0"/>
                  </a:cubicBezTo>
                </a:path>
              </a:pathLst>
            </a:custGeom>
            <a:solidFill>
              <a:srgbClr val="9F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74" name="Freeform 326"/>
            <p:cNvSpPr>
              <a:spLocks/>
            </p:cNvSpPr>
            <p:nvPr/>
          </p:nvSpPr>
          <p:spPr bwMode="auto">
            <a:xfrm>
              <a:off x="3315" y="2267"/>
              <a:ext cx="75" cy="928"/>
            </a:xfrm>
            <a:custGeom>
              <a:avLst/>
              <a:gdLst>
                <a:gd name="T0" fmla="*/ 75 w 30"/>
                <a:gd name="T1" fmla="*/ 0 h 348"/>
                <a:gd name="T2" fmla="*/ 68 w 30"/>
                <a:gd name="T3" fmla="*/ 0 h 348"/>
                <a:gd name="T4" fmla="*/ 68 w 30"/>
                <a:gd name="T5" fmla="*/ 877 h 348"/>
                <a:gd name="T6" fmla="*/ 0 w 30"/>
                <a:gd name="T7" fmla="*/ 928 h 348"/>
                <a:gd name="T8" fmla="*/ 75 w 30"/>
                <a:gd name="T9" fmla="*/ 880 h 348"/>
                <a:gd name="T10" fmla="*/ 75 w 30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48">
                  <a:moveTo>
                    <a:pt x="30" y="0"/>
                  </a:moveTo>
                  <a:cubicBezTo>
                    <a:pt x="29" y="0"/>
                    <a:pt x="28" y="0"/>
                    <a:pt x="27" y="0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7" y="339"/>
                    <a:pt x="10" y="348"/>
                    <a:pt x="0" y="348"/>
                  </a:cubicBezTo>
                  <a:cubicBezTo>
                    <a:pt x="10" y="348"/>
                    <a:pt x="30" y="346"/>
                    <a:pt x="30" y="33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B8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75" name="Freeform 327"/>
            <p:cNvSpPr>
              <a:spLocks/>
            </p:cNvSpPr>
            <p:nvPr/>
          </p:nvSpPr>
          <p:spPr bwMode="auto">
            <a:xfrm>
              <a:off x="3393" y="2261"/>
              <a:ext cx="8" cy="6"/>
            </a:xfrm>
            <a:custGeom>
              <a:avLst/>
              <a:gdLst>
                <a:gd name="T0" fmla="*/ 0 w 3"/>
                <a:gd name="T1" fmla="*/ 6 h 2"/>
                <a:gd name="T2" fmla="*/ 8 w 3"/>
                <a:gd name="T3" fmla="*/ 0 h 2"/>
                <a:gd name="T4" fmla="*/ 8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76" name="Freeform 328"/>
            <p:cNvSpPr>
              <a:spLocks/>
            </p:cNvSpPr>
            <p:nvPr/>
          </p:nvSpPr>
          <p:spPr bwMode="auto">
            <a:xfrm>
              <a:off x="3365" y="2267"/>
              <a:ext cx="28" cy="2"/>
            </a:xfrm>
            <a:custGeom>
              <a:avLst/>
              <a:gdLst>
                <a:gd name="T0" fmla="*/ 0 w 11"/>
                <a:gd name="T1" fmla="*/ 2 h 1"/>
                <a:gd name="T2" fmla="*/ 28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4" y="1"/>
                    <a:pt x="8" y="0"/>
                    <a:pt x="11" y="0"/>
                  </a:cubicBezTo>
                </a:path>
              </a:pathLst>
            </a:custGeom>
            <a:noFill/>
            <a:ln w="3175" cap="rnd">
              <a:solidFill>
                <a:srgbClr val="B18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77" name="Freeform 329"/>
            <p:cNvSpPr>
              <a:spLocks/>
            </p:cNvSpPr>
            <p:nvPr/>
          </p:nvSpPr>
          <p:spPr bwMode="auto">
            <a:xfrm>
              <a:off x="3228" y="2261"/>
              <a:ext cx="137" cy="8"/>
            </a:xfrm>
            <a:custGeom>
              <a:avLst/>
              <a:gdLst>
                <a:gd name="T0" fmla="*/ 0 w 55"/>
                <a:gd name="T1" fmla="*/ 0 h 3"/>
                <a:gd name="T2" fmla="*/ 85 w 55"/>
                <a:gd name="T3" fmla="*/ 8 h 3"/>
                <a:gd name="T4" fmla="*/ 137 w 55"/>
                <a:gd name="T5" fmla="*/ 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" y="2"/>
                    <a:pt x="16" y="3"/>
                    <a:pt x="34" y="3"/>
                  </a:cubicBezTo>
                  <a:cubicBezTo>
                    <a:pt x="42" y="3"/>
                    <a:pt x="49" y="3"/>
                    <a:pt x="55" y="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78" name="Freeform 330"/>
            <p:cNvSpPr>
              <a:spLocks/>
            </p:cNvSpPr>
            <p:nvPr/>
          </p:nvSpPr>
          <p:spPr bwMode="auto">
            <a:xfrm>
              <a:off x="3228" y="2253"/>
              <a:ext cx="135" cy="8"/>
            </a:xfrm>
            <a:custGeom>
              <a:avLst/>
              <a:gdLst>
                <a:gd name="T0" fmla="*/ 135 w 54"/>
                <a:gd name="T1" fmla="*/ 3 h 3"/>
                <a:gd name="T2" fmla="*/ 85 w 54"/>
                <a:gd name="T3" fmla="*/ 0 h 3"/>
                <a:gd name="T4" fmla="*/ 0 w 54"/>
                <a:gd name="T5" fmla="*/ 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">
                  <a:moveTo>
                    <a:pt x="54" y="1"/>
                  </a:moveTo>
                  <a:cubicBezTo>
                    <a:pt x="49" y="0"/>
                    <a:pt x="42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79" name="Freeform 331"/>
            <p:cNvSpPr>
              <a:spLocks/>
            </p:cNvSpPr>
            <p:nvPr/>
          </p:nvSpPr>
          <p:spPr bwMode="auto">
            <a:xfrm>
              <a:off x="3363" y="2256"/>
              <a:ext cx="27" cy="3"/>
            </a:xfrm>
            <a:custGeom>
              <a:avLst/>
              <a:gdLst>
                <a:gd name="T0" fmla="*/ 27 w 11"/>
                <a:gd name="T1" fmla="*/ 3 h 1"/>
                <a:gd name="T2" fmla="*/ 0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D91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80" name="Freeform 332"/>
            <p:cNvSpPr>
              <a:spLocks/>
            </p:cNvSpPr>
            <p:nvPr/>
          </p:nvSpPr>
          <p:spPr bwMode="auto">
            <a:xfrm>
              <a:off x="3390" y="2259"/>
              <a:ext cx="11" cy="2"/>
            </a:xfrm>
            <a:custGeom>
              <a:avLst/>
              <a:gdLst>
                <a:gd name="T0" fmla="*/ 11 w 4"/>
                <a:gd name="T1" fmla="*/ 2 h 1"/>
                <a:gd name="T2" fmla="*/ 0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81" name="Freeform 333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1662 h 649"/>
                <a:gd name="T4" fmla="*/ 85 w 69"/>
                <a:gd name="T5" fmla="*/ 1731 h 649"/>
                <a:gd name="T6" fmla="*/ 173 w 69"/>
                <a:gd name="T7" fmla="*/ 1662 h 649"/>
                <a:gd name="T8" fmla="*/ 173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82" name="Freeform 334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80 w 65"/>
                <a:gd name="T1" fmla="*/ 98 h 37"/>
                <a:gd name="T2" fmla="*/ 163 w 65"/>
                <a:gd name="T3" fmla="*/ 90 h 37"/>
                <a:gd name="T4" fmla="*/ 163 w 65"/>
                <a:gd name="T5" fmla="*/ 5 h 37"/>
                <a:gd name="T6" fmla="*/ 80 w 65"/>
                <a:gd name="T7" fmla="*/ 0 h 37"/>
                <a:gd name="T8" fmla="*/ 0 w 65"/>
                <a:gd name="T9" fmla="*/ 5 h 37"/>
                <a:gd name="T10" fmla="*/ 0 w 65"/>
                <a:gd name="T11" fmla="*/ 90 h 37"/>
                <a:gd name="T12" fmla="*/ 80 w 65"/>
                <a:gd name="T13" fmla="*/ 9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solidFill>
              <a:srgbClr val="A9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83" name="Freeform 335"/>
            <p:cNvSpPr>
              <a:spLocks/>
            </p:cNvSpPr>
            <p:nvPr/>
          </p:nvSpPr>
          <p:spPr bwMode="auto">
            <a:xfrm>
              <a:off x="3238" y="1507"/>
              <a:ext cx="152" cy="77"/>
            </a:xfrm>
            <a:custGeom>
              <a:avLst/>
              <a:gdLst>
                <a:gd name="T0" fmla="*/ 152 w 61"/>
                <a:gd name="T1" fmla="*/ 0 h 29"/>
                <a:gd name="T2" fmla="*/ 152 w 61"/>
                <a:gd name="T3" fmla="*/ 0 h 29"/>
                <a:gd name="T4" fmla="*/ 137 w 61"/>
                <a:gd name="T5" fmla="*/ 48 h 29"/>
                <a:gd name="T6" fmla="*/ 125 w 61"/>
                <a:gd name="T7" fmla="*/ 56 h 29"/>
                <a:gd name="T8" fmla="*/ 45 w 61"/>
                <a:gd name="T9" fmla="*/ 66 h 29"/>
                <a:gd name="T10" fmla="*/ 0 w 61"/>
                <a:gd name="T11" fmla="*/ 69 h 29"/>
                <a:gd name="T12" fmla="*/ 75 w 61"/>
                <a:gd name="T13" fmla="*/ 77 h 29"/>
                <a:gd name="T14" fmla="*/ 152 w 61"/>
                <a:gd name="T15" fmla="*/ 69 h 29"/>
                <a:gd name="T16" fmla="*/ 152 w 61"/>
                <a:gd name="T17" fmla="*/ 64 h 29"/>
                <a:gd name="T18" fmla="*/ 152 w 61"/>
                <a:gd name="T19" fmla="*/ 64 h 29"/>
                <a:gd name="T20" fmla="*/ 152 w 61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29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6"/>
                    <a:pt x="59" y="15"/>
                    <a:pt x="55" y="18"/>
                  </a:cubicBezTo>
                  <a:cubicBezTo>
                    <a:pt x="54" y="19"/>
                    <a:pt x="52" y="20"/>
                    <a:pt x="50" y="21"/>
                  </a:cubicBezTo>
                  <a:cubicBezTo>
                    <a:pt x="42" y="24"/>
                    <a:pt x="27" y="26"/>
                    <a:pt x="18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4" y="29"/>
                    <a:pt x="30" y="29"/>
                  </a:cubicBezTo>
                  <a:cubicBezTo>
                    <a:pt x="46" y="29"/>
                    <a:pt x="59" y="28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26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84" name="Freeform 336"/>
            <p:cNvSpPr>
              <a:spLocks/>
            </p:cNvSpPr>
            <p:nvPr/>
          </p:nvSpPr>
          <p:spPr bwMode="auto">
            <a:xfrm>
              <a:off x="3235" y="1517"/>
              <a:ext cx="80" cy="38"/>
            </a:xfrm>
            <a:custGeom>
              <a:avLst/>
              <a:gdLst>
                <a:gd name="T0" fmla="*/ 0 w 32"/>
                <a:gd name="T1" fmla="*/ 38 h 14"/>
                <a:gd name="T2" fmla="*/ 0 w 32"/>
                <a:gd name="T3" fmla="*/ 0 h 14"/>
                <a:gd name="T4" fmla="*/ 80 w 32"/>
                <a:gd name="T5" fmla="*/ 3 h 14"/>
                <a:gd name="T6" fmla="*/ 13 w 32"/>
                <a:gd name="T7" fmla="*/ 11 h 14"/>
                <a:gd name="T8" fmla="*/ 0 w 32"/>
                <a:gd name="T9" fmla="*/ 3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4" y="1"/>
                    <a:pt x="32" y="1"/>
                  </a:cubicBezTo>
                  <a:cubicBezTo>
                    <a:pt x="27" y="3"/>
                    <a:pt x="8" y="4"/>
                    <a:pt x="5" y="4"/>
                  </a:cubicBezTo>
                  <a:cubicBezTo>
                    <a:pt x="1" y="5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CFC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85" name="Freeform 337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80 w 65"/>
                <a:gd name="T1" fmla="*/ 98 h 37"/>
                <a:gd name="T2" fmla="*/ 163 w 65"/>
                <a:gd name="T3" fmla="*/ 90 h 37"/>
                <a:gd name="T4" fmla="*/ 163 w 65"/>
                <a:gd name="T5" fmla="*/ 5 h 37"/>
                <a:gd name="T6" fmla="*/ 80 w 65"/>
                <a:gd name="T7" fmla="*/ 0 h 37"/>
                <a:gd name="T8" fmla="*/ 0 w 65"/>
                <a:gd name="T9" fmla="*/ 5 h 37"/>
                <a:gd name="T10" fmla="*/ 0 w 65"/>
                <a:gd name="T11" fmla="*/ 90 h 37"/>
                <a:gd name="T12" fmla="*/ 80 w 65"/>
                <a:gd name="T13" fmla="*/ 9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86" name="Oval 338"/>
            <p:cNvSpPr>
              <a:spLocks noChangeArrowheads="1"/>
            </p:cNvSpPr>
            <p:nvPr/>
          </p:nvSpPr>
          <p:spPr bwMode="auto">
            <a:xfrm>
              <a:off x="3260" y="1571"/>
              <a:ext cx="28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7" name="Oval 339"/>
            <p:cNvSpPr>
              <a:spLocks noChangeArrowheads="1"/>
            </p:cNvSpPr>
            <p:nvPr/>
          </p:nvSpPr>
          <p:spPr bwMode="auto">
            <a:xfrm>
              <a:off x="329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8" name="Oval 340"/>
            <p:cNvSpPr>
              <a:spLocks noChangeArrowheads="1"/>
            </p:cNvSpPr>
            <p:nvPr/>
          </p:nvSpPr>
          <p:spPr bwMode="auto">
            <a:xfrm>
              <a:off x="3280" y="226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9" name="Oval 341"/>
            <p:cNvSpPr>
              <a:spLocks noChangeArrowheads="1"/>
            </p:cNvSpPr>
            <p:nvPr/>
          </p:nvSpPr>
          <p:spPr bwMode="auto">
            <a:xfrm>
              <a:off x="3305" y="2267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0" name="Oval 342"/>
            <p:cNvSpPr>
              <a:spLocks noChangeArrowheads="1"/>
            </p:cNvSpPr>
            <p:nvPr/>
          </p:nvSpPr>
          <p:spPr bwMode="auto">
            <a:xfrm>
              <a:off x="3265" y="2264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1" name="Oval 343"/>
            <p:cNvSpPr>
              <a:spLocks noChangeArrowheads="1"/>
            </p:cNvSpPr>
            <p:nvPr/>
          </p:nvSpPr>
          <p:spPr bwMode="auto">
            <a:xfrm>
              <a:off x="324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2" name="Freeform 344"/>
            <p:cNvSpPr>
              <a:spLocks/>
            </p:cNvSpPr>
            <p:nvPr/>
          </p:nvSpPr>
          <p:spPr bwMode="auto">
            <a:xfrm>
              <a:off x="3245" y="1525"/>
              <a:ext cx="58" cy="1649"/>
            </a:xfrm>
            <a:custGeom>
              <a:avLst/>
              <a:gdLst>
                <a:gd name="T0" fmla="*/ 13 w 23"/>
                <a:gd name="T1" fmla="*/ 1596 h 618"/>
                <a:gd name="T2" fmla="*/ 58 w 23"/>
                <a:gd name="T3" fmla="*/ 1649 h 618"/>
                <a:gd name="T4" fmla="*/ 0 w 23"/>
                <a:gd name="T5" fmla="*/ 1609 h 618"/>
                <a:gd name="T6" fmla="*/ 0 w 23"/>
                <a:gd name="T7" fmla="*/ 0 h 618"/>
                <a:gd name="T8" fmla="*/ 13 w 23"/>
                <a:gd name="T9" fmla="*/ 1596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18">
                  <a:moveTo>
                    <a:pt x="5" y="598"/>
                  </a:moveTo>
                  <a:cubicBezTo>
                    <a:pt x="5" y="613"/>
                    <a:pt x="16" y="617"/>
                    <a:pt x="23" y="618"/>
                  </a:cubicBezTo>
                  <a:cubicBezTo>
                    <a:pt x="10" y="618"/>
                    <a:pt x="0" y="616"/>
                    <a:pt x="0" y="6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83"/>
                    <a:pt x="5" y="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93" name="Freeform 345"/>
            <p:cNvSpPr>
              <a:spLocks/>
            </p:cNvSpPr>
            <p:nvPr/>
          </p:nvSpPr>
          <p:spPr bwMode="auto">
            <a:xfrm>
              <a:off x="3313" y="1499"/>
              <a:ext cx="70" cy="1696"/>
            </a:xfrm>
            <a:custGeom>
              <a:avLst/>
              <a:gdLst>
                <a:gd name="T0" fmla="*/ 3 w 28"/>
                <a:gd name="T1" fmla="*/ 1696 h 636"/>
                <a:gd name="T2" fmla="*/ 70 w 28"/>
                <a:gd name="T3" fmla="*/ 1645 h 636"/>
                <a:gd name="T4" fmla="*/ 70 w 28"/>
                <a:gd name="T5" fmla="*/ 0 h 636"/>
                <a:gd name="T6" fmla="*/ 63 w 28"/>
                <a:gd name="T7" fmla="*/ 0 h 636"/>
                <a:gd name="T8" fmla="*/ 63 w 28"/>
                <a:gd name="T9" fmla="*/ 1629 h 636"/>
                <a:gd name="T10" fmla="*/ 0 w 28"/>
                <a:gd name="T11" fmla="*/ 1696 h 6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636">
                  <a:moveTo>
                    <a:pt x="1" y="636"/>
                  </a:moveTo>
                  <a:cubicBezTo>
                    <a:pt x="11" y="636"/>
                    <a:pt x="28" y="627"/>
                    <a:pt x="28" y="617"/>
                  </a:cubicBezTo>
                  <a:cubicBezTo>
                    <a:pt x="28" y="607"/>
                    <a:pt x="28" y="16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611"/>
                    <a:pt x="25" y="611"/>
                    <a:pt x="25" y="611"/>
                  </a:cubicBezTo>
                  <a:cubicBezTo>
                    <a:pt x="25" y="624"/>
                    <a:pt x="14" y="636"/>
                    <a:pt x="0" y="6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94" name="Freeform 34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184 w 73"/>
                <a:gd name="T1" fmla="*/ 127 h 52"/>
                <a:gd name="T2" fmla="*/ 184 w 73"/>
                <a:gd name="T3" fmla="*/ 11 h 52"/>
                <a:gd name="T4" fmla="*/ 91 w 73"/>
                <a:gd name="T5" fmla="*/ 0 h 52"/>
                <a:gd name="T6" fmla="*/ 0 w 73"/>
                <a:gd name="T7" fmla="*/ 11 h 52"/>
                <a:gd name="T8" fmla="*/ 0 w 73"/>
                <a:gd name="T9" fmla="*/ 127 h 52"/>
                <a:gd name="T10" fmla="*/ 0 w 73"/>
                <a:gd name="T11" fmla="*/ 127 h 52"/>
                <a:gd name="T12" fmla="*/ 91 w 73"/>
                <a:gd name="T13" fmla="*/ 138 h 52"/>
                <a:gd name="T14" fmla="*/ 184 w 73"/>
                <a:gd name="T15" fmla="*/ 12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solidFill>
              <a:srgbClr val="63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95" name="Line 347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96" name="Line 348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97" name="Line 349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98" name="Line 350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99" name="Line 351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00" name="Line 352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01" name="Line 353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02" name="Line 354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03" name="Line 355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04" name="Line 356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05" name="Line 357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06" name="Line 358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07" name="Line 359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08" name="Line 360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09" name="Line 361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10" name="Line 362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11" name="Line 363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12" name="Line 364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13" name="Line 365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14" name="Line 366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15" name="Line 367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16" name="Line 368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17" name="Line 369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18" name="Line 370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19" name="Line 371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20" name="Line 372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21" name="Line 373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22" name="Line 374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23" name="Line 375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24" name="Line 376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25" name="Line 377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26" name="Line 378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27" name="Line 379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28" name="Line 380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29" name="Line 381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30" name="Line 382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31" name="Line 383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32" name="Line 384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33" name="Line 385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34" name="Line 386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35" name="Line 387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36" name="Line 388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37" name="Line 389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38" name="Line 390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39" name="Line 391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40" name="Line 392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41" name="Line 393"/>
            <p:cNvSpPr>
              <a:spLocks noChangeShapeType="1"/>
            </p:cNvSpPr>
            <p:nvPr/>
          </p:nvSpPr>
          <p:spPr bwMode="auto">
            <a:xfrm flipV="1">
              <a:off x="339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42" name="Line 394"/>
            <p:cNvSpPr>
              <a:spLocks noChangeShapeType="1"/>
            </p:cNvSpPr>
            <p:nvPr/>
          </p:nvSpPr>
          <p:spPr bwMode="auto">
            <a:xfrm flipV="1">
              <a:off x="3375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43" name="Line 395"/>
            <p:cNvSpPr>
              <a:spLocks noChangeShapeType="1"/>
            </p:cNvSpPr>
            <p:nvPr/>
          </p:nvSpPr>
          <p:spPr bwMode="auto">
            <a:xfrm flipV="1">
              <a:off x="336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44" name="Line 396"/>
            <p:cNvSpPr>
              <a:spLocks noChangeShapeType="1"/>
            </p:cNvSpPr>
            <p:nvPr/>
          </p:nvSpPr>
          <p:spPr bwMode="auto">
            <a:xfrm flipV="1">
              <a:off x="334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45" name="Line 397"/>
            <p:cNvSpPr>
              <a:spLocks noChangeShapeType="1"/>
            </p:cNvSpPr>
            <p:nvPr/>
          </p:nvSpPr>
          <p:spPr bwMode="auto">
            <a:xfrm flipV="1">
              <a:off x="332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46" name="Line 398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47" name="Line 399"/>
            <p:cNvSpPr>
              <a:spLocks noChangeShapeType="1"/>
            </p:cNvSpPr>
            <p:nvPr/>
          </p:nvSpPr>
          <p:spPr bwMode="auto">
            <a:xfrm>
              <a:off x="329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48" name="Line 400"/>
            <p:cNvSpPr>
              <a:spLocks noChangeShapeType="1"/>
            </p:cNvSpPr>
            <p:nvPr/>
          </p:nvSpPr>
          <p:spPr bwMode="auto">
            <a:xfrm>
              <a:off x="328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49" name="Line 401"/>
            <p:cNvSpPr>
              <a:spLocks noChangeShapeType="1"/>
            </p:cNvSpPr>
            <p:nvPr/>
          </p:nvSpPr>
          <p:spPr bwMode="auto">
            <a:xfrm>
              <a:off x="326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50" name="Line 402"/>
            <p:cNvSpPr>
              <a:spLocks noChangeShapeType="1"/>
            </p:cNvSpPr>
            <p:nvPr/>
          </p:nvSpPr>
          <p:spPr bwMode="auto">
            <a:xfrm>
              <a:off x="3253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51" name="Line 403"/>
            <p:cNvSpPr>
              <a:spLocks noChangeShapeType="1"/>
            </p:cNvSpPr>
            <p:nvPr/>
          </p:nvSpPr>
          <p:spPr bwMode="auto">
            <a:xfrm>
              <a:off x="3238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52" name="Freeform 404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184 w 73"/>
                <a:gd name="T1" fmla="*/ 10 h 7"/>
                <a:gd name="T2" fmla="*/ 91 w 73"/>
                <a:gd name="T3" fmla="*/ 0 h 7"/>
                <a:gd name="T4" fmla="*/ 0 w 73"/>
                <a:gd name="T5" fmla="*/ 10 h 7"/>
                <a:gd name="T6" fmla="*/ 0 w 73"/>
                <a:gd name="T7" fmla="*/ 10 h 7"/>
                <a:gd name="T8" fmla="*/ 91 w 73"/>
                <a:gd name="T9" fmla="*/ 18 h 7"/>
                <a:gd name="T10" fmla="*/ 184 w 73"/>
                <a:gd name="T11" fmla="*/ 1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solidFill>
              <a:srgbClr val="DB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53" name="Freeform 405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184 w 73"/>
                <a:gd name="T1" fmla="*/ 10 h 7"/>
                <a:gd name="T2" fmla="*/ 91 w 73"/>
                <a:gd name="T3" fmla="*/ 0 h 7"/>
                <a:gd name="T4" fmla="*/ 0 w 73"/>
                <a:gd name="T5" fmla="*/ 10 h 7"/>
                <a:gd name="T6" fmla="*/ 0 w 73"/>
                <a:gd name="T7" fmla="*/ 10 h 7"/>
                <a:gd name="T8" fmla="*/ 91 w 73"/>
                <a:gd name="T9" fmla="*/ 18 h 7"/>
                <a:gd name="T10" fmla="*/ 184 w 73"/>
                <a:gd name="T11" fmla="*/ 1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54" name="Freeform 40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184 w 73"/>
                <a:gd name="T1" fmla="*/ 127 h 52"/>
                <a:gd name="T2" fmla="*/ 184 w 73"/>
                <a:gd name="T3" fmla="*/ 11 h 52"/>
                <a:gd name="T4" fmla="*/ 91 w 73"/>
                <a:gd name="T5" fmla="*/ 0 h 52"/>
                <a:gd name="T6" fmla="*/ 0 w 73"/>
                <a:gd name="T7" fmla="*/ 11 h 52"/>
                <a:gd name="T8" fmla="*/ 0 w 73"/>
                <a:gd name="T9" fmla="*/ 127 h 52"/>
                <a:gd name="T10" fmla="*/ 0 w 73"/>
                <a:gd name="T11" fmla="*/ 127 h 52"/>
                <a:gd name="T12" fmla="*/ 91 w 73"/>
                <a:gd name="T13" fmla="*/ 138 h 52"/>
                <a:gd name="T14" fmla="*/ 184 w 73"/>
                <a:gd name="T15" fmla="*/ 12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455" name="Group 317"/>
          <p:cNvGrpSpPr>
            <a:grpSpLocks/>
          </p:cNvGrpSpPr>
          <p:nvPr/>
        </p:nvGrpSpPr>
        <p:grpSpPr bwMode="auto">
          <a:xfrm>
            <a:off x="3483244" y="2693183"/>
            <a:ext cx="200186" cy="1656435"/>
            <a:chOff x="3222" y="1371"/>
            <a:chExt cx="184" cy="1835"/>
          </a:xfrm>
        </p:grpSpPr>
        <p:sp>
          <p:nvSpPr>
            <p:cNvPr id="456" name="Freeform 318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1662 h 649"/>
                <a:gd name="T4" fmla="*/ 85 w 69"/>
                <a:gd name="T5" fmla="*/ 1731 h 649"/>
                <a:gd name="T6" fmla="*/ 173 w 69"/>
                <a:gd name="T7" fmla="*/ 1662 h 649"/>
                <a:gd name="T8" fmla="*/ 173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DA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57" name="Freeform 319"/>
            <p:cNvSpPr>
              <a:spLocks/>
            </p:cNvSpPr>
            <p:nvPr/>
          </p:nvSpPr>
          <p:spPr bwMode="auto">
            <a:xfrm>
              <a:off x="3228" y="2261"/>
              <a:ext cx="173" cy="945"/>
            </a:xfrm>
            <a:custGeom>
              <a:avLst/>
              <a:gdLst>
                <a:gd name="T0" fmla="*/ 85 w 69"/>
                <a:gd name="T1" fmla="*/ 945 h 354"/>
                <a:gd name="T2" fmla="*/ 173 w 69"/>
                <a:gd name="T3" fmla="*/ 876 h 354"/>
                <a:gd name="T4" fmla="*/ 173 w 69"/>
                <a:gd name="T5" fmla="*/ 3 h 354"/>
                <a:gd name="T6" fmla="*/ 85 w 69"/>
                <a:gd name="T7" fmla="*/ 8 h 354"/>
                <a:gd name="T8" fmla="*/ 0 w 69"/>
                <a:gd name="T9" fmla="*/ 0 h 354"/>
                <a:gd name="T10" fmla="*/ 0 w 69"/>
                <a:gd name="T11" fmla="*/ 876 h 354"/>
                <a:gd name="T12" fmla="*/ 85 w 69"/>
                <a:gd name="T13" fmla="*/ 945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354">
                  <a:moveTo>
                    <a:pt x="34" y="354"/>
                  </a:moveTo>
                  <a:cubicBezTo>
                    <a:pt x="54" y="354"/>
                    <a:pt x="69" y="347"/>
                    <a:pt x="69" y="328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2"/>
                    <a:pt x="52" y="3"/>
                    <a:pt x="34" y="3"/>
                  </a:cubicBezTo>
                  <a:cubicBezTo>
                    <a:pt x="16" y="3"/>
                    <a:pt x="1" y="2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7"/>
                    <a:pt x="15" y="354"/>
                    <a:pt x="34" y="354"/>
                  </a:cubicBezTo>
                  <a:close/>
                </a:path>
              </a:pathLst>
            </a:custGeom>
            <a:solidFill>
              <a:srgbClr val="EC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58" name="Freeform 320"/>
            <p:cNvSpPr>
              <a:spLocks/>
            </p:cNvSpPr>
            <p:nvPr/>
          </p:nvSpPr>
          <p:spPr bwMode="auto">
            <a:xfrm>
              <a:off x="3250" y="2267"/>
              <a:ext cx="125" cy="907"/>
            </a:xfrm>
            <a:custGeom>
              <a:avLst/>
              <a:gdLst>
                <a:gd name="T0" fmla="*/ 63 w 50"/>
                <a:gd name="T1" fmla="*/ 3 h 340"/>
                <a:gd name="T2" fmla="*/ 0 w 50"/>
                <a:gd name="T3" fmla="*/ 0 h 340"/>
                <a:gd name="T4" fmla="*/ 0 w 50"/>
                <a:gd name="T5" fmla="*/ 862 h 340"/>
                <a:gd name="T6" fmla="*/ 63 w 50"/>
                <a:gd name="T7" fmla="*/ 907 h 340"/>
                <a:gd name="T8" fmla="*/ 125 w 50"/>
                <a:gd name="T9" fmla="*/ 862 h 340"/>
                <a:gd name="T10" fmla="*/ 125 w 50"/>
                <a:gd name="T11" fmla="*/ 0 h 340"/>
                <a:gd name="T12" fmla="*/ 63 w 50"/>
                <a:gd name="T13" fmla="*/ 3 h 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40">
                  <a:moveTo>
                    <a:pt x="25" y="1"/>
                  </a:moveTo>
                  <a:cubicBezTo>
                    <a:pt x="16" y="1"/>
                    <a:pt x="7" y="1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36"/>
                    <a:pt x="12" y="340"/>
                    <a:pt x="25" y="340"/>
                  </a:cubicBezTo>
                  <a:cubicBezTo>
                    <a:pt x="39" y="340"/>
                    <a:pt x="50" y="336"/>
                    <a:pt x="50" y="3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1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E19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59" name="Freeform 321"/>
            <p:cNvSpPr>
              <a:spLocks/>
            </p:cNvSpPr>
            <p:nvPr/>
          </p:nvSpPr>
          <p:spPr bwMode="auto">
            <a:xfrm>
              <a:off x="3250" y="1493"/>
              <a:ext cx="125" cy="776"/>
            </a:xfrm>
            <a:custGeom>
              <a:avLst/>
              <a:gdLst>
                <a:gd name="T0" fmla="*/ 0 w 50"/>
                <a:gd name="T1" fmla="*/ 0 h 291"/>
                <a:gd name="T2" fmla="*/ 0 w 50"/>
                <a:gd name="T3" fmla="*/ 773 h 291"/>
                <a:gd name="T4" fmla="*/ 63 w 50"/>
                <a:gd name="T5" fmla="*/ 776 h 291"/>
                <a:gd name="T6" fmla="*/ 125 w 50"/>
                <a:gd name="T7" fmla="*/ 773 h 291"/>
                <a:gd name="T8" fmla="*/ 125 w 50"/>
                <a:gd name="T9" fmla="*/ 0 h 291"/>
                <a:gd name="T10" fmla="*/ 0 w 50"/>
                <a:gd name="T11" fmla="*/ 0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91">
                  <a:moveTo>
                    <a:pt x="0" y="0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7" y="291"/>
                    <a:pt x="16" y="291"/>
                    <a:pt x="25" y="291"/>
                  </a:cubicBezTo>
                  <a:cubicBezTo>
                    <a:pt x="35" y="291"/>
                    <a:pt x="44" y="291"/>
                    <a:pt x="50" y="29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60" name="Freeform 322"/>
            <p:cNvSpPr>
              <a:spLocks/>
            </p:cNvSpPr>
            <p:nvPr/>
          </p:nvSpPr>
          <p:spPr bwMode="auto">
            <a:xfrm>
              <a:off x="3228" y="2253"/>
              <a:ext cx="173" cy="16"/>
            </a:xfrm>
            <a:custGeom>
              <a:avLst/>
              <a:gdLst>
                <a:gd name="T0" fmla="*/ 0 w 69"/>
                <a:gd name="T1" fmla="*/ 8 h 6"/>
                <a:gd name="T2" fmla="*/ 85 w 69"/>
                <a:gd name="T3" fmla="*/ 16 h 6"/>
                <a:gd name="T4" fmla="*/ 173 w 69"/>
                <a:gd name="T5" fmla="*/ 8 h 6"/>
                <a:gd name="T6" fmla="*/ 173 w 69"/>
                <a:gd name="T7" fmla="*/ 8 h 6"/>
                <a:gd name="T8" fmla="*/ 85 w 69"/>
                <a:gd name="T9" fmla="*/ 0 h 6"/>
                <a:gd name="T10" fmla="*/ 0 w 69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6">
                  <a:moveTo>
                    <a:pt x="0" y="3"/>
                  </a:moveTo>
                  <a:cubicBezTo>
                    <a:pt x="1" y="5"/>
                    <a:pt x="16" y="6"/>
                    <a:pt x="34" y="6"/>
                  </a:cubicBezTo>
                  <a:cubicBezTo>
                    <a:pt x="52" y="6"/>
                    <a:pt x="67" y="5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1"/>
                    <a:pt x="53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solidFill>
              <a:srgbClr val="F5D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61" name="Freeform 323"/>
            <p:cNvSpPr>
              <a:spLocks/>
            </p:cNvSpPr>
            <p:nvPr/>
          </p:nvSpPr>
          <p:spPr bwMode="auto">
            <a:xfrm>
              <a:off x="3313" y="2267"/>
              <a:ext cx="62" cy="907"/>
            </a:xfrm>
            <a:custGeom>
              <a:avLst/>
              <a:gdLst>
                <a:gd name="T0" fmla="*/ 52 w 25"/>
                <a:gd name="T1" fmla="*/ 3 h 340"/>
                <a:gd name="T2" fmla="*/ 52 w 25"/>
                <a:gd name="T3" fmla="*/ 854 h 340"/>
                <a:gd name="T4" fmla="*/ 0 w 25"/>
                <a:gd name="T5" fmla="*/ 907 h 340"/>
                <a:gd name="T6" fmla="*/ 62 w 25"/>
                <a:gd name="T7" fmla="*/ 862 h 340"/>
                <a:gd name="T8" fmla="*/ 62 w 25"/>
                <a:gd name="T9" fmla="*/ 0 h 340"/>
                <a:gd name="T10" fmla="*/ 52 w 25"/>
                <a:gd name="T11" fmla="*/ 3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40">
                  <a:moveTo>
                    <a:pt x="21" y="1"/>
                  </a:moveTo>
                  <a:cubicBezTo>
                    <a:pt x="21" y="320"/>
                    <a:pt x="21" y="320"/>
                    <a:pt x="21" y="320"/>
                  </a:cubicBezTo>
                  <a:cubicBezTo>
                    <a:pt x="21" y="335"/>
                    <a:pt x="10" y="339"/>
                    <a:pt x="0" y="340"/>
                  </a:cubicBezTo>
                  <a:cubicBezTo>
                    <a:pt x="14" y="340"/>
                    <a:pt x="25" y="336"/>
                    <a:pt x="25" y="3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D56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62" name="Freeform 324"/>
            <p:cNvSpPr>
              <a:spLocks/>
            </p:cNvSpPr>
            <p:nvPr/>
          </p:nvSpPr>
          <p:spPr bwMode="auto">
            <a:xfrm>
              <a:off x="3365" y="1493"/>
              <a:ext cx="10" cy="776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776 h 291"/>
                <a:gd name="T4" fmla="*/ 10 w 4"/>
                <a:gd name="T5" fmla="*/ 773 h 291"/>
                <a:gd name="T6" fmla="*/ 10 w 4"/>
                <a:gd name="T7" fmla="*/ 0 h 291"/>
                <a:gd name="T8" fmla="*/ 0 w 4"/>
                <a:gd name="T9" fmla="*/ 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" y="291"/>
                    <a:pt x="3" y="291"/>
                    <a:pt x="4" y="29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63" name="Freeform 325"/>
            <p:cNvSpPr>
              <a:spLocks/>
            </p:cNvSpPr>
            <p:nvPr/>
          </p:nvSpPr>
          <p:spPr bwMode="auto">
            <a:xfrm>
              <a:off x="3315" y="1480"/>
              <a:ext cx="75" cy="1715"/>
            </a:xfrm>
            <a:custGeom>
              <a:avLst/>
              <a:gdLst>
                <a:gd name="T0" fmla="*/ 68 w 30"/>
                <a:gd name="T1" fmla="*/ 8 h 643"/>
                <a:gd name="T2" fmla="*/ 68 w 30"/>
                <a:gd name="T3" fmla="*/ 1664 h 643"/>
                <a:gd name="T4" fmla="*/ 0 w 30"/>
                <a:gd name="T5" fmla="*/ 1715 h 643"/>
                <a:gd name="T6" fmla="*/ 75 w 30"/>
                <a:gd name="T7" fmla="*/ 1667 h 643"/>
                <a:gd name="T8" fmla="*/ 75 w 30"/>
                <a:gd name="T9" fmla="*/ 0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643">
                  <a:moveTo>
                    <a:pt x="27" y="3"/>
                  </a:moveTo>
                  <a:cubicBezTo>
                    <a:pt x="27" y="20"/>
                    <a:pt x="27" y="614"/>
                    <a:pt x="27" y="624"/>
                  </a:cubicBezTo>
                  <a:cubicBezTo>
                    <a:pt x="27" y="634"/>
                    <a:pt x="10" y="643"/>
                    <a:pt x="0" y="643"/>
                  </a:cubicBezTo>
                  <a:cubicBezTo>
                    <a:pt x="10" y="643"/>
                    <a:pt x="30" y="641"/>
                    <a:pt x="30" y="625"/>
                  </a:cubicBezTo>
                  <a:cubicBezTo>
                    <a:pt x="30" y="609"/>
                    <a:pt x="30" y="11"/>
                    <a:pt x="30" y="0"/>
                  </a:cubicBezTo>
                </a:path>
              </a:pathLst>
            </a:custGeom>
            <a:solidFill>
              <a:srgbClr val="9F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64" name="Freeform 326"/>
            <p:cNvSpPr>
              <a:spLocks/>
            </p:cNvSpPr>
            <p:nvPr/>
          </p:nvSpPr>
          <p:spPr bwMode="auto">
            <a:xfrm>
              <a:off x="3315" y="2267"/>
              <a:ext cx="75" cy="928"/>
            </a:xfrm>
            <a:custGeom>
              <a:avLst/>
              <a:gdLst>
                <a:gd name="T0" fmla="*/ 75 w 30"/>
                <a:gd name="T1" fmla="*/ 0 h 348"/>
                <a:gd name="T2" fmla="*/ 68 w 30"/>
                <a:gd name="T3" fmla="*/ 0 h 348"/>
                <a:gd name="T4" fmla="*/ 68 w 30"/>
                <a:gd name="T5" fmla="*/ 877 h 348"/>
                <a:gd name="T6" fmla="*/ 0 w 30"/>
                <a:gd name="T7" fmla="*/ 928 h 348"/>
                <a:gd name="T8" fmla="*/ 75 w 30"/>
                <a:gd name="T9" fmla="*/ 880 h 348"/>
                <a:gd name="T10" fmla="*/ 75 w 30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48">
                  <a:moveTo>
                    <a:pt x="30" y="0"/>
                  </a:moveTo>
                  <a:cubicBezTo>
                    <a:pt x="29" y="0"/>
                    <a:pt x="28" y="0"/>
                    <a:pt x="27" y="0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7" y="339"/>
                    <a:pt x="10" y="348"/>
                    <a:pt x="0" y="348"/>
                  </a:cubicBezTo>
                  <a:cubicBezTo>
                    <a:pt x="10" y="348"/>
                    <a:pt x="30" y="346"/>
                    <a:pt x="30" y="33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B8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65" name="Freeform 327"/>
            <p:cNvSpPr>
              <a:spLocks/>
            </p:cNvSpPr>
            <p:nvPr/>
          </p:nvSpPr>
          <p:spPr bwMode="auto">
            <a:xfrm>
              <a:off x="3393" y="2261"/>
              <a:ext cx="8" cy="6"/>
            </a:xfrm>
            <a:custGeom>
              <a:avLst/>
              <a:gdLst>
                <a:gd name="T0" fmla="*/ 0 w 3"/>
                <a:gd name="T1" fmla="*/ 6 h 2"/>
                <a:gd name="T2" fmla="*/ 8 w 3"/>
                <a:gd name="T3" fmla="*/ 0 h 2"/>
                <a:gd name="T4" fmla="*/ 8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66" name="Freeform 328"/>
            <p:cNvSpPr>
              <a:spLocks/>
            </p:cNvSpPr>
            <p:nvPr/>
          </p:nvSpPr>
          <p:spPr bwMode="auto">
            <a:xfrm>
              <a:off x="3365" y="2267"/>
              <a:ext cx="28" cy="2"/>
            </a:xfrm>
            <a:custGeom>
              <a:avLst/>
              <a:gdLst>
                <a:gd name="T0" fmla="*/ 0 w 11"/>
                <a:gd name="T1" fmla="*/ 2 h 1"/>
                <a:gd name="T2" fmla="*/ 28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4" y="1"/>
                    <a:pt x="8" y="0"/>
                    <a:pt x="11" y="0"/>
                  </a:cubicBezTo>
                </a:path>
              </a:pathLst>
            </a:custGeom>
            <a:noFill/>
            <a:ln w="3175" cap="rnd">
              <a:solidFill>
                <a:srgbClr val="B18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67" name="Freeform 329"/>
            <p:cNvSpPr>
              <a:spLocks/>
            </p:cNvSpPr>
            <p:nvPr/>
          </p:nvSpPr>
          <p:spPr bwMode="auto">
            <a:xfrm>
              <a:off x="3228" y="2261"/>
              <a:ext cx="137" cy="8"/>
            </a:xfrm>
            <a:custGeom>
              <a:avLst/>
              <a:gdLst>
                <a:gd name="T0" fmla="*/ 0 w 55"/>
                <a:gd name="T1" fmla="*/ 0 h 3"/>
                <a:gd name="T2" fmla="*/ 85 w 55"/>
                <a:gd name="T3" fmla="*/ 8 h 3"/>
                <a:gd name="T4" fmla="*/ 137 w 55"/>
                <a:gd name="T5" fmla="*/ 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" y="2"/>
                    <a:pt x="16" y="3"/>
                    <a:pt x="34" y="3"/>
                  </a:cubicBezTo>
                  <a:cubicBezTo>
                    <a:pt x="42" y="3"/>
                    <a:pt x="49" y="3"/>
                    <a:pt x="55" y="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68" name="Freeform 330"/>
            <p:cNvSpPr>
              <a:spLocks/>
            </p:cNvSpPr>
            <p:nvPr/>
          </p:nvSpPr>
          <p:spPr bwMode="auto">
            <a:xfrm>
              <a:off x="3228" y="2253"/>
              <a:ext cx="135" cy="8"/>
            </a:xfrm>
            <a:custGeom>
              <a:avLst/>
              <a:gdLst>
                <a:gd name="T0" fmla="*/ 135 w 54"/>
                <a:gd name="T1" fmla="*/ 3 h 3"/>
                <a:gd name="T2" fmla="*/ 85 w 54"/>
                <a:gd name="T3" fmla="*/ 0 h 3"/>
                <a:gd name="T4" fmla="*/ 0 w 54"/>
                <a:gd name="T5" fmla="*/ 8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">
                  <a:moveTo>
                    <a:pt x="54" y="1"/>
                  </a:moveTo>
                  <a:cubicBezTo>
                    <a:pt x="49" y="0"/>
                    <a:pt x="42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69" name="Freeform 331"/>
            <p:cNvSpPr>
              <a:spLocks/>
            </p:cNvSpPr>
            <p:nvPr/>
          </p:nvSpPr>
          <p:spPr bwMode="auto">
            <a:xfrm>
              <a:off x="3363" y="2256"/>
              <a:ext cx="27" cy="3"/>
            </a:xfrm>
            <a:custGeom>
              <a:avLst/>
              <a:gdLst>
                <a:gd name="T0" fmla="*/ 27 w 11"/>
                <a:gd name="T1" fmla="*/ 3 h 1"/>
                <a:gd name="T2" fmla="*/ 0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D91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70" name="Freeform 332"/>
            <p:cNvSpPr>
              <a:spLocks/>
            </p:cNvSpPr>
            <p:nvPr/>
          </p:nvSpPr>
          <p:spPr bwMode="auto">
            <a:xfrm>
              <a:off x="3390" y="2259"/>
              <a:ext cx="11" cy="2"/>
            </a:xfrm>
            <a:custGeom>
              <a:avLst/>
              <a:gdLst>
                <a:gd name="T0" fmla="*/ 11 w 4"/>
                <a:gd name="T1" fmla="*/ 2 h 1"/>
                <a:gd name="T2" fmla="*/ 0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71" name="Freeform 333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1662 h 649"/>
                <a:gd name="T4" fmla="*/ 85 w 69"/>
                <a:gd name="T5" fmla="*/ 1731 h 649"/>
                <a:gd name="T6" fmla="*/ 173 w 69"/>
                <a:gd name="T7" fmla="*/ 1662 h 649"/>
                <a:gd name="T8" fmla="*/ 173 w 69"/>
                <a:gd name="T9" fmla="*/ 0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72" name="Freeform 334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80 w 65"/>
                <a:gd name="T1" fmla="*/ 98 h 37"/>
                <a:gd name="T2" fmla="*/ 163 w 65"/>
                <a:gd name="T3" fmla="*/ 90 h 37"/>
                <a:gd name="T4" fmla="*/ 163 w 65"/>
                <a:gd name="T5" fmla="*/ 5 h 37"/>
                <a:gd name="T6" fmla="*/ 80 w 65"/>
                <a:gd name="T7" fmla="*/ 0 h 37"/>
                <a:gd name="T8" fmla="*/ 0 w 65"/>
                <a:gd name="T9" fmla="*/ 5 h 37"/>
                <a:gd name="T10" fmla="*/ 0 w 65"/>
                <a:gd name="T11" fmla="*/ 90 h 37"/>
                <a:gd name="T12" fmla="*/ 80 w 65"/>
                <a:gd name="T13" fmla="*/ 9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solidFill>
              <a:srgbClr val="A9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73" name="Freeform 335"/>
            <p:cNvSpPr>
              <a:spLocks/>
            </p:cNvSpPr>
            <p:nvPr/>
          </p:nvSpPr>
          <p:spPr bwMode="auto">
            <a:xfrm>
              <a:off x="3238" y="1507"/>
              <a:ext cx="152" cy="77"/>
            </a:xfrm>
            <a:custGeom>
              <a:avLst/>
              <a:gdLst>
                <a:gd name="T0" fmla="*/ 152 w 61"/>
                <a:gd name="T1" fmla="*/ 0 h 29"/>
                <a:gd name="T2" fmla="*/ 152 w 61"/>
                <a:gd name="T3" fmla="*/ 0 h 29"/>
                <a:gd name="T4" fmla="*/ 137 w 61"/>
                <a:gd name="T5" fmla="*/ 48 h 29"/>
                <a:gd name="T6" fmla="*/ 125 w 61"/>
                <a:gd name="T7" fmla="*/ 56 h 29"/>
                <a:gd name="T8" fmla="*/ 45 w 61"/>
                <a:gd name="T9" fmla="*/ 66 h 29"/>
                <a:gd name="T10" fmla="*/ 0 w 61"/>
                <a:gd name="T11" fmla="*/ 69 h 29"/>
                <a:gd name="T12" fmla="*/ 75 w 61"/>
                <a:gd name="T13" fmla="*/ 77 h 29"/>
                <a:gd name="T14" fmla="*/ 152 w 61"/>
                <a:gd name="T15" fmla="*/ 69 h 29"/>
                <a:gd name="T16" fmla="*/ 152 w 61"/>
                <a:gd name="T17" fmla="*/ 64 h 29"/>
                <a:gd name="T18" fmla="*/ 152 w 61"/>
                <a:gd name="T19" fmla="*/ 64 h 29"/>
                <a:gd name="T20" fmla="*/ 152 w 61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29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6"/>
                    <a:pt x="59" y="15"/>
                    <a:pt x="55" y="18"/>
                  </a:cubicBezTo>
                  <a:cubicBezTo>
                    <a:pt x="54" y="19"/>
                    <a:pt x="52" y="20"/>
                    <a:pt x="50" y="21"/>
                  </a:cubicBezTo>
                  <a:cubicBezTo>
                    <a:pt x="42" y="24"/>
                    <a:pt x="27" y="26"/>
                    <a:pt x="18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4" y="29"/>
                    <a:pt x="30" y="29"/>
                  </a:cubicBezTo>
                  <a:cubicBezTo>
                    <a:pt x="46" y="29"/>
                    <a:pt x="59" y="28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26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74" name="Freeform 336"/>
            <p:cNvSpPr>
              <a:spLocks/>
            </p:cNvSpPr>
            <p:nvPr/>
          </p:nvSpPr>
          <p:spPr bwMode="auto">
            <a:xfrm>
              <a:off x="3235" y="1517"/>
              <a:ext cx="80" cy="38"/>
            </a:xfrm>
            <a:custGeom>
              <a:avLst/>
              <a:gdLst>
                <a:gd name="T0" fmla="*/ 0 w 32"/>
                <a:gd name="T1" fmla="*/ 38 h 14"/>
                <a:gd name="T2" fmla="*/ 0 w 32"/>
                <a:gd name="T3" fmla="*/ 0 h 14"/>
                <a:gd name="T4" fmla="*/ 80 w 32"/>
                <a:gd name="T5" fmla="*/ 3 h 14"/>
                <a:gd name="T6" fmla="*/ 13 w 32"/>
                <a:gd name="T7" fmla="*/ 11 h 14"/>
                <a:gd name="T8" fmla="*/ 0 w 32"/>
                <a:gd name="T9" fmla="*/ 3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4" y="1"/>
                    <a:pt x="32" y="1"/>
                  </a:cubicBezTo>
                  <a:cubicBezTo>
                    <a:pt x="27" y="3"/>
                    <a:pt x="8" y="4"/>
                    <a:pt x="5" y="4"/>
                  </a:cubicBezTo>
                  <a:cubicBezTo>
                    <a:pt x="1" y="5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CFC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75" name="Freeform 337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80 w 65"/>
                <a:gd name="T1" fmla="*/ 98 h 37"/>
                <a:gd name="T2" fmla="*/ 163 w 65"/>
                <a:gd name="T3" fmla="*/ 90 h 37"/>
                <a:gd name="T4" fmla="*/ 163 w 65"/>
                <a:gd name="T5" fmla="*/ 5 h 37"/>
                <a:gd name="T6" fmla="*/ 80 w 65"/>
                <a:gd name="T7" fmla="*/ 0 h 37"/>
                <a:gd name="T8" fmla="*/ 0 w 65"/>
                <a:gd name="T9" fmla="*/ 5 h 37"/>
                <a:gd name="T10" fmla="*/ 0 w 65"/>
                <a:gd name="T11" fmla="*/ 90 h 37"/>
                <a:gd name="T12" fmla="*/ 80 w 65"/>
                <a:gd name="T13" fmla="*/ 9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76" name="Oval 338"/>
            <p:cNvSpPr>
              <a:spLocks noChangeArrowheads="1"/>
            </p:cNvSpPr>
            <p:nvPr/>
          </p:nvSpPr>
          <p:spPr bwMode="auto">
            <a:xfrm>
              <a:off x="3260" y="1571"/>
              <a:ext cx="28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7" name="Oval 339"/>
            <p:cNvSpPr>
              <a:spLocks noChangeArrowheads="1"/>
            </p:cNvSpPr>
            <p:nvPr/>
          </p:nvSpPr>
          <p:spPr bwMode="auto">
            <a:xfrm>
              <a:off x="329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8" name="Oval 340"/>
            <p:cNvSpPr>
              <a:spLocks noChangeArrowheads="1"/>
            </p:cNvSpPr>
            <p:nvPr/>
          </p:nvSpPr>
          <p:spPr bwMode="auto">
            <a:xfrm>
              <a:off x="3280" y="226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9" name="Oval 341"/>
            <p:cNvSpPr>
              <a:spLocks noChangeArrowheads="1"/>
            </p:cNvSpPr>
            <p:nvPr/>
          </p:nvSpPr>
          <p:spPr bwMode="auto">
            <a:xfrm>
              <a:off x="3305" y="2267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0" name="Oval 342"/>
            <p:cNvSpPr>
              <a:spLocks noChangeArrowheads="1"/>
            </p:cNvSpPr>
            <p:nvPr/>
          </p:nvSpPr>
          <p:spPr bwMode="auto">
            <a:xfrm>
              <a:off x="3265" y="2264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1" name="Oval 343"/>
            <p:cNvSpPr>
              <a:spLocks noChangeArrowheads="1"/>
            </p:cNvSpPr>
            <p:nvPr/>
          </p:nvSpPr>
          <p:spPr bwMode="auto">
            <a:xfrm>
              <a:off x="324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2" name="Freeform 344"/>
            <p:cNvSpPr>
              <a:spLocks/>
            </p:cNvSpPr>
            <p:nvPr/>
          </p:nvSpPr>
          <p:spPr bwMode="auto">
            <a:xfrm>
              <a:off x="3245" y="1525"/>
              <a:ext cx="58" cy="1649"/>
            </a:xfrm>
            <a:custGeom>
              <a:avLst/>
              <a:gdLst>
                <a:gd name="T0" fmla="*/ 13 w 23"/>
                <a:gd name="T1" fmla="*/ 1596 h 618"/>
                <a:gd name="T2" fmla="*/ 58 w 23"/>
                <a:gd name="T3" fmla="*/ 1649 h 618"/>
                <a:gd name="T4" fmla="*/ 0 w 23"/>
                <a:gd name="T5" fmla="*/ 1609 h 618"/>
                <a:gd name="T6" fmla="*/ 0 w 23"/>
                <a:gd name="T7" fmla="*/ 0 h 618"/>
                <a:gd name="T8" fmla="*/ 13 w 23"/>
                <a:gd name="T9" fmla="*/ 1596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18">
                  <a:moveTo>
                    <a:pt x="5" y="598"/>
                  </a:moveTo>
                  <a:cubicBezTo>
                    <a:pt x="5" y="613"/>
                    <a:pt x="16" y="617"/>
                    <a:pt x="23" y="618"/>
                  </a:cubicBezTo>
                  <a:cubicBezTo>
                    <a:pt x="10" y="618"/>
                    <a:pt x="0" y="616"/>
                    <a:pt x="0" y="6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83"/>
                    <a:pt x="5" y="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83" name="Freeform 345"/>
            <p:cNvSpPr>
              <a:spLocks/>
            </p:cNvSpPr>
            <p:nvPr/>
          </p:nvSpPr>
          <p:spPr bwMode="auto">
            <a:xfrm>
              <a:off x="3313" y="1499"/>
              <a:ext cx="70" cy="1696"/>
            </a:xfrm>
            <a:custGeom>
              <a:avLst/>
              <a:gdLst>
                <a:gd name="T0" fmla="*/ 3 w 28"/>
                <a:gd name="T1" fmla="*/ 1696 h 636"/>
                <a:gd name="T2" fmla="*/ 70 w 28"/>
                <a:gd name="T3" fmla="*/ 1645 h 636"/>
                <a:gd name="T4" fmla="*/ 70 w 28"/>
                <a:gd name="T5" fmla="*/ 0 h 636"/>
                <a:gd name="T6" fmla="*/ 63 w 28"/>
                <a:gd name="T7" fmla="*/ 0 h 636"/>
                <a:gd name="T8" fmla="*/ 63 w 28"/>
                <a:gd name="T9" fmla="*/ 1629 h 636"/>
                <a:gd name="T10" fmla="*/ 0 w 28"/>
                <a:gd name="T11" fmla="*/ 1696 h 6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636">
                  <a:moveTo>
                    <a:pt x="1" y="636"/>
                  </a:moveTo>
                  <a:cubicBezTo>
                    <a:pt x="11" y="636"/>
                    <a:pt x="28" y="627"/>
                    <a:pt x="28" y="617"/>
                  </a:cubicBezTo>
                  <a:cubicBezTo>
                    <a:pt x="28" y="607"/>
                    <a:pt x="28" y="16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611"/>
                    <a:pt x="25" y="611"/>
                    <a:pt x="25" y="611"/>
                  </a:cubicBezTo>
                  <a:cubicBezTo>
                    <a:pt x="25" y="624"/>
                    <a:pt x="14" y="636"/>
                    <a:pt x="0" y="6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84" name="Freeform 34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184 w 73"/>
                <a:gd name="T1" fmla="*/ 127 h 52"/>
                <a:gd name="T2" fmla="*/ 184 w 73"/>
                <a:gd name="T3" fmla="*/ 11 h 52"/>
                <a:gd name="T4" fmla="*/ 91 w 73"/>
                <a:gd name="T5" fmla="*/ 0 h 52"/>
                <a:gd name="T6" fmla="*/ 0 w 73"/>
                <a:gd name="T7" fmla="*/ 11 h 52"/>
                <a:gd name="T8" fmla="*/ 0 w 73"/>
                <a:gd name="T9" fmla="*/ 127 h 52"/>
                <a:gd name="T10" fmla="*/ 0 w 73"/>
                <a:gd name="T11" fmla="*/ 127 h 52"/>
                <a:gd name="T12" fmla="*/ 91 w 73"/>
                <a:gd name="T13" fmla="*/ 138 h 52"/>
                <a:gd name="T14" fmla="*/ 184 w 73"/>
                <a:gd name="T15" fmla="*/ 12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solidFill>
              <a:srgbClr val="63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85" name="Line 347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86" name="Line 348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87" name="Line 349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88" name="Line 350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89" name="Line 351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90" name="Line 352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91" name="Line 353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92" name="Line 354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93" name="Line 355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94" name="Line 356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95" name="Line 357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96" name="Line 358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97" name="Line 359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98" name="Line 360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499" name="Line 361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00" name="Line 362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01" name="Line 363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02" name="Line 364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03" name="Line 365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04" name="Line 366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05" name="Line 367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06" name="Line 368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07" name="Line 369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08" name="Line 370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09" name="Line 371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10" name="Line 372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11" name="Line 373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12" name="Line 374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13" name="Line 375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14" name="Line 376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15" name="Line 377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16" name="Line 378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17" name="Line 379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18" name="Line 380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19" name="Line 381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20" name="Line 382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21" name="Line 383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22" name="Line 384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23" name="Line 385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24" name="Line 386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25" name="Line 387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26" name="Line 388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27" name="Line 389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28" name="Line 390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29" name="Line 391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0" name="Line 392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1" name="Line 393"/>
            <p:cNvSpPr>
              <a:spLocks noChangeShapeType="1"/>
            </p:cNvSpPr>
            <p:nvPr/>
          </p:nvSpPr>
          <p:spPr bwMode="auto">
            <a:xfrm flipV="1">
              <a:off x="339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2" name="Line 394"/>
            <p:cNvSpPr>
              <a:spLocks noChangeShapeType="1"/>
            </p:cNvSpPr>
            <p:nvPr/>
          </p:nvSpPr>
          <p:spPr bwMode="auto">
            <a:xfrm flipV="1">
              <a:off x="3375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3" name="Line 395"/>
            <p:cNvSpPr>
              <a:spLocks noChangeShapeType="1"/>
            </p:cNvSpPr>
            <p:nvPr/>
          </p:nvSpPr>
          <p:spPr bwMode="auto">
            <a:xfrm flipV="1">
              <a:off x="336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4" name="Line 396"/>
            <p:cNvSpPr>
              <a:spLocks noChangeShapeType="1"/>
            </p:cNvSpPr>
            <p:nvPr/>
          </p:nvSpPr>
          <p:spPr bwMode="auto">
            <a:xfrm flipV="1">
              <a:off x="334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5" name="Line 397"/>
            <p:cNvSpPr>
              <a:spLocks noChangeShapeType="1"/>
            </p:cNvSpPr>
            <p:nvPr/>
          </p:nvSpPr>
          <p:spPr bwMode="auto">
            <a:xfrm flipV="1">
              <a:off x="332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6" name="Line 398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7" name="Line 399"/>
            <p:cNvSpPr>
              <a:spLocks noChangeShapeType="1"/>
            </p:cNvSpPr>
            <p:nvPr/>
          </p:nvSpPr>
          <p:spPr bwMode="auto">
            <a:xfrm>
              <a:off x="329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8" name="Line 400"/>
            <p:cNvSpPr>
              <a:spLocks noChangeShapeType="1"/>
            </p:cNvSpPr>
            <p:nvPr/>
          </p:nvSpPr>
          <p:spPr bwMode="auto">
            <a:xfrm>
              <a:off x="328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9" name="Line 401"/>
            <p:cNvSpPr>
              <a:spLocks noChangeShapeType="1"/>
            </p:cNvSpPr>
            <p:nvPr/>
          </p:nvSpPr>
          <p:spPr bwMode="auto">
            <a:xfrm>
              <a:off x="326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40" name="Line 402"/>
            <p:cNvSpPr>
              <a:spLocks noChangeShapeType="1"/>
            </p:cNvSpPr>
            <p:nvPr/>
          </p:nvSpPr>
          <p:spPr bwMode="auto">
            <a:xfrm>
              <a:off x="3253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41" name="Line 403"/>
            <p:cNvSpPr>
              <a:spLocks noChangeShapeType="1"/>
            </p:cNvSpPr>
            <p:nvPr/>
          </p:nvSpPr>
          <p:spPr bwMode="auto">
            <a:xfrm>
              <a:off x="3238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42" name="Freeform 404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184 w 73"/>
                <a:gd name="T1" fmla="*/ 10 h 7"/>
                <a:gd name="T2" fmla="*/ 91 w 73"/>
                <a:gd name="T3" fmla="*/ 0 h 7"/>
                <a:gd name="T4" fmla="*/ 0 w 73"/>
                <a:gd name="T5" fmla="*/ 10 h 7"/>
                <a:gd name="T6" fmla="*/ 0 w 73"/>
                <a:gd name="T7" fmla="*/ 10 h 7"/>
                <a:gd name="T8" fmla="*/ 91 w 73"/>
                <a:gd name="T9" fmla="*/ 18 h 7"/>
                <a:gd name="T10" fmla="*/ 184 w 73"/>
                <a:gd name="T11" fmla="*/ 1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solidFill>
              <a:srgbClr val="DB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43" name="Freeform 405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184 w 73"/>
                <a:gd name="T1" fmla="*/ 10 h 7"/>
                <a:gd name="T2" fmla="*/ 91 w 73"/>
                <a:gd name="T3" fmla="*/ 0 h 7"/>
                <a:gd name="T4" fmla="*/ 0 w 73"/>
                <a:gd name="T5" fmla="*/ 10 h 7"/>
                <a:gd name="T6" fmla="*/ 0 w 73"/>
                <a:gd name="T7" fmla="*/ 10 h 7"/>
                <a:gd name="T8" fmla="*/ 91 w 73"/>
                <a:gd name="T9" fmla="*/ 18 h 7"/>
                <a:gd name="T10" fmla="*/ 184 w 73"/>
                <a:gd name="T11" fmla="*/ 1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44" name="Freeform 40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184 w 73"/>
                <a:gd name="T1" fmla="*/ 127 h 52"/>
                <a:gd name="T2" fmla="*/ 184 w 73"/>
                <a:gd name="T3" fmla="*/ 11 h 52"/>
                <a:gd name="T4" fmla="*/ 91 w 73"/>
                <a:gd name="T5" fmla="*/ 0 h 52"/>
                <a:gd name="T6" fmla="*/ 0 w 73"/>
                <a:gd name="T7" fmla="*/ 11 h 52"/>
                <a:gd name="T8" fmla="*/ 0 w 73"/>
                <a:gd name="T9" fmla="*/ 127 h 52"/>
                <a:gd name="T10" fmla="*/ 0 w 73"/>
                <a:gd name="T11" fmla="*/ 127 h 52"/>
                <a:gd name="T12" fmla="*/ 91 w 73"/>
                <a:gd name="T13" fmla="*/ 138 h 52"/>
                <a:gd name="T14" fmla="*/ 184 w 73"/>
                <a:gd name="T15" fmla="*/ 12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03151" y="449710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546" name="ZoneTexte 545"/>
          <p:cNvSpPr txBox="1"/>
          <p:nvPr/>
        </p:nvSpPr>
        <p:spPr>
          <a:xfrm>
            <a:off x="741323" y="4524037"/>
            <a:ext cx="651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0.5 MIC</a:t>
            </a:r>
            <a:endParaRPr lang="fr-FR" sz="1050" dirty="0"/>
          </a:p>
        </p:txBody>
      </p:sp>
      <p:sp>
        <p:nvSpPr>
          <p:cNvPr id="548" name="ZoneTexte 547"/>
          <p:cNvSpPr txBox="1"/>
          <p:nvPr/>
        </p:nvSpPr>
        <p:spPr>
          <a:xfrm>
            <a:off x="1407492" y="4524037"/>
            <a:ext cx="651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1 MIC</a:t>
            </a:r>
            <a:endParaRPr lang="fr-FR" sz="1050" dirty="0"/>
          </a:p>
        </p:txBody>
      </p:sp>
      <p:sp>
        <p:nvSpPr>
          <p:cNvPr id="549" name="ZoneTexte 548"/>
          <p:cNvSpPr txBox="1"/>
          <p:nvPr/>
        </p:nvSpPr>
        <p:spPr>
          <a:xfrm>
            <a:off x="2002537" y="4524037"/>
            <a:ext cx="651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2 MIC</a:t>
            </a:r>
            <a:endParaRPr lang="fr-FR" sz="1050" dirty="0"/>
          </a:p>
        </p:txBody>
      </p:sp>
      <p:sp>
        <p:nvSpPr>
          <p:cNvPr id="550" name="ZoneTexte 549"/>
          <p:cNvSpPr txBox="1"/>
          <p:nvPr/>
        </p:nvSpPr>
        <p:spPr>
          <a:xfrm>
            <a:off x="2574190" y="4524037"/>
            <a:ext cx="651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4 MIC</a:t>
            </a:r>
            <a:endParaRPr lang="fr-FR" sz="1050" dirty="0"/>
          </a:p>
        </p:txBody>
      </p:sp>
      <p:sp>
        <p:nvSpPr>
          <p:cNvPr id="551" name="ZoneTexte 550"/>
          <p:cNvSpPr txBox="1"/>
          <p:nvPr/>
        </p:nvSpPr>
        <p:spPr>
          <a:xfrm>
            <a:off x="3286127" y="4524037"/>
            <a:ext cx="651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8 MIC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4400935" y="1915631"/>
            <a:ext cx="5847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Tubes </a:t>
            </a:r>
            <a:r>
              <a:rPr lang="fr-FR" dirty="0" err="1" smtClean="0"/>
              <a:t>incubated</a:t>
            </a:r>
            <a:r>
              <a:rPr lang="fr-FR" dirty="0" smtClean="0"/>
              <a:t> at 35-37°C (</a:t>
            </a:r>
            <a:r>
              <a:rPr lang="fr-FR" dirty="0" err="1" smtClean="0"/>
              <a:t>depending</a:t>
            </a:r>
            <a:r>
              <a:rPr lang="fr-FR" dirty="0" smtClean="0"/>
              <a:t> on the </a:t>
            </a:r>
            <a:r>
              <a:rPr lang="fr-FR" dirty="0" err="1" smtClean="0"/>
              <a:t>strain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Prepare</a:t>
            </a:r>
            <a:r>
              <a:rPr lang="fr-FR" dirty="0" smtClean="0"/>
              <a:t> inoculum (One or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hours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drug</a:t>
            </a:r>
            <a:r>
              <a:rPr lang="fr-FR" dirty="0" smtClean="0"/>
              <a:t>)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Add</a:t>
            </a:r>
            <a:r>
              <a:rPr lang="fr-FR" dirty="0" smtClean="0"/>
              <a:t> the </a:t>
            </a:r>
            <a:r>
              <a:rPr lang="fr-FR" dirty="0" err="1" smtClean="0"/>
              <a:t>drug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Take</a:t>
            </a:r>
            <a:r>
              <a:rPr lang="fr-FR" dirty="0" smtClean="0"/>
              <a:t> care of </a:t>
            </a:r>
            <a:r>
              <a:rPr lang="fr-FR" dirty="0" err="1" smtClean="0"/>
              <a:t>oxygenation</a:t>
            </a:r>
            <a:endParaRPr lang="fr-FR" dirty="0" smtClean="0"/>
          </a:p>
          <a:p>
            <a:pPr marL="742950" lvl="1" indent="-285750">
              <a:buFontTx/>
              <a:buChar char="-"/>
            </a:pPr>
            <a:r>
              <a:rPr lang="fr-FR" dirty="0" smtClean="0"/>
              <a:t>Agitation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Volume of </a:t>
            </a:r>
            <a:r>
              <a:rPr lang="fr-FR" dirty="0" err="1" smtClean="0"/>
              <a:t>liquid</a:t>
            </a:r>
            <a:endParaRPr lang="fr-FR" dirty="0" smtClean="0"/>
          </a:p>
          <a:p>
            <a:pPr marL="742950" lvl="1" indent="-285750">
              <a:buFontTx/>
              <a:buChar char="-"/>
            </a:pPr>
            <a:r>
              <a:rPr lang="fr-FR" dirty="0" err="1" smtClean="0"/>
              <a:t>Ventilated</a:t>
            </a:r>
            <a:r>
              <a:rPr lang="fr-FR" dirty="0" smtClean="0"/>
              <a:t> cap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Serial </a:t>
            </a:r>
            <a:r>
              <a:rPr lang="fr-FR" dirty="0" err="1" smtClean="0"/>
              <a:t>samplings</a:t>
            </a:r>
            <a:r>
              <a:rPr lang="fr-FR" dirty="0" smtClean="0"/>
              <a:t> of the </a:t>
            </a:r>
            <a:r>
              <a:rPr lang="fr-FR" dirty="0" err="1" smtClean="0"/>
              <a:t>same</a:t>
            </a:r>
            <a:r>
              <a:rPr lang="fr-FR" dirty="0" smtClean="0"/>
              <a:t> tube (100 µL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for </a:t>
            </a:r>
            <a:r>
              <a:rPr lang="fr-FR" dirty="0" err="1" smtClean="0"/>
              <a:t>bacterial</a:t>
            </a:r>
            <a:r>
              <a:rPr lang="fr-FR" dirty="0" smtClean="0"/>
              <a:t> </a:t>
            </a:r>
            <a:r>
              <a:rPr lang="fr-FR" dirty="0" err="1" smtClean="0"/>
              <a:t>counts</a:t>
            </a:r>
            <a:r>
              <a:rPr lang="fr-FR" dirty="0" smtClean="0"/>
              <a:t>)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Removal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incubator</a:t>
            </a:r>
            <a:r>
              <a:rPr lang="fr-FR" dirty="0" smtClean="0"/>
              <a:t> </a:t>
            </a:r>
            <a:r>
              <a:rPr lang="fr-FR" dirty="0"/>
              <a:t>for </a:t>
            </a:r>
            <a:r>
              <a:rPr lang="fr-FR" dirty="0" err="1"/>
              <a:t>samplings</a:t>
            </a:r>
            <a:r>
              <a:rPr lang="fr-FR" dirty="0"/>
              <a:t> must </a:t>
            </a:r>
            <a:r>
              <a:rPr lang="fr-FR" dirty="0" err="1" smtClean="0"/>
              <a:t>be</a:t>
            </a:r>
            <a:r>
              <a:rPr lang="fr-FR" dirty="0" smtClean="0"/>
              <a:t> short</a:t>
            </a:r>
          </a:p>
        </p:txBody>
      </p:sp>
    </p:spTree>
    <p:extLst>
      <p:ext uri="{BB962C8B-B14F-4D97-AF65-F5344CB8AC3E}">
        <p14:creationId xmlns:p14="http://schemas.microsoft.com/office/powerpoint/2010/main" val="4277767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852" y="197657"/>
            <a:ext cx="9499600" cy="120015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46038" rIns="76200" bIns="46038"/>
          <a:lstStyle/>
          <a:p>
            <a:pPr eaLnBrk="1" hangingPunct="1"/>
            <a:r>
              <a:rPr lang="fi-FI" altLang="fr-FR" sz="3600" b="0" dirty="0" smtClean="0">
                <a:solidFill>
                  <a:schemeClr val="tx1"/>
                </a:solidFill>
              </a:rPr>
              <a:t>Indicators of the effect of antibiotics on bacteria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2014779"/>
            <a:ext cx="9985375" cy="407804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fr-FR" sz="2800" b="0" i="1" dirty="0" smtClean="0">
                <a:solidFill>
                  <a:srgbClr val="C00000"/>
                </a:solidFill>
              </a:rPr>
              <a:t>In vitro</a:t>
            </a:r>
            <a:endParaRPr lang="fi-FI" altLang="fr-FR" sz="2800" b="0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dirty="0" smtClean="0">
                <a:solidFill>
                  <a:srgbClr val="0000CC"/>
                </a:solidFill>
              </a:rPr>
              <a:t>MIC, MBC</a:t>
            </a:r>
            <a:endParaRPr lang="fi-FI" altLang="fr-FR" sz="2400" b="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dirty="0">
                <a:solidFill>
                  <a:srgbClr val="0000CC"/>
                </a:solidFill>
              </a:rPr>
              <a:t>Rate of bacterial killing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dirty="0">
                <a:solidFill>
                  <a:srgbClr val="0000CC"/>
                </a:solidFill>
              </a:rPr>
              <a:t>Extent of the reduction of the inoculum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fi-FI" altLang="fr-FR" sz="3200" b="0" i="1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r-FR" sz="2800" b="0" i="1" dirty="0" smtClean="0">
                <a:solidFill>
                  <a:srgbClr val="C00000"/>
                </a:solidFill>
              </a:rPr>
              <a:t>In vivo</a:t>
            </a:r>
            <a:endParaRPr lang="fi-FI" altLang="fr-FR" sz="2800" b="0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b="0" dirty="0" smtClean="0"/>
              <a:t>Clinical outcomes: </a:t>
            </a:r>
            <a:r>
              <a:rPr lang="fi-FI" altLang="fr-FR" sz="2000" b="0" dirty="0" smtClean="0"/>
              <a:t>bacteremia, hyperthermia, leukocytosis, survival/death,...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fi-FI" altLang="fr-FR" sz="2400" b="0" dirty="0" smtClean="0"/>
          </a:p>
        </p:txBody>
      </p:sp>
      <p:sp>
        <p:nvSpPr>
          <p:cNvPr id="4915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290954-BD26-41DE-A503-1417C86F224A}" type="slidenum">
              <a:rPr lang="fr-FR" altLang="fr-FR" sz="1400" b="0" smtClean="0"/>
              <a:t>2</a:t>
            </a:fld>
            <a:endParaRPr lang="fr-FR" altLang="fr-FR" sz="1400" b="0" smtClean="0"/>
          </a:p>
        </p:txBody>
      </p:sp>
    </p:spTree>
    <p:extLst>
      <p:ext uri="{BB962C8B-B14F-4D97-AF65-F5344CB8AC3E}">
        <p14:creationId xmlns:p14="http://schemas.microsoft.com/office/powerpoint/2010/main" val="3702428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898"/>
            <a:ext cx="6491179" cy="59703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0963" y="348712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Serial </a:t>
            </a:r>
            <a:r>
              <a:rPr lang="fr-FR" dirty="0" err="1" smtClean="0"/>
              <a:t>ten-fold</a:t>
            </a:r>
            <a:r>
              <a:rPr lang="fr-FR" dirty="0" smtClean="0"/>
              <a:t> dilutions of the </a:t>
            </a:r>
            <a:r>
              <a:rPr lang="fr-FR" dirty="0" err="1" smtClean="0"/>
              <a:t>sample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749512" y="1627323"/>
            <a:ext cx="3285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Remark</a:t>
            </a:r>
            <a:r>
              <a:rPr lang="fr-FR" b="1" dirty="0" smtClean="0"/>
              <a:t> : </a:t>
            </a:r>
            <a:r>
              <a:rPr lang="fr-FR" dirty="0" smtClean="0"/>
              <a:t>if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bacteria</a:t>
            </a:r>
            <a:r>
              <a:rPr lang="fr-FR" dirty="0" smtClean="0"/>
              <a:t> &gt;10</a:t>
            </a:r>
            <a:r>
              <a:rPr lang="fr-FR" baseline="30000" dirty="0" smtClean="0"/>
              <a:t>7-8</a:t>
            </a:r>
            <a:r>
              <a:rPr lang="fr-FR" dirty="0"/>
              <a:t> </a:t>
            </a:r>
            <a:r>
              <a:rPr lang="fr-FR" dirty="0" smtClean="0"/>
              <a:t>CFU/</a:t>
            </a:r>
            <a:r>
              <a:rPr lang="fr-FR" dirty="0" err="1" smtClean="0"/>
              <a:t>mL</a:t>
            </a:r>
            <a:r>
              <a:rPr lang="fr-FR" dirty="0" smtClean="0"/>
              <a:t>, 10-fold dilutions in </a:t>
            </a:r>
            <a:r>
              <a:rPr lang="fr-FR" dirty="0" err="1" smtClean="0"/>
              <a:t>microwells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fail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bacteria</a:t>
            </a:r>
            <a:r>
              <a:rPr lang="fr-FR" dirty="0" smtClean="0"/>
              <a:t> </a:t>
            </a:r>
            <a:r>
              <a:rPr lang="fr-FR" dirty="0" err="1" smtClean="0"/>
              <a:t>remain</a:t>
            </a:r>
            <a:r>
              <a:rPr lang="fr-FR" dirty="0" smtClean="0"/>
              <a:t> </a:t>
            </a:r>
            <a:r>
              <a:rPr lang="fr-FR" dirty="0" err="1" smtClean="0"/>
              <a:t>stuck</a:t>
            </a:r>
            <a:r>
              <a:rPr lang="fr-FR" dirty="0" smtClean="0"/>
              <a:t> to the </a:t>
            </a:r>
            <a:r>
              <a:rPr lang="fr-FR" dirty="0" err="1" smtClean="0"/>
              <a:t>tips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b="1" dirty="0" smtClean="0"/>
              <a:t>Solution: </a:t>
            </a:r>
            <a:r>
              <a:rPr lang="fr-FR" dirty="0" err="1" smtClean="0"/>
              <a:t>make</a:t>
            </a:r>
            <a:r>
              <a:rPr lang="fr-FR" dirty="0" smtClean="0"/>
              <a:t> a </a:t>
            </a:r>
            <a:r>
              <a:rPr lang="fr-FR" dirty="0" err="1" smtClean="0"/>
              <a:t>pre</a:t>
            </a:r>
            <a:r>
              <a:rPr lang="fr-FR" dirty="0" smtClean="0"/>
              <a:t>-dilution in a </a:t>
            </a:r>
            <a:r>
              <a:rPr lang="fr-FR" dirty="0" err="1" smtClean="0"/>
              <a:t>larger</a:t>
            </a:r>
            <a:r>
              <a:rPr lang="fr-FR" dirty="0" smtClean="0"/>
              <a:t> volume </a:t>
            </a:r>
            <a:r>
              <a:rPr lang="fr-FR" dirty="0" err="1" smtClean="0"/>
              <a:t>before</a:t>
            </a:r>
            <a:r>
              <a:rPr lang="fr-FR" dirty="0" smtClean="0"/>
              <a:t> the </a:t>
            </a:r>
            <a:r>
              <a:rPr lang="fr-FR" dirty="0" err="1" smtClean="0"/>
              <a:t>microdilutions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Eg</a:t>
            </a:r>
            <a:r>
              <a:rPr lang="fr-FR" dirty="0" smtClean="0"/>
              <a:t> : 10 µL of the </a:t>
            </a:r>
            <a:r>
              <a:rPr lang="fr-FR" dirty="0" err="1" smtClean="0"/>
              <a:t>sample</a:t>
            </a:r>
            <a:r>
              <a:rPr lang="fr-FR" dirty="0" smtClean="0"/>
              <a:t> in 990 µl </a:t>
            </a:r>
            <a:r>
              <a:rPr lang="fr-FR" dirty="0" err="1" smtClean="0"/>
              <a:t>NaCl</a:t>
            </a:r>
            <a:r>
              <a:rPr lang="fr-FR" dirty="0" smtClean="0"/>
              <a:t> 0.9% or PBS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0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Oval 75"/>
          <p:cNvSpPr>
            <a:spLocks noChangeArrowheads="1"/>
          </p:cNvSpPr>
          <p:nvPr/>
        </p:nvSpPr>
        <p:spPr bwMode="auto">
          <a:xfrm>
            <a:off x="3668713" y="1725613"/>
            <a:ext cx="4175125" cy="3959225"/>
          </a:xfrm>
          <a:prstGeom prst="ellipse">
            <a:avLst/>
          </a:prstGeom>
          <a:solidFill>
            <a:srgbClr val="E4A95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135439" y="2709863"/>
            <a:ext cx="377825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4598989" y="2709863"/>
            <a:ext cx="377825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5065714" y="2709863"/>
            <a:ext cx="377825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5530852" y="2709863"/>
            <a:ext cx="377825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5994402" y="2709863"/>
            <a:ext cx="377825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6461127" y="2709863"/>
            <a:ext cx="377825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4135439" y="3392488"/>
            <a:ext cx="385763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4610102" y="3392488"/>
            <a:ext cx="385763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5086352" y="3392488"/>
            <a:ext cx="385763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8" name="Oval 30"/>
          <p:cNvSpPr>
            <a:spLocks noChangeArrowheads="1"/>
          </p:cNvSpPr>
          <p:nvPr/>
        </p:nvSpPr>
        <p:spPr bwMode="auto">
          <a:xfrm>
            <a:off x="6037264" y="3392488"/>
            <a:ext cx="385763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>
            <a:off x="6513514" y="3392488"/>
            <a:ext cx="385763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4135439" y="4078288"/>
            <a:ext cx="385763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2" name="Oval 34"/>
          <p:cNvSpPr>
            <a:spLocks noChangeArrowheads="1"/>
          </p:cNvSpPr>
          <p:nvPr/>
        </p:nvSpPr>
        <p:spPr bwMode="auto">
          <a:xfrm>
            <a:off x="4610102" y="4078288"/>
            <a:ext cx="385763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3" name="Oval 35"/>
          <p:cNvSpPr>
            <a:spLocks noChangeArrowheads="1"/>
          </p:cNvSpPr>
          <p:nvPr/>
        </p:nvSpPr>
        <p:spPr bwMode="auto">
          <a:xfrm>
            <a:off x="5086352" y="4078288"/>
            <a:ext cx="385763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5" name="Oval 37"/>
          <p:cNvSpPr>
            <a:spLocks noChangeArrowheads="1"/>
          </p:cNvSpPr>
          <p:nvPr/>
        </p:nvSpPr>
        <p:spPr bwMode="auto">
          <a:xfrm>
            <a:off x="6037264" y="4078288"/>
            <a:ext cx="385763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6513514" y="4078288"/>
            <a:ext cx="385763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4783139" y="981075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Dilution factor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62414" y="1341438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10</a:t>
            </a:r>
            <a:r>
              <a:rPr lang="fr-FR" altLang="fr-FR" baseline="30000"/>
              <a:t>0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4489452" y="134143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10</a:t>
            </a:r>
            <a:r>
              <a:rPr lang="fr-FR" altLang="fr-FR" baseline="30000"/>
              <a:t>-1</a:t>
            </a: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5441952" y="134143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10</a:t>
            </a:r>
            <a:r>
              <a:rPr lang="fr-FR" altLang="fr-FR" baseline="30000"/>
              <a:t>-3</a:t>
            </a: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4965702" y="134143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10</a:t>
            </a:r>
            <a:r>
              <a:rPr lang="fr-FR" altLang="fr-FR" baseline="30000"/>
              <a:t>-2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5918202" y="134143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10</a:t>
            </a:r>
            <a:r>
              <a:rPr lang="fr-FR" altLang="fr-FR" baseline="30000"/>
              <a:t>-4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6394452" y="134143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10</a:t>
            </a:r>
            <a:r>
              <a:rPr lang="fr-FR" altLang="fr-FR" baseline="30000"/>
              <a:t>-5</a:t>
            </a:r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4278314" y="1700213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4711702" y="1700213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5214939" y="1700213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5646739" y="1700213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6151564" y="1700213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6654802" y="1700213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5573714" y="2852738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5719764" y="2781300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5789614" y="2925763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5719764" y="2852738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5575302" y="3397250"/>
            <a:ext cx="377825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3" name="Oval 65"/>
          <p:cNvSpPr>
            <a:spLocks noChangeArrowheads="1"/>
          </p:cNvSpPr>
          <p:nvPr/>
        </p:nvSpPr>
        <p:spPr bwMode="auto">
          <a:xfrm>
            <a:off x="5618164" y="3540125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5646739" y="3613150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6" name="Oval 68"/>
          <p:cNvSpPr>
            <a:spLocks noChangeArrowheads="1"/>
          </p:cNvSpPr>
          <p:nvPr/>
        </p:nvSpPr>
        <p:spPr bwMode="auto">
          <a:xfrm>
            <a:off x="5764214" y="3540125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8" name="Oval 70"/>
          <p:cNvSpPr>
            <a:spLocks noChangeArrowheads="1"/>
          </p:cNvSpPr>
          <p:nvPr/>
        </p:nvSpPr>
        <p:spPr bwMode="auto">
          <a:xfrm>
            <a:off x="5575302" y="4078288"/>
            <a:ext cx="377825" cy="358775"/>
          </a:xfrm>
          <a:prstGeom prst="ellipse">
            <a:avLst/>
          </a:prstGeom>
          <a:solidFill>
            <a:srgbClr val="E4A95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19" name="Oval 71"/>
          <p:cNvSpPr>
            <a:spLocks noChangeArrowheads="1"/>
          </p:cNvSpPr>
          <p:nvPr/>
        </p:nvSpPr>
        <p:spPr bwMode="auto">
          <a:xfrm>
            <a:off x="5618164" y="4221163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20" name="Oval 72"/>
          <p:cNvSpPr>
            <a:spLocks noChangeArrowheads="1"/>
          </p:cNvSpPr>
          <p:nvPr/>
        </p:nvSpPr>
        <p:spPr bwMode="auto">
          <a:xfrm>
            <a:off x="5764214" y="4149725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21" name="Oval 73"/>
          <p:cNvSpPr>
            <a:spLocks noChangeArrowheads="1"/>
          </p:cNvSpPr>
          <p:nvPr/>
        </p:nvSpPr>
        <p:spPr bwMode="auto">
          <a:xfrm>
            <a:off x="5791202" y="4365625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22" name="Oval 74"/>
          <p:cNvSpPr>
            <a:spLocks noChangeArrowheads="1"/>
          </p:cNvSpPr>
          <p:nvPr/>
        </p:nvSpPr>
        <p:spPr bwMode="auto">
          <a:xfrm>
            <a:off x="5646739" y="4149725"/>
            <a:ext cx="73025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1039814" y="5832475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/>
              <a:t>= (4+3+4)/3</a:t>
            </a:r>
            <a:endParaRPr lang="fr-FR" altLang="fr-FR" sz="1600" baseline="30000"/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1039814" y="6130925"/>
            <a:ext cx="268446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/>
              <a:t>= mean of the spots with from 1 to 15 colonies</a:t>
            </a:r>
            <a:r>
              <a:rPr lang="fr-FR" altLang="fr-FR"/>
              <a:t>  </a:t>
            </a:r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3632202" y="6253163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dilution factor</a:t>
            </a:r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5287964" y="6146800"/>
            <a:ext cx="2736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/>
              <a:t>multiplication to have results in /mL instead of  /10µL</a:t>
            </a:r>
          </a:p>
        </p:txBody>
      </p:sp>
      <p:sp>
        <p:nvSpPr>
          <p:cNvPr id="2129" name="Text Box 81"/>
          <p:cNvSpPr txBox="1">
            <a:spLocks noChangeArrowheads="1"/>
          </p:cNvSpPr>
          <p:nvPr/>
        </p:nvSpPr>
        <p:spPr bwMode="auto">
          <a:xfrm>
            <a:off x="3416302" y="6257925"/>
            <a:ext cx="27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*</a:t>
            </a:r>
          </a:p>
        </p:txBody>
      </p:sp>
      <p:sp>
        <p:nvSpPr>
          <p:cNvPr id="2130" name="Text Box 82"/>
          <p:cNvSpPr txBox="1">
            <a:spLocks noChangeArrowheads="1"/>
          </p:cNvSpPr>
          <p:nvPr/>
        </p:nvSpPr>
        <p:spPr bwMode="auto">
          <a:xfrm>
            <a:off x="5143502" y="6278563"/>
            <a:ext cx="27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*</a:t>
            </a:r>
          </a:p>
        </p:txBody>
      </p:sp>
      <p:sp>
        <p:nvSpPr>
          <p:cNvPr id="2131" name="Text Box 83"/>
          <p:cNvSpPr txBox="1">
            <a:spLocks noChangeArrowheads="1"/>
          </p:cNvSpPr>
          <p:nvPr/>
        </p:nvSpPr>
        <p:spPr bwMode="auto">
          <a:xfrm>
            <a:off x="3389314" y="5816600"/>
            <a:ext cx="67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* 10</a:t>
            </a:r>
            <a:r>
              <a:rPr lang="fr-FR" altLang="fr-FR" baseline="30000"/>
              <a:t>3</a:t>
            </a:r>
          </a:p>
        </p:txBody>
      </p:sp>
      <p:sp>
        <p:nvSpPr>
          <p:cNvPr id="2132" name="Text Box 84"/>
          <p:cNvSpPr txBox="1">
            <a:spLocks noChangeArrowheads="1"/>
          </p:cNvSpPr>
          <p:nvPr/>
        </p:nvSpPr>
        <p:spPr bwMode="auto">
          <a:xfrm>
            <a:off x="5143502" y="5818188"/>
            <a:ext cx="67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* 10</a:t>
            </a:r>
            <a:r>
              <a:rPr lang="fr-FR" altLang="fr-FR" baseline="30000"/>
              <a:t>2</a:t>
            </a:r>
          </a:p>
        </p:txBody>
      </p:sp>
      <p:sp>
        <p:nvSpPr>
          <p:cNvPr id="2133" name="Text Box 85"/>
          <p:cNvSpPr txBox="1">
            <a:spLocks noChangeArrowheads="1"/>
          </p:cNvSpPr>
          <p:nvPr/>
        </p:nvSpPr>
        <p:spPr bwMode="auto">
          <a:xfrm>
            <a:off x="7304089" y="5816600"/>
            <a:ext cx="2014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= 3.7.10</a:t>
            </a:r>
            <a:r>
              <a:rPr lang="fr-FR" altLang="fr-FR" baseline="30000"/>
              <a:t>5</a:t>
            </a:r>
            <a:r>
              <a:rPr lang="fr-FR" altLang="fr-FR"/>
              <a:t> CFU/mL</a:t>
            </a:r>
          </a:p>
        </p:txBody>
      </p:sp>
      <p:sp>
        <p:nvSpPr>
          <p:cNvPr id="2134" name="Rectangle 86"/>
          <p:cNvSpPr>
            <a:spLocks noChangeArrowheads="1"/>
          </p:cNvSpPr>
          <p:nvPr/>
        </p:nvSpPr>
        <p:spPr bwMode="auto">
          <a:xfrm>
            <a:off x="966789" y="5753100"/>
            <a:ext cx="8353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35" name="Text Box 87"/>
          <p:cNvSpPr txBox="1">
            <a:spLocks noChangeArrowheads="1"/>
          </p:cNvSpPr>
          <p:nvPr/>
        </p:nvSpPr>
        <p:spPr bwMode="auto">
          <a:xfrm>
            <a:off x="1039814" y="3500438"/>
            <a:ext cx="2220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Spots of 10 µL each</a:t>
            </a:r>
          </a:p>
        </p:txBody>
      </p:sp>
      <p:sp>
        <p:nvSpPr>
          <p:cNvPr id="2136" name="AutoShape 88"/>
          <p:cNvSpPr>
            <a:spLocks/>
          </p:cNvSpPr>
          <p:nvPr/>
        </p:nvSpPr>
        <p:spPr bwMode="auto">
          <a:xfrm>
            <a:off x="3271839" y="2708275"/>
            <a:ext cx="215900" cy="2016125"/>
          </a:xfrm>
          <a:prstGeom prst="leftBrace">
            <a:avLst>
              <a:gd name="adj1" fmla="val 7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37" name="Line 89"/>
          <p:cNvSpPr>
            <a:spLocks noChangeShapeType="1"/>
          </p:cNvSpPr>
          <p:nvPr/>
        </p:nvSpPr>
        <p:spPr bwMode="auto">
          <a:xfrm flipH="1" flipV="1">
            <a:off x="5864227" y="4437063"/>
            <a:ext cx="15843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7499352" y="51054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Bacterial colony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340963" y="348712"/>
            <a:ext cx="665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Spots of the </a:t>
            </a:r>
            <a:r>
              <a:rPr lang="fr-FR" dirty="0" err="1" smtClean="0"/>
              <a:t>different</a:t>
            </a:r>
            <a:r>
              <a:rPr lang="fr-FR" dirty="0" smtClean="0"/>
              <a:t> dilution </a:t>
            </a:r>
            <a:r>
              <a:rPr lang="fr-FR" dirty="0" err="1" smtClean="0"/>
              <a:t>from</a:t>
            </a:r>
            <a:r>
              <a:rPr lang="fr-FR" dirty="0" smtClean="0"/>
              <a:t> the 96-well plates to the agar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80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2439" y="1610452"/>
            <a:ext cx="9581155" cy="43957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 eaLnBrk="1" hangingPunct="1">
              <a:buNone/>
            </a:pPr>
            <a:r>
              <a:rPr lang="fi-FI" altLang="fr-FR" sz="2000" u="sng" dirty="0" smtClean="0"/>
              <a:t>Prevention of drug carry-over on agar:</a:t>
            </a:r>
          </a:p>
          <a:p>
            <a:pPr eaLnBrk="1" hangingPunct="1"/>
            <a:endParaRPr lang="fi-FI" altLang="fr-FR" sz="2000" dirty="0" smtClean="0"/>
          </a:p>
          <a:p>
            <a:pPr eaLnBrk="1" hangingPunct="1"/>
            <a:r>
              <a:rPr lang="fi-FI" altLang="fr-FR" sz="2000" dirty="0" smtClean="0"/>
              <a:t>Washing of the samples </a:t>
            </a:r>
          </a:p>
          <a:p>
            <a:pPr lvl="1" eaLnBrk="1" hangingPunct="1"/>
            <a:r>
              <a:rPr lang="fi-FI" altLang="fr-FR" sz="1600" b="0" dirty="0" smtClean="0"/>
              <a:t>Centrifugation = 3000 g for 10 min (T° depends on the bacteria) </a:t>
            </a:r>
          </a:p>
          <a:p>
            <a:pPr lvl="1" eaLnBrk="1" hangingPunct="1"/>
            <a:r>
              <a:rPr lang="fi-FI" altLang="fr-FR" sz="1600" b="0" dirty="0" smtClean="0"/>
              <a:t>Removal of the supernatant (be careful of the remaining volume)</a:t>
            </a:r>
          </a:p>
          <a:p>
            <a:pPr lvl="1" eaLnBrk="1" hangingPunct="1"/>
            <a:r>
              <a:rPr lang="fi-FI" altLang="fr-FR" sz="1600" b="0" dirty="0" smtClean="0"/>
              <a:t>Addition of the same volume of NaCl 0.9% or PBS </a:t>
            </a:r>
          </a:p>
          <a:p>
            <a:pPr lvl="1" eaLnBrk="1" hangingPunct="1"/>
            <a:r>
              <a:rPr lang="fi-FI" altLang="fr-FR" sz="1600" b="0" dirty="0" smtClean="0"/>
              <a:t>vortex</a:t>
            </a:r>
          </a:p>
          <a:p>
            <a:pPr lvl="1" eaLnBrk="1" hangingPunct="1"/>
            <a:endParaRPr lang="fi-FI" altLang="fr-FR" sz="1600" b="0" dirty="0"/>
          </a:p>
          <a:p>
            <a:pPr eaLnBrk="1" hangingPunct="1"/>
            <a:r>
              <a:rPr lang="fi-FI" altLang="fr-FR" sz="2000" dirty="0" smtClean="0"/>
              <a:t>Plates with active charcoal and/or cations </a:t>
            </a:r>
          </a:p>
          <a:p>
            <a:pPr lvl="1" eaLnBrk="1" hangingPunct="1"/>
            <a:r>
              <a:rPr lang="fi-FI" altLang="fr-FR" sz="1600" b="0" dirty="0" smtClean="0"/>
              <a:t>Efficacy depends on the drug</a:t>
            </a:r>
            <a:endParaRPr lang="fi-FI" altLang="fr-FR" sz="1600" b="0" dirty="0"/>
          </a:p>
          <a:p>
            <a:pPr lvl="1" eaLnBrk="1" hangingPunct="1"/>
            <a:endParaRPr lang="fi-FI" altLang="fr-FR" sz="1600" b="0" dirty="0" smtClean="0"/>
          </a:p>
          <a:p>
            <a:pPr eaLnBrk="1" hangingPunct="1"/>
            <a:endParaRPr lang="fi-FI" altLang="fr-FR" sz="2000" b="0" dirty="0"/>
          </a:p>
          <a:p>
            <a:pPr eaLnBrk="1" hangingPunct="1"/>
            <a:endParaRPr lang="fi-FI" altLang="fr-FR" sz="2000" b="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36563" y="549535"/>
            <a:ext cx="8953500" cy="655117"/>
          </a:xfrm>
          <a:noFill/>
          <a:ln w="25400" cap="flat">
            <a:solidFill>
              <a:srgbClr val="FE9B03"/>
            </a:solidFill>
            <a:miter lim="800000"/>
            <a:headEnd/>
            <a:tailEnd/>
          </a:ln>
          <a:extLst/>
        </p:spPr>
        <p:txBody>
          <a:bodyPr lIns="76200" tIns="46038" rIns="76200" bIns="46038"/>
          <a:lstStyle/>
          <a:p>
            <a:pPr eaLnBrk="1" hangingPunct="1">
              <a:lnSpc>
                <a:spcPct val="110000"/>
              </a:lnSpc>
            </a:pPr>
            <a:r>
              <a:rPr lang="fi-FI" altLang="fr-FR" sz="3600" dirty="0" smtClean="0">
                <a:solidFill>
                  <a:srgbClr val="C00000"/>
                </a:solidFill>
              </a:rPr>
              <a:t>Time-kill curves </a:t>
            </a:r>
          </a:p>
        </p:txBody>
      </p:sp>
      <p:sp>
        <p:nvSpPr>
          <p:cNvPr id="645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A29E5F-BD8F-4707-BE44-7D54024BDA0C}" type="slidenum">
              <a:rPr lang="fr-FR" altLang="fr-FR" sz="1400" b="0" smtClean="0"/>
              <a:t>22</a:t>
            </a:fld>
            <a:endParaRPr lang="fr-FR" altLang="fr-FR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149717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07963" y="1276350"/>
            <a:ext cx="9913937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fi-FI" altLang="fr-FR" sz="2400" b="0" dirty="0"/>
              <a:t>Allows the detection of bacterial inoculum </a:t>
            </a:r>
            <a:r>
              <a:rPr lang="fi-FI" altLang="fr-FR" sz="2400" dirty="0"/>
              <a:t>decay/re-growth phases </a:t>
            </a:r>
            <a:r>
              <a:rPr lang="fi-FI" altLang="fr-FR" sz="2400" b="0" dirty="0"/>
              <a:t>as a function of time and antibiotic concentrations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2286000" y="3346450"/>
            <a:ext cx="0" cy="275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2279650" y="6134100"/>
            <a:ext cx="76930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3429108" y="60198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V="1">
            <a:off x="5562600" y="6024533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514600" y="3733800"/>
            <a:ext cx="92075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435350" y="3740150"/>
            <a:ext cx="2054225" cy="187325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V="1">
            <a:off x="5486400" y="3787775"/>
            <a:ext cx="4157663" cy="18256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868363" y="3524250"/>
            <a:ext cx="10795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000"/>
              <a:t>CFU/ml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2443163" y="3787775"/>
            <a:ext cx="10556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rgbClr val="FE9B03"/>
                </a:solidFill>
              </a:rPr>
              <a:t>latency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2443163" y="4962053"/>
            <a:ext cx="2587248" cy="70532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/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000" dirty="0">
                <a:solidFill>
                  <a:schemeClr val="tx2"/>
                </a:solidFill>
              </a:rPr>
              <a:t>phase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000" dirty="0" smtClean="0">
                <a:solidFill>
                  <a:schemeClr val="tx2"/>
                </a:solidFill>
              </a:rPr>
              <a:t>bactericidal activity</a:t>
            </a:r>
            <a:endParaRPr lang="fi-FI" altLang="fr-FR" sz="2000" dirty="0">
              <a:solidFill>
                <a:schemeClr val="tx2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7565231" y="5060950"/>
            <a:ext cx="1798637" cy="688975"/>
          </a:xfrm>
          <a:prstGeom prst="rect">
            <a:avLst/>
          </a:prstGeom>
          <a:solidFill>
            <a:schemeClr val="bg1"/>
          </a:solidFill>
          <a:ln w="508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000" dirty="0">
                <a:solidFill>
                  <a:schemeClr val="tx2"/>
                </a:solidFill>
              </a:rPr>
              <a:t>phase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000" dirty="0">
                <a:solidFill>
                  <a:schemeClr val="tx2"/>
                </a:solidFill>
              </a:rPr>
              <a:t>regrowth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2119313" y="6244828"/>
            <a:ext cx="3508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400"/>
              <a:t>0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3245644" y="6244828"/>
            <a:ext cx="3508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400" dirty="0"/>
              <a:t>2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5357475" y="6244828"/>
            <a:ext cx="3508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400" dirty="0"/>
              <a:t>6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6908660" y="6296830"/>
            <a:ext cx="155257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400" dirty="0"/>
              <a:t>time (h)</a:t>
            </a:r>
          </a:p>
        </p:txBody>
      </p:sp>
      <p:sp>
        <p:nvSpPr>
          <p:cNvPr id="58386" name="AutoShape 20"/>
          <p:cNvSpPr>
            <a:spLocks noChangeArrowheads="1"/>
          </p:cNvSpPr>
          <p:nvPr/>
        </p:nvSpPr>
        <p:spPr bwMode="auto">
          <a:xfrm>
            <a:off x="7276306" y="4831557"/>
            <a:ext cx="244475" cy="614362"/>
          </a:xfrm>
          <a:prstGeom prst="curvedRightArrow">
            <a:avLst>
              <a:gd name="adj1" fmla="val 50260"/>
              <a:gd name="adj2" fmla="val 100519"/>
              <a:gd name="adj3" fmla="val 33333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sp>
        <p:nvSpPr>
          <p:cNvPr id="58387" name="AutoShape 21"/>
          <p:cNvSpPr>
            <a:spLocks noChangeArrowheads="1"/>
          </p:cNvSpPr>
          <p:nvPr/>
        </p:nvSpPr>
        <p:spPr bwMode="auto">
          <a:xfrm rot="2157751" flipH="1">
            <a:off x="3607113" y="4255637"/>
            <a:ext cx="297034" cy="832754"/>
          </a:xfrm>
          <a:prstGeom prst="curvedLeftArrow">
            <a:avLst>
              <a:gd name="adj1" fmla="val 72421"/>
              <a:gd name="adj2" fmla="val 140178"/>
              <a:gd name="adj3" fmla="val 33333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sp>
        <p:nvSpPr>
          <p:cNvPr id="58388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>
                <a:solidFill>
                  <a:srgbClr val="C00000"/>
                </a:solidFill>
              </a:rPr>
              <a:t>Time-kill curves </a:t>
            </a:r>
          </a:p>
        </p:txBody>
      </p:sp>
      <p:sp>
        <p:nvSpPr>
          <p:cNvPr id="58389" name="Line 7"/>
          <p:cNvSpPr>
            <a:spLocks noChangeShapeType="1"/>
          </p:cNvSpPr>
          <p:nvPr/>
        </p:nvSpPr>
        <p:spPr bwMode="auto">
          <a:xfrm>
            <a:off x="2509838" y="3706813"/>
            <a:ext cx="7134225" cy="33337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90" name="ZoneTexte 1"/>
          <p:cNvSpPr txBox="1">
            <a:spLocks noChangeArrowheads="1"/>
          </p:cNvSpPr>
          <p:nvPr/>
        </p:nvSpPr>
        <p:spPr bwMode="auto">
          <a:xfrm>
            <a:off x="8856663" y="3162300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CC"/>
                </a:solidFill>
              </a:rPr>
              <a:t>Conc 1</a:t>
            </a:r>
          </a:p>
        </p:txBody>
      </p:sp>
      <p:sp>
        <p:nvSpPr>
          <p:cNvPr id="58391" name="ZoneTexte 25"/>
          <p:cNvSpPr txBox="1">
            <a:spLocks noChangeArrowheads="1"/>
          </p:cNvSpPr>
          <p:nvPr/>
        </p:nvSpPr>
        <p:spPr bwMode="auto">
          <a:xfrm>
            <a:off x="8856663" y="4187825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6600"/>
                </a:solidFill>
              </a:rPr>
              <a:t>Conc 2</a:t>
            </a:r>
          </a:p>
        </p:txBody>
      </p:sp>
      <p:sp>
        <p:nvSpPr>
          <p:cNvPr id="5839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27925" y="6505586"/>
            <a:ext cx="2657475" cy="3206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FDF07-0A9A-4783-BB9F-02C45533B224}" type="slidenum">
              <a:rPr lang="fr-FR" altLang="fr-FR" sz="1400" b="0" smtClean="0"/>
              <a:t>23</a:t>
            </a:fld>
            <a:endParaRPr lang="fr-FR" altLang="fr-FR" sz="1400" b="0" dirty="0" smtClean="0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9449933" y="5945582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9244808" y="6165877"/>
            <a:ext cx="52578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400" dirty="0" smtClean="0"/>
              <a:t>24</a:t>
            </a:r>
            <a:endParaRPr lang="fi-FI" altLang="fr-FR" sz="2400" dirty="0"/>
          </a:p>
        </p:txBody>
      </p:sp>
    </p:spTree>
    <p:extLst>
      <p:ext uri="{BB962C8B-B14F-4D97-AF65-F5344CB8AC3E}">
        <p14:creationId xmlns:p14="http://schemas.microsoft.com/office/powerpoint/2010/main" val="262838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0988" y="1752600"/>
            <a:ext cx="9659937" cy="440848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fr-FR" dirty="0" smtClean="0">
                <a:solidFill>
                  <a:srgbClr val="C00000"/>
                </a:solidFill>
              </a:rPr>
              <a:t>Early phase: 0.5 h to 6-8 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b="0" dirty="0" smtClean="0"/>
              <a:t>informs about the </a:t>
            </a:r>
            <a:r>
              <a:rPr lang="fi-FI" altLang="fr-FR" dirty="0" smtClean="0"/>
              <a:t>mode of action </a:t>
            </a:r>
            <a:r>
              <a:rPr lang="fi-FI" altLang="fr-FR" b="0" dirty="0" smtClean="0"/>
              <a:t>of the antibiotic, by the temporal dynamics of the bacterial killing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fi-FI" altLang="fr-FR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r-FR" dirty="0" smtClean="0">
                <a:solidFill>
                  <a:srgbClr val="C00000"/>
                </a:solidFill>
              </a:rPr>
              <a:t>Late phase: &gt; 6-8 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b="0" dirty="0" smtClean="0"/>
              <a:t>bacterial regrowth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i-FI" altLang="fr-FR" b="0" dirty="0" smtClean="0"/>
              <a:t>degradation of the antibiotic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i-FI" altLang="fr-FR" b="0" dirty="0" smtClean="0"/>
              <a:t>adaptive tolerance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i-FI" altLang="fr-FR" b="0" dirty="0" smtClean="0"/>
              <a:t>selection of resistant mutants</a:t>
            </a: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r-FR" b="0" dirty="0" smtClean="0"/>
              <a:t>...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>
                <a:solidFill>
                  <a:srgbClr val="C00000"/>
                </a:solidFill>
              </a:rPr>
              <a:t>Time-kill curves </a:t>
            </a:r>
          </a:p>
        </p:txBody>
      </p:sp>
      <p:sp>
        <p:nvSpPr>
          <p:cNvPr id="604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031D12-18FA-4C0E-9C73-D59C0604A5B8}" type="slidenum">
              <a:rPr lang="fr-FR" altLang="fr-FR" sz="1400" b="0" smtClean="0"/>
              <a:t>24</a:t>
            </a:fld>
            <a:endParaRPr lang="fr-FR" altLang="fr-FR" sz="1400" b="0" smtClean="0"/>
          </a:p>
        </p:txBody>
      </p:sp>
    </p:spTree>
    <p:extLst>
      <p:ext uri="{BB962C8B-B14F-4D97-AF65-F5344CB8AC3E}">
        <p14:creationId xmlns:p14="http://schemas.microsoft.com/office/powerpoint/2010/main" val="2637963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>
          <a:xfrm>
            <a:off x="858304" y="289898"/>
            <a:ext cx="9258300" cy="575588"/>
          </a:xfrm>
          <a:noFill/>
          <a:ln/>
        </p:spPr>
        <p:txBody>
          <a:bodyPr/>
          <a:lstStyle/>
          <a:p>
            <a:r>
              <a:rPr lang="fi-FI" altLang="fr-FR" sz="4800" dirty="0">
                <a:solidFill>
                  <a:srgbClr val="C00000"/>
                </a:solidFill>
              </a:rPr>
              <a:t>Time-kill curves </a:t>
            </a:r>
            <a:endParaRPr lang="fr-FR" altLang="fr-FR" sz="4600" dirty="0">
              <a:solidFill>
                <a:schemeClr val="accent1"/>
              </a:solidFill>
            </a:endParaRPr>
          </a:p>
        </p:txBody>
      </p:sp>
      <p:sp>
        <p:nvSpPr>
          <p:cNvPr id="290952" name="Rectangle 136"/>
          <p:cNvSpPr>
            <a:spLocks noChangeArrowheads="1"/>
          </p:cNvSpPr>
          <p:nvPr/>
        </p:nvSpPr>
        <p:spPr bwMode="auto">
          <a:xfrm>
            <a:off x="2082606" y="1220841"/>
            <a:ext cx="1885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2400" dirty="0" err="1" smtClean="0">
                <a:solidFill>
                  <a:srgbClr val="FF6600"/>
                </a:solidFill>
              </a:rPr>
              <a:t>Low</a:t>
            </a:r>
            <a:r>
              <a:rPr lang="fr-FR" altLang="fr-FR" sz="2400" dirty="0" smtClean="0">
                <a:solidFill>
                  <a:srgbClr val="FF6600"/>
                </a:solidFill>
              </a:rPr>
              <a:t> inoculum</a:t>
            </a:r>
            <a:endParaRPr lang="fr-FR" altLang="fr-FR" sz="2400" dirty="0">
              <a:solidFill>
                <a:srgbClr val="FF6600"/>
              </a:solidFill>
            </a:endParaRPr>
          </a:p>
        </p:txBody>
      </p:sp>
      <p:grpSp>
        <p:nvGrpSpPr>
          <p:cNvPr id="291735" name="Group 919"/>
          <p:cNvGrpSpPr>
            <a:grpSpLocks/>
          </p:cNvGrpSpPr>
          <p:nvPr/>
        </p:nvGrpSpPr>
        <p:grpSpPr bwMode="auto">
          <a:xfrm>
            <a:off x="1103501" y="1436741"/>
            <a:ext cx="3600450" cy="2352554"/>
            <a:chOff x="295" y="996"/>
            <a:chExt cx="2404" cy="1604"/>
          </a:xfrm>
        </p:grpSpPr>
        <p:sp>
          <p:nvSpPr>
            <p:cNvPr id="290821" name="Line 5"/>
            <p:cNvSpPr>
              <a:spLocks noChangeShapeType="1"/>
            </p:cNvSpPr>
            <p:nvPr/>
          </p:nvSpPr>
          <p:spPr bwMode="auto">
            <a:xfrm>
              <a:off x="687" y="2240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2" name="Line 6"/>
            <p:cNvSpPr>
              <a:spLocks noChangeShapeType="1"/>
            </p:cNvSpPr>
            <p:nvPr/>
          </p:nvSpPr>
          <p:spPr bwMode="auto">
            <a:xfrm>
              <a:off x="687" y="2080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3" name="Line 7"/>
            <p:cNvSpPr>
              <a:spLocks noChangeShapeType="1"/>
            </p:cNvSpPr>
            <p:nvPr/>
          </p:nvSpPr>
          <p:spPr bwMode="auto">
            <a:xfrm>
              <a:off x="687" y="1914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4" name="Line 8"/>
            <p:cNvSpPr>
              <a:spLocks noChangeShapeType="1"/>
            </p:cNvSpPr>
            <p:nvPr/>
          </p:nvSpPr>
          <p:spPr bwMode="auto">
            <a:xfrm>
              <a:off x="687" y="1756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5" name="Line 9"/>
            <p:cNvSpPr>
              <a:spLocks noChangeShapeType="1"/>
            </p:cNvSpPr>
            <p:nvPr/>
          </p:nvSpPr>
          <p:spPr bwMode="auto">
            <a:xfrm>
              <a:off x="687" y="1598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6" name="Line 10"/>
            <p:cNvSpPr>
              <a:spLocks noChangeShapeType="1"/>
            </p:cNvSpPr>
            <p:nvPr/>
          </p:nvSpPr>
          <p:spPr bwMode="auto">
            <a:xfrm>
              <a:off x="687" y="1440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7" name="Line 11"/>
            <p:cNvSpPr>
              <a:spLocks noChangeShapeType="1"/>
            </p:cNvSpPr>
            <p:nvPr/>
          </p:nvSpPr>
          <p:spPr bwMode="auto">
            <a:xfrm>
              <a:off x="687" y="1113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8" name="Line 12"/>
            <p:cNvSpPr>
              <a:spLocks noChangeShapeType="1"/>
            </p:cNvSpPr>
            <p:nvPr/>
          </p:nvSpPr>
          <p:spPr bwMode="auto">
            <a:xfrm>
              <a:off x="639" y="1113"/>
              <a:ext cx="2" cy="12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9" name="Line 13"/>
            <p:cNvSpPr>
              <a:spLocks noChangeShapeType="1"/>
            </p:cNvSpPr>
            <p:nvPr/>
          </p:nvSpPr>
          <p:spPr bwMode="auto">
            <a:xfrm>
              <a:off x="610" y="2398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0" name="Line 14"/>
            <p:cNvSpPr>
              <a:spLocks noChangeShapeType="1"/>
            </p:cNvSpPr>
            <p:nvPr/>
          </p:nvSpPr>
          <p:spPr bwMode="auto">
            <a:xfrm>
              <a:off x="610" y="2240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1" name="Line 15"/>
            <p:cNvSpPr>
              <a:spLocks noChangeShapeType="1"/>
            </p:cNvSpPr>
            <p:nvPr/>
          </p:nvSpPr>
          <p:spPr bwMode="auto">
            <a:xfrm>
              <a:off x="610" y="2080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2" name="Line 16"/>
            <p:cNvSpPr>
              <a:spLocks noChangeShapeType="1"/>
            </p:cNvSpPr>
            <p:nvPr/>
          </p:nvSpPr>
          <p:spPr bwMode="auto">
            <a:xfrm>
              <a:off x="610" y="1914"/>
              <a:ext cx="29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3" name="Line 17"/>
            <p:cNvSpPr>
              <a:spLocks noChangeShapeType="1"/>
            </p:cNvSpPr>
            <p:nvPr/>
          </p:nvSpPr>
          <p:spPr bwMode="auto">
            <a:xfrm>
              <a:off x="610" y="1756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>
              <a:off x="610" y="1598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5" name="Line 19"/>
            <p:cNvSpPr>
              <a:spLocks noChangeShapeType="1"/>
            </p:cNvSpPr>
            <p:nvPr/>
          </p:nvSpPr>
          <p:spPr bwMode="auto">
            <a:xfrm>
              <a:off x="610" y="1440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6" name="Line 20"/>
            <p:cNvSpPr>
              <a:spLocks noChangeShapeType="1"/>
            </p:cNvSpPr>
            <p:nvPr/>
          </p:nvSpPr>
          <p:spPr bwMode="auto">
            <a:xfrm>
              <a:off x="610" y="1272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7" name="Line 21"/>
            <p:cNvSpPr>
              <a:spLocks noChangeShapeType="1"/>
            </p:cNvSpPr>
            <p:nvPr/>
          </p:nvSpPr>
          <p:spPr bwMode="auto">
            <a:xfrm>
              <a:off x="610" y="1113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8" name="Line 22"/>
            <p:cNvSpPr>
              <a:spLocks noChangeShapeType="1"/>
            </p:cNvSpPr>
            <p:nvPr/>
          </p:nvSpPr>
          <p:spPr bwMode="auto">
            <a:xfrm>
              <a:off x="636" y="2398"/>
              <a:ext cx="195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9" name="Line 23"/>
            <p:cNvSpPr>
              <a:spLocks noChangeShapeType="1"/>
            </p:cNvSpPr>
            <p:nvPr/>
          </p:nvSpPr>
          <p:spPr bwMode="auto">
            <a:xfrm flipV="1">
              <a:off x="639" y="2398"/>
              <a:ext cx="2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0" name="Line 24"/>
            <p:cNvSpPr>
              <a:spLocks noChangeShapeType="1"/>
            </p:cNvSpPr>
            <p:nvPr/>
          </p:nvSpPr>
          <p:spPr bwMode="auto">
            <a:xfrm flipV="1">
              <a:off x="1093" y="2398"/>
              <a:ext cx="1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1" name="Line 25"/>
            <p:cNvSpPr>
              <a:spLocks noChangeShapeType="1"/>
            </p:cNvSpPr>
            <p:nvPr/>
          </p:nvSpPr>
          <p:spPr bwMode="auto">
            <a:xfrm flipV="1">
              <a:off x="1499" y="2398"/>
              <a:ext cx="2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2" name="Line 26"/>
            <p:cNvSpPr>
              <a:spLocks noChangeShapeType="1"/>
            </p:cNvSpPr>
            <p:nvPr/>
          </p:nvSpPr>
          <p:spPr bwMode="auto">
            <a:xfrm flipV="1">
              <a:off x="1905" y="2398"/>
              <a:ext cx="2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3" name="Line 27"/>
            <p:cNvSpPr>
              <a:spLocks noChangeShapeType="1"/>
            </p:cNvSpPr>
            <p:nvPr/>
          </p:nvSpPr>
          <p:spPr bwMode="auto">
            <a:xfrm flipV="1">
              <a:off x="2312" y="2398"/>
              <a:ext cx="1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4" name="Freeform 28"/>
            <p:cNvSpPr>
              <a:spLocks/>
            </p:cNvSpPr>
            <p:nvPr/>
          </p:nvSpPr>
          <p:spPr bwMode="auto">
            <a:xfrm>
              <a:off x="687" y="1272"/>
              <a:ext cx="1952" cy="642"/>
            </a:xfrm>
            <a:custGeom>
              <a:avLst/>
              <a:gdLst>
                <a:gd name="T0" fmla="*/ 0 w 197"/>
                <a:gd name="T1" fmla="*/ 70 h 77"/>
                <a:gd name="T2" fmla="*/ 4 w 197"/>
                <a:gd name="T3" fmla="*/ 77 h 77"/>
                <a:gd name="T4" fmla="*/ 8 w 197"/>
                <a:gd name="T5" fmla="*/ 66 h 77"/>
                <a:gd name="T6" fmla="*/ 16 w 197"/>
                <a:gd name="T7" fmla="*/ 65 h 77"/>
                <a:gd name="T8" fmla="*/ 33 w 197"/>
                <a:gd name="T9" fmla="*/ 17 h 77"/>
                <a:gd name="T10" fmla="*/ 49 w 197"/>
                <a:gd name="T11" fmla="*/ 7 h 77"/>
                <a:gd name="T12" fmla="*/ 66 w 197"/>
                <a:gd name="T13" fmla="*/ 7 h 77"/>
                <a:gd name="T14" fmla="*/ 197 w 19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77">
                  <a:moveTo>
                    <a:pt x="0" y="70"/>
                  </a:moveTo>
                  <a:lnTo>
                    <a:pt x="4" y="77"/>
                  </a:lnTo>
                  <a:lnTo>
                    <a:pt x="8" y="66"/>
                  </a:lnTo>
                  <a:lnTo>
                    <a:pt x="16" y="65"/>
                  </a:lnTo>
                  <a:lnTo>
                    <a:pt x="33" y="17"/>
                  </a:lnTo>
                  <a:lnTo>
                    <a:pt x="49" y="7"/>
                  </a:lnTo>
                  <a:lnTo>
                    <a:pt x="66" y="7"/>
                  </a:lnTo>
                  <a:lnTo>
                    <a:pt x="197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5" name="Freeform 29"/>
            <p:cNvSpPr>
              <a:spLocks/>
            </p:cNvSpPr>
            <p:nvPr/>
          </p:nvSpPr>
          <p:spPr bwMode="auto">
            <a:xfrm>
              <a:off x="687" y="1331"/>
              <a:ext cx="1952" cy="575"/>
            </a:xfrm>
            <a:custGeom>
              <a:avLst/>
              <a:gdLst>
                <a:gd name="T0" fmla="*/ 0 w 197"/>
                <a:gd name="T1" fmla="*/ 69 h 69"/>
                <a:gd name="T2" fmla="*/ 4 w 197"/>
                <a:gd name="T3" fmla="*/ 64 h 69"/>
                <a:gd name="T4" fmla="*/ 8 w 197"/>
                <a:gd name="T5" fmla="*/ 63 h 69"/>
                <a:gd name="T6" fmla="*/ 16 w 197"/>
                <a:gd name="T7" fmla="*/ 55 h 69"/>
                <a:gd name="T8" fmla="*/ 33 w 197"/>
                <a:gd name="T9" fmla="*/ 14 h 69"/>
                <a:gd name="T10" fmla="*/ 49 w 197"/>
                <a:gd name="T11" fmla="*/ 3 h 69"/>
                <a:gd name="T12" fmla="*/ 66 w 197"/>
                <a:gd name="T13" fmla="*/ 0 h 69"/>
                <a:gd name="T14" fmla="*/ 197 w 197"/>
                <a:gd name="T1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69">
                  <a:moveTo>
                    <a:pt x="0" y="69"/>
                  </a:moveTo>
                  <a:lnTo>
                    <a:pt x="4" y="64"/>
                  </a:lnTo>
                  <a:lnTo>
                    <a:pt x="8" y="63"/>
                  </a:lnTo>
                  <a:lnTo>
                    <a:pt x="16" y="55"/>
                  </a:lnTo>
                  <a:lnTo>
                    <a:pt x="33" y="14"/>
                  </a:lnTo>
                  <a:lnTo>
                    <a:pt x="49" y="3"/>
                  </a:lnTo>
                  <a:lnTo>
                    <a:pt x="66" y="0"/>
                  </a:lnTo>
                  <a:lnTo>
                    <a:pt x="197" y="1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6" name="Freeform 30"/>
            <p:cNvSpPr>
              <a:spLocks/>
            </p:cNvSpPr>
            <p:nvPr/>
          </p:nvSpPr>
          <p:spPr bwMode="auto">
            <a:xfrm>
              <a:off x="687" y="1339"/>
              <a:ext cx="1952" cy="575"/>
            </a:xfrm>
            <a:custGeom>
              <a:avLst/>
              <a:gdLst>
                <a:gd name="T0" fmla="*/ 0 w 197"/>
                <a:gd name="T1" fmla="*/ 69 h 69"/>
                <a:gd name="T2" fmla="*/ 4 w 197"/>
                <a:gd name="T3" fmla="*/ 66 h 69"/>
                <a:gd name="T4" fmla="*/ 8 w 197"/>
                <a:gd name="T5" fmla="*/ 63 h 69"/>
                <a:gd name="T6" fmla="*/ 16 w 197"/>
                <a:gd name="T7" fmla="*/ 60 h 69"/>
                <a:gd name="T8" fmla="*/ 33 w 197"/>
                <a:gd name="T9" fmla="*/ 35 h 69"/>
                <a:gd name="T10" fmla="*/ 49 w 197"/>
                <a:gd name="T11" fmla="*/ 33 h 69"/>
                <a:gd name="T12" fmla="*/ 66 w 197"/>
                <a:gd name="T13" fmla="*/ 23 h 69"/>
                <a:gd name="T14" fmla="*/ 197 w 197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69">
                  <a:moveTo>
                    <a:pt x="0" y="69"/>
                  </a:moveTo>
                  <a:lnTo>
                    <a:pt x="4" y="66"/>
                  </a:lnTo>
                  <a:lnTo>
                    <a:pt x="8" y="63"/>
                  </a:lnTo>
                  <a:lnTo>
                    <a:pt x="16" y="60"/>
                  </a:lnTo>
                  <a:lnTo>
                    <a:pt x="33" y="35"/>
                  </a:lnTo>
                  <a:lnTo>
                    <a:pt x="49" y="33"/>
                  </a:lnTo>
                  <a:lnTo>
                    <a:pt x="66" y="23"/>
                  </a:lnTo>
                  <a:lnTo>
                    <a:pt x="19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7" name="Freeform 31"/>
            <p:cNvSpPr>
              <a:spLocks/>
            </p:cNvSpPr>
            <p:nvPr/>
          </p:nvSpPr>
          <p:spPr bwMode="auto">
            <a:xfrm>
              <a:off x="687" y="1864"/>
              <a:ext cx="1952" cy="534"/>
            </a:xfrm>
            <a:custGeom>
              <a:avLst/>
              <a:gdLst>
                <a:gd name="T0" fmla="*/ 0 w 197"/>
                <a:gd name="T1" fmla="*/ 4 h 64"/>
                <a:gd name="T2" fmla="*/ 4 w 197"/>
                <a:gd name="T3" fmla="*/ 0 h 64"/>
                <a:gd name="T4" fmla="*/ 8 w 197"/>
                <a:gd name="T5" fmla="*/ 7 h 64"/>
                <a:gd name="T6" fmla="*/ 16 w 197"/>
                <a:gd name="T7" fmla="*/ 35 h 64"/>
                <a:gd name="T8" fmla="*/ 33 w 197"/>
                <a:gd name="T9" fmla="*/ 55 h 64"/>
                <a:gd name="T10" fmla="*/ 49 w 197"/>
                <a:gd name="T11" fmla="*/ 52 h 64"/>
                <a:gd name="T12" fmla="*/ 66 w 197"/>
                <a:gd name="T13" fmla="*/ 64 h 64"/>
                <a:gd name="T14" fmla="*/ 197 w 197"/>
                <a:gd name="T15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64">
                  <a:moveTo>
                    <a:pt x="0" y="4"/>
                  </a:moveTo>
                  <a:lnTo>
                    <a:pt x="4" y="0"/>
                  </a:lnTo>
                  <a:lnTo>
                    <a:pt x="8" y="7"/>
                  </a:lnTo>
                  <a:lnTo>
                    <a:pt x="16" y="35"/>
                  </a:lnTo>
                  <a:lnTo>
                    <a:pt x="33" y="55"/>
                  </a:lnTo>
                  <a:lnTo>
                    <a:pt x="49" y="52"/>
                  </a:lnTo>
                  <a:lnTo>
                    <a:pt x="66" y="64"/>
                  </a:lnTo>
                  <a:lnTo>
                    <a:pt x="197" y="6"/>
                  </a:lnTo>
                </a:path>
              </a:pathLst>
            </a:custGeom>
            <a:noFill/>
            <a:ln w="38100" cmpd="sng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8" name="Freeform 32"/>
            <p:cNvSpPr>
              <a:spLocks/>
            </p:cNvSpPr>
            <p:nvPr/>
          </p:nvSpPr>
          <p:spPr bwMode="auto">
            <a:xfrm>
              <a:off x="687" y="1906"/>
              <a:ext cx="159" cy="492"/>
            </a:xfrm>
            <a:custGeom>
              <a:avLst/>
              <a:gdLst>
                <a:gd name="T0" fmla="*/ 0 w 16"/>
                <a:gd name="T1" fmla="*/ 0 h 59"/>
                <a:gd name="T2" fmla="*/ 4 w 16"/>
                <a:gd name="T3" fmla="*/ 8 h 59"/>
                <a:gd name="T4" fmla="*/ 8 w 16"/>
                <a:gd name="T5" fmla="*/ 27 h 59"/>
                <a:gd name="T6" fmla="*/ 16 w 16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59">
                  <a:moveTo>
                    <a:pt x="0" y="0"/>
                  </a:moveTo>
                  <a:lnTo>
                    <a:pt x="4" y="8"/>
                  </a:lnTo>
                  <a:lnTo>
                    <a:pt x="8" y="27"/>
                  </a:lnTo>
                  <a:lnTo>
                    <a:pt x="16" y="59"/>
                  </a:lnTo>
                </a:path>
              </a:pathLst>
            </a:custGeom>
            <a:noFill/>
            <a:ln w="1270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9" name="Line 33"/>
            <p:cNvSpPr>
              <a:spLocks noChangeShapeType="1"/>
            </p:cNvSpPr>
            <p:nvPr/>
          </p:nvSpPr>
          <p:spPr bwMode="auto">
            <a:xfrm>
              <a:off x="639" y="1898"/>
              <a:ext cx="40" cy="32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50" name="Line 34"/>
            <p:cNvSpPr>
              <a:spLocks noChangeShapeType="1"/>
            </p:cNvSpPr>
            <p:nvPr/>
          </p:nvSpPr>
          <p:spPr bwMode="auto">
            <a:xfrm>
              <a:off x="639" y="1898"/>
              <a:ext cx="32" cy="525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51" name="Line 35"/>
            <p:cNvSpPr>
              <a:spLocks noChangeShapeType="1"/>
            </p:cNvSpPr>
            <p:nvPr/>
          </p:nvSpPr>
          <p:spPr bwMode="auto">
            <a:xfrm>
              <a:off x="639" y="1898"/>
              <a:ext cx="32" cy="52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52" name="Freeform 36"/>
            <p:cNvSpPr>
              <a:spLocks/>
            </p:cNvSpPr>
            <p:nvPr/>
          </p:nvSpPr>
          <p:spPr bwMode="auto">
            <a:xfrm>
              <a:off x="610" y="1830"/>
              <a:ext cx="59" cy="51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25 h 50"/>
                <a:gd name="T4" fmla="*/ 25 w 49"/>
                <a:gd name="T5" fmla="*/ 50 h 50"/>
                <a:gd name="T6" fmla="*/ 0 w 49"/>
                <a:gd name="T7" fmla="*/ 25 h 50"/>
                <a:gd name="T8" fmla="*/ 25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3" name="Freeform 37"/>
            <p:cNvSpPr>
              <a:spLocks/>
            </p:cNvSpPr>
            <p:nvPr/>
          </p:nvSpPr>
          <p:spPr bwMode="auto">
            <a:xfrm>
              <a:off x="649" y="1889"/>
              <a:ext cx="61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4" name="Freeform 38"/>
            <p:cNvSpPr>
              <a:spLocks/>
            </p:cNvSpPr>
            <p:nvPr/>
          </p:nvSpPr>
          <p:spPr bwMode="auto">
            <a:xfrm>
              <a:off x="735" y="1797"/>
              <a:ext cx="62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5" name="Freeform 39"/>
            <p:cNvSpPr>
              <a:spLocks/>
            </p:cNvSpPr>
            <p:nvPr/>
          </p:nvSpPr>
          <p:spPr bwMode="auto">
            <a:xfrm>
              <a:off x="816" y="1789"/>
              <a:ext cx="59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6" name="Freeform 40"/>
            <p:cNvSpPr>
              <a:spLocks/>
            </p:cNvSpPr>
            <p:nvPr/>
          </p:nvSpPr>
          <p:spPr bwMode="auto">
            <a:xfrm>
              <a:off x="984" y="1389"/>
              <a:ext cx="59" cy="51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25 h 50"/>
                <a:gd name="T4" fmla="*/ 25 w 49"/>
                <a:gd name="T5" fmla="*/ 50 h 50"/>
                <a:gd name="T6" fmla="*/ 0 w 49"/>
                <a:gd name="T7" fmla="*/ 25 h 50"/>
                <a:gd name="T8" fmla="*/ 25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7" name="Freeform 41"/>
            <p:cNvSpPr>
              <a:spLocks/>
            </p:cNvSpPr>
            <p:nvPr/>
          </p:nvSpPr>
          <p:spPr bwMode="auto">
            <a:xfrm>
              <a:off x="1143" y="1306"/>
              <a:ext cx="59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8" name="Freeform 42"/>
            <p:cNvSpPr>
              <a:spLocks/>
            </p:cNvSpPr>
            <p:nvPr/>
          </p:nvSpPr>
          <p:spPr bwMode="auto">
            <a:xfrm>
              <a:off x="1311" y="1306"/>
              <a:ext cx="59" cy="50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25 h 50"/>
                <a:gd name="T4" fmla="*/ 25 w 49"/>
                <a:gd name="T5" fmla="*/ 50 h 50"/>
                <a:gd name="T6" fmla="*/ 0 w 49"/>
                <a:gd name="T7" fmla="*/ 25 h 50"/>
                <a:gd name="T8" fmla="*/ 25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9" name="Freeform 43"/>
            <p:cNvSpPr>
              <a:spLocks/>
            </p:cNvSpPr>
            <p:nvPr/>
          </p:nvSpPr>
          <p:spPr bwMode="auto">
            <a:xfrm>
              <a:off x="2609" y="1246"/>
              <a:ext cx="60" cy="52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0" name="Rectangle 44"/>
            <p:cNvSpPr>
              <a:spLocks noChangeArrowheads="1"/>
            </p:cNvSpPr>
            <p:nvPr/>
          </p:nvSpPr>
          <p:spPr bwMode="auto">
            <a:xfrm>
              <a:off x="610" y="1881"/>
              <a:ext cx="59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1" name="Rectangle 45"/>
            <p:cNvSpPr>
              <a:spLocks noChangeArrowheads="1"/>
            </p:cNvSpPr>
            <p:nvPr/>
          </p:nvSpPr>
          <p:spPr bwMode="auto">
            <a:xfrm>
              <a:off x="649" y="1839"/>
              <a:ext cx="61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2" name="Rectangle 46"/>
            <p:cNvSpPr>
              <a:spLocks noChangeArrowheads="1"/>
            </p:cNvSpPr>
            <p:nvPr/>
          </p:nvSpPr>
          <p:spPr bwMode="auto">
            <a:xfrm>
              <a:off x="735" y="1830"/>
              <a:ext cx="62" cy="5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3" name="Rectangle 47"/>
            <p:cNvSpPr>
              <a:spLocks noChangeArrowheads="1"/>
            </p:cNvSpPr>
            <p:nvPr/>
          </p:nvSpPr>
          <p:spPr bwMode="auto">
            <a:xfrm>
              <a:off x="816" y="1764"/>
              <a:ext cx="59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4" name="Rectangle 48"/>
            <p:cNvSpPr>
              <a:spLocks noChangeArrowheads="1"/>
            </p:cNvSpPr>
            <p:nvPr/>
          </p:nvSpPr>
          <p:spPr bwMode="auto">
            <a:xfrm>
              <a:off x="984" y="1422"/>
              <a:ext cx="59" cy="5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5" name="Rectangle 49"/>
            <p:cNvSpPr>
              <a:spLocks noChangeArrowheads="1"/>
            </p:cNvSpPr>
            <p:nvPr/>
          </p:nvSpPr>
          <p:spPr bwMode="auto">
            <a:xfrm>
              <a:off x="1143" y="1331"/>
              <a:ext cx="59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6" name="Rectangle 50"/>
            <p:cNvSpPr>
              <a:spLocks noChangeArrowheads="1"/>
            </p:cNvSpPr>
            <p:nvPr/>
          </p:nvSpPr>
          <p:spPr bwMode="auto">
            <a:xfrm>
              <a:off x="1311" y="1306"/>
              <a:ext cx="59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7" name="Rectangle 51"/>
            <p:cNvSpPr>
              <a:spLocks noChangeArrowheads="1"/>
            </p:cNvSpPr>
            <p:nvPr/>
          </p:nvSpPr>
          <p:spPr bwMode="auto">
            <a:xfrm>
              <a:off x="2609" y="1315"/>
              <a:ext cx="60" cy="49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8" name="Freeform 52"/>
            <p:cNvSpPr>
              <a:spLocks/>
            </p:cNvSpPr>
            <p:nvPr/>
          </p:nvSpPr>
          <p:spPr bwMode="auto">
            <a:xfrm>
              <a:off x="610" y="1889"/>
              <a:ext cx="59" cy="50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50 h 50"/>
                <a:gd name="T4" fmla="*/ 0 w 49"/>
                <a:gd name="T5" fmla="*/ 50 h 50"/>
                <a:gd name="T6" fmla="*/ 25 w 49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9" name="Freeform 53"/>
            <p:cNvSpPr>
              <a:spLocks/>
            </p:cNvSpPr>
            <p:nvPr/>
          </p:nvSpPr>
          <p:spPr bwMode="auto">
            <a:xfrm>
              <a:off x="649" y="1864"/>
              <a:ext cx="61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0" name="Freeform 54"/>
            <p:cNvSpPr>
              <a:spLocks/>
            </p:cNvSpPr>
            <p:nvPr/>
          </p:nvSpPr>
          <p:spPr bwMode="auto">
            <a:xfrm>
              <a:off x="735" y="1839"/>
              <a:ext cx="62" cy="50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49 h 49"/>
                <a:gd name="T4" fmla="*/ 0 w 50"/>
                <a:gd name="T5" fmla="*/ 49 h 49"/>
                <a:gd name="T6" fmla="*/ 25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1" name="Freeform 55"/>
            <p:cNvSpPr>
              <a:spLocks/>
            </p:cNvSpPr>
            <p:nvPr/>
          </p:nvSpPr>
          <p:spPr bwMode="auto">
            <a:xfrm>
              <a:off x="816" y="1814"/>
              <a:ext cx="59" cy="50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49 h 49"/>
                <a:gd name="T4" fmla="*/ 0 w 50"/>
                <a:gd name="T5" fmla="*/ 49 h 49"/>
                <a:gd name="T6" fmla="*/ 25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2" name="Freeform 56"/>
            <p:cNvSpPr>
              <a:spLocks/>
            </p:cNvSpPr>
            <p:nvPr/>
          </p:nvSpPr>
          <p:spPr bwMode="auto">
            <a:xfrm>
              <a:off x="984" y="1606"/>
              <a:ext cx="59" cy="50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50 h 50"/>
                <a:gd name="T4" fmla="*/ 0 w 49"/>
                <a:gd name="T5" fmla="*/ 50 h 50"/>
                <a:gd name="T6" fmla="*/ 25 w 49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3" name="Freeform 57"/>
            <p:cNvSpPr>
              <a:spLocks/>
            </p:cNvSpPr>
            <p:nvPr/>
          </p:nvSpPr>
          <p:spPr bwMode="auto">
            <a:xfrm>
              <a:off x="1143" y="1590"/>
              <a:ext cx="59" cy="49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49 h 49"/>
                <a:gd name="T4" fmla="*/ 0 w 50"/>
                <a:gd name="T5" fmla="*/ 49 h 49"/>
                <a:gd name="T6" fmla="*/ 25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4" name="Freeform 58"/>
            <p:cNvSpPr>
              <a:spLocks/>
            </p:cNvSpPr>
            <p:nvPr/>
          </p:nvSpPr>
          <p:spPr bwMode="auto">
            <a:xfrm>
              <a:off x="1311" y="1506"/>
              <a:ext cx="5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49 h 49"/>
                <a:gd name="T4" fmla="*/ 0 w 49"/>
                <a:gd name="T5" fmla="*/ 49 h 49"/>
                <a:gd name="T6" fmla="*/ 25 w 49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5" name="Freeform 59"/>
            <p:cNvSpPr>
              <a:spLocks/>
            </p:cNvSpPr>
            <p:nvPr/>
          </p:nvSpPr>
          <p:spPr bwMode="auto">
            <a:xfrm>
              <a:off x="2609" y="1315"/>
              <a:ext cx="60" cy="49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49 h 49"/>
                <a:gd name="T4" fmla="*/ 0 w 50"/>
                <a:gd name="T5" fmla="*/ 49 h 49"/>
                <a:gd name="T6" fmla="*/ 25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6" name="Rectangle 60"/>
            <p:cNvSpPr>
              <a:spLocks noChangeArrowheads="1"/>
            </p:cNvSpPr>
            <p:nvPr/>
          </p:nvSpPr>
          <p:spPr bwMode="auto">
            <a:xfrm>
              <a:off x="601" y="1864"/>
              <a:ext cx="9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77" name="Line 61"/>
            <p:cNvSpPr>
              <a:spLocks noChangeShapeType="1"/>
            </p:cNvSpPr>
            <p:nvPr/>
          </p:nvSpPr>
          <p:spPr bwMode="auto">
            <a:xfrm flipH="1" flipV="1">
              <a:off x="610" y="1873"/>
              <a:ext cx="29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78" name="Line 62"/>
            <p:cNvSpPr>
              <a:spLocks noChangeShapeType="1"/>
            </p:cNvSpPr>
            <p:nvPr/>
          </p:nvSpPr>
          <p:spPr bwMode="auto">
            <a:xfrm>
              <a:off x="639" y="1898"/>
              <a:ext cx="30" cy="2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79" name="Line 63"/>
            <p:cNvSpPr>
              <a:spLocks noChangeShapeType="1"/>
            </p:cNvSpPr>
            <p:nvPr/>
          </p:nvSpPr>
          <p:spPr bwMode="auto">
            <a:xfrm flipH="1">
              <a:off x="610" y="1898"/>
              <a:ext cx="29" cy="2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0" name="Line 64"/>
            <p:cNvSpPr>
              <a:spLocks noChangeShapeType="1"/>
            </p:cNvSpPr>
            <p:nvPr/>
          </p:nvSpPr>
          <p:spPr bwMode="auto">
            <a:xfrm flipV="1">
              <a:off x="639" y="1873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1" name="Rectangle 65"/>
            <p:cNvSpPr>
              <a:spLocks noChangeArrowheads="1"/>
            </p:cNvSpPr>
            <p:nvPr/>
          </p:nvSpPr>
          <p:spPr bwMode="auto">
            <a:xfrm>
              <a:off x="687" y="1830"/>
              <a:ext cx="9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2" name="Line 66"/>
            <p:cNvSpPr>
              <a:spLocks noChangeShapeType="1"/>
            </p:cNvSpPr>
            <p:nvPr/>
          </p:nvSpPr>
          <p:spPr bwMode="auto">
            <a:xfrm flipH="1" flipV="1">
              <a:off x="649" y="1839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3" name="Line 67"/>
            <p:cNvSpPr>
              <a:spLocks noChangeShapeType="1"/>
            </p:cNvSpPr>
            <p:nvPr/>
          </p:nvSpPr>
          <p:spPr bwMode="auto">
            <a:xfrm>
              <a:off x="679" y="1864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4" name="Line 68"/>
            <p:cNvSpPr>
              <a:spLocks noChangeShapeType="1"/>
            </p:cNvSpPr>
            <p:nvPr/>
          </p:nvSpPr>
          <p:spPr bwMode="auto">
            <a:xfrm flipH="1">
              <a:off x="649" y="1864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5" name="Line 69"/>
            <p:cNvSpPr>
              <a:spLocks noChangeShapeType="1"/>
            </p:cNvSpPr>
            <p:nvPr/>
          </p:nvSpPr>
          <p:spPr bwMode="auto">
            <a:xfrm flipV="1">
              <a:off x="679" y="1839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6" name="Rectangle 70"/>
            <p:cNvSpPr>
              <a:spLocks noChangeArrowheads="1"/>
            </p:cNvSpPr>
            <p:nvPr/>
          </p:nvSpPr>
          <p:spPr bwMode="auto">
            <a:xfrm>
              <a:off x="726" y="1889"/>
              <a:ext cx="9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7" name="Line 71"/>
            <p:cNvSpPr>
              <a:spLocks noChangeShapeType="1"/>
            </p:cNvSpPr>
            <p:nvPr/>
          </p:nvSpPr>
          <p:spPr bwMode="auto">
            <a:xfrm flipH="1" flipV="1">
              <a:off x="689" y="1898"/>
              <a:ext cx="30" cy="2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8" name="Line 72"/>
            <p:cNvSpPr>
              <a:spLocks noChangeShapeType="1"/>
            </p:cNvSpPr>
            <p:nvPr/>
          </p:nvSpPr>
          <p:spPr bwMode="auto">
            <a:xfrm>
              <a:off x="765" y="1922"/>
              <a:ext cx="32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9" name="Line 73"/>
            <p:cNvSpPr>
              <a:spLocks noChangeShapeType="1"/>
            </p:cNvSpPr>
            <p:nvPr/>
          </p:nvSpPr>
          <p:spPr bwMode="auto">
            <a:xfrm flipH="1">
              <a:off x="689" y="1922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0" name="Line 74"/>
            <p:cNvSpPr>
              <a:spLocks noChangeShapeType="1"/>
            </p:cNvSpPr>
            <p:nvPr/>
          </p:nvSpPr>
          <p:spPr bwMode="auto">
            <a:xfrm flipV="1">
              <a:off x="765" y="1898"/>
              <a:ext cx="32" cy="2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1" name="Rectangle 75"/>
            <p:cNvSpPr>
              <a:spLocks noChangeArrowheads="1"/>
            </p:cNvSpPr>
            <p:nvPr/>
          </p:nvSpPr>
          <p:spPr bwMode="auto">
            <a:xfrm>
              <a:off x="806" y="2122"/>
              <a:ext cx="100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2" name="Line 76"/>
            <p:cNvSpPr>
              <a:spLocks noChangeShapeType="1"/>
            </p:cNvSpPr>
            <p:nvPr/>
          </p:nvSpPr>
          <p:spPr bwMode="auto">
            <a:xfrm flipH="1" flipV="1">
              <a:off x="816" y="2130"/>
              <a:ext cx="30" cy="2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3" name="Line 77"/>
            <p:cNvSpPr>
              <a:spLocks noChangeShapeType="1"/>
            </p:cNvSpPr>
            <p:nvPr/>
          </p:nvSpPr>
          <p:spPr bwMode="auto">
            <a:xfrm>
              <a:off x="846" y="2156"/>
              <a:ext cx="29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4" name="Line 78"/>
            <p:cNvSpPr>
              <a:spLocks noChangeShapeType="1"/>
            </p:cNvSpPr>
            <p:nvPr/>
          </p:nvSpPr>
          <p:spPr bwMode="auto">
            <a:xfrm flipH="1">
              <a:off x="816" y="2156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5" name="Line 79"/>
            <p:cNvSpPr>
              <a:spLocks noChangeShapeType="1"/>
            </p:cNvSpPr>
            <p:nvPr/>
          </p:nvSpPr>
          <p:spPr bwMode="auto">
            <a:xfrm flipV="1">
              <a:off x="846" y="2130"/>
              <a:ext cx="29" cy="2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6" name="Rectangle 80"/>
            <p:cNvSpPr>
              <a:spLocks noChangeArrowheads="1"/>
            </p:cNvSpPr>
            <p:nvPr/>
          </p:nvSpPr>
          <p:spPr bwMode="auto">
            <a:xfrm>
              <a:off x="975" y="2290"/>
              <a:ext cx="9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7" name="Line 81"/>
            <p:cNvSpPr>
              <a:spLocks noChangeShapeType="1"/>
            </p:cNvSpPr>
            <p:nvPr/>
          </p:nvSpPr>
          <p:spPr bwMode="auto">
            <a:xfrm flipH="1" flipV="1">
              <a:off x="984" y="2298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8" name="Line 82"/>
            <p:cNvSpPr>
              <a:spLocks noChangeShapeType="1"/>
            </p:cNvSpPr>
            <p:nvPr/>
          </p:nvSpPr>
          <p:spPr bwMode="auto">
            <a:xfrm>
              <a:off x="1015" y="2323"/>
              <a:ext cx="28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9" name="Line 83"/>
            <p:cNvSpPr>
              <a:spLocks noChangeShapeType="1"/>
            </p:cNvSpPr>
            <p:nvPr/>
          </p:nvSpPr>
          <p:spPr bwMode="auto">
            <a:xfrm flipH="1">
              <a:off x="984" y="2323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0" name="Line 84"/>
            <p:cNvSpPr>
              <a:spLocks noChangeShapeType="1"/>
            </p:cNvSpPr>
            <p:nvPr/>
          </p:nvSpPr>
          <p:spPr bwMode="auto">
            <a:xfrm flipV="1">
              <a:off x="1015" y="2298"/>
              <a:ext cx="28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1" name="Rectangle 85"/>
            <p:cNvSpPr>
              <a:spLocks noChangeArrowheads="1"/>
            </p:cNvSpPr>
            <p:nvPr/>
          </p:nvSpPr>
          <p:spPr bwMode="auto">
            <a:xfrm>
              <a:off x="1133" y="2264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2" name="Line 86"/>
            <p:cNvSpPr>
              <a:spLocks noChangeShapeType="1"/>
            </p:cNvSpPr>
            <p:nvPr/>
          </p:nvSpPr>
          <p:spPr bwMode="auto">
            <a:xfrm flipH="1" flipV="1">
              <a:off x="1143" y="2273"/>
              <a:ext cx="29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3" name="Line 87"/>
            <p:cNvSpPr>
              <a:spLocks noChangeShapeType="1"/>
            </p:cNvSpPr>
            <p:nvPr/>
          </p:nvSpPr>
          <p:spPr bwMode="auto">
            <a:xfrm>
              <a:off x="1172" y="2298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4" name="Line 88"/>
            <p:cNvSpPr>
              <a:spLocks noChangeShapeType="1"/>
            </p:cNvSpPr>
            <p:nvPr/>
          </p:nvSpPr>
          <p:spPr bwMode="auto">
            <a:xfrm flipH="1">
              <a:off x="1143" y="2298"/>
              <a:ext cx="29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5" name="Line 89"/>
            <p:cNvSpPr>
              <a:spLocks noChangeShapeType="1"/>
            </p:cNvSpPr>
            <p:nvPr/>
          </p:nvSpPr>
          <p:spPr bwMode="auto">
            <a:xfrm flipV="1">
              <a:off x="1172" y="2273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6" name="Rectangle 90"/>
            <p:cNvSpPr>
              <a:spLocks noChangeArrowheads="1"/>
            </p:cNvSpPr>
            <p:nvPr/>
          </p:nvSpPr>
          <p:spPr bwMode="auto">
            <a:xfrm>
              <a:off x="1302" y="2365"/>
              <a:ext cx="9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7" name="Line 91"/>
            <p:cNvSpPr>
              <a:spLocks noChangeShapeType="1"/>
            </p:cNvSpPr>
            <p:nvPr/>
          </p:nvSpPr>
          <p:spPr bwMode="auto">
            <a:xfrm flipH="1" flipV="1">
              <a:off x="1311" y="2373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8" name="Line 92"/>
            <p:cNvSpPr>
              <a:spLocks noChangeShapeType="1"/>
            </p:cNvSpPr>
            <p:nvPr/>
          </p:nvSpPr>
          <p:spPr bwMode="auto">
            <a:xfrm>
              <a:off x="1342" y="2398"/>
              <a:ext cx="28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9" name="Line 93"/>
            <p:cNvSpPr>
              <a:spLocks noChangeShapeType="1"/>
            </p:cNvSpPr>
            <p:nvPr/>
          </p:nvSpPr>
          <p:spPr bwMode="auto">
            <a:xfrm flipH="1">
              <a:off x="1311" y="2398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0" name="Line 94"/>
            <p:cNvSpPr>
              <a:spLocks noChangeShapeType="1"/>
            </p:cNvSpPr>
            <p:nvPr/>
          </p:nvSpPr>
          <p:spPr bwMode="auto">
            <a:xfrm flipV="1">
              <a:off x="1342" y="2373"/>
              <a:ext cx="28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1" name="Rectangle 95"/>
            <p:cNvSpPr>
              <a:spLocks noChangeArrowheads="1"/>
            </p:cNvSpPr>
            <p:nvPr/>
          </p:nvSpPr>
          <p:spPr bwMode="auto">
            <a:xfrm>
              <a:off x="2599" y="1881"/>
              <a:ext cx="100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2" name="Line 96"/>
            <p:cNvSpPr>
              <a:spLocks noChangeShapeType="1"/>
            </p:cNvSpPr>
            <p:nvPr/>
          </p:nvSpPr>
          <p:spPr bwMode="auto">
            <a:xfrm flipH="1" flipV="1">
              <a:off x="2609" y="1889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3" name="Line 97"/>
            <p:cNvSpPr>
              <a:spLocks noChangeShapeType="1"/>
            </p:cNvSpPr>
            <p:nvPr/>
          </p:nvSpPr>
          <p:spPr bwMode="auto">
            <a:xfrm>
              <a:off x="2639" y="1914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4" name="Line 98"/>
            <p:cNvSpPr>
              <a:spLocks noChangeShapeType="1"/>
            </p:cNvSpPr>
            <p:nvPr/>
          </p:nvSpPr>
          <p:spPr bwMode="auto">
            <a:xfrm flipH="1">
              <a:off x="2609" y="1914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5" name="Line 99"/>
            <p:cNvSpPr>
              <a:spLocks noChangeShapeType="1"/>
            </p:cNvSpPr>
            <p:nvPr/>
          </p:nvSpPr>
          <p:spPr bwMode="auto">
            <a:xfrm flipV="1">
              <a:off x="2639" y="1889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6" name="Rectangle 100"/>
            <p:cNvSpPr>
              <a:spLocks noChangeArrowheads="1"/>
            </p:cNvSpPr>
            <p:nvPr/>
          </p:nvSpPr>
          <p:spPr bwMode="auto">
            <a:xfrm>
              <a:off x="601" y="1873"/>
              <a:ext cx="9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7" name="Line 101"/>
            <p:cNvSpPr>
              <a:spLocks noChangeShapeType="1"/>
            </p:cNvSpPr>
            <p:nvPr/>
          </p:nvSpPr>
          <p:spPr bwMode="auto">
            <a:xfrm flipH="1" flipV="1">
              <a:off x="610" y="1881"/>
              <a:ext cx="29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8" name="Line 102"/>
            <p:cNvSpPr>
              <a:spLocks noChangeShapeType="1"/>
            </p:cNvSpPr>
            <p:nvPr/>
          </p:nvSpPr>
          <p:spPr bwMode="auto">
            <a:xfrm>
              <a:off x="639" y="1906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9" name="Line 103"/>
            <p:cNvSpPr>
              <a:spLocks noChangeShapeType="1"/>
            </p:cNvSpPr>
            <p:nvPr/>
          </p:nvSpPr>
          <p:spPr bwMode="auto">
            <a:xfrm flipH="1">
              <a:off x="610" y="1906"/>
              <a:ext cx="29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0" name="Line 104"/>
            <p:cNvSpPr>
              <a:spLocks noChangeShapeType="1"/>
            </p:cNvSpPr>
            <p:nvPr/>
          </p:nvSpPr>
          <p:spPr bwMode="auto">
            <a:xfrm flipV="1">
              <a:off x="639" y="1881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1" name="Line 105"/>
            <p:cNvSpPr>
              <a:spLocks noChangeShapeType="1"/>
            </p:cNvSpPr>
            <p:nvPr/>
          </p:nvSpPr>
          <p:spPr bwMode="auto">
            <a:xfrm flipV="1">
              <a:off x="639" y="1881"/>
              <a:ext cx="2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2" name="Line 106"/>
            <p:cNvSpPr>
              <a:spLocks noChangeShapeType="1"/>
            </p:cNvSpPr>
            <p:nvPr/>
          </p:nvSpPr>
          <p:spPr bwMode="auto">
            <a:xfrm>
              <a:off x="639" y="1906"/>
              <a:ext cx="2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3" name="Rectangle 107"/>
            <p:cNvSpPr>
              <a:spLocks noChangeArrowheads="1"/>
            </p:cNvSpPr>
            <p:nvPr/>
          </p:nvSpPr>
          <p:spPr bwMode="auto">
            <a:xfrm>
              <a:off x="687" y="1939"/>
              <a:ext cx="9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4" name="Line 108"/>
            <p:cNvSpPr>
              <a:spLocks noChangeShapeType="1"/>
            </p:cNvSpPr>
            <p:nvPr/>
          </p:nvSpPr>
          <p:spPr bwMode="auto">
            <a:xfrm flipH="1" flipV="1">
              <a:off x="649" y="1947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5" name="Line 109"/>
            <p:cNvSpPr>
              <a:spLocks noChangeShapeType="1"/>
            </p:cNvSpPr>
            <p:nvPr/>
          </p:nvSpPr>
          <p:spPr bwMode="auto">
            <a:xfrm>
              <a:off x="679" y="1972"/>
              <a:ext cx="31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6" name="Line 110"/>
            <p:cNvSpPr>
              <a:spLocks noChangeShapeType="1"/>
            </p:cNvSpPr>
            <p:nvPr/>
          </p:nvSpPr>
          <p:spPr bwMode="auto">
            <a:xfrm flipH="1">
              <a:off x="649" y="1972"/>
              <a:ext cx="30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7" name="Line 111"/>
            <p:cNvSpPr>
              <a:spLocks noChangeShapeType="1"/>
            </p:cNvSpPr>
            <p:nvPr/>
          </p:nvSpPr>
          <p:spPr bwMode="auto">
            <a:xfrm flipV="1">
              <a:off x="679" y="1947"/>
              <a:ext cx="31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8" name="Line 112"/>
            <p:cNvSpPr>
              <a:spLocks noChangeShapeType="1"/>
            </p:cNvSpPr>
            <p:nvPr/>
          </p:nvSpPr>
          <p:spPr bwMode="auto">
            <a:xfrm flipV="1">
              <a:off x="679" y="1947"/>
              <a:ext cx="1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9" name="Line 113"/>
            <p:cNvSpPr>
              <a:spLocks noChangeShapeType="1"/>
            </p:cNvSpPr>
            <p:nvPr/>
          </p:nvSpPr>
          <p:spPr bwMode="auto">
            <a:xfrm>
              <a:off x="679" y="1972"/>
              <a:ext cx="1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0" name="Rectangle 114"/>
            <p:cNvSpPr>
              <a:spLocks noChangeArrowheads="1"/>
            </p:cNvSpPr>
            <p:nvPr/>
          </p:nvSpPr>
          <p:spPr bwMode="auto">
            <a:xfrm>
              <a:off x="726" y="2097"/>
              <a:ext cx="9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1" name="Line 115"/>
            <p:cNvSpPr>
              <a:spLocks noChangeShapeType="1"/>
            </p:cNvSpPr>
            <p:nvPr/>
          </p:nvSpPr>
          <p:spPr bwMode="auto">
            <a:xfrm flipH="1" flipV="1">
              <a:off x="689" y="2105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2" name="Line 116"/>
            <p:cNvSpPr>
              <a:spLocks noChangeShapeType="1"/>
            </p:cNvSpPr>
            <p:nvPr/>
          </p:nvSpPr>
          <p:spPr bwMode="auto">
            <a:xfrm>
              <a:off x="765" y="2130"/>
              <a:ext cx="32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3" name="Line 117"/>
            <p:cNvSpPr>
              <a:spLocks noChangeShapeType="1"/>
            </p:cNvSpPr>
            <p:nvPr/>
          </p:nvSpPr>
          <p:spPr bwMode="auto">
            <a:xfrm flipH="1">
              <a:off x="689" y="2130"/>
              <a:ext cx="30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4" name="Line 118"/>
            <p:cNvSpPr>
              <a:spLocks noChangeShapeType="1"/>
            </p:cNvSpPr>
            <p:nvPr/>
          </p:nvSpPr>
          <p:spPr bwMode="auto">
            <a:xfrm flipV="1">
              <a:off x="765" y="2105"/>
              <a:ext cx="32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5" name="Line 119"/>
            <p:cNvSpPr>
              <a:spLocks noChangeShapeType="1"/>
            </p:cNvSpPr>
            <p:nvPr/>
          </p:nvSpPr>
          <p:spPr bwMode="auto">
            <a:xfrm flipV="1">
              <a:off x="719" y="2105"/>
              <a:ext cx="1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6" name="Line 120"/>
            <p:cNvSpPr>
              <a:spLocks noChangeShapeType="1"/>
            </p:cNvSpPr>
            <p:nvPr/>
          </p:nvSpPr>
          <p:spPr bwMode="auto">
            <a:xfrm>
              <a:off x="719" y="2130"/>
              <a:ext cx="1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7" name="Rectangle 121"/>
            <p:cNvSpPr>
              <a:spLocks noChangeArrowheads="1"/>
            </p:cNvSpPr>
            <p:nvPr/>
          </p:nvSpPr>
          <p:spPr bwMode="auto">
            <a:xfrm>
              <a:off x="806" y="2365"/>
              <a:ext cx="100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8" name="Line 122"/>
            <p:cNvSpPr>
              <a:spLocks noChangeShapeType="1"/>
            </p:cNvSpPr>
            <p:nvPr/>
          </p:nvSpPr>
          <p:spPr bwMode="auto">
            <a:xfrm flipH="1" flipV="1">
              <a:off x="816" y="2373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9" name="Line 123"/>
            <p:cNvSpPr>
              <a:spLocks noChangeShapeType="1"/>
            </p:cNvSpPr>
            <p:nvPr/>
          </p:nvSpPr>
          <p:spPr bwMode="auto">
            <a:xfrm>
              <a:off x="846" y="2398"/>
              <a:ext cx="29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0" name="Line 124"/>
            <p:cNvSpPr>
              <a:spLocks noChangeShapeType="1"/>
            </p:cNvSpPr>
            <p:nvPr/>
          </p:nvSpPr>
          <p:spPr bwMode="auto">
            <a:xfrm flipH="1">
              <a:off x="816" y="2398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1" name="Line 125"/>
            <p:cNvSpPr>
              <a:spLocks noChangeShapeType="1"/>
            </p:cNvSpPr>
            <p:nvPr/>
          </p:nvSpPr>
          <p:spPr bwMode="auto">
            <a:xfrm flipV="1">
              <a:off x="846" y="2373"/>
              <a:ext cx="29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2" name="Line 126"/>
            <p:cNvSpPr>
              <a:spLocks noChangeShapeType="1"/>
            </p:cNvSpPr>
            <p:nvPr/>
          </p:nvSpPr>
          <p:spPr bwMode="auto">
            <a:xfrm flipV="1">
              <a:off x="846" y="2373"/>
              <a:ext cx="1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3" name="Line 127"/>
            <p:cNvSpPr>
              <a:spLocks noChangeShapeType="1"/>
            </p:cNvSpPr>
            <p:nvPr/>
          </p:nvSpPr>
          <p:spPr bwMode="auto">
            <a:xfrm>
              <a:off x="846" y="2398"/>
              <a:ext cx="1" cy="32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4" name="Oval 128"/>
            <p:cNvSpPr>
              <a:spLocks noChangeArrowheads="1"/>
            </p:cNvSpPr>
            <p:nvPr/>
          </p:nvSpPr>
          <p:spPr bwMode="auto">
            <a:xfrm>
              <a:off x="610" y="1873"/>
              <a:ext cx="59" cy="49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945" name="Oval 129"/>
            <p:cNvSpPr>
              <a:spLocks noChangeArrowheads="1"/>
            </p:cNvSpPr>
            <p:nvPr/>
          </p:nvSpPr>
          <p:spPr bwMode="auto">
            <a:xfrm>
              <a:off x="649" y="2197"/>
              <a:ext cx="61" cy="51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946" name="Rectangle 130"/>
            <p:cNvSpPr>
              <a:spLocks noChangeArrowheads="1"/>
            </p:cNvSpPr>
            <p:nvPr/>
          </p:nvSpPr>
          <p:spPr bwMode="auto">
            <a:xfrm>
              <a:off x="601" y="1864"/>
              <a:ext cx="9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7" name="Line 131"/>
            <p:cNvSpPr>
              <a:spLocks noChangeShapeType="1"/>
            </p:cNvSpPr>
            <p:nvPr/>
          </p:nvSpPr>
          <p:spPr bwMode="auto">
            <a:xfrm flipV="1">
              <a:off x="639" y="1873"/>
              <a:ext cx="2" cy="25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8" name="Line 132"/>
            <p:cNvSpPr>
              <a:spLocks noChangeShapeType="1"/>
            </p:cNvSpPr>
            <p:nvPr/>
          </p:nvSpPr>
          <p:spPr bwMode="auto">
            <a:xfrm>
              <a:off x="639" y="1898"/>
              <a:ext cx="2" cy="24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9" name="Line 133"/>
            <p:cNvSpPr>
              <a:spLocks noChangeShapeType="1"/>
            </p:cNvSpPr>
            <p:nvPr/>
          </p:nvSpPr>
          <p:spPr bwMode="auto">
            <a:xfrm flipH="1">
              <a:off x="610" y="1898"/>
              <a:ext cx="29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50" name="Line 134"/>
            <p:cNvSpPr>
              <a:spLocks noChangeShapeType="1"/>
            </p:cNvSpPr>
            <p:nvPr/>
          </p:nvSpPr>
          <p:spPr bwMode="auto">
            <a:xfrm>
              <a:off x="639" y="1898"/>
              <a:ext cx="30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51" name="Rectangle 135"/>
            <p:cNvSpPr>
              <a:spLocks noChangeArrowheads="1"/>
            </p:cNvSpPr>
            <p:nvPr/>
          </p:nvSpPr>
          <p:spPr bwMode="auto">
            <a:xfrm>
              <a:off x="639" y="1889"/>
              <a:ext cx="40" cy="17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953" name="Rectangle 137"/>
            <p:cNvSpPr>
              <a:spLocks noChangeArrowheads="1"/>
            </p:cNvSpPr>
            <p:nvPr/>
          </p:nvSpPr>
          <p:spPr bwMode="auto">
            <a:xfrm>
              <a:off x="612" y="2432"/>
              <a:ext cx="7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0</a:t>
              </a:r>
              <a:endParaRPr lang="fr-FR" altLang="fr-FR" sz="1600"/>
            </a:p>
          </p:txBody>
        </p:sp>
        <p:sp>
          <p:nvSpPr>
            <p:cNvPr id="290954" name="Rectangle 138"/>
            <p:cNvSpPr>
              <a:spLocks noChangeArrowheads="1"/>
            </p:cNvSpPr>
            <p:nvPr/>
          </p:nvSpPr>
          <p:spPr bwMode="auto">
            <a:xfrm>
              <a:off x="1049" y="2432"/>
              <a:ext cx="7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5</a:t>
              </a:r>
              <a:endParaRPr lang="fr-FR" altLang="fr-FR" sz="1600"/>
            </a:p>
          </p:txBody>
        </p:sp>
        <p:sp>
          <p:nvSpPr>
            <p:cNvPr id="290955" name="Rectangle 139"/>
            <p:cNvSpPr>
              <a:spLocks noChangeArrowheads="1"/>
            </p:cNvSpPr>
            <p:nvPr/>
          </p:nvSpPr>
          <p:spPr bwMode="auto">
            <a:xfrm>
              <a:off x="1425" y="2432"/>
              <a:ext cx="15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10</a:t>
              </a:r>
              <a:endParaRPr lang="fr-FR" altLang="fr-FR" sz="1600"/>
            </a:p>
          </p:txBody>
        </p:sp>
        <p:sp>
          <p:nvSpPr>
            <p:cNvPr id="290956" name="Rectangle 140"/>
            <p:cNvSpPr>
              <a:spLocks noChangeArrowheads="1"/>
            </p:cNvSpPr>
            <p:nvPr/>
          </p:nvSpPr>
          <p:spPr bwMode="auto">
            <a:xfrm>
              <a:off x="1831" y="2432"/>
              <a:ext cx="15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15</a:t>
              </a:r>
              <a:endParaRPr lang="fr-FR" altLang="fr-FR" sz="1600"/>
            </a:p>
          </p:txBody>
        </p:sp>
        <p:sp>
          <p:nvSpPr>
            <p:cNvPr id="290957" name="Rectangle 141"/>
            <p:cNvSpPr>
              <a:spLocks noChangeArrowheads="1"/>
            </p:cNvSpPr>
            <p:nvPr/>
          </p:nvSpPr>
          <p:spPr bwMode="auto">
            <a:xfrm>
              <a:off x="2239" y="2432"/>
              <a:ext cx="15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20</a:t>
              </a:r>
              <a:endParaRPr lang="fr-FR" altLang="fr-FR" sz="1600"/>
            </a:p>
          </p:txBody>
        </p:sp>
        <p:grpSp>
          <p:nvGrpSpPr>
            <p:cNvPr id="290960" name="Group 144"/>
            <p:cNvGrpSpPr>
              <a:grpSpLocks/>
            </p:cNvGrpSpPr>
            <p:nvPr/>
          </p:nvGrpSpPr>
          <p:grpSpPr bwMode="auto">
            <a:xfrm>
              <a:off x="295" y="996"/>
              <a:ext cx="401" cy="1510"/>
              <a:chOff x="65" y="270"/>
              <a:chExt cx="335" cy="1497"/>
            </a:xfrm>
          </p:grpSpPr>
          <p:sp>
            <p:nvSpPr>
              <p:cNvPr id="290961" name="Line 145"/>
              <p:cNvSpPr>
                <a:spLocks noChangeShapeType="1"/>
              </p:cNvSpPr>
              <p:nvPr/>
            </p:nvSpPr>
            <p:spPr bwMode="auto">
              <a:xfrm rot="-2700000">
                <a:off x="107" y="1513"/>
                <a:ext cx="1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62" name="Line 146"/>
              <p:cNvSpPr>
                <a:spLocks noChangeShapeType="1"/>
              </p:cNvSpPr>
              <p:nvPr/>
            </p:nvSpPr>
            <p:spPr bwMode="auto">
              <a:xfrm rot="-2700000">
                <a:off x="195" y="1532"/>
                <a:ext cx="1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63" name="Text Box 147"/>
              <p:cNvSpPr txBox="1">
                <a:spLocks noChangeArrowheads="1"/>
              </p:cNvSpPr>
              <p:nvPr/>
            </p:nvSpPr>
            <p:spPr bwMode="auto">
              <a:xfrm>
                <a:off x="65" y="270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10</a:t>
                </a:r>
              </a:p>
            </p:txBody>
          </p:sp>
          <p:sp>
            <p:nvSpPr>
              <p:cNvPr id="290964" name="Text Box 148"/>
              <p:cNvSpPr txBox="1">
                <a:spLocks noChangeArrowheads="1"/>
              </p:cNvSpPr>
              <p:nvPr/>
            </p:nvSpPr>
            <p:spPr bwMode="auto">
              <a:xfrm>
                <a:off x="66" y="460"/>
                <a:ext cx="103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baseline="30000"/>
              </a:p>
            </p:txBody>
          </p:sp>
          <p:sp>
            <p:nvSpPr>
              <p:cNvPr id="290965" name="Text Box 149"/>
              <p:cNvSpPr txBox="1">
                <a:spLocks noChangeArrowheads="1"/>
              </p:cNvSpPr>
              <p:nvPr/>
            </p:nvSpPr>
            <p:spPr bwMode="auto">
              <a:xfrm>
                <a:off x="71" y="588"/>
                <a:ext cx="272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8</a:t>
                </a:r>
              </a:p>
            </p:txBody>
          </p:sp>
          <p:sp>
            <p:nvSpPr>
              <p:cNvPr id="290966" name="Text Box 150"/>
              <p:cNvSpPr txBox="1">
                <a:spLocks noChangeArrowheads="1"/>
              </p:cNvSpPr>
              <p:nvPr/>
            </p:nvSpPr>
            <p:spPr bwMode="auto">
              <a:xfrm>
                <a:off x="66" y="777"/>
                <a:ext cx="103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baseline="30000"/>
              </a:p>
            </p:txBody>
          </p:sp>
          <p:sp>
            <p:nvSpPr>
              <p:cNvPr id="290967" name="Text Box 151"/>
              <p:cNvSpPr txBox="1">
                <a:spLocks noChangeArrowheads="1"/>
              </p:cNvSpPr>
              <p:nvPr/>
            </p:nvSpPr>
            <p:spPr bwMode="auto">
              <a:xfrm>
                <a:off x="71" y="906"/>
                <a:ext cx="272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6</a:t>
                </a:r>
              </a:p>
            </p:txBody>
          </p:sp>
          <p:sp>
            <p:nvSpPr>
              <p:cNvPr id="290968" name="Text Box 152"/>
              <p:cNvSpPr txBox="1">
                <a:spLocks noChangeArrowheads="1"/>
              </p:cNvSpPr>
              <p:nvPr/>
            </p:nvSpPr>
            <p:spPr bwMode="auto">
              <a:xfrm>
                <a:off x="66" y="1095"/>
                <a:ext cx="103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baseline="30000"/>
              </a:p>
            </p:txBody>
          </p:sp>
          <p:sp>
            <p:nvSpPr>
              <p:cNvPr id="290969" name="Text Box 153"/>
              <p:cNvSpPr txBox="1">
                <a:spLocks noChangeArrowheads="1"/>
              </p:cNvSpPr>
              <p:nvPr/>
            </p:nvSpPr>
            <p:spPr bwMode="auto">
              <a:xfrm>
                <a:off x="71" y="1223"/>
                <a:ext cx="272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4</a:t>
                </a:r>
              </a:p>
            </p:txBody>
          </p:sp>
          <p:sp>
            <p:nvSpPr>
              <p:cNvPr id="290970" name="Text Box 154"/>
              <p:cNvSpPr txBox="1">
                <a:spLocks noChangeArrowheads="1"/>
              </p:cNvSpPr>
              <p:nvPr/>
            </p:nvSpPr>
            <p:spPr bwMode="auto">
              <a:xfrm>
                <a:off x="71" y="1389"/>
                <a:ext cx="329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fr-FR" altLang="fr-FR" baseline="30000"/>
              </a:p>
            </p:txBody>
          </p:sp>
          <p:sp>
            <p:nvSpPr>
              <p:cNvPr id="290971" name="Text Box 155"/>
              <p:cNvSpPr txBox="1">
                <a:spLocks noChangeArrowheads="1"/>
              </p:cNvSpPr>
              <p:nvPr/>
            </p:nvSpPr>
            <p:spPr bwMode="auto">
              <a:xfrm>
                <a:off x="71" y="1540"/>
                <a:ext cx="272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2</a:t>
                </a:r>
              </a:p>
            </p:txBody>
          </p:sp>
        </p:grpSp>
      </p:grpSp>
      <p:grpSp>
        <p:nvGrpSpPr>
          <p:cNvPr id="291741" name="Group 925"/>
          <p:cNvGrpSpPr>
            <a:grpSpLocks/>
          </p:cNvGrpSpPr>
          <p:nvPr/>
        </p:nvGrpSpPr>
        <p:grpSpPr bwMode="auto">
          <a:xfrm>
            <a:off x="5710427" y="1216078"/>
            <a:ext cx="3532188" cy="2598738"/>
            <a:chOff x="3242" y="932"/>
            <a:chExt cx="2225" cy="1637"/>
          </a:xfrm>
        </p:grpSpPr>
        <p:sp>
          <p:nvSpPr>
            <p:cNvPr id="290973" name="Rectangle 157"/>
            <p:cNvSpPr>
              <a:spLocks noChangeArrowheads="1"/>
            </p:cNvSpPr>
            <p:nvPr/>
          </p:nvSpPr>
          <p:spPr bwMode="auto">
            <a:xfrm>
              <a:off x="3498" y="932"/>
              <a:ext cx="15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2400" dirty="0" smtClean="0">
                  <a:solidFill>
                    <a:srgbClr val="FF6600"/>
                  </a:solidFill>
                </a:rPr>
                <a:t>Medium inoculum</a:t>
              </a:r>
              <a:endParaRPr lang="fr-FR" altLang="fr-FR" sz="2400" dirty="0">
                <a:solidFill>
                  <a:srgbClr val="FF6600"/>
                </a:solidFill>
              </a:endParaRPr>
            </a:p>
          </p:txBody>
        </p:sp>
        <p:grpSp>
          <p:nvGrpSpPr>
            <p:cNvPr id="291737" name="Group 921"/>
            <p:cNvGrpSpPr>
              <a:grpSpLocks/>
            </p:cNvGrpSpPr>
            <p:nvPr/>
          </p:nvGrpSpPr>
          <p:grpSpPr bwMode="auto">
            <a:xfrm>
              <a:off x="3242" y="1167"/>
              <a:ext cx="1906" cy="1402"/>
              <a:chOff x="3107" y="1130"/>
              <a:chExt cx="1996" cy="1462"/>
            </a:xfrm>
          </p:grpSpPr>
          <p:sp>
            <p:nvSpPr>
              <p:cNvPr id="291006" name="Freeform 190"/>
              <p:cNvSpPr>
                <a:spLocks/>
              </p:cNvSpPr>
              <p:nvPr/>
            </p:nvSpPr>
            <p:spPr bwMode="auto">
              <a:xfrm>
                <a:off x="4744" y="1223"/>
                <a:ext cx="57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4 h 49"/>
                  <a:gd name="T4" fmla="*/ 25 w 50"/>
                  <a:gd name="T5" fmla="*/ 49 h 49"/>
                  <a:gd name="T6" fmla="*/ 0 w 50"/>
                  <a:gd name="T7" fmla="*/ 24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2" name="Freeform 206"/>
              <p:cNvSpPr>
                <a:spLocks/>
              </p:cNvSpPr>
              <p:nvPr/>
            </p:nvSpPr>
            <p:spPr bwMode="auto">
              <a:xfrm>
                <a:off x="4744" y="1357"/>
                <a:ext cx="57" cy="51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8" name="Rectangle 242"/>
              <p:cNvSpPr>
                <a:spLocks noChangeArrowheads="1"/>
              </p:cNvSpPr>
              <p:nvPr/>
            </p:nvSpPr>
            <p:spPr bwMode="auto">
              <a:xfrm>
                <a:off x="4735" y="1688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2" name="Rectangle 296"/>
              <p:cNvSpPr>
                <a:spLocks noChangeArrowheads="1"/>
              </p:cNvSpPr>
              <p:nvPr/>
            </p:nvSpPr>
            <p:spPr bwMode="auto">
              <a:xfrm>
                <a:off x="4735" y="2259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2" name="Rectangle 346"/>
              <p:cNvSpPr>
                <a:spLocks noChangeArrowheads="1"/>
              </p:cNvSpPr>
              <p:nvPr/>
            </p:nvSpPr>
            <p:spPr bwMode="auto">
              <a:xfrm>
                <a:off x="4735" y="2366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3" name="Rectangle 357"/>
              <p:cNvSpPr>
                <a:spLocks noChangeArrowheads="1"/>
              </p:cNvSpPr>
              <p:nvPr/>
            </p:nvSpPr>
            <p:spPr bwMode="auto">
              <a:xfrm>
                <a:off x="4767" y="2340"/>
                <a:ext cx="44" cy="4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4" name="Line 158"/>
              <p:cNvSpPr>
                <a:spLocks noChangeShapeType="1"/>
              </p:cNvSpPr>
              <p:nvPr/>
            </p:nvSpPr>
            <p:spPr bwMode="auto">
              <a:xfrm>
                <a:off x="3146" y="1130"/>
                <a:ext cx="1" cy="127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5" name="Line 159"/>
              <p:cNvSpPr>
                <a:spLocks noChangeShapeType="1"/>
              </p:cNvSpPr>
              <p:nvPr/>
            </p:nvSpPr>
            <p:spPr bwMode="auto">
              <a:xfrm>
                <a:off x="3116" y="2404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6" name="Line 160"/>
              <p:cNvSpPr>
                <a:spLocks noChangeShapeType="1"/>
              </p:cNvSpPr>
              <p:nvPr/>
            </p:nvSpPr>
            <p:spPr bwMode="auto">
              <a:xfrm>
                <a:off x="3116" y="2249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7" name="Line 161"/>
              <p:cNvSpPr>
                <a:spLocks noChangeShapeType="1"/>
              </p:cNvSpPr>
              <p:nvPr/>
            </p:nvSpPr>
            <p:spPr bwMode="auto">
              <a:xfrm>
                <a:off x="3116" y="2083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8" name="Line 162"/>
              <p:cNvSpPr>
                <a:spLocks noChangeShapeType="1"/>
              </p:cNvSpPr>
              <p:nvPr/>
            </p:nvSpPr>
            <p:spPr bwMode="auto">
              <a:xfrm>
                <a:off x="3116" y="1928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9" name="Line 163"/>
              <p:cNvSpPr>
                <a:spLocks noChangeShapeType="1"/>
              </p:cNvSpPr>
              <p:nvPr/>
            </p:nvSpPr>
            <p:spPr bwMode="auto">
              <a:xfrm>
                <a:off x="3116" y="1771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0" name="Line 164"/>
              <p:cNvSpPr>
                <a:spLocks noChangeShapeType="1"/>
              </p:cNvSpPr>
              <p:nvPr/>
            </p:nvSpPr>
            <p:spPr bwMode="auto">
              <a:xfrm>
                <a:off x="3116" y="1606"/>
                <a:ext cx="30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1" name="Line 165"/>
              <p:cNvSpPr>
                <a:spLocks noChangeShapeType="1"/>
              </p:cNvSpPr>
              <p:nvPr/>
            </p:nvSpPr>
            <p:spPr bwMode="auto">
              <a:xfrm>
                <a:off x="3116" y="1451"/>
                <a:ext cx="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2" name="Line 166"/>
              <p:cNvSpPr>
                <a:spLocks noChangeShapeType="1"/>
              </p:cNvSpPr>
              <p:nvPr/>
            </p:nvSpPr>
            <p:spPr bwMode="auto">
              <a:xfrm>
                <a:off x="3116" y="1285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3" name="Line 167"/>
              <p:cNvSpPr>
                <a:spLocks noChangeShapeType="1"/>
              </p:cNvSpPr>
              <p:nvPr/>
            </p:nvSpPr>
            <p:spPr bwMode="auto">
              <a:xfrm>
                <a:off x="3116" y="1130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4" name="Line 168"/>
              <p:cNvSpPr>
                <a:spLocks noChangeShapeType="1"/>
              </p:cNvSpPr>
              <p:nvPr/>
            </p:nvSpPr>
            <p:spPr bwMode="auto">
              <a:xfrm>
                <a:off x="3146" y="2404"/>
                <a:ext cx="19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5" name="Line 169"/>
              <p:cNvSpPr>
                <a:spLocks noChangeShapeType="1"/>
              </p:cNvSpPr>
              <p:nvPr/>
            </p:nvSpPr>
            <p:spPr bwMode="auto">
              <a:xfrm flipV="1">
                <a:off x="3146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6" name="Line 170"/>
              <p:cNvSpPr>
                <a:spLocks noChangeShapeType="1"/>
              </p:cNvSpPr>
              <p:nvPr/>
            </p:nvSpPr>
            <p:spPr bwMode="auto">
              <a:xfrm flipV="1">
                <a:off x="3546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7" name="Line 171"/>
              <p:cNvSpPr>
                <a:spLocks noChangeShapeType="1"/>
              </p:cNvSpPr>
              <p:nvPr/>
            </p:nvSpPr>
            <p:spPr bwMode="auto">
              <a:xfrm flipV="1">
                <a:off x="3947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8" name="Line 172"/>
              <p:cNvSpPr>
                <a:spLocks noChangeShapeType="1"/>
              </p:cNvSpPr>
              <p:nvPr/>
            </p:nvSpPr>
            <p:spPr bwMode="auto">
              <a:xfrm flipV="1">
                <a:off x="4348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9" name="Line 173"/>
              <p:cNvSpPr>
                <a:spLocks noChangeShapeType="1"/>
              </p:cNvSpPr>
              <p:nvPr/>
            </p:nvSpPr>
            <p:spPr bwMode="auto">
              <a:xfrm flipV="1">
                <a:off x="4750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0" name="Freeform 174"/>
              <p:cNvSpPr>
                <a:spLocks/>
              </p:cNvSpPr>
              <p:nvPr/>
            </p:nvSpPr>
            <p:spPr bwMode="auto">
              <a:xfrm>
                <a:off x="3146" y="1233"/>
                <a:ext cx="1928" cy="487"/>
              </a:xfrm>
              <a:custGeom>
                <a:avLst/>
                <a:gdLst>
                  <a:gd name="T0" fmla="*/ 0 w 202"/>
                  <a:gd name="T1" fmla="*/ 56 h 56"/>
                  <a:gd name="T2" fmla="*/ 4 w 202"/>
                  <a:gd name="T3" fmla="*/ 38 h 56"/>
                  <a:gd name="T4" fmla="*/ 8 w 202"/>
                  <a:gd name="T5" fmla="*/ 29 h 56"/>
                  <a:gd name="T6" fmla="*/ 17 w 202"/>
                  <a:gd name="T7" fmla="*/ 13 h 56"/>
                  <a:gd name="T8" fmla="*/ 34 w 202"/>
                  <a:gd name="T9" fmla="*/ 10 h 56"/>
                  <a:gd name="T10" fmla="*/ 51 w 202"/>
                  <a:gd name="T11" fmla="*/ 7 h 56"/>
                  <a:gd name="T12" fmla="*/ 67 w 202"/>
                  <a:gd name="T13" fmla="*/ 0 h 56"/>
                  <a:gd name="T14" fmla="*/ 202 w 202"/>
                  <a:gd name="T1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56">
                    <a:moveTo>
                      <a:pt x="0" y="56"/>
                    </a:moveTo>
                    <a:lnTo>
                      <a:pt x="4" y="38"/>
                    </a:lnTo>
                    <a:lnTo>
                      <a:pt x="8" y="29"/>
                    </a:lnTo>
                    <a:lnTo>
                      <a:pt x="17" y="13"/>
                    </a:lnTo>
                    <a:lnTo>
                      <a:pt x="34" y="10"/>
                    </a:lnTo>
                    <a:lnTo>
                      <a:pt x="51" y="7"/>
                    </a:lnTo>
                    <a:lnTo>
                      <a:pt x="67" y="0"/>
                    </a:lnTo>
                    <a:lnTo>
                      <a:pt x="202" y="6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1" name="Freeform 175"/>
              <p:cNvSpPr>
                <a:spLocks/>
              </p:cNvSpPr>
              <p:nvPr/>
            </p:nvSpPr>
            <p:spPr bwMode="auto">
              <a:xfrm>
                <a:off x="3146" y="1328"/>
                <a:ext cx="1928" cy="262"/>
              </a:xfrm>
              <a:custGeom>
                <a:avLst/>
                <a:gdLst>
                  <a:gd name="T0" fmla="*/ 0 w 202"/>
                  <a:gd name="T1" fmla="*/ 30 h 30"/>
                  <a:gd name="T2" fmla="*/ 4 w 202"/>
                  <a:gd name="T3" fmla="*/ 27 h 30"/>
                  <a:gd name="T4" fmla="*/ 8 w 202"/>
                  <a:gd name="T5" fmla="*/ 21 h 30"/>
                  <a:gd name="T6" fmla="*/ 17 w 202"/>
                  <a:gd name="T7" fmla="*/ 5 h 30"/>
                  <a:gd name="T8" fmla="*/ 34 w 202"/>
                  <a:gd name="T9" fmla="*/ 4 h 30"/>
                  <a:gd name="T10" fmla="*/ 51 w 202"/>
                  <a:gd name="T11" fmla="*/ 0 h 30"/>
                  <a:gd name="T12" fmla="*/ 67 w 202"/>
                  <a:gd name="T13" fmla="*/ 0 h 30"/>
                  <a:gd name="T14" fmla="*/ 202 w 20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30">
                    <a:moveTo>
                      <a:pt x="0" y="30"/>
                    </a:moveTo>
                    <a:lnTo>
                      <a:pt x="4" y="27"/>
                    </a:lnTo>
                    <a:lnTo>
                      <a:pt x="8" y="21"/>
                    </a:lnTo>
                    <a:lnTo>
                      <a:pt x="17" y="5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0"/>
                    </a:lnTo>
                    <a:lnTo>
                      <a:pt x="202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2" name="Freeform 176"/>
              <p:cNvSpPr>
                <a:spLocks/>
              </p:cNvSpPr>
              <p:nvPr/>
            </p:nvSpPr>
            <p:spPr bwMode="auto">
              <a:xfrm>
                <a:off x="3146" y="1355"/>
                <a:ext cx="1928" cy="356"/>
              </a:xfrm>
              <a:custGeom>
                <a:avLst/>
                <a:gdLst>
                  <a:gd name="T0" fmla="*/ 0 w 202"/>
                  <a:gd name="T1" fmla="*/ 41 h 41"/>
                  <a:gd name="T2" fmla="*/ 4 w 202"/>
                  <a:gd name="T3" fmla="*/ 21 h 41"/>
                  <a:gd name="T4" fmla="*/ 8 w 202"/>
                  <a:gd name="T5" fmla="*/ 18 h 41"/>
                  <a:gd name="T6" fmla="*/ 17 w 202"/>
                  <a:gd name="T7" fmla="*/ 13 h 41"/>
                  <a:gd name="T8" fmla="*/ 34 w 202"/>
                  <a:gd name="T9" fmla="*/ 9 h 41"/>
                  <a:gd name="T10" fmla="*/ 51 w 202"/>
                  <a:gd name="T11" fmla="*/ 10 h 41"/>
                  <a:gd name="T12" fmla="*/ 67 w 202"/>
                  <a:gd name="T13" fmla="*/ 0 h 41"/>
                  <a:gd name="T14" fmla="*/ 202 w 202"/>
                  <a:gd name="T15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41">
                    <a:moveTo>
                      <a:pt x="0" y="41"/>
                    </a:moveTo>
                    <a:lnTo>
                      <a:pt x="4" y="21"/>
                    </a:lnTo>
                    <a:lnTo>
                      <a:pt x="8" y="18"/>
                    </a:lnTo>
                    <a:lnTo>
                      <a:pt x="17" y="13"/>
                    </a:lnTo>
                    <a:lnTo>
                      <a:pt x="34" y="9"/>
                    </a:lnTo>
                    <a:lnTo>
                      <a:pt x="51" y="10"/>
                    </a:lnTo>
                    <a:lnTo>
                      <a:pt x="67" y="0"/>
                    </a:lnTo>
                    <a:lnTo>
                      <a:pt x="202" y="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3" name="Freeform 177"/>
              <p:cNvSpPr>
                <a:spLocks/>
              </p:cNvSpPr>
              <p:nvPr/>
            </p:nvSpPr>
            <p:spPr bwMode="auto">
              <a:xfrm>
                <a:off x="3146" y="1528"/>
                <a:ext cx="1928" cy="243"/>
              </a:xfrm>
              <a:custGeom>
                <a:avLst/>
                <a:gdLst>
                  <a:gd name="T0" fmla="*/ 0 w 202"/>
                  <a:gd name="T1" fmla="*/ 21 h 28"/>
                  <a:gd name="T2" fmla="*/ 4 w 202"/>
                  <a:gd name="T3" fmla="*/ 0 h 28"/>
                  <a:gd name="T4" fmla="*/ 8 w 202"/>
                  <a:gd name="T5" fmla="*/ 4 h 28"/>
                  <a:gd name="T6" fmla="*/ 17 w 202"/>
                  <a:gd name="T7" fmla="*/ 18 h 28"/>
                  <a:gd name="T8" fmla="*/ 34 w 202"/>
                  <a:gd name="T9" fmla="*/ 28 h 28"/>
                  <a:gd name="T10" fmla="*/ 51 w 202"/>
                  <a:gd name="T11" fmla="*/ 18 h 28"/>
                  <a:gd name="T12" fmla="*/ 67 w 202"/>
                  <a:gd name="T13" fmla="*/ 21 h 28"/>
                  <a:gd name="T14" fmla="*/ 202 w 202"/>
                  <a:gd name="T15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8">
                    <a:moveTo>
                      <a:pt x="0" y="21"/>
                    </a:moveTo>
                    <a:lnTo>
                      <a:pt x="4" y="0"/>
                    </a:lnTo>
                    <a:lnTo>
                      <a:pt x="8" y="4"/>
                    </a:lnTo>
                    <a:lnTo>
                      <a:pt x="17" y="18"/>
                    </a:lnTo>
                    <a:lnTo>
                      <a:pt x="34" y="28"/>
                    </a:lnTo>
                    <a:lnTo>
                      <a:pt x="51" y="18"/>
                    </a:lnTo>
                    <a:lnTo>
                      <a:pt x="67" y="21"/>
                    </a:lnTo>
                    <a:lnTo>
                      <a:pt x="202" y="25"/>
                    </a:lnTo>
                  </a:path>
                </a:pathLst>
              </a:custGeom>
              <a:noFill/>
              <a:ln w="28575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4" name="Freeform 178"/>
              <p:cNvSpPr>
                <a:spLocks/>
              </p:cNvSpPr>
              <p:nvPr/>
            </p:nvSpPr>
            <p:spPr bwMode="auto">
              <a:xfrm>
                <a:off x="3146" y="1563"/>
                <a:ext cx="1928" cy="738"/>
              </a:xfrm>
              <a:custGeom>
                <a:avLst/>
                <a:gdLst>
                  <a:gd name="T0" fmla="*/ 0 w 202"/>
                  <a:gd name="T1" fmla="*/ 0 h 85"/>
                  <a:gd name="T2" fmla="*/ 4 w 202"/>
                  <a:gd name="T3" fmla="*/ 0 h 85"/>
                  <a:gd name="T4" fmla="*/ 8 w 202"/>
                  <a:gd name="T5" fmla="*/ 17 h 85"/>
                  <a:gd name="T6" fmla="*/ 17 w 202"/>
                  <a:gd name="T7" fmla="*/ 53 h 85"/>
                  <a:gd name="T8" fmla="*/ 34 w 202"/>
                  <a:gd name="T9" fmla="*/ 78 h 85"/>
                  <a:gd name="T10" fmla="*/ 51 w 202"/>
                  <a:gd name="T11" fmla="*/ 80 h 85"/>
                  <a:gd name="T12" fmla="*/ 67 w 202"/>
                  <a:gd name="T13" fmla="*/ 82 h 85"/>
                  <a:gd name="T14" fmla="*/ 202 w 20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85">
                    <a:moveTo>
                      <a:pt x="0" y="0"/>
                    </a:moveTo>
                    <a:lnTo>
                      <a:pt x="4" y="0"/>
                    </a:lnTo>
                    <a:lnTo>
                      <a:pt x="8" y="17"/>
                    </a:lnTo>
                    <a:lnTo>
                      <a:pt x="17" y="53"/>
                    </a:lnTo>
                    <a:lnTo>
                      <a:pt x="34" y="78"/>
                    </a:lnTo>
                    <a:lnTo>
                      <a:pt x="51" y="80"/>
                    </a:lnTo>
                    <a:lnTo>
                      <a:pt x="67" y="82"/>
                    </a:lnTo>
                    <a:lnTo>
                      <a:pt x="202" y="85"/>
                    </a:lnTo>
                  </a:path>
                </a:pathLst>
              </a:custGeom>
              <a:noFill/>
              <a:ln w="127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5" name="Freeform 179"/>
              <p:cNvSpPr>
                <a:spLocks/>
              </p:cNvSpPr>
              <p:nvPr/>
            </p:nvSpPr>
            <p:spPr bwMode="auto">
              <a:xfrm>
                <a:off x="3146" y="1563"/>
                <a:ext cx="1928" cy="790"/>
              </a:xfrm>
              <a:custGeom>
                <a:avLst/>
                <a:gdLst>
                  <a:gd name="T0" fmla="*/ 0 w 202"/>
                  <a:gd name="T1" fmla="*/ 0 h 91"/>
                  <a:gd name="T2" fmla="*/ 4 w 202"/>
                  <a:gd name="T3" fmla="*/ 32 h 91"/>
                  <a:gd name="T4" fmla="*/ 8 w 202"/>
                  <a:gd name="T5" fmla="*/ 65 h 91"/>
                  <a:gd name="T6" fmla="*/ 17 w 202"/>
                  <a:gd name="T7" fmla="*/ 81 h 91"/>
                  <a:gd name="T8" fmla="*/ 34 w 202"/>
                  <a:gd name="T9" fmla="*/ 83 h 91"/>
                  <a:gd name="T10" fmla="*/ 51 w 202"/>
                  <a:gd name="T11" fmla="*/ 86 h 91"/>
                  <a:gd name="T12" fmla="*/ 67 w 202"/>
                  <a:gd name="T13" fmla="*/ 87 h 91"/>
                  <a:gd name="T14" fmla="*/ 202 w 202"/>
                  <a:gd name="T15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91">
                    <a:moveTo>
                      <a:pt x="0" y="0"/>
                    </a:moveTo>
                    <a:lnTo>
                      <a:pt x="4" y="32"/>
                    </a:lnTo>
                    <a:lnTo>
                      <a:pt x="8" y="65"/>
                    </a:lnTo>
                    <a:lnTo>
                      <a:pt x="17" y="81"/>
                    </a:lnTo>
                    <a:lnTo>
                      <a:pt x="34" y="83"/>
                    </a:lnTo>
                    <a:lnTo>
                      <a:pt x="51" y="86"/>
                    </a:lnTo>
                    <a:lnTo>
                      <a:pt x="67" y="87"/>
                    </a:lnTo>
                    <a:lnTo>
                      <a:pt x="202" y="91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6" name="Freeform 180"/>
              <p:cNvSpPr>
                <a:spLocks/>
              </p:cNvSpPr>
              <p:nvPr/>
            </p:nvSpPr>
            <p:spPr bwMode="auto">
              <a:xfrm>
                <a:off x="3146" y="1528"/>
                <a:ext cx="1928" cy="876"/>
              </a:xfrm>
              <a:custGeom>
                <a:avLst/>
                <a:gdLst>
                  <a:gd name="T0" fmla="*/ 0 w 202"/>
                  <a:gd name="T1" fmla="*/ 0 h 101"/>
                  <a:gd name="T2" fmla="*/ 4 w 202"/>
                  <a:gd name="T3" fmla="*/ 77 h 101"/>
                  <a:gd name="T4" fmla="*/ 8 w 202"/>
                  <a:gd name="T5" fmla="*/ 93 h 101"/>
                  <a:gd name="T6" fmla="*/ 17 w 202"/>
                  <a:gd name="T7" fmla="*/ 97 h 101"/>
                  <a:gd name="T8" fmla="*/ 34 w 202"/>
                  <a:gd name="T9" fmla="*/ 101 h 101"/>
                  <a:gd name="T10" fmla="*/ 51 w 202"/>
                  <a:gd name="T11" fmla="*/ 92 h 101"/>
                  <a:gd name="T12" fmla="*/ 67 w 202"/>
                  <a:gd name="T13" fmla="*/ 91 h 101"/>
                  <a:gd name="T14" fmla="*/ 202 w 202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101">
                    <a:moveTo>
                      <a:pt x="0" y="0"/>
                    </a:moveTo>
                    <a:lnTo>
                      <a:pt x="4" y="77"/>
                    </a:lnTo>
                    <a:lnTo>
                      <a:pt x="8" y="93"/>
                    </a:lnTo>
                    <a:lnTo>
                      <a:pt x="17" y="97"/>
                    </a:lnTo>
                    <a:lnTo>
                      <a:pt x="34" y="101"/>
                    </a:lnTo>
                    <a:lnTo>
                      <a:pt x="51" y="92"/>
                    </a:lnTo>
                    <a:lnTo>
                      <a:pt x="67" y="91"/>
                    </a:lnTo>
                    <a:lnTo>
                      <a:pt x="202" y="101"/>
                    </a:lnTo>
                  </a:path>
                </a:pathLst>
              </a:custGeom>
              <a:noFill/>
              <a:ln w="12700">
                <a:solidFill>
                  <a:srgbClr val="0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7" name="Freeform 181"/>
              <p:cNvSpPr>
                <a:spLocks/>
              </p:cNvSpPr>
              <p:nvPr/>
            </p:nvSpPr>
            <p:spPr bwMode="auto">
              <a:xfrm>
                <a:off x="3146" y="1606"/>
                <a:ext cx="162" cy="763"/>
              </a:xfrm>
              <a:custGeom>
                <a:avLst/>
                <a:gdLst>
                  <a:gd name="T0" fmla="*/ 0 w 17"/>
                  <a:gd name="T1" fmla="*/ 0 h 88"/>
                  <a:gd name="T2" fmla="*/ 4 w 17"/>
                  <a:gd name="T3" fmla="*/ 64 h 88"/>
                  <a:gd name="T4" fmla="*/ 8 w 17"/>
                  <a:gd name="T5" fmla="*/ 88 h 88"/>
                  <a:gd name="T6" fmla="*/ 17 w 17"/>
                  <a:gd name="T7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88">
                    <a:moveTo>
                      <a:pt x="0" y="0"/>
                    </a:moveTo>
                    <a:lnTo>
                      <a:pt x="4" y="64"/>
                    </a:lnTo>
                    <a:lnTo>
                      <a:pt x="8" y="88"/>
                    </a:lnTo>
                    <a:lnTo>
                      <a:pt x="17" y="8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8" name="Freeform 182"/>
              <p:cNvSpPr>
                <a:spLocks/>
              </p:cNvSpPr>
              <p:nvPr/>
            </p:nvSpPr>
            <p:spPr bwMode="auto">
              <a:xfrm>
                <a:off x="3632" y="2379"/>
                <a:ext cx="1442" cy="25"/>
              </a:xfrm>
              <a:custGeom>
                <a:avLst/>
                <a:gdLst>
                  <a:gd name="T0" fmla="*/ 0 w 151"/>
                  <a:gd name="T1" fmla="*/ 3 h 3"/>
                  <a:gd name="T2" fmla="*/ 16 w 151"/>
                  <a:gd name="T3" fmla="*/ 0 h 3"/>
                  <a:gd name="T4" fmla="*/ 151 w 15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1" h="3">
                    <a:moveTo>
                      <a:pt x="0" y="3"/>
                    </a:moveTo>
                    <a:lnTo>
                      <a:pt x="16" y="0"/>
                    </a:lnTo>
                    <a:lnTo>
                      <a:pt x="151" y="3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9" name="Freeform 183"/>
              <p:cNvSpPr>
                <a:spLocks/>
              </p:cNvSpPr>
              <p:nvPr/>
            </p:nvSpPr>
            <p:spPr bwMode="auto">
              <a:xfrm>
                <a:off x="3116" y="1694"/>
                <a:ext cx="59" cy="50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25 h 49"/>
                  <a:gd name="T4" fmla="*/ 26 w 51"/>
                  <a:gd name="T5" fmla="*/ 49 h 49"/>
                  <a:gd name="T6" fmla="*/ 0 w 51"/>
                  <a:gd name="T7" fmla="*/ 25 h 49"/>
                  <a:gd name="T8" fmla="*/ 26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25"/>
                    </a:lnTo>
                    <a:lnTo>
                      <a:pt x="26" y="49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0" name="Freeform 184"/>
              <p:cNvSpPr>
                <a:spLocks/>
              </p:cNvSpPr>
              <p:nvPr/>
            </p:nvSpPr>
            <p:spPr bwMode="auto">
              <a:xfrm>
                <a:off x="3156" y="1536"/>
                <a:ext cx="56" cy="54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1" name="Freeform 185"/>
              <p:cNvSpPr>
                <a:spLocks/>
              </p:cNvSpPr>
              <p:nvPr/>
            </p:nvSpPr>
            <p:spPr bwMode="auto">
              <a:xfrm>
                <a:off x="3192" y="1459"/>
                <a:ext cx="59" cy="52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24 h 49"/>
                  <a:gd name="T4" fmla="*/ 26 w 51"/>
                  <a:gd name="T5" fmla="*/ 49 h 49"/>
                  <a:gd name="T6" fmla="*/ 0 w 51"/>
                  <a:gd name="T7" fmla="*/ 24 h 49"/>
                  <a:gd name="T8" fmla="*/ 26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24"/>
                    </a:lnTo>
                    <a:lnTo>
                      <a:pt x="26" y="49"/>
                    </a:lnTo>
                    <a:lnTo>
                      <a:pt x="0" y="2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2" name="Freeform 186"/>
              <p:cNvSpPr>
                <a:spLocks/>
              </p:cNvSpPr>
              <p:nvPr/>
            </p:nvSpPr>
            <p:spPr bwMode="auto">
              <a:xfrm>
                <a:off x="3280" y="1320"/>
                <a:ext cx="57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5 h 49"/>
                  <a:gd name="T4" fmla="*/ 25 w 50"/>
                  <a:gd name="T5" fmla="*/ 49 h 49"/>
                  <a:gd name="T6" fmla="*/ 0 w 50"/>
                  <a:gd name="T7" fmla="*/ 25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3" name="Freeform 187"/>
              <p:cNvSpPr>
                <a:spLocks/>
              </p:cNvSpPr>
              <p:nvPr/>
            </p:nvSpPr>
            <p:spPr bwMode="auto">
              <a:xfrm>
                <a:off x="3442" y="1295"/>
                <a:ext cx="57" cy="51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4 h 49"/>
                  <a:gd name="T4" fmla="*/ 25 w 51"/>
                  <a:gd name="T5" fmla="*/ 49 h 49"/>
                  <a:gd name="T6" fmla="*/ 0 w 51"/>
                  <a:gd name="T7" fmla="*/ 24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4" name="Freeform 188"/>
              <p:cNvSpPr>
                <a:spLocks/>
              </p:cNvSpPr>
              <p:nvPr/>
            </p:nvSpPr>
            <p:spPr bwMode="auto">
              <a:xfrm>
                <a:off x="3604" y="1268"/>
                <a:ext cx="57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5 h 49"/>
                  <a:gd name="T4" fmla="*/ 25 w 50"/>
                  <a:gd name="T5" fmla="*/ 49 h 49"/>
                  <a:gd name="T6" fmla="*/ 0 w 50"/>
                  <a:gd name="T7" fmla="*/ 25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5" name="Freeform 189"/>
              <p:cNvSpPr>
                <a:spLocks/>
              </p:cNvSpPr>
              <p:nvPr/>
            </p:nvSpPr>
            <p:spPr bwMode="auto">
              <a:xfrm>
                <a:off x="3757" y="1207"/>
                <a:ext cx="56" cy="53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7" name="Rectangle 191"/>
              <p:cNvSpPr>
                <a:spLocks noChangeArrowheads="1"/>
              </p:cNvSpPr>
              <p:nvPr/>
            </p:nvSpPr>
            <p:spPr bwMode="auto">
              <a:xfrm>
                <a:off x="3116" y="1563"/>
                <a:ext cx="59" cy="53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8" name="Rectangle 192"/>
              <p:cNvSpPr>
                <a:spLocks noChangeArrowheads="1"/>
              </p:cNvSpPr>
              <p:nvPr/>
            </p:nvSpPr>
            <p:spPr bwMode="auto">
              <a:xfrm>
                <a:off x="3156" y="1536"/>
                <a:ext cx="56" cy="54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9" name="Rectangle 193"/>
              <p:cNvSpPr>
                <a:spLocks noChangeArrowheads="1"/>
              </p:cNvSpPr>
              <p:nvPr/>
            </p:nvSpPr>
            <p:spPr bwMode="auto">
              <a:xfrm>
                <a:off x="3192" y="1486"/>
                <a:ext cx="59" cy="5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0" name="Rectangle 194"/>
              <p:cNvSpPr>
                <a:spLocks noChangeArrowheads="1"/>
              </p:cNvSpPr>
              <p:nvPr/>
            </p:nvSpPr>
            <p:spPr bwMode="auto">
              <a:xfrm>
                <a:off x="3280" y="1346"/>
                <a:ext cx="57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1" name="Rectangle 195"/>
              <p:cNvSpPr>
                <a:spLocks noChangeArrowheads="1"/>
              </p:cNvSpPr>
              <p:nvPr/>
            </p:nvSpPr>
            <p:spPr bwMode="auto">
              <a:xfrm>
                <a:off x="3442" y="1338"/>
                <a:ext cx="57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2" name="Rectangle 196"/>
              <p:cNvSpPr>
                <a:spLocks noChangeArrowheads="1"/>
              </p:cNvSpPr>
              <p:nvPr/>
            </p:nvSpPr>
            <p:spPr bwMode="auto">
              <a:xfrm>
                <a:off x="3604" y="1303"/>
                <a:ext cx="57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3" name="Rectangle 197"/>
              <p:cNvSpPr>
                <a:spLocks noChangeArrowheads="1"/>
              </p:cNvSpPr>
              <p:nvPr/>
            </p:nvSpPr>
            <p:spPr bwMode="auto">
              <a:xfrm>
                <a:off x="3757" y="1303"/>
                <a:ext cx="56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4" name="Rectangle 198"/>
              <p:cNvSpPr>
                <a:spLocks noChangeArrowheads="1"/>
              </p:cNvSpPr>
              <p:nvPr/>
            </p:nvSpPr>
            <p:spPr bwMode="auto">
              <a:xfrm>
                <a:off x="5046" y="1303"/>
                <a:ext cx="57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5" name="Freeform 199"/>
              <p:cNvSpPr>
                <a:spLocks/>
              </p:cNvSpPr>
              <p:nvPr/>
            </p:nvSpPr>
            <p:spPr bwMode="auto">
              <a:xfrm>
                <a:off x="3116" y="1685"/>
                <a:ext cx="59" cy="51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6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6" name="Freeform 200"/>
              <p:cNvSpPr>
                <a:spLocks/>
              </p:cNvSpPr>
              <p:nvPr/>
            </p:nvSpPr>
            <p:spPr bwMode="auto">
              <a:xfrm>
                <a:off x="3156" y="1511"/>
                <a:ext cx="56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7" name="Freeform 201"/>
              <p:cNvSpPr>
                <a:spLocks/>
              </p:cNvSpPr>
              <p:nvPr/>
            </p:nvSpPr>
            <p:spPr bwMode="auto">
              <a:xfrm>
                <a:off x="3192" y="1486"/>
                <a:ext cx="59" cy="50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6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8" name="Freeform 202"/>
              <p:cNvSpPr>
                <a:spLocks/>
              </p:cNvSpPr>
              <p:nvPr/>
            </p:nvSpPr>
            <p:spPr bwMode="auto">
              <a:xfrm>
                <a:off x="3280" y="1441"/>
                <a:ext cx="57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9" name="Freeform 203"/>
              <p:cNvSpPr>
                <a:spLocks/>
              </p:cNvSpPr>
              <p:nvPr/>
            </p:nvSpPr>
            <p:spPr bwMode="auto">
              <a:xfrm>
                <a:off x="3442" y="1407"/>
                <a:ext cx="57" cy="52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5 w 51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0">
                    <a:moveTo>
                      <a:pt x="25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0" name="Freeform 204"/>
              <p:cNvSpPr>
                <a:spLocks/>
              </p:cNvSpPr>
              <p:nvPr/>
            </p:nvSpPr>
            <p:spPr bwMode="auto">
              <a:xfrm>
                <a:off x="3604" y="1415"/>
                <a:ext cx="57" cy="53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1" name="Freeform 205"/>
              <p:cNvSpPr>
                <a:spLocks/>
              </p:cNvSpPr>
              <p:nvPr/>
            </p:nvSpPr>
            <p:spPr bwMode="auto">
              <a:xfrm>
                <a:off x="3757" y="1328"/>
                <a:ext cx="56" cy="53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3" name="Rectangle 207"/>
              <p:cNvSpPr>
                <a:spLocks noChangeArrowheads="1"/>
              </p:cNvSpPr>
              <p:nvPr/>
            </p:nvSpPr>
            <p:spPr bwMode="auto">
              <a:xfrm>
                <a:off x="3107" y="1676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4" name="Line 208"/>
              <p:cNvSpPr>
                <a:spLocks noChangeShapeType="1"/>
              </p:cNvSpPr>
              <p:nvPr/>
            </p:nvSpPr>
            <p:spPr bwMode="auto">
              <a:xfrm flipH="1" flipV="1">
                <a:off x="3116" y="1685"/>
                <a:ext cx="30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5" name="Line 209"/>
              <p:cNvSpPr>
                <a:spLocks noChangeShapeType="1"/>
              </p:cNvSpPr>
              <p:nvPr/>
            </p:nvSpPr>
            <p:spPr bwMode="auto">
              <a:xfrm>
                <a:off x="3146" y="1711"/>
                <a:ext cx="29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6" name="Line 210"/>
              <p:cNvSpPr>
                <a:spLocks noChangeShapeType="1"/>
              </p:cNvSpPr>
              <p:nvPr/>
            </p:nvSpPr>
            <p:spPr bwMode="auto">
              <a:xfrm flipH="1">
                <a:off x="3116" y="1711"/>
                <a:ext cx="30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7" name="Line 211"/>
              <p:cNvSpPr>
                <a:spLocks noChangeShapeType="1"/>
              </p:cNvSpPr>
              <p:nvPr/>
            </p:nvSpPr>
            <p:spPr bwMode="auto">
              <a:xfrm flipV="1">
                <a:off x="3146" y="1685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8" name="Rectangle 212"/>
              <p:cNvSpPr>
                <a:spLocks noChangeArrowheads="1"/>
              </p:cNvSpPr>
              <p:nvPr/>
            </p:nvSpPr>
            <p:spPr bwMode="auto">
              <a:xfrm>
                <a:off x="3146" y="1493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9" name="Line 213"/>
              <p:cNvSpPr>
                <a:spLocks noChangeShapeType="1"/>
              </p:cNvSpPr>
              <p:nvPr/>
            </p:nvSpPr>
            <p:spPr bwMode="auto">
              <a:xfrm flipH="1" flipV="1">
                <a:off x="3156" y="1503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0" name="Line 214"/>
              <p:cNvSpPr>
                <a:spLocks noChangeShapeType="1"/>
              </p:cNvSpPr>
              <p:nvPr/>
            </p:nvSpPr>
            <p:spPr bwMode="auto">
              <a:xfrm>
                <a:off x="3184" y="1528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1" name="Line 215"/>
              <p:cNvSpPr>
                <a:spLocks noChangeShapeType="1"/>
              </p:cNvSpPr>
              <p:nvPr/>
            </p:nvSpPr>
            <p:spPr bwMode="auto">
              <a:xfrm flipH="1">
                <a:off x="3156" y="1528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2" name="Line 216"/>
              <p:cNvSpPr>
                <a:spLocks noChangeShapeType="1"/>
              </p:cNvSpPr>
              <p:nvPr/>
            </p:nvSpPr>
            <p:spPr bwMode="auto">
              <a:xfrm flipV="1">
                <a:off x="3184" y="1503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3" name="Rectangle 217"/>
              <p:cNvSpPr>
                <a:spLocks noChangeArrowheads="1"/>
              </p:cNvSpPr>
              <p:nvPr/>
            </p:nvSpPr>
            <p:spPr bwMode="auto">
              <a:xfrm>
                <a:off x="3184" y="1528"/>
                <a:ext cx="9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4" name="Line 218"/>
              <p:cNvSpPr>
                <a:spLocks noChangeShapeType="1"/>
              </p:cNvSpPr>
              <p:nvPr/>
            </p:nvSpPr>
            <p:spPr bwMode="auto">
              <a:xfrm flipH="1" flipV="1">
                <a:off x="3192" y="1536"/>
                <a:ext cx="30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5" name="Line 219"/>
              <p:cNvSpPr>
                <a:spLocks noChangeShapeType="1"/>
              </p:cNvSpPr>
              <p:nvPr/>
            </p:nvSpPr>
            <p:spPr bwMode="auto">
              <a:xfrm>
                <a:off x="3222" y="1563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6" name="Line 220"/>
              <p:cNvSpPr>
                <a:spLocks noChangeShapeType="1"/>
              </p:cNvSpPr>
              <p:nvPr/>
            </p:nvSpPr>
            <p:spPr bwMode="auto">
              <a:xfrm flipH="1">
                <a:off x="3192" y="1563"/>
                <a:ext cx="30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7" name="Line 221"/>
              <p:cNvSpPr>
                <a:spLocks noChangeShapeType="1"/>
              </p:cNvSpPr>
              <p:nvPr/>
            </p:nvSpPr>
            <p:spPr bwMode="auto">
              <a:xfrm flipV="1">
                <a:off x="3222" y="1536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8" name="Rectangle 222"/>
              <p:cNvSpPr>
                <a:spLocks noChangeArrowheads="1"/>
              </p:cNvSpPr>
              <p:nvPr/>
            </p:nvSpPr>
            <p:spPr bwMode="auto">
              <a:xfrm>
                <a:off x="3269" y="1650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9" name="Line 223"/>
              <p:cNvSpPr>
                <a:spLocks noChangeShapeType="1"/>
              </p:cNvSpPr>
              <p:nvPr/>
            </p:nvSpPr>
            <p:spPr bwMode="auto">
              <a:xfrm flipH="1" flipV="1">
                <a:off x="3280" y="1659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0" name="Line 224"/>
              <p:cNvSpPr>
                <a:spLocks noChangeShapeType="1"/>
              </p:cNvSpPr>
              <p:nvPr/>
            </p:nvSpPr>
            <p:spPr bwMode="auto">
              <a:xfrm>
                <a:off x="3308" y="1685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1" name="Line 225"/>
              <p:cNvSpPr>
                <a:spLocks noChangeShapeType="1"/>
              </p:cNvSpPr>
              <p:nvPr/>
            </p:nvSpPr>
            <p:spPr bwMode="auto">
              <a:xfrm flipH="1">
                <a:off x="3280" y="1685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2" name="Line 226"/>
              <p:cNvSpPr>
                <a:spLocks noChangeShapeType="1"/>
              </p:cNvSpPr>
              <p:nvPr/>
            </p:nvSpPr>
            <p:spPr bwMode="auto">
              <a:xfrm flipV="1">
                <a:off x="3308" y="1659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3" name="Rectangle 227"/>
              <p:cNvSpPr>
                <a:spLocks noChangeArrowheads="1"/>
              </p:cNvSpPr>
              <p:nvPr/>
            </p:nvSpPr>
            <p:spPr bwMode="auto">
              <a:xfrm>
                <a:off x="3432" y="1736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4" name="Line 228"/>
              <p:cNvSpPr>
                <a:spLocks noChangeShapeType="1"/>
              </p:cNvSpPr>
              <p:nvPr/>
            </p:nvSpPr>
            <p:spPr bwMode="auto">
              <a:xfrm flipH="1" flipV="1">
                <a:off x="3442" y="174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5" name="Line 229"/>
              <p:cNvSpPr>
                <a:spLocks noChangeShapeType="1"/>
              </p:cNvSpPr>
              <p:nvPr/>
            </p:nvSpPr>
            <p:spPr bwMode="auto">
              <a:xfrm>
                <a:off x="3470" y="1771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6" name="Line 230"/>
              <p:cNvSpPr>
                <a:spLocks noChangeShapeType="1"/>
              </p:cNvSpPr>
              <p:nvPr/>
            </p:nvSpPr>
            <p:spPr bwMode="auto">
              <a:xfrm flipH="1">
                <a:off x="3442" y="1771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7" name="Line 231"/>
              <p:cNvSpPr>
                <a:spLocks noChangeShapeType="1"/>
              </p:cNvSpPr>
              <p:nvPr/>
            </p:nvSpPr>
            <p:spPr bwMode="auto">
              <a:xfrm flipV="1">
                <a:off x="3470" y="1744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8" name="Rectangle 232"/>
              <p:cNvSpPr>
                <a:spLocks noChangeArrowheads="1"/>
              </p:cNvSpPr>
              <p:nvPr/>
            </p:nvSpPr>
            <p:spPr bwMode="auto">
              <a:xfrm>
                <a:off x="3593" y="1650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9" name="Line 233"/>
              <p:cNvSpPr>
                <a:spLocks noChangeShapeType="1"/>
              </p:cNvSpPr>
              <p:nvPr/>
            </p:nvSpPr>
            <p:spPr bwMode="auto">
              <a:xfrm flipH="1" flipV="1">
                <a:off x="3604" y="1659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0" name="Line 234"/>
              <p:cNvSpPr>
                <a:spLocks noChangeShapeType="1"/>
              </p:cNvSpPr>
              <p:nvPr/>
            </p:nvSpPr>
            <p:spPr bwMode="auto">
              <a:xfrm>
                <a:off x="3632" y="1685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1" name="Line 235"/>
              <p:cNvSpPr>
                <a:spLocks noChangeShapeType="1"/>
              </p:cNvSpPr>
              <p:nvPr/>
            </p:nvSpPr>
            <p:spPr bwMode="auto">
              <a:xfrm flipH="1">
                <a:off x="3604" y="1685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2" name="Line 236"/>
              <p:cNvSpPr>
                <a:spLocks noChangeShapeType="1"/>
              </p:cNvSpPr>
              <p:nvPr/>
            </p:nvSpPr>
            <p:spPr bwMode="auto">
              <a:xfrm flipV="1">
                <a:off x="3632" y="1659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3" name="Rectangle 237"/>
              <p:cNvSpPr>
                <a:spLocks noChangeArrowheads="1"/>
              </p:cNvSpPr>
              <p:nvPr/>
            </p:nvSpPr>
            <p:spPr bwMode="auto">
              <a:xfrm>
                <a:off x="3746" y="1676"/>
                <a:ext cx="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4" name="Line 238"/>
              <p:cNvSpPr>
                <a:spLocks noChangeShapeType="1"/>
              </p:cNvSpPr>
              <p:nvPr/>
            </p:nvSpPr>
            <p:spPr bwMode="auto">
              <a:xfrm flipH="1" flipV="1">
                <a:off x="3757" y="1685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5" name="Line 239"/>
              <p:cNvSpPr>
                <a:spLocks noChangeShapeType="1"/>
              </p:cNvSpPr>
              <p:nvPr/>
            </p:nvSpPr>
            <p:spPr bwMode="auto">
              <a:xfrm>
                <a:off x="3785" y="1711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6" name="Line 240"/>
              <p:cNvSpPr>
                <a:spLocks noChangeShapeType="1"/>
              </p:cNvSpPr>
              <p:nvPr/>
            </p:nvSpPr>
            <p:spPr bwMode="auto">
              <a:xfrm flipH="1">
                <a:off x="3757" y="1711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7" name="Line 241"/>
              <p:cNvSpPr>
                <a:spLocks noChangeShapeType="1"/>
              </p:cNvSpPr>
              <p:nvPr/>
            </p:nvSpPr>
            <p:spPr bwMode="auto">
              <a:xfrm flipV="1">
                <a:off x="3785" y="1685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9" name="Line 243"/>
              <p:cNvSpPr>
                <a:spLocks noChangeShapeType="1"/>
              </p:cNvSpPr>
              <p:nvPr/>
            </p:nvSpPr>
            <p:spPr bwMode="auto">
              <a:xfrm flipH="1" flipV="1">
                <a:off x="5046" y="1720"/>
                <a:ext cx="28" cy="24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0" name="Line 244"/>
              <p:cNvSpPr>
                <a:spLocks noChangeShapeType="1"/>
              </p:cNvSpPr>
              <p:nvPr/>
            </p:nvSpPr>
            <p:spPr bwMode="auto">
              <a:xfrm>
                <a:off x="5074" y="1744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1" name="Line 245"/>
              <p:cNvSpPr>
                <a:spLocks noChangeShapeType="1"/>
              </p:cNvSpPr>
              <p:nvPr/>
            </p:nvSpPr>
            <p:spPr bwMode="auto">
              <a:xfrm flipH="1">
                <a:off x="5046" y="174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2" name="Line 246"/>
              <p:cNvSpPr>
                <a:spLocks noChangeShapeType="1"/>
              </p:cNvSpPr>
              <p:nvPr/>
            </p:nvSpPr>
            <p:spPr bwMode="auto">
              <a:xfrm flipV="1">
                <a:off x="5074" y="1720"/>
                <a:ext cx="29" cy="24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3" name="Rectangle 247"/>
              <p:cNvSpPr>
                <a:spLocks noChangeArrowheads="1"/>
              </p:cNvSpPr>
              <p:nvPr/>
            </p:nvSpPr>
            <p:spPr bwMode="auto">
              <a:xfrm>
                <a:off x="3107" y="1528"/>
                <a:ext cx="9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4" name="Line 248"/>
              <p:cNvSpPr>
                <a:spLocks noChangeShapeType="1"/>
              </p:cNvSpPr>
              <p:nvPr/>
            </p:nvSpPr>
            <p:spPr bwMode="auto">
              <a:xfrm flipH="1" flipV="1">
                <a:off x="3116" y="1536"/>
                <a:ext cx="30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5" name="Line 249"/>
              <p:cNvSpPr>
                <a:spLocks noChangeShapeType="1"/>
              </p:cNvSpPr>
              <p:nvPr/>
            </p:nvSpPr>
            <p:spPr bwMode="auto">
              <a:xfrm>
                <a:off x="3146" y="1563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6" name="Line 250"/>
              <p:cNvSpPr>
                <a:spLocks noChangeShapeType="1"/>
              </p:cNvSpPr>
              <p:nvPr/>
            </p:nvSpPr>
            <p:spPr bwMode="auto">
              <a:xfrm flipH="1">
                <a:off x="3116" y="1563"/>
                <a:ext cx="30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7" name="Line 251"/>
              <p:cNvSpPr>
                <a:spLocks noChangeShapeType="1"/>
              </p:cNvSpPr>
              <p:nvPr/>
            </p:nvSpPr>
            <p:spPr bwMode="auto">
              <a:xfrm flipV="1">
                <a:off x="3146" y="1536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8" name="Line 252"/>
              <p:cNvSpPr>
                <a:spLocks noChangeShapeType="1"/>
              </p:cNvSpPr>
              <p:nvPr/>
            </p:nvSpPr>
            <p:spPr bwMode="auto">
              <a:xfrm flipV="1">
                <a:off x="3146" y="1536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9" name="Line 253"/>
              <p:cNvSpPr>
                <a:spLocks noChangeShapeType="1"/>
              </p:cNvSpPr>
              <p:nvPr/>
            </p:nvSpPr>
            <p:spPr bwMode="auto">
              <a:xfrm>
                <a:off x="3146" y="1563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0" name="Rectangle 254"/>
              <p:cNvSpPr>
                <a:spLocks noChangeArrowheads="1"/>
              </p:cNvSpPr>
              <p:nvPr/>
            </p:nvSpPr>
            <p:spPr bwMode="auto">
              <a:xfrm>
                <a:off x="3146" y="1528"/>
                <a:ext cx="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1" name="Line 255"/>
              <p:cNvSpPr>
                <a:spLocks noChangeShapeType="1"/>
              </p:cNvSpPr>
              <p:nvPr/>
            </p:nvSpPr>
            <p:spPr bwMode="auto">
              <a:xfrm flipH="1" flipV="1">
                <a:off x="3156" y="1536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2" name="Line 256"/>
              <p:cNvSpPr>
                <a:spLocks noChangeShapeType="1"/>
              </p:cNvSpPr>
              <p:nvPr/>
            </p:nvSpPr>
            <p:spPr bwMode="auto">
              <a:xfrm>
                <a:off x="3184" y="1563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3" name="Line 257"/>
              <p:cNvSpPr>
                <a:spLocks noChangeShapeType="1"/>
              </p:cNvSpPr>
              <p:nvPr/>
            </p:nvSpPr>
            <p:spPr bwMode="auto">
              <a:xfrm flipH="1">
                <a:off x="3156" y="1563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4" name="Line 258"/>
              <p:cNvSpPr>
                <a:spLocks noChangeShapeType="1"/>
              </p:cNvSpPr>
              <p:nvPr/>
            </p:nvSpPr>
            <p:spPr bwMode="auto">
              <a:xfrm flipV="1">
                <a:off x="3184" y="1536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5" name="Line 259"/>
              <p:cNvSpPr>
                <a:spLocks noChangeShapeType="1"/>
              </p:cNvSpPr>
              <p:nvPr/>
            </p:nvSpPr>
            <p:spPr bwMode="auto">
              <a:xfrm flipV="1">
                <a:off x="3184" y="1536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6" name="Line 260"/>
              <p:cNvSpPr>
                <a:spLocks noChangeShapeType="1"/>
              </p:cNvSpPr>
              <p:nvPr/>
            </p:nvSpPr>
            <p:spPr bwMode="auto">
              <a:xfrm>
                <a:off x="3184" y="1563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7" name="Rectangle 261"/>
              <p:cNvSpPr>
                <a:spLocks noChangeArrowheads="1"/>
              </p:cNvSpPr>
              <p:nvPr/>
            </p:nvSpPr>
            <p:spPr bwMode="auto">
              <a:xfrm>
                <a:off x="3184" y="1676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8" name="Line 262"/>
              <p:cNvSpPr>
                <a:spLocks noChangeShapeType="1"/>
              </p:cNvSpPr>
              <p:nvPr/>
            </p:nvSpPr>
            <p:spPr bwMode="auto">
              <a:xfrm flipH="1" flipV="1">
                <a:off x="3192" y="1685"/>
                <a:ext cx="30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9" name="Line 263"/>
              <p:cNvSpPr>
                <a:spLocks noChangeShapeType="1"/>
              </p:cNvSpPr>
              <p:nvPr/>
            </p:nvSpPr>
            <p:spPr bwMode="auto">
              <a:xfrm>
                <a:off x="3222" y="1711"/>
                <a:ext cx="29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0" name="Line 264"/>
              <p:cNvSpPr>
                <a:spLocks noChangeShapeType="1"/>
              </p:cNvSpPr>
              <p:nvPr/>
            </p:nvSpPr>
            <p:spPr bwMode="auto">
              <a:xfrm flipH="1">
                <a:off x="3192" y="1711"/>
                <a:ext cx="30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1" name="Line 265"/>
              <p:cNvSpPr>
                <a:spLocks noChangeShapeType="1"/>
              </p:cNvSpPr>
              <p:nvPr/>
            </p:nvSpPr>
            <p:spPr bwMode="auto">
              <a:xfrm flipV="1">
                <a:off x="3222" y="1685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2" name="Line 266"/>
              <p:cNvSpPr>
                <a:spLocks noChangeShapeType="1"/>
              </p:cNvSpPr>
              <p:nvPr/>
            </p:nvSpPr>
            <p:spPr bwMode="auto">
              <a:xfrm flipV="1">
                <a:off x="3222" y="1685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3" name="Line 267"/>
              <p:cNvSpPr>
                <a:spLocks noChangeShapeType="1"/>
              </p:cNvSpPr>
              <p:nvPr/>
            </p:nvSpPr>
            <p:spPr bwMode="auto">
              <a:xfrm>
                <a:off x="3222" y="1711"/>
                <a:ext cx="1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4" name="Rectangle 268"/>
              <p:cNvSpPr>
                <a:spLocks noChangeArrowheads="1"/>
              </p:cNvSpPr>
              <p:nvPr/>
            </p:nvSpPr>
            <p:spPr bwMode="auto">
              <a:xfrm>
                <a:off x="3269" y="1988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5" name="Line 269"/>
              <p:cNvSpPr>
                <a:spLocks noChangeShapeType="1"/>
              </p:cNvSpPr>
              <p:nvPr/>
            </p:nvSpPr>
            <p:spPr bwMode="auto">
              <a:xfrm flipH="1" flipV="1">
                <a:off x="3280" y="1997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6" name="Line 270"/>
              <p:cNvSpPr>
                <a:spLocks noChangeShapeType="1"/>
              </p:cNvSpPr>
              <p:nvPr/>
            </p:nvSpPr>
            <p:spPr bwMode="auto">
              <a:xfrm>
                <a:off x="3308" y="2023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7" name="Line 271"/>
              <p:cNvSpPr>
                <a:spLocks noChangeShapeType="1"/>
              </p:cNvSpPr>
              <p:nvPr/>
            </p:nvSpPr>
            <p:spPr bwMode="auto">
              <a:xfrm flipH="1">
                <a:off x="3280" y="2023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8" name="Line 272"/>
              <p:cNvSpPr>
                <a:spLocks noChangeShapeType="1"/>
              </p:cNvSpPr>
              <p:nvPr/>
            </p:nvSpPr>
            <p:spPr bwMode="auto">
              <a:xfrm flipV="1">
                <a:off x="3308" y="1997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9" name="Line 273"/>
              <p:cNvSpPr>
                <a:spLocks noChangeShapeType="1"/>
              </p:cNvSpPr>
              <p:nvPr/>
            </p:nvSpPr>
            <p:spPr bwMode="auto">
              <a:xfrm flipV="1">
                <a:off x="3308" y="1997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0" name="Line 274"/>
              <p:cNvSpPr>
                <a:spLocks noChangeShapeType="1"/>
              </p:cNvSpPr>
              <p:nvPr/>
            </p:nvSpPr>
            <p:spPr bwMode="auto">
              <a:xfrm>
                <a:off x="3308" y="2023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1" name="Rectangle 275"/>
              <p:cNvSpPr>
                <a:spLocks noChangeArrowheads="1"/>
              </p:cNvSpPr>
              <p:nvPr/>
            </p:nvSpPr>
            <p:spPr bwMode="auto">
              <a:xfrm>
                <a:off x="3432" y="2205"/>
                <a:ext cx="9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2" name="Line 276"/>
              <p:cNvSpPr>
                <a:spLocks noChangeShapeType="1"/>
              </p:cNvSpPr>
              <p:nvPr/>
            </p:nvSpPr>
            <p:spPr bwMode="auto">
              <a:xfrm flipH="1" flipV="1">
                <a:off x="3442" y="2215"/>
                <a:ext cx="28" cy="24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3" name="Line 277"/>
              <p:cNvSpPr>
                <a:spLocks noChangeShapeType="1"/>
              </p:cNvSpPr>
              <p:nvPr/>
            </p:nvSpPr>
            <p:spPr bwMode="auto">
              <a:xfrm>
                <a:off x="3470" y="2239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4" name="Line 278"/>
              <p:cNvSpPr>
                <a:spLocks noChangeShapeType="1"/>
              </p:cNvSpPr>
              <p:nvPr/>
            </p:nvSpPr>
            <p:spPr bwMode="auto">
              <a:xfrm flipH="1">
                <a:off x="3442" y="2239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5" name="Line 279"/>
              <p:cNvSpPr>
                <a:spLocks noChangeShapeType="1"/>
              </p:cNvSpPr>
              <p:nvPr/>
            </p:nvSpPr>
            <p:spPr bwMode="auto">
              <a:xfrm flipV="1">
                <a:off x="3470" y="2215"/>
                <a:ext cx="29" cy="24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6" name="Line 280"/>
              <p:cNvSpPr>
                <a:spLocks noChangeShapeType="1"/>
              </p:cNvSpPr>
              <p:nvPr/>
            </p:nvSpPr>
            <p:spPr bwMode="auto">
              <a:xfrm flipV="1">
                <a:off x="3470" y="2215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7" name="Line 281"/>
              <p:cNvSpPr>
                <a:spLocks noChangeShapeType="1"/>
              </p:cNvSpPr>
              <p:nvPr/>
            </p:nvSpPr>
            <p:spPr bwMode="auto">
              <a:xfrm>
                <a:off x="3470" y="2239"/>
                <a:ext cx="0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8" name="Rectangle 282"/>
              <p:cNvSpPr>
                <a:spLocks noChangeArrowheads="1"/>
              </p:cNvSpPr>
              <p:nvPr/>
            </p:nvSpPr>
            <p:spPr bwMode="auto">
              <a:xfrm>
                <a:off x="3593" y="2222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9" name="Line 283"/>
              <p:cNvSpPr>
                <a:spLocks noChangeShapeType="1"/>
              </p:cNvSpPr>
              <p:nvPr/>
            </p:nvSpPr>
            <p:spPr bwMode="auto">
              <a:xfrm flipH="1" flipV="1">
                <a:off x="3604" y="2231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0" name="Line 284"/>
              <p:cNvSpPr>
                <a:spLocks noChangeShapeType="1"/>
              </p:cNvSpPr>
              <p:nvPr/>
            </p:nvSpPr>
            <p:spPr bwMode="auto">
              <a:xfrm>
                <a:off x="3632" y="2257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1" name="Line 285"/>
              <p:cNvSpPr>
                <a:spLocks noChangeShapeType="1"/>
              </p:cNvSpPr>
              <p:nvPr/>
            </p:nvSpPr>
            <p:spPr bwMode="auto">
              <a:xfrm flipH="1">
                <a:off x="3604" y="2257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2" name="Line 286"/>
              <p:cNvSpPr>
                <a:spLocks noChangeShapeType="1"/>
              </p:cNvSpPr>
              <p:nvPr/>
            </p:nvSpPr>
            <p:spPr bwMode="auto">
              <a:xfrm flipV="1">
                <a:off x="3632" y="2231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3" name="Line 287"/>
              <p:cNvSpPr>
                <a:spLocks noChangeShapeType="1"/>
              </p:cNvSpPr>
              <p:nvPr/>
            </p:nvSpPr>
            <p:spPr bwMode="auto">
              <a:xfrm flipV="1">
                <a:off x="3632" y="2231"/>
                <a:ext cx="2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4" name="Line 288"/>
              <p:cNvSpPr>
                <a:spLocks noChangeShapeType="1"/>
              </p:cNvSpPr>
              <p:nvPr/>
            </p:nvSpPr>
            <p:spPr bwMode="auto">
              <a:xfrm>
                <a:off x="3632" y="2257"/>
                <a:ext cx="2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5" name="Rectangle 289"/>
              <p:cNvSpPr>
                <a:spLocks noChangeArrowheads="1"/>
              </p:cNvSpPr>
              <p:nvPr/>
            </p:nvSpPr>
            <p:spPr bwMode="auto">
              <a:xfrm>
                <a:off x="3746" y="2239"/>
                <a:ext cx="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6" name="Line 290"/>
              <p:cNvSpPr>
                <a:spLocks noChangeShapeType="1"/>
              </p:cNvSpPr>
              <p:nvPr/>
            </p:nvSpPr>
            <p:spPr bwMode="auto">
              <a:xfrm flipH="1" flipV="1">
                <a:off x="3757" y="2249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7" name="Line 291"/>
              <p:cNvSpPr>
                <a:spLocks noChangeShapeType="1"/>
              </p:cNvSpPr>
              <p:nvPr/>
            </p:nvSpPr>
            <p:spPr bwMode="auto">
              <a:xfrm>
                <a:off x="3785" y="227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8" name="Line 292"/>
              <p:cNvSpPr>
                <a:spLocks noChangeShapeType="1"/>
              </p:cNvSpPr>
              <p:nvPr/>
            </p:nvSpPr>
            <p:spPr bwMode="auto">
              <a:xfrm flipH="1">
                <a:off x="3757" y="227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9" name="Line 293"/>
              <p:cNvSpPr>
                <a:spLocks noChangeShapeType="1"/>
              </p:cNvSpPr>
              <p:nvPr/>
            </p:nvSpPr>
            <p:spPr bwMode="auto">
              <a:xfrm flipV="1">
                <a:off x="3785" y="2249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0" name="Line 294"/>
              <p:cNvSpPr>
                <a:spLocks noChangeShapeType="1"/>
              </p:cNvSpPr>
              <p:nvPr/>
            </p:nvSpPr>
            <p:spPr bwMode="auto">
              <a:xfrm flipV="1">
                <a:off x="3785" y="2249"/>
                <a:ext cx="1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1" name="Line 295"/>
              <p:cNvSpPr>
                <a:spLocks noChangeShapeType="1"/>
              </p:cNvSpPr>
              <p:nvPr/>
            </p:nvSpPr>
            <p:spPr bwMode="auto">
              <a:xfrm>
                <a:off x="3785" y="2274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3" name="Line 297"/>
              <p:cNvSpPr>
                <a:spLocks noChangeShapeType="1"/>
              </p:cNvSpPr>
              <p:nvPr/>
            </p:nvSpPr>
            <p:spPr bwMode="auto">
              <a:xfrm flipH="1" flipV="1">
                <a:off x="5046" y="227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4" name="Line 298"/>
              <p:cNvSpPr>
                <a:spLocks noChangeShapeType="1"/>
              </p:cNvSpPr>
              <p:nvPr/>
            </p:nvSpPr>
            <p:spPr bwMode="auto">
              <a:xfrm>
                <a:off x="5074" y="2301"/>
                <a:ext cx="29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5" name="Line 299"/>
              <p:cNvSpPr>
                <a:spLocks noChangeShapeType="1"/>
              </p:cNvSpPr>
              <p:nvPr/>
            </p:nvSpPr>
            <p:spPr bwMode="auto">
              <a:xfrm flipH="1">
                <a:off x="5046" y="2301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6" name="Line 300"/>
              <p:cNvSpPr>
                <a:spLocks noChangeShapeType="1"/>
              </p:cNvSpPr>
              <p:nvPr/>
            </p:nvSpPr>
            <p:spPr bwMode="auto">
              <a:xfrm flipV="1">
                <a:off x="5074" y="2274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7" name="Line 301"/>
              <p:cNvSpPr>
                <a:spLocks noChangeShapeType="1"/>
              </p:cNvSpPr>
              <p:nvPr/>
            </p:nvSpPr>
            <p:spPr bwMode="auto">
              <a:xfrm flipV="1">
                <a:off x="5074" y="2274"/>
                <a:ext cx="2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8" name="Line 302"/>
              <p:cNvSpPr>
                <a:spLocks noChangeShapeType="1"/>
              </p:cNvSpPr>
              <p:nvPr/>
            </p:nvSpPr>
            <p:spPr bwMode="auto">
              <a:xfrm>
                <a:off x="5074" y="2301"/>
                <a:ext cx="2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9" name="Oval 303"/>
              <p:cNvSpPr>
                <a:spLocks noChangeArrowheads="1"/>
              </p:cNvSpPr>
              <p:nvPr/>
            </p:nvSpPr>
            <p:spPr bwMode="auto">
              <a:xfrm>
                <a:off x="3116" y="1536"/>
                <a:ext cx="59" cy="54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0" name="Oval 304"/>
              <p:cNvSpPr>
                <a:spLocks noChangeArrowheads="1"/>
              </p:cNvSpPr>
              <p:nvPr/>
            </p:nvSpPr>
            <p:spPr bwMode="auto">
              <a:xfrm>
                <a:off x="3156" y="1815"/>
                <a:ext cx="56" cy="52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1" name="Oval 305"/>
              <p:cNvSpPr>
                <a:spLocks noChangeArrowheads="1"/>
              </p:cNvSpPr>
              <p:nvPr/>
            </p:nvSpPr>
            <p:spPr bwMode="auto">
              <a:xfrm>
                <a:off x="3192" y="2101"/>
                <a:ext cx="59" cy="52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2" name="Oval 306"/>
              <p:cNvSpPr>
                <a:spLocks noChangeArrowheads="1"/>
              </p:cNvSpPr>
              <p:nvPr/>
            </p:nvSpPr>
            <p:spPr bwMode="auto">
              <a:xfrm>
                <a:off x="3280" y="2239"/>
                <a:ext cx="57" cy="52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3" name="Oval 307"/>
              <p:cNvSpPr>
                <a:spLocks noChangeArrowheads="1"/>
              </p:cNvSpPr>
              <p:nvPr/>
            </p:nvSpPr>
            <p:spPr bwMode="auto">
              <a:xfrm>
                <a:off x="3442" y="2257"/>
                <a:ext cx="57" cy="52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4" name="Oval 308"/>
              <p:cNvSpPr>
                <a:spLocks noChangeArrowheads="1"/>
              </p:cNvSpPr>
              <p:nvPr/>
            </p:nvSpPr>
            <p:spPr bwMode="auto">
              <a:xfrm>
                <a:off x="3604" y="2284"/>
                <a:ext cx="57" cy="50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5" name="Oval 309"/>
              <p:cNvSpPr>
                <a:spLocks noChangeArrowheads="1"/>
              </p:cNvSpPr>
              <p:nvPr/>
            </p:nvSpPr>
            <p:spPr bwMode="auto">
              <a:xfrm>
                <a:off x="3757" y="2291"/>
                <a:ext cx="56" cy="54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6" name="Oval 310"/>
              <p:cNvSpPr>
                <a:spLocks noChangeArrowheads="1"/>
              </p:cNvSpPr>
              <p:nvPr/>
            </p:nvSpPr>
            <p:spPr bwMode="auto">
              <a:xfrm>
                <a:off x="5046" y="2326"/>
                <a:ext cx="57" cy="53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7" name="Rectangle 311"/>
              <p:cNvSpPr>
                <a:spLocks noChangeArrowheads="1"/>
              </p:cNvSpPr>
              <p:nvPr/>
            </p:nvSpPr>
            <p:spPr bwMode="auto">
              <a:xfrm>
                <a:off x="3107" y="1493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8" name="Line 312"/>
              <p:cNvSpPr>
                <a:spLocks noChangeShapeType="1"/>
              </p:cNvSpPr>
              <p:nvPr/>
            </p:nvSpPr>
            <p:spPr bwMode="auto">
              <a:xfrm flipV="1">
                <a:off x="3146" y="1503"/>
                <a:ext cx="1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9" name="Line 313"/>
              <p:cNvSpPr>
                <a:spLocks noChangeShapeType="1"/>
              </p:cNvSpPr>
              <p:nvPr/>
            </p:nvSpPr>
            <p:spPr bwMode="auto">
              <a:xfrm>
                <a:off x="3146" y="1528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0" name="Line 314"/>
              <p:cNvSpPr>
                <a:spLocks noChangeShapeType="1"/>
              </p:cNvSpPr>
              <p:nvPr/>
            </p:nvSpPr>
            <p:spPr bwMode="auto">
              <a:xfrm flipH="1">
                <a:off x="3116" y="1528"/>
                <a:ext cx="30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1" name="Line 315"/>
              <p:cNvSpPr>
                <a:spLocks noChangeShapeType="1"/>
              </p:cNvSpPr>
              <p:nvPr/>
            </p:nvSpPr>
            <p:spPr bwMode="auto">
              <a:xfrm>
                <a:off x="3146" y="1528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2" name="Rectangle 316"/>
              <p:cNvSpPr>
                <a:spLocks noChangeArrowheads="1"/>
              </p:cNvSpPr>
              <p:nvPr/>
            </p:nvSpPr>
            <p:spPr bwMode="auto">
              <a:xfrm>
                <a:off x="3146" y="2161"/>
                <a:ext cx="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3" name="Line 317"/>
              <p:cNvSpPr>
                <a:spLocks noChangeShapeType="1"/>
              </p:cNvSpPr>
              <p:nvPr/>
            </p:nvSpPr>
            <p:spPr bwMode="auto">
              <a:xfrm flipV="1">
                <a:off x="3184" y="2170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4" name="Line 318"/>
              <p:cNvSpPr>
                <a:spLocks noChangeShapeType="1"/>
              </p:cNvSpPr>
              <p:nvPr/>
            </p:nvSpPr>
            <p:spPr bwMode="auto">
              <a:xfrm>
                <a:off x="3184" y="2196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5" name="Line 319"/>
              <p:cNvSpPr>
                <a:spLocks noChangeShapeType="1"/>
              </p:cNvSpPr>
              <p:nvPr/>
            </p:nvSpPr>
            <p:spPr bwMode="auto">
              <a:xfrm flipH="1">
                <a:off x="3156" y="2196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6" name="Line 320"/>
              <p:cNvSpPr>
                <a:spLocks noChangeShapeType="1"/>
              </p:cNvSpPr>
              <p:nvPr/>
            </p:nvSpPr>
            <p:spPr bwMode="auto">
              <a:xfrm>
                <a:off x="3184" y="2196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7" name="Rectangle 321"/>
              <p:cNvSpPr>
                <a:spLocks noChangeArrowheads="1"/>
              </p:cNvSpPr>
              <p:nvPr/>
            </p:nvSpPr>
            <p:spPr bwMode="auto">
              <a:xfrm>
                <a:off x="3184" y="2301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8" name="Line 322"/>
              <p:cNvSpPr>
                <a:spLocks noChangeShapeType="1"/>
              </p:cNvSpPr>
              <p:nvPr/>
            </p:nvSpPr>
            <p:spPr bwMode="auto">
              <a:xfrm flipV="1">
                <a:off x="3222" y="2309"/>
                <a:ext cx="1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9" name="Line 323"/>
              <p:cNvSpPr>
                <a:spLocks noChangeShapeType="1"/>
              </p:cNvSpPr>
              <p:nvPr/>
            </p:nvSpPr>
            <p:spPr bwMode="auto">
              <a:xfrm>
                <a:off x="3222" y="2334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0" name="Line 324"/>
              <p:cNvSpPr>
                <a:spLocks noChangeShapeType="1"/>
              </p:cNvSpPr>
              <p:nvPr/>
            </p:nvSpPr>
            <p:spPr bwMode="auto">
              <a:xfrm flipH="1">
                <a:off x="3192" y="2334"/>
                <a:ext cx="30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1" name="Line 325"/>
              <p:cNvSpPr>
                <a:spLocks noChangeShapeType="1"/>
              </p:cNvSpPr>
              <p:nvPr/>
            </p:nvSpPr>
            <p:spPr bwMode="auto">
              <a:xfrm>
                <a:off x="3222" y="2334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2" name="Rectangle 326"/>
              <p:cNvSpPr>
                <a:spLocks noChangeArrowheads="1"/>
              </p:cNvSpPr>
              <p:nvPr/>
            </p:nvSpPr>
            <p:spPr bwMode="auto">
              <a:xfrm>
                <a:off x="3269" y="2334"/>
                <a:ext cx="96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3" name="Line 327"/>
              <p:cNvSpPr>
                <a:spLocks noChangeShapeType="1"/>
              </p:cNvSpPr>
              <p:nvPr/>
            </p:nvSpPr>
            <p:spPr bwMode="auto">
              <a:xfrm flipV="1">
                <a:off x="3308" y="2345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4" name="Line 328"/>
              <p:cNvSpPr>
                <a:spLocks noChangeShapeType="1"/>
              </p:cNvSpPr>
              <p:nvPr/>
            </p:nvSpPr>
            <p:spPr bwMode="auto">
              <a:xfrm>
                <a:off x="3308" y="2369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5" name="Line 329"/>
              <p:cNvSpPr>
                <a:spLocks noChangeShapeType="1"/>
              </p:cNvSpPr>
              <p:nvPr/>
            </p:nvSpPr>
            <p:spPr bwMode="auto">
              <a:xfrm flipH="1">
                <a:off x="3280" y="2369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6" name="Line 330"/>
              <p:cNvSpPr>
                <a:spLocks noChangeShapeType="1"/>
              </p:cNvSpPr>
              <p:nvPr/>
            </p:nvSpPr>
            <p:spPr bwMode="auto">
              <a:xfrm>
                <a:off x="3308" y="2369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7" name="Rectangle 331"/>
              <p:cNvSpPr>
                <a:spLocks noChangeArrowheads="1"/>
              </p:cNvSpPr>
              <p:nvPr/>
            </p:nvSpPr>
            <p:spPr bwMode="auto">
              <a:xfrm>
                <a:off x="3432" y="2369"/>
                <a:ext cx="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8" name="Line 332"/>
              <p:cNvSpPr>
                <a:spLocks noChangeShapeType="1"/>
              </p:cNvSpPr>
              <p:nvPr/>
            </p:nvSpPr>
            <p:spPr bwMode="auto">
              <a:xfrm flipV="1">
                <a:off x="3470" y="2379"/>
                <a:ext cx="0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9" name="Line 333"/>
              <p:cNvSpPr>
                <a:spLocks noChangeShapeType="1"/>
              </p:cNvSpPr>
              <p:nvPr/>
            </p:nvSpPr>
            <p:spPr bwMode="auto">
              <a:xfrm>
                <a:off x="3470" y="2404"/>
                <a:ext cx="0" cy="26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0" name="Line 334"/>
              <p:cNvSpPr>
                <a:spLocks noChangeShapeType="1"/>
              </p:cNvSpPr>
              <p:nvPr/>
            </p:nvSpPr>
            <p:spPr bwMode="auto">
              <a:xfrm flipH="1">
                <a:off x="3442" y="2404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1" name="Line 335"/>
              <p:cNvSpPr>
                <a:spLocks noChangeShapeType="1"/>
              </p:cNvSpPr>
              <p:nvPr/>
            </p:nvSpPr>
            <p:spPr bwMode="auto">
              <a:xfrm>
                <a:off x="3470" y="2404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2" name="Rectangle 336"/>
              <p:cNvSpPr>
                <a:spLocks noChangeArrowheads="1"/>
              </p:cNvSpPr>
              <p:nvPr/>
            </p:nvSpPr>
            <p:spPr bwMode="auto">
              <a:xfrm>
                <a:off x="3593" y="2291"/>
                <a:ext cx="9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3" name="Line 337"/>
              <p:cNvSpPr>
                <a:spLocks noChangeShapeType="1"/>
              </p:cNvSpPr>
              <p:nvPr/>
            </p:nvSpPr>
            <p:spPr bwMode="auto">
              <a:xfrm flipV="1">
                <a:off x="3632" y="2301"/>
                <a:ext cx="2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4" name="Line 338"/>
              <p:cNvSpPr>
                <a:spLocks noChangeShapeType="1"/>
              </p:cNvSpPr>
              <p:nvPr/>
            </p:nvSpPr>
            <p:spPr bwMode="auto">
              <a:xfrm>
                <a:off x="3632" y="2326"/>
                <a:ext cx="2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5" name="Line 339"/>
              <p:cNvSpPr>
                <a:spLocks noChangeShapeType="1"/>
              </p:cNvSpPr>
              <p:nvPr/>
            </p:nvSpPr>
            <p:spPr bwMode="auto">
              <a:xfrm flipH="1">
                <a:off x="3604" y="2326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6" name="Line 340"/>
              <p:cNvSpPr>
                <a:spLocks noChangeShapeType="1"/>
              </p:cNvSpPr>
              <p:nvPr/>
            </p:nvSpPr>
            <p:spPr bwMode="auto">
              <a:xfrm>
                <a:off x="3632" y="2326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7" name="Rectangle 341"/>
              <p:cNvSpPr>
                <a:spLocks noChangeArrowheads="1"/>
              </p:cNvSpPr>
              <p:nvPr/>
            </p:nvSpPr>
            <p:spPr bwMode="auto">
              <a:xfrm>
                <a:off x="3746" y="2284"/>
                <a:ext cx="97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8" name="Line 342"/>
              <p:cNvSpPr>
                <a:spLocks noChangeShapeType="1"/>
              </p:cNvSpPr>
              <p:nvPr/>
            </p:nvSpPr>
            <p:spPr bwMode="auto">
              <a:xfrm flipV="1">
                <a:off x="3785" y="2291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9" name="Line 343"/>
              <p:cNvSpPr>
                <a:spLocks noChangeShapeType="1"/>
              </p:cNvSpPr>
              <p:nvPr/>
            </p:nvSpPr>
            <p:spPr bwMode="auto">
              <a:xfrm>
                <a:off x="3785" y="2318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0" name="Line 344"/>
              <p:cNvSpPr>
                <a:spLocks noChangeShapeType="1"/>
              </p:cNvSpPr>
              <p:nvPr/>
            </p:nvSpPr>
            <p:spPr bwMode="auto">
              <a:xfrm flipH="1">
                <a:off x="3757" y="2318"/>
                <a:ext cx="28" cy="2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1" name="Line 345"/>
              <p:cNvSpPr>
                <a:spLocks noChangeShapeType="1"/>
              </p:cNvSpPr>
              <p:nvPr/>
            </p:nvSpPr>
            <p:spPr bwMode="auto">
              <a:xfrm>
                <a:off x="3785" y="2318"/>
                <a:ext cx="28" cy="2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3" name="Line 347"/>
              <p:cNvSpPr>
                <a:spLocks noChangeShapeType="1"/>
              </p:cNvSpPr>
              <p:nvPr/>
            </p:nvSpPr>
            <p:spPr bwMode="auto">
              <a:xfrm flipV="1">
                <a:off x="5074" y="2379"/>
                <a:ext cx="2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4" name="Line 348"/>
              <p:cNvSpPr>
                <a:spLocks noChangeShapeType="1"/>
              </p:cNvSpPr>
              <p:nvPr/>
            </p:nvSpPr>
            <p:spPr bwMode="auto">
              <a:xfrm>
                <a:off x="5074" y="2404"/>
                <a:ext cx="2" cy="26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5" name="Line 349"/>
              <p:cNvSpPr>
                <a:spLocks noChangeShapeType="1"/>
              </p:cNvSpPr>
              <p:nvPr/>
            </p:nvSpPr>
            <p:spPr bwMode="auto">
              <a:xfrm flipH="1">
                <a:off x="5046" y="2404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6" name="Line 350"/>
              <p:cNvSpPr>
                <a:spLocks noChangeShapeType="1"/>
              </p:cNvSpPr>
              <p:nvPr/>
            </p:nvSpPr>
            <p:spPr bwMode="auto">
              <a:xfrm>
                <a:off x="5074" y="2404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7" name="Rectangle 351"/>
              <p:cNvSpPr>
                <a:spLocks noChangeArrowheads="1"/>
              </p:cNvSpPr>
              <p:nvPr/>
            </p:nvSpPr>
            <p:spPr bwMode="auto">
              <a:xfrm>
                <a:off x="3146" y="1598"/>
                <a:ext cx="38" cy="1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8" name="Rectangle 352"/>
              <p:cNvSpPr>
                <a:spLocks noChangeArrowheads="1"/>
              </p:cNvSpPr>
              <p:nvPr/>
            </p:nvSpPr>
            <p:spPr bwMode="auto">
              <a:xfrm>
                <a:off x="3184" y="2153"/>
                <a:ext cx="38" cy="17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9" name="Rectangle 353"/>
              <p:cNvSpPr>
                <a:spLocks noChangeArrowheads="1"/>
              </p:cNvSpPr>
              <p:nvPr/>
            </p:nvSpPr>
            <p:spPr bwMode="auto">
              <a:xfrm>
                <a:off x="3222" y="2361"/>
                <a:ext cx="38" cy="1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0" name="Rectangle 354"/>
              <p:cNvSpPr>
                <a:spLocks noChangeArrowheads="1"/>
              </p:cNvSpPr>
              <p:nvPr/>
            </p:nvSpPr>
            <p:spPr bwMode="auto">
              <a:xfrm>
                <a:off x="3308" y="2345"/>
                <a:ext cx="39" cy="1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1" name="Rectangle 355"/>
              <p:cNvSpPr>
                <a:spLocks noChangeArrowheads="1"/>
              </p:cNvSpPr>
              <p:nvPr/>
            </p:nvSpPr>
            <p:spPr bwMode="auto">
              <a:xfrm>
                <a:off x="3632" y="2396"/>
                <a:ext cx="38" cy="17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2" name="Rectangle 356"/>
              <p:cNvSpPr>
                <a:spLocks noChangeArrowheads="1"/>
              </p:cNvSpPr>
              <p:nvPr/>
            </p:nvSpPr>
            <p:spPr bwMode="auto">
              <a:xfrm>
                <a:off x="3785" y="2347"/>
                <a:ext cx="38" cy="17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4" name="Rectangle 358"/>
              <p:cNvSpPr>
                <a:spLocks noChangeArrowheads="1"/>
              </p:cNvSpPr>
              <p:nvPr/>
            </p:nvSpPr>
            <p:spPr bwMode="auto">
              <a:xfrm>
                <a:off x="3115" y="2430"/>
                <a:ext cx="75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0</a:t>
                </a:r>
                <a:endParaRPr lang="fr-FR" altLang="fr-FR" sz="1600"/>
              </a:p>
            </p:txBody>
          </p:sp>
          <p:sp>
            <p:nvSpPr>
              <p:cNvPr id="291175" name="Rectangle 359"/>
              <p:cNvSpPr>
                <a:spLocks noChangeArrowheads="1"/>
              </p:cNvSpPr>
              <p:nvPr/>
            </p:nvSpPr>
            <p:spPr bwMode="auto">
              <a:xfrm>
                <a:off x="3518" y="2430"/>
                <a:ext cx="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5</a:t>
                </a:r>
                <a:endParaRPr lang="fr-FR" altLang="fr-FR" sz="1600"/>
              </a:p>
            </p:txBody>
          </p:sp>
          <p:sp>
            <p:nvSpPr>
              <p:cNvPr id="291176" name="Rectangle 360"/>
              <p:cNvSpPr>
                <a:spLocks noChangeArrowheads="1"/>
              </p:cNvSpPr>
              <p:nvPr/>
            </p:nvSpPr>
            <p:spPr bwMode="auto">
              <a:xfrm>
                <a:off x="3890" y="2430"/>
                <a:ext cx="14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10</a:t>
                </a:r>
                <a:endParaRPr lang="fr-FR" altLang="fr-FR" sz="1600"/>
              </a:p>
            </p:txBody>
          </p:sp>
          <p:sp>
            <p:nvSpPr>
              <p:cNvPr id="291177" name="Rectangle 361"/>
              <p:cNvSpPr>
                <a:spLocks noChangeArrowheads="1"/>
              </p:cNvSpPr>
              <p:nvPr/>
            </p:nvSpPr>
            <p:spPr bwMode="auto">
              <a:xfrm>
                <a:off x="4291" y="2430"/>
                <a:ext cx="14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15</a:t>
                </a:r>
                <a:endParaRPr lang="fr-FR" altLang="fr-FR" sz="1600"/>
              </a:p>
            </p:txBody>
          </p:sp>
          <p:sp>
            <p:nvSpPr>
              <p:cNvPr id="291178" name="Rectangle 362"/>
              <p:cNvSpPr>
                <a:spLocks noChangeArrowheads="1"/>
              </p:cNvSpPr>
              <p:nvPr/>
            </p:nvSpPr>
            <p:spPr bwMode="auto">
              <a:xfrm>
                <a:off x="4692" y="2430"/>
                <a:ext cx="14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20</a:t>
                </a:r>
                <a:endParaRPr lang="fr-FR" altLang="fr-FR" sz="1600"/>
              </a:p>
            </p:txBody>
          </p:sp>
        </p:grpSp>
        <p:sp>
          <p:nvSpPr>
            <p:cNvPr id="291179" name="Rectangle 363"/>
            <p:cNvSpPr>
              <a:spLocks noChangeArrowheads="1"/>
            </p:cNvSpPr>
            <p:nvPr/>
          </p:nvSpPr>
          <p:spPr bwMode="auto">
            <a:xfrm>
              <a:off x="4996" y="240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dirty="0" smtClean="0">
                  <a:solidFill>
                    <a:srgbClr val="000000"/>
                  </a:solidFill>
                </a:rPr>
                <a:t>Time </a:t>
              </a:r>
              <a:r>
                <a:rPr lang="fr-FR" altLang="fr-FR" sz="1600" dirty="0">
                  <a:solidFill>
                    <a:srgbClr val="000000"/>
                  </a:solidFill>
                </a:rPr>
                <a:t>(h</a:t>
              </a:r>
              <a:r>
                <a:rPr lang="fr-FR" altLang="fr-FR" sz="1400" dirty="0">
                  <a:solidFill>
                    <a:srgbClr val="000000"/>
                  </a:solidFill>
                </a:rPr>
                <a:t>)</a:t>
              </a:r>
              <a:endParaRPr lang="fr-FR" altLang="fr-FR" sz="1400" dirty="0"/>
            </a:p>
          </p:txBody>
        </p:sp>
      </p:grpSp>
      <p:grpSp>
        <p:nvGrpSpPr>
          <p:cNvPr id="291739" name="Group 923"/>
          <p:cNvGrpSpPr>
            <a:grpSpLocks/>
          </p:cNvGrpSpPr>
          <p:nvPr/>
        </p:nvGrpSpPr>
        <p:grpSpPr bwMode="auto">
          <a:xfrm>
            <a:off x="1103502" y="3957691"/>
            <a:ext cx="4006851" cy="2620962"/>
            <a:chOff x="340" y="2659"/>
            <a:chExt cx="2524" cy="1651"/>
          </a:xfrm>
        </p:grpSpPr>
        <p:sp>
          <p:nvSpPr>
            <p:cNvPr id="291668" name="Rectangle 852"/>
            <p:cNvSpPr>
              <a:spLocks noChangeArrowheads="1"/>
            </p:cNvSpPr>
            <p:nvPr/>
          </p:nvSpPr>
          <p:spPr bwMode="auto">
            <a:xfrm>
              <a:off x="2387" y="4147"/>
              <a:ext cx="47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dirty="0" smtClean="0">
                  <a:solidFill>
                    <a:srgbClr val="000000"/>
                  </a:solidFill>
                </a:rPr>
                <a:t>Time </a:t>
              </a:r>
              <a:r>
                <a:rPr lang="fr-FR" altLang="fr-FR" sz="1600" dirty="0">
                  <a:solidFill>
                    <a:srgbClr val="000000"/>
                  </a:solidFill>
                </a:rPr>
                <a:t>(h)</a:t>
              </a:r>
              <a:endParaRPr lang="fr-FR" altLang="fr-FR" sz="1600" dirty="0"/>
            </a:p>
          </p:txBody>
        </p:sp>
        <p:sp>
          <p:nvSpPr>
            <p:cNvPr id="291669" name="Rectangle 853"/>
            <p:cNvSpPr>
              <a:spLocks noChangeArrowheads="1"/>
            </p:cNvSpPr>
            <p:nvPr/>
          </p:nvSpPr>
          <p:spPr bwMode="auto">
            <a:xfrm>
              <a:off x="995" y="2659"/>
              <a:ext cx="1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2400" dirty="0" smtClean="0">
                  <a:solidFill>
                    <a:srgbClr val="FF6600"/>
                  </a:solidFill>
                </a:rPr>
                <a:t>High </a:t>
              </a:r>
              <a:r>
                <a:rPr lang="fr-FR" altLang="fr-FR" sz="2400" dirty="0">
                  <a:solidFill>
                    <a:srgbClr val="FF6600"/>
                  </a:solidFill>
                </a:rPr>
                <a:t>inoculum</a:t>
              </a:r>
            </a:p>
          </p:txBody>
        </p:sp>
        <p:grpSp>
          <p:nvGrpSpPr>
            <p:cNvPr id="291736" name="Group 920"/>
            <p:cNvGrpSpPr>
              <a:grpSpLocks/>
            </p:cNvGrpSpPr>
            <p:nvPr/>
          </p:nvGrpSpPr>
          <p:grpSpPr bwMode="auto">
            <a:xfrm>
              <a:off x="340" y="2750"/>
              <a:ext cx="2268" cy="1560"/>
              <a:chOff x="263" y="2667"/>
              <a:chExt cx="2391" cy="1645"/>
            </a:xfrm>
          </p:grpSpPr>
          <p:sp>
            <p:nvSpPr>
              <p:cNvPr id="291455" name="Line 639"/>
              <p:cNvSpPr>
                <a:spLocks noChangeShapeType="1"/>
              </p:cNvSpPr>
              <p:nvPr/>
            </p:nvSpPr>
            <p:spPr bwMode="auto">
              <a:xfrm>
                <a:off x="625" y="3952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56" name="Line 640"/>
              <p:cNvSpPr>
                <a:spLocks noChangeShapeType="1"/>
              </p:cNvSpPr>
              <p:nvPr/>
            </p:nvSpPr>
            <p:spPr bwMode="auto">
              <a:xfrm>
                <a:off x="625" y="3783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57" name="Line 641"/>
              <p:cNvSpPr>
                <a:spLocks noChangeShapeType="1"/>
              </p:cNvSpPr>
              <p:nvPr/>
            </p:nvSpPr>
            <p:spPr bwMode="auto">
              <a:xfrm>
                <a:off x="625" y="3623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58" name="Line 642"/>
              <p:cNvSpPr>
                <a:spLocks noChangeShapeType="1"/>
              </p:cNvSpPr>
              <p:nvPr/>
            </p:nvSpPr>
            <p:spPr bwMode="auto">
              <a:xfrm>
                <a:off x="625" y="3463"/>
                <a:ext cx="1971" cy="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59" name="Line 643"/>
              <p:cNvSpPr>
                <a:spLocks noChangeShapeType="1"/>
              </p:cNvSpPr>
              <p:nvPr/>
            </p:nvSpPr>
            <p:spPr bwMode="auto">
              <a:xfrm>
                <a:off x="625" y="3294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0" name="Line 644"/>
              <p:cNvSpPr>
                <a:spLocks noChangeShapeType="1"/>
              </p:cNvSpPr>
              <p:nvPr/>
            </p:nvSpPr>
            <p:spPr bwMode="auto">
              <a:xfrm>
                <a:off x="625" y="3133"/>
                <a:ext cx="1971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1" name="Line 645"/>
              <p:cNvSpPr>
                <a:spLocks noChangeShapeType="1"/>
              </p:cNvSpPr>
              <p:nvPr/>
            </p:nvSpPr>
            <p:spPr bwMode="auto">
              <a:xfrm>
                <a:off x="625" y="2965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2" name="Line 646"/>
              <p:cNvSpPr>
                <a:spLocks noChangeShapeType="1"/>
              </p:cNvSpPr>
              <p:nvPr/>
            </p:nvSpPr>
            <p:spPr bwMode="auto">
              <a:xfrm>
                <a:off x="625" y="2803"/>
                <a:ext cx="1971" cy="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3" name="Line 647"/>
              <p:cNvSpPr>
                <a:spLocks noChangeShapeType="1"/>
              </p:cNvSpPr>
              <p:nvPr/>
            </p:nvSpPr>
            <p:spPr bwMode="auto">
              <a:xfrm>
                <a:off x="625" y="2803"/>
                <a:ext cx="2" cy="13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4" name="Line 648"/>
              <p:cNvSpPr>
                <a:spLocks noChangeShapeType="1"/>
              </p:cNvSpPr>
              <p:nvPr/>
            </p:nvSpPr>
            <p:spPr bwMode="auto">
              <a:xfrm>
                <a:off x="595" y="4112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5" name="Line 649"/>
              <p:cNvSpPr>
                <a:spLocks noChangeShapeType="1"/>
              </p:cNvSpPr>
              <p:nvPr/>
            </p:nvSpPr>
            <p:spPr bwMode="auto">
              <a:xfrm>
                <a:off x="595" y="3952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6" name="Line 650"/>
              <p:cNvSpPr>
                <a:spLocks noChangeShapeType="1"/>
              </p:cNvSpPr>
              <p:nvPr/>
            </p:nvSpPr>
            <p:spPr bwMode="auto">
              <a:xfrm>
                <a:off x="595" y="3783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7" name="Line 651"/>
              <p:cNvSpPr>
                <a:spLocks noChangeShapeType="1"/>
              </p:cNvSpPr>
              <p:nvPr/>
            </p:nvSpPr>
            <p:spPr bwMode="auto">
              <a:xfrm>
                <a:off x="595" y="3623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8" name="Line 652"/>
              <p:cNvSpPr>
                <a:spLocks noChangeShapeType="1"/>
              </p:cNvSpPr>
              <p:nvPr/>
            </p:nvSpPr>
            <p:spPr bwMode="auto">
              <a:xfrm>
                <a:off x="595" y="3463"/>
                <a:ext cx="30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9" name="Line 653"/>
              <p:cNvSpPr>
                <a:spLocks noChangeShapeType="1"/>
              </p:cNvSpPr>
              <p:nvPr/>
            </p:nvSpPr>
            <p:spPr bwMode="auto">
              <a:xfrm>
                <a:off x="595" y="3294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0" name="Line 654"/>
              <p:cNvSpPr>
                <a:spLocks noChangeShapeType="1"/>
              </p:cNvSpPr>
              <p:nvPr/>
            </p:nvSpPr>
            <p:spPr bwMode="auto">
              <a:xfrm>
                <a:off x="595" y="3133"/>
                <a:ext cx="30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1" name="Line 655"/>
              <p:cNvSpPr>
                <a:spLocks noChangeShapeType="1"/>
              </p:cNvSpPr>
              <p:nvPr/>
            </p:nvSpPr>
            <p:spPr bwMode="auto">
              <a:xfrm>
                <a:off x="595" y="2965"/>
                <a:ext cx="30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2" name="Line 656"/>
              <p:cNvSpPr>
                <a:spLocks noChangeShapeType="1"/>
              </p:cNvSpPr>
              <p:nvPr/>
            </p:nvSpPr>
            <p:spPr bwMode="auto">
              <a:xfrm>
                <a:off x="595" y="2803"/>
                <a:ext cx="30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3" name="Line 657"/>
              <p:cNvSpPr>
                <a:spLocks noChangeShapeType="1"/>
              </p:cNvSpPr>
              <p:nvPr/>
            </p:nvSpPr>
            <p:spPr bwMode="auto">
              <a:xfrm>
                <a:off x="625" y="4112"/>
                <a:ext cx="197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4" name="Line 658"/>
              <p:cNvSpPr>
                <a:spLocks noChangeShapeType="1"/>
              </p:cNvSpPr>
              <p:nvPr/>
            </p:nvSpPr>
            <p:spPr bwMode="auto">
              <a:xfrm flipV="1">
                <a:off x="625" y="4112"/>
                <a:ext cx="2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5" name="Line 659"/>
              <p:cNvSpPr>
                <a:spLocks noChangeShapeType="1"/>
              </p:cNvSpPr>
              <p:nvPr/>
            </p:nvSpPr>
            <p:spPr bwMode="auto">
              <a:xfrm flipV="1">
                <a:off x="1035" y="4112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6" name="Line 660"/>
              <p:cNvSpPr>
                <a:spLocks noChangeShapeType="1"/>
              </p:cNvSpPr>
              <p:nvPr/>
            </p:nvSpPr>
            <p:spPr bwMode="auto">
              <a:xfrm flipV="1">
                <a:off x="1445" y="4112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7" name="Line 661"/>
              <p:cNvSpPr>
                <a:spLocks noChangeShapeType="1"/>
              </p:cNvSpPr>
              <p:nvPr/>
            </p:nvSpPr>
            <p:spPr bwMode="auto">
              <a:xfrm flipV="1">
                <a:off x="1853" y="4112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8" name="Line 662"/>
              <p:cNvSpPr>
                <a:spLocks noChangeShapeType="1"/>
              </p:cNvSpPr>
              <p:nvPr/>
            </p:nvSpPr>
            <p:spPr bwMode="auto">
              <a:xfrm flipV="1">
                <a:off x="2264" y="4112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9" name="Freeform 663"/>
              <p:cNvSpPr>
                <a:spLocks/>
              </p:cNvSpPr>
              <p:nvPr/>
            </p:nvSpPr>
            <p:spPr bwMode="auto">
              <a:xfrm>
                <a:off x="625" y="2902"/>
                <a:ext cx="1971" cy="98"/>
              </a:xfrm>
              <a:custGeom>
                <a:avLst/>
                <a:gdLst>
                  <a:gd name="T0" fmla="*/ 0 w 202"/>
                  <a:gd name="T1" fmla="*/ 11 h 11"/>
                  <a:gd name="T2" fmla="*/ 4 w 202"/>
                  <a:gd name="T3" fmla="*/ 8 h 11"/>
                  <a:gd name="T4" fmla="*/ 8 w 202"/>
                  <a:gd name="T5" fmla="*/ 9 h 11"/>
                  <a:gd name="T6" fmla="*/ 17 w 202"/>
                  <a:gd name="T7" fmla="*/ 8 h 11"/>
                  <a:gd name="T8" fmla="*/ 34 w 202"/>
                  <a:gd name="T9" fmla="*/ 7 h 11"/>
                  <a:gd name="T10" fmla="*/ 51 w 202"/>
                  <a:gd name="T11" fmla="*/ 0 h 11"/>
                  <a:gd name="T12" fmla="*/ 67 w 202"/>
                  <a:gd name="T13" fmla="*/ 5 h 11"/>
                  <a:gd name="T14" fmla="*/ 202 w 202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11">
                    <a:moveTo>
                      <a:pt x="0" y="11"/>
                    </a:moveTo>
                    <a:lnTo>
                      <a:pt x="4" y="8"/>
                    </a:lnTo>
                    <a:lnTo>
                      <a:pt x="8" y="9"/>
                    </a:lnTo>
                    <a:lnTo>
                      <a:pt x="17" y="8"/>
                    </a:lnTo>
                    <a:lnTo>
                      <a:pt x="34" y="7"/>
                    </a:lnTo>
                    <a:lnTo>
                      <a:pt x="51" y="0"/>
                    </a:lnTo>
                    <a:lnTo>
                      <a:pt x="67" y="5"/>
                    </a:lnTo>
                    <a:lnTo>
                      <a:pt x="202" y="6"/>
                    </a:lnTo>
                  </a:path>
                </a:pathLst>
              </a:custGeom>
              <a:noFill/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0" name="Freeform 664"/>
              <p:cNvSpPr>
                <a:spLocks/>
              </p:cNvSpPr>
              <p:nvPr/>
            </p:nvSpPr>
            <p:spPr bwMode="auto">
              <a:xfrm>
                <a:off x="625" y="2973"/>
                <a:ext cx="1971" cy="71"/>
              </a:xfrm>
              <a:custGeom>
                <a:avLst/>
                <a:gdLst>
                  <a:gd name="T0" fmla="*/ 0 w 202"/>
                  <a:gd name="T1" fmla="*/ 3 h 8"/>
                  <a:gd name="T2" fmla="*/ 4 w 202"/>
                  <a:gd name="T3" fmla="*/ 3 h 8"/>
                  <a:gd name="T4" fmla="*/ 8 w 202"/>
                  <a:gd name="T5" fmla="*/ 8 h 8"/>
                  <a:gd name="T6" fmla="*/ 17 w 202"/>
                  <a:gd name="T7" fmla="*/ 1 h 8"/>
                  <a:gd name="T8" fmla="*/ 34 w 202"/>
                  <a:gd name="T9" fmla="*/ 1 h 8"/>
                  <a:gd name="T10" fmla="*/ 51 w 202"/>
                  <a:gd name="T11" fmla="*/ 1 h 8"/>
                  <a:gd name="T12" fmla="*/ 67 w 202"/>
                  <a:gd name="T13" fmla="*/ 1 h 8"/>
                  <a:gd name="T14" fmla="*/ 202 w 20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8">
                    <a:moveTo>
                      <a:pt x="0" y="3"/>
                    </a:moveTo>
                    <a:lnTo>
                      <a:pt x="4" y="3"/>
                    </a:lnTo>
                    <a:lnTo>
                      <a:pt x="8" y="8"/>
                    </a:lnTo>
                    <a:lnTo>
                      <a:pt x="17" y="1"/>
                    </a:lnTo>
                    <a:lnTo>
                      <a:pt x="34" y="1"/>
                    </a:lnTo>
                    <a:lnTo>
                      <a:pt x="51" y="1"/>
                    </a:lnTo>
                    <a:lnTo>
                      <a:pt x="67" y="1"/>
                    </a:lnTo>
                    <a:lnTo>
                      <a:pt x="202" y="0"/>
                    </a:lnTo>
                  </a:path>
                </a:pathLst>
              </a:custGeom>
              <a:noFill/>
              <a:ln w="1428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1" name="Freeform 665"/>
              <p:cNvSpPr>
                <a:spLocks/>
              </p:cNvSpPr>
              <p:nvPr/>
            </p:nvSpPr>
            <p:spPr bwMode="auto">
              <a:xfrm>
                <a:off x="625" y="2947"/>
                <a:ext cx="1971" cy="53"/>
              </a:xfrm>
              <a:custGeom>
                <a:avLst/>
                <a:gdLst>
                  <a:gd name="T0" fmla="*/ 0 w 202"/>
                  <a:gd name="T1" fmla="*/ 5 h 6"/>
                  <a:gd name="T2" fmla="*/ 4 w 202"/>
                  <a:gd name="T3" fmla="*/ 4 h 6"/>
                  <a:gd name="T4" fmla="*/ 8 w 202"/>
                  <a:gd name="T5" fmla="*/ 6 h 6"/>
                  <a:gd name="T6" fmla="*/ 17 w 202"/>
                  <a:gd name="T7" fmla="*/ 6 h 6"/>
                  <a:gd name="T8" fmla="*/ 34 w 202"/>
                  <a:gd name="T9" fmla="*/ 6 h 6"/>
                  <a:gd name="T10" fmla="*/ 51 w 202"/>
                  <a:gd name="T11" fmla="*/ 2 h 6"/>
                  <a:gd name="T12" fmla="*/ 67 w 202"/>
                  <a:gd name="T13" fmla="*/ 3 h 6"/>
                  <a:gd name="T14" fmla="*/ 202 w 20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6">
                    <a:moveTo>
                      <a:pt x="0" y="5"/>
                    </a:moveTo>
                    <a:lnTo>
                      <a:pt x="4" y="4"/>
                    </a:lnTo>
                    <a:lnTo>
                      <a:pt x="8" y="6"/>
                    </a:lnTo>
                    <a:lnTo>
                      <a:pt x="17" y="6"/>
                    </a:lnTo>
                    <a:lnTo>
                      <a:pt x="34" y="6"/>
                    </a:lnTo>
                    <a:lnTo>
                      <a:pt x="51" y="2"/>
                    </a:lnTo>
                    <a:lnTo>
                      <a:pt x="67" y="3"/>
                    </a:lnTo>
                    <a:lnTo>
                      <a:pt x="202" y="0"/>
                    </a:lnTo>
                  </a:path>
                </a:pathLst>
              </a:custGeom>
              <a:noFill/>
              <a:ln w="14288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2" name="Freeform 666"/>
              <p:cNvSpPr>
                <a:spLocks/>
              </p:cNvSpPr>
              <p:nvPr/>
            </p:nvSpPr>
            <p:spPr bwMode="auto">
              <a:xfrm>
                <a:off x="625" y="2973"/>
                <a:ext cx="1971" cy="27"/>
              </a:xfrm>
              <a:custGeom>
                <a:avLst/>
                <a:gdLst>
                  <a:gd name="T0" fmla="*/ 0 w 202"/>
                  <a:gd name="T1" fmla="*/ 3 h 3"/>
                  <a:gd name="T2" fmla="*/ 4 w 202"/>
                  <a:gd name="T3" fmla="*/ 1 h 3"/>
                  <a:gd name="T4" fmla="*/ 8 w 202"/>
                  <a:gd name="T5" fmla="*/ 3 h 3"/>
                  <a:gd name="T6" fmla="*/ 17 w 202"/>
                  <a:gd name="T7" fmla="*/ 2 h 3"/>
                  <a:gd name="T8" fmla="*/ 34 w 202"/>
                  <a:gd name="T9" fmla="*/ 3 h 3"/>
                  <a:gd name="T10" fmla="*/ 51 w 202"/>
                  <a:gd name="T11" fmla="*/ 0 h 3"/>
                  <a:gd name="T12" fmla="*/ 67 w 202"/>
                  <a:gd name="T13" fmla="*/ 3 h 3"/>
                  <a:gd name="T14" fmla="*/ 202 w 20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3">
                    <a:moveTo>
                      <a:pt x="0" y="3"/>
                    </a:moveTo>
                    <a:lnTo>
                      <a:pt x="4" y="1"/>
                    </a:lnTo>
                    <a:lnTo>
                      <a:pt x="8" y="3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1" y="0"/>
                    </a:lnTo>
                    <a:lnTo>
                      <a:pt x="67" y="3"/>
                    </a:lnTo>
                    <a:lnTo>
                      <a:pt x="202" y="2"/>
                    </a:lnTo>
                  </a:path>
                </a:pathLst>
              </a:custGeom>
              <a:noFill/>
              <a:ln w="28575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3" name="Freeform 667"/>
              <p:cNvSpPr>
                <a:spLocks/>
              </p:cNvSpPr>
              <p:nvPr/>
            </p:nvSpPr>
            <p:spPr bwMode="auto">
              <a:xfrm>
                <a:off x="625" y="2991"/>
                <a:ext cx="1971" cy="45"/>
              </a:xfrm>
              <a:custGeom>
                <a:avLst/>
                <a:gdLst>
                  <a:gd name="T0" fmla="*/ 0 w 202"/>
                  <a:gd name="T1" fmla="*/ 0 h 5"/>
                  <a:gd name="T2" fmla="*/ 4 w 202"/>
                  <a:gd name="T3" fmla="*/ 0 h 5"/>
                  <a:gd name="T4" fmla="*/ 8 w 202"/>
                  <a:gd name="T5" fmla="*/ 5 h 5"/>
                  <a:gd name="T6" fmla="*/ 17 w 202"/>
                  <a:gd name="T7" fmla="*/ 3 h 5"/>
                  <a:gd name="T8" fmla="*/ 34 w 202"/>
                  <a:gd name="T9" fmla="*/ 3 h 5"/>
                  <a:gd name="T10" fmla="*/ 51 w 202"/>
                  <a:gd name="T11" fmla="*/ 3 h 5"/>
                  <a:gd name="T12" fmla="*/ 67 w 202"/>
                  <a:gd name="T13" fmla="*/ 0 h 5"/>
                  <a:gd name="T14" fmla="*/ 202 w 20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5">
                    <a:moveTo>
                      <a:pt x="0" y="0"/>
                    </a:moveTo>
                    <a:lnTo>
                      <a:pt x="4" y="0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34" y="3"/>
                    </a:lnTo>
                    <a:lnTo>
                      <a:pt x="51" y="3"/>
                    </a:lnTo>
                    <a:lnTo>
                      <a:pt x="67" y="0"/>
                    </a:lnTo>
                    <a:lnTo>
                      <a:pt x="202" y="5"/>
                    </a:lnTo>
                  </a:path>
                </a:pathLst>
              </a:custGeom>
              <a:noFill/>
              <a:ln w="14288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4" name="Freeform 668"/>
              <p:cNvSpPr>
                <a:spLocks/>
              </p:cNvSpPr>
              <p:nvPr/>
            </p:nvSpPr>
            <p:spPr bwMode="auto">
              <a:xfrm>
                <a:off x="625" y="2991"/>
                <a:ext cx="1971" cy="223"/>
              </a:xfrm>
              <a:custGeom>
                <a:avLst/>
                <a:gdLst>
                  <a:gd name="T0" fmla="*/ 0 w 202"/>
                  <a:gd name="T1" fmla="*/ 0 h 25"/>
                  <a:gd name="T2" fmla="*/ 4 w 202"/>
                  <a:gd name="T3" fmla="*/ 6 h 25"/>
                  <a:gd name="T4" fmla="*/ 8 w 202"/>
                  <a:gd name="T5" fmla="*/ 15 h 25"/>
                  <a:gd name="T6" fmla="*/ 17 w 202"/>
                  <a:gd name="T7" fmla="*/ 17 h 25"/>
                  <a:gd name="T8" fmla="*/ 34 w 202"/>
                  <a:gd name="T9" fmla="*/ 20 h 25"/>
                  <a:gd name="T10" fmla="*/ 51 w 202"/>
                  <a:gd name="T11" fmla="*/ 15 h 25"/>
                  <a:gd name="T12" fmla="*/ 67 w 202"/>
                  <a:gd name="T13" fmla="*/ 20 h 25"/>
                  <a:gd name="T14" fmla="*/ 202 w 202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5">
                    <a:moveTo>
                      <a:pt x="0" y="0"/>
                    </a:moveTo>
                    <a:lnTo>
                      <a:pt x="4" y="6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34" y="20"/>
                    </a:lnTo>
                    <a:lnTo>
                      <a:pt x="51" y="15"/>
                    </a:lnTo>
                    <a:lnTo>
                      <a:pt x="67" y="20"/>
                    </a:lnTo>
                    <a:lnTo>
                      <a:pt x="202" y="25"/>
                    </a:lnTo>
                  </a:path>
                </a:pathLst>
              </a:custGeom>
              <a:noFill/>
              <a:ln w="14288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5" name="Freeform 669"/>
              <p:cNvSpPr>
                <a:spLocks/>
              </p:cNvSpPr>
              <p:nvPr/>
            </p:nvSpPr>
            <p:spPr bwMode="auto">
              <a:xfrm>
                <a:off x="625" y="2973"/>
                <a:ext cx="1971" cy="561"/>
              </a:xfrm>
              <a:custGeom>
                <a:avLst/>
                <a:gdLst>
                  <a:gd name="T0" fmla="*/ 0 w 202"/>
                  <a:gd name="T1" fmla="*/ 0 h 63"/>
                  <a:gd name="T2" fmla="*/ 4 w 202"/>
                  <a:gd name="T3" fmla="*/ 20 h 63"/>
                  <a:gd name="T4" fmla="*/ 8 w 202"/>
                  <a:gd name="T5" fmla="*/ 41 h 63"/>
                  <a:gd name="T6" fmla="*/ 17 w 202"/>
                  <a:gd name="T7" fmla="*/ 45 h 63"/>
                  <a:gd name="T8" fmla="*/ 34 w 202"/>
                  <a:gd name="T9" fmla="*/ 56 h 63"/>
                  <a:gd name="T10" fmla="*/ 51 w 202"/>
                  <a:gd name="T11" fmla="*/ 51 h 63"/>
                  <a:gd name="T12" fmla="*/ 67 w 202"/>
                  <a:gd name="T13" fmla="*/ 63 h 63"/>
                  <a:gd name="T14" fmla="*/ 202 w 202"/>
                  <a:gd name="T15" fmla="*/ 5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63">
                    <a:moveTo>
                      <a:pt x="0" y="0"/>
                    </a:moveTo>
                    <a:lnTo>
                      <a:pt x="4" y="20"/>
                    </a:lnTo>
                    <a:lnTo>
                      <a:pt x="8" y="41"/>
                    </a:lnTo>
                    <a:lnTo>
                      <a:pt x="17" y="45"/>
                    </a:lnTo>
                    <a:lnTo>
                      <a:pt x="34" y="56"/>
                    </a:lnTo>
                    <a:lnTo>
                      <a:pt x="51" y="51"/>
                    </a:lnTo>
                    <a:lnTo>
                      <a:pt x="67" y="63"/>
                    </a:lnTo>
                    <a:lnTo>
                      <a:pt x="202" y="56"/>
                    </a:lnTo>
                  </a:path>
                </a:pathLst>
              </a:custGeom>
              <a:noFill/>
              <a:ln w="14288">
                <a:solidFill>
                  <a:srgbClr val="0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6" name="Freeform 670"/>
              <p:cNvSpPr>
                <a:spLocks/>
              </p:cNvSpPr>
              <p:nvPr/>
            </p:nvSpPr>
            <p:spPr bwMode="auto">
              <a:xfrm>
                <a:off x="625" y="3018"/>
                <a:ext cx="1971" cy="757"/>
              </a:xfrm>
              <a:custGeom>
                <a:avLst/>
                <a:gdLst>
                  <a:gd name="T0" fmla="*/ 0 w 202"/>
                  <a:gd name="T1" fmla="*/ 0 h 85"/>
                  <a:gd name="T2" fmla="*/ 4 w 202"/>
                  <a:gd name="T3" fmla="*/ 48 h 85"/>
                  <a:gd name="T4" fmla="*/ 8 w 202"/>
                  <a:gd name="T5" fmla="*/ 56 h 85"/>
                  <a:gd name="T6" fmla="*/ 17 w 202"/>
                  <a:gd name="T7" fmla="*/ 58 h 85"/>
                  <a:gd name="T8" fmla="*/ 34 w 202"/>
                  <a:gd name="T9" fmla="*/ 66 h 85"/>
                  <a:gd name="T10" fmla="*/ 51 w 202"/>
                  <a:gd name="T11" fmla="*/ 61 h 85"/>
                  <a:gd name="T12" fmla="*/ 67 w 202"/>
                  <a:gd name="T13" fmla="*/ 69 h 85"/>
                  <a:gd name="T14" fmla="*/ 202 w 20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85">
                    <a:moveTo>
                      <a:pt x="0" y="0"/>
                    </a:moveTo>
                    <a:lnTo>
                      <a:pt x="4" y="48"/>
                    </a:lnTo>
                    <a:lnTo>
                      <a:pt x="8" y="56"/>
                    </a:lnTo>
                    <a:lnTo>
                      <a:pt x="17" y="58"/>
                    </a:lnTo>
                    <a:lnTo>
                      <a:pt x="34" y="66"/>
                    </a:lnTo>
                    <a:lnTo>
                      <a:pt x="51" y="61"/>
                    </a:lnTo>
                    <a:lnTo>
                      <a:pt x="67" y="69"/>
                    </a:lnTo>
                    <a:lnTo>
                      <a:pt x="202" y="85"/>
                    </a:lnTo>
                  </a:path>
                </a:pathLst>
              </a:custGeom>
              <a:noFill/>
              <a:ln w="1428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7" name="Freeform 671"/>
              <p:cNvSpPr>
                <a:spLocks/>
              </p:cNvSpPr>
              <p:nvPr/>
            </p:nvSpPr>
            <p:spPr bwMode="auto">
              <a:xfrm>
                <a:off x="595" y="2973"/>
                <a:ext cx="60" cy="54"/>
              </a:xfrm>
              <a:custGeom>
                <a:avLst/>
                <a:gdLst>
                  <a:gd name="T0" fmla="*/ 26 w 52"/>
                  <a:gd name="T1" fmla="*/ 0 h 49"/>
                  <a:gd name="T2" fmla="*/ 52 w 52"/>
                  <a:gd name="T3" fmla="*/ 25 h 49"/>
                  <a:gd name="T4" fmla="*/ 26 w 52"/>
                  <a:gd name="T5" fmla="*/ 49 h 49"/>
                  <a:gd name="T6" fmla="*/ 0 w 52"/>
                  <a:gd name="T7" fmla="*/ 25 h 49"/>
                  <a:gd name="T8" fmla="*/ 26 w 5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9">
                    <a:moveTo>
                      <a:pt x="26" y="0"/>
                    </a:moveTo>
                    <a:lnTo>
                      <a:pt x="52" y="25"/>
                    </a:lnTo>
                    <a:lnTo>
                      <a:pt x="26" y="49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8" name="Freeform 672"/>
              <p:cNvSpPr>
                <a:spLocks/>
              </p:cNvSpPr>
              <p:nvPr/>
            </p:nvSpPr>
            <p:spPr bwMode="auto">
              <a:xfrm>
                <a:off x="636" y="2947"/>
                <a:ext cx="58" cy="53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4 h 49"/>
                  <a:gd name="T4" fmla="*/ 25 w 51"/>
                  <a:gd name="T5" fmla="*/ 49 h 49"/>
                  <a:gd name="T6" fmla="*/ 0 w 51"/>
                  <a:gd name="T7" fmla="*/ 24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9" name="Freeform 673"/>
              <p:cNvSpPr>
                <a:spLocks/>
              </p:cNvSpPr>
              <p:nvPr/>
            </p:nvSpPr>
            <p:spPr bwMode="auto">
              <a:xfrm>
                <a:off x="674" y="2955"/>
                <a:ext cx="58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4 h 49"/>
                  <a:gd name="T4" fmla="*/ 25 w 51"/>
                  <a:gd name="T5" fmla="*/ 49 h 49"/>
                  <a:gd name="T6" fmla="*/ 0 w 51"/>
                  <a:gd name="T7" fmla="*/ 24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0" name="Freeform 674"/>
              <p:cNvSpPr>
                <a:spLocks/>
              </p:cNvSpPr>
              <p:nvPr/>
            </p:nvSpPr>
            <p:spPr bwMode="auto">
              <a:xfrm>
                <a:off x="762" y="2947"/>
                <a:ext cx="59" cy="53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4 h 49"/>
                  <a:gd name="T4" fmla="*/ 25 w 51"/>
                  <a:gd name="T5" fmla="*/ 49 h 49"/>
                  <a:gd name="T6" fmla="*/ 0 w 51"/>
                  <a:gd name="T7" fmla="*/ 24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1" name="Freeform 675"/>
              <p:cNvSpPr>
                <a:spLocks/>
              </p:cNvSpPr>
              <p:nvPr/>
            </p:nvSpPr>
            <p:spPr bwMode="auto">
              <a:xfrm>
                <a:off x="927" y="2939"/>
                <a:ext cx="59" cy="52"/>
              </a:xfrm>
              <a:custGeom>
                <a:avLst/>
                <a:gdLst>
                  <a:gd name="T0" fmla="*/ 25 w 51"/>
                  <a:gd name="T1" fmla="*/ 0 h 48"/>
                  <a:gd name="T2" fmla="*/ 51 w 51"/>
                  <a:gd name="T3" fmla="*/ 24 h 48"/>
                  <a:gd name="T4" fmla="*/ 25 w 51"/>
                  <a:gd name="T5" fmla="*/ 48 h 48"/>
                  <a:gd name="T6" fmla="*/ 0 w 51"/>
                  <a:gd name="T7" fmla="*/ 24 h 48"/>
                  <a:gd name="T8" fmla="*/ 25 w 51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8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8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2" name="Freeform 676"/>
              <p:cNvSpPr>
                <a:spLocks/>
              </p:cNvSpPr>
              <p:nvPr/>
            </p:nvSpPr>
            <p:spPr bwMode="auto">
              <a:xfrm>
                <a:off x="1093" y="2876"/>
                <a:ext cx="59" cy="52"/>
              </a:xfrm>
              <a:custGeom>
                <a:avLst/>
                <a:gdLst>
                  <a:gd name="T0" fmla="*/ 26 w 51"/>
                  <a:gd name="T1" fmla="*/ 0 h 48"/>
                  <a:gd name="T2" fmla="*/ 51 w 51"/>
                  <a:gd name="T3" fmla="*/ 24 h 48"/>
                  <a:gd name="T4" fmla="*/ 26 w 51"/>
                  <a:gd name="T5" fmla="*/ 48 h 48"/>
                  <a:gd name="T6" fmla="*/ 0 w 51"/>
                  <a:gd name="T7" fmla="*/ 24 h 48"/>
                  <a:gd name="T8" fmla="*/ 26 w 51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8">
                    <a:moveTo>
                      <a:pt x="26" y="0"/>
                    </a:moveTo>
                    <a:lnTo>
                      <a:pt x="51" y="24"/>
                    </a:lnTo>
                    <a:lnTo>
                      <a:pt x="26" y="48"/>
                    </a:lnTo>
                    <a:lnTo>
                      <a:pt x="0" y="2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3" name="Freeform 677"/>
              <p:cNvSpPr>
                <a:spLocks/>
              </p:cNvSpPr>
              <p:nvPr/>
            </p:nvSpPr>
            <p:spPr bwMode="auto">
              <a:xfrm>
                <a:off x="1249" y="2920"/>
                <a:ext cx="59" cy="53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5 h 49"/>
                  <a:gd name="T4" fmla="*/ 25 w 51"/>
                  <a:gd name="T5" fmla="*/ 49 h 49"/>
                  <a:gd name="T6" fmla="*/ 0 w 51"/>
                  <a:gd name="T7" fmla="*/ 25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4" name="Freeform 678"/>
              <p:cNvSpPr>
                <a:spLocks/>
              </p:cNvSpPr>
              <p:nvPr/>
            </p:nvSpPr>
            <p:spPr bwMode="auto">
              <a:xfrm>
                <a:off x="2565" y="2928"/>
                <a:ext cx="59" cy="54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25 h 49"/>
                  <a:gd name="T4" fmla="*/ 26 w 51"/>
                  <a:gd name="T5" fmla="*/ 49 h 49"/>
                  <a:gd name="T6" fmla="*/ 0 w 51"/>
                  <a:gd name="T7" fmla="*/ 25 h 49"/>
                  <a:gd name="T8" fmla="*/ 26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25"/>
                    </a:lnTo>
                    <a:lnTo>
                      <a:pt x="26" y="49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5" name="Rectangle 679"/>
              <p:cNvSpPr>
                <a:spLocks noChangeArrowheads="1"/>
              </p:cNvSpPr>
              <p:nvPr/>
            </p:nvSpPr>
            <p:spPr bwMode="auto">
              <a:xfrm>
                <a:off x="595" y="2973"/>
                <a:ext cx="60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6" name="Rectangle 680"/>
              <p:cNvSpPr>
                <a:spLocks noChangeArrowheads="1"/>
              </p:cNvSpPr>
              <p:nvPr/>
            </p:nvSpPr>
            <p:spPr bwMode="auto">
              <a:xfrm>
                <a:off x="636" y="2973"/>
                <a:ext cx="58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7" name="Rectangle 681"/>
              <p:cNvSpPr>
                <a:spLocks noChangeArrowheads="1"/>
              </p:cNvSpPr>
              <p:nvPr/>
            </p:nvSpPr>
            <p:spPr bwMode="auto">
              <a:xfrm>
                <a:off x="674" y="3018"/>
                <a:ext cx="58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8" name="Rectangle 682"/>
              <p:cNvSpPr>
                <a:spLocks noChangeArrowheads="1"/>
              </p:cNvSpPr>
              <p:nvPr/>
            </p:nvSpPr>
            <p:spPr bwMode="auto">
              <a:xfrm>
                <a:off x="762" y="2955"/>
                <a:ext cx="59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9" name="Rectangle 683"/>
              <p:cNvSpPr>
                <a:spLocks noChangeArrowheads="1"/>
              </p:cNvSpPr>
              <p:nvPr/>
            </p:nvSpPr>
            <p:spPr bwMode="auto">
              <a:xfrm>
                <a:off x="927" y="2955"/>
                <a:ext cx="59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0" name="Rectangle 684"/>
              <p:cNvSpPr>
                <a:spLocks noChangeArrowheads="1"/>
              </p:cNvSpPr>
              <p:nvPr/>
            </p:nvSpPr>
            <p:spPr bwMode="auto">
              <a:xfrm>
                <a:off x="1093" y="2955"/>
                <a:ext cx="59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1" name="Rectangle 685"/>
              <p:cNvSpPr>
                <a:spLocks noChangeArrowheads="1"/>
              </p:cNvSpPr>
              <p:nvPr/>
            </p:nvSpPr>
            <p:spPr bwMode="auto">
              <a:xfrm>
                <a:off x="1249" y="2955"/>
                <a:ext cx="59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2" name="Rectangle 686"/>
              <p:cNvSpPr>
                <a:spLocks noChangeArrowheads="1"/>
              </p:cNvSpPr>
              <p:nvPr/>
            </p:nvSpPr>
            <p:spPr bwMode="auto">
              <a:xfrm>
                <a:off x="2565" y="2947"/>
                <a:ext cx="59" cy="53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3" name="Freeform 687"/>
              <p:cNvSpPr>
                <a:spLocks/>
              </p:cNvSpPr>
              <p:nvPr/>
            </p:nvSpPr>
            <p:spPr bwMode="auto">
              <a:xfrm>
                <a:off x="595" y="2965"/>
                <a:ext cx="60" cy="53"/>
              </a:xfrm>
              <a:custGeom>
                <a:avLst/>
                <a:gdLst>
                  <a:gd name="T0" fmla="*/ 26 w 52"/>
                  <a:gd name="T1" fmla="*/ 0 h 49"/>
                  <a:gd name="T2" fmla="*/ 52 w 52"/>
                  <a:gd name="T3" fmla="*/ 49 h 49"/>
                  <a:gd name="T4" fmla="*/ 0 w 52"/>
                  <a:gd name="T5" fmla="*/ 49 h 49"/>
                  <a:gd name="T6" fmla="*/ 26 w 5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9">
                    <a:moveTo>
                      <a:pt x="26" y="0"/>
                    </a:moveTo>
                    <a:lnTo>
                      <a:pt x="52" y="49"/>
                    </a:lnTo>
                    <a:lnTo>
                      <a:pt x="0" y="4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4" name="Freeform 688"/>
              <p:cNvSpPr>
                <a:spLocks/>
              </p:cNvSpPr>
              <p:nvPr/>
            </p:nvSpPr>
            <p:spPr bwMode="auto">
              <a:xfrm>
                <a:off x="636" y="2955"/>
                <a:ext cx="58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5" name="Freeform 689"/>
              <p:cNvSpPr>
                <a:spLocks/>
              </p:cNvSpPr>
              <p:nvPr/>
            </p:nvSpPr>
            <p:spPr bwMode="auto">
              <a:xfrm>
                <a:off x="674" y="2973"/>
                <a:ext cx="58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6" name="Freeform 690"/>
              <p:cNvSpPr>
                <a:spLocks/>
              </p:cNvSpPr>
              <p:nvPr/>
            </p:nvSpPr>
            <p:spPr bwMode="auto">
              <a:xfrm>
                <a:off x="762" y="2973"/>
                <a:ext cx="59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7" name="Freeform 691"/>
              <p:cNvSpPr>
                <a:spLocks/>
              </p:cNvSpPr>
              <p:nvPr/>
            </p:nvSpPr>
            <p:spPr bwMode="auto">
              <a:xfrm>
                <a:off x="927" y="2973"/>
                <a:ext cx="59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8" name="Freeform 692"/>
              <p:cNvSpPr>
                <a:spLocks/>
              </p:cNvSpPr>
              <p:nvPr/>
            </p:nvSpPr>
            <p:spPr bwMode="auto">
              <a:xfrm>
                <a:off x="1093" y="2939"/>
                <a:ext cx="59" cy="52"/>
              </a:xfrm>
              <a:custGeom>
                <a:avLst/>
                <a:gdLst>
                  <a:gd name="T0" fmla="*/ 26 w 51"/>
                  <a:gd name="T1" fmla="*/ 0 h 48"/>
                  <a:gd name="T2" fmla="*/ 51 w 51"/>
                  <a:gd name="T3" fmla="*/ 48 h 48"/>
                  <a:gd name="T4" fmla="*/ 0 w 51"/>
                  <a:gd name="T5" fmla="*/ 48 h 48"/>
                  <a:gd name="T6" fmla="*/ 26 w 51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8">
                    <a:moveTo>
                      <a:pt x="26" y="0"/>
                    </a:moveTo>
                    <a:lnTo>
                      <a:pt x="51" y="48"/>
                    </a:lnTo>
                    <a:lnTo>
                      <a:pt x="0" y="4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9" name="Freeform 693"/>
              <p:cNvSpPr>
                <a:spLocks/>
              </p:cNvSpPr>
              <p:nvPr/>
            </p:nvSpPr>
            <p:spPr bwMode="auto">
              <a:xfrm>
                <a:off x="1249" y="2947"/>
                <a:ext cx="59" cy="53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0" name="Freeform 694"/>
              <p:cNvSpPr>
                <a:spLocks/>
              </p:cNvSpPr>
              <p:nvPr/>
            </p:nvSpPr>
            <p:spPr bwMode="auto">
              <a:xfrm>
                <a:off x="2565" y="2920"/>
                <a:ext cx="59" cy="53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6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1" name="Rectangle 695"/>
              <p:cNvSpPr>
                <a:spLocks noChangeArrowheads="1"/>
              </p:cNvSpPr>
              <p:nvPr/>
            </p:nvSpPr>
            <p:spPr bwMode="auto">
              <a:xfrm>
                <a:off x="586" y="2965"/>
                <a:ext cx="9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2" name="Line 696"/>
              <p:cNvSpPr>
                <a:spLocks noChangeShapeType="1"/>
              </p:cNvSpPr>
              <p:nvPr/>
            </p:nvSpPr>
            <p:spPr bwMode="auto">
              <a:xfrm flipH="1" flipV="1">
                <a:off x="595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3" name="Line 697"/>
              <p:cNvSpPr>
                <a:spLocks noChangeShapeType="1"/>
              </p:cNvSpPr>
              <p:nvPr/>
            </p:nvSpPr>
            <p:spPr bwMode="auto">
              <a:xfrm>
                <a:off x="625" y="3000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4" name="Line 698"/>
              <p:cNvSpPr>
                <a:spLocks noChangeShapeType="1"/>
              </p:cNvSpPr>
              <p:nvPr/>
            </p:nvSpPr>
            <p:spPr bwMode="auto">
              <a:xfrm flipH="1">
                <a:off x="595" y="3000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5" name="Line 699"/>
              <p:cNvSpPr>
                <a:spLocks noChangeShapeType="1"/>
              </p:cNvSpPr>
              <p:nvPr/>
            </p:nvSpPr>
            <p:spPr bwMode="auto">
              <a:xfrm flipV="1">
                <a:off x="625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6" name="Rectangle 700"/>
              <p:cNvSpPr>
                <a:spLocks noChangeArrowheads="1"/>
              </p:cNvSpPr>
              <p:nvPr/>
            </p:nvSpPr>
            <p:spPr bwMode="auto">
              <a:xfrm>
                <a:off x="625" y="2947"/>
                <a:ext cx="9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7" name="Line 701"/>
              <p:cNvSpPr>
                <a:spLocks noChangeShapeType="1"/>
              </p:cNvSpPr>
              <p:nvPr/>
            </p:nvSpPr>
            <p:spPr bwMode="auto">
              <a:xfrm flipH="1" flipV="1">
                <a:off x="636" y="2955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8" name="Line 702"/>
              <p:cNvSpPr>
                <a:spLocks noChangeShapeType="1"/>
              </p:cNvSpPr>
              <p:nvPr/>
            </p:nvSpPr>
            <p:spPr bwMode="auto">
              <a:xfrm>
                <a:off x="664" y="2982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9" name="Line 703"/>
              <p:cNvSpPr>
                <a:spLocks noChangeShapeType="1"/>
              </p:cNvSpPr>
              <p:nvPr/>
            </p:nvSpPr>
            <p:spPr bwMode="auto">
              <a:xfrm flipH="1">
                <a:off x="636" y="2982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0" name="Line 704"/>
              <p:cNvSpPr>
                <a:spLocks noChangeShapeType="1"/>
              </p:cNvSpPr>
              <p:nvPr/>
            </p:nvSpPr>
            <p:spPr bwMode="auto">
              <a:xfrm flipV="1">
                <a:off x="664" y="2955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1" name="Rectangle 705"/>
              <p:cNvSpPr>
                <a:spLocks noChangeArrowheads="1"/>
              </p:cNvSpPr>
              <p:nvPr/>
            </p:nvSpPr>
            <p:spPr bwMode="auto">
              <a:xfrm>
                <a:off x="664" y="2965"/>
                <a:ext cx="98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2" name="Line 706"/>
              <p:cNvSpPr>
                <a:spLocks noChangeShapeType="1"/>
              </p:cNvSpPr>
              <p:nvPr/>
            </p:nvSpPr>
            <p:spPr bwMode="auto">
              <a:xfrm flipH="1" flipV="1">
                <a:off x="674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3" name="Line 707"/>
              <p:cNvSpPr>
                <a:spLocks noChangeShapeType="1"/>
              </p:cNvSpPr>
              <p:nvPr/>
            </p:nvSpPr>
            <p:spPr bwMode="auto">
              <a:xfrm>
                <a:off x="703" y="3000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4" name="Line 708"/>
              <p:cNvSpPr>
                <a:spLocks noChangeShapeType="1"/>
              </p:cNvSpPr>
              <p:nvPr/>
            </p:nvSpPr>
            <p:spPr bwMode="auto">
              <a:xfrm flipH="1">
                <a:off x="674" y="3000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5" name="Line 709"/>
              <p:cNvSpPr>
                <a:spLocks noChangeShapeType="1"/>
              </p:cNvSpPr>
              <p:nvPr/>
            </p:nvSpPr>
            <p:spPr bwMode="auto">
              <a:xfrm flipV="1">
                <a:off x="703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6" name="Rectangle 710"/>
              <p:cNvSpPr>
                <a:spLocks noChangeArrowheads="1"/>
              </p:cNvSpPr>
              <p:nvPr/>
            </p:nvSpPr>
            <p:spPr bwMode="auto">
              <a:xfrm>
                <a:off x="752" y="2955"/>
                <a:ext cx="98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7" name="Line 711"/>
              <p:cNvSpPr>
                <a:spLocks noChangeShapeType="1"/>
              </p:cNvSpPr>
              <p:nvPr/>
            </p:nvSpPr>
            <p:spPr bwMode="auto">
              <a:xfrm flipH="1" flipV="1">
                <a:off x="762" y="2965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8" name="Line 712"/>
              <p:cNvSpPr>
                <a:spLocks noChangeShapeType="1"/>
              </p:cNvSpPr>
              <p:nvPr/>
            </p:nvSpPr>
            <p:spPr bwMode="auto">
              <a:xfrm>
                <a:off x="790" y="2991"/>
                <a:ext cx="31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9" name="Line 713"/>
              <p:cNvSpPr>
                <a:spLocks noChangeShapeType="1"/>
              </p:cNvSpPr>
              <p:nvPr/>
            </p:nvSpPr>
            <p:spPr bwMode="auto">
              <a:xfrm flipH="1">
                <a:off x="762" y="2991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0" name="Line 714"/>
              <p:cNvSpPr>
                <a:spLocks noChangeShapeType="1"/>
              </p:cNvSpPr>
              <p:nvPr/>
            </p:nvSpPr>
            <p:spPr bwMode="auto">
              <a:xfrm flipV="1">
                <a:off x="790" y="2965"/>
                <a:ext cx="31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1" name="Rectangle 715"/>
              <p:cNvSpPr>
                <a:spLocks noChangeArrowheads="1"/>
              </p:cNvSpPr>
              <p:nvPr/>
            </p:nvSpPr>
            <p:spPr bwMode="auto">
              <a:xfrm>
                <a:off x="917" y="2965"/>
                <a:ext cx="99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2" name="Line 716"/>
              <p:cNvSpPr>
                <a:spLocks noChangeShapeType="1"/>
              </p:cNvSpPr>
              <p:nvPr/>
            </p:nvSpPr>
            <p:spPr bwMode="auto">
              <a:xfrm flipH="1" flipV="1">
                <a:off x="927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3" name="Line 717"/>
              <p:cNvSpPr>
                <a:spLocks noChangeShapeType="1"/>
              </p:cNvSpPr>
              <p:nvPr/>
            </p:nvSpPr>
            <p:spPr bwMode="auto">
              <a:xfrm>
                <a:off x="956" y="3000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4" name="Line 718"/>
              <p:cNvSpPr>
                <a:spLocks noChangeShapeType="1"/>
              </p:cNvSpPr>
              <p:nvPr/>
            </p:nvSpPr>
            <p:spPr bwMode="auto">
              <a:xfrm flipH="1">
                <a:off x="927" y="3000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5" name="Line 719"/>
              <p:cNvSpPr>
                <a:spLocks noChangeShapeType="1"/>
              </p:cNvSpPr>
              <p:nvPr/>
            </p:nvSpPr>
            <p:spPr bwMode="auto">
              <a:xfrm flipV="1">
                <a:off x="956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6" name="Rectangle 720"/>
              <p:cNvSpPr>
                <a:spLocks noChangeArrowheads="1"/>
              </p:cNvSpPr>
              <p:nvPr/>
            </p:nvSpPr>
            <p:spPr bwMode="auto">
              <a:xfrm>
                <a:off x="1084" y="2939"/>
                <a:ext cx="9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7" name="Line 721"/>
              <p:cNvSpPr>
                <a:spLocks noChangeShapeType="1"/>
              </p:cNvSpPr>
              <p:nvPr/>
            </p:nvSpPr>
            <p:spPr bwMode="auto">
              <a:xfrm flipH="1" flipV="1">
                <a:off x="1093" y="2947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8" name="Line 722"/>
              <p:cNvSpPr>
                <a:spLocks noChangeShapeType="1"/>
              </p:cNvSpPr>
              <p:nvPr/>
            </p:nvSpPr>
            <p:spPr bwMode="auto">
              <a:xfrm>
                <a:off x="1123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9" name="Line 723"/>
              <p:cNvSpPr>
                <a:spLocks noChangeShapeType="1"/>
              </p:cNvSpPr>
              <p:nvPr/>
            </p:nvSpPr>
            <p:spPr bwMode="auto">
              <a:xfrm flipH="1">
                <a:off x="1093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0" name="Line 724"/>
              <p:cNvSpPr>
                <a:spLocks noChangeShapeType="1"/>
              </p:cNvSpPr>
              <p:nvPr/>
            </p:nvSpPr>
            <p:spPr bwMode="auto">
              <a:xfrm flipV="1">
                <a:off x="1123" y="2947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1" name="Rectangle 725"/>
              <p:cNvSpPr>
                <a:spLocks noChangeArrowheads="1"/>
              </p:cNvSpPr>
              <p:nvPr/>
            </p:nvSpPr>
            <p:spPr bwMode="auto">
              <a:xfrm>
                <a:off x="1239" y="2965"/>
                <a:ext cx="99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2" name="Line 726"/>
              <p:cNvSpPr>
                <a:spLocks noChangeShapeType="1"/>
              </p:cNvSpPr>
              <p:nvPr/>
            </p:nvSpPr>
            <p:spPr bwMode="auto">
              <a:xfrm flipH="1" flipV="1">
                <a:off x="1249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3" name="Line 727"/>
              <p:cNvSpPr>
                <a:spLocks noChangeShapeType="1"/>
              </p:cNvSpPr>
              <p:nvPr/>
            </p:nvSpPr>
            <p:spPr bwMode="auto">
              <a:xfrm>
                <a:off x="1278" y="3000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4" name="Line 728"/>
              <p:cNvSpPr>
                <a:spLocks noChangeShapeType="1"/>
              </p:cNvSpPr>
              <p:nvPr/>
            </p:nvSpPr>
            <p:spPr bwMode="auto">
              <a:xfrm flipH="1">
                <a:off x="1249" y="3000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5" name="Line 729"/>
              <p:cNvSpPr>
                <a:spLocks noChangeShapeType="1"/>
              </p:cNvSpPr>
              <p:nvPr/>
            </p:nvSpPr>
            <p:spPr bwMode="auto">
              <a:xfrm flipV="1">
                <a:off x="1278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6" name="Rectangle 730"/>
              <p:cNvSpPr>
                <a:spLocks noChangeArrowheads="1"/>
              </p:cNvSpPr>
              <p:nvPr/>
            </p:nvSpPr>
            <p:spPr bwMode="auto">
              <a:xfrm>
                <a:off x="2555" y="2955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7" name="Line 731"/>
              <p:cNvSpPr>
                <a:spLocks noChangeShapeType="1"/>
              </p:cNvSpPr>
              <p:nvPr/>
            </p:nvSpPr>
            <p:spPr bwMode="auto">
              <a:xfrm flipH="1" flipV="1">
                <a:off x="2565" y="2965"/>
                <a:ext cx="31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8" name="Line 732"/>
              <p:cNvSpPr>
                <a:spLocks noChangeShapeType="1"/>
              </p:cNvSpPr>
              <p:nvPr/>
            </p:nvSpPr>
            <p:spPr bwMode="auto">
              <a:xfrm>
                <a:off x="2596" y="2991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9" name="Line 733"/>
              <p:cNvSpPr>
                <a:spLocks noChangeShapeType="1"/>
              </p:cNvSpPr>
              <p:nvPr/>
            </p:nvSpPr>
            <p:spPr bwMode="auto">
              <a:xfrm flipH="1">
                <a:off x="2565" y="2991"/>
                <a:ext cx="31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0" name="Line 734"/>
              <p:cNvSpPr>
                <a:spLocks noChangeShapeType="1"/>
              </p:cNvSpPr>
              <p:nvPr/>
            </p:nvSpPr>
            <p:spPr bwMode="auto">
              <a:xfrm flipV="1">
                <a:off x="2596" y="2965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1" name="Rectangle 735"/>
              <p:cNvSpPr>
                <a:spLocks noChangeArrowheads="1"/>
              </p:cNvSpPr>
              <p:nvPr/>
            </p:nvSpPr>
            <p:spPr bwMode="auto">
              <a:xfrm>
                <a:off x="586" y="2955"/>
                <a:ext cx="9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2" name="Line 736"/>
              <p:cNvSpPr>
                <a:spLocks noChangeShapeType="1"/>
              </p:cNvSpPr>
              <p:nvPr/>
            </p:nvSpPr>
            <p:spPr bwMode="auto">
              <a:xfrm flipH="1" flipV="1">
                <a:off x="595" y="2965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3" name="Line 737"/>
              <p:cNvSpPr>
                <a:spLocks noChangeShapeType="1"/>
              </p:cNvSpPr>
              <p:nvPr/>
            </p:nvSpPr>
            <p:spPr bwMode="auto">
              <a:xfrm>
                <a:off x="625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4" name="Line 738"/>
              <p:cNvSpPr>
                <a:spLocks noChangeShapeType="1"/>
              </p:cNvSpPr>
              <p:nvPr/>
            </p:nvSpPr>
            <p:spPr bwMode="auto">
              <a:xfrm flipH="1">
                <a:off x="595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5" name="Line 739"/>
              <p:cNvSpPr>
                <a:spLocks noChangeShapeType="1"/>
              </p:cNvSpPr>
              <p:nvPr/>
            </p:nvSpPr>
            <p:spPr bwMode="auto">
              <a:xfrm flipV="1">
                <a:off x="625" y="2965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6" name="Line 740"/>
              <p:cNvSpPr>
                <a:spLocks noChangeShapeType="1"/>
              </p:cNvSpPr>
              <p:nvPr/>
            </p:nvSpPr>
            <p:spPr bwMode="auto">
              <a:xfrm flipV="1">
                <a:off x="625" y="2965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7" name="Line 741"/>
              <p:cNvSpPr>
                <a:spLocks noChangeShapeType="1"/>
              </p:cNvSpPr>
              <p:nvPr/>
            </p:nvSpPr>
            <p:spPr bwMode="auto">
              <a:xfrm>
                <a:off x="625" y="2991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8" name="Rectangle 742"/>
              <p:cNvSpPr>
                <a:spLocks noChangeArrowheads="1"/>
              </p:cNvSpPr>
              <p:nvPr/>
            </p:nvSpPr>
            <p:spPr bwMode="auto">
              <a:xfrm>
                <a:off x="625" y="2955"/>
                <a:ext cx="9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9" name="Line 743"/>
              <p:cNvSpPr>
                <a:spLocks noChangeShapeType="1"/>
              </p:cNvSpPr>
              <p:nvPr/>
            </p:nvSpPr>
            <p:spPr bwMode="auto">
              <a:xfrm flipH="1" flipV="1">
                <a:off x="636" y="2965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0" name="Line 744"/>
              <p:cNvSpPr>
                <a:spLocks noChangeShapeType="1"/>
              </p:cNvSpPr>
              <p:nvPr/>
            </p:nvSpPr>
            <p:spPr bwMode="auto">
              <a:xfrm>
                <a:off x="664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1" name="Line 745"/>
              <p:cNvSpPr>
                <a:spLocks noChangeShapeType="1"/>
              </p:cNvSpPr>
              <p:nvPr/>
            </p:nvSpPr>
            <p:spPr bwMode="auto">
              <a:xfrm flipH="1">
                <a:off x="636" y="2991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2" name="Line 746"/>
              <p:cNvSpPr>
                <a:spLocks noChangeShapeType="1"/>
              </p:cNvSpPr>
              <p:nvPr/>
            </p:nvSpPr>
            <p:spPr bwMode="auto">
              <a:xfrm flipV="1">
                <a:off x="664" y="2965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3" name="Line 747"/>
              <p:cNvSpPr>
                <a:spLocks noChangeShapeType="1"/>
              </p:cNvSpPr>
              <p:nvPr/>
            </p:nvSpPr>
            <p:spPr bwMode="auto">
              <a:xfrm flipV="1">
                <a:off x="664" y="2965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4" name="Line 748"/>
              <p:cNvSpPr>
                <a:spLocks noChangeShapeType="1"/>
              </p:cNvSpPr>
              <p:nvPr/>
            </p:nvSpPr>
            <p:spPr bwMode="auto">
              <a:xfrm>
                <a:off x="664" y="2991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5" name="Rectangle 749"/>
              <p:cNvSpPr>
                <a:spLocks noChangeArrowheads="1"/>
              </p:cNvSpPr>
              <p:nvPr/>
            </p:nvSpPr>
            <p:spPr bwMode="auto">
              <a:xfrm>
                <a:off x="664" y="3000"/>
                <a:ext cx="98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6" name="Line 750"/>
              <p:cNvSpPr>
                <a:spLocks noChangeShapeType="1"/>
              </p:cNvSpPr>
              <p:nvPr/>
            </p:nvSpPr>
            <p:spPr bwMode="auto">
              <a:xfrm flipH="1" flipV="1">
                <a:off x="674" y="3009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7" name="Line 751"/>
              <p:cNvSpPr>
                <a:spLocks noChangeShapeType="1"/>
              </p:cNvSpPr>
              <p:nvPr/>
            </p:nvSpPr>
            <p:spPr bwMode="auto">
              <a:xfrm>
                <a:off x="703" y="3036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8" name="Line 752"/>
              <p:cNvSpPr>
                <a:spLocks noChangeShapeType="1"/>
              </p:cNvSpPr>
              <p:nvPr/>
            </p:nvSpPr>
            <p:spPr bwMode="auto">
              <a:xfrm flipH="1">
                <a:off x="674" y="3036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9" name="Line 753"/>
              <p:cNvSpPr>
                <a:spLocks noChangeShapeType="1"/>
              </p:cNvSpPr>
              <p:nvPr/>
            </p:nvSpPr>
            <p:spPr bwMode="auto">
              <a:xfrm flipV="1">
                <a:off x="703" y="3009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0" name="Line 754"/>
              <p:cNvSpPr>
                <a:spLocks noChangeShapeType="1"/>
              </p:cNvSpPr>
              <p:nvPr/>
            </p:nvSpPr>
            <p:spPr bwMode="auto">
              <a:xfrm flipV="1">
                <a:off x="703" y="3009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1" name="Line 755"/>
              <p:cNvSpPr>
                <a:spLocks noChangeShapeType="1"/>
              </p:cNvSpPr>
              <p:nvPr/>
            </p:nvSpPr>
            <p:spPr bwMode="auto">
              <a:xfrm>
                <a:off x="703" y="3036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2" name="Rectangle 756"/>
              <p:cNvSpPr>
                <a:spLocks noChangeArrowheads="1"/>
              </p:cNvSpPr>
              <p:nvPr/>
            </p:nvSpPr>
            <p:spPr bwMode="auto">
              <a:xfrm>
                <a:off x="752" y="2982"/>
                <a:ext cx="9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3" name="Line 757"/>
              <p:cNvSpPr>
                <a:spLocks noChangeShapeType="1"/>
              </p:cNvSpPr>
              <p:nvPr/>
            </p:nvSpPr>
            <p:spPr bwMode="auto">
              <a:xfrm flipH="1" flipV="1">
                <a:off x="762" y="2991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4" name="Line 758"/>
              <p:cNvSpPr>
                <a:spLocks noChangeShapeType="1"/>
              </p:cNvSpPr>
              <p:nvPr/>
            </p:nvSpPr>
            <p:spPr bwMode="auto">
              <a:xfrm>
                <a:off x="790" y="3018"/>
                <a:ext cx="3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5" name="Line 759"/>
              <p:cNvSpPr>
                <a:spLocks noChangeShapeType="1"/>
              </p:cNvSpPr>
              <p:nvPr/>
            </p:nvSpPr>
            <p:spPr bwMode="auto">
              <a:xfrm flipH="1">
                <a:off x="762" y="3018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6" name="Line 760"/>
              <p:cNvSpPr>
                <a:spLocks noChangeShapeType="1"/>
              </p:cNvSpPr>
              <p:nvPr/>
            </p:nvSpPr>
            <p:spPr bwMode="auto">
              <a:xfrm flipV="1">
                <a:off x="790" y="2991"/>
                <a:ext cx="3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7" name="Line 761"/>
              <p:cNvSpPr>
                <a:spLocks noChangeShapeType="1"/>
              </p:cNvSpPr>
              <p:nvPr/>
            </p:nvSpPr>
            <p:spPr bwMode="auto">
              <a:xfrm flipV="1">
                <a:off x="790" y="2991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8" name="Line 762"/>
              <p:cNvSpPr>
                <a:spLocks noChangeShapeType="1"/>
              </p:cNvSpPr>
              <p:nvPr/>
            </p:nvSpPr>
            <p:spPr bwMode="auto">
              <a:xfrm>
                <a:off x="790" y="3018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9" name="Rectangle 763"/>
              <p:cNvSpPr>
                <a:spLocks noChangeArrowheads="1"/>
              </p:cNvSpPr>
              <p:nvPr/>
            </p:nvSpPr>
            <p:spPr bwMode="auto">
              <a:xfrm>
                <a:off x="917" y="2982"/>
                <a:ext cx="9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0" name="Line 764"/>
              <p:cNvSpPr>
                <a:spLocks noChangeShapeType="1"/>
              </p:cNvSpPr>
              <p:nvPr/>
            </p:nvSpPr>
            <p:spPr bwMode="auto">
              <a:xfrm flipH="1" flipV="1">
                <a:off x="927" y="2991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1" name="Line 765"/>
              <p:cNvSpPr>
                <a:spLocks noChangeShapeType="1"/>
              </p:cNvSpPr>
              <p:nvPr/>
            </p:nvSpPr>
            <p:spPr bwMode="auto">
              <a:xfrm>
                <a:off x="956" y="3018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2" name="Line 766"/>
              <p:cNvSpPr>
                <a:spLocks noChangeShapeType="1"/>
              </p:cNvSpPr>
              <p:nvPr/>
            </p:nvSpPr>
            <p:spPr bwMode="auto">
              <a:xfrm flipH="1">
                <a:off x="927" y="3018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3" name="Line 767"/>
              <p:cNvSpPr>
                <a:spLocks noChangeShapeType="1"/>
              </p:cNvSpPr>
              <p:nvPr/>
            </p:nvSpPr>
            <p:spPr bwMode="auto">
              <a:xfrm flipV="1">
                <a:off x="956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4" name="Line 768"/>
              <p:cNvSpPr>
                <a:spLocks noChangeShapeType="1"/>
              </p:cNvSpPr>
              <p:nvPr/>
            </p:nvSpPr>
            <p:spPr bwMode="auto">
              <a:xfrm flipV="1">
                <a:off x="956" y="2991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5" name="Line 769"/>
              <p:cNvSpPr>
                <a:spLocks noChangeShapeType="1"/>
              </p:cNvSpPr>
              <p:nvPr/>
            </p:nvSpPr>
            <p:spPr bwMode="auto">
              <a:xfrm>
                <a:off x="956" y="3018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6" name="Rectangle 770"/>
              <p:cNvSpPr>
                <a:spLocks noChangeArrowheads="1"/>
              </p:cNvSpPr>
              <p:nvPr/>
            </p:nvSpPr>
            <p:spPr bwMode="auto">
              <a:xfrm>
                <a:off x="1084" y="2982"/>
                <a:ext cx="9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7" name="Line 771"/>
              <p:cNvSpPr>
                <a:spLocks noChangeShapeType="1"/>
              </p:cNvSpPr>
              <p:nvPr/>
            </p:nvSpPr>
            <p:spPr bwMode="auto">
              <a:xfrm flipH="1" flipV="1">
                <a:off x="1093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8" name="Line 772"/>
              <p:cNvSpPr>
                <a:spLocks noChangeShapeType="1"/>
              </p:cNvSpPr>
              <p:nvPr/>
            </p:nvSpPr>
            <p:spPr bwMode="auto">
              <a:xfrm>
                <a:off x="1123" y="3018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9" name="Line 773"/>
              <p:cNvSpPr>
                <a:spLocks noChangeShapeType="1"/>
              </p:cNvSpPr>
              <p:nvPr/>
            </p:nvSpPr>
            <p:spPr bwMode="auto">
              <a:xfrm flipH="1">
                <a:off x="1093" y="3018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0" name="Line 774"/>
              <p:cNvSpPr>
                <a:spLocks noChangeShapeType="1"/>
              </p:cNvSpPr>
              <p:nvPr/>
            </p:nvSpPr>
            <p:spPr bwMode="auto">
              <a:xfrm flipV="1">
                <a:off x="1123" y="2991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1" name="Line 775"/>
              <p:cNvSpPr>
                <a:spLocks noChangeShapeType="1"/>
              </p:cNvSpPr>
              <p:nvPr/>
            </p:nvSpPr>
            <p:spPr bwMode="auto">
              <a:xfrm flipV="1">
                <a:off x="1123" y="2991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2" name="Line 776"/>
              <p:cNvSpPr>
                <a:spLocks noChangeShapeType="1"/>
              </p:cNvSpPr>
              <p:nvPr/>
            </p:nvSpPr>
            <p:spPr bwMode="auto">
              <a:xfrm>
                <a:off x="1123" y="3018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3" name="Rectangle 777"/>
              <p:cNvSpPr>
                <a:spLocks noChangeArrowheads="1"/>
              </p:cNvSpPr>
              <p:nvPr/>
            </p:nvSpPr>
            <p:spPr bwMode="auto">
              <a:xfrm>
                <a:off x="1239" y="2955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4" name="Line 778"/>
              <p:cNvSpPr>
                <a:spLocks noChangeShapeType="1"/>
              </p:cNvSpPr>
              <p:nvPr/>
            </p:nvSpPr>
            <p:spPr bwMode="auto">
              <a:xfrm flipH="1" flipV="1">
                <a:off x="1249" y="2965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5" name="Line 779"/>
              <p:cNvSpPr>
                <a:spLocks noChangeShapeType="1"/>
              </p:cNvSpPr>
              <p:nvPr/>
            </p:nvSpPr>
            <p:spPr bwMode="auto">
              <a:xfrm>
                <a:off x="1278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6" name="Line 780"/>
              <p:cNvSpPr>
                <a:spLocks noChangeShapeType="1"/>
              </p:cNvSpPr>
              <p:nvPr/>
            </p:nvSpPr>
            <p:spPr bwMode="auto">
              <a:xfrm flipH="1">
                <a:off x="1249" y="2991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7" name="Line 781"/>
              <p:cNvSpPr>
                <a:spLocks noChangeShapeType="1"/>
              </p:cNvSpPr>
              <p:nvPr/>
            </p:nvSpPr>
            <p:spPr bwMode="auto">
              <a:xfrm flipV="1">
                <a:off x="1278" y="2965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8" name="Line 782"/>
              <p:cNvSpPr>
                <a:spLocks noChangeShapeType="1"/>
              </p:cNvSpPr>
              <p:nvPr/>
            </p:nvSpPr>
            <p:spPr bwMode="auto">
              <a:xfrm flipV="1">
                <a:off x="1278" y="2965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9" name="Line 783"/>
              <p:cNvSpPr>
                <a:spLocks noChangeShapeType="1"/>
              </p:cNvSpPr>
              <p:nvPr/>
            </p:nvSpPr>
            <p:spPr bwMode="auto">
              <a:xfrm>
                <a:off x="1278" y="2991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0" name="Rectangle 784"/>
              <p:cNvSpPr>
                <a:spLocks noChangeArrowheads="1"/>
              </p:cNvSpPr>
              <p:nvPr/>
            </p:nvSpPr>
            <p:spPr bwMode="auto">
              <a:xfrm>
                <a:off x="2555" y="3000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1" name="Line 785"/>
              <p:cNvSpPr>
                <a:spLocks noChangeShapeType="1"/>
              </p:cNvSpPr>
              <p:nvPr/>
            </p:nvSpPr>
            <p:spPr bwMode="auto">
              <a:xfrm flipH="1" flipV="1">
                <a:off x="2565" y="3009"/>
                <a:ext cx="3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2" name="Line 786"/>
              <p:cNvSpPr>
                <a:spLocks noChangeShapeType="1"/>
              </p:cNvSpPr>
              <p:nvPr/>
            </p:nvSpPr>
            <p:spPr bwMode="auto">
              <a:xfrm>
                <a:off x="2596" y="3036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3" name="Line 787"/>
              <p:cNvSpPr>
                <a:spLocks noChangeShapeType="1"/>
              </p:cNvSpPr>
              <p:nvPr/>
            </p:nvSpPr>
            <p:spPr bwMode="auto">
              <a:xfrm flipH="1">
                <a:off x="2565" y="3036"/>
                <a:ext cx="3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4" name="Line 788"/>
              <p:cNvSpPr>
                <a:spLocks noChangeShapeType="1"/>
              </p:cNvSpPr>
              <p:nvPr/>
            </p:nvSpPr>
            <p:spPr bwMode="auto">
              <a:xfrm flipV="1">
                <a:off x="2596" y="3009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5" name="Line 789"/>
              <p:cNvSpPr>
                <a:spLocks noChangeShapeType="1"/>
              </p:cNvSpPr>
              <p:nvPr/>
            </p:nvSpPr>
            <p:spPr bwMode="auto">
              <a:xfrm flipV="1">
                <a:off x="2596" y="3009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6" name="Line 790"/>
              <p:cNvSpPr>
                <a:spLocks noChangeShapeType="1"/>
              </p:cNvSpPr>
              <p:nvPr/>
            </p:nvSpPr>
            <p:spPr bwMode="auto">
              <a:xfrm>
                <a:off x="2596" y="3036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7" name="Oval 791"/>
              <p:cNvSpPr>
                <a:spLocks noChangeArrowheads="1"/>
              </p:cNvSpPr>
              <p:nvPr/>
            </p:nvSpPr>
            <p:spPr bwMode="auto">
              <a:xfrm>
                <a:off x="595" y="2965"/>
                <a:ext cx="60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8" name="Oval 792"/>
              <p:cNvSpPr>
                <a:spLocks noChangeArrowheads="1"/>
              </p:cNvSpPr>
              <p:nvPr/>
            </p:nvSpPr>
            <p:spPr bwMode="auto">
              <a:xfrm>
                <a:off x="636" y="3018"/>
                <a:ext cx="58" cy="54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9" name="Oval 793"/>
              <p:cNvSpPr>
                <a:spLocks noChangeArrowheads="1"/>
              </p:cNvSpPr>
              <p:nvPr/>
            </p:nvSpPr>
            <p:spPr bwMode="auto">
              <a:xfrm>
                <a:off x="674" y="3098"/>
                <a:ext cx="58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0" name="Oval 794"/>
              <p:cNvSpPr>
                <a:spLocks noChangeArrowheads="1"/>
              </p:cNvSpPr>
              <p:nvPr/>
            </p:nvSpPr>
            <p:spPr bwMode="auto">
              <a:xfrm>
                <a:off x="762" y="3116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1" name="Oval 795"/>
              <p:cNvSpPr>
                <a:spLocks noChangeArrowheads="1"/>
              </p:cNvSpPr>
              <p:nvPr/>
            </p:nvSpPr>
            <p:spPr bwMode="auto">
              <a:xfrm>
                <a:off x="927" y="3143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2" name="Oval 796"/>
              <p:cNvSpPr>
                <a:spLocks noChangeArrowheads="1"/>
              </p:cNvSpPr>
              <p:nvPr/>
            </p:nvSpPr>
            <p:spPr bwMode="auto">
              <a:xfrm>
                <a:off x="1093" y="3098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3" name="Oval 797"/>
              <p:cNvSpPr>
                <a:spLocks noChangeArrowheads="1"/>
              </p:cNvSpPr>
              <p:nvPr/>
            </p:nvSpPr>
            <p:spPr bwMode="auto">
              <a:xfrm>
                <a:off x="1249" y="3143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4" name="Oval 798"/>
              <p:cNvSpPr>
                <a:spLocks noChangeArrowheads="1"/>
              </p:cNvSpPr>
              <p:nvPr/>
            </p:nvSpPr>
            <p:spPr bwMode="auto">
              <a:xfrm>
                <a:off x="2565" y="3187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5" name="Rectangle 799"/>
              <p:cNvSpPr>
                <a:spLocks noChangeArrowheads="1"/>
              </p:cNvSpPr>
              <p:nvPr/>
            </p:nvSpPr>
            <p:spPr bwMode="auto">
              <a:xfrm>
                <a:off x="597" y="2919"/>
                <a:ext cx="98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6" name="Line 800"/>
              <p:cNvSpPr>
                <a:spLocks noChangeShapeType="1"/>
              </p:cNvSpPr>
              <p:nvPr/>
            </p:nvSpPr>
            <p:spPr bwMode="auto">
              <a:xfrm flipV="1">
                <a:off x="625" y="2947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7" name="Line 801"/>
              <p:cNvSpPr>
                <a:spLocks noChangeShapeType="1"/>
              </p:cNvSpPr>
              <p:nvPr/>
            </p:nvSpPr>
            <p:spPr bwMode="auto">
              <a:xfrm>
                <a:off x="625" y="2973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8" name="Line 802"/>
              <p:cNvSpPr>
                <a:spLocks noChangeShapeType="1"/>
              </p:cNvSpPr>
              <p:nvPr/>
            </p:nvSpPr>
            <p:spPr bwMode="auto">
              <a:xfrm flipH="1">
                <a:off x="595" y="2973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9" name="Line 803"/>
              <p:cNvSpPr>
                <a:spLocks noChangeShapeType="1"/>
              </p:cNvSpPr>
              <p:nvPr/>
            </p:nvSpPr>
            <p:spPr bwMode="auto">
              <a:xfrm>
                <a:off x="625" y="2973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0" name="Rectangle 804"/>
              <p:cNvSpPr>
                <a:spLocks noChangeArrowheads="1"/>
              </p:cNvSpPr>
              <p:nvPr/>
            </p:nvSpPr>
            <p:spPr bwMode="auto">
              <a:xfrm>
                <a:off x="625" y="3116"/>
                <a:ext cx="9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1" name="Line 805"/>
              <p:cNvSpPr>
                <a:spLocks noChangeShapeType="1"/>
              </p:cNvSpPr>
              <p:nvPr/>
            </p:nvSpPr>
            <p:spPr bwMode="auto">
              <a:xfrm flipV="1">
                <a:off x="664" y="3124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2" name="Line 806"/>
              <p:cNvSpPr>
                <a:spLocks noChangeShapeType="1"/>
              </p:cNvSpPr>
              <p:nvPr/>
            </p:nvSpPr>
            <p:spPr bwMode="auto">
              <a:xfrm>
                <a:off x="664" y="3151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3" name="Line 807"/>
              <p:cNvSpPr>
                <a:spLocks noChangeShapeType="1"/>
              </p:cNvSpPr>
              <p:nvPr/>
            </p:nvSpPr>
            <p:spPr bwMode="auto">
              <a:xfrm flipH="1">
                <a:off x="636" y="3151"/>
                <a:ext cx="28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4" name="Line 808"/>
              <p:cNvSpPr>
                <a:spLocks noChangeShapeType="1"/>
              </p:cNvSpPr>
              <p:nvPr/>
            </p:nvSpPr>
            <p:spPr bwMode="auto">
              <a:xfrm>
                <a:off x="664" y="3151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5" name="Rectangle 809"/>
              <p:cNvSpPr>
                <a:spLocks noChangeArrowheads="1"/>
              </p:cNvSpPr>
              <p:nvPr/>
            </p:nvSpPr>
            <p:spPr bwMode="auto">
              <a:xfrm>
                <a:off x="664" y="3302"/>
                <a:ext cx="9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6" name="Line 810"/>
              <p:cNvSpPr>
                <a:spLocks noChangeShapeType="1"/>
              </p:cNvSpPr>
              <p:nvPr/>
            </p:nvSpPr>
            <p:spPr bwMode="auto">
              <a:xfrm flipV="1">
                <a:off x="703" y="3311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7" name="Line 811"/>
              <p:cNvSpPr>
                <a:spLocks noChangeShapeType="1"/>
              </p:cNvSpPr>
              <p:nvPr/>
            </p:nvSpPr>
            <p:spPr bwMode="auto">
              <a:xfrm>
                <a:off x="703" y="3338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8" name="Line 812"/>
              <p:cNvSpPr>
                <a:spLocks noChangeShapeType="1"/>
              </p:cNvSpPr>
              <p:nvPr/>
            </p:nvSpPr>
            <p:spPr bwMode="auto">
              <a:xfrm flipH="1">
                <a:off x="674" y="3338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9" name="Line 813"/>
              <p:cNvSpPr>
                <a:spLocks noChangeShapeType="1"/>
              </p:cNvSpPr>
              <p:nvPr/>
            </p:nvSpPr>
            <p:spPr bwMode="auto">
              <a:xfrm>
                <a:off x="703" y="3338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0" name="Rectangle 814"/>
              <p:cNvSpPr>
                <a:spLocks noChangeArrowheads="1"/>
              </p:cNvSpPr>
              <p:nvPr/>
            </p:nvSpPr>
            <p:spPr bwMode="auto">
              <a:xfrm>
                <a:off x="752" y="3338"/>
                <a:ext cx="98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1" name="Line 815"/>
              <p:cNvSpPr>
                <a:spLocks noChangeShapeType="1"/>
              </p:cNvSpPr>
              <p:nvPr/>
            </p:nvSpPr>
            <p:spPr bwMode="auto">
              <a:xfrm flipV="1">
                <a:off x="790" y="3347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2" name="Line 816"/>
              <p:cNvSpPr>
                <a:spLocks noChangeShapeType="1"/>
              </p:cNvSpPr>
              <p:nvPr/>
            </p:nvSpPr>
            <p:spPr bwMode="auto">
              <a:xfrm>
                <a:off x="790" y="3373"/>
                <a:ext cx="2" cy="28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3" name="Line 817"/>
              <p:cNvSpPr>
                <a:spLocks noChangeShapeType="1"/>
              </p:cNvSpPr>
              <p:nvPr/>
            </p:nvSpPr>
            <p:spPr bwMode="auto">
              <a:xfrm flipH="1">
                <a:off x="762" y="3373"/>
                <a:ext cx="28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4" name="Line 818"/>
              <p:cNvSpPr>
                <a:spLocks noChangeShapeType="1"/>
              </p:cNvSpPr>
              <p:nvPr/>
            </p:nvSpPr>
            <p:spPr bwMode="auto">
              <a:xfrm>
                <a:off x="790" y="3373"/>
                <a:ext cx="31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5" name="Rectangle 819"/>
              <p:cNvSpPr>
                <a:spLocks noChangeArrowheads="1"/>
              </p:cNvSpPr>
              <p:nvPr/>
            </p:nvSpPr>
            <p:spPr bwMode="auto">
              <a:xfrm>
                <a:off x="917" y="3436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6" name="Line 820"/>
              <p:cNvSpPr>
                <a:spLocks noChangeShapeType="1"/>
              </p:cNvSpPr>
              <p:nvPr/>
            </p:nvSpPr>
            <p:spPr bwMode="auto">
              <a:xfrm flipV="1">
                <a:off x="956" y="3445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7" name="Line 821"/>
              <p:cNvSpPr>
                <a:spLocks noChangeShapeType="1"/>
              </p:cNvSpPr>
              <p:nvPr/>
            </p:nvSpPr>
            <p:spPr bwMode="auto">
              <a:xfrm>
                <a:off x="956" y="3472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8" name="Line 822"/>
              <p:cNvSpPr>
                <a:spLocks noChangeShapeType="1"/>
              </p:cNvSpPr>
              <p:nvPr/>
            </p:nvSpPr>
            <p:spPr bwMode="auto">
              <a:xfrm flipH="1">
                <a:off x="927" y="3472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9" name="Line 823"/>
              <p:cNvSpPr>
                <a:spLocks noChangeShapeType="1"/>
              </p:cNvSpPr>
              <p:nvPr/>
            </p:nvSpPr>
            <p:spPr bwMode="auto">
              <a:xfrm>
                <a:off x="956" y="3472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0" name="Rectangle 824"/>
              <p:cNvSpPr>
                <a:spLocks noChangeArrowheads="1"/>
              </p:cNvSpPr>
              <p:nvPr/>
            </p:nvSpPr>
            <p:spPr bwMode="auto">
              <a:xfrm>
                <a:off x="1084" y="3392"/>
                <a:ext cx="9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1" name="Line 825"/>
              <p:cNvSpPr>
                <a:spLocks noChangeShapeType="1"/>
              </p:cNvSpPr>
              <p:nvPr/>
            </p:nvSpPr>
            <p:spPr bwMode="auto">
              <a:xfrm flipV="1">
                <a:off x="1123" y="3401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2" name="Line 826"/>
              <p:cNvSpPr>
                <a:spLocks noChangeShapeType="1"/>
              </p:cNvSpPr>
              <p:nvPr/>
            </p:nvSpPr>
            <p:spPr bwMode="auto">
              <a:xfrm>
                <a:off x="1123" y="3427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3" name="Line 827"/>
              <p:cNvSpPr>
                <a:spLocks noChangeShapeType="1"/>
              </p:cNvSpPr>
              <p:nvPr/>
            </p:nvSpPr>
            <p:spPr bwMode="auto">
              <a:xfrm flipH="1">
                <a:off x="1093" y="3427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4" name="Line 828"/>
              <p:cNvSpPr>
                <a:spLocks noChangeShapeType="1"/>
              </p:cNvSpPr>
              <p:nvPr/>
            </p:nvSpPr>
            <p:spPr bwMode="auto">
              <a:xfrm>
                <a:off x="1123" y="3427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5" name="Rectangle 829"/>
              <p:cNvSpPr>
                <a:spLocks noChangeArrowheads="1"/>
              </p:cNvSpPr>
              <p:nvPr/>
            </p:nvSpPr>
            <p:spPr bwMode="auto">
              <a:xfrm>
                <a:off x="1239" y="3498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6" name="Line 830"/>
              <p:cNvSpPr>
                <a:spLocks noChangeShapeType="1"/>
              </p:cNvSpPr>
              <p:nvPr/>
            </p:nvSpPr>
            <p:spPr bwMode="auto">
              <a:xfrm flipV="1">
                <a:off x="1278" y="3506"/>
                <a:ext cx="2" cy="28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7" name="Line 831"/>
              <p:cNvSpPr>
                <a:spLocks noChangeShapeType="1"/>
              </p:cNvSpPr>
              <p:nvPr/>
            </p:nvSpPr>
            <p:spPr bwMode="auto">
              <a:xfrm>
                <a:off x="1278" y="3534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8" name="Line 832"/>
              <p:cNvSpPr>
                <a:spLocks noChangeShapeType="1"/>
              </p:cNvSpPr>
              <p:nvPr/>
            </p:nvSpPr>
            <p:spPr bwMode="auto">
              <a:xfrm flipH="1">
                <a:off x="1249" y="3534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9" name="Line 833"/>
              <p:cNvSpPr>
                <a:spLocks noChangeShapeType="1"/>
              </p:cNvSpPr>
              <p:nvPr/>
            </p:nvSpPr>
            <p:spPr bwMode="auto">
              <a:xfrm>
                <a:off x="1278" y="3534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0" name="Rectangle 834"/>
              <p:cNvSpPr>
                <a:spLocks noChangeArrowheads="1"/>
              </p:cNvSpPr>
              <p:nvPr/>
            </p:nvSpPr>
            <p:spPr bwMode="auto">
              <a:xfrm>
                <a:off x="2555" y="3436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1" name="Line 835"/>
              <p:cNvSpPr>
                <a:spLocks noChangeShapeType="1"/>
              </p:cNvSpPr>
              <p:nvPr/>
            </p:nvSpPr>
            <p:spPr bwMode="auto">
              <a:xfrm flipV="1">
                <a:off x="2596" y="3445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2" name="Line 836"/>
              <p:cNvSpPr>
                <a:spLocks noChangeShapeType="1"/>
              </p:cNvSpPr>
              <p:nvPr/>
            </p:nvSpPr>
            <p:spPr bwMode="auto">
              <a:xfrm>
                <a:off x="2596" y="3472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3" name="Line 837"/>
              <p:cNvSpPr>
                <a:spLocks noChangeShapeType="1"/>
              </p:cNvSpPr>
              <p:nvPr/>
            </p:nvSpPr>
            <p:spPr bwMode="auto">
              <a:xfrm flipH="1">
                <a:off x="2565" y="3472"/>
                <a:ext cx="31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4" name="Line 838"/>
              <p:cNvSpPr>
                <a:spLocks noChangeShapeType="1"/>
              </p:cNvSpPr>
              <p:nvPr/>
            </p:nvSpPr>
            <p:spPr bwMode="auto">
              <a:xfrm>
                <a:off x="2596" y="3472"/>
                <a:ext cx="28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5" name="Rectangle 839"/>
              <p:cNvSpPr>
                <a:spLocks noChangeArrowheads="1"/>
              </p:cNvSpPr>
              <p:nvPr/>
            </p:nvSpPr>
            <p:spPr bwMode="auto">
              <a:xfrm>
                <a:off x="625" y="3009"/>
                <a:ext cx="39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6" name="Rectangle 840"/>
              <p:cNvSpPr>
                <a:spLocks noChangeArrowheads="1"/>
              </p:cNvSpPr>
              <p:nvPr/>
            </p:nvSpPr>
            <p:spPr bwMode="auto">
              <a:xfrm>
                <a:off x="664" y="3436"/>
                <a:ext cx="39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7" name="Rectangle 841"/>
              <p:cNvSpPr>
                <a:spLocks noChangeArrowheads="1"/>
              </p:cNvSpPr>
              <p:nvPr/>
            </p:nvSpPr>
            <p:spPr bwMode="auto">
              <a:xfrm>
                <a:off x="703" y="3506"/>
                <a:ext cx="39" cy="19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8" name="Rectangle 842"/>
              <p:cNvSpPr>
                <a:spLocks noChangeArrowheads="1"/>
              </p:cNvSpPr>
              <p:nvPr/>
            </p:nvSpPr>
            <p:spPr bwMode="auto">
              <a:xfrm>
                <a:off x="790" y="3525"/>
                <a:ext cx="40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9" name="Rectangle 843"/>
              <p:cNvSpPr>
                <a:spLocks noChangeArrowheads="1"/>
              </p:cNvSpPr>
              <p:nvPr/>
            </p:nvSpPr>
            <p:spPr bwMode="auto">
              <a:xfrm>
                <a:off x="956" y="3597"/>
                <a:ext cx="40" cy="16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60" name="Rectangle 844"/>
              <p:cNvSpPr>
                <a:spLocks noChangeArrowheads="1"/>
              </p:cNvSpPr>
              <p:nvPr/>
            </p:nvSpPr>
            <p:spPr bwMode="auto">
              <a:xfrm>
                <a:off x="1123" y="3551"/>
                <a:ext cx="39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61" name="Rectangle 845"/>
              <p:cNvSpPr>
                <a:spLocks noChangeArrowheads="1"/>
              </p:cNvSpPr>
              <p:nvPr/>
            </p:nvSpPr>
            <p:spPr bwMode="auto">
              <a:xfrm>
                <a:off x="1278" y="3623"/>
                <a:ext cx="40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62" name="Rectangle 846"/>
              <p:cNvSpPr>
                <a:spLocks noChangeArrowheads="1"/>
              </p:cNvSpPr>
              <p:nvPr/>
            </p:nvSpPr>
            <p:spPr bwMode="auto">
              <a:xfrm>
                <a:off x="2596" y="3765"/>
                <a:ext cx="38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63" name="Rectangle 847"/>
              <p:cNvSpPr>
                <a:spLocks noChangeArrowheads="1"/>
              </p:cNvSpPr>
              <p:nvPr/>
            </p:nvSpPr>
            <p:spPr bwMode="auto">
              <a:xfrm>
                <a:off x="594" y="4148"/>
                <a:ext cx="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0</a:t>
                </a:r>
                <a:endParaRPr lang="fr-FR" altLang="fr-FR" sz="1600"/>
              </a:p>
            </p:txBody>
          </p:sp>
          <p:sp>
            <p:nvSpPr>
              <p:cNvPr id="291664" name="Rectangle 848"/>
              <p:cNvSpPr>
                <a:spLocks noChangeArrowheads="1"/>
              </p:cNvSpPr>
              <p:nvPr/>
            </p:nvSpPr>
            <p:spPr bwMode="auto">
              <a:xfrm>
                <a:off x="1005" y="4148"/>
                <a:ext cx="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5</a:t>
                </a:r>
                <a:endParaRPr lang="fr-FR" altLang="fr-FR" sz="1600"/>
              </a:p>
            </p:txBody>
          </p:sp>
          <p:sp>
            <p:nvSpPr>
              <p:cNvPr id="291665" name="Rectangle 849"/>
              <p:cNvSpPr>
                <a:spLocks noChangeArrowheads="1"/>
              </p:cNvSpPr>
              <p:nvPr/>
            </p:nvSpPr>
            <p:spPr bwMode="auto">
              <a:xfrm>
                <a:off x="1385" y="4148"/>
                <a:ext cx="151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10</a:t>
                </a:r>
                <a:endParaRPr lang="fr-FR" altLang="fr-FR" sz="1600"/>
              </a:p>
            </p:txBody>
          </p:sp>
          <p:sp>
            <p:nvSpPr>
              <p:cNvPr id="291666" name="Rectangle 850"/>
              <p:cNvSpPr>
                <a:spLocks noChangeArrowheads="1"/>
              </p:cNvSpPr>
              <p:nvPr/>
            </p:nvSpPr>
            <p:spPr bwMode="auto">
              <a:xfrm>
                <a:off x="1797" y="4148"/>
                <a:ext cx="15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15</a:t>
                </a:r>
                <a:endParaRPr lang="fr-FR" altLang="fr-FR" sz="1600"/>
              </a:p>
            </p:txBody>
          </p:sp>
          <p:sp>
            <p:nvSpPr>
              <p:cNvPr id="291667" name="Rectangle 851"/>
              <p:cNvSpPr>
                <a:spLocks noChangeArrowheads="1"/>
              </p:cNvSpPr>
              <p:nvPr/>
            </p:nvSpPr>
            <p:spPr bwMode="auto">
              <a:xfrm>
                <a:off x="2205" y="4148"/>
                <a:ext cx="15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20</a:t>
                </a:r>
                <a:endParaRPr lang="fr-FR" altLang="fr-FR" sz="1600"/>
              </a:p>
            </p:txBody>
          </p:sp>
          <p:grpSp>
            <p:nvGrpSpPr>
              <p:cNvPr id="291670" name="Group 854"/>
              <p:cNvGrpSpPr>
                <a:grpSpLocks/>
              </p:cNvGrpSpPr>
              <p:nvPr/>
            </p:nvGrpSpPr>
            <p:grpSpPr bwMode="auto">
              <a:xfrm>
                <a:off x="263" y="2667"/>
                <a:ext cx="394" cy="1546"/>
                <a:chOff x="54" y="259"/>
                <a:chExt cx="346" cy="1483"/>
              </a:xfrm>
            </p:grpSpPr>
            <p:sp>
              <p:nvSpPr>
                <p:cNvPr id="291671" name="Line 855"/>
                <p:cNvSpPr>
                  <a:spLocks noChangeShapeType="1"/>
                </p:cNvSpPr>
                <p:nvPr/>
              </p:nvSpPr>
              <p:spPr bwMode="auto">
                <a:xfrm rot="-2700000">
                  <a:off x="107" y="1513"/>
                  <a:ext cx="15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1672" name="Line 856"/>
                <p:cNvSpPr>
                  <a:spLocks noChangeShapeType="1"/>
                </p:cNvSpPr>
                <p:nvPr/>
              </p:nvSpPr>
              <p:spPr bwMode="auto">
                <a:xfrm rot="-2700000">
                  <a:off x="195" y="1532"/>
                  <a:ext cx="15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1673" name="Text Box 857"/>
                <p:cNvSpPr txBox="1">
                  <a:spLocks noChangeArrowheads="1"/>
                </p:cNvSpPr>
                <p:nvPr/>
              </p:nvSpPr>
              <p:spPr bwMode="auto">
                <a:xfrm>
                  <a:off x="65" y="259"/>
                  <a:ext cx="329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10</a:t>
                  </a:r>
                </a:p>
              </p:txBody>
            </p:sp>
            <p:sp>
              <p:nvSpPr>
                <p:cNvPr id="291674" name="Text Box 858"/>
                <p:cNvSpPr txBox="1">
                  <a:spLocks noChangeArrowheads="1"/>
                </p:cNvSpPr>
                <p:nvPr/>
              </p:nvSpPr>
              <p:spPr bwMode="auto">
                <a:xfrm>
                  <a:off x="55" y="461"/>
                  <a:ext cx="107" cy="1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600" baseline="30000"/>
                </a:p>
              </p:txBody>
            </p:sp>
            <p:sp>
              <p:nvSpPr>
                <p:cNvPr id="291675" name="Text Box 859"/>
                <p:cNvSpPr txBox="1">
                  <a:spLocks noChangeArrowheads="1"/>
                </p:cNvSpPr>
                <p:nvPr/>
              </p:nvSpPr>
              <p:spPr bwMode="auto">
                <a:xfrm>
                  <a:off x="71" y="576"/>
                  <a:ext cx="284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8</a:t>
                  </a:r>
                </a:p>
              </p:txBody>
            </p:sp>
            <p:sp>
              <p:nvSpPr>
                <p:cNvPr id="291676" name="Text Box 860"/>
                <p:cNvSpPr txBox="1">
                  <a:spLocks noChangeArrowheads="1"/>
                </p:cNvSpPr>
                <p:nvPr/>
              </p:nvSpPr>
              <p:spPr bwMode="auto">
                <a:xfrm>
                  <a:off x="55" y="777"/>
                  <a:ext cx="107" cy="1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600" baseline="30000"/>
                </a:p>
              </p:txBody>
            </p:sp>
            <p:sp>
              <p:nvSpPr>
                <p:cNvPr id="291677" name="Text Box 861"/>
                <p:cNvSpPr txBox="1">
                  <a:spLocks noChangeArrowheads="1"/>
                </p:cNvSpPr>
                <p:nvPr/>
              </p:nvSpPr>
              <p:spPr bwMode="auto">
                <a:xfrm>
                  <a:off x="71" y="895"/>
                  <a:ext cx="284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6</a:t>
                  </a:r>
                </a:p>
              </p:txBody>
            </p:sp>
            <p:sp>
              <p:nvSpPr>
                <p:cNvPr id="291678" name="Text Box 862"/>
                <p:cNvSpPr txBox="1">
                  <a:spLocks noChangeArrowheads="1"/>
                </p:cNvSpPr>
                <p:nvPr/>
              </p:nvSpPr>
              <p:spPr bwMode="auto">
                <a:xfrm>
                  <a:off x="54" y="1094"/>
                  <a:ext cx="107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600" baseline="30000"/>
                </a:p>
              </p:txBody>
            </p:sp>
            <p:sp>
              <p:nvSpPr>
                <p:cNvPr id="291679" name="Text Box 863"/>
                <p:cNvSpPr txBox="1">
                  <a:spLocks noChangeArrowheads="1"/>
                </p:cNvSpPr>
                <p:nvPr/>
              </p:nvSpPr>
              <p:spPr bwMode="auto">
                <a:xfrm>
                  <a:off x="71" y="1210"/>
                  <a:ext cx="284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4</a:t>
                  </a:r>
                </a:p>
              </p:txBody>
            </p:sp>
            <p:sp>
              <p:nvSpPr>
                <p:cNvPr id="291680" name="Text Box 864"/>
                <p:cNvSpPr txBox="1">
                  <a:spLocks noChangeArrowheads="1"/>
                </p:cNvSpPr>
                <p:nvPr/>
              </p:nvSpPr>
              <p:spPr bwMode="auto">
                <a:xfrm>
                  <a:off x="71" y="1388"/>
                  <a:ext cx="329" cy="1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 altLang="fr-FR" sz="1600" baseline="30000"/>
                </a:p>
              </p:txBody>
            </p:sp>
            <p:sp>
              <p:nvSpPr>
                <p:cNvPr id="291681" name="Text Box 865"/>
                <p:cNvSpPr txBox="1">
                  <a:spLocks noChangeArrowheads="1"/>
                </p:cNvSpPr>
                <p:nvPr/>
              </p:nvSpPr>
              <p:spPr bwMode="auto">
                <a:xfrm>
                  <a:off x="71" y="1528"/>
                  <a:ext cx="284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2</a:t>
                  </a:r>
                </a:p>
              </p:txBody>
            </p:sp>
          </p:grpSp>
        </p:grpSp>
      </p:grpSp>
      <p:sp>
        <p:nvSpPr>
          <p:cNvPr id="291682" name="Rectangle 866"/>
          <p:cNvSpPr>
            <a:spLocks noChangeArrowheads="1"/>
          </p:cNvSpPr>
          <p:nvPr/>
        </p:nvSpPr>
        <p:spPr bwMode="auto">
          <a:xfrm rot="16200000">
            <a:off x="-222555" y="3525991"/>
            <a:ext cx="2236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sz="2000" b="1" dirty="0" err="1" smtClean="0">
                <a:solidFill>
                  <a:srgbClr val="000000"/>
                </a:solidFill>
              </a:rPr>
              <a:t>Bacteria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(CFU/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mL</a:t>
            </a:r>
            <a:r>
              <a:rPr lang="fr-FR" altLang="fr-FR" sz="2000" b="1" dirty="0">
                <a:solidFill>
                  <a:srgbClr val="000000"/>
                </a:solidFill>
              </a:rPr>
              <a:t>)</a:t>
            </a:r>
            <a:endParaRPr lang="fr-FR" altLang="fr-FR" sz="2000" b="1" dirty="0"/>
          </a:p>
        </p:txBody>
      </p:sp>
      <p:sp>
        <p:nvSpPr>
          <p:cNvPr id="291691" name="Rectangle 875"/>
          <p:cNvSpPr>
            <a:spLocks noChangeArrowheads="1"/>
          </p:cNvSpPr>
          <p:nvPr/>
        </p:nvSpPr>
        <p:spPr bwMode="auto">
          <a:xfrm>
            <a:off x="5910451" y="4032303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0</a:t>
            </a:r>
            <a:endParaRPr lang="fr-FR" altLang="fr-FR"/>
          </a:p>
        </p:txBody>
      </p:sp>
      <p:sp>
        <p:nvSpPr>
          <p:cNvPr id="291694" name="Rectangle 878"/>
          <p:cNvSpPr>
            <a:spLocks noChangeArrowheads="1"/>
          </p:cNvSpPr>
          <p:nvPr/>
        </p:nvSpPr>
        <p:spPr bwMode="auto">
          <a:xfrm>
            <a:off x="5910451" y="4318053"/>
            <a:ext cx="1011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</a:rPr>
              <a:t>0.5x </a:t>
            </a:r>
            <a:r>
              <a:rPr lang="fr-FR" altLang="fr-FR" dirty="0" smtClean="0">
                <a:solidFill>
                  <a:srgbClr val="000000"/>
                </a:solidFill>
              </a:rPr>
              <a:t>MIC</a:t>
            </a:r>
            <a:endParaRPr lang="fr-FR" altLang="fr-FR" dirty="0"/>
          </a:p>
        </p:txBody>
      </p:sp>
      <p:sp>
        <p:nvSpPr>
          <p:cNvPr id="291697" name="Rectangle 881"/>
          <p:cNvSpPr>
            <a:spLocks noChangeArrowheads="1"/>
          </p:cNvSpPr>
          <p:nvPr/>
        </p:nvSpPr>
        <p:spPr bwMode="auto">
          <a:xfrm>
            <a:off x="5910451" y="4629203"/>
            <a:ext cx="30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</a:rPr>
              <a:t>1x </a:t>
            </a:r>
            <a:endParaRPr lang="fr-FR" altLang="fr-FR" dirty="0"/>
          </a:p>
        </p:txBody>
      </p:sp>
      <p:sp>
        <p:nvSpPr>
          <p:cNvPr id="291704" name="Rectangle 888"/>
          <p:cNvSpPr>
            <a:spLocks noChangeArrowheads="1"/>
          </p:cNvSpPr>
          <p:nvPr/>
        </p:nvSpPr>
        <p:spPr bwMode="auto">
          <a:xfrm>
            <a:off x="5913626" y="4908603"/>
            <a:ext cx="952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2x</a:t>
            </a:r>
            <a:endParaRPr lang="fr-FR" altLang="fr-FR" dirty="0"/>
          </a:p>
        </p:txBody>
      </p:sp>
      <p:sp>
        <p:nvSpPr>
          <p:cNvPr id="291713" name="Rectangle 897"/>
          <p:cNvSpPr>
            <a:spLocks noChangeArrowheads="1"/>
          </p:cNvSpPr>
          <p:nvPr/>
        </p:nvSpPr>
        <p:spPr bwMode="auto">
          <a:xfrm>
            <a:off x="5910451" y="5227692"/>
            <a:ext cx="243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4x</a:t>
            </a:r>
            <a:endParaRPr lang="fr-FR" altLang="fr-FR" dirty="0"/>
          </a:p>
        </p:txBody>
      </p:sp>
      <p:sp>
        <p:nvSpPr>
          <p:cNvPr id="291716" name="Rectangle 900"/>
          <p:cNvSpPr>
            <a:spLocks noChangeArrowheads="1"/>
          </p:cNvSpPr>
          <p:nvPr/>
        </p:nvSpPr>
        <p:spPr bwMode="auto">
          <a:xfrm>
            <a:off x="5910451" y="5527728"/>
            <a:ext cx="243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8x</a:t>
            </a:r>
            <a:endParaRPr lang="fr-FR" altLang="fr-FR" dirty="0"/>
          </a:p>
        </p:txBody>
      </p:sp>
      <p:sp>
        <p:nvSpPr>
          <p:cNvPr id="291723" name="Rectangle 907"/>
          <p:cNvSpPr>
            <a:spLocks noChangeArrowheads="1"/>
          </p:cNvSpPr>
          <p:nvPr/>
        </p:nvSpPr>
        <p:spPr bwMode="auto">
          <a:xfrm>
            <a:off x="5910451" y="5826178"/>
            <a:ext cx="436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</a:rPr>
              <a:t>16x </a:t>
            </a:r>
            <a:endParaRPr lang="fr-FR" altLang="fr-FR" dirty="0"/>
          </a:p>
        </p:txBody>
      </p:sp>
      <p:grpSp>
        <p:nvGrpSpPr>
          <p:cNvPr id="291727" name="Group 911"/>
          <p:cNvGrpSpPr>
            <a:grpSpLocks/>
          </p:cNvGrpSpPr>
          <p:nvPr/>
        </p:nvGrpSpPr>
        <p:grpSpPr bwMode="auto">
          <a:xfrm>
            <a:off x="5291327" y="4110091"/>
            <a:ext cx="563563" cy="2178050"/>
            <a:chOff x="3931" y="2976"/>
            <a:chExt cx="359" cy="1146"/>
          </a:xfrm>
        </p:grpSpPr>
        <p:sp>
          <p:nvSpPr>
            <p:cNvPr id="291689" name="Line 873"/>
            <p:cNvSpPr>
              <a:spLocks noChangeShapeType="1"/>
            </p:cNvSpPr>
            <p:nvPr/>
          </p:nvSpPr>
          <p:spPr bwMode="auto">
            <a:xfrm>
              <a:off x="3931" y="3014"/>
              <a:ext cx="359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90" name="Freeform 874"/>
            <p:cNvSpPr>
              <a:spLocks/>
            </p:cNvSpPr>
            <p:nvPr/>
          </p:nvSpPr>
          <p:spPr bwMode="auto">
            <a:xfrm>
              <a:off x="4059" y="2976"/>
              <a:ext cx="80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692" name="Line 876"/>
            <p:cNvSpPr>
              <a:spLocks noChangeShapeType="1"/>
            </p:cNvSpPr>
            <p:nvPr/>
          </p:nvSpPr>
          <p:spPr bwMode="auto">
            <a:xfrm>
              <a:off x="3931" y="3171"/>
              <a:ext cx="359" cy="1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93" name="Rectangle 877"/>
            <p:cNvSpPr>
              <a:spLocks noChangeArrowheads="1"/>
            </p:cNvSpPr>
            <p:nvPr/>
          </p:nvSpPr>
          <p:spPr bwMode="auto">
            <a:xfrm>
              <a:off x="4064" y="3146"/>
              <a:ext cx="80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695" name="Line 879"/>
            <p:cNvSpPr>
              <a:spLocks noChangeShapeType="1"/>
            </p:cNvSpPr>
            <p:nvPr/>
          </p:nvSpPr>
          <p:spPr bwMode="auto">
            <a:xfrm>
              <a:off x="3931" y="3328"/>
              <a:ext cx="35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96" name="Freeform 880"/>
            <p:cNvSpPr>
              <a:spLocks/>
            </p:cNvSpPr>
            <p:nvPr/>
          </p:nvSpPr>
          <p:spPr bwMode="auto">
            <a:xfrm>
              <a:off x="4064" y="3303"/>
              <a:ext cx="80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698" name="Line 882"/>
            <p:cNvSpPr>
              <a:spLocks noChangeShapeType="1"/>
            </p:cNvSpPr>
            <p:nvPr/>
          </p:nvSpPr>
          <p:spPr bwMode="auto">
            <a:xfrm>
              <a:off x="3931" y="3485"/>
              <a:ext cx="359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99" name="Rectangle 883"/>
            <p:cNvSpPr>
              <a:spLocks noChangeArrowheads="1"/>
            </p:cNvSpPr>
            <p:nvPr/>
          </p:nvSpPr>
          <p:spPr bwMode="auto">
            <a:xfrm>
              <a:off x="4051" y="3452"/>
              <a:ext cx="13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0" name="Line 884"/>
            <p:cNvSpPr>
              <a:spLocks noChangeShapeType="1"/>
            </p:cNvSpPr>
            <p:nvPr/>
          </p:nvSpPr>
          <p:spPr bwMode="auto">
            <a:xfrm flipH="1" flipV="1">
              <a:off x="4064" y="3460"/>
              <a:ext cx="4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1" name="Line 885"/>
            <p:cNvSpPr>
              <a:spLocks noChangeShapeType="1"/>
            </p:cNvSpPr>
            <p:nvPr/>
          </p:nvSpPr>
          <p:spPr bwMode="auto">
            <a:xfrm>
              <a:off x="4104" y="3485"/>
              <a:ext cx="4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2" name="Line 886"/>
            <p:cNvSpPr>
              <a:spLocks noChangeShapeType="1"/>
            </p:cNvSpPr>
            <p:nvPr/>
          </p:nvSpPr>
          <p:spPr bwMode="auto">
            <a:xfrm flipH="1">
              <a:off x="4064" y="3485"/>
              <a:ext cx="4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3" name="Line 887"/>
            <p:cNvSpPr>
              <a:spLocks noChangeShapeType="1"/>
            </p:cNvSpPr>
            <p:nvPr/>
          </p:nvSpPr>
          <p:spPr bwMode="auto">
            <a:xfrm flipV="1">
              <a:off x="4104" y="3460"/>
              <a:ext cx="4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5" name="Line 889"/>
            <p:cNvSpPr>
              <a:spLocks noChangeShapeType="1"/>
            </p:cNvSpPr>
            <p:nvPr/>
          </p:nvSpPr>
          <p:spPr bwMode="auto">
            <a:xfrm>
              <a:off x="3931" y="3642"/>
              <a:ext cx="359" cy="1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6" name="Rectangle 890"/>
            <p:cNvSpPr>
              <a:spLocks noChangeArrowheads="1"/>
            </p:cNvSpPr>
            <p:nvPr/>
          </p:nvSpPr>
          <p:spPr bwMode="auto">
            <a:xfrm>
              <a:off x="4051" y="3609"/>
              <a:ext cx="13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7" name="Line 891"/>
            <p:cNvSpPr>
              <a:spLocks noChangeShapeType="1"/>
            </p:cNvSpPr>
            <p:nvPr/>
          </p:nvSpPr>
          <p:spPr bwMode="auto">
            <a:xfrm flipH="1" flipV="1">
              <a:off x="4064" y="3618"/>
              <a:ext cx="40" cy="2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8" name="Line 892"/>
            <p:cNvSpPr>
              <a:spLocks noChangeShapeType="1"/>
            </p:cNvSpPr>
            <p:nvPr/>
          </p:nvSpPr>
          <p:spPr bwMode="auto">
            <a:xfrm>
              <a:off x="4104" y="3642"/>
              <a:ext cx="4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9" name="Line 893"/>
            <p:cNvSpPr>
              <a:spLocks noChangeShapeType="1"/>
            </p:cNvSpPr>
            <p:nvPr/>
          </p:nvSpPr>
          <p:spPr bwMode="auto">
            <a:xfrm flipH="1">
              <a:off x="4064" y="3642"/>
              <a:ext cx="4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0" name="Line 894"/>
            <p:cNvSpPr>
              <a:spLocks noChangeShapeType="1"/>
            </p:cNvSpPr>
            <p:nvPr/>
          </p:nvSpPr>
          <p:spPr bwMode="auto">
            <a:xfrm flipV="1">
              <a:off x="4104" y="3618"/>
              <a:ext cx="40" cy="2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1" name="Line 895"/>
            <p:cNvSpPr>
              <a:spLocks noChangeShapeType="1"/>
            </p:cNvSpPr>
            <p:nvPr/>
          </p:nvSpPr>
          <p:spPr bwMode="auto">
            <a:xfrm flipV="1">
              <a:off x="4104" y="3618"/>
              <a:ext cx="2" cy="2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2" name="Line 896"/>
            <p:cNvSpPr>
              <a:spLocks noChangeShapeType="1"/>
            </p:cNvSpPr>
            <p:nvPr/>
          </p:nvSpPr>
          <p:spPr bwMode="auto">
            <a:xfrm>
              <a:off x="4104" y="3642"/>
              <a:ext cx="2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4" name="Line 898"/>
            <p:cNvSpPr>
              <a:spLocks noChangeShapeType="1"/>
            </p:cNvSpPr>
            <p:nvPr/>
          </p:nvSpPr>
          <p:spPr bwMode="auto">
            <a:xfrm>
              <a:off x="3931" y="3800"/>
              <a:ext cx="359" cy="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5" name="Oval 899"/>
            <p:cNvSpPr>
              <a:spLocks noChangeArrowheads="1"/>
            </p:cNvSpPr>
            <p:nvPr/>
          </p:nvSpPr>
          <p:spPr bwMode="auto">
            <a:xfrm>
              <a:off x="4064" y="3775"/>
              <a:ext cx="80" cy="49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717" name="Line 901"/>
            <p:cNvSpPr>
              <a:spLocks noChangeShapeType="1"/>
            </p:cNvSpPr>
            <p:nvPr/>
          </p:nvSpPr>
          <p:spPr bwMode="auto">
            <a:xfrm>
              <a:off x="3931" y="3957"/>
              <a:ext cx="359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8" name="Rectangle 902"/>
            <p:cNvSpPr>
              <a:spLocks noChangeArrowheads="1"/>
            </p:cNvSpPr>
            <p:nvPr/>
          </p:nvSpPr>
          <p:spPr bwMode="auto">
            <a:xfrm>
              <a:off x="4051" y="3924"/>
              <a:ext cx="13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9" name="Line 903"/>
            <p:cNvSpPr>
              <a:spLocks noChangeShapeType="1"/>
            </p:cNvSpPr>
            <p:nvPr/>
          </p:nvSpPr>
          <p:spPr bwMode="auto">
            <a:xfrm flipV="1">
              <a:off x="4104" y="3932"/>
              <a:ext cx="2" cy="25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0" name="Line 904"/>
            <p:cNvSpPr>
              <a:spLocks noChangeShapeType="1"/>
            </p:cNvSpPr>
            <p:nvPr/>
          </p:nvSpPr>
          <p:spPr bwMode="auto">
            <a:xfrm>
              <a:off x="4104" y="3957"/>
              <a:ext cx="2" cy="24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1" name="Line 905"/>
            <p:cNvSpPr>
              <a:spLocks noChangeShapeType="1"/>
            </p:cNvSpPr>
            <p:nvPr/>
          </p:nvSpPr>
          <p:spPr bwMode="auto">
            <a:xfrm flipH="1">
              <a:off x="4064" y="3957"/>
              <a:ext cx="40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2" name="Line 906"/>
            <p:cNvSpPr>
              <a:spLocks noChangeShapeType="1"/>
            </p:cNvSpPr>
            <p:nvPr/>
          </p:nvSpPr>
          <p:spPr bwMode="auto">
            <a:xfrm>
              <a:off x="4104" y="3957"/>
              <a:ext cx="40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4" name="Line 908"/>
            <p:cNvSpPr>
              <a:spLocks noChangeShapeType="1"/>
            </p:cNvSpPr>
            <p:nvPr/>
          </p:nvSpPr>
          <p:spPr bwMode="auto">
            <a:xfrm>
              <a:off x="3931" y="4114"/>
              <a:ext cx="359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5" name="Rectangle 909"/>
            <p:cNvSpPr>
              <a:spLocks noChangeArrowheads="1"/>
            </p:cNvSpPr>
            <p:nvPr/>
          </p:nvSpPr>
          <p:spPr bwMode="auto">
            <a:xfrm>
              <a:off x="4104" y="4106"/>
              <a:ext cx="53" cy="1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1726" name="Rectangle 910"/>
          <p:cNvSpPr>
            <a:spLocks noChangeArrowheads="1"/>
          </p:cNvSpPr>
          <p:nvPr/>
        </p:nvSpPr>
        <p:spPr bwMode="auto">
          <a:xfrm>
            <a:off x="5910451" y="6126217"/>
            <a:ext cx="371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32x</a:t>
            </a:r>
            <a:endParaRPr lang="fr-FR" altLang="fr-FR" dirty="0"/>
          </a:p>
        </p:txBody>
      </p:sp>
      <p:sp>
        <p:nvSpPr>
          <p:cNvPr id="291734" name="Text Box 918"/>
          <p:cNvSpPr txBox="1">
            <a:spLocks noChangeArrowheads="1"/>
          </p:cNvSpPr>
          <p:nvPr/>
        </p:nvSpPr>
        <p:spPr bwMode="auto">
          <a:xfrm>
            <a:off x="7151876" y="4318053"/>
            <a:ext cx="2376488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400" b="1" dirty="0" smtClean="0">
                <a:solidFill>
                  <a:srgbClr val="C00000"/>
                </a:solidFill>
              </a:rPr>
              <a:t>How to </a:t>
            </a:r>
            <a:r>
              <a:rPr lang="fr-FR" altLang="fr-FR" sz="2400" b="1" dirty="0" err="1" smtClean="0">
                <a:solidFill>
                  <a:srgbClr val="C00000"/>
                </a:solidFill>
              </a:rPr>
              <a:t>quantify</a:t>
            </a:r>
            <a:r>
              <a:rPr lang="fr-FR" altLang="fr-FR" sz="2400" b="1" dirty="0" smtClean="0">
                <a:solidFill>
                  <a:srgbClr val="C00000"/>
                </a:solidFill>
              </a:rPr>
              <a:t> the influence of inoculum size</a:t>
            </a:r>
            <a:r>
              <a:rPr lang="fr-FR" altLang="fr-FR" sz="2400" dirty="0" smtClean="0">
                <a:solidFill>
                  <a:srgbClr val="C00000"/>
                </a:solidFill>
              </a:rPr>
              <a:t>? </a:t>
            </a:r>
            <a:endParaRPr lang="fr-FR" altLang="fr-FR" sz="2400" dirty="0">
              <a:solidFill>
                <a:srgbClr val="C00000"/>
              </a:solidFill>
            </a:endParaRPr>
          </a:p>
        </p:txBody>
      </p:sp>
      <p:sp>
        <p:nvSpPr>
          <p:cNvPr id="291740" name="Rectangle 924"/>
          <p:cNvSpPr>
            <a:spLocks noChangeArrowheads="1"/>
          </p:cNvSpPr>
          <p:nvPr/>
        </p:nvSpPr>
        <p:spPr bwMode="auto">
          <a:xfrm>
            <a:off x="4272152" y="3556054"/>
            <a:ext cx="7025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sz="1600" dirty="0" err="1" smtClean="0">
                <a:solidFill>
                  <a:srgbClr val="000000"/>
                </a:solidFill>
              </a:rPr>
              <a:t>Timr</a:t>
            </a:r>
            <a:r>
              <a:rPr lang="fr-FR" altLang="fr-FR" sz="1600" dirty="0" smtClean="0">
                <a:solidFill>
                  <a:srgbClr val="000000"/>
                </a:solidFill>
              </a:rPr>
              <a:t> </a:t>
            </a:r>
            <a:r>
              <a:rPr lang="fr-FR" altLang="fr-FR" sz="1600" dirty="0">
                <a:solidFill>
                  <a:srgbClr val="000000"/>
                </a:solidFill>
              </a:rPr>
              <a:t>(h</a:t>
            </a:r>
            <a:r>
              <a:rPr lang="fr-FR" altLang="fr-FR" sz="1400" dirty="0">
                <a:solidFill>
                  <a:srgbClr val="000000"/>
                </a:solidFill>
              </a:rPr>
              <a:t>)</a:t>
            </a: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5017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7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8"/>
          <p:cNvSpPr>
            <a:spLocks noChangeArrowheads="1"/>
          </p:cNvSpPr>
          <p:nvPr/>
        </p:nvSpPr>
        <p:spPr bwMode="auto">
          <a:xfrm>
            <a:off x="360363" y="1350963"/>
            <a:ext cx="9791700" cy="527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91" name="Rectangle 3"/>
          <p:cNvSpPr>
            <a:spLocks noChangeArrowheads="1"/>
          </p:cNvSpPr>
          <p:nvPr/>
        </p:nvSpPr>
        <p:spPr bwMode="auto">
          <a:xfrm>
            <a:off x="711335" y="237647"/>
            <a:ext cx="8394565" cy="763286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Quantification </a:t>
            </a:r>
            <a:r>
              <a:rPr lang="fi-FI" altLang="fr-FR" sz="3600" dirty="0">
                <a:solidFill>
                  <a:srgbClr val="C00000"/>
                </a:solidFill>
              </a:rPr>
              <a:t>of bacterial killing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11335" y="1908565"/>
            <a:ext cx="5873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No « official » </a:t>
            </a:r>
            <a:r>
              <a:rPr lang="fr-FR" sz="2400" b="1" dirty="0" err="1" smtClean="0">
                <a:solidFill>
                  <a:srgbClr val="FF0000"/>
                </a:solidFill>
              </a:rPr>
              <a:t>methods</a:t>
            </a:r>
            <a:r>
              <a:rPr lang="fr-FR" sz="2400" b="1" dirty="0" smtClean="0">
                <a:solidFill>
                  <a:srgbClr val="FF0000"/>
                </a:solidFill>
              </a:rPr>
              <a:t>, no consensus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7434" y="2804971"/>
            <a:ext cx="80823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Both</a:t>
            </a:r>
            <a:r>
              <a:rPr lang="fr-FR" dirty="0" smtClean="0"/>
              <a:t> the speed of </a:t>
            </a:r>
            <a:r>
              <a:rPr lang="fr-FR" dirty="0" err="1" smtClean="0"/>
              <a:t>effect</a:t>
            </a:r>
            <a:r>
              <a:rPr lang="fr-FR" dirty="0" smtClean="0"/>
              <a:t> and the global/total </a:t>
            </a:r>
            <a:r>
              <a:rPr lang="fr-FR" dirty="0" err="1" smtClean="0"/>
              <a:t>effect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(</a:t>
            </a:r>
            <a:r>
              <a:rPr lang="fr-FR" dirty="0" err="1" smtClean="0"/>
              <a:t>depending</a:t>
            </a:r>
            <a:r>
              <a:rPr lang="fr-FR" dirty="0" smtClean="0"/>
              <a:t> on the mode of action of the ATB)</a:t>
            </a:r>
          </a:p>
          <a:p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err="1" smtClean="0"/>
              <a:t>Calculation</a:t>
            </a:r>
            <a:r>
              <a:rPr lang="fr-FR" dirty="0" smtClean="0"/>
              <a:t> of the </a:t>
            </a:r>
            <a:r>
              <a:rPr lang="fr-FR" b="1" dirty="0" smtClean="0">
                <a:solidFill>
                  <a:srgbClr val="FF0000"/>
                </a:solidFill>
              </a:rPr>
              <a:t>initial rate of </a:t>
            </a:r>
            <a:r>
              <a:rPr lang="fr-FR" b="1" dirty="0" err="1" smtClean="0">
                <a:solidFill>
                  <a:srgbClr val="FF0000"/>
                </a:solidFill>
              </a:rPr>
              <a:t>bacterial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killing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b="1" dirty="0" smtClean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err="1" smtClean="0"/>
              <a:t>Calculation</a:t>
            </a:r>
            <a:r>
              <a:rPr lang="fr-FR" dirty="0" smtClean="0"/>
              <a:t> of the </a:t>
            </a:r>
            <a:r>
              <a:rPr lang="fr-FR" b="1" dirty="0" err="1" smtClean="0">
                <a:solidFill>
                  <a:srgbClr val="FF0000"/>
                </a:solidFill>
              </a:rPr>
              <a:t>killing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effect</a:t>
            </a:r>
            <a:r>
              <a:rPr lang="fr-FR" b="1" dirty="0" smtClean="0">
                <a:solidFill>
                  <a:srgbClr val="FF0000"/>
                </a:solidFill>
              </a:rPr>
              <a:t> over time </a:t>
            </a:r>
            <a:r>
              <a:rPr lang="fr-FR" b="1" dirty="0" smtClean="0"/>
              <a:t>(</a:t>
            </a:r>
            <a:r>
              <a:rPr lang="fr-FR" b="1" dirty="0" err="1" smtClean="0"/>
              <a:t>hybrid</a:t>
            </a:r>
            <a:r>
              <a:rPr lang="fr-FR" b="1" dirty="0" smtClean="0"/>
              <a:t> </a:t>
            </a:r>
            <a:r>
              <a:rPr lang="fr-FR" b="1" dirty="0" err="1" smtClean="0"/>
              <a:t>result</a:t>
            </a:r>
            <a:r>
              <a:rPr lang="fr-FR" b="1" dirty="0" smtClean="0"/>
              <a:t> </a:t>
            </a:r>
            <a:r>
              <a:rPr lang="fr-FR" b="1" dirty="0" err="1" smtClean="0"/>
              <a:t>between</a:t>
            </a:r>
            <a:r>
              <a:rPr lang="fr-FR" b="1" dirty="0" smtClean="0"/>
              <a:t> rate and </a:t>
            </a:r>
            <a:r>
              <a:rPr lang="fr-FR" b="1" dirty="0" err="1" smtClean="0"/>
              <a:t>killing</a:t>
            </a:r>
            <a:r>
              <a:rPr lang="fr-FR" b="1" dirty="0" smtClean="0"/>
              <a:t> </a:t>
            </a:r>
            <a:r>
              <a:rPr lang="fr-FR" b="1" dirty="0" err="1" smtClean="0"/>
              <a:t>activity</a:t>
            </a:r>
            <a:r>
              <a:rPr lang="fr-FR" b="1" dirty="0" smtClean="0"/>
              <a:t> = how </a:t>
            </a:r>
            <a:r>
              <a:rPr lang="fr-FR" b="1" dirty="0" err="1" smtClean="0"/>
              <a:t>many</a:t>
            </a:r>
            <a:r>
              <a:rPr lang="fr-FR" b="1" dirty="0" smtClean="0"/>
              <a:t>? How </a:t>
            </a:r>
            <a:r>
              <a:rPr lang="fr-FR" b="1" dirty="0" err="1" smtClean="0"/>
              <a:t>fast</a:t>
            </a:r>
            <a:r>
              <a:rPr lang="fr-FR" b="1" dirty="0" smtClean="0"/>
              <a:t>?)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59002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8"/>
          <p:cNvSpPr>
            <a:spLocks noChangeArrowheads="1"/>
          </p:cNvSpPr>
          <p:nvPr/>
        </p:nvSpPr>
        <p:spPr bwMode="auto">
          <a:xfrm>
            <a:off x="360363" y="1350963"/>
            <a:ext cx="9791700" cy="527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 rot="-5400000">
            <a:off x="-773017" y="3875350"/>
            <a:ext cx="2497138" cy="3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r>
              <a:rPr lang="fi-FI" altLang="fr-FR" sz="1800" dirty="0"/>
              <a:t>Surviving bacteria</a:t>
            </a:r>
          </a:p>
        </p:txBody>
      </p:sp>
      <p:sp>
        <p:nvSpPr>
          <p:cNvPr id="62477" name="Line 11"/>
          <p:cNvSpPr>
            <a:spLocks noChangeShapeType="1"/>
          </p:cNvSpPr>
          <p:nvPr/>
        </p:nvSpPr>
        <p:spPr bwMode="auto">
          <a:xfrm>
            <a:off x="1105790" y="3205002"/>
            <a:ext cx="1011237" cy="262731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8" name="Oval 12"/>
          <p:cNvSpPr>
            <a:spLocks noChangeArrowheads="1"/>
          </p:cNvSpPr>
          <p:nvPr/>
        </p:nvSpPr>
        <p:spPr bwMode="auto">
          <a:xfrm>
            <a:off x="1047052" y="3162139"/>
            <a:ext cx="77788" cy="55563"/>
          </a:xfrm>
          <a:prstGeom prst="ellipse">
            <a:avLst/>
          </a:prstGeom>
          <a:solidFill>
            <a:srgbClr val="FAFD00"/>
          </a:solidFill>
          <a:ln w="508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sp>
        <p:nvSpPr>
          <p:cNvPr id="62479" name="Rectangle 13"/>
          <p:cNvSpPr>
            <a:spLocks noChangeArrowheads="1"/>
          </p:cNvSpPr>
          <p:nvPr/>
        </p:nvSpPr>
        <p:spPr bwMode="auto">
          <a:xfrm>
            <a:off x="3830733" y="5831211"/>
            <a:ext cx="699294" cy="40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1900" dirty="0"/>
              <a:t>Time</a:t>
            </a:r>
          </a:p>
        </p:txBody>
      </p:sp>
      <p:sp>
        <p:nvSpPr>
          <p:cNvPr id="62481" name="Line 15"/>
          <p:cNvSpPr>
            <a:spLocks noChangeShapeType="1"/>
          </p:cNvSpPr>
          <p:nvPr/>
        </p:nvSpPr>
        <p:spPr bwMode="auto">
          <a:xfrm flipV="1">
            <a:off x="1080390" y="2112802"/>
            <a:ext cx="0" cy="3757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2" name="Line 16"/>
          <p:cNvSpPr>
            <a:spLocks noChangeShapeType="1"/>
          </p:cNvSpPr>
          <p:nvPr/>
        </p:nvSpPr>
        <p:spPr bwMode="auto">
          <a:xfrm>
            <a:off x="1070865" y="5873589"/>
            <a:ext cx="3449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3" name="Freeform 20"/>
          <p:cNvSpPr>
            <a:spLocks/>
          </p:cNvSpPr>
          <p:nvPr/>
        </p:nvSpPr>
        <p:spPr bwMode="auto">
          <a:xfrm>
            <a:off x="1070865" y="2085814"/>
            <a:ext cx="2479675" cy="1111250"/>
          </a:xfrm>
          <a:custGeom>
            <a:avLst/>
            <a:gdLst>
              <a:gd name="T0" fmla="*/ 0 w 1562"/>
              <a:gd name="T1" fmla="*/ 2147483646 h 700"/>
              <a:gd name="T2" fmla="*/ 2147483646 w 1562"/>
              <a:gd name="T3" fmla="*/ 2147483646 h 700"/>
              <a:gd name="T4" fmla="*/ 2147483646 w 1562"/>
              <a:gd name="T5" fmla="*/ 0 h 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2" h="700">
                <a:moveTo>
                  <a:pt x="0" y="700"/>
                </a:moveTo>
                <a:lnTo>
                  <a:pt x="400" y="175"/>
                </a:lnTo>
                <a:lnTo>
                  <a:pt x="1562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4" name="Freeform 21"/>
          <p:cNvSpPr>
            <a:spLocks/>
          </p:cNvSpPr>
          <p:nvPr/>
        </p:nvSpPr>
        <p:spPr bwMode="auto">
          <a:xfrm>
            <a:off x="1102615" y="2157252"/>
            <a:ext cx="2460625" cy="1052512"/>
          </a:xfrm>
          <a:custGeom>
            <a:avLst/>
            <a:gdLst>
              <a:gd name="T0" fmla="*/ 0 w 1550"/>
              <a:gd name="T1" fmla="*/ 2147483646 h 663"/>
              <a:gd name="T2" fmla="*/ 2147483646 w 1550"/>
              <a:gd name="T3" fmla="*/ 2147483646 h 663"/>
              <a:gd name="T4" fmla="*/ 2147483646 w 1550"/>
              <a:gd name="T5" fmla="*/ 0 h 6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0" h="663">
                <a:moveTo>
                  <a:pt x="0" y="663"/>
                </a:moveTo>
                <a:lnTo>
                  <a:pt x="575" y="625"/>
                </a:lnTo>
                <a:lnTo>
                  <a:pt x="1550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5" name="Freeform 22"/>
          <p:cNvSpPr>
            <a:spLocks/>
          </p:cNvSpPr>
          <p:nvPr/>
        </p:nvSpPr>
        <p:spPr bwMode="auto">
          <a:xfrm>
            <a:off x="1102615" y="2138202"/>
            <a:ext cx="2579687" cy="1566862"/>
          </a:xfrm>
          <a:custGeom>
            <a:avLst/>
            <a:gdLst>
              <a:gd name="T0" fmla="*/ 0 w 1625"/>
              <a:gd name="T1" fmla="*/ 2147483646 h 987"/>
              <a:gd name="T2" fmla="*/ 2147483646 w 1625"/>
              <a:gd name="T3" fmla="*/ 2147483646 h 987"/>
              <a:gd name="T4" fmla="*/ 2147483646 w 1625"/>
              <a:gd name="T5" fmla="*/ 0 h 9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5" h="987">
                <a:moveTo>
                  <a:pt x="0" y="675"/>
                </a:moveTo>
                <a:lnTo>
                  <a:pt x="675" y="987"/>
                </a:lnTo>
                <a:lnTo>
                  <a:pt x="1625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6" name="Freeform 23"/>
          <p:cNvSpPr>
            <a:spLocks/>
          </p:cNvSpPr>
          <p:nvPr/>
        </p:nvSpPr>
        <p:spPr bwMode="auto">
          <a:xfrm>
            <a:off x="1083565" y="2852577"/>
            <a:ext cx="2698750" cy="1646237"/>
          </a:xfrm>
          <a:custGeom>
            <a:avLst/>
            <a:gdLst>
              <a:gd name="T0" fmla="*/ 0 w 1700"/>
              <a:gd name="T1" fmla="*/ 2147483646 h 1037"/>
              <a:gd name="T2" fmla="*/ 2147483646 w 1700"/>
              <a:gd name="T3" fmla="*/ 2147483646 h 1037"/>
              <a:gd name="T4" fmla="*/ 2147483646 w 1700"/>
              <a:gd name="T5" fmla="*/ 0 h 10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0" h="1037">
                <a:moveTo>
                  <a:pt x="0" y="212"/>
                </a:moveTo>
                <a:lnTo>
                  <a:pt x="875" y="1037"/>
                </a:lnTo>
                <a:lnTo>
                  <a:pt x="1700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7" name="Freeform 24"/>
          <p:cNvSpPr>
            <a:spLocks/>
          </p:cNvSpPr>
          <p:nvPr/>
        </p:nvSpPr>
        <p:spPr bwMode="auto">
          <a:xfrm>
            <a:off x="1083565" y="3189127"/>
            <a:ext cx="2916237" cy="2301875"/>
          </a:xfrm>
          <a:custGeom>
            <a:avLst/>
            <a:gdLst>
              <a:gd name="T0" fmla="*/ 0 w 1837"/>
              <a:gd name="T1" fmla="*/ 0 h 1450"/>
              <a:gd name="T2" fmla="*/ 2147483646 w 1837"/>
              <a:gd name="T3" fmla="*/ 2147483646 h 1450"/>
              <a:gd name="T4" fmla="*/ 2147483646 w 1837"/>
              <a:gd name="T5" fmla="*/ 2147483646 h 1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7" h="1450">
                <a:moveTo>
                  <a:pt x="0" y="0"/>
                </a:moveTo>
                <a:lnTo>
                  <a:pt x="962" y="1450"/>
                </a:lnTo>
                <a:lnTo>
                  <a:pt x="1837" y="712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91" name="Rectangle 3"/>
          <p:cNvSpPr>
            <a:spLocks noChangeArrowheads="1"/>
          </p:cNvSpPr>
          <p:nvPr/>
        </p:nvSpPr>
        <p:spPr bwMode="auto">
          <a:xfrm>
            <a:off x="711335" y="261275"/>
            <a:ext cx="8394565" cy="71603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>
                <a:solidFill>
                  <a:srgbClr val="C00000"/>
                </a:solidFill>
              </a:rPr>
              <a:t>Rate of bacterial killing  </a:t>
            </a:r>
          </a:p>
        </p:txBody>
      </p:sp>
      <p:sp>
        <p:nvSpPr>
          <p:cNvPr id="28" name="Text Box 632"/>
          <p:cNvSpPr txBox="1">
            <a:spLocks noChangeArrowheads="1"/>
          </p:cNvSpPr>
          <p:nvPr/>
        </p:nvSpPr>
        <p:spPr bwMode="auto">
          <a:xfrm>
            <a:off x="2117027" y="3592351"/>
            <a:ext cx="180683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altLang="fr-FR" sz="1600" b="1" dirty="0" smtClean="0">
                <a:solidFill>
                  <a:srgbClr val="FF0000"/>
                </a:solidFill>
              </a:rPr>
              <a:t>Rate of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killing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 = initial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slope</a:t>
            </a:r>
            <a:endParaRPr lang="fr-FR" altLang="fr-FR" sz="1600" b="1" dirty="0">
              <a:solidFill>
                <a:srgbClr val="FF0000"/>
              </a:solidFill>
            </a:endParaRPr>
          </a:p>
        </p:txBody>
      </p:sp>
      <p:sp>
        <p:nvSpPr>
          <p:cNvPr id="31" name="Line 631"/>
          <p:cNvSpPr>
            <a:spLocks noChangeShapeType="1"/>
          </p:cNvSpPr>
          <p:nvPr/>
        </p:nvSpPr>
        <p:spPr bwMode="auto">
          <a:xfrm>
            <a:off x="683885" y="2698048"/>
            <a:ext cx="2104412" cy="214517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408821" y="1401820"/>
                <a:ext cx="5651723" cy="3121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</a:rPr>
                  <a:t>No « official » </a:t>
                </a:r>
                <a:r>
                  <a:rPr lang="fr-FR" sz="2400" b="1" dirty="0" err="1" smtClean="0">
                    <a:solidFill>
                      <a:srgbClr val="FF0000"/>
                    </a:solidFill>
                  </a:rPr>
                  <a:t>methods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, no consensus</a:t>
                </a:r>
              </a:p>
              <a:p>
                <a:endParaRPr lang="fr-FR" sz="2400" b="1" dirty="0">
                  <a:solidFill>
                    <a:srgbClr val="FF0000"/>
                  </a:solidFill>
                </a:endParaRPr>
              </a:p>
              <a:p>
                <a:r>
                  <a:rPr lang="fr-FR" dirty="0" smtClean="0"/>
                  <a:t>Rate of </a:t>
                </a:r>
                <a:r>
                  <a:rPr lang="fr-FR" dirty="0" err="1" smtClean="0"/>
                  <a:t>killing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calculated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between</a:t>
                </a:r>
                <a:r>
                  <a:rPr lang="fr-FR" dirty="0" smtClean="0"/>
                  <a:t> 0-1 h, 0-3h, 0-6h,….</a:t>
                </a:r>
              </a:p>
              <a:p>
                <a:endParaRPr lang="fr-FR" dirty="0">
                  <a:solidFill>
                    <a:srgbClr val="FF0000"/>
                  </a:solidFill>
                </a:endParaRPr>
              </a:p>
              <a:p>
                <a:endParaRPr lang="fr-FR" dirty="0" smtClean="0">
                  <a:solidFill>
                    <a:srgbClr val="FF0000"/>
                  </a:solidFill>
                </a:endParaRPr>
              </a:p>
              <a:p>
                <a:endParaRPr lang="fr-FR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𝑏𝑎𝑐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𝑐𝑜𝑢𝑛𝑡𝑠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fr-F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𝑏𝑎𝑐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𝑐𝑜𝑢𝑛𝑡𝑠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𝑎𝑡</m:t>
                                  </m:r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0</m:t>
                                  </m:r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21" y="1401820"/>
                <a:ext cx="5651723" cy="3121047"/>
              </a:xfrm>
              <a:prstGeom prst="rect">
                <a:avLst/>
              </a:prstGeom>
              <a:blipFill>
                <a:blip r:embed="rId3"/>
                <a:stretch>
                  <a:fillRect l="-1618" t="-1367" r="-4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6121831" y="4998203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Expressed</a:t>
            </a:r>
            <a:r>
              <a:rPr lang="fr-FR" dirty="0" smtClean="0"/>
              <a:t> in (log CFU/</a:t>
            </a:r>
            <a:r>
              <a:rPr lang="fr-FR" dirty="0" err="1" smtClean="0"/>
              <a:t>mL</a:t>
            </a:r>
            <a:r>
              <a:rPr lang="fr-FR" dirty="0" smtClean="0"/>
              <a:t>)/h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331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52" name="Rectangle 136"/>
          <p:cNvSpPr>
            <a:spLocks noChangeArrowheads="1"/>
          </p:cNvSpPr>
          <p:nvPr/>
        </p:nvSpPr>
        <p:spPr bwMode="auto">
          <a:xfrm>
            <a:off x="1850131" y="608659"/>
            <a:ext cx="1885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2400" dirty="0" err="1" smtClean="0">
                <a:solidFill>
                  <a:srgbClr val="FF6600"/>
                </a:solidFill>
              </a:rPr>
              <a:t>Low</a:t>
            </a:r>
            <a:r>
              <a:rPr lang="fr-FR" altLang="fr-FR" sz="2400" dirty="0" smtClean="0">
                <a:solidFill>
                  <a:srgbClr val="FF6600"/>
                </a:solidFill>
              </a:rPr>
              <a:t> inoculum</a:t>
            </a:r>
            <a:endParaRPr lang="fr-FR" altLang="fr-FR" sz="2400" dirty="0">
              <a:solidFill>
                <a:srgbClr val="FF6600"/>
              </a:solidFill>
            </a:endParaRPr>
          </a:p>
        </p:txBody>
      </p:sp>
      <p:grpSp>
        <p:nvGrpSpPr>
          <p:cNvPr id="291735" name="Group 919"/>
          <p:cNvGrpSpPr>
            <a:grpSpLocks/>
          </p:cNvGrpSpPr>
          <p:nvPr/>
        </p:nvGrpSpPr>
        <p:grpSpPr bwMode="auto">
          <a:xfrm>
            <a:off x="871026" y="824559"/>
            <a:ext cx="3600450" cy="2352554"/>
            <a:chOff x="295" y="996"/>
            <a:chExt cx="2404" cy="1604"/>
          </a:xfrm>
        </p:grpSpPr>
        <p:sp>
          <p:nvSpPr>
            <p:cNvPr id="290821" name="Line 5"/>
            <p:cNvSpPr>
              <a:spLocks noChangeShapeType="1"/>
            </p:cNvSpPr>
            <p:nvPr/>
          </p:nvSpPr>
          <p:spPr bwMode="auto">
            <a:xfrm>
              <a:off x="687" y="2240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2" name="Line 6"/>
            <p:cNvSpPr>
              <a:spLocks noChangeShapeType="1"/>
            </p:cNvSpPr>
            <p:nvPr/>
          </p:nvSpPr>
          <p:spPr bwMode="auto">
            <a:xfrm>
              <a:off x="687" y="2080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3" name="Line 7"/>
            <p:cNvSpPr>
              <a:spLocks noChangeShapeType="1"/>
            </p:cNvSpPr>
            <p:nvPr/>
          </p:nvSpPr>
          <p:spPr bwMode="auto">
            <a:xfrm>
              <a:off x="687" y="1914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4" name="Line 8"/>
            <p:cNvSpPr>
              <a:spLocks noChangeShapeType="1"/>
            </p:cNvSpPr>
            <p:nvPr/>
          </p:nvSpPr>
          <p:spPr bwMode="auto">
            <a:xfrm>
              <a:off x="687" y="1756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5" name="Line 9"/>
            <p:cNvSpPr>
              <a:spLocks noChangeShapeType="1"/>
            </p:cNvSpPr>
            <p:nvPr/>
          </p:nvSpPr>
          <p:spPr bwMode="auto">
            <a:xfrm>
              <a:off x="687" y="1598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6" name="Line 10"/>
            <p:cNvSpPr>
              <a:spLocks noChangeShapeType="1"/>
            </p:cNvSpPr>
            <p:nvPr/>
          </p:nvSpPr>
          <p:spPr bwMode="auto">
            <a:xfrm>
              <a:off x="687" y="1440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7" name="Line 11"/>
            <p:cNvSpPr>
              <a:spLocks noChangeShapeType="1"/>
            </p:cNvSpPr>
            <p:nvPr/>
          </p:nvSpPr>
          <p:spPr bwMode="auto">
            <a:xfrm>
              <a:off x="687" y="1113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8" name="Line 12"/>
            <p:cNvSpPr>
              <a:spLocks noChangeShapeType="1"/>
            </p:cNvSpPr>
            <p:nvPr/>
          </p:nvSpPr>
          <p:spPr bwMode="auto">
            <a:xfrm>
              <a:off x="639" y="1113"/>
              <a:ext cx="2" cy="12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9" name="Line 13"/>
            <p:cNvSpPr>
              <a:spLocks noChangeShapeType="1"/>
            </p:cNvSpPr>
            <p:nvPr/>
          </p:nvSpPr>
          <p:spPr bwMode="auto">
            <a:xfrm>
              <a:off x="610" y="2398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0" name="Line 14"/>
            <p:cNvSpPr>
              <a:spLocks noChangeShapeType="1"/>
            </p:cNvSpPr>
            <p:nvPr/>
          </p:nvSpPr>
          <p:spPr bwMode="auto">
            <a:xfrm>
              <a:off x="610" y="2240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1" name="Line 15"/>
            <p:cNvSpPr>
              <a:spLocks noChangeShapeType="1"/>
            </p:cNvSpPr>
            <p:nvPr/>
          </p:nvSpPr>
          <p:spPr bwMode="auto">
            <a:xfrm>
              <a:off x="610" y="2080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2" name="Line 16"/>
            <p:cNvSpPr>
              <a:spLocks noChangeShapeType="1"/>
            </p:cNvSpPr>
            <p:nvPr/>
          </p:nvSpPr>
          <p:spPr bwMode="auto">
            <a:xfrm>
              <a:off x="610" y="1914"/>
              <a:ext cx="29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3" name="Line 17"/>
            <p:cNvSpPr>
              <a:spLocks noChangeShapeType="1"/>
            </p:cNvSpPr>
            <p:nvPr/>
          </p:nvSpPr>
          <p:spPr bwMode="auto">
            <a:xfrm>
              <a:off x="610" y="1756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>
              <a:off x="610" y="1598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5" name="Line 19"/>
            <p:cNvSpPr>
              <a:spLocks noChangeShapeType="1"/>
            </p:cNvSpPr>
            <p:nvPr/>
          </p:nvSpPr>
          <p:spPr bwMode="auto">
            <a:xfrm>
              <a:off x="610" y="1440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6" name="Line 20"/>
            <p:cNvSpPr>
              <a:spLocks noChangeShapeType="1"/>
            </p:cNvSpPr>
            <p:nvPr/>
          </p:nvSpPr>
          <p:spPr bwMode="auto">
            <a:xfrm>
              <a:off x="610" y="1272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7" name="Line 21"/>
            <p:cNvSpPr>
              <a:spLocks noChangeShapeType="1"/>
            </p:cNvSpPr>
            <p:nvPr/>
          </p:nvSpPr>
          <p:spPr bwMode="auto">
            <a:xfrm>
              <a:off x="610" y="1113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8" name="Line 22"/>
            <p:cNvSpPr>
              <a:spLocks noChangeShapeType="1"/>
            </p:cNvSpPr>
            <p:nvPr/>
          </p:nvSpPr>
          <p:spPr bwMode="auto">
            <a:xfrm>
              <a:off x="636" y="2398"/>
              <a:ext cx="195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9" name="Line 23"/>
            <p:cNvSpPr>
              <a:spLocks noChangeShapeType="1"/>
            </p:cNvSpPr>
            <p:nvPr/>
          </p:nvSpPr>
          <p:spPr bwMode="auto">
            <a:xfrm flipV="1">
              <a:off x="639" y="2398"/>
              <a:ext cx="2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0" name="Line 24"/>
            <p:cNvSpPr>
              <a:spLocks noChangeShapeType="1"/>
            </p:cNvSpPr>
            <p:nvPr/>
          </p:nvSpPr>
          <p:spPr bwMode="auto">
            <a:xfrm flipV="1">
              <a:off x="1093" y="2398"/>
              <a:ext cx="1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1" name="Line 25"/>
            <p:cNvSpPr>
              <a:spLocks noChangeShapeType="1"/>
            </p:cNvSpPr>
            <p:nvPr/>
          </p:nvSpPr>
          <p:spPr bwMode="auto">
            <a:xfrm flipV="1">
              <a:off x="1499" y="2398"/>
              <a:ext cx="2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2" name="Line 26"/>
            <p:cNvSpPr>
              <a:spLocks noChangeShapeType="1"/>
            </p:cNvSpPr>
            <p:nvPr/>
          </p:nvSpPr>
          <p:spPr bwMode="auto">
            <a:xfrm flipV="1">
              <a:off x="1905" y="2398"/>
              <a:ext cx="2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3" name="Line 27"/>
            <p:cNvSpPr>
              <a:spLocks noChangeShapeType="1"/>
            </p:cNvSpPr>
            <p:nvPr/>
          </p:nvSpPr>
          <p:spPr bwMode="auto">
            <a:xfrm flipV="1">
              <a:off x="2312" y="2398"/>
              <a:ext cx="1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4" name="Freeform 28"/>
            <p:cNvSpPr>
              <a:spLocks/>
            </p:cNvSpPr>
            <p:nvPr/>
          </p:nvSpPr>
          <p:spPr bwMode="auto">
            <a:xfrm>
              <a:off x="687" y="1272"/>
              <a:ext cx="1952" cy="642"/>
            </a:xfrm>
            <a:custGeom>
              <a:avLst/>
              <a:gdLst>
                <a:gd name="T0" fmla="*/ 0 w 197"/>
                <a:gd name="T1" fmla="*/ 70 h 77"/>
                <a:gd name="T2" fmla="*/ 4 w 197"/>
                <a:gd name="T3" fmla="*/ 77 h 77"/>
                <a:gd name="T4" fmla="*/ 8 w 197"/>
                <a:gd name="T5" fmla="*/ 66 h 77"/>
                <a:gd name="T6" fmla="*/ 16 w 197"/>
                <a:gd name="T7" fmla="*/ 65 h 77"/>
                <a:gd name="T8" fmla="*/ 33 w 197"/>
                <a:gd name="T9" fmla="*/ 17 h 77"/>
                <a:gd name="T10" fmla="*/ 49 w 197"/>
                <a:gd name="T11" fmla="*/ 7 h 77"/>
                <a:gd name="T12" fmla="*/ 66 w 197"/>
                <a:gd name="T13" fmla="*/ 7 h 77"/>
                <a:gd name="T14" fmla="*/ 197 w 19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77">
                  <a:moveTo>
                    <a:pt x="0" y="70"/>
                  </a:moveTo>
                  <a:lnTo>
                    <a:pt x="4" y="77"/>
                  </a:lnTo>
                  <a:lnTo>
                    <a:pt x="8" y="66"/>
                  </a:lnTo>
                  <a:lnTo>
                    <a:pt x="16" y="65"/>
                  </a:lnTo>
                  <a:lnTo>
                    <a:pt x="33" y="17"/>
                  </a:lnTo>
                  <a:lnTo>
                    <a:pt x="49" y="7"/>
                  </a:lnTo>
                  <a:lnTo>
                    <a:pt x="66" y="7"/>
                  </a:lnTo>
                  <a:lnTo>
                    <a:pt x="197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5" name="Freeform 29"/>
            <p:cNvSpPr>
              <a:spLocks/>
            </p:cNvSpPr>
            <p:nvPr/>
          </p:nvSpPr>
          <p:spPr bwMode="auto">
            <a:xfrm>
              <a:off x="687" y="1331"/>
              <a:ext cx="1952" cy="575"/>
            </a:xfrm>
            <a:custGeom>
              <a:avLst/>
              <a:gdLst>
                <a:gd name="T0" fmla="*/ 0 w 197"/>
                <a:gd name="T1" fmla="*/ 69 h 69"/>
                <a:gd name="T2" fmla="*/ 4 w 197"/>
                <a:gd name="T3" fmla="*/ 64 h 69"/>
                <a:gd name="T4" fmla="*/ 8 w 197"/>
                <a:gd name="T5" fmla="*/ 63 h 69"/>
                <a:gd name="T6" fmla="*/ 16 w 197"/>
                <a:gd name="T7" fmla="*/ 55 h 69"/>
                <a:gd name="T8" fmla="*/ 33 w 197"/>
                <a:gd name="T9" fmla="*/ 14 h 69"/>
                <a:gd name="T10" fmla="*/ 49 w 197"/>
                <a:gd name="T11" fmla="*/ 3 h 69"/>
                <a:gd name="T12" fmla="*/ 66 w 197"/>
                <a:gd name="T13" fmla="*/ 0 h 69"/>
                <a:gd name="T14" fmla="*/ 197 w 197"/>
                <a:gd name="T1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69">
                  <a:moveTo>
                    <a:pt x="0" y="69"/>
                  </a:moveTo>
                  <a:lnTo>
                    <a:pt x="4" y="64"/>
                  </a:lnTo>
                  <a:lnTo>
                    <a:pt x="8" y="63"/>
                  </a:lnTo>
                  <a:lnTo>
                    <a:pt x="16" y="55"/>
                  </a:lnTo>
                  <a:lnTo>
                    <a:pt x="33" y="14"/>
                  </a:lnTo>
                  <a:lnTo>
                    <a:pt x="49" y="3"/>
                  </a:lnTo>
                  <a:lnTo>
                    <a:pt x="66" y="0"/>
                  </a:lnTo>
                  <a:lnTo>
                    <a:pt x="197" y="1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6" name="Freeform 30"/>
            <p:cNvSpPr>
              <a:spLocks/>
            </p:cNvSpPr>
            <p:nvPr/>
          </p:nvSpPr>
          <p:spPr bwMode="auto">
            <a:xfrm>
              <a:off x="687" y="1339"/>
              <a:ext cx="1952" cy="575"/>
            </a:xfrm>
            <a:custGeom>
              <a:avLst/>
              <a:gdLst>
                <a:gd name="T0" fmla="*/ 0 w 197"/>
                <a:gd name="T1" fmla="*/ 69 h 69"/>
                <a:gd name="T2" fmla="*/ 4 w 197"/>
                <a:gd name="T3" fmla="*/ 66 h 69"/>
                <a:gd name="T4" fmla="*/ 8 w 197"/>
                <a:gd name="T5" fmla="*/ 63 h 69"/>
                <a:gd name="T6" fmla="*/ 16 w 197"/>
                <a:gd name="T7" fmla="*/ 60 h 69"/>
                <a:gd name="T8" fmla="*/ 33 w 197"/>
                <a:gd name="T9" fmla="*/ 35 h 69"/>
                <a:gd name="T10" fmla="*/ 49 w 197"/>
                <a:gd name="T11" fmla="*/ 33 h 69"/>
                <a:gd name="T12" fmla="*/ 66 w 197"/>
                <a:gd name="T13" fmla="*/ 23 h 69"/>
                <a:gd name="T14" fmla="*/ 197 w 197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69">
                  <a:moveTo>
                    <a:pt x="0" y="69"/>
                  </a:moveTo>
                  <a:lnTo>
                    <a:pt x="4" y="66"/>
                  </a:lnTo>
                  <a:lnTo>
                    <a:pt x="8" y="63"/>
                  </a:lnTo>
                  <a:lnTo>
                    <a:pt x="16" y="60"/>
                  </a:lnTo>
                  <a:lnTo>
                    <a:pt x="33" y="35"/>
                  </a:lnTo>
                  <a:lnTo>
                    <a:pt x="49" y="33"/>
                  </a:lnTo>
                  <a:lnTo>
                    <a:pt x="66" y="23"/>
                  </a:lnTo>
                  <a:lnTo>
                    <a:pt x="19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7" name="Freeform 31"/>
            <p:cNvSpPr>
              <a:spLocks/>
            </p:cNvSpPr>
            <p:nvPr/>
          </p:nvSpPr>
          <p:spPr bwMode="auto">
            <a:xfrm>
              <a:off x="687" y="1864"/>
              <a:ext cx="1952" cy="534"/>
            </a:xfrm>
            <a:custGeom>
              <a:avLst/>
              <a:gdLst>
                <a:gd name="T0" fmla="*/ 0 w 197"/>
                <a:gd name="T1" fmla="*/ 4 h 64"/>
                <a:gd name="T2" fmla="*/ 4 w 197"/>
                <a:gd name="T3" fmla="*/ 0 h 64"/>
                <a:gd name="T4" fmla="*/ 8 w 197"/>
                <a:gd name="T5" fmla="*/ 7 h 64"/>
                <a:gd name="T6" fmla="*/ 16 w 197"/>
                <a:gd name="T7" fmla="*/ 35 h 64"/>
                <a:gd name="T8" fmla="*/ 33 w 197"/>
                <a:gd name="T9" fmla="*/ 55 h 64"/>
                <a:gd name="T10" fmla="*/ 49 w 197"/>
                <a:gd name="T11" fmla="*/ 52 h 64"/>
                <a:gd name="T12" fmla="*/ 66 w 197"/>
                <a:gd name="T13" fmla="*/ 64 h 64"/>
                <a:gd name="T14" fmla="*/ 197 w 197"/>
                <a:gd name="T15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64">
                  <a:moveTo>
                    <a:pt x="0" y="4"/>
                  </a:moveTo>
                  <a:lnTo>
                    <a:pt x="4" y="0"/>
                  </a:lnTo>
                  <a:lnTo>
                    <a:pt x="8" y="7"/>
                  </a:lnTo>
                  <a:lnTo>
                    <a:pt x="16" y="35"/>
                  </a:lnTo>
                  <a:lnTo>
                    <a:pt x="33" y="55"/>
                  </a:lnTo>
                  <a:lnTo>
                    <a:pt x="49" y="52"/>
                  </a:lnTo>
                  <a:lnTo>
                    <a:pt x="66" y="64"/>
                  </a:lnTo>
                  <a:lnTo>
                    <a:pt x="197" y="6"/>
                  </a:lnTo>
                </a:path>
              </a:pathLst>
            </a:custGeom>
            <a:noFill/>
            <a:ln w="38100" cmpd="sng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8" name="Freeform 32"/>
            <p:cNvSpPr>
              <a:spLocks/>
            </p:cNvSpPr>
            <p:nvPr/>
          </p:nvSpPr>
          <p:spPr bwMode="auto">
            <a:xfrm>
              <a:off x="687" y="1906"/>
              <a:ext cx="159" cy="492"/>
            </a:xfrm>
            <a:custGeom>
              <a:avLst/>
              <a:gdLst>
                <a:gd name="T0" fmla="*/ 0 w 16"/>
                <a:gd name="T1" fmla="*/ 0 h 59"/>
                <a:gd name="T2" fmla="*/ 4 w 16"/>
                <a:gd name="T3" fmla="*/ 8 h 59"/>
                <a:gd name="T4" fmla="*/ 8 w 16"/>
                <a:gd name="T5" fmla="*/ 27 h 59"/>
                <a:gd name="T6" fmla="*/ 16 w 16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59">
                  <a:moveTo>
                    <a:pt x="0" y="0"/>
                  </a:moveTo>
                  <a:lnTo>
                    <a:pt x="4" y="8"/>
                  </a:lnTo>
                  <a:lnTo>
                    <a:pt x="8" y="27"/>
                  </a:lnTo>
                  <a:lnTo>
                    <a:pt x="16" y="59"/>
                  </a:lnTo>
                </a:path>
              </a:pathLst>
            </a:custGeom>
            <a:noFill/>
            <a:ln w="1270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9" name="Line 33"/>
            <p:cNvSpPr>
              <a:spLocks noChangeShapeType="1"/>
            </p:cNvSpPr>
            <p:nvPr/>
          </p:nvSpPr>
          <p:spPr bwMode="auto">
            <a:xfrm>
              <a:off x="639" y="1898"/>
              <a:ext cx="40" cy="32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50" name="Line 34"/>
            <p:cNvSpPr>
              <a:spLocks noChangeShapeType="1"/>
            </p:cNvSpPr>
            <p:nvPr/>
          </p:nvSpPr>
          <p:spPr bwMode="auto">
            <a:xfrm>
              <a:off x="639" y="1898"/>
              <a:ext cx="32" cy="525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51" name="Line 35"/>
            <p:cNvSpPr>
              <a:spLocks noChangeShapeType="1"/>
            </p:cNvSpPr>
            <p:nvPr/>
          </p:nvSpPr>
          <p:spPr bwMode="auto">
            <a:xfrm>
              <a:off x="639" y="1898"/>
              <a:ext cx="32" cy="52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52" name="Freeform 36"/>
            <p:cNvSpPr>
              <a:spLocks/>
            </p:cNvSpPr>
            <p:nvPr/>
          </p:nvSpPr>
          <p:spPr bwMode="auto">
            <a:xfrm>
              <a:off x="610" y="1830"/>
              <a:ext cx="59" cy="51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25 h 50"/>
                <a:gd name="T4" fmla="*/ 25 w 49"/>
                <a:gd name="T5" fmla="*/ 50 h 50"/>
                <a:gd name="T6" fmla="*/ 0 w 49"/>
                <a:gd name="T7" fmla="*/ 25 h 50"/>
                <a:gd name="T8" fmla="*/ 25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3" name="Freeform 37"/>
            <p:cNvSpPr>
              <a:spLocks/>
            </p:cNvSpPr>
            <p:nvPr/>
          </p:nvSpPr>
          <p:spPr bwMode="auto">
            <a:xfrm>
              <a:off x="649" y="1889"/>
              <a:ext cx="61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4" name="Freeform 38"/>
            <p:cNvSpPr>
              <a:spLocks/>
            </p:cNvSpPr>
            <p:nvPr/>
          </p:nvSpPr>
          <p:spPr bwMode="auto">
            <a:xfrm>
              <a:off x="735" y="1797"/>
              <a:ext cx="62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5" name="Freeform 39"/>
            <p:cNvSpPr>
              <a:spLocks/>
            </p:cNvSpPr>
            <p:nvPr/>
          </p:nvSpPr>
          <p:spPr bwMode="auto">
            <a:xfrm>
              <a:off x="816" y="1789"/>
              <a:ext cx="59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6" name="Freeform 40"/>
            <p:cNvSpPr>
              <a:spLocks/>
            </p:cNvSpPr>
            <p:nvPr/>
          </p:nvSpPr>
          <p:spPr bwMode="auto">
            <a:xfrm>
              <a:off x="984" y="1389"/>
              <a:ext cx="59" cy="51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25 h 50"/>
                <a:gd name="T4" fmla="*/ 25 w 49"/>
                <a:gd name="T5" fmla="*/ 50 h 50"/>
                <a:gd name="T6" fmla="*/ 0 w 49"/>
                <a:gd name="T7" fmla="*/ 25 h 50"/>
                <a:gd name="T8" fmla="*/ 25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7" name="Freeform 41"/>
            <p:cNvSpPr>
              <a:spLocks/>
            </p:cNvSpPr>
            <p:nvPr/>
          </p:nvSpPr>
          <p:spPr bwMode="auto">
            <a:xfrm>
              <a:off x="1143" y="1306"/>
              <a:ext cx="59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8" name="Freeform 42"/>
            <p:cNvSpPr>
              <a:spLocks/>
            </p:cNvSpPr>
            <p:nvPr/>
          </p:nvSpPr>
          <p:spPr bwMode="auto">
            <a:xfrm>
              <a:off x="1311" y="1306"/>
              <a:ext cx="59" cy="50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25 h 50"/>
                <a:gd name="T4" fmla="*/ 25 w 49"/>
                <a:gd name="T5" fmla="*/ 50 h 50"/>
                <a:gd name="T6" fmla="*/ 0 w 49"/>
                <a:gd name="T7" fmla="*/ 25 h 50"/>
                <a:gd name="T8" fmla="*/ 25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9" name="Freeform 43"/>
            <p:cNvSpPr>
              <a:spLocks/>
            </p:cNvSpPr>
            <p:nvPr/>
          </p:nvSpPr>
          <p:spPr bwMode="auto">
            <a:xfrm>
              <a:off x="2609" y="1246"/>
              <a:ext cx="60" cy="52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0" name="Rectangle 44"/>
            <p:cNvSpPr>
              <a:spLocks noChangeArrowheads="1"/>
            </p:cNvSpPr>
            <p:nvPr/>
          </p:nvSpPr>
          <p:spPr bwMode="auto">
            <a:xfrm>
              <a:off x="610" y="1881"/>
              <a:ext cx="59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1" name="Rectangle 45"/>
            <p:cNvSpPr>
              <a:spLocks noChangeArrowheads="1"/>
            </p:cNvSpPr>
            <p:nvPr/>
          </p:nvSpPr>
          <p:spPr bwMode="auto">
            <a:xfrm>
              <a:off x="649" y="1839"/>
              <a:ext cx="61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2" name="Rectangle 46"/>
            <p:cNvSpPr>
              <a:spLocks noChangeArrowheads="1"/>
            </p:cNvSpPr>
            <p:nvPr/>
          </p:nvSpPr>
          <p:spPr bwMode="auto">
            <a:xfrm>
              <a:off x="735" y="1830"/>
              <a:ext cx="62" cy="5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3" name="Rectangle 47"/>
            <p:cNvSpPr>
              <a:spLocks noChangeArrowheads="1"/>
            </p:cNvSpPr>
            <p:nvPr/>
          </p:nvSpPr>
          <p:spPr bwMode="auto">
            <a:xfrm>
              <a:off x="816" y="1764"/>
              <a:ext cx="59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4" name="Rectangle 48"/>
            <p:cNvSpPr>
              <a:spLocks noChangeArrowheads="1"/>
            </p:cNvSpPr>
            <p:nvPr/>
          </p:nvSpPr>
          <p:spPr bwMode="auto">
            <a:xfrm>
              <a:off x="984" y="1422"/>
              <a:ext cx="59" cy="5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5" name="Rectangle 49"/>
            <p:cNvSpPr>
              <a:spLocks noChangeArrowheads="1"/>
            </p:cNvSpPr>
            <p:nvPr/>
          </p:nvSpPr>
          <p:spPr bwMode="auto">
            <a:xfrm>
              <a:off x="1143" y="1331"/>
              <a:ext cx="59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6" name="Rectangle 50"/>
            <p:cNvSpPr>
              <a:spLocks noChangeArrowheads="1"/>
            </p:cNvSpPr>
            <p:nvPr/>
          </p:nvSpPr>
          <p:spPr bwMode="auto">
            <a:xfrm>
              <a:off x="1311" y="1306"/>
              <a:ext cx="59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7" name="Rectangle 51"/>
            <p:cNvSpPr>
              <a:spLocks noChangeArrowheads="1"/>
            </p:cNvSpPr>
            <p:nvPr/>
          </p:nvSpPr>
          <p:spPr bwMode="auto">
            <a:xfrm>
              <a:off x="2609" y="1315"/>
              <a:ext cx="60" cy="49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8" name="Freeform 52"/>
            <p:cNvSpPr>
              <a:spLocks/>
            </p:cNvSpPr>
            <p:nvPr/>
          </p:nvSpPr>
          <p:spPr bwMode="auto">
            <a:xfrm>
              <a:off x="610" y="1889"/>
              <a:ext cx="59" cy="50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50 h 50"/>
                <a:gd name="T4" fmla="*/ 0 w 49"/>
                <a:gd name="T5" fmla="*/ 50 h 50"/>
                <a:gd name="T6" fmla="*/ 25 w 49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9" name="Freeform 53"/>
            <p:cNvSpPr>
              <a:spLocks/>
            </p:cNvSpPr>
            <p:nvPr/>
          </p:nvSpPr>
          <p:spPr bwMode="auto">
            <a:xfrm>
              <a:off x="649" y="1864"/>
              <a:ext cx="61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0" name="Freeform 54"/>
            <p:cNvSpPr>
              <a:spLocks/>
            </p:cNvSpPr>
            <p:nvPr/>
          </p:nvSpPr>
          <p:spPr bwMode="auto">
            <a:xfrm>
              <a:off x="735" y="1839"/>
              <a:ext cx="62" cy="50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49 h 49"/>
                <a:gd name="T4" fmla="*/ 0 w 50"/>
                <a:gd name="T5" fmla="*/ 49 h 49"/>
                <a:gd name="T6" fmla="*/ 25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1" name="Freeform 55"/>
            <p:cNvSpPr>
              <a:spLocks/>
            </p:cNvSpPr>
            <p:nvPr/>
          </p:nvSpPr>
          <p:spPr bwMode="auto">
            <a:xfrm>
              <a:off x="816" y="1814"/>
              <a:ext cx="59" cy="50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49 h 49"/>
                <a:gd name="T4" fmla="*/ 0 w 50"/>
                <a:gd name="T5" fmla="*/ 49 h 49"/>
                <a:gd name="T6" fmla="*/ 25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2" name="Freeform 56"/>
            <p:cNvSpPr>
              <a:spLocks/>
            </p:cNvSpPr>
            <p:nvPr/>
          </p:nvSpPr>
          <p:spPr bwMode="auto">
            <a:xfrm>
              <a:off x="984" y="1606"/>
              <a:ext cx="59" cy="50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50 h 50"/>
                <a:gd name="T4" fmla="*/ 0 w 49"/>
                <a:gd name="T5" fmla="*/ 50 h 50"/>
                <a:gd name="T6" fmla="*/ 25 w 49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3" name="Freeform 57"/>
            <p:cNvSpPr>
              <a:spLocks/>
            </p:cNvSpPr>
            <p:nvPr/>
          </p:nvSpPr>
          <p:spPr bwMode="auto">
            <a:xfrm>
              <a:off x="1143" y="1590"/>
              <a:ext cx="59" cy="49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49 h 49"/>
                <a:gd name="T4" fmla="*/ 0 w 50"/>
                <a:gd name="T5" fmla="*/ 49 h 49"/>
                <a:gd name="T6" fmla="*/ 25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4" name="Freeform 58"/>
            <p:cNvSpPr>
              <a:spLocks/>
            </p:cNvSpPr>
            <p:nvPr/>
          </p:nvSpPr>
          <p:spPr bwMode="auto">
            <a:xfrm>
              <a:off x="1311" y="1506"/>
              <a:ext cx="5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49 h 49"/>
                <a:gd name="T4" fmla="*/ 0 w 49"/>
                <a:gd name="T5" fmla="*/ 49 h 49"/>
                <a:gd name="T6" fmla="*/ 25 w 49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5" name="Freeform 59"/>
            <p:cNvSpPr>
              <a:spLocks/>
            </p:cNvSpPr>
            <p:nvPr/>
          </p:nvSpPr>
          <p:spPr bwMode="auto">
            <a:xfrm>
              <a:off x="2609" y="1315"/>
              <a:ext cx="60" cy="49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49 h 49"/>
                <a:gd name="T4" fmla="*/ 0 w 50"/>
                <a:gd name="T5" fmla="*/ 49 h 49"/>
                <a:gd name="T6" fmla="*/ 25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6" name="Rectangle 60"/>
            <p:cNvSpPr>
              <a:spLocks noChangeArrowheads="1"/>
            </p:cNvSpPr>
            <p:nvPr/>
          </p:nvSpPr>
          <p:spPr bwMode="auto">
            <a:xfrm>
              <a:off x="601" y="1864"/>
              <a:ext cx="9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77" name="Line 61"/>
            <p:cNvSpPr>
              <a:spLocks noChangeShapeType="1"/>
            </p:cNvSpPr>
            <p:nvPr/>
          </p:nvSpPr>
          <p:spPr bwMode="auto">
            <a:xfrm flipH="1" flipV="1">
              <a:off x="610" y="1873"/>
              <a:ext cx="29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78" name="Line 62"/>
            <p:cNvSpPr>
              <a:spLocks noChangeShapeType="1"/>
            </p:cNvSpPr>
            <p:nvPr/>
          </p:nvSpPr>
          <p:spPr bwMode="auto">
            <a:xfrm>
              <a:off x="639" y="1898"/>
              <a:ext cx="30" cy="2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79" name="Line 63"/>
            <p:cNvSpPr>
              <a:spLocks noChangeShapeType="1"/>
            </p:cNvSpPr>
            <p:nvPr/>
          </p:nvSpPr>
          <p:spPr bwMode="auto">
            <a:xfrm flipH="1">
              <a:off x="610" y="1898"/>
              <a:ext cx="29" cy="2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0" name="Line 64"/>
            <p:cNvSpPr>
              <a:spLocks noChangeShapeType="1"/>
            </p:cNvSpPr>
            <p:nvPr/>
          </p:nvSpPr>
          <p:spPr bwMode="auto">
            <a:xfrm flipV="1">
              <a:off x="639" y="1873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1" name="Rectangle 65"/>
            <p:cNvSpPr>
              <a:spLocks noChangeArrowheads="1"/>
            </p:cNvSpPr>
            <p:nvPr/>
          </p:nvSpPr>
          <p:spPr bwMode="auto">
            <a:xfrm>
              <a:off x="687" y="1830"/>
              <a:ext cx="9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2" name="Line 66"/>
            <p:cNvSpPr>
              <a:spLocks noChangeShapeType="1"/>
            </p:cNvSpPr>
            <p:nvPr/>
          </p:nvSpPr>
          <p:spPr bwMode="auto">
            <a:xfrm flipH="1" flipV="1">
              <a:off x="649" y="1839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3" name="Line 67"/>
            <p:cNvSpPr>
              <a:spLocks noChangeShapeType="1"/>
            </p:cNvSpPr>
            <p:nvPr/>
          </p:nvSpPr>
          <p:spPr bwMode="auto">
            <a:xfrm>
              <a:off x="679" y="1864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4" name="Line 68"/>
            <p:cNvSpPr>
              <a:spLocks noChangeShapeType="1"/>
            </p:cNvSpPr>
            <p:nvPr/>
          </p:nvSpPr>
          <p:spPr bwMode="auto">
            <a:xfrm flipH="1">
              <a:off x="649" y="1864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5" name="Line 69"/>
            <p:cNvSpPr>
              <a:spLocks noChangeShapeType="1"/>
            </p:cNvSpPr>
            <p:nvPr/>
          </p:nvSpPr>
          <p:spPr bwMode="auto">
            <a:xfrm flipV="1">
              <a:off x="679" y="1839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6" name="Rectangle 70"/>
            <p:cNvSpPr>
              <a:spLocks noChangeArrowheads="1"/>
            </p:cNvSpPr>
            <p:nvPr/>
          </p:nvSpPr>
          <p:spPr bwMode="auto">
            <a:xfrm>
              <a:off x="726" y="1889"/>
              <a:ext cx="9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7" name="Line 71"/>
            <p:cNvSpPr>
              <a:spLocks noChangeShapeType="1"/>
            </p:cNvSpPr>
            <p:nvPr/>
          </p:nvSpPr>
          <p:spPr bwMode="auto">
            <a:xfrm flipH="1" flipV="1">
              <a:off x="689" y="1898"/>
              <a:ext cx="30" cy="2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8" name="Line 72"/>
            <p:cNvSpPr>
              <a:spLocks noChangeShapeType="1"/>
            </p:cNvSpPr>
            <p:nvPr/>
          </p:nvSpPr>
          <p:spPr bwMode="auto">
            <a:xfrm>
              <a:off x="765" y="1922"/>
              <a:ext cx="32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9" name="Line 73"/>
            <p:cNvSpPr>
              <a:spLocks noChangeShapeType="1"/>
            </p:cNvSpPr>
            <p:nvPr/>
          </p:nvSpPr>
          <p:spPr bwMode="auto">
            <a:xfrm flipH="1">
              <a:off x="689" y="1922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0" name="Line 74"/>
            <p:cNvSpPr>
              <a:spLocks noChangeShapeType="1"/>
            </p:cNvSpPr>
            <p:nvPr/>
          </p:nvSpPr>
          <p:spPr bwMode="auto">
            <a:xfrm flipV="1">
              <a:off x="765" y="1898"/>
              <a:ext cx="32" cy="2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1" name="Rectangle 75"/>
            <p:cNvSpPr>
              <a:spLocks noChangeArrowheads="1"/>
            </p:cNvSpPr>
            <p:nvPr/>
          </p:nvSpPr>
          <p:spPr bwMode="auto">
            <a:xfrm>
              <a:off x="806" y="2122"/>
              <a:ext cx="100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2" name="Line 76"/>
            <p:cNvSpPr>
              <a:spLocks noChangeShapeType="1"/>
            </p:cNvSpPr>
            <p:nvPr/>
          </p:nvSpPr>
          <p:spPr bwMode="auto">
            <a:xfrm flipH="1" flipV="1">
              <a:off x="816" y="2130"/>
              <a:ext cx="30" cy="2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3" name="Line 77"/>
            <p:cNvSpPr>
              <a:spLocks noChangeShapeType="1"/>
            </p:cNvSpPr>
            <p:nvPr/>
          </p:nvSpPr>
          <p:spPr bwMode="auto">
            <a:xfrm>
              <a:off x="846" y="2156"/>
              <a:ext cx="29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4" name="Line 78"/>
            <p:cNvSpPr>
              <a:spLocks noChangeShapeType="1"/>
            </p:cNvSpPr>
            <p:nvPr/>
          </p:nvSpPr>
          <p:spPr bwMode="auto">
            <a:xfrm flipH="1">
              <a:off x="816" y="2156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5" name="Line 79"/>
            <p:cNvSpPr>
              <a:spLocks noChangeShapeType="1"/>
            </p:cNvSpPr>
            <p:nvPr/>
          </p:nvSpPr>
          <p:spPr bwMode="auto">
            <a:xfrm flipV="1">
              <a:off x="846" y="2130"/>
              <a:ext cx="29" cy="2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6" name="Rectangle 80"/>
            <p:cNvSpPr>
              <a:spLocks noChangeArrowheads="1"/>
            </p:cNvSpPr>
            <p:nvPr/>
          </p:nvSpPr>
          <p:spPr bwMode="auto">
            <a:xfrm>
              <a:off x="975" y="2290"/>
              <a:ext cx="9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7" name="Line 81"/>
            <p:cNvSpPr>
              <a:spLocks noChangeShapeType="1"/>
            </p:cNvSpPr>
            <p:nvPr/>
          </p:nvSpPr>
          <p:spPr bwMode="auto">
            <a:xfrm flipH="1" flipV="1">
              <a:off x="984" y="2298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8" name="Line 82"/>
            <p:cNvSpPr>
              <a:spLocks noChangeShapeType="1"/>
            </p:cNvSpPr>
            <p:nvPr/>
          </p:nvSpPr>
          <p:spPr bwMode="auto">
            <a:xfrm>
              <a:off x="1015" y="2323"/>
              <a:ext cx="28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9" name="Line 83"/>
            <p:cNvSpPr>
              <a:spLocks noChangeShapeType="1"/>
            </p:cNvSpPr>
            <p:nvPr/>
          </p:nvSpPr>
          <p:spPr bwMode="auto">
            <a:xfrm flipH="1">
              <a:off x="984" y="2323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0" name="Line 84"/>
            <p:cNvSpPr>
              <a:spLocks noChangeShapeType="1"/>
            </p:cNvSpPr>
            <p:nvPr/>
          </p:nvSpPr>
          <p:spPr bwMode="auto">
            <a:xfrm flipV="1">
              <a:off x="1015" y="2298"/>
              <a:ext cx="28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1" name="Rectangle 85"/>
            <p:cNvSpPr>
              <a:spLocks noChangeArrowheads="1"/>
            </p:cNvSpPr>
            <p:nvPr/>
          </p:nvSpPr>
          <p:spPr bwMode="auto">
            <a:xfrm>
              <a:off x="1133" y="2264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2" name="Line 86"/>
            <p:cNvSpPr>
              <a:spLocks noChangeShapeType="1"/>
            </p:cNvSpPr>
            <p:nvPr/>
          </p:nvSpPr>
          <p:spPr bwMode="auto">
            <a:xfrm flipH="1" flipV="1">
              <a:off x="1143" y="2273"/>
              <a:ext cx="29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3" name="Line 87"/>
            <p:cNvSpPr>
              <a:spLocks noChangeShapeType="1"/>
            </p:cNvSpPr>
            <p:nvPr/>
          </p:nvSpPr>
          <p:spPr bwMode="auto">
            <a:xfrm>
              <a:off x="1172" y="2298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4" name="Line 88"/>
            <p:cNvSpPr>
              <a:spLocks noChangeShapeType="1"/>
            </p:cNvSpPr>
            <p:nvPr/>
          </p:nvSpPr>
          <p:spPr bwMode="auto">
            <a:xfrm flipH="1">
              <a:off x="1143" y="2298"/>
              <a:ext cx="29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5" name="Line 89"/>
            <p:cNvSpPr>
              <a:spLocks noChangeShapeType="1"/>
            </p:cNvSpPr>
            <p:nvPr/>
          </p:nvSpPr>
          <p:spPr bwMode="auto">
            <a:xfrm flipV="1">
              <a:off x="1172" y="2273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6" name="Rectangle 90"/>
            <p:cNvSpPr>
              <a:spLocks noChangeArrowheads="1"/>
            </p:cNvSpPr>
            <p:nvPr/>
          </p:nvSpPr>
          <p:spPr bwMode="auto">
            <a:xfrm>
              <a:off x="1302" y="2365"/>
              <a:ext cx="9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7" name="Line 91"/>
            <p:cNvSpPr>
              <a:spLocks noChangeShapeType="1"/>
            </p:cNvSpPr>
            <p:nvPr/>
          </p:nvSpPr>
          <p:spPr bwMode="auto">
            <a:xfrm flipH="1" flipV="1">
              <a:off x="1311" y="2373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8" name="Line 92"/>
            <p:cNvSpPr>
              <a:spLocks noChangeShapeType="1"/>
            </p:cNvSpPr>
            <p:nvPr/>
          </p:nvSpPr>
          <p:spPr bwMode="auto">
            <a:xfrm>
              <a:off x="1342" y="2398"/>
              <a:ext cx="28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9" name="Line 93"/>
            <p:cNvSpPr>
              <a:spLocks noChangeShapeType="1"/>
            </p:cNvSpPr>
            <p:nvPr/>
          </p:nvSpPr>
          <p:spPr bwMode="auto">
            <a:xfrm flipH="1">
              <a:off x="1311" y="2398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0" name="Line 94"/>
            <p:cNvSpPr>
              <a:spLocks noChangeShapeType="1"/>
            </p:cNvSpPr>
            <p:nvPr/>
          </p:nvSpPr>
          <p:spPr bwMode="auto">
            <a:xfrm flipV="1">
              <a:off x="1342" y="2373"/>
              <a:ext cx="28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1" name="Rectangle 95"/>
            <p:cNvSpPr>
              <a:spLocks noChangeArrowheads="1"/>
            </p:cNvSpPr>
            <p:nvPr/>
          </p:nvSpPr>
          <p:spPr bwMode="auto">
            <a:xfrm>
              <a:off x="2599" y="1881"/>
              <a:ext cx="100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2" name="Line 96"/>
            <p:cNvSpPr>
              <a:spLocks noChangeShapeType="1"/>
            </p:cNvSpPr>
            <p:nvPr/>
          </p:nvSpPr>
          <p:spPr bwMode="auto">
            <a:xfrm flipH="1" flipV="1">
              <a:off x="2609" y="1889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3" name="Line 97"/>
            <p:cNvSpPr>
              <a:spLocks noChangeShapeType="1"/>
            </p:cNvSpPr>
            <p:nvPr/>
          </p:nvSpPr>
          <p:spPr bwMode="auto">
            <a:xfrm>
              <a:off x="2639" y="1914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4" name="Line 98"/>
            <p:cNvSpPr>
              <a:spLocks noChangeShapeType="1"/>
            </p:cNvSpPr>
            <p:nvPr/>
          </p:nvSpPr>
          <p:spPr bwMode="auto">
            <a:xfrm flipH="1">
              <a:off x="2609" y="1914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5" name="Line 99"/>
            <p:cNvSpPr>
              <a:spLocks noChangeShapeType="1"/>
            </p:cNvSpPr>
            <p:nvPr/>
          </p:nvSpPr>
          <p:spPr bwMode="auto">
            <a:xfrm flipV="1">
              <a:off x="2639" y="1889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6" name="Rectangle 100"/>
            <p:cNvSpPr>
              <a:spLocks noChangeArrowheads="1"/>
            </p:cNvSpPr>
            <p:nvPr/>
          </p:nvSpPr>
          <p:spPr bwMode="auto">
            <a:xfrm>
              <a:off x="601" y="1873"/>
              <a:ext cx="9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7" name="Line 101"/>
            <p:cNvSpPr>
              <a:spLocks noChangeShapeType="1"/>
            </p:cNvSpPr>
            <p:nvPr/>
          </p:nvSpPr>
          <p:spPr bwMode="auto">
            <a:xfrm flipH="1" flipV="1">
              <a:off x="610" y="1881"/>
              <a:ext cx="29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8" name="Line 102"/>
            <p:cNvSpPr>
              <a:spLocks noChangeShapeType="1"/>
            </p:cNvSpPr>
            <p:nvPr/>
          </p:nvSpPr>
          <p:spPr bwMode="auto">
            <a:xfrm>
              <a:off x="639" y="1906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9" name="Line 103"/>
            <p:cNvSpPr>
              <a:spLocks noChangeShapeType="1"/>
            </p:cNvSpPr>
            <p:nvPr/>
          </p:nvSpPr>
          <p:spPr bwMode="auto">
            <a:xfrm flipH="1">
              <a:off x="610" y="1906"/>
              <a:ext cx="29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0" name="Line 104"/>
            <p:cNvSpPr>
              <a:spLocks noChangeShapeType="1"/>
            </p:cNvSpPr>
            <p:nvPr/>
          </p:nvSpPr>
          <p:spPr bwMode="auto">
            <a:xfrm flipV="1">
              <a:off x="639" y="1881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1" name="Line 105"/>
            <p:cNvSpPr>
              <a:spLocks noChangeShapeType="1"/>
            </p:cNvSpPr>
            <p:nvPr/>
          </p:nvSpPr>
          <p:spPr bwMode="auto">
            <a:xfrm flipV="1">
              <a:off x="639" y="1881"/>
              <a:ext cx="2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2" name="Line 106"/>
            <p:cNvSpPr>
              <a:spLocks noChangeShapeType="1"/>
            </p:cNvSpPr>
            <p:nvPr/>
          </p:nvSpPr>
          <p:spPr bwMode="auto">
            <a:xfrm>
              <a:off x="639" y="1906"/>
              <a:ext cx="2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3" name="Rectangle 107"/>
            <p:cNvSpPr>
              <a:spLocks noChangeArrowheads="1"/>
            </p:cNvSpPr>
            <p:nvPr/>
          </p:nvSpPr>
          <p:spPr bwMode="auto">
            <a:xfrm>
              <a:off x="687" y="1939"/>
              <a:ext cx="9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4" name="Line 108"/>
            <p:cNvSpPr>
              <a:spLocks noChangeShapeType="1"/>
            </p:cNvSpPr>
            <p:nvPr/>
          </p:nvSpPr>
          <p:spPr bwMode="auto">
            <a:xfrm flipH="1" flipV="1">
              <a:off x="649" y="1947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5" name="Line 109"/>
            <p:cNvSpPr>
              <a:spLocks noChangeShapeType="1"/>
            </p:cNvSpPr>
            <p:nvPr/>
          </p:nvSpPr>
          <p:spPr bwMode="auto">
            <a:xfrm>
              <a:off x="679" y="1972"/>
              <a:ext cx="31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6" name="Line 110"/>
            <p:cNvSpPr>
              <a:spLocks noChangeShapeType="1"/>
            </p:cNvSpPr>
            <p:nvPr/>
          </p:nvSpPr>
          <p:spPr bwMode="auto">
            <a:xfrm flipH="1">
              <a:off x="649" y="1972"/>
              <a:ext cx="30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7" name="Line 111"/>
            <p:cNvSpPr>
              <a:spLocks noChangeShapeType="1"/>
            </p:cNvSpPr>
            <p:nvPr/>
          </p:nvSpPr>
          <p:spPr bwMode="auto">
            <a:xfrm flipV="1">
              <a:off x="679" y="1947"/>
              <a:ext cx="31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8" name="Line 112"/>
            <p:cNvSpPr>
              <a:spLocks noChangeShapeType="1"/>
            </p:cNvSpPr>
            <p:nvPr/>
          </p:nvSpPr>
          <p:spPr bwMode="auto">
            <a:xfrm flipV="1">
              <a:off x="679" y="1947"/>
              <a:ext cx="1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9" name="Line 113"/>
            <p:cNvSpPr>
              <a:spLocks noChangeShapeType="1"/>
            </p:cNvSpPr>
            <p:nvPr/>
          </p:nvSpPr>
          <p:spPr bwMode="auto">
            <a:xfrm>
              <a:off x="679" y="1972"/>
              <a:ext cx="1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0" name="Rectangle 114"/>
            <p:cNvSpPr>
              <a:spLocks noChangeArrowheads="1"/>
            </p:cNvSpPr>
            <p:nvPr/>
          </p:nvSpPr>
          <p:spPr bwMode="auto">
            <a:xfrm>
              <a:off x="726" y="2097"/>
              <a:ext cx="9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1" name="Line 115"/>
            <p:cNvSpPr>
              <a:spLocks noChangeShapeType="1"/>
            </p:cNvSpPr>
            <p:nvPr/>
          </p:nvSpPr>
          <p:spPr bwMode="auto">
            <a:xfrm flipH="1" flipV="1">
              <a:off x="689" y="2105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2" name="Line 116"/>
            <p:cNvSpPr>
              <a:spLocks noChangeShapeType="1"/>
            </p:cNvSpPr>
            <p:nvPr/>
          </p:nvSpPr>
          <p:spPr bwMode="auto">
            <a:xfrm>
              <a:off x="765" y="2130"/>
              <a:ext cx="32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3" name="Line 117"/>
            <p:cNvSpPr>
              <a:spLocks noChangeShapeType="1"/>
            </p:cNvSpPr>
            <p:nvPr/>
          </p:nvSpPr>
          <p:spPr bwMode="auto">
            <a:xfrm flipH="1">
              <a:off x="689" y="2130"/>
              <a:ext cx="30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4" name="Line 118"/>
            <p:cNvSpPr>
              <a:spLocks noChangeShapeType="1"/>
            </p:cNvSpPr>
            <p:nvPr/>
          </p:nvSpPr>
          <p:spPr bwMode="auto">
            <a:xfrm flipV="1">
              <a:off x="765" y="2105"/>
              <a:ext cx="32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5" name="Line 119"/>
            <p:cNvSpPr>
              <a:spLocks noChangeShapeType="1"/>
            </p:cNvSpPr>
            <p:nvPr/>
          </p:nvSpPr>
          <p:spPr bwMode="auto">
            <a:xfrm flipV="1">
              <a:off x="719" y="2105"/>
              <a:ext cx="1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6" name="Line 120"/>
            <p:cNvSpPr>
              <a:spLocks noChangeShapeType="1"/>
            </p:cNvSpPr>
            <p:nvPr/>
          </p:nvSpPr>
          <p:spPr bwMode="auto">
            <a:xfrm>
              <a:off x="719" y="2130"/>
              <a:ext cx="1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7" name="Rectangle 121"/>
            <p:cNvSpPr>
              <a:spLocks noChangeArrowheads="1"/>
            </p:cNvSpPr>
            <p:nvPr/>
          </p:nvSpPr>
          <p:spPr bwMode="auto">
            <a:xfrm>
              <a:off x="806" y="2365"/>
              <a:ext cx="100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8" name="Line 122"/>
            <p:cNvSpPr>
              <a:spLocks noChangeShapeType="1"/>
            </p:cNvSpPr>
            <p:nvPr/>
          </p:nvSpPr>
          <p:spPr bwMode="auto">
            <a:xfrm flipH="1" flipV="1">
              <a:off x="816" y="2373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9" name="Line 123"/>
            <p:cNvSpPr>
              <a:spLocks noChangeShapeType="1"/>
            </p:cNvSpPr>
            <p:nvPr/>
          </p:nvSpPr>
          <p:spPr bwMode="auto">
            <a:xfrm>
              <a:off x="846" y="2398"/>
              <a:ext cx="29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0" name="Line 124"/>
            <p:cNvSpPr>
              <a:spLocks noChangeShapeType="1"/>
            </p:cNvSpPr>
            <p:nvPr/>
          </p:nvSpPr>
          <p:spPr bwMode="auto">
            <a:xfrm flipH="1">
              <a:off x="816" y="2398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1" name="Line 125"/>
            <p:cNvSpPr>
              <a:spLocks noChangeShapeType="1"/>
            </p:cNvSpPr>
            <p:nvPr/>
          </p:nvSpPr>
          <p:spPr bwMode="auto">
            <a:xfrm flipV="1">
              <a:off x="846" y="2373"/>
              <a:ext cx="29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2" name="Line 126"/>
            <p:cNvSpPr>
              <a:spLocks noChangeShapeType="1"/>
            </p:cNvSpPr>
            <p:nvPr/>
          </p:nvSpPr>
          <p:spPr bwMode="auto">
            <a:xfrm flipV="1">
              <a:off x="846" y="2373"/>
              <a:ext cx="1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3" name="Line 127"/>
            <p:cNvSpPr>
              <a:spLocks noChangeShapeType="1"/>
            </p:cNvSpPr>
            <p:nvPr/>
          </p:nvSpPr>
          <p:spPr bwMode="auto">
            <a:xfrm>
              <a:off x="846" y="2398"/>
              <a:ext cx="1" cy="32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4" name="Oval 128"/>
            <p:cNvSpPr>
              <a:spLocks noChangeArrowheads="1"/>
            </p:cNvSpPr>
            <p:nvPr/>
          </p:nvSpPr>
          <p:spPr bwMode="auto">
            <a:xfrm>
              <a:off x="610" y="1873"/>
              <a:ext cx="59" cy="49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945" name="Oval 129"/>
            <p:cNvSpPr>
              <a:spLocks noChangeArrowheads="1"/>
            </p:cNvSpPr>
            <p:nvPr/>
          </p:nvSpPr>
          <p:spPr bwMode="auto">
            <a:xfrm>
              <a:off x="649" y="2197"/>
              <a:ext cx="61" cy="51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946" name="Rectangle 130"/>
            <p:cNvSpPr>
              <a:spLocks noChangeArrowheads="1"/>
            </p:cNvSpPr>
            <p:nvPr/>
          </p:nvSpPr>
          <p:spPr bwMode="auto">
            <a:xfrm>
              <a:off x="601" y="1864"/>
              <a:ext cx="9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7" name="Line 131"/>
            <p:cNvSpPr>
              <a:spLocks noChangeShapeType="1"/>
            </p:cNvSpPr>
            <p:nvPr/>
          </p:nvSpPr>
          <p:spPr bwMode="auto">
            <a:xfrm flipV="1">
              <a:off x="639" y="1873"/>
              <a:ext cx="2" cy="25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8" name="Line 132"/>
            <p:cNvSpPr>
              <a:spLocks noChangeShapeType="1"/>
            </p:cNvSpPr>
            <p:nvPr/>
          </p:nvSpPr>
          <p:spPr bwMode="auto">
            <a:xfrm>
              <a:off x="639" y="1898"/>
              <a:ext cx="2" cy="24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9" name="Line 133"/>
            <p:cNvSpPr>
              <a:spLocks noChangeShapeType="1"/>
            </p:cNvSpPr>
            <p:nvPr/>
          </p:nvSpPr>
          <p:spPr bwMode="auto">
            <a:xfrm flipH="1">
              <a:off x="610" y="1898"/>
              <a:ext cx="29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50" name="Line 134"/>
            <p:cNvSpPr>
              <a:spLocks noChangeShapeType="1"/>
            </p:cNvSpPr>
            <p:nvPr/>
          </p:nvSpPr>
          <p:spPr bwMode="auto">
            <a:xfrm>
              <a:off x="639" y="1898"/>
              <a:ext cx="30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51" name="Rectangle 135"/>
            <p:cNvSpPr>
              <a:spLocks noChangeArrowheads="1"/>
            </p:cNvSpPr>
            <p:nvPr/>
          </p:nvSpPr>
          <p:spPr bwMode="auto">
            <a:xfrm>
              <a:off x="639" y="1889"/>
              <a:ext cx="40" cy="17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953" name="Rectangle 137"/>
            <p:cNvSpPr>
              <a:spLocks noChangeArrowheads="1"/>
            </p:cNvSpPr>
            <p:nvPr/>
          </p:nvSpPr>
          <p:spPr bwMode="auto">
            <a:xfrm>
              <a:off x="612" y="2432"/>
              <a:ext cx="7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0</a:t>
              </a:r>
              <a:endParaRPr lang="fr-FR" altLang="fr-FR" sz="1600"/>
            </a:p>
          </p:txBody>
        </p:sp>
        <p:sp>
          <p:nvSpPr>
            <p:cNvPr id="290954" name="Rectangle 138"/>
            <p:cNvSpPr>
              <a:spLocks noChangeArrowheads="1"/>
            </p:cNvSpPr>
            <p:nvPr/>
          </p:nvSpPr>
          <p:spPr bwMode="auto">
            <a:xfrm>
              <a:off x="1049" y="2432"/>
              <a:ext cx="7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5</a:t>
              </a:r>
              <a:endParaRPr lang="fr-FR" altLang="fr-FR" sz="1600"/>
            </a:p>
          </p:txBody>
        </p:sp>
        <p:sp>
          <p:nvSpPr>
            <p:cNvPr id="290955" name="Rectangle 139"/>
            <p:cNvSpPr>
              <a:spLocks noChangeArrowheads="1"/>
            </p:cNvSpPr>
            <p:nvPr/>
          </p:nvSpPr>
          <p:spPr bwMode="auto">
            <a:xfrm>
              <a:off x="1425" y="2432"/>
              <a:ext cx="15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10</a:t>
              </a:r>
              <a:endParaRPr lang="fr-FR" altLang="fr-FR" sz="1600"/>
            </a:p>
          </p:txBody>
        </p:sp>
        <p:sp>
          <p:nvSpPr>
            <p:cNvPr id="290956" name="Rectangle 140"/>
            <p:cNvSpPr>
              <a:spLocks noChangeArrowheads="1"/>
            </p:cNvSpPr>
            <p:nvPr/>
          </p:nvSpPr>
          <p:spPr bwMode="auto">
            <a:xfrm>
              <a:off x="1831" y="2432"/>
              <a:ext cx="15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15</a:t>
              </a:r>
              <a:endParaRPr lang="fr-FR" altLang="fr-FR" sz="1600"/>
            </a:p>
          </p:txBody>
        </p:sp>
        <p:sp>
          <p:nvSpPr>
            <p:cNvPr id="290957" name="Rectangle 141"/>
            <p:cNvSpPr>
              <a:spLocks noChangeArrowheads="1"/>
            </p:cNvSpPr>
            <p:nvPr/>
          </p:nvSpPr>
          <p:spPr bwMode="auto">
            <a:xfrm>
              <a:off x="2239" y="2432"/>
              <a:ext cx="15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20</a:t>
              </a:r>
              <a:endParaRPr lang="fr-FR" altLang="fr-FR" sz="1600"/>
            </a:p>
          </p:txBody>
        </p:sp>
        <p:grpSp>
          <p:nvGrpSpPr>
            <p:cNvPr id="290960" name="Group 144"/>
            <p:cNvGrpSpPr>
              <a:grpSpLocks/>
            </p:cNvGrpSpPr>
            <p:nvPr/>
          </p:nvGrpSpPr>
          <p:grpSpPr bwMode="auto">
            <a:xfrm>
              <a:off x="295" y="996"/>
              <a:ext cx="401" cy="1510"/>
              <a:chOff x="65" y="270"/>
              <a:chExt cx="335" cy="1497"/>
            </a:xfrm>
          </p:grpSpPr>
          <p:sp>
            <p:nvSpPr>
              <p:cNvPr id="290961" name="Line 145"/>
              <p:cNvSpPr>
                <a:spLocks noChangeShapeType="1"/>
              </p:cNvSpPr>
              <p:nvPr/>
            </p:nvSpPr>
            <p:spPr bwMode="auto">
              <a:xfrm rot="-2700000">
                <a:off x="107" y="1513"/>
                <a:ext cx="1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62" name="Line 146"/>
              <p:cNvSpPr>
                <a:spLocks noChangeShapeType="1"/>
              </p:cNvSpPr>
              <p:nvPr/>
            </p:nvSpPr>
            <p:spPr bwMode="auto">
              <a:xfrm rot="-2700000">
                <a:off x="195" y="1532"/>
                <a:ext cx="1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63" name="Text Box 147"/>
              <p:cNvSpPr txBox="1">
                <a:spLocks noChangeArrowheads="1"/>
              </p:cNvSpPr>
              <p:nvPr/>
            </p:nvSpPr>
            <p:spPr bwMode="auto">
              <a:xfrm>
                <a:off x="65" y="270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10</a:t>
                </a:r>
              </a:p>
            </p:txBody>
          </p:sp>
          <p:sp>
            <p:nvSpPr>
              <p:cNvPr id="290964" name="Text Box 148"/>
              <p:cNvSpPr txBox="1">
                <a:spLocks noChangeArrowheads="1"/>
              </p:cNvSpPr>
              <p:nvPr/>
            </p:nvSpPr>
            <p:spPr bwMode="auto">
              <a:xfrm>
                <a:off x="66" y="460"/>
                <a:ext cx="103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baseline="30000"/>
              </a:p>
            </p:txBody>
          </p:sp>
          <p:sp>
            <p:nvSpPr>
              <p:cNvPr id="290965" name="Text Box 149"/>
              <p:cNvSpPr txBox="1">
                <a:spLocks noChangeArrowheads="1"/>
              </p:cNvSpPr>
              <p:nvPr/>
            </p:nvSpPr>
            <p:spPr bwMode="auto">
              <a:xfrm>
                <a:off x="71" y="588"/>
                <a:ext cx="272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8</a:t>
                </a:r>
              </a:p>
            </p:txBody>
          </p:sp>
          <p:sp>
            <p:nvSpPr>
              <p:cNvPr id="290966" name="Text Box 150"/>
              <p:cNvSpPr txBox="1">
                <a:spLocks noChangeArrowheads="1"/>
              </p:cNvSpPr>
              <p:nvPr/>
            </p:nvSpPr>
            <p:spPr bwMode="auto">
              <a:xfrm>
                <a:off x="66" y="777"/>
                <a:ext cx="103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baseline="30000"/>
              </a:p>
            </p:txBody>
          </p:sp>
          <p:sp>
            <p:nvSpPr>
              <p:cNvPr id="290967" name="Text Box 151"/>
              <p:cNvSpPr txBox="1">
                <a:spLocks noChangeArrowheads="1"/>
              </p:cNvSpPr>
              <p:nvPr/>
            </p:nvSpPr>
            <p:spPr bwMode="auto">
              <a:xfrm>
                <a:off x="71" y="906"/>
                <a:ext cx="272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6</a:t>
                </a:r>
              </a:p>
            </p:txBody>
          </p:sp>
          <p:sp>
            <p:nvSpPr>
              <p:cNvPr id="290968" name="Text Box 152"/>
              <p:cNvSpPr txBox="1">
                <a:spLocks noChangeArrowheads="1"/>
              </p:cNvSpPr>
              <p:nvPr/>
            </p:nvSpPr>
            <p:spPr bwMode="auto">
              <a:xfrm>
                <a:off x="66" y="1095"/>
                <a:ext cx="103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baseline="30000"/>
              </a:p>
            </p:txBody>
          </p:sp>
          <p:sp>
            <p:nvSpPr>
              <p:cNvPr id="290969" name="Text Box 153"/>
              <p:cNvSpPr txBox="1">
                <a:spLocks noChangeArrowheads="1"/>
              </p:cNvSpPr>
              <p:nvPr/>
            </p:nvSpPr>
            <p:spPr bwMode="auto">
              <a:xfrm>
                <a:off x="71" y="1223"/>
                <a:ext cx="272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4</a:t>
                </a:r>
              </a:p>
            </p:txBody>
          </p:sp>
          <p:sp>
            <p:nvSpPr>
              <p:cNvPr id="290970" name="Text Box 154"/>
              <p:cNvSpPr txBox="1">
                <a:spLocks noChangeArrowheads="1"/>
              </p:cNvSpPr>
              <p:nvPr/>
            </p:nvSpPr>
            <p:spPr bwMode="auto">
              <a:xfrm>
                <a:off x="71" y="1389"/>
                <a:ext cx="329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fr-FR" altLang="fr-FR" baseline="30000"/>
              </a:p>
            </p:txBody>
          </p:sp>
          <p:sp>
            <p:nvSpPr>
              <p:cNvPr id="290971" name="Text Box 155"/>
              <p:cNvSpPr txBox="1">
                <a:spLocks noChangeArrowheads="1"/>
              </p:cNvSpPr>
              <p:nvPr/>
            </p:nvSpPr>
            <p:spPr bwMode="auto">
              <a:xfrm>
                <a:off x="71" y="1540"/>
                <a:ext cx="272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2</a:t>
                </a:r>
              </a:p>
            </p:txBody>
          </p:sp>
        </p:grpSp>
      </p:grpSp>
      <p:grpSp>
        <p:nvGrpSpPr>
          <p:cNvPr id="291741" name="Group 925"/>
          <p:cNvGrpSpPr>
            <a:grpSpLocks/>
          </p:cNvGrpSpPr>
          <p:nvPr/>
        </p:nvGrpSpPr>
        <p:grpSpPr bwMode="auto">
          <a:xfrm>
            <a:off x="5477952" y="603896"/>
            <a:ext cx="3532188" cy="2598738"/>
            <a:chOff x="3242" y="932"/>
            <a:chExt cx="2225" cy="1637"/>
          </a:xfrm>
        </p:grpSpPr>
        <p:sp>
          <p:nvSpPr>
            <p:cNvPr id="290973" name="Rectangle 157"/>
            <p:cNvSpPr>
              <a:spLocks noChangeArrowheads="1"/>
            </p:cNvSpPr>
            <p:nvPr/>
          </p:nvSpPr>
          <p:spPr bwMode="auto">
            <a:xfrm>
              <a:off x="3498" y="932"/>
              <a:ext cx="15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2400" dirty="0" smtClean="0">
                  <a:solidFill>
                    <a:srgbClr val="FF6600"/>
                  </a:solidFill>
                </a:rPr>
                <a:t>Medium inoculum</a:t>
              </a:r>
              <a:endParaRPr lang="fr-FR" altLang="fr-FR" sz="2400" dirty="0">
                <a:solidFill>
                  <a:srgbClr val="FF6600"/>
                </a:solidFill>
              </a:endParaRPr>
            </a:p>
          </p:txBody>
        </p:sp>
        <p:grpSp>
          <p:nvGrpSpPr>
            <p:cNvPr id="291737" name="Group 921"/>
            <p:cNvGrpSpPr>
              <a:grpSpLocks/>
            </p:cNvGrpSpPr>
            <p:nvPr/>
          </p:nvGrpSpPr>
          <p:grpSpPr bwMode="auto">
            <a:xfrm>
              <a:off x="3242" y="1167"/>
              <a:ext cx="1906" cy="1402"/>
              <a:chOff x="3107" y="1130"/>
              <a:chExt cx="1996" cy="1462"/>
            </a:xfrm>
          </p:grpSpPr>
          <p:sp>
            <p:nvSpPr>
              <p:cNvPr id="291006" name="Freeform 190"/>
              <p:cNvSpPr>
                <a:spLocks/>
              </p:cNvSpPr>
              <p:nvPr/>
            </p:nvSpPr>
            <p:spPr bwMode="auto">
              <a:xfrm>
                <a:off x="4744" y="1223"/>
                <a:ext cx="57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4 h 49"/>
                  <a:gd name="T4" fmla="*/ 25 w 50"/>
                  <a:gd name="T5" fmla="*/ 49 h 49"/>
                  <a:gd name="T6" fmla="*/ 0 w 50"/>
                  <a:gd name="T7" fmla="*/ 24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2" name="Freeform 206"/>
              <p:cNvSpPr>
                <a:spLocks/>
              </p:cNvSpPr>
              <p:nvPr/>
            </p:nvSpPr>
            <p:spPr bwMode="auto">
              <a:xfrm>
                <a:off x="4744" y="1357"/>
                <a:ext cx="57" cy="51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8" name="Rectangle 242"/>
              <p:cNvSpPr>
                <a:spLocks noChangeArrowheads="1"/>
              </p:cNvSpPr>
              <p:nvPr/>
            </p:nvSpPr>
            <p:spPr bwMode="auto">
              <a:xfrm>
                <a:off x="4735" y="1688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2" name="Rectangle 296"/>
              <p:cNvSpPr>
                <a:spLocks noChangeArrowheads="1"/>
              </p:cNvSpPr>
              <p:nvPr/>
            </p:nvSpPr>
            <p:spPr bwMode="auto">
              <a:xfrm>
                <a:off x="4735" y="2259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2" name="Rectangle 346"/>
              <p:cNvSpPr>
                <a:spLocks noChangeArrowheads="1"/>
              </p:cNvSpPr>
              <p:nvPr/>
            </p:nvSpPr>
            <p:spPr bwMode="auto">
              <a:xfrm>
                <a:off x="4735" y="2366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3" name="Rectangle 357"/>
              <p:cNvSpPr>
                <a:spLocks noChangeArrowheads="1"/>
              </p:cNvSpPr>
              <p:nvPr/>
            </p:nvSpPr>
            <p:spPr bwMode="auto">
              <a:xfrm>
                <a:off x="4767" y="2340"/>
                <a:ext cx="44" cy="4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4" name="Line 158"/>
              <p:cNvSpPr>
                <a:spLocks noChangeShapeType="1"/>
              </p:cNvSpPr>
              <p:nvPr/>
            </p:nvSpPr>
            <p:spPr bwMode="auto">
              <a:xfrm>
                <a:off x="3146" y="1130"/>
                <a:ext cx="1" cy="127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5" name="Line 159"/>
              <p:cNvSpPr>
                <a:spLocks noChangeShapeType="1"/>
              </p:cNvSpPr>
              <p:nvPr/>
            </p:nvSpPr>
            <p:spPr bwMode="auto">
              <a:xfrm>
                <a:off x="3116" y="2404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6" name="Line 160"/>
              <p:cNvSpPr>
                <a:spLocks noChangeShapeType="1"/>
              </p:cNvSpPr>
              <p:nvPr/>
            </p:nvSpPr>
            <p:spPr bwMode="auto">
              <a:xfrm>
                <a:off x="3116" y="2249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7" name="Line 161"/>
              <p:cNvSpPr>
                <a:spLocks noChangeShapeType="1"/>
              </p:cNvSpPr>
              <p:nvPr/>
            </p:nvSpPr>
            <p:spPr bwMode="auto">
              <a:xfrm>
                <a:off x="3116" y="2083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8" name="Line 162"/>
              <p:cNvSpPr>
                <a:spLocks noChangeShapeType="1"/>
              </p:cNvSpPr>
              <p:nvPr/>
            </p:nvSpPr>
            <p:spPr bwMode="auto">
              <a:xfrm>
                <a:off x="3116" y="1928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9" name="Line 163"/>
              <p:cNvSpPr>
                <a:spLocks noChangeShapeType="1"/>
              </p:cNvSpPr>
              <p:nvPr/>
            </p:nvSpPr>
            <p:spPr bwMode="auto">
              <a:xfrm>
                <a:off x="3116" y="1771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0" name="Line 164"/>
              <p:cNvSpPr>
                <a:spLocks noChangeShapeType="1"/>
              </p:cNvSpPr>
              <p:nvPr/>
            </p:nvSpPr>
            <p:spPr bwMode="auto">
              <a:xfrm>
                <a:off x="3116" y="1606"/>
                <a:ext cx="30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1" name="Line 165"/>
              <p:cNvSpPr>
                <a:spLocks noChangeShapeType="1"/>
              </p:cNvSpPr>
              <p:nvPr/>
            </p:nvSpPr>
            <p:spPr bwMode="auto">
              <a:xfrm>
                <a:off x="3116" y="1451"/>
                <a:ext cx="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2" name="Line 166"/>
              <p:cNvSpPr>
                <a:spLocks noChangeShapeType="1"/>
              </p:cNvSpPr>
              <p:nvPr/>
            </p:nvSpPr>
            <p:spPr bwMode="auto">
              <a:xfrm>
                <a:off x="3116" y="1285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3" name="Line 167"/>
              <p:cNvSpPr>
                <a:spLocks noChangeShapeType="1"/>
              </p:cNvSpPr>
              <p:nvPr/>
            </p:nvSpPr>
            <p:spPr bwMode="auto">
              <a:xfrm>
                <a:off x="3116" y="1130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4" name="Line 168"/>
              <p:cNvSpPr>
                <a:spLocks noChangeShapeType="1"/>
              </p:cNvSpPr>
              <p:nvPr/>
            </p:nvSpPr>
            <p:spPr bwMode="auto">
              <a:xfrm>
                <a:off x="3146" y="2404"/>
                <a:ext cx="19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5" name="Line 169"/>
              <p:cNvSpPr>
                <a:spLocks noChangeShapeType="1"/>
              </p:cNvSpPr>
              <p:nvPr/>
            </p:nvSpPr>
            <p:spPr bwMode="auto">
              <a:xfrm flipV="1">
                <a:off x="3146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6" name="Line 170"/>
              <p:cNvSpPr>
                <a:spLocks noChangeShapeType="1"/>
              </p:cNvSpPr>
              <p:nvPr/>
            </p:nvSpPr>
            <p:spPr bwMode="auto">
              <a:xfrm flipV="1">
                <a:off x="3546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7" name="Line 171"/>
              <p:cNvSpPr>
                <a:spLocks noChangeShapeType="1"/>
              </p:cNvSpPr>
              <p:nvPr/>
            </p:nvSpPr>
            <p:spPr bwMode="auto">
              <a:xfrm flipV="1">
                <a:off x="3947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8" name="Line 172"/>
              <p:cNvSpPr>
                <a:spLocks noChangeShapeType="1"/>
              </p:cNvSpPr>
              <p:nvPr/>
            </p:nvSpPr>
            <p:spPr bwMode="auto">
              <a:xfrm flipV="1">
                <a:off x="4348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9" name="Line 173"/>
              <p:cNvSpPr>
                <a:spLocks noChangeShapeType="1"/>
              </p:cNvSpPr>
              <p:nvPr/>
            </p:nvSpPr>
            <p:spPr bwMode="auto">
              <a:xfrm flipV="1">
                <a:off x="4750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0" name="Freeform 174"/>
              <p:cNvSpPr>
                <a:spLocks/>
              </p:cNvSpPr>
              <p:nvPr/>
            </p:nvSpPr>
            <p:spPr bwMode="auto">
              <a:xfrm>
                <a:off x="3146" y="1233"/>
                <a:ext cx="1928" cy="487"/>
              </a:xfrm>
              <a:custGeom>
                <a:avLst/>
                <a:gdLst>
                  <a:gd name="T0" fmla="*/ 0 w 202"/>
                  <a:gd name="T1" fmla="*/ 56 h 56"/>
                  <a:gd name="T2" fmla="*/ 4 w 202"/>
                  <a:gd name="T3" fmla="*/ 38 h 56"/>
                  <a:gd name="T4" fmla="*/ 8 w 202"/>
                  <a:gd name="T5" fmla="*/ 29 h 56"/>
                  <a:gd name="T6" fmla="*/ 17 w 202"/>
                  <a:gd name="T7" fmla="*/ 13 h 56"/>
                  <a:gd name="T8" fmla="*/ 34 w 202"/>
                  <a:gd name="T9" fmla="*/ 10 h 56"/>
                  <a:gd name="T10" fmla="*/ 51 w 202"/>
                  <a:gd name="T11" fmla="*/ 7 h 56"/>
                  <a:gd name="T12" fmla="*/ 67 w 202"/>
                  <a:gd name="T13" fmla="*/ 0 h 56"/>
                  <a:gd name="T14" fmla="*/ 202 w 202"/>
                  <a:gd name="T1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56">
                    <a:moveTo>
                      <a:pt x="0" y="56"/>
                    </a:moveTo>
                    <a:lnTo>
                      <a:pt x="4" y="38"/>
                    </a:lnTo>
                    <a:lnTo>
                      <a:pt x="8" y="29"/>
                    </a:lnTo>
                    <a:lnTo>
                      <a:pt x="17" y="13"/>
                    </a:lnTo>
                    <a:lnTo>
                      <a:pt x="34" y="10"/>
                    </a:lnTo>
                    <a:lnTo>
                      <a:pt x="51" y="7"/>
                    </a:lnTo>
                    <a:lnTo>
                      <a:pt x="67" y="0"/>
                    </a:lnTo>
                    <a:lnTo>
                      <a:pt x="202" y="6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1" name="Freeform 175"/>
              <p:cNvSpPr>
                <a:spLocks/>
              </p:cNvSpPr>
              <p:nvPr/>
            </p:nvSpPr>
            <p:spPr bwMode="auto">
              <a:xfrm>
                <a:off x="3146" y="1328"/>
                <a:ext cx="1928" cy="262"/>
              </a:xfrm>
              <a:custGeom>
                <a:avLst/>
                <a:gdLst>
                  <a:gd name="T0" fmla="*/ 0 w 202"/>
                  <a:gd name="T1" fmla="*/ 30 h 30"/>
                  <a:gd name="T2" fmla="*/ 4 w 202"/>
                  <a:gd name="T3" fmla="*/ 27 h 30"/>
                  <a:gd name="T4" fmla="*/ 8 w 202"/>
                  <a:gd name="T5" fmla="*/ 21 h 30"/>
                  <a:gd name="T6" fmla="*/ 17 w 202"/>
                  <a:gd name="T7" fmla="*/ 5 h 30"/>
                  <a:gd name="T8" fmla="*/ 34 w 202"/>
                  <a:gd name="T9" fmla="*/ 4 h 30"/>
                  <a:gd name="T10" fmla="*/ 51 w 202"/>
                  <a:gd name="T11" fmla="*/ 0 h 30"/>
                  <a:gd name="T12" fmla="*/ 67 w 202"/>
                  <a:gd name="T13" fmla="*/ 0 h 30"/>
                  <a:gd name="T14" fmla="*/ 202 w 20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30">
                    <a:moveTo>
                      <a:pt x="0" y="30"/>
                    </a:moveTo>
                    <a:lnTo>
                      <a:pt x="4" y="27"/>
                    </a:lnTo>
                    <a:lnTo>
                      <a:pt x="8" y="21"/>
                    </a:lnTo>
                    <a:lnTo>
                      <a:pt x="17" y="5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0"/>
                    </a:lnTo>
                    <a:lnTo>
                      <a:pt x="202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2" name="Freeform 176"/>
              <p:cNvSpPr>
                <a:spLocks/>
              </p:cNvSpPr>
              <p:nvPr/>
            </p:nvSpPr>
            <p:spPr bwMode="auto">
              <a:xfrm>
                <a:off x="3146" y="1355"/>
                <a:ext cx="1928" cy="356"/>
              </a:xfrm>
              <a:custGeom>
                <a:avLst/>
                <a:gdLst>
                  <a:gd name="T0" fmla="*/ 0 w 202"/>
                  <a:gd name="T1" fmla="*/ 41 h 41"/>
                  <a:gd name="T2" fmla="*/ 4 w 202"/>
                  <a:gd name="T3" fmla="*/ 21 h 41"/>
                  <a:gd name="T4" fmla="*/ 8 w 202"/>
                  <a:gd name="T5" fmla="*/ 18 h 41"/>
                  <a:gd name="T6" fmla="*/ 17 w 202"/>
                  <a:gd name="T7" fmla="*/ 13 h 41"/>
                  <a:gd name="T8" fmla="*/ 34 w 202"/>
                  <a:gd name="T9" fmla="*/ 9 h 41"/>
                  <a:gd name="T10" fmla="*/ 51 w 202"/>
                  <a:gd name="T11" fmla="*/ 10 h 41"/>
                  <a:gd name="T12" fmla="*/ 67 w 202"/>
                  <a:gd name="T13" fmla="*/ 0 h 41"/>
                  <a:gd name="T14" fmla="*/ 202 w 202"/>
                  <a:gd name="T15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41">
                    <a:moveTo>
                      <a:pt x="0" y="41"/>
                    </a:moveTo>
                    <a:lnTo>
                      <a:pt x="4" y="21"/>
                    </a:lnTo>
                    <a:lnTo>
                      <a:pt x="8" y="18"/>
                    </a:lnTo>
                    <a:lnTo>
                      <a:pt x="17" y="13"/>
                    </a:lnTo>
                    <a:lnTo>
                      <a:pt x="34" y="9"/>
                    </a:lnTo>
                    <a:lnTo>
                      <a:pt x="51" y="10"/>
                    </a:lnTo>
                    <a:lnTo>
                      <a:pt x="67" y="0"/>
                    </a:lnTo>
                    <a:lnTo>
                      <a:pt x="202" y="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3" name="Freeform 177"/>
              <p:cNvSpPr>
                <a:spLocks/>
              </p:cNvSpPr>
              <p:nvPr/>
            </p:nvSpPr>
            <p:spPr bwMode="auto">
              <a:xfrm>
                <a:off x="3146" y="1528"/>
                <a:ext cx="1928" cy="243"/>
              </a:xfrm>
              <a:custGeom>
                <a:avLst/>
                <a:gdLst>
                  <a:gd name="T0" fmla="*/ 0 w 202"/>
                  <a:gd name="T1" fmla="*/ 21 h 28"/>
                  <a:gd name="T2" fmla="*/ 4 w 202"/>
                  <a:gd name="T3" fmla="*/ 0 h 28"/>
                  <a:gd name="T4" fmla="*/ 8 w 202"/>
                  <a:gd name="T5" fmla="*/ 4 h 28"/>
                  <a:gd name="T6" fmla="*/ 17 w 202"/>
                  <a:gd name="T7" fmla="*/ 18 h 28"/>
                  <a:gd name="T8" fmla="*/ 34 w 202"/>
                  <a:gd name="T9" fmla="*/ 28 h 28"/>
                  <a:gd name="T10" fmla="*/ 51 w 202"/>
                  <a:gd name="T11" fmla="*/ 18 h 28"/>
                  <a:gd name="T12" fmla="*/ 67 w 202"/>
                  <a:gd name="T13" fmla="*/ 21 h 28"/>
                  <a:gd name="T14" fmla="*/ 202 w 202"/>
                  <a:gd name="T15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8">
                    <a:moveTo>
                      <a:pt x="0" y="21"/>
                    </a:moveTo>
                    <a:lnTo>
                      <a:pt x="4" y="0"/>
                    </a:lnTo>
                    <a:lnTo>
                      <a:pt x="8" y="4"/>
                    </a:lnTo>
                    <a:lnTo>
                      <a:pt x="17" y="18"/>
                    </a:lnTo>
                    <a:lnTo>
                      <a:pt x="34" y="28"/>
                    </a:lnTo>
                    <a:lnTo>
                      <a:pt x="51" y="18"/>
                    </a:lnTo>
                    <a:lnTo>
                      <a:pt x="67" y="21"/>
                    </a:lnTo>
                    <a:lnTo>
                      <a:pt x="202" y="25"/>
                    </a:lnTo>
                  </a:path>
                </a:pathLst>
              </a:custGeom>
              <a:noFill/>
              <a:ln w="28575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4" name="Freeform 178"/>
              <p:cNvSpPr>
                <a:spLocks/>
              </p:cNvSpPr>
              <p:nvPr/>
            </p:nvSpPr>
            <p:spPr bwMode="auto">
              <a:xfrm>
                <a:off x="3146" y="1563"/>
                <a:ext cx="1928" cy="738"/>
              </a:xfrm>
              <a:custGeom>
                <a:avLst/>
                <a:gdLst>
                  <a:gd name="T0" fmla="*/ 0 w 202"/>
                  <a:gd name="T1" fmla="*/ 0 h 85"/>
                  <a:gd name="T2" fmla="*/ 4 w 202"/>
                  <a:gd name="T3" fmla="*/ 0 h 85"/>
                  <a:gd name="T4" fmla="*/ 8 w 202"/>
                  <a:gd name="T5" fmla="*/ 17 h 85"/>
                  <a:gd name="T6" fmla="*/ 17 w 202"/>
                  <a:gd name="T7" fmla="*/ 53 h 85"/>
                  <a:gd name="T8" fmla="*/ 34 w 202"/>
                  <a:gd name="T9" fmla="*/ 78 h 85"/>
                  <a:gd name="T10" fmla="*/ 51 w 202"/>
                  <a:gd name="T11" fmla="*/ 80 h 85"/>
                  <a:gd name="T12" fmla="*/ 67 w 202"/>
                  <a:gd name="T13" fmla="*/ 82 h 85"/>
                  <a:gd name="T14" fmla="*/ 202 w 20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85">
                    <a:moveTo>
                      <a:pt x="0" y="0"/>
                    </a:moveTo>
                    <a:lnTo>
                      <a:pt x="4" y="0"/>
                    </a:lnTo>
                    <a:lnTo>
                      <a:pt x="8" y="17"/>
                    </a:lnTo>
                    <a:lnTo>
                      <a:pt x="17" y="53"/>
                    </a:lnTo>
                    <a:lnTo>
                      <a:pt x="34" y="78"/>
                    </a:lnTo>
                    <a:lnTo>
                      <a:pt x="51" y="80"/>
                    </a:lnTo>
                    <a:lnTo>
                      <a:pt x="67" y="82"/>
                    </a:lnTo>
                    <a:lnTo>
                      <a:pt x="202" y="85"/>
                    </a:lnTo>
                  </a:path>
                </a:pathLst>
              </a:custGeom>
              <a:noFill/>
              <a:ln w="127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5" name="Freeform 179"/>
              <p:cNvSpPr>
                <a:spLocks/>
              </p:cNvSpPr>
              <p:nvPr/>
            </p:nvSpPr>
            <p:spPr bwMode="auto">
              <a:xfrm>
                <a:off x="3146" y="1563"/>
                <a:ext cx="1928" cy="790"/>
              </a:xfrm>
              <a:custGeom>
                <a:avLst/>
                <a:gdLst>
                  <a:gd name="T0" fmla="*/ 0 w 202"/>
                  <a:gd name="T1" fmla="*/ 0 h 91"/>
                  <a:gd name="T2" fmla="*/ 4 w 202"/>
                  <a:gd name="T3" fmla="*/ 32 h 91"/>
                  <a:gd name="T4" fmla="*/ 8 w 202"/>
                  <a:gd name="T5" fmla="*/ 65 h 91"/>
                  <a:gd name="T6" fmla="*/ 17 w 202"/>
                  <a:gd name="T7" fmla="*/ 81 h 91"/>
                  <a:gd name="T8" fmla="*/ 34 w 202"/>
                  <a:gd name="T9" fmla="*/ 83 h 91"/>
                  <a:gd name="T10" fmla="*/ 51 w 202"/>
                  <a:gd name="T11" fmla="*/ 86 h 91"/>
                  <a:gd name="T12" fmla="*/ 67 w 202"/>
                  <a:gd name="T13" fmla="*/ 87 h 91"/>
                  <a:gd name="T14" fmla="*/ 202 w 202"/>
                  <a:gd name="T15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91">
                    <a:moveTo>
                      <a:pt x="0" y="0"/>
                    </a:moveTo>
                    <a:lnTo>
                      <a:pt x="4" y="32"/>
                    </a:lnTo>
                    <a:lnTo>
                      <a:pt x="8" y="65"/>
                    </a:lnTo>
                    <a:lnTo>
                      <a:pt x="17" y="81"/>
                    </a:lnTo>
                    <a:lnTo>
                      <a:pt x="34" y="83"/>
                    </a:lnTo>
                    <a:lnTo>
                      <a:pt x="51" y="86"/>
                    </a:lnTo>
                    <a:lnTo>
                      <a:pt x="67" y="87"/>
                    </a:lnTo>
                    <a:lnTo>
                      <a:pt x="202" y="91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6" name="Freeform 180"/>
              <p:cNvSpPr>
                <a:spLocks/>
              </p:cNvSpPr>
              <p:nvPr/>
            </p:nvSpPr>
            <p:spPr bwMode="auto">
              <a:xfrm>
                <a:off x="3146" y="1528"/>
                <a:ext cx="1928" cy="876"/>
              </a:xfrm>
              <a:custGeom>
                <a:avLst/>
                <a:gdLst>
                  <a:gd name="T0" fmla="*/ 0 w 202"/>
                  <a:gd name="T1" fmla="*/ 0 h 101"/>
                  <a:gd name="T2" fmla="*/ 4 w 202"/>
                  <a:gd name="T3" fmla="*/ 77 h 101"/>
                  <a:gd name="T4" fmla="*/ 8 w 202"/>
                  <a:gd name="T5" fmla="*/ 93 h 101"/>
                  <a:gd name="T6" fmla="*/ 17 w 202"/>
                  <a:gd name="T7" fmla="*/ 97 h 101"/>
                  <a:gd name="T8" fmla="*/ 34 w 202"/>
                  <a:gd name="T9" fmla="*/ 101 h 101"/>
                  <a:gd name="T10" fmla="*/ 51 w 202"/>
                  <a:gd name="T11" fmla="*/ 92 h 101"/>
                  <a:gd name="T12" fmla="*/ 67 w 202"/>
                  <a:gd name="T13" fmla="*/ 91 h 101"/>
                  <a:gd name="T14" fmla="*/ 202 w 202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101">
                    <a:moveTo>
                      <a:pt x="0" y="0"/>
                    </a:moveTo>
                    <a:lnTo>
                      <a:pt x="4" y="77"/>
                    </a:lnTo>
                    <a:lnTo>
                      <a:pt x="8" y="93"/>
                    </a:lnTo>
                    <a:lnTo>
                      <a:pt x="17" y="97"/>
                    </a:lnTo>
                    <a:lnTo>
                      <a:pt x="34" y="101"/>
                    </a:lnTo>
                    <a:lnTo>
                      <a:pt x="51" y="92"/>
                    </a:lnTo>
                    <a:lnTo>
                      <a:pt x="67" y="91"/>
                    </a:lnTo>
                    <a:lnTo>
                      <a:pt x="202" y="101"/>
                    </a:lnTo>
                  </a:path>
                </a:pathLst>
              </a:custGeom>
              <a:noFill/>
              <a:ln w="12700">
                <a:solidFill>
                  <a:srgbClr val="0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7" name="Freeform 181"/>
              <p:cNvSpPr>
                <a:spLocks/>
              </p:cNvSpPr>
              <p:nvPr/>
            </p:nvSpPr>
            <p:spPr bwMode="auto">
              <a:xfrm>
                <a:off x="3146" y="1606"/>
                <a:ext cx="162" cy="763"/>
              </a:xfrm>
              <a:custGeom>
                <a:avLst/>
                <a:gdLst>
                  <a:gd name="T0" fmla="*/ 0 w 17"/>
                  <a:gd name="T1" fmla="*/ 0 h 88"/>
                  <a:gd name="T2" fmla="*/ 4 w 17"/>
                  <a:gd name="T3" fmla="*/ 64 h 88"/>
                  <a:gd name="T4" fmla="*/ 8 w 17"/>
                  <a:gd name="T5" fmla="*/ 88 h 88"/>
                  <a:gd name="T6" fmla="*/ 17 w 17"/>
                  <a:gd name="T7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88">
                    <a:moveTo>
                      <a:pt x="0" y="0"/>
                    </a:moveTo>
                    <a:lnTo>
                      <a:pt x="4" y="64"/>
                    </a:lnTo>
                    <a:lnTo>
                      <a:pt x="8" y="88"/>
                    </a:lnTo>
                    <a:lnTo>
                      <a:pt x="17" y="8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8" name="Freeform 182"/>
              <p:cNvSpPr>
                <a:spLocks/>
              </p:cNvSpPr>
              <p:nvPr/>
            </p:nvSpPr>
            <p:spPr bwMode="auto">
              <a:xfrm>
                <a:off x="3632" y="2379"/>
                <a:ext cx="1442" cy="25"/>
              </a:xfrm>
              <a:custGeom>
                <a:avLst/>
                <a:gdLst>
                  <a:gd name="T0" fmla="*/ 0 w 151"/>
                  <a:gd name="T1" fmla="*/ 3 h 3"/>
                  <a:gd name="T2" fmla="*/ 16 w 151"/>
                  <a:gd name="T3" fmla="*/ 0 h 3"/>
                  <a:gd name="T4" fmla="*/ 151 w 15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1" h="3">
                    <a:moveTo>
                      <a:pt x="0" y="3"/>
                    </a:moveTo>
                    <a:lnTo>
                      <a:pt x="16" y="0"/>
                    </a:lnTo>
                    <a:lnTo>
                      <a:pt x="151" y="3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9" name="Freeform 183"/>
              <p:cNvSpPr>
                <a:spLocks/>
              </p:cNvSpPr>
              <p:nvPr/>
            </p:nvSpPr>
            <p:spPr bwMode="auto">
              <a:xfrm>
                <a:off x="3116" y="1694"/>
                <a:ext cx="59" cy="50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25 h 49"/>
                  <a:gd name="T4" fmla="*/ 26 w 51"/>
                  <a:gd name="T5" fmla="*/ 49 h 49"/>
                  <a:gd name="T6" fmla="*/ 0 w 51"/>
                  <a:gd name="T7" fmla="*/ 25 h 49"/>
                  <a:gd name="T8" fmla="*/ 26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25"/>
                    </a:lnTo>
                    <a:lnTo>
                      <a:pt x="26" y="49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0" name="Freeform 184"/>
              <p:cNvSpPr>
                <a:spLocks/>
              </p:cNvSpPr>
              <p:nvPr/>
            </p:nvSpPr>
            <p:spPr bwMode="auto">
              <a:xfrm>
                <a:off x="3156" y="1536"/>
                <a:ext cx="56" cy="54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1" name="Freeform 185"/>
              <p:cNvSpPr>
                <a:spLocks/>
              </p:cNvSpPr>
              <p:nvPr/>
            </p:nvSpPr>
            <p:spPr bwMode="auto">
              <a:xfrm>
                <a:off x="3192" y="1459"/>
                <a:ext cx="59" cy="52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24 h 49"/>
                  <a:gd name="T4" fmla="*/ 26 w 51"/>
                  <a:gd name="T5" fmla="*/ 49 h 49"/>
                  <a:gd name="T6" fmla="*/ 0 w 51"/>
                  <a:gd name="T7" fmla="*/ 24 h 49"/>
                  <a:gd name="T8" fmla="*/ 26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24"/>
                    </a:lnTo>
                    <a:lnTo>
                      <a:pt x="26" y="49"/>
                    </a:lnTo>
                    <a:lnTo>
                      <a:pt x="0" y="2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2" name="Freeform 186"/>
              <p:cNvSpPr>
                <a:spLocks/>
              </p:cNvSpPr>
              <p:nvPr/>
            </p:nvSpPr>
            <p:spPr bwMode="auto">
              <a:xfrm>
                <a:off x="3280" y="1320"/>
                <a:ext cx="57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5 h 49"/>
                  <a:gd name="T4" fmla="*/ 25 w 50"/>
                  <a:gd name="T5" fmla="*/ 49 h 49"/>
                  <a:gd name="T6" fmla="*/ 0 w 50"/>
                  <a:gd name="T7" fmla="*/ 25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3" name="Freeform 187"/>
              <p:cNvSpPr>
                <a:spLocks/>
              </p:cNvSpPr>
              <p:nvPr/>
            </p:nvSpPr>
            <p:spPr bwMode="auto">
              <a:xfrm>
                <a:off x="3442" y="1295"/>
                <a:ext cx="57" cy="51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4 h 49"/>
                  <a:gd name="T4" fmla="*/ 25 w 51"/>
                  <a:gd name="T5" fmla="*/ 49 h 49"/>
                  <a:gd name="T6" fmla="*/ 0 w 51"/>
                  <a:gd name="T7" fmla="*/ 24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4" name="Freeform 188"/>
              <p:cNvSpPr>
                <a:spLocks/>
              </p:cNvSpPr>
              <p:nvPr/>
            </p:nvSpPr>
            <p:spPr bwMode="auto">
              <a:xfrm>
                <a:off x="3604" y="1268"/>
                <a:ext cx="57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5 h 49"/>
                  <a:gd name="T4" fmla="*/ 25 w 50"/>
                  <a:gd name="T5" fmla="*/ 49 h 49"/>
                  <a:gd name="T6" fmla="*/ 0 w 50"/>
                  <a:gd name="T7" fmla="*/ 25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5" name="Freeform 189"/>
              <p:cNvSpPr>
                <a:spLocks/>
              </p:cNvSpPr>
              <p:nvPr/>
            </p:nvSpPr>
            <p:spPr bwMode="auto">
              <a:xfrm>
                <a:off x="3757" y="1207"/>
                <a:ext cx="56" cy="53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7" name="Rectangle 191"/>
              <p:cNvSpPr>
                <a:spLocks noChangeArrowheads="1"/>
              </p:cNvSpPr>
              <p:nvPr/>
            </p:nvSpPr>
            <p:spPr bwMode="auto">
              <a:xfrm>
                <a:off x="3116" y="1563"/>
                <a:ext cx="59" cy="53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8" name="Rectangle 192"/>
              <p:cNvSpPr>
                <a:spLocks noChangeArrowheads="1"/>
              </p:cNvSpPr>
              <p:nvPr/>
            </p:nvSpPr>
            <p:spPr bwMode="auto">
              <a:xfrm>
                <a:off x="3156" y="1536"/>
                <a:ext cx="56" cy="54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9" name="Rectangle 193"/>
              <p:cNvSpPr>
                <a:spLocks noChangeArrowheads="1"/>
              </p:cNvSpPr>
              <p:nvPr/>
            </p:nvSpPr>
            <p:spPr bwMode="auto">
              <a:xfrm>
                <a:off x="3192" y="1486"/>
                <a:ext cx="59" cy="5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0" name="Rectangle 194"/>
              <p:cNvSpPr>
                <a:spLocks noChangeArrowheads="1"/>
              </p:cNvSpPr>
              <p:nvPr/>
            </p:nvSpPr>
            <p:spPr bwMode="auto">
              <a:xfrm>
                <a:off x="3280" y="1346"/>
                <a:ext cx="57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1" name="Rectangle 195"/>
              <p:cNvSpPr>
                <a:spLocks noChangeArrowheads="1"/>
              </p:cNvSpPr>
              <p:nvPr/>
            </p:nvSpPr>
            <p:spPr bwMode="auto">
              <a:xfrm>
                <a:off x="3442" y="1338"/>
                <a:ext cx="57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2" name="Rectangle 196"/>
              <p:cNvSpPr>
                <a:spLocks noChangeArrowheads="1"/>
              </p:cNvSpPr>
              <p:nvPr/>
            </p:nvSpPr>
            <p:spPr bwMode="auto">
              <a:xfrm>
                <a:off x="3604" y="1303"/>
                <a:ext cx="57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3" name="Rectangle 197"/>
              <p:cNvSpPr>
                <a:spLocks noChangeArrowheads="1"/>
              </p:cNvSpPr>
              <p:nvPr/>
            </p:nvSpPr>
            <p:spPr bwMode="auto">
              <a:xfrm>
                <a:off x="3757" y="1303"/>
                <a:ext cx="56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4" name="Rectangle 198"/>
              <p:cNvSpPr>
                <a:spLocks noChangeArrowheads="1"/>
              </p:cNvSpPr>
              <p:nvPr/>
            </p:nvSpPr>
            <p:spPr bwMode="auto">
              <a:xfrm>
                <a:off x="5046" y="1303"/>
                <a:ext cx="57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5" name="Freeform 199"/>
              <p:cNvSpPr>
                <a:spLocks/>
              </p:cNvSpPr>
              <p:nvPr/>
            </p:nvSpPr>
            <p:spPr bwMode="auto">
              <a:xfrm>
                <a:off x="3116" y="1685"/>
                <a:ext cx="59" cy="51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6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6" name="Freeform 200"/>
              <p:cNvSpPr>
                <a:spLocks/>
              </p:cNvSpPr>
              <p:nvPr/>
            </p:nvSpPr>
            <p:spPr bwMode="auto">
              <a:xfrm>
                <a:off x="3156" y="1511"/>
                <a:ext cx="56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7" name="Freeform 201"/>
              <p:cNvSpPr>
                <a:spLocks/>
              </p:cNvSpPr>
              <p:nvPr/>
            </p:nvSpPr>
            <p:spPr bwMode="auto">
              <a:xfrm>
                <a:off x="3192" y="1486"/>
                <a:ext cx="59" cy="50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6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8" name="Freeform 202"/>
              <p:cNvSpPr>
                <a:spLocks/>
              </p:cNvSpPr>
              <p:nvPr/>
            </p:nvSpPr>
            <p:spPr bwMode="auto">
              <a:xfrm>
                <a:off x="3280" y="1441"/>
                <a:ext cx="57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9" name="Freeform 203"/>
              <p:cNvSpPr>
                <a:spLocks/>
              </p:cNvSpPr>
              <p:nvPr/>
            </p:nvSpPr>
            <p:spPr bwMode="auto">
              <a:xfrm>
                <a:off x="3442" y="1407"/>
                <a:ext cx="57" cy="52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5 w 51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0">
                    <a:moveTo>
                      <a:pt x="25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0" name="Freeform 204"/>
              <p:cNvSpPr>
                <a:spLocks/>
              </p:cNvSpPr>
              <p:nvPr/>
            </p:nvSpPr>
            <p:spPr bwMode="auto">
              <a:xfrm>
                <a:off x="3604" y="1415"/>
                <a:ext cx="57" cy="53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1" name="Freeform 205"/>
              <p:cNvSpPr>
                <a:spLocks/>
              </p:cNvSpPr>
              <p:nvPr/>
            </p:nvSpPr>
            <p:spPr bwMode="auto">
              <a:xfrm>
                <a:off x="3757" y="1328"/>
                <a:ext cx="56" cy="53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3" name="Rectangle 207"/>
              <p:cNvSpPr>
                <a:spLocks noChangeArrowheads="1"/>
              </p:cNvSpPr>
              <p:nvPr/>
            </p:nvSpPr>
            <p:spPr bwMode="auto">
              <a:xfrm>
                <a:off x="3107" y="1676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4" name="Line 208"/>
              <p:cNvSpPr>
                <a:spLocks noChangeShapeType="1"/>
              </p:cNvSpPr>
              <p:nvPr/>
            </p:nvSpPr>
            <p:spPr bwMode="auto">
              <a:xfrm flipH="1" flipV="1">
                <a:off x="3116" y="1685"/>
                <a:ext cx="30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5" name="Line 209"/>
              <p:cNvSpPr>
                <a:spLocks noChangeShapeType="1"/>
              </p:cNvSpPr>
              <p:nvPr/>
            </p:nvSpPr>
            <p:spPr bwMode="auto">
              <a:xfrm>
                <a:off x="3146" y="1711"/>
                <a:ext cx="29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6" name="Line 210"/>
              <p:cNvSpPr>
                <a:spLocks noChangeShapeType="1"/>
              </p:cNvSpPr>
              <p:nvPr/>
            </p:nvSpPr>
            <p:spPr bwMode="auto">
              <a:xfrm flipH="1">
                <a:off x="3116" y="1711"/>
                <a:ext cx="30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7" name="Line 211"/>
              <p:cNvSpPr>
                <a:spLocks noChangeShapeType="1"/>
              </p:cNvSpPr>
              <p:nvPr/>
            </p:nvSpPr>
            <p:spPr bwMode="auto">
              <a:xfrm flipV="1">
                <a:off x="3146" y="1685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8" name="Rectangle 212"/>
              <p:cNvSpPr>
                <a:spLocks noChangeArrowheads="1"/>
              </p:cNvSpPr>
              <p:nvPr/>
            </p:nvSpPr>
            <p:spPr bwMode="auto">
              <a:xfrm>
                <a:off x="3146" y="1493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9" name="Line 213"/>
              <p:cNvSpPr>
                <a:spLocks noChangeShapeType="1"/>
              </p:cNvSpPr>
              <p:nvPr/>
            </p:nvSpPr>
            <p:spPr bwMode="auto">
              <a:xfrm flipH="1" flipV="1">
                <a:off x="3156" y="1503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0" name="Line 214"/>
              <p:cNvSpPr>
                <a:spLocks noChangeShapeType="1"/>
              </p:cNvSpPr>
              <p:nvPr/>
            </p:nvSpPr>
            <p:spPr bwMode="auto">
              <a:xfrm>
                <a:off x="3184" y="1528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1" name="Line 215"/>
              <p:cNvSpPr>
                <a:spLocks noChangeShapeType="1"/>
              </p:cNvSpPr>
              <p:nvPr/>
            </p:nvSpPr>
            <p:spPr bwMode="auto">
              <a:xfrm flipH="1">
                <a:off x="3156" y="1528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2" name="Line 216"/>
              <p:cNvSpPr>
                <a:spLocks noChangeShapeType="1"/>
              </p:cNvSpPr>
              <p:nvPr/>
            </p:nvSpPr>
            <p:spPr bwMode="auto">
              <a:xfrm flipV="1">
                <a:off x="3184" y="1503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3" name="Rectangle 217"/>
              <p:cNvSpPr>
                <a:spLocks noChangeArrowheads="1"/>
              </p:cNvSpPr>
              <p:nvPr/>
            </p:nvSpPr>
            <p:spPr bwMode="auto">
              <a:xfrm>
                <a:off x="3184" y="1528"/>
                <a:ext cx="9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4" name="Line 218"/>
              <p:cNvSpPr>
                <a:spLocks noChangeShapeType="1"/>
              </p:cNvSpPr>
              <p:nvPr/>
            </p:nvSpPr>
            <p:spPr bwMode="auto">
              <a:xfrm flipH="1" flipV="1">
                <a:off x="3192" y="1536"/>
                <a:ext cx="30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5" name="Line 219"/>
              <p:cNvSpPr>
                <a:spLocks noChangeShapeType="1"/>
              </p:cNvSpPr>
              <p:nvPr/>
            </p:nvSpPr>
            <p:spPr bwMode="auto">
              <a:xfrm>
                <a:off x="3222" y="1563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6" name="Line 220"/>
              <p:cNvSpPr>
                <a:spLocks noChangeShapeType="1"/>
              </p:cNvSpPr>
              <p:nvPr/>
            </p:nvSpPr>
            <p:spPr bwMode="auto">
              <a:xfrm flipH="1">
                <a:off x="3192" y="1563"/>
                <a:ext cx="30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7" name="Line 221"/>
              <p:cNvSpPr>
                <a:spLocks noChangeShapeType="1"/>
              </p:cNvSpPr>
              <p:nvPr/>
            </p:nvSpPr>
            <p:spPr bwMode="auto">
              <a:xfrm flipV="1">
                <a:off x="3222" y="1536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8" name="Rectangle 222"/>
              <p:cNvSpPr>
                <a:spLocks noChangeArrowheads="1"/>
              </p:cNvSpPr>
              <p:nvPr/>
            </p:nvSpPr>
            <p:spPr bwMode="auto">
              <a:xfrm>
                <a:off x="3269" y="1650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9" name="Line 223"/>
              <p:cNvSpPr>
                <a:spLocks noChangeShapeType="1"/>
              </p:cNvSpPr>
              <p:nvPr/>
            </p:nvSpPr>
            <p:spPr bwMode="auto">
              <a:xfrm flipH="1" flipV="1">
                <a:off x="3280" y="1659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0" name="Line 224"/>
              <p:cNvSpPr>
                <a:spLocks noChangeShapeType="1"/>
              </p:cNvSpPr>
              <p:nvPr/>
            </p:nvSpPr>
            <p:spPr bwMode="auto">
              <a:xfrm>
                <a:off x="3308" y="1685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1" name="Line 225"/>
              <p:cNvSpPr>
                <a:spLocks noChangeShapeType="1"/>
              </p:cNvSpPr>
              <p:nvPr/>
            </p:nvSpPr>
            <p:spPr bwMode="auto">
              <a:xfrm flipH="1">
                <a:off x="3280" y="1685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2" name="Line 226"/>
              <p:cNvSpPr>
                <a:spLocks noChangeShapeType="1"/>
              </p:cNvSpPr>
              <p:nvPr/>
            </p:nvSpPr>
            <p:spPr bwMode="auto">
              <a:xfrm flipV="1">
                <a:off x="3308" y="1659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3" name="Rectangle 227"/>
              <p:cNvSpPr>
                <a:spLocks noChangeArrowheads="1"/>
              </p:cNvSpPr>
              <p:nvPr/>
            </p:nvSpPr>
            <p:spPr bwMode="auto">
              <a:xfrm>
                <a:off x="3432" y="1736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4" name="Line 228"/>
              <p:cNvSpPr>
                <a:spLocks noChangeShapeType="1"/>
              </p:cNvSpPr>
              <p:nvPr/>
            </p:nvSpPr>
            <p:spPr bwMode="auto">
              <a:xfrm flipH="1" flipV="1">
                <a:off x="3442" y="174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5" name="Line 229"/>
              <p:cNvSpPr>
                <a:spLocks noChangeShapeType="1"/>
              </p:cNvSpPr>
              <p:nvPr/>
            </p:nvSpPr>
            <p:spPr bwMode="auto">
              <a:xfrm>
                <a:off x="3470" y="1771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6" name="Line 230"/>
              <p:cNvSpPr>
                <a:spLocks noChangeShapeType="1"/>
              </p:cNvSpPr>
              <p:nvPr/>
            </p:nvSpPr>
            <p:spPr bwMode="auto">
              <a:xfrm flipH="1">
                <a:off x="3442" y="1771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7" name="Line 231"/>
              <p:cNvSpPr>
                <a:spLocks noChangeShapeType="1"/>
              </p:cNvSpPr>
              <p:nvPr/>
            </p:nvSpPr>
            <p:spPr bwMode="auto">
              <a:xfrm flipV="1">
                <a:off x="3470" y="1744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8" name="Rectangle 232"/>
              <p:cNvSpPr>
                <a:spLocks noChangeArrowheads="1"/>
              </p:cNvSpPr>
              <p:nvPr/>
            </p:nvSpPr>
            <p:spPr bwMode="auto">
              <a:xfrm>
                <a:off x="3593" y="1650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9" name="Line 233"/>
              <p:cNvSpPr>
                <a:spLocks noChangeShapeType="1"/>
              </p:cNvSpPr>
              <p:nvPr/>
            </p:nvSpPr>
            <p:spPr bwMode="auto">
              <a:xfrm flipH="1" flipV="1">
                <a:off x="3604" y="1659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0" name="Line 234"/>
              <p:cNvSpPr>
                <a:spLocks noChangeShapeType="1"/>
              </p:cNvSpPr>
              <p:nvPr/>
            </p:nvSpPr>
            <p:spPr bwMode="auto">
              <a:xfrm>
                <a:off x="3632" y="1685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1" name="Line 235"/>
              <p:cNvSpPr>
                <a:spLocks noChangeShapeType="1"/>
              </p:cNvSpPr>
              <p:nvPr/>
            </p:nvSpPr>
            <p:spPr bwMode="auto">
              <a:xfrm flipH="1">
                <a:off x="3604" y="1685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2" name="Line 236"/>
              <p:cNvSpPr>
                <a:spLocks noChangeShapeType="1"/>
              </p:cNvSpPr>
              <p:nvPr/>
            </p:nvSpPr>
            <p:spPr bwMode="auto">
              <a:xfrm flipV="1">
                <a:off x="3632" y="1659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3" name="Rectangle 237"/>
              <p:cNvSpPr>
                <a:spLocks noChangeArrowheads="1"/>
              </p:cNvSpPr>
              <p:nvPr/>
            </p:nvSpPr>
            <p:spPr bwMode="auto">
              <a:xfrm>
                <a:off x="3746" y="1676"/>
                <a:ext cx="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4" name="Line 238"/>
              <p:cNvSpPr>
                <a:spLocks noChangeShapeType="1"/>
              </p:cNvSpPr>
              <p:nvPr/>
            </p:nvSpPr>
            <p:spPr bwMode="auto">
              <a:xfrm flipH="1" flipV="1">
                <a:off x="3757" y="1685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5" name="Line 239"/>
              <p:cNvSpPr>
                <a:spLocks noChangeShapeType="1"/>
              </p:cNvSpPr>
              <p:nvPr/>
            </p:nvSpPr>
            <p:spPr bwMode="auto">
              <a:xfrm>
                <a:off x="3785" y="1711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6" name="Line 240"/>
              <p:cNvSpPr>
                <a:spLocks noChangeShapeType="1"/>
              </p:cNvSpPr>
              <p:nvPr/>
            </p:nvSpPr>
            <p:spPr bwMode="auto">
              <a:xfrm flipH="1">
                <a:off x="3757" y="1711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7" name="Line 241"/>
              <p:cNvSpPr>
                <a:spLocks noChangeShapeType="1"/>
              </p:cNvSpPr>
              <p:nvPr/>
            </p:nvSpPr>
            <p:spPr bwMode="auto">
              <a:xfrm flipV="1">
                <a:off x="3785" y="1685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9" name="Line 243"/>
              <p:cNvSpPr>
                <a:spLocks noChangeShapeType="1"/>
              </p:cNvSpPr>
              <p:nvPr/>
            </p:nvSpPr>
            <p:spPr bwMode="auto">
              <a:xfrm flipH="1" flipV="1">
                <a:off x="5046" y="1720"/>
                <a:ext cx="28" cy="24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0" name="Line 244"/>
              <p:cNvSpPr>
                <a:spLocks noChangeShapeType="1"/>
              </p:cNvSpPr>
              <p:nvPr/>
            </p:nvSpPr>
            <p:spPr bwMode="auto">
              <a:xfrm>
                <a:off x="5074" y="1744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1" name="Line 245"/>
              <p:cNvSpPr>
                <a:spLocks noChangeShapeType="1"/>
              </p:cNvSpPr>
              <p:nvPr/>
            </p:nvSpPr>
            <p:spPr bwMode="auto">
              <a:xfrm flipH="1">
                <a:off x="5046" y="174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2" name="Line 246"/>
              <p:cNvSpPr>
                <a:spLocks noChangeShapeType="1"/>
              </p:cNvSpPr>
              <p:nvPr/>
            </p:nvSpPr>
            <p:spPr bwMode="auto">
              <a:xfrm flipV="1">
                <a:off x="5074" y="1720"/>
                <a:ext cx="29" cy="24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3" name="Rectangle 247"/>
              <p:cNvSpPr>
                <a:spLocks noChangeArrowheads="1"/>
              </p:cNvSpPr>
              <p:nvPr/>
            </p:nvSpPr>
            <p:spPr bwMode="auto">
              <a:xfrm>
                <a:off x="3107" y="1528"/>
                <a:ext cx="9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4" name="Line 248"/>
              <p:cNvSpPr>
                <a:spLocks noChangeShapeType="1"/>
              </p:cNvSpPr>
              <p:nvPr/>
            </p:nvSpPr>
            <p:spPr bwMode="auto">
              <a:xfrm flipH="1" flipV="1">
                <a:off x="3116" y="1536"/>
                <a:ext cx="30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5" name="Line 249"/>
              <p:cNvSpPr>
                <a:spLocks noChangeShapeType="1"/>
              </p:cNvSpPr>
              <p:nvPr/>
            </p:nvSpPr>
            <p:spPr bwMode="auto">
              <a:xfrm>
                <a:off x="3146" y="1563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6" name="Line 250"/>
              <p:cNvSpPr>
                <a:spLocks noChangeShapeType="1"/>
              </p:cNvSpPr>
              <p:nvPr/>
            </p:nvSpPr>
            <p:spPr bwMode="auto">
              <a:xfrm flipH="1">
                <a:off x="3116" y="1563"/>
                <a:ext cx="30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7" name="Line 251"/>
              <p:cNvSpPr>
                <a:spLocks noChangeShapeType="1"/>
              </p:cNvSpPr>
              <p:nvPr/>
            </p:nvSpPr>
            <p:spPr bwMode="auto">
              <a:xfrm flipV="1">
                <a:off x="3146" y="1536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8" name="Line 252"/>
              <p:cNvSpPr>
                <a:spLocks noChangeShapeType="1"/>
              </p:cNvSpPr>
              <p:nvPr/>
            </p:nvSpPr>
            <p:spPr bwMode="auto">
              <a:xfrm flipV="1">
                <a:off x="3146" y="1536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9" name="Line 253"/>
              <p:cNvSpPr>
                <a:spLocks noChangeShapeType="1"/>
              </p:cNvSpPr>
              <p:nvPr/>
            </p:nvSpPr>
            <p:spPr bwMode="auto">
              <a:xfrm>
                <a:off x="3146" y="1563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0" name="Rectangle 254"/>
              <p:cNvSpPr>
                <a:spLocks noChangeArrowheads="1"/>
              </p:cNvSpPr>
              <p:nvPr/>
            </p:nvSpPr>
            <p:spPr bwMode="auto">
              <a:xfrm>
                <a:off x="3146" y="1528"/>
                <a:ext cx="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1" name="Line 255"/>
              <p:cNvSpPr>
                <a:spLocks noChangeShapeType="1"/>
              </p:cNvSpPr>
              <p:nvPr/>
            </p:nvSpPr>
            <p:spPr bwMode="auto">
              <a:xfrm flipH="1" flipV="1">
                <a:off x="3156" y="1536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2" name="Line 256"/>
              <p:cNvSpPr>
                <a:spLocks noChangeShapeType="1"/>
              </p:cNvSpPr>
              <p:nvPr/>
            </p:nvSpPr>
            <p:spPr bwMode="auto">
              <a:xfrm>
                <a:off x="3184" y="1563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3" name="Line 257"/>
              <p:cNvSpPr>
                <a:spLocks noChangeShapeType="1"/>
              </p:cNvSpPr>
              <p:nvPr/>
            </p:nvSpPr>
            <p:spPr bwMode="auto">
              <a:xfrm flipH="1">
                <a:off x="3156" y="1563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4" name="Line 258"/>
              <p:cNvSpPr>
                <a:spLocks noChangeShapeType="1"/>
              </p:cNvSpPr>
              <p:nvPr/>
            </p:nvSpPr>
            <p:spPr bwMode="auto">
              <a:xfrm flipV="1">
                <a:off x="3184" y="1536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5" name="Line 259"/>
              <p:cNvSpPr>
                <a:spLocks noChangeShapeType="1"/>
              </p:cNvSpPr>
              <p:nvPr/>
            </p:nvSpPr>
            <p:spPr bwMode="auto">
              <a:xfrm flipV="1">
                <a:off x="3184" y="1536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6" name="Line 260"/>
              <p:cNvSpPr>
                <a:spLocks noChangeShapeType="1"/>
              </p:cNvSpPr>
              <p:nvPr/>
            </p:nvSpPr>
            <p:spPr bwMode="auto">
              <a:xfrm>
                <a:off x="3184" y="1563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7" name="Rectangle 261"/>
              <p:cNvSpPr>
                <a:spLocks noChangeArrowheads="1"/>
              </p:cNvSpPr>
              <p:nvPr/>
            </p:nvSpPr>
            <p:spPr bwMode="auto">
              <a:xfrm>
                <a:off x="3184" y="1676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8" name="Line 262"/>
              <p:cNvSpPr>
                <a:spLocks noChangeShapeType="1"/>
              </p:cNvSpPr>
              <p:nvPr/>
            </p:nvSpPr>
            <p:spPr bwMode="auto">
              <a:xfrm flipH="1" flipV="1">
                <a:off x="3192" y="1685"/>
                <a:ext cx="30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9" name="Line 263"/>
              <p:cNvSpPr>
                <a:spLocks noChangeShapeType="1"/>
              </p:cNvSpPr>
              <p:nvPr/>
            </p:nvSpPr>
            <p:spPr bwMode="auto">
              <a:xfrm>
                <a:off x="3222" y="1711"/>
                <a:ext cx="29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0" name="Line 264"/>
              <p:cNvSpPr>
                <a:spLocks noChangeShapeType="1"/>
              </p:cNvSpPr>
              <p:nvPr/>
            </p:nvSpPr>
            <p:spPr bwMode="auto">
              <a:xfrm flipH="1">
                <a:off x="3192" y="1711"/>
                <a:ext cx="30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1" name="Line 265"/>
              <p:cNvSpPr>
                <a:spLocks noChangeShapeType="1"/>
              </p:cNvSpPr>
              <p:nvPr/>
            </p:nvSpPr>
            <p:spPr bwMode="auto">
              <a:xfrm flipV="1">
                <a:off x="3222" y="1685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2" name="Line 266"/>
              <p:cNvSpPr>
                <a:spLocks noChangeShapeType="1"/>
              </p:cNvSpPr>
              <p:nvPr/>
            </p:nvSpPr>
            <p:spPr bwMode="auto">
              <a:xfrm flipV="1">
                <a:off x="3222" y="1685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3" name="Line 267"/>
              <p:cNvSpPr>
                <a:spLocks noChangeShapeType="1"/>
              </p:cNvSpPr>
              <p:nvPr/>
            </p:nvSpPr>
            <p:spPr bwMode="auto">
              <a:xfrm>
                <a:off x="3222" y="1711"/>
                <a:ext cx="1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4" name="Rectangle 268"/>
              <p:cNvSpPr>
                <a:spLocks noChangeArrowheads="1"/>
              </p:cNvSpPr>
              <p:nvPr/>
            </p:nvSpPr>
            <p:spPr bwMode="auto">
              <a:xfrm>
                <a:off x="3269" y="1988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5" name="Line 269"/>
              <p:cNvSpPr>
                <a:spLocks noChangeShapeType="1"/>
              </p:cNvSpPr>
              <p:nvPr/>
            </p:nvSpPr>
            <p:spPr bwMode="auto">
              <a:xfrm flipH="1" flipV="1">
                <a:off x="3280" y="1997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6" name="Line 270"/>
              <p:cNvSpPr>
                <a:spLocks noChangeShapeType="1"/>
              </p:cNvSpPr>
              <p:nvPr/>
            </p:nvSpPr>
            <p:spPr bwMode="auto">
              <a:xfrm>
                <a:off x="3308" y="2023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7" name="Line 271"/>
              <p:cNvSpPr>
                <a:spLocks noChangeShapeType="1"/>
              </p:cNvSpPr>
              <p:nvPr/>
            </p:nvSpPr>
            <p:spPr bwMode="auto">
              <a:xfrm flipH="1">
                <a:off x="3280" y="2023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8" name="Line 272"/>
              <p:cNvSpPr>
                <a:spLocks noChangeShapeType="1"/>
              </p:cNvSpPr>
              <p:nvPr/>
            </p:nvSpPr>
            <p:spPr bwMode="auto">
              <a:xfrm flipV="1">
                <a:off x="3308" y="1997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9" name="Line 273"/>
              <p:cNvSpPr>
                <a:spLocks noChangeShapeType="1"/>
              </p:cNvSpPr>
              <p:nvPr/>
            </p:nvSpPr>
            <p:spPr bwMode="auto">
              <a:xfrm flipV="1">
                <a:off x="3308" y="1997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0" name="Line 274"/>
              <p:cNvSpPr>
                <a:spLocks noChangeShapeType="1"/>
              </p:cNvSpPr>
              <p:nvPr/>
            </p:nvSpPr>
            <p:spPr bwMode="auto">
              <a:xfrm>
                <a:off x="3308" y="2023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1" name="Rectangle 275"/>
              <p:cNvSpPr>
                <a:spLocks noChangeArrowheads="1"/>
              </p:cNvSpPr>
              <p:nvPr/>
            </p:nvSpPr>
            <p:spPr bwMode="auto">
              <a:xfrm>
                <a:off x="3432" y="2205"/>
                <a:ext cx="9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2" name="Line 276"/>
              <p:cNvSpPr>
                <a:spLocks noChangeShapeType="1"/>
              </p:cNvSpPr>
              <p:nvPr/>
            </p:nvSpPr>
            <p:spPr bwMode="auto">
              <a:xfrm flipH="1" flipV="1">
                <a:off x="3442" y="2215"/>
                <a:ext cx="28" cy="24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3" name="Line 277"/>
              <p:cNvSpPr>
                <a:spLocks noChangeShapeType="1"/>
              </p:cNvSpPr>
              <p:nvPr/>
            </p:nvSpPr>
            <p:spPr bwMode="auto">
              <a:xfrm>
                <a:off x="3470" y="2239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4" name="Line 278"/>
              <p:cNvSpPr>
                <a:spLocks noChangeShapeType="1"/>
              </p:cNvSpPr>
              <p:nvPr/>
            </p:nvSpPr>
            <p:spPr bwMode="auto">
              <a:xfrm flipH="1">
                <a:off x="3442" y="2239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5" name="Line 279"/>
              <p:cNvSpPr>
                <a:spLocks noChangeShapeType="1"/>
              </p:cNvSpPr>
              <p:nvPr/>
            </p:nvSpPr>
            <p:spPr bwMode="auto">
              <a:xfrm flipV="1">
                <a:off x="3470" y="2215"/>
                <a:ext cx="29" cy="24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6" name="Line 280"/>
              <p:cNvSpPr>
                <a:spLocks noChangeShapeType="1"/>
              </p:cNvSpPr>
              <p:nvPr/>
            </p:nvSpPr>
            <p:spPr bwMode="auto">
              <a:xfrm flipV="1">
                <a:off x="3470" y="2215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7" name="Line 281"/>
              <p:cNvSpPr>
                <a:spLocks noChangeShapeType="1"/>
              </p:cNvSpPr>
              <p:nvPr/>
            </p:nvSpPr>
            <p:spPr bwMode="auto">
              <a:xfrm>
                <a:off x="3470" y="2239"/>
                <a:ext cx="0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8" name="Rectangle 282"/>
              <p:cNvSpPr>
                <a:spLocks noChangeArrowheads="1"/>
              </p:cNvSpPr>
              <p:nvPr/>
            </p:nvSpPr>
            <p:spPr bwMode="auto">
              <a:xfrm>
                <a:off x="3593" y="2222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9" name="Line 283"/>
              <p:cNvSpPr>
                <a:spLocks noChangeShapeType="1"/>
              </p:cNvSpPr>
              <p:nvPr/>
            </p:nvSpPr>
            <p:spPr bwMode="auto">
              <a:xfrm flipH="1" flipV="1">
                <a:off x="3604" y="2231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0" name="Line 284"/>
              <p:cNvSpPr>
                <a:spLocks noChangeShapeType="1"/>
              </p:cNvSpPr>
              <p:nvPr/>
            </p:nvSpPr>
            <p:spPr bwMode="auto">
              <a:xfrm>
                <a:off x="3632" y="2257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1" name="Line 285"/>
              <p:cNvSpPr>
                <a:spLocks noChangeShapeType="1"/>
              </p:cNvSpPr>
              <p:nvPr/>
            </p:nvSpPr>
            <p:spPr bwMode="auto">
              <a:xfrm flipH="1">
                <a:off x="3604" y="2257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2" name="Line 286"/>
              <p:cNvSpPr>
                <a:spLocks noChangeShapeType="1"/>
              </p:cNvSpPr>
              <p:nvPr/>
            </p:nvSpPr>
            <p:spPr bwMode="auto">
              <a:xfrm flipV="1">
                <a:off x="3632" y="2231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3" name="Line 287"/>
              <p:cNvSpPr>
                <a:spLocks noChangeShapeType="1"/>
              </p:cNvSpPr>
              <p:nvPr/>
            </p:nvSpPr>
            <p:spPr bwMode="auto">
              <a:xfrm flipV="1">
                <a:off x="3632" y="2231"/>
                <a:ext cx="2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4" name="Line 288"/>
              <p:cNvSpPr>
                <a:spLocks noChangeShapeType="1"/>
              </p:cNvSpPr>
              <p:nvPr/>
            </p:nvSpPr>
            <p:spPr bwMode="auto">
              <a:xfrm>
                <a:off x="3632" y="2257"/>
                <a:ext cx="2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5" name="Rectangle 289"/>
              <p:cNvSpPr>
                <a:spLocks noChangeArrowheads="1"/>
              </p:cNvSpPr>
              <p:nvPr/>
            </p:nvSpPr>
            <p:spPr bwMode="auto">
              <a:xfrm>
                <a:off x="3746" y="2239"/>
                <a:ext cx="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6" name="Line 290"/>
              <p:cNvSpPr>
                <a:spLocks noChangeShapeType="1"/>
              </p:cNvSpPr>
              <p:nvPr/>
            </p:nvSpPr>
            <p:spPr bwMode="auto">
              <a:xfrm flipH="1" flipV="1">
                <a:off x="3757" y="2249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7" name="Line 291"/>
              <p:cNvSpPr>
                <a:spLocks noChangeShapeType="1"/>
              </p:cNvSpPr>
              <p:nvPr/>
            </p:nvSpPr>
            <p:spPr bwMode="auto">
              <a:xfrm>
                <a:off x="3785" y="227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8" name="Line 292"/>
              <p:cNvSpPr>
                <a:spLocks noChangeShapeType="1"/>
              </p:cNvSpPr>
              <p:nvPr/>
            </p:nvSpPr>
            <p:spPr bwMode="auto">
              <a:xfrm flipH="1">
                <a:off x="3757" y="227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9" name="Line 293"/>
              <p:cNvSpPr>
                <a:spLocks noChangeShapeType="1"/>
              </p:cNvSpPr>
              <p:nvPr/>
            </p:nvSpPr>
            <p:spPr bwMode="auto">
              <a:xfrm flipV="1">
                <a:off x="3785" y="2249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0" name="Line 294"/>
              <p:cNvSpPr>
                <a:spLocks noChangeShapeType="1"/>
              </p:cNvSpPr>
              <p:nvPr/>
            </p:nvSpPr>
            <p:spPr bwMode="auto">
              <a:xfrm flipV="1">
                <a:off x="3785" y="2249"/>
                <a:ext cx="1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1" name="Line 295"/>
              <p:cNvSpPr>
                <a:spLocks noChangeShapeType="1"/>
              </p:cNvSpPr>
              <p:nvPr/>
            </p:nvSpPr>
            <p:spPr bwMode="auto">
              <a:xfrm>
                <a:off x="3785" y="2274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3" name="Line 297"/>
              <p:cNvSpPr>
                <a:spLocks noChangeShapeType="1"/>
              </p:cNvSpPr>
              <p:nvPr/>
            </p:nvSpPr>
            <p:spPr bwMode="auto">
              <a:xfrm flipH="1" flipV="1">
                <a:off x="5046" y="227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4" name="Line 298"/>
              <p:cNvSpPr>
                <a:spLocks noChangeShapeType="1"/>
              </p:cNvSpPr>
              <p:nvPr/>
            </p:nvSpPr>
            <p:spPr bwMode="auto">
              <a:xfrm>
                <a:off x="5074" y="2301"/>
                <a:ext cx="29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5" name="Line 299"/>
              <p:cNvSpPr>
                <a:spLocks noChangeShapeType="1"/>
              </p:cNvSpPr>
              <p:nvPr/>
            </p:nvSpPr>
            <p:spPr bwMode="auto">
              <a:xfrm flipH="1">
                <a:off x="5046" y="2301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6" name="Line 300"/>
              <p:cNvSpPr>
                <a:spLocks noChangeShapeType="1"/>
              </p:cNvSpPr>
              <p:nvPr/>
            </p:nvSpPr>
            <p:spPr bwMode="auto">
              <a:xfrm flipV="1">
                <a:off x="5074" y="2274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7" name="Line 301"/>
              <p:cNvSpPr>
                <a:spLocks noChangeShapeType="1"/>
              </p:cNvSpPr>
              <p:nvPr/>
            </p:nvSpPr>
            <p:spPr bwMode="auto">
              <a:xfrm flipV="1">
                <a:off x="5074" y="2274"/>
                <a:ext cx="2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8" name="Line 302"/>
              <p:cNvSpPr>
                <a:spLocks noChangeShapeType="1"/>
              </p:cNvSpPr>
              <p:nvPr/>
            </p:nvSpPr>
            <p:spPr bwMode="auto">
              <a:xfrm>
                <a:off x="5074" y="2301"/>
                <a:ext cx="2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9" name="Oval 303"/>
              <p:cNvSpPr>
                <a:spLocks noChangeArrowheads="1"/>
              </p:cNvSpPr>
              <p:nvPr/>
            </p:nvSpPr>
            <p:spPr bwMode="auto">
              <a:xfrm>
                <a:off x="3116" y="1536"/>
                <a:ext cx="59" cy="54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0" name="Oval 304"/>
              <p:cNvSpPr>
                <a:spLocks noChangeArrowheads="1"/>
              </p:cNvSpPr>
              <p:nvPr/>
            </p:nvSpPr>
            <p:spPr bwMode="auto">
              <a:xfrm>
                <a:off x="3156" y="1815"/>
                <a:ext cx="56" cy="52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1" name="Oval 305"/>
              <p:cNvSpPr>
                <a:spLocks noChangeArrowheads="1"/>
              </p:cNvSpPr>
              <p:nvPr/>
            </p:nvSpPr>
            <p:spPr bwMode="auto">
              <a:xfrm>
                <a:off x="3192" y="2101"/>
                <a:ext cx="59" cy="52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2" name="Oval 306"/>
              <p:cNvSpPr>
                <a:spLocks noChangeArrowheads="1"/>
              </p:cNvSpPr>
              <p:nvPr/>
            </p:nvSpPr>
            <p:spPr bwMode="auto">
              <a:xfrm>
                <a:off x="3280" y="2239"/>
                <a:ext cx="57" cy="52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3" name="Oval 307"/>
              <p:cNvSpPr>
                <a:spLocks noChangeArrowheads="1"/>
              </p:cNvSpPr>
              <p:nvPr/>
            </p:nvSpPr>
            <p:spPr bwMode="auto">
              <a:xfrm>
                <a:off x="3442" y="2257"/>
                <a:ext cx="57" cy="52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4" name="Oval 308"/>
              <p:cNvSpPr>
                <a:spLocks noChangeArrowheads="1"/>
              </p:cNvSpPr>
              <p:nvPr/>
            </p:nvSpPr>
            <p:spPr bwMode="auto">
              <a:xfrm>
                <a:off x="3604" y="2284"/>
                <a:ext cx="57" cy="50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5" name="Oval 309"/>
              <p:cNvSpPr>
                <a:spLocks noChangeArrowheads="1"/>
              </p:cNvSpPr>
              <p:nvPr/>
            </p:nvSpPr>
            <p:spPr bwMode="auto">
              <a:xfrm>
                <a:off x="3757" y="2291"/>
                <a:ext cx="56" cy="54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6" name="Oval 310"/>
              <p:cNvSpPr>
                <a:spLocks noChangeArrowheads="1"/>
              </p:cNvSpPr>
              <p:nvPr/>
            </p:nvSpPr>
            <p:spPr bwMode="auto">
              <a:xfrm>
                <a:off x="5046" y="2326"/>
                <a:ext cx="57" cy="53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7" name="Rectangle 311"/>
              <p:cNvSpPr>
                <a:spLocks noChangeArrowheads="1"/>
              </p:cNvSpPr>
              <p:nvPr/>
            </p:nvSpPr>
            <p:spPr bwMode="auto">
              <a:xfrm>
                <a:off x="3107" y="1493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8" name="Line 312"/>
              <p:cNvSpPr>
                <a:spLocks noChangeShapeType="1"/>
              </p:cNvSpPr>
              <p:nvPr/>
            </p:nvSpPr>
            <p:spPr bwMode="auto">
              <a:xfrm flipV="1">
                <a:off x="3146" y="1503"/>
                <a:ext cx="1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9" name="Line 313"/>
              <p:cNvSpPr>
                <a:spLocks noChangeShapeType="1"/>
              </p:cNvSpPr>
              <p:nvPr/>
            </p:nvSpPr>
            <p:spPr bwMode="auto">
              <a:xfrm>
                <a:off x="3146" y="1528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0" name="Line 314"/>
              <p:cNvSpPr>
                <a:spLocks noChangeShapeType="1"/>
              </p:cNvSpPr>
              <p:nvPr/>
            </p:nvSpPr>
            <p:spPr bwMode="auto">
              <a:xfrm flipH="1">
                <a:off x="3116" y="1528"/>
                <a:ext cx="30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1" name="Line 315"/>
              <p:cNvSpPr>
                <a:spLocks noChangeShapeType="1"/>
              </p:cNvSpPr>
              <p:nvPr/>
            </p:nvSpPr>
            <p:spPr bwMode="auto">
              <a:xfrm>
                <a:off x="3146" y="1528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2" name="Rectangle 316"/>
              <p:cNvSpPr>
                <a:spLocks noChangeArrowheads="1"/>
              </p:cNvSpPr>
              <p:nvPr/>
            </p:nvSpPr>
            <p:spPr bwMode="auto">
              <a:xfrm>
                <a:off x="3146" y="2161"/>
                <a:ext cx="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3" name="Line 317"/>
              <p:cNvSpPr>
                <a:spLocks noChangeShapeType="1"/>
              </p:cNvSpPr>
              <p:nvPr/>
            </p:nvSpPr>
            <p:spPr bwMode="auto">
              <a:xfrm flipV="1">
                <a:off x="3184" y="2170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4" name="Line 318"/>
              <p:cNvSpPr>
                <a:spLocks noChangeShapeType="1"/>
              </p:cNvSpPr>
              <p:nvPr/>
            </p:nvSpPr>
            <p:spPr bwMode="auto">
              <a:xfrm>
                <a:off x="3184" y="2196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5" name="Line 319"/>
              <p:cNvSpPr>
                <a:spLocks noChangeShapeType="1"/>
              </p:cNvSpPr>
              <p:nvPr/>
            </p:nvSpPr>
            <p:spPr bwMode="auto">
              <a:xfrm flipH="1">
                <a:off x="3156" y="2196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6" name="Line 320"/>
              <p:cNvSpPr>
                <a:spLocks noChangeShapeType="1"/>
              </p:cNvSpPr>
              <p:nvPr/>
            </p:nvSpPr>
            <p:spPr bwMode="auto">
              <a:xfrm>
                <a:off x="3184" y="2196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7" name="Rectangle 321"/>
              <p:cNvSpPr>
                <a:spLocks noChangeArrowheads="1"/>
              </p:cNvSpPr>
              <p:nvPr/>
            </p:nvSpPr>
            <p:spPr bwMode="auto">
              <a:xfrm>
                <a:off x="3184" y="2301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8" name="Line 322"/>
              <p:cNvSpPr>
                <a:spLocks noChangeShapeType="1"/>
              </p:cNvSpPr>
              <p:nvPr/>
            </p:nvSpPr>
            <p:spPr bwMode="auto">
              <a:xfrm flipV="1">
                <a:off x="3222" y="2309"/>
                <a:ext cx="1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9" name="Line 323"/>
              <p:cNvSpPr>
                <a:spLocks noChangeShapeType="1"/>
              </p:cNvSpPr>
              <p:nvPr/>
            </p:nvSpPr>
            <p:spPr bwMode="auto">
              <a:xfrm>
                <a:off x="3222" y="2334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0" name="Line 324"/>
              <p:cNvSpPr>
                <a:spLocks noChangeShapeType="1"/>
              </p:cNvSpPr>
              <p:nvPr/>
            </p:nvSpPr>
            <p:spPr bwMode="auto">
              <a:xfrm flipH="1">
                <a:off x="3192" y="2334"/>
                <a:ext cx="30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1" name="Line 325"/>
              <p:cNvSpPr>
                <a:spLocks noChangeShapeType="1"/>
              </p:cNvSpPr>
              <p:nvPr/>
            </p:nvSpPr>
            <p:spPr bwMode="auto">
              <a:xfrm>
                <a:off x="3222" y="2334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2" name="Rectangle 326"/>
              <p:cNvSpPr>
                <a:spLocks noChangeArrowheads="1"/>
              </p:cNvSpPr>
              <p:nvPr/>
            </p:nvSpPr>
            <p:spPr bwMode="auto">
              <a:xfrm>
                <a:off x="3269" y="2334"/>
                <a:ext cx="96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3" name="Line 327"/>
              <p:cNvSpPr>
                <a:spLocks noChangeShapeType="1"/>
              </p:cNvSpPr>
              <p:nvPr/>
            </p:nvSpPr>
            <p:spPr bwMode="auto">
              <a:xfrm flipV="1">
                <a:off x="3308" y="2345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4" name="Line 328"/>
              <p:cNvSpPr>
                <a:spLocks noChangeShapeType="1"/>
              </p:cNvSpPr>
              <p:nvPr/>
            </p:nvSpPr>
            <p:spPr bwMode="auto">
              <a:xfrm>
                <a:off x="3308" y="2369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5" name="Line 329"/>
              <p:cNvSpPr>
                <a:spLocks noChangeShapeType="1"/>
              </p:cNvSpPr>
              <p:nvPr/>
            </p:nvSpPr>
            <p:spPr bwMode="auto">
              <a:xfrm flipH="1">
                <a:off x="3280" y="2369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6" name="Line 330"/>
              <p:cNvSpPr>
                <a:spLocks noChangeShapeType="1"/>
              </p:cNvSpPr>
              <p:nvPr/>
            </p:nvSpPr>
            <p:spPr bwMode="auto">
              <a:xfrm>
                <a:off x="3308" y="2369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7" name="Rectangle 331"/>
              <p:cNvSpPr>
                <a:spLocks noChangeArrowheads="1"/>
              </p:cNvSpPr>
              <p:nvPr/>
            </p:nvSpPr>
            <p:spPr bwMode="auto">
              <a:xfrm>
                <a:off x="3432" y="2369"/>
                <a:ext cx="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8" name="Line 332"/>
              <p:cNvSpPr>
                <a:spLocks noChangeShapeType="1"/>
              </p:cNvSpPr>
              <p:nvPr/>
            </p:nvSpPr>
            <p:spPr bwMode="auto">
              <a:xfrm flipV="1">
                <a:off x="3470" y="2379"/>
                <a:ext cx="0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9" name="Line 333"/>
              <p:cNvSpPr>
                <a:spLocks noChangeShapeType="1"/>
              </p:cNvSpPr>
              <p:nvPr/>
            </p:nvSpPr>
            <p:spPr bwMode="auto">
              <a:xfrm>
                <a:off x="3470" y="2404"/>
                <a:ext cx="0" cy="26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0" name="Line 334"/>
              <p:cNvSpPr>
                <a:spLocks noChangeShapeType="1"/>
              </p:cNvSpPr>
              <p:nvPr/>
            </p:nvSpPr>
            <p:spPr bwMode="auto">
              <a:xfrm flipH="1">
                <a:off x="3442" y="2404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1" name="Line 335"/>
              <p:cNvSpPr>
                <a:spLocks noChangeShapeType="1"/>
              </p:cNvSpPr>
              <p:nvPr/>
            </p:nvSpPr>
            <p:spPr bwMode="auto">
              <a:xfrm>
                <a:off x="3470" y="2404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2" name="Rectangle 336"/>
              <p:cNvSpPr>
                <a:spLocks noChangeArrowheads="1"/>
              </p:cNvSpPr>
              <p:nvPr/>
            </p:nvSpPr>
            <p:spPr bwMode="auto">
              <a:xfrm>
                <a:off x="3593" y="2291"/>
                <a:ext cx="9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3" name="Line 337"/>
              <p:cNvSpPr>
                <a:spLocks noChangeShapeType="1"/>
              </p:cNvSpPr>
              <p:nvPr/>
            </p:nvSpPr>
            <p:spPr bwMode="auto">
              <a:xfrm flipV="1">
                <a:off x="3632" y="2301"/>
                <a:ext cx="2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4" name="Line 338"/>
              <p:cNvSpPr>
                <a:spLocks noChangeShapeType="1"/>
              </p:cNvSpPr>
              <p:nvPr/>
            </p:nvSpPr>
            <p:spPr bwMode="auto">
              <a:xfrm>
                <a:off x="3632" y="2326"/>
                <a:ext cx="2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5" name="Line 339"/>
              <p:cNvSpPr>
                <a:spLocks noChangeShapeType="1"/>
              </p:cNvSpPr>
              <p:nvPr/>
            </p:nvSpPr>
            <p:spPr bwMode="auto">
              <a:xfrm flipH="1">
                <a:off x="3604" y="2326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6" name="Line 340"/>
              <p:cNvSpPr>
                <a:spLocks noChangeShapeType="1"/>
              </p:cNvSpPr>
              <p:nvPr/>
            </p:nvSpPr>
            <p:spPr bwMode="auto">
              <a:xfrm>
                <a:off x="3632" y="2326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7" name="Rectangle 341"/>
              <p:cNvSpPr>
                <a:spLocks noChangeArrowheads="1"/>
              </p:cNvSpPr>
              <p:nvPr/>
            </p:nvSpPr>
            <p:spPr bwMode="auto">
              <a:xfrm>
                <a:off x="3746" y="2284"/>
                <a:ext cx="97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8" name="Line 342"/>
              <p:cNvSpPr>
                <a:spLocks noChangeShapeType="1"/>
              </p:cNvSpPr>
              <p:nvPr/>
            </p:nvSpPr>
            <p:spPr bwMode="auto">
              <a:xfrm flipV="1">
                <a:off x="3785" y="2291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9" name="Line 343"/>
              <p:cNvSpPr>
                <a:spLocks noChangeShapeType="1"/>
              </p:cNvSpPr>
              <p:nvPr/>
            </p:nvSpPr>
            <p:spPr bwMode="auto">
              <a:xfrm>
                <a:off x="3785" y="2318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0" name="Line 344"/>
              <p:cNvSpPr>
                <a:spLocks noChangeShapeType="1"/>
              </p:cNvSpPr>
              <p:nvPr/>
            </p:nvSpPr>
            <p:spPr bwMode="auto">
              <a:xfrm flipH="1">
                <a:off x="3757" y="2318"/>
                <a:ext cx="28" cy="2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1" name="Line 345"/>
              <p:cNvSpPr>
                <a:spLocks noChangeShapeType="1"/>
              </p:cNvSpPr>
              <p:nvPr/>
            </p:nvSpPr>
            <p:spPr bwMode="auto">
              <a:xfrm>
                <a:off x="3785" y="2318"/>
                <a:ext cx="28" cy="2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3" name="Line 347"/>
              <p:cNvSpPr>
                <a:spLocks noChangeShapeType="1"/>
              </p:cNvSpPr>
              <p:nvPr/>
            </p:nvSpPr>
            <p:spPr bwMode="auto">
              <a:xfrm flipV="1">
                <a:off x="5074" y="2379"/>
                <a:ext cx="2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4" name="Line 348"/>
              <p:cNvSpPr>
                <a:spLocks noChangeShapeType="1"/>
              </p:cNvSpPr>
              <p:nvPr/>
            </p:nvSpPr>
            <p:spPr bwMode="auto">
              <a:xfrm>
                <a:off x="5074" y="2404"/>
                <a:ext cx="2" cy="26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5" name="Line 349"/>
              <p:cNvSpPr>
                <a:spLocks noChangeShapeType="1"/>
              </p:cNvSpPr>
              <p:nvPr/>
            </p:nvSpPr>
            <p:spPr bwMode="auto">
              <a:xfrm flipH="1">
                <a:off x="5046" y="2404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6" name="Line 350"/>
              <p:cNvSpPr>
                <a:spLocks noChangeShapeType="1"/>
              </p:cNvSpPr>
              <p:nvPr/>
            </p:nvSpPr>
            <p:spPr bwMode="auto">
              <a:xfrm>
                <a:off x="5074" y="2404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7" name="Rectangle 351"/>
              <p:cNvSpPr>
                <a:spLocks noChangeArrowheads="1"/>
              </p:cNvSpPr>
              <p:nvPr/>
            </p:nvSpPr>
            <p:spPr bwMode="auto">
              <a:xfrm>
                <a:off x="3146" y="1598"/>
                <a:ext cx="38" cy="1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8" name="Rectangle 352"/>
              <p:cNvSpPr>
                <a:spLocks noChangeArrowheads="1"/>
              </p:cNvSpPr>
              <p:nvPr/>
            </p:nvSpPr>
            <p:spPr bwMode="auto">
              <a:xfrm>
                <a:off x="3184" y="2153"/>
                <a:ext cx="38" cy="17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9" name="Rectangle 353"/>
              <p:cNvSpPr>
                <a:spLocks noChangeArrowheads="1"/>
              </p:cNvSpPr>
              <p:nvPr/>
            </p:nvSpPr>
            <p:spPr bwMode="auto">
              <a:xfrm>
                <a:off x="3222" y="2361"/>
                <a:ext cx="38" cy="1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0" name="Rectangle 354"/>
              <p:cNvSpPr>
                <a:spLocks noChangeArrowheads="1"/>
              </p:cNvSpPr>
              <p:nvPr/>
            </p:nvSpPr>
            <p:spPr bwMode="auto">
              <a:xfrm>
                <a:off x="3308" y="2345"/>
                <a:ext cx="39" cy="1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1" name="Rectangle 355"/>
              <p:cNvSpPr>
                <a:spLocks noChangeArrowheads="1"/>
              </p:cNvSpPr>
              <p:nvPr/>
            </p:nvSpPr>
            <p:spPr bwMode="auto">
              <a:xfrm>
                <a:off x="3632" y="2396"/>
                <a:ext cx="38" cy="17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2" name="Rectangle 356"/>
              <p:cNvSpPr>
                <a:spLocks noChangeArrowheads="1"/>
              </p:cNvSpPr>
              <p:nvPr/>
            </p:nvSpPr>
            <p:spPr bwMode="auto">
              <a:xfrm>
                <a:off x="3785" y="2347"/>
                <a:ext cx="38" cy="17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4" name="Rectangle 358"/>
              <p:cNvSpPr>
                <a:spLocks noChangeArrowheads="1"/>
              </p:cNvSpPr>
              <p:nvPr/>
            </p:nvSpPr>
            <p:spPr bwMode="auto">
              <a:xfrm>
                <a:off x="3115" y="2430"/>
                <a:ext cx="75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0</a:t>
                </a:r>
                <a:endParaRPr lang="fr-FR" altLang="fr-FR" sz="1600"/>
              </a:p>
            </p:txBody>
          </p:sp>
          <p:sp>
            <p:nvSpPr>
              <p:cNvPr id="291175" name="Rectangle 359"/>
              <p:cNvSpPr>
                <a:spLocks noChangeArrowheads="1"/>
              </p:cNvSpPr>
              <p:nvPr/>
            </p:nvSpPr>
            <p:spPr bwMode="auto">
              <a:xfrm>
                <a:off x="3518" y="2430"/>
                <a:ext cx="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5</a:t>
                </a:r>
                <a:endParaRPr lang="fr-FR" altLang="fr-FR" sz="1600"/>
              </a:p>
            </p:txBody>
          </p:sp>
          <p:sp>
            <p:nvSpPr>
              <p:cNvPr id="291176" name="Rectangle 360"/>
              <p:cNvSpPr>
                <a:spLocks noChangeArrowheads="1"/>
              </p:cNvSpPr>
              <p:nvPr/>
            </p:nvSpPr>
            <p:spPr bwMode="auto">
              <a:xfrm>
                <a:off x="3890" y="2430"/>
                <a:ext cx="14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10</a:t>
                </a:r>
                <a:endParaRPr lang="fr-FR" altLang="fr-FR" sz="1600"/>
              </a:p>
            </p:txBody>
          </p:sp>
          <p:sp>
            <p:nvSpPr>
              <p:cNvPr id="291177" name="Rectangle 361"/>
              <p:cNvSpPr>
                <a:spLocks noChangeArrowheads="1"/>
              </p:cNvSpPr>
              <p:nvPr/>
            </p:nvSpPr>
            <p:spPr bwMode="auto">
              <a:xfrm>
                <a:off x="4291" y="2430"/>
                <a:ext cx="14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15</a:t>
                </a:r>
                <a:endParaRPr lang="fr-FR" altLang="fr-FR" sz="1600"/>
              </a:p>
            </p:txBody>
          </p:sp>
          <p:sp>
            <p:nvSpPr>
              <p:cNvPr id="291178" name="Rectangle 362"/>
              <p:cNvSpPr>
                <a:spLocks noChangeArrowheads="1"/>
              </p:cNvSpPr>
              <p:nvPr/>
            </p:nvSpPr>
            <p:spPr bwMode="auto">
              <a:xfrm>
                <a:off x="4692" y="2430"/>
                <a:ext cx="14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20</a:t>
                </a:r>
                <a:endParaRPr lang="fr-FR" altLang="fr-FR" sz="1600"/>
              </a:p>
            </p:txBody>
          </p:sp>
        </p:grpSp>
        <p:sp>
          <p:nvSpPr>
            <p:cNvPr id="291179" name="Rectangle 363"/>
            <p:cNvSpPr>
              <a:spLocks noChangeArrowheads="1"/>
            </p:cNvSpPr>
            <p:nvPr/>
          </p:nvSpPr>
          <p:spPr bwMode="auto">
            <a:xfrm>
              <a:off x="4996" y="240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dirty="0" smtClean="0">
                  <a:solidFill>
                    <a:srgbClr val="000000"/>
                  </a:solidFill>
                </a:rPr>
                <a:t>Time </a:t>
              </a:r>
              <a:r>
                <a:rPr lang="fr-FR" altLang="fr-FR" sz="1600" dirty="0">
                  <a:solidFill>
                    <a:srgbClr val="000000"/>
                  </a:solidFill>
                </a:rPr>
                <a:t>(h</a:t>
              </a:r>
              <a:r>
                <a:rPr lang="fr-FR" altLang="fr-FR" sz="1400" dirty="0">
                  <a:solidFill>
                    <a:srgbClr val="000000"/>
                  </a:solidFill>
                </a:rPr>
                <a:t>)</a:t>
              </a:r>
              <a:endParaRPr lang="fr-FR" altLang="fr-FR" sz="1400" dirty="0"/>
            </a:p>
          </p:txBody>
        </p:sp>
      </p:grpSp>
      <p:grpSp>
        <p:nvGrpSpPr>
          <p:cNvPr id="291739" name="Group 923"/>
          <p:cNvGrpSpPr>
            <a:grpSpLocks/>
          </p:cNvGrpSpPr>
          <p:nvPr/>
        </p:nvGrpSpPr>
        <p:grpSpPr bwMode="auto">
          <a:xfrm>
            <a:off x="871027" y="3345509"/>
            <a:ext cx="4006851" cy="2620962"/>
            <a:chOff x="340" y="2659"/>
            <a:chExt cx="2524" cy="1651"/>
          </a:xfrm>
        </p:grpSpPr>
        <p:sp>
          <p:nvSpPr>
            <p:cNvPr id="291668" name="Rectangle 852"/>
            <p:cNvSpPr>
              <a:spLocks noChangeArrowheads="1"/>
            </p:cNvSpPr>
            <p:nvPr/>
          </p:nvSpPr>
          <p:spPr bwMode="auto">
            <a:xfrm>
              <a:off x="2387" y="4147"/>
              <a:ext cx="47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dirty="0" smtClean="0">
                  <a:solidFill>
                    <a:srgbClr val="000000"/>
                  </a:solidFill>
                </a:rPr>
                <a:t>Time </a:t>
              </a:r>
              <a:r>
                <a:rPr lang="fr-FR" altLang="fr-FR" sz="1600" dirty="0">
                  <a:solidFill>
                    <a:srgbClr val="000000"/>
                  </a:solidFill>
                </a:rPr>
                <a:t>(h)</a:t>
              </a:r>
              <a:endParaRPr lang="fr-FR" altLang="fr-FR" sz="1600" dirty="0"/>
            </a:p>
          </p:txBody>
        </p:sp>
        <p:sp>
          <p:nvSpPr>
            <p:cNvPr id="291669" name="Rectangle 853"/>
            <p:cNvSpPr>
              <a:spLocks noChangeArrowheads="1"/>
            </p:cNvSpPr>
            <p:nvPr/>
          </p:nvSpPr>
          <p:spPr bwMode="auto">
            <a:xfrm>
              <a:off x="995" y="2659"/>
              <a:ext cx="1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2400" dirty="0" smtClean="0">
                  <a:solidFill>
                    <a:srgbClr val="FF6600"/>
                  </a:solidFill>
                </a:rPr>
                <a:t>High </a:t>
              </a:r>
              <a:r>
                <a:rPr lang="fr-FR" altLang="fr-FR" sz="2400" dirty="0">
                  <a:solidFill>
                    <a:srgbClr val="FF6600"/>
                  </a:solidFill>
                </a:rPr>
                <a:t>inoculum</a:t>
              </a:r>
            </a:p>
          </p:txBody>
        </p:sp>
        <p:grpSp>
          <p:nvGrpSpPr>
            <p:cNvPr id="291736" name="Group 920"/>
            <p:cNvGrpSpPr>
              <a:grpSpLocks/>
            </p:cNvGrpSpPr>
            <p:nvPr/>
          </p:nvGrpSpPr>
          <p:grpSpPr bwMode="auto">
            <a:xfrm>
              <a:off x="340" y="2750"/>
              <a:ext cx="2268" cy="1560"/>
              <a:chOff x="263" y="2667"/>
              <a:chExt cx="2391" cy="1645"/>
            </a:xfrm>
          </p:grpSpPr>
          <p:sp>
            <p:nvSpPr>
              <p:cNvPr id="291455" name="Line 639"/>
              <p:cNvSpPr>
                <a:spLocks noChangeShapeType="1"/>
              </p:cNvSpPr>
              <p:nvPr/>
            </p:nvSpPr>
            <p:spPr bwMode="auto">
              <a:xfrm>
                <a:off x="625" y="3952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56" name="Line 640"/>
              <p:cNvSpPr>
                <a:spLocks noChangeShapeType="1"/>
              </p:cNvSpPr>
              <p:nvPr/>
            </p:nvSpPr>
            <p:spPr bwMode="auto">
              <a:xfrm>
                <a:off x="625" y="3783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57" name="Line 641"/>
              <p:cNvSpPr>
                <a:spLocks noChangeShapeType="1"/>
              </p:cNvSpPr>
              <p:nvPr/>
            </p:nvSpPr>
            <p:spPr bwMode="auto">
              <a:xfrm>
                <a:off x="625" y="3623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58" name="Line 642"/>
              <p:cNvSpPr>
                <a:spLocks noChangeShapeType="1"/>
              </p:cNvSpPr>
              <p:nvPr/>
            </p:nvSpPr>
            <p:spPr bwMode="auto">
              <a:xfrm>
                <a:off x="625" y="3463"/>
                <a:ext cx="1971" cy="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59" name="Line 643"/>
              <p:cNvSpPr>
                <a:spLocks noChangeShapeType="1"/>
              </p:cNvSpPr>
              <p:nvPr/>
            </p:nvSpPr>
            <p:spPr bwMode="auto">
              <a:xfrm>
                <a:off x="625" y="3294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0" name="Line 644"/>
              <p:cNvSpPr>
                <a:spLocks noChangeShapeType="1"/>
              </p:cNvSpPr>
              <p:nvPr/>
            </p:nvSpPr>
            <p:spPr bwMode="auto">
              <a:xfrm>
                <a:off x="625" y="3133"/>
                <a:ext cx="1971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1" name="Line 645"/>
              <p:cNvSpPr>
                <a:spLocks noChangeShapeType="1"/>
              </p:cNvSpPr>
              <p:nvPr/>
            </p:nvSpPr>
            <p:spPr bwMode="auto">
              <a:xfrm>
                <a:off x="625" y="2965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2" name="Line 646"/>
              <p:cNvSpPr>
                <a:spLocks noChangeShapeType="1"/>
              </p:cNvSpPr>
              <p:nvPr/>
            </p:nvSpPr>
            <p:spPr bwMode="auto">
              <a:xfrm>
                <a:off x="625" y="2803"/>
                <a:ext cx="1971" cy="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3" name="Line 647"/>
              <p:cNvSpPr>
                <a:spLocks noChangeShapeType="1"/>
              </p:cNvSpPr>
              <p:nvPr/>
            </p:nvSpPr>
            <p:spPr bwMode="auto">
              <a:xfrm>
                <a:off x="625" y="2803"/>
                <a:ext cx="2" cy="13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4" name="Line 648"/>
              <p:cNvSpPr>
                <a:spLocks noChangeShapeType="1"/>
              </p:cNvSpPr>
              <p:nvPr/>
            </p:nvSpPr>
            <p:spPr bwMode="auto">
              <a:xfrm>
                <a:off x="595" y="4112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5" name="Line 649"/>
              <p:cNvSpPr>
                <a:spLocks noChangeShapeType="1"/>
              </p:cNvSpPr>
              <p:nvPr/>
            </p:nvSpPr>
            <p:spPr bwMode="auto">
              <a:xfrm>
                <a:off x="595" y="3952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6" name="Line 650"/>
              <p:cNvSpPr>
                <a:spLocks noChangeShapeType="1"/>
              </p:cNvSpPr>
              <p:nvPr/>
            </p:nvSpPr>
            <p:spPr bwMode="auto">
              <a:xfrm>
                <a:off x="595" y="3783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7" name="Line 651"/>
              <p:cNvSpPr>
                <a:spLocks noChangeShapeType="1"/>
              </p:cNvSpPr>
              <p:nvPr/>
            </p:nvSpPr>
            <p:spPr bwMode="auto">
              <a:xfrm>
                <a:off x="595" y="3623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8" name="Line 652"/>
              <p:cNvSpPr>
                <a:spLocks noChangeShapeType="1"/>
              </p:cNvSpPr>
              <p:nvPr/>
            </p:nvSpPr>
            <p:spPr bwMode="auto">
              <a:xfrm>
                <a:off x="595" y="3463"/>
                <a:ext cx="30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9" name="Line 653"/>
              <p:cNvSpPr>
                <a:spLocks noChangeShapeType="1"/>
              </p:cNvSpPr>
              <p:nvPr/>
            </p:nvSpPr>
            <p:spPr bwMode="auto">
              <a:xfrm>
                <a:off x="595" y="3294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0" name="Line 654"/>
              <p:cNvSpPr>
                <a:spLocks noChangeShapeType="1"/>
              </p:cNvSpPr>
              <p:nvPr/>
            </p:nvSpPr>
            <p:spPr bwMode="auto">
              <a:xfrm>
                <a:off x="595" y="3133"/>
                <a:ext cx="30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1" name="Line 655"/>
              <p:cNvSpPr>
                <a:spLocks noChangeShapeType="1"/>
              </p:cNvSpPr>
              <p:nvPr/>
            </p:nvSpPr>
            <p:spPr bwMode="auto">
              <a:xfrm>
                <a:off x="595" y="2965"/>
                <a:ext cx="30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2" name="Line 656"/>
              <p:cNvSpPr>
                <a:spLocks noChangeShapeType="1"/>
              </p:cNvSpPr>
              <p:nvPr/>
            </p:nvSpPr>
            <p:spPr bwMode="auto">
              <a:xfrm>
                <a:off x="595" y="2803"/>
                <a:ext cx="30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3" name="Line 657"/>
              <p:cNvSpPr>
                <a:spLocks noChangeShapeType="1"/>
              </p:cNvSpPr>
              <p:nvPr/>
            </p:nvSpPr>
            <p:spPr bwMode="auto">
              <a:xfrm>
                <a:off x="625" y="4112"/>
                <a:ext cx="197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4" name="Line 658"/>
              <p:cNvSpPr>
                <a:spLocks noChangeShapeType="1"/>
              </p:cNvSpPr>
              <p:nvPr/>
            </p:nvSpPr>
            <p:spPr bwMode="auto">
              <a:xfrm flipV="1">
                <a:off x="625" y="4112"/>
                <a:ext cx="2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5" name="Line 659"/>
              <p:cNvSpPr>
                <a:spLocks noChangeShapeType="1"/>
              </p:cNvSpPr>
              <p:nvPr/>
            </p:nvSpPr>
            <p:spPr bwMode="auto">
              <a:xfrm flipV="1">
                <a:off x="1035" y="4112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6" name="Line 660"/>
              <p:cNvSpPr>
                <a:spLocks noChangeShapeType="1"/>
              </p:cNvSpPr>
              <p:nvPr/>
            </p:nvSpPr>
            <p:spPr bwMode="auto">
              <a:xfrm flipV="1">
                <a:off x="1445" y="4112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7" name="Line 661"/>
              <p:cNvSpPr>
                <a:spLocks noChangeShapeType="1"/>
              </p:cNvSpPr>
              <p:nvPr/>
            </p:nvSpPr>
            <p:spPr bwMode="auto">
              <a:xfrm flipV="1">
                <a:off x="1853" y="4112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8" name="Line 662"/>
              <p:cNvSpPr>
                <a:spLocks noChangeShapeType="1"/>
              </p:cNvSpPr>
              <p:nvPr/>
            </p:nvSpPr>
            <p:spPr bwMode="auto">
              <a:xfrm flipV="1">
                <a:off x="2264" y="4112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9" name="Freeform 663"/>
              <p:cNvSpPr>
                <a:spLocks/>
              </p:cNvSpPr>
              <p:nvPr/>
            </p:nvSpPr>
            <p:spPr bwMode="auto">
              <a:xfrm>
                <a:off x="625" y="2902"/>
                <a:ext cx="1971" cy="98"/>
              </a:xfrm>
              <a:custGeom>
                <a:avLst/>
                <a:gdLst>
                  <a:gd name="T0" fmla="*/ 0 w 202"/>
                  <a:gd name="T1" fmla="*/ 11 h 11"/>
                  <a:gd name="T2" fmla="*/ 4 w 202"/>
                  <a:gd name="T3" fmla="*/ 8 h 11"/>
                  <a:gd name="T4" fmla="*/ 8 w 202"/>
                  <a:gd name="T5" fmla="*/ 9 h 11"/>
                  <a:gd name="T6" fmla="*/ 17 w 202"/>
                  <a:gd name="T7" fmla="*/ 8 h 11"/>
                  <a:gd name="T8" fmla="*/ 34 w 202"/>
                  <a:gd name="T9" fmla="*/ 7 h 11"/>
                  <a:gd name="T10" fmla="*/ 51 w 202"/>
                  <a:gd name="T11" fmla="*/ 0 h 11"/>
                  <a:gd name="T12" fmla="*/ 67 w 202"/>
                  <a:gd name="T13" fmla="*/ 5 h 11"/>
                  <a:gd name="T14" fmla="*/ 202 w 202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11">
                    <a:moveTo>
                      <a:pt x="0" y="11"/>
                    </a:moveTo>
                    <a:lnTo>
                      <a:pt x="4" y="8"/>
                    </a:lnTo>
                    <a:lnTo>
                      <a:pt x="8" y="9"/>
                    </a:lnTo>
                    <a:lnTo>
                      <a:pt x="17" y="8"/>
                    </a:lnTo>
                    <a:lnTo>
                      <a:pt x="34" y="7"/>
                    </a:lnTo>
                    <a:lnTo>
                      <a:pt x="51" y="0"/>
                    </a:lnTo>
                    <a:lnTo>
                      <a:pt x="67" y="5"/>
                    </a:lnTo>
                    <a:lnTo>
                      <a:pt x="202" y="6"/>
                    </a:lnTo>
                  </a:path>
                </a:pathLst>
              </a:custGeom>
              <a:noFill/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0" name="Freeform 664"/>
              <p:cNvSpPr>
                <a:spLocks/>
              </p:cNvSpPr>
              <p:nvPr/>
            </p:nvSpPr>
            <p:spPr bwMode="auto">
              <a:xfrm>
                <a:off x="625" y="2973"/>
                <a:ext cx="1971" cy="71"/>
              </a:xfrm>
              <a:custGeom>
                <a:avLst/>
                <a:gdLst>
                  <a:gd name="T0" fmla="*/ 0 w 202"/>
                  <a:gd name="T1" fmla="*/ 3 h 8"/>
                  <a:gd name="T2" fmla="*/ 4 w 202"/>
                  <a:gd name="T3" fmla="*/ 3 h 8"/>
                  <a:gd name="T4" fmla="*/ 8 w 202"/>
                  <a:gd name="T5" fmla="*/ 8 h 8"/>
                  <a:gd name="T6" fmla="*/ 17 w 202"/>
                  <a:gd name="T7" fmla="*/ 1 h 8"/>
                  <a:gd name="T8" fmla="*/ 34 w 202"/>
                  <a:gd name="T9" fmla="*/ 1 h 8"/>
                  <a:gd name="T10" fmla="*/ 51 w 202"/>
                  <a:gd name="T11" fmla="*/ 1 h 8"/>
                  <a:gd name="T12" fmla="*/ 67 w 202"/>
                  <a:gd name="T13" fmla="*/ 1 h 8"/>
                  <a:gd name="T14" fmla="*/ 202 w 20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8">
                    <a:moveTo>
                      <a:pt x="0" y="3"/>
                    </a:moveTo>
                    <a:lnTo>
                      <a:pt x="4" y="3"/>
                    </a:lnTo>
                    <a:lnTo>
                      <a:pt x="8" y="8"/>
                    </a:lnTo>
                    <a:lnTo>
                      <a:pt x="17" y="1"/>
                    </a:lnTo>
                    <a:lnTo>
                      <a:pt x="34" y="1"/>
                    </a:lnTo>
                    <a:lnTo>
                      <a:pt x="51" y="1"/>
                    </a:lnTo>
                    <a:lnTo>
                      <a:pt x="67" y="1"/>
                    </a:lnTo>
                    <a:lnTo>
                      <a:pt x="202" y="0"/>
                    </a:lnTo>
                  </a:path>
                </a:pathLst>
              </a:custGeom>
              <a:noFill/>
              <a:ln w="1428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1" name="Freeform 665"/>
              <p:cNvSpPr>
                <a:spLocks/>
              </p:cNvSpPr>
              <p:nvPr/>
            </p:nvSpPr>
            <p:spPr bwMode="auto">
              <a:xfrm>
                <a:off x="625" y="2947"/>
                <a:ext cx="1971" cy="53"/>
              </a:xfrm>
              <a:custGeom>
                <a:avLst/>
                <a:gdLst>
                  <a:gd name="T0" fmla="*/ 0 w 202"/>
                  <a:gd name="T1" fmla="*/ 5 h 6"/>
                  <a:gd name="T2" fmla="*/ 4 w 202"/>
                  <a:gd name="T3" fmla="*/ 4 h 6"/>
                  <a:gd name="T4" fmla="*/ 8 w 202"/>
                  <a:gd name="T5" fmla="*/ 6 h 6"/>
                  <a:gd name="T6" fmla="*/ 17 w 202"/>
                  <a:gd name="T7" fmla="*/ 6 h 6"/>
                  <a:gd name="T8" fmla="*/ 34 w 202"/>
                  <a:gd name="T9" fmla="*/ 6 h 6"/>
                  <a:gd name="T10" fmla="*/ 51 w 202"/>
                  <a:gd name="T11" fmla="*/ 2 h 6"/>
                  <a:gd name="T12" fmla="*/ 67 w 202"/>
                  <a:gd name="T13" fmla="*/ 3 h 6"/>
                  <a:gd name="T14" fmla="*/ 202 w 20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6">
                    <a:moveTo>
                      <a:pt x="0" y="5"/>
                    </a:moveTo>
                    <a:lnTo>
                      <a:pt x="4" y="4"/>
                    </a:lnTo>
                    <a:lnTo>
                      <a:pt x="8" y="6"/>
                    </a:lnTo>
                    <a:lnTo>
                      <a:pt x="17" y="6"/>
                    </a:lnTo>
                    <a:lnTo>
                      <a:pt x="34" y="6"/>
                    </a:lnTo>
                    <a:lnTo>
                      <a:pt x="51" y="2"/>
                    </a:lnTo>
                    <a:lnTo>
                      <a:pt x="67" y="3"/>
                    </a:lnTo>
                    <a:lnTo>
                      <a:pt x="202" y="0"/>
                    </a:lnTo>
                  </a:path>
                </a:pathLst>
              </a:custGeom>
              <a:noFill/>
              <a:ln w="14288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2" name="Freeform 666"/>
              <p:cNvSpPr>
                <a:spLocks/>
              </p:cNvSpPr>
              <p:nvPr/>
            </p:nvSpPr>
            <p:spPr bwMode="auto">
              <a:xfrm>
                <a:off x="625" y="2973"/>
                <a:ext cx="1971" cy="27"/>
              </a:xfrm>
              <a:custGeom>
                <a:avLst/>
                <a:gdLst>
                  <a:gd name="T0" fmla="*/ 0 w 202"/>
                  <a:gd name="T1" fmla="*/ 3 h 3"/>
                  <a:gd name="T2" fmla="*/ 4 w 202"/>
                  <a:gd name="T3" fmla="*/ 1 h 3"/>
                  <a:gd name="T4" fmla="*/ 8 w 202"/>
                  <a:gd name="T5" fmla="*/ 3 h 3"/>
                  <a:gd name="T6" fmla="*/ 17 w 202"/>
                  <a:gd name="T7" fmla="*/ 2 h 3"/>
                  <a:gd name="T8" fmla="*/ 34 w 202"/>
                  <a:gd name="T9" fmla="*/ 3 h 3"/>
                  <a:gd name="T10" fmla="*/ 51 w 202"/>
                  <a:gd name="T11" fmla="*/ 0 h 3"/>
                  <a:gd name="T12" fmla="*/ 67 w 202"/>
                  <a:gd name="T13" fmla="*/ 3 h 3"/>
                  <a:gd name="T14" fmla="*/ 202 w 20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3">
                    <a:moveTo>
                      <a:pt x="0" y="3"/>
                    </a:moveTo>
                    <a:lnTo>
                      <a:pt x="4" y="1"/>
                    </a:lnTo>
                    <a:lnTo>
                      <a:pt x="8" y="3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1" y="0"/>
                    </a:lnTo>
                    <a:lnTo>
                      <a:pt x="67" y="3"/>
                    </a:lnTo>
                    <a:lnTo>
                      <a:pt x="202" y="2"/>
                    </a:lnTo>
                  </a:path>
                </a:pathLst>
              </a:custGeom>
              <a:noFill/>
              <a:ln w="28575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3" name="Freeform 667"/>
              <p:cNvSpPr>
                <a:spLocks/>
              </p:cNvSpPr>
              <p:nvPr/>
            </p:nvSpPr>
            <p:spPr bwMode="auto">
              <a:xfrm>
                <a:off x="625" y="2991"/>
                <a:ext cx="1971" cy="45"/>
              </a:xfrm>
              <a:custGeom>
                <a:avLst/>
                <a:gdLst>
                  <a:gd name="T0" fmla="*/ 0 w 202"/>
                  <a:gd name="T1" fmla="*/ 0 h 5"/>
                  <a:gd name="T2" fmla="*/ 4 w 202"/>
                  <a:gd name="T3" fmla="*/ 0 h 5"/>
                  <a:gd name="T4" fmla="*/ 8 w 202"/>
                  <a:gd name="T5" fmla="*/ 5 h 5"/>
                  <a:gd name="T6" fmla="*/ 17 w 202"/>
                  <a:gd name="T7" fmla="*/ 3 h 5"/>
                  <a:gd name="T8" fmla="*/ 34 w 202"/>
                  <a:gd name="T9" fmla="*/ 3 h 5"/>
                  <a:gd name="T10" fmla="*/ 51 w 202"/>
                  <a:gd name="T11" fmla="*/ 3 h 5"/>
                  <a:gd name="T12" fmla="*/ 67 w 202"/>
                  <a:gd name="T13" fmla="*/ 0 h 5"/>
                  <a:gd name="T14" fmla="*/ 202 w 20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5">
                    <a:moveTo>
                      <a:pt x="0" y="0"/>
                    </a:moveTo>
                    <a:lnTo>
                      <a:pt x="4" y="0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34" y="3"/>
                    </a:lnTo>
                    <a:lnTo>
                      <a:pt x="51" y="3"/>
                    </a:lnTo>
                    <a:lnTo>
                      <a:pt x="67" y="0"/>
                    </a:lnTo>
                    <a:lnTo>
                      <a:pt x="202" y="5"/>
                    </a:lnTo>
                  </a:path>
                </a:pathLst>
              </a:custGeom>
              <a:noFill/>
              <a:ln w="14288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4" name="Freeform 668"/>
              <p:cNvSpPr>
                <a:spLocks/>
              </p:cNvSpPr>
              <p:nvPr/>
            </p:nvSpPr>
            <p:spPr bwMode="auto">
              <a:xfrm>
                <a:off x="625" y="2991"/>
                <a:ext cx="1971" cy="223"/>
              </a:xfrm>
              <a:custGeom>
                <a:avLst/>
                <a:gdLst>
                  <a:gd name="T0" fmla="*/ 0 w 202"/>
                  <a:gd name="T1" fmla="*/ 0 h 25"/>
                  <a:gd name="T2" fmla="*/ 4 w 202"/>
                  <a:gd name="T3" fmla="*/ 6 h 25"/>
                  <a:gd name="T4" fmla="*/ 8 w 202"/>
                  <a:gd name="T5" fmla="*/ 15 h 25"/>
                  <a:gd name="T6" fmla="*/ 17 w 202"/>
                  <a:gd name="T7" fmla="*/ 17 h 25"/>
                  <a:gd name="T8" fmla="*/ 34 w 202"/>
                  <a:gd name="T9" fmla="*/ 20 h 25"/>
                  <a:gd name="T10" fmla="*/ 51 w 202"/>
                  <a:gd name="T11" fmla="*/ 15 h 25"/>
                  <a:gd name="T12" fmla="*/ 67 w 202"/>
                  <a:gd name="T13" fmla="*/ 20 h 25"/>
                  <a:gd name="T14" fmla="*/ 202 w 202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5">
                    <a:moveTo>
                      <a:pt x="0" y="0"/>
                    </a:moveTo>
                    <a:lnTo>
                      <a:pt x="4" y="6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34" y="20"/>
                    </a:lnTo>
                    <a:lnTo>
                      <a:pt x="51" y="15"/>
                    </a:lnTo>
                    <a:lnTo>
                      <a:pt x="67" y="20"/>
                    </a:lnTo>
                    <a:lnTo>
                      <a:pt x="202" y="25"/>
                    </a:lnTo>
                  </a:path>
                </a:pathLst>
              </a:custGeom>
              <a:noFill/>
              <a:ln w="14288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5" name="Freeform 669"/>
              <p:cNvSpPr>
                <a:spLocks/>
              </p:cNvSpPr>
              <p:nvPr/>
            </p:nvSpPr>
            <p:spPr bwMode="auto">
              <a:xfrm>
                <a:off x="625" y="2973"/>
                <a:ext cx="1971" cy="561"/>
              </a:xfrm>
              <a:custGeom>
                <a:avLst/>
                <a:gdLst>
                  <a:gd name="T0" fmla="*/ 0 w 202"/>
                  <a:gd name="T1" fmla="*/ 0 h 63"/>
                  <a:gd name="T2" fmla="*/ 4 w 202"/>
                  <a:gd name="T3" fmla="*/ 20 h 63"/>
                  <a:gd name="T4" fmla="*/ 8 w 202"/>
                  <a:gd name="T5" fmla="*/ 41 h 63"/>
                  <a:gd name="T6" fmla="*/ 17 w 202"/>
                  <a:gd name="T7" fmla="*/ 45 h 63"/>
                  <a:gd name="T8" fmla="*/ 34 w 202"/>
                  <a:gd name="T9" fmla="*/ 56 h 63"/>
                  <a:gd name="T10" fmla="*/ 51 w 202"/>
                  <a:gd name="T11" fmla="*/ 51 h 63"/>
                  <a:gd name="T12" fmla="*/ 67 w 202"/>
                  <a:gd name="T13" fmla="*/ 63 h 63"/>
                  <a:gd name="T14" fmla="*/ 202 w 202"/>
                  <a:gd name="T15" fmla="*/ 5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63">
                    <a:moveTo>
                      <a:pt x="0" y="0"/>
                    </a:moveTo>
                    <a:lnTo>
                      <a:pt x="4" y="20"/>
                    </a:lnTo>
                    <a:lnTo>
                      <a:pt x="8" y="41"/>
                    </a:lnTo>
                    <a:lnTo>
                      <a:pt x="17" y="45"/>
                    </a:lnTo>
                    <a:lnTo>
                      <a:pt x="34" y="56"/>
                    </a:lnTo>
                    <a:lnTo>
                      <a:pt x="51" y="51"/>
                    </a:lnTo>
                    <a:lnTo>
                      <a:pt x="67" y="63"/>
                    </a:lnTo>
                    <a:lnTo>
                      <a:pt x="202" y="56"/>
                    </a:lnTo>
                  </a:path>
                </a:pathLst>
              </a:custGeom>
              <a:noFill/>
              <a:ln w="14288">
                <a:solidFill>
                  <a:srgbClr val="0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6" name="Freeform 670"/>
              <p:cNvSpPr>
                <a:spLocks/>
              </p:cNvSpPr>
              <p:nvPr/>
            </p:nvSpPr>
            <p:spPr bwMode="auto">
              <a:xfrm>
                <a:off x="625" y="3018"/>
                <a:ext cx="1971" cy="757"/>
              </a:xfrm>
              <a:custGeom>
                <a:avLst/>
                <a:gdLst>
                  <a:gd name="T0" fmla="*/ 0 w 202"/>
                  <a:gd name="T1" fmla="*/ 0 h 85"/>
                  <a:gd name="T2" fmla="*/ 4 w 202"/>
                  <a:gd name="T3" fmla="*/ 48 h 85"/>
                  <a:gd name="T4" fmla="*/ 8 w 202"/>
                  <a:gd name="T5" fmla="*/ 56 h 85"/>
                  <a:gd name="T6" fmla="*/ 17 w 202"/>
                  <a:gd name="T7" fmla="*/ 58 h 85"/>
                  <a:gd name="T8" fmla="*/ 34 w 202"/>
                  <a:gd name="T9" fmla="*/ 66 h 85"/>
                  <a:gd name="T10" fmla="*/ 51 w 202"/>
                  <a:gd name="T11" fmla="*/ 61 h 85"/>
                  <a:gd name="T12" fmla="*/ 67 w 202"/>
                  <a:gd name="T13" fmla="*/ 69 h 85"/>
                  <a:gd name="T14" fmla="*/ 202 w 20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85">
                    <a:moveTo>
                      <a:pt x="0" y="0"/>
                    </a:moveTo>
                    <a:lnTo>
                      <a:pt x="4" y="48"/>
                    </a:lnTo>
                    <a:lnTo>
                      <a:pt x="8" y="56"/>
                    </a:lnTo>
                    <a:lnTo>
                      <a:pt x="17" y="58"/>
                    </a:lnTo>
                    <a:lnTo>
                      <a:pt x="34" y="66"/>
                    </a:lnTo>
                    <a:lnTo>
                      <a:pt x="51" y="61"/>
                    </a:lnTo>
                    <a:lnTo>
                      <a:pt x="67" y="69"/>
                    </a:lnTo>
                    <a:lnTo>
                      <a:pt x="202" y="85"/>
                    </a:lnTo>
                  </a:path>
                </a:pathLst>
              </a:custGeom>
              <a:noFill/>
              <a:ln w="1428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7" name="Freeform 671"/>
              <p:cNvSpPr>
                <a:spLocks/>
              </p:cNvSpPr>
              <p:nvPr/>
            </p:nvSpPr>
            <p:spPr bwMode="auto">
              <a:xfrm>
                <a:off x="595" y="2973"/>
                <a:ext cx="60" cy="54"/>
              </a:xfrm>
              <a:custGeom>
                <a:avLst/>
                <a:gdLst>
                  <a:gd name="T0" fmla="*/ 26 w 52"/>
                  <a:gd name="T1" fmla="*/ 0 h 49"/>
                  <a:gd name="T2" fmla="*/ 52 w 52"/>
                  <a:gd name="T3" fmla="*/ 25 h 49"/>
                  <a:gd name="T4" fmla="*/ 26 w 52"/>
                  <a:gd name="T5" fmla="*/ 49 h 49"/>
                  <a:gd name="T6" fmla="*/ 0 w 52"/>
                  <a:gd name="T7" fmla="*/ 25 h 49"/>
                  <a:gd name="T8" fmla="*/ 26 w 5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9">
                    <a:moveTo>
                      <a:pt x="26" y="0"/>
                    </a:moveTo>
                    <a:lnTo>
                      <a:pt x="52" y="25"/>
                    </a:lnTo>
                    <a:lnTo>
                      <a:pt x="26" y="49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8" name="Freeform 672"/>
              <p:cNvSpPr>
                <a:spLocks/>
              </p:cNvSpPr>
              <p:nvPr/>
            </p:nvSpPr>
            <p:spPr bwMode="auto">
              <a:xfrm>
                <a:off x="636" y="2947"/>
                <a:ext cx="58" cy="53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4 h 49"/>
                  <a:gd name="T4" fmla="*/ 25 w 51"/>
                  <a:gd name="T5" fmla="*/ 49 h 49"/>
                  <a:gd name="T6" fmla="*/ 0 w 51"/>
                  <a:gd name="T7" fmla="*/ 24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9" name="Freeform 673"/>
              <p:cNvSpPr>
                <a:spLocks/>
              </p:cNvSpPr>
              <p:nvPr/>
            </p:nvSpPr>
            <p:spPr bwMode="auto">
              <a:xfrm>
                <a:off x="674" y="2955"/>
                <a:ext cx="58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4 h 49"/>
                  <a:gd name="T4" fmla="*/ 25 w 51"/>
                  <a:gd name="T5" fmla="*/ 49 h 49"/>
                  <a:gd name="T6" fmla="*/ 0 w 51"/>
                  <a:gd name="T7" fmla="*/ 24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0" name="Freeform 674"/>
              <p:cNvSpPr>
                <a:spLocks/>
              </p:cNvSpPr>
              <p:nvPr/>
            </p:nvSpPr>
            <p:spPr bwMode="auto">
              <a:xfrm>
                <a:off x="762" y="2947"/>
                <a:ext cx="59" cy="53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4 h 49"/>
                  <a:gd name="T4" fmla="*/ 25 w 51"/>
                  <a:gd name="T5" fmla="*/ 49 h 49"/>
                  <a:gd name="T6" fmla="*/ 0 w 51"/>
                  <a:gd name="T7" fmla="*/ 24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1" name="Freeform 675"/>
              <p:cNvSpPr>
                <a:spLocks/>
              </p:cNvSpPr>
              <p:nvPr/>
            </p:nvSpPr>
            <p:spPr bwMode="auto">
              <a:xfrm>
                <a:off x="927" y="2939"/>
                <a:ext cx="59" cy="52"/>
              </a:xfrm>
              <a:custGeom>
                <a:avLst/>
                <a:gdLst>
                  <a:gd name="T0" fmla="*/ 25 w 51"/>
                  <a:gd name="T1" fmla="*/ 0 h 48"/>
                  <a:gd name="T2" fmla="*/ 51 w 51"/>
                  <a:gd name="T3" fmla="*/ 24 h 48"/>
                  <a:gd name="T4" fmla="*/ 25 w 51"/>
                  <a:gd name="T5" fmla="*/ 48 h 48"/>
                  <a:gd name="T6" fmla="*/ 0 w 51"/>
                  <a:gd name="T7" fmla="*/ 24 h 48"/>
                  <a:gd name="T8" fmla="*/ 25 w 51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8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8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2" name="Freeform 676"/>
              <p:cNvSpPr>
                <a:spLocks/>
              </p:cNvSpPr>
              <p:nvPr/>
            </p:nvSpPr>
            <p:spPr bwMode="auto">
              <a:xfrm>
                <a:off x="1093" y="2876"/>
                <a:ext cx="59" cy="52"/>
              </a:xfrm>
              <a:custGeom>
                <a:avLst/>
                <a:gdLst>
                  <a:gd name="T0" fmla="*/ 26 w 51"/>
                  <a:gd name="T1" fmla="*/ 0 h 48"/>
                  <a:gd name="T2" fmla="*/ 51 w 51"/>
                  <a:gd name="T3" fmla="*/ 24 h 48"/>
                  <a:gd name="T4" fmla="*/ 26 w 51"/>
                  <a:gd name="T5" fmla="*/ 48 h 48"/>
                  <a:gd name="T6" fmla="*/ 0 w 51"/>
                  <a:gd name="T7" fmla="*/ 24 h 48"/>
                  <a:gd name="T8" fmla="*/ 26 w 51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8">
                    <a:moveTo>
                      <a:pt x="26" y="0"/>
                    </a:moveTo>
                    <a:lnTo>
                      <a:pt x="51" y="24"/>
                    </a:lnTo>
                    <a:lnTo>
                      <a:pt x="26" y="48"/>
                    </a:lnTo>
                    <a:lnTo>
                      <a:pt x="0" y="2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3" name="Freeform 677"/>
              <p:cNvSpPr>
                <a:spLocks/>
              </p:cNvSpPr>
              <p:nvPr/>
            </p:nvSpPr>
            <p:spPr bwMode="auto">
              <a:xfrm>
                <a:off x="1249" y="2920"/>
                <a:ext cx="59" cy="53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5 h 49"/>
                  <a:gd name="T4" fmla="*/ 25 w 51"/>
                  <a:gd name="T5" fmla="*/ 49 h 49"/>
                  <a:gd name="T6" fmla="*/ 0 w 51"/>
                  <a:gd name="T7" fmla="*/ 25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4" name="Freeform 678"/>
              <p:cNvSpPr>
                <a:spLocks/>
              </p:cNvSpPr>
              <p:nvPr/>
            </p:nvSpPr>
            <p:spPr bwMode="auto">
              <a:xfrm>
                <a:off x="2565" y="2928"/>
                <a:ext cx="59" cy="54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25 h 49"/>
                  <a:gd name="T4" fmla="*/ 26 w 51"/>
                  <a:gd name="T5" fmla="*/ 49 h 49"/>
                  <a:gd name="T6" fmla="*/ 0 w 51"/>
                  <a:gd name="T7" fmla="*/ 25 h 49"/>
                  <a:gd name="T8" fmla="*/ 26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25"/>
                    </a:lnTo>
                    <a:lnTo>
                      <a:pt x="26" y="49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5" name="Rectangle 679"/>
              <p:cNvSpPr>
                <a:spLocks noChangeArrowheads="1"/>
              </p:cNvSpPr>
              <p:nvPr/>
            </p:nvSpPr>
            <p:spPr bwMode="auto">
              <a:xfrm>
                <a:off x="595" y="2973"/>
                <a:ext cx="60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6" name="Rectangle 680"/>
              <p:cNvSpPr>
                <a:spLocks noChangeArrowheads="1"/>
              </p:cNvSpPr>
              <p:nvPr/>
            </p:nvSpPr>
            <p:spPr bwMode="auto">
              <a:xfrm>
                <a:off x="636" y="2973"/>
                <a:ext cx="58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7" name="Rectangle 681"/>
              <p:cNvSpPr>
                <a:spLocks noChangeArrowheads="1"/>
              </p:cNvSpPr>
              <p:nvPr/>
            </p:nvSpPr>
            <p:spPr bwMode="auto">
              <a:xfrm>
                <a:off x="674" y="3018"/>
                <a:ext cx="58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8" name="Rectangle 682"/>
              <p:cNvSpPr>
                <a:spLocks noChangeArrowheads="1"/>
              </p:cNvSpPr>
              <p:nvPr/>
            </p:nvSpPr>
            <p:spPr bwMode="auto">
              <a:xfrm>
                <a:off x="762" y="2955"/>
                <a:ext cx="59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9" name="Rectangle 683"/>
              <p:cNvSpPr>
                <a:spLocks noChangeArrowheads="1"/>
              </p:cNvSpPr>
              <p:nvPr/>
            </p:nvSpPr>
            <p:spPr bwMode="auto">
              <a:xfrm>
                <a:off x="927" y="2955"/>
                <a:ext cx="59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0" name="Rectangle 684"/>
              <p:cNvSpPr>
                <a:spLocks noChangeArrowheads="1"/>
              </p:cNvSpPr>
              <p:nvPr/>
            </p:nvSpPr>
            <p:spPr bwMode="auto">
              <a:xfrm>
                <a:off x="1093" y="2955"/>
                <a:ext cx="59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1" name="Rectangle 685"/>
              <p:cNvSpPr>
                <a:spLocks noChangeArrowheads="1"/>
              </p:cNvSpPr>
              <p:nvPr/>
            </p:nvSpPr>
            <p:spPr bwMode="auto">
              <a:xfrm>
                <a:off x="1249" y="2955"/>
                <a:ext cx="59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2" name="Rectangle 686"/>
              <p:cNvSpPr>
                <a:spLocks noChangeArrowheads="1"/>
              </p:cNvSpPr>
              <p:nvPr/>
            </p:nvSpPr>
            <p:spPr bwMode="auto">
              <a:xfrm>
                <a:off x="2565" y="2947"/>
                <a:ext cx="59" cy="53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3" name="Freeform 687"/>
              <p:cNvSpPr>
                <a:spLocks/>
              </p:cNvSpPr>
              <p:nvPr/>
            </p:nvSpPr>
            <p:spPr bwMode="auto">
              <a:xfrm>
                <a:off x="595" y="2965"/>
                <a:ext cx="60" cy="53"/>
              </a:xfrm>
              <a:custGeom>
                <a:avLst/>
                <a:gdLst>
                  <a:gd name="T0" fmla="*/ 26 w 52"/>
                  <a:gd name="T1" fmla="*/ 0 h 49"/>
                  <a:gd name="T2" fmla="*/ 52 w 52"/>
                  <a:gd name="T3" fmla="*/ 49 h 49"/>
                  <a:gd name="T4" fmla="*/ 0 w 52"/>
                  <a:gd name="T5" fmla="*/ 49 h 49"/>
                  <a:gd name="T6" fmla="*/ 26 w 5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9">
                    <a:moveTo>
                      <a:pt x="26" y="0"/>
                    </a:moveTo>
                    <a:lnTo>
                      <a:pt x="52" y="49"/>
                    </a:lnTo>
                    <a:lnTo>
                      <a:pt x="0" y="4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4" name="Freeform 688"/>
              <p:cNvSpPr>
                <a:spLocks/>
              </p:cNvSpPr>
              <p:nvPr/>
            </p:nvSpPr>
            <p:spPr bwMode="auto">
              <a:xfrm>
                <a:off x="636" y="2955"/>
                <a:ext cx="58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5" name="Freeform 689"/>
              <p:cNvSpPr>
                <a:spLocks/>
              </p:cNvSpPr>
              <p:nvPr/>
            </p:nvSpPr>
            <p:spPr bwMode="auto">
              <a:xfrm>
                <a:off x="674" y="2973"/>
                <a:ext cx="58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6" name="Freeform 690"/>
              <p:cNvSpPr>
                <a:spLocks/>
              </p:cNvSpPr>
              <p:nvPr/>
            </p:nvSpPr>
            <p:spPr bwMode="auto">
              <a:xfrm>
                <a:off x="762" y="2973"/>
                <a:ext cx="59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7" name="Freeform 691"/>
              <p:cNvSpPr>
                <a:spLocks/>
              </p:cNvSpPr>
              <p:nvPr/>
            </p:nvSpPr>
            <p:spPr bwMode="auto">
              <a:xfrm>
                <a:off x="927" y="2973"/>
                <a:ext cx="59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8" name="Freeform 692"/>
              <p:cNvSpPr>
                <a:spLocks/>
              </p:cNvSpPr>
              <p:nvPr/>
            </p:nvSpPr>
            <p:spPr bwMode="auto">
              <a:xfrm>
                <a:off x="1093" y="2939"/>
                <a:ext cx="59" cy="52"/>
              </a:xfrm>
              <a:custGeom>
                <a:avLst/>
                <a:gdLst>
                  <a:gd name="T0" fmla="*/ 26 w 51"/>
                  <a:gd name="T1" fmla="*/ 0 h 48"/>
                  <a:gd name="T2" fmla="*/ 51 w 51"/>
                  <a:gd name="T3" fmla="*/ 48 h 48"/>
                  <a:gd name="T4" fmla="*/ 0 w 51"/>
                  <a:gd name="T5" fmla="*/ 48 h 48"/>
                  <a:gd name="T6" fmla="*/ 26 w 51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8">
                    <a:moveTo>
                      <a:pt x="26" y="0"/>
                    </a:moveTo>
                    <a:lnTo>
                      <a:pt x="51" y="48"/>
                    </a:lnTo>
                    <a:lnTo>
                      <a:pt x="0" y="4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9" name="Freeform 693"/>
              <p:cNvSpPr>
                <a:spLocks/>
              </p:cNvSpPr>
              <p:nvPr/>
            </p:nvSpPr>
            <p:spPr bwMode="auto">
              <a:xfrm>
                <a:off x="1249" y="2947"/>
                <a:ext cx="59" cy="53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0" name="Freeform 694"/>
              <p:cNvSpPr>
                <a:spLocks/>
              </p:cNvSpPr>
              <p:nvPr/>
            </p:nvSpPr>
            <p:spPr bwMode="auto">
              <a:xfrm>
                <a:off x="2565" y="2920"/>
                <a:ext cx="59" cy="53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6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1" name="Rectangle 695"/>
              <p:cNvSpPr>
                <a:spLocks noChangeArrowheads="1"/>
              </p:cNvSpPr>
              <p:nvPr/>
            </p:nvSpPr>
            <p:spPr bwMode="auto">
              <a:xfrm>
                <a:off x="586" y="2965"/>
                <a:ext cx="9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2" name="Line 696"/>
              <p:cNvSpPr>
                <a:spLocks noChangeShapeType="1"/>
              </p:cNvSpPr>
              <p:nvPr/>
            </p:nvSpPr>
            <p:spPr bwMode="auto">
              <a:xfrm flipH="1" flipV="1">
                <a:off x="595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3" name="Line 697"/>
              <p:cNvSpPr>
                <a:spLocks noChangeShapeType="1"/>
              </p:cNvSpPr>
              <p:nvPr/>
            </p:nvSpPr>
            <p:spPr bwMode="auto">
              <a:xfrm>
                <a:off x="625" y="3000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4" name="Line 698"/>
              <p:cNvSpPr>
                <a:spLocks noChangeShapeType="1"/>
              </p:cNvSpPr>
              <p:nvPr/>
            </p:nvSpPr>
            <p:spPr bwMode="auto">
              <a:xfrm flipH="1">
                <a:off x="595" y="3000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5" name="Line 699"/>
              <p:cNvSpPr>
                <a:spLocks noChangeShapeType="1"/>
              </p:cNvSpPr>
              <p:nvPr/>
            </p:nvSpPr>
            <p:spPr bwMode="auto">
              <a:xfrm flipV="1">
                <a:off x="625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6" name="Rectangle 700"/>
              <p:cNvSpPr>
                <a:spLocks noChangeArrowheads="1"/>
              </p:cNvSpPr>
              <p:nvPr/>
            </p:nvSpPr>
            <p:spPr bwMode="auto">
              <a:xfrm>
                <a:off x="625" y="2947"/>
                <a:ext cx="9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7" name="Line 701"/>
              <p:cNvSpPr>
                <a:spLocks noChangeShapeType="1"/>
              </p:cNvSpPr>
              <p:nvPr/>
            </p:nvSpPr>
            <p:spPr bwMode="auto">
              <a:xfrm flipH="1" flipV="1">
                <a:off x="636" y="2955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8" name="Line 702"/>
              <p:cNvSpPr>
                <a:spLocks noChangeShapeType="1"/>
              </p:cNvSpPr>
              <p:nvPr/>
            </p:nvSpPr>
            <p:spPr bwMode="auto">
              <a:xfrm>
                <a:off x="664" y="2982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9" name="Line 703"/>
              <p:cNvSpPr>
                <a:spLocks noChangeShapeType="1"/>
              </p:cNvSpPr>
              <p:nvPr/>
            </p:nvSpPr>
            <p:spPr bwMode="auto">
              <a:xfrm flipH="1">
                <a:off x="636" y="2982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0" name="Line 704"/>
              <p:cNvSpPr>
                <a:spLocks noChangeShapeType="1"/>
              </p:cNvSpPr>
              <p:nvPr/>
            </p:nvSpPr>
            <p:spPr bwMode="auto">
              <a:xfrm flipV="1">
                <a:off x="664" y="2955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1" name="Rectangle 705"/>
              <p:cNvSpPr>
                <a:spLocks noChangeArrowheads="1"/>
              </p:cNvSpPr>
              <p:nvPr/>
            </p:nvSpPr>
            <p:spPr bwMode="auto">
              <a:xfrm>
                <a:off x="664" y="2965"/>
                <a:ext cx="98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2" name="Line 706"/>
              <p:cNvSpPr>
                <a:spLocks noChangeShapeType="1"/>
              </p:cNvSpPr>
              <p:nvPr/>
            </p:nvSpPr>
            <p:spPr bwMode="auto">
              <a:xfrm flipH="1" flipV="1">
                <a:off x="674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3" name="Line 707"/>
              <p:cNvSpPr>
                <a:spLocks noChangeShapeType="1"/>
              </p:cNvSpPr>
              <p:nvPr/>
            </p:nvSpPr>
            <p:spPr bwMode="auto">
              <a:xfrm>
                <a:off x="703" y="3000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4" name="Line 708"/>
              <p:cNvSpPr>
                <a:spLocks noChangeShapeType="1"/>
              </p:cNvSpPr>
              <p:nvPr/>
            </p:nvSpPr>
            <p:spPr bwMode="auto">
              <a:xfrm flipH="1">
                <a:off x="674" y="3000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5" name="Line 709"/>
              <p:cNvSpPr>
                <a:spLocks noChangeShapeType="1"/>
              </p:cNvSpPr>
              <p:nvPr/>
            </p:nvSpPr>
            <p:spPr bwMode="auto">
              <a:xfrm flipV="1">
                <a:off x="703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6" name="Rectangle 710"/>
              <p:cNvSpPr>
                <a:spLocks noChangeArrowheads="1"/>
              </p:cNvSpPr>
              <p:nvPr/>
            </p:nvSpPr>
            <p:spPr bwMode="auto">
              <a:xfrm>
                <a:off x="752" y="2955"/>
                <a:ext cx="98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7" name="Line 711"/>
              <p:cNvSpPr>
                <a:spLocks noChangeShapeType="1"/>
              </p:cNvSpPr>
              <p:nvPr/>
            </p:nvSpPr>
            <p:spPr bwMode="auto">
              <a:xfrm flipH="1" flipV="1">
                <a:off x="762" y="2965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8" name="Line 712"/>
              <p:cNvSpPr>
                <a:spLocks noChangeShapeType="1"/>
              </p:cNvSpPr>
              <p:nvPr/>
            </p:nvSpPr>
            <p:spPr bwMode="auto">
              <a:xfrm>
                <a:off x="790" y="2991"/>
                <a:ext cx="31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9" name="Line 713"/>
              <p:cNvSpPr>
                <a:spLocks noChangeShapeType="1"/>
              </p:cNvSpPr>
              <p:nvPr/>
            </p:nvSpPr>
            <p:spPr bwMode="auto">
              <a:xfrm flipH="1">
                <a:off x="762" y="2991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0" name="Line 714"/>
              <p:cNvSpPr>
                <a:spLocks noChangeShapeType="1"/>
              </p:cNvSpPr>
              <p:nvPr/>
            </p:nvSpPr>
            <p:spPr bwMode="auto">
              <a:xfrm flipV="1">
                <a:off x="790" y="2965"/>
                <a:ext cx="31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1" name="Rectangle 715"/>
              <p:cNvSpPr>
                <a:spLocks noChangeArrowheads="1"/>
              </p:cNvSpPr>
              <p:nvPr/>
            </p:nvSpPr>
            <p:spPr bwMode="auto">
              <a:xfrm>
                <a:off x="917" y="2965"/>
                <a:ext cx="99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2" name="Line 716"/>
              <p:cNvSpPr>
                <a:spLocks noChangeShapeType="1"/>
              </p:cNvSpPr>
              <p:nvPr/>
            </p:nvSpPr>
            <p:spPr bwMode="auto">
              <a:xfrm flipH="1" flipV="1">
                <a:off x="927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3" name="Line 717"/>
              <p:cNvSpPr>
                <a:spLocks noChangeShapeType="1"/>
              </p:cNvSpPr>
              <p:nvPr/>
            </p:nvSpPr>
            <p:spPr bwMode="auto">
              <a:xfrm>
                <a:off x="956" y="3000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4" name="Line 718"/>
              <p:cNvSpPr>
                <a:spLocks noChangeShapeType="1"/>
              </p:cNvSpPr>
              <p:nvPr/>
            </p:nvSpPr>
            <p:spPr bwMode="auto">
              <a:xfrm flipH="1">
                <a:off x="927" y="3000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5" name="Line 719"/>
              <p:cNvSpPr>
                <a:spLocks noChangeShapeType="1"/>
              </p:cNvSpPr>
              <p:nvPr/>
            </p:nvSpPr>
            <p:spPr bwMode="auto">
              <a:xfrm flipV="1">
                <a:off x="956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6" name="Rectangle 720"/>
              <p:cNvSpPr>
                <a:spLocks noChangeArrowheads="1"/>
              </p:cNvSpPr>
              <p:nvPr/>
            </p:nvSpPr>
            <p:spPr bwMode="auto">
              <a:xfrm>
                <a:off x="1084" y="2939"/>
                <a:ext cx="9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7" name="Line 721"/>
              <p:cNvSpPr>
                <a:spLocks noChangeShapeType="1"/>
              </p:cNvSpPr>
              <p:nvPr/>
            </p:nvSpPr>
            <p:spPr bwMode="auto">
              <a:xfrm flipH="1" flipV="1">
                <a:off x="1093" y="2947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8" name="Line 722"/>
              <p:cNvSpPr>
                <a:spLocks noChangeShapeType="1"/>
              </p:cNvSpPr>
              <p:nvPr/>
            </p:nvSpPr>
            <p:spPr bwMode="auto">
              <a:xfrm>
                <a:off x="1123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9" name="Line 723"/>
              <p:cNvSpPr>
                <a:spLocks noChangeShapeType="1"/>
              </p:cNvSpPr>
              <p:nvPr/>
            </p:nvSpPr>
            <p:spPr bwMode="auto">
              <a:xfrm flipH="1">
                <a:off x="1093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0" name="Line 724"/>
              <p:cNvSpPr>
                <a:spLocks noChangeShapeType="1"/>
              </p:cNvSpPr>
              <p:nvPr/>
            </p:nvSpPr>
            <p:spPr bwMode="auto">
              <a:xfrm flipV="1">
                <a:off x="1123" y="2947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1" name="Rectangle 725"/>
              <p:cNvSpPr>
                <a:spLocks noChangeArrowheads="1"/>
              </p:cNvSpPr>
              <p:nvPr/>
            </p:nvSpPr>
            <p:spPr bwMode="auto">
              <a:xfrm>
                <a:off x="1239" y="2965"/>
                <a:ext cx="99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2" name="Line 726"/>
              <p:cNvSpPr>
                <a:spLocks noChangeShapeType="1"/>
              </p:cNvSpPr>
              <p:nvPr/>
            </p:nvSpPr>
            <p:spPr bwMode="auto">
              <a:xfrm flipH="1" flipV="1">
                <a:off x="1249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3" name="Line 727"/>
              <p:cNvSpPr>
                <a:spLocks noChangeShapeType="1"/>
              </p:cNvSpPr>
              <p:nvPr/>
            </p:nvSpPr>
            <p:spPr bwMode="auto">
              <a:xfrm>
                <a:off x="1278" y="3000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4" name="Line 728"/>
              <p:cNvSpPr>
                <a:spLocks noChangeShapeType="1"/>
              </p:cNvSpPr>
              <p:nvPr/>
            </p:nvSpPr>
            <p:spPr bwMode="auto">
              <a:xfrm flipH="1">
                <a:off x="1249" y="3000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5" name="Line 729"/>
              <p:cNvSpPr>
                <a:spLocks noChangeShapeType="1"/>
              </p:cNvSpPr>
              <p:nvPr/>
            </p:nvSpPr>
            <p:spPr bwMode="auto">
              <a:xfrm flipV="1">
                <a:off x="1278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6" name="Rectangle 730"/>
              <p:cNvSpPr>
                <a:spLocks noChangeArrowheads="1"/>
              </p:cNvSpPr>
              <p:nvPr/>
            </p:nvSpPr>
            <p:spPr bwMode="auto">
              <a:xfrm>
                <a:off x="2555" y="2955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7" name="Line 731"/>
              <p:cNvSpPr>
                <a:spLocks noChangeShapeType="1"/>
              </p:cNvSpPr>
              <p:nvPr/>
            </p:nvSpPr>
            <p:spPr bwMode="auto">
              <a:xfrm flipH="1" flipV="1">
                <a:off x="2565" y="2965"/>
                <a:ext cx="31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8" name="Line 732"/>
              <p:cNvSpPr>
                <a:spLocks noChangeShapeType="1"/>
              </p:cNvSpPr>
              <p:nvPr/>
            </p:nvSpPr>
            <p:spPr bwMode="auto">
              <a:xfrm>
                <a:off x="2596" y="2991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9" name="Line 733"/>
              <p:cNvSpPr>
                <a:spLocks noChangeShapeType="1"/>
              </p:cNvSpPr>
              <p:nvPr/>
            </p:nvSpPr>
            <p:spPr bwMode="auto">
              <a:xfrm flipH="1">
                <a:off x="2565" y="2991"/>
                <a:ext cx="31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0" name="Line 734"/>
              <p:cNvSpPr>
                <a:spLocks noChangeShapeType="1"/>
              </p:cNvSpPr>
              <p:nvPr/>
            </p:nvSpPr>
            <p:spPr bwMode="auto">
              <a:xfrm flipV="1">
                <a:off x="2596" y="2965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1" name="Rectangle 735"/>
              <p:cNvSpPr>
                <a:spLocks noChangeArrowheads="1"/>
              </p:cNvSpPr>
              <p:nvPr/>
            </p:nvSpPr>
            <p:spPr bwMode="auto">
              <a:xfrm>
                <a:off x="586" y="2955"/>
                <a:ext cx="9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2" name="Line 736"/>
              <p:cNvSpPr>
                <a:spLocks noChangeShapeType="1"/>
              </p:cNvSpPr>
              <p:nvPr/>
            </p:nvSpPr>
            <p:spPr bwMode="auto">
              <a:xfrm flipH="1" flipV="1">
                <a:off x="595" y="2965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3" name="Line 737"/>
              <p:cNvSpPr>
                <a:spLocks noChangeShapeType="1"/>
              </p:cNvSpPr>
              <p:nvPr/>
            </p:nvSpPr>
            <p:spPr bwMode="auto">
              <a:xfrm>
                <a:off x="625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4" name="Line 738"/>
              <p:cNvSpPr>
                <a:spLocks noChangeShapeType="1"/>
              </p:cNvSpPr>
              <p:nvPr/>
            </p:nvSpPr>
            <p:spPr bwMode="auto">
              <a:xfrm flipH="1">
                <a:off x="595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5" name="Line 739"/>
              <p:cNvSpPr>
                <a:spLocks noChangeShapeType="1"/>
              </p:cNvSpPr>
              <p:nvPr/>
            </p:nvSpPr>
            <p:spPr bwMode="auto">
              <a:xfrm flipV="1">
                <a:off x="625" y="2965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6" name="Line 740"/>
              <p:cNvSpPr>
                <a:spLocks noChangeShapeType="1"/>
              </p:cNvSpPr>
              <p:nvPr/>
            </p:nvSpPr>
            <p:spPr bwMode="auto">
              <a:xfrm flipV="1">
                <a:off x="625" y="2965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7" name="Line 741"/>
              <p:cNvSpPr>
                <a:spLocks noChangeShapeType="1"/>
              </p:cNvSpPr>
              <p:nvPr/>
            </p:nvSpPr>
            <p:spPr bwMode="auto">
              <a:xfrm>
                <a:off x="625" y="2991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8" name="Rectangle 742"/>
              <p:cNvSpPr>
                <a:spLocks noChangeArrowheads="1"/>
              </p:cNvSpPr>
              <p:nvPr/>
            </p:nvSpPr>
            <p:spPr bwMode="auto">
              <a:xfrm>
                <a:off x="625" y="2955"/>
                <a:ext cx="9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9" name="Line 743"/>
              <p:cNvSpPr>
                <a:spLocks noChangeShapeType="1"/>
              </p:cNvSpPr>
              <p:nvPr/>
            </p:nvSpPr>
            <p:spPr bwMode="auto">
              <a:xfrm flipH="1" flipV="1">
                <a:off x="636" y="2965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0" name="Line 744"/>
              <p:cNvSpPr>
                <a:spLocks noChangeShapeType="1"/>
              </p:cNvSpPr>
              <p:nvPr/>
            </p:nvSpPr>
            <p:spPr bwMode="auto">
              <a:xfrm>
                <a:off x="664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1" name="Line 745"/>
              <p:cNvSpPr>
                <a:spLocks noChangeShapeType="1"/>
              </p:cNvSpPr>
              <p:nvPr/>
            </p:nvSpPr>
            <p:spPr bwMode="auto">
              <a:xfrm flipH="1">
                <a:off x="636" y="2991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2" name="Line 746"/>
              <p:cNvSpPr>
                <a:spLocks noChangeShapeType="1"/>
              </p:cNvSpPr>
              <p:nvPr/>
            </p:nvSpPr>
            <p:spPr bwMode="auto">
              <a:xfrm flipV="1">
                <a:off x="664" y="2965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3" name="Line 747"/>
              <p:cNvSpPr>
                <a:spLocks noChangeShapeType="1"/>
              </p:cNvSpPr>
              <p:nvPr/>
            </p:nvSpPr>
            <p:spPr bwMode="auto">
              <a:xfrm flipV="1">
                <a:off x="664" y="2965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4" name="Line 748"/>
              <p:cNvSpPr>
                <a:spLocks noChangeShapeType="1"/>
              </p:cNvSpPr>
              <p:nvPr/>
            </p:nvSpPr>
            <p:spPr bwMode="auto">
              <a:xfrm>
                <a:off x="664" y="2991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5" name="Rectangle 749"/>
              <p:cNvSpPr>
                <a:spLocks noChangeArrowheads="1"/>
              </p:cNvSpPr>
              <p:nvPr/>
            </p:nvSpPr>
            <p:spPr bwMode="auto">
              <a:xfrm>
                <a:off x="664" y="3000"/>
                <a:ext cx="98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6" name="Line 750"/>
              <p:cNvSpPr>
                <a:spLocks noChangeShapeType="1"/>
              </p:cNvSpPr>
              <p:nvPr/>
            </p:nvSpPr>
            <p:spPr bwMode="auto">
              <a:xfrm flipH="1" flipV="1">
                <a:off x="674" y="3009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7" name="Line 751"/>
              <p:cNvSpPr>
                <a:spLocks noChangeShapeType="1"/>
              </p:cNvSpPr>
              <p:nvPr/>
            </p:nvSpPr>
            <p:spPr bwMode="auto">
              <a:xfrm>
                <a:off x="703" y="3036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8" name="Line 752"/>
              <p:cNvSpPr>
                <a:spLocks noChangeShapeType="1"/>
              </p:cNvSpPr>
              <p:nvPr/>
            </p:nvSpPr>
            <p:spPr bwMode="auto">
              <a:xfrm flipH="1">
                <a:off x="674" y="3036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9" name="Line 753"/>
              <p:cNvSpPr>
                <a:spLocks noChangeShapeType="1"/>
              </p:cNvSpPr>
              <p:nvPr/>
            </p:nvSpPr>
            <p:spPr bwMode="auto">
              <a:xfrm flipV="1">
                <a:off x="703" y="3009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0" name="Line 754"/>
              <p:cNvSpPr>
                <a:spLocks noChangeShapeType="1"/>
              </p:cNvSpPr>
              <p:nvPr/>
            </p:nvSpPr>
            <p:spPr bwMode="auto">
              <a:xfrm flipV="1">
                <a:off x="703" y="3009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1" name="Line 755"/>
              <p:cNvSpPr>
                <a:spLocks noChangeShapeType="1"/>
              </p:cNvSpPr>
              <p:nvPr/>
            </p:nvSpPr>
            <p:spPr bwMode="auto">
              <a:xfrm>
                <a:off x="703" y="3036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2" name="Rectangle 756"/>
              <p:cNvSpPr>
                <a:spLocks noChangeArrowheads="1"/>
              </p:cNvSpPr>
              <p:nvPr/>
            </p:nvSpPr>
            <p:spPr bwMode="auto">
              <a:xfrm>
                <a:off x="752" y="2982"/>
                <a:ext cx="9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3" name="Line 757"/>
              <p:cNvSpPr>
                <a:spLocks noChangeShapeType="1"/>
              </p:cNvSpPr>
              <p:nvPr/>
            </p:nvSpPr>
            <p:spPr bwMode="auto">
              <a:xfrm flipH="1" flipV="1">
                <a:off x="762" y="2991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4" name="Line 758"/>
              <p:cNvSpPr>
                <a:spLocks noChangeShapeType="1"/>
              </p:cNvSpPr>
              <p:nvPr/>
            </p:nvSpPr>
            <p:spPr bwMode="auto">
              <a:xfrm>
                <a:off x="790" y="3018"/>
                <a:ext cx="3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5" name="Line 759"/>
              <p:cNvSpPr>
                <a:spLocks noChangeShapeType="1"/>
              </p:cNvSpPr>
              <p:nvPr/>
            </p:nvSpPr>
            <p:spPr bwMode="auto">
              <a:xfrm flipH="1">
                <a:off x="762" y="3018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6" name="Line 760"/>
              <p:cNvSpPr>
                <a:spLocks noChangeShapeType="1"/>
              </p:cNvSpPr>
              <p:nvPr/>
            </p:nvSpPr>
            <p:spPr bwMode="auto">
              <a:xfrm flipV="1">
                <a:off x="790" y="2991"/>
                <a:ext cx="3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7" name="Line 761"/>
              <p:cNvSpPr>
                <a:spLocks noChangeShapeType="1"/>
              </p:cNvSpPr>
              <p:nvPr/>
            </p:nvSpPr>
            <p:spPr bwMode="auto">
              <a:xfrm flipV="1">
                <a:off x="790" y="2991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8" name="Line 762"/>
              <p:cNvSpPr>
                <a:spLocks noChangeShapeType="1"/>
              </p:cNvSpPr>
              <p:nvPr/>
            </p:nvSpPr>
            <p:spPr bwMode="auto">
              <a:xfrm>
                <a:off x="790" y="3018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9" name="Rectangle 763"/>
              <p:cNvSpPr>
                <a:spLocks noChangeArrowheads="1"/>
              </p:cNvSpPr>
              <p:nvPr/>
            </p:nvSpPr>
            <p:spPr bwMode="auto">
              <a:xfrm>
                <a:off x="917" y="2982"/>
                <a:ext cx="9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0" name="Line 764"/>
              <p:cNvSpPr>
                <a:spLocks noChangeShapeType="1"/>
              </p:cNvSpPr>
              <p:nvPr/>
            </p:nvSpPr>
            <p:spPr bwMode="auto">
              <a:xfrm flipH="1" flipV="1">
                <a:off x="927" y="2991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1" name="Line 765"/>
              <p:cNvSpPr>
                <a:spLocks noChangeShapeType="1"/>
              </p:cNvSpPr>
              <p:nvPr/>
            </p:nvSpPr>
            <p:spPr bwMode="auto">
              <a:xfrm>
                <a:off x="956" y="3018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2" name="Line 766"/>
              <p:cNvSpPr>
                <a:spLocks noChangeShapeType="1"/>
              </p:cNvSpPr>
              <p:nvPr/>
            </p:nvSpPr>
            <p:spPr bwMode="auto">
              <a:xfrm flipH="1">
                <a:off x="927" y="3018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3" name="Line 767"/>
              <p:cNvSpPr>
                <a:spLocks noChangeShapeType="1"/>
              </p:cNvSpPr>
              <p:nvPr/>
            </p:nvSpPr>
            <p:spPr bwMode="auto">
              <a:xfrm flipV="1">
                <a:off x="956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4" name="Line 768"/>
              <p:cNvSpPr>
                <a:spLocks noChangeShapeType="1"/>
              </p:cNvSpPr>
              <p:nvPr/>
            </p:nvSpPr>
            <p:spPr bwMode="auto">
              <a:xfrm flipV="1">
                <a:off x="956" y="2991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5" name="Line 769"/>
              <p:cNvSpPr>
                <a:spLocks noChangeShapeType="1"/>
              </p:cNvSpPr>
              <p:nvPr/>
            </p:nvSpPr>
            <p:spPr bwMode="auto">
              <a:xfrm>
                <a:off x="956" y="3018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6" name="Rectangle 770"/>
              <p:cNvSpPr>
                <a:spLocks noChangeArrowheads="1"/>
              </p:cNvSpPr>
              <p:nvPr/>
            </p:nvSpPr>
            <p:spPr bwMode="auto">
              <a:xfrm>
                <a:off x="1084" y="2982"/>
                <a:ext cx="9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7" name="Line 771"/>
              <p:cNvSpPr>
                <a:spLocks noChangeShapeType="1"/>
              </p:cNvSpPr>
              <p:nvPr/>
            </p:nvSpPr>
            <p:spPr bwMode="auto">
              <a:xfrm flipH="1" flipV="1">
                <a:off x="1093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8" name="Line 772"/>
              <p:cNvSpPr>
                <a:spLocks noChangeShapeType="1"/>
              </p:cNvSpPr>
              <p:nvPr/>
            </p:nvSpPr>
            <p:spPr bwMode="auto">
              <a:xfrm>
                <a:off x="1123" y="3018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9" name="Line 773"/>
              <p:cNvSpPr>
                <a:spLocks noChangeShapeType="1"/>
              </p:cNvSpPr>
              <p:nvPr/>
            </p:nvSpPr>
            <p:spPr bwMode="auto">
              <a:xfrm flipH="1">
                <a:off x="1093" y="3018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0" name="Line 774"/>
              <p:cNvSpPr>
                <a:spLocks noChangeShapeType="1"/>
              </p:cNvSpPr>
              <p:nvPr/>
            </p:nvSpPr>
            <p:spPr bwMode="auto">
              <a:xfrm flipV="1">
                <a:off x="1123" y="2991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1" name="Line 775"/>
              <p:cNvSpPr>
                <a:spLocks noChangeShapeType="1"/>
              </p:cNvSpPr>
              <p:nvPr/>
            </p:nvSpPr>
            <p:spPr bwMode="auto">
              <a:xfrm flipV="1">
                <a:off x="1123" y="2991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2" name="Line 776"/>
              <p:cNvSpPr>
                <a:spLocks noChangeShapeType="1"/>
              </p:cNvSpPr>
              <p:nvPr/>
            </p:nvSpPr>
            <p:spPr bwMode="auto">
              <a:xfrm>
                <a:off x="1123" y="3018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3" name="Rectangle 777"/>
              <p:cNvSpPr>
                <a:spLocks noChangeArrowheads="1"/>
              </p:cNvSpPr>
              <p:nvPr/>
            </p:nvSpPr>
            <p:spPr bwMode="auto">
              <a:xfrm>
                <a:off x="1239" y="2955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4" name="Line 778"/>
              <p:cNvSpPr>
                <a:spLocks noChangeShapeType="1"/>
              </p:cNvSpPr>
              <p:nvPr/>
            </p:nvSpPr>
            <p:spPr bwMode="auto">
              <a:xfrm flipH="1" flipV="1">
                <a:off x="1249" y="2965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5" name="Line 779"/>
              <p:cNvSpPr>
                <a:spLocks noChangeShapeType="1"/>
              </p:cNvSpPr>
              <p:nvPr/>
            </p:nvSpPr>
            <p:spPr bwMode="auto">
              <a:xfrm>
                <a:off x="1278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6" name="Line 780"/>
              <p:cNvSpPr>
                <a:spLocks noChangeShapeType="1"/>
              </p:cNvSpPr>
              <p:nvPr/>
            </p:nvSpPr>
            <p:spPr bwMode="auto">
              <a:xfrm flipH="1">
                <a:off x="1249" y="2991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7" name="Line 781"/>
              <p:cNvSpPr>
                <a:spLocks noChangeShapeType="1"/>
              </p:cNvSpPr>
              <p:nvPr/>
            </p:nvSpPr>
            <p:spPr bwMode="auto">
              <a:xfrm flipV="1">
                <a:off x="1278" y="2965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8" name="Line 782"/>
              <p:cNvSpPr>
                <a:spLocks noChangeShapeType="1"/>
              </p:cNvSpPr>
              <p:nvPr/>
            </p:nvSpPr>
            <p:spPr bwMode="auto">
              <a:xfrm flipV="1">
                <a:off x="1278" y="2965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9" name="Line 783"/>
              <p:cNvSpPr>
                <a:spLocks noChangeShapeType="1"/>
              </p:cNvSpPr>
              <p:nvPr/>
            </p:nvSpPr>
            <p:spPr bwMode="auto">
              <a:xfrm>
                <a:off x="1278" y="2991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0" name="Rectangle 784"/>
              <p:cNvSpPr>
                <a:spLocks noChangeArrowheads="1"/>
              </p:cNvSpPr>
              <p:nvPr/>
            </p:nvSpPr>
            <p:spPr bwMode="auto">
              <a:xfrm>
                <a:off x="2555" y="3000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1" name="Line 785"/>
              <p:cNvSpPr>
                <a:spLocks noChangeShapeType="1"/>
              </p:cNvSpPr>
              <p:nvPr/>
            </p:nvSpPr>
            <p:spPr bwMode="auto">
              <a:xfrm flipH="1" flipV="1">
                <a:off x="2565" y="3009"/>
                <a:ext cx="3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2" name="Line 786"/>
              <p:cNvSpPr>
                <a:spLocks noChangeShapeType="1"/>
              </p:cNvSpPr>
              <p:nvPr/>
            </p:nvSpPr>
            <p:spPr bwMode="auto">
              <a:xfrm>
                <a:off x="2596" y="3036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3" name="Line 787"/>
              <p:cNvSpPr>
                <a:spLocks noChangeShapeType="1"/>
              </p:cNvSpPr>
              <p:nvPr/>
            </p:nvSpPr>
            <p:spPr bwMode="auto">
              <a:xfrm flipH="1">
                <a:off x="2565" y="3036"/>
                <a:ext cx="3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4" name="Line 788"/>
              <p:cNvSpPr>
                <a:spLocks noChangeShapeType="1"/>
              </p:cNvSpPr>
              <p:nvPr/>
            </p:nvSpPr>
            <p:spPr bwMode="auto">
              <a:xfrm flipV="1">
                <a:off x="2596" y="3009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5" name="Line 789"/>
              <p:cNvSpPr>
                <a:spLocks noChangeShapeType="1"/>
              </p:cNvSpPr>
              <p:nvPr/>
            </p:nvSpPr>
            <p:spPr bwMode="auto">
              <a:xfrm flipV="1">
                <a:off x="2596" y="3009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6" name="Line 790"/>
              <p:cNvSpPr>
                <a:spLocks noChangeShapeType="1"/>
              </p:cNvSpPr>
              <p:nvPr/>
            </p:nvSpPr>
            <p:spPr bwMode="auto">
              <a:xfrm>
                <a:off x="2596" y="3036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7" name="Oval 791"/>
              <p:cNvSpPr>
                <a:spLocks noChangeArrowheads="1"/>
              </p:cNvSpPr>
              <p:nvPr/>
            </p:nvSpPr>
            <p:spPr bwMode="auto">
              <a:xfrm>
                <a:off x="595" y="2965"/>
                <a:ext cx="60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8" name="Oval 792"/>
              <p:cNvSpPr>
                <a:spLocks noChangeArrowheads="1"/>
              </p:cNvSpPr>
              <p:nvPr/>
            </p:nvSpPr>
            <p:spPr bwMode="auto">
              <a:xfrm>
                <a:off x="636" y="3018"/>
                <a:ext cx="58" cy="54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9" name="Oval 793"/>
              <p:cNvSpPr>
                <a:spLocks noChangeArrowheads="1"/>
              </p:cNvSpPr>
              <p:nvPr/>
            </p:nvSpPr>
            <p:spPr bwMode="auto">
              <a:xfrm>
                <a:off x="674" y="3098"/>
                <a:ext cx="58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0" name="Oval 794"/>
              <p:cNvSpPr>
                <a:spLocks noChangeArrowheads="1"/>
              </p:cNvSpPr>
              <p:nvPr/>
            </p:nvSpPr>
            <p:spPr bwMode="auto">
              <a:xfrm>
                <a:off x="762" y="3116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1" name="Oval 795"/>
              <p:cNvSpPr>
                <a:spLocks noChangeArrowheads="1"/>
              </p:cNvSpPr>
              <p:nvPr/>
            </p:nvSpPr>
            <p:spPr bwMode="auto">
              <a:xfrm>
                <a:off x="927" y="3143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2" name="Oval 796"/>
              <p:cNvSpPr>
                <a:spLocks noChangeArrowheads="1"/>
              </p:cNvSpPr>
              <p:nvPr/>
            </p:nvSpPr>
            <p:spPr bwMode="auto">
              <a:xfrm>
                <a:off x="1093" y="3098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3" name="Oval 797"/>
              <p:cNvSpPr>
                <a:spLocks noChangeArrowheads="1"/>
              </p:cNvSpPr>
              <p:nvPr/>
            </p:nvSpPr>
            <p:spPr bwMode="auto">
              <a:xfrm>
                <a:off x="1249" y="3143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4" name="Oval 798"/>
              <p:cNvSpPr>
                <a:spLocks noChangeArrowheads="1"/>
              </p:cNvSpPr>
              <p:nvPr/>
            </p:nvSpPr>
            <p:spPr bwMode="auto">
              <a:xfrm>
                <a:off x="2565" y="3187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5" name="Rectangle 799"/>
              <p:cNvSpPr>
                <a:spLocks noChangeArrowheads="1"/>
              </p:cNvSpPr>
              <p:nvPr/>
            </p:nvSpPr>
            <p:spPr bwMode="auto">
              <a:xfrm>
                <a:off x="597" y="2919"/>
                <a:ext cx="98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6" name="Line 800"/>
              <p:cNvSpPr>
                <a:spLocks noChangeShapeType="1"/>
              </p:cNvSpPr>
              <p:nvPr/>
            </p:nvSpPr>
            <p:spPr bwMode="auto">
              <a:xfrm flipV="1">
                <a:off x="625" y="2947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7" name="Line 801"/>
              <p:cNvSpPr>
                <a:spLocks noChangeShapeType="1"/>
              </p:cNvSpPr>
              <p:nvPr/>
            </p:nvSpPr>
            <p:spPr bwMode="auto">
              <a:xfrm>
                <a:off x="625" y="2973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8" name="Line 802"/>
              <p:cNvSpPr>
                <a:spLocks noChangeShapeType="1"/>
              </p:cNvSpPr>
              <p:nvPr/>
            </p:nvSpPr>
            <p:spPr bwMode="auto">
              <a:xfrm flipH="1">
                <a:off x="595" y="2973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9" name="Line 803"/>
              <p:cNvSpPr>
                <a:spLocks noChangeShapeType="1"/>
              </p:cNvSpPr>
              <p:nvPr/>
            </p:nvSpPr>
            <p:spPr bwMode="auto">
              <a:xfrm>
                <a:off x="625" y="2973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0" name="Rectangle 804"/>
              <p:cNvSpPr>
                <a:spLocks noChangeArrowheads="1"/>
              </p:cNvSpPr>
              <p:nvPr/>
            </p:nvSpPr>
            <p:spPr bwMode="auto">
              <a:xfrm>
                <a:off x="625" y="3116"/>
                <a:ext cx="9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1" name="Line 805"/>
              <p:cNvSpPr>
                <a:spLocks noChangeShapeType="1"/>
              </p:cNvSpPr>
              <p:nvPr/>
            </p:nvSpPr>
            <p:spPr bwMode="auto">
              <a:xfrm flipV="1">
                <a:off x="664" y="3124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2" name="Line 806"/>
              <p:cNvSpPr>
                <a:spLocks noChangeShapeType="1"/>
              </p:cNvSpPr>
              <p:nvPr/>
            </p:nvSpPr>
            <p:spPr bwMode="auto">
              <a:xfrm>
                <a:off x="664" y="3151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3" name="Line 807"/>
              <p:cNvSpPr>
                <a:spLocks noChangeShapeType="1"/>
              </p:cNvSpPr>
              <p:nvPr/>
            </p:nvSpPr>
            <p:spPr bwMode="auto">
              <a:xfrm flipH="1">
                <a:off x="636" y="3151"/>
                <a:ext cx="28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4" name="Line 808"/>
              <p:cNvSpPr>
                <a:spLocks noChangeShapeType="1"/>
              </p:cNvSpPr>
              <p:nvPr/>
            </p:nvSpPr>
            <p:spPr bwMode="auto">
              <a:xfrm>
                <a:off x="664" y="3151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5" name="Rectangle 809"/>
              <p:cNvSpPr>
                <a:spLocks noChangeArrowheads="1"/>
              </p:cNvSpPr>
              <p:nvPr/>
            </p:nvSpPr>
            <p:spPr bwMode="auto">
              <a:xfrm>
                <a:off x="664" y="3302"/>
                <a:ext cx="9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6" name="Line 810"/>
              <p:cNvSpPr>
                <a:spLocks noChangeShapeType="1"/>
              </p:cNvSpPr>
              <p:nvPr/>
            </p:nvSpPr>
            <p:spPr bwMode="auto">
              <a:xfrm flipV="1">
                <a:off x="703" y="3311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7" name="Line 811"/>
              <p:cNvSpPr>
                <a:spLocks noChangeShapeType="1"/>
              </p:cNvSpPr>
              <p:nvPr/>
            </p:nvSpPr>
            <p:spPr bwMode="auto">
              <a:xfrm>
                <a:off x="703" y="3338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8" name="Line 812"/>
              <p:cNvSpPr>
                <a:spLocks noChangeShapeType="1"/>
              </p:cNvSpPr>
              <p:nvPr/>
            </p:nvSpPr>
            <p:spPr bwMode="auto">
              <a:xfrm flipH="1">
                <a:off x="674" y="3338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9" name="Line 813"/>
              <p:cNvSpPr>
                <a:spLocks noChangeShapeType="1"/>
              </p:cNvSpPr>
              <p:nvPr/>
            </p:nvSpPr>
            <p:spPr bwMode="auto">
              <a:xfrm>
                <a:off x="703" y="3338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0" name="Rectangle 814"/>
              <p:cNvSpPr>
                <a:spLocks noChangeArrowheads="1"/>
              </p:cNvSpPr>
              <p:nvPr/>
            </p:nvSpPr>
            <p:spPr bwMode="auto">
              <a:xfrm>
                <a:off x="752" y="3338"/>
                <a:ext cx="98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1" name="Line 815"/>
              <p:cNvSpPr>
                <a:spLocks noChangeShapeType="1"/>
              </p:cNvSpPr>
              <p:nvPr/>
            </p:nvSpPr>
            <p:spPr bwMode="auto">
              <a:xfrm flipV="1">
                <a:off x="790" y="3347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2" name="Line 816"/>
              <p:cNvSpPr>
                <a:spLocks noChangeShapeType="1"/>
              </p:cNvSpPr>
              <p:nvPr/>
            </p:nvSpPr>
            <p:spPr bwMode="auto">
              <a:xfrm>
                <a:off x="790" y="3373"/>
                <a:ext cx="2" cy="28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3" name="Line 817"/>
              <p:cNvSpPr>
                <a:spLocks noChangeShapeType="1"/>
              </p:cNvSpPr>
              <p:nvPr/>
            </p:nvSpPr>
            <p:spPr bwMode="auto">
              <a:xfrm flipH="1">
                <a:off x="762" y="3373"/>
                <a:ext cx="28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4" name="Line 818"/>
              <p:cNvSpPr>
                <a:spLocks noChangeShapeType="1"/>
              </p:cNvSpPr>
              <p:nvPr/>
            </p:nvSpPr>
            <p:spPr bwMode="auto">
              <a:xfrm>
                <a:off x="790" y="3373"/>
                <a:ext cx="31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5" name="Rectangle 819"/>
              <p:cNvSpPr>
                <a:spLocks noChangeArrowheads="1"/>
              </p:cNvSpPr>
              <p:nvPr/>
            </p:nvSpPr>
            <p:spPr bwMode="auto">
              <a:xfrm>
                <a:off x="917" y="3436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6" name="Line 820"/>
              <p:cNvSpPr>
                <a:spLocks noChangeShapeType="1"/>
              </p:cNvSpPr>
              <p:nvPr/>
            </p:nvSpPr>
            <p:spPr bwMode="auto">
              <a:xfrm flipV="1">
                <a:off x="956" y="3445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7" name="Line 821"/>
              <p:cNvSpPr>
                <a:spLocks noChangeShapeType="1"/>
              </p:cNvSpPr>
              <p:nvPr/>
            </p:nvSpPr>
            <p:spPr bwMode="auto">
              <a:xfrm>
                <a:off x="956" y="3472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8" name="Line 822"/>
              <p:cNvSpPr>
                <a:spLocks noChangeShapeType="1"/>
              </p:cNvSpPr>
              <p:nvPr/>
            </p:nvSpPr>
            <p:spPr bwMode="auto">
              <a:xfrm flipH="1">
                <a:off x="927" y="3472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9" name="Line 823"/>
              <p:cNvSpPr>
                <a:spLocks noChangeShapeType="1"/>
              </p:cNvSpPr>
              <p:nvPr/>
            </p:nvSpPr>
            <p:spPr bwMode="auto">
              <a:xfrm>
                <a:off x="956" y="3472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0" name="Rectangle 824"/>
              <p:cNvSpPr>
                <a:spLocks noChangeArrowheads="1"/>
              </p:cNvSpPr>
              <p:nvPr/>
            </p:nvSpPr>
            <p:spPr bwMode="auto">
              <a:xfrm>
                <a:off x="1084" y="3392"/>
                <a:ext cx="9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1" name="Line 825"/>
              <p:cNvSpPr>
                <a:spLocks noChangeShapeType="1"/>
              </p:cNvSpPr>
              <p:nvPr/>
            </p:nvSpPr>
            <p:spPr bwMode="auto">
              <a:xfrm flipV="1">
                <a:off x="1123" y="3401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2" name="Line 826"/>
              <p:cNvSpPr>
                <a:spLocks noChangeShapeType="1"/>
              </p:cNvSpPr>
              <p:nvPr/>
            </p:nvSpPr>
            <p:spPr bwMode="auto">
              <a:xfrm>
                <a:off x="1123" y="3427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3" name="Line 827"/>
              <p:cNvSpPr>
                <a:spLocks noChangeShapeType="1"/>
              </p:cNvSpPr>
              <p:nvPr/>
            </p:nvSpPr>
            <p:spPr bwMode="auto">
              <a:xfrm flipH="1">
                <a:off x="1093" y="3427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4" name="Line 828"/>
              <p:cNvSpPr>
                <a:spLocks noChangeShapeType="1"/>
              </p:cNvSpPr>
              <p:nvPr/>
            </p:nvSpPr>
            <p:spPr bwMode="auto">
              <a:xfrm>
                <a:off x="1123" y="3427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5" name="Rectangle 829"/>
              <p:cNvSpPr>
                <a:spLocks noChangeArrowheads="1"/>
              </p:cNvSpPr>
              <p:nvPr/>
            </p:nvSpPr>
            <p:spPr bwMode="auto">
              <a:xfrm>
                <a:off x="1239" y="3498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6" name="Line 830"/>
              <p:cNvSpPr>
                <a:spLocks noChangeShapeType="1"/>
              </p:cNvSpPr>
              <p:nvPr/>
            </p:nvSpPr>
            <p:spPr bwMode="auto">
              <a:xfrm flipV="1">
                <a:off x="1278" y="3506"/>
                <a:ext cx="2" cy="28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7" name="Line 831"/>
              <p:cNvSpPr>
                <a:spLocks noChangeShapeType="1"/>
              </p:cNvSpPr>
              <p:nvPr/>
            </p:nvSpPr>
            <p:spPr bwMode="auto">
              <a:xfrm>
                <a:off x="1278" y="3534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8" name="Line 832"/>
              <p:cNvSpPr>
                <a:spLocks noChangeShapeType="1"/>
              </p:cNvSpPr>
              <p:nvPr/>
            </p:nvSpPr>
            <p:spPr bwMode="auto">
              <a:xfrm flipH="1">
                <a:off x="1249" y="3534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9" name="Line 833"/>
              <p:cNvSpPr>
                <a:spLocks noChangeShapeType="1"/>
              </p:cNvSpPr>
              <p:nvPr/>
            </p:nvSpPr>
            <p:spPr bwMode="auto">
              <a:xfrm>
                <a:off x="1278" y="3534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0" name="Rectangle 834"/>
              <p:cNvSpPr>
                <a:spLocks noChangeArrowheads="1"/>
              </p:cNvSpPr>
              <p:nvPr/>
            </p:nvSpPr>
            <p:spPr bwMode="auto">
              <a:xfrm>
                <a:off x="2555" y="3436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1" name="Line 835"/>
              <p:cNvSpPr>
                <a:spLocks noChangeShapeType="1"/>
              </p:cNvSpPr>
              <p:nvPr/>
            </p:nvSpPr>
            <p:spPr bwMode="auto">
              <a:xfrm flipV="1">
                <a:off x="2596" y="3445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2" name="Line 836"/>
              <p:cNvSpPr>
                <a:spLocks noChangeShapeType="1"/>
              </p:cNvSpPr>
              <p:nvPr/>
            </p:nvSpPr>
            <p:spPr bwMode="auto">
              <a:xfrm>
                <a:off x="2596" y="3472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3" name="Line 837"/>
              <p:cNvSpPr>
                <a:spLocks noChangeShapeType="1"/>
              </p:cNvSpPr>
              <p:nvPr/>
            </p:nvSpPr>
            <p:spPr bwMode="auto">
              <a:xfrm flipH="1">
                <a:off x="2565" y="3472"/>
                <a:ext cx="31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4" name="Line 838"/>
              <p:cNvSpPr>
                <a:spLocks noChangeShapeType="1"/>
              </p:cNvSpPr>
              <p:nvPr/>
            </p:nvSpPr>
            <p:spPr bwMode="auto">
              <a:xfrm>
                <a:off x="2596" y="3472"/>
                <a:ext cx="28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5" name="Rectangle 839"/>
              <p:cNvSpPr>
                <a:spLocks noChangeArrowheads="1"/>
              </p:cNvSpPr>
              <p:nvPr/>
            </p:nvSpPr>
            <p:spPr bwMode="auto">
              <a:xfrm>
                <a:off x="625" y="3009"/>
                <a:ext cx="39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6" name="Rectangle 840"/>
              <p:cNvSpPr>
                <a:spLocks noChangeArrowheads="1"/>
              </p:cNvSpPr>
              <p:nvPr/>
            </p:nvSpPr>
            <p:spPr bwMode="auto">
              <a:xfrm>
                <a:off x="664" y="3436"/>
                <a:ext cx="39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7" name="Rectangle 841"/>
              <p:cNvSpPr>
                <a:spLocks noChangeArrowheads="1"/>
              </p:cNvSpPr>
              <p:nvPr/>
            </p:nvSpPr>
            <p:spPr bwMode="auto">
              <a:xfrm>
                <a:off x="703" y="3506"/>
                <a:ext cx="39" cy="19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8" name="Rectangle 842"/>
              <p:cNvSpPr>
                <a:spLocks noChangeArrowheads="1"/>
              </p:cNvSpPr>
              <p:nvPr/>
            </p:nvSpPr>
            <p:spPr bwMode="auto">
              <a:xfrm>
                <a:off x="790" y="3525"/>
                <a:ext cx="40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9" name="Rectangle 843"/>
              <p:cNvSpPr>
                <a:spLocks noChangeArrowheads="1"/>
              </p:cNvSpPr>
              <p:nvPr/>
            </p:nvSpPr>
            <p:spPr bwMode="auto">
              <a:xfrm>
                <a:off x="956" y="3597"/>
                <a:ext cx="40" cy="16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60" name="Rectangle 844"/>
              <p:cNvSpPr>
                <a:spLocks noChangeArrowheads="1"/>
              </p:cNvSpPr>
              <p:nvPr/>
            </p:nvSpPr>
            <p:spPr bwMode="auto">
              <a:xfrm>
                <a:off x="1123" y="3551"/>
                <a:ext cx="39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61" name="Rectangle 845"/>
              <p:cNvSpPr>
                <a:spLocks noChangeArrowheads="1"/>
              </p:cNvSpPr>
              <p:nvPr/>
            </p:nvSpPr>
            <p:spPr bwMode="auto">
              <a:xfrm>
                <a:off x="1278" y="3623"/>
                <a:ext cx="40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62" name="Rectangle 846"/>
              <p:cNvSpPr>
                <a:spLocks noChangeArrowheads="1"/>
              </p:cNvSpPr>
              <p:nvPr/>
            </p:nvSpPr>
            <p:spPr bwMode="auto">
              <a:xfrm>
                <a:off x="2596" y="3765"/>
                <a:ext cx="38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63" name="Rectangle 847"/>
              <p:cNvSpPr>
                <a:spLocks noChangeArrowheads="1"/>
              </p:cNvSpPr>
              <p:nvPr/>
            </p:nvSpPr>
            <p:spPr bwMode="auto">
              <a:xfrm>
                <a:off x="594" y="4148"/>
                <a:ext cx="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0</a:t>
                </a:r>
                <a:endParaRPr lang="fr-FR" altLang="fr-FR" sz="1600"/>
              </a:p>
            </p:txBody>
          </p:sp>
          <p:sp>
            <p:nvSpPr>
              <p:cNvPr id="291664" name="Rectangle 848"/>
              <p:cNvSpPr>
                <a:spLocks noChangeArrowheads="1"/>
              </p:cNvSpPr>
              <p:nvPr/>
            </p:nvSpPr>
            <p:spPr bwMode="auto">
              <a:xfrm>
                <a:off x="1005" y="4148"/>
                <a:ext cx="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5</a:t>
                </a:r>
                <a:endParaRPr lang="fr-FR" altLang="fr-FR" sz="1600"/>
              </a:p>
            </p:txBody>
          </p:sp>
          <p:sp>
            <p:nvSpPr>
              <p:cNvPr id="291665" name="Rectangle 849"/>
              <p:cNvSpPr>
                <a:spLocks noChangeArrowheads="1"/>
              </p:cNvSpPr>
              <p:nvPr/>
            </p:nvSpPr>
            <p:spPr bwMode="auto">
              <a:xfrm>
                <a:off x="1385" y="4148"/>
                <a:ext cx="151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10</a:t>
                </a:r>
                <a:endParaRPr lang="fr-FR" altLang="fr-FR" sz="1600"/>
              </a:p>
            </p:txBody>
          </p:sp>
          <p:sp>
            <p:nvSpPr>
              <p:cNvPr id="291666" name="Rectangle 850"/>
              <p:cNvSpPr>
                <a:spLocks noChangeArrowheads="1"/>
              </p:cNvSpPr>
              <p:nvPr/>
            </p:nvSpPr>
            <p:spPr bwMode="auto">
              <a:xfrm>
                <a:off x="1797" y="4148"/>
                <a:ext cx="15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15</a:t>
                </a:r>
                <a:endParaRPr lang="fr-FR" altLang="fr-FR" sz="1600"/>
              </a:p>
            </p:txBody>
          </p:sp>
          <p:sp>
            <p:nvSpPr>
              <p:cNvPr id="291667" name="Rectangle 851"/>
              <p:cNvSpPr>
                <a:spLocks noChangeArrowheads="1"/>
              </p:cNvSpPr>
              <p:nvPr/>
            </p:nvSpPr>
            <p:spPr bwMode="auto">
              <a:xfrm>
                <a:off x="2205" y="4148"/>
                <a:ext cx="15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20</a:t>
                </a:r>
                <a:endParaRPr lang="fr-FR" altLang="fr-FR" sz="1600"/>
              </a:p>
            </p:txBody>
          </p:sp>
          <p:grpSp>
            <p:nvGrpSpPr>
              <p:cNvPr id="291670" name="Group 854"/>
              <p:cNvGrpSpPr>
                <a:grpSpLocks/>
              </p:cNvGrpSpPr>
              <p:nvPr/>
            </p:nvGrpSpPr>
            <p:grpSpPr bwMode="auto">
              <a:xfrm>
                <a:off x="263" y="2667"/>
                <a:ext cx="394" cy="1546"/>
                <a:chOff x="54" y="259"/>
                <a:chExt cx="346" cy="1483"/>
              </a:xfrm>
            </p:grpSpPr>
            <p:sp>
              <p:nvSpPr>
                <p:cNvPr id="291671" name="Line 855"/>
                <p:cNvSpPr>
                  <a:spLocks noChangeShapeType="1"/>
                </p:cNvSpPr>
                <p:nvPr/>
              </p:nvSpPr>
              <p:spPr bwMode="auto">
                <a:xfrm rot="-2700000">
                  <a:off x="107" y="1513"/>
                  <a:ext cx="15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1672" name="Line 856"/>
                <p:cNvSpPr>
                  <a:spLocks noChangeShapeType="1"/>
                </p:cNvSpPr>
                <p:nvPr/>
              </p:nvSpPr>
              <p:spPr bwMode="auto">
                <a:xfrm rot="-2700000">
                  <a:off x="195" y="1532"/>
                  <a:ext cx="15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1673" name="Text Box 857"/>
                <p:cNvSpPr txBox="1">
                  <a:spLocks noChangeArrowheads="1"/>
                </p:cNvSpPr>
                <p:nvPr/>
              </p:nvSpPr>
              <p:spPr bwMode="auto">
                <a:xfrm>
                  <a:off x="65" y="259"/>
                  <a:ext cx="329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10</a:t>
                  </a:r>
                </a:p>
              </p:txBody>
            </p:sp>
            <p:sp>
              <p:nvSpPr>
                <p:cNvPr id="291674" name="Text Box 858"/>
                <p:cNvSpPr txBox="1">
                  <a:spLocks noChangeArrowheads="1"/>
                </p:cNvSpPr>
                <p:nvPr/>
              </p:nvSpPr>
              <p:spPr bwMode="auto">
                <a:xfrm>
                  <a:off x="55" y="461"/>
                  <a:ext cx="107" cy="1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600" baseline="30000"/>
                </a:p>
              </p:txBody>
            </p:sp>
            <p:sp>
              <p:nvSpPr>
                <p:cNvPr id="291675" name="Text Box 859"/>
                <p:cNvSpPr txBox="1">
                  <a:spLocks noChangeArrowheads="1"/>
                </p:cNvSpPr>
                <p:nvPr/>
              </p:nvSpPr>
              <p:spPr bwMode="auto">
                <a:xfrm>
                  <a:off x="71" y="576"/>
                  <a:ext cx="284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8</a:t>
                  </a:r>
                </a:p>
              </p:txBody>
            </p:sp>
            <p:sp>
              <p:nvSpPr>
                <p:cNvPr id="291676" name="Text Box 860"/>
                <p:cNvSpPr txBox="1">
                  <a:spLocks noChangeArrowheads="1"/>
                </p:cNvSpPr>
                <p:nvPr/>
              </p:nvSpPr>
              <p:spPr bwMode="auto">
                <a:xfrm>
                  <a:off x="55" y="777"/>
                  <a:ext cx="107" cy="1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600" baseline="30000"/>
                </a:p>
              </p:txBody>
            </p:sp>
            <p:sp>
              <p:nvSpPr>
                <p:cNvPr id="291677" name="Text Box 861"/>
                <p:cNvSpPr txBox="1">
                  <a:spLocks noChangeArrowheads="1"/>
                </p:cNvSpPr>
                <p:nvPr/>
              </p:nvSpPr>
              <p:spPr bwMode="auto">
                <a:xfrm>
                  <a:off x="71" y="895"/>
                  <a:ext cx="284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6</a:t>
                  </a:r>
                </a:p>
              </p:txBody>
            </p:sp>
            <p:sp>
              <p:nvSpPr>
                <p:cNvPr id="291678" name="Text Box 862"/>
                <p:cNvSpPr txBox="1">
                  <a:spLocks noChangeArrowheads="1"/>
                </p:cNvSpPr>
                <p:nvPr/>
              </p:nvSpPr>
              <p:spPr bwMode="auto">
                <a:xfrm>
                  <a:off x="54" y="1094"/>
                  <a:ext cx="107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600" baseline="30000"/>
                </a:p>
              </p:txBody>
            </p:sp>
            <p:sp>
              <p:nvSpPr>
                <p:cNvPr id="291679" name="Text Box 863"/>
                <p:cNvSpPr txBox="1">
                  <a:spLocks noChangeArrowheads="1"/>
                </p:cNvSpPr>
                <p:nvPr/>
              </p:nvSpPr>
              <p:spPr bwMode="auto">
                <a:xfrm>
                  <a:off x="71" y="1210"/>
                  <a:ext cx="284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4</a:t>
                  </a:r>
                </a:p>
              </p:txBody>
            </p:sp>
            <p:sp>
              <p:nvSpPr>
                <p:cNvPr id="291680" name="Text Box 864"/>
                <p:cNvSpPr txBox="1">
                  <a:spLocks noChangeArrowheads="1"/>
                </p:cNvSpPr>
                <p:nvPr/>
              </p:nvSpPr>
              <p:spPr bwMode="auto">
                <a:xfrm>
                  <a:off x="71" y="1388"/>
                  <a:ext cx="329" cy="1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 altLang="fr-FR" sz="1600" baseline="30000"/>
                </a:p>
              </p:txBody>
            </p:sp>
            <p:sp>
              <p:nvSpPr>
                <p:cNvPr id="291681" name="Text Box 865"/>
                <p:cNvSpPr txBox="1">
                  <a:spLocks noChangeArrowheads="1"/>
                </p:cNvSpPr>
                <p:nvPr/>
              </p:nvSpPr>
              <p:spPr bwMode="auto">
                <a:xfrm>
                  <a:off x="71" y="1528"/>
                  <a:ext cx="284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2</a:t>
                  </a:r>
                </a:p>
              </p:txBody>
            </p:sp>
          </p:grpSp>
        </p:grpSp>
      </p:grpSp>
      <p:sp>
        <p:nvSpPr>
          <p:cNvPr id="291682" name="Rectangle 866"/>
          <p:cNvSpPr>
            <a:spLocks noChangeArrowheads="1"/>
          </p:cNvSpPr>
          <p:nvPr/>
        </p:nvSpPr>
        <p:spPr bwMode="auto">
          <a:xfrm rot="16200000">
            <a:off x="-455030" y="2913809"/>
            <a:ext cx="2236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sz="2000" b="1" dirty="0" err="1" smtClean="0">
                <a:solidFill>
                  <a:srgbClr val="000000"/>
                </a:solidFill>
              </a:rPr>
              <a:t>Bacteria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(CFU/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mL</a:t>
            </a:r>
            <a:r>
              <a:rPr lang="fr-FR" altLang="fr-FR" sz="2000" b="1" dirty="0">
                <a:solidFill>
                  <a:srgbClr val="000000"/>
                </a:solidFill>
              </a:rPr>
              <a:t>)</a:t>
            </a:r>
            <a:endParaRPr lang="fr-FR" altLang="fr-FR" sz="2000" b="1" dirty="0"/>
          </a:p>
        </p:txBody>
      </p:sp>
      <p:sp>
        <p:nvSpPr>
          <p:cNvPr id="291691" name="Rectangle 875"/>
          <p:cNvSpPr>
            <a:spLocks noChangeArrowheads="1"/>
          </p:cNvSpPr>
          <p:nvPr/>
        </p:nvSpPr>
        <p:spPr bwMode="auto">
          <a:xfrm>
            <a:off x="5677976" y="3420121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0</a:t>
            </a:r>
            <a:endParaRPr lang="fr-FR" altLang="fr-FR"/>
          </a:p>
        </p:txBody>
      </p:sp>
      <p:sp>
        <p:nvSpPr>
          <p:cNvPr id="291694" name="Rectangle 878"/>
          <p:cNvSpPr>
            <a:spLocks noChangeArrowheads="1"/>
          </p:cNvSpPr>
          <p:nvPr/>
        </p:nvSpPr>
        <p:spPr bwMode="auto">
          <a:xfrm>
            <a:off x="5677976" y="3705871"/>
            <a:ext cx="1011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</a:rPr>
              <a:t>0.5x </a:t>
            </a:r>
            <a:r>
              <a:rPr lang="fr-FR" altLang="fr-FR" dirty="0" smtClean="0">
                <a:solidFill>
                  <a:srgbClr val="000000"/>
                </a:solidFill>
              </a:rPr>
              <a:t>MIC</a:t>
            </a:r>
            <a:endParaRPr lang="fr-FR" altLang="fr-FR" dirty="0"/>
          </a:p>
        </p:txBody>
      </p:sp>
      <p:sp>
        <p:nvSpPr>
          <p:cNvPr id="291697" name="Rectangle 881"/>
          <p:cNvSpPr>
            <a:spLocks noChangeArrowheads="1"/>
          </p:cNvSpPr>
          <p:nvPr/>
        </p:nvSpPr>
        <p:spPr bwMode="auto">
          <a:xfrm>
            <a:off x="5677976" y="4017021"/>
            <a:ext cx="30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</a:rPr>
              <a:t>1x </a:t>
            </a:r>
            <a:endParaRPr lang="fr-FR" altLang="fr-FR" dirty="0"/>
          </a:p>
        </p:txBody>
      </p:sp>
      <p:sp>
        <p:nvSpPr>
          <p:cNvPr id="291704" name="Rectangle 888"/>
          <p:cNvSpPr>
            <a:spLocks noChangeArrowheads="1"/>
          </p:cNvSpPr>
          <p:nvPr/>
        </p:nvSpPr>
        <p:spPr bwMode="auto">
          <a:xfrm>
            <a:off x="5681151" y="4296421"/>
            <a:ext cx="952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2x</a:t>
            </a:r>
            <a:endParaRPr lang="fr-FR" altLang="fr-FR" dirty="0"/>
          </a:p>
        </p:txBody>
      </p:sp>
      <p:sp>
        <p:nvSpPr>
          <p:cNvPr id="291713" name="Rectangle 897"/>
          <p:cNvSpPr>
            <a:spLocks noChangeArrowheads="1"/>
          </p:cNvSpPr>
          <p:nvPr/>
        </p:nvSpPr>
        <p:spPr bwMode="auto">
          <a:xfrm>
            <a:off x="5677976" y="4615510"/>
            <a:ext cx="243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4x</a:t>
            </a:r>
            <a:endParaRPr lang="fr-FR" altLang="fr-FR" dirty="0"/>
          </a:p>
        </p:txBody>
      </p:sp>
      <p:sp>
        <p:nvSpPr>
          <p:cNvPr id="291716" name="Rectangle 900"/>
          <p:cNvSpPr>
            <a:spLocks noChangeArrowheads="1"/>
          </p:cNvSpPr>
          <p:nvPr/>
        </p:nvSpPr>
        <p:spPr bwMode="auto">
          <a:xfrm>
            <a:off x="5677976" y="4915546"/>
            <a:ext cx="243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8x</a:t>
            </a:r>
            <a:endParaRPr lang="fr-FR" altLang="fr-FR" dirty="0"/>
          </a:p>
        </p:txBody>
      </p:sp>
      <p:sp>
        <p:nvSpPr>
          <p:cNvPr id="291723" name="Rectangle 907"/>
          <p:cNvSpPr>
            <a:spLocks noChangeArrowheads="1"/>
          </p:cNvSpPr>
          <p:nvPr/>
        </p:nvSpPr>
        <p:spPr bwMode="auto">
          <a:xfrm>
            <a:off x="5677976" y="5213996"/>
            <a:ext cx="436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</a:rPr>
              <a:t>16x </a:t>
            </a:r>
            <a:endParaRPr lang="fr-FR" altLang="fr-FR" dirty="0"/>
          </a:p>
        </p:txBody>
      </p:sp>
      <p:grpSp>
        <p:nvGrpSpPr>
          <p:cNvPr id="291727" name="Group 911"/>
          <p:cNvGrpSpPr>
            <a:grpSpLocks/>
          </p:cNvGrpSpPr>
          <p:nvPr/>
        </p:nvGrpSpPr>
        <p:grpSpPr bwMode="auto">
          <a:xfrm>
            <a:off x="5058852" y="3497909"/>
            <a:ext cx="563563" cy="2178050"/>
            <a:chOff x="3931" y="2976"/>
            <a:chExt cx="359" cy="1146"/>
          </a:xfrm>
        </p:grpSpPr>
        <p:sp>
          <p:nvSpPr>
            <p:cNvPr id="291689" name="Line 873"/>
            <p:cNvSpPr>
              <a:spLocks noChangeShapeType="1"/>
            </p:cNvSpPr>
            <p:nvPr/>
          </p:nvSpPr>
          <p:spPr bwMode="auto">
            <a:xfrm>
              <a:off x="3931" y="3014"/>
              <a:ext cx="359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90" name="Freeform 874"/>
            <p:cNvSpPr>
              <a:spLocks/>
            </p:cNvSpPr>
            <p:nvPr/>
          </p:nvSpPr>
          <p:spPr bwMode="auto">
            <a:xfrm>
              <a:off x="4059" y="2976"/>
              <a:ext cx="80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692" name="Line 876"/>
            <p:cNvSpPr>
              <a:spLocks noChangeShapeType="1"/>
            </p:cNvSpPr>
            <p:nvPr/>
          </p:nvSpPr>
          <p:spPr bwMode="auto">
            <a:xfrm>
              <a:off x="3931" y="3171"/>
              <a:ext cx="359" cy="1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93" name="Rectangle 877"/>
            <p:cNvSpPr>
              <a:spLocks noChangeArrowheads="1"/>
            </p:cNvSpPr>
            <p:nvPr/>
          </p:nvSpPr>
          <p:spPr bwMode="auto">
            <a:xfrm>
              <a:off x="4064" y="3146"/>
              <a:ext cx="80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695" name="Line 879"/>
            <p:cNvSpPr>
              <a:spLocks noChangeShapeType="1"/>
            </p:cNvSpPr>
            <p:nvPr/>
          </p:nvSpPr>
          <p:spPr bwMode="auto">
            <a:xfrm>
              <a:off x="3931" y="3328"/>
              <a:ext cx="35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96" name="Freeform 880"/>
            <p:cNvSpPr>
              <a:spLocks/>
            </p:cNvSpPr>
            <p:nvPr/>
          </p:nvSpPr>
          <p:spPr bwMode="auto">
            <a:xfrm>
              <a:off x="4064" y="3303"/>
              <a:ext cx="80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698" name="Line 882"/>
            <p:cNvSpPr>
              <a:spLocks noChangeShapeType="1"/>
            </p:cNvSpPr>
            <p:nvPr/>
          </p:nvSpPr>
          <p:spPr bwMode="auto">
            <a:xfrm>
              <a:off x="3931" y="3485"/>
              <a:ext cx="359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99" name="Rectangle 883"/>
            <p:cNvSpPr>
              <a:spLocks noChangeArrowheads="1"/>
            </p:cNvSpPr>
            <p:nvPr/>
          </p:nvSpPr>
          <p:spPr bwMode="auto">
            <a:xfrm>
              <a:off x="4051" y="3452"/>
              <a:ext cx="13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0" name="Line 884"/>
            <p:cNvSpPr>
              <a:spLocks noChangeShapeType="1"/>
            </p:cNvSpPr>
            <p:nvPr/>
          </p:nvSpPr>
          <p:spPr bwMode="auto">
            <a:xfrm flipH="1" flipV="1">
              <a:off x="4064" y="3460"/>
              <a:ext cx="4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1" name="Line 885"/>
            <p:cNvSpPr>
              <a:spLocks noChangeShapeType="1"/>
            </p:cNvSpPr>
            <p:nvPr/>
          </p:nvSpPr>
          <p:spPr bwMode="auto">
            <a:xfrm>
              <a:off x="4104" y="3485"/>
              <a:ext cx="4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2" name="Line 886"/>
            <p:cNvSpPr>
              <a:spLocks noChangeShapeType="1"/>
            </p:cNvSpPr>
            <p:nvPr/>
          </p:nvSpPr>
          <p:spPr bwMode="auto">
            <a:xfrm flipH="1">
              <a:off x="4064" y="3485"/>
              <a:ext cx="4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3" name="Line 887"/>
            <p:cNvSpPr>
              <a:spLocks noChangeShapeType="1"/>
            </p:cNvSpPr>
            <p:nvPr/>
          </p:nvSpPr>
          <p:spPr bwMode="auto">
            <a:xfrm flipV="1">
              <a:off x="4104" y="3460"/>
              <a:ext cx="4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5" name="Line 889"/>
            <p:cNvSpPr>
              <a:spLocks noChangeShapeType="1"/>
            </p:cNvSpPr>
            <p:nvPr/>
          </p:nvSpPr>
          <p:spPr bwMode="auto">
            <a:xfrm>
              <a:off x="3931" y="3642"/>
              <a:ext cx="359" cy="1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6" name="Rectangle 890"/>
            <p:cNvSpPr>
              <a:spLocks noChangeArrowheads="1"/>
            </p:cNvSpPr>
            <p:nvPr/>
          </p:nvSpPr>
          <p:spPr bwMode="auto">
            <a:xfrm>
              <a:off x="4051" y="3609"/>
              <a:ext cx="13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7" name="Line 891"/>
            <p:cNvSpPr>
              <a:spLocks noChangeShapeType="1"/>
            </p:cNvSpPr>
            <p:nvPr/>
          </p:nvSpPr>
          <p:spPr bwMode="auto">
            <a:xfrm flipH="1" flipV="1">
              <a:off x="4064" y="3618"/>
              <a:ext cx="40" cy="2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8" name="Line 892"/>
            <p:cNvSpPr>
              <a:spLocks noChangeShapeType="1"/>
            </p:cNvSpPr>
            <p:nvPr/>
          </p:nvSpPr>
          <p:spPr bwMode="auto">
            <a:xfrm>
              <a:off x="4104" y="3642"/>
              <a:ext cx="4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9" name="Line 893"/>
            <p:cNvSpPr>
              <a:spLocks noChangeShapeType="1"/>
            </p:cNvSpPr>
            <p:nvPr/>
          </p:nvSpPr>
          <p:spPr bwMode="auto">
            <a:xfrm flipH="1">
              <a:off x="4064" y="3642"/>
              <a:ext cx="4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0" name="Line 894"/>
            <p:cNvSpPr>
              <a:spLocks noChangeShapeType="1"/>
            </p:cNvSpPr>
            <p:nvPr/>
          </p:nvSpPr>
          <p:spPr bwMode="auto">
            <a:xfrm flipV="1">
              <a:off x="4104" y="3618"/>
              <a:ext cx="40" cy="2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1" name="Line 895"/>
            <p:cNvSpPr>
              <a:spLocks noChangeShapeType="1"/>
            </p:cNvSpPr>
            <p:nvPr/>
          </p:nvSpPr>
          <p:spPr bwMode="auto">
            <a:xfrm flipV="1">
              <a:off x="4104" y="3618"/>
              <a:ext cx="2" cy="2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2" name="Line 896"/>
            <p:cNvSpPr>
              <a:spLocks noChangeShapeType="1"/>
            </p:cNvSpPr>
            <p:nvPr/>
          </p:nvSpPr>
          <p:spPr bwMode="auto">
            <a:xfrm>
              <a:off x="4104" y="3642"/>
              <a:ext cx="2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4" name="Line 898"/>
            <p:cNvSpPr>
              <a:spLocks noChangeShapeType="1"/>
            </p:cNvSpPr>
            <p:nvPr/>
          </p:nvSpPr>
          <p:spPr bwMode="auto">
            <a:xfrm>
              <a:off x="3931" y="3800"/>
              <a:ext cx="359" cy="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5" name="Oval 899"/>
            <p:cNvSpPr>
              <a:spLocks noChangeArrowheads="1"/>
            </p:cNvSpPr>
            <p:nvPr/>
          </p:nvSpPr>
          <p:spPr bwMode="auto">
            <a:xfrm>
              <a:off x="4064" y="3775"/>
              <a:ext cx="80" cy="49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717" name="Line 901"/>
            <p:cNvSpPr>
              <a:spLocks noChangeShapeType="1"/>
            </p:cNvSpPr>
            <p:nvPr/>
          </p:nvSpPr>
          <p:spPr bwMode="auto">
            <a:xfrm>
              <a:off x="3931" y="3957"/>
              <a:ext cx="359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8" name="Rectangle 902"/>
            <p:cNvSpPr>
              <a:spLocks noChangeArrowheads="1"/>
            </p:cNvSpPr>
            <p:nvPr/>
          </p:nvSpPr>
          <p:spPr bwMode="auto">
            <a:xfrm>
              <a:off x="4051" y="3924"/>
              <a:ext cx="13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9" name="Line 903"/>
            <p:cNvSpPr>
              <a:spLocks noChangeShapeType="1"/>
            </p:cNvSpPr>
            <p:nvPr/>
          </p:nvSpPr>
          <p:spPr bwMode="auto">
            <a:xfrm flipV="1">
              <a:off x="4104" y="3932"/>
              <a:ext cx="2" cy="25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0" name="Line 904"/>
            <p:cNvSpPr>
              <a:spLocks noChangeShapeType="1"/>
            </p:cNvSpPr>
            <p:nvPr/>
          </p:nvSpPr>
          <p:spPr bwMode="auto">
            <a:xfrm>
              <a:off x="4104" y="3957"/>
              <a:ext cx="2" cy="24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1" name="Line 905"/>
            <p:cNvSpPr>
              <a:spLocks noChangeShapeType="1"/>
            </p:cNvSpPr>
            <p:nvPr/>
          </p:nvSpPr>
          <p:spPr bwMode="auto">
            <a:xfrm flipH="1">
              <a:off x="4064" y="3957"/>
              <a:ext cx="40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2" name="Line 906"/>
            <p:cNvSpPr>
              <a:spLocks noChangeShapeType="1"/>
            </p:cNvSpPr>
            <p:nvPr/>
          </p:nvSpPr>
          <p:spPr bwMode="auto">
            <a:xfrm>
              <a:off x="4104" y="3957"/>
              <a:ext cx="40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4" name="Line 908"/>
            <p:cNvSpPr>
              <a:spLocks noChangeShapeType="1"/>
            </p:cNvSpPr>
            <p:nvPr/>
          </p:nvSpPr>
          <p:spPr bwMode="auto">
            <a:xfrm>
              <a:off x="3931" y="4114"/>
              <a:ext cx="359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5" name="Rectangle 909"/>
            <p:cNvSpPr>
              <a:spLocks noChangeArrowheads="1"/>
            </p:cNvSpPr>
            <p:nvPr/>
          </p:nvSpPr>
          <p:spPr bwMode="auto">
            <a:xfrm>
              <a:off x="4104" y="4106"/>
              <a:ext cx="53" cy="1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1726" name="Rectangle 910"/>
          <p:cNvSpPr>
            <a:spLocks noChangeArrowheads="1"/>
          </p:cNvSpPr>
          <p:nvPr/>
        </p:nvSpPr>
        <p:spPr bwMode="auto">
          <a:xfrm>
            <a:off x="5677976" y="5514035"/>
            <a:ext cx="371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32x</a:t>
            </a:r>
            <a:endParaRPr lang="fr-FR" altLang="fr-FR" dirty="0"/>
          </a:p>
        </p:txBody>
      </p:sp>
      <p:sp>
        <p:nvSpPr>
          <p:cNvPr id="291734" name="Text Box 918"/>
          <p:cNvSpPr txBox="1">
            <a:spLocks noChangeArrowheads="1"/>
          </p:cNvSpPr>
          <p:nvPr/>
        </p:nvSpPr>
        <p:spPr bwMode="auto">
          <a:xfrm>
            <a:off x="6919401" y="3705871"/>
            <a:ext cx="2376488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400" b="1" dirty="0" err="1" smtClean="0">
                <a:solidFill>
                  <a:srgbClr val="FF0000"/>
                </a:solidFill>
              </a:rPr>
              <a:t>Calculation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 of the initial </a:t>
            </a:r>
            <a:r>
              <a:rPr lang="fr-FR" altLang="fr-FR" sz="2400" b="1" dirty="0" err="1" smtClean="0">
                <a:solidFill>
                  <a:srgbClr val="FF0000"/>
                </a:solidFill>
              </a:rPr>
              <a:t>killing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 rates</a:t>
            </a:r>
            <a:endParaRPr lang="fr-FR" altLang="fr-FR" sz="2400" dirty="0">
              <a:solidFill>
                <a:srgbClr val="FF0000"/>
              </a:solidFill>
            </a:endParaRPr>
          </a:p>
        </p:txBody>
      </p:sp>
      <p:sp>
        <p:nvSpPr>
          <p:cNvPr id="291740" name="Rectangle 924"/>
          <p:cNvSpPr>
            <a:spLocks noChangeArrowheads="1"/>
          </p:cNvSpPr>
          <p:nvPr/>
        </p:nvSpPr>
        <p:spPr bwMode="auto">
          <a:xfrm>
            <a:off x="4039677" y="2943872"/>
            <a:ext cx="7025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sz="1600" dirty="0" err="1" smtClean="0">
                <a:solidFill>
                  <a:srgbClr val="000000"/>
                </a:solidFill>
              </a:rPr>
              <a:t>Timr</a:t>
            </a:r>
            <a:r>
              <a:rPr lang="fr-FR" altLang="fr-FR" sz="1600" dirty="0" smtClean="0">
                <a:solidFill>
                  <a:srgbClr val="000000"/>
                </a:solidFill>
              </a:rPr>
              <a:t> </a:t>
            </a:r>
            <a:r>
              <a:rPr lang="fr-FR" altLang="fr-FR" sz="1600" dirty="0">
                <a:solidFill>
                  <a:srgbClr val="000000"/>
                </a:solidFill>
              </a:rPr>
              <a:t>(h</a:t>
            </a:r>
            <a:r>
              <a:rPr lang="fr-FR" altLang="fr-FR" sz="1400" dirty="0">
                <a:solidFill>
                  <a:srgbClr val="000000"/>
                </a:solidFill>
              </a:rPr>
              <a:t>)</a:t>
            </a: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660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7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8"/>
          <p:cNvSpPr>
            <a:spLocks noChangeArrowheads="1"/>
          </p:cNvSpPr>
          <p:nvPr/>
        </p:nvSpPr>
        <p:spPr bwMode="auto">
          <a:xfrm>
            <a:off x="360363" y="1350963"/>
            <a:ext cx="9791700" cy="527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 rot="-5400000">
            <a:off x="-773017" y="3875350"/>
            <a:ext cx="2497138" cy="3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r>
              <a:rPr lang="fi-FI" altLang="fr-FR" sz="1800" dirty="0"/>
              <a:t>Surviving bacteria</a:t>
            </a:r>
          </a:p>
        </p:txBody>
      </p:sp>
      <p:sp>
        <p:nvSpPr>
          <p:cNvPr id="62477" name="Line 11"/>
          <p:cNvSpPr>
            <a:spLocks noChangeShapeType="1"/>
          </p:cNvSpPr>
          <p:nvPr/>
        </p:nvSpPr>
        <p:spPr bwMode="auto">
          <a:xfrm>
            <a:off x="1105790" y="3205002"/>
            <a:ext cx="1011237" cy="262731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8" name="Oval 12"/>
          <p:cNvSpPr>
            <a:spLocks noChangeArrowheads="1"/>
          </p:cNvSpPr>
          <p:nvPr/>
        </p:nvSpPr>
        <p:spPr bwMode="auto">
          <a:xfrm>
            <a:off x="1047052" y="3162139"/>
            <a:ext cx="77788" cy="55563"/>
          </a:xfrm>
          <a:prstGeom prst="ellipse">
            <a:avLst/>
          </a:prstGeom>
          <a:solidFill>
            <a:srgbClr val="FAFD00"/>
          </a:solidFill>
          <a:ln w="508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sp>
        <p:nvSpPr>
          <p:cNvPr id="62479" name="Rectangle 13"/>
          <p:cNvSpPr>
            <a:spLocks noChangeArrowheads="1"/>
          </p:cNvSpPr>
          <p:nvPr/>
        </p:nvSpPr>
        <p:spPr bwMode="auto">
          <a:xfrm>
            <a:off x="3830733" y="5831211"/>
            <a:ext cx="699294" cy="40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1900" dirty="0"/>
              <a:t>Time</a:t>
            </a:r>
          </a:p>
        </p:txBody>
      </p:sp>
      <p:sp>
        <p:nvSpPr>
          <p:cNvPr id="62481" name="Line 15"/>
          <p:cNvSpPr>
            <a:spLocks noChangeShapeType="1"/>
          </p:cNvSpPr>
          <p:nvPr/>
        </p:nvSpPr>
        <p:spPr bwMode="auto">
          <a:xfrm flipV="1">
            <a:off x="1080390" y="2112802"/>
            <a:ext cx="0" cy="3757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2" name="Line 16"/>
          <p:cNvSpPr>
            <a:spLocks noChangeShapeType="1"/>
          </p:cNvSpPr>
          <p:nvPr/>
        </p:nvSpPr>
        <p:spPr bwMode="auto">
          <a:xfrm>
            <a:off x="1070865" y="5873589"/>
            <a:ext cx="3449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3" name="Freeform 20"/>
          <p:cNvSpPr>
            <a:spLocks/>
          </p:cNvSpPr>
          <p:nvPr/>
        </p:nvSpPr>
        <p:spPr bwMode="auto">
          <a:xfrm>
            <a:off x="1070865" y="2085814"/>
            <a:ext cx="2479675" cy="1111250"/>
          </a:xfrm>
          <a:custGeom>
            <a:avLst/>
            <a:gdLst>
              <a:gd name="T0" fmla="*/ 0 w 1562"/>
              <a:gd name="T1" fmla="*/ 2147483646 h 700"/>
              <a:gd name="T2" fmla="*/ 2147483646 w 1562"/>
              <a:gd name="T3" fmla="*/ 2147483646 h 700"/>
              <a:gd name="T4" fmla="*/ 2147483646 w 1562"/>
              <a:gd name="T5" fmla="*/ 0 h 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2" h="700">
                <a:moveTo>
                  <a:pt x="0" y="700"/>
                </a:moveTo>
                <a:lnTo>
                  <a:pt x="400" y="175"/>
                </a:lnTo>
                <a:lnTo>
                  <a:pt x="1562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4" name="Freeform 21"/>
          <p:cNvSpPr>
            <a:spLocks/>
          </p:cNvSpPr>
          <p:nvPr/>
        </p:nvSpPr>
        <p:spPr bwMode="auto">
          <a:xfrm>
            <a:off x="1102615" y="2157252"/>
            <a:ext cx="2460625" cy="1052512"/>
          </a:xfrm>
          <a:custGeom>
            <a:avLst/>
            <a:gdLst>
              <a:gd name="T0" fmla="*/ 0 w 1550"/>
              <a:gd name="T1" fmla="*/ 2147483646 h 663"/>
              <a:gd name="T2" fmla="*/ 2147483646 w 1550"/>
              <a:gd name="T3" fmla="*/ 2147483646 h 663"/>
              <a:gd name="T4" fmla="*/ 2147483646 w 1550"/>
              <a:gd name="T5" fmla="*/ 0 h 6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0" h="663">
                <a:moveTo>
                  <a:pt x="0" y="663"/>
                </a:moveTo>
                <a:lnTo>
                  <a:pt x="575" y="625"/>
                </a:lnTo>
                <a:lnTo>
                  <a:pt x="1550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5" name="Freeform 22"/>
          <p:cNvSpPr>
            <a:spLocks/>
          </p:cNvSpPr>
          <p:nvPr/>
        </p:nvSpPr>
        <p:spPr bwMode="auto">
          <a:xfrm>
            <a:off x="1102615" y="2138202"/>
            <a:ext cx="2579687" cy="1566862"/>
          </a:xfrm>
          <a:custGeom>
            <a:avLst/>
            <a:gdLst>
              <a:gd name="T0" fmla="*/ 0 w 1625"/>
              <a:gd name="T1" fmla="*/ 2147483646 h 987"/>
              <a:gd name="T2" fmla="*/ 2147483646 w 1625"/>
              <a:gd name="T3" fmla="*/ 2147483646 h 987"/>
              <a:gd name="T4" fmla="*/ 2147483646 w 1625"/>
              <a:gd name="T5" fmla="*/ 0 h 9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5" h="987">
                <a:moveTo>
                  <a:pt x="0" y="675"/>
                </a:moveTo>
                <a:lnTo>
                  <a:pt x="675" y="987"/>
                </a:lnTo>
                <a:lnTo>
                  <a:pt x="1625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6" name="Freeform 23"/>
          <p:cNvSpPr>
            <a:spLocks/>
          </p:cNvSpPr>
          <p:nvPr/>
        </p:nvSpPr>
        <p:spPr bwMode="auto">
          <a:xfrm>
            <a:off x="1083565" y="2852577"/>
            <a:ext cx="2698750" cy="1646237"/>
          </a:xfrm>
          <a:custGeom>
            <a:avLst/>
            <a:gdLst>
              <a:gd name="T0" fmla="*/ 0 w 1700"/>
              <a:gd name="T1" fmla="*/ 2147483646 h 1037"/>
              <a:gd name="T2" fmla="*/ 2147483646 w 1700"/>
              <a:gd name="T3" fmla="*/ 2147483646 h 1037"/>
              <a:gd name="T4" fmla="*/ 2147483646 w 1700"/>
              <a:gd name="T5" fmla="*/ 0 h 10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0" h="1037">
                <a:moveTo>
                  <a:pt x="0" y="212"/>
                </a:moveTo>
                <a:lnTo>
                  <a:pt x="875" y="1037"/>
                </a:lnTo>
                <a:lnTo>
                  <a:pt x="1700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7" name="Freeform 24"/>
          <p:cNvSpPr>
            <a:spLocks/>
          </p:cNvSpPr>
          <p:nvPr/>
        </p:nvSpPr>
        <p:spPr bwMode="auto">
          <a:xfrm>
            <a:off x="1083565" y="3189127"/>
            <a:ext cx="2916237" cy="2301875"/>
          </a:xfrm>
          <a:custGeom>
            <a:avLst/>
            <a:gdLst>
              <a:gd name="T0" fmla="*/ 0 w 1837"/>
              <a:gd name="T1" fmla="*/ 0 h 1450"/>
              <a:gd name="T2" fmla="*/ 2147483646 w 1837"/>
              <a:gd name="T3" fmla="*/ 2147483646 h 1450"/>
              <a:gd name="T4" fmla="*/ 2147483646 w 1837"/>
              <a:gd name="T5" fmla="*/ 2147483646 h 1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7" h="1450">
                <a:moveTo>
                  <a:pt x="0" y="0"/>
                </a:moveTo>
                <a:lnTo>
                  <a:pt x="962" y="1450"/>
                </a:lnTo>
                <a:lnTo>
                  <a:pt x="1837" y="712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91" name="Rectangle 3"/>
          <p:cNvSpPr>
            <a:spLocks noChangeArrowheads="1"/>
          </p:cNvSpPr>
          <p:nvPr/>
        </p:nvSpPr>
        <p:spPr bwMode="auto">
          <a:xfrm>
            <a:off x="711335" y="261275"/>
            <a:ext cx="8394565" cy="71603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>
                <a:solidFill>
                  <a:srgbClr val="C00000"/>
                </a:solidFill>
              </a:rPr>
              <a:t>Rate of bacterial killing  </a:t>
            </a:r>
          </a:p>
        </p:txBody>
      </p:sp>
      <p:sp>
        <p:nvSpPr>
          <p:cNvPr id="28" name="Text Box 632"/>
          <p:cNvSpPr txBox="1">
            <a:spLocks noChangeArrowheads="1"/>
          </p:cNvSpPr>
          <p:nvPr/>
        </p:nvSpPr>
        <p:spPr bwMode="auto">
          <a:xfrm>
            <a:off x="2117027" y="3592351"/>
            <a:ext cx="180683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altLang="fr-FR" sz="1600" b="1" dirty="0" smtClean="0">
                <a:solidFill>
                  <a:srgbClr val="FF0000"/>
                </a:solidFill>
              </a:rPr>
              <a:t>Rate of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killing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 = initial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slope</a:t>
            </a:r>
            <a:endParaRPr lang="fr-FR" altLang="fr-FR" sz="1600" b="1" dirty="0">
              <a:solidFill>
                <a:srgbClr val="FF0000"/>
              </a:solidFill>
            </a:endParaRPr>
          </a:p>
        </p:txBody>
      </p:sp>
      <p:sp>
        <p:nvSpPr>
          <p:cNvPr id="31" name="Line 631"/>
          <p:cNvSpPr>
            <a:spLocks noChangeShapeType="1"/>
          </p:cNvSpPr>
          <p:nvPr/>
        </p:nvSpPr>
        <p:spPr bwMode="auto">
          <a:xfrm>
            <a:off x="683885" y="2698048"/>
            <a:ext cx="2104412" cy="214517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5171439" y="2209800"/>
            <a:ext cx="4593976" cy="3918026"/>
            <a:chOff x="4907943" y="2186529"/>
            <a:chExt cx="6229164" cy="4389371"/>
          </a:xfrm>
        </p:grpSpPr>
        <p:sp>
          <p:nvSpPr>
            <p:cNvPr id="32" name="Line 5"/>
            <p:cNvSpPr>
              <a:spLocks noChangeShapeType="1"/>
            </p:cNvSpPr>
            <p:nvPr/>
          </p:nvSpPr>
          <p:spPr bwMode="auto">
            <a:xfrm>
              <a:off x="6187283" y="2304004"/>
              <a:ext cx="1587" cy="36147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6134894" y="5918743"/>
              <a:ext cx="523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6134894" y="5521868"/>
              <a:ext cx="523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6134894" y="5110704"/>
              <a:ext cx="523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6134894" y="4713830"/>
              <a:ext cx="52388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6134894" y="4318543"/>
              <a:ext cx="523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6134894" y="3905793"/>
              <a:ext cx="52388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6134894" y="3510504"/>
              <a:ext cx="523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6134894" y="3113629"/>
              <a:ext cx="523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6134894" y="2702468"/>
              <a:ext cx="523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6134894" y="2304004"/>
              <a:ext cx="52388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V="1">
              <a:off x="6187283" y="5110704"/>
              <a:ext cx="1587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 flipV="1">
              <a:off x="6734969" y="5110704"/>
              <a:ext cx="1588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7061995" y="5110704"/>
              <a:ext cx="3175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 flipV="1">
              <a:off x="7296944" y="5110704"/>
              <a:ext cx="1588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flipV="1">
              <a:off x="7466808" y="5110704"/>
              <a:ext cx="3175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flipV="1">
              <a:off x="7611269" y="5110704"/>
              <a:ext cx="1588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flipV="1">
              <a:off x="7741444" y="5110704"/>
              <a:ext cx="1588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 flipV="1">
              <a:off x="7844633" y="5110704"/>
              <a:ext cx="1587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V="1">
              <a:off x="7936708" y="5110704"/>
              <a:ext cx="1587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8028783" y="5110704"/>
              <a:ext cx="1587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V="1">
              <a:off x="8576470" y="5110704"/>
              <a:ext cx="3175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 flipV="1">
              <a:off x="8905083" y="5110704"/>
              <a:ext cx="1587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29"/>
            <p:cNvSpPr>
              <a:spLocks noChangeShapeType="1"/>
            </p:cNvSpPr>
            <p:nvPr/>
          </p:nvSpPr>
          <p:spPr bwMode="auto">
            <a:xfrm flipV="1">
              <a:off x="9125744" y="5110704"/>
              <a:ext cx="1588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auto">
            <a:xfrm flipV="1">
              <a:off x="9308308" y="5110704"/>
              <a:ext cx="3175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31"/>
            <p:cNvSpPr>
              <a:spLocks noChangeShapeType="1"/>
            </p:cNvSpPr>
            <p:nvPr/>
          </p:nvSpPr>
          <p:spPr bwMode="auto">
            <a:xfrm flipV="1">
              <a:off x="9452769" y="5110704"/>
              <a:ext cx="1588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32"/>
            <p:cNvSpPr>
              <a:spLocks noChangeShapeType="1"/>
            </p:cNvSpPr>
            <p:nvPr/>
          </p:nvSpPr>
          <p:spPr bwMode="auto">
            <a:xfrm flipV="1">
              <a:off x="9584533" y="5110704"/>
              <a:ext cx="1587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33"/>
            <p:cNvSpPr>
              <a:spLocks noChangeShapeType="1"/>
            </p:cNvSpPr>
            <p:nvPr/>
          </p:nvSpPr>
          <p:spPr bwMode="auto">
            <a:xfrm flipV="1">
              <a:off x="9686133" y="5110704"/>
              <a:ext cx="1587" cy="460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34"/>
            <p:cNvSpPr>
              <a:spLocks noChangeShapeType="1"/>
            </p:cNvSpPr>
            <p:nvPr/>
          </p:nvSpPr>
          <p:spPr bwMode="auto">
            <a:xfrm flipV="1">
              <a:off x="9779794" y="5110704"/>
              <a:ext cx="1588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35"/>
            <p:cNvSpPr>
              <a:spLocks noChangeShapeType="1"/>
            </p:cNvSpPr>
            <p:nvPr/>
          </p:nvSpPr>
          <p:spPr bwMode="auto">
            <a:xfrm flipV="1">
              <a:off x="9857583" y="5110704"/>
              <a:ext cx="1587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36"/>
            <p:cNvSpPr>
              <a:spLocks noChangeShapeType="1"/>
            </p:cNvSpPr>
            <p:nvPr/>
          </p:nvSpPr>
          <p:spPr bwMode="auto">
            <a:xfrm flipV="1">
              <a:off x="10417970" y="5110704"/>
              <a:ext cx="3175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37"/>
            <p:cNvSpPr>
              <a:spLocks noChangeShapeType="1"/>
            </p:cNvSpPr>
            <p:nvPr/>
          </p:nvSpPr>
          <p:spPr bwMode="auto">
            <a:xfrm flipV="1">
              <a:off x="10732294" y="5110704"/>
              <a:ext cx="1588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 flipV="1">
              <a:off x="6187283" y="5110704"/>
              <a:ext cx="1587" cy="587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39"/>
            <p:cNvSpPr>
              <a:spLocks noChangeShapeType="1"/>
            </p:cNvSpPr>
            <p:nvPr/>
          </p:nvSpPr>
          <p:spPr bwMode="auto">
            <a:xfrm flipV="1">
              <a:off x="8028783" y="5110704"/>
              <a:ext cx="1587" cy="587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40"/>
            <p:cNvSpPr>
              <a:spLocks noChangeShapeType="1"/>
            </p:cNvSpPr>
            <p:nvPr/>
          </p:nvSpPr>
          <p:spPr bwMode="auto">
            <a:xfrm flipV="1">
              <a:off x="9857583" y="5110704"/>
              <a:ext cx="1587" cy="587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7296944" y="2627854"/>
              <a:ext cx="2755900" cy="2616200"/>
            </a:xfrm>
            <a:custGeom>
              <a:avLst/>
              <a:gdLst>
                <a:gd name="T0" fmla="*/ 0 w 211"/>
                <a:gd name="T1" fmla="*/ 178 h 178"/>
                <a:gd name="T2" fmla="*/ 42 w 211"/>
                <a:gd name="T3" fmla="*/ 177 h 178"/>
                <a:gd name="T4" fmla="*/ 84 w 211"/>
                <a:gd name="T5" fmla="*/ 165 h 178"/>
                <a:gd name="T6" fmla="*/ 127 w 211"/>
                <a:gd name="T7" fmla="*/ 131 h 178"/>
                <a:gd name="T8" fmla="*/ 169 w 211"/>
                <a:gd name="T9" fmla="*/ 60 h 178"/>
                <a:gd name="T10" fmla="*/ 211 w 211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78">
                  <a:moveTo>
                    <a:pt x="0" y="178"/>
                  </a:moveTo>
                  <a:lnTo>
                    <a:pt x="42" y="177"/>
                  </a:lnTo>
                  <a:lnTo>
                    <a:pt x="84" y="165"/>
                  </a:lnTo>
                  <a:lnTo>
                    <a:pt x="127" y="131"/>
                  </a:lnTo>
                  <a:lnTo>
                    <a:pt x="169" y="60"/>
                  </a:lnTo>
                  <a:lnTo>
                    <a:pt x="211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>
              <a:off x="7296944" y="3083467"/>
              <a:ext cx="2755900" cy="2527300"/>
            </a:xfrm>
            <a:custGeom>
              <a:avLst/>
              <a:gdLst>
                <a:gd name="T0" fmla="*/ 0 w 211"/>
                <a:gd name="T1" fmla="*/ 152 h 172"/>
                <a:gd name="T2" fmla="*/ 42 w 211"/>
                <a:gd name="T3" fmla="*/ 172 h 172"/>
                <a:gd name="T4" fmla="*/ 84 w 211"/>
                <a:gd name="T5" fmla="*/ 164 h 172"/>
                <a:gd name="T6" fmla="*/ 127 w 211"/>
                <a:gd name="T7" fmla="*/ 113 h 172"/>
                <a:gd name="T8" fmla="*/ 169 w 211"/>
                <a:gd name="T9" fmla="*/ 41 h 172"/>
                <a:gd name="T10" fmla="*/ 211 w 21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72">
                  <a:moveTo>
                    <a:pt x="0" y="152"/>
                  </a:moveTo>
                  <a:lnTo>
                    <a:pt x="42" y="172"/>
                  </a:lnTo>
                  <a:lnTo>
                    <a:pt x="84" y="164"/>
                  </a:lnTo>
                  <a:lnTo>
                    <a:pt x="127" y="113"/>
                  </a:lnTo>
                  <a:lnTo>
                    <a:pt x="169" y="41"/>
                  </a:lnTo>
                  <a:lnTo>
                    <a:pt x="211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43"/>
            <p:cNvSpPr>
              <a:spLocks/>
            </p:cNvSpPr>
            <p:nvPr/>
          </p:nvSpPr>
          <p:spPr bwMode="auto">
            <a:xfrm>
              <a:off x="7296945" y="3891504"/>
              <a:ext cx="3317875" cy="1219200"/>
            </a:xfrm>
            <a:custGeom>
              <a:avLst/>
              <a:gdLst>
                <a:gd name="T0" fmla="*/ 0 w 254"/>
                <a:gd name="T1" fmla="*/ 75 h 83"/>
                <a:gd name="T2" fmla="*/ 42 w 254"/>
                <a:gd name="T3" fmla="*/ 83 h 83"/>
                <a:gd name="T4" fmla="*/ 84 w 254"/>
                <a:gd name="T5" fmla="*/ 83 h 83"/>
                <a:gd name="T6" fmla="*/ 127 w 254"/>
                <a:gd name="T7" fmla="*/ 75 h 83"/>
                <a:gd name="T8" fmla="*/ 169 w 254"/>
                <a:gd name="T9" fmla="*/ 60 h 83"/>
                <a:gd name="T10" fmla="*/ 211 w 254"/>
                <a:gd name="T11" fmla="*/ 22 h 83"/>
                <a:gd name="T12" fmla="*/ 254 w 254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83">
                  <a:moveTo>
                    <a:pt x="0" y="75"/>
                  </a:moveTo>
                  <a:lnTo>
                    <a:pt x="42" y="83"/>
                  </a:lnTo>
                  <a:lnTo>
                    <a:pt x="84" y="83"/>
                  </a:lnTo>
                  <a:lnTo>
                    <a:pt x="127" y="75"/>
                  </a:lnTo>
                  <a:lnTo>
                    <a:pt x="169" y="60"/>
                  </a:lnTo>
                  <a:lnTo>
                    <a:pt x="211" y="22"/>
                  </a:lnTo>
                  <a:lnTo>
                    <a:pt x="254" y="0"/>
                  </a:lnTo>
                </a:path>
              </a:pathLst>
            </a:custGeom>
            <a:noFill/>
            <a:ln w="28575" cmpd="sng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44"/>
            <p:cNvSpPr>
              <a:spLocks/>
            </p:cNvSpPr>
            <p:nvPr/>
          </p:nvSpPr>
          <p:spPr bwMode="auto">
            <a:xfrm>
              <a:off x="7244558" y="5185318"/>
              <a:ext cx="104775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7792245" y="5169443"/>
              <a:ext cx="104775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8343108" y="4993230"/>
              <a:ext cx="104775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8905083" y="4494755"/>
              <a:ext cx="103187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9452770" y="3451768"/>
              <a:ext cx="104775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49"/>
            <p:cNvSpPr>
              <a:spLocks/>
            </p:cNvSpPr>
            <p:nvPr/>
          </p:nvSpPr>
          <p:spPr bwMode="auto">
            <a:xfrm>
              <a:off x="10000458" y="2569118"/>
              <a:ext cx="104775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Rectangle 50"/>
            <p:cNvSpPr>
              <a:spLocks noChangeArrowheads="1"/>
            </p:cNvSpPr>
            <p:nvPr/>
          </p:nvSpPr>
          <p:spPr bwMode="auto">
            <a:xfrm>
              <a:off x="7244558" y="5258343"/>
              <a:ext cx="92075" cy="10318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Rectangle 51"/>
            <p:cNvSpPr>
              <a:spLocks noChangeArrowheads="1"/>
            </p:cNvSpPr>
            <p:nvPr/>
          </p:nvSpPr>
          <p:spPr bwMode="auto">
            <a:xfrm>
              <a:off x="7792245" y="5552029"/>
              <a:ext cx="93663" cy="1031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Rectangle 52"/>
            <p:cNvSpPr>
              <a:spLocks noChangeArrowheads="1"/>
            </p:cNvSpPr>
            <p:nvPr/>
          </p:nvSpPr>
          <p:spPr bwMode="auto">
            <a:xfrm>
              <a:off x="8343108" y="5434554"/>
              <a:ext cx="90487" cy="1031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Rectangle 53"/>
            <p:cNvSpPr>
              <a:spLocks noChangeArrowheads="1"/>
            </p:cNvSpPr>
            <p:nvPr/>
          </p:nvSpPr>
          <p:spPr bwMode="auto">
            <a:xfrm>
              <a:off x="8905083" y="4685254"/>
              <a:ext cx="90487" cy="1031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Rectangle 54"/>
            <p:cNvSpPr>
              <a:spLocks noChangeArrowheads="1"/>
            </p:cNvSpPr>
            <p:nvPr/>
          </p:nvSpPr>
          <p:spPr bwMode="auto">
            <a:xfrm>
              <a:off x="9452769" y="3627979"/>
              <a:ext cx="90488" cy="101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Rectangle 55"/>
            <p:cNvSpPr>
              <a:spLocks noChangeArrowheads="1"/>
            </p:cNvSpPr>
            <p:nvPr/>
          </p:nvSpPr>
          <p:spPr bwMode="auto">
            <a:xfrm>
              <a:off x="10000458" y="3024729"/>
              <a:ext cx="92075" cy="101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7244558" y="4934493"/>
              <a:ext cx="104775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62 h 62"/>
                <a:gd name="T4" fmla="*/ 0 w 62"/>
                <a:gd name="T5" fmla="*/ 62 h 62"/>
                <a:gd name="T6" fmla="*/ 31 w 6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62"/>
                  </a:lnTo>
                  <a:lnTo>
                    <a:pt x="0" y="6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57"/>
            <p:cNvSpPr>
              <a:spLocks/>
            </p:cNvSpPr>
            <p:nvPr/>
          </p:nvSpPr>
          <p:spPr bwMode="auto">
            <a:xfrm>
              <a:off x="7792245" y="5051968"/>
              <a:ext cx="104775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62 h 62"/>
                <a:gd name="T4" fmla="*/ 0 w 62"/>
                <a:gd name="T5" fmla="*/ 62 h 62"/>
                <a:gd name="T6" fmla="*/ 31 w 6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62"/>
                  </a:lnTo>
                  <a:lnTo>
                    <a:pt x="0" y="6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58"/>
            <p:cNvSpPr>
              <a:spLocks/>
            </p:cNvSpPr>
            <p:nvPr/>
          </p:nvSpPr>
          <p:spPr bwMode="auto">
            <a:xfrm>
              <a:off x="8343108" y="5051968"/>
              <a:ext cx="104775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62 h 62"/>
                <a:gd name="T4" fmla="*/ 0 w 62"/>
                <a:gd name="T5" fmla="*/ 62 h 62"/>
                <a:gd name="T6" fmla="*/ 31 w 6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62"/>
                  </a:lnTo>
                  <a:lnTo>
                    <a:pt x="0" y="6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8905083" y="4934493"/>
              <a:ext cx="103187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62 h 62"/>
                <a:gd name="T4" fmla="*/ 0 w 62"/>
                <a:gd name="T5" fmla="*/ 62 h 62"/>
                <a:gd name="T6" fmla="*/ 31 w 6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62"/>
                  </a:lnTo>
                  <a:lnTo>
                    <a:pt x="0" y="6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60"/>
            <p:cNvSpPr>
              <a:spLocks/>
            </p:cNvSpPr>
            <p:nvPr/>
          </p:nvSpPr>
          <p:spPr bwMode="auto">
            <a:xfrm>
              <a:off x="9452770" y="4713830"/>
              <a:ext cx="104775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62 h 62"/>
                <a:gd name="T4" fmla="*/ 0 w 62"/>
                <a:gd name="T5" fmla="*/ 62 h 62"/>
                <a:gd name="T6" fmla="*/ 31 w 6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62"/>
                  </a:lnTo>
                  <a:lnTo>
                    <a:pt x="0" y="6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61"/>
            <p:cNvSpPr>
              <a:spLocks/>
            </p:cNvSpPr>
            <p:nvPr/>
          </p:nvSpPr>
          <p:spPr bwMode="auto">
            <a:xfrm>
              <a:off x="10000458" y="4156618"/>
              <a:ext cx="104775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62 h 62"/>
                <a:gd name="T4" fmla="*/ 0 w 62"/>
                <a:gd name="T5" fmla="*/ 62 h 62"/>
                <a:gd name="T6" fmla="*/ 31 w 6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62"/>
                  </a:lnTo>
                  <a:lnTo>
                    <a:pt x="0" y="6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62"/>
            <p:cNvSpPr>
              <a:spLocks/>
            </p:cNvSpPr>
            <p:nvPr/>
          </p:nvSpPr>
          <p:spPr bwMode="auto">
            <a:xfrm>
              <a:off x="10562433" y="3832768"/>
              <a:ext cx="104775" cy="117475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62 h 62"/>
                <a:gd name="T4" fmla="*/ 0 w 62"/>
                <a:gd name="T5" fmla="*/ 62 h 62"/>
                <a:gd name="T6" fmla="*/ 31 w 6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62" y="62"/>
                  </a:lnTo>
                  <a:lnTo>
                    <a:pt x="0" y="6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Rectangle 63"/>
            <p:cNvSpPr>
              <a:spLocks noChangeArrowheads="1"/>
            </p:cNvSpPr>
            <p:nvPr/>
          </p:nvSpPr>
          <p:spPr bwMode="auto">
            <a:xfrm>
              <a:off x="5912645" y="5801268"/>
              <a:ext cx="2051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-2</a:t>
              </a:r>
              <a:endParaRPr lang="fr-FR" altLang="fr-FR"/>
            </a:p>
          </p:txBody>
        </p:sp>
        <p:sp>
          <p:nvSpPr>
            <p:cNvPr id="90" name="Rectangle 64"/>
            <p:cNvSpPr>
              <a:spLocks noChangeArrowheads="1"/>
            </p:cNvSpPr>
            <p:nvPr/>
          </p:nvSpPr>
          <p:spPr bwMode="auto">
            <a:xfrm>
              <a:off x="5912645" y="5404393"/>
              <a:ext cx="2051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-1</a:t>
              </a:r>
              <a:endParaRPr lang="fr-FR" altLang="fr-FR"/>
            </a:p>
          </p:txBody>
        </p:sp>
        <p:sp>
          <p:nvSpPr>
            <p:cNvPr id="91" name="Rectangle 65"/>
            <p:cNvSpPr>
              <a:spLocks noChangeArrowheads="1"/>
            </p:cNvSpPr>
            <p:nvPr/>
          </p:nvSpPr>
          <p:spPr bwMode="auto">
            <a:xfrm>
              <a:off x="5965032" y="4993229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0</a:t>
              </a:r>
              <a:endParaRPr lang="fr-FR" altLang="fr-FR"/>
            </a:p>
          </p:txBody>
        </p:sp>
        <p:sp>
          <p:nvSpPr>
            <p:cNvPr id="92" name="Rectangle 66"/>
            <p:cNvSpPr>
              <a:spLocks noChangeArrowheads="1"/>
            </p:cNvSpPr>
            <p:nvPr/>
          </p:nvSpPr>
          <p:spPr bwMode="auto">
            <a:xfrm>
              <a:off x="5965032" y="4596354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1</a:t>
              </a:r>
              <a:endParaRPr lang="fr-FR" altLang="fr-FR"/>
            </a:p>
          </p:txBody>
        </p:sp>
        <p:sp>
          <p:nvSpPr>
            <p:cNvPr id="93" name="Rectangle 67"/>
            <p:cNvSpPr>
              <a:spLocks noChangeArrowheads="1"/>
            </p:cNvSpPr>
            <p:nvPr/>
          </p:nvSpPr>
          <p:spPr bwMode="auto">
            <a:xfrm>
              <a:off x="5965032" y="4201068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2</a:t>
              </a:r>
              <a:endParaRPr lang="fr-FR" altLang="fr-FR"/>
            </a:p>
          </p:txBody>
        </p:sp>
        <p:sp>
          <p:nvSpPr>
            <p:cNvPr id="94" name="Rectangle 68"/>
            <p:cNvSpPr>
              <a:spLocks noChangeArrowheads="1"/>
            </p:cNvSpPr>
            <p:nvPr/>
          </p:nvSpPr>
          <p:spPr bwMode="auto">
            <a:xfrm>
              <a:off x="5965032" y="3788318"/>
              <a:ext cx="127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3</a:t>
              </a:r>
              <a:endParaRPr lang="fr-FR" altLang="fr-FR"/>
            </a:p>
          </p:txBody>
        </p:sp>
        <p:sp>
          <p:nvSpPr>
            <p:cNvPr id="95" name="Rectangle 69"/>
            <p:cNvSpPr>
              <a:spLocks noChangeArrowheads="1"/>
            </p:cNvSpPr>
            <p:nvPr/>
          </p:nvSpPr>
          <p:spPr bwMode="auto">
            <a:xfrm>
              <a:off x="5965032" y="3393029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4</a:t>
              </a:r>
              <a:endParaRPr lang="fr-FR" altLang="fr-FR"/>
            </a:p>
          </p:txBody>
        </p:sp>
        <p:sp>
          <p:nvSpPr>
            <p:cNvPr id="96" name="Rectangle 70"/>
            <p:cNvSpPr>
              <a:spLocks noChangeArrowheads="1"/>
            </p:cNvSpPr>
            <p:nvPr/>
          </p:nvSpPr>
          <p:spPr bwMode="auto">
            <a:xfrm>
              <a:off x="5965032" y="2996154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5</a:t>
              </a:r>
              <a:endParaRPr lang="fr-FR" altLang="fr-FR"/>
            </a:p>
          </p:txBody>
        </p:sp>
        <p:sp>
          <p:nvSpPr>
            <p:cNvPr id="97" name="Rectangle 71"/>
            <p:cNvSpPr>
              <a:spLocks noChangeArrowheads="1"/>
            </p:cNvSpPr>
            <p:nvPr/>
          </p:nvSpPr>
          <p:spPr bwMode="auto">
            <a:xfrm>
              <a:off x="5965032" y="2584993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6</a:t>
              </a:r>
              <a:endParaRPr lang="fr-FR" altLang="fr-FR"/>
            </a:p>
          </p:txBody>
        </p:sp>
        <p:sp>
          <p:nvSpPr>
            <p:cNvPr id="98" name="Rectangle 72"/>
            <p:cNvSpPr>
              <a:spLocks noChangeArrowheads="1"/>
            </p:cNvSpPr>
            <p:nvPr/>
          </p:nvSpPr>
          <p:spPr bwMode="auto">
            <a:xfrm>
              <a:off x="5965032" y="2186529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7</a:t>
              </a:r>
              <a:endParaRPr lang="fr-FR" altLang="fr-FR"/>
            </a:p>
          </p:txBody>
        </p:sp>
        <p:sp>
          <p:nvSpPr>
            <p:cNvPr id="99" name="Rectangle 73"/>
            <p:cNvSpPr>
              <a:spLocks noChangeArrowheads="1"/>
            </p:cNvSpPr>
            <p:nvPr/>
          </p:nvSpPr>
          <p:spPr bwMode="auto">
            <a:xfrm>
              <a:off x="6230144" y="5274217"/>
              <a:ext cx="5770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0.001</a:t>
              </a:r>
              <a:endParaRPr lang="fr-FR" altLang="fr-FR"/>
            </a:p>
          </p:txBody>
        </p:sp>
        <p:sp>
          <p:nvSpPr>
            <p:cNvPr id="100" name="Rectangle 74"/>
            <p:cNvSpPr>
              <a:spLocks noChangeArrowheads="1"/>
            </p:cNvSpPr>
            <p:nvPr/>
          </p:nvSpPr>
          <p:spPr bwMode="auto">
            <a:xfrm>
              <a:off x="7871619" y="5274217"/>
              <a:ext cx="448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0.01</a:t>
              </a:r>
              <a:endParaRPr lang="fr-FR" altLang="fr-FR"/>
            </a:p>
          </p:txBody>
        </p:sp>
        <p:sp>
          <p:nvSpPr>
            <p:cNvPr id="101" name="Rectangle 75"/>
            <p:cNvSpPr>
              <a:spLocks noChangeArrowheads="1"/>
            </p:cNvSpPr>
            <p:nvPr/>
          </p:nvSpPr>
          <p:spPr bwMode="auto">
            <a:xfrm>
              <a:off x="9738519" y="5274217"/>
              <a:ext cx="3206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>
                  <a:solidFill>
                    <a:srgbClr val="000000"/>
                  </a:solidFill>
                </a:rPr>
                <a:t>0.1</a:t>
              </a:r>
              <a:endParaRPr lang="fr-FR" altLang="fr-FR"/>
            </a:p>
          </p:txBody>
        </p:sp>
        <p:sp>
          <p:nvSpPr>
            <p:cNvPr id="102" name="Rectangle 76"/>
            <p:cNvSpPr>
              <a:spLocks noChangeArrowheads="1"/>
            </p:cNvSpPr>
            <p:nvPr/>
          </p:nvSpPr>
          <p:spPr bwMode="auto">
            <a:xfrm>
              <a:off x="6546058" y="5955255"/>
              <a:ext cx="4591049" cy="620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fr-FR" altLang="fr-FR" b="1" dirty="0" err="1" smtClean="0">
                  <a:solidFill>
                    <a:srgbClr val="000000"/>
                  </a:solidFill>
                </a:rPr>
                <a:t>marbofloxacin</a:t>
              </a:r>
              <a:r>
                <a:rPr lang="fr-FR" altLang="fr-FR" b="1" dirty="0" smtClean="0">
                  <a:solidFill>
                    <a:srgbClr val="000000"/>
                  </a:solidFill>
                </a:rPr>
                <a:t> </a:t>
              </a:r>
              <a:endParaRPr lang="fr-FR" altLang="fr-FR" b="1" dirty="0">
                <a:solidFill>
                  <a:srgbClr val="000000"/>
                </a:solidFill>
              </a:endParaRPr>
            </a:p>
            <a:p>
              <a:pPr algn="ctr"/>
              <a:r>
                <a:rPr lang="fr-FR" altLang="fr-FR" dirty="0">
                  <a:solidFill>
                    <a:srgbClr val="000000"/>
                  </a:solidFill>
                </a:rPr>
                <a:t>(µg/</a:t>
              </a:r>
              <a:r>
                <a:rPr lang="fr-FR" altLang="fr-FR" dirty="0" err="1">
                  <a:solidFill>
                    <a:srgbClr val="000000"/>
                  </a:solidFill>
                </a:rPr>
                <a:t>mL</a:t>
              </a:r>
              <a:r>
                <a:rPr lang="fr-FR" altLang="fr-FR" dirty="0">
                  <a:solidFill>
                    <a:srgbClr val="000000"/>
                  </a:solidFill>
                </a:rPr>
                <a:t>)</a:t>
              </a:r>
              <a:endParaRPr lang="fr-FR" altLang="fr-FR" dirty="0"/>
            </a:p>
          </p:txBody>
        </p:sp>
        <p:sp>
          <p:nvSpPr>
            <p:cNvPr id="103" name="Rectangle 77"/>
            <p:cNvSpPr>
              <a:spLocks noChangeArrowheads="1"/>
            </p:cNvSpPr>
            <p:nvPr/>
          </p:nvSpPr>
          <p:spPr bwMode="auto">
            <a:xfrm rot="16200000">
              <a:off x="4169642" y="3655946"/>
              <a:ext cx="2311255" cy="83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2000" b="1" dirty="0" err="1" smtClean="0">
                  <a:solidFill>
                    <a:srgbClr val="000000"/>
                  </a:solidFill>
                </a:rPr>
                <a:t>Bactericidal</a:t>
              </a:r>
              <a:r>
                <a:rPr lang="fr-FR" altLang="fr-FR" sz="2000" b="1" dirty="0" smtClean="0">
                  <a:solidFill>
                    <a:srgbClr val="000000"/>
                  </a:solidFill>
                </a:rPr>
                <a:t> rate </a:t>
              </a:r>
              <a:endParaRPr lang="fr-FR" altLang="fr-FR" sz="2000" b="1" dirty="0">
                <a:solidFill>
                  <a:srgbClr val="000000"/>
                </a:solidFill>
              </a:endParaRPr>
            </a:p>
            <a:p>
              <a:pPr algn="ctr"/>
              <a:r>
                <a:rPr lang="fr-FR" altLang="fr-FR" sz="2000" b="1" dirty="0">
                  <a:solidFill>
                    <a:srgbClr val="000000"/>
                  </a:solidFill>
                </a:rPr>
                <a:t> </a:t>
              </a:r>
              <a:r>
                <a:rPr lang="fr-FR" altLang="fr-FR" sz="2000" dirty="0">
                  <a:solidFill>
                    <a:srgbClr val="000000"/>
                  </a:solidFill>
                </a:rPr>
                <a:t>([log </a:t>
              </a:r>
              <a:r>
                <a:rPr lang="fr-FR" altLang="fr-FR" sz="2000" dirty="0" smtClean="0">
                  <a:solidFill>
                    <a:srgbClr val="000000"/>
                  </a:solidFill>
                </a:rPr>
                <a:t>CFU/</a:t>
              </a:r>
              <a:r>
                <a:rPr lang="fr-FR" altLang="fr-FR" sz="2000" dirty="0" err="1" smtClean="0">
                  <a:solidFill>
                    <a:srgbClr val="000000"/>
                  </a:solidFill>
                </a:rPr>
                <a:t>mL</a:t>
              </a:r>
              <a:r>
                <a:rPr lang="fr-FR" altLang="fr-FR" sz="2000" dirty="0">
                  <a:solidFill>
                    <a:srgbClr val="000000"/>
                  </a:solidFill>
                </a:rPr>
                <a:t>]/h)</a:t>
              </a:r>
              <a:endParaRPr lang="fr-FR" altLang="fr-FR" sz="2000" dirty="0"/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>
              <a:off x="6169819" y="5104354"/>
              <a:ext cx="4751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5" name="Text Box 90"/>
          <p:cNvSpPr txBox="1">
            <a:spLocks noChangeArrowheads="1"/>
          </p:cNvSpPr>
          <p:nvPr/>
        </p:nvSpPr>
        <p:spPr bwMode="auto">
          <a:xfrm>
            <a:off x="7025091" y="1369460"/>
            <a:ext cx="15953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err="1" smtClean="0"/>
              <a:t>Low</a:t>
            </a:r>
            <a:r>
              <a:rPr lang="fr-FR" altLang="fr-FR" dirty="0" smtClean="0"/>
              <a:t> </a:t>
            </a:r>
            <a:r>
              <a:rPr lang="fr-FR" altLang="fr-FR" dirty="0"/>
              <a:t>inoculum</a:t>
            </a:r>
          </a:p>
        </p:txBody>
      </p:sp>
      <p:sp>
        <p:nvSpPr>
          <p:cNvPr id="106" name="Text Box 91"/>
          <p:cNvSpPr txBox="1">
            <a:spLocks noChangeArrowheads="1"/>
          </p:cNvSpPr>
          <p:nvPr/>
        </p:nvSpPr>
        <p:spPr bwMode="auto">
          <a:xfrm>
            <a:off x="7025091" y="2161623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smtClean="0"/>
              <a:t>High </a:t>
            </a:r>
            <a:r>
              <a:rPr lang="fr-FR" altLang="fr-FR" dirty="0"/>
              <a:t>inoculum</a:t>
            </a:r>
          </a:p>
        </p:txBody>
      </p:sp>
      <p:sp>
        <p:nvSpPr>
          <p:cNvPr id="107" name="Text Box 92"/>
          <p:cNvSpPr txBox="1">
            <a:spLocks noChangeArrowheads="1"/>
          </p:cNvSpPr>
          <p:nvPr/>
        </p:nvSpPr>
        <p:spPr bwMode="auto">
          <a:xfrm>
            <a:off x="7025091" y="1764748"/>
            <a:ext cx="1992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smtClean="0"/>
              <a:t>Medium inoculum</a:t>
            </a:r>
            <a:endParaRPr lang="fr-FR" altLang="fr-FR" dirty="0"/>
          </a:p>
        </p:txBody>
      </p:sp>
      <p:sp>
        <p:nvSpPr>
          <p:cNvPr id="108" name="Line 93"/>
          <p:cNvSpPr>
            <a:spLocks noChangeShapeType="1"/>
          </p:cNvSpPr>
          <p:nvPr/>
        </p:nvSpPr>
        <p:spPr bwMode="auto">
          <a:xfrm flipV="1">
            <a:off x="6520266" y="2374347"/>
            <a:ext cx="3603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AutoShape 94"/>
          <p:cNvSpPr>
            <a:spLocks noChangeArrowheads="1"/>
          </p:cNvSpPr>
          <p:nvPr/>
        </p:nvSpPr>
        <p:spPr bwMode="auto">
          <a:xfrm>
            <a:off x="6601229" y="1486935"/>
            <a:ext cx="144463" cy="144462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" name="Rectangle 95"/>
          <p:cNvSpPr>
            <a:spLocks noChangeArrowheads="1"/>
          </p:cNvSpPr>
          <p:nvPr/>
        </p:nvSpPr>
        <p:spPr bwMode="auto">
          <a:xfrm>
            <a:off x="6593291" y="1910798"/>
            <a:ext cx="144462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1" name="AutoShape 96"/>
          <p:cNvSpPr>
            <a:spLocks noChangeArrowheads="1"/>
          </p:cNvSpPr>
          <p:nvPr/>
        </p:nvSpPr>
        <p:spPr bwMode="auto">
          <a:xfrm>
            <a:off x="6617104" y="2304498"/>
            <a:ext cx="142875" cy="1444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" name="Line 97"/>
          <p:cNvSpPr>
            <a:spLocks noChangeShapeType="1"/>
          </p:cNvSpPr>
          <p:nvPr/>
        </p:nvSpPr>
        <p:spPr bwMode="auto">
          <a:xfrm flipV="1">
            <a:off x="6448828" y="1991760"/>
            <a:ext cx="431800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Line 98"/>
          <p:cNvSpPr>
            <a:spLocks noChangeShapeType="1"/>
          </p:cNvSpPr>
          <p:nvPr/>
        </p:nvSpPr>
        <p:spPr bwMode="auto">
          <a:xfrm>
            <a:off x="6448828" y="156313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948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77871" y="2224841"/>
            <a:ext cx="81676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fr-FR" sz="4000" b="1" dirty="0" smtClean="0">
                <a:solidFill>
                  <a:srgbClr val="C00000"/>
                </a:solidFill>
              </a:rPr>
              <a:t>PD assessment </a:t>
            </a:r>
          </a:p>
          <a:p>
            <a:pPr algn="ctr"/>
            <a:r>
              <a:rPr lang="fi-FI" altLang="fr-FR" sz="4000" b="1" dirty="0" smtClean="0">
                <a:solidFill>
                  <a:srgbClr val="C00000"/>
                </a:solidFill>
              </a:rPr>
              <a:t>by MIC and MBC determination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282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8"/>
          <p:cNvSpPr>
            <a:spLocks noChangeArrowheads="1"/>
          </p:cNvSpPr>
          <p:nvPr/>
        </p:nvSpPr>
        <p:spPr bwMode="auto">
          <a:xfrm>
            <a:off x="360363" y="1350963"/>
            <a:ext cx="9791700" cy="527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 rot="-5400000">
            <a:off x="-89694" y="3999336"/>
            <a:ext cx="2497138" cy="3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r>
              <a:rPr lang="fi-FI" altLang="fr-FR" sz="1800" dirty="0"/>
              <a:t>Surviving bacteria</a:t>
            </a:r>
          </a:p>
        </p:txBody>
      </p:sp>
      <p:sp>
        <p:nvSpPr>
          <p:cNvPr id="62470" name="Rectangle 4"/>
          <p:cNvSpPr>
            <a:spLocks noChangeArrowheads="1"/>
          </p:cNvSpPr>
          <p:nvPr/>
        </p:nvSpPr>
        <p:spPr bwMode="auto">
          <a:xfrm rot="-5400000">
            <a:off x="4203700" y="3892180"/>
            <a:ext cx="2987675" cy="3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Surviving bacteria</a:t>
            </a:r>
          </a:p>
        </p:txBody>
      </p:sp>
      <p:sp>
        <p:nvSpPr>
          <p:cNvPr id="62472" name="Line 6"/>
          <p:cNvSpPr>
            <a:spLocks noChangeShapeType="1"/>
          </p:cNvSpPr>
          <p:nvPr/>
        </p:nvSpPr>
        <p:spPr bwMode="auto">
          <a:xfrm>
            <a:off x="6426200" y="3214688"/>
            <a:ext cx="2403475" cy="272097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3" name="Line 7"/>
          <p:cNvSpPr>
            <a:spLocks noChangeShapeType="1"/>
          </p:cNvSpPr>
          <p:nvPr/>
        </p:nvSpPr>
        <p:spPr bwMode="auto">
          <a:xfrm>
            <a:off x="6413500" y="5997575"/>
            <a:ext cx="3201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4" name="Line 8"/>
          <p:cNvSpPr>
            <a:spLocks noChangeShapeType="1"/>
          </p:cNvSpPr>
          <p:nvPr/>
        </p:nvSpPr>
        <p:spPr bwMode="auto">
          <a:xfrm flipV="1">
            <a:off x="6388100" y="2020888"/>
            <a:ext cx="0" cy="3989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5" name="Rectangle 9"/>
          <p:cNvSpPr>
            <a:spLocks noChangeArrowheads="1"/>
          </p:cNvSpPr>
          <p:nvPr/>
        </p:nvSpPr>
        <p:spPr bwMode="auto">
          <a:xfrm>
            <a:off x="9006283" y="5916236"/>
            <a:ext cx="866379" cy="40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1900" dirty="0"/>
              <a:t>Time</a:t>
            </a:r>
          </a:p>
        </p:txBody>
      </p:sp>
      <p:sp>
        <p:nvSpPr>
          <p:cNvPr id="62476" name="Rectangle 10"/>
          <p:cNvSpPr>
            <a:spLocks noChangeArrowheads="1"/>
          </p:cNvSpPr>
          <p:nvPr/>
        </p:nvSpPr>
        <p:spPr bwMode="auto">
          <a:xfrm>
            <a:off x="7739913" y="5953145"/>
            <a:ext cx="597921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2000"/>
              </a:lnSpc>
              <a:spcBef>
                <a:spcPct val="0"/>
              </a:spcBef>
              <a:buFontTx/>
              <a:buNone/>
            </a:pPr>
            <a:r>
              <a:rPr lang="fi-FI" altLang="fr-FR" sz="2500"/>
              <a:t>6 h</a:t>
            </a:r>
          </a:p>
        </p:txBody>
      </p:sp>
      <p:sp>
        <p:nvSpPr>
          <p:cNvPr id="62477" name="Line 11"/>
          <p:cNvSpPr>
            <a:spLocks noChangeShapeType="1"/>
          </p:cNvSpPr>
          <p:nvPr/>
        </p:nvSpPr>
        <p:spPr bwMode="auto">
          <a:xfrm>
            <a:off x="1789113" y="3328988"/>
            <a:ext cx="1011237" cy="262731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8" name="Oval 12"/>
          <p:cNvSpPr>
            <a:spLocks noChangeArrowheads="1"/>
          </p:cNvSpPr>
          <p:nvPr/>
        </p:nvSpPr>
        <p:spPr bwMode="auto">
          <a:xfrm>
            <a:off x="1730375" y="3286125"/>
            <a:ext cx="77788" cy="55563"/>
          </a:xfrm>
          <a:prstGeom prst="ellipse">
            <a:avLst/>
          </a:prstGeom>
          <a:solidFill>
            <a:srgbClr val="FAFD00"/>
          </a:solidFill>
          <a:ln w="508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sp>
        <p:nvSpPr>
          <p:cNvPr id="62479" name="Rectangle 13"/>
          <p:cNvSpPr>
            <a:spLocks noChangeArrowheads="1"/>
          </p:cNvSpPr>
          <p:nvPr/>
        </p:nvSpPr>
        <p:spPr bwMode="auto">
          <a:xfrm>
            <a:off x="4514056" y="5955197"/>
            <a:ext cx="699294" cy="40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1900" dirty="0"/>
              <a:t>Time</a:t>
            </a:r>
          </a:p>
        </p:txBody>
      </p:sp>
      <p:sp>
        <p:nvSpPr>
          <p:cNvPr id="62480" name="Rectangle 14"/>
          <p:cNvSpPr>
            <a:spLocks noChangeArrowheads="1"/>
          </p:cNvSpPr>
          <p:nvPr/>
        </p:nvSpPr>
        <p:spPr bwMode="auto">
          <a:xfrm>
            <a:off x="3027333" y="5980668"/>
            <a:ext cx="597921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2000"/>
              </a:lnSpc>
              <a:spcBef>
                <a:spcPct val="0"/>
              </a:spcBef>
              <a:buFontTx/>
              <a:buNone/>
            </a:pPr>
            <a:r>
              <a:rPr lang="fi-FI" altLang="fr-FR" sz="2500"/>
              <a:t>6 h</a:t>
            </a:r>
          </a:p>
        </p:txBody>
      </p:sp>
      <p:sp>
        <p:nvSpPr>
          <p:cNvPr id="62481" name="Line 15"/>
          <p:cNvSpPr>
            <a:spLocks noChangeShapeType="1"/>
          </p:cNvSpPr>
          <p:nvPr/>
        </p:nvSpPr>
        <p:spPr bwMode="auto">
          <a:xfrm flipV="1">
            <a:off x="1763713" y="2236788"/>
            <a:ext cx="0" cy="3757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2" name="Line 16"/>
          <p:cNvSpPr>
            <a:spLocks noChangeShapeType="1"/>
          </p:cNvSpPr>
          <p:nvPr/>
        </p:nvSpPr>
        <p:spPr bwMode="auto">
          <a:xfrm>
            <a:off x="1754188" y="5997575"/>
            <a:ext cx="3449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3" name="Freeform 20"/>
          <p:cNvSpPr>
            <a:spLocks/>
          </p:cNvSpPr>
          <p:nvPr/>
        </p:nvSpPr>
        <p:spPr bwMode="auto">
          <a:xfrm>
            <a:off x="1754188" y="2209800"/>
            <a:ext cx="2479675" cy="1111250"/>
          </a:xfrm>
          <a:custGeom>
            <a:avLst/>
            <a:gdLst>
              <a:gd name="T0" fmla="*/ 0 w 1562"/>
              <a:gd name="T1" fmla="*/ 2147483646 h 700"/>
              <a:gd name="T2" fmla="*/ 2147483646 w 1562"/>
              <a:gd name="T3" fmla="*/ 2147483646 h 700"/>
              <a:gd name="T4" fmla="*/ 2147483646 w 1562"/>
              <a:gd name="T5" fmla="*/ 0 h 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2" h="700">
                <a:moveTo>
                  <a:pt x="0" y="700"/>
                </a:moveTo>
                <a:lnTo>
                  <a:pt x="400" y="175"/>
                </a:lnTo>
                <a:lnTo>
                  <a:pt x="1562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4" name="Freeform 21"/>
          <p:cNvSpPr>
            <a:spLocks/>
          </p:cNvSpPr>
          <p:nvPr/>
        </p:nvSpPr>
        <p:spPr bwMode="auto">
          <a:xfrm>
            <a:off x="1785938" y="2281238"/>
            <a:ext cx="2460625" cy="1052512"/>
          </a:xfrm>
          <a:custGeom>
            <a:avLst/>
            <a:gdLst>
              <a:gd name="T0" fmla="*/ 0 w 1550"/>
              <a:gd name="T1" fmla="*/ 2147483646 h 663"/>
              <a:gd name="T2" fmla="*/ 2147483646 w 1550"/>
              <a:gd name="T3" fmla="*/ 2147483646 h 663"/>
              <a:gd name="T4" fmla="*/ 2147483646 w 1550"/>
              <a:gd name="T5" fmla="*/ 0 h 6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0" h="663">
                <a:moveTo>
                  <a:pt x="0" y="663"/>
                </a:moveTo>
                <a:lnTo>
                  <a:pt x="575" y="625"/>
                </a:lnTo>
                <a:lnTo>
                  <a:pt x="1550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5" name="Freeform 22"/>
          <p:cNvSpPr>
            <a:spLocks/>
          </p:cNvSpPr>
          <p:nvPr/>
        </p:nvSpPr>
        <p:spPr bwMode="auto">
          <a:xfrm>
            <a:off x="1785938" y="2262188"/>
            <a:ext cx="2579687" cy="1566862"/>
          </a:xfrm>
          <a:custGeom>
            <a:avLst/>
            <a:gdLst>
              <a:gd name="T0" fmla="*/ 0 w 1625"/>
              <a:gd name="T1" fmla="*/ 2147483646 h 987"/>
              <a:gd name="T2" fmla="*/ 2147483646 w 1625"/>
              <a:gd name="T3" fmla="*/ 2147483646 h 987"/>
              <a:gd name="T4" fmla="*/ 2147483646 w 1625"/>
              <a:gd name="T5" fmla="*/ 0 h 9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5" h="987">
                <a:moveTo>
                  <a:pt x="0" y="675"/>
                </a:moveTo>
                <a:lnTo>
                  <a:pt x="675" y="987"/>
                </a:lnTo>
                <a:lnTo>
                  <a:pt x="1625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6" name="Freeform 23"/>
          <p:cNvSpPr>
            <a:spLocks/>
          </p:cNvSpPr>
          <p:nvPr/>
        </p:nvSpPr>
        <p:spPr bwMode="auto">
          <a:xfrm>
            <a:off x="1766888" y="2976563"/>
            <a:ext cx="2698750" cy="1646237"/>
          </a:xfrm>
          <a:custGeom>
            <a:avLst/>
            <a:gdLst>
              <a:gd name="T0" fmla="*/ 0 w 1700"/>
              <a:gd name="T1" fmla="*/ 2147483646 h 1037"/>
              <a:gd name="T2" fmla="*/ 2147483646 w 1700"/>
              <a:gd name="T3" fmla="*/ 2147483646 h 1037"/>
              <a:gd name="T4" fmla="*/ 2147483646 w 1700"/>
              <a:gd name="T5" fmla="*/ 0 h 10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0" h="1037">
                <a:moveTo>
                  <a:pt x="0" y="212"/>
                </a:moveTo>
                <a:lnTo>
                  <a:pt x="875" y="1037"/>
                </a:lnTo>
                <a:lnTo>
                  <a:pt x="1700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7" name="Freeform 24"/>
          <p:cNvSpPr>
            <a:spLocks/>
          </p:cNvSpPr>
          <p:nvPr/>
        </p:nvSpPr>
        <p:spPr bwMode="auto">
          <a:xfrm>
            <a:off x="1766888" y="3313113"/>
            <a:ext cx="2916237" cy="2301875"/>
          </a:xfrm>
          <a:custGeom>
            <a:avLst/>
            <a:gdLst>
              <a:gd name="T0" fmla="*/ 0 w 1837"/>
              <a:gd name="T1" fmla="*/ 0 h 1450"/>
              <a:gd name="T2" fmla="*/ 2147483646 w 1837"/>
              <a:gd name="T3" fmla="*/ 2147483646 h 1450"/>
              <a:gd name="T4" fmla="*/ 2147483646 w 1837"/>
              <a:gd name="T5" fmla="*/ 2147483646 h 1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7" h="1450">
                <a:moveTo>
                  <a:pt x="0" y="0"/>
                </a:moveTo>
                <a:lnTo>
                  <a:pt x="962" y="1450"/>
                </a:lnTo>
                <a:lnTo>
                  <a:pt x="1837" y="712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8" name="Freeform 25"/>
          <p:cNvSpPr>
            <a:spLocks/>
          </p:cNvSpPr>
          <p:nvPr/>
        </p:nvSpPr>
        <p:spPr bwMode="auto">
          <a:xfrm>
            <a:off x="6413500" y="2273300"/>
            <a:ext cx="2679700" cy="965200"/>
          </a:xfrm>
          <a:custGeom>
            <a:avLst/>
            <a:gdLst>
              <a:gd name="T0" fmla="*/ 0 w 1688"/>
              <a:gd name="T1" fmla="*/ 2147483646 h 608"/>
              <a:gd name="T2" fmla="*/ 2147483646 w 1688"/>
              <a:gd name="T3" fmla="*/ 2147483646 h 608"/>
              <a:gd name="T4" fmla="*/ 2147483646 w 1688"/>
              <a:gd name="T5" fmla="*/ 0 h 6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8" h="608">
                <a:moveTo>
                  <a:pt x="0" y="608"/>
                </a:moveTo>
                <a:lnTo>
                  <a:pt x="616" y="128"/>
                </a:lnTo>
                <a:lnTo>
                  <a:pt x="1688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9" name="Freeform 26"/>
          <p:cNvSpPr>
            <a:spLocks/>
          </p:cNvSpPr>
          <p:nvPr/>
        </p:nvSpPr>
        <p:spPr bwMode="auto">
          <a:xfrm>
            <a:off x="6400800" y="3238500"/>
            <a:ext cx="2870200" cy="1282700"/>
          </a:xfrm>
          <a:custGeom>
            <a:avLst/>
            <a:gdLst>
              <a:gd name="T0" fmla="*/ 0 w 1808"/>
              <a:gd name="T1" fmla="*/ 0 h 808"/>
              <a:gd name="T2" fmla="*/ 2147483646 w 1808"/>
              <a:gd name="T3" fmla="*/ 2147483646 h 808"/>
              <a:gd name="T4" fmla="*/ 2147483646 w 1808"/>
              <a:gd name="T5" fmla="*/ 2147483646 h 8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08" h="808">
                <a:moveTo>
                  <a:pt x="0" y="0"/>
                </a:moveTo>
                <a:lnTo>
                  <a:pt x="1096" y="808"/>
                </a:lnTo>
                <a:lnTo>
                  <a:pt x="1808" y="112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90" name="Freeform 27"/>
          <p:cNvSpPr>
            <a:spLocks/>
          </p:cNvSpPr>
          <p:nvPr/>
        </p:nvSpPr>
        <p:spPr bwMode="auto">
          <a:xfrm>
            <a:off x="6388100" y="3225800"/>
            <a:ext cx="2717800" cy="1524000"/>
          </a:xfrm>
          <a:custGeom>
            <a:avLst/>
            <a:gdLst>
              <a:gd name="T0" fmla="*/ 0 w 1712"/>
              <a:gd name="T1" fmla="*/ 0 h 960"/>
              <a:gd name="T2" fmla="*/ 2147483646 w 1712"/>
              <a:gd name="T3" fmla="*/ 2147483646 h 960"/>
              <a:gd name="T4" fmla="*/ 2147483646 w 1712"/>
              <a:gd name="T5" fmla="*/ 2147483646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12" h="960">
                <a:moveTo>
                  <a:pt x="0" y="0"/>
                </a:moveTo>
                <a:lnTo>
                  <a:pt x="1056" y="960"/>
                </a:lnTo>
                <a:lnTo>
                  <a:pt x="1712" y="656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91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>
                <a:solidFill>
                  <a:srgbClr val="C00000"/>
                </a:solidFill>
              </a:rPr>
              <a:t>Rate of bacterial killing  </a:t>
            </a:r>
          </a:p>
        </p:txBody>
      </p:sp>
      <p:sp>
        <p:nvSpPr>
          <p:cNvPr id="62492" name="Espace réservé du numéro de diapositive 5"/>
          <p:cNvSpPr txBox="1">
            <a:spLocks/>
          </p:cNvSpPr>
          <p:nvPr/>
        </p:nvSpPr>
        <p:spPr bwMode="auto">
          <a:xfrm>
            <a:off x="7629525" y="6537325"/>
            <a:ext cx="2657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356109-CD3B-4814-866B-A1B157549778}" type="slidenum">
              <a:rPr lang="fr-FR" altLang="fr-FR" sz="1400" b="0"/>
              <a:t>30</a:t>
            </a:fld>
            <a:endParaRPr lang="fr-FR" altLang="fr-FR" sz="1400" b="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166090" y="1385908"/>
            <a:ext cx="4015523" cy="84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altLang="fr-FR" sz="2500" dirty="0" smtClean="0">
                <a:solidFill>
                  <a:srgbClr val="FF0000"/>
                </a:solidFill>
              </a:rPr>
              <a:t>Concentration dependent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i-FI" altLang="fr-FR" sz="2000" dirty="0" smtClean="0"/>
              <a:t>(and time dependent)</a:t>
            </a:r>
            <a:endParaRPr lang="fi-FI" altLang="fr-FR" sz="2000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238219" y="1335895"/>
            <a:ext cx="3940182" cy="89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altLang="fr-FR" sz="2000" dirty="0" smtClean="0"/>
              <a:t>(Non concentration dependent)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i-FI" altLang="fr-FR" sz="2500" dirty="0" smtClean="0"/>
              <a:t>that are </a:t>
            </a:r>
            <a:r>
              <a:rPr lang="fi-FI" altLang="fr-FR" sz="2500" dirty="0" smtClean="0">
                <a:solidFill>
                  <a:srgbClr val="FF0000"/>
                </a:solidFill>
              </a:rPr>
              <a:t>time-dependent</a:t>
            </a:r>
            <a:endParaRPr lang="fi-FI" altLang="fr-FR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72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182" y="1966913"/>
            <a:ext cx="9581155" cy="43957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i-FI" altLang="fr-FR" dirty="0" smtClean="0">
                <a:solidFill>
                  <a:srgbClr val="C00000"/>
                </a:solidFill>
              </a:rPr>
              <a:t>Concentration-dependent antibiotics</a:t>
            </a:r>
          </a:p>
          <a:p>
            <a:pPr lvl="1" eaLnBrk="1" hangingPunct="1"/>
            <a:r>
              <a:rPr lang="fi-FI" altLang="fr-FR" sz="2400" b="0" dirty="0" smtClean="0"/>
              <a:t>their </a:t>
            </a:r>
            <a:r>
              <a:rPr lang="fi-FI" altLang="fr-FR" sz="2400" u="sng" dirty="0" smtClean="0">
                <a:solidFill>
                  <a:srgbClr val="FF0000"/>
                </a:solidFill>
              </a:rPr>
              <a:t>bactericidal rate </a:t>
            </a:r>
            <a:r>
              <a:rPr lang="fi-FI" altLang="fr-FR" sz="2400" b="0" dirty="0" smtClean="0"/>
              <a:t>increases with the concentration of the antibiotic</a:t>
            </a:r>
          </a:p>
          <a:p>
            <a:pPr lvl="4" eaLnBrk="1" hangingPunct="1"/>
            <a:endParaRPr lang="fi-FI" altLang="fr-FR" dirty="0" smtClean="0"/>
          </a:p>
          <a:p>
            <a:pPr eaLnBrk="1" hangingPunct="1"/>
            <a:r>
              <a:rPr lang="fi-FI" altLang="fr-FR" dirty="0" smtClean="0">
                <a:solidFill>
                  <a:srgbClr val="C00000"/>
                </a:solidFill>
              </a:rPr>
              <a:t>Time-dependent antibiotics </a:t>
            </a:r>
          </a:p>
          <a:p>
            <a:pPr marL="0" indent="0" eaLnBrk="1" hangingPunct="1">
              <a:buNone/>
            </a:pPr>
            <a:r>
              <a:rPr lang="fi-FI" altLang="fr-FR" sz="1600" dirty="0" smtClean="0"/>
              <a:t>(also called non concentration-independent)</a:t>
            </a:r>
          </a:p>
          <a:p>
            <a:pPr lvl="1" eaLnBrk="1" hangingPunct="1"/>
            <a:r>
              <a:rPr lang="fi-FI" altLang="fr-FR" sz="2400" b="0" dirty="0" smtClean="0"/>
              <a:t>as soon as they are bactericidal, the time-dependents act </a:t>
            </a:r>
            <a:r>
              <a:rPr lang="fi-FI" altLang="fr-FR" sz="2400" dirty="0" smtClean="0"/>
              <a:t>at their maximum speed </a:t>
            </a:r>
            <a:r>
              <a:rPr lang="fi-FI" altLang="fr-FR" sz="2400" b="0" dirty="0" smtClean="0"/>
              <a:t>(which is slow)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36563" y="525907"/>
            <a:ext cx="8953500" cy="702373"/>
          </a:xfrm>
          <a:noFill/>
          <a:ln w="25400" cap="flat">
            <a:solidFill>
              <a:srgbClr val="FE9B03"/>
            </a:solidFill>
            <a:miter lim="800000"/>
            <a:headEnd/>
            <a:tailEnd/>
          </a:ln>
          <a:extLst/>
        </p:spPr>
        <p:txBody>
          <a:bodyPr lIns="76200" tIns="46038" rIns="76200" bIns="46038"/>
          <a:lstStyle/>
          <a:p>
            <a:pPr eaLnBrk="1" hangingPunct="1">
              <a:lnSpc>
                <a:spcPct val="110000"/>
              </a:lnSpc>
            </a:pPr>
            <a:r>
              <a:rPr lang="fi-FI" altLang="fr-FR" sz="3600" dirty="0" smtClean="0">
                <a:solidFill>
                  <a:srgbClr val="C00000"/>
                </a:solidFill>
              </a:rPr>
              <a:t>Classification of antibiotics</a:t>
            </a:r>
          </a:p>
        </p:txBody>
      </p:sp>
      <p:sp>
        <p:nvSpPr>
          <p:cNvPr id="645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A29E5F-BD8F-4707-BE44-7D54024BDA0C}" type="slidenum">
              <a:rPr lang="fr-FR" altLang="fr-FR" sz="1400" b="0" smtClean="0"/>
              <a:t>31</a:t>
            </a:fld>
            <a:endParaRPr lang="fr-FR" altLang="fr-FR" sz="1400" b="0" smtClean="0"/>
          </a:p>
        </p:txBody>
      </p:sp>
    </p:spTree>
    <p:extLst>
      <p:ext uri="{BB962C8B-B14F-4D97-AF65-F5344CB8AC3E}">
        <p14:creationId xmlns:p14="http://schemas.microsoft.com/office/powerpoint/2010/main" val="355786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182" y="1966913"/>
            <a:ext cx="9581155" cy="43957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i-FI" altLang="fr-FR" dirty="0" smtClean="0">
                <a:solidFill>
                  <a:srgbClr val="C00000"/>
                </a:solidFill>
              </a:rPr>
              <a:t>Concentration-dependent antibiotics</a:t>
            </a:r>
          </a:p>
          <a:p>
            <a:pPr lvl="1" eaLnBrk="1" hangingPunct="1">
              <a:spcBef>
                <a:spcPct val="0"/>
              </a:spcBef>
            </a:pPr>
            <a:r>
              <a:rPr lang="fi-FI" altLang="fr-FR" sz="2000" b="0" dirty="0"/>
              <a:t>Aminosides</a:t>
            </a:r>
          </a:p>
          <a:p>
            <a:pPr lvl="1" eaLnBrk="1" hangingPunct="1">
              <a:spcBef>
                <a:spcPct val="0"/>
              </a:spcBef>
            </a:pPr>
            <a:r>
              <a:rPr lang="fi-FI" altLang="fr-FR" sz="2000" b="0" dirty="0" smtClean="0"/>
              <a:t>Quinolones </a:t>
            </a:r>
            <a:r>
              <a:rPr lang="fi-FI" altLang="fr-FR" sz="2000" b="0" dirty="0"/>
              <a:t>(except on some gram-positive)</a:t>
            </a:r>
          </a:p>
          <a:p>
            <a:pPr lvl="4" eaLnBrk="1" hangingPunct="1"/>
            <a:endParaRPr lang="fi-FI" altLang="fr-FR" dirty="0" smtClean="0"/>
          </a:p>
          <a:p>
            <a:pPr eaLnBrk="1" hangingPunct="1"/>
            <a:r>
              <a:rPr lang="fi-FI" altLang="fr-FR" dirty="0" smtClean="0">
                <a:solidFill>
                  <a:srgbClr val="C00000"/>
                </a:solidFill>
              </a:rPr>
              <a:t>Time-dependent antibiotics </a:t>
            </a:r>
          </a:p>
          <a:p>
            <a:pPr marL="0" indent="0" eaLnBrk="1" hangingPunct="1">
              <a:buNone/>
            </a:pPr>
            <a:r>
              <a:rPr lang="fi-FI" altLang="fr-FR" sz="1600" dirty="0" smtClean="0"/>
              <a:t>(also called non concentration-independent)</a:t>
            </a:r>
          </a:p>
          <a:p>
            <a:pPr lvl="1" eaLnBrk="1" hangingPunct="1"/>
            <a:r>
              <a:rPr lang="fi-FI" altLang="fr-FR" sz="2000" b="0" dirty="0"/>
              <a:t>Beta-lactams (except on some gram-negative)</a:t>
            </a:r>
          </a:p>
          <a:p>
            <a:pPr lvl="1" eaLnBrk="1" hangingPunct="1"/>
            <a:r>
              <a:rPr lang="fi-FI" altLang="fr-FR" sz="2000" b="0" dirty="0"/>
              <a:t>Cephalosporins</a:t>
            </a:r>
          </a:p>
          <a:p>
            <a:pPr lvl="1" eaLnBrk="1" hangingPunct="1"/>
            <a:r>
              <a:rPr lang="fi-FI" altLang="fr-FR" sz="2000" b="0" dirty="0"/>
              <a:t>Macrolides</a:t>
            </a:r>
          </a:p>
          <a:p>
            <a:pPr lvl="1" eaLnBrk="1" hangingPunct="1"/>
            <a:r>
              <a:rPr lang="fi-FI" altLang="fr-FR" sz="2000" b="0" dirty="0"/>
              <a:t>Tetracyclines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36563" y="525907"/>
            <a:ext cx="8953500" cy="702373"/>
          </a:xfrm>
          <a:noFill/>
          <a:ln w="25400" cap="flat">
            <a:solidFill>
              <a:srgbClr val="FE9B03"/>
            </a:solidFill>
            <a:miter lim="800000"/>
            <a:headEnd/>
            <a:tailEnd/>
          </a:ln>
          <a:extLst/>
        </p:spPr>
        <p:txBody>
          <a:bodyPr lIns="76200" tIns="46038" rIns="76200" bIns="46038"/>
          <a:lstStyle/>
          <a:p>
            <a:pPr eaLnBrk="1" hangingPunct="1">
              <a:lnSpc>
                <a:spcPct val="110000"/>
              </a:lnSpc>
            </a:pPr>
            <a:r>
              <a:rPr lang="fi-FI" altLang="fr-FR" sz="3600" dirty="0" smtClean="0">
                <a:solidFill>
                  <a:srgbClr val="C00000"/>
                </a:solidFill>
              </a:rPr>
              <a:t>Classification of antibiotics</a:t>
            </a:r>
          </a:p>
        </p:txBody>
      </p:sp>
      <p:sp>
        <p:nvSpPr>
          <p:cNvPr id="645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A29E5F-BD8F-4707-BE44-7D54024BDA0C}" type="slidenum">
              <a:rPr lang="fr-FR" altLang="fr-FR" sz="1400" b="0" smtClean="0"/>
              <a:t>32</a:t>
            </a:fld>
            <a:endParaRPr lang="fr-FR" altLang="fr-FR" sz="1400" b="0" smtClean="0"/>
          </a:p>
        </p:txBody>
      </p:sp>
    </p:spTree>
    <p:extLst>
      <p:ext uri="{BB962C8B-B14F-4D97-AF65-F5344CB8AC3E}">
        <p14:creationId xmlns:p14="http://schemas.microsoft.com/office/powerpoint/2010/main" val="2198735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1" name="Rectangle 3"/>
          <p:cNvSpPr>
            <a:spLocks noChangeArrowheads="1"/>
          </p:cNvSpPr>
          <p:nvPr/>
        </p:nvSpPr>
        <p:spPr bwMode="auto">
          <a:xfrm>
            <a:off x="711335" y="237647"/>
            <a:ext cx="8394565" cy="763286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Quantification </a:t>
            </a:r>
            <a:r>
              <a:rPr lang="fi-FI" altLang="fr-FR" sz="3600" dirty="0">
                <a:solidFill>
                  <a:srgbClr val="C00000"/>
                </a:solidFill>
              </a:rPr>
              <a:t>of bacterial killing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73279" y="2879867"/>
            <a:ext cx="4805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easiest </a:t>
            </a:r>
            <a:r>
              <a:rPr lang="en-US" dirty="0"/>
              <a:t>way to summarize an effect over </a:t>
            </a:r>
            <a:r>
              <a:rPr lang="en-US" dirty="0" smtClean="0"/>
              <a:t>time is the calculation of the </a:t>
            </a:r>
            <a:r>
              <a:rPr lang="en-US" b="1" dirty="0" smtClean="0">
                <a:solidFill>
                  <a:srgbClr val="FF0000"/>
                </a:solidFill>
              </a:rPr>
              <a:t>Area Under the Curve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Each curve will be summarized by </a:t>
            </a:r>
            <a:r>
              <a:rPr lang="en-US" b="1" u="sng" dirty="0" smtClean="0">
                <a:solidFill>
                  <a:srgbClr val="FF0000"/>
                </a:solidFill>
              </a:rPr>
              <a:t>one number</a:t>
            </a:r>
            <a:r>
              <a:rPr lang="en-US" b="1" dirty="0" smtClean="0">
                <a:solidFill>
                  <a:srgbClr val="FF0000"/>
                </a:solidFill>
              </a:rPr>
              <a:t> (in log(CFU/mL)</a:t>
            </a:r>
            <a:r>
              <a:rPr lang="en-US" b="1" dirty="0" err="1" smtClean="0">
                <a:solidFill>
                  <a:srgbClr val="FF0000"/>
                </a:solidFill>
              </a:rPr>
              <a:t>xh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01435" y="5542111"/>
            <a:ext cx="275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calculate</a:t>
            </a:r>
            <a:r>
              <a:rPr lang="fr-FR" dirty="0" smtClean="0"/>
              <a:t> AUC? </a:t>
            </a:r>
            <a:endParaRPr lang="fr-FR" dirty="0"/>
          </a:p>
        </p:txBody>
      </p: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340262" y="2263169"/>
            <a:ext cx="4733017" cy="3917114"/>
            <a:chOff x="729" y="1207"/>
            <a:chExt cx="3466" cy="2570"/>
          </a:xfrm>
        </p:grpSpPr>
        <p:sp>
          <p:nvSpPr>
            <p:cNvPr id="27" name="Rectangle 12" descr="20 %"/>
            <p:cNvSpPr>
              <a:spLocks noChangeArrowheads="1"/>
            </p:cNvSpPr>
            <p:nvPr/>
          </p:nvSpPr>
          <p:spPr bwMode="auto">
            <a:xfrm>
              <a:off x="1066" y="2206"/>
              <a:ext cx="2404" cy="1315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80808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 flipV="1">
              <a:off x="1066" y="1207"/>
              <a:ext cx="0" cy="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1066" y="3521"/>
              <a:ext cx="31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AutoShape 9" descr="20 %"/>
            <p:cNvSpPr>
              <a:spLocks noChangeArrowheads="1"/>
            </p:cNvSpPr>
            <p:nvPr/>
          </p:nvSpPr>
          <p:spPr bwMode="auto">
            <a:xfrm rot="-5547048">
              <a:off x="1490" y="1008"/>
              <a:ext cx="1553" cy="2406"/>
            </a:xfrm>
            <a:prstGeom prst="triangle">
              <a:avLst>
                <a:gd name="adj" fmla="val 50000"/>
              </a:avLst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3833" y="1253"/>
              <a:ext cx="36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" name="Rectangle 11" descr="20 %"/>
            <p:cNvSpPr>
              <a:spLocks noChangeArrowheads="1"/>
            </p:cNvSpPr>
            <p:nvPr/>
          </p:nvSpPr>
          <p:spPr bwMode="auto">
            <a:xfrm>
              <a:off x="3334" y="1457"/>
              <a:ext cx="136" cy="140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" name="Freeform 8" descr="20 %"/>
            <p:cNvSpPr>
              <a:spLocks/>
            </p:cNvSpPr>
            <p:nvPr/>
          </p:nvSpPr>
          <p:spPr bwMode="auto">
            <a:xfrm>
              <a:off x="1066" y="2251"/>
              <a:ext cx="2857" cy="680"/>
            </a:xfrm>
            <a:custGeom>
              <a:avLst/>
              <a:gdLst>
                <a:gd name="T0" fmla="*/ 0 w 3039"/>
                <a:gd name="T1" fmla="*/ 0 h 635"/>
                <a:gd name="T2" fmla="*/ 554 w 3039"/>
                <a:gd name="T3" fmla="*/ 534 h 635"/>
                <a:gd name="T4" fmla="*/ 2857 w 3039"/>
                <a:gd name="T5" fmla="*/ 680 h 6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39" h="635">
                  <a:moveTo>
                    <a:pt x="0" y="0"/>
                  </a:moveTo>
                  <a:cubicBezTo>
                    <a:pt x="41" y="196"/>
                    <a:pt x="83" y="393"/>
                    <a:pt x="589" y="499"/>
                  </a:cubicBezTo>
                  <a:cubicBezTo>
                    <a:pt x="1095" y="605"/>
                    <a:pt x="2067" y="620"/>
                    <a:pt x="3039" y="635"/>
                  </a:cubicBezTo>
                </a:path>
              </a:pathLst>
            </a:custGeom>
            <a:pattFill prst="pct20">
              <a:fgClr>
                <a:srgbClr val="000066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1519" y="3022"/>
              <a:ext cx="1724" cy="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dirty="0"/>
                <a:t>AUC[0-8] </a:t>
              </a:r>
              <a:r>
                <a:rPr lang="fr-FR" altLang="fr-FR" sz="1400" dirty="0" err="1" smtClean="0"/>
                <a:t>with</a:t>
              </a:r>
              <a:r>
                <a:rPr lang="fr-FR" altLang="fr-FR" sz="1400" dirty="0" smtClean="0"/>
                <a:t> </a:t>
              </a:r>
              <a:r>
                <a:rPr lang="fr-FR" altLang="fr-FR" sz="1400" dirty="0" err="1" smtClean="0"/>
                <a:t>drug</a:t>
              </a:r>
              <a:endParaRPr lang="fr-FR" altLang="fr-FR" sz="1400" dirty="0" smtClean="0"/>
            </a:p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dirty="0" smtClean="0"/>
                <a:t>=ATB</a:t>
              </a:r>
              <a:endParaRPr lang="fr-FR" altLang="fr-FR" sz="1400" dirty="0"/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1422" y="2160"/>
              <a:ext cx="1912" cy="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 dirty="0"/>
                <a:t>AUC [0-8] </a:t>
              </a:r>
              <a:r>
                <a:rPr lang="fr-FR" altLang="fr-FR" sz="1400" dirty="0" err="1" smtClean="0"/>
                <a:t>without</a:t>
              </a:r>
              <a:r>
                <a:rPr lang="fr-FR" altLang="fr-FR" sz="1400" dirty="0" smtClean="0"/>
                <a:t> </a:t>
              </a:r>
              <a:r>
                <a:rPr lang="fr-FR" altLang="fr-FR" sz="1400" dirty="0" err="1" smtClean="0"/>
                <a:t>drug</a:t>
              </a:r>
              <a:endParaRPr lang="fr-FR" altLang="fr-FR" sz="1400" dirty="0" smtClean="0"/>
            </a:p>
            <a:p>
              <a:pPr algn="ctr" eaLnBrk="1" hangingPunct="1"/>
              <a:r>
                <a:rPr lang="fr-FR" altLang="fr-FR" sz="1400" dirty="0" smtClean="0"/>
                <a:t>=control</a:t>
              </a:r>
              <a:endParaRPr lang="fr-FR" altLang="fr-FR" sz="1400" dirty="0"/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 rot="16200000">
              <a:off x="281" y="2153"/>
              <a:ext cx="116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dirty="0"/>
                <a:t>log </a:t>
              </a:r>
              <a:r>
                <a:rPr lang="fr-FR" altLang="fr-FR" dirty="0" smtClean="0"/>
                <a:t>CFU/</a:t>
              </a:r>
              <a:r>
                <a:rPr lang="fr-FR" altLang="fr-FR" dirty="0" err="1" smtClean="0"/>
                <a:t>mL</a:t>
              </a:r>
              <a:endParaRPr lang="fr-FR" altLang="fr-FR" dirty="0"/>
            </a:p>
          </p:txBody>
        </p:sp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1383" y="3521"/>
              <a:ext cx="14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dirty="0" smtClean="0"/>
                <a:t>Time </a:t>
              </a:r>
              <a:endParaRPr lang="fr-FR" altLang="fr-FR" dirty="0"/>
            </a:p>
          </p:txBody>
        </p:sp>
        <p:sp>
          <p:nvSpPr>
            <p:cNvPr id="38" name="Freeform 7" descr="20 %"/>
            <p:cNvSpPr>
              <a:spLocks/>
            </p:cNvSpPr>
            <p:nvPr/>
          </p:nvSpPr>
          <p:spPr bwMode="auto">
            <a:xfrm>
              <a:off x="1066" y="1344"/>
              <a:ext cx="2903" cy="877"/>
            </a:xfrm>
            <a:custGeom>
              <a:avLst/>
              <a:gdLst>
                <a:gd name="T0" fmla="*/ 0 w 3039"/>
                <a:gd name="T1" fmla="*/ 877 h 832"/>
                <a:gd name="T2" fmla="*/ 520 w 3039"/>
                <a:gd name="T3" fmla="*/ 685 h 832"/>
                <a:gd name="T4" fmla="*/ 1126 w 3039"/>
                <a:gd name="T5" fmla="*/ 112 h 832"/>
                <a:gd name="T6" fmla="*/ 2903 w 3039"/>
                <a:gd name="T7" fmla="*/ 16 h 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39" h="832">
                  <a:moveTo>
                    <a:pt x="0" y="832"/>
                  </a:moveTo>
                  <a:cubicBezTo>
                    <a:pt x="174" y="801"/>
                    <a:pt x="348" y="771"/>
                    <a:pt x="544" y="650"/>
                  </a:cubicBezTo>
                  <a:cubicBezTo>
                    <a:pt x="740" y="529"/>
                    <a:pt x="763" y="212"/>
                    <a:pt x="1179" y="106"/>
                  </a:cubicBezTo>
                  <a:cubicBezTo>
                    <a:pt x="1595" y="0"/>
                    <a:pt x="2317" y="7"/>
                    <a:pt x="3039" y="15"/>
                  </a:cubicBez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3470" y="1389"/>
              <a:ext cx="589" cy="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>
              <a:off x="3470" y="2931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3470" y="352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3340" y="3583"/>
              <a:ext cx="27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dirty="0"/>
                <a:t>8 </a:t>
              </a:r>
              <a:r>
                <a:rPr lang="fr-FR" altLang="fr-FR" sz="1400" dirty="0" smtClean="0"/>
                <a:t>h</a:t>
              </a:r>
              <a:endParaRPr lang="fr-FR" alt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7303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1" name="Rectangle 3"/>
          <p:cNvSpPr>
            <a:spLocks noChangeArrowheads="1"/>
          </p:cNvSpPr>
          <p:nvPr/>
        </p:nvSpPr>
        <p:spPr bwMode="auto">
          <a:xfrm>
            <a:off x="711335" y="237647"/>
            <a:ext cx="8394565" cy="763286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Quantification </a:t>
            </a:r>
            <a:r>
              <a:rPr lang="fi-FI" altLang="fr-FR" sz="3600" dirty="0">
                <a:solidFill>
                  <a:srgbClr val="C00000"/>
                </a:solidFill>
              </a:rPr>
              <a:t>of bacterial killing  </a:t>
            </a:r>
          </a:p>
        </p:txBody>
      </p:sp>
      <p:grpSp>
        <p:nvGrpSpPr>
          <p:cNvPr id="191" name="Group 35"/>
          <p:cNvGrpSpPr>
            <a:grpSpLocks/>
          </p:cNvGrpSpPr>
          <p:nvPr/>
        </p:nvGrpSpPr>
        <p:grpSpPr bwMode="auto">
          <a:xfrm>
            <a:off x="554488" y="2376021"/>
            <a:ext cx="5410735" cy="3526926"/>
            <a:chOff x="224" y="1207"/>
            <a:chExt cx="3971" cy="2314"/>
          </a:xfrm>
        </p:grpSpPr>
        <p:sp>
          <p:nvSpPr>
            <p:cNvPr id="193" name="Line 4"/>
            <p:cNvSpPr>
              <a:spLocks noChangeShapeType="1"/>
            </p:cNvSpPr>
            <p:nvPr/>
          </p:nvSpPr>
          <p:spPr bwMode="auto">
            <a:xfrm flipV="1">
              <a:off x="1084" y="1207"/>
              <a:ext cx="0" cy="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Line 5"/>
            <p:cNvSpPr>
              <a:spLocks noChangeShapeType="1"/>
            </p:cNvSpPr>
            <p:nvPr/>
          </p:nvSpPr>
          <p:spPr bwMode="auto">
            <a:xfrm>
              <a:off x="1066" y="3521"/>
              <a:ext cx="31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Rectangle 10"/>
            <p:cNvSpPr>
              <a:spLocks noChangeArrowheads="1"/>
            </p:cNvSpPr>
            <p:nvPr/>
          </p:nvSpPr>
          <p:spPr bwMode="auto">
            <a:xfrm>
              <a:off x="3833" y="1253"/>
              <a:ext cx="36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1" name="Text Box 17"/>
            <p:cNvSpPr txBox="1">
              <a:spLocks noChangeArrowheads="1"/>
            </p:cNvSpPr>
            <p:nvPr/>
          </p:nvSpPr>
          <p:spPr bwMode="auto">
            <a:xfrm rot="16200000">
              <a:off x="-224" y="2208"/>
              <a:ext cx="116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dirty="0"/>
                <a:t>log </a:t>
              </a:r>
              <a:r>
                <a:rPr lang="fr-FR" altLang="fr-FR" dirty="0" smtClean="0"/>
                <a:t>CFU/</a:t>
              </a:r>
              <a:r>
                <a:rPr lang="fr-FR" altLang="fr-FR" dirty="0" err="1" smtClean="0"/>
                <a:t>mL</a:t>
              </a:r>
              <a:endParaRPr lang="fr-FR" altLang="fr-FR" dirty="0"/>
            </a:p>
          </p:txBody>
        </p:sp>
        <p:sp>
          <p:nvSpPr>
            <p:cNvPr id="204" name="Rectangle 21"/>
            <p:cNvSpPr>
              <a:spLocks noChangeArrowheads="1"/>
            </p:cNvSpPr>
            <p:nvPr/>
          </p:nvSpPr>
          <p:spPr bwMode="auto">
            <a:xfrm>
              <a:off x="3470" y="1389"/>
              <a:ext cx="589" cy="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6592588" y="1272288"/>
            <a:ext cx="275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How to </a:t>
            </a:r>
            <a:r>
              <a:rPr lang="fr-FR" b="1" dirty="0" err="1" smtClean="0">
                <a:solidFill>
                  <a:srgbClr val="FF0000"/>
                </a:solidFill>
              </a:rPr>
              <a:t>calculate</a:t>
            </a:r>
            <a:r>
              <a:rPr lang="fr-FR" b="1" dirty="0" smtClean="0">
                <a:solidFill>
                  <a:srgbClr val="FF0000"/>
                </a:solidFill>
              </a:rPr>
              <a:t> AUC?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Organigramme : Entrée manuelle 5"/>
          <p:cNvSpPr/>
          <p:nvPr/>
        </p:nvSpPr>
        <p:spPr bwMode="auto">
          <a:xfrm flipH="1">
            <a:off x="1745893" y="2728945"/>
            <a:ext cx="247974" cy="3164192"/>
          </a:xfrm>
          <a:prstGeom prst="flowChartManualIn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Organigramme : Entrée manuelle 24"/>
          <p:cNvSpPr/>
          <p:nvPr/>
        </p:nvSpPr>
        <p:spPr bwMode="auto">
          <a:xfrm flipH="1">
            <a:off x="2528993" y="3840659"/>
            <a:ext cx="624910" cy="2056063"/>
          </a:xfrm>
          <a:prstGeom prst="flowChartManualInpu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rganigramme : Entrée manuelle 25"/>
          <p:cNvSpPr/>
          <p:nvPr/>
        </p:nvSpPr>
        <p:spPr bwMode="auto">
          <a:xfrm flipH="1">
            <a:off x="3153903" y="4251984"/>
            <a:ext cx="2588524" cy="1647658"/>
          </a:xfrm>
          <a:prstGeom prst="flowChartManualInpu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rganigramme : Entrée manuelle 26"/>
          <p:cNvSpPr/>
          <p:nvPr/>
        </p:nvSpPr>
        <p:spPr bwMode="auto">
          <a:xfrm flipH="1">
            <a:off x="1988256" y="3342866"/>
            <a:ext cx="540737" cy="2552461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44683" y="5902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1797083" y="5902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2333592" y="59096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4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986223" y="5879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524077" y="58697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24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956846" y="2613337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Count 0</a:t>
            </a:r>
            <a:endParaRPr lang="fr-FR" sz="1200" dirty="0"/>
          </a:p>
        </p:txBody>
      </p:sp>
      <p:sp>
        <p:nvSpPr>
          <p:cNvPr id="36" name="ZoneTexte 35"/>
          <p:cNvSpPr txBox="1"/>
          <p:nvPr/>
        </p:nvSpPr>
        <p:spPr>
          <a:xfrm>
            <a:off x="956846" y="315836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Count 1</a:t>
            </a:r>
            <a:endParaRPr lang="fr-FR" sz="1200" dirty="0"/>
          </a:p>
        </p:txBody>
      </p:sp>
      <p:sp>
        <p:nvSpPr>
          <p:cNvPr id="37" name="ZoneTexte 36"/>
          <p:cNvSpPr txBox="1"/>
          <p:nvPr/>
        </p:nvSpPr>
        <p:spPr>
          <a:xfrm>
            <a:off x="956846" y="3706852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Count 4</a:t>
            </a:r>
            <a:endParaRPr lang="fr-FR" sz="1200" dirty="0"/>
          </a:p>
        </p:txBody>
      </p:sp>
      <p:sp>
        <p:nvSpPr>
          <p:cNvPr id="38" name="ZoneTexte 37"/>
          <p:cNvSpPr txBox="1"/>
          <p:nvPr/>
        </p:nvSpPr>
        <p:spPr>
          <a:xfrm>
            <a:off x="956846" y="4063081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Count 8</a:t>
            </a:r>
            <a:endParaRPr lang="fr-FR" sz="1200" dirty="0"/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1725685" y="3342866"/>
            <a:ext cx="2877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eur droit 40"/>
          <p:cNvCxnSpPr/>
          <p:nvPr/>
        </p:nvCxnSpPr>
        <p:spPr bwMode="auto">
          <a:xfrm>
            <a:off x="1725685" y="3836701"/>
            <a:ext cx="803308" cy="39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Connecteur droit 42"/>
          <p:cNvCxnSpPr/>
          <p:nvPr/>
        </p:nvCxnSpPr>
        <p:spPr bwMode="auto">
          <a:xfrm>
            <a:off x="1708405" y="4251984"/>
            <a:ext cx="14342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Connecteur droit 45"/>
          <p:cNvCxnSpPr/>
          <p:nvPr/>
        </p:nvCxnSpPr>
        <p:spPr bwMode="auto">
          <a:xfrm flipV="1">
            <a:off x="1688805" y="4611347"/>
            <a:ext cx="4029794" cy="22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ZoneTexte 47"/>
          <p:cNvSpPr txBox="1"/>
          <p:nvPr/>
        </p:nvSpPr>
        <p:spPr>
          <a:xfrm>
            <a:off x="921687" y="4453204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Count 24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276188" y="6164551"/>
            <a:ext cx="520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Time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4633994" y="2104407"/>
                <a:ext cx="5182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𝐴𝑈𝐶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𝐴𝑈𝐶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0−1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𝐴𝑈𝐶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𝐴𝑈𝐶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𝐴𝑈𝐶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994" y="2104407"/>
                <a:ext cx="51829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091552" y="2924765"/>
                <a:ext cx="6001708" cy="4048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𝐴𝑈𝐶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0−1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𝑡𝑖𝑚𝑒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𝑏𝑎𝑐𝑡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</m:e>
                            </m:func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𝑐𝑜𝑢𝑛𝑡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func>
                              <m:func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𝑏𝑎𝑐𝑡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</m:e>
                            </m:func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𝑐𝑜𝑢𝑛𝑡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552" y="2924765"/>
                <a:ext cx="6001708" cy="404854"/>
              </a:xfrm>
              <a:prstGeom prst="rect">
                <a:avLst/>
              </a:prstGeom>
              <a:blipFill>
                <a:blip r:embed="rId4"/>
                <a:stretch>
                  <a:fillRect l="-1320" t="-3030" b="-1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ccolade fermante 22"/>
          <p:cNvSpPr/>
          <p:nvPr/>
        </p:nvSpPr>
        <p:spPr bwMode="auto">
          <a:xfrm rot="5400000">
            <a:off x="8385908" y="1882218"/>
            <a:ext cx="311179" cy="3103524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483740" y="3614518"/>
            <a:ext cx="186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rgbClr val="FF0000"/>
                </a:solidFill>
              </a:rPr>
              <a:t>Average</a:t>
            </a:r>
            <a:r>
              <a:rPr lang="fr-FR" sz="1200" dirty="0" smtClean="0">
                <a:solidFill>
                  <a:srgbClr val="FF0000"/>
                </a:solidFill>
              </a:rPr>
              <a:t> log count </a:t>
            </a:r>
            <a:r>
              <a:rPr lang="fr-FR" sz="1200" dirty="0" err="1" smtClean="0">
                <a:solidFill>
                  <a:srgbClr val="FF0000"/>
                </a:solidFill>
              </a:rPr>
              <a:t>between</a:t>
            </a:r>
            <a:r>
              <a:rPr lang="fr-FR" sz="1200" dirty="0" smtClean="0">
                <a:solidFill>
                  <a:srgbClr val="FF0000"/>
                </a:solidFill>
              </a:rPr>
              <a:t> 0 and 1h 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4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8"/>
          <p:cNvSpPr>
            <a:spLocks noChangeArrowheads="1"/>
          </p:cNvSpPr>
          <p:nvPr/>
        </p:nvSpPr>
        <p:spPr bwMode="auto">
          <a:xfrm>
            <a:off x="3145201" y="2641076"/>
            <a:ext cx="9791700" cy="527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91" name="Rectangle 3"/>
          <p:cNvSpPr>
            <a:spLocks noChangeArrowheads="1"/>
          </p:cNvSpPr>
          <p:nvPr/>
        </p:nvSpPr>
        <p:spPr bwMode="auto">
          <a:xfrm>
            <a:off x="711335" y="237647"/>
            <a:ext cx="8394565" cy="763286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Quantification </a:t>
            </a:r>
            <a:r>
              <a:rPr lang="fi-FI" altLang="fr-FR" sz="3600" dirty="0">
                <a:solidFill>
                  <a:srgbClr val="C00000"/>
                </a:solidFill>
              </a:rPr>
              <a:t>of bacterial killing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108895" y="4047661"/>
                <a:ext cx="4181273" cy="525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𝐸𝑓𝑓𝑒𝑐𝑡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𝐴𝑈𝐶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0−8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𝐴𝑇𝐵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𝐴𝑈𝐶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0−8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𝑐𝑜𝑛𝑡𝑟𝑜𝑙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895" y="4047661"/>
                <a:ext cx="4181273" cy="5255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ZoneTexte 102"/>
              <p:cNvSpPr txBox="1"/>
              <p:nvPr/>
            </p:nvSpPr>
            <p:spPr>
              <a:xfrm>
                <a:off x="4906678" y="4915677"/>
                <a:ext cx="5503879" cy="891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𝐸𝑓𝑓𝑒𝑐𝑡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𝐼𝑛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𝑎𝑣𝑒𝑟𝑎𝑔𝑒</m:t>
                              </m:r>
                            </m:sub>
                          </m:sSub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𝐴𝑇𝐵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𝐼𝑛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𝑎𝑣𝑒𝑟𝑎𝑔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𝑐𝑜𝑛𝑡𝑟𝑜𝑙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  <a:p>
                <a:endParaRPr lang="fr-FR" dirty="0"/>
              </a:p>
              <a:p>
                <a:r>
                  <a:rPr lang="fr-FR" dirty="0" err="1" smtClean="0"/>
                  <a:t>Effect</a:t>
                </a:r>
                <a:r>
                  <a:rPr lang="fr-FR" dirty="0" smtClean="0"/>
                  <a:t> = </a:t>
                </a:r>
                <a:r>
                  <a:rPr lang="fr-FR" dirty="0" err="1" smtClean="0"/>
                  <a:t>decrease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average</a:t>
                </a:r>
                <a:r>
                  <a:rPr lang="fr-FR" dirty="0" smtClean="0"/>
                  <a:t> inoculum size </a:t>
                </a:r>
                <a:endParaRPr lang="fr-FR" dirty="0"/>
              </a:p>
            </p:txBody>
          </p:sp>
        </mc:Choice>
        <mc:Fallback xmlns="">
          <p:sp>
            <p:nvSpPr>
              <p:cNvPr id="103" name="ZoneTexte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678" y="4915677"/>
                <a:ext cx="5503879" cy="891141"/>
              </a:xfrm>
              <a:prstGeom prst="rect">
                <a:avLst/>
              </a:prstGeom>
              <a:blipFill>
                <a:blip r:embed="rId4"/>
                <a:stretch>
                  <a:fillRect l="-2658" b="-149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ZoneTexte 103"/>
          <p:cNvSpPr txBox="1"/>
          <p:nvPr/>
        </p:nvSpPr>
        <p:spPr>
          <a:xfrm>
            <a:off x="791345" y="1219730"/>
            <a:ext cx="5873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No « official » </a:t>
            </a:r>
            <a:r>
              <a:rPr lang="fr-FR" sz="2400" b="1" dirty="0" err="1" smtClean="0">
                <a:solidFill>
                  <a:srgbClr val="FF0000"/>
                </a:solidFill>
              </a:rPr>
              <a:t>methods</a:t>
            </a:r>
            <a:r>
              <a:rPr lang="fr-FR" sz="2400" b="1" dirty="0" smtClean="0">
                <a:solidFill>
                  <a:srgbClr val="FF0000"/>
                </a:solidFill>
              </a:rPr>
              <a:t>, no consensus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91536" y="1841859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AUC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calculated</a:t>
            </a:r>
            <a:r>
              <a:rPr lang="fr-FR" dirty="0" smtClean="0"/>
              <a:t> over 8, 24, 48h,….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157315" y="2555234"/>
            <a:ext cx="508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calculations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proposed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AUC</a:t>
            </a:r>
            <a:endParaRPr lang="fr-FR" dirty="0"/>
          </a:p>
        </p:txBody>
      </p:sp>
      <p:sp>
        <p:nvSpPr>
          <p:cNvPr id="114" name="Accolade fermante 113"/>
          <p:cNvSpPr/>
          <p:nvPr/>
        </p:nvSpPr>
        <p:spPr bwMode="auto">
          <a:xfrm rot="5400000">
            <a:off x="6697260" y="4132283"/>
            <a:ext cx="311179" cy="1224365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5" name="Accolade fermante 114"/>
          <p:cNvSpPr/>
          <p:nvPr/>
        </p:nvSpPr>
        <p:spPr bwMode="auto">
          <a:xfrm rot="5400000">
            <a:off x="8316704" y="4133386"/>
            <a:ext cx="311179" cy="1224365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Parenthèse ouvrante 4"/>
          <p:cNvSpPr/>
          <p:nvPr/>
        </p:nvSpPr>
        <p:spPr bwMode="auto">
          <a:xfrm>
            <a:off x="4861523" y="3841945"/>
            <a:ext cx="185716" cy="2164620"/>
          </a:xfrm>
          <a:prstGeom prst="leftBracket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16" name="Group 35"/>
          <p:cNvGrpSpPr>
            <a:grpSpLocks/>
          </p:cNvGrpSpPr>
          <p:nvPr/>
        </p:nvGrpSpPr>
        <p:grpSpPr bwMode="auto">
          <a:xfrm>
            <a:off x="162741" y="2304498"/>
            <a:ext cx="4733017" cy="3917114"/>
            <a:chOff x="729" y="1207"/>
            <a:chExt cx="3466" cy="2570"/>
          </a:xfrm>
        </p:grpSpPr>
        <p:sp>
          <p:nvSpPr>
            <p:cNvPr id="117" name="Rectangle 12" descr="20 %"/>
            <p:cNvSpPr>
              <a:spLocks noChangeArrowheads="1"/>
            </p:cNvSpPr>
            <p:nvPr/>
          </p:nvSpPr>
          <p:spPr bwMode="auto">
            <a:xfrm>
              <a:off x="1066" y="2206"/>
              <a:ext cx="2404" cy="1315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80808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" name="Line 4"/>
            <p:cNvSpPr>
              <a:spLocks noChangeShapeType="1"/>
            </p:cNvSpPr>
            <p:nvPr/>
          </p:nvSpPr>
          <p:spPr bwMode="auto">
            <a:xfrm flipV="1">
              <a:off x="1066" y="1207"/>
              <a:ext cx="0" cy="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Line 5"/>
            <p:cNvSpPr>
              <a:spLocks noChangeShapeType="1"/>
            </p:cNvSpPr>
            <p:nvPr/>
          </p:nvSpPr>
          <p:spPr bwMode="auto">
            <a:xfrm>
              <a:off x="1066" y="3521"/>
              <a:ext cx="31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AutoShape 9" descr="20 %"/>
            <p:cNvSpPr>
              <a:spLocks noChangeArrowheads="1"/>
            </p:cNvSpPr>
            <p:nvPr/>
          </p:nvSpPr>
          <p:spPr bwMode="auto">
            <a:xfrm rot="-5547048">
              <a:off x="1490" y="1008"/>
              <a:ext cx="1553" cy="2406"/>
            </a:xfrm>
            <a:prstGeom prst="triangle">
              <a:avLst>
                <a:gd name="adj" fmla="val 50000"/>
              </a:avLst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/>
            </a:p>
          </p:txBody>
        </p:sp>
        <p:sp>
          <p:nvSpPr>
            <p:cNvPr id="208" name="Rectangle 10"/>
            <p:cNvSpPr>
              <a:spLocks noChangeArrowheads="1"/>
            </p:cNvSpPr>
            <p:nvPr/>
          </p:nvSpPr>
          <p:spPr bwMode="auto">
            <a:xfrm>
              <a:off x="3833" y="1253"/>
              <a:ext cx="36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9" name="Rectangle 11" descr="20 %"/>
            <p:cNvSpPr>
              <a:spLocks noChangeArrowheads="1"/>
            </p:cNvSpPr>
            <p:nvPr/>
          </p:nvSpPr>
          <p:spPr bwMode="auto">
            <a:xfrm>
              <a:off x="3334" y="1457"/>
              <a:ext cx="136" cy="140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0" name="Freeform 8" descr="20 %"/>
            <p:cNvSpPr>
              <a:spLocks/>
            </p:cNvSpPr>
            <p:nvPr/>
          </p:nvSpPr>
          <p:spPr bwMode="auto">
            <a:xfrm>
              <a:off x="1066" y="2251"/>
              <a:ext cx="2857" cy="680"/>
            </a:xfrm>
            <a:custGeom>
              <a:avLst/>
              <a:gdLst>
                <a:gd name="T0" fmla="*/ 0 w 3039"/>
                <a:gd name="T1" fmla="*/ 0 h 635"/>
                <a:gd name="T2" fmla="*/ 554 w 3039"/>
                <a:gd name="T3" fmla="*/ 534 h 635"/>
                <a:gd name="T4" fmla="*/ 2857 w 3039"/>
                <a:gd name="T5" fmla="*/ 680 h 6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39" h="635">
                  <a:moveTo>
                    <a:pt x="0" y="0"/>
                  </a:moveTo>
                  <a:cubicBezTo>
                    <a:pt x="41" y="196"/>
                    <a:pt x="83" y="393"/>
                    <a:pt x="589" y="499"/>
                  </a:cubicBezTo>
                  <a:cubicBezTo>
                    <a:pt x="1095" y="605"/>
                    <a:pt x="2067" y="620"/>
                    <a:pt x="3039" y="635"/>
                  </a:cubicBezTo>
                </a:path>
              </a:pathLst>
            </a:custGeom>
            <a:pattFill prst="pct20">
              <a:fgClr>
                <a:srgbClr val="000066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Text Box 14"/>
            <p:cNvSpPr txBox="1">
              <a:spLocks noChangeArrowheads="1"/>
            </p:cNvSpPr>
            <p:nvPr/>
          </p:nvSpPr>
          <p:spPr bwMode="auto">
            <a:xfrm>
              <a:off x="1519" y="3022"/>
              <a:ext cx="1724" cy="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dirty="0"/>
                <a:t>AUC[0-8] </a:t>
              </a:r>
              <a:r>
                <a:rPr lang="fr-FR" altLang="fr-FR" sz="1400" dirty="0" err="1" smtClean="0"/>
                <a:t>with</a:t>
              </a:r>
              <a:r>
                <a:rPr lang="fr-FR" altLang="fr-FR" sz="1400" dirty="0" smtClean="0"/>
                <a:t> </a:t>
              </a:r>
              <a:r>
                <a:rPr lang="fr-FR" altLang="fr-FR" sz="1400" dirty="0" err="1" smtClean="0"/>
                <a:t>drug</a:t>
              </a:r>
              <a:endParaRPr lang="fr-FR" altLang="fr-FR" sz="1400" dirty="0" smtClean="0"/>
            </a:p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dirty="0" smtClean="0"/>
                <a:t>=ATB</a:t>
              </a:r>
              <a:endParaRPr lang="fr-FR" altLang="fr-FR" sz="1400" dirty="0"/>
            </a:p>
          </p:txBody>
        </p:sp>
        <p:sp>
          <p:nvSpPr>
            <p:cNvPr id="212" name="Text Box 16"/>
            <p:cNvSpPr txBox="1">
              <a:spLocks noChangeArrowheads="1"/>
            </p:cNvSpPr>
            <p:nvPr/>
          </p:nvSpPr>
          <p:spPr bwMode="auto">
            <a:xfrm>
              <a:off x="1422" y="2160"/>
              <a:ext cx="1912" cy="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 dirty="0"/>
                <a:t>AUC [0-8] </a:t>
              </a:r>
              <a:r>
                <a:rPr lang="fr-FR" altLang="fr-FR" sz="1400" dirty="0" err="1" smtClean="0"/>
                <a:t>without</a:t>
              </a:r>
              <a:r>
                <a:rPr lang="fr-FR" altLang="fr-FR" sz="1400" dirty="0" smtClean="0"/>
                <a:t> </a:t>
              </a:r>
              <a:r>
                <a:rPr lang="fr-FR" altLang="fr-FR" sz="1400" dirty="0" err="1" smtClean="0"/>
                <a:t>drug</a:t>
              </a:r>
              <a:endParaRPr lang="fr-FR" altLang="fr-FR" sz="1400" dirty="0" smtClean="0"/>
            </a:p>
            <a:p>
              <a:pPr algn="ctr" eaLnBrk="1" hangingPunct="1"/>
              <a:r>
                <a:rPr lang="fr-FR" altLang="fr-FR" sz="1400" dirty="0" smtClean="0"/>
                <a:t>=control</a:t>
              </a:r>
              <a:endParaRPr lang="fr-FR" altLang="fr-FR" sz="1400" dirty="0"/>
            </a:p>
          </p:txBody>
        </p:sp>
        <p:sp>
          <p:nvSpPr>
            <p:cNvPr id="213" name="Text Box 17"/>
            <p:cNvSpPr txBox="1">
              <a:spLocks noChangeArrowheads="1"/>
            </p:cNvSpPr>
            <p:nvPr/>
          </p:nvSpPr>
          <p:spPr bwMode="auto">
            <a:xfrm rot="16200000">
              <a:off x="281" y="2153"/>
              <a:ext cx="116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dirty="0"/>
                <a:t>log </a:t>
              </a:r>
              <a:r>
                <a:rPr lang="fr-FR" altLang="fr-FR" dirty="0" smtClean="0"/>
                <a:t>CFU/</a:t>
              </a:r>
              <a:r>
                <a:rPr lang="fr-FR" altLang="fr-FR" dirty="0" err="1" smtClean="0"/>
                <a:t>mL</a:t>
              </a:r>
              <a:endParaRPr lang="fr-FR" altLang="fr-FR" dirty="0"/>
            </a:p>
          </p:txBody>
        </p:sp>
        <p:sp>
          <p:nvSpPr>
            <p:cNvPr id="214" name="Text Box 18"/>
            <p:cNvSpPr txBox="1">
              <a:spLocks noChangeArrowheads="1"/>
            </p:cNvSpPr>
            <p:nvPr/>
          </p:nvSpPr>
          <p:spPr bwMode="auto">
            <a:xfrm>
              <a:off x="1383" y="3521"/>
              <a:ext cx="14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dirty="0" smtClean="0"/>
                <a:t>Time </a:t>
              </a:r>
              <a:endParaRPr lang="fr-FR" altLang="fr-FR" dirty="0"/>
            </a:p>
          </p:txBody>
        </p:sp>
        <p:sp>
          <p:nvSpPr>
            <p:cNvPr id="215" name="Freeform 7" descr="20 %"/>
            <p:cNvSpPr>
              <a:spLocks/>
            </p:cNvSpPr>
            <p:nvPr/>
          </p:nvSpPr>
          <p:spPr bwMode="auto">
            <a:xfrm>
              <a:off x="1066" y="1344"/>
              <a:ext cx="2903" cy="877"/>
            </a:xfrm>
            <a:custGeom>
              <a:avLst/>
              <a:gdLst>
                <a:gd name="T0" fmla="*/ 0 w 3039"/>
                <a:gd name="T1" fmla="*/ 877 h 832"/>
                <a:gd name="T2" fmla="*/ 520 w 3039"/>
                <a:gd name="T3" fmla="*/ 685 h 832"/>
                <a:gd name="T4" fmla="*/ 1126 w 3039"/>
                <a:gd name="T5" fmla="*/ 112 h 832"/>
                <a:gd name="T6" fmla="*/ 2903 w 3039"/>
                <a:gd name="T7" fmla="*/ 16 h 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39" h="832">
                  <a:moveTo>
                    <a:pt x="0" y="832"/>
                  </a:moveTo>
                  <a:cubicBezTo>
                    <a:pt x="174" y="801"/>
                    <a:pt x="348" y="771"/>
                    <a:pt x="544" y="650"/>
                  </a:cubicBezTo>
                  <a:cubicBezTo>
                    <a:pt x="740" y="529"/>
                    <a:pt x="763" y="212"/>
                    <a:pt x="1179" y="106"/>
                  </a:cubicBezTo>
                  <a:cubicBezTo>
                    <a:pt x="1595" y="0"/>
                    <a:pt x="2317" y="7"/>
                    <a:pt x="3039" y="15"/>
                  </a:cubicBez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" name="Rectangle 21"/>
            <p:cNvSpPr>
              <a:spLocks noChangeArrowheads="1"/>
            </p:cNvSpPr>
            <p:nvPr/>
          </p:nvSpPr>
          <p:spPr bwMode="auto">
            <a:xfrm>
              <a:off x="3470" y="1389"/>
              <a:ext cx="589" cy="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7" name="Line 23"/>
            <p:cNvSpPr>
              <a:spLocks noChangeShapeType="1"/>
            </p:cNvSpPr>
            <p:nvPr/>
          </p:nvSpPr>
          <p:spPr bwMode="auto">
            <a:xfrm>
              <a:off x="3470" y="2931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Line 24"/>
            <p:cNvSpPr>
              <a:spLocks noChangeShapeType="1"/>
            </p:cNvSpPr>
            <p:nvPr/>
          </p:nvSpPr>
          <p:spPr bwMode="auto">
            <a:xfrm>
              <a:off x="3470" y="352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" name="Text Box 25"/>
            <p:cNvSpPr txBox="1">
              <a:spLocks noChangeArrowheads="1"/>
            </p:cNvSpPr>
            <p:nvPr/>
          </p:nvSpPr>
          <p:spPr bwMode="auto">
            <a:xfrm>
              <a:off x="3340" y="3583"/>
              <a:ext cx="27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dirty="0"/>
                <a:t>8 </a:t>
              </a:r>
              <a:r>
                <a:rPr lang="fr-FR" altLang="fr-FR" sz="1400" dirty="0" smtClean="0"/>
                <a:t>h</a:t>
              </a:r>
              <a:endParaRPr lang="fr-FR" alt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2374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8"/>
          <p:cNvSpPr>
            <a:spLocks noChangeArrowheads="1"/>
          </p:cNvSpPr>
          <p:nvPr/>
        </p:nvSpPr>
        <p:spPr bwMode="auto">
          <a:xfrm>
            <a:off x="3145201" y="2641076"/>
            <a:ext cx="9791700" cy="527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91" name="Rectangle 3"/>
          <p:cNvSpPr>
            <a:spLocks noChangeArrowheads="1"/>
          </p:cNvSpPr>
          <p:nvPr/>
        </p:nvSpPr>
        <p:spPr bwMode="auto">
          <a:xfrm>
            <a:off x="711335" y="237647"/>
            <a:ext cx="8394565" cy="763286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Quantification </a:t>
            </a:r>
            <a:r>
              <a:rPr lang="fi-FI" altLang="fr-FR" sz="3600" dirty="0">
                <a:solidFill>
                  <a:srgbClr val="C00000"/>
                </a:solidFill>
              </a:rPr>
              <a:t>of bacterial killing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631878" y="4806826"/>
                <a:ext cx="4255780" cy="600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𝐸𝑓𝑓𝑒𝑐𝑡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×(1−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𝐴𝑈𝐶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0−8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𝐴𝑇𝐵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𝐴𝑈𝐶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0−8</m:t>
                                  </m:r>
                                </m:e>
                              </m:d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𝑐𝑜𝑛𝑡𝑟𝑜𝑙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878" y="4806826"/>
                <a:ext cx="4255780" cy="600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ZoneTexte 103"/>
          <p:cNvSpPr txBox="1"/>
          <p:nvPr/>
        </p:nvSpPr>
        <p:spPr>
          <a:xfrm>
            <a:off x="791345" y="1219730"/>
            <a:ext cx="5873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No « official » </a:t>
            </a:r>
            <a:r>
              <a:rPr lang="fr-FR" sz="2400" b="1" dirty="0" err="1" smtClean="0">
                <a:solidFill>
                  <a:srgbClr val="FF0000"/>
                </a:solidFill>
              </a:rPr>
              <a:t>methods</a:t>
            </a:r>
            <a:r>
              <a:rPr lang="fr-FR" sz="2400" b="1" dirty="0" smtClean="0">
                <a:solidFill>
                  <a:srgbClr val="FF0000"/>
                </a:solidFill>
              </a:rPr>
              <a:t>, no consensus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91536" y="1841859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AUC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calculated</a:t>
            </a:r>
            <a:r>
              <a:rPr lang="fr-FR" dirty="0" smtClean="0"/>
              <a:t> over 8, 24, 48h,….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157315" y="2555234"/>
            <a:ext cx="508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calculations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proposed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AUC</a:t>
            </a:r>
            <a:endParaRPr lang="fr-FR" dirty="0"/>
          </a:p>
        </p:txBody>
      </p:sp>
      <p:sp>
        <p:nvSpPr>
          <p:cNvPr id="5" name="Parenthèse ouvrante 4"/>
          <p:cNvSpPr/>
          <p:nvPr/>
        </p:nvSpPr>
        <p:spPr bwMode="auto">
          <a:xfrm>
            <a:off x="5384506" y="4601110"/>
            <a:ext cx="185716" cy="989187"/>
          </a:xfrm>
          <a:prstGeom prst="leftBracket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162741" y="2304498"/>
            <a:ext cx="4733017" cy="3917114"/>
            <a:chOff x="729" y="1207"/>
            <a:chExt cx="3466" cy="2570"/>
          </a:xfrm>
        </p:grpSpPr>
        <p:sp>
          <p:nvSpPr>
            <p:cNvPr id="31" name="Rectangle 12" descr="20 %"/>
            <p:cNvSpPr>
              <a:spLocks noChangeArrowheads="1"/>
            </p:cNvSpPr>
            <p:nvPr/>
          </p:nvSpPr>
          <p:spPr bwMode="auto">
            <a:xfrm>
              <a:off x="1066" y="2206"/>
              <a:ext cx="2404" cy="1315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80808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V="1">
              <a:off x="1066" y="1207"/>
              <a:ext cx="0" cy="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1066" y="3521"/>
              <a:ext cx="31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AutoShape 9" descr="20 %"/>
            <p:cNvSpPr>
              <a:spLocks noChangeArrowheads="1"/>
            </p:cNvSpPr>
            <p:nvPr/>
          </p:nvSpPr>
          <p:spPr bwMode="auto">
            <a:xfrm rot="-5547048">
              <a:off x="1490" y="1008"/>
              <a:ext cx="1553" cy="2406"/>
            </a:xfrm>
            <a:prstGeom prst="triangle">
              <a:avLst>
                <a:gd name="adj" fmla="val 50000"/>
              </a:avLst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3833" y="1253"/>
              <a:ext cx="36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" name="Rectangle 11" descr="20 %"/>
            <p:cNvSpPr>
              <a:spLocks noChangeArrowheads="1"/>
            </p:cNvSpPr>
            <p:nvPr/>
          </p:nvSpPr>
          <p:spPr bwMode="auto">
            <a:xfrm>
              <a:off x="3334" y="1457"/>
              <a:ext cx="136" cy="140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7" name="Freeform 8" descr="20 %"/>
            <p:cNvSpPr>
              <a:spLocks/>
            </p:cNvSpPr>
            <p:nvPr/>
          </p:nvSpPr>
          <p:spPr bwMode="auto">
            <a:xfrm>
              <a:off x="1066" y="2251"/>
              <a:ext cx="2857" cy="680"/>
            </a:xfrm>
            <a:custGeom>
              <a:avLst/>
              <a:gdLst>
                <a:gd name="T0" fmla="*/ 0 w 3039"/>
                <a:gd name="T1" fmla="*/ 0 h 635"/>
                <a:gd name="T2" fmla="*/ 554 w 3039"/>
                <a:gd name="T3" fmla="*/ 534 h 635"/>
                <a:gd name="T4" fmla="*/ 2857 w 3039"/>
                <a:gd name="T5" fmla="*/ 680 h 6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39" h="635">
                  <a:moveTo>
                    <a:pt x="0" y="0"/>
                  </a:moveTo>
                  <a:cubicBezTo>
                    <a:pt x="41" y="196"/>
                    <a:pt x="83" y="393"/>
                    <a:pt x="589" y="499"/>
                  </a:cubicBezTo>
                  <a:cubicBezTo>
                    <a:pt x="1095" y="605"/>
                    <a:pt x="2067" y="620"/>
                    <a:pt x="3039" y="635"/>
                  </a:cubicBezTo>
                </a:path>
              </a:pathLst>
            </a:custGeom>
            <a:pattFill prst="pct20">
              <a:fgClr>
                <a:srgbClr val="000066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1519" y="3022"/>
              <a:ext cx="1724" cy="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dirty="0"/>
                <a:t>AUC[0-8] </a:t>
              </a:r>
              <a:r>
                <a:rPr lang="fr-FR" altLang="fr-FR" sz="1400" dirty="0" err="1" smtClean="0"/>
                <a:t>with</a:t>
              </a:r>
              <a:r>
                <a:rPr lang="fr-FR" altLang="fr-FR" sz="1400" dirty="0" smtClean="0"/>
                <a:t> </a:t>
              </a:r>
              <a:r>
                <a:rPr lang="fr-FR" altLang="fr-FR" sz="1400" dirty="0" err="1" smtClean="0"/>
                <a:t>drug</a:t>
              </a:r>
              <a:endParaRPr lang="fr-FR" altLang="fr-FR" sz="1400" dirty="0" smtClean="0"/>
            </a:p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dirty="0" smtClean="0"/>
                <a:t>=ATB</a:t>
              </a:r>
              <a:endParaRPr lang="fr-FR" altLang="fr-FR" sz="1400" dirty="0"/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1422" y="2160"/>
              <a:ext cx="1912" cy="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 dirty="0"/>
                <a:t>AUC [0-8] </a:t>
              </a:r>
              <a:r>
                <a:rPr lang="fr-FR" altLang="fr-FR" sz="1400" dirty="0" err="1" smtClean="0"/>
                <a:t>without</a:t>
              </a:r>
              <a:r>
                <a:rPr lang="fr-FR" altLang="fr-FR" sz="1400" dirty="0" smtClean="0"/>
                <a:t> </a:t>
              </a:r>
              <a:r>
                <a:rPr lang="fr-FR" altLang="fr-FR" sz="1400" dirty="0" err="1" smtClean="0"/>
                <a:t>drug</a:t>
              </a:r>
              <a:endParaRPr lang="fr-FR" altLang="fr-FR" sz="1400" dirty="0" smtClean="0"/>
            </a:p>
            <a:p>
              <a:pPr algn="ctr" eaLnBrk="1" hangingPunct="1"/>
              <a:r>
                <a:rPr lang="fr-FR" altLang="fr-FR" sz="1400" dirty="0" smtClean="0"/>
                <a:t>=control</a:t>
              </a:r>
              <a:endParaRPr lang="fr-FR" altLang="fr-FR" sz="1400" dirty="0"/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 rot="16200000">
              <a:off x="281" y="2153"/>
              <a:ext cx="116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dirty="0"/>
                <a:t>log </a:t>
              </a:r>
              <a:r>
                <a:rPr lang="fr-FR" altLang="fr-FR" dirty="0" smtClean="0"/>
                <a:t>CFU/</a:t>
              </a:r>
              <a:r>
                <a:rPr lang="fr-FR" altLang="fr-FR" dirty="0" err="1" smtClean="0"/>
                <a:t>mL</a:t>
              </a:r>
              <a:endParaRPr lang="fr-FR" altLang="fr-FR" dirty="0"/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1383" y="3521"/>
              <a:ext cx="14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dirty="0" smtClean="0"/>
                <a:t>Time </a:t>
              </a:r>
              <a:endParaRPr lang="fr-FR" altLang="fr-FR" dirty="0"/>
            </a:p>
          </p:txBody>
        </p:sp>
        <p:sp>
          <p:nvSpPr>
            <p:cNvPr id="42" name="Freeform 7" descr="20 %"/>
            <p:cNvSpPr>
              <a:spLocks/>
            </p:cNvSpPr>
            <p:nvPr/>
          </p:nvSpPr>
          <p:spPr bwMode="auto">
            <a:xfrm>
              <a:off x="1066" y="1344"/>
              <a:ext cx="2903" cy="877"/>
            </a:xfrm>
            <a:custGeom>
              <a:avLst/>
              <a:gdLst>
                <a:gd name="T0" fmla="*/ 0 w 3039"/>
                <a:gd name="T1" fmla="*/ 877 h 832"/>
                <a:gd name="T2" fmla="*/ 520 w 3039"/>
                <a:gd name="T3" fmla="*/ 685 h 832"/>
                <a:gd name="T4" fmla="*/ 1126 w 3039"/>
                <a:gd name="T5" fmla="*/ 112 h 832"/>
                <a:gd name="T6" fmla="*/ 2903 w 3039"/>
                <a:gd name="T7" fmla="*/ 16 h 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39" h="832">
                  <a:moveTo>
                    <a:pt x="0" y="832"/>
                  </a:moveTo>
                  <a:cubicBezTo>
                    <a:pt x="174" y="801"/>
                    <a:pt x="348" y="771"/>
                    <a:pt x="544" y="650"/>
                  </a:cubicBezTo>
                  <a:cubicBezTo>
                    <a:pt x="740" y="529"/>
                    <a:pt x="763" y="212"/>
                    <a:pt x="1179" y="106"/>
                  </a:cubicBezTo>
                  <a:cubicBezTo>
                    <a:pt x="1595" y="0"/>
                    <a:pt x="2317" y="7"/>
                    <a:pt x="3039" y="15"/>
                  </a:cubicBez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3470" y="1389"/>
              <a:ext cx="589" cy="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>
              <a:off x="3470" y="2931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>
              <a:off x="3470" y="352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>
              <a:off x="3340" y="3583"/>
              <a:ext cx="27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dirty="0"/>
                <a:t>8 </a:t>
              </a:r>
              <a:r>
                <a:rPr lang="fr-FR" altLang="fr-FR" sz="1400" dirty="0" smtClean="0"/>
                <a:t>h</a:t>
              </a:r>
              <a:endParaRPr lang="fr-FR" alt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372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52" name="Rectangle 136"/>
          <p:cNvSpPr>
            <a:spLocks noChangeArrowheads="1"/>
          </p:cNvSpPr>
          <p:nvPr/>
        </p:nvSpPr>
        <p:spPr bwMode="auto">
          <a:xfrm>
            <a:off x="1850131" y="608659"/>
            <a:ext cx="1885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2400" dirty="0" err="1" smtClean="0">
                <a:solidFill>
                  <a:srgbClr val="FF6600"/>
                </a:solidFill>
              </a:rPr>
              <a:t>Low</a:t>
            </a:r>
            <a:r>
              <a:rPr lang="fr-FR" altLang="fr-FR" sz="2400" dirty="0" smtClean="0">
                <a:solidFill>
                  <a:srgbClr val="FF6600"/>
                </a:solidFill>
              </a:rPr>
              <a:t> inoculum</a:t>
            </a:r>
            <a:endParaRPr lang="fr-FR" altLang="fr-FR" sz="2400" dirty="0">
              <a:solidFill>
                <a:srgbClr val="FF6600"/>
              </a:solidFill>
            </a:endParaRPr>
          </a:p>
        </p:txBody>
      </p:sp>
      <p:grpSp>
        <p:nvGrpSpPr>
          <p:cNvPr id="291735" name="Group 919"/>
          <p:cNvGrpSpPr>
            <a:grpSpLocks/>
          </p:cNvGrpSpPr>
          <p:nvPr/>
        </p:nvGrpSpPr>
        <p:grpSpPr bwMode="auto">
          <a:xfrm>
            <a:off x="871026" y="824559"/>
            <a:ext cx="3600450" cy="2352554"/>
            <a:chOff x="295" y="996"/>
            <a:chExt cx="2404" cy="1604"/>
          </a:xfrm>
        </p:grpSpPr>
        <p:sp>
          <p:nvSpPr>
            <p:cNvPr id="290821" name="Line 5"/>
            <p:cNvSpPr>
              <a:spLocks noChangeShapeType="1"/>
            </p:cNvSpPr>
            <p:nvPr/>
          </p:nvSpPr>
          <p:spPr bwMode="auto">
            <a:xfrm>
              <a:off x="687" y="2240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2" name="Line 6"/>
            <p:cNvSpPr>
              <a:spLocks noChangeShapeType="1"/>
            </p:cNvSpPr>
            <p:nvPr/>
          </p:nvSpPr>
          <p:spPr bwMode="auto">
            <a:xfrm>
              <a:off x="687" y="2080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3" name="Line 7"/>
            <p:cNvSpPr>
              <a:spLocks noChangeShapeType="1"/>
            </p:cNvSpPr>
            <p:nvPr/>
          </p:nvSpPr>
          <p:spPr bwMode="auto">
            <a:xfrm>
              <a:off x="687" y="1914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4" name="Line 8"/>
            <p:cNvSpPr>
              <a:spLocks noChangeShapeType="1"/>
            </p:cNvSpPr>
            <p:nvPr/>
          </p:nvSpPr>
          <p:spPr bwMode="auto">
            <a:xfrm>
              <a:off x="687" y="1756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5" name="Line 9"/>
            <p:cNvSpPr>
              <a:spLocks noChangeShapeType="1"/>
            </p:cNvSpPr>
            <p:nvPr/>
          </p:nvSpPr>
          <p:spPr bwMode="auto">
            <a:xfrm>
              <a:off x="687" y="1598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6" name="Line 10"/>
            <p:cNvSpPr>
              <a:spLocks noChangeShapeType="1"/>
            </p:cNvSpPr>
            <p:nvPr/>
          </p:nvSpPr>
          <p:spPr bwMode="auto">
            <a:xfrm>
              <a:off x="687" y="1440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7" name="Line 11"/>
            <p:cNvSpPr>
              <a:spLocks noChangeShapeType="1"/>
            </p:cNvSpPr>
            <p:nvPr/>
          </p:nvSpPr>
          <p:spPr bwMode="auto">
            <a:xfrm>
              <a:off x="687" y="1113"/>
              <a:ext cx="195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8" name="Line 12"/>
            <p:cNvSpPr>
              <a:spLocks noChangeShapeType="1"/>
            </p:cNvSpPr>
            <p:nvPr/>
          </p:nvSpPr>
          <p:spPr bwMode="auto">
            <a:xfrm>
              <a:off x="639" y="1113"/>
              <a:ext cx="2" cy="12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29" name="Line 13"/>
            <p:cNvSpPr>
              <a:spLocks noChangeShapeType="1"/>
            </p:cNvSpPr>
            <p:nvPr/>
          </p:nvSpPr>
          <p:spPr bwMode="auto">
            <a:xfrm>
              <a:off x="610" y="2398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0" name="Line 14"/>
            <p:cNvSpPr>
              <a:spLocks noChangeShapeType="1"/>
            </p:cNvSpPr>
            <p:nvPr/>
          </p:nvSpPr>
          <p:spPr bwMode="auto">
            <a:xfrm>
              <a:off x="610" y="2240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1" name="Line 15"/>
            <p:cNvSpPr>
              <a:spLocks noChangeShapeType="1"/>
            </p:cNvSpPr>
            <p:nvPr/>
          </p:nvSpPr>
          <p:spPr bwMode="auto">
            <a:xfrm>
              <a:off x="610" y="2080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2" name="Line 16"/>
            <p:cNvSpPr>
              <a:spLocks noChangeShapeType="1"/>
            </p:cNvSpPr>
            <p:nvPr/>
          </p:nvSpPr>
          <p:spPr bwMode="auto">
            <a:xfrm>
              <a:off x="610" y="1914"/>
              <a:ext cx="29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3" name="Line 17"/>
            <p:cNvSpPr>
              <a:spLocks noChangeShapeType="1"/>
            </p:cNvSpPr>
            <p:nvPr/>
          </p:nvSpPr>
          <p:spPr bwMode="auto">
            <a:xfrm>
              <a:off x="610" y="1756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>
              <a:off x="610" y="1598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5" name="Line 19"/>
            <p:cNvSpPr>
              <a:spLocks noChangeShapeType="1"/>
            </p:cNvSpPr>
            <p:nvPr/>
          </p:nvSpPr>
          <p:spPr bwMode="auto">
            <a:xfrm>
              <a:off x="610" y="1440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6" name="Line 20"/>
            <p:cNvSpPr>
              <a:spLocks noChangeShapeType="1"/>
            </p:cNvSpPr>
            <p:nvPr/>
          </p:nvSpPr>
          <p:spPr bwMode="auto">
            <a:xfrm>
              <a:off x="610" y="1272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7" name="Line 21"/>
            <p:cNvSpPr>
              <a:spLocks noChangeShapeType="1"/>
            </p:cNvSpPr>
            <p:nvPr/>
          </p:nvSpPr>
          <p:spPr bwMode="auto">
            <a:xfrm>
              <a:off x="610" y="1113"/>
              <a:ext cx="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8" name="Line 22"/>
            <p:cNvSpPr>
              <a:spLocks noChangeShapeType="1"/>
            </p:cNvSpPr>
            <p:nvPr/>
          </p:nvSpPr>
          <p:spPr bwMode="auto">
            <a:xfrm>
              <a:off x="636" y="2398"/>
              <a:ext cx="195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39" name="Line 23"/>
            <p:cNvSpPr>
              <a:spLocks noChangeShapeType="1"/>
            </p:cNvSpPr>
            <p:nvPr/>
          </p:nvSpPr>
          <p:spPr bwMode="auto">
            <a:xfrm flipV="1">
              <a:off x="639" y="2398"/>
              <a:ext cx="2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0" name="Line 24"/>
            <p:cNvSpPr>
              <a:spLocks noChangeShapeType="1"/>
            </p:cNvSpPr>
            <p:nvPr/>
          </p:nvSpPr>
          <p:spPr bwMode="auto">
            <a:xfrm flipV="1">
              <a:off x="1093" y="2398"/>
              <a:ext cx="1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1" name="Line 25"/>
            <p:cNvSpPr>
              <a:spLocks noChangeShapeType="1"/>
            </p:cNvSpPr>
            <p:nvPr/>
          </p:nvSpPr>
          <p:spPr bwMode="auto">
            <a:xfrm flipV="1">
              <a:off x="1499" y="2398"/>
              <a:ext cx="2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2" name="Line 26"/>
            <p:cNvSpPr>
              <a:spLocks noChangeShapeType="1"/>
            </p:cNvSpPr>
            <p:nvPr/>
          </p:nvSpPr>
          <p:spPr bwMode="auto">
            <a:xfrm flipV="1">
              <a:off x="1905" y="2398"/>
              <a:ext cx="2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3" name="Line 27"/>
            <p:cNvSpPr>
              <a:spLocks noChangeShapeType="1"/>
            </p:cNvSpPr>
            <p:nvPr/>
          </p:nvSpPr>
          <p:spPr bwMode="auto">
            <a:xfrm flipV="1">
              <a:off x="2312" y="2398"/>
              <a:ext cx="1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4" name="Freeform 28"/>
            <p:cNvSpPr>
              <a:spLocks/>
            </p:cNvSpPr>
            <p:nvPr/>
          </p:nvSpPr>
          <p:spPr bwMode="auto">
            <a:xfrm>
              <a:off x="687" y="1272"/>
              <a:ext cx="1952" cy="642"/>
            </a:xfrm>
            <a:custGeom>
              <a:avLst/>
              <a:gdLst>
                <a:gd name="T0" fmla="*/ 0 w 197"/>
                <a:gd name="T1" fmla="*/ 70 h 77"/>
                <a:gd name="T2" fmla="*/ 4 w 197"/>
                <a:gd name="T3" fmla="*/ 77 h 77"/>
                <a:gd name="T4" fmla="*/ 8 w 197"/>
                <a:gd name="T5" fmla="*/ 66 h 77"/>
                <a:gd name="T6" fmla="*/ 16 w 197"/>
                <a:gd name="T7" fmla="*/ 65 h 77"/>
                <a:gd name="T8" fmla="*/ 33 w 197"/>
                <a:gd name="T9" fmla="*/ 17 h 77"/>
                <a:gd name="T10" fmla="*/ 49 w 197"/>
                <a:gd name="T11" fmla="*/ 7 h 77"/>
                <a:gd name="T12" fmla="*/ 66 w 197"/>
                <a:gd name="T13" fmla="*/ 7 h 77"/>
                <a:gd name="T14" fmla="*/ 197 w 19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77">
                  <a:moveTo>
                    <a:pt x="0" y="70"/>
                  </a:moveTo>
                  <a:lnTo>
                    <a:pt x="4" y="77"/>
                  </a:lnTo>
                  <a:lnTo>
                    <a:pt x="8" y="66"/>
                  </a:lnTo>
                  <a:lnTo>
                    <a:pt x="16" y="65"/>
                  </a:lnTo>
                  <a:lnTo>
                    <a:pt x="33" y="17"/>
                  </a:lnTo>
                  <a:lnTo>
                    <a:pt x="49" y="7"/>
                  </a:lnTo>
                  <a:lnTo>
                    <a:pt x="66" y="7"/>
                  </a:lnTo>
                  <a:lnTo>
                    <a:pt x="197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5" name="Freeform 29"/>
            <p:cNvSpPr>
              <a:spLocks/>
            </p:cNvSpPr>
            <p:nvPr/>
          </p:nvSpPr>
          <p:spPr bwMode="auto">
            <a:xfrm>
              <a:off x="687" y="1331"/>
              <a:ext cx="1952" cy="575"/>
            </a:xfrm>
            <a:custGeom>
              <a:avLst/>
              <a:gdLst>
                <a:gd name="T0" fmla="*/ 0 w 197"/>
                <a:gd name="T1" fmla="*/ 69 h 69"/>
                <a:gd name="T2" fmla="*/ 4 w 197"/>
                <a:gd name="T3" fmla="*/ 64 h 69"/>
                <a:gd name="T4" fmla="*/ 8 w 197"/>
                <a:gd name="T5" fmla="*/ 63 h 69"/>
                <a:gd name="T6" fmla="*/ 16 w 197"/>
                <a:gd name="T7" fmla="*/ 55 h 69"/>
                <a:gd name="T8" fmla="*/ 33 w 197"/>
                <a:gd name="T9" fmla="*/ 14 h 69"/>
                <a:gd name="T10" fmla="*/ 49 w 197"/>
                <a:gd name="T11" fmla="*/ 3 h 69"/>
                <a:gd name="T12" fmla="*/ 66 w 197"/>
                <a:gd name="T13" fmla="*/ 0 h 69"/>
                <a:gd name="T14" fmla="*/ 197 w 197"/>
                <a:gd name="T1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69">
                  <a:moveTo>
                    <a:pt x="0" y="69"/>
                  </a:moveTo>
                  <a:lnTo>
                    <a:pt x="4" y="64"/>
                  </a:lnTo>
                  <a:lnTo>
                    <a:pt x="8" y="63"/>
                  </a:lnTo>
                  <a:lnTo>
                    <a:pt x="16" y="55"/>
                  </a:lnTo>
                  <a:lnTo>
                    <a:pt x="33" y="14"/>
                  </a:lnTo>
                  <a:lnTo>
                    <a:pt x="49" y="3"/>
                  </a:lnTo>
                  <a:lnTo>
                    <a:pt x="66" y="0"/>
                  </a:lnTo>
                  <a:lnTo>
                    <a:pt x="197" y="1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6" name="Freeform 30"/>
            <p:cNvSpPr>
              <a:spLocks/>
            </p:cNvSpPr>
            <p:nvPr/>
          </p:nvSpPr>
          <p:spPr bwMode="auto">
            <a:xfrm>
              <a:off x="687" y="1339"/>
              <a:ext cx="1952" cy="575"/>
            </a:xfrm>
            <a:custGeom>
              <a:avLst/>
              <a:gdLst>
                <a:gd name="T0" fmla="*/ 0 w 197"/>
                <a:gd name="T1" fmla="*/ 69 h 69"/>
                <a:gd name="T2" fmla="*/ 4 w 197"/>
                <a:gd name="T3" fmla="*/ 66 h 69"/>
                <a:gd name="T4" fmla="*/ 8 w 197"/>
                <a:gd name="T5" fmla="*/ 63 h 69"/>
                <a:gd name="T6" fmla="*/ 16 w 197"/>
                <a:gd name="T7" fmla="*/ 60 h 69"/>
                <a:gd name="T8" fmla="*/ 33 w 197"/>
                <a:gd name="T9" fmla="*/ 35 h 69"/>
                <a:gd name="T10" fmla="*/ 49 w 197"/>
                <a:gd name="T11" fmla="*/ 33 h 69"/>
                <a:gd name="T12" fmla="*/ 66 w 197"/>
                <a:gd name="T13" fmla="*/ 23 h 69"/>
                <a:gd name="T14" fmla="*/ 197 w 197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69">
                  <a:moveTo>
                    <a:pt x="0" y="69"/>
                  </a:moveTo>
                  <a:lnTo>
                    <a:pt x="4" y="66"/>
                  </a:lnTo>
                  <a:lnTo>
                    <a:pt x="8" y="63"/>
                  </a:lnTo>
                  <a:lnTo>
                    <a:pt x="16" y="60"/>
                  </a:lnTo>
                  <a:lnTo>
                    <a:pt x="33" y="35"/>
                  </a:lnTo>
                  <a:lnTo>
                    <a:pt x="49" y="33"/>
                  </a:lnTo>
                  <a:lnTo>
                    <a:pt x="66" y="23"/>
                  </a:lnTo>
                  <a:lnTo>
                    <a:pt x="19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7" name="Freeform 31"/>
            <p:cNvSpPr>
              <a:spLocks/>
            </p:cNvSpPr>
            <p:nvPr/>
          </p:nvSpPr>
          <p:spPr bwMode="auto">
            <a:xfrm>
              <a:off x="687" y="1864"/>
              <a:ext cx="1952" cy="534"/>
            </a:xfrm>
            <a:custGeom>
              <a:avLst/>
              <a:gdLst>
                <a:gd name="T0" fmla="*/ 0 w 197"/>
                <a:gd name="T1" fmla="*/ 4 h 64"/>
                <a:gd name="T2" fmla="*/ 4 w 197"/>
                <a:gd name="T3" fmla="*/ 0 h 64"/>
                <a:gd name="T4" fmla="*/ 8 w 197"/>
                <a:gd name="T5" fmla="*/ 7 h 64"/>
                <a:gd name="T6" fmla="*/ 16 w 197"/>
                <a:gd name="T7" fmla="*/ 35 h 64"/>
                <a:gd name="T8" fmla="*/ 33 w 197"/>
                <a:gd name="T9" fmla="*/ 55 h 64"/>
                <a:gd name="T10" fmla="*/ 49 w 197"/>
                <a:gd name="T11" fmla="*/ 52 h 64"/>
                <a:gd name="T12" fmla="*/ 66 w 197"/>
                <a:gd name="T13" fmla="*/ 64 h 64"/>
                <a:gd name="T14" fmla="*/ 197 w 197"/>
                <a:gd name="T15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64">
                  <a:moveTo>
                    <a:pt x="0" y="4"/>
                  </a:moveTo>
                  <a:lnTo>
                    <a:pt x="4" y="0"/>
                  </a:lnTo>
                  <a:lnTo>
                    <a:pt x="8" y="7"/>
                  </a:lnTo>
                  <a:lnTo>
                    <a:pt x="16" y="35"/>
                  </a:lnTo>
                  <a:lnTo>
                    <a:pt x="33" y="55"/>
                  </a:lnTo>
                  <a:lnTo>
                    <a:pt x="49" y="52"/>
                  </a:lnTo>
                  <a:lnTo>
                    <a:pt x="66" y="64"/>
                  </a:lnTo>
                  <a:lnTo>
                    <a:pt x="197" y="6"/>
                  </a:lnTo>
                </a:path>
              </a:pathLst>
            </a:custGeom>
            <a:noFill/>
            <a:ln w="38100" cmpd="sng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8" name="Freeform 32"/>
            <p:cNvSpPr>
              <a:spLocks/>
            </p:cNvSpPr>
            <p:nvPr/>
          </p:nvSpPr>
          <p:spPr bwMode="auto">
            <a:xfrm>
              <a:off x="687" y="1906"/>
              <a:ext cx="159" cy="492"/>
            </a:xfrm>
            <a:custGeom>
              <a:avLst/>
              <a:gdLst>
                <a:gd name="T0" fmla="*/ 0 w 16"/>
                <a:gd name="T1" fmla="*/ 0 h 59"/>
                <a:gd name="T2" fmla="*/ 4 w 16"/>
                <a:gd name="T3" fmla="*/ 8 h 59"/>
                <a:gd name="T4" fmla="*/ 8 w 16"/>
                <a:gd name="T5" fmla="*/ 27 h 59"/>
                <a:gd name="T6" fmla="*/ 16 w 16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59">
                  <a:moveTo>
                    <a:pt x="0" y="0"/>
                  </a:moveTo>
                  <a:lnTo>
                    <a:pt x="4" y="8"/>
                  </a:lnTo>
                  <a:lnTo>
                    <a:pt x="8" y="27"/>
                  </a:lnTo>
                  <a:lnTo>
                    <a:pt x="16" y="59"/>
                  </a:lnTo>
                </a:path>
              </a:pathLst>
            </a:custGeom>
            <a:noFill/>
            <a:ln w="1270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49" name="Line 33"/>
            <p:cNvSpPr>
              <a:spLocks noChangeShapeType="1"/>
            </p:cNvSpPr>
            <p:nvPr/>
          </p:nvSpPr>
          <p:spPr bwMode="auto">
            <a:xfrm>
              <a:off x="639" y="1898"/>
              <a:ext cx="40" cy="32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50" name="Line 34"/>
            <p:cNvSpPr>
              <a:spLocks noChangeShapeType="1"/>
            </p:cNvSpPr>
            <p:nvPr/>
          </p:nvSpPr>
          <p:spPr bwMode="auto">
            <a:xfrm>
              <a:off x="639" y="1898"/>
              <a:ext cx="32" cy="525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51" name="Line 35"/>
            <p:cNvSpPr>
              <a:spLocks noChangeShapeType="1"/>
            </p:cNvSpPr>
            <p:nvPr/>
          </p:nvSpPr>
          <p:spPr bwMode="auto">
            <a:xfrm>
              <a:off x="639" y="1898"/>
              <a:ext cx="32" cy="52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52" name="Freeform 36"/>
            <p:cNvSpPr>
              <a:spLocks/>
            </p:cNvSpPr>
            <p:nvPr/>
          </p:nvSpPr>
          <p:spPr bwMode="auto">
            <a:xfrm>
              <a:off x="610" y="1830"/>
              <a:ext cx="59" cy="51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25 h 50"/>
                <a:gd name="T4" fmla="*/ 25 w 49"/>
                <a:gd name="T5" fmla="*/ 50 h 50"/>
                <a:gd name="T6" fmla="*/ 0 w 49"/>
                <a:gd name="T7" fmla="*/ 25 h 50"/>
                <a:gd name="T8" fmla="*/ 25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3" name="Freeform 37"/>
            <p:cNvSpPr>
              <a:spLocks/>
            </p:cNvSpPr>
            <p:nvPr/>
          </p:nvSpPr>
          <p:spPr bwMode="auto">
            <a:xfrm>
              <a:off x="649" y="1889"/>
              <a:ext cx="61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4" name="Freeform 38"/>
            <p:cNvSpPr>
              <a:spLocks/>
            </p:cNvSpPr>
            <p:nvPr/>
          </p:nvSpPr>
          <p:spPr bwMode="auto">
            <a:xfrm>
              <a:off x="735" y="1797"/>
              <a:ext cx="62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5" name="Freeform 39"/>
            <p:cNvSpPr>
              <a:spLocks/>
            </p:cNvSpPr>
            <p:nvPr/>
          </p:nvSpPr>
          <p:spPr bwMode="auto">
            <a:xfrm>
              <a:off x="816" y="1789"/>
              <a:ext cx="59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6" name="Freeform 40"/>
            <p:cNvSpPr>
              <a:spLocks/>
            </p:cNvSpPr>
            <p:nvPr/>
          </p:nvSpPr>
          <p:spPr bwMode="auto">
            <a:xfrm>
              <a:off x="984" y="1389"/>
              <a:ext cx="59" cy="51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25 h 50"/>
                <a:gd name="T4" fmla="*/ 25 w 49"/>
                <a:gd name="T5" fmla="*/ 50 h 50"/>
                <a:gd name="T6" fmla="*/ 0 w 49"/>
                <a:gd name="T7" fmla="*/ 25 h 50"/>
                <a:gd name="T8" fmla="*/ 25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7" name="Freeform 41"/>
            <p:cNvSpPr>
              <a:spLocks/>
            </p:cNvSpPr>
            <p:nvPr/>
          </p:nvSpPr>
          <p:spPr bwMode="auto">
            <a:xfrm>
              <a:off x="1143" y="1306"/>
              <a:ext cx="59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8" name="Freeform 42"/>
            <p:cNvSpPr>
              <a:spLocks/>
            </p:cNvSpPr>
            <p:nvPr/>
          </p:nvSpPr>
          <p:spPr bwMode="auto">
            <a:xfrm>
              <a:off x="1311" y="1306"/>
              <a:ext cx="59" cy="50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25 h 50"/>
                <a:gd name="T4" fmla="*/ 25 w 49"/>
                <a:gd name="T5" fmla="*/ 50 h 50"/>
                <a:gd name="T6" fmla="*/ 0 w 49"/>
                <a:gd name="T7" fmla="*/ 25 h 50"/>
                <a:gd name="T8" fmla="*/ 25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59" name="Freeform 43"/>
            <p:cNvSpPr>
              <a:spLocks/>
            </p:cNvSpPr>
            <p:nvPr/>
          </p:nvSpPr>
          <p:spPr bwMode="auto">
            <a:xfrm>
              <a:off x="2609" y="1246"/>
              <a:ext cx="60" cy="52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0" name="Rectangle 44"/>
            <p:cNvSpPr>
              <a:spLocks noChangeArrowheads="1"/>
            </p:cNvSpPr>
            <p:nvPr/>
          </p:nvSpPr>
          <p:spPr bwMode="auto">
            <a:xfrm>
              <a:off x="610" y="1881"/>
              <a:ext cx="59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1" name="Rectangle 45"/>
            <p:cNvSpPr>
              <a:spLocks noChangeArrowheads="1"/>
            </p:cNvSpPr>
            <p:nvPr/>
          </p:nvSpPr>
          <p:spPr bwMode="auto">
            <a:xfrm>
              <a:off x="649" y="1839"/>
              <a:ext cx="61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2" name="Rectangle 46"/>
            <p:cNvSpPr>
              <a:spLocks noChangeArrowheads="1"/>
            </p:cNvSpPr>
            <p:nvPr/>
          </p:nvSpPr>
          <p:spPr bwMode="auto">
            <a:xfrm>
              <a:off x="735" y="1830"/>
              <a:ext cx="62" cy="5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3" name="Rectangle 47"/>
            <p:cNvSpPr>
              <a:spLocks noChangeArrowheads="1"/>
            </p:cNvSpPr>
            <p:nvPr/>
          </p:nvSpPr>
          <p:spPr bwMode="auto">
            <a:xfrm>
              <a:off x="816" y="1764"/>
              <a:ext cx="59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4" name="Rectangle 48"/>
            <p:cNvSpPr>
              <a:spLocks noChangeArrowheads="1"/>
            </p:cNvSpPr>
            <p:nvPr/>
          </p:nvSpPr>
          <p:spPr bwMode="auto">
            <a:xfrm>
              <a:off x="984" y="1422"/>
              <a:ext cx="59" cy="5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5" name="Rectangle 49"/>
            <p:cNvSpPr>
              <a:spLocks noChangeArrowheads="1"/>
            </p:cNvSpPr>
            <p:nvPr/>
          </p:nvSpPr>
          <p:spPr bwMode="auto">
            <a:xfrm>
              <a:off x="1143" y="1331"/>
              <a:ext cx="59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6" name="Rectangle 50"/>
            <p:cNvSpPr>
              <a:spLocks noChangeArrowheads="1"/>
            </p:cNvSpPr>
            <p:nvPr/>
          </p:nvSpPr>
          <p:spPr bwMode="auto">
            <a:xfrm>
              <a:off x="1311" y="1306"/>
              <a:ext cx="59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7" name="Rectangle 51"/>
            <p:cNvSpPr>
              <a:spLocks noChangeArrowheads="1"/>
            </p:cNvSpPr>
            <p:nvPr/>
          </p:nvSpPr>
          <p:spPr bwMode="auto">
            <a:xfrm>
              <a:off x="2609" y="1315"/>
              <a:ext cx="60" cy="49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8" name="Freeform 52"/>
            <p:cNvSpPr>
              <a:spLocks/>
            </p:cNvSpPr>
            <p:nvPr/>
          </p:nvSpPr>
          <p:spPr bwMode="auto">
            <a:xfrm>
              <a:off x="610" y="1889"/>
              <a:ext cx="59" cy="50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50 h 50"/>
                <a:gd name="T4" fmla="*/ 0 w 49"/>
                <a:gd name="T5" fmla="*/ 50 h 50"/>
                <a:gd name="T6" fmla="*/ 25 w 49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69" name="Freeform 53"/>
            <p:cNvSpPr>
              <a:spLocks/>
            </p:cNvSpPr>
            <p:nvPr/>
          </p:nvSpPr>
          <p:spPr bwMode="auto">
            <a:xfrm>
              <a:off x="649" y="1864"/>
              <a:ext cx="61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0" name="Freeform 54"/>
            <p:cNvSpPr>
              <a:spLocks/>
            </p:cNvSpPr>
            <p:nvPr/>
          </p:nvSpPr>
          <p:spPr bwMode="auto">
            <a:xfrm>
              <a:off x="735" y="1839"/>
              <a:ext cx="62" cy="50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49 h 49"/>
                <a:gd name="T4" fmla="*/ 0 w 50"/>
                <a:gd name="T5" fmla="*/ 49 h 49"/>
                <a:gd name="T6" fmla="*/ 25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1" name="Freeform 55"/>
            <p:cNvSpPr>
              <a:spLocks/>
            </p:cNvSpPr>
            <p:nvPr/>
          </p:nvSpPr>
          <p:spPr bwMode="auto">
            <a:xfrm>
              <a:off x="816" y="1814"/>
              <a:ext cx="59" cy="50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49 h 49"/>
                <a:gd name="T4" fmla="*/ 0 w 50"/>
                <a:gd name="T5" fmla="*/ 49 h 49"/>
                <a:gd name="T6" fmla="*/ 25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2" name="Freeform 56"/>
            <p:cNvSpPr>
              <a:spLocks/>
            </p:cNvSpPr>
            <p:nvPr/>
          </p:nvSpPr>
          <p:spPr bwMode="auto">
            <a:xfrm>
              <a:off x="984" y="1606"/>
              <a:ext cx="59" cy="50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50 h 50"/>
                <a:gd name="T4" fmla="*/ 0 w 49"/>
                <a:gd name="T5" fmla="*/ 50 h 50"/>
                <a:gd name="T6" fmla="*/ 25 w 49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3" name="Freeform 57"/>
            <p:cNvSpPr>
              <a:spLocks/>
            </p:cNvSpPr>
            <p:nvPr/>
          </p:nvSpPr>
          <p:spPr bwMode="auto">
            <a:xfrm>
              <a:off x="1143" y="1590"/>
              <a:ext cx="59" cy="49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49 h 49"/>
                <a:gd name="T4" fmla="*/ 0 w 50"/>
                <a:gd name="T5" fmla="*/ 49 h 49"/>
                <a:gd name="T6" fmla="*/ 25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4" name="Freeform 58"/>
            <p:cNvSpPr>
              <a:spLocks/>
            </p:cNvSpPr>
            <p:nvPr/>
          </p:nvSpPr>
          <p:spPr bwMode="auto">
            <a:xfrm>
              <a:off x="1311" y="1506"/>
              <a:ext cx="5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49 h 49"/>
                <a:gd name="T4" fmla="*/ 0 w 49"/>
                <a:gd name="T5" fmla="*/ 49 h 49"/>
                <a:gd name="T6" fmla="*/ 25 w 49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5" name="Freeform 59"/>
            <p:cNvSpPr>
              <a:spLocks/>
            </p:cNvSpPr>
            <p:nvPr/>
          </p:nvSpPr>
          <p:spPr bwMode="auto">
            <a:xfrm>
              <a:off x="2609" y="1315"/>
              <a:ext cx="60" cy="49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49 h 49"/>
                <a:gd name="T4" fmla="*/ 0 w 50"/>
                <a:gd name="T5" fmla="*/ 49 h 49"/>
                <a:gd name="T6" fmla="*/ 25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876" name="Rectangle 60"/>
            <p:cNvSpPr>
              <a:spLocks noChangeArrowheads="1"/>
            </p:cNvSpPr>
            <p:nvPr/>
          </p:nvSpPr>
          <p:spPr bwMode="auto">
            <a:xfrm>
              <a:off x="601" y="1864"/>
              <a:ext cx="9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77" name="Line 61"/>
            <p:cNvSpPr>
              <a:spLocks noChangeShapeType="1"/>
            </p:cNvSpPr>
            <p:nvPr/>
          </p:nvSpPr>
          <p:spPr bwMode="auto">
            <a:xfrm flipH="1" flipV="1">
              <a:off x="610" y="1873"/>
              <a:ext cx="29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78" name="Line 62"/>
            <p:cNvSpPr>
              <a:spLocks noChangeShapeType="1"/>
            </p:cNvSpPr>
            <p:nvPr/>
          </p:nvSpPr>
          <p:spPr bwMode="auto">
            <a:xfrm>
              <a:off x="639" y="1898"/>
              <a:ext cx="30" cy="2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79" name="Line 63"/>
            <p:cNvSpPr>
              <a:spLocks noChangeShapeType="1"/>
            </p:cNvSpPr>
            <p:nvPr/>
          </p:nvSpPr>
          <p:spPr bwMode="auto">
            <a:xfrm flipH="1">
              <a:off x="610" y="1898"/>
              <a:ext cx="29" cy="2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0" name="Line 64"/>
            <p:cNvSpPr>
              <a:spLocks noChangeShapeType="1"/>
            </p:cNvSpPr>
            <p:nvPr/>
          </p:nvSpPr>
          <p:spPr bwMode="auto">
            <a:xfrm flipV="1">
              <a:off x="639" y="1873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1" name="Rectangle 65"/>
            <p:cNvSpPr>
              <a:spLocks noChangeArrowheads="1"/>
            </p:cNvSpPr>
            <p:nvPr/>
          </p:nvSpPr>
          <p:spPr bwMode="auto">
            <a:xfrm>
              <a:off x="687" y="1830"/>
              <a:ext cx="9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2" name="Line 66"/>
            <p:cNvSpPr>
              <a:spLocks noChangeShapeType="1"/>
            </p:cNvSpPr>
            <p:nvPr/>
          </p:nvSpPr>
          <p:spPr bwMode="auto">
            <a:xfrm flipH="1" flipV="1">
              <a:off x="649" y="1839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3" name="Line 67"/>
            <p:cNvSpPr>
              <a:spLocks noChangeShapeType="1"/>
            </p:cNvSpPr>
            <p:nvPr/>
          </p:nvSpPr>
          <p:spPr bwMode="auto">
            <a:xfrm>
              <a:off x="679" y="1864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4" name="Line 68"/>
            <p:cNvSpPr>
              <a:spLocks noChangeShapeType="1"/>
            </p:cNvSpPr>
            <p:nvPr/>
          </p:nvSpPr>
          <p:spPr bwMode="auto">
            <a:xfrm flipH="1">
              <a:off x="649" y="1864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5" name="Line 69"/>
            <p:cNvSpPr>
              <a:spLocks noChangeShapeType="1"/>
            </p:cNvSpPr>
            <p:nvPr/>
          </p:nvSpPr>
          <p:spPr bwMode="auto">
            <a:xfrm flipV="1">
              <a:off x="679" y="1839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6" name="Rectangle 70"/>
            <p:cNvSpPr>
              <a:spLocks noChangeArrowheads="1"/>
            </p:cNvSpPr>
            <p:nvPr/>
          </p:nvSpPr>
          <p:spPr bwMode="auto">
            <a:xfrm>
              <a:off x="726" y="1889"/>
              <a:ext cx="9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7" name="Line 71"/>
            <p:cNvSpPr>
              <a:spLocks noChangeShapeType="1"/>
            </p:cNvSpPr>
            <p:nvPr/>
          </p:nvSpPr>
          <p:spPr bwMode="auto">
            <a:xfrm flipH="1" flipV="1">
              <a:off x="689" y="1898"/>
              <a:ext cx="30" cy="2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8" name="Line 72"/>
            <p:cNvSpPr>
              <a:spLocks noChangeShapeType="1"/>
            </p:cNvSpPr>
            <p:nvPr/>
          </p:nvSpPr>
          <p:spPr bwMode="auto">
            <a:xfrm>
              <a:off x="765" y="1922"/>
              <a:ext cx="32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89" name="Line 73"/>
            <p:cNvSpPr>
              <a:spLocks noChangeShapeType="1"/>
            </p:cNvSpPr>
            <p:nvPr/>
          </p:nvSpPr>
          <p:spPr bwMode="auto">
            <a:xfrm flipH="1">
              <a:off x="689" y="1922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0" name="Line 74"/>
            <p:cNvSpPr>
              <a:spLocks noChangeShapeType="1"/>
            </p:cNvSpPr>
            <p:nvPr/>
          </p:nvSpPr>
          <p:spPr bwMode="auto">
            <a:xfrm flipV="1">
              <a:off x="765" y="1898"/>
              <a:ext cx="32" cy="2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1" name="Rectangle 75"/>
            <p:cNvSpPr>
              <a:spLocks noChangeArrowheads="1"/>
            </p:cNvSpPr>
            <p:nvPr/>
          </p:nvSpPr>
          <p:spPr bwMode="auto">
            <a:xfrm>
              <a:off x="806" y="2122"/>
              <a:ext cx="100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2" name="Line 76"/>
            <p:cNvSpPr>
              <a:spLocks noChangeShapeType="1"/>
            </p:cNvSpPr>
            <p:nvPr/>
          </p:nvSpPr>
          <p:spPr bwMode="auto">
            <a:xfrm flipH="1" flipV="1">
              <a:off x="816" y="2130"/>
              <a:ext cx="30" cy="2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3" name="Line 77"/>
            <p:cNvSpPr>
              <a:spLocks noChangeShapeType="1"/>
            </p:cNvSpPr>
            <p:nvPr/>
          </p:nvSpPr>
          <p:spPr bwMode="auto">
            <a:xfrm>
              <a:off x="846" y="2156"/>
              <a:ext cx="29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4" name="Line 78"/>
            <p:cNvSpPr>
              <a:spLocks noChangeShapeType="1"/>
            </p:cNvSpPr>
            <p:nvPr/>
          </p:nvSpPr>
          <p:spPr bwMode="auto">
            <a:xfrm flipH="1">
              <a:off x="816" y="2156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5" name="Line 79"/>
            <p:cNvSpPr>
              <a:spLocks noChangeShapeType="1"/>
            </p:cNvSpPr>
            <p:nvPr/>
          </p:nvSpPr>
          <p:spPr bwMode="auto">
            <a:xfrm flipV="1">
              <a:off x="846" y="2130"/>
              <a:ext cx="29" cy="2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6" name="Rectangle 80"/>
            <p:cNvSpPr>
              <a:spLocks noChangeArrowheads="1"/>
            </p:cNvSpPr>
            <p:nvPr/>
          </p:nvSpPr>
          <p:spPr bwMode="auto">
            <a:xfrm>
              <a:off x="975" y="2290"/>
              <a:ext cx="9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7" name="Line 81"/>
            <p:cNvSpPr>
              <a:spLocks noChangeShapeType="1"/>
            </p:cNvSpPr>
            <p:nvPr/>
          </p:nvSpPr>
          <p:spPr bwMode="auto">
            <a:xfrm flipH="1" flipV="1">
              <a:off x="984" y="2298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8" name="Line 82"/>
            <p:cNvSpPr>
              <a:spLocks noChangeShapeType="1"/>
            </p:cNvSpPr>
            <p:nvPr/>
          </p:nvSpPr>
          <p:spPr bwMode="auto">
            <a:xfrm>
              <a:off x="1015" y="2323"/>
              <a:ext cx="28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99" name="Line 83"/>
            <p:cNvSpPr>
              <a:spLocks noChangeShapeType="1"/>
            </p:cNvSpPr>
            <p:nvPr/>
          </p:nvSpPr>
          <p:spPr bwMode="auto">
            <a:xfrm flipH="1">
              <a:off x="984" y="2323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0" name="Line 84"/>
            <p:cNvSpPr>
              <a:spLocks noChangeShapeType="1"/>
            </p:cNvSpPr>
            <p:nvPr/>
          </p:nvSpPr>
          <p:spPr bwMode="auto">
            <a:xfrm flipV="1">
              <a:off x="1015" y="2298"/>
              <a:ext cx="28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1" name="Rectangle 85"/>
            <p:cNvSpPr>
              <a:spLocks noChangeArrowheads="1"/>
            </p:cNvSpPr>
            <p:nvPr/>
          </p:nvSpPr>
          <p:spPr bwMode="auto">
            <a:xfrm>
              <a:off x="1133" y="2264"/>
              <a:ext cx="10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2" name="Line 86"/>
            <p:cNvSpPr>
              <a:spLocks noChangeShapeType="1"/>
            </p:cNvSpPr>
            <p:nvPr/>
          </p:nvSpPr>
          <p:spPr bwMode="auto">
            <a:xfrm flipH="1" flipV="1">
              <a:off x="1143" y="2273"/>
              <a:ext cx="29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3" name="Line 87"/>
            <p:cNvSpPr>
              <a:spLocks noChangeShapeType="1"/>
            </p:cNvSpPr>
            <p:nvPr/>
          </p:nvSpPr>
          <p:spPr bwMode="auto">
            <a:xfrm>
              <a:off x="1172" y="2298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4" name="Line 88"/>
            <p:cNvSpPr>
              <a:spLocks noChangeShapeType="1"/>
            </p:cNvSpPr>
            <p:nvPr/>
          </p:nvSpPr>
          <p:spPr bwMode="auto">
            <a:xfrm flipH="1">
              <a:off x="1143" y="2298"/>
              <a:ext cx="29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5" name="Line 89"/>
            <p:cNvSpPr>
              <a:spLocks noChangeShapeType="1"/>
            </p:cNvSpPr>
            <p:nvPr/>
          </p:nvSpPr>
          <p:spPr bwMode="auto">
            <a:xfrm flipV="1">
              <a:off x="1172" y="2273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6" name="Rectangle 90"/>
            <p:cNvSpPr>
              <a:spLocks noChangeArrowheads="1"/>
            </p:cNvSpPr>
            <p:nvPr/>
          </p:nvSpPr>
          <p:spPr bwMode="auto">
            <a:xfrm>
              <a:off x="1302" y="2365"/>
              <a:ext cx="9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7" name="Line 91"/>
            <p:cNvSpPr>
              <a:spLocks noChangeShapeType="1"/>
            </p:cNvSpPr>
            <p:nvPr/>
          </p:nvSpPr>
          <p:spPr bwMode="auto">
            <a:xfrm flipH="1" flipV="1">
              <a:off x="1311" y="2373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8" name="Line 92"/>
            <p:cNvSpPr>
              <a:spLocks noChangeShapeType="1"/>
            </p:cNvSpPr>
            <p:nvPr/>
          </p:nvSpPr>
          <p:spPr bwMode="auto">
            <a:xfrm>
              <a:off x="1342" y="2398"/>
              <a:ext cx="28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09" name="Line 93"/>
            <p:cNvSpPr>
              <a:spLocks noChangeShapeType="1"/>
            </p:cNvSpPr>
            <p:nvPr/>
          </p:nvSpPr>
          <p:spPr bwMode="auto">
            <a:xfrm flipH="1">
              <a:off x="1311" y="2398"/>
              <a:ext cx="31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0" name="Line 94"/>
            <p:cNvSpPr>
              <a:spLocks noChangeShapeType="1"/>
            </p:cNvSpPr>
            <p:nvPr/>
          </p:nvSpPr>
          <p:spPr bwMode="auto">
            <a:xfrm flipV="1">
              <a:off x="1342" y="2373"/>
              <a:ext cx="28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1" name="Rectangle 95"/>
            <p:cNvSpPr>
              <a:spLocks noChangeArrowheads="1"/>
            </p:cNvSpPr>
            <p:nvPr/>
          </p:nvSpPr>
          <p:spPr bwMode="auto">
            <a:xfrm>
              <a:off x="2599" y="1881"/>
              <a:ext cx="100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2" name="Line 96"/>
            <p:cNvSpPr>
              <a:spLocks noChangeShapeType="1"/>
            </p:cNvSpPr>
            <p:nvPr/>
          </p:nvSpPr>
          <p:spPr bwMode="auto">
            <a:xfrm flipH="1" flipV="1">
              <a:off x="2609" y="1889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3" name="Line 97"/>
            <p:cNvSpPr>
              <a:spLocks noChangeShapeType="1"/>
            </p:cNvSpPr>
            <p:nvPr/>
          </p:nvSpPr>
          <p:spPr bwMode="auto">
            <a:xfrm>
              <a:off x="2639" y="1914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4" name="Line 98"/>
            <p:cNvSpPr>
              <a:spLocks noChangeShapeType="1"/>
            </p:cNvSpPr>
            <p:nvPr/>
          </p:nvSpPr>
          <p:spPr bwMode="auto">
            <a:xfrm flipH="1">
              <a:off x="2609" y="1914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5" name="Line 99"/>
            <p:cNvSpPr>
              <a:spLocks noChangeShapeType="1"/>
            </p:cNvSpPr>
            <p:nvPr/>
          </p:nvSpPr>
          <p:spPr bwMode="auto">
            <a:xfrm flipV="1">
              <a:off x="2639" y="1889"/>
              <a:ext cx="3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6" name="Rectangle 100"/>
            <p:cNvSpPr>
              <a:spLocks noChangeArrowheads="1"/>
            </p:cNvSpPr>
            <p:nvPr/>
          </p:nvSpPr>
          <p:spPr bwMode="auto">
            <a:xfrm>
              <a:off x="601" y="1873"/>
              <a:ext cx="9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7" name="Line 101"/>
            <p:cNvSpPr>
              <a:spLocks noChangeShapeType="1"/>
            </p:cNvSpPr>
            <p:nvPr/>
          </p:nvSpPr>
          <p:spPr bwMode="auto">
            <a:xfrm flipH="1" flipV="1">
              <a:off x="610" y="1881"/>
              <a:ext cx="29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8" name="Line 102"/>
            <p:cNvSpPr>
              <a:spLocks noChangeShapeType="1"/>
            </p:cNvSpPr>
            <p:nvPr/>
          </p:nvSpPr>
          <p:spPr bwMode="auto">
            <a:xfrm>
              <a:off x="639" y="1906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19" name="Line 103"/>
            <p:cNvSpPr>
              <a:spLocks noChangeShapeType="1"/>
            </p:cNvSpPr>
            <p:nvPr/>
          </p:nvSpPr>
          <p:spPr bwMode="auto">
            <a:xfrm flipH="1">
              <a:off x="610" y="1906"/>
              <a:ext cx="29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0" name="Line 104"/>
            <p:cNvSpPr>
              <a:spLocks noChangeShapeType="1"/>
            </p:cNvSpPr>
            <p:nvPr/>
          </p:nvSpPr>
          <p:spPr bwMode="auto">
            <a:xfrm flipV="1">
              <a:off x="639" y="1881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1" name="Line 105"/>
            <p:cNvSpPr>
              <a:spLocks noChangeShapeType="1"/>
            </p:cNvSpPr>
            <p:nvPr/>
          </p:nvSpPr>
          <p:spPr bwMode="auto">
            <a:xfrm flipV="1">
              <a:off x="639" y="1881"/>
              <a:ext cx="2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2" name="Line 106"/>
            <p:cNvSpPr>
              <a:spLocks noChangeShapeType="1"/>
            </p:cNvSpPr>
            <p:nvPr/>
          </p:nvSpPr>
          <p:spPr bwMode="auto">
            <a:xfrm>
              <a:off x="639" y="1906"/>
              <a:ext cx="2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3" name="Rectangle 107"/>
            <p:cNvSpPr>
              <a:spLocks noChangeArrowheads="1"/>
            </p:cNvSpPr>
            <p:nvPr/>
          </p:nvSpPr>
          <p:spPr bwMode="auto">
            <a:xfrm>
              <a:off x="687" y="1939"/>
              <a:ext cx="9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4" name="Line 108"/>
            <p:cNvSpPr>
              <a:spLocks noChangeShapeType="1"/>
            </p:cNvSpPr>
            <p:nvPr/>
          </p:nvSpPr>
          <p:spPr bwMode="auto">
            <a:xfrm flipH="1" flipV="1">
              <a:off x="649" y="1947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5" name="Line 109"/>
            <p:cNvSpPr>
              <a:spLocks noChangeShapeType="1"/>
            </p:cNvSpPr>
            <p:nvPr/>
          </p:nvSpPr>
          <p:spPr bwMode="auto">
            <a:xfrm>
              <a:off x="679" y="1972"/>
              <a:ext cx="31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6" name="Line 110"/>
            <p:cNvSpPr>
              <a:spLocks noChangeShapeType="1"/>
            </p:cNvSpPr>
            <p:nvPr/>
          </p:nvSpPr>
          <p:spPr bwMode="auto">
            <a:xfrm flipH="1">
              <a:off x="649" y="1972"/>
              <a:ext cx="30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7" name="Line 111"/>
            <p:cNvSpPr>
              <a:spLocks noChangeShapeType="1"/>
            </p:cNvSpPr>
            <p:nvPr/>
          </p:nvSpPr>
          <p:spPr bwMode="auto">
            <a:xfrm flipV="1">
              <a:off x="679" y="1947"/>
              <a:ext cx="31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8" name="Line 112"/>
            <p:cNvSpPr>
              <a:spLocks noChangeShapeType="1"/>
            </p:cNvSpPr>
            <p:nvPr/>
          </p:nvSpPr>
          <p:spPr bwMode="auto">
            <a:xfrm flipV="1">
              <a:off x="679" y="1947"/>
              <a:ext cx="1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29" name="Line 113"/>
            <p:cNvSpPr>
              <a:spLocks noChangeShapeType="1"/>
            </p:cNvSpPr>
            <p:nvPr/>
          </p:nvSpPr>
          <p:spPr bwMode="auto">
            <a:xfrm>
              <a:off x="679" y="1972"/>
              <a:ext cx="1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0" name="Rectangle 114"/>
            <p:cNvSpPr>
              <a:spLocks noChangeArrowheads="1"/>
            </p:cNvSpPr>
            <p:nvPr/>
          </p:nvSpPr>
          <p:spPr bwMode="auto">
            <a:xfrm>
              <a:off x="726" y="2097"/>
              <a:ext cx="9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1" name="Line 115"/>
            <p:cNvSpPr>
              <a:spLocks noChangeShapeType="1"/>
            </p:cNvSpPr>
            <p:nvPr/>
          </p:nvSpPr>
          <p:spPr bwMode="auto">
            <a:xfrm flipH="1" flipV="1">
              <a:off x="689" y="2105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2" name="Line 116"/>
            <p:cNvSpPr>
              <a:spLocks noChangeShapeType="1"/>
            </p:cNvSpPr>
            <p:nvPr/>
          </p:nvSpPr>
          <p:spPr bwMode="auto">
            <a:xfrm>
              <a:off x="765" y="2130"/>
              <a:ext cx="32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3" name="Line 117"/>
            <p:cNvSpPr>
              <a:spLocks noChangeShapeType="1"/>
            </p:cNvSpPr>
            <p:nvPr/>
          </p:nvSpPr>
          <p:spPr bwMode="auto">
            <a:xfrm flipH="1">
              <a:off x="689" y="2130"/>
              <a:ext cx="30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4" name="Line 118"/>
            <p:cNvSpPr>
              <a:spLocks noChangeShapeType="1"/>
            </p:cNvSpPr>
            <p:nvPr/>
          </p:nvSpPr>
          <p:spPr bwMode="auto">
            <a:xfrm flipV="1">
              <a:off x="765" y="2105"/>
              <a:ext cx="32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5" name="Line 119"/>
            <p:cNvSpPr>
              <a:spLocks noChangeShapeType="1"/>
            </p:cNvSpPr>
            <p:nvPr/>
          </p:nvSpPr>
          <p:spPr bwMode="auto">
            <a:xfrm flipV="1">
              <a:off x="719" y="2105"/>
              <a:ext cx="1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6" name="Line 120"/>
            <p:cNvSpPr>
              <a:spLocks noChangeShapeType="1"/>
            </p:cNvSpPr>
            <p:nvPr/>
          </p:nvSpPr>
          <p:spPr bwMode="auto">
            <a:xfrm>
              <a:off x="719" y="2130"/>
              <a:ext cx="1" cy="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7" name="Rectangle 121"/>
            <p:cNvSpPr>
              <a:spLocks noChangeArrowheads="1"/>
            </p:cNvSpPr>
            <p:nvPr/>
          </p:nvSpPr>
          <p:spPr bwMode="auto">
            <a:xfrm>
              <a:off x="806" y="2365"/>
              <a:ext cx="100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8" name="Line 122"/>
            <p:cNvSpPr>
              <a:spLocks noChangeShapeType="1"/>
            </p:cNvSpPr>
            <p:nvPr/>
          </p:nvSpPr>
          <p:spPr bwMode="auto">
            <a:xfrm flipH="1" flipV="1">
              <a:off x="816" y="2373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39" name="Line 123"/>
            <p:cNvSpPr>
              <a:spLocks noChangeShapeType="1"/>
            </p:cNvSpPr>
            <p:nvPr/>
          </p:nvSpPr>
          <p:spPr bwMode="auto">
            <a:xfrm>
              <a:off x="846" y="2398"/>
              <a:ext cx="29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0" name="Line 124"/>
            <p:cNvSpPr>
              <a:spLocks noChangeShapeType="1"/>
            </p:cNvSpPr>
            <p:nvPr/>
          </p:nvSpPr>
          <p:spPr bwMode="auto">
            <a:xfrm flipH="1">
              <a:off x="816" y="2398"/>
              <a:ext cx="3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1" name="Line 125"/>
            <p:cNvSpPr>
              <a:spLocks noChangeShapeType="1"/>
            </p:cNvSpPr>
            <p:nvPr/>
          </p:nvSpPr>
          <p:spPr bwMode="auto">
            <a:xfrm flipV="1">
              <a:off x="846" y="2373"/>
              <a:ext cx="29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2" name="Line 126"/>
            <p:cNvSpPr>
              <a:spLocks noChangeShapeType="1"/>
            </p:cNvSpPr>
            <p:nvPr/>
          </p:nvSpPr>
          <p:spPr bwMode="auto">
            <a:xfrm flipV="1">
              <a:off x="846" y="2373"/>
              <a:ext cx="1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3" name="Line 127"/>
            <p:cNvSpPr>
              <a:spLocks noChangeShapeType="1"/>
            </p:cNvSpPr>
            <p:nvPr/>
          </p:nvSpPr>
          <p:spPr bwMode="auto">
            <a:xfrm>
              <a:off x="846" y="2398"/>
              <a:ext cx="1" cy="32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4" name="Oval 128"/>
            <p:cNvSpPr>
              <a:spLocks noChangeArrowheads="1"/>
            </p:cNvSpPr>
            <p:nvPr/>
          </p:nvSpPr>
          <p:spPr bwMode="auto">
            <a:xfrm>
              <a:off x="610" y="1873"/>
              <a:ext cx="59" cy="49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945" name="Oval 129"/>
            <p:cNvSpPr>
              <a:spLocks noChangeArrowheads="1"/>
            </p:cNvSpPr>
            <p:nvPr/>
          </p:nvSpPr>
          <p:spPr bwMode="auto">
            <a:xfrm>
              <a:off x="649" y="2197"/>
              <a:ext cx="61" cy="51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946" name="Rectangle 130"/>
            <p:cNvSpPr>
              <a:spLocks noChangeArrowheads="1"/>
            </p:cNvSpPr>
            <p:nvPr/>
          </p:nvSpPr>
          <p:spPr bwMode="auto">
            <a:xfrm>
              <a:off x="601" y="1864"/>
              <a:ext cx="9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7" name="Line 131"/>
            <p:cNvSpPr>
              <a:spLocks noChangeShapeType="1"/>
            </p:cNvSpPr>
            <p:nvPr/>
          </p:nvSpPr>
          <p:spPr bwMode="auto">
            <a:xfrm flipV="1">
              <a:off x="639" y="1873"/>
              <a:ext cx="2" cy="25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8" name="Line 132"/>
            <p:cNvSpPr>
              <a:spLocks noChangeShapeType="1"/>
            </p:cNvSpPr>
            <p:nvPr/>
          </p:nvSpPr>
          <p:spPr bwMode="auto">
            <a:xfrm>
              <a:off x="639" y="1898"/>
              <a:ext cx="2" cy="24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49" name="Line 133"/>
            <p:cNvSpPr>
              <a:spLocks noChangeShapeType="1"/>
            </p:cNvSpPr>
            <p:nvPr/>
          </p:nvSpPr>
          <p:spPr bwMode="auto">
            <a:xfrm flipH="1">
              <a:off x="610" y="1898"/>
              <a:ext cx="29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50" name="Line 134"/>
            <p:cNvSpPr>
              <a:spLocks noChangeShapeType="1"/>
            </p:cNvSpPr>
            <p:nvPr/>
          </p:nvSpPr>
          <p:spPr bwMode="auto">
            <a:xfrm>
              <a:off x="639" y="1898"/>
              <a:ext cx="30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51" name="Rectangle 135"/>
            <p:cNvSpPr>
              <a:spLocks noChangeArrowheads="1"/>
            </p:cNvSpPr>
            <p:nvPr/>
          </p:nvSpPr>
          <p:spPr bwMode="auto">
            <a:xfrm>
              <a:off x="639" y="1889"/>
              <a:ext cx="40" cy="17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953" name="Rectangle 137"/>
            <p:cNvSpPr>
              <a:spLocks noChangeArrowheads="1"/>
            </p:cNvSpPr>
            <p:nvPr/>
          </p:nvSpPr>
          <p:spPr bwMode="auto">
            <a:xfrm>
              <a:off x="612" y="2432"/>
              <a:ext cx="7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0</a:t>
              </a:r>
              <a:endParaRPr lang="fr-FR" altLang="fr-FR" sz="1600"/>
            </a:p>
          </p:txBody>
        </p:sp>
        <p:sp>
          <p:nvSpPr>
            <p:cNvPr id="290954" name="Rectangle 138"/>
            <p:cNvSpPr>
              <a:spLocks noChangeArrowheads="1"/>
            </p:cNvSpPr>
            <p:nvPr/>
          </p:nvSpPr>
          <p:spPr bwMode="auto">
            <a:xfrm>
              <a:off x="1049" y="2432"/>
              <a:ext cx="7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5</a:t>
              </a:r>
              <a:endParaRPr lang="fr-FR" altLang="fr-FR" sz="1600"/>
            </a:p>
          </p:txBody>
        </p:sp>
        <p:sp>
          <p:nvSpPr>
            <p:cNvPr id="290955" name="Rectangle 139"/>
            <p:cNvSpPr>
              <a:spLocks noChangeArrowheads="1"/>
            </p:cNvSpPr>
            <p:nvPr/>
          </p:nvSpPr>
          <p:spPr bwMode="auto">
            <a:xfrm>
              <a:off x="1425" y="2432"/>
              <a:ext cx="15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10</a:t>
              </a:r>
              <a:endParaRPr lang="fr-FR" altLang="fr-FR" sz="1600"/>
            </a:p>
          </p:txBody>
        </p:sp>
        <p:sp>
          <p:nvSpPr>
            <p:cNvPr id="290956" name="Rectangle 140"/>
            <p:cNvSpPr>
              <a:spLocks noChangeArrowheads="1"/>
            </p:cNvSpPr>
            <p:nvPr/>
          </p:nvSpPr>
          <p:spPr bwMode="auto">
            <a:xfrm>
              <a:off x="1831" y="2432"/>
              <a:ext cx="15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15</a:t>
              </a:r>
              <a:endParaRPr lang="fr-FR" altLang="fr-FR" sz="1600"/>
            </a:p>
          </p:txBody>
        </p:sp>
        <p:sp>
          <p:nvSpPr>
            <p:cNvPr id="290957" name="Rectangle 141"/>
            <p:cNvSpPr>
              <a:spLocks noChangeArrowheads="1"/>
            </p:cNvSpPr>
            <p:nvPr/>
          </p:nvSpPr>
          <p:spPr bwMode="auto">
            <a:xfrm>
              <a:off x="2239" y="2432"/>
              <a:ext cx="15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20</a:t>
              </a:r>
              <a:endParaRPr lang="fr-FR" altLang="fr-FR" sz="1600"/>
            </a:p>
          </p:txBody>
        </p:sp>
        <p:grpSp>
          <p:nvGrpSpPr>
            <p:cNvPr id="290960" name="Group 144"/>
            <p:cNvGrpSpPr>
              <a:grpSpLocks/>
            </p:cNvGrpSpPr>
            <p:nvPr/>
          </p:nvGrpSpPr>
          <p:grpSpPr bwMode="auto">
            <a:xfrm>
              <a:off x="295" y="996"/>
              <a:ext cx="401" cy="1510"/>
              <a:chOff x="65" y="270"/>
              <a:chExt cx="335" cy="1497"/>
            </a:xfrm>
          </p:grpSpPr>
          <p:sp>
            <p:nvSpPr>
              <p:cNvPr id="290961" name="Line 145"/>
              <p:cNvSpPr>
                <a:spLocks noChangeShapeType="1"/>
              </p:cNvSpPr>
              <p:nvPr/>
            </p:nvSpPr>
            <p:spPr bwMode="auto">
              <a:xfrm rot="-2700000">
                <a:off x="107" y="1513"/>
                <a:ext cx="1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62" name="Line 146"/>
              <p:cNvSpPr>
                <a:spLocks noChangeShapeType="1"/>
              </p:cNvSpPr>
              <p:nvPr/>
            </p:nvSpPr>
            <p:spPr bwMode="auto">
              <a:xfrm rot="-2700000">
                <a:off x="195" y="1532"/>
                <a:ext cx="1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63" name="Text Box 147"/>
              <p:cNvSpPr txBox="1">
                <a:spLocks noChangeArrowheads="1"/>
              </p:cNvSpPr>
              <p:nvPr/>
            </p:nvSpPr>
            <p:spPr bwMode="auto">
              <a:xfrm>
                <a:off x="65" y="270"/>
                <a:ext cx="316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10</a:t>
                </a:r>
              </a:p>
            </p:txBody>
          </p:sp>
          <p:sp>
            <p:nvSpPr>
              <p:cNvPr id="290964" name="Text Box 148"/>
              <p:cNvSpPr txBox="1">
                <a:spLocks noChangeArrowheads="1"/>
              </p:cNvSpPr>
              <p:nvPr/>
            </p:nvSpPr>
            <p:spPr bwMode="auto">
              <a:xfrm>
                <a:off x="66" y="460"/>
                <a:ext cx="103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baseline="30000"/>
              </a:p>
            </p:txBody>
          </p:sp>
          <p:sp>
            <p:nvSpPr>
              <p:cNvPr id="290965" name="Text Box 149"/>
              <p:cNvSpPr txBox="1">
                <a:spLocks noChangeArrowheads="1"/>
              </p:cNvSpPr>
              <p:nvPr/>
            </p:nvSpPr>
            <p:spPr bwMode="auto">
              <a:xfrm>
                <a:off x="71" y="588"/>
                <a:ext cx="272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8</a:t>
                </a:r>
              </a:p>
            </p:txBody>
          </p:sp>
          <p:sp>
            <p:nvSpPr>
              <p:cNvPr id="290966" name="Text Box 150"/>
              <p:cNvSpPr txBox="1">
                <a:spLocks noChangeArrowheads="1"/>
              </p:cNvSpPr>
              <p:nvPr/>
            </p:nvSpPr>
            <p:spPr bwMode="auto">
              <a:xfrm>
                <a:off x="66" y="777"/>
                <a:ext cx="103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baseline="30000"/>
              </a:p>
            </p:txBody>
          </p:sp>
          <p:sp>
            <p:nvSpPr>
              <p:cNvPr id="290967" name="Text Box 151"/>
              <p:cNvSpPr txBox="1">
                <a:spLocks noChangeArrowheads="1"/>
              </p:cNvSpPr>
              <p:nvPr/>
            </p:nvSpPr>
            <p:spPr bwMode="auto">
              <a:xfrm>
                <a:off x="71" y="906"/>
                <a:ext cx="272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6</a:t>
                </a:r>
              </a:p>
            </p:txBody>
          </p:sp>
          <p:sp>
            <p:nvSpPr>
              <p:cNvPr id="290968" name="Text Box 152"/>
              <p:cNvSpPr txBox="1">
                <a:spLocks noChangeArrowheads="1"/>
              </p:cNvSpPr>
              <p:nvPr/>
            </p:nvSpPr>
            <p:spPr bwMode="auto">
              <a:xfrm>
                <a:off x="66" y="1095"/>
                <a:ext cx="103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baseline="30000"/>
              </a:p>
            </p:txBody>
          </p:sp>
          <p:sp>
            <p:nvSpPr>
              <p:cNvPr id="290969" name="Text Box 153"/>
              <p:cNvSpPr txBox="1">
                <a:spLocks noChangeArrowheads="1"/>
              </p:cNvSpPr>
              <p:nvPr/>
            </p:nvSpPr>
            <p:spPr bwMode="auto">
              <a:xfrm>
                <a:off x="71" y="1223"/>
                <a:ext cx="272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4</a:t>
                </a:r>
              </a:p>
            </p:txBody>
          </p:sp>
          <p:sp>
            <p:nvSpPr>
              <p:cNvPr id="290970" name="Text Box 154"/>
              <p:cNvSpPr txBox="1">
                <a:spLocks noChangeArrowheads="1"/>
              </p:cNvSpPr>
              <p:nvPr/>
            </p:nvSpPr>
            <p:spPr bwMode="auto">
              <a:xfrm>
                <a:off x="71" y="1389"/>
                <a:ext cx="329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fr-FR" altLang="fr-FR" baseline="30000"/>
              </a:p>
            </p:txBody>
          </p:sp>
          <p:sp>
            <p:nvSpPr>
              <p:cNvPr id="290971" name="Text Box 155"/>
              <p:cNvSpPr txBox="1">
                <a:spLocks noChangeArrowheads="1"/>
              </p:cNvSpPr>
              <p:nvPr/>
            </p:nvSpPr>
            <p:spPr bwMode="auto">
              <a:xfrm>
                <a:off x="71" y="1540"/>
                <a:ext cx="272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10</a:t>
                </a:r>
                <a:r>
                  <a:rPr lang="fr-FR" altLang="fr-FR" sz="1600" baseline="30000"/>
                  <a:t>2</a:t>
                </a:r>
              </a:p>
            </p:txBody>
          </p:sp>
        </p:grpSp>
      </p:grpSp>
      <p:grpSp>
        <p:nvGrpSpPr>
          <p:cNvPr id="291741" name="Group 925"/>
          <p:cNvGrpSpPr>
            <a:grpSpLocks/>
          </p:cNvGrpSpPr>
          <p:nvPr/>
        </p:nvGrpSpPr>
        <p:grpSpPr bwMode="auto">
          <a:xfrm>
            <a:off x="5477952" y="603896"/>
            <a:ext cx="3532188" cy="2598738"/>
            <a:chOff x="3242" y="932"/>
            <a:chExt cx="2225" cy="1637"/>
          </a:xfrm>
        </p:grpSpPr>
        <p:sp>
          <p:nvSpPr>
            <p:cNvPr id="290973" name="Rectangle 157"/>
            <p:cNvSpPr>
              <a:spLocks noChangeArrowheads="1"/>
            </p:cNvSpPr>
            <p:nvPr/>
          </p:nvSpPr>
          <p:spPr bwMode="auto">
            <a:xfrm>
              <a:off x="3498" y="932"/>
              <a:ext cx="15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2400" dirty="0" smtClean="0">
                  <a:solidFill>
                    <a:srgbClr val="FF6600"/>
                  </a:solidFill>
                </a:rPr>
                <a:t>Medium inoculum</a:t>
              </a:r>
              <a:endParaRPr lang="fr-FR" altLang="fr-FR" sz="2400" dirty="0">
                <a:solidFill>
                  <a:srgbClr val="FF6600"/>
                </a:solidFill>
              </a:endParaRPr>
            </a:p>
          </p:txBody>
        </p:sp>
        <p:grpSp>
          <p:nvGrpSpPr>
            <p:cNvPr id="291737" name="Group 921"/>
            <p:cNvGrpSpPr>
              <a:grpSpLocks/>
            </p:cNvGrpSpPr>
            <p:nvPr/>
          </p:nvGrpSpPr>
          <p:grpSpPr bwMode="auto">
            <a:xfrm>
              <a:off x="3242" y="1167"/>
              <a:ext cx="1906" cy="1402"/>
              <a:chOff x="3107" y="1130"/>
              <a:chExt cx="1996" cy="1462"/>
            </a:xfrm>
          </p:grpSpPr>
          <p:sp>
            <p:nvSpPr>
              <p:cNvPr id="291006" name="Freeform 190"/>
              <p:cNvSpPr>
                <a:spLocks/>
              </p:cNvSpPr>
              <p:nvPr/>
            </p:nvSpPr>
            <p:spPr bwMode="auto">
              <a:xfrm>
                <a:off x="4744" y="1223"/>
                <a:ext cx="57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4 h 49"/>
                  <a:gd name="T4" fmla="*/ 25 w 50"/>
                  <a:gd name="T5" fmla="*/ 49 h 49"/>
                  <a:gd name="T6" fmla="*/ 0 w 50"/>
                  <a:gd name="T7" fmla="*/ 24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2" name="Freeform 206"/>
              <p:cNvSpPr>
                <a:spLocks/>
              </p:cNvSpPr>
              <p:nvPr/>
            </p:nvSpPr>
            <p:spPr bwMode="auto">
              <a:xfrm>
                <a:off x="4744" y="1357"/>
                <a:ext cx="57" cy="51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8" name="Rectangle 242"/>
              <p:cNvSpPr>
                <a:spLocks noChangeArrowheads="1"/>
              </p:cNvSpPr>
              <p:nvPr/>
            </p:nvSpPr>
            <p:spPr bwMode="auto">
              <a:xfrm>
                <a:off x="4735" y="1688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2" name="Rectangle 296"/>
              <p:cNvSpPr>
                <a:spLocks noChangeArrowheads="1"/>
              </p:cNvSpPr>
              <p:nvPr/>
            </p:nvSpPr>
            <p:spPr bwMode="auto">
              <a:xfrm>
                <a:off x="4735" y="2259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2" name="Rectangle 346"/>
              <p:cNvSpPr>
                <a:spLocks noChangeArrowheads="1"/>
              </p:cNvSpPr>
              <p:nvPr/>
            </p:nvSpPr>
            <p:spPr bwMode="auto">
              <a:xfrm>
                <a:off x="4735" y="2366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3" name="Rectangle 357"/>
              <p:cNvSpPr>
                <a:spLocks noChangeArrowheads="1"/>
              </p:cNvSpPr>
              <p:nvPr/>
            </p:nvSpPr>
            <p:spPr bwMode="auto">
              <a:xfrm>
                <a:off x="4767" y="2340"/>
                <a:ext cx="44" cy="44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4" name="Line 158"/>
              <p:cNvSpPr>
                <a:spLocks noChangeShapeType="1"/>
              </p:cNvSpPr>
              <p:nvPr/>
            </p:nvSpPr>
            <p:spPr bwMode="auto">
              <a:xfrm>
                <a:off x="3146" y="1130"/>
                <a:ext cx="1" cy="127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5" name="Line 159"/>
              <p:cNvSpPr>
                <a:spLocks noChangeShapeType="1"/>
              </p:cNvSpPr>
              <p:nvPr/>
            </p:nvSpPr>
            <p:spPr bwMode="auto">
              <a:xfrm>
                <a:off x="3116" y="2404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6" name="Line 160"/>
              <p:cNvSpPr>
                <a:spLocks noChangeShapeType="1"/>
              </p:cNvSpPr>
              <p:nvPr/>
            </p:nvSpPr>
            <p:spPr bwMode="auto">
              <a:xfrm>
                <a:off x="3116" y="2249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7" name="Line 161"/>
              <p:cNvSpPr>
                <a:spLocks noChangeShapeType="1"/>
              </p:cNvSpPr>
              <p:nvPr/>
            </p:nvSpPr>
            <p:spPr bwMode="auto">
              <a:xfrm>
                <a:off x="3116" y="2083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8" name="Line 162"/>
              <p:cNvSpPr>
                <a:spLocks noChangeShapeType="1"/>
              </p:cNvSpPr>
              <p:nvPr/>
            </p:nvSpPr>
            <p:spPr bwMode="auto">
              <a:xfrm>
                <a:off x="3116" y="1928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79" name="Line 163"/>
              <p:cNvSpPr>
                <a:spLocks noChangeShapeType="1"/>
              </p:cNvSpPr>
              <p:nvPr/>
            </p:nvSpPr>
            <p:spPr bwMode="auto">
              <a:xfrm>
                <a:off x="3116" y="1771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0" name="Line 164"/>
              <p:cNvSpPr>
                <a:spLocks noChangeShapeType="1"/>
              </p:cNvSpPr>
              <p:nvPr/>
            </p:nvSpPr>
            <p:spPr bwMode="auto">
              <a:xfrm>
                <a:off x="3116" y="1606"/>
                <a:ext cx="30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1" name="Line 165"/>
              <p:cNvSpPr>
                <a:spLocks noChangeShapeType="1"/>
              </p:cNvSpPr>
              <p:nvPr/>
            </p:nvSpPr>
            <p:spPr bwMode="auto">
              <a:xfrm>
                <a:off x="3116" y="1451"/>
                <a:ext cx="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2" name="Line 166"/>
              <p:cNvSpPr>
                <a:spLocks noChangeShapeType="1"/>
              </p:cNvSpPr>
              <p:nvPr/>
            </p:nvSpPr>
            <p:spPr bwMode="auto">
              <a:xfrm>
                <a:off x="3116" y="1285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3" name="Line 167"/>
              <p:cNvSpPr>
                <a:spLocks noChangeShapeType="1"/>
              </p:cNvSpPr>
              <p:nvPr/>
            </p:nvSpPr>
            <p:spPr bwMode="auto">
              <a:xfrm>
                <a:off x="3116" y="1130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4" name="Line 168"/>
              <p:cNvSpPr>
                <a:spLocks noChangeShapeType="1"/>
              </p:cNvSpPr>
              <p:nvPr/>
            </p:nvSpPr>
            <p:spPr bwMode="auto">
              <a:xfrm>
                <a:off x="3146" y="2404"/>
                <a:ext cx="192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5" name="Line 169"/>
              <p:cNvSpPr>
                <a:spLocks noChangeShapeType="1"/>
              </p:cNvSpPr>
              <p:nvPr/>
            </p:nvSpPr>
            <p:spPr bwMode="auto">
              <a:xfrm flipV="1">
                <a:off x="3146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6" name="Line 170"/>
              <p:cNvSpPr>
                <a:spLocks noChangeShapeType="1"/>
              </p:cNvSpPr>
              <p:nvPr/>
            </p:nvSpPr>
            <p:spPr bwMode="auto">
              <a:xfrm flipV="1">
                <a:off x="3546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7" name="Line 171"/>
              <p:cNvSpPr>
                <a:spLocks noChangeShapeType="1"/>
              </p:cNvSpPr>
              <p:nvPr/>
            </p:nvSpPr>
            <p:spPr bwMode="auto">
              <a:xfrm flipV="1">
                <a:off x="3947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8" name="Line 172"/>
              <p:cNvSpPr>
                <a:spLocks noChangeShapeType="1"/>
              </p:cNvSpPr>
              <p:nvPr/>
            </p:nvSpPr>
            <p:spPr bwMode="auto">
              <a:xfrm flipV="1">
                <a:off x="4348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89" name="Line 173"/>
              <p:cNvSpPr>
                <a:spLocks noChangeShapeType="1"/>
              </p:cNvSpPr>
              <p:nvPr/>
            </p:nvSpPr>
            <p:spPr bwMode="auto">
              <a:xfrm flipV="1">
                <a:off x="4750" y="2404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0" name="Freeform 174"/>
              <p:cNvSpPr>
                <a:spLocks/>
              </p:cNvSpPr>
              <p:nvPr/>
            </p:nvSpPr>
            <p:spPr bwMode="auto">
              <a:xfrm>
                <a:off x="3146" y="1233"/>
                <a:ext cx="1928" cy="487"/>
              </a:xfrm>
              <a:custGeom>
                <a:avLst/>
                <a:gdLst>
                  <a:gd name="T0" fmla="*/ 0 w 202"/>
                  <a:gd name="T1" fmla="*/ 56 h 56"/>
                  <a:gd name="T2" fmla="*/ 4 w 202"/>
                  <a:gd name="T3" fmla="*/ 38 h 56"/>
                  <a:gd name="T4" fmla="*/ 8 w 202"/>
                  <a:gd name="T5" fmla="*/ 29 h 56"/>
                  <a:gd name="T6" fmla="*/ 17 w 202"/>
                  <a:gd name="T7" fmla="*/ 13 h 56"/>
                  <a:gd name="T8" fmla="*/ 34 w 202"/>
                  <a:gd name="T9" fmla="*/ 10 h 56"/>
                  <a:gd name="T10" fmla="*/ 51 w 202"/>
                  <a:gd name="T11" fmla="*/ 7 h 56"/>
                  <a:gd name="T12" fmla="*/ 67 w 202"/>
                  <a:gd name="T13" fmla="*/ 0 h 56"/>
                  <a:gd name="T14" fmla="*/ 202 w 202"/>
                  <a:gd name="T1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56">
                    <a:moveTo>
                      <a:pt x="0" y="56"/>
                    </a:moveTo>
                    <a:lnTo>
                      <a:pt x="4" y="38"/>
                    </a:lnTo>
                    <a:lnTo>
                      <a:pt x="8" y="29"/>
                    </a:lnTo>
                    <a:lnTo>
                      <a:pt x="17" y="13"/>
                    </a:lnTo>
                    <a:lnTo>
                      <a:pt x="34" y="10"/>
                    </a:lnTo>
                    <a:lnTo>
                      <a:pt x="51" y="7"/>
                    </a:lnTo>
                    <a:lnTo>
                      <a:pt x="67" y="0"/>
                    </a:lnTo>
                    <a:lnTo>
                      <a:pt x="202" y="6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1" name="Freeform 175"/>
              <p:cNvSpPr>
                <a:spLocks/>
              </p:cNvSpPr>
              <p:nvPr/>
            </p:nvSpPr>
            <p:spPr bwMode="auto">
              <a:xfrm>
                <a:off x="3146" y="1328"/>
                <a:ext cx="1928" cy="262"/>
              </a:xfrm>
              <a:custGeom>
                <a:avLst/>
                <a:gdLst>
                  <a:gd name="T0" fmla="*/ 0 w 202"/>
                  <a:gd name="T1" fmla="*/ 30 h 30"/>
                  <a:gd name="T2" fmla="*/ 4 w 202"/>
                  <a:gd name="T3" fmla="*/ 27 h 30"/>
                  <a:gd name="T4" fmla="*/ 8 w 202"/>
                  <a:gd name="T5" fmla="*/ 21 h 30"/>
                  <a:gd name="T6" fmla="*/ 17 w 202"/>
                  <a:gd name="T7" fmla="*/ 5 h 30"/>
                  <a:gd name="T8" fmla="*/ 34 w 202"/>
                  <a:gd name="T9" fmla="*/ 4 h 30"/>
                  <a:gd name="T10" fmla="*/ 51 w 202"/>
                  <a:gd name="T11" fmla="*/ 0 h 30"/>
                  <a:gd name="T12" fmla="*/ 67 w 202"/>
                  <a:gd name="T13" fmla="*/ 0 h 30"/>
                  <a:gd name="T14" fmla="*/ 202 w 20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30">
                    <a:moveTo>
                      <a:pt x="0" y="30"/>
                    </a:moveTo>
                    <a:lnTo>
                      <a:pt x="4" y="27"/>
                    </a:lnTo>
                    <a:lnTo>
                      <a:pt x="8" y="21"/>
                    </a:lnTo>
                    <a:lnTo>
                      <a:pt x="17" y="5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0"/>
                    </a:lnTo>
                    <a:lnTo>
                      <a:pt x="202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2" name="Freeform 176"/>
              <p:cNvSpPr>
                <a:spLocks/>
              </p:cNvSpPr>
              <p:nvPr/>
            </p:nvSpPr>
            <p:spPr bwMode="auto">
              <a:xfrm>
                <a:off x="3146" y="1355"/>
                <a:ext cx="1928" cy="356"/>
              </a:xfrm>
              <a:custGeom>
                <a:avLst/>
                <a:gdLst>
                  <a:gd name="T0" fmla="*/ 0 w 202"/>
                  <a:gd name="T1" fmla="*/ 41 h 41"/>
                  <a:gd name="T2" fmla="*/ 4 w 202"/>
                  <a:gd name="T3" fmla="*/ 21 h 41"/>
                  <a:gd name="T4" fmla="*/ 8 w 202"/>
                  <a:gd name="T5" fmla="*/ 18 h 41"/>
                  <a:gd name="T6" fmla="*/ 17 w 202"/>
                  <a:gd name="T7" fmla="*/ 13 h 41"/>
                  <a:gd name="T8" fmla="*/ 34 w 202"/>
                  <a:gd name="T9" fmla="*/ 9 h 41"/>
                  <a:gd name="T10" fmla="*/ 51 w 202"/>
                  <a:gd name="T11" fmla="*/ 10 h 41"/>
                  <a:gd name="T12" fmla="*/ 67 w 202"/>
                  <a:gd name="T13" fmla="*/ 0 h 41"/>
                  <a:gd name="T14" fmla="*/ 202 w 202"/>
                  <a:gd name="T15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41">
                    <a:moveTo>
                      <a:pt x="0" y="41"/>
                    </a:moveTo>
                    <a:lnTo>
                      <a:pt x="4" y="21"/>
                    </a:lnTo>
                    <a:lnTo>
                      <a:pt x="8" y="18"/>
                    </a:lnTo>
                    <a:lnTo>
                      <a:pt x="17" y="13"/>
                    </a:lnTo>
                    <a:lnTo>
                      <a:pt x="34" y="9"/>
                    </a:lnTo>
                    <a:lnTo>
                      <a:pt x="51" y="10"/>
                    </a:lnTo>
                    <a:lnTo>
                      <a:pt x="67" y="0"/>
                    </a:lnTo>
                    <a:lnTo>
                      <a:pt x="202" y="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3" name="Freeform 177"/>
              <p:cNvSpPr>
                <a:spLocks/>
              </p:cNvSpPr>
              <p:nvPr/>
            </p:nvSpPr>
            <p:spPr bwMode="auto">
              <a:xfrm>
                <a:off x="3146" y="1528"/>
                <a:ext cx="1928" cy="243"/>
              </a:xfrm>
              <a:custGeom>
                <a:avLst/>
                <a:gdLst>
                  <a:gd name="T0" fmla="*/ 0 w 202"/>
                  <a:gd name="T1" fmla="*/ 21 h 28"/>
                  <a:gd name="T2" fmla="*/ 4 w 202"/>
                  <a:gd name="T3" fmla="*/ 0 h 28"/>
                  <a:gd name="T4" fmla="*/ 8 w 202"/>
                  <a:gd name="T5" fmla="*/ 4 h 28"/>
                  <a:gd name="T6" fmla="*/ 17 w 202"/>
                  <a:gd name="T7" fmla="*/ 18 h 28"/>
                  <a:gd name="T8" fmla="*/ 34 w 202"/>
                  <a:gd name="T9" fmla="*/ 28 h 28"/>
                  <a:gd name="T10" fmla="*/ 51 w 202"/>
                  <a:gd name="T11" fmla="*/ 18 h 28"/>
                  <a:gd name="T12" fmla="*/ 67 w 202"/>
                  <a:gd name="T13" fmla="*/ 21 h 28"/>
                  <a:gd name="T14" fmla="*/ 202 w 202"/>
                  <a:gd name="T15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8">
                    <a:moveTo>
                      <a:pt x="0" y="21"/>
                    </a:moveTo>
                    <a:lnTo>
                      <a:pt x="4" y="0"/>
                    </a:lnTo>
                    <a:lnTo>
                      <a:pt x="8" y="4"/>
                    </a:lnTo>
                    <a:lnTo>
                      <a:pt x="17" y="18"/>
                    </a:lnTo>
                    <a:lnTo>
                      <a:pt x="34" y="28"/>
                    </a:lnTo>
                    <a:lnTo>
                      <a:pt x="51" y="18"/>
                    </a:lnTo>
                    <a:lnTo>
                      <a:pt x="67" y="21"/>
                    </a:lnTo>
                    <a:lnTo>
                      <a:pt x="202" y="25"/>
                    </a:lnTo>
                  </a:path>
                </a:pathLst>
              </a:custGeom>
              <a:noFill/>
              <a:ln w="28575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4" name="Freeform 178"/>
              <p:cNvSpPr>
                <a:spLocks/>
              </p:cNvSpPr>
              <p:nvPr/>
            </p:nvSpPr>
            <p:spPr bwMode="auto">
              <a:xfrm>
                <a:off x="3146" y="1563"/>
                <a:ext cx="1928" cy="738"/>
              </a:xfrm>
              <a:custGeom>
                <a:avLst/>
                <a:gdLst>
                  <a:gd name="T0" fmla="*/ 0 w 202"/>
                  <a:gd name="T1" fmla="*/ 0 h 85"/>
                  <a:gd name="T2" fmla="*/ 4 w 202"/>
                  <a:gd name="T3" fmla="*/ 0 h 85"/>
                  <a:gd name="T4" fmla="*/ 8 w 202"/>
                  <a:gd name="T5" fmla="*/ 17 h 85"/>
                  <a:gd name="T6" fmla="*/ 17 w 202"/>
                  <a:gd name="T7" fmla="*/ 53 h 85"/>
                  <a:gd name="T8" fmla="*/ 34 w 202"/>
                  <a:gd name="T9" fmla="*/ 78 h 85"/>
                  <a:gd name="T10" fmla="*/ 51 w 202"/>
                  <a:gd name="T11" fmla="*/ 80 h 85"/>
                  <a:gd name="T12" fmla="*/ 67 w 202"/>
                  <a:gd name="T13" fmla="*/ 82 h 85"/>
                  <a:gd name="T14" fmla="*/ 202 w 20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85">
                    <a:moveTo>
                      <a:pt x="0" y="0"/>
                    </a:moveTo>
                    <a:lnTo>
                      <a:pt x="4" y="0"/>
                    </a:lnTo>
                    <a:lnTo>
                      <a:pt x="8" y="17"/>
                    </a:lnTo>
                    <a:lnTo>
                      <a:pt x="17" y="53"/>
                    </a:lnTo>
                    <a:lnTo>
                      <a:pt x="34" y="78"/>
                    </a:lnTo>
                    <a:lnTo>
                      <a:pt x="51" y="80"/>
                    </a:lnTo>
                    <a:lnTo>
                      <a:pt x="67" y="82"/>
                    </a:lnTo>
                    <a:lnTo>
                      <a:pt x="202" y="85"/>
                    </a:lnTo>
                  </a:path>
                </a:pathLst>
              </a:custGeom>
              <a:noFill/>
              <a:ln w="12700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5" name="Freeform 179"/>
              <p:cNvSpPr>
                <a:spLocks/>
              </p:cNvSpPr>
              <p:nvPr/>
            </p:nvSpPr>
            <p:spPr bwMode="auto">
              <a:xfrm>
                <a:off x="3146" y="1563"/>
                <a:ext cx="1928" cy="790"/>
              </a:xfrm>
              <a:custGeom>
                <a:avLst/>
                <a:gdLst>
                  <a:gd name="T0" fmla="*/ 0 w 202"/>
                  <a:gd name="T1" fmla="*/ 0 h 91"/>
                  <a:gd name="T2" fmla="*/ 4 w 202"/>
                  <a:gd name="T3" fmla="*/ 32 h 91"/>
                  <a:gd name="T4" fmla="*/ 8 w 202"/>
                  <a:gd name="T5" fmla="*/ 65 h 91"/>
                  <a:gd name="T6" fmla="*/ 17 w 202"/>
                  <a:gd name="T7" fmla="*/ 81 h 91"/>
                  <a:gd name="T8" fmla="*/ 34 w 202"/>
                  <a:gd name="T9" fmla="*/ 83 h 91"/>
                  <a:gd name="T10" fmla="*/ 51 w 202"/>
                  <a:gd name="T11" fmla="*/ 86 h 91"/>
                  <a:gd name="T12" fmla="*/ 67 w 202"/>
                  <a:gd name="T13" fmla="*/ 87 h 91"/>
                  <a:gd name="T14" fmla="*/ 202 w 202"/>
                  <a:gd name="T15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91">
                    <a:moveTo>
                      <a:pt x="0" y="0"/>
                    </a:moveTo>
                    <a:lnTo>
                      <a:pt x="4" y="32"/>
                    </a:lnTo>
                    <a:lnTo>
                      <a:pt x="8" y="65"/>
                    </a:lnTo>
                    <a:lnTo>
                      <a:pt x="17" y="81"/>
                    </a:lnTo>
                    <a:lnTo>
                      <a:pt x="34" y="83"/>
                    </a:lnTo>
                    <a:lnTo>
                      <a:pt x="51" y="86"/>
                    </a:lnTo>
                    <a:lnTo>
                      <a:pt x="67" y="87"/>
                    </a:lnTo>
                    <a:lnTo>
                      <a:pt x="202" y="91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6" name="Freeform 180"/>
              <p:cNvSpPr>
                <a:spLocks/>
              </p:cNvSpPr>
              <p:nvPr/>
            </p:nvSpPr>
            <p:spPr bwMode="auto">
              <a:xfrm>
                <a:off x="3146" y="1528"/>
                <a:ext cx="1928" cy="876"/>
              </a:xfrm>
              <a:custGeom>
                <a:avLst/>
                <a:gdLst>
                  <a:gd name="T0" fmla="*/ 0 w 202"/>
                  <a:gd name="T1" fmla="*/ 0 h 101"/>
                  <a:gd name="T2" fmla="*/ 4 w 202"/>
                  <a:gd name="T3" fmla="*/ 77 h 101"/>
                  <a:gd name="T4" fmla="*/ 8 w 202"/>
                  <a:gd name="T5" fmla="*/ 93 h 101"/>
                  <a:gd name="T6" fmla="*/ 17 w 202"/>
                  <a:gd name="T7" fmla="*/ 97 h 101"/>
                  <a:gd name="T8" fmla="*/ 34 w 202"/>
                  <a:gd name="T9" fmla="*/ 101 h 101"/>
                  <a:gd name="T10" fmla="*/ 51 w 202"/>
                  <a:gd name="T11" fmla="*/ 92 h 101"/>
                  <a:gd name="T12" fmla="*/ 67 w 202"/>
                  <a:gd name="T13" fmla="*/ 91 h 101"/>
                  <a:gd name="T14" fmla="*/ 202 w 202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101">
                    <a:moveTo>
                      <a:pt x="0" y="0"/>
                    </a:moveTo>
                    <a:lnTo>
                      <a:pt x="4" y="77"/>
                    </a:lnTo>
                    <a:lnTo>
                      <a:pt x="8" y="93"/>
                    </a:lnTo>
                    <a:lnTo>
                      <a:pt x="17" y="97"/>
                    </a:lnTo>
                    <a:lnTo>
                      <a:pt x="34" y="101"/>
                    </a:lnTo>
                    <a:lnTo>
                      <a:pt x="51" y="92"/>
                    </a:lnTo>
                    <a:lnTo>
                      <a:pt x="67" y="91"/>
                    </a:lnTo>
                    <a:lnTo>
                      <a:pt x="202" y="101"/>
                    </a:lnTo>
                  </a:path>
                </a:pathLst>
              </a:custGeom>
              <a:noFill/>
              <a:ln w="12700">
                <a:solidFill>
                  <a:srgbClr val="0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7" name="Freeform 181"/>
              <p:cNvSpPr>
                <a:spLocks/>
              </p:cNvSpPr>
              <p:nvPr/>
            </p:nvSpPr>
            <p:spPr bwMode="auto">
              <a:xfrm>
                <a:off x="3146" y="1606"/>
                <a:ext cx="162" cy="763"/>
              </a:xfrm>
              <a:custGeom>
                <a:avLst/>
                <a:gdLst>
                  <a:gd name="T0" fmla="*/ 0 w 17"/>
                  <a:gd name="T1" fmla="*/ 0 h 88"/>
                  <a:gd name="T2" fmla="*/ 4 w 17"/>
                  <a:gd name="T3" fmla="*/ 64 h 88"/>
                  <a:gd name="T4" fmla="*/ 8 w 17"/>
                  <a:gd name="T5" fmla="*/ 88 h 88"/>
                  <a:gd name="T6" fmla="*/ 17 w 17"/>
                  <a:gd name="T7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88">
                    <a:moveTo>
                      <a:pt x="0" y="0"/>
                    </a:moveTo>
                    <a:lnTo>
                      <a:pt x="4" y="64"/>
                    </a:lnTo>
                    <a:lnTo>
                      <a:pt x="8" y="88"/>
                    </a:lnTo>
                    <a:lnTo>
                      <a:pt x="17" y="8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8" name="Freeform 182"/>
              <p:cNvSpPr>
                <a:spLocks/>
              </p:cNvSpPr>
              <p:nvPr/>
            </p:nvSpPr>
            <p:spPr bwMode="auto">
              <a:xfrm>
                <a:off x="3632" y="2379"/>
                <a:ext cx="1442" cy="25"/>
              </a:xfrm>
              <a:custGeom>
                <a:avLst/>
                <a:gdLst>
                  <a:gd name="T0" fmla="*/ 0 w 151"/>
                  <a:gd name="T1" fmla="*/ 3 h 3"/>
                  <a:gd name="T2" fmla="*/ 16 w 151"/>
                  <a:gd name="T3" fmla="*/ 0 h 3"/>
                  <a:gd name="T4" fmla="*/ 151 w 15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1" h="3">
                    <a:moveTo>
                      <a:pt x="0" y="3"/>
                    </a:moveTo>
                    <a:lnTo>
                      <a:pt x="16" y="0"/>
                    </a:lnTo>
                    <a:lnTo>
                      <a:pt x="151" y="3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99" name="Freeform 183"/>
              <p:cNvSpPr>
                <a:spLocks/>
              </p:cNvSpPr>
              <p:nvPr/>
            </p:nvSpPr>
            <p:spPr bwMode="auto">
              <a:xfrm>
                <a:off x="3116" y="1694"/>
                <a:ext cx="59" cy="50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25 h 49"/>
                  <a:gd name="T4" fmla="*/ 26 w 51"/>
                  <a:gd name="T5" fmla="*/ 49 h 49"/>
                  <a:gd name="T6" fmla="*/ 0 w 51"/>
                  <a:gd name="T7" fmla="*/ 25 h 49"/>
                  <a:gd name="T8" fmla="*/ 26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25"/>
                    </a:lnTo>
                    <a:lnTo>
                      <a:pt x="26" y="49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0" name="Freeform 184"/>
              <p:cNvSpPr>
                <a:spLocks/>
              </p:cNvSpPr>
              <p:nvPr/>
            </p:nvSpPr>
            <p:spPr bwMode="auto">
              <a:xfrm>
                <a:off x="3156" y="1536"/>
                <a:ext cx="56" cy="54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1" name="Freeform 185"/>
              <p:cNvSpPr>
                <a:spLocks/>
              </p:cNvSpPr>
              <p:nvPr/>
            </p:nvSpPr>
            <p:spPr bwMode="auto">
              <a:xfrm>
                <a:off x="3192" y="1459"/>
                <a:ext cx="59" cy="52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24 h 49"/>
                  <a:gd name="T4" fmla="*/ 26 w 51"/>
                  <a:gd name="T5" fmla="*/ 49 h 49"/>
                  <a:gd name="T6" fmla="*/ 0 w 51"/>
                  <a:gd name="T7" fmla="*/ 24 h 49"/>
                  <a:gd name="T8" fmla="*/ 26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24"/>
                    </a:lnTo>
                    <a:lnTo>
                      <a:pt x="26" y="49"/>
                    </a:lnTo>
                    <a:lnTo>
                      <a:pt x="0" y="2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2" name="Freeform 186"/>
              <p:cNvSpPr>
                <a:spLocks/>
              </p:cNvSpPr>
              <p:nvPr/>
            </p:nvSpPr>
            <p:spPr bwMode="auto">
              <a:xfrm>
                <a:off x="3280" y="1320"/>
                <a:ext cx="57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5 h 49"/>
                  <a:gd name="T4" fmla="*/ 25 w 50"/>
                  <a:gd name="T5" fmla="*/ 49 h 49"/>
                  <a:gd name="T6" fmla="*/ 0 w 50"/>
                  <a:gd name="T7" fmla="*/ 25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3" name="Freeform 187"/>
              <p:cNvSpPr>
                <a:spLocks/>
              </p:cNvSpPr>
              <p:nvPr/>
            </p:nvSpPr>
            <p:spPr bwMode="auto">
              <a:xfrm>
                <a:off x="3442" y="1295"/>
                <a:ext cx="57" cy="51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4 h 49"/>
                  <a:gd name="T4" fmla="*/ 25 w 51"/>
                  <a:gd name="T5" fmla="*/ 49 h 49"/>
                  <a:gd name="T6" fmla="*/ 0 w 51"/>
                  <a:gd name="T7" fmla="*/ 24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4" name="Freeform 188"/>
              <p:cNvSpPr>
                <a:spLocks/>
              </p:cNvSpPr>
              <p:nvPr/>
            </p:nvSpPr>
            <p:spPr bwMode="auto">
              <a:xfrm>
                <a:off x="3604" y="1268"/>
                <a:ext cx="57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5 h 49"/>
                  <a:gd name="T4" fmla="*/ 25 w 50"/>
                  <a:gd name="T5" fmla="*/ 49 h 49"/>
                  <a:gd name="T6" fmla="*/ 0 w 50"/>
                  <a:gd name="T7" fmla="*/ 25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5" name="Freeform 189"/>
              <p:cNvSpPr>
                <a:spLocks/>
              </p:cNvSpPr>
              <p:nvPr/>
            </p:nvSpPr>
            <p:spPr bwMode="auto">
              <a:xfrm>
                <a:off x="3757" y="1207"/>
                <a:ext cx="56" cy="53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7" name="Rectangle 191"/>
              <p:cNvSpPr>
                <a:spLocks noChangeArrowheads="1"/>
              </p:cNvSpPr>
              <p:nvPr/>
            </p:nvSpPr>
            <p:spPr bwMode="auto">
              <a:xfrm>
                <a:off x="3116" y="1563"/>
                <a:ext cx="59" cy="53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8" name="Rectangle 192"/>
              <p:cNvSpPr>
                <a:spLocks noChangeArrowheads="1"/>
              </p:cNvSpPr>
              <p:nvPr/>
            </p:nvSpPr>
            <p:spPr bwMode="auto">
              <a:xfrm>
                <a:off x="3156" y="1536"/>
                <a:ext cx="56" cy="54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09" name="Rectangle 193"/>
              <p:cNvSpPr>
                <a:spLocks noChangeArrowheads="1"/>
              </p:cNvSpPr>
              <p:nvPr/>
            </p:nvSpPr>
            <p:spPr bwMode="auto">
              <a:xfrm>
                <a:off x="3192" y="1486"/>
                <a:ext cx="59" cy="5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0" name="Rectangle 194"/>
              <p:cNvSpPr>
                <a:spLocks noChangeArrowheads="1"/>
              </p:cNvSpPr>
              <p:nvPr/>
            </p:nvSpPr>
            <p:spPr bwMode="auto">
              <a:xfrm>
                <a:off x="3280" y="1346"/>
                <a:ext cx="57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1" name="Rectangle 195"/>
              <p:cNvSpPr>
                <a:spLocks noChangeArrowheads="1"/>
              </p:cNvSpPr>
              <p:nvPr/>
            </p:nvSpPr>
            <p:spPr bwMode="auto">
              <a:xfrm>
                <a:off x="3442" y="1338"/>
                <a:ext cx="57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2" name="Rectangle 196"/>
              <p:cNvSpPr>
                <a:spLocks noChangeArrowheads="1"/>
              </p:cNvSpPr>
              <p:nvPr/>
            </p:nvSpPr>
            <p:spPr bwMode="auto">
              <a:xfrm>
                <a:off x="3604" y="1303"/>
                <a:ext cx="57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3" name="Rectangle 197"/>
              <p:cNvSpPr>
                <a:spLocks noChangeArrowheads="1"/>
              </p:cNvSpPr>
              <p:nvPr/>
            </p:nvSpPr>
            <p:spPr bwMode="auto">
              <a:xfrm>
                <a:off x="3757" y="1303"/>
                <a:ext cx="56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4" name="Rectangle 198"/>
              <p:cNvSpPr>
                <a:spLocks noChangeArrowheads="1"/>
              </p:cNvSpPr>
              <p:nvPr/>
            </p:nvSpPr>
            <p:spPr bwMode="auto">
              <a:xfrm>
                <a:off x="5046" y="1303"/>
                <a:ext cx="57" cy="52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5" name="Freeform 199"/>
              <p:cNvSpPr>
                <a:spLocks/>
              </p:cNvSpPr>
              <p:nvPr/>
            </p:nvSpPr>
            <p:spPr bwMode="auto">
              <a:xfrm>
                <a:off x="3116" y="1685"/>
                <a:ext cx="59" cy="51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6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6" name="Freeform 200"/>
              <p:cNvSpPr>
                <a:spLocks/>
              </p:cNvSpPr>
              <p:nvPr/>
            </p:nvSpPr>
            <p:spPr bwMode="auto">
              <a:xfrm>
                <a:off x="3156" y="1511"/>
                <a:ext cx="56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7" name="Freeform 201"/>
              <p:cNvSpPr>
                <a:spLocks/>
              </p:cNvSpPr>
              <p:nvPr/>
            </p:nvSpPr>
            <p:spPr bwMode="auto">
              <a:xfrm>
                <a:off x="3192" y="1486"/>
                <a:ext cx="59" cy="50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6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8" name="Freeform 202"/>
              <p:cNvSpPr>
                <a:spLocks/>
              </p:cNvSpPr>
              <p:nvPr/>
            </p:nvSpPr>
            <p:spPr bwMode="auto">
              <a:xfrm>
                <a:off x="3280" y="1441"/>
                <a:ext cx="57" cy="52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19" name="Freeform 203"/>
              <p:cNvSpPr>
                <a:spLocks/>
              </p:cNvSpPr>
              <p:nvPr/>
            </p:nvSpPr>
            <p:spPr bwMode="auto">
              <a:xfrm>
                <a:off x="3442" y="1407"/>
                <a:ext cx="57" cy="52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5 w 51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0">
                    <a:moveTo>
                      <a:pt x="25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0" name="Freeform 204"/>
              <p:cNvSpPr>
                <a:spLocks/>
              </p:cNvSpPr>
              <p:nvPr/>
            </p:nvSpPr>
            <p:spPr bwMode="auto">
              <a:xfrm>
                <a:off x="3604" y="1415"/>
                <a:ext cx="57" cy="53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1" name="Freeform 205"/>
              <p:cNvSpPr>
                <a:spLocks/>
              </p:cNvSpPr>
              <p:nvPr/>
            </p:nvSpPr>
            <p:spPr bwMode="auto">
              <a:xfrm>
                <a:off x="3757" y="1328"/>
                <a:ext cx="56" cy="53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3" name="Rectangle 207"/>
              <p:cNvSpPr>
                <a:spLocks noChangeArrowheads="1"/>
              </p:cNvSpPr>
              <p:nvPr/>
            </p:nvSpPr>
            <p:spPr bwMode="auto">
              <a:xfrm>
                <a:off x="3107" y="1676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4" name="Line 208"/>
              <p:cNvSpPr>
                <a:spLocks noChangeShapeType="1"/>
              </p:cNvSpPr>
              <p:nvPr/>
            </p:nvSpPr>
            <p:spPr bwMode="auto">
              <a:xfrm flipH="1" flipV="1">
                <a:off x="3116" y="1685"/>
                <a:ext cx="30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5" name="Line 209"/>
              <p:cNvSpPr>
                <a:spLocks noChangeShapeType="1"/>
              </p:cNvSpPr>
              <p:nvPr/>
            </p:nvSpPr>
            <p:spPr bwMode="auto">
              <a:xfrm>
                <a:off x="3146" y="1711"/>
                <a:ext cx="29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6" name="Line 210"/>
              <p:cNvSpPr>
                <a:spLocks noChangeShapeType="1"/>
              </p:cNvSpPr>
              <p:nvPr/>
            </p:nvSpPr>
            <p:spPr bwMode="auto">
              <a:xfrm flipH="1">
                <a:off x="3116" y="1711"/>
                <a:ext cx="30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7" name="Line 211"/>
              <p:cNvSpPr>
                <a:spLocks noChangeShapeType="1"/>
              </p:cNvSpPr>
              <p:nvPr/>
            </p:nvSpPr>
            <p:spPr bwMode="auto">
              <a:xfrm flipV="1">
                <a:off x="3146" y="1685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8" name="Rectangle 212"/>
              <p:cNvSpPr>
                <a:spLocks noChangeArrowheads="1"/>
              </p:cNvSpPr>
              <p:nvPr/>
            </p:nvSpPr>
            <p:spPr bwMode="auto">
              <a:xfrm>
                <a:off x="3146" y="1493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29" name="Line 213"/>
              <p:cNvSpPr>
                <a:spLocks noChangeShapeType="1"/>
              </p:cNvSpPr>
              <p:nvPr/>
            </p:nvSpPr>
            <p:spPr bwMode="auto">
              <a:xfrm flipH="1" flipV="1">
                <a:off x="3156" y="1503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0" name="Line 214"/>
              <p:cNvSpPr>
                <a:spLocks noChangeShapeType="1"/>
              </p:cNvSpPr>
              <p:nvPr/>
            </p:nvSpPr>
            <p:spPr bwMode="auto">
              <a:xfrm>
                <a:off x="3184" y="1528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1" name="Line 215"/>
              <p:cNvSpPr>
                <a:spLocks noChangeShapeType="1"/>
              </p:cNvSpPr>
              <p:nvPr/>
            </p:nvSpPr>
            <p:spPr bwMode="auto">
              <a:xfrm flipH="1">
                <a:off x="3156" y="1528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2" name="Line 216"/>
              <p:cNvSpPr>
                <a:spLocks noChangeShapeType="1"/>
              </p:cNvSpPr>
              <p:nvPr/>
            </p:nvSpPr>
            <p:spPr bwMode="auto">
              <a:xfrm flipV="1">
                <a:off x="3184" y="1503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3" name="Rectangle 217"/>
              <p:cNvSpPr>
                <a:spLocks noChangeArrowheads="1"/>
              </p:cNvSpPr>
              <p:nvPr/>
            </p:nvSpPr>
            <p:spPr bwMode="auto">
              <a:xfrm>
                <a:off x="3184" y="1528"/>
                <a:ext cx="9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4" name="Line 218"/>
              <p:cNvSpPr>
                <a:spLocks noChangeShapeType="1"/>
              </p:cNvSpPr>
              <p:nvPr/>
            </p:nvSpPr>
            <p:spPr bwMode="auto">
              <a:xfrm flipH="1" flipV="1">
                <a:off x="3192" y="1536"/>
                <a:ext cx="30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5" name="Line 219"/>
              <p:cNvSpPr>
                <a:spLocks noChangeShapeType="1"/>
              </p:cNvSpPr>
              <p:nvPr/>
            </p:nvSpPr>
            <p:spPr bwMode="auto">
              <a:xfrm>
                <a:off x="3222" y="1563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6" name="Line 220"/>
              <p:cNvSpPr>
                <a:spLocks noChangeShapeType="1"/>
              </p:cNvSpPr>
              <p:nvPr/>
            </p:nvSpPr>
            <p:spPr bwMode="auto">
              <a:xfrm flipH="1">
                <a:off x="3192" y="1563"/>
                <a:ext cx="30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7" name="Line 221"/>
              <p:cNvSpPr>
                <a:spLocks noChangeShapeType="1"/>
              </p:cNvSpPr>
              <p:nvPr/>
            </p:nvSpPr>
            <p:spPr bwMode="auto">
              <a:xfrm flipV="1">
                <a:off x="3222" y="1536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8" name="Rectangle 222"/>
              <p:cNvSpPr>
                <a:spLocks noChangeArrowheads="1"/>
              </p:cNvSpPr>
              <p:nvPr/>
            </p:nvSpPr>
            <p:spPr bwMode="auto">
              <a:xfrm>
                <a:off x="3269" y="1650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39" name="Line 223"/>
              <p:cNvSpPr>
                <a:spLocks noChangeShapeType="1"/>
              </p:cNvSpPr>
              <p:nvPr/>
            </p:nvSpPr>
            <p:spPr bwMode="auto">
              <a:xfrm flipH="1" flipV="1">
                <a:off x="3280" y="1659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0" name="Line 224"/>
              <p:cNvSpPr>
                <a:spLocks noChangeShapeType="1"/>
              </p:cNvSpPr>
              <p:nvPr/>
            </p:nvSpPr>
            <p:spPr bwMode="auto">
              <a:xfrm>
                <a:off x="3308" y="1685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1" name="Line 225"/>
              <p:cNvSpPr>
                <a:spLocks noChangeShapeType="1"/>
              </p:cNvSpPr>
              <p:nvPr/>
            </p:nvSpPr>
            <p:spPr bwMode="auto">
              <a:xfrm flipH="1">
                <a:off x="3280" y="1685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2" name="Line 226"/>
              <p:cNvSpPr>
                <a:spLocks noChangeShapeType="1"/>
              </p:cNvSpPr>
              <p:nvPr/>
            </p:nvSpPr>
            <p:spPr bwMode="auto">
              <a:xfrm flipV="1">
                <a:off x="3308" y="1659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3" name="Rectangle 227"/>
              <p:cNvSpPr>
                <a:spLocks noChangeArrowheads="1"/>
              </p:cNvSpPr>
              <p:nvPr/>
            </p:nvSpPr>
            <p:spPr bwMode="auto">
              <a:xfrm>
                <a:off x="3432" y="1736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4" name="Line 228"/>
              <p:cNvSpPr>
                <a:spLocks noChangeShapeType="1"/>
              </p:cNvSpPr>
              <p:nvPr/>
            </p:nvSpPr>
            <p:spPr bwMode="auto">
              <a:xfrm flipH="1" flipV="1">
                <a:off x="3442" y="174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5" name="Line 229"/>
              <p:cNvSpPr>
                <a:spLocks noChangeShapeType="1"/>
              </p:cNvSpPr>
              <p:nvPr/>
            </p:nvSpPr>
            <p:spPr bwMode="auto">
              <a:xfrm>
                <a:off x="3470" y="1771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6" name="Line 230"/>
              <p:cNvSpPr>
                <a:spLocks noChangeShapeType="1"/>
              </p:cNvSpPr>
              <p:nvPr/>
            </p:nvSpPr>
            <p:spPr bwMode="auto">
              <a:xfrm flipH="1">
                <a:off x="3442" y="1771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7" name="Line 231"/>
              <p:cNvSpPr>
                <a:spLocks noChangeShapeType="1"/>
              </p:cNvSpPr>
              <p:nvPr/>
            </p:nvSpPr>
            <p:spPr bwMode="auto">
              <a:xfrm flipV="1">
                <a:off x="3470" y="1744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8" name="Rectangle 232"/>
              <p:cNvSpPr>
                <a:spLocks noChangeArrowheads="1"/>
              </p:cNvSpPr>
              <p:nvPr/>
            </p:nvSpPr>
            <p:spPr bwMode="auto">
              <a:xfrm>
                <a:off x="3593" y="1650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49" name="Line 233"/>
              <p:cNvSpPr>
                <a:spLocks noChangeShapeType="1"/>
              </p:cNvSpPr>
              <p:nvPr/>
            </p:nvSpPr>
            <p:spPr bwMode="auto">
              <a:xfrm flipH="1" flipV="1">
                <a:off x="3604" y="1659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0" name="Line 234"/>
              <p:cNvSpPr>
                <a:spLocks noChangeShapeType="1"/>
              </p:cNvSpPr>
              <p:nvPr/>
            </p:nvSpPr>
            <p:spPr bwMode="auto">
              <a:xfrm>
                <a:off x="3632" y="1685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1" name="Line 235"/>
              <p:cNvSpPr>
                <a:spLocks noChangeShapeType="1"/>
              </p:cNvSpPr>
              <p:nvPr/>
            </p:nvSpPr>
            <p:spPr bwMode="auto">
              <a:xfrm flipH="1">
                <a:off x="3604" y="1685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2" name="Line 236"/>
              <p:cNvSpPr>
                <a:spLocks noChangeShapeType="1"/>
              </p:cNvSpPr>
              <p:nvPr/>
            </p:nvSpPr>
            <p:spPr bwMode="auto">
              <a:xfrm flipV="1">
                <a:off x="3632" y="1659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3" name="Rectangle 237"/>
              <p:cNvSpPr>
                <a:spLocks noChangeArrowheads="1"/>
              </p:cNvSpPr>
              <p:nvPr/>
            </p:nvSpPr>
            <p:spPr bwMode="auto">
              <a:xfrm>
                <a:off x="3746" y="1676"/>
                <a:ext cx="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4" name="Line 238"/>
              <p:cNvSpPr>
                <a:spLocks noChangeShapeType="1"/>
              </p:cNvSpPr>
              <p:nvPr/>
            </p:nvSpPr>
            <p:spPr bwMode="auto">
              <a:xfrm flipH="1" flipV="1">
                <a:off x="3757" y="1685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5" name="Line 239"/>
              <p:cNvSpPr>
                <a:spLocks noChangeShapeType="1"/>
              </p:cNvSpPr>
              <p:nvPr/>
            </p:nvSpPr>
            <p:spPr bwMode="auto">
              <a:xfrm>
                <a:off x="3785" y="1711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6" name="Line 240"/>
              <p:cNvSpPr>
                <a:spLocks noChangeShapeType="1"/>
              </p:cNvSpPr>
              <p:nvPr/>
            </p:nvSpPr>
            <p:spPr bwMode="auto">
              <a:xfrm flipH="1">
                <a:off x="3757" y="1711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7" name="Line 241"/>
              <p:cNvSpPr>
                <a:spLocks noChangeShapeType="1"/>
              </p:cNvSpPr>
              <p:nvPr/>
            </p:nvSpPr>
            <p:spPr bwMode="auto">
              <a:xfrm flipV="1">
                <a:off x="3785" y="1685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59" name="Line 243"/>
              <p:cNvSpPr>
                <a:spLocks noChangeShapeType="1"/>
              </p:cNvSpPr>
              <p:nvPr/>
            </p:nvSpPr>
            <p:spPr bwMode="auto">
              <a:xfrm flipH="1" flipV="1">
                <a:off x="5046" y="1720"/>
                <a:ext cx="28" cy="24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0" name="Line 244"/>
              <p:cNvSpPr>
                <a:spLocks noChangeShapeType="1"/>
              </p:cNvSpPr>
              <p:nvPr/>
            </p:nvSpPr>
            <p:spPr bwMode="auto">
              <a:xfrm>
                <a:off x="5074" y="1744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1" name="Line 245"/>
              <p:cNvSpPr>
                <a:spLocks noChangeShapeType="1"/>
              </p:cNvSpPr>
              <p:nvPr/>
            </p:nvSpPr>
            <p:spPr bwMode="auto">
              <a:xfrm flipH="1">
                <a:off x="5046" y="174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2" name="Line 246"/>
              <p:cNvSpPr>
                <a:spLocks noChangeShapeType="1"/>
              </p:cNvSpPr>
              <p:nvPr/>
            </p:nvSpPr>
            <p:spPr bwMode="auto">
              <a:xfrm flipV="1">
                <a:off x="5074" y="1720"/>
                <a:ext cx="29" cy="24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3" name="Rectangle 247"/>
              <p:cNvSpPr>
                <a:spLocks noChangeArrowheads="1"/>
              </p:cNvSpPr>
              <p:nvPr/>
            </p:nvSpPr>
            <p:spPr bwMode="auto">
              <a:xfrm>
                <a:off x="3107" y="1528"/>
                <a:ext cx="9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4" name="Line 248"/>
              <p:cNvSpPr>
                <a:spLocks noChangeShapeType="1"/>
              </p:cNvSpPr>
              <p:nvPr/>
            </p:nvSpPr>
            <p:spPr bwMode="auto">
              <a:xfrm flipH="1" flipV="1">
                <a:off x="3116" y="1536"/>
                <a:ext cx="30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5" name="Line 249"/>
              <p:cNvSpPr>
                <a:spLocks noChangeShapeType="1"/>
              </p:cNvSpPr>
              <p:nvPr/>
            </p:nvSpPr>
            <p:spPr bwMode="auto">
              <a:xfrm>
                <a:off x="3146" y="1563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6" name="Line 250"/>
              <p:cNvSpPr>
                <a:spLocks noChangeShapeType="1"/>
              </p:cNvSpPr>
              <p:nvPr/>
            </p:nvSpPr>
            <p:spPr bwMode="auto">
              <a:xfrm flipH="1">
                <a:off x="3116" y="1563"/>
                <a:ext cx="30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7" name="Line 251"/>
              <p:cNvSpPr>
                <a:spLocks noChangeShapeType="1"/>
              </p:cNvSpPr>
              <p:nvPr/>
            </p:nvSpPr>
            <p:spPr bwMode="auto">
              <a:xfrm flipV="1">
                <a:off x="3146" y="1536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8" name="Line 252"/>
              <p:cNvSpPr>
                <a:spLocks noChangeShapeType="1"/>
              </p:cNvSpPr>
              <p:nvPr/>
            </p:nvSpPr>
            <p:spPr bwMode="auto">
              <a:xfrm flipV="1">
                <a:off x="3146" y="1536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69" name="Line 253"/>
              <p:cNvSpPr>
                <a:spLocks noChangeShapeType="1"/>
              </p:cNvSpPr>
              <p:nvPr/>
            </p:nvSpPr>
            <p:spPr bwMode="auto">
              <a:xfrm>
                <a:off x="3146" y="1563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0" name="Rectangle 254"/>
              <p:cNvSpPr>
                <a:spLocks noChangeArrowheads="1"/>
              </p:cNvSpPr>
              <p:nvPr/>
            </p:nvSpPr>
            <p:spPr bwMode="auto">
              <a:xfrm>
                <a:off x="3146" y="1528"/>
                <a:ext cx="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1" name="Line 255"/>
              <p:cNvSpPr>
                <a:spLocks noChangeShapeType="1"/>
              </p:cNvSpPr>
              <p:nvPr/>
            </p:nvSpPr>
            <p:spPr bwMode="auto">
              <a:xfrm flipH="1" flipV="1">
                <a:off x="3156" y="1536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2" name="Line 256"/>
              <p:cNvSpPr>
                <a:spLocks noChangeShapeType="1"/>
              </p:cNvSpPr>
              <p:nvPr/>
            </p:nvSpPr>
            <p:spPr bwMode="auto">
              <a:xfrm>
                <a:off x="3184" y="1563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3" name="Line 257"/>
              <p:cNvSpPr>
                <a:spLocks noChangeShapeType="1"/>
              </p:cNvSpPr>
              <p:nvPr/>
            </p:nvSpPr>
            <p:spPr bwMode="auto">
              <a:xfrm flipH="1">
                <a:off x="3156" y="1563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4" name="Line 258"/>
              <p:cNvSpPr>
                <a:spLocks noChangeShapeType="1"/>
              </p:cNvSpPr>
              <p:nvPr/>
            </p:nvSpPr>
            <p:spPr bwMode="auto">
              <a:xfrm flipV="1">
                <a:off x="3184" y="1536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5" name="Line 259"/>
              <p:cNvSpPr>
                <a:spLocks noChangeShapeType="1"/>
              </p:cNvSpPr>
              <p:nvPr/>
            </p:nvSpPr>
            <p:spPr bwMode="auto">
              <a:xfrm flipV="1">
                <a:off x="3184" y="1536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6" name="Line 260"/>
              <p:cNvSpPr>
                <a:spLocks noChangeShapeType="1"/>
              </p:cNvSpPr>
              <p:nvPr/>
            </p:nvSpPr>
            <p:spPr bwMode="auto">
              <a:xfrm>
                <a:off x="3184" y="1563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7" name="Rectangle 261"/>
              <p:cNvSpPr>
                <a:spLocks noChangeArrowheads="1"/>
              </p:cNvSpPr>
              <p:nvPr/>
            </p:nvSpPr>
            <p:spPr bwMode="auto">
              <a:xfrm>
                <a:off x="3184" y="1676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8" name="Line 262"/>
              <p:cNvSpPr>
                <a:spLocks noChangeShapeType="1"/>
              </p:cNvSpPr>
              <p:nvPr/>
            </p:nvSpPr>
            <p:spPr bwMode="auto">
              <a:xfrm flipH="1" flipV="1">
                <a:off x="3192" y="1685"/>
                <a:ext cx="30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79" name="Line 263"/>
              <p:cNvSpPr>
                <a:spLocks noChangeShapeType="1"/>
              </p:cNvSpPr>
              <p:nvPr/>
            </p:nvSpPr>
            <p:spPr bwMode="auto">
              <a:xfrm>
                <a:off x="3222" y="1711"/>
                <a:ext cx="29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0" name="Line 264"/>
              <p:cNvSpPr>
                <a:spLocks noChangeShapeType="1"/>
              </p:cNvSpPr>
              <p:nvPr/>
            </p:nvSpPr>
            <p:spPr bwMode="auto">
              <a:xfrm flipH="1">
                <a:off x="3192" y="1711"/>
                <a:ext cx="30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1" name="Line 265"/>
              <p:cNvSpPr>
                <a:spLocks noChangeShapeType="1"/>
              </p:cNvSpPr>
              <p:nvPr/>
            </p:nvSpPr>
            <p:spPr bwMode="auto">
              <a:xfrm flipV="1">
                <a:off x="3222" y="1685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2" name="Line 266"/>
              <p:cNvSpPr>
                <a:spLocks noChangeShapeType="1"/>
              </p:cNvSpPr>
              <p:nvPr/>
            </p:nvSpPr>
            <p:spPr bwMode="auto">
              <a:xfrm flipV="1">
                <a:off x="3222" y="1685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3" name="Line 267"/>
              <p:cNvSpPr>
                <a:spLocks noChangeShapeType="1"/>
              </p:cNvSpPr>
              <p:nvPr/>
            </p:nvSpPr>
            <p:spPr bwMode="auto">
              <a:xfrm>
                <a:off x="3222" y="1711"/>
                <a:ext cx="1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4" name="Rectangle 268"/>
              <p:cNvSpPr>
                <a:spLocks noChangeArrowheads="1"/>
              </p:cNvSpPr>
              <p:nvPr/>
            </p:nvSpPr>
            <p:spPr bwMode="auto">
              <a:xfrm>
                <a:off x="3269" y="1988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5" name="Line 269"/>
              <p:cNvSpPr>
                <a:spLocks noChangeShapeType="1"/>
              </p:cNvSpPr>
              <p:nvPr/>
            </p:nvSpPr>
            <p:spPr bwMode="auto">
              <a:xfrm flipH="1" flipV="1">
                <a:off x="3280" y="1997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6" name="Line 270"/>
              <p:cNvSpPr>
                <a:spLocks noChangeShapeType="1"/>
              </p:cNvSpPr>
              <p:nvPr/>
            </p:nvSpPr>
            <p:spPr bwMode="auto">
              <a:xfrm>
                <a:off x="3308" y="2023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7" name="Line 271"/>
              <p:cNvSpPr>
                <a:spLocks noChangeShapeType="1"/>
              </p:cNvSpPr>
              <p:nvPr/>
            </p:nvSpPr>
            <p:spPr bwMode="auto">
              <a:xfrm flipH="1">
                <a:off x="3280" y="2023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8" name="Line 272"/>
              <p:cNvSpPr>
                <a:spLocks noChangeShapeType="1"/>
              </p:cNvSpPr>
              <p:nvPr/>
            </p:nvSpPr>
            <p:spPr bwMode="auto">
              <a:xfrm flipV="1">
                <a:off x="3308" y="1997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89" name="Line 273"/>
              <p:cNvSpPr>
                <a:spLocks noChangeShapeType="1"/>
              </p:cNvSpPr>
              <p:nvPr/>
            </p:nvSpPr>
            <p:spPr bwMode="auto">
              <a:xfrm flipV="1">
                <a:off x="3308" y="1997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0" name="Line 274"/>
              <p:cNvSpPr>
                <a:spLocks noChangeShapeType="1"/>
              </p:cNvSpPr>
              <p:nvPr/>
            </p:nvSpPr>
            <p:spPr bwMode="auto">
              <a:xfrm>
                <a:off x="3308" y="2023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1" name="Rectangle 275"/>
              <p:cNvSpPr>
                <a:spLocks noChangeArrowheads="1"/>
              </p:cNvSpPr>
              <p:nvPr/>
            </p:nvSpPr>
            <p:spPr bwMode="auto">
              <a:xfrm>
                <a:off x="3432" y="2205"/>
                <a:ext cx="9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2" name="Line 276"/>
              <p:cNvSpPr>
                <a:spLocks noChangeShapeType="1"/>
              </p:cNvSpPr>
              <p:nvPr/>
            </p:nvSpPr>
            <p:spPr bwMode="auto">
              <a:xfrm flipH="1" flipV="1">
                <a:off x="3442" y="2215"/>
                <a:ext cx="28" cy="24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3" name="Line 277"/>
              <p:cNvSpPr>
                <a:spLocks noChangeShapeType="1"/>
              </p:cNvSpPr>
              <p:nvPr/>
            </p:nvSpPr>
            <p:spPr bwMode="auto">
              <a:xfrm>
                <a:off x="3470" y="2239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4" name="Line 278"/>
              <p:cNvSpPr>
                <a:spLocks noChangeShapeType="1"/>
              </p:cNvSpPr>
              <p:nvPr/>
            </p:nvSpPr>
            <p:spPr bwMode="auto">
              <a:xfrm flipH="1">
                <a:off x="3442" y="2239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5" name="Line 279"/>
              <p:cNvSpPr>
                <a:spLocks noChangeShapeType="1"/>
              </p:cNvSpPr>
              <p:nvPr/>
            </p:nvSpPr>
            <p:spPr bwMode="auto">
              <a:xfrm flipV="1">
                <a:off x="3470" y="2215"/>
                <a:ext cx="29" cy="24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6" name="Line 280"/>
              <p:cNvSpPr>
                <a:spLocks noChangeShapeType="1"/>
              </p:cNvSpPr>
              <p:nvPr/>
            </p:nvSpPr>
            <p:spPr bwMode="auto">
              <a:xfrm flipV="1">
                <a:off x="3470" y="2215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7" name="Line 281"/>
              <p:cNvSpPr>
                <a:spLocks noChangeShapeType="1"/>
              </p:cNvSpPr>
              <p:nvPr/>
            </p:nvSpPr>
            <p:spPr bwMode="auto">
              <a:xfrm>
                <a:off x="3470" y="2239"/>
                <a:ext cx="0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8" name="Rectangle 282"/>
              <p:cNvSpPr>
                <a:spLocks noChangeArrowheads="1"/>
              </p:cNvSpPr>
              <p:nvPr/>
            </p:nvSpPr>
            <p:spPr bwMode="auto">
              <a:xfrm>
                <a:off x="3593" y="2222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99" name="Line 283"/>
              <p:cNvSpPr>
                <a:spLocks noChangeShapeType="1"/>
              </p:cNvSpPr>
              <p:nvPr/>
            </p:nvSpPr>
            <p:spPr bwMode="auto">
              <a:xfrm flipH="1" flipV="1">
                <a:off x="3604" y="2231"/>
                <a:ext cx="28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0" name="Line 284"/>
              <p:cNvSpPr>
                <a:spLocks noChangeShapeType="1"/>
              </p:cNvSpPr>
              <p:nvPr/>
            </p:nvSpPr>
            <p:spPr bwMode="auto">
              <a:xfrm>
                <a:off x="3632" y="2257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1" name="Line 285"/>
              <p:cNvSpPr>
                <a:spLocks noChangeShapeType="1"/>
              </p:cNvSpPr>
              <p:nvPr/>
            </p:nvSpPr>
            <p:spPr bwMode="auto">
              <a:xfrm flipH="1">
                <a:off x="3604" y="2257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2" name="Line 286"/>
              <p:cNvSpPr>
                <a:spLocks noChangeShapeType="1"/>
              </p:cNvSpPr>
              <p:nvPr/>
            </p:nvSpPr>
            <p:spPr bwMode="auto">
              <a:xfrm flipV="1">
                <a:off x="3632" y="2231"/>
                <a:ext cx="29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3" name="Line 287"/>
              <p:cNvSpPr>
                <a:spLocks noChangeShapeType="1"/>
              </p:cNvSpPr>
              <p:nvPr/>
            </p:nvSpPr>
            <p:spPr bwMode="auto">
              <a:xfrm flipV="1">
                <a:off x="3632" y="2231"/>
                <a:ext cx="2" cy="26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4" name="Line 288"/>
              <p:cNvSpPr>
                <a:spLocks noChangeShapeType="1"/>
              </p:cNvSpPr>
              <p:nvPr/>
            </p:nvSpPr>
            <p:spPr bwMode="auto">
              <a:xfrm>
                <a:off x="3632" y="2257"/>
                <a:ext cx="2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5" name="Rectangle 289"/>
              <p:cNvSpPr>
                <a:spLocks noChangeArrowheads="1"/>
              </p:cNvSpPr>
              <p:nvPr/>
            </p:nvSpPr>
            <p:spPr bwMode="auto">
              <a:xfrm>
                <a:off x="3746" y="2239"/>
                <a:ext cx="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6" name="Line 290"/>
              <p:cNvSpPr>
                <a:spLocks noChangeShapeType="1"/>
              </p:cNvSpPr>
              <p:nvPr/>
            </p:nvSpPr>
            <p:spPr bwMode="auto">
              <a:xfrm flipH="1" flipV="1">
                <a:off x="3757" y="2249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7" name="Line 291"/>
              <p:cNvSpPr>
                <a:spLocks noChangeShapeType="1"/>
              </p:cNvSpPr>
              <p:nvPr/>
            </p:nvSpPr>
            <p:spPr bwMode="auto">
              <a:xfrm>
                <a:off x="3785" y="227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8" name="Line 292"/>
              <p:cNvSpPr>
                <a:spLocks noChangeShapeType="1"/>
              </p:cNvSpPr>
              <p:nvPr/>
            </p:nvSpPr>
            <p:spPr bwMode="auto">
              <a:xfrm flipH="1">
                <a:off x="3757" y="227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09" name="Line 293"/>
              <p:cNvSpPr>
                <a:spLocks noChangeShapeType="1"/>
              </p:cNvSpPr>
              <p:nvPr/>
            </p:nvSpPr>
            <p:spPr bwMode="auto">
              <a:xfrm flipV="1">
                <a:off x="3785" y="2249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0" name="Line 294"/>
              <p:cNvSpPr>
                <a:spLocks noChangeShapeType="1"/>
              </p:cNvSpPr>
              <p:nvPr/>
            </p:nvSpPr>
            <p:spPr bwMode="auto">
              <a:xfrm flipV="1">
                <a:off x="3785" y="2249"/>
                <a:ext cx="1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1" name="Line 295"/>
              <p:cNvSpPr>
                <a:spLocks noChangeShapeType="1"/>
              </p:cNvSpPr>
              <p:nvPr/>
            </p:nvSpPr>
            <p:spPr bwMode="auto">
              <a:xfrm>
                <a:off x="3785" y="2274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3" name="Line 297"/>
              <p:cNvSpPr>
                <a:spLocks noChangeShapeType="1"/>
              </p:cNvSpPr>
              <p:nvPr/>
            </p:nvSpPr>
            <p:spPr bwMode="auto">
              <a:xfrm flipH="1" flipV="1">
                <a:off x="5046" y="2274"/>
                <a:ext cx="28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4" name="Line 298"/>
              <p:cNvSpPr>
                <a:spLocks noChangeShapeType="1"/>
              </p:cNvSpPr>
              <p:nvPr/>
            </p:nvSpPr>
            <p:spPr bwMode="auto">
              <a:xfrm>
                <a:off x="5074" y="2301"/>
                <a:ext cx="29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5" name="Line 299"/>
              <p:cNvSpPr>
                <a:spLocks noChangeShapeType="1"/>
              </p:cNvSpPr>
              <p:nvPr/>
            </p:nvSpPr>
            <p:spPr bwMode="auto">
              <a:xfrm flipH="1">
                <a:off x="5046" y="2301"/>
                <a:ext cx="28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6" name="Line 300"/>
              <p:cNvSpPr>
                <a:spLocks noChangeShapeType="1"/>
              </p:cNvSpPr>
              <p:nvPr/>
            </p:nvSpPr>
            <p:spPr bwMode="auto">
              <a:xfrm flipV="1">
                <a:off x="5074" y="2274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7" name="Line 301"/>
              <p:cNvSpPr>
                <a:spLocks noChangeShapeType="1"/>
              </p:cNvSpPr>
              <p:nvPr/>
            </p:nvSpPr>
            <p:spPr bwMode="auto">
              <a:xfrm flipV="1">
                <a:off x="5074" y="2274"/>
                <a:ext cx="2" cy="27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8" name="Line 302"/>
              <p:cNvSpPr>
                <a:spLocks noChangeShapeType="1"/>
              </p:cNvSpPr>
              <p:nvPr/>
            </p:nvSpPr>
            <p:spPr bwMode="auto">
              <a:xfrm>
                <a:off x="5074" y="2301"/>
                <a:ext cx="2" cy="25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19" name="Oval 303"/>
              <p:cNvSpPr>
                <a:spLocks noChangeArrowheads="1"/>
              </p:cNvSpPr>
              <p:nvPr/>
            </p:nvSpPr>
            <p:spPr bwMode="auto">
              <a:xfrm>
                <a:off x="3116" y="1536"/>
                <a:ext cx="59" cy="54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0" name="Oval 304"/>
              <p:cNvSpPr>
                <a:spLocks noChangeArrowheads="1"/>
              </p:cNvSpPr>
              <p:nvPr/>
            </p:nvSpPr>
            <p:spPr bwMode="auto">
              <a:xfrm>
                <a:off x="3156" y="1815"/>
                <a:ext cx="56" cy="52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1" name="Oval 305"/>
              <p:cNvSpPr>
                <a:spLocks noChangeArrowheads="1"/>
              </p:cNvSpPr>
              <p:nvPr/>
            </p:nvSpPr>
            <p:spPr bwMode="auto">
              <a:xfrm>
                <a:off x="3192" y="2101"/>
                <a:ext cx="59" cy="52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2" name="Oval 306"/>
              <p:cNvSpPr>
                <a:spLocks noChangeArrowheads="1"/>
              </p:cNvSpPr>
              <p:nvPr/>
            </p:nvSpPr>
            <p:spPr bwMode="auto">
              <a:xfrm>
                <a:off x="3280" y="2239"/>
                <a:ext cx="57" cy="52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3" name="Oval 307"/>
              <p:cNvSpPr>
                <a:spLocks noChangeArrowheads="1"/>
              </p:cNvSpPr>
              <p:nvPr/>
            </p:nvSpPr>
            <p:spPr bwMode="auto">
              <a:xfrm>
                <a:off x="3442" y="2257"/>
                <a:ext cx="57" cy="52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4" name="Oval 308"/>
              <p:cNvSpPr>
                <a:spLocks noChangeArrowheads="1"/>
              </p:cNvSpPr>
              <p:nvPr/>
            </p:nvSpPr>
            <p:spPr bwMode="auto">
              <a:xfrm>
                <a:off x="3604" y="2284"/>
                <a:ext cx="57" cy="50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5" name="Oval 309"/>
              <p:cNvSpPr>
                <a:spLocks noChangeArrowheads="1"/>
              </p:cNvSpPr>
              <p:nvPr/>
            </p:nvSpPr>
            <p:spPr bwMode="auto">
              <a:xfrm>
                <a:off x="3757" y="2291"/>
                <a:ext cx="56" cy="54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6" name="Oval 310"/>
              <p:cNvSpPr>
                <a:spLocks noChangeArrowheads="1"/>
              </p:cNvSpPr>
              <p:nvPr/>
            </p:nvSpPr>
            <p:spPr bwMode="auto">
              <a:xfrm>
                <a:off x="5046" y="2326"/>
                <a:ext cx="57" cy="53"/>
              </a:xfrm>
              <a:prstGeom prst="ellipse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7" name="Rectangle 311"/>
              <p:cNvSpPr>
                <a:spLocks noChangeArrowheads="1"/>
              </p:cNvSpPr>
              <p:nvPr/>
            </p:nvSpPr>
            <p:spPr bwMode="auto">
              <a:xfrm>
                <a:off x="3107" y="1493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8" name="Line 312"/>
              <p:cNvSpPr>
                <a:spLocks noChangeShapeType="1"/>
              </p:cNvSpPr>
              <p:nvPr/>
            </p:nvSpPr>
            <p:spPr bwMode="auto">
              <a:xfrm flipV="1">
                <a:off x="3146" y="1503"/>
                <a:ext cx="1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29" name="Line 313"/>
              <p:cNvSpPr>
                <a:spLocks noChangeShapeType="1"/>
              </p:cNvSpPr>
              <p:nvPr/>
            </p:nvSpPr>
            <p:spPr bwMode="auto">
              <a:xfrm>
                <a:off x="3146" y="1528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0" name="Line 314"/>
              <p:cNvSpPr>
                <a:spLocks noChangeShapeType="1"/>
              </p:cNvSpPr>
              <p:nvPr/>
            </p:nvSpPr>
            <p:spPr bwMode="auto">
              <a:xfrm flipH="1">
                <a:off x="3116" y="1528"/>
                <a:ext cx="30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1" name="Line 315"/>
              <p:cNvSpPr>
                <a:spLocks noChangeShapeType="1"/>
              </p:cNvSpPr>
              <p:nvPr/>
            </p:nvSpPr>
            <p:spPr bwMode="auto">
              <a:xfrm>
                <a:off x="3146" y="1528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2" name="Rectangle 316"/>
              <p:cNvSpPr>
                <a:spLocks noChangeArrowheads="1"/>
              </p:cNvSpPr>
              <p:nvPr/>
            </p:nvSpPr>
            <p:spPr bwMode="auto">
              <a:xfrm>
                <a:off x="3146" y="2161"/>
                <a:ext cx="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3" name="Line 317"/>
              <p:cNvSpPr>
                <a:spLocks noChangeShapeType="1"/>
              </p:cNvSpPr>
              <p:nvPr/>
            </p:nvSpPr>
            <p:spPr bwMode="auto">
              <a:xfrm flipV="1">
                <a:off x="3184" y="2170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4" name="Line 318"/>
              <p:cNvSpPr>
                <a:spLocks noChangeShapeType="1"/>
              </p:cNvSpPr>
              <p:nvPr/>
            </p:nvSpPr>
            <p:spPr bwMode="auto">
              <a:xfrm>
                <a:off x="3184" y="2196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5" name="Line 319"/>
              <p:cNvSpPr>
                <a:spLocks noChangeShapeType="1"/>
              </p:cNvSpPr>
              <p:nvPr/>
            </p:nvSpPr>
            <p:spPr bwMode="auto">
              <a:xfrm flipH="1">
                <a:off x="3156" y="2196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6" name="Line 320"/>
              <p:cNvSpPr>
                <a:spLocks noChangeShapeType="1"/>
              </p:cNvSpPr>
              <p:nvPr/>
            </p:nvSpPr>
            <p:spPr bwMode="auto">
              <a:xfrm>
                <a:off x="3184" y="2196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7" name="Rectangle 321"/>
              <p:cNvSpPr>
                <a:spLocks noChangeArrowheads="1"/>
              </p:cNvSpPr>
              <p:nvPr/>
            </p:nvSpPr>
            <p:spPr bwMode="auto">
              <a:xfrm>
                <a:off x="3184" y="2301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8" name="Line 322"/>
              <p:cNvSpPr>
                <a:spLocks noChangeShapeType="1"/>
              </p:cNvSpPr>
              <p:nvPr/>
            </p:nvSpPr>
            <p:spPr bwMode="auto">
              <a:xfrm flipV="1">
                <a:off x="3222" y="2309"/>
                <a:ext cx="1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39" name="Line 323"/>
              <p:cNvSpPr>
                <a:spLocks noChangeShapeType="1"/>
              </p:cNvSpPr>
              <p:nvPr/>
            </p:nvSpPr>
            <p:spPr bwMode="auto">
              <a:xfrm>
                <a:off x="3222" y="2334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0" name="Line 324"/>
              <p:cNvSpPr>
                <a:spLocks noChangeShapeType="1"/>
              </p:cNvSpPr>
              <p:nvPr/>
            </p:nvSpPr>
            <p:spPr bwMode="auto">
              <a:xfrm flipH="1">
                <a:off x="3192" y="2334"/>
                <a:ext cx="30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1" name="Line 325"/>
              <p:cNvSpPr>
                <a:spLocks noChangeShapeType="1"/>
              </p:cNvSpPr>
              <p:nvPr/>
            </p:nvSpPr>
            <p:spPr bwMode="auto">
              <a:xfrm>
                <a:off x="3222" y="2334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2" name="Rectangle 326"/>
              <p:cNvSpPr>
                <a:spLocks noChangeArrowheads="1"/>
              </p:cNvSpPr>
              <p:nvPr/>
            </p:nvSpPr>
            <p:spPr bwMode="auto">
              <a:xfrm>
                <a:off x="3269" y="2334"/>
                <a:ext cx="96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3" name="Line 327"/>
              <p:cNvSpPr>
                <a:spLocks noChangeShapeType="1"/>
              </p:cNvSpPr>
              <p:nvPr/>
            </p:nvSpPr>
            <p:spPr bwMode="auto">
              <a:xfrm flipV="1">
                <a:off x="3308" y="2345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4" name="Line 328"/>
              <p:cNvSpPr>
                <a:spLocks noChangeShapeType="1"/>
              </p:cNvSpPr>
              <p:nvPr/>
            </p:nvSpPr>
            <p:spPr bwMode="auto">
              <a:xfrm>
                <a:off x="3308" y="2369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5" name="Line 329"/>
              <p:cNvSpPr>
                <a:spLocks noChangeShapeType="1"/>
              </p:cNvSpPr>
              <p:nvPr/>
            </p:nvSpPr>
            <p:spPr bwMode="auto">
              <a:xfrm flipH="1">
                <a:off x="3280" y="2369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6" name="Line 330"/>
              <p:cNvSpPr>
                <a:spLocks noChangeShapeType="1"/>
              </p:cNvSpPr>
              <p:nvPr/>
            </p:nvSpPr>
            <p:spPr bwMode="auto">
              <a:xfrm>
                <a:off x="3308" y="2369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7" name="Rectangle 331"/>
              <p:cNvSpPr>
                <a:spLocks noChangeArrowheads="1"/>
              </p:cNvSpPr>
              <p:nvPr/>
            </p:nvSpPr>
            <p:spPr bwMode="auto">
              <a:xfrm>
                <a:off x="3432" y="2369"/>
                <a:ext cx="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8" name="Line 332"/>
              <p:cNvSpPr>
                <a:spLocks noChangeShapeType="1"/>
              </p:cNvSpPr>
              <p:nvPr/>
            </p:nvSpPr>
            <p:spPr bwMode="auto">
              <a:xfrm flipV="1">
                <a:off x="3470" y="2379"/>
                <a:ext cx="0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49" name="Line 333"/>
              <p:cNvSpPr>
                <a:spLocks noChangeShapeType="1"/>
              </p:cNvSpPr>
              <p:nvPr/>
            </p:nvSpPr>
            <p:spPr bwMode="auto">
              <a:xfrm>
                <a:off x="3470" y="2404"/>
                <a:ext cx="0" cy="26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0" name="Line 334"/>
              <p:cNvSpPr>
                <a:spLocks noChangeShapeType="1"/>
              </p:cNvSpPr>
              <p:nvPr/>
            </p:nvSpPr>
            <p:spPr bwMode="auto">
              <a:xfrm flipH="1">
                <a:off x="3442" y="2404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1" name="Line 335"/>
              <p:cNvSpPr>
                <a:spLocks noChangeShapeType="1"/>
              </p:cNvSpPr>
              <p:nvPr/>
            </p:nvSpPr>
            <p:spPr bwMode="auto">
              <a:xfrm>
                <a:off x="3470" y="2404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2" name="Rectangle 336"/>
              <p:cNvSpPr>
                <a:spLocks noChangeArrowheads="1"/>
              </p:cNvSpPr>
              <p:nvPr/>
            </p:nvSpPr>
            <p:spPr bwMode="auto">
              <a:xfrm>
                <a:off x="3593" y="2291"/>
                <a:ext cx="9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3" name="Line 337"/>
              <p:cNvSpPr>
                <a:spLocks noChangeShapeType="1"/>
              </p:cNvSpPr>
              <p:nvPr/>
            </p:nvSpPr>
            <p:spPr bwMode="auto">
              <a:xfrm flipV="1">
                <a:off x="3632" y="2301"/>
                <a:ext cx="2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4" name="Line 338"/>
              <p:cNvSpPr>
                <a:spLocks noChangeShapeType="1"/>
              </p:cNvSpPr>
              <p:nvPr/>
            </p:nvSpPr>
            <p:spPr bwMode="auto">
              <a:xfrm>
                <a:off x="3632" y="2326"/>
                <a:ext cx="2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5" name="Line 339"/>
              <p:cNvSpPr>
                <a:spLocks noChangeShapeType="1"/>
              </p:cNvSpPr>
              <p:nvPr/>
            </p:nvSpPr>
            <p:spPr bwMode="auto">
              <a:xfrm flipH="1">
                <a:off x="3604" y="2326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6" name="Line 340"/>
              <p:cNvSpPr>
                <a:spLocks noChangeShapeType="1"/>
              </p:cNvSpPr>
              <p:nvPr/>
            </p:nvSpPr>
            <p:spPr bwMode="auto">
              <a:xfrm>
                <a:off x="3632" y="2326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7" name="Rectangle 341"/>
              <p:cNvSpPr>
                <a:spLocks noChangeArrowheads="1"/>
              </p:cNvSpPr>
              <p:nvPr/>
            </p:nvSpPr>
            <p:spPr bwMode="auto">
              <a:xfrm>
                <a:off x="3746" y="2284"/>
                <a:ext cx="97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8" name="Line 342"/>
              <p:cNvSpPr>
                <a:spLocks noChangeShapeType="1"/>
              </p:cNvSpPr>
              <p:nvPr/>
            </p:nvSpPr>
            <p:spPr bwMode="auto">
              <a:xfrm flipV="1">
                <a:off x="3785" y="2291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59" name="Line 343"/>
              <p:cNvSpPr>
                <a:spLocks noChangeShapeType="1"/>
              </p:cNvSpPr>
              <p:nvPr/>
            </p:nvSpPr>
            <p:spPr bwMode="auto">
              <a:xfrm>
                <a:off x="3785" y="2318"/>
                <a:ext cx="1" cy="27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0" name="Line 344"/>
              <p:cNvSpPr>
                <a:spLocks noChangeShapeType="1"/>
              </p:cNvSpPr>
              <p:nvPr/>
            </p:nvSpPr>
            <p:spPr bwMode="auto">
              <a:xfrm flipH="1">
                <a:off x="3757" y="2318"/>
                <a:ext cx="28" cy="2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1" name="Line 345"/>
              <p:cNvSpPr>
                <a:spLocks noChangeShapeType="1"/>
              </p:cNvSpPr>
              <p:nvPr/>
            </p:nvSpPr>
            <p:spPr bwMode="auto">
              <a:xfrm>
                <a:off x="3785" y="2318"/>
                <a:ext cx="28" cy="2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3" name="Line 347"/>
              <p:cNvSpPr>
                <a:spLocks noChangeShapeType="1"/>
              </p:cNvSpPr>
              <p:nvPr/>
            </p:nvSpPr>
            <p:spPr bwMode="auto">
              <a:xfrm flipV="1">
                <a:off x="5074" y="2379"/>
                <a:ext cx="2" cy="25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4" name="Line 348"/>
              <p:cNvSpPr>
                <a:spLocks noChangeShapeType="1"/>
              </p:cNvSpPr>
              <p:nvPr/>
            </p:nvSpPr>
            <p:spPr bwMode="auto">
              <a:xfrm>
                <a:off x="5074" y="2404"/>
                <a:ext cx="2" cy="26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5" name="Line 349"/>
              <p:cNvSpPr>
                <a:spLocks noChangeShapeType="1"/>
              </p:cNvSpPr>
              <p:nvPr/>
            </p:nvSpPr>
            <p:spPr bwMode="auto">
              <a:xfrm flipH="1">
                <a:off x="5046" y="2404"/>
                <a:ext cx="28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6" name="Line 350"/>
              <p:cNvSpPr>
                <a:spLocks noChangeShapeType="1"/>
              </p:cNvSpPr>
              <p:nvPr/>
            </p:nvSpPr>
            <p:spPr bwMode="auto">
              <a:xfrm>
                <a:off x="5074" y="2404"/>
                <a:ext cx="29" cy="1"/>
              </a:xfrm>
              <a:prstGeom prst="line">
                <a:avLst/>
              </a:pr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7" name="Rectangle 351"/>
              <p:cNvSpPr>
                <a:spLocks noChangeArrowheads="1"/>
              </p:cNvSpPr>
              <p:nvPr/>
            </p:nvSpPr>
            <p:spPr bwMode="auto">
              <a:xfrm>
                <a:off x="3146" y="1598"/>
                <a:ext cx="38" cy="1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8" name="Rectangle 352"/>
              <p:cNvSpPr>
                <a:spLocks noChangeArrowheads="1"/>
              </p:cNvSpPr>
              <p:nvPr/>
            </p:nvSpPr>
            <p:spPr bwMode="auto">
              <a:xfrm>
                <a:off x="3184" y="2153"/>
                <a:ext cx="38" cy="17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69" name="Rectangle 353"/>
              <p:cNvSpPr>
                <a:spLocks noChangeArrowheads="1"/>
              </p:cNvSpPr>
              <p:nvPr/>
            </p:nvSpPr>
            <p:spPr bwMode="auto">
              <a:xfrm>
                <a:off x="3222" y="2361"/>
                <a:ext cx="38" cy="18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0" name="Rectangle 354"/>
              <p:cNvSpPr>
                <a:spLocks noChangeArrowheads="1"/>
              </p:cNvSpPr>
              <p:nvPr/>
            </p:nvSpPr>
            <p:spPr bwMode="auto">
              <a:xfrm>
                <a:off x="3308" y="2345"/>
                <a:ext cx="39" cy="1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1" name="Rectangle 355"/>
              <p:cNvSpPr>
                <a:spLocks noChangeArrowheads="1"/>
              </p:cNvSpPr>
              <p:nvPr/>
            </p:nvSpPr>
            <p:spPr bwMode="auto">
              <a:xfrm>
                <a:off x="3632" y="2396"/>
                <a:ext cx="38" cy="17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2" name="Rectangle 356"/>
              <p:cNvSpPr>
                <a:spLocks noChangeArrowheads="1"/>
              </p:cNvSpPr>
              <p:nvPr/>
            </p:nvSpPr>
            <p:spPr bwMode="auto">
              <a:xfrm>
                <a:off x="3785" y="2347"/>
                <a:ext cx="38" cy="17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74" name="Rectangle 358"/>
              <p:cNvSpPr>
                <a:spLocks noChangeArrowheads="1"/>
              </p:cNvSpPr>
              <p:nvPr/>
            </p:nvSpPr>
            <p:spPr bwMode="auto">
              <a:xfrm>
                <a:off x="3115" y="2430"/>
                <a:ext cx="75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0</a:t>
                </a:r>
                <a:endParaRPr lang="fr-FR" altLang="fr-FR" sz="1600"/>
              </a:p>
            </p:txBody>
          </p:sp>
          <p:sp>
            <p:nvSpPr>
              <p:cNvPr id="291175" name="Rectangle 359"/>
              <p:cNvSpPr>
                <a:spLocks noChangeArrowheads="1"/>
              </p:cNvSpPr>
              <p:nvPr/>
            </p:nvSpPr>
            <p:spPr bwMode="auto">
              <a:xfrm>
                <a:off x="3518" y="2430"/>
                <a:ext cx="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5</a:t>
                </a:r>
                <a:endParaRPr lang="fr-FR" altLang="fr-FR" sz="1600"/>
              </a:p>
            </p:txBody>
          </p:sp>
          <p:sp>
            <p:nvSpPr>
              <p:cNvPr id="291176" name="Rectangle 360"/>
              <p:cNvSpPr>
                <a:spLocks noChangeArrowheads="1"/>
              </p:cNvSpPr>
              <p:nvPr/>
            </p:nvSpPr>
            <p:spPr bwMode="auto">
              <a:xfrm>
                <a:off x="3890" y="2430"/>
                <a:ext cx="14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10</a:t>
                </a:r>
                <a:endParaRPr lang="fr-FR" altLang="fr-FR" sz="1600"/>
              </a:p>
            </p:txBody>
          </p:sp>
          <p:sp>
            <p:nvSpPr>
              <p:cNvPr id="291177" name="Rectangle 361"/>
              <p:cNvSpPr>
                <a:spLocks noChangeArrowheads="1"/>
              </p:cNvSpPr>
              <p:nvPr/>
            </p:nvSpPr>
            <p:spPr bwMode="auto">
              <a:xfrm>
                <a:off x="4291" y="2430"/>
                <a:ext cx="14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15</a:t>
                </a:r>
                <a:endParaRPr lang="fr-FR" altLang="fr-FR" sz="1600"/>
              </a:p>
            </p:txBody>
          </p:sp>
          <p:sp>
            <p:nvSpPr>
              <p:cNvPr id="291178" name="Rectangle 362"/>
              <p:cNvSpPr>
                <a:spLocks noChangeArrowheads="1"/>
              </p:cNvSpPr>
              <p:nvPr/>
            </p:nvSpPr>
            <p:spPr bwMode="auto">
              <a:xfrm>
                <a:off x="4692" y="2430"/>
                <a:ext cx="14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20</a:t>
                </a:r>
                <a:endParaRPr lang="fr-FR" altLang="fr-FR" sz="1600"/>
              </a:p>
            </p:txBody>
          </p:sp>
        </p:grpSp>
        <p:sp>
          <p:nvSpPr>
            <p:cNvPr id="291179" name="Rectangle 363"/>
            <p:cNvSpPr>
              <a:spLocks noChangeArrowheads="1"/>
            </p:cNvSpPr>
            <p:nvPr/>
          </p:nvSpPr>
          <p:spPr bwMode="auto">
            <a:xfrm>
              <a:off x="4996" y="240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dirty="0" smtClean="0">
                  <a:solidFill>
                    <a:srgbClr val="000000"/>
                  </a:solidFill>
                </a:rPr>
                <a:t>Time </a:t>
              </a:r>
              <a:r>
                <a:rPr lang="fr-FR" altLang="fr-FR" sz="1600" dirty="0">
                  <a:solidFill>
                    <a:srgbClr val="000000"/>
                  </a:solidFill>
                </a:rPr>
                <a:t>(h</a:t>
              </a:r>
              <a:r>
                <a:rPr lang="fr-FR" altLang="fr-FR" sz="1400" dirty="0">
                  <a:solidFill>
                    <a:srgbClr val="000000"/>
                  </a:solidFill>
                </a:rPr>
                <a:t>)</a:t>
              </a:r>
              <a:endParaRPr lang="fr-FR" altLang="fr-FR" sz="1400" dirty="0"/>
            </a:p>
          </p:txBody>
        </p:sp>
      </p:grpSp>
      <p:grpSp>
        <p:nvGrpSpPr>
          <p:cNvPr id="291739" name="Group 923"/>
          <p:cNvGrpSpPr>
            <a:grpSpLocks/>
          </p:cNvGrpSpPr>
          <p:nvPr/>
        </p:nvGrpSpPr>
        <p:grpSpPr bwMode="auto">
          <a:xfrm>
            <a:off x="871027" y="3345509"/>
            <a:ext cx="4006851" cy="2620962"/>
            <a:chOff x="340" y="2659"/>
            <a:chExt cx="2524" cy="1651"/>
          </a:xfrm>
        </p:grpSpPr>
        <p:sp>
          <p:nvSpPr>
            <p:cNvPr id="291668" name="Rectangle 852"/>
            <p:cNvSpPr>
              <a:spLocks noChangeArrowheads="1"/>
            </p:cNvSpPr>
            <p:nvPr/>
          </p:nvSpPr>
          <p:spPr bwMode="auto">
            <a:xfrm>
              <a:off x="2387" y="4147"/>
              <a:ext cx="47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dirty="0" smtClean="0">
                  <a:solidFill>
                    <a:srgbClr val="000000"/>
                  </a:solidFill>
                </a:rPr>
                <a:t>Time </a:t>
              </a:r>
              <a:r>
                <a:rPr lang="fr-FR" altLang="fr-FR" sz="1600" dirty="0">
                  <a:solidFill>
                    <a:srgbClr val="000000"/>
                  </a:solidFill>
                </a:rPr>
                <a:t>(h)</a:t>
              </a:r>
              <a:endParaRPr lang="fr-FR" altLang="fr-FR" sz="1600" dirty="0"/>
            </a:p>
          </p:txBody>
        </p:sp>
        <p:sp>
          <p:nvSpPr>
            <p:cNvPr id="291669" name="Rectangle 853"/>
            <p:cNvSpPr>
              <a:spLocks noChangeArrowheads="1"/>
            </p:cNvSpPr>
            <p:nvPr/>
          </p:nvSpPr>
          <p:spPr bwMode="auto">
            <a:xfrm>
              <a:off x="995" y="2659"/>
              <a:ext cx="1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2400" dirty="0" smtClean="0">
                  <a:solidFill>
                    <a:srgbClr val="FF6600"/>
                  </a:solidFill>
                </a:rPr>
                <a:t>High </a:t>
              </a:r>
              <a:r>
                <a:rPr lang="fr-FR" altLang="fr-FR" sz="2400" dirty="0">
                  <a:solidFill>
                    <a:srgbClr val="FF6600"/>
                  </a:solidFill>
                </a:rPr>
                <a:t>inoculum</a:t>
              </a:r>
            </a:p>
          </p:txBody>
        </p:sp>
        <p:grpSp>
          <p:nvGrpSpPr>
            <p:cNvPr id="291736" name="Group 920"/>
            <p:cNvGrpSpPr>
              <a:grpSpLocks/>
            </p:cNvGrpSpPr>
            <p:nvPr/>
          </p:nvGrpSpPr>
          <p:grpSpPr bwMode="auto">
            <a:xfrm>
              <a:off x="340" y="2750"/>
              <a:ext cx="2268" cy="1560"/>
              <a:chOff x="263" y="2667"/>
              <a:chExt cx="2391" cy="1645"/>
            </a:xfrm>
          </p:grpSpPr>
          <p:sp>
            <p:nvSpPr>
              <p:cNvPr id="291455" name="Line 639"/>
              <p:cNvSpPr>
                <a:spLocks noChangeShapeType="1"/>
              </p:cNvSpPr>
              <p:nvPr/>
            </p:nvSpPr>
            <p:spPr bwMode="auto">
              <a:xfrm>
                <a:off x="625" y="3952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56" name="Line 640"/>
              <p:cNvSpPr>
                <a:spLocks noChangeShapeType="1"/>
              </p:cNvSpPr>
              <p:nvPr/>
            </p:nvSpPr>
            <p:spPr bwMode="auto">
              <a:xfrm>
                <a:off x="625" y="3783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57" name="Line 641"/>
              <p:cNvSpPr>
                <a:spLocks noChangeShapeType="1"/>
              </p:cNvSpPr>
              <p:nvPr/>
            </p:nvSpPr>
            <p:spPr bwMode="auto">
              <a:xfrm>
                <a:off x="625" y="3623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58" name="Line 642"/>
              <p:cNvSpPr>
                <a:spLocks noChangeShapeType="1"/>
              </p:cNvSpPr>
              <p:nvPr/>
            </p:nvSpPr>
            <p:spPr bwMode="auto">
              <a:xfrm>
                <a:off x="625" y="3463"/>
                <a:ext cx="1971" cy="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59" name="Line 643"/>
              <p:cNvSpPr>
                <a:spLocks noChangeShapeType="1"/>
              </p:cNvSpPr>
              <p:nvPr/>
            </p:nvSpPr>
            <p:spPr bwMode="auto">
              <a:xfrm>
                <a:off x="625" y="3294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0" name="Line 644"/>
              <p:cNvSpPr>
                <a:spLocks noChangeShapeType="1"/>
              </p:cNvSpPr>
              <p:nvPr/>
            </p:nvSpPr>
            <p:spPr bwMode="auto">
              <a:xfrm>
                <a:off x="625" y="3133"/>
                <a:ext cx="1971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1" name="Line 645"/>
              <p:cNvSpPr>
                <a:spLocks noChangeShapeType="1"/>
              </p:cNvSpPr>
              <p:nvPr/>
            </p:nvSpPr>
            <p:spPr bwMode="auto">
              <a:xfrm>
                <a:off x="625" y="2965"/>
                <a:ext cx="197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2" name="Line 646"/>
              <p:cNvSpPr>
                <a:spLocks noChangeShapeType="1"/>
              </p:cNvSpPr>
              <p:nvPr/>
            </p:nvSpPr>
            <p:spPr bwMode="auto">
              <a:xfrm>
                <a:off x="625" y="2803"/>
                <a:ext cx="1971" cy="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3" name="Line 647"/>
              <p:cNvSpPr>
                <a:spLocks noChangeShapeType="1"/>
              </p:cNvSpPr>
              <p:nvPr/>
            </p:nvSpPr>
            <p:spPr bwMode="auto">
              <a:xfrm>
                <a:off x="625" y="2803"/>
                <a:ext cx="2" cy="13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4" name="Line 648"/>
              <p:cNvSpPr>
                <a:spLocks noChangeShapeType="1"/>
              </p:cNvSpPr>
              <p:nvPr/>
            </p:nvSpPr>
            <p:spPr bwMode="auto">
              <a:xfrm>
                <a:off x="595" y="4112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5" name="Line 649"/>
              <p:cNvSpPr>
                <a:spLocks noChangeShapeType="1"/>
              </p:cNvSpPr>
              <p:nvPr/>
            </p:nvSpPr>
            <p:spPr bwMode="auto">
              <a:xfrm>
                <a:off x="595" y="3952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6" name="Line 650"/>
              <p:cNvSpPr>
                <a:spLocks noChangeShapeType="1"/>
              </p:cNvSpPr>
              <p:nvPr/>
            </p:nvSpPr>
            <p:spPr bwMode="auto">
              <a:xfrm>
                <a:off x="595" y="3783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7" name="Line 651"/>
              <p:cNvSpPr>
                <a:spLocks noChangeShapeType="1"/>
              </p:cNvSpPr>
              <p:nvPr/>
            </p:nvSpPr>
            <p:spPr bwMode="auto">
              <a:xfrm>
                <a:off x="595" y="3623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8" name="Line 652"/>
              <p:cNvSpPr>
                <a:spLocks noChangeShapeType="1"/>
              </p:cNvSpPr>
              <p:nvPr/>
            </p:nvSpPr>
            <p:spPr bwMode="auto">
              <a:xfrm>
                <a:off x="595" y="3463"/>
                <a:ext cx="30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69" name="Line 653"/>
              <p:cNvSpPr>
                <a:spLocks noChangeShapeType="1"/>
              </p:cNvSpPr>
              <p:nvPr/>
            </p:nvSpPr>
            <p:spPr bwMode="auto">
              <a:xfrm>
                <a:off x="595" y="3294"/>
                <a:ext cx="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0" name="Line 654"/>
              <p:cNvSpPr>
                <a:spLocks noChangeShapeType="1"/>
              </p:cNvSpPr>
              <p:nvPr/>
            </p:nvSpPr>
            <p:spPr bwMode="auto">
              <a:xfrm>
                <a:off x="595" y="3133"/>
                <a:ext cx="30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1" name="Line 655"/>
              <p:cNvSpPr>
                <a:spLocks noChangeShapeType="1"/>
              </p:cNvSpPr>
              <p:nvPr/>
            </p:nvSpPr>
            <p:spPr bwMode="auto">
              <a:xfrm>
                <a:off x="595" y="2965"/>
                <a:ext cx="30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2" name="Line 656"/>
              <p:cNvSpPr>
                <a:spLocks noChangeShapeType="1"/>
              </p:cNvSpPr>
              <p:nvPr/>
            </p:nvSpPr>
            <p:spPr bwMode="auto">
              <a:xfrm>
                <a:off x="595" y="2803"/>
                <a:ext cx="30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3" name="Line 657"/>
              <p:cNvSpPr>
                <a:spLocks noChangeShapeType="1"/>
              </p:cNvSpPr>
              <p:nvPr/>
            </p:nvSpPr>
            <p:spPr bwMode="auto">
              <a:xfrm>
                <a:off x="625" y="4112"/>
                <a:ext cx="197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4" name="Line 658"/>
              <p:cNvSpPr>
                <a:spLocks noChangeShapeType="1"/>
              </p:cNvSpPr>
              <p:nvPr/>
            </p:nvSpPr>
            <p:spPr bwMode="auto">
              <a:xfrm flipV="1">
                <a:off x="625" y="4112"/>
                <a:ext cx="2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5" name="Line 659"/>
              <p:cNvSpPr>
                <a:spLocks noChangeShapeType="1"/>
              </p:cNvSpPr>
              <p:nvPr/>
            </p:nvSpPr>
            <p:spPr bwMode="auto">
              <a:xfrm flipV="1">
                <a:off x="1035" y="4112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6" name="Line 660"/>
              <p:cNvSpPr>
                <a:spLocks noChangeShapeType="1"/>
              </p:cNvSpPr>
              <p:nvPr/>
            </p:nvSpPr>
            <p:spPr bwMode="auto">
              <a:xfrm flipV="1">
                <a:off x="1445" y="4112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7" name="Line 661"/>
              <p:cNvSpPr>
                <a:spLocks noChangeShapeType="1"/>
              </p:cNvSpPr>
              <p:nvPr/>
            </p:nvSpPr>
            <p:spPr bwMode="auto">
              <a:xfrm flipV="1">
                <a:off x="1853" y="4112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8" name="Line 662"/>
              <p:cNvSpPr>
                <a:spLocks noChangeShapeType="1"/>
              </p:cNvSpPr>
              <p:nvPr/>
            </p:nvSpPr>
            <p:spPr bwMode="auto">
              <a:xfrm flipV="1">
                <a:off x="2264" y="4112"/>
                <a:ext cx="1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79" name="Freeform 663"/>
              <p:cNvSpPr>
                <a:spLocks/>
              </p:cNvSpPr>
              <p:nvPr/>
            </p:nvSpPr>
            <p:spPr bwMode="auto">
              <a:xfrm>
                <a:off x="625" y="2902"/>
                <a:ext cx="1971" cy="98"/>
              </a:xfrm>
              <a:custGeom>
                <a:avLst/>
                <a:gdLst>
                  <a:gd name="T0" fmla="*/ 0 w 202"/>
                  <a:gd name="T1" fmla="*/ 11 h 11"/>
                  <a:gd name="T2" fmla="*/ 4 w 202"/>
                  <a:gd name="T3" fmla="*/ 8 h 11"/>
                  <a:gd name="T4" fmla="*/ 8 w 202"/>
                  <a:gd name="T5" fmla="*/ 9 h 11"/>
                  <a:gd name="T6" fmla="*/ 17 w 202"/>
                  <a:gd name="T7" fmla="*/ 8 h 11"/>
                  <a:gd name="T8" fmla="*/ 34 w 202"/>
                  <a:gd name="T9" fmla="*/ 7 h 11"/>
                  <a:gd name="T10" fmla="*/ 51 w 202"/>
                  <a:gd name="T11" fmla="*/ 0 h 11"/>
                  <a:gd name="T12" fmla="*/ 67 w 202"/>
                  <a:gd name="T13" fmla="*/ 5 h 11"/>
                  <a:gd name="T14" fmla="*/ 202 w 202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11">
                    <a:moveTo>
                      <a:pt x="0" y="11"/>
                    </a:moveTo>
                    <a:lnTo>
                      <a:pt x="4" y="8"/>
                    </a:lnTo>
                    <a:lnTo>
                      <a:pt x="8" y="9"/>
                    </a:lnTo>
                    <a:lnTo>
                      <a:pt x="17" y="8"/>
                    </a:lnTo>
                    <a:lnTo>
                      <a:pt x="34" y="7"/>
                    </a:lnTo>
                    <a:lnTo>
                      <a:pt x="51" y="0"/>
                    </a:lnTo>
                    <a:lnTo>
                      <a:pt x="67" y="5"/>
                    </a:lnTo>
                    <a:lnTo>
                      <a:pt x="202" y="6"/>
                    </a:lnTo>
                  </a:path>
                </a:pathLst>
              </a:custGeom>
              <a:noFill/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0" name="Freeform 664"/>
              <p:cNvSpPr>
                <a:spLocks/>
              </p:cNvSpPr>
              <p:nvPr/>
            </p:nvSpPr>
            <p:spPr bwMode="auto">
              <a:xfrm>
                <a:off x="625" y="2973"/>
                <a:ext cx="1971" cy="71"/>
              </a:xfrm>
              <a:custGeom>
                <a:avLst/>
                <a:gdLst>
                  <a:gd name="T0" fmla="*/ 0 w 202"/>
                  <a:gd name="T1" fmla="*/ 3 h 8"/>
                  <a:gd name="T2" fmla="*/ 4 w 202"/>
                  <a:gd name="T3" fmla="*/ 3 h 8"/>
                  <a:gd name="T4" fmla="*/ 8 w 202"/>
                  <a:gd name="T5" fmla="*/ 8 h 8"/>
                  <a:gd name="T6" fmla="*/ 17 w 202"/>
                  <a:gd name="T7" fmla="*/ 1 h 8"/>
                  <a:gd name="T8" fmla="*/ 34 w 202"/>
                  <a:gd name="T9" fmla="*/ 1 h 8"/>
                  <a:gd name="T10" fmla="*/ 51 w 202"/>
                  <a:gd name="T11" fmla="*/ 1 h 8"/>
                  <a:gd name="T12" fmla="*/ 67 w 202"/>
                  <a:gd name="T13" fmla="*/ 1 h 8"/>
                  <a:gd name="T14" fmla="*/ 202 w 20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8">
                    <a:moveTo>
                      <a:pt x="0" y="3"/>
                    </a:moveTo>
                    <a:lnTo>
                      <a:pt x="4" y="3"/>
                    </a:lnTo>
                    <a:lnTo>
                      <a:pt x="8" y="8"/>
                    </a:lnTo>
                    <a:lnTo>
                      <a:pt x="17" y="1"/>
                    </a:lnTo>
                    <a:lnTo>
                      <a:pt x="34" y="1"/>
                    </a:lnTo>
                    <a:lnTo>
                      <a:pt x="51" y="1"/>
                    </a:lnTo>
                    <a:lnTo>
                      <a:pt x="67" y="1"/>
                    </a:lnTo>
                    <a:lnTo>
                      <a:pt x="202" y="0"/>
                    </a:lnTo>
                  </a:path>
                </a:pathLst>
              </a:custGeom>
              <a:noFill/>
              <a:ln w="1428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1" name="Freeform 665"/>
              <p:cNvSpPr>
                <a:spLocks/>
              </p:cNvSpPr>
              <p:nvPr/>
            </p:nvSpPr>
            <p:spPr bwMode="auto">
              <a:xfrm>
                <a:off x="625" y="2947"/>
                <a:ext cx="1971" cy="53"/>
              </a:xfrm>
              <a:custGeom>
                <a:avLst/>
                <a:gdLst>
                  <a:gd name="T0" fmla="*/ 0 w 202"/>
                  <a:gd name="T1" fmla="*/ 5 h 6"/>
                  <a:gd name="T2" fmla="*/ 4 w 202"/>
                  <a:gd name="T3" fmla="*/ 4 h 6"/>
                  <a:gd name="T4" fmla="*/ 8 w 202"/>
                  <a:gd name="T5" fmla="*/ 6 h 6"/>
                  <a:gd name="T6" fmla="*/ 17 w 202"/>
                  <a:gd name="T7" fmla="*/ 6 h 6"/>
                  <a:gd name="T8" fmla="*/ 34 w 202"/>
                  <a:gd name="T9" fmla="*/ 6 h 6"/>
                  <a:gd name="T10" fmla="*/ 51 w 202"/>
                  <a:gd name="T11" fmla="*/ 2 h 6"/>
                  <a:gd name="T12" fmla="*/ 67 w 202"/>
                  <a:gd name="T13" fmla="*/ 3 h 6"/>
                  <a:gd name="T14" fmla="*/ 202 w 20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6">
                    <a:moveTo>
                      <a:pt x="0" y="5"/>
                    </a:moveTo>
                    <a:lnTo>
                      <a:pt x="4" y="4"/>
                    </a:lnTo>
                    <a:lnTo>
                      <a:pt x="8" y="6"/>
                    </a:lnTo>
                    <a:lnTo>
                      <a:pt x="17" y="6"/>
                    </a:lnTo>
                    <a:lnTo>
                      <a:pt x="34" y="6"/>
                    </a:lnTo>
                    <a:lnTo>
                      <a:pt x="51" y="2"/>
                    </a:lnTo>
                    <a:lnTo>
                      <a:pt x="67" y="3"/>
                    </a:lnTo>
                    <a:lnTo>
                      <a:pt x="202" y="0"/>
                    </a:lnTo>
                  </a:path>
                </a:pathLst>
              </a:custGeom>
              <a:noFill/>
              <a:ln w="14288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2" name="Freeform 666"/>
              <p:cNvSpPr>
                <a:spLocks/>
              </p:cNvSpPr>
              <p:nvPr/>
            </p:nvSpPr>
            <p:spPr bwMode="auto">
              <a:xfrm>
                <a:off x="625" y="2973"/>
                <a:ext cx="1971" cy="27"/>
              </a:xfrm>
              <a:custGeom>
                <a:avLst/>
                <a:gdLst>
                  <a:gd name="T0" fmla="*/ 0 w 202"/>
                  <a:gd name="T1" fmla="*/ 3 h 3"/>
                  <a:gd name="T2" fmla="*/ 4 w 202"/>
                  <a:gd name="T3" fmla="*/ 1 h 3"/>
                  <a:gd name="T4" fmla="*/ 8 w 202"/>
                  <a:gd name="T5" fmla="*/ 3 h 3"/>
                  <a:gd name="T6" fmla="*/ 17 w 202"/>
                  <a:gd name="T7" fmla="*/ 2 h 3"/>
                  <a:gd name="T8" fmla="*/ 34 w 202"/>
                  <a:gd name="T9" fmla="*/ 3 h 3"/>
                  <a:gd name="T10" fmla="*/ 51 w 202"/>
                  <a:gd name="T11" fmla="*/ 0 h 3"/>
                  <a:gd name="T12" fmla="*/ 67 w 202"/>
                  <a:gd name="T13" fmla="*/ 3 h 3"/>
                  <a:gd name="T14" fmla="*/ 202 w 20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3">
                    <a:moveTo>
                      <a:pt x="0" y="3"/>
                    </a:moveTo>
                    <a:lnTo>
                      <a:pt x="4" y="1"/>
                    </a:lnTo>
                    <a:lnTo>
                      <a:pt x="8" y="3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1" y="0"/>
                    </a:lnTo>
                    <a:lnTo>
                      <a:pt x="67" y="3"/>
                    </a:lnTo>
                    <a:lnTo>
                      <a:pt x="202" y="2"/>
                    </a:lnTo>
                  </a:path>
                </a:pathLst>
              </a:custGeom>
              <a:noFill/>
              <a:ln w="28575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3" name="Freeform 667"/>
              <p:cNvSpPr>
                <a:spLocks/>
              </p:cNvSpPr>
              <p:nvPr/>
            </p:nvSpPr>
            <p:spPr bwMode="auto">
              <a:xfrm>
                <a:off x="625" y="2991"/>
                <a:ext cx="1971" cy="45"/>
              </a:xfrm>
              <a:custGeom>
                <a:avLst/>
                <a:gdLst>
                  <a:gd name="T0" fmla="*/ 0 w 202"/>
                  <a:gd name="T1" fmla="*/ 0 h 5"/>
                  <a:gd name="T2" fmla="*/ 4 w 202"/>
                  <a:gd name="T3" fmla="*/ 0 h 5"/>
                  <a:gd name="T4" fmla="*/ 8 w 202"/>
                  <a:gd name="T5" fmla="*/ 5 h 5"/>
                  <a:gd name="T6" fmla="*/ 17 w 202"/>
                  <a:gd name="T7" fmla="*/ 3 h 5"/>
                  <a:gd name="T8" fmla="*/ 34 w 202"/>
                  <a:gd name="T9" fmla="*/ 3 h 5"/>
                  <a:gd name="T10" fmla="*/ 51 w 202"/>
                  <a:gd name="T11" fmla="*/ 3 h 5"/>
                  <a:gd name="T12" fmla="*/ 67 w 202"/>
                  <a:gd name="T13" fmla="*/ 0 h 5"/>
                  <a:gd name="T14" fmla="*/ 202 w 20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5">
                    <a:moveTo>
                      <a:pt x="0" y="0"/>
                    </a:moveTo>
                    <a:lnTo>
                      <a:pt x="4" y="0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34" y="3"/>
                    </a:lnTo>
                    <a:lnTo>
                      <a:pt x="51" y="3"/>
                    </a:lnTo>
                    <a:lnTo>
                      <a:pt x="67" y="0"/>
                    </a:lnTo>
                    <a:lnTo>
                      <a:pt x="202" y="5"/>
                    </a:lnTo>
                  </a:path>
                </a:pathLst>
              </a:custGeom>
              <a:noFill/>
              <a:ln w="14288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4" name="Freeform 668"/>
              <p:cNvSpPr>
                <a:spLocks/>
              </p:cNvSpPr>
              <p:nvPr/>
            </p:nvSpPr>
            <p:spPr bwMode="auto">
              <a:xfrm>
                <a:off x="625" y="2991"/>
                <a:ext cx="1971" cy="223"/>
              </a:xfrm>
              <a:custGeom>
                <a:avLst/>
                <a:gdLst>
                  <a:gd name="T0" fmla="*/ 0 w 202"/>
                  <a:gd name="T1" fmla="*/ 0 h 25"/>
                  <a:gd name="T2" fmla="*/ 4 w 202"/>
                  <a:gd name="T3" fmla="*/ 6 h 25"/>
                  <a:gd name="T4" fmla="*/ 8 w 202"/>
                  <a:gd name="T5" fmla="*/ 15 h 25"/>
                  <a:gd name="T6" fmla="*/ 17 w 202"/>
                  <a:gd name="T7" fmla="*/ 17 h 25"/>
                  <a:gd name="T8" fmla="*/ 34 w 202"/>
                  <a:gd name="T9" fmla="*/ 20 h 25"/>
                  <a:gd name="T10" fmla="*/ 51 w 202"/>
                  <a:gd name="T11" fmla="*/ 15 h 25"/>
                  <a:gd name="T12" fmla="*/ 67 w 202"/>
                  <a:gd name="T13" fmla="*/ 20 h 25"/>
                  <a:gd name="T14" fmla="*/ 202 w 202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5">
                    <a:moveTo>
                      <a:pt x="0" y="0"/>
                    </a:moveTo>
                    <a:lnTo>
                      <a:pt x="4" y="6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34" y="20"/>
                    </a:lnTo>
                    <a:lnTo>
                      <a:pt x="51" y="15"/>
                    </a:lnTo>
                    <a:lnTo>
                      <a:pt x="67" y="20"/>
                    </a:lnTo>
                    <a:lnTo>
                      <a:pt x="202" y="25"/>
                    </a:lnTo>
                  </a:path>
                </a:pathLst>
              </a:custGeom>
              <a:noFill/>
              <a:ln w="14288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5" name="Freeform 669"/>
              <p:cNvSpPr>
                <a:spLocks/>
              </p:cNvSpPr>
              <p:nvPr/>
            </p:nvSpPr>
            <p:spPr bwMode="auto">
              <a:xfrm>
                <a:off x="625" y="2973"/>
                <a:ext cx="1971" cy="561"/>
              </a:xfrm>
              <a:custGeom>
                <a:avLst/>
                <a:gdLst>
                  <a:gd name="T0" fmla="*/ 0 w 202"/>
                  <a:gd name="T1" fmla="*/ 0 h 63"/>
                  <a:gd name="T2" fmla="*/ 4 w 202"/>
                  <a:gd name="T3" fmla="*/ 20 h 63"/>
                  <a:gd name="T4" fmla="*/ 8 w 202"/>
                  <a:gd name="T5" fmla="*/ 41 h 63"/>
                  <a:gd name="T6" fmla="*/ 17 w 202"/>
                  <a:gd name="T7" fmla="*/ 45 h 63"/>
                  <a:gd name="T8" fmla="*/ 34 w 202"/>
                  <a:gd name="T9" fmla="*/ 56 h 63"/>
                  <a:gd name="T10" fmla="*/ 51 w 202"/>
                  <a:gd name="T11" fmla="*/ 51 h 63"/>
                  <a:gd name="T12" fmla="*/ 67 w 202"/>
                  <a:gd name="T13" fmla="*/ 63 h 63"/>
                  <a:gd name="T14" fmla="*/ 202 w 202"/>
                  <a:gd name="T15" fmla="*/ 5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63">
                    <a:moveTo>
                      <a:pt x="0" y="0"/>
                    </a:moveTo>
                    <a:lnTo>
                      <a:pt x="4" y="20"/>
                    </a:lnTo>
                    <a:lnTo>
                      <a:pt x="8" y="41"/>
                    </a:lnTo>
                    <a:lnTo>
                      <a:pt x="17" y="45"/>
                    </a:lnTo>
                    <a:lnTo>
                      <a:pt x="34" y="56"/>
                    </a:lnTo>
                    <a:lnTo>
                      <a:pt x="51" y="51"/>
                    </a:lnTo>
                    <a:lnTo>
                      <a:pt x="67" y="63"/>
                    </a:lnTo>
                    <a:lnTo>
                      <a:pt x="202" y="56"/>
                    </a:lnTo>
                  </a:path>
                </a:pathLst>
              </a:custGeom>
              <a:noFill/>
              <a:ln w="14288">
                <a:solidFill>
                  <a:srgbClr val="0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6" name="Freeform 670"/>
              <p:cNvSpPr>
                <a:spLocks/>
              </p:cNvSpPr>
              <p:nvPr/>
            </p:nvSpPr>
            <p:spPr bwMode="auto">
              <a:xfrm>
                <a:off x="625" y="3018"/>
                <a:ext cx="1971" cy="757"/>
              </a:xfrm>
              <a:custGeom>
                <a:avLst/>
                <a:gdLst>
                  <a:gd name="T0" fmla="*/ 0 w 202"/>
                  <a:gd name="T1" fmla="*/ 0 h 85"/>
                  <a:gd name="T2" fmla="*/ 4 w 202"/>
                  <a:gd name="T3" fmla="*/ 48 h 85"/>
                  <a:gd name="T4" fmla="*/ 8 w 202"/>
                  <a:gd name="T5" fmla="*/ 56 h 85"/>
                  <a:gd name="T6" fmla="*/ 17 w 202"/>
                  <a:gd name="T7" fmla="*/ 58 h 85"/>
                  <a:gd name="T8" fmla="*/ 34 w 202"/>
                  <a:gd name="T9" fmla="*/ 66 h 85"/>
                  <a:gd name="T10" fmla="*/ 51 w 202"/>
                  <a:gd name="T11" fmla="*/ 61 h 85"/>
                  <a:gd name="T12" fmla="*/ 67 w 202"/>
                  <a:gd name="T13" fmla="*/ 69 h 85"/>
                  <a:gd name="T14" fmla="*/ 202 w 20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85">
                    <a:moveTo>
                      <a:pt x="0" y="0"/>
                    </a:moveTo>
                    <a:lnTo>
                      <a:pt x="4" y="48"/>
                    </a:lnTo>
                    <a:lnTo>
                      <a:pt x="8" y="56"/>
                    </a:lnTo>
                    <a:lnTo>
                      <a:pt x="17" y="58"/>
                    </a:lnTo>
                    <a:lnTo>
                      <a:pt x="34" y="66"/>
                    </a:lnTo>
                    <a:lnTo>
                      <a:pt x="51" y="61"/>
                    </a:lnTo>
                    <a:lnTo>
                      <a:pt x="67" y="69"/>
                    </a:lnTo>
                    <a:lnTo>
                      <a:pt x="202" y="85"/>
                    </a:lnTo>
                  </a:path>
                </a:pathLst>
              </a:custGeom>
              <a:noFill/>
              <a:ln w="1428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7" name="Freeform 671"/>
              <p:cNvSpPr>
                <a:spLocks/>
              </p:cNvSpPr>
              <p:nvPr/>
            </p:nvSpPr>
            <p:spPr bwMode="auto">
              <a:xfrm>
                <a:off x="595" y="2973"/>
                <a:ext cx="60" cy="54"/>
              </a:xfrm>
              <a:custGeom>
                <a:avLst/>
                <a:gdLst>
                  <a:gd name="T0" fmla="*/ 26 w 52"/>
                  <a:gd name="T1" fmla="*/ 0 h 49"/>
                  <a:gd name="T2" fmla="*/ 52 w 52"/>
                  <a:gd name="T3" fmla="*/ 25 h 49"/>
                  <a:gd name="T4" fmla="*/ 26 w 52"/>
                  <a:gd name="T5" fmla="*/ 49 h 49"/>
                  <a:gd name="T6" fmla="*/ 0 w 52"/>
                  <a:gd name="T7" fmla="*/ 25 h 49"/>
                  <a:gd name="T8" fmla="*/ 26 w 5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9">
                    <a:moveTo>
                      <a:pt x="26" y="0"/>
                    </a:moveTo>
                    <a:lnTo>
                      <a:pt x="52" y="25"/>
                    </a:lnTo>
                    <a:lnTo>
                      <a:pt x="26" y="49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8" name="Freeform 672"/>
              <p:cNvSpPr>
                <a:spLocks/>
              </p:cNvSpPr>
              <p:nvPr/>
            </p:nvSpPr>
            <p:spPr bwMode="auto">
              <a:xfrm>
                <a:off x="636" y="2947"/>
                <a:ext cx="58" cy="53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4 h 49"/>
                  <a:gd name="T4" fmla="*/ 25 w 51"/>
                  <a:gd name="T5" fmla="*/ 49 h 49"/>
                  <a:gd name="T6" fmla="*/ 0 w 51"/>
                  <a:gd name="T7" fmla="*/ 24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89" name="Freeform 673"/>
              <p:cNvSpPr>
                <a:spLocks/>
              </p:cNvSpPr>
              <p:nvPr/>
            </p:nvSpPr>
            <p:spPr bwMode="auto">
              <a:xfrm>
                <a:off x="674" y="2955"/>
                <a:ext cx="58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4 h 49"/>
                  <a:gd name="T4" fmla="*/ 25 w 51"/>
                  <a:gd name="T5" fmla="*/ 49 h 49"/>
                  <a:gd name="T6" fmla="*/ 0 w 51"/>
                  <a:gd name="T7" fmla="*/ 24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0" name="Freeform 674"/>
              <p:cNvSpPr>
                <a:spLocks/>
              </p:cNvSpPr>
              <p:nvPr/>
            </p:nvSpPr>
            <p:spPr bwMode="auto">
              <a:xfrm>
                <a:off x="762" y="2947"/>
                <a:ext cx="59" cy="53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4 h 49"/>
                  <a:gd name="T4" fmla="*/ 25 w 51"/>
                  <a:gd name="T5" fmla="*/ 49 h 49"/>
                  <a:gd name="T6" fmla="*/ 0 w 51"/>
                  <a:gd name="T7" fmla="*/ 24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1" name="Freeform 675"/>
              <p:cNvSpPr>
                <a:spLocks/>
              </p:cNvSpPr>
              <p:nvPr/>
            </p:nvSpPr>
            <p:spPr bwMode="auto">
              <a:xfrm>
                <a:off x="927" y="2939"/>
                <a:ext cx="59" cy="52"/>
              </a:xfrm>
              <a:custGeom>
                <a:avLst/>
                <a:gdLst>
                  <a:gd name="T0" fmla="*/ 25 w 51"/>
                  <a:gd name="T1" fmla="*/ 0 h 48"/>
                  <a:gd name="T2" fmla="*/ 51 w 51"/>
                  <a:gd name="T3" fmla="*/ 24 h 48"/>
                  <a:gd name="T4" fmla="*/ 25 w 51"/>
                  <a:gd name="T5" fmla="*/ 48 h 48"/>
                  <a:gd name="T6" fmla="*/ 0 w 51"/>
                  <a:gd name="T7" fmla="*/ 24 h 48"/>
                  <a:gd name="T8" fmla="*/ 25 w 51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8">
                    <a:moveTo>
                      <a:pt x="25" y="0"/>
                    </a:moveTo>
                    <a:lnTo>
                      <a:pt x="51" y="24"/>
                    </a:lnTo>
                    <a:lnTo>
                      <a:pt x="25" y="48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2" name="Freeform 676"/>
              <p:cNvSpPr>
                <a:spLocks/>
              </p:cNvSpPr>
              <p:nvPr/>
            </p:nvSpPr>
            <p:spPr bwMode="auto">
              <a:xfrm>
                <a:off x="1093" y="2876"/>
                <a:ext cx="59" cy="52"/>
              </a:xfrm>
              <a:custGeom>
                <a:avLst/>
                <a:gdLst>
                  <a:gd name="T0" fmla="*/ 26 w 51"/>
                  <a:gd name="T1" fmla="*/ 0 h 48"/>
                  <a:gd name="T2" fmla="*/ 51 w 51"/>
                  <a:gd name="T3" fmla="*/ 24 h 48"/>
                  <a:gd name="T4" fmla="*/ 26 w 51"/>
                  <a:gd name="T5" fmla="*/ 48 h 48"/>
                  <a:gd name="T6" fmla="*/ 0 w 51"/>
                  <a:gd name="T7" fmla="*/ 24 h 48"/>
                  <a:gd name="T8" fmla="*/ 26 w 51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8">
                    <a:moveTo>
                      <a:pt x="26" y="0"/>
                    </a:moveTo>
                    <a:lnTo>
                      <a:pt x="51" y="24"/>
                    </a:lnTo>
                    <a:lnTo>
                      <a:pt x="26" y="48"/>
                    </a:lnTo>
                    <a:lnTo>
                      <a:pt x="0" y="2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3" name="Freeform 677"/>
              <p:cNvSpPr>
                <a:spLocks/>
              </p:cNvSpPr>
              <p:nvPr/>
            </p:nvSpPr>
            <p:spPr bwMode="auto">
              <a:xfrm>
                <a:off x="1249" y="2920"/>
                <a:ext cx="59" cy="53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25 h 49"/>
                  <a:gd name="T4" fmla="*/ 25 w 51"/>
                  <a:gd name="T5" fmla="*/ 49 h 49"/>
                  <a:gd name="T6" fmla="*/ 0 w 51"/>
                  <a:gd name="T7" fmla="*/ 25 h 49"/>
                  <a:gd name="T8" fmla="*/ 25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4" name="Freeform 678"/>
              <p:cNvSpPr>
                <a:spLocks/>
              </p:cNvSpPr>
              <p:nvPr/>
            </p:nvSpPr>
            <p:spPr bwMode="auto">
              <a:xfrm>
                <a:off x="2565" y="2928"/>
                <a:ext cx="59" cy="54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25 h 49"/>
                  <a:gd name="T4" fmla="*/ 26 w 51"/>
                  <a:gd name="T5" fmla="*/ 49 h 49"/>
                  <a:gd name="T6" fmla="*/ 0 w 51"/>
                  <a:gd name="T7" fmla="*/ 25 h 49"/>
                  <a:gd name="T8" fmla="*/ 26 w 5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25"/>
                    </a:lnTo>
                    <a:lnTo>
                      <a:pt x="26" y="49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5" name="Rectangle 679"/>
              <p:cNvSpPr>
                <a:spLocks noChangeArrowheads="1"/>
              </p:cNvSpPr>
              <p:nvPr/>
            </p:nvSpPr>
            <p:spPr bwMode="auto">
              <a:xfrm>
                <a:off x="595" y="2973"/>
                <a:ext cx="60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6" name="Rectangle 680"/>
              <p:cNvSpPr>
                <a:spLocks noChangeArrowheads="1"/>
              </p:cNvSpPr>
              <p:nvPr/>
            </p:nvSpPr>
            <p:spPr bwMode="auto">
              <a:xfrm>
                <a:off x="636" y="2973"/>
                <a:ext cx="58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7" name="Rectangle 681"/>
              <p:cNvSpPr>
                <a:spLocks noChangeArrowheads="1"/>
              </p:cNvSpPr>
              <p:nvPr/>
            </p:nvSpPr>
            <p:spPr bwMode="auto">
              <a:xfrm>
                <a:off x="674" y="3018"/>
                <a:ext cx="58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8" name="Rectangle 682"/>
              <p:cNvSpPr>
                <a:spLocks noChangeArrowheads="1"/>
              </p:cNvSpPr>
              <p:nvPr/>
            </p:nvSpPr>
            <p:spPr bwMode="auto">
              <a:xfrm>
                <a:off x="762" y="2955"/>
                <a:ext cx="59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99" name="Rectangle 683"/>
              <p:cNvSpPr>
                <a:spLocks noChangeArrowheads="1"/>
              </p:cNvSpPr>
              <p:nvPr/>
            </p:nvSpPr>
            <p:spPr bwMode="auto">
              <a:xfrm>
                <a:off x="927" y="2955"/>
                <a:ext cx="59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0" name="Rectangle 684"/>
              <p:cNvSpPr>
                <a:spLocks noChangeArrowheads="1"/>
              </p:cNvSpPr>
              <p:nvPr/>
            </p:nvSpPr>
            <p:spPr bwMode="auto">
              <a:xfrm>
                <a:off x="1093" y="2955"/>
                <a:ext cx="59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1" name="Rectangle 685"/>
              <p:cNvSpPr>
                <a:spLocks noChangeArrowheads="1"/>
              </p:cNvSpPr>
              <p:nvPr/>
            </p:nvSpPr>
            <p:spPr bwMode="auto">
              <a:xfrm>
                <a:off x="1249" y="2955"/>
                <a:ext cx="59" cy="54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2" name="Rectangle 686"/>
              <p:cNvSpPr>
                <a:spLocks noChangeArrowheads="1"/>
              </p:cNvSpPr>
              <p:nvPr/>
            </p:nvSpPr>
            <p:spPr bwMode="auto">
              <a:xfrm>
                <a:off x="2565" y="2947"/>
                <a:ext cx="59" cy="53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3" name="Freeform 687"/>
              <p:cNvSpPr>
                <a:spLocks/>
              </p:cNvSpPr>
              <p:nvPr/>
            </p:nvSpPr>
            <p:spPr bwMode="auto">
              <a:xfrm>
                <a:off x="595" y="2965"/>
                <a:ext cx="60" cy="53"/>
              </a:xfrm>
              <a:custGeom>
                <a:avLst/>
                <a:gdLst>
                  <a:gd name="T0" fmla="*/ 26 w 52"/>
                  <a:gd name="T1" fmla="*/ 0 h 49"/>
                  <a:gd name="T2" fmla="*/ 52 w 52"/>
                  <a:gd name="T3" fmla="*/ 49 h 49"/>
                  <a:gd name="T4" fmla="*/ 0 w 52"/>
                  <a:gd name="T5" fmla="*/ 49 h 49"/>
                  <a:gd name="T6" fmla="*/ 26 w 5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9">
                    <a:moveTo>
                      <a:pt x="26" y="0"/>
                    </a:moveTo>
                    <a:lnTo>
                      <a:pt x="52" y="49"/>
                    </a:lnTo>
                    <a:lnTo>
                      <a:pt x="0" y="4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4" name="Freeform 688"/>
              <p:cNvSpPr>
                <a:spLocks/>
              </p:cNvSpPr>
              <p:nvPr/>
            </p:nvSpPr>
            <p:spPr bwMode="auto">
              <a:xfrm>
                <a:off x="636" y="2955"/>
                <a:ext cx="58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5" name="Freeform 689"/>
              <p:cNvSpPr>
                <a:spLocks/>
              </p:cNvSpPr>
              <p:nvPr/>
            </p:nvSpPr>
            <p:spPr bwMode="auto">
              <a:xfrm>
                <a:off x="674" y="2973"/>
                <a:ext cx="58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6" name="Freeform 690"/>
              <p:cNvSpPr>
                <a:spLocks/>
              </p:cNvSpPr>
              <p:nvPr/>
            </p:nvSpPr>
            <p:spPr bwMode="auto">
              <a:xfrm>
                <a:off x="762" y="2973"/>
                <a:ext cx="59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7" name="Freeform 691"/>
              <p:cNvSpPr>
                <a:spLocks/>
              </p:cNvSpPr>
              <p:nvPr/>
            </p:nvSpPr>
            <p:spPr bwMode="auto">
              <a:xfrm>
                <a:off x="927" y="2973"/>
                <a:ext cx="59" cy="54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8" name="Freeform 692"/>
              <p:cNvSpPr>
                <a:spLocks/>
              </p:cNvSpPr>
              <p:nvPr/>
            </p:nvSpPr>
            <p:spPr bwMode="auto">
              <a:xfrm>
                <a:off x="1093" y="2939"/>
                <a:ext cx="59" cy="52"/>
              </a:xfrm>
              <a:custGeom>
                <a:avLst/>
                <a:gdLst>
                  <a:gd name="T0" fmla="*/ 26 w 51"/>
                  <a:gd name="T1" fmla="*/ 0 h 48"/>
                  <a:gd name="T2" fmla="*/ 51 w 51"/>
                  <a:gd name="T3" fmla="*/ 48 h 48"/>
                  <a:gd name="T4" fmla="*/ 0 w 51"/>
                  <a:gd name="T5" fmla="*/ 48 h 48"/>
                  <a:gd name="T6" fmla="*/ 26 w 51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8">
                    <a:moveTo>
                      <a:pt x="26" y="0"/>
                    </a:moveTo>
                    <a:lnTo>
                      <a:pt x="51" y="48"/>
                    </a:lnTo>
                    <a:lnTo>
                      <a:pt x="0" y="4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09" name="Freeform 693"/>
              <p:cNvSpPr>
                <a:spLocks/>
              </p:cNvSpPr>
              <p:nvPr/>
            </p:nvSpPr>
            <p:spPr bwMode="auto">
              <a:xfrm>
                <a:off x="1249" y="2947"/>
                <a:ext cx="59" cy="53"/>
              </a:xfrm>
              <a:custGeom>
                <a:avLst/>
                <a:gdLst>
                  <a:gd name="T0" fmla="*/ 25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5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5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0" name="Freeform 694"/>
              <p:cNvSpPr>
                <a:spLocks/>
              </p:cNvSpPr>
              <p:nvPr/>
            </p:nvSpPr>
            <p:spPr bwMode="auto">
              <a:xfrm>
                <a:off x="2565" y="2920"/>
                <a:ext cx="59" cy="53"/>
              </a:xfrm>
              <a:custGeom>
                <a:avLst/>
                <a:gdLst>
                  <a:gd name="T0" fmla="*/ 26 w 51"/>
                  <a:gd name="T1" fmla="*/ 0 h 49"/>
                  <a:gd name="T2" fmla="*/ 51 w 51"/>
                  <a:gd name="T3" fmla="*/ 49 h 49"/>
                  <a:gd name="T4" fmla="*/ 0 w 51"/>
                  <a:gd name="T5" fmla="*/ 49 h 49"/>
                  <a:gd name="T6" fmla="*/ 26 w 51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26" y="0"/>
                    </a:moveTo>
                    <a:lnTo>
                      <a:pt x="51" y="49"/>
                    </a:lnTo>
                    <a:lnTo>
                      <a:pt x="0" y="4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1" name="Rectangle 695"/>
              <p:cNvSpPr>
                <a:spLocks noChangeArrowheads="1"/>
              </p:cNvSpPr>
              <p:nvPr/>
            </p:nvSpPr>
            <p:spPr bwMode="auto">
              <a:xfrm>
                <a:off x="586" y="2965"/>
                <a:ext cx="9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2" name="Line 696"/>
              <p:cNvSpPr>
                <a:spLocks noChangeShapeType="1"/>
              </p:cNvSpPr>
              <p:nvPr/>
            </p:nvSpPr>
            <p:spPr bwMode="auto">
              <a:xfrm flipH="1" flipV="1">
                <a:off x="595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3" name="Line 697"/>
              <p:cNvSpPr>
                <a:spLocks noChangeShapeType="1"/>
              </p:cNvSpPr>
              <p:nvPr/>
            </p:nvSpPr>
            <p:spPr bwMode="auto">
              <a:xfrm>
                <a:off x="625" y="3000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4" name="Line 698"/>
              <p:cNvSpPr>
                <a:spLocks noChangeShapeType="1"/>
              </p:cNvSpPr>
              <p:nvPr/>
            </p:nvSpPr>
            <p:spPr bwMode="auto">
              <a:xfrm flipH="1">
                <a:off x="595" y="3000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5" name="Line 699"/>
              <p:cNvSpPr>
                <a:spLocks noChangeShapeType="1"/>
              </p:cNvSpPr>
              <p:nvPr/>
            </p:nvSpPr>
            <p:spPr bwMode="auto">
              <a:xfrm flipV="1">
                <a:off x="625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6" name="Rectangle 700"/>
              <p:cNvSpPr>
                <a:spLocks noChangeArrowheads="1"/>
              </p:cNvSpPr>
              <p:nvPr/>
            </p:nvSpPr>
            <p:spPr bwMode="auto">
              <a:xfrm>
                <a:off x="625" y="2947"/>
                <a:ext cx="9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7" name="Line 701"/>
              <p:cNvSpPr>
                <a:spLocks noChangeShapeType="1"/>
              </p:cNvSpPr>
              <p:nvPr/>
            </p:nvSpPr>
            <p:spPr bwMode="auto">
              <a:xfrm flipH="1" flipV="1">
                <a:off x="636" y="2955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8" name="Line 702"/>
              <p:cNvSpPr>
                <a:spLocks noChangeShapeType="1"/>
              </p:cNvSpPr>
              <p:nvPr/>
            </p:nvSpPr>
            <p:spPr bwMode="auto">
              <a:xfrm>
                <a:off x="664" y="2982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19" name="Line 703"/>
              <p:cNvSpPr>
                <a:spLocks noChangeShapeType="1"/>
              </p:cNvSpPr>
              <p:nvPr/>
            </p:nvSpPr>
            <p:spPr bwMode="auto">
              <a:xfrm flipH="1">
                <a:off x="636" y="2982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0" name="Line 704"/>
              <p:cNvSpPr>
                <a:spLocks noChangeShapeType="1"/>
              </p:cNvSpPr>
              <p:nvPr/>
            </p:nvSpPr>
            <p:spPr bwMode="auto">
              <a:xfrm flipV="1">
                <a:off x="664" y="2955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1" name="Rectangle 705"/>
              <p:cNvSpPr>
                <a:spLocks noChangeArrowheads="1"/>
              </p:cNvSpPr>
              <p:nvPr/>
            </p:nvSpPr>
            <p:spPr bwMode="auto">
              <a:xfrm>
                <a:off x="664" y="2965"/>
                <a:ext cx="98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2" name="Line 706"/>
              <p:cNvSpPr>
                <a:spLocks noChangeShapeType="1"/>
              </p:cNvSpPr>
              <p:nvPr/>
            </p:nvSpPr>
            <p:spPr bwMode="auto">
              <a:xfrm flipH="1" flipV="1">
                <a:off x="674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3" name="Line 707"/>
              <p:cNvSpPr>
                <a:spLocks noChangeShapeType="1"/>
              </p:cNvSpPr>
              <p:nvPr/>
            </p:nvSpPr>
            <p:spPr bwMode="auto">
              <a:xfrm>
                <a:off x="703" y="3000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4" name="Line 708"/>
              <p:cNvSpPr>
                <a:spLocks noChangeShapeType="1"/>
              </p:cNvSpPr>
              <p:nvPr/>
            </p:nvSpPr>
            <p:spPr bwMode="auto">
              <a:xfrm flipH="1">
                <a:off x="674" y="3000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5" name="Line 709"/>
              <p:cNvSpPr>
                <a:spLocks noChangeShapeType="1"/>
              </p:cNvSpPr>
              <p:nvPr/>
            </p:nvSpPr>
            <p:spPr bwMode="auto">
              <a:xfrm flipV="1">
                <a:off x="703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6" name="Rectangle 710"/>
              <p:cNvSpPr>
                <a:spLocks noChangeArrowheads="1"/>
              </p:cNvSpPr>
              <p:nvPr/>
            </p:nvSpPr>
            <p:spPr bwMode="auto">
              <a:xfrm>
                <a:off x="752" y="2955"/>
                <a:ext cx="98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7" name="Line 711"/>
              <p:cNvSpPr>
                <a:spLocks noChangeShapeType="1"/>
              </p:cNvSpPr>
              <p:nvPr/>
            </p:nvSpPr>
            <p:spPr bwMode="auto">
              <a:xfrm flipH="1" flipV="1">
                <a:off x="762" y="2965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8" name="Line 712"/>
              <p:cNvSpPr>
                <a:spLocks noChangeShapeType="1"/>
              </p:cNvSpPr>
              <p:nvPr/>
            </p:nvSpPr>
            <p:spPr bwMode="auto">
              <a:xfrm>
                <a:off x="790" y="2991"/>
                <a:ext cx="31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29" name="Line 713"/>
              <p:cNvSpPr>
                <a:spLocks noChangeShapeType="1"/>
              </p:cNvSpPr>
              <p:nvPr/>
            </p:nvSpPr>
            <p:spPr bwMode="auto">
              <a:xfrm flipH="1">
                <a:off x="762" y="2991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0" name="Line 714"/>
              <p:cNvSpPr>
                <a:spLocks noChangeShapeType="1"/>
              </p:cNvSpPr>
              <p:nvPr/>
            </p:nvSpPr>
            <p:spPr bwMode="auto">
              <a:xfrm flipV="1">
                <a:off x="790" y="2965"/>
                <a:ext cx="31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1" name="Rectangle 715"/>
              <p:cNvSpPr>
                <a:spLocks noChangeArrowheads="1"/>
              </p:cNvSpPr>
              <p:nvPr/>
            </p:nvSpPr>
            <p:spPr bwMode="auto">
              <a:xfrm>
                <a:off x="917" y="2965"/>
                <a:ext cx="99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2" name="Line 716"/>
              <p:cNvSpPr>
                <a:spLocks noChangeShapeType="1"/>
              </p:cNvSpPr>
              <p:nvPr/>
            </p:nvSpPr>
            <p:spPr bwMode="auto">
              <a:xfrm flipH="1" flipV="1">
                <a:off x="927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3" name="Line 717"/>
              <p:cNvSpPr>
                <a:spLocks noChangeShapeType="1"/>
              </p:cNvSpPr>
              <p:nvPr/>
            </p:nvSpPr>
            <p:spPr bwMode="auto">
              <a:xfrm>
                <a:off x="956" y="3000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4" name="Line 718"/>
              <p:cNvSpPr>
                <a:spLocks noChangeShapeType="1"/>
              </p:cNvSpPr>
              <p:nvPr/>
            </p:nvSpPr>
            <p:spPr bwMode="auto">
              <a:xfrm flipH="1">
                <a:off x="927" y="3000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5" name="Line 719"/>
              <p:cNvSpPr>
                <a:spLocks noChangeShapeType="1"/>
              </p:cNvSpPr>
              <p:nvPr/>
            </p:nvSpPr>
            <p:spPr bwMode="auto">
              <a:xfrm flipV="1">
                <a:off x="956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6" name="Rectangle 720"/>
              <p:cNvSpPr>
                <a:spLocks noChangeArrowheads="1"/>
              </p:cNvSpPr>
              <p:nvPr/>
            </p:nvSpPr>
            <p:spPr bwMode="auto">
              <a:xfrm>
                <a:off x="1084" y="2939"/>
                <a:ext cx="9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7" name="Line 721"/>
              <p:cNvSpPr>
                <a:spLocks noChangeShapeType="1"/>
              </p:cNvSpPr>
              <p:nvPr/>
            </p:nvSpPr>
            <p:spPr bwMode="auto">
              <a:xfrm flipH="1" flipV="1">
                <a:off x="1093" y="2947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8" name="Line 722"/>
              <p:cNvSpPr>
                <a:spLocks noChangeShapeType="1"/>
              </p:cNvSpPr>
              <p:nvPr/>
            </p:nvSpPr>
            <p:spPr bwMode="auto">
              <a:xfrm>
                <a:off x="1123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39" name="Line 723"/>
              <p:cNvSpPr>
                <a:spLocks noChangeShapeType="1"/>
              </p:cNvSpPr>
              <p:nvPr/>
            </p:nvSpPr>
            <p:spPr bwMode="auto">
              <a:xfrm flipH="1">
                <a:off x="1093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0" name="Line 724"/>
              <p:cNvSpPr>
                <a:spLocks noChangeShapeType="1"/>
              </p:cNvSpPr>
              <p:nvPr/>
            </p:nvSpPr>
            <p:spPr bwMode="auto">
              <a:xfrm flipV="1">
                <a:off x="1123" y="2947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1" name="Rectangle 725"/>
              <p:cNvSpPr>
                <a:spLocks noChangeArrowheads="1"/>
              </p:cNvSpPr>
              <p:nvPr/>
            </p:nvSpPr>
            <p:spPr bwMode="auto">
              <a:xfrm>
                <a:off x="1239" y="2965"/>
                <a:ext cx="99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2" name="Line 726"/>
              <p:cNvSpPr>
                <a:spLocks noChangeShapeType="1"/>
              </p:cNvSpPr>
              <p:nvPr/>
            </p:nvSpPr>
            <p:spPr bwMode="auto">
              <a:xfrm flipH="1" flipV="1">
                <a:off x="1249" y="2973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3" name="Line 727"/>
              <p:cNvSpPr>
                <a:spLocks noChangeShapeType="1"/>
              </p:cNvSpPr>
              <p:nvPr/>
            </p:nvSpPr>
            <p:spPr bwMode="auto">
              <a:xfrm>
                <a:off x="1278" y="3000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4" name="Line 728"/>
              <p:cNvSpPr>
                <a:spLocks noChangeShapeType="1"/>
              </p:cNvSpPr>
              <p:nvPr/>
            </p:nvSpPr>
            <p:spPr bwMode="auto">
              <a:xfrm flipH="1">
                <a:off x="1249" y="3000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5" name="Line 729"/>
              <p:cNvSpPr>
                <a:spLocks noChangeShapeType="1"/>
              </p:cNvSpPr>
              <p:nvPr/>
            </p:nvSpPr>
            <p:spPr bwMode="auto">
              <a:xfrm flipV="1">
                <a:off x="1278" y="2973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6" name="Rectangle 730"/>
              <p:cNvSpPr>
                <a:spLocks noChangeArrowheads="1"/>
              </p:cNvSpPr>
              <p:nvPr/>
            </p:nvSpPr>
            <p:spPr bwMode="auto">
              <a:xfrm>
                <a:off x="2555" y="2955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7" name="Line 731"/>
              <p:cNvSpPr>
                <a:spLocks noChangeShapeType="1"/>
              </p:cNvSpPr>
              <p:nvPr/>
            </p:nvSpPr>
            <p:spPr bwMode="auto">
              <a:xfrm flipH="1" flipV="1">
                <a:off x="2565" y="2965"/>
                <a:ext cx="31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8" name="Line 732"/>
              <p:cNvSpPr>
                <a:spLocks noChangeShapeType="1"/>
              </p:cNvSpPr>
              <p:nvPr/>
            </p:nvSpPr>
            <p:spPr bwMode="auto">
              <a:xfrm>
                <a:off x="2596" y="2991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49" name="Line 733"/>
              <p:cNvSpPr>
                <a:spLocks noChangeShapeType="1"/>
              </p:cNvSpPr>
              <p:nvPr/>
            </p:nvSpPr>
            <p:spPr bwMode="auto">
              <a:xfrm flipH="1">
                <a:off x="2565" y="2991"/>
                <a:ext cx="31" cy="27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0" name="Line 734"/>
              <p:cNvSpPr>
                <a:spLocks noChangeShapeType="1"/>
              </p:cNvSpPr>
              <p:nvPr/>
            </p:nvSpPr>
            <p:spPr bwMode="auto">
              <a:xfrm flipV="1">
                <a:off x="2596" y="2965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1" name="Rectangle 735"/>
              <p:cNvSpPr>
                <a:spLocks noChangeArrowheads="1"/>
              </p:cNvSpPr>
              <p:nvPr/>
            </p:nvSpPr>
            <p:spPr bwMode="auto">
              <a:xfrm>
                <a:off x="586" y="2955"/>
                <a:ext cx="9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2" name="Line 736"/>
              <p:cNvSpPr>
                <a:spLocks noChangeShapeType="1"/>
              </p:cNvSpPr>
              <p:nvPr/>
            </p:nvSpPr>
            <p:spPr bwMode="auto">
              <a:xfrm flipH="1" flipV="1">
                <a:off x="595" y="2965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3" name="Line 737"/>
              <p:cNvSpPr>
                <a:spLocks noChangeShapeType="1"/>
              </p:cNvSpPr>
              <p:nvPr/>
            </p:nvSpPr>
            <p:spPr bwMode="auto">
              <a:xfrm>
                <a:off x="625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4" name="Line 738"/>
              <p:cNvSpPr>
                <a:spLocks noChangeShapeType="1"/>
              </p:cNvSpPr>
              <p:nvPr/>
            </p:nvSpPr>
            <p:spPr bwMode="auto">
              <a:xfrm flipH="1">
                <a:off x="595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5" name="Line 739"/>
              <p:cNvSpPr>
                <a:spLocks noChangeShapeType="1"/>
              </p:cNvSpPr>
              <p:nvPr/>
            </p:nvSpPr>
            <p:spPr bwMode="auto">
              <a:xfrm flipV="1">
                <a:off x="625" y="2965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6" name="Line 740"/>
              <p:cNvSpPr>
                <a:spLocks noChangeShapeType="1"/>
              </p:cNvSpPr>
              <p:nvPr/>
            </p:nvSpPr>
            <p:spPr bwMode="auto">
              <a:xfrm flipV="1">
                <a:off x="625" y="2965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7" name="Line 741"/>
              <p:cNvSpPr>
                <a:spLocks noChangeShapeType="1"/>
              </p:cNvSpPr>
              <p:nvPr/>
            </p:nvSpPr>
            <p:spPr bwMode="auto">
              <a:xfrm>
                <a:off x="625" y="2991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8" name="Rectangle 742"/>
              <p:cNvSpPr>
                <a:spLocks noChangeArrowheads="1"/>
              </p:cNvSpPr>
              <p:nvPr/>
            </p:nvSpPr>
            <p:spPr bwMode="auto">
              <a:xfrm>
                <a:off x="625" y="2955"/>
                <a:ext cx="9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59" name="Line 743"/>
              <p:cNvSpPr>
                <a:spLocks noChangeShapeType="1"/>
              </p:cNvSpPr>
              <p:nvPr/>
            </p:nvSpPr>
            <p:spPr bwMode="auto">
              <a:xfrm flipH="1" flipV="1">
                <a:off x="636" y="2965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0" name="Line 744"/>
              <p:cNvSpPr>
                <a:spLocks noChangeShapeType="1"/>
              </p:cNvSpPr>
              <p:nvPr/>
            </p:nvSpPr>
            <p:spPr bwMode="auto">
              <a:xfrm>
                <a:off x="664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1" name="Line 745"/>
              <p:cNvSpPr>
                <a:spLocks noChangeShapeType="1"/>
              </p:cNvSpPr>
              <p:nvPr/>
            </p:nvSpPr>
            <p:spPr bwMode="auto">
              <a:xfrm flipH="1">
                <a:off x="636" y="2991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2" name="Line 746"/>
              <p:cNvSpPr>
                <a:spLocks noChangeShapeType="1"/>
              </p:cNvSpPr>
              <p:nvPr/>
            </p:nvSpPr>
            <p:spPr bwMode="auto">
              <a:xfrm flipV="1">
                <a:off x="664" y="2965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3" name="Line 747"/>
              <p:cNvSpPr>
                <a:spLocks noChangeShapeType="1"/>
              </p:cNvSpPr>
              <p:nvPr/>
            </p:nvSpPr>
            <p:spPr bwMode="auto">
              <a:xfrm flipV="1">
                <a:off x="664" y="2965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4" name="Line 748"/>
              <p:cNvSpPr>
                <a:spLocks noChangeShapeType="1"/>
              </p:cNvSpPr>
              <p:nvPr/>
            </p:nvSpPr>
            <p:spPr bwMode="auto">
              <a:xfrm>
                <a:off x="664" y="2991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5" name="Rectangle 749"/>
              <p:cNvSpPr>
                <a:spLocks noChangeArrowheads="1"/>
              </p:cNvSpPr>
              <p:nvPr/>
            </p:nvSpPr>
            <p:spPr bwMode="auto">
              <a:xfrm>
                <a:off x="664" y="3000"/>
                <a:ext cx="98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6" name="Line 750"/>
              <p:cNvSpPr>
                <a:spLocks noChangeShapeType="1"/>
              </p:cNvSpPr>
              <p:nvPr/>
            </p:nvSpPr>
            <p:spPr bwMode="auto">
              <a:xfrm flipH="1" flipV="1">
                <a:off x="674" y="3009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7" name="Line 751"/>
              <p:cNvSpPr>
                <a:spLocks noChangeShapeType="1"/>
              </p:cNvSpPr>
              <p:nvPr/>
            </p:nvSpPr>
            <p:spPr bwMode="auto">
              <a:xfrm>
                <a:off x="703" y="3036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8" name="Line 752"/>
              <p:cNvSpPr>
                <a:spLocks noChangeShapeType="1"/>
              </p:cNvSpPr>
              <p:nvPr/>
            </p:nvSpPr>
            <p:spPr bwMode="auto">
              <a:xfrm flipH="1">
                <a:off x="674" y="3036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69" name="Line 753"/>
              <p:cNvSpPr>
                <a:spLocks noChangeShapeType="1"/>
              </p:cNvSpPr>
              <p:nvPr/>
            </p:nvSpPr>
            <p:spPr bwMode="auto">
              <a:xfrm flipV="1">
                <a:off x="703" y="3009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0" name="Line 754"/>
              <p:cNvSpPr>
                <a:spLocks noChangeShapeType="1"/>
              </p:cNvSpPr>
              <p:nvPr/>
            </p:nvSpPr>
            <p:spPr bwMode="auto">
              <a:xfrm flipV="1">
                <a:off x="703" y="3009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1" name="Line 755"/>
              <p:cNvSpPr>
                <a:spLocks noChangeShapeType="1"/>
              </p:cNvSpPr>
              <p:nvPr/>
            </p:nvSpPr>
            <p:spPr bwMode="auto">
              <a:xfrm>
                <a:off x="703" y="3036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2" name="Rectangle 756"/>
              <p:cNvSpPr>
                <a:spLocks noChangeArrowheads="1"/>
              </p:cNvSpPr>
              <p:nvPr/>
            </p:nvSpPr>
            <p:spPr bwMode="auto">
              <a:xfrm>
                <a:off x="752" y="2982"/>
                <a:ext cx="9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3" name="Line 757"/>
              <p:cNvSpPr>
                <a:spLocks noChangeShapeType="1"/>
              </p:cNvSpPr>
              <p:nvPr/>
            </p:nvSpPr>
            <p:spPr bwMode="auto">
              <a:xfrm flipH="1" flipV="1">
                <a:off x="762" y="2991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4" name="Line 758"/>
              <p:cNvSpPr>
                <a:spLocks noChangeShapeType="1"/>
              </p:cNvSpPr>
              <p:nvPr/>
            </p:nvSpPr>
            <p:spPr bwMode="auto">
              <a:xfrm>
                <a:off x="790" y="3018"/>
                <a:ext cx="3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5" name="Line 759"/>
              <p:cNvSpPr>
                <a:spLocks noChangeShapeType="1"/>
              </p:cNvSpPr>
              <p:nvPr/>
            </p:nvSpPr>
            <p:spPr bwMode="auto">
              <a:xfrm flipH="1">
                <a:off x="762" y="3018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6" name="Line 760"/>
              <p:cNvSpPr>
                <a:spLocks noChangeShapeType="1"/>
              </p:cNvSpPr>
              <p:nvPr/>
            </p:nvSpPr>
            <p:spPr bwMode="auto">
              <a:xfrm flipV="1">
                <a:off x="790" y="2991"/>
                <a:ext cx="3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7" name="Line 761"/>
              <p:cNvSpPr>
                <a:spLocks noChangeShapeType="1"/>
              </p:cNvSpPr>
              <p:nvPr/>
            </p:nvSpPr>
            <p:spPr bwMode="auto">
              <a:xfrm flipV="1">
                <a:off x="790" y="2991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8" name="Line 762"/>
              <p:cNvSpPr>
                <a:spLocks noChangeShapeType="1"/>
              </p:cNvSpPr>
              <p:nvPr/>
            </p:nvSpPr>
            <p:spPr bwMode="auto">
              <a:xfrm>
                <a:off x="790" y="3018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79" name="Rectangle 763"/>
              <p:cNvSpPr>
                <a:spLocks noChangeArrowheads="1"/>
              </p:cNvSpPr>
              <p:nvPr/>
            </p:nvSpPr>
            <p:spPr bwMode="auto">
              <a:xfrm>
                <a:off x="917" y="2982"/>
                <a:ext cx="9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0" name="Line 764"/>
              <p:cNvSpPr>
                <a:spLocks noChangeShapeType="1"/>
              </p:cNvSpPr>
              <p:nvPr/>
            </p:nvSpPr>
            <p:spPr bwMode="auto">
              <a:xfrm flipH="1" flipV="1">
                <a:off x="927" y="2991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1" name="Line 765"/>
              <p:cNvSpPr>
                <a:spLocks noChangeShapeType="1"/>
              </p:cNvSpPr>
              <p:nvPr/>
            </p:nvSpPr>
            <p:spPr bwMode="auto">
              <a:xfrm>
                <a:off x="956" y="3018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2" name="Line 766"/>
              <p:cNvSpPr>
                <a:spLocks noChangeShapeType="1"/>
              </p:cNvSpPr>
              <p:nvPr/>
            </p:nvSpPr>
            <p:spPr bwMode="auto">
              <a:xfrm flipH="1">
                <a:off x="927" y="3018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3" name="Line 767"/>
              <p:cNvSpPr>
                <a:spLocks noChangeShapeType="1"/>
              </p:cNvSpPr>
              <p:nvPr/>
            </p:nvSpPr>
            <p:spPr bwMode="auto">
              <a:xfrm flipV="1">
                <a:off x="956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4" name="Line 768"/>
              <p:cNvSpPr>
                <a:spLocks noChangeShapeType="1"/>
              </p:cNvSpPr>
              <p:nvPr/>
            </p:nvSpPr>
            <p:spPr bwMode="auto">
              <a:xfrm flipV="1">
                <a:off x="956" y="2991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5" name="Line 769"/>
              <p:cNvSpPr>
                <a:spLocks noChangeShapeType="1"/>
              </p:cNvSpPr>
              <p:nvPr/>
            </p:nvSpPr>
            <p:spPr bwMode="auto">
              <a:xfrm>
                <a:off x="956" y="3018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6" name="Rectangle 770"/>
              <p:cNvSpPr>
                <a:spLocks noChangeArrowheads="1"/>
              </p:cNvSpPr>
              <p:nvPr/>
            </p:nvSpPr>
            <p:spPr bwMode="auto">
              <a:xfrm>
                <a:off x="1084" y="2982"/>
                <a:ext cx="9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7" name="Line 771"/>
              <p:cNvSpPr>
                <a:spLocks noChangeShapeType="1"/>
              </p:cNvSpPr>
              <p:nvPr/>
            </p:nvSpPr>
            <p:spPr bwMode="auto">
              <a:xfrm flipH="1" flipV="1">
                <a:off x="1093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8" name="Line 772"/>
              <p:cNvSpPr>
                <a:spLocks noChangeShapeType="1"/>
              </p:cNvSpPr>
              <p:nvPr/>
            </p:nvSpPr>
            <p:spPr bwMode="auto">
              <a:xfrm>
                <a:off x="1123" y="3018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89" name="Line 773"/>
              <p:cNvSpPr>
                <a:spLocks noChangeShapeType="1"/>
              </p:cNvSpPr>
              <p:nvPr/>
            </p:nvSpPr>
            <p:spPr bwMode="auto">
              <a:xfrm flipH="1">
                <a:off x="1093" y="3018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0" name="Line 774"/>
              <p:cNvSpPr>
                <a:spLocks noChangeShapeType="1"/>
              </p:cNvSpPr>
              <p:nvPr/>
            </p:nvSpPr>
            <p:spPr bwMode="auto">
              <a:xfrm flipV="1">
                <a:off x="1123" y="2991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1" name="Line 775"/>
              <p:cNvSpPr>
                <a:spLocks noChangeShapeType="1"/>
              </p:cNvSpPr>
              <p:nvPr/>
            </p:nvSpPr>
            <p:spPr bwMode="auto">
              <a:xfrm flipV="1">
                <a:off x="1123" y="2991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2" name="Line 776"/>
              <p:cNvSpPr>
                <a:spLocks noChangeShapeType="1"/>
              </p:cNvSpPr>
              <p:nvPr/>
            </p:nvSpPr>
            <p:spPr bwMode="auto">
              <a:xfrm>
                <a:off x="1123" y="3018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3" name="Rectangle 777"/>
              <p:cNvSpPr>
                <a:spLocks noChangeArrowheads="1"/>
              </p:cNvSpPr>
              <p:nvPr/>
            </p:nvSpPr>
            <p:spPr bwMode="auto">
              <a:xfrm>
                <a:off x="1239" y="2955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4" name="Line 778"/>
              <p:cNvSpPr>
                <a:spLocks noChangeShapeType="1"/>
              </p:cNvSpPr>
              <p:nvPr/>
            </p:nvSpPr>
            <p:spPr bwMode="auto">
              <a:xfrm flipH="1" flipV="1">
                <a:off x="1249" y="2965"/>
                <a:ext cx="29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5" name="Line 779"/>
              <p:cNvSpPr>
                <a:spLocks noChangeShapeType="1"/>
              </p:cNvSpPr>
              <p:nvPr/>
            </p:nvSpPr>
            <p:spPr bwMode="auto">
              <a:xfrm>
                <a:off x="1278" y="2991"/>
                <a:ext cx="30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6" name="Line 780"/>
              <p:cNvSpPr>
                <a:spLocks noChangeShapeType="1"/>
              </p:cNvSpPr>
              <p:nvPr/>
            </p:nvSpPr>
            <p:spPr bwMode="auto">
              <a:xfrm flipH="1">
                <a:off x="1249" y="2991"/>
                <a:ext cx="29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7" name="Line 781"/>
              <p:cNvSpPr>
                <a:spLocks noChangeShapeType="1"/>
              </p:cNvSpPr>
              <p:nvPr/>
            </p:nvSpPr>
            <p:spPr bwMode="auto">
              <a:xfrm flipV="1">
                <a:off x="1278" y="2965"/>
                <a:ext cx="30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8" name="Line 782"/>
              <p:cNvSpPr>
                <a:spLocks noChangeShapeType="1"/>
              </p:cNvSpPr>
              <p:nvPr/>
            </p:nvSpPr>
            <p:spPr bwMode="auto">
              <a:xfrm flipV="1">
                <a:off x="1278" y="2965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99" name="Line 783"/>
              <p:cNvSpPr>
                <a:spLocks noChangeShapeType="1"/>
              </p:cNvSpPr>
              <p:nvPr/>
            </p:nvSpPr>
            <p:spPr bwMode="auto">
              <a:xfrm>
                <a:off x="1278" y="2991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0" name="Rectangle 784"/>
              <p:cNvSpPr>
                <a:spLocks noChangeArrowheads="1"/>
              </p:cNvSpPr>
              <p:nvPr/>
            </p:nvSpPr>
            <p:spPr bwMode="auto">
              <a:xfrm>
                <a:off x="2555" y="3000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1" name="Line 785"/>
              <p:cNvSpPr>
                <a:spLocks noChangeShapeType="1"/>
              </p:cNvSpPr>
              <p:nvPr/>
            </p:nvSpPr>
            <p:spPr bwMode="auto">
              <a:xfrm flipH="1" flipV="1">
                <a:off x="2565" y="3009"/>
                <a:ext cx="3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2" name="Line 786"/>
              <p:cNvSpPr>
                <a:spLocks noChangeShapeType="1"/>
              </p:cNvSpPr>
              <p:nvPr/>
            </p:nvSpPr>
            <p:spPr bwMode="auto">
              <a:xfrm>
                <a:off x="2596" y="3036"/>
                <a:ext cx="28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3" name="Line 787"/>
              <p:cNvSpPr>
                <a:spLocks noChangeShapeType="1"/>
              </p:cNvSpPr>
              <p:nvPr/>
            </p:nvSpPr>
            <p:spPr bwMode="auto">
              <a:xfrm flipH="1">
                <a:off x="2565" y="3036"/>
                <a:ext cx="3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4" name="Line 788"/>
              <p:cNvSpPr>
                <a:spLocks noChangeShapeType="1"/>
              </p:cNvSpPr>
              <p:nvPr/>
            </p:nvSpPr>
            <p:spPr bwMode="auto">
              <a:xfrm flipV="1">
                <a:off x="2596" y="3009"/>
                <a:ext cx="28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5" name="Line 789"/>
              <p:cNvSpPr>
                <a:spLocks noChangeShapeType="1"/>
              </p:cNvSpPr>
              <p:nvPr/>
            </p:nvSpPr>
            <p:spPr bwMode="auto">
              <a:xfrm flipV="1">
                <a:off x="2596" y="3009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6" name="Line 790"/>
              <p:cNvSpPr>
                <a:spLocks noChangeShapeType="1"/>
              </p:cNvSpPr>
              <p:nvPr/>
            </p:nvSpPr>
            <p:spPr bwMode="auto">
              <a:xfrm>
                <a:off x="2596" y="3036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7" name="Oval 791"/>
              <p:cNvSpPr>
                <a:spLocks noChangeArrowheads="1"/>
              </p:cNvSpPr>
              <p:nvPr/>
            </p:nvSpPr>
            <p:spPr bwMode="auto">
              <a:xfrm>
                <a:off x="595" y="2965"/>
                <a:ext cx="60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8" name="Oval 792"/>
              <p:cNvSpPr>
                <a:spLocks noChangeArrowheads="1"/>
              </p:cNvSpPr>
              <p:nvPr/>
            </p:nvSpPr>
            <p:spPr bwMode="auto">
              <a:xfrm>
                <a:off x="636" y="3018"/>
                <a:ext cx="58" cy="54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09" name="Oval 793"/>
              <p:cNvSpPr>
                <a:spLocks noChangeArrowheads="1"/>
              </p:cNvSpPr>
              <p:nvPr/>
            </p:nvSpPr>
            <p:spPr bwMode="auto">
              <a:xfrm>
                <a:off x="674" y="3098"/>
                <a:ext cx="58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0" name="Oval 794"/>
              <p:cNvSpPr>
                <a:spLocks noChangeArrowheads="1"/>
              </p:cNvSpPr>
              <p:nvPr/>
            </p:nvSpPr>
            <p:spPr bwMode="auto">
              <a:xfrm>
                <a:off x="762" y="3116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1" name="Oval 795"/>
              <p:cNvSpPr>
                <a:spLocks noChangeArrowheads="1"/>
              </p:cNvSpPr>
              <p:nvPr/>
            </p:nvSpPr>
            <p:spPr bwMode="auto">
              <a:xfrm>
                <a:off x="927" y="3143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2" name="Oval 796"/>
              <p:cNvSpPr>
                <a:spLocks noChangeArrowheads="1"/>
              </p:cNvSpPr>
              <p:nvPr/>
            </p:nvSpPr>
            <p:spPr bwMode="auto">
              <a:xfrm>
                <a:off x="1093" y="3098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3" name="Oval 797"/>
              <p:cNvSpPr>
                <a:spLocks noChangeArrowheads="1"/>
              </p:cNvSpPr>
              <p:nvPr/>
            </p:nvSpPr>
            <p:spPr bwMode="auto">
              <a:xfrm>
                <a:off x="1249" y="3143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4" name="Oval 798"/>
              <p:cNvSpPr>
                <a:spLocks noChangeArrowheads="1"/>
              </p:cNvSpPr>
              <p:nvPr/>
            </p:nvSpPr>
            <p:spPr bwMode="auto">
              <a:xfrm>
                <a:off x="2565" y="3187"/>
                <a:ext cx="59" cy="53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5" name="Rectangle 799"/>
              <p:cNvSpPr>
                <a:spLocks noChangeArrowheads="1"/>
              </p:cNvSpPr>
              <p:nvPr/>
            </p:nvSpPr>
            <p:spPr bwMode="auto">
              <a:xfrm>
                <a:off x="597" y="2919"/>
                <a:ext cx="98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6" name="Line 800"/>
              <p:cNvSpPr>
                <a:spLocks noChangeShapeType="1"/>
              </p:cNvSpPr>
              <p:nvPr/>
            </p:nvSpPr>
            <p:spPr bwMode="auto">
              <a:xfrm flipV="1">
                <a:off x="625" y="2947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7" name="Line 801"/>
              <p:cNvSpPr>
                <a:spLocks noChangeShapeType="1"/>
              </p:cNvSpPr>
              <p:nvPr/>
            </p:nvSpPr>
            <p:spPr bwMode="auto">
              <a:xfrm>
                <a:off x="625" y="2973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8" name="Line 802"/>
              <p:cNvSpPr>
                <a:spLocks noChangeShapeType="1"/>
              </p:cNvSpPr>
              <p:nvPr/>
            </p:nvSpPr>
            <p:spPr bwMode="auto">
              <a:xfrm flipH="1">
                <a:off x="595" y="2973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19" name="Line 803"/>
              <p:cNvSpPr>
                <a:spLocks noChangeShapeType="1"/>
              </p:cNvSpPr>
              <p:nvPr/>
            </p:nvSpPr>
            <p:spPr bwMode="auto">
              <a:xfrm>
                <a:off x="625" y="2973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0" name="Rectangle 804"/>
              <p:cNvSpPr>
                <a:spLocks noChangeArrowheads="1"/>
              </p:cNvSpPr>
              <p:nvPr/>
            </p:nvSpPr>
            <p:spPr bwMode="auto">
              <a:xfrm>
                <a:off x="625" y="3116"/>
                <a:ext cx="9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1" name="Line 805"/>
              <p:cNvSpPr>
                <a:spLocks noChangeShapeType="1"/>
              </p:cNvSpPr>
              <p:nvPr/>
            </p:nvSpPr>
            <p:spPr bwMode="auto">
              <a:xfrm flipV="1">
                <a:off x="664" y="3124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2" name="Line 806"/>
              <p:cNvSpPr>
                <a:spLocks noChangeShapeType="1"/>
              </p:cNvSpPr>
              <p:nvPr/>
            </p:nvSpPr>
            <p:spPr bwMode="auto">
              <a:xfrm>
                <a:off x="664" y="3151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3" name="Line 807"/>
              <p:cNvSpPr>
                <a:spLocks noChangeShapeType="1"/>
              </p:cNvSpPr>
              <p:nvPr/>
            </p:nvSpPr>
            <p:spPr bwMode="auto">
              <a:xfrm flipH="1">
                <a:off x="636" y="3151"/>
                <a:ext cx="28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4" name="Line 808"/>
              <p:cNvSpPr>
                <a:spLocks noChangeShapeType="1"/>
              </p:cNvSpPr>
              <p:nvPr/>
            </p:nvSpPr>
            <p:spPr bwMode="auto">
              <a:xfrm>
                <a:off x="664" y="3151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5" name="Rectangle 809"/>
              <p:cNvSpPr>
                <a:spLocks noChangeArrowheads="1"/>
              </p:cNvSpPr>
              <p:nvPr/>
            </p:nvSpPr>
            <p:spPr bwMode="auto">
              <a:xfrm>
                <a:off x="664" y="3302"/>
                <a:ext cx="9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6" name="Line 810"/>
              <p:cNvSpPr>
                <a:spLocks noChangeShapeType="1"/>
              </p:cNvSpPr>
              <p:nvPr/>
            </p:nvSpPr>
            <p:spPr bwMode="auto">
              <a:xfrm flipV="1">
                <a:off x="703" y="3311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7" name="Line 811"/>
              <p:cNvSpPr>
                <a:spLocks noChangeShapeType="1"/>
              </p:cNvSpPr>
              <p:nvPr/>
            </p:nvSpPr>
            <p:spPr bwMode="auto">
              <a:xfrm>
                <a:off x="703" y="3338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8" name="Line 812"/>
              <p:cNvSpPr>
                <a:spLocks noChangeShapeType="1"/>
              </p:cNvSpPr>
              <p:nvPr/>
            </p:nvSpPr>
            <p:spPr bwMode="auto">
              <a:xfrm flipH="1">
                <a:off x="674" y="3338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29" name="Line 813"/>
              <p:cNvSpPr>
                <a:spLocks noChangeShapeType="1"/>
              </p:cNvSpPr>
              <p:nvPr/>
            </p:nvSpPr>
            <p:spPr bwMode="auto">
              <a:xfrm>
                <a:off x="703" y="3338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0" name="Rectangle 814"/>
              <p:cNvSpPr>
                <a:spLocks noChangeArrowheads="1"/>
              </p:cNvSpPr>
              <p:nvPr/>
            </p:nvSpPr>
            <p:spPr bwMode="auto">
              <a:xfrm>
                <a:off x="752" y="3338"/>
                <a:ext cx="98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1" name="Line 815"/>
              <p:cNvSpPr>
                <a:spLocks noChangeShapeType="1"/>
              </p:cNvSpPr>
              <p:nvPr/>
            </p:nvSpPr>
            <p:spPr bwMode="auto">
              <a:xfrm flipV="1">
                <a:off x="790" y="3347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2" name="Line 816"/>
              <p:cNvSpPr>
                <a:spLocks noChangeShapeType="1"/>
              </p:cNvSpPr>
              <p:nvPr/>
            </p:nvSpPr>
            <p:spPr bwMode="auto">
              <a:xfrm>
                <a:off x="790" y="3373"/>
                <a:ext cx="2" cy="28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3" name="Line 817"/>
              <p:cNvSpPr>
                <a:spLocks noChangeShapeType="1"/>
              </p:cNvSpPr>
              <p:nvPr/>
            </p:nvSpPr>
            <p:spPr bwMode="auto">
              <a:xfrm flipH="1">
                <a:off x="762" y="3373"/>
                <a:ext cx="28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4" name="Line 818"/>
              <p:cNvSpPr>
                <a:spLocks noChangeShapeType="1"/>
              </p:cNvSpPr>
              <p:nvPr/>
            </p:nvSpPr>
            <p:spPr bwMode="auto">
              <a:xfrm>
                <a:off x="790" y="3373"/>
                <a:ext cx="31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5" name="Rectangle 819"/>
              <p:cNvSpPr>
                <a:spLocks noChangeArrowheads="1"/>
              </p:cNvSpPr>
              <p:nvPr/>
            </p:nvSpPr>
            <p:spPr bwMode="auto">
              <a:xfrm>
                <a:off x="917" y="3436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6" name="Line 820"/>
              <p:cNvSpPr>
                <a:spLocks noChangeShapeType="1"/>
              </p:cNvSpPr>
              <p:nvPr/>
            </p:nvSpPr>
            <p:spPr bwMode="auto">
              <a:xfrm flipV="1">
                <a:off x="956" y="3445"/>
                <a:ext cx="2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7" name="Line 821"/>
              <p:cNvSpPr>
                <a:spLocks noChangeShapeType="1"/>
              </p:cNvSpPr>
              <p:nvPr/>
            </p:nvSpPr>
            <p:spPr bwMode="auto">
              <a:xfrm>
                <a:off x="956" y="3472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8" name="Line 822"/>
              <p:cNvSpPr>
                <a:spLocks noChangeShapeType="1"/>
              </p:cNvSpPr>
              <p:nvPr/>
            </p:nvSpPr>
            <p:spPr bwMode="auto">
              <a:xfrm flipH="1">
                <a:off x="927" y="3472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39" name="Line 823"/>
              <p:cNvSpPr>
                <a:spLocks noChangeShapeType="1"/>
              </p:cNvSpPr>
              <p:nvPr/>
            </p:nvSpPr>
            <p:spPr bwMode="auto">
              <a:xfrm>
                <a:off x="956" y="3472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0" name="Rectangle 824"/>
              <p:cNvSpPr>
                <a:spLocks noChangeArrowheads="1"/>
              </p:cNvSpPr>
              <p:nvPr/>
            </p:nvSpPr>
            <p:spPr bwMode="auto">
              <a:xfrm>
                <a:off x="1084" y="3392"/>
                <a:ext cx="9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1" name="Line 825"/>
              <p:cNvSpPr>
                <a:spLocks noChangeShapeType="1"/>
              </p:cNvSpPr>
              <p:nvPr/>
            </p:nvSpPr>
            <p:spPr bwMode="auto">
              <a:xfrm flipV="1">
                <a:off x="1123" y="3401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2" name="Line 826"/>
              <p:cNvSpPr>
                <a:spLocks noChangeShapeType="1"/>
              </p:cNvSpPr>
              <p:nvPr/>
            </p:nvSpPr>
            <p:spPr bwMode="auto">
              <a:xfrm>
                <a:off x="1123" y="3427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3" name="Line 827"/>
              <p:cNvSpPr>
                <a:spLocks noChangeShapeType="1"/>
              </p:cNvSpPr>
              <p:nvPr/>
            </p:nvSpPr>
            <p:spPr bwMode="auto">
              <a:xfrm flipH="1">
                <a:off x="1093" y="3427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4" name="Line 828"/>
              <p:cNvSpPr>
                <a:spLocks noChangeShapeType="1"/>
              </p:cNvSpPr>
              <p:nvPr/>
            </p:nvSpPr>
            <p:spPr bwMode="auto">
              <a:xfrm>
                <a:off x="1123" y="3427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5" name="Rectangle 829"/>
              <p:cNvSpPr>
                <a:spLocks noChangeArrowheads="1"/>
              </p:cNvSpPr>
              <p:nvPr/>
            </p:nvSpPr>
            <p:spPr bwMode="auto">
              <a:xfrm>
                <a:off x="1239" y="3498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6" name="Line 830"/>
              <p:cNvSpPr>
                <a:spLocks noChangeShapeType="1"/>
              </p:cNvSpPr>
              <p:nvPr/>
            </p:nvSpPr>
            <p:spPr bwMode="auto">
              <a:xfrm flipV="1">
                <a:off x="1278" y="3506"/>
                <a:ext cx="2" cy="28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7" name="Line 831"/>
              <p:cNvSpPr>
                <a:spLocks noChangeShapeType="1"/>
              </p:cNvSpPr>
              <p:nvPr/>
            </p:nvSpPr>
            <p:spPr bwMode="auto">
              <a:xfrm>
                <a:off x="1278" y="3534"/>
                <a:ext cx="2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8" name="Line 832"/>
              <p:cNvSpPr>
                <a:spLocks noChangeShapeType="1"/>
              </p:cNvSpPr>
              <p:nvPr/>
            </p:nvSpPr>
            <p:spPr bwMode="auto">
              <a:xfrm flipH="1">
                <a:off x="1249" y="3534"/>
                <a:ext cx="29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49" name="Line 833"/>
              <p:cNvSpPr>
                <a:spLocks noChangeShapeType="1"/>
              </p:cNvSpPr>
              <p:nvPr/>
            </p:nvSpPr>
            <p:spPr bwMode="auto">
              <a:xfrm>
                <a:off x="1278" y="3534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0" name="Rectangle 834"/>
              <p:cNvSpPr>
                <a:spLocks noChangeArrowheads="1"/>
              </p:cNvSpPr>
              <p:nvPr/>
            </p:nvSpPr>
            <p:spPr bwMode="auto">
              <a:xfrm>
                <a:off x="2555" y="3436"/>
                <a:ext cx="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1" name="Line 835"/>
              <p:cNvSpPr>
                <a:spLocks noChangeShapeType="1"/>
              </p:cNvSpPr>
              <p:nvPr/>
            </p:nvSpPr>
            <p:spPr bwMode="auto">
              <a:xfrm flipV="1">
                <a:off x="2596" y="3445"/>
                <a:ext cx="1" cy="27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2" name="Line 836"/>
              <p:cNvSpPr>
                <a:spLocks noChangeShapeType="1"/>
              </p:cNvSpPr>
              <p:nvPr/>
            </p:nvSpPr>
            <p:spPr bwMode="auto">
              <a:xfrm>
                <a:off x="2596" y="3472"/>
                <a:ext cx="1" cy="26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3" name="Line 837"/>
              <p:cNvSpPr>
                <a:spLocks noChangeShapeType="1"/>
              </p:cNvSpPr>
              <p:nvPr/>
            </p:nvSpPr>
            <p:spPr bwMode="auto">
              <a:xfrm flipH="1">
                <a:off x="2565" y="3472"/>
                <a:ext cx="31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4" name="Line 838"/>
              <p:cNvSpPr>
                <a:spLocks noChangeShapeType="1"/>
              </p:cNvSpPr>
              <p:nvPr/>
            </p:nvSpPr>
            <p:spPr bwMode="auto">
              <a:xfrm>
                <a:off x="2596" y="3472"/>
                <a:ext cx="28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5" name="Rectangle 839"/>
              <p:cNvSpPr>
                <a:spLocks noChangeArrowheads="1"/>
              </p:cNvSpPr>
              <p:nvPr/>
            </p:nvSpPr>
            <p:spPr bwMode="auto">
              <a:xfrm>
                <a:off x="625" y="3009"/>
                <a:ext cx="39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6" name="Rectangle 840"/>
              <p:cNvSpPr>
                <a:spLocks noChangeArrowheads="1"/>
              </p:cNvSpPr>
              <p:nvPr/>
            </p:nvSpPr>
            <p:spPr bwMode="auto">
              <a:xfrm>
                <a:off x="664" y="3436"/>
                <a:ext cx="39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7" name="Rectangle 841"/>
              <p:cNvSpPr>
                <a:spLocks noChangeArrowheads="1"/>
              </p:cNvSpPr>
              <p:nvPr/>
            </p:nvSpPr>
            <p:spPr bwMode="auto">
              <a:xfrm>
                <a:off x="703" y="3506"/>
                <a:ext cx="39" cy="19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8" name="Rectangle 842"/>
              <p:cNvSpPr>
                <a:spLocks noChangeArrowheads="1"/>
              </p:cNvSpPr>
              <p:nvPr/>
            </p:nvSpPr>
            <p:spPr bwMode="auto">
              <a:xfrm>
                <a:off x="790" y="3525"/>
                <a:ext cx="40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59" name="Rectangle 843"/>
              <p:cNvSpPr>
                <a:spLocks noChangeArrowheads="1"/>
              </p:cNvSpPr>
              <p:nvPr/>
            </p:nvSpPr>
            <p:spPr bwMode="auto">
              <a:xfrm>
                <a:off x="956" y="3597"/>
                <a:ext cx="40" cy="16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60" name="Rectangle 844"/>
              <p:cNvSpPr>
                <a:spLocks noChangeArrowheads="1"/>
              </p:cNvSpPr>
              <p:nvPr/>
            </p:nvSpPr>
            <p:spPr bwMode="auto">
              <a:xfrm>
                <a:off x="1123" y="3551"/>
                <a:ext cx="39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61" name="Rectangle 845"/>
              <p:cNvSpPr>
                <a:spLocks noChangeArrowheads="1"/>
              </p:cNvSpPr>
              <p:nvPr/>
            </p:nvSpPr>
            <p:spPr bwMode="auto">
              <a:xfrm>
                <a:off x="1278" y="3623"/>
                <a:ext cx="40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62" name="Rectangle 846"/>
              <p:cNvSpPr>
                <a:spLocks noChangeArrowheads="1"/>
              </p:cNvSpPr>
              <p:nvPr/>
            </p:nvSpPr>
            <p:spPr bwMode="auto">
              <a:xfrm>
                <a:off x="2596" y="3765"/>
                <a:ext cx="38" cy="18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63" name="Rectangle 847"/>
              <p:cNvSpPr>
                <a:spLocks noChangeArrowheads="1"/>
              </p:cNvSpPr>
              <p:nvPr/>
            </p:nvSpPr>
            <p:spPr bwMode="auto">
              <a:xfrm>
                <a:off x="594" y="4148"/>
                <a:ext cx="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0</a:t>
                </a:r>
                <a:endParaRPr lang="fr-FR" altLang="fr-FR" sz="1600"/>
              </a:p>
            </p:txBody>
          </p:sp>
          <p:sp>
            <p:nvSpPr>
              <p:cNvPr id="291664" name="Rectangle 848"/>
              <p:cNvSpPr>
                <a:spLocks noChangeArrowheads="1"/>
              </p:cNvSpPr>
              <p:nvPr/>
            </p:nvSpPr>
            <p:spPr bwMode="auto">
              <a:xfrm>
                <a:off x="1005" y="4148"/>
                <a:ext cx="7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5</a:t>
                </a:r>
                <a:endParaRPr lang="fr-FR" altLang="fr-FR" sz="1600"/>
              </a:p>
            </p:txBody>
          </p:sp>
          <p:sp>
            <p:nvSpPr>
              <p:cNvPr id="291665" name="Rectangle 849"/>
              <p:cNvSpPr>
                <a:spLocks noChangeArrowheads="1"/>
              </p:cNvSpPr>
              <p:nvPr/>
            </p:nvSpPr>
            <p:spPr bwMode="auto">
              <a:xfrm>
                <a:off x="1385" y="4148"/>
                <a:ext cx="151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10</a:t>
                </a:r>
                <a:endParaRPr lang="fr-FR" altLang="fr-FR" sz="1600"/>
              </a:p>
            </p:txBody>
          </p:sp>
          <p:sp>
            <p:nvSpPr>
              <p:cNvPr id="291666" name="Rectangle 850"/>
              <p:cNvSpPr>
                <a:spLocks noChangeArrowheads="1"/>
              </p:cNvSpPr>
              <p:nvPr/>
            </p:nvSpPr>
            <p:spPr bwMode="auto">
              <a:xfrm>
                <a:off x="1797" y="4148"/>
                <a:ext cx="15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15</a:t>
                </a:r>
                <a:endParaRPr lang="fr-FR" altLang="fr-FR" sz="1600"/>
              </a:p>
            </p:txBody>
          </p:sp>
          <p:sp>
            <p:nvSpPr>
              <p:cNvPr id="291667" name="Rectangle 851"/>
              <p:cNvSpPr>
                <a:spLocks noChangeArrowheads="1"/>
              </p:cNvSpPr>
              <p:nvPr/>
            </p:nvSpPr>
            <p:spPr bwMode="auto">
              <a:xfrm>
                <a:off x="2205" y="4148"/>
                <a:ext cx="15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fr-FR" sz="1600">
                    <a:solidFill>
                      <a:srgbClr val="000000"/>
                    </a:solidFill>
                  </a:rPr>
                  <a:t>20</a:t>
                </a:r>
                <a:endParaRPr lang="fr-FR" altLang="fr-FR" sz="1600"/>
              </a:p>
            </p:txBody>
          </p:sp>
          <p:grpSp>
            <p:nvGrpSpPr>
              <p:cNvPr id="291670" name="Group 854"/>
              <p:cNvGrpSpPr>
                <a:grpSpLocks/>
              </p:cNvGrpSpPr>
              <p:nvPr/>
            </p:nvGrpSpPr>
            <p:grpSpPr bwMode="auto">
              <a:xfrm>
                <a:off x="263" y="2667"/>
                <a:ext cx="394" cy="1546"/>
                <a:chOff x="54" y="259"/>
                <a:chExt cx="346" cy="1483"/>
              </a:xfrm>
            </p:grpSpPr>
            <p:sp>
              <p:nvSpPr>
                <p:cNvPr id="291671" name="Line 855"/>
                <p:cNvSpPr>
                  <a:spLocks noChangeShapeType="1"/>
                </p:cNvSpPr>
                <p:nvPr/>
              </p:nvSpPr>
              <p:spPr bwMode="auto">
                <a:xfrm rot="-2700000">
                  <a:off x="107" y="1513"/>
                  <a:ext cx="15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1672" name="Line 856"/>
                <p:cNvSpPr>
                  <a:spLocks noChangeShapeType="1"/>
                </p:cNvSpPr>
                <p:nvPr/>
              </p:nvSpPr>
              <p:spPr bwMode="auto">
                <a:xfrm rot="-2700000">
                  <a:off x="195" y="1532"/>
                  <a:ext cx="15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1673" name="Text Box 857"/>
                <p:cNvSpPr txBox="1">
                  <a:spLocks noChangeArrowheads="1"/>
                </p:cNvSpPr>
                <p:nvPr/>
              </p:nvSpPr>
              <p:spPr bwMode="auto">
                <a:xfrm>
                  <a:off x="65" y="259"/>
                  <a:ext cx="329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10</a:t>
                  </a:r>
                </a:p>
              </p:txBody>
            </p:sp>
            <p:sp>
              <p:nvSpPr>
                <p:cNvPr id="291674" name="Text Box 858"/>
                <p:cNvSpPr txBox="1">
                  <a:spLocks noChangeArrowheads="1"/>
                </p:cNvSpPr>
                <p:nvPr/>
              </p:nvSpPr>
              <p:spPr bwMode="auto">
                <a:xfrm>
                  <a:off x="55" y="461"/>
                  <a:ext cx="107" cy="1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600" baseline="30000"/>
                </a:p>
              </p:txBody>
            </p:sp>
            <p:sp>
              <p:nvSpPr>
                <p:cNvPr id="291675" name="Text Box 859"/>
                <p:cNvSpPr txBox="1">
                  <a:spLocks noChangeArrowheads="1"/>
                </p:cNvSpPr>
                <p:nvPr/>
              </p:nvSpPr>
              <p:spPr bwMode="auto">
                <a:xfrm>
                  <a:off x="71" y="576"/>
                  <a:ext cx="284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8</a:t>
                  </a:r>
                </a:p>
              </p:txBody>
            </p:sp>
            <p:sp>
              <p:nvSpPr>
                <p:cNvPr id="291676" name="Text Box 860"/>
                <p:cNvSpPr txBox="1">
                  <a:spLocks noChangeArrowheads="1"/>
                </p:cNvSpPr>
                <p:nvPr/>
              </p:nvSpPr>
              <p:spPr bwMode="auto">
                <a:xfrm>
                  <a:off x="55" y="777"/>
                  <a:ext cx="107" cy="1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600" baseline="30000"/>
                </a:p>
              </p:txBody>
            </p:sp>
            <p:sp>
              <p:nvSpPr>
                <p:cNvPr id="291677" name="Text Box 861"/>
                <p:cNvSpPr txBox="1">
                  <a:spLocks noChangeArrowheads="1"/>
                </p:cNvSpPr>
                <p:nvPr/>
              </p:nvSpPr>
              <p:spPr bwMode="auto">
                <a:xfrm>
                  <a:off x="71" y="895"/>
                  <a:ext cx="284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6</a:t>
                  </a:r>
                </a:p>
              </p:txBody>
            </p:sp>
            <p:sp>
              <p:nvSpPr>
                <p:cNvPr id="291678" name="Text Box 862"/>
                <p:cNvSpPr txBox="1">
                  <a:spLocks noChangeArrowheads="1"/>
                </p:cNvSpPr>
                <p:nvPr/>
              </p:nvSpPr>
              <p:spPr bwMode="auto">
                <a:xfrm>
                  <a:off x="54" y="1094"/>
                  <a:ext cx="107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600" baseline="30000"/>
                </a:p>
              </p:txBody>
            </p:sp>
            <p:sp>
              <p:nvSpPr>
                <p:cNvPr id="291679" name="Text Box 863"/>
                <p:cNvSpPr txBox="1">
                  <a:spLocks noChangeArrowheads="1"/>
                </p:cNvSpPr>
                <p:nvPr/>
              </p:nvSpPr>
              <p:spPr bwMode="auto">
                <a:xfrm>
                  <a:off x="71" y="1210"/>
                  <a:ext cx="284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4</a:t>
                  </a:r>
                </a:p>
              </p:txBody>
            </p:sp>
            <p:sp>
              <p:nvSpPr>
                <p:cNvPr id="291680" name="Text Box 864"/>
                <p:cNvSpPr txBox="1">
                  <a:spLocks noChangeArrowheads="1"/>
                </p:cNvSpPr>
                <p:nvPr/>
              </p:nvSpPr>
              <p:spPr bwMode="auto">
                <a:xfrm>
                  <a:off x="71" y="1388"/>
                  <a:ext cx="329" cy="1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 altLang="fr-FR" sz="1600" baseline="30000"/>
                </a:p>
              </p:txBody>
            </p:sp>
            <p:sp>
              <p:nvSpPr>
                <p:cNvPr id="291681" name="Text Box 865"/>
                <p:cNvSpPr txBox="1">
                  <a:spLocks noChangeArrowheads="1"/>
                </p:cNvSpPr>
                <p:nvPr/>
              </p:nvSpPr>
              <p:spPr bwMode="auto">
                <a:xfrm>
                  <a:off x="71" y="1528"/>
                  <a:ext cx="284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600"/>
                    <a:t>10</a:t>
                  </a:r>
                  <a:r>
                    <a:rPr lang="fr-FR" altLang="fr-FR" sz="1600" baseline="30000"/>
                    <a:t>2</a:t>
                  </a:r>
                </a:p>
              </p:txBody>
            </p:sp>
          </p:grpSp>
        </p:grpSp>
      </p:grpSp>
      <p:sp>
        <p:nvSpPr>
          <p:cNvPr id="291682" name="Rectangle 866"/>
          <p:cNvSpPr>
            <a:spLocks noChangeArrowheads="1"/>
          </p:cNvSpPr>
          <p:nvPr/>
        </p:nvSpPr>
        <p:spPr bwMode="auto">
          <a:xfrm rot="16200000">
            <a:off x="-455030" y="2913809"/>
            <a:ext cx="2236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sz="2000" b="1" dirty="0" err="1" smtClean="0">
                <a:solidFill>
                  <a:srgbClr val="000000"/>
                </a:solidFill>
              </a:rPr>
              <a:t>Bacteria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(CFU/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mL</a:t>
            </a:r>
            <a:r>
              <a:rPr lang="fr-FR" altLang="fr-FR" sz="2000" b="1" dirty="0">
                <a:solidFill>
                  <a:srgbClr val="000000"/>
                </a:solidFill>
              </a:rPr>
              <a:t>)</a:t>
            </a:r>
            <a:endParaRPr lang="fr-FR" altLang="fr-FR" sz="2000" b="1" dirty="0"/>
          </a:p>
        </p:txBody>
      </p:sp>
      <p:sp>
        <p:nvSpPr>
          <p:cNvPr id="291691" name="Rectangle 875"/>
          <p:cNvSpPr>
            <a:spLocks noChangeArrowheads="1"/>
          </p:cNvSpPr>
          <p:nvPr/>
        </p:nvSpPr>
        <p:spPr bwMode="auto">
          <a:xfrm>
            <a:off x="5677976" y="3420121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</a:rPr>
              <a:t>0</a:t>
            </a:r>
            <a:endParaRPr lang="fr-FR" altLang="fr-FR"/>
          </a:p>
        </p:txBody>
      </p:sp>
      <p:sp>
        <p:nvSpPr>
          <p:cNvPr id="291694" name="Rectangle 878"/>
          <p:cNvSpPr>
            <a:spLocks noChangeArrowheads="1"/>
          </p:cNvSpPr>
          <p:nvPr/>
        </p:nvSpPr>
        <p:spPr bwMode="auto">
          <a:xfrm>
            <a:off x="5677976" y="3705871"/>
            <a:ext cx="1011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</a:rPr>
              <a:t>0.5x </a:t>
            </a:r>
            <a:r>
              <a:rPr lang="fr-FR" altLang="fr-FR" dirty="0" smtClean="0">
                <a:solidFill>
                  <a:srgbClr val="000000"/>
                </a:solidFill>
              </a:rPr>
              <a:t>MIC</a:t>
            </a:r>
            <a:endParaRPr lang="fr-FR" altLang="fr-FR" dirty="0"/>
          </a:p>
        </p:txBody>
      </p:sp>
      <p:sp>
        <p:nvSpPr>
          <p:cNvPr id="291697" name="Rectangle 881"/>
          <p:cNvSpPr>
            <a:spLocks noChangeArrowheads="1"/>
          </p:cNvSpPr>
          <p:nvPr/>
        </p:nvSpPr>
        <p:spPr bwMode="auto">
          <a:xfrm>
            <a:off x="5677976" y="4017021"/>
            <a:ext cx="30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</a:rPr>
              <a:t>1x </a:t>
            </a:r>
            <a:endParaRPr lang="fr-FR" altLang="fr-FR" dirty="0"/>
          </a:p>
        </p:txBody>
      </p:sp>
      <p:sp>
        <p:nvSpPr>
          <p:cNvPr id="291704" name="Rectangle 888"/>
          <p:cNvSpPr>
            <a:spLocks noChangeArrowheads="1"/>
          </p:cNvSpPr>
          <p:nvPr/>
        </p:nvSpPr>
        <p:spPr bwMode="auto">
          <a:xfrm>
            <a:off x="5681151" y="4296421"/>
            <a:ext cx="952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2x</a:t>
            </a:r>
            <a:endParaRPr lang="fr-FR" altLang="fr-FR" dirty="0"/>
          </a:p>
        </p:txBody>
      </p:sp>
      <p:sp>
        <p:nvSpPr>
          <p:cNvPr id="291713" name="Rectangle 897"/>
          <p:cNvSpPr>
            <a:spLocks noChangeArrowheads="1"/>
          </p:cNvSpPr>
          <p:nvPr/>
        </p:nvSpPr>
        <p:spPr bwMode="auto">
          <a:xfrm>
            <a:off x="5677976" y="4615510"/>
            <a:ext cx="243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4x</a:t>
            </a:r>
            <a:endParaRPr lang="fr-FR" altLang="fr-FR" dirty="0"/>
          </a:p>
        </p:txBody>
      </p:sp>
      <p:sp>
        <p:nvSpPr>
          <p:cNvPr id="291716" name="Rectangle 900"/>
          <p:cNvSpPr>
            <a:spLocks noChangeArrowheads="1"/>
          </p:cNvSpPr>
          <p:nvPr/>
        </p:nvSpPr>
        <p:spPr bwMode="auto">
          <a:xfrm>
            <a:off x="5677976" y="4915546"/>
            <a:ext cx="243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8x</a:t>
            </a:r>
            <a:endParaRPr lang="fr-FR" altLang="fr-FR" dirty="0"/>
          </a:p>
        </p:txBody>
      </p:sp>
      <p:sp>
        <p:nvSpPr>
          <p:cNvPr id="291723" name="Rectangle 907"/>
          <p:cNvSpPr>
            <a:spLocks noChangeArrowheads="1"/>
          </p:cNvSpPr>
          <p:nvPr/>
        </p:nvSpPr>
        <p:spPr bwMode="auto">
          <a:xfrm>
            <a:off x="5677976" y="5213996"/>
            <a:ext cx="436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</a:rPr>
              <a:t>16x </a:t>
            </a:r>
            <a:endParaRPr lang="fr-FR" altLang="fr-FR" dirty="0"/>
          </a:p>
        </p:txBody>
      </p:sp>
      <p:grpSp>
        <p:nvGrpSpPr>
          <p:cNvPr id="291727" name="Group 911"/>
          <p:cNvGrpSpPr>
            <a:grpSpLocks/>
          </p:cNvGrpSpPr>
          <p:nvPr/>
        </p:nvGrpSpPr>
        <p:grpSpPr bwMode="auto">
          <a:xfrm>
            <a:off x="5058852" y="3497909"/>
            <a:ext cx="563563" cy="2178050"/>
            <a:chOff x="3931" y="2976"/>
            <a:chExt cx="359" cy="1146"/>
          </a:xfrm>
        </p:grpSpPr>
        <p:sp>
          <p:nvSpPr>
            <p:cNvPr id="291689" name="Line 873"/>
            <p:cNvSpPr>
              <a:spLocks noChangeShapeType="1"/>
            </p:cNvSpPr>
            <p:nvPr/>
          </p:nvSpPr>
          <p:spPr bwMode="auto">
            <a:xfrm>
              <a:off x="3931" y="3014"/>
              <a:ext cx="359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90" name="Freeform 874"/>
            <p:cNvSpPr>
              <a:spLocks/>
            </p:cNvSpPr>
            <p:nvPr/>
          </p:nvSpPr>
          <p:spPr bwMode="auto">
            <a:xfrm>
              <a:off x="4059" y="2976"/>
              <a:ext cx="80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692" name="Line 876"/>
            <p:cNvSpPr>
              <a:spLocks noChangeShapeType="1"/>
            </p:cNvSpPr>
            <p:nvPr/>
          </p:nvSpPr>
          <p:spPr bwMode="auto">
            <a:xfrm>
              <a:off x="3931" y="3171"/>
              <a:ext cx="359" cy="1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93" name="Rectangle 877"/>
            <p:cNvSpPr>
              <a:spLocks noChangeArrowheads="1"/>
            </p:cNvSpPr>
            <p:nvPr/>
          </p:nvSpPr>
          <p:spPr bwMode="auto">
            <a:xfrm>
              <a:off x="4064" y="3146"/>
              <a:ext cx="80" cy="5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695" name="Line 879"/>
            <p:cNvSpPr>
              <a:spLocks noChangeShapeType="1"/>
            </p:cNvSpPr>
            <p:nvPr/>
          </p:nvSpPr>
          <p:spPr bwMode="auto">
            <a:xfrm>
              <a:off x="3931" y="3328"/>
              <a:ext cx="35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96" name="Freeform 880"/>
            <p:cNvSpPr>
              <a:spLocks/>
            </p:cNvSpPr>
            <p:nvPr/>
          </p:nvSpPr>
          <p:spPr bwMode="auto">
            <a:xfrm>
              <a:off x="4064" y="3303"/>
              <a:ext cx="80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698" name="Line 882"/>
            <p:cNvSpPr>
              <a:spLocks noChangeShapeType="1"/>
            </p:cNvSpPr>
            <p:nvPr/>
          </p:nvSpPr>
          <p:spPr bwMode="auto">
            <a:xfrm>
              <a:off x="3931" y="3485"/>
              <a:ext cx="359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99" name="Rectangle 883"/>
            <p:cNvSpPr>
              <a:spLocks noChangeArrowheads="1"/>
            </p:cNvSpPr>
            <p:nvPr/>
          </p:nvSpPr>
          <p:spPr bwMode="auto">
            <a:xfrm>
              <a:off x="4051" y="3452"/>
              <a:ext cx="13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0" name="Line 884"/>
            <p:cNvSpPr>
              <a:spLocks noChangeShapeType="1"/>
            </p:cNvSpPr>
            <p:nvPr/>
          </p:nvSpPr>
          <p:spPr bwMode="auto">
            <a:xfrm flipH="1" flipV="1">
              <a:off x="4064" y="3460"/>
              <a:ext cx="4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1" name="Line 885"/>
            <p:cNvSpPr>
              <a:spLocks noChangeShapeType="1"/>
            </p:cNvSpPr>
            <p:nvPr/>
          </p:nvSpPr>
          <p:spPr bwMode="auto">
            <a:xfrm>
              <a:off x="4104" y="3485"/>
              <a:ext cx="4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2" name="Line 886"/>
            <p:cNvSpPr>
              <a:spLocks noChangeShapeType="1"/>
            </p:cNvSpPr>
            <p:nvPr/>
          </p:nvSpPr>
          <p:spPr bwMode="auto">
            <a:xfrm flipH="1">
              <a:off x="4064" y="3485"/>
              <a:ext cx="4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3" name="Line 887"/>
            <p:cNvSpPr>
              <a:spLocks noChangeShapeType="1"/>
            </p:cNvSpPr>
            <p:nvPr/>
          </p:nvSpPr>
          <p:spPr bwMode="auto">
            <a:xfrm flipV="1">
              <a:off x="4104" y="3460"/>
              <a:ext cx="40" cy="2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5" name="Line 889"/>
            <p:cNvSpPr>
              <a:spLocks noChangeShapeType="1"/>
            </p:cNvSpPr>
            <p:nvPr/>
          </p:nvSpPr>
          <p:spPr bwMode="auto">
            <a:xfrm>
              <a:off x="3931" y="3642"/>
              <a:ext cx="359" cy="1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6" name="Rectangle 890"/>
            <p:cNvSpPr>
              <a:spLocks noChangeArrowheads="1"/>
            </p:cNvSpPr>
            <p:nvPr/>
          </p:nvSpPr>
          <p:spPr bwMode="auto">
            <a:xfrm>
              <a:off x="4051" y="3609"/>
              <a:ext cx="13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7" name="Line 891"/>
            <p:cNvSpPr>
              <a:spLocks noChangeShapeType="1"/>
            </p:cNvSpPr>
            <p:nvPr/>
          </p:nvSpPr>
          <p:spPr bwMode="auto">
            <a:xfrm flipH="1" flipV="1">
              <a:off x="4064" y="3618"/>
              <a:ext cx="40" cy="2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8" name="Line 892"/>
            <p:cNvSpPr>
              <a:spLocks noChangeShapeType="1"/>
            </p:cNvSpPr>
            <p:nvPr/>
          </p:nvSpPr>
          <p:spPr bwMode="auto">
            <a:xfrm>
              <a:off x="4104" y="3642"/>
              <a:ext cx="4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09" name="Line 893"/>
            <p:cNvSpPr>
              <a:spLocks noChangeShapeType="1"/>
            </p:cNvSpPr>
            <p:nvPr/>
          </p:nvSpPr>
          <p:spPr bwMode="auto">
            <a:xfrm flipH="1">
              <a:off x="4064" y="3642"/>
              <a:ext cx="40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0" name="Line 894"/>
            <p:cNvSpPr>
              <a:spLocks noChangeShapeType="1"/>
            </p:cNvSpPr>
            <p:nvPr/>
          </p:nvSpPr>
          <p:spPr bwMode="auto">
            <a:xfrm flipV="1">
              <a:off x="4104" y="3618"/>
              <a:ext cx="40" cy="2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1" name="Line 895"/>
            <p:cNvSpPr>
              <a:spLocks noChangeShapeType="1"/>
            </p:cNvSpPr>
            <p:nvPr/>
          </p:nvSpPr>
          <p:spPr bwMode="auto">
            <a:xfrm flipV="1">
              <a:off x="4104" y="3618"/>
              <a:ext cx="2" cy="2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2" name="Line 896"/>
            <p:cNvSpPr>
              <a:spLocks noChangeShapeType="1"/>
            </p:cNvSpPr>
            <p:nvPr/>
          </p:nvSpPr>
          <p:spPr bwMode="auto">
            <a:xfrm>
              <a:off x="4104" y="3642"/>
              <a:ext cx="2" cy="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4" name="Line 898"/>
            <p:cNvSpPr>
              <a:spLocks noChangeShapeType="1"/>
            </p:cNvSpPr>
            <p:nvPr/>
          </p:nvSpPr>
          <p:spPr bwMode="auto">
            <a:xfrm>
              <a:off x="3931" y="3800"/>
              <a:ext cx="359" cy="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5" name="Oval 899"/>
            <p:cNvSpPr>
              <a:spLocks noChangeArrowheads="1"/>
            </p:cNvSpPr>
            <p:nvPr/>
          </p:nvSpPr>
          <p:spPr bwMode="auto">
            <a:xfrm>
              <a:off x="4064" y="3775"/>
              <a:ext cx="80" cy="49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717" name="Line 901"/>
            <p:cNvSpPr>
              <a:spLocks noChangeShapeType="1"/>
            </p:cNvSpPr>
            <p:nvPr/>
          </p:nvSpPr>
          <p:spPr bwMode="auto">
            <a:xfrm>
              <a:off x="3931" y="3957"/>
              <a:ext cx="359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8" name="Rectangle 902"/>
            <p:cNvSpPr>
              <a:spLocks noChangeArrowheads="1"/>
            </p:cNvSpPr>
            <p:nvPr/>
          </p:nvSpPr>
          <p:spPr bwMode="auto">
            <a:xfrm>
              <a:off x="4051" y="3924"/>
              <a:ext cx="13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19" name="Line 903"/>
            <p:cNvSpPr>
              <a:spLocks noChangeShapeType="1"/>
            </p:cNvSpPr>
            <p:nvPr/>
          </p:nvSpPr>
          <p:spPr bwMode="auto">
            <a:xfrm flipV="1">
              <a:off x="4104" y="3932"/>
              <a:ext cx="2" cy="25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0" name="Line 904"/>
            <p:cNvSpPr>
              <a:spLocks noChangeShapeType="1"/>
            </p:cNvSpPr>
            <p:nvPr/>
          </p:nvSpPr>
          <p:spPr bwMode="auto">
            <a:xfrm>
              <a:off x="4104" y="3957"/>
              <a:ext cx="2" cy="24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1" name="Line 905"/>
            <p:cNvSpPr>
              <a:spLocks noChangeShapeType="1"/>
            </p:cNvSpPr>
            <p:nvPr/>
          </p:nvSpPr>
          <p:spPr bwMode="auto">
            <a:xfrm flipH="1">
              <a:off x="4064" y="3957"/>
              <a:ext cx="40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2" name="Line 906"/>
            <p:cNvSpPr>
              <a:spLocks noChangeShapeType="1"/>
            </p:cNvSpPr>
            <p:nvPr/>
          </p:nvSpPr>
          <p:spPr bwMode="auto">
            <a:xfrm>
              <a:off x="4104" y="3957"/>
              <a:ext cx="40" cy="1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4" name="Line 908"/>
            <p:cNvSpPr>
              <a:spLocks noChangeShapeType="1"/>
            </p:cNvSpPr>
            <p:nvPr/>
          </p:nvSpPr>
          <p:spPr bwMode="auto">
            <a:xfrm>
              <a:off x="3931" y="4114"/>
              <a:ext cx="359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25" name="Rectangle 909"/>
            <p:cNvSpPr>
              <a:spLocks noChangeArrowheads="1"/>
            </p:cNvSpPr>
            <p:nvPr/>
          </p:nvSpPr>
          <p:spPr bwMode="auto">
            <a:xfrm>
              <a:off x="4104" y="4106"/>
              <a:ext cx="53" cy="1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1726" name="Rectangle 910"/>
          <p:cNvSpPr>
            <a:spLocks noChangeArrowheads="1"/>
          </p:cNvSpPr>
          <p:nvPr/>
        </p:nvSpPr>
        <p:spPr bwMode="auto">
          <a:xfrm>
            <a:off x="5677976" y="5514035"/>
            <a:ext cx="371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32x</a:t>
            </a:r>
            <a:endParaRPr lang="fr-FR" altLang="fr-FR" dirty="0"/>
          </a:p>
        </p:txBody>
      </p:sp>
      <p:sp>
        <p:nvSpPr>
          <p:cNvPr id="291734" name="Text Box 918"/>
          <p:cNvSpPr txBox="1">
            <a:spLocks noChangeArrowheads="1"/>
          </p:cNvSpPr>
          <p:nvPr/>
        </p:nvSpPr>
        <p:spPr bwMode="auto">
          <a:xfrm>
            <a:off x="6919401" y="3705871"/>
            <a:ext cx="2376488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400" b="1" dirty="0" err="1" smtClean="0">
                <a:solidFill>
                  <a:srgbClr val="FF0000"/>
                </a:solidFill>
              </a:rPr>
              <a:t>Calculation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 of the global </a:t>
            </a:r>
            <a:r>
              <a:rPr lang="fr-FR" altLang="fr-FR" sz="2400" b="1" dirty="0" err="1" smtClean="0">
                <a:solidFill>
                  <a:srgbClr val="FF0000"/>
                </a:solidFill>
              </a:rPr>
              <a:t>effect</a:t>
            </a:r>
            <a:endParaRPr lang="fr-FR" altLang="fr-FR" sz="2400" dirty="0">
              <a:solidFill>
                <a:srgbClr val="FF0000"/>
              </a:solidFill>
            </a:endParaRPr>
          </a:p>
        </p:txBody>
      </p:sp>
      <p:sp>
        <p:nvSpPr>
          <p:cNvPr id="291740" name="Rectangle 924"/>
          <p:cNvSpPr>
            <a:spLocks noChangeArrowheads="1"/>
          </p:cNvSpPr>
          <p:nvPr/>
        </p:nvSpPr>
        <p:spPr bwMode="auto">
          <a:xfrm>
            <a:off x="4039677" y="2943872"/>
            <a:ext cx="7025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sz="1600" dirty="0" err="1" smtClean="0">
                <a:solidFill>
                  <a:srgbClr val="000000"/>
                </a:solidFill>
              </a:rPr>
              <a:t>Timr</a:t>
            </a:r>
            <a:r>
              <a:rPr lang="fr-FR" altLang="fr-FR" sz="1600" dirty="0" smtClean="0">
                <a:solidFill>
                  <a:srgbClr val="000000"/>
                </a:solidFill>
              </a:rPr>
              <a:t> </a:t>
            </a:r>
            <a:r>
              <a:rPr lang="fr-FR" altLang="fr-FR" sz="1600" dirty="0">
                <a:solidFill>
                  <a:srgbClr val="000000"/>
                </a:solidFill>
              </a:rPr>
              <a:t>(h</a:t>
            </a:r>
            <a:r>
              <a:rPr lang="fr-FR" altLang="fr-FR" sz="1400" dirty="0">
                <a:solidFill>
                  <a:srgbClr val="000000"/>
                </a:solidFill>
              </a:rPr>
              <a:t>)</a:t>
            </a: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8244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7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8"/>
          <p:cNvSpPr>
            <a:spLocks noChangeArrowheads="1"/>
          </p:cNvSpPr>
          <p:nvPr/>
        </p:nvSpPr>
        <p:spPr bwMode="auto">
          <a:xfrm>
            <a:off x="3145201" y="2641076"/>
            <a:ext cx="9791700" cy="527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91" name="Rectangle 3"/>
          <p:cNvSpPr>
            <a:spLocks noChangeArrowheads="1"/>
          </p:cNvSpPr>
          <p:nvPr/>
        </p:nvSpPr>
        <p:spPr bwMode="auto">
          <a:xfrm>
            <a:off x="711335" y="237647"/>
            <a:ext cx="8394565" cy="763286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Quantification </a:t>
            </a:r>
            <a:r>
              <a:rPr lang="fi-FI" altLang="fr-FR" sz="3600" dirty="0">
                <a:solidFill>
                  <a:srgbClr val="C00000"/>
                </a:solidFill>
              </a:rPr>
              <a:t>of bacterial killing  </a:t>
            </a:r>
          </a:p>
        </p:txBody>
      </p:sp>
      <p:sp>
        <p:nvSpPr>
          <p:cNvPr id="105" name="Text Box 90"/>
          <p:cNvSpPr txBox="1">
            <a:spLocks noChangeArrowheads="1"/>
          </p:cNvSpPr>
          <p:nvPr/>
        </p:nvSpPr>
        <p:spPr bwMode="auto">
          <a:xfrm>
            <a:off x="7025091" y="1369460"/>
            <a:ext cx="15953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err="1" smtClean="0"/>
              <a:t>Low</a:t>
            </a:r>
            <a:r>
              <a:rPr lang="fr-FR" altLang="fr-FR" dirty="0" smtClean="0"/>
              <a:t> </a:t>
            </a:r>
            <a:r>
              <a:rPr lang="fr-FR" altLang="fr-FR" dirty="0"/>
              <a:t>inoculum</a:t>
            </a:r>
          </a:p>
        </p:txBody>
      </p:sp>
      <p:sp>
        <p:nvSpPr>
          <p:cNvPr id="106" name="Text Box 91"/>
          <p:cNvSpPr txBox="1">
            <a:spLocks noChangeArrowheads="1"/>
          </p:cNvSpPr>
          <p:nvPr/>
        </p:nvSpPr>
        <p:spPr bwMode="auto">
          <a:xfrm>
            <a:off x="7025091" y="2161623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smtClean="0"/>
              <a:t>High </a:t>
            </a:r>
            <a:r>
              <a:rPr lang="fr-FR" altLang="fr-FR" dirty="0"/>
              <a:t>inoculum</a:t>
            </a:r>
          </a:p>
        </p:txBody>
      </p:sp>
      <p:sp>
        <p:nvSpPr>
          <p:cNvPr id="107" name="Text Box 92"/>
          <p:cNvSpPr txBox="1">
            <a:spLocks noChangeArrowheads="1"/>
          </p:cNvSpPr>
          <p:nvPr/>
        </p:nvSpPr>
        <p:spPr bwMode="auto">
          <a:xfrm>
            <a:off x="7025091" y="1764748"/>
            <a:ext cx="1992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smtClean="0"/>
              <a:t>Medium inoculum</a:t>
            </a:r>
            <a:endParaRPr lang="fr-FR" altLang="fr-FR" dirty="0"/>
          </a:p>
        </p:txBody>
      </p:sp>
      <p:sp>
        <p:nvSpPr>
          <p:cNvPr id="108" name="Line 93"/>
          <p:cNvSpPr>
            <a:spLocks noChangeShapeType="1"/>
          </p:cNvSpPr>
          <p:nvPr/>
        </p:nvSpPr>
        <p:spPr bwMode="auto">
          <a:xfrm flipV="1">
            <a:off x="6520266" y="2374347"/>
            <a:ext cx="3603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AutoShape 94"/>
          <p:cNvSpPr>
            <a:spLocks noChangeArrowheads="1"/>
          </p:cNvSpPr>
          <p:nvPr/>
        </p:nvSpPr>
        <p:spPr bwMode="auto">
          <a:xfrm>
            <a:off x="6601229" y="1486935"/>
            <a:ext cx="144463" cy="144462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" name="Rectangle 95"/>
          <p:cNvSpPr>
            <a:spLocks noChangeArrowheads="1"/>
          </p:cNvSpPr>
          <p:nvPr/>
        </p:nvSpPr>
        <p:spPr bwMode="auto">
          <a:xfrm>
            <a:off x="6593291" y="1910798"/>
            <a:ext cx="144462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1" name="AutoShape 96"/>
          <p:cNvSpPr>
            <a:spLocks noChangeArrowheads="1"/>
          </p:cNvSpPr>
          <p:nvPr/>
        </p:nvSpPr>
        <p:spPr bwMode="auto">
          <a:xfrm>
            <a:off x="6617104" y="2304498"/>
            <a:ext cx="142875" cy="1444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" name="Line 97"/>
          <p:cNvSpPr>
            <a:spLocks noChangeShapeType="1"/>
          </p:cNvSpPr>
          <p:nvPr/>
        </p:nvSpPr>
        <p:spPr bwMode="auto">
          <a:xfrm flipV="1">
            <a:off x="6448828" y="1991760"/>
            <a:ext cx="431800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Line 98"/>
          <p:cNvSpPr>
            <a:spLocks noChangeShapeType="1"/>
          </p:cNvSpPr>
          <p:nvPr/>
        </p:nvSpPr>
        <p:spPr bwMode="auto">
          <a:xfrm>
            <a:off x="6448828" y="156313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20" name="Groupe 119"/>
          <p:cNvGrpSpPr/>
          <p:nvPr/>
        </p:nvGrpSpPr>
        <p:grpSpPr>
          <a:xfrm>
            <a:off x="4753167" y="2600804"/>
            <a:ext cx="4933498" cy="3657704"/>
            <a:chOff x="893865" y="2443163"/>
            <a:chExt cx="5473598" cy="3657704"/>
          </a:xfrm>
        </p:grpSpPr>
        <p:sp>
          <p:nvSpPr>
            <p:cNvPr id="121" name="Line 7"/>
            <p:cNvSpPr>
              <a:spLocks noChangeShapeType="1"/>
            </p:cNvSpPr>
            <p:nvPr/>
          </p:nvSpPr>
          <p:spPr bwMode="auto">
            <a:xfrm>
              <a:off x="1903413" y="2443163"/>
              <a:ext cx="12700" cy="30162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8"/>
            <p:cNvSpPr>
              <a:spLocks noChangeShapeType="1"/>
            </p:cNvSpPr>
            <p:nvPr/>
          </p:nvSpPr>
          <p:spPr bwMode="auto">
            <a:xfrm>
              <a:off x="1862139" y="5459414"/>
              <a:ext cx="523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Line 9"/>
            <p:cNvSpPr>
              <a:spLocks noChangeShapeType="1"/>
            </p:cNvSpPr>
            <p:nvPr/>
          </p:nvSpPr>
          <p:spPr bwMode="auto">
            <a:xfrm>
              <a:off x="1862139" y="4911725"/>
              <a:ext cx="523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Line 10"/>
            <p:cNvSpPr>
              <a:spLocks noChangeShapeType="1"/>
            </p:cNvSpPr>
            <p:nvPr/>
          </p:nvSpPr>
          <p:spPr bwMode="auto">
            <a:xfrm>
              <a:off x="1862139" y="4364039"/>
              <a:ext cx="523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Line 11"/>
            <p:cNvSpPr>
              <a:spLocks noChangeShapeType="1"/>
            </p:cNvSpPr>
            <p:nvPr/>
          </p:nvSpPr>
          <p:spPr bwMode="auto">
            <a:xfrm>
              <a:off x="1862139" y="3832225"/>
              <a:ext cx="523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Line 12"/>
            <p:cNvSpPr>
              <a:spLocks noChangeShapeType="1"/>
            </p:cNvSpPr>
            <p:nvPr/>
          </p:nvSpPr>
          <p:spPr bwMode="auto">
            <a:xfrm>
              <a:off x="1862139" y="3281364"/>
              <a:ext cx="523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Line 13"/>
            <p:cNvSpPr>
              <a:spLocks noChangeShapeType="1"/>
            </p:cNvSpPr>
            <p:nvPr/>
          </p:nvSpPr>
          <p:spPr bwMode="auto">
            <a:xfrm>
              <a:off x="1862139" y="2733675"/>
              <a:ext cx="52387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Line 14"/>
            <p:cNvSpPr>
              <a:spLocks noChangeShapeType="1"/>
            </p:cNvSpPr>
            <p:nvPr/>
          </p:nvSpPr>
          <p:spPr bwMode="auto">
            <a:xfrm>
              <a:off x="1697039" y="3246439"/>
              <a:ext cx="523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 flipV="1">
              <a:off x="1914525" y="5440363"/>
              <a:ext cx="445293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 flipV="1">
              <a:off x="1914525" y="5459414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 flipV="1">
              <a:off x="2427289" y="5459414"/>
              <a:ext cx="1587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 flipV="1">
              <a:off x="2717800" y="5459414"/>
              <a:ext cx="1588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 flipV="1">
              <a:off x="2927350" y="5459414"/>
              <a:ext cx="1588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 flipV="1">
              <a:off x="3086100" y="5459414"/>
              <a:ext cx="1588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 flipV="1">
              <a:off x="3230564" y="5459414"/>
              <a:ext cx="1587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 flipV="1">
              <a:off x="3335339" y="5459414"/>
              <a:ext cx="1587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 flipV="1">
              <a:off x="3441700" y="5459414"/>
              <a:ext cx="1588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24"/>
            <p:cNvSpPr>
              <a:spLocks noChangeShapeType="1"/>
            </p:cNvSpPr>
            <p:nvPr/>
          </p:nvSpPr>
          <p:spPr bwMode="auto">
            <a:xfrm flipV="1">
              <a:off x="3519489" y="5459414"/>
              <a:ext cx="1587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Line 25"/>
            <p:cNvSpPr>
              <a:spLocks noChangeShapeType="1"/>
            </p:cNvSpPr>
            <p:nvPr/>
          </p:nvSpPr>
          <p:spPr bwMode="auto">
            <a:xfrm flipV="1">
              <a:off x="3598864" y="5459414"/>
              <a:ext cx="1587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Line 26"/>
            <p:cNvSpPr>
              <a:spLocks noChangeShapeType="1"/>
            </p:cNvSpPr>
            <p:nvPr/>
          </p:nvSpPr>
          <p:spPr bwMode="auto">
            <a:xfrm flipV="1">
              <a:off x="4113214" y="5459414"/>
              <a:ext cx="1587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Line 27"/>
            <p:cNvSpPr>
              <a:spLocks noChangeShapeType="1"/>
            </p:cNvSpPr>
            <p:nvPr/>
          </p:nvSpPr>
          <p:spPr bwMode="auto">
            <a:xfrm flipV="1">
              <a:off x="4402139" y="5459414"/>
              <a:ext cx="1587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Line 28"/>
            <p:cNvSpPr>
              <a:spLocks noChangeShapeType="1"/>
            </p:cNvSpPr>
            <p:nvPr/>
          </p:nvSpPr>
          <p:spPr bwMode="auto">
            <a:xfrm flipV="1">
              <a:off x="4613275" y="5459414"/>
              <a:ext cx="1588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Line 29"/>
            <p:cNvSpPr>
              <a:spLocks noChangeShapeType="1"/>
            </p:cNvSpPr>
            <p:nvPr/>
          </p:nvSpPr>
          <p:spPr bwMode="auto">
            <a:xfrm flipV="1">
              <a:off x="4770439" y="5459414"/>
              <a:ext cx="1587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Line 30"/>
            <p:cNvSpPr>
              <a:spLocks noChangeShapeType="1"/>
            </p:cNvSpPr>
            <p:nvPr/>
          </p:nvSpPr>
          <p:spPr bwMode="auto">
            <a:xfrm flipV="1">
              <a:off x="4914900" y="5459414"/>
              <a:ext cx="1588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Line 31"/>
            <p:cNvSpPr>
              <a:spLocks noChangeShapeType="1"/>
            </p:cNvSpPr>
            <p:nvPr/>
          </p:nvSpPr>
          <p:spPr bwMode="auto">
            <a:xfrm flipV="1">
              <a:off x="5021264" y="5459414"/>
              <a:ext cx="1587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Line 32"/>
            <p:cNvSpPr>
              <a:spLocks noChangeShapeType="1"/>
            </p:cNvSpPr>
            <p:nvPr/>
          </p:nvSpPr>
          <p:spPr bwMode="auto">
            <a:xfrm flipV="1">
              <a:off x="5126039" y="5459414"/>
              <a:ext cx="1587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Line 33"/>
            <p:cNvSpPr>
              <a:spLocks noChangeShapeType="1"/>
            </p:cNvSpPr>
            <p:nvPr/>
          </p:nvSpPr>
          <p:spPr bwMode="auto">
            <a:xfrm flipV="1">
              <a:off x="5205414" y="5459414"/>
              <a:ext cx="1587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Line 34"/>
            <p:cNvSpPr>
              <a:spLocks noChangeShapeType="1"/>
            </p:cNvSpPr>
            <p:nvPr/>
          </p:nvSpPr>
          <p:spPr bwMode="auto">
            <a:xfrm flipV="1">
              <a:off x="5283200" y="5459414"/>
              <a:ext cx="1588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Line 35"/>
            <p:cNvSpPr>
              <a:spLocks noChangeShapeType="1"/>
            </p:cNvSpPr>
            <p:nvPr/>
          </p:nvSpPr>
          <p:spPr bwMode="auto">
            <a:xfrm flipV="1">
              <a:off x="5797550" y="5459414"/>
              <a:ext cx="1588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Line 36"/>
            <p:cNvSpPr>
              <a:spLocks noChangeShapeType="1"/>
            </p:cNvSpPr>
            <p:nvPr/>
          </p:nvSpPr>
          <p:spPr bwMode="auto">
            <a:xfrm flipV="1">
              <a:off x="6086475" y="5459414"/>
              <a:ext cx="1588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Line 37"/>
            <p:cNvSpPr>
              <a:spLocks noChangeShapeType="1"/>
            </p:cNvSpPr>
            <p:nvPr/>
          </p:nvSpPr>
          <p:spPr bwMode="auto">
            <a:xfrm flipV="1">
              <a:off x="6297614" y="5459414"/>
              <a:ext cx="1587" cy="476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38"/>
            <p:cNvSpPr>
              <a:spLocks noChangeShapeType="1"/>
            </p:cNvSpPr>
            <p:nvPr/>
          </p:nvSpPr>
          <p:spPr bwMode="auto">
            <a:xfrm flipV="1">
              <a:off x="1914525" y="5459413"/>
              <a:ext cx="1588" cy="619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Line 39"/>
            <p:cNvSpPr>
              <a:spLocks noChangeShapeType="1"/>
            </p:cNvSpPr>
            <p:nvPr/>
          </p:nvSpPr>
          <p:spPr bwMode="auto">
            <a:xfrm flipV="1">
              <a:off x="3598864" y="5459413"/>
              <a:ext cx="1587" cy="619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Line 40"/>
            <p:cNvSpPr>
              <a:spLocks noChangeShapeType="1"/>
            </p:cNvSpPr>
            <p:nvPr/>
          </p:nvSpPr>
          <p:spPr bwMode="auto">
            <a:xfrm flipV="1">
              <a:off x="5283200" y="5459413"/>
              <a:ext cx="1588" cy="619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Freeform 41"/>
            <p:cNvSpPr>
              <a:spLocks/>
            </p:cNvSpPr>
            <p:nvPr/>
          </p:nvSpPr>
          <p:spPr bwMode="auto">
            <a:xfrm>
              <a:off x="2427288" y="2813051"/>
              <a:ext cx="3541712" cy="2632075"/>
            </a:xfrm>
            <a:custGeom>
              <a:avLst/>
              <a:gdLst>
                <a:gd name="T0" fmla="*/ 61 w 269"/>
                <a:gd name="T1" fmla="*/ 157 h 168"/>
                <a:gd name="T2" fmla="*/ 99 w 269"/>
                <a:gd name="T3" fmla="*/ 74 h 168"/>
                <a:gd name="T4" fmla="*/ 122 w 269"/>
                <a:gd name="T5" fmla="*/ 22 h 168"/>
                <a:gd name="T6" fmla="*/ 138 w 269"/>
                <a:gd name="T7" fmla="*/ 7 h 168"/>
                <a:gd name="T8" fmla="*/ 150 w 269"/>
                <a:gd name="T9" fmla="*/ 3 h 168"/>
                <a:gd name="T10" fmla="*/ 160 w 269"/>
                <a:gd name="T11" fmla="*/ 1 h 168"/>
                <a:gd name="T12" fmla="*/ 169 w 269"/>
                <a:gd name="T13" fmla="*/ 1 h 168"/>
                <a:gd name="T14" fmla="*/ 176 w 269"/>
                <a:gd name="T15" fmla="*/ 0 h 168"/>
                <a:gd name="T16" fmla="*/ 183 w 269"/>
                <a:gd name="T17" fmla="*/ 0 h 168"/>
                <a:gd name="T18" fmla="*/ 189 w 269"/>
                <a:gd name="T19" fmla="*/ 0 h 168"/>
                <a:gd name="T20" fmla="*/ 194 w 269"/>
                <a:gd name="T21" fmla="*/ 0 h 168"/>
                <a:gd name="T22" fmla="*/ 199 w 269"/>
                <a:gd name="T23" fmla="*/ 0 h 168"/>
                <a:gd name="T24" fmla="*/ 203 w 269"/>
                <a:gd name="T25" fmla="*/ 0 h 168"/>
                <a:gd name="T26" fmla="*/ 207 w 269"/>
                <a:gd name="T27" fmla="*/ 0 h 168"/>
                <a:gd name="T28" fmla="*/ 211 w 269"/>
                <a:gd name="T29" fmla="*/ 0 h 168"/>
                <a:gd name="T30" fmla="*/ 215 w 269"/>
                <a:gd name="T31" fmla="*/ 0 h 168"/>
                <a:gd name="T32" fmla="*/ 218 w 269"/>
                <a:gd name="T33" fmla="*/ 0 h 168"/>
                <a:gd name="T34" fmla="*/ 221 w 269"/>
                <a:gd name="T35" fmla="*/ 0 h 168"/>
                <a:gd name="T36" fmla="*/ 224 w 269"/>
                <a:gd name="T37" fmla="*/ 0 h 168"/>
                <a:gd name="T38" fmla="*/ 227 w 269"/>
                <a:gd name="T39" fmla="*/ 0 h 168"/>
                <a:gd name="T40" fmla="*/ 230 w 269"/>
                <a:gd name="T41" fmla="*/ 0 h 168"/>
                <a:gd name="T42" fmla="*/ 232 w 269"/>
                <a:gd name="T43" fmla="*/ 0 h 168"/>
                <a:gd name="T44" fmla="*/ 235 w 269"/>
                <a:gd name="T45" fmla="*/ 0 h 168"/>
                <a:gd name="T46" fmla="*/ 237 w 269"/>
                <a:gd name="T47" fmla="*/ 0 h 168"/>
                <a:gd name="T48" fmla="*/ 240 w 269"/>
                <a:gd name="T49" fmla="*/ 0 h 168"/>
                <a:gd name="T50" fmla="*/ 242 w 269"/>
                <a:gd name="T51" fmla="*/ 0 h 168"/>
                <a:gd name="T52" fmla="*/ 244 w 269"/>
                <a:gd name="T53" fmla="*/ 0 h 168"/>
                <a:gd name="T54" fmla="*/ 246 w 269"/>
                <a:gd name="T55" fmla="*/ 0 h 168"/>
                <a:gd name="T56" fmla="*/ 248 w 269"/>
                <a:gd name="T57" fmla="*/ 0 h 168"/>
                <a:gd name="T58" fmla="*/ 250 w 269"/>
                <a:gd name="T59" fmla="*/ 0 h 168"/>
                <a:gd name="T60" fmla="*/ 251 w 269"/>
                <a:gd name="T61" fmla="*/ 0 h 168"/>
                <a:gd name="T62" fmla="*/ 253 w 269"/>
                <a:gd name="T63" fmla="*/ 0 h 168"/>
                <a:gd name="T64" fmla="*/ 255 w 269"/>
                <a:gd name="T65" fmla="*/ 0 h 168"/>
                <a:gd name="T66" fmla="*/ 257 w 269"/>
                <a:gd name="T67" fmla="*/ 0 h 168"/>
                <a:gd name="T68" fmla="*/ 258 w 269"/>
                <a:gd name="T69" fmla="*/ 0 h 168"/>
                <a:gd name="T70" fmla="*/ 260 w 269"/>
                <a:gd name="T71" fmla="*/ 0 h 168"/>
                <a:gd name="T72" fmla="*/ 261 w 269"/>
                <a:gd name="T73" fmla="*/ 0 h 168"/>
                <a:gd name="T74" fmla="*/ 263 w 269"/>
                <a:gd name="T75" fmla="*/ 0 h 168"/>
                <a:gd name="T76" fmla="*/ 264 w 269"/>
                <a:gd name="T77" fmla="*/ 0 h 168"/>
                <a:gd name="T78" fmla="*/ 266 w 269"/>
                <a:gd name="T79" fmla="*/ 0 h 168"/>
                <a:gd name="T80" fmla="*/ 267 w 269"/>
                <a:gd name="T81" fmla="*/ 0 h 168"/>
                <a:gd name="T82" fmla="*/ 268 w 269"/>
                <a:gd name="T8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9" h="168">
                  <a:moveTo>
                    <a:pt x="0" y="168"/>
                  </a:moveTo>
                  <a:lnTo>
                    <a:pt x="38" y="166"/>
                  </a:lnTo>
                  <a:lnTo>
                    <a:pt x="61" y="157"/>
                  </a:lnTo>
                  <a:lnTo>
                    <a:pt x="77" y="135"/>
                  </a:lnTo>
                  <a:lnTo>
                    <a:pt x="89" y="105"/>
                  </a:lnTo>
                  <a:lnTo>
                    <a:pt x="99" y="74"/>
                  </a:lnTo>
                  <a:lnTo>
                    <a:pt x="108" y="49"/>
                  </a:lnTo>
                  <a:lnTo>
                    <a:pt x="115" y="33"/>
                  </a:lnTo>
                  <a:lnTo>
                    <a:pt x="122" y="22"/>
                  </a:lnTo>
                  <a:lnTo>
                    <a:pt x="128" y="15"/>
                  </a:lnTo>
                  <a:lnTo>
                    <a:pt x="133" y="10"/>
                  </a:lnTo>
                  <a:lnTo>
                    <a:pt x="138" y="7"/>
                  </a:lnTo>
                  <a:lnTo>
                    <a:pt x="142" y="5"/>
                  </a:lnTo>
                  <a:lnTo>
                    <a:pt x="146" y="4"/>
                  </a:lnTo>
                  <a:lnTo>
                    <a:pt x="150" y="3"/>
                  </a:lnTo>
                  <a:lnTo>
                    <a:pt x="154" y="2"/>
                  </a:lnTo>
                  <a:lnTo>
                    <a:pt x="157" y="2"/>
                  </a:lnTo>
                  <a:lnTo>
                    <a:pt x="160" y="1"/>
                  </a:lnTo>
                  <a:lnTo>
                    <a:pt x="163" y="1"/>
                  </a:lnTo>
                  <a:lnTo>
                    <a:pt x="166" y="1"/>
                  </a:lnTo>
                  <a:lnTo>
                    <a:pt x="169" y="1"/>
                  </a:lnTo>
                  <a:lnTo>
                    <a:pt x="171" y="1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69" y="0"/>
                  </a:lnTo>
                </a:path>
              </a:pathLst>
            </a:custGeom>
            <a:noFill/>
            <a:ln w="2698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Freeform 42"/>
            <p:cNvSpPr>
              <a:spLocks/>
            </p:cNvSpPr>
            <p:nvPr/>
          </p:nvSpPr>
          <p:spPr bwMode="auto">
            <a:xfrm>
              <a:off x="2427288" y="2890838"/>
              <a:ext cx="3541712" cy="2520950"/>
            </a:xfrm>
            <a:custGeom>
              <a:avLst/>
              <a:gdLst>
                <a:gd name="T0" fmla="*/ 61 w 269"/>
                <a:gd name="T1" fmla="*/ 154 h 161"/>
                <a:gd name="T2" fmla="*/ 99 w 269"/>
                <a:gd name="T3" fmla="*/ 128 h 161"/>
                <a:gd name="T4" fmla="*/ 122 w 269"/>
                <a:gd name="T5" fmla="*/ 95 h 161"/>
                <a:gd name="T6" fmla="*/ 138 w 269"/>
                <a:gd name="T7" fmla="*/ 68 h 161"/>
                <a:gd name="T8" fmla="*/ 150 w 269"/>
                <a:gd name="T9" fmla="*/ 48 h 161"/>
                <a:gd name="T10" fmla="*/ 160 w 269"/>
                <a:gd name="T11" fmla="*/ 35 h 161"/>
                <a:gd name="T12" fmla="*/ 169 w 269"/>
                <a:gd name="T13" fmla="*/ 26 h 161"/>
                <a:gd name="T14" fmla="*/ 176 w 269"/>
                <a:gd name="T15" fmla="*/ 20 h 161"/>
                <a:gd name="T16" fmla="*/ 183 w 269"/>
                <a:gd name="T17" fmla="*/ 15 h 161"/>
                <a:gd name="T18" fmla="*/ 189 w 269"/>
                <a:gd name="T19" fmla="*/ 12 h 161"/>
                <a:gd name="T20" fmla="*/ 194 w 269"/>
                <a:gd name="T21" fmla="*/ 10 h 161"/>
                <a:gd name="T22" fmla="*/ 199 w 269"/>
                <a:gd name="T23" fmla="*/ 8 h 161"/>
                <a:gd name="T24" fmla="*/ 203 w 269"/>
                <a:gd name="T25" fmla="*/ 7 h 161"/>
                <a:gd name="T26" fmla="*/ 207 w 269"/>
                <a:gd name="T27" fmla="*/ 6 h 161"/>
                <a:gd name="T28" fmla="*/ 211 w 269"/>
                <a:gd name="T29" fmla="*/ 5 h 161"/>
                <a:gd name="T30" fmla="*/ 215 w 269"/>
                <a:gd name="T31" fmla="*/ 4 h 161"/>
                <a:gd name="T32" fmla="*/ 218 w 269"/>
                <a:gd name="T33" fmla="*/ 3 h 161"/>
                <a:gd name="T34" fmla="*/ 221 w 269"/>
                <a:gd name="T35" fmla="*/ 3 h 161"/>
                <a:gd name="T36" fmla="*/ 224 w 269"/>
                <a:gd name="T37" fmla="*/ 3 h 161"/>
                <a:gd name="T38" fmla="*/ 227 w 269"/>
                <a:gd name="T39" fmla="*/ 2 h 161"/>
                <a:gd name="T40" fmla="*/ 230 w 269"/>
                <a:gd name="T41" fmla="*/ 2 h 161"/>
                <a:gd name="T42" fmla="*/ 232 w 269"/>
                <a:gd name="T43" fmla="*/ 2 h 161"/>
                <a:gd name="T44" fmla="*/ 235 w 269"/>
                <a:gd name="T45" fmla="*/ 2 h 161"/>
                <a:gd name="T46" fmla="*/ 237 w 269"/>
                <a:gd name="T47" fmla="*/ 1 h 161"/>
                <a:gd name="T48" fmla="*/ 240 w 269"/>
                <a:gd name="T49" fmla="*/ 1 h 161"/>
                <a:gd name="T50" fmla="*/ 242 w 269"/>
                <a:gd name="T51" fmla="*/ 1 h 161"/>
                <a:gd name="T52" fmla="*/ 244 w 269"/>
                <a:gd name="T53" fmla="*/ 1 h 161"/>
                <a:gd name="T54" fmla="*/ 246 w 269"/>
                <a:gd name="T55" fmla="*/ 1 h 161"/>
                <a:gd name="T56" fmla="*/ 248 w 269"/>
                <a:gd name="T57" fmla="*/ 1 h 161"/>
                <a:gd name="T58" fmla="*/ 250 w 269"/>
                <a:gd name="T59" fmla="*/ 1 h 161"/>
                <a:gd name="T60" fmla="*/ 251 w 269"/>
                <a:gd name="T61" fmla="*/ 1 h 161"/>
                <a:gd name="T62" fmla="*/ 253 w 269"/>
                <a:gd name="T63" fmla="*/ 1 h 161"/>
                <a:gd name="T64" fmla="*/ 255 w 269"/>
                <a:gd name="T65" fmla="*/ 0 h 161"/>
                <a:gd name="T66" fmla="*/ 257 w 269"/>
                <a:gd name="T67" fmla="*/ 0 h 161"/>
                <a:gd name="T68" fmla="*/ 258 w 269"/>
                <a:gd name="T69" fmla="*/ 0 h 161"/>
                <a:gd name="T70" fmla="*/ 260 w 269"/>
                <a:gd name="T71" fmla="*/ 0 h 161"/>
                <a:gd name="T72" fmla="*/ 261 w 269"/>
                <a:gd name="T73" fmla="*/ 0 h 161"/>
                <a:gd name="T74" fmla="*/ 263 w 269"/>
                <a:gd name="T75" fmla="*/ 0 h 161"/>
                <a:gd name="T76" fmla="*/ 264 w 269"/>
                <a:gd name="T77" fmla="*/ 0 h 161"/>
                <a:gd name="T78" fmla="*/ 266 w 269"/>
                <a:gd name="T79" fmla="*/ 0 h 161"/>
                <a:gd name="T80" fmla="*/ 267 w 269"/>
                <a:gd name="T81" fmla="*/ 0 h 161"/>
                <a:gd name="T82" fmla="*/ 268 w 269"/>
                <a:gd name="T8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9" h="161">
                  <a:moveTo>
                    <a:pt x="0" y="161"/>
                  </a:moveTo>
                  <a:lnTo>
                    <a:pt x="38" y="159"/>
                  </a:lnTo>
                  <a:lnTo>
                    <a:pt x="61" y="154"/>
                  </a:lnTo>
                  <a:lnTo>
                    <a:pt x="77" y="147"/>
                  </a:lnTo>
                  <a:lnTo>
                    <a:pt x="89" y="138"/>
                  </a:lnTo>
                  <a:lnTo>
                    <a:pt x="99" y="128"/>
                  </a:lnTo>
                  <a:lnTo>
                    <a:pt x="108" y="117"/>
                  </a:lnTo>
                  <a:lnTo>
                    <a:pt x="115" y="106"/>
                  </a:lnTo>
                  <a:lnTo>
                    <a:pt x="122" y="95"/>
                  </a:lnTo>
                  <a:lnTo>
                    <a:pt x="128" y="85"/>
                  </a:lnTo>
                  <a:lnTo>
                    <a:pt x="133" y="76"/>
                  </a:lnTo>
                  <a:lnTo>
                    <a:pt x="138" y="68"/>
                  </a:lnTo>
                  <a:lnTo>
                    <a:pt x="142" y="61"/>
                  </a:lnTo>
                  <a:lnTo>
                    <a:pt x="146" y="54"/>
                  </a:lnTo>
                  <a:lnTo>
                    <a:pt x="150" y="48"/>
                  </a:lnTo>
                  <a:lnTo>
                    <a:pt x="154" y="43"/>
                  </a:lnTo>
                  <a:lnTo>
                    <a:pt x="157" y="39"/>
                  </a:lnTo>
                  <a:lnTo>
                    <a:pt x="160" y="35"/>
                  </a:lnTo>
                  <a:lnTo>
                    <a:pt x="163" y="32"/>
                  </a:lnTo>
                  <a:lnTo>
                    <a:pt x="166" y="29"/>
                  </a:lnTo>
                  <a:lnTo>
                    <a:pt x="169" y="26"/>
                  </a:lnTo>
                  <a:lnTo>
                    <a:pt x="171" y="24"/>
                  </a:lnTo>
                  <a:lnTo>
                    <a:pt x="174" y="22"/>
                  </a:lnTo>
                  <a:lnTo>
                    <a:pt x="176" y="20"/>
                  </a:lnTo>
                  <a:lnTo>
                    <a:pt x="178" y="18"/>
                  </a:lnTo>
                  <a:lnTo>
                    <a:pt x="181" y="17"/>
                  </a:lnTo>
                  <a:lnTo>
                    <a:pt x="183" y="15"/>
                  </a:lnTo>
                  <a:lnTo>
                    <a:pt x="185" y="14"/>
                  </a:lnTo>
                  <a:lnTo>
                    <a:pt x="187" y="13"/>
                  </a:lnTo>
                  <a:lnTo>
                    <a:pt x="189" y="12"/>
                  </a:lnTo>
                  <a:lnTo>
                    <a:pt x="190" y="11"/>
                  </a:lnTo>
                  <a:lnTo>
                    <a:pt x="192" y="10"/>
                  </a:lnTo>
                  <a:lnTo>
                    <a:pt x="194" y="10"/>
                  </a:lnTo>
                  <a:lnTo>
                    <a:pt x="196" y="9"/>
                  </a:lnTo>
                  <a:lnTo>
                    <a:pt x="197" y="9"/>
                  </a:lnTo>
                  <a:lnTo>
                    <a:pt x="199" y="8"/>
                  </a:lnTo>
                  <a:lnTo>
                    <a:pt x="200" y="7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6" y="6"/>
                  </a:lnTo>
                  <a:lnTo>
                    <a:pt x="207" y="6"/>
                  </a:lnTo>
                  <a:lnTo>
                    <a:pt x="209" y="5"/>
                  </a:lnTo>
                  <a:lnTo>
                    <a:pt x="210" y="5"/>
                  </a:lnTo>
                  <a:lnTo>
                    <a:pt x="211" y="5"/>
                  </a:lnTo>
                  <a:lnTo>
                    <a:pt x="212" y="4"/>
                  </a:lnTo>
                  <a:lnTo>
                    <a:pt x="214" y="4"/>
                  </a:lnTo>
                  <a:lnTo>
                    <a:pt x="215" y="4"/>
                  </a:lnTo>
                  <a:lnTo>
                    <a:pt x="216" y="4"/>
                  </a:lnTo>
                  <a:lnTo>
                    <a:pt x="217" y="4"/>
                  </a:lnTo>
                  <a:lnTo>
                    <a:pt x="218" y="3"/>
                  </a:lnTo>
                  <a:lnTo>
                    <a:pt x="219" y="3"/>
                  </a:lnTo>
                  <a:lnTo>
                    <a:pt x="220" y="3"/>
                  </a:lnTo>
                  <a:lnTo>
                    <a:pt x="221" y="3"/>
                  </a:lnTo>
                  <a:lnTo>
                    <a:pt x="222" y="3"/>
                  </a:lnTo>
                  <a:lnTo>
                    <a:pt x="223" y="3"/>
                  </a:lnTo>
                  <a:lnTo>
                    <a:pt x="224" y="3"/>
                  </a:lnTo>
                  <a:lnTo>
                    <a:pt x="225" y="2"/>
                  </a:lnTo>
                  <a:lnTo>
                    <a:pt x="226" y="2"/>
                  </a:lnTo>
                  <a:lnTo>
                    <a:pt x="227" y="2"/>
                  </a:lnTo>
                  <a:lnTo>
                    <a:pt x="228" y="2"/>
                  </a:lnTo>
                  <a:lnTo>
                    <a:pt x="229" y="2"/>
                  </a:lnTo>
                  <a:lnTo>
                    <a:pt x="230" y="2"/>
                  </a:lnTo>
                  <a:lnTo>
                    <a:pt x="231" y="2"/>
                  </a:lnTo>
                  <a:lnTo>
                    <a:pt x="232" y="2"/>
                  </a:lnTo>
                  <a:lnTo>
                    <a:pt x="232" y="2"/>
                  </a:lnTo>
                  <a:lnTo>
                    <a:pt x="233" y="2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7" y="1"/>
                  </a:lnTo>
                  <a:lnTo>
                    <a:pt x="238" y="1"/>
                  </a:lnTo>
                  <a:lnTo>
                    <a:pt x="239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3" y="1"/>
                  </a:lnTo>
                  <a:lnTo>
                    <a:pt x="244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7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2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69" y="0"/>
                  </a:lnTo>
                </a:path>
              </a:pathLst>
            </a:custGeom>
            <a:noFill/>
            <a:ln w="26988" cap="flat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Freeform 43"/>
            <p:cNvSpPr>
              <a:spLocks/>
            </p:cNvSpPr>
            <p:nvPr/>
          </p:nvSpPr>
          <p:spPr bwMode="auto">
            <a:xfrm>
              <a:off x="2427288" y="3971926"/>
              <a:ext cx="3541712" cy="1393825"/>
            </a:xfrm>
            <a:custGeom>
              <a:avLst/>
              <a:gdLst>
                <a:gd name="T0" fmla="*/ 61 w 269"/>
                <a:gd name="T1" fmla="*/ 89 h 89"/>
                <a:gd name="T2" fmla="*/ 99 w 269"/>
                <a:gd name="T3" fmla="*/ 89 h 89"/>
                <a:gd name="T4" fmla="*/ 122 w 269"/>
                <a:gd name="T5" fmla="*/ 88 h 89"/>
                <a:gd name="T6" fmla="*/ 138 w 269"/>
                <a:gd name="T7" fmla="*/ 87 h 89"/>
                <a:gd name="T8" fmla="*/ 150 w 269"/>
                <a:gd name="T9" fmla="*/ 86 h 89"/>
                <a:gd name="T10" fmla="*/ 160 w 269"/>
                <a:gd name="T11" fmla="*/ 83 h 89"/>
                <a:gd name="T12" fmla="*/ 169 w 269"/>
                <a:gd name="T13" fmla="*/ 80 h 89"/>
                <a:gd name="T14" fmla="*/ 176 w 269"/>
                <a:gd name="T15" fmla="*/ 77 h 89"/>
                <a:gd name="T16" fmla="*/ 183 w 269"/>
                <a:gd name="T17" fmla="*/ 73 h 89"/>
                <a:gd name="T18" fmla="*/ 189 w 269"/>
                <a:gd name="T19" fmla="*/ 69 h 89"/>
                <a:gd name="T20" fmla="*/ 194 w 269"/>
                <a:gd name="T21" fmla="*/ 64 h 89"/>
                <a:gd name="T22" fmla="*/ 199 w 269"/>
                <a:gd name="T23" fmla="*/ 59 h 89"/>
                <a:gd name="T24" fmla="*/ 203 w 269"/>
                <a:gd name="T25" fmla="*/ 55 h 89"/>
                <a:gd name="T26" fmla="*/ 207 w 269"/>
                <a:gd name="T27" fmla="*/ 50 h 89"/>
                <a:gd name="T28" fmla="*/ 211 w 269"/>
                <a:gd name="T29" fmla="*/ 46 h 89"/>
                <a:gd name="T30" fmla="*/ 215 w 269"/>
                <a:gd name="T31" fmla="*/ 41 h 89"/>
                <a:gd name="T32" fmla="*/ 218 w 269"/>
                <a:gd name="T33" fmla="*/ 37 h 89"/>
                <a:gd name="T34" fmla="*/ 221 w 269"/>
                <a:gd name="T35" fmla="*/ 34 h 89"/>
                <a:gd name="T36" fmla="*/ 224 w 269"/>
                <a:gd name="T37" fmla="*/ 30 h 89"/>
                <a:gd name="T38" fmla="*/ 227 w 269"/>
                <a:gd name="T39" fmla="*/ 27 h 89"/>
                <a:gd name="T40" fmla="*/ 230 w 269"/>
                <a:gd name="T41" fmla="*/ 24 h 89"/>
                <a:gd name="T42" fmla="*/ 232 w 269"/>
                <a:gd name="T43" fmla="*/ 22 h 89"/>
                <a:gd name="T44" fmla="*/ 235 w 269"/>
                <a:gd name="T45" fmla="*/ 19 h 89"/>
                <a:gd name="T46" fmla="*/ 237 w 269"/>
                <a:gd name="T47" fmla="*/ 17 h 89"/>
                <a:gd name="T48" fmla="*/ 240 w 269"/>
                <a:gd name="T49" fmla="*/ 15 h 89"/>
                <a:gd name="T50" fmla="*/ 242 w 269"/>
                <a:gd name="T51" fmla="*/ 14 h 89"/>
                <a:gd name="T52" fmla="*/ 244 w 269"/>
                <a:gd name="T53" fmla="*/ 12 h 89"/>
                <a:gd name="T54" fmla="*/ 246 w 269"/>
                <a:gd name="T55" fmla="*/ 11 h 89"/>
                <a:gd name="T56" fmla="*/ 248 w 269"/>
                <a:gd name="T57" fmla="*/ 9 h 89"/>
                <a:gd name="T58" fmla="*/ 250 w 269"/>
                <a:gd name="T59" fmla="*/ 8 h 89"/>
                <a:gd name="T60" fmla="*/ 251 w 269"/>
                <a:gd name="T61" fmla="*/ 7 h 89"/>
                <a:gd name="T62" fmla="*/ 253 w 269"/>
                <a:gd name="T63" fmla="*/ 6 h 89"/>
                <a:gd name="T64" fmla="*/ 255 w 269"/>
                <a:gd name="T65" fmla="*/ 5 h 89"/>
                <a:gd name="T66" fmla="*/ 257 w 269"/>
                <a:gd name="T67" fmla="*/ 5 h 89"/>
                <a:gd name="T68" fmla="*/ 258 w 269"/>
                <a:gd name="T69" fmla="*/ 4 h 89"/>
                <a:gd name="T70" fmla="*/ 260 w 269"/>
                <a:gd name="T71" fmla="*/ 3 h 89"/>
                <a:gd name="T72" fmla="*/ 261 w 269"/>
                <a:gd name="T73" fmla="*/ 3 h 89"/>
                <a:gd name="T74" fmla="*/ 263 w 269"/>
                <a:gd name="T75" fmla="*/ 2 h 89"/>
                <a:gd name="T76" fmla="*/ 264 w 269"/>
                <a:gd name="T77" fmla="*/ 2 h 89"/>
                <a:gd name="T78" fmla="*/ 266 w 269"/>
                <a:gd name="T79" fmla="*/ 1 h 89"/>
                <a:gd name="T80" fmla="*/ 267 w 269"/>
                <a:gd name="T81" fmla="*/ 1 h 89"/>
                <a:gd name="T82" fmla="*/ 268 w 269"/>
                <a:gd name="T8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9" h="89">
                  <a:moveTo>
                    <a:pt x="0" y="89"/>
                  </a:moveTo>
                  <a:lnTo>
                    <a:pt x="38" y="89"/>
                  </a:lnTo>
                  <a:lnTo>
                    <a:pt x="61" y="89"/>
                  </a:lnTo>
                  <a:lnTo>
                    <a:pt x="77" y="89"/>
                  </a:lnTo>
                  <a:lnTo>
                    <a:pt x="89" y="89"/>
                  </a:lnTo>
                  <a:lnTo>
                    <a:pt x="99" y="89"/>
                  </a:lnTo>
                  <a:lnTo>
                    <a:pt x="108" y="89"/>
                  </a:lnTo>
                  <a:lnTo>
                    <a:pt x="115" y="89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3" y="88"/>
                  </a:lnTo>
                  <a:lnTo>
                    <a:pt x="138" y="87"/>
                  </a:lnTo>
                  <a:lnTo>
                    <a:pt x="142" y="87"/>
                  </a:lnTo>
                  <a:lnTo>
                    <a:pt x="146" y="86"/>
                  </a:lnTo>
                  <a:lnTo>
                    <a:pt x="150" y="86"/>
                  </a:lnTo>
                  <a:lnTo>
                    <a:pt x="154" y="85"/>
                  </a:lnTo>
                  <a:lnTo>
                    <a:pt x="157" y="84"/>
                  </a:lnTo>
                  <a:lnTo>
                    <a:pt x="160" y="83"/>
                  </a:lnTo>
                  <a:lnTo>
                    <a:pt x="163" y="82"/>
                  </a:lnTo>
                  <a:lnTo>
                    <a:pt x="166" y="82"/>
                  </a:lnTo>
                  <a:lnTo>
                    <a:pt x="169" y="80"/>
                  </a:lnTo>
                  <a:lnTo>
                    <a:pt x="171" y="79"/>
                  </a:lnTo>
                  <a:lnTo>
                    <a:pt x="174" y="78"/>
                  </a:lnTo>
                  <a:lnTo>
                    <a:pt x="176" y="77"/>
                  </a:lnTo>
                  <a:lnTo>
                    <a:pt x="178" y="76"/>
                  </a:lnTo>
                  <a:lnTo>
                    <a:pt x="181" y="74"/>
                  </a:lnTo>
                  <a:lnTo>
                    <a:pt x="183" y="73"/>
                  </a:lnTo>
                  <a:lnTo>
                    <a:pt x="185" y="72"/>
                  </a:lnTo>
                  <a:lnTo>
                    <a:pt x="187" y="70"/>
                  </a:lnTo>
                  <a:lnTo>
                    <a:pt x="189" y="69"/>
                  </a:lnTo>
                  <a:lnTo>
                    <a:pt x="190" y="67"/>
                  </a:lnTo>
                  <a:lnTo>
                    <a:pt x="192" y="66"/>
                  </a:lnTo>
                  <a:lnTo>
                    <a:pt x="194" y="64"/>
                  </a:lnTo>
                  <a:lnTo>
                    <a:pt x="196" y="63"/>
                  </a:lnTo>
                  <a:lnTo>
                    <a:pt x="197" y="61"/>
                  </a:lnTo>
                  <a:lnTo>
                    <a:pt x="199" y="59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3" y="55"/>
                  </a:lnTo>
                  <a:lnTo>
                    <a:pt x="205" y="53"/>
                  </a:lnTo>
                  <a:lnTo>
                    <a:pt x="206" y="52"/>
                  </a:lnTo>
                  <a:lnTo>
                    <a:pt x="207" y="50"/>
                  </a:lnTo>
                  <a:lnTo>
                    <a:pt x="209" y="49"/>
                  </a:lnTo>
                  <a:lnTo>
                    <a:pt x="210" y="47"/>
                  </a:lnTo>
                  <a:lnTo>
                    <a:pt x="211" y="46"/>
                  </a:lnTo>
                  <a:lnTo>
                    <a:pt x="212" y="44"/>
                  </a:lnTo>
                  <a:lnTo>
                    <a:pt x="214" y="43"/>
                  </a:lnTo>
                  <a:lnTo>
                    <a:pt x="215" y="41"/>
                  </a:lnTo>
                  <a:lnTo>
                    <a:pt x="216" y="40"/>
                  </a:lnTo>
                  <a:lnTo>
                    <a:pt x="217" y="39"/>
                  </a:lnTo>
                  <a:lnTo>
                    <a:pt x="218" y="37"/>
                  </a:lnTo>
                  <a:lnTo>
                    <a:pt x="219" y="36"/>
                  </a:lnTo>
                  <a:lnTo>
                    <a:pt x="220" y="35"/>
                  </a:lnTo>
                  <a:lnTo>
                    <a:pt x="221" y="34"/>
                  </a:lnTo>
                  <a:lnTo>
                    <a:pt x="222" y="32"/>
                  </a:lnTo>
                  <a:lnTo>
                    <a:pt x="223" y="31"/>
                  </a:lnTo>
                  <a:lnTo>
                    <a:pt x="224" y="30"/>
                  </a:lnTo>
                  <a:lnTo>
                    <a:pt x="225" y="29"/>
                  </a:lnTo>
                  <a:lnTo>
                    <a:pt x="226" y="28"/>
                  </a:lnTo>
                  <a:lnTo>
                    <a:pt x="227" y="27"/>
                  </a:lnTo>
                  <a:lnTo>
                    <a:pt x="228" y="26"/>
                  </a:lnTo>
                  <a:lnTo>
                    <a:pt x="229" y="25"/>
                  </a:lnTo>
                  <a:lnTo>
                    <a:pt x="230" y="24"/>
                  </a:lnTo>
                  <a:lnTo>
                    <a:pt x="231" y="23"/>
                  </a:lnTo>
                  <a:lnTo>
                    <a:pt x="232" y="23"/>
                  </a:lnTo>
                  <a:lnTo>
                    <a:pt x="232" y="22"/>
                  </a:lnTo>
                  <a:lnTo>
                    <a:pt x="233" y="21"/>
                  </a:lnTo>
                  <a:lnTo>
                    <a:pt x="234" y="20"/>
                  </a:lnTo>
                  <a:lnTo>
                    <a:pt x="235" y="19"/>
                  </a:lnTo>
                  <a:lnTo>
                    <a:pt x="236" y="19"/>
                  </a:lnTo>
                  <a:lnTo>
                    <a:pt x="236" y="18"/>
                  </a:lnTo>
                  <a:lnTo>
                    <a:pt x="237" y="17"/>
                  </a:lnTo>
                  <a:lnTo>
                    <a:pt x="238" y="17"/>
                  </a:lnTo>
                  <a:lnTo>
                    <a:pt x="239" y="16"/>
                  </a:lnTo>
                  <a:lnTo>
                    <a:pt x="240" y="15"/>
                  </a:lnTo>
                  <a:lnTo>
                    <a:pt x="240" y="15"/>
                  </a:lnTo>
                  <a:lnTo>
                    <a:pt x="241" y="14"/>
                  </a:lnTo>
                  <a:lnTo>
                    <a:pt x="242" y="14"/>
                  </a:lnTo>
                  <a:lnTo>
                    <a:pt x="242" y="13"/>
                  </a:lnTo>
                  <a:lnTo>
                    <a:pt x="243" y="13"/>
                  </a:lnTo>
                  <a:lnTo>
                    <a:pt x="244" y="12"/>
                  </a:lnTo>
                  <a:lnTo>
                    <a:pt x="245" y="12"/>
                  </a:lnTo>
                  <a:lnTo>
                    <a:pt x="245" y="11"/>
                  </a:lnTo>
                  <a:lnTo>
                    <a:pt x="246" y="11"/>
                  </a:lnTo>
                  <a:lnTo>
                    <a:pt x="246" y="10"/>
                  </a:lnTo>
                  <a:lnTo>
                    <a:pt x="247" y="10"/>
                  </a:lnTo>
                  <a:lnTo>
                    <a:pt x="248" y="9"/>
                  </a:lnTo>
                  <a:lnTo>
                    <a:pt x="248" y="9"/>
                  </a:lnTo>
                  <a:lnTo>
                    <a:pt x="249" y="9"/>
                  </a:lnTo>
                  <a:lnTo>
                    <a:pt x="250" y="8"/>
                  </a:lnTo>
                  <a:lnTo>
                    <a:pt x="250" y="8"/>
                  </a:lnTo>
                  <a:lnTo>
                    <a:pt x="251" y="8"/>
                  </a:lnTo>
                  <a:lnTo>
                    <a:pt x="251" y="7"/>
                  </a:lnTo>
                  <a:lnTo>
                    <a:pt x="252" y="7"/>
                  </a:lnTo>
                  <a:lnTo>
                    <a:pt x="253" y="7"/>
                  </a:lnTo>
                  <a:lnTo>
                    <a:pt x="253" y="6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5" y="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7" y="5"/>
                  </a:lnTo>
                  <a:lnTo>
                    <a:pt x="257" y="4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59" y="4"/>
                  </a:lnTo>
                  <a:lnTo>
                    <a:pt x="259" y="4"/>
                  </a:lnTo>
                  <a:lnTo>
                    <a:pt x="260" y="3"/>
                  </a:lnTo>
                  <a:lnTo>
                    <a:pt x="260" y="3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62" y="3"/>
                  </a:lnTo>
                  <a:lnTo>
                    <a:pt x="262" y="2"/>
                  </a:lnTo>
                  <a:lnTo>
                    <a:pt x="263" y="2"/>
                  </a:lnTo>
                  <a:lnTo>
                    <a:pt x="263" y="2"/>
                  </a:lnTo>
                  <a:lnTo>
                    <a:pt x="264" y="2"/>
                  </a:lnTo>
                  <a:lnTo>
                    <a:pt x="264" y="2"/>
                  </a:lnTo>
                  <a:lnTo>
                    <a:pt x="265" y="2"/>
                  </a:lnTo>
                  <a:lnTo>
                    <a:pt x="265" y="1"/>
                  </a:lnTo>
                  <a:lnTo>
                    <a:pt x="266" y="1"/>
                  </a:lnTo>
                  <a:lnTo>
                    <a:pt x="266" y="1"/>
                  </a:lnTo>
                  <a:lnTo>
                    <a:pt x="267" y="1"/>
                  </a:lnTo>
                  <a:lnTo>
                    <a:pt x="267" y="1"/>
                  </a:lnTo>
                  <a:lnTo>
                    <a:pt x="267" y="1"/>
                  </a:lnTo>
                  <a:lnTo>
                    <a:pt x="268" y="1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69" y="0"/>
                  </a:lnTo>
                </a:path>
              </a:pathLst>
            </a:cu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Freeform 44"/>
            <p:cNvSpPr>
              <a:spLocks/>
            </p:cNvSpPr>
            <p:nvPr/>
          </p:nvSpPr>
          <p:spPr bwMode="auto">
            <a:xfrm>
              <a:off x="2874964" y="5365751"/>
              <a:ext cx="104775" cy="125413"/>
            </a:xfrm>
            <a:custGeom>
              <a:avLst/>
              <a:gdLst>
                <a:gd name="T0" fmla="*/ 33 w 66"/>
                <a:gd name="T1" fmla="*/ 0 h 67"/>
                <a:gd name="T2" fmla="*/ 66 w 66"/>
                <a:gd name="T3" fmla="*/ 34 h 67"/>
                <a:gd name="T4" fmla="*/ 33 w 66"/>
                <a:gd name="T5" fmla="*/ 67 h 67"/>
                <a:gd name="T6" fmla="*/ 0 w 66"/>
                <a:gd name="T7" fmla="*/ 34 h 67"/>
                <a:gd name="T8" fmla="*/ 33 w 6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Freeform 45"/>
            <p:cNvSpPr>
              <a:spLocks/>
            </p:cNvSpPr>
            <p:nvPr/>
          </p:nvSpPr>
          <p:spPr bwMode="auto">
            <a:xfrm>
              <a:off x="3387726" y="4897439"/>
              <a:ext cx="106363" cy="123825"/>
            </a:xfrm>
            <a:custGeom>
              <a:avLst/>
              <a:gdLst>
                <a:gd name="T0" fmla="*/ 34 w 67"/>
                <a:gd name="T1" fmla="*/ 0 h 66"/>
                <a:gd name="T2" fmla="*/ 67 w 67"/>
                <a:gd name="T3" fmla="*/ 33 h 66"/>
                <a:gd name="T4" fmla="*/ 34 w 67"/>
                <a:gd name="T5" fmla="*/ 66 h 66"/>
                <a:gd name="T6" fmla="*/ 0 w 67"/>
                <a:gd name="T7" fmla="*/ 33 h 66"/>
                <a:gd name="T8" fmla="*/ 34 w 6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Freeform 46"/>
            <p:cNvSpPr>
              <a:spLocks/>
            </p:cNvSpPr>
            <p:nvPr/>
          </p:nvSpPr>
          <p:spPr bwMode="auto">
            <a:xfrm>
              <a:off x="3889376" y="3251201"/>
              <a:ext cx="104775" cy="125413"/>
            </a:xfrm>
            <a:custGeom>
              <a:avLst/>
              <a:gdLst>
                <a:gd name="T0" fmla="*/ 33 w 66"/>
                <a:gd name="T1" fmla="*/ 0 h 66"/>
                <a:gd name="T2" fmla="*/ 66 w 66"/>
                <a:gd name="T3" fmla="*/ 33 h 66"/>
                <a:gd name="T4" fmla="*/ 33 w 66"/>
                <a:gd name="T5" fmla="*/ 66 h 66"/>
                <a:gd name="T6" fmla="*/ 0 w 66"/>
                <a:gd name="T7" fmla="*/ 33 h 66"/>
                <a:gd name="T8" fmla="*/ 33 w 6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Freeform 47"/>
            <p:cNvSpPr>
              <a:spLocks/>
            </p:cNvSpPr>
            <p:nvPr/>
          </p:nvSpPr>
          <p:spPr bwMode="auto">
            <a:xfrm>
              <a:off x="4402139" y="2874963"/>
              <a:ext cx="104775" cy="125412"/>
            </a:xfrm>
            <a:custGeom>
              <a:avLst/>
              <a:gdLst>
                <a:gd name="T0" fmla="*/ 33 w 66"/>
                <a:gd name="T1" fmla="*/ 0 h 66"/>
                <a:gd name="T2" fmla="*/ 66 w 66"/>
                <a:gd name="T3" fmla="*/ 33 h 66"/>
                <a:gd name="T4" fmla="*/ 33 w 66"/>
                <a:gd name="T5" fmla="*/ 66 h 66"/>
                <a:gd name="T6" fmla="*/ 0 w 66"/>
                <a:gd name="T7" fmla="*/ 33 h 66"/>
                <a:gd name="T8" fmla="*/ 33 w 6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Freeform 48"/>
            <p:cNvSpPr>
              <a:spLocks/>
            </p:cNvSpPr>
            <p:nvPr/>
          </p:nvSpPr>
          <p:spPr bwMode="auto">
            <a:xfrm>
              <a:off x="4902201" y="2749551"/>
              <a:ext cx="104775" cy="125413"/>
            </a:xfrm>
            <a:custGeom>
              <a:avLst/>
              <a:gdLst>
                <a:gd name="T0" fmla="*/ 33 w 66"/>
                <a:gd name="T1" fmla="*/ 0 h 67"/>
                <a:gd name="T2" fmla="*/ 66 w 66"/>
                <a:gd name="T3" fmla="*/ 34 h 67"/>
                <a:gd name="T4" fmla="*/ 33 w 66"/>
                <a:gd name="T5" fmla="*/ 67 h 67"/>
                <a:gd name="T6" fmla="*/ 0 w 66"/>
                <a:gd name="T7" fmla="*/ 34 h 67"/>
                <a:gd name="T8" fmla="*/ 33 w 6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Freeform 49"/>
            <p:cNvSpPr>
              <a:spLocks/>
            </p:cNvSpPr>
            <p:nvPr/>
          </p:nvSpPr>
          <p:spPr bwMode="auto">
            <a:xfrm>
              <a:off x="5414963" y="2719389"/>
              <a:ext cx="106362" cy="123825"/>
            </a:xfrm>
            <a:custGeom>
              <a:avLst/>
              <a:gdLst>
                <a:gd name="T0" fmla="*/ 34 w 67"/>
                <a:gd name="T1" fmla="*/ 0 h 66"/>
                <a:gd name="T2" fmla="*/ 67 w 67"/>
                <a:gd name="T3" fmla="*/ 33 h 66"/>
                <a:gd name="T4" fmla="*/ 34 w 67"/>
                <a:gd name="T5" fmla="*/ 66 h 66"/>
                <a:gd name="T6" fmla="*/ 0 w 67"/>
                <a:gd name="T7" fmla="*/ 33 h 66"/>
                <a:gd name="T8" fmla="*/ 34 w 6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Freeform 50"/>
            <p:cNvSpPr>
              <a:spLocks/>
            </p:cNvSpPr>
            <p:nvPr/>
          </p:nvSpPr>
          <p:spPr bwMode="auto">
            <a:xfrm>
              <a:off x="5915026" y="2719389"/>
              <a:ext cx="106363" cy="123825"/>
            </a:xfrm>
            <a:custGeom>
              <a:avLst/>
              <a:gdLst>
                <a:gd name="T0" fmla="*/ 34 w 67"/>
                <a:gd name="T1" fmla="*/ 0 h 66"/>
                <a:gd name="T2" fmla="*/ 67 w 67"/>
                <a:gd name="T3" fmla="*/ 33 h 66"/>
                <a:gd name="T4" fmla="*/ 34 w 67"/>
                <a:gd name="T5" fmla="*/ 66 h 66"/>
                <a:gd name="T6" fmla="*/ 0 w 67"/>
                <a:gd name="T7" fmla="*/ 33 h 66"/>
                <a:gd name="T8" fmla="*/ 34 w 6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Rectangle 51"/>
            <p:cNvSpPr>
              <a:spLocks noChangeArrowheads="1"/>
            </p:cNvSpPr>
            <p:nvPr/>
          </p:nvSpPr>
          <p:spPr bwMode="auto">
            <a:xfrm>
              <a:off x="2874964" y="5302250"/>
              <a:ext cx="92075" cy="1095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Rectangle 52"/>
            <p:cNvSpPr>
              <a:spLocks noChangeArrowheads="1"/>
            </p:cNvSpPr>
            <p:nvPr/>
          </p:nvSpPr>
          <p:spPr bwMode="auto">
            <a:xfrm>
              <a:off x="3387726" y="5130800"/>
              <a:ext cx="93663" cy="1095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Rectangle 53"/>
            <p:cNvSpPr>
              <a:spLocks noChangeArrowheads="1"/>
            </p:cNvSpPr>
            <p:nvPr/>
          </p:nvSpPr>
          <p:spPr bwMode="auto">
            <a:xfrm>
              <a:off x="3889376" y="4535489"/>
              <a:ext cx="92075" cy="1095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Rectangle 54"/>
            <p:cNvSpPr>
              <a:spLocks noChangeArrowheads="1"/>
            </p:cNvSpPr>
            <p:nvPr/>
          </p:nvSpPr>
          <p:spPr bwMode="auto">
            <a:xfrm>
              <a:off x="4402139" y="3470275"/>
              <a:ext cx="92075" cy="1095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Rectangle 55"/>
            <p:cNvSpPr>
              <a:spLocks noChangeArrowheads="1"/>
            </p:cNvSpPr>
            <p:nvPr/>
          </p:nvSpPr>
          <p:spPr bwMode="auto">
            <a:xfrm>
              <a:off x="4902201" y="3127375"/>
              <a:ext cx="92075" cy="1095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Rectangle 56"/>
            <p:cNvSpPr>
              <a:spLocks noChangeArrowheads="1"/>
            </p:cNvSpPr>
            <p:nvPr/>
          </p:nvSpPr>
          <p:spPr bwMode="auto">
            <a:xfrm>
              <a:off x="5414964" y="2890839"/>
              <a:ext cx="92075" cy="1095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Rectangle 57"/>
            <p:cNvSpPr>
              <a:spLocks noChangeArrowheads="1"/>
            </p:cNvSpPr>
            <p:nvPr/>
          </p:nvSpPr>
          <p:spPr bwMode="auto">
            <a:xfrm>
              <a:off x="5915026" y="2813050"/>
              <a:ext cx="93663" cy="1095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Freeform 58"/>
            <p:cNvSpPr>
              <a:spLocks/>
            </p:cNvSpPr>
            <p:nvPr/>
          </p:nvSpPr>
          <p:spPr bwMode="auto">
            <a:xfrm>
              <a:off x="2862263" y="5283201"/>
              <a:ext cx="131762" cy="157163"/>
            </a:xfrm>
            <a:custGeom>
              <a:avLst/>
              <a:gdLst>
                <a:gd name="T0" fmla="*/ 41 w 83"/>
                <a:gd name="T1" fmla="*/ 0 h 83"/>
                <a:gd name="T2" fmla="*/ 83 w 83"/>
                <a:gd name="T3" fmla="*/ 83 h 83"/>
                <a:gd name="T4" fmla="*/ 0 w 83"/>
                <a:gd name="T5" fmla="*/ 83 h 83"/>
                <a:gd name="T6" fmla="*/ 41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41" y="0"/>
                  </a:moveTo>
                  <a:lnTo>
                    <a:pt x="83" y="83"/>
                  </a:lnTo>
                  <a:lnTo>
                    <a:pt x="0" y="8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Freeform 59"/>
            <p:cNvSpPr>
              <a:spLocks/>
            </p:cNvSpPr>
            <p:nvPr/>
          </p:nvSpPr>
          <p:spPr bwMode="auto">
            <a:xfrm>
              <a:off x="3375026" y="5287963"/>
              <a:ext cx="131763" cy="157162"/>
            </a:xfrm>
            <a:custGeom>
              <a:avLst/>
              <a:gdLst>
                <a:gd name="T0" fmla="*/ 42 w 83"/>
                <a:gd name="T1" fmla="*/ 0 h 83"/>
                <a:gd name="T2" fmla="*/ 83 w 83"/>
                <a:gd name="T3" fmla="*/ 83 h 83"/>
                <a:gd name="T4" fmla="*/ 0 w 83"/>
                <a:gd name="T5" fmla="*/ 83 h 83"/>
                <a:gd name="T6" fmla="*/ 42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lnTo>
                    <a:pt x="83" y="83"/>
                  </a:lnTo>
                  <a:lnTo>
                    <a:pt x="0" y="8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Freeform 60"/>
            <p:cNvSpPr>
              <a:spLocks/>
            </p:cNvSpPr>
            <p:nvPr/>
          </p:nvSpPr>
          <p:spPr bwMode="auto">
            <a:xfrm>
              <a:off x="3875088" y="5287963"/>
              <a:ext cx="131762" cy="157162"/>
            </a:xfrm>
            <a:custGeom>
              <a:avLst/>
              <a:gdLst>
                <a:gd name="T0" fmla="*/ 42 w 83"/>
                <a:gd name="T1" fmla="*/ 0 h 83"/>
                <a:gd name="T2" fmla="*/ 83 w 83"/>
                <a:gd name="T3" fmla="*/ 83 h 83"/>
                <a:gd name="T4" fmla="*/ 0 w 83"/>
                <a:gd name="T5" fmla="*/ 83 h 83"/>
                <a:gd name="T6" fmla="*/ 42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lnTo>
                    <a:pt x="83" y="83"/>
                  </a:lnTo>
                  <a:lnTo>
                    <a:pt x="0" y="8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Freeform 61"/>
            <p:cNvSpPr>
              <a:spLocks/>
            </p:cNvSpPr>
            <p:nvPr/>
          </p:nvSpPr>
          <p:spPr bwMode="auto">
            <a:xfrm>
              <a:off x="4389438" y="5226051"/>
              <a:ext cx="131762" cy="155575"/>
            </a:xfrm>
            <a:custGeom>
              <a:avLst/>
              <a:gdLst>
                <a:gd name="T0" fmla="*/ 41 w 83"/>
                <a:gd name="T1" fmla="*/ 0 h 83"/>
                <a:gd name="T2" fmla="*/ 83 w 83"/>
                <a:gd name="T3" fmla="*/ 83 h 83"/>
                <a:gd name="T4" fmla="*/ 0 w 83"/>
                <a:gd name="T5" fmla="*/ 83 h 83"/>
                <a:gd name="T6" fmla="*/ 41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41" y="0"/>
                  </a:moveTo>
                  <a:lnTo>
                    <a:pt x="83" y="83"/>
                  </a:lnTo>
                  <a:lnTo>
                    <a:pt x="0" y="8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Freeform 62"/>
            <p:cNvSpPr>
              <a:spLocks/>
            </p:cNvSpPr>
            <p:nvPr/>
          </p:nvSpPr>
          <p:spPr bwMode="auto">
            <a:xfrm>
              <a:off x="4889501" y="4943476"/>
              <a:ext cx="131763" cy="155575"/>
            </a:xfrm>
            <a:custGeom>
              <a:avLst/>
              <a:gdLst>
                <a:gd name="T0" fmla="*/ 41 w 83"/>
                <a:gd name="T1" fmla="*/ 0 h 82"/>
                <a:gd name="T2" fmla="*/ 83 w 83"/>
                <a:gd name="T3" fmla="*/ 82 h 82"/>
                <a:gd name="T4" fmla="*/ 0 w 83"/>
                <a:gd name="T5" fmla="*/ 82 h 82"/>
                <a:gd name="T6" fmla="*/ 41 w 8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2">
                  <a:moveTo>
                    <a:pt x="41" y="0"/>
                  </a:moveTo>
                  <a:lnTo>
                    <a:pt x="83" y="82"/>
                  </a:lnTo>
                  <a:lnTo>
                    <a:pt x="0" y="8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Freeform 63"/>
            <p:cNvSpPr>
              <a:spLocks/>
            </p:cNvSpPr>
            <p:nvPr/>
          </p:nvSpPr>
          <p:spPr bwMode="auto">
            <a:xfrm>
              <a:off x="5402263" y="4316413"/>
              <a:ext cx="131762" cy="157162"/>
            </a:xfrm>
            <a:custGeom>
              <a:avLst/>
              <a:gdLst>
                <a:gd name="T0" fmla="*/ 42 w 83"/>
                <a:gd name="T1" fmla="*/ 0 h 83"/>
                <a:gd name="T2" fmla="*/ 83 w 83"/>
                <a:gd name="T3" fmla="*/ 83 h 83"/>
                <a:gd name="T4" fmla="*/ 0 w 83"/>
                <a:gd name="T5" fmla="*/ 83 h 83"/>
                <a:gd name="T6" fmla="*/ 42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lnTo>
                    <a:pt x="83" y="83"/>
                  </a:lnTo>
                  <a:lnTo>
                    <a:pt x="0" y="8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" name="Freeform 64"/>
            <p:cNvSpPr>
              <a:spLocks/>
            </p:cNvSpPr>
            <p:nvPr/>
          </p:nvSpPr>
          <p:spPr bwMode="auto">
            <a:xfrm>
              <a:off x="5902326" y="3987801"/>
              <a:ext cx="131763" cy="157163"/>
            </a:xfrm>
            <a:custGeom>
              <a:avLst/>
              <a:gdLst>
                <a:gd name="T0" fmla="*/ 42 w 83"/>
                <a:gd name="T1" fmla="*/ 0 h 83"/>
                <a:gd name="T2" fmla="*/ 83 w 83"/>
                <a:gd name="T3" fmla="*/ 83 h 83"/>
                <a:gd name="T4" fmla="*/ 0 w 83"/>
                <a:gd name="T5" fmla="*/ 83 h 83"/>
                <a:gd name="T6" fmla="*/ 42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lnTo>
                    <a:pt x="83" y="83"/>
                  </a:lnTo>
                  <a:lnTo>
                    <a:pt x="0" y="8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Rectangle 65"/>
            <p:cNvSpPr>
              <a:spLocks noChangeArrowheads="1"/>
            </p:cNvSpPr>
            <p:nvPr/>
          </p:nvSpPr>
          <p:spPr bwMode="auto">
            <a:xfrm>
              <a:off x="1454150" y="5289551"/>
              <a:ext cx="2936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0%</a:t>
              </a:r>
              <a:endParaRPr lang="fr-FR" altLang="fr-FR" sz="1600"/>
            </a:p>
          </p:txBody>
        </p:sp>
        <p:sp>
          <p:nvSpPr>
            <p:cNvPr id="180" name="Rectangle 66"/>
            <p:cNvSpPr>
              <a:spLocks noChangeArrowheads="1"/>
            </p:cNvSpPr>
            <p:nvPr/>
          </p:nvSpPr>
          <p:spPr bwMode="auto">
            <a:xfrm>
              <a:off x="1347788" y="4741864"/>
              <a:ext cx="406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20%</a:t>
              </a:r>
              <a:endParaRPr lang="fr-FR" altLang="fr-FR" sz="1600"/>
            </a:p>
          </p:txBody>
        </p:sp>
        <p:sp>
          <p:nvSpPr>
            <p:cNvPr id="181" name="Rectangle 67"/>
            <p:cNvSpPr>
              <a:spLocks noChangeArrowheads="1"/>
            </p:cNvSpPr>
            <p:nvPr/>
          </p:nvSpPr>
          <p:spPr bwMode="auto">
            <a:xfrm>
              <a:off x="1347788" y="4192589"/>
              <a:ext cx="406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40%</a:t>
              </a:r>
              <a:endParaRPr lang="fr-FR" altLang="fr-FR" sz="1600"/>
            </a:p>
          </p:txBody>
        </p:sp>
        <p:sp>
          <p:nvSpPr>
            <p:cNvPr id="182" name="Rectangle 68"/>
            <p:cNvSpPr>
              <a:spLocks noChangeArrowheads="1"/>
            </p:cNvSpPr>
            <p:nvPr/>
          </p:nvSpPr>
          <p:spPr bwMode="auto">
            <a:xfrm>
              <a:off x="1347788" y="3659189"/>
              <a:ext cx="406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60%</a:t>
              </a:r>
              <a:endParaRPr lang="fr-FR" altLang="fr-FR" sz="1600"/>
            </a:p>
          </p:txBody>
        </p:sp>
        <p:sp>
          <p:nvSpPr>
            <p:cNvPr id="183" name="Rectangle 69"/>
            <p:cNvSpPr>
              <a:spLocks noChangeArrowheads="1"/>
            </p:cNvSpPr>
            <p:nvPr/>
          </p:nvSpPr>
          <p:spPr bwMode="auto">
            <a:xfrm>
              <a:off x="1347788" y="3111501"/>
              <a:ext cx="406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80%</a:t>
              </a:r>
              <a:endParaRPr lang="fr-FR" altLang="fr-FR" sz="1600"/>
            </a:p>
          </p:txBody>
        </p:sp>
        <p:sp>
          <p:nvSpPr>
            <p:cNvPr id="184" name="Rectangle 70"/>
            <p:cNvSpPr>
              <a:spLocks noChangeArrowheads="1"/>
            </p:cNvSpPr>
            <p:nvPr/>
          </p:nvSpPr>
          <p:spPr bwMode="auto">
            <a:xfrm>
              <a:off x="1243013" y="2563814"/>
              <a:ext cx="5241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dirty="0">
                  <a:solidFill>
                    <a:srgbClr val="000000"/>
                  </a:solidFill>
                </a:rPr>
                <a:t>100%</a:t>
              </a:r>
              <a:endParaRPr lang="fr-FR" altLang="fr-FR" sz="1600" dirty="0"/>
            </a:p>
          </p:txBody>
        </p:sp>
        <p:sp>
          <p:nvSpPr>
            <p:cNvPr id="185" name="Rectangle 71"/>
            <p:cNvSpPr>
              <a:spLocks noChangeArrowheads="1"/>
            </p:cNvSpPr>
            <p:nvPr/>
          </p:nvSpPr>
          <p:spPr bwMode="auto">
            <a:xfrm>
              <a:off x="1677988" y="5589589"/>
              <a:ext cx="508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0.001</a:t>
              </a:r>
              <a:endParaRPr lang="fr-FR" altLang="fr-FR" sz="1600"/>
            </a:p>
          </p:txBody>
        </p:sp>
        <p:sp>
          <p:nvSpPr>
            <p:cNvPr id="186" name="Rectangle 72"/>
            <p:cNvSpPr>
              <a:spLocks noChangeArrowheads="1"/>
            </p:cNvSpPr>
            <p:nvPr/>
          </p:nvSpPr>
          <p:spPr bwMode="auto">
            <a:xfrm>
              <a:off x="3414713" y="5589589"/>
              <a:ext cx="3991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 dirty="0">
                  <a:solidFill>
                    <a:srgbClr val="000000"/>
                  </a:solidFill>
                </a:rPr>
                <a:t>0.01</a:t>
              </a:r>
              <a:endParaRPr lang="fr-FR" altLang="fr-FR" sz="1600" dirty="0"/>
            </a:p>
          </p:txBody>
        </p:sp>
        <p:sp>
          <p:nvSpPr>
            <p:cNvPr id="187" name="Rectangle 73"/>
            <p:cNvSpPr>
              <a:spLocks noChangeArrowheads="1"/>
            </p:cNvSpPr>
            <p:nvPr/>
          </p:nvSpPr>
          <p:spPr bwMode="auto">
            <a:xfrm>
              <a:off x="5153026" y="5589589"/>
              <a:ext cx="2825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600">
                  <a:solidFill>
                    <a:srgbClr val="000000"/>
                  </a:solidFill>
                </a:rPr>
                <a:t>0.1</a:t>
              </a:r>
              <a:endParaRPr lang="fr-FR" altLang="fr-FR" sz="1600"/>
            </a:p>
          </p:txBody>
        </p:sp>
        <p:sp>
          <p:nvSpPr>
            <p:cNvPr id="188" name="Rectangle 83"/>
            <p:cNvSpPr>
              <a:spLocks noChangeArrowheads="1"/>
            </p:cNvSpPr>
            <p:nvPr/>
          </p:nvSpPr>
          <p:spPr bwMode="auto">
            <a:xfrm>
              <a:off x="2927351" y="5823868"/>
              <a:ext cx="2479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b="1" dirty="0" err="1" smtClean="0">
                  <a:solidFill>
                    <a:srgbClr val="000000"/>
                  </a:solidFill>
                </a:rPr>
                <a:t>marbofloxacin</a:t>
              </a:r>
              <a:r>
                <a:rPr lang="fr-FR" altLang="fr-FR" b="1" dirty="0" smtClean="0">
                  <a:solidFill>
                    <a:srgbClr val="000000"/>
                  </a:solidFill>
                </a:rPr>
                <a:t> </a:t>
              </a:r>
              <a:r>
                <a:rPr lang="fr-FR" altLang="fr-FR" b="1" dirty="0">
                  <a:solidFill>
                    <a:srgbClr val="000000"/>
                  </a:solidFill>
                </a:rPr>
                <a:t>(µg/</a:t>
              </a:r>
              <a:r>
                <a:rPr lang="fr-FR" altLang="fr-FR" b="1" dirty="0" err="1">
                  <a:solidFill>
                    <a:srgbClr val="000000"/>
                  </a:solidFill>
                </a:rPr>
                <a:t>mL</a:t>
              </a:r>
              <a:r>
                <a:rPr lang="fr-FR" altLang="fr-FR" b="1" dirty="0">
                  <a:solidFill>
                    <a:srgbClr val="000000"/>
                  </a:solidFill>
                </a:rPr>
                <a:t>)</a:t>
              </a:r>
              <a:endParaRPr lang="fr-FR" altLang="fr-FR" b="1" dirty="0"/>
            </a:p>
          </p:txBody>
        </p:sp>
        <p:sp>
          <p:nvSpPr>
            <p:cNvPr id="189" name="Rectangle 84"/>
            <p:cNvSpPr>
              <a:spLocks noChangeArrowheads="1"/>
            </p:cNvSpPr>
            <p:nvPr/>
          </p:nvSpPr>
          <p:spPr bwMode="auto">
            <a:xfrm rot="16200000">
              <a:off x="-289151" y="3753744"/>
              <a:ext cx="26738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2000" b="1" dirty="0" err="1" smtClean="0">
                  <a:solidFill>
                    <a:srgbClr val="000000"/>
                  </a:solidFill>
                </a:rPr>
                <a:t>Bactericidal</a:t>
              </a:r>
              <a:r>
                <a:rPr lang="fr-FR" altLang="fr-FR" sz="2000" b="1" dirty="0" smtClean="0">
                  <a:solidFill>
                    <a:srgbClr val="000000"/>
                  </a:solidFill>
                </a:rPr>
                <a:t> </a:t>
              </a:r>
              <a:r>
                <a:rPr lang="fr-FR" altLang="fr-FR" sz="2000" b="1" dirty="0" err="1" smtClean="0">
                  <a:solidFill>
                    <a:srgbClr val="000000"/>
                  </a:solidFill>
                </a:rPr>
                <a:t>effect</a:t>
              </a:r>
              <a:r>
                <a:rPr lang="fr-FR" altLang="fr-FR" sz="2000" b="1" dirty="0" smtClean="0">
                  <a:solidFill>
                    <a:srgbClr val="000000"/>
                  </a:solidFill>
                </a:rPr>
                <a:t> (%)</a:t>
              </a:r>
              <a:endParaRPr lang="fr-FR" altLang="fr-FR" sz="2000" b="1" dirty="0"/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784838" y="1290113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91" name="Group 35"/>
          <p:cNvGrpSpPr>
            <a:grpSpLocks/>
          </p:cNvGrpSpPr>
          <p:nvPr/>
        </p:nvGrpSpPr>
        <p:grpSpPr bwMode="auto">
          <a:xfrm>
            <a:off x="162741" y="2304498"/>
            <a:ext cx="4733017" cy="3917114"/>
            <a:chOff x="729" y="1207"/>
            <a:chExt cx="3466" cy="2570"/>
          </a:xfrm>
        </p:grpSpPr>
        <p:sp>
          <p:nvSpPr>
            <p:cNvPr id="192" name="Rectangle 12" descr="20 %"/>
            <p:cNvSpPr>
              <a:spLocks noChangeArrowheads="1"/>
            </p:cNvSpPr>
            <p:nvPr/>
          </p:nvSpPr>
          <p:spPr bwMode="auto">
            <a:xfrm>
              <a:off x="1066" y="2206"/>
              <a:ext cx="2404" cy="1315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80808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3" name="Line 4"/>
            <p:cNvSpPr>
              <a:spLocks noChangeShapeType="1"/>
            </p:cNvSpPr>
            <p:nvPr/>
          </p:nvSpPr>
          <p:spPr bwMode="auto">
            <a:xfrm flipV="1">
              <a:off x="1066" y="1207"/>
              <a:ext cx="0" cy="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Line 5"/>
            <p:cNvSpPr>
              <a:spLocks noChangeShapeType="1"/>
            </p:cNvSpPr>
            <p:nvPr/>
          </p:nvSpPr>
          <p:spPr bwMode="auto">
            <a:xfrm>
              <a:off x="1066" y="3521"/>
              <a:ext cx="31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" name="AutoShape 9" descr="20 %"/>
            <p:cNvSpPr>
              <a:spLocks noChangeArrowheads="1"/>
            </p:cNvSpPr>
            <p:nvPr/>
          </p:nvSpPr>
          <p:spPr bwMode="auto">
            <a:xfrm rot="-5547048">
              <a:off x="1490" y="1008"/>
              <a:ext cx="1553" cy="2406"/>
            </a:xfrm>
            <a:prstGeom prst="triangle">
              <a:avLst>
                <a:gd name="adj" fmla="val 50000"/>
              </a:avLst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/>
            </a:p>
          </p:txBody>
        </p:sp>
        <p:sp>
          <p:nvSpPr>
            <p:cNvPr id="196" name="Rectangle 10"/>
            <p:cNvSpPr>
              <a:spLocks noChangeArrowheads="1"/>
            </p:cNvSpPr>
            <p:nvPr/>
          </p:nvSpPr>
          <p:spPr bwMode="auto">
            <a:xfrm>
              <a:off x="3833" y="1253"/>
              <a:ext cx="36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7" name="Rectangle 11" descr="20 %"/>
            <p:cNvSpPr>
              <a:spLocks noChangeArrowheads="1"/>
            </p:cNvSpPr>
            <p:nvPr/>
          </p:nvSpPr>
          <p:spPr bwMode="auto">
            <a:xfrm>
              <a:off x="3334" y="1457"/>
              <a:ext cx="136" cy="140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8" name="Freeform 8" descr="20 %"/>
            <p:cNvSpPr>
              <a:spLocks/>
            </p:cNvSpPr>
            <p:nvPr/>
          </p:nvSpPr>
          <p:spPr bwMode="auto">
            <a:xfrm>
              <a:off x="1066" y="2251"/>
              <a:ext cx="2857" cy="680"/>
            </a:xfrm>
            <a:custGeom>
              <a:avLst/>
              <a:gdLst>
                <a:gd name="T0" fmla="*/ 0 w 3039"/>
                <a:gd name="T1" fmla="*/ 0 h 635"/>
                <a:gd name="T2" fmla="*/ 554 w 3039"/>
                <a:gd name="T3" fmla="*/ 534 h 635"/>
                <a:gd name="T4" fmla="*/ 2857 w 3039"/>
                <a:gd name="T5" fmla="*/ 680 h 6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39" h="635">
                  <a:moveTo>
                    <a:pt x="0" y="0"/>
                  </a:moveTo>
                  <a:cubicBezTo>
                    <a:pt x="41" y="196"/>
                    <a:pt x="83" y="393"/>
                    <a:pt x="589" y="499"/>
                  </a:cubicBezTo>
                  <a:cubicBezTo>
                    <a:pt x="1095" y="605"/>
                    <a:pt x="2067" y="620"/>
                    <a:pt x="3039" y="635"/>
                  </a:cubicBezTo>
                </a:path>
              </a:pathLst>
            </a:custGeom>
            <a:pattFill prst="pct20">
              <a:fgClr>
                <a:srgbClr val="000066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Text Box 14"/>
            <p:cNvSpPr txBox="1">
              <a:spLocks noChangeArrowheads="1"/>
            </p:cNvSpPr>
            <p:nvPr/>
          </p:nvSpPr>
          <p:spPr bwMode="auto">
            <a:xfrm>
              <a:off x="1519" y="3022"/>
              <a:ext cx="1724" cy="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dirty="0"/>
                <a:t>AUC[0-8] </a:t>
              </a:r>
              <a:r>
                <a:rPr lang="fr-FR" altLang="fr-FR" sz="1400" dirty="0" err="1" smtClean="0"/>
                <a:t>with</a:t>
              </a:r>
              <a:r>
                <a:rPr lang="fr-FR" altLang="fr-FR" sz="1400" dirty="0" smtClean="0"/>
                <a:t> </a:t>
              </a:r>
              <a:r>
                <a:rPr lang="fr-FR" altLang="fr-FR" sz="1400" dirty="0" err="1" smtClean="0"/>
                <a:t>drug</a:t>
              </a:r>
              <a:endParaRPr lang="fr-FR" altLang="fr-FR" sz="1400" dirty="0" smtClean="0"/>
            </a:p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dirty="0" smtClean="0"/>
                <a:t>=ATB</a:t>
              </a:r>
              <a:endParaRPr lang="fr-FR" altLang="fr-FR" sz="1400" dirty="0"/>
            </a:p>
          </p:txBody>
        </p:sp>
        <p:sp>
          <p:nvSpPr>
            <p:cNvPr id="200" name="Text Box 16"/>
            <p:cNvSpPr txBox="1">
              <a:spLocks noChangeArrowheads="1"/>
            </p:cNvSpPr>
            <p:nvPr/>
          </p:nvSpPr>
          <p:spPr bwMode="auto">
            <a:xfrm>
              <a:off x="1422" y="2160"/>
              <a:ext cx="1912" cy="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 dirty="0"/>
                <a:t>AUC [0-8] </a:t>
              </a:r>
              <a:r>
                <a:rPr lang="fr-FR" altLang="fr-FR" sz="1400" dirty="0" err="1" smtClean="0"/>
                <a:t>without</a:t>
              </a:r>
              <a:r>
                <a:rPr lang="fr-FR" altLang="fr-FR" sz="1400" dirty="0" smtClean="0"/>
                <a:t> </a:t>
              </a:r>
              <a:r>
                <a:rPr lang="fr-FR" altLang="fr-FR" sz="1400" dirty="0" err="1" smtClean="0"/>
                <a:t>drug</a:t>
              </a:r>
              <a:endParaRPr lang="fr-FR" altLang="fr-FR" sz="1400" dirty="0" smtClean="0"/>
            </a:p>
            <a:p>
              <a:pPr algn="ctr" eaLnBrk="1" hangingPunct="1"/>
              <a:r>
                <a:rPr lang="fr-FR" altLang="fr-FR" sz="1400" dirty="0" smtClean="0"/>
                <a:t>=control</a:t>
              </a:r>
              <a:endParaRPr lang="fr-FR" altLang="fr-FR" sz="1400" dirty="0"/>
            </a:p>
          </p:txBody>
        </p:sp>
        <p:sp>
          <p:nvSpPr>
            <p:cNvPr id="201" name="Text Box 17"/>
            <p:cNvSpPr txBox="1">
              <a:spLocks noChangeArrowheads="1"/>
            </p:cNvSpPr>
            <p:nvPr/>
          </p:nvSpPr>
          <p:spPr bwMode="auto">
            <a:xfrm rot="16200000">
              <a:off x="281" y="2153"/>
              <a:ext cx="116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dirty="0"/>
                <a:t>log </a:t>
              </a:r>
              <a:r>
                <a:rPr lang="fr-FR" altLang="fr-FR" dirty="0" smtClean="0"/>
                <a:t>CFU/</a:t>
              </a:r>
              <a:r>
                <a:rPr lang="fr-FR" altLang="fr-FR" dirty="0" err="1" smtClean="0"/>
                <a:t>mL</a:t>
              </a:r>
              <a:endParaRPr lang="fr-FR" altLang="fr-FR" dirty="0"/>
            </a:p>
          </p:txBody>
        </p:sp>
        <p:sp>
          <p:nvSpPr>
            <p:cNvPr id="202" name="Text Box 18"/>
            <p:cNvSpPr txBox="1">
              <a:spLocks noChangeArrowheads="1"/>
            </p:cNvSpPr>
            <p:nvPr/>
          </p:nvSpPr>
          <p:spPr bwMode="auto">
            <a:xfrm>
              <a:off x="1383" y="3521"/>
              <a:ext cx="14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dirty="0" smtClean="0"/>
                <a:t>Time </a:t>
              </a:r>
              <a:endParaRPr lang="fr-FR" altLang="fr-FR" dirty="0"/>
            </a:p>
          </p:txBody>
        </p:sp>
        <p:sp>
          <p:nvSpPr>
            <p:cNvPr id="203" name="Freeform 7" descr="20 %"/>
            <p:cNvSpPr>
              <a:spLocks/>
            </p:cNvSpPr>
            <p:nvPr/>
          </p:nvSpPr>
          <p:spPr bwMode="auto">
            <a:xfrm>
              <a:off x="1066" y="1344"/>
              <a:ext cx="2903" cy="877"/>
            </a:xfrm>
            <a:custGeom>
              <a:avLst/>
              <a:gdLst>
                <a:gd name="T0" fmla="*/ 0 w 3039"/>
                <a:gd name="T1" fmla="*/ 877 h 832"/>
                <a:gd name="T2" fmla="*/ 520 w 3039"/>
                <a:gd name="T3" fmla="*/ 685 h 832"/>
                <a:gd name="T4" fmla="*/ 1126 w 3039"/>
                <a:gd name="T5" fmla="*/ 112 h 832"/>
                <a:gd name="T6" fmla="*/ 2903 w 3039"/>
                <a:gd name="T7" fmla="*/ 16 h 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39" h="832">
                  <a:moveTo>
                    <a:pt x="0" y="832"/>
                  </a:moveTo>
                  <a:cubicBezTo>
                    <a:pt x="174" y="801"/>
                    <a:pt x="348" y="771"/>
                    <a:pt x="544" y="650"/>
                  </a:cubicBezTo>
                  <a:cubicBezTo>
                    <a:pt x="740" y="529"/>
                    <a:pt x="763" y="212"/>
                    <a:pt x="1179" y="106"/>
                  </a:cubicBezTo>
                  <a:cubicBezTo>
                    <a:pt x="1595" y="0"/>
                    <a:pt x="2317" y="7"/>
                    <a:pt x="3039" y="15"/>
                  </a:cubicBez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Rectangle 21"/>
            <p:cNvSpPr>
              <a:spLocks noChangeArrowheads="1"/>
            </p:cNvSpPr>
            <p:nvPr/>
          </p:nvSpPr>
          <p:spPr bwMode="auto">
            <a:xfrm>
              <a:off x="3470" y="1389"/>
              <a:ext cx="589" cy="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" name="Line 23"/>
            <p:cNvSpPr>
              <a:spLocks noChangeShapeType="1"/>
            </p:cNvSpPr>
            <p:nvPr/>
          </p:nvSpPr>
          <p:spPr bwMode="auto">
            <a:xfrm>
              <a:off x="3470" y="2931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Line 24"/>
            <p:cNvSpPr>
              <a:spLocks noChangeShapeType="1"/>
            </p:cNvSpPr>
            <p:nvPr/>
          </p:nvSpPr>
          <p:spPr bwMode="auto">
            <a:xfrm>
              <a:off x="3470" y="352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Text Box 25"/>
            <p:cNvSpPr txBox="1">
              <a:spLocks noChangeArrowheads="1"/>
            </p:cNvSpPr>
            <p:nvPr/>
          </p:nvSpPr>
          <p:spPr bwMode="auto">
            <a:xfrm>
              <a:off x="3340" y="3583"/>
              <a:ext cx="27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dirty="0"/>
                <a:t>8 </a:t>
              </a:r>
              <a:r>
                <a:rPr lang="fr-FR" altLang="fr-FR" sz="1400" dirty="0" smtClean="0"/>
                <a:t>h</a:t>
              </a:r>
              <a:endParaRPr lang="fr-FR" altLang="fr-FR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ZoneTexte 101"/>
              <p:cNvSpPr txBox="1"/>
              <p:nvPr/>
            </p:nvSpPr>
            <p:spPr>
              <a:xfrm>
                <a:off x="1048312" y="1358369"/>
                <a:ext cx="4255780" cy="600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𝐸𝑓𝑓𝑒𝑐𝑡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×(1−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𝐴𝑈𝐶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0−8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𝐴𝑇𝐵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𝐴𝑈𝐶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0−8</m:t>
                                  </m:r>
                                </m:e>
                              </m:d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𝑐𝑜𝑛𝑡𝑟𝑜𝑙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2" name="ZoneTexte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12" y="1358369"/>
                <a:ext cx="4255780" cy="600998"/>
              </a:xfrm>
              <a:prstGeom prst="rect">
                <a:avLst/>
              </a:prstGeom>
              <a:blipFill>
                <a:blip r:embed="rId3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44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36563" y="549535"/>
            <a:ext cx="8953500" cy="655117"/>
          </a:xfrm>
          <a:noFill/>
          <a:ln w="25400" cap="flat">
            <a:solidFill>
              <a:srgbClr val="FE9B03"/>
            </a:solidFill>
            <a:miter lim="800000"/>
            <a:headEnd/>
            <a:tailEnd/>
          </a:ln>
          <a:extLst/>
        </p:spPr>
        <p:txBody>
          <a:bodyPr lIns="76200" tIns="46038" rIns="76200" bIns="46038"/>
          <a:lstStyle/>
          <a:p>
            <a:pPr eaLnBrk="1" hangingPunct="1">
              <a:lnSpc>
                <a:spcPct val="110000"/>
              </a:lnSpc>
            </a:pPr>
            <a:r>
              <a:rPr lang="fi-FI" altLang="fr-FR" sz="3600" dirty="0" smtClean="0">
                <a:solidFill>
                  <a:srgbClr val="C00000"/>
                </a:solidFill>
              </a:rPr>
              <a:t>Time-kill curves </a:t>
            </a:r>
          </a:p>
        </p:txBody>
      </p:sp>
      <p:sp>
        <p:nvSpPr>
          <p:cNvPr id="645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A29E5F-BD8F-4707-BE44-7D54024BDA0C}" type="slidenum">
              <a:rPr lang="fr-FR" altLang="fr-FR" sz="1400" b="0" smtClean="0"/>
              <a:t>39</a:t>
            </a:fld>
            <a:endParaRPr lang="fr-FR" altLang="fr-FR" sz="1400" b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36563" y="1429719"/>
            <a:ext cx="9258300" cy="4525963"/>
          </a:xfrm>
        </p:spPr>
        <p:txBody>
          <a:bodyPr/>
          <a:lstStyle/>
          <a:p>
            <a:r>
              <a:rPr lang="fr-FR" sz="2800" dirty="0" smtClean="0"/>
              <a:t>Main </a:t>
            </a:r>
            <a:r>
              <a:rPr lang="fr-FR" sz="2800" dirty="0" err="1" smtClean="0"/>
              <a:t>factors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influence the </a:t>
            </a:r>
            <a:r>
              <a:rPr lang="fr-FR" sz="2800" dirty="0" err="1" smtClean="0"/>
              <a:t>shape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curve</a:t>
            </a:r>
            <a:r>
              <a:rPr lang="fr-FR" sz="2800" dirty="0" smtClean="0"/>
              <a:t> </a:t>
            </a:r>
            <a:r>
              <a:rPr lang="fr-FR" sz="2000" dirty="0" smtClean="0"/>
              <a:t>(~the </a:t>
            </a:r>
            <a:r>
              <a:rPr lang="fr-FR" sz="2000" dirty="0" err="1" smtClean="0"/>
              <a:t>activity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drug</a:t>
            </a:r>
            <a:r>
              <a:rPr lang="fr-FR" sz="2000" dirty="0" smtClean="0"/>
              <a:t>)</a:t>
            </a:r>
          </a:p>
          <a:p>
            <a:endParaRPr lang="fr-FR" sz="2000" dirty="0" smtClean="0"/>
          </a:p>
          <a:p>
            <a:pPr lvl="1"/>
            <a:r>
              <a:rPr lang="fr-FR" sz="2400" b="0" u="sng" dirty="0" err="1" smtClean="0"/>
              <a:t>Exponential</a:t>
            </a:r>
            <a:r>
              <a:rPr lang="fr-FR" sz="2400" b="0" u="sng" dirty="0" smtClean="0"/>
              <a:t> </a:t>
            </a:r>
            <a:r>
              <a:rPr lang="fr-FR" sz="2400" b="0" u="sng" dirty="0" err="1" smtClean="0"/>
              <a:t>growth</a:t>
            </a:r>
            <a:r>
              <a:rPr lang="fr-FR" sz="2400" b="0" u="sng" dirty="0" smtClean="0"/>
              <a:t> </a:t>
            </a:r>
            <a:r>
              <a:rPr lang="fr-FR" sz="2400" b="0" dirty="0" smtClean="0"/>
              <a:t>or </a:t>
            </a:r>
            <a:r>
              <a:rPr lang="fr-FR" sz="2400" b="0" dirty="0" err="1" smtClean="0"/>
              <a:t>latency</a:t>
            </a:r>
            <a:endParaRPr lang="fr-FR" sz="2400" b="0" dirty="0" smtClean="0"/>
          </a:p>
          <a:p>
            <a:pPr lvl="1"/>
            <a:r>
              <a:rPr lang="fr-FR" sz="2400" b="0" dirty="0" err="1" smtClean="0"/>
              <a:t>Growth</a:t>
            </a:r>
            <a:r>
              <a:rPr lang="fr-FR" sz="2400" b="0" dirty="0" smtClean="0"/>
              <a:t> rate (</a:t>
            </a:r>
            <a:r>
              <a:rPr lang="fr-FR" sz="2400" b="0" dirty="0" err="1" smtClean="0"/>
              <a:t>depends</a:t>
            </a:r>
            <a:r>
              <a:rPr lang="fr-FR" sz="2400" b="0" dirty="0" smtClean="0"/>
              <a:t> on conditions and </a:t>
            </a:r>
            <a:r>
              <a:rPr lang="fr-FR" sz="2400" b="0" dirty="0" err="1" smtClean="0"/>
              <a:t>nutrients</a:t>
            </a:r>
            <a:r>
              <a:rPr lang="fr-FR" sz="2400" b="0" dirty="0" smtClean="0"/>
              <a:t>)</a:t>
            </a:r>
          </a:p>
          <a:p>
            <a:pPr lvl="1"/>
            <a:r>
              <a:rPr lang="fr-FR" sz="2400" b="0" dirty="0" smtClean="0"/>
              <a:t>Inoculum size</a:t>
            </a:r>
          </a:p>
          <a:p>
            <a:pPr lvl="1"/>
            <a:endParaRPr lang="fr-FR" sz="2400" b="0" dirty="0"/>
          </a:p>
          <a:p>
            <a:pPr lvl="1"/>
            <a:endParaRPr lang="fr-FR" sz="2400" b="0" dirty="0" smtClean="0"/>
          </a:p>
          <a:p>
            <a:pPr lvl="1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14157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660400"/>
            <a:ext cx="9258300" cy="5465763"/>
          </a:xfrm>
        </p:spPr>
        <p:txBody>
          <a:bodyPr/>
          <a:lstStyle/>
          <a:p>
            <a:r>
              <a:rPr lang="fr-FR" dirty="0" smtClean="0"/>
              <a:t>MIC</a:t>
            </a:r>
          </a:p>
          <a:p>
            <a:pPr lvl="1"/>
            <a:r>
              <a:rPr lang="fr-FR" sz="2000" b="0" dirty="0" err="1" smtClean="0"/>
              <a:t>Definition</a:t>
            </a:r>
            <a:endParaRPr lang="fr-FR" sz="2000" b="0" dirty="0" smtClean="0"/>
          </a:p>
          <a:p>
            <a:pPr lvl="1"/>
            <a:r>
              <a:rPr lang="fr-FR" sz="2000" b="0" dirty="0" smtClean="0"/>
              <a:t>MIC and inhibition </a:t>
            </a:r>
            <a:r>
              <a:rPr lang="fr-FR" sz="2000" b="0" dirty="0" err="1" smtClean="0"/>
              <a:t>diameter</a:t>
            </a:r>
            <a:endParaRPr lang="fr-FR" sz="2000" b="0" dirty="0" smtClean="0"/>
          </a:p>
          <a:p>
            <a:pPr lvl="1"/>
            <a:r>
              <a:rPr lang="fr-FR" sz="2000" b="0" dirty="0" smtClean="0"/>
              <a:t>MIC for </a:t>
            </a:r>
            <a:r>
              <a:rPr lang="fr-FR" sz="2000" b="0" dirty="0" err="1" smtClean="0"/>
              <a:t>antibiotic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combinations</a:t>
            </a:r>
            <a:endParaRPr lang="fr-FR" sz="2000" b="0" dirty="0" smtClean="0"/>
          </a:p>
          <a:p>
            <a:pPr lvl="1"/>
            <a:endParaRPr lang="fr-FR" sz="2000" b="0" dirty="0"/>
          </a:p>
          <a:p>
            <a:pPr lvl="0"/>
            <a:r>
              <a:rPr lang="fr-FR" dirty="0" smtClean="0">
                <a:solidFill>
                  <a:srgbClr val="000000"/>
                </a:solidFill>
              </a:rPr>
              <a:t>MBC</a:t>
            </a:r>
          </a:p>
          <a:p>
            <a:pPr lvl="0"/>
            <a:endParaRPr lang="fr-FR" dirty="0">
              <a:solidFill>
                <a:srgbClr val="000000"/>
              </a:solidFill>
            </a:endParaRPr>
          </a:p>
          <a:p>
            <a:pPr lvl="0"/>
            <a:r>
              <a:rPr lang="fr-FR" sz="2800" dirty="0" smtClean="0">
                <a:solidFill>
                  <a:srgbClr val="000000"/>
                </a:solidFill>
              </a:rPr>
              <a:t>Classification of </a:t>
            </a:r>
            <a:r>
              <a:rPr lang="fr-FR" sz="2800" dirty="0" err="1" smtClean="0">
                <a:solidFill>
                  <a:srgbClr val="000000"/>
                </a:solidFill>
              </a:rPr>
              <a:t>bacteriostatic</a:t>
            </a:r>
            <a:r>
              <a:rPr lang="fr-FR" sz="2800" dirty="0" smtClean="0">
                <a:solidFill>
                  <a:srgbClr val="000000"/>
                </a:solidFill>
              </a:rPr>
              <a:t> vs </a:t>
            </a:r>
            <a:r>
              <a:rPr lang="fr-FR" sz="2800" dirty="0" err="1" smtClean="0">
                <a:solidFill>
                  <a:srgbClr val="000000"/>
                </a:solidFill>
              </a:rPr>
              <a:t>bactericidal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drug</a:t>
            </a:r>
            <a:endParaRPr lang="fr-FR" sz="28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sz="2000" b="0" dirty="0" smtClean="0"/>
          </a:p>
          <a:p>
            <a:pPr lvl="1"/>
            <a:endParaRPr lang="fr-FR" sz="2000" b="0" dirty="0" smtClean="0"/>
          </a:p>
          <a:p>
            <a:endParaRPr lang="fr-FR" sz="24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Alfort CEAV 2012-</a:t>
            </a:r>
            <a:fld id="{46A9CDD5-1B9F-45C8-9CC2-1F7DFA1C2C55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11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6391275" y="3299967"/>
            <a:ext cx="1588" cy="2287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6340475" y="5587554"/>
            <a:ext cx="50800" cy="15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6340475" y="5295454"/>
            <a:ext cx="50800" cy="15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6340475" y="5020817"/>
            <a:ext cx="50800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6340475" y="4727129"/>
            <a:ext cx="50800" cy="15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6340475" y="4452492"/>
            <a:ext cx="50800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6340475" y="4160392"/>
            <a:ext cx="50800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6340475" y="3868292"/>
            <a:ext cx="50800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6340475" y="3592067"/>
            <a:ext cx="50800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6340475" y="3299967"/>
            <a:ext cx="50800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6391275" y="5020817"/>
            <a:ext cx="3681413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flipV="1">
            <a:off x="6391275" y="5020817"/>
            <a:ext cx="1588" cy="508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 flipV="1">
            <a:off x="7613650" y="5020817"/>
            <a:ext cx="1588" cy="508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V="1">
            <a:off x="8851900" y="5020817"/>
            <a:ext cx="1588" cy="508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V="1">
            <a:off x="10072688" y="5020817"/>
            <a:ext cx="1587" cy="508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32"/>
          <p:cNvSpPr>
            <a:spLocks/>
          </p:cNvSpPr>
          <p:nvPr/>
        </p:nvSpPr>
        <p:spPr bwMode="auto">
          <a:xfrm>
            <a:off x="7131050" y="4573142"/>
            <a:ext cx="2219325" cy="515937"/>
          </a:xfrm>
          <a:custGeom>
            <a:avLst/>
            <a:gdLst>
              <a:gd name="T0" fmla="*/ 0 w 129"/>
              <a:gd name="T1" fmla="*/ 378354 h 30"/>
              <a:gd name="T2" fmla="*/ 361285 w 129"/>
              <a:gd name="T3" fmla="*/ 515937 h 30"/>
              <a:gd name="T4" fmla="*/ 739775 w 129"/>
              <a:gd name="T5" fmla="*/ 429948 h 30"/>
              <a:gd name="T6" fmla="*/ 1101060 w 129"/>
              <a:gd name="T7" fmla="*/ 240771 h 30"/>
              <a:gd name="T8" fmla="*/ 1479550 w 129"/>
              <a:gd name="T9" fmla="*/ 137583 h 30"/>
              <a:gd name="T10" fmla="*/ 1840835 w 129"/>
              <a:gd name="T11" fmla="*/ 34396 h 30"/>
              <a:gd name="T12" fmla="*/ 2219325 w 129"/>
              <a:gd name="T13" fmla="*/ 0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" h="30">
                <a:moveTo>
                  <a:pt x="0" y="22"/>
                </a:moveTo>
                <a:lnTo>
                  <a:pt x="21" y="30"/>
                </a:lnTo>
                <a:lnTo>
                  <a:pt x="43" y="25"/>
                </a:lnTo>
                <a:lnTo>
                  <a:pt x="64" y="14"/>
                </a:lnTo>
                <a:lnTo>
                  <a:pt x="86" y="8"/>
                </a:lnTo>
                <a:lnTo>
                  <a:pt x="107" y="2"/>
                </a:lnTo>
                <a:lnTo>
                  <a:pt x="129" y="0"/>
                </a:lnTo>
              </a:path>
            </a:pathLst>
          </a:custGeom>
          <a:noFill/>
          <a:ln w="1746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33"/>
          <p:cNvSpPr>
            <a:spLocks/>
          </p:cNvSpPr>
          <p:nvPr/>
        </p:nvSpPr>
        <p:spPr bwMode="auto">
          <a:xfrm>
            <a:off x="7131050" y="3661917"/>
            <a:ext cx="2219325" cy="1789112"/>
          </a:xfrm>
          <a:custGeom>
            <a:avLst/>
            <a:gdLst>
              <a:gd name="T0" fmla="*/ 0 w 129"/>
              <a:gd name="T1" fmla="*/ 1754706 h 104"/>
              <a:gd name="T2" fmla="*/ 361285 w 129"/>
              <a:gd name="T3" fmla="*/ 1737503 h 104"/>
              <a:gd name="T4" fmla="*/ 739775 w 129"/>
              <a:gd name="T5" fmla="*/ 1789112 h 104"/>
              <a:gd name="T6" fmla="*/ 1101060 w 129"/>
              <a:gd name="T7" fmla="*/ 1238616 h 104"/>
              <a:gd name="T8" fmla="*/ 1479550 w 129"/>
              <a:gd name="T9" fmla="*/ 670917 h 104"/>
              <a:gd name="T10" fmla="*/ 1840835 w 129"/>
              <a:gd name="T11" fmla="*/ 447278 h 104"/>
              <a:gd name="T12" fmla="*/ 2219325 w 129"/>
              <a:gd name="T13" fmla="*/ 0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" h="104">
                <a:moveTo>
                  <a:pt x="0" y="102"/>
                </a:moveTo>
                <a:lnTo>
                  <a:pt x="21" y="101"/>
                </a:lnTo>
                <a:lnTo>
                  <a:pt x="43" y="104"/>
                </a:lnTo>
                <a:lnTo>
                  <a:pt x="64" y="72"/>
                </a:lnTo>
                <a:lnTo>
                  <a:pt x="86" y="39"/>
                </a:lnTo>
                <a:lnTo>
                  <a:pt x="107" y="26"/>
                </a:lnTo>
                <a:lnTo>
                  <a:pt x="129" y="0"/>
                </a:lnTo>
              </a:path>
            </a:pathLst>
          </a:custGeom>
          <a:noFill/>
          <a:ln w="17463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34"/>
          <p:cNvSpPr>
            <a:spLocks/>
          </p:cNvSpPr>
          <p:nvPr/>
        </p:nvSpPr>
        <p:spPr bwMode="auto">
          <a:xfrm>
            <a:off x="7080250" y="4900167"/>
            <a:ext cx="103188" cy="103187"/>
          </a:xfrm>
          <a:custGeom>
            <a:avLst/>
            <a:gdLst>
              <a:gd name="T0" fmla="*/ 50800 w 65"/>
              <a:gd name="T1" fmla="*/ 0 h 65"/>
              <a:gd name="T2" fmla="*/ 103188 w 65"/>
              <a:gd name="T3" fmla="*/ 50800 h 65"/>
              <a:gd name="T4" fmla="*/ 50800 w 65"/>
              <a:gd name="T5" fmla="*/ 103187 h 65"/>
              <a:gd name="T6" fmla="*/ 0 w 65"/>
              <a:gd name="T7" fmla="*/ 50800 h 65"/>
              <a:gd name="T8" fmla="*/ 50800 w 65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65">
                <a:moveTo>
                  <a:pt x="32" y="0"/>
                </a:moveTo>
                <a:lnTo>
                  <a:pt x="65" y="32"/>
                </a:lnTo>
                <a:lnTo>
                  <a:pt x="32" y="65"/>
                </a:lnTo>
                <a:lnTo>
                  <a:pt x="0" y="32"/>
                </a:lnTo>
                <a:lnTo>
                  <a:pt x="32" y="0"/>
                </a:lnTo>
                <a:close/>
              </a:path>
            </a:pathLst>
          </a:custGeom>
          <a:solidFill>
            <a:srgbClr val="000080"/>
          </a:solidFill>
          <a:ln w="17463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Freeform 35"/>
          <p:cNvSpPr>
            <a:spLocks/>
          </p:cNvSpPr>
          <p:nvPr/>
        </p:nvSpPr>
        <p:spPr bwMode="auto">
          <a:xfrm>
            <a:off x="7440613" y="5038279"/>
            <a:ext cx="103187" cy="103188"/>
          </a:xfrm>
          <a:custGeom>
            <a:avLst/>
            <a:gdLst>
              <a:gd name="T0" fmla="*/ 52387 w 65"/>
              <a:gd name="T1" fmla="*/ 0 h 65"/>
              <a:gd name="T2" fmla="*/ 103187 w 65"/>
              <a:gd name="T3" fmla="*/ 50800 h 65"/>
              <a:gd name="T4" fmla="*/ 52387 w 65"/>
              <a:gd name="T5" fmla="*/ 103188 h 65"/>
              <a:gd name="T6" fmla="*/ 0 w 65"/>
              <a:gd name="T7" fmla="*/ 50800 h 65"/>
              <a:gd name="T8" fmla="*/ 52387 w 65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65">
                <a:moveTo>
                  <a:pt x="33" y="0"/>
                </a:moveTo>
                <a:lnTo>
                  <a:pt x="65" y="32"/>
                </a:lnTo>
                <a:lnTo>
                  <a:pt x="33" y="65"/>
                </a:lnTo>
                <a:lnTo>
                  <a:pt x="0" y="32"/>
                </a:lnTo>
                <a:lnTo>
                  <a:pt x="33" y="0"/>
                </a:lnTo>
                <a:close/>
              </a:path>
            </a:pathLst>
          </a:custGeom>
          <a:solidFill>
            <a:srgbClr val="000080"/>
          </a:solidFill>
          <a:ln w="17463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Freeform 36"/>
          <p:cNvSpPr>
            <a:spLocks/>
          </p:cNvSpPr>
          <p:nvPr/>
        </p:nvSpPr>
        <p:spPr bwMode="auto">
          <a:xfrm>
            <a:off x="7820025" y="4950967"/>
            <a:ext cx="103188" cy="103187"/>
          </a:xfrm>
          <a:custGeom>
            <a:avLst/>
            <a:gdLst>
              <a:gd name="T0" fmla="*/ 50800 w 65"/>
              <a:gd name="T1" fmla="*/ 0 h 65"/>
              <a:gd name="T2" fmla="*/ 103188 w 65"/>
              <a:gd name="T3" fmla="*/ 52387 h 65"/>
              <a:gd name="T4" fmla="*/ 50800 w 65"/>
              <a:gd name="T5" fmla="*/ 103187 h 65"/>
              <a:gd name="T6" fmla="*/ 0 w 65"/>
              <a:gd name="T7" fmla="*/ 52387 h 65"/>
              <a:gd name="T8" fmla="*/ 50800 w 65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65">
                <a:moveTo>
                  <a:pt x="32" y="0"/>
                </a:moveTo>
                <a:lnTo>
                  <a:pt x="65" y="33"/>
                </a:lnTo>
                <a:lnTo>
                  <a:pt x="32" y="65"/>
                </a:lnTo>
                <a:lnTo>
                  <a:pt x="0" y="33"/>
                </a:lnTo>
                <a:lnTo>
                  <a:pt x="32" y="0"/>
                </a:lnTo>
                <a:close/>
              </a:path>
            </a:pathLst>
          </a:custGeom>
          <a:solidFill>
            <a:srgbClr val="000080"/>
          </a:solidFill>
          <a:ln w="17463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" name="Freeform 37"/>
          <p:cNvSpPr>
            <a:spLocks/>
          </p:cNvSpPr>
          <p:nvPr/>
        </p:nvSpPr>
        <p:spPr bwMode="auto">
          <a:xfrm>
            <a:off x="8180388" y="4762054"/>
            <a:ext cx="103187" cy="103188"/>
          </a:xfrm>
          <a:custGeom>
            <a:avLst/>
            <a:gdLst>
              <a:gd name="T0" fmla="*/ 52387 w 65"/>
              <a:gd name="T1" fmla="*/ 0 h 65"/>
              <a:gd name="T2" fmla="*/ 103187 w 65"/>
              <a:gd name="T3" fmla="*/ 52388 h 65"/>
              <a:gd name="T4" fmla="*/ 52387 w 65"/>
              <a:gd name="T5" fmla="*/ 103188 h 65"/>
              <a:gd name="T6" fmla="*/ 0 w 65"/>
              <a:gd name="T7" fmla="*/ 52388 h 65"/>
              <a:gd name="T8" fmla="*/ 52387 w 65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65">
                <a:moveTo>
                  <a:pt x="33" y="0"/>
                </a:moveTo>
                <a:lnTo>
                  <a:pt x="65" y="33"/>
                </a:lnTo>
                <a:lnTo>
                  <a:pt x="33" y="65"/>
                </a:lnTo>
                <a:lnTo>
                  <a:pt x="0" y="33"/>
                </a:lnTo>
                <a:lnTo>
                  <a:pt x="33" y="0"/>
                </a:lnTo>
                <a:close/>
              </a:path>
            </a:pathLst>
          </a:custGeom>
          <a:solidFill>
            <a:srgbClr val="000080"/>
          </a:solidFill>
          <a:ln w="17463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" name="Freeform 38"/>
          <p:cNvSpPr>
            <a:spLocks/>
          </p:cNvSpPr>
          <p:nvPr/>
        </p:nvSpPr>
        <p:spPr bwMode="auto">
          <a:xfrm>
            <a:off x="8559800" y="4658867"/>
            <a:ext cx="103188" cy="103187"/>
          </a:xfrm>
          <a:custGeom>
            <a:avLst/>
            <a:gdLst>
              <a:gd name="T0" fmla="*/ 50800 w 65"/>
              <a:gd name="T1" fmla="*/ 0 h 65"/>
              <a:gd name="T2" fmla="*/ 103188 w 65"/>
              <a:gd name="T3" fmla="*/ 52387 h 65"/>
              <a:gd name="T4" fmla="*/ 50800 w 65"/>
              <a:gd name="T5" fmla="*/ 103187 h 65"/>
              <a:gd name="T6" fmla="*/ 0 w 65"/>
              <a:gd name="T7" fmla="*/ 52387 h 65"/>
              <a:gd name="T8" fmla="*/ 50800 w 65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65">
                <a:moveTo>
                  <a:pt x="32" y="0"/>
                </a:moveTo>
                <a:lnTo>
                  <a:pt x="65" y="33"/>
                </a:lnTo>
                <a:lnTo>
                  <a:pt x="32" y="65"/>
                </a:lnTo>
                <a:lnTo>
                  <a:pt x="0" y="33"/>
                </a:lnTo>
                <a:lnTo>
                  <a:pt x="32" y="0"/>
                </a:lnTo>
                <a:close/>
              </a:path>
            </a:pathLst>
          </a:custGeom>
          <a:solidFill>
            <a:srgbClr val="000080"/>
          </a:solidFill>
          <a:ln w="17463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" name="Freeform 39"/>
          <p:cNvSpPr>
            <a:spLocks/>
          </p:cNvSpPr>
          <p:nvPr/>
        </p:nvSpPr>
        <p:spPr bwMode="auto">
          <a:xfrm>
            <a:off x="8920163" y="4555679"/>
            <a:ext cx="103187" cy="103188"/>
          </a:xfrm>
          <a:custGeom>
            <a:avLst/>
            <a:gdLst>
              <a:gd name="T0" fmla="*/ 52387 w 65"/>
              <a:gd name="T1" fmla="*/ 0 h 65"/>
              <a:gd name="T2" fmla="*/ 103187 w 65"/>
              <a:gd name="T3" fmla="*/ 52388 h 65"/>
              <a:gd name="T4" fmla="*/ 52387 w 65"/>
              <a:gd name="T5" fmla="*/ 103188 h 65"/>
              <a:gd name="T6" fmla="*/ 0 w 65"/>
              <a:gd name="T7" fmla="*/ 52388 h 65"/>
              <a:gd name="T8" fmla="*/ 52387 w 65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65">
                <a:moveTo>
                  <a:pt x="33" y="0"/>
                </a:moveTo>
                <a:lnTo>
                  <a:pt x="65" y="33"/>
                </a:lnTo>
                <a:lnTo>
                  <a:pt x="33" y="65"/>
                </a:lnTo>
                <a:lnTo>
                  <a:pt x="0" y="33"/>
                </a:lnTo>
                <a:lnTo>
                  <a:pt x="33" y="0"/>
                </a:lnTo>
                <a:close/>
              </a:path>
            </a:pathLst>
          </a:custGeom>
          <a:solidFill>
            <a:srgbClr val="000080"/>
          </a:solidFill>
          <a:ln w="17463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Freeform 40"/>
          <p:cNvSpPr>
            <a:spLocks/>
          </p:cNvSpPr>
          <p:nvPr/>
        </p:nvSpPr>
        <p:spPr bwMode="auto">
          <a:xfrm>
            <a:off x="9299575" y="4520754"/>
            <a:ext cx="103188" cy="103188"/>
          </a:xfrm>
          <a:custGeom>
            <a:avLst/>
            <a:gdLst>
              <a:gd name="T0" fmla="*/ 50800 w 65"/>
              <a:gd name="T1" fmla="*/ 0 h 65"/>
              <a:gd name="T2" fmla="*/ 103188 w 65"/>
              <a:gd name="T3" fmla="*/ 52388 h 65"/>
              <a:gd name="T4" fmla="*/ 50800 w 65"/>
              <a:gd name="T5" fmla="*/ 103188 h 65"/>
              <a:gd name="T6" fmla="*/ 0 w 65"/>
              <a:gd name="T7" fmla="*/ 52388 h 65"/>
              <a:gd name="T8" fmla="*/ 50800 w 65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65">
                <a:moveTo>
                  <a:pt x="32" y="0"/>
                </a:moveTo>
                <a:lnTo>
                  <a:pt x="65" y="33"/>
                </a:lnTo>
                <a:lnTo>
                  <a:pt x="32" y="65"/>
                </a:lnTo>
                <a:lnTo>
                  <a:pt x="0" y="33"/>
                </a:lnTo>
                <a:lnTo>
                  <a:pt x="32" y="0"/>
                </a:lnTo>
                <a:close/>
              </a:path>
            </a:pathLst>
          </a:custGeom>
          <a:solidFill>
            <a:srgbClr val="000080"/>
          </a:solidFill>
          <a:ln w="17463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7080250" y="5363717"/>
            <a:ext cx="85725" cy="87312"/>
          </a:xfrm>
          <a:prstGeom prst="rect">
            <a:avLst/>
          </a:prstGeom>
          <a:solidFill>
            <a:srgbClr val="FF00FF"/>
          </a:solidFill>
          <a:ln w="17463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7440613" y="5347842"/>
            <a:ext cx="85725" cy="85725"/>
          </a:xfrm>
          <a:prstGeom prst="rect">
            <a:avLst/>
          </a:prstGeom>
          <a:solidFill>
            <a:srgbClr val="FF00FF"/>
          </a:solidFill>
          <a:ln w="17463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7820025" y="5398642"/>
            <a:ext cx="85725" cy="85725"/>
          </a:xfrm>
          <a:prstGeom prst="rect">
            <a:avLst/>
          </a:prstGeom>
          <a:solidFill>
            <a:srgbClr val="FF00FF"/>
          </a:solidFill>
          <a:ln w="17463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8180388" y="4847779"/>
            <a:ext cx="85725" cy="85725"/>
          </a:xfrm>
          <a:prstGeom prst="rect">
            <a:avLst/>
          </a:prstGeom>
          <a:solidFill>
            <a:srgbClr val="FF00FF"/>
          </a:solidFill>
          <a:ln w="17463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3" name="Rectangle 45"/>
          <p:cNvSpPr>
            <a:spLocks noChangeArrowheads="1"/>
          </p:cNvSpPr>
          <p:nvPr/>
        </p:nvSpPr>
        <p:spPr bwMode="auto">
          <a:xfrm>
            <a:off x="8559800" y="4281042"/>
            <a:ext cx="85725" cy="85725"/>
          </a:xfrm>
          <a:prstGeom prst="rect">
            <a:avLst/>
          </a:prstGeom>
          <a:solidFill>
            <a:srgbClr val="FF00FF"/>
          </a:solidFill>
          <a:ln w="17463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8920163" y="4057204"/>
            <a:ext cx="85725" cy="85725"/>
          </a:xfrm>
          <a:prstGeom prst="rect">
            <a:avLst/>
          </a:prstGeom>
          <a:solidFill>
            <a:srgbClr val="FF00FF"/>
          </a:solidFill>
          <a:ln w="17463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9299575" y="3609529"/>
            <a:ext cx="85725" cy="85725"/>
          </a:xfrm>
          <a:prstGeom prst="rect">
            <a:avLst/>
          </a:prstGeom>
          <a:solidFill>
            <a:srgbClr val="FF00FF"/>
          </a:solidFill>
          <a:ln w="17463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6" name="Rectangle 57"/>
          <p:cNvSpPr>
            <a:spLocks noChangeArrowheads="1"/>
          </p:cNvSpPr>
          <p:nvPr/>
        </p:nvSpPr>
        <p:spPr bwMode="auto">
          <a:xfrm>
            <a:off x="6419850" y="5112892"/>
            <a:ext cx="4429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000000"/>
                </a:solidFill>
              </a:rPr>
              <a:t>0.001</a:t>
            </a:r>
            <a:endParaRPr lang="fr-FR" altLang="fr-FR" sz="1400"/>
          </a:p>
        </p:txBody>
      </p:sp>
      <p:sp>
        <p:nvSpPr>
          <p:cNvPr id="37" name="Rectangle 58"/>
          <p:cNvSpPr>
            <a:spLocks noChangeArrowheads="1"/>
          </p:cNvSpPr>
          <p:nvPr/>
        </p:nvSpPr>
        <p:spPr bwMode="auto">
          <a:xfrm>
            <a:off x="7440613" y="5174804"/>
            <a:ext cx="344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000000"/>
                </a:solidFill>
              </a:rPr>
              <a:t>0.01</a:t>
            </a:r>
            <a:endParaRPr lang="fr-FR" altLang="fr-FR" sz="1400"/>
          </a:p>
        </p:txBody>
      </p:sp>
      <p:sp>
        <p:nvSpPr>
          <p:cNvPr id="38" name="Rectangle 59"/>
          <p:cNvSpPr>
            <a:spLocks noChangeArrowheads="1"/>
          </p:cNvSpPr>
          <p:nvPr/>
        </p:nvSpPr>
        <p:spPr bwMode="auto">
          <a:xfrm>
            <a:off x="8731250" y="5174804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000000"/>
                </a:solidFill>
              </a:rPr>
              <a:t>0.1</a:t>
            </a:r>
            <a:endParaRPr lang="fr-FR" altLang="fr-FR" sz="1400"/>
          </a:p>
        </p:txBody>
      </p:sp>
      <p:sp>
        <p:nvSpPr>
          <p:cNvPr id="39" name="Rectangle 60"/>
          <p:cNvSpPr>
            <a:spLocks noChangeArrowheads="1"/>
          </p:cNvSpPr>
          <p:nvPr/>
        </p:nvSpPr>
        <p:spPr bwMode="auto">
          <a:xfrm>
            <a:off x="10021888" y="5174804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000000"/>
                </a:solidFill>
              </a:rPr>
              <a:t>1</a:t>
            </a:r>
            <a:endParaRPr lang="fr-FR" altLang="fr-FR" sz="1400"/>
          </a:p>
        </p:txBody>
      </p:sp>
      <p:sp>
        <p:nvSpPr>
          <p:cNvPr id="40" name="Rectangle 61"/>
          <p:cNvSpPr>
            <a:spLocks noChangeArrowheads="1"/>
          </p:cNvSpPr>
          <p:nvPr/>
        </p:nvSpPr>
        <p:spPr bwMode="auto">
          <a:xfrm>
            <a:off x="7440613" y="5606604"/>
            <a:ext cx="17841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dirty="0" err="1" smtClean="0">
                <a:solidFill>
                  <a:srgbClr val="000000"/>
                </a:solidFill>
              </a:rPr>
              <a:t>Marbofloxacin</a:t>
            </a:r>
            <a:r>
              <a:rPr lang="fr-FR" altLang="fr-FR" sz="1400" dirty="0" smtClean="0">
                <a:solidFill>
                  <a:srgbClr val="000000"/>
                </a:solidFill>
              </a:rPr>
              <a:t> (µg/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mL</a:t>
            </a:r>
            <a:r>
              <a:rPr lang="fr-FR" altLang="fr-FR" sz="1400" b="1" dirty="0">
                <a:solidFill>
                  <a:srgbClr val="000000"/>
                </a:solidFill>
              </a:rPr>
              <a:t>)</a:t>
            </a:r>
            <a:endParaRPr lang="fr-FR" altLang="fr-FR" sz="1400" dirty="0"/>
          </a:p>
        </p:txBody>
      </p:sp>
      <p:sp>
        <p:nvSpPr>
          <p:cNvPr id="41" name="Rectangle 62"/>
          <p:cNvSpPr>
            <a:spLocks noChangeArrowheads="1"/>
          </p:cNvSpPr>
          <p:nvPr/>
        </p:nvSpPr>
        <p:spPr bwMode="auto">
          <a:xfrm rot="16200000">
            <a:off x="4771978" y="4368583"/>
            <a:ext cx="23083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dirty="0" err="1" smtClean="0">
                <a:solidFill>
                  <a:srgbClr val="000000"/>
                </a:solidFill>
              </a:rPr>
              <a:t>Bactericidal</a:t>
            </a:r>
            <a:r>
              <a:rPr lang="fr-FR" altLang="fr-FR" sz="1400" dirty="0" smtClean="0">
                <a:solidFill>
                  <a:srgbClr val="000000"/>
                </a:solidFill>
              </a:rPr>
              <a:t> rate (log </a:t>
            </a:r>
            <a:r>
              <a:rPr lang="fr-FR" altLang="fr-FR" sz="1400" dirty="0">
                <a:solidFill>
                  <a:srgbClr val="000000"/>
                </a:solidFill>
              </a:rPr>
              <a:t>CFU/h) </a:t>
            </a:r>
          </a:p>
        </p:txBody>
      </p:sp>
      <p:grpSp>
        <p:nvGrpSpPr>
          <p:cNvPr id="42" name="Group 74"/>
          <p:cNvGrpSpPr>
            <a:grpSpLocks/>
          </p:cNvGrpSpPr>
          <p:nvPr/>
        </p:nvGrpSpPr>
        <p:grpSpPr bwMode="auto">
          <a:xfrm>
            <a:off x="5961063" y="3169792"/>
            <a:ext cx="360362" cy="2549525"/>
            <a:chOff x="1994" y="391"/>
            <a:chExt cx="227" cy="1791"/>
          </a:xfrm>
        </p:grpSpPr>
        <p:sp>
          <p:nvSpPr>
            <p:cNvPr id="43" name="Text Box 64"/>
            <p:cNvSpPr txBox="1">
              <a:spLocks noChangeArrowheads="1"/>
            </p:cNvSpPr>
            <p:nvPr/>
          </p:nvSpPr>
          <p:spPr bwMode="auto">
            <a:xfrm>
              <a:off x="2018" y="391"/>
              <a:ext cx="1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6</a:t>
              </a:r>
            </a:p>
          </p:txBody>
        </p:sp>
        <p:sp>
          <p:nvSpPr>
            <p:cNvPr id="44" name="Text Box 65"/>
            <p:cNvSpPr txBox="1">
              <a:spLocks noChangeArrowheads="1"/>
            </p:cNvSpPr>
            <p:nvPr/>
          </p:nvSpPr>
          <p:spPr bwMode="auto">
            <a:xfrm>
              <a:off x="2018" y="567"/>
              <a:ext cx="1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5</a:t>
              </a:r>
            </a:p>
          </p:txBody>
        </p:sp>
        <p:sp>
          <p:nvSpPr>
            <p:cNvPr id="45" name="Text Box 66"/>
            <p:cNvSpPr txBox="1">
              <a:spLocks noChangeArrowheads="1"/>
            </p:cNvSpPr>
            <p:nvPr/>
          </p:nvSpPr>
          <p:spPr bwMode="auto">
            <a:xfrm>
              <a:off x="2018" y="742"/>
              <a:ext cx="1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4</a:t>
              </a:r>
            </a:p>
          </p:txBody>
        </p:sp>
        <p:sp>
          <p:nvSpPr>
            <p:cNvPr id="46" name="Text Box 67"/>
            <p:cNvSpPr txBox="1">
              <a:spLocks noChangeArrowheads="1"/>
            </p:cNvSpPr>
            <p:nvPr/>
          </p:nvSpPr>
          <p:spPr bwMode="auto">
            <a:xfrm>
              <a:off x="2018" y="917"/>
              <a:ext cx="1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6</a:t>
              </a:r>
            </a:p>
          </p:txBody>
        </p:sp>
        <p:sp>
          <p:nvSpPr>
            <p:cNvPr id="47" name="Text Box 68"/>
            <p:cNvSpPr txBox="1">
              <a:spLocks noChangeArrowheads="1"/>
            </p:cNvSpPr>
            <p:nvPr/>
          </p:nvSpPr>
          <p:spPr bwMode="auto">
            <a:xfrm>
              <a:off x="2018" y="1092"/>
              <a:ext cx="17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3</a:t>
              </a:r>
            </a:p>
          </p:txBody>
        </p:sp>
        <p:sp>
          <p:nvSpPr>
            <p:cNvPr id="48" name="Text Box 69"/>
            <p:cNvSpPr txBox="1">
              <a:spLocks noChangeArrowheads="1"/>
            </p:cNvSpPr>
            <p:nvPr/>
          </p:nvSpPr>
          <p:spPr bwMode="auto">
            <a:xfrm>
              <a:off x="2018" y="1268"/>
              <a:ext cx="1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2</a:t>
              </a:r>
            </a:p>
          </p:txBody>
        </p:sp>
        <p:sp>
          <p:nvSpPr>
            <p:cNvPr id="49" name="Text Box 70"/>
            <p:cNvSpPr txBox="1">
              <a:spLocks noChangeArrowheads="1"/>
            </p:cNvSpPr>
            <p:nvPr/>
          </p:nvSpPr>
          <p:spPr bwMode="auto">
            <a:xfrm>
              <a:off x="2018" y="1443"/>
              <a:ext cx="1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1</a:t>
              </a:r>
            </a:p>
          </p:txBody>
        </p:sp>
        <p:sp>
          <p:nvSpPr>
            <p:cNvPr id="50" name="Text Box 71"/>
            <p:cNvSpPr txBox="1">
              <a:spLocks noChangeArrowheads="1"/>
            </p:cNvSpPr>
            <p:nvPr/>
          </p:nvSpPr>
          <p:spPr bwMode="auto">
            <a:xfrm>
              <a:off x="2018" y="1618"/>
              <a:ext cx="1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0</a:t>
              </a:r>
            </a:p>
          </p:txBody>
        </p:sp>
        <p:sp>
          <p:nvSpPr>
            <p:cNvPr id="51" name="Text Box 72"/>
            <p:cNvSpPr txBox="1">
              <a:spLocks noChangeArrowheads="1"/>
            </p:cNvSpPr>
            <p:nvPr/>
          </p:nvSpPr>
          <p:spPr bwMode="auto">
            <a:xfrm>
              <a:off x="1994" y="1793"/>
              <a:ext cx="22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-1</a:t>
              </a:r>
            </a:p>
          </p:txBody>
        </p:sp>
        <p:sp>
          <p:nvSpPr>
            <p:cNvPr id="52" name="Text Box 73"/>
            <p:cNvSpPr txBox="1">
              <a:spLocks noChangeArrowheads="1"/>
            </p:cNvSpPr>
            <p:nvPr/>
          </p:nvSpPr>
          <p:spPr bwMode="auto">
            <a:xfrm>
              <a:off x="2000" y="1968"/>
              <a:ext cx="2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-2</a:t>
              </a:r>
            </a:p>
          </p:txBody>
        </p:sp>
      </p:grp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6681788" y="3528567"/>
            <a:ext cx="287337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Line 81"/>
          <p:cNvSpPr>
            <a:spLocks noChangeShapeType="1"/>
          </p:cNvSpPr>
          <p:nvPr/>
        </p:nvSpPr>
        <p:spPr bwMode="auto">
          <a:xfrm flipV="1">
            <a:off x="6681788" y="3744467"/>
            <a:ext cx="287337" cy="15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Text Box 82"/>
          <p:cNvSpPr txBox="1">
            <a:spLocks noChangeArrowheads="1"/>
          </p:cNvSpPr>
          <p:nvPr/>
        </p:nvSpPr>
        <p:spPr bwMode="auto">
          <a:xfrm>
            <a:off x="6969125" y="3601592"/>
            <a:ext cx="1707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dirty="0" err="1" smtClean="0"/>
              <a:t>Exponential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growth</a:t>
            </a:r>
            <a:endParaRPr lang="fr-FR" altLang="fr-FR" sz="1400" dirty="0"/>
          </a:p>
        </p:txBody>
      </p:sp>
      <p:sp>
        <p:nvSpPr>
          <p:cNvPr id="56" name="Text Box 83"/>
          <p:cNvSpPr txBox="1">
            <a:spLocks noChangeArrowheads="1"/>
          </p:cNvSpPr>
          <p:nvPr/>
        </p:nvSpPr>
        <p:spPr bwMode="auto">
          <a:xfrm>
            <a:off x="6969125" y="3385692"/>
            <a:ext cx="8114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dirty="0" err="1" smtClean="0"/>
              <a:t>Latency</a:t>
            </a:r>
            <a:endParaRPr lang="fr-FR" altLang="fr-FR" sz="1400" dirty="0"/>
          </a:p>
        </p:txBody>
      </p:sp>
      <p:sp>
        <p:nvSpPr>
          <p:cNvPr id="57" name="AutoShape 84"/>
          <p:cNvSpPr>
            <a:spLocks noChangeArrowheads="1"/>
          </p:cNvSpPr>
          <p:nvPr/>
        </p:nvSpPr>
        <p:spPr bwMode="auto">
          <a:xfrm>
            <a:off x="6753225" y="3457129"/>
            <a:ext cx="144463" cy="144463"/>
          </a:xfrm>
          <a:prstGeom prst="diamond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8" name="Rectangle 87"/>
          <p:cNvSpPr>
            <a:spLocks noChangeArrowheads="1"/>
          </p:cNvSpPr>
          <p:nvPr/>
        </p:nvSpPr>
        <p:spPr bwMode="auto">
          <a:xfrm>
            <a:off x="6826250" y="3673029"/>
            <a:ext cx="71438" cy="14446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969169" y="1155618"/>
            <a:ext cx="3005137" cy="195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0" name="Line 3"/>
          <p:cNvSpPr>
            <a:spLocks noChangeShapeType="1"/>
          </p:cNvSpPr>
          <p:nvPr/>
        </p:nvSpPr>
        <p:spPr bwMode="auto">
          <a:xfrm>
            <a:off x="969169" y="1155618"/>
            <a:ext cx="1587" cy="195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Line 4"/>
          <p:cNvSpPr>
            <a:spLocks noChangeShapeType="1"/>
          </p:cNvSpPr>
          <p:nvPr/>
        </p:nvSpPr>
        <p:spPr bwMode="auto">
          <a:xfrm>
            <a:off x="924719" y="3111418"/>
            <a:ext cx="444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924719" y="2866943"/>
            <a:ext cx="444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924719" y="2622468"/>
            <a:ext cx="444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924719" y="2377993"/>
            <a:ext cx="444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>
            <a:off x="924719" y="2133518"/>
            <a:ext cx="444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Line 9"/>
          <p:cNvSpPr>
            <a:spLocks noChangeShapeType="1"/>
          </p:cNvSpPr>
          <p:nvPr/>
        </p:nvSpPr>
        <p:spPr bwMode="auto">
          <a:xfrm>
            <a:off x="924719" y="1889043"/>
            <a:ext cx="444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Line 10"/>
          <p:cNvSpPr>
            <a:spLocks noChangeShapeType="1"/>
          </p:cNvSpPr>
          <p:nvPr/>
        </p:nvSpPr>
        <p:spPr bwMode="auto">
          <a:xfrm>
            <a:off x="924719" y="1644568"/>
            <a:ext cx="444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Line 11"/>
          <p:cNvSpPr>
            <a:spLocks noChangeShapeType="1"/>
          </p:cNvSpPr>
          <p:nvPr/>
        </p:nvSpPr>
        <p:spPr bwMode="auto">
          <a:xfrm>
            <a:off x="924719" y="1400093"/>
            <a:ext cx="444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Line 12"/>
          <p:cNvSpPr>
            <a:spLocks noChangeShapeType="1"/>
          </p:cNvSpPr>
          <p:nvPr/>
        </p:nvSpPr>
        <p:spPr bwMode="auto">
          <a:xfrm>
            <a:off x="924719" y="1155618"/>
            <a:ext cx="444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Line 13"/>
          <p:cNvSpPr>
            <a:spLocks noChangeShapeType="1"/>
          </p:cNvSpPr>
          <p:nvPr/>
        </p:nvSpPr>
        <p:spPr bwMode="auto">
          <a:xfrm>
            <a:off x="969169" y="3111418"/>
            <a:ext cx="30051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Line 14"/>
          <p:cNvSpPr>
            <a:spLocks noChangeShapeType="1"/>
          </p:cNvSpPr>
          <p:nvPr/>
        </p:nvSpPr>
        <p:spPr bwMode="auto">
          <a:xfrm flipV="1">
            <a:off x="969169" y="3111418"/>
            <a:ext cx="1587" cy="492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Line 15"/>
          <p:cNvSpPr>
            <a:spLocks noChangeShapeType="1"/>
          </p:cNvSpPr>
          <p:nvPr/>
        </p:nvSpPr>
        <p:spPr bwMode="auto">
          <a:xfrm flipV="1">
            <a:off x="1570831" y="3111418"/>
            <a:ext cx="1588" cy="492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 flipV="1">
            <a:off x="2172494" y="3111418"/>
            <a:ext cx="1587" cy="492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 flipV="1">
            <a:off x="2772569" y="3111418"/>
            <a:ext cx="0" cy="492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Line 18"/>
          <p:cNvSpPr>
            <a:spLocks noChangeShapeType="1"/>
          </p:cNvSpPr>
          <p:nvPr/>
        </p:nvSpPr>
        <p:spPr bwMode="auto">
          <a:xfrm flipV="1">
            <a:off x="3372644" y="3111418"/>
            <a:ext cx="1587" cy="492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Line 19"/>
          <p:cNvSpPr>
            <a:spLocks noChangeShapeType="1"/>
          </p:cNvSpPr>
          <p:nvPr/>
        </p:nvSpPr>
        <p:spPr bwMode="auto">
          <a:xfrm flipV="1">
            <a:off x="3974306" y="3111418"/>
            <a:ext cx="1588" cy="492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20"/>
          <p:cNvSpPr>
            <a:spLocks/>
          </p:cNvSpPr>
          <p:nvPr/>
        </p:nvSpPr>
        <p:spPr bwMode="auto">
          <a:xfrm>
            <a:off x="969169" y="1384218"/>
            <a:ext cx="2882900" cy="423862"/>
          </a:xfrm>
          <a:custGeom>
            <a:avLst/>
            <a:gdLst>
              <a:gd name="T0" fmla="*/ 0 w 192"/>
              <a:gd name="T1" fmla="*/ 374955 h 26"/>
              <a:gd name="T2" fmla="*/ 60060 w 192"/>
              <a:gd name="T3" fmla="*/ 358652 h 26"/>
              <a:gd name="T4" fmla="*/ 120121 w 192"/>
              <a:gd name="T5" fmla="*/ 423862 h 26"/>
              <a:gd name="T6" fmla="*/ 240242 w 192"/>
              <a:gd name="T7" fmla="*/ 407560 h 26"/>
              <a:gd name="T8" fmla="*/ 480483 w 192"/>
              <a:gd name="T9" fmla="*/ 0 h 26"/>
              <a:gd name="T10" fmla="*/ 720725 w 192"/>
              <a:gd name="T11" fmla="*/ 0 h 26"/>
              <a:gd name="T12" fmla="*/ 960967 w 192"/>
              <a:gd name="T13" fmla="*/ 32605 h 26"/>
              <a:gd name="T14" fmla="*/ 2882900 w 192"/>
              <a:gd name="T15" fmla="*/ 16302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2" h="26">
                <a:moveTo>
                  <a:pt x="0" y="23"/>
                </a:moveTo>
                <a:lnTo>
                  <a:pt x="4" y="22"/>
                </a:lnTo>
                <a:lnTo>
                  <a:pt x="8" y="26"/>
                </a:lnTo>
                <a:lnTo>
                  <a:pt x="16" y="25"/>
                </a:lnTo>
                <a:lnTo>
                  <a:pt x="32" y="0"/>
                </a:lnTo>
                <a:lnTo>
                  <a:pt x="48" y="0"/>
                </a:lnTo>
                <a:lnTo>
                  <a:pt x="64" y="2"/>
                </a:lnTo>
                <a:lnTo>
                  <a:pt x="192" y="1"/>
                </a:lnTo>
              </a:path>
            </a:pathLst>
          </a:custGeom>
          <a:noFill/>
          <a:ln w="158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21"/>
          <p:cNvSpPr>
            <a:spLocks/>
          </p:cNvSpPr>
          <p:nvPr/>
        </p:nvSpPr>
        <p:spPr bwMode="auto">
          <a:xfrm>
            <a:off x="969169" y="1449305"/>
            <a:ext cx="2882900" cy="390525"/>
          </a:xfrm>
          <a:custGeom>
            <a:avLst/>
            <a:gdLst>
              <a:gd name="T0" fmla="*/ 0 w 192"/>
              <a:gd name="T1" fmla="*/ 309166 h 24"/>
              <a:gd name="T2" fmla="*/ 60060 w 192"/>
              <a:gd name="T3" fmla="*/ 390525 h 24"/>
              <a:gd name="T4" fmla="*/ 120121 w 192"/>
              <a:gd name="T5" fmla="*/ 357981 h 24"/>
              <a:gd name="T6" fmla="*/ 240242 w 192"/>
              <a:gd name="T7" fmla="*/ 341709 h 24"/>
              <a:gd name="T8" fmla="*/ 480483 w 192"/>
              <a:gd name="T9" fmla="*/ 65088 h 24"/>
              <a:gd name="T10" fmla="*/ 720725 w 192"/>
              <a:gd name="T11" fmla="*/ 48816 h 24"/>
              <a:gd name="T12" fmla="*/ 960967 w 192"/>
              <a:gd name="T13" fmla="*/ 48816 h 24"/>
              <a:gd name="T14" fmla="*/ 2882900 w 192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2" h="24">
                <a:moveTo>
                  <a:pt x="0" y="19"/>
                </a:moveTo>
                <a:lnTo>
                  <a:pt x="4" y="24"/>
                </a:lnTo>
                <a:lnTo>
                  <a:pt x="8" y="22"/>
                </a:lnTo>
                <a:lnTo>
                  <a:pt x="16" y="21"/>
                </a:lnTo>
                <a:lnTo>
                  <a:pt x="32" y="4"/>
                </a:lnTo>
                <a:lnTo>
                  <a:pt x="48" y="3"/>
                </a:lnTo>
                <a:lnTo>
                  <a:pt x="64" y="3"/>
                </a:lnTo>
                <a:lnTo>
                  <a:pt x="192" y="0"/>
                </a:lnTo>
              </a:path>
            </a:pathLst>
          </a:custGeom>
          <a:noFill/>
          <a:ln w="15875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22"/>
          <p:cNvSpPr>
            <a:spLocks/>
          </p:cNvSpPr>
          <p:nvPr/>
        </p:nvSpPr>
        <p:spPr bwMode="auto">
          <a:xfrm>
            <a:off x="969169" y="1563605"/>
            <a:ext cx="2882900" cy="293688"/>
          </a:xfrm>
          <a:custGeom>
            <a:avLst/>
            <a:gdLst>
              <a:gd name="T0" fmla="*/ 0 w 192"/>
              <a:gd name="T1" fmla="*/ 244740 h 18"/>
              <a:gd name="T2" fmla="*/ 60060 w 192"/>
              <a:gd name="T3" fmla="*/ 195792 h 18"/>
              <a:gd name="T4" fmla="*/ 120121 w 192"/>
              <a:gd name="T5" fmla="*/ 195792 h 18"/>
              <a:gd name="T6" fmla="*/ 240242 w 192"/>
              <a:gd name="T7" fmla="*/ 293688 h 18"/>
              <a:gd name="T8" fmla="*/ 480483 w 192"/>
              <a:gd name="T9" fmla="*/ 130528 h 18"/>
              <a:gd name="T10" fmla="*/ 720725 w 192"/>
              <a:gd name="T11" fmla="*/ 114212 h 18"/>
              <a:gd name="T12" fmla="*/ 960967 w 192"/>
              <a:gd name="T13" fmla="*/ 0 h 18"/>
              <a:gd name="T14" fmla="*/ 2882900 w 192"/>
              <a:gd name="T15" fmla="*/ 8158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2" h="18">
                <a:moveTo>
                  <a:pt x="0" y="15"/>
                </a:moveTo>
                <a:lnTo>
                  <a:pt x="4" y="12"/>
                </a:lnTo>
                <a:lnTo>
                  <a:pt x="8" y="12"/>
                </a:lnTo>
                <a:lnTo>
                  <a:pt x="16" y="18"/>
                </a:lnTo>
                <a:lnTo>
                  <a:pt x="32" y="8"/>
                </a:lnTo>
                <a:lnTo>
                  <a:pt x="48" y="7"/>
                </a:lnTo>
                <a:lnTo>
                  <a:pt x="64" y="0"/>
                </a:lnTo>
                <a:lnTo>
                  <a:pt x="192" y="5"/>
                </a:lnTo>
              </a:path>
            </a:pathLst>
          </a:custGeom>
          <a:noFill/>
          <a:ln w="1587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23"/>
          <p:cNvSpPr>
            <a:spLocks/>
          </p:cNvSpPr>
          <p:nvPr/>
        </p:nvSpPr>
        <p:spPr bwMode="auto">
          <a:xfrm>
            <a:off x="969169" y="1792205"/>
            <a:ext cx="2882900" cy="309563"/>
          </a:xfrm>
          <a:custGeom>
            <a:avLst/>
            <a:gdLst>
              <a:gd name="T0" fmla="*/ 0 w 192"/>
              <a:gd name="T1" fmla="*/ 0 h 19"/>
              <a:gd name="T2" fmla="*/ 60060 w 192"/>
              <a:gd name="T3" fmla="*/ 0 h 19"/>
              <a:gd name="T4" fmla="*/ 120121 w 192"/>
              <a:gd name="T5" fmla="*/ 16293 h 19"/>
              <a:gd name="T6" fmla="*/ 240242 w 192"/>
              <a:gd name="T7" fmla="*/ 130342 h 19"/>
              <a:gd name="T8" fmla="*/ 480483 w 192"/>
              <a:gd name="T9" fmla="*/ 179221 h 19"/>
              <a:gd name="T10" fmla="*/ 720725 w 192"/>
              <a:gd name="T11" fmla="*/ 228099 h 19"/>
              <a:gd name="T12" fmla="*/ 960967 w 192"/>
              <a:gd name="T13" fmla="*/ 195513 h 19"/>
              <a:gd name="T14" fmla="*/ 2882900 w 192"/>
              <a:gd name="T15" fmla="*/ 309563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2" h="19">
                <a:moveTo>
                  <a:pt x="0" y="0"/>
                </a:moveTo>
                <a:lnTo>
                  <a:pt x="4" y="0"/>
                </a:lnTo>
                <a:lnTo>
                  <a:pt x="8" y="1"/>
                </a:lnTo>
                <a:lnTo>
                  <a:pt x="16" y="8"/>
                </a:lnTo>
                <a:lnTo>
                  <a:pt x="32" y="11"/>
                </a:lnTo>
                <a:lnTo>
                  <a:pt x="48" y="14"/>
                </a:lnTo>
                <a:lnTo>
                  <a:pt x="64" y="12"/>
                </a:lnTo>
                <a:lnTo>
                  <a:pt x="192" y="19"/>
                </a:lnTo>
              </a:path>
            </a:pathLst>
          </a:custGeom>
          <a:noFill/>
          <a:ln w="15875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24"/>
          <p:cNvSpPr>
            <a:spLocks/>
          </p:cNvSpPr>
          <p:nvPr/>
        </p:nvSpPr>
        <p:spPr bwMode="auto">
          <a:xfrm>
            <a:off x="969169" y="1742993"/>
            <a:ext cx="2882900" cy="830262"/>
          </a:xfrm>
          <a:custGeom>
            <a:avLst/>
            <a:gdLst>
              <a:gd name="T0" fmla="*/ 0 w 192"/>
              <a:gd name="T1" fmla="*/ 0 h 51"/>
              <a:gd name="T2" fmla="*/ 60060 w 192"/>
              <a:gd name="T3" fmla="*/ 65119 h 51"/>
              <a:gd name="T4" fmla="*/ 120121 w 192"/>
              <a:gd name="T5" fmla="*/ 179076 h 51"/>
              <a:gd name="T6" fmla="*/ 240242 w 192"/>
              <a:gd name="T7" fmla="*/ 341873 h 51"/>
              <a:gd name="T8" fmla="*/ 480483 w 192"/>
              <a:gd name="T9" fmla="*/ 439550 h 51"/>
              <a:gd name="T10" fmla="*/ 720725 w 192"/>
              <a:gd name="T11" fmla="*/ 439550 h 51"/>
              <a:gd name="T12" fmla="*/ 960967 w 192"/>
              <a:gd name="T13" fmla="*/ 488389 h 51"/>
              <a:gd name="T14" fmla="*/ 2882900 w 192"/>
              <a:gd name="T15" fmla="*/ 830262 h 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2" h="51">
                <a:moveTo>
                  <a:pt x="0" y="0"/>
                </a:moveTo>
                <a:lnTo>
                  <a:pt x="4" y="4"/>
                </a:lnTo>
                <a:lnTo>
                  <a:pt x="8" y="11"/>
                </a:lnTo>
                <a:lnTo>
                  <a:pt x="16" y="21"/>
                </a:lnTo>
                <a:lnTo>
                  <a:pt x="32" y="27"/>
                </a:lnTo>
                <a:lnTo>
                  <a:pt x="48" y="27"/>
                </a:lnTo>
                <a:lnTo>
                  <a:pt x="64" y="30"/>
                </a:lnTo>
                <a:lnTo>
                  <a:pt x="192" y="51"/>
                </a:lnTo>
              </a:path>
            </a:pathLst>
          </a:custGeom>
          <a:noFill/>
          <a:ln w="15875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25"/>
          <p:cNvSpPr>
            <a:spLocks/>
          </p:cNvSpPr>
          <p:nvPr/>
        </p:nvSpPr>
        <p:spPr bwMode="auto">
          <a:xfrm>
            <a:off x="969169" y="1792205"/>
            <a:ext cx="2882900" cy="1220788"/>
          </a:xfrm>
          <a:custGeom>
            <a:avLst/>
            <a:gdLst>
              <a:gd name="T0" fmla="*/ 0 w 192"/>
              <a:gd name="T1" fmla="*/ 0 h 75"/>
              <a:gd name="T2" fmla="*/ 60060 w 192"/>
              <a:gd name="T3" fmla="*/ 227880 h 75"/>
              <a:gd name="T4" fmla="*/ 120121 w 192"/>
              <a:gd name="T5" fmla="*/ 260435 h 75"/>
              <a:gd name="T6" fmla="*/ 240242 w 192"/>
              <a:gd name="T7" fmla="*/ 423207 h 75"/>
              <a:gd name="T8" fmla="*/ 480483 w 192"/>
              <a:gd name="T9" fmla="*/ 651087 h 75"/>
              <a:gd name="T10" fmla="*/ 720725 w 192"/>
              <a:gd name="T11" fmla="*/ 585978 h 75"/>
              <a:gd name="T12" fmla="*/ 960967 w 192"/>
              <a:gd name="T13" fmla="*/ 699918 h 75"/>
              <a:gd name="T14" fmla="*/ 2882900 w 192"/>
              <a:gd name="T15" fmla="*/ 1220788 h 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2" h="75">
                <a:moveTo>
                  <a:pt x="0" y="0"/>
                </a:moveTo>
                <a:lnTo>
                  <a:pt x="4" y="14"/>
                </a:lnTo>
                <a:lnTo>
                  <a:pt x="8" y="16"/>
                </a:lnTo>
                <a:lnTo>
                  <a:pt x="16" y="26"/>
                </a:lnTo>
                <a:lnTo>
                  <a:pt x="32" y="40"/>
                </a:lnTo>
                <a:lnTo>
                  <a:pt x="48" y="36"/>
                </a:lnTo>
                <a:lnTo>
                  <a:pt x="64" y="43"/>
                </a:lnTo>
                <a:lnTo>
                  <a:pt x="192" y="75"/>
                </a:lnTo>
              </a:path>
            </a:pathLst>
          </a:custGeom>
          <a:noFill/>
          <a:ln w="15875">
            <a:solidFill>
              <a:srgbClr val="8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26"/>
          <p:cNvSpPr>
            <a:spLocks/>
          </p:cNvSpPr>
          <p:nvPr/>
        </p:nvSpPr>
        <p:spPr bwMode="auto">
          <a:xfrm>
            <a:off x="969169" y="1839830"/>
            <a:ext cx="2882900" cy="1271588"/>
          </a:xfrm>
          <a:custGeom>
            <a:avLst/>
            <a:gdLst>
              <a:gd name="T0" fmla="*/ 0 w 192"/>
              <a:gd name="T1" fmla="*/ 0 h 78"/>
              <a:gd name="T2" fmla="*/ 60060 w 192"/>
              <a:gd name="T3" fmla="*/ 163024 h 78"/>
              <a:gd name="T4" fmla="*/ 120121 w 192"/>
              <a:gd name="T5" fmla="*/ 342351 h 78"/>
              <a:gd name="T6" fmla="*/ 240242 w 192"/>
              <a:gd name="T7" fmla="*/ 521677 h 78"/>
              <a:gd name="T8" fmla="*/ 480483 w 192"/>
              <a:gd name="T9" fmla="*/ 782516 h 78"/>
              <a:gd name="T10" fmla="*/ 720725 w 192"/>
              <a:gd name="T11" fmla="*/ 782516 h 78"/>
              <a:gd name="T12" fmla="*/ 960967 w 192"/>
              <a:gd name="T13" fmla="*/ 912935 h 78"/>
              <a:gd name="T14" fmla="*/ 2882900 w 192"/>
              <a:gd name="T15" fmla="*/ 1271588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2" h="78">
                <a:moveTo>
                  <a:pt x="0" y="0"/>
                </a:moveTo>
                <a:lnTo>
                  <a:pt x="4" y="10"/>
                </a:lnTo>
                <a:lnTo>
                  <a:pt x="8" y="21"/>
                </a:lnTo>
                <a:lnTo>
                  <a:pt x="16" y="32"/>
                </a:lnTo>
                <a:lnTo>
                  <a:pt x="32" y="48"/>
                </a:lnTo>
                <a:lnTo>
                  <a:pt x="48" y="48"/>
                </a:lnTo>
                <a:lnTo>
                  <a:pt x="64" y="56"/>
                </a:lnTo>
                <a:lnTo>
                  <a:pt x="192" y="78"/>
                </a:lnTo>
              </a:path>
            </a:pathLst>
          </a:custGeom>
          <a:noFill/>
          <a:ln w="15875">
            <a:solidFill>
              <a:srgbClr val="0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27"/>
          <p:cNvSpPr>
            <a:spLocks/>
          </p:cNvSpPr>
          <p:nvPr/>
        </p:nvSpPr>
        <p:spPr bwMode="auto">
          <a:xfrm>
            <a:off x="969169" y="1792205"/>
            <a:ext cx="2882900" cy="1319213"/>
          </a:xfrm>
          <a:custGeom>
            <a:avLst/>
            <a:gdLst>
              <a:gd name="T0" fmla="*/ 0 w 192"/>
              <a:gd name="T1" fmla="*/ 0 h 81"/>
              <a:gd name="T2" fmla="*/ 60060 w 192"/>
              <a:gd name="T3" fmla="*/ 342018 h 81"/>
              <a:gd name="T4" fmla="*/ 120121 w 192"/>
              <a:gd name="T5" fmla="*/ 374591 h 81"/>
              <a:gd name="T6" fmla="*/ 240242 w 192"/>
              <a:gd name="T7" fmla="*/ 635177 h 81"/>
              <a:gd name="T8" fmla="*/ 480483 w 192"/>
              <a:gd name="T9" fmla="*/ 895762 h 81"/>
              <a:gd name="T10" fmla="*/ 720725 w 192"/>
              <a:gd name="T11" fmla="*/ 928335 h 81"/>
              <a:gd name="T12" fmla="*/ 960967 w 192"/>
              <a:gd name="T13" fmla="*/ 1107487 h 81"/>
              <a:gd name="T14" fmla="*/ 2882900 w 192"/>
              <a:gd name="T15" fmla="*/ 1319213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2" h="81">
                <a:moveTo>
                  <a:pt x="0" y="0"/>
                </a:moveTo>
                <a:lnTo>
                  <a:pt x="4" y="21"/>
                </a:lnTo>
                <a:lnTo>
                  <a:pt x="8" y="23"/>
                </a:lnTo>
                <a:lnTo>
                  <a:pt x="16" y="39"/>
                </a:lnTo>
                <a:lnTo>
                  <a:pt x="32" y="55"/>
                </a:lnTo>
                <a:lnTo>
                  <a:pt x="48" y="57"/>
                </a:lnTo>
                <a:lnTo>
                  <a:pt x="64" y="68"/>
                </a:lnTo>
                <a:lnTo>
                  <a:pt x="192" y="81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28"/>
          <p:cNvSpPr>
            <a:spLocks/>
          </p:cNvSpPr>
          <p:nvPr/>
        </p:nvSpPr>
        <p:spPr bwMode="auto">
          <a:xfrm>
            <a:off x="924719" y="1709655"/>
            <a:ext cx="90487" cy="98425"/>
          </a:xfrm>
          <a:custGeom>
            <a:avLst/>
            <a:gdLst>
              <a:gd name="T0" fmla="*/ 45244 w 60"/>
              <a:gd name="T1" fmla="*/ 0 h 62"/>
              <a:gd name="T2" fmla="*/ 90487 w 60"/>
              <a:gd name="T3" fmla="*/ 49213 h 62"/>
              <a:gd name="T4" fmla="*/ 45244 w 60"/>
              <a:gd name="T5" fmla="*/ 98425 h 62"/>
              <a:gd name="T6" fmla="*/ 0 w 60"/>
              <a:gd name="T7" fmla="*/ 49213 h 62"/>
              <a:gd name="T8" fmla="*/ 45244 w 60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60" y="31"/>
                </a:lnTo>
                <a:lnTo>
                  <a:pt x="30" y="62"/>
                </a:lnTo>
                <a:lnTo>
                  <a:pt x="0" y="31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" name="Freeform 29"/>
          <p:cNvSpPr>
            <a:spLocks/>
          </p:cNvSpPr>
          <p:nvPr/>
        </p:nvSpPr>
        <p:spPr bwMode="auto">
          <a:xfrm>
            <a:off x="985044" y="1693780"/>
            <a:ext cx="90487" cy="98425"/>
          </a:xfrm>
          <a:custGeom>
            <a:avLst/>
            <a:gdLst>
              <a:gd name="T0" fmla="*/ 45244 w 60"/>
              <a:gd name="T1" fmla="*/ 0 h 62"/>
              <a:gd name="T2" fmla="*/ 90487 w 60"/>
              <a:gd name="T3" fmla="*/ 49213 h 62"/>
              <a:gd name="T4" fmla="*/ 45244 w 60"/>
              <a:gd name="T5" fmla="*/ 98425 h 62"/>
              <a:gd name="T6" fmla="*/ 0 w 60"/>
              <a:gd name="T7" fmla="*/ 49213 h 62"/>
              <a:gd name="T8" fmla="*/ 45244 w 60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60" y="31"/>
                </a:lnTo>
                <a:lnTo>
                  <a:pt x="30" y="62"/>
                </a:lnTo>
                <a:lnTo>
                  <a:pt x="0" y="31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" name="Freeform 30"/>
          <p:cNvSpPr>
            <a:spLocks/>
          </p:cNvSpPr>
          <p:nvPr/>
        </p:nvSpPr>
        <p:spPr bwMode="auto">
          <a:xfrm>
            <a:off x="1045369" y="1758868"/>
            <a:ext cx="88900" cy="98425"/>
          </a:xfrm>
          <a:custGeom>
            <a:avLst/>
            <a:gdLst>
              <a:gd name="T0" fmla="*/ 44450 w 60"/>
              <a:gd name="T1" fmla="*/ 0 h 62"/>
              <a:gd name="T2" fmla="*/ 88900 w 60"/>
              <a:gd name="T3" fmla="*/ 49213 h 62"/>
              <a:gd name="T4" fmla="*/ 44450 w 60"/>
              <a:gd name="T5" fmla="*/ 98425 h 62"/>
              <a:gd name="T6" fmla="*/ 0 w 60"/>
              <a:gd name="T7" fmla="*/ 49213 h 62"/>
              <a:gd name="T8" fmla="*/ 44450 w 60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60" y="31"/>
                </a:lnTo>
                <a:lnTo>
                  <a:pt x="30" y="62"/>
                </a:lnTo>
                <a:lnTo>
                  <a:pt x="0" y="31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" name="Freeform 31"/>
          <p:cNvSpPr>
            <a:spLocks/>
          </p:cNvSpPr>
          <p:nvPr/>
        </p:nvSpPr>
        <p:spPr bwMode="auto">
          <a:xfrm>
            <a:off x="1164431" y="1742993"/>
            <a:ext cx="92075" cy="96837"/>
          </a:xfrm>
          <a:custGeom>
            <a:avLst/>
            <a:gdLst>
              <a:gd name="T0" fmla="*/ 46792 w 61"/>
              <a:gd name="T1" fmla="*/ 0 h 61"/>
              <a:gd name="T2" fmla="*/ 92075 w 61"/>
              <a:gd name="T3" fmla="*/ 49212 h 61"/>
              <a:gd name="T4" fmla="*/ 46792 w 61"/>
              <a:gd name="T5" fmla="*/ 96837 h 61"/>
              <a:gd name="T6" fmla="*/ 0 w 61"/>
              <a:gd name="T7" fmla="*/ 49212 h 61"/>
              <a:gd name="T8" fmla="*/ 46792 w 61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" h="61">
                <a:moveTo>
                  <a:pt x="31" y="0"/>
                </a:moveTo>
                <a:lnTo>
                  <a:pt x="61" y="31"/>
                </a:lnTo>
                <a:lnTo>
                  <a:pt x="31" y="61"/>
                </a:lnTo>
                <a:lnTo>
                  <a:pt x="0" y="31"/>
                </a:lnTo>
                <a:lnTo>
                  <a:pt x="31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9" name="Freeform 32"/>
          <p:cNvSpPr>
            <a:spLocks/>
          </p:cNvSpPr>
          <p:nvPr/>
        </p:nvSpPr>
        <p:spPr bwMode="auto">
          <a:xfrm>
            <a:off x="1405731" y="1335005"/>
            <a:ext cx="90488" cy="98425"/>
          </a:xfrm>
          <a:custGeom>
            <a:avLst/>
            <a:gdLst>
              <a:gd name="T0" fmla="*/ 45244 w 60"/>
              <a:gd name="T1" fmla="*/ 0 h 62"/>
              <a:gd name="T2" fmla="*/ 90488 w 60"/>
              <a:gd name="T3" fmla="*/ 49213 h 62"/>
              <a:gd name="T4" fmla="*/ 45244 w 60"/>
              <a:gd name="T5" fmla="*/ 98425 h 62"/>
              <a:gd name="T6" fmla="*/ 0 w 60"/>
              <a:gd name="T7" fmla="*/ 49213 h 62"/>
              <a:gd name="T8" fmla="*/ 45244 w 60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60" y="31"/>
                </a:lnTo>
                <a:lnTo>
                  <a:pt x="30" y="62"/>
                </a:lnTo>
                <a:lnTo>
                  <a:pt x="0" y="31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" name="Freeform 33"/>
          <p:cNvSpPr>
            <a:spLocks/>
          </p:cNvSpPr>
          <p:nvPr/>
        </p:nvSpPr>
        <p:spPr bwMode="auto">
          <a:xfrm>
            <a:off x="1645444" y="1335005"/>
            <a:ext cx="90487" cy="98425"/>
          </a:xfrm>
          <a:custGeom>
            <a:avLst/>
            <a:gdLst>
              <a:gd name="T0" fmla="*/ 45244 w 60"/>
              <a:gd name="T1" fmla="*/ 0 h 62"/>
              <a:gd name="T2" fmla="*/ 90487 w 60"/>
              <a:gd name="T3" fmla="*/ 49213 h 62"/>
              <a:gd name="T4" fmla="*/ 45244 w 60"/>
              <a:gd name="T5" fmla="*/ 98425 h 62"/>
              <a:gd name="T6" fmla="*/ 0 w 60"/>
              <a:gd name="T7" fmla="*/ 49213 h 62"/>
              <a:gd name="T8" fmla="*/ 45244 w 60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60" y="31"/>
                </a:lnTo>
                <a:lnTo>
                  <a:pt x="30" y="62"/>
                </a:lnTo>
                <a:lnTo>
                  <a:pt x="0" y="31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" name="Freeform 34"/>
          <p:cNvSpPr>
            <a:spLocks/>
          </p:cNvSpPr>
          <p:nvPr/>
        </p:nvSpPr>
        <p:spPr bwMode="auto">
          <a:xfrm>
            <a:off x="1885156" y="1368343"/>
            <a:ext cx="90488" cy="96837"/>
          </a:xfrm>
          <a:custGeom>
            <a:avLst/>
            <a:gdLst>
              <a:gd name="T0" fmla="*/ 45244 w 60"/>
              <a:gd name="T1" fmla="*/ 0 h 61"/>
              <a:gd name="T2" fmla="*/ 90488 w 60"/>
              <a:gd name="T3" fmla="*/ 49212 h 61"/>
              <a:gd name="T4" fmla="*/ 45244 w 60"/>
              <a:gd name="T5" fmla="*/ 96837 h 61"/>
              <a:gd name="T6" fmla="*/ 0 w 60"/>
              <a:gd name="T7" fmla="*/ 49212 h 61"/>
              <a:gd name="T8" fmla="*/ 45244 w 60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61">
                <a:moveTo>
                  <a:pt x="30" y="0"/>
                </a:moveTo>
                <a:lnTo>
                  <a:pt x="60" y="31"/>
                </a:lnTo>
                <a:lnTo>
                  <a:pt x="30" y="61"/>
                </a:lnTo>
                <a:lnTo>
                  <a:pt x="0" y="31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" name="Freeform 35"/>
          <p:cNvSpPr>
            <a:spLocks/>
          </p:cNvSpPr>
          <p:nvPr/>
        </p:nvSpPr>
        <p:spPr bwMode="auto">
          <a:xfrm>
            <a:off x="3807619" y="1352468"/>
            <a:ext cx="90487" cy="96837"/>
          </a:xfrm>
          <a:custGeom>
            <a:avLst/>
            <a:gdLst>
              <a:gd name="T0" fmla="*/ 45244 w 60"/>
              <a:gd name="T1" fmla="*/ 0 h 61"/>
              <a:gd name="T2" fmla="*/ 90487 w 60"/>
              <a:gd name="T3" fmla="*/ 47625 h 61"/>
              <a:gd name="T4" fmla="*/ 45244 w 60"/>
              <a:gd name="T5" fmla="*/ 96837 h 61"/>
              <a:gd name="T6" fmla="*/ 0 w 60"/>
              <a:gd name="T7" fmla="*/ 47625 h 61"/>
              <a:gd name="T8" fmla="*/ 45244 w 60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61">
                <a:moveTo>
                  <a:pt x="30" y="0"/>
                </a:moveTo>
                <a:lnTo>
                  <a:pt x="60" y="30"/>
                </a:lnTo>
                <a:lnTo>
                  <a:pt x="30" y="61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924719" y="1709655"/>
            <a:ext cx="90487" cy="98425"/>
          </a:xfrm>
          <a:prstGeom prst="rect">
            <a:avLst/>
          </a:prstGeom>
          <a:solidFill>
            <a:srgbClr val="FF00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4" name="Rectangle 37"/>
          <p:cNvSpPr>
            <a:spLocks noChangeArrowheads="1"/>
          </p:cNvSpPr>
          <p:nvPr/>
        </p:nvSpPr>
        <p:spPr bwMode="auto">
          <a:xfrm>
            <a:off x="985044" y="1792205"/>
            <a:ext cx="90487" cy="96838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5" name="Rectangle 38"/>
          <p:cNvSpPr>
            <a:spLocks noChangeArrowheads="1"/>
          </p:cNvSpPr>
          <p:nvPr/>
        </p:nvSpPr>
        <p:spPr bwMode="auto">
          <a:xfrm>
            <a:off x="1045369" y="1758868"/>
            <a:ext cx="88900" cy="98425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1164431" y="1742993"/>
            <a:ext cx="92075" cy="96837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1405731" y="1465180"/>
            <a:ext cx="90488" cy="98425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8" name="Rectangle 41"/>
          <p:cNvSpPr>
            <a:spLocks noChangeArrowheads="1"/>
          </p:cNvSpPr>
          <p:nvPr/>
        </p:nvSpPr>
        <p:spPr bwMode="auto">
          <a:xfrm>
            <a:off x="1645444" y="1449305"/>
            <a:ext cx="90487" cy="98425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1885156" y="1449305"/>
            <a:ext cx="90488" cy="98425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807619" y="1400093"/>
            <a:ext cx="90487" cy="98425"/>
          </a:xfrm>
          <a:prstGeom prst="rect">
            <a:avLst/>
          </a:prstGeom>
          <a:solidFill>
            <a:srgbClr val="FF00FF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1" name="Freeform 44"/>
          <p:cNvSpPr>
            <a:spLocks/>
          </p:cNvSpPr>
          <p:nvPr/>
        </p:nvSpPr>
        <p:spPr bwMode="auto">
          <a:xfrm>
            <a:off x="924719" y="1758868"/>
            <a:ext cx="90487" cy="98425"/>
          </a:xfrm>
          <a:custGeom>
            <a:avLst/>
            <a:gdLst>
              <a:gd name="T0" fmla="*/ 45244 w 60"/>
              <a:gd name="T1" fmla="*/ 0 h 62"/>
              <a:gd name="T2" fmla="*/ 90487 w 60"/>
              <a:gd name="T3" fmla="*/ 98425 h 62"/>
              <a:gd name="T4" fmla="*/ 0 w 60"/>
              <a:gd name="T5" fmla="*/ 98425 h 62"/>
              <a:gd name="T6" fmla="*/ 45244 w 60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60" y="62"/>
                </a:lnTo>
                <a:lnTo>
                  <a:pt x="0" y="62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" name="Freeform 45"/>
          <p:cNvSpPr>
            <a:spLocks/>
          </p:cNvSpPr>
          <p:nvPr/>
        </p:nvSpPr>
        <p:spPr bwMode="auto">
          <a:xfrm>
            <a:off x="985044" y="1709655"/>
            <a:ext cx="90487" cy="98425"/>
          </a:xfrm>
          <a:custGeom>
            <a:avLst/>
            <a:gdLst>
              <a:gd name="T0" fmla="*/ 45244 w 60"/>
              <a:gd name="T1" fmla="*/ 0 h 62"/>
              <a:gd name="T2" fmla="*/ 90487 w 60"/>
              <a:gd name="T3" fmla="*/ 98425 h 62"/>
              <a:gd name="T4" fmla="*/ 0 w 60"/>
              <a:gd name="T5" fmla="*/ 98425 h 62"/>
              <a:gd name="T6" fmla="*/ 45244 w 60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60" y="62"/>
                </a:lnTo>
                <a:lnTo>
                  <a:pt x="0" y="62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" name="Freeform 46"/>
          <p:cNvSpPr>
            <a:spLocks/>
          </p:cNvSpPr>
          <p:nvPr/>
        </p:nvSpPr>
        <p:spPr bwMode="auto">
          <a:xfrm>
            <a:off x="1045369" y="1709655"/>
            <a:ext cx="88900" cy="98425"/>
          </a:xfrm>
          <a:custGeom>
            <a:avLst/>
            <a:gdLst>
              <a:gd name="T0" fmla="*/ 44450 w 60"/>
              <a:gd name="T1" fmla="*/ 0 h 62"/>
              <a:gd name="T2" fmla="*/ 88900 w 60"/>
              <a:gd name="T3" fmla="*/ 98425 h 62"/>
              <a:gd name="T4" fmla="*/ 0 w 60"/>
              <a:gd name="T5" fmla="*/ 98425 h 62"/>
              <a:gd name="T6" fmla="*/ 44450 w 60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60" y="62"/>
                </a:lnTo>
                <a:lnTo>
                  <a:pt x="0" y="62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" name="Freeform 47"/>
          <p:cNvSpPr>
            <a:spLocks/>
          </p:cNvSpPr>
          <p:nvPr/>
        </p:nvSpPr>
        <p:spPr bwMode="auto">
          <a:xfrm>
            <a:off x="1164431" y="1808080"/>
            <a:ext cx="92075" cy="96838"/>
          </a:xfrm>
          <a:custGeom>
            <a:avLst/>
            <a:gdLst>
              <a:gd name="T0" fmla="*/ 46792 w 61"/>
              <a:gd name="T1" fmla="*/ 0 h 61"/>
              <a:gd name="T2" fmla="*/ 92075 w 61"/>
              <a:gd name="T3" fmla="*/ 96838 h 61"/>
              <a:gd name="T4" fmla="*/ 0 w 61"/>
              <a:gd name="T5" fmla="*/ 96838 h 61"/>
              <a:gd name="T6" fmla="*/ 46792 w 61"/>
              <a:gd name="T7" fmla="*/ 0 h 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1" h="61">
                <a:moveTo>
                  <a:pt x="31" y="0"/>
                </a:moveTo>
                <a:lnTo>
                  <a:pt x="61" y="61"/>
                </a:lnTo>
                <a:lnTo>
                  <a:pt x="0" y="61"/>
                </a:lnTo>
                <a:lnTo>
                  <a:pt x="31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" name="Freeform 48"/>
          <p:cNvSpPr>
            <a:spLocks/>
          </p:cNvSpPr>
          <p:nvPr/>
        </p:nvSpPr>
        <p:spPr bwMode="auto">
          <a:xfrm>
            <a:off x="1405731" y="1644568"/>
            <a:ext cx="90488" cy="98425"/>
          </a:xfrm>
          <a:custGeom>
            <a:avLst/>
            <a:gdLst>
              <a:gd name="T0" fmla="*/ 45244 w 60"/>
              <a:gd name="T1" fmla="*/ 0 h 62"/>
              <a:gd name="T2" fmla="*/ 90488 w 60"/>
              <a:gd name="T3" fmla="*/ 98425 h 62"/>
              <a:gd name="T4" fmla="*/ 0 w 60"/>
              <a:gd name="T5" fmla="*/ 98425 h 62"/>
              <a:gd name="T6" fmla="*/ 45244 w 60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60" y="62"/>
                </a:lnTo>
                <a:lnTo>
                  <a:pt x="0" y="62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" name="Freeform 49"/>
          <p:cNvSpPr>
            <a:spLocks/>
          </p:cNvSpPr>
          <p:nvPr/>
        </p:nvSpPr>
        <p:spPr bwMode="auto">
          <a:xfrm>
            <a:off x="1645444" y="1628693"/>
            <a:ext cx="90487" cy="98425"/>
          </a:xfrm>
          <a:custGeom>
            <a:avLst/>
            <a:gdLst>
              <a:gd name="T0" fmla="*/ 45244 w 60"/>
              <a:gd name="T1" fmla="*/ 0 h 62"/>
              <a:gd name="T2" fmla="*/ 90487 w 60"/>
              <a:gd name="T3" fmla="*/ 98425 h 62"/>
              <a:gd name="T4" fmla="*/ 0 w 60"/>
              <a:gd name="T5" fmla="*/ 98425 h 62"/>
              <a:gd name="T6" fmla="*/ 45244 w 60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60" y="62"/>
                </a:lnTo>
                <a:lnTo>
                  <a:pt x="0" y="62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" name="Freeform 50"/>
          <p:cNvSpPr>
            <a:spLocks/>
          </p:cNvSpPr>
          <p:nvPr/>
        </p:nvSpPr>
        <p:spPr bwMode="auto">
          <a:xfrm>
            <a:off x="1885156" y="1514393"/>
            <a:ext cx="90488" cy="98425"/>
          </a:xfrm>
          <a:custGeom>
            <a:avLst/>
            <a:gdLst>
              <a:gd name="T0" fmla="*/ 45244 w 60"/>
              <a:gd name="T1" fmla="*/ 0 h 62"/>
              <a:gd name="T2" fmla="*/ 90488 w 60"/>
              <a:gd name="T3" fmla="*/ 98425 h 62"/>
              <a:gd name="T4" fmla="*/ 0 w 60"/>
              <a:gd name="T5" fmla="*/ 98425 h 62"/>
              <a:gd name="T6" fmla="*/ 45244 w 60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60" y="62"/>
                </a:lnTo>
                <a:lnTo>
                  <a:pt x="0" y="62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" name="Freeform 51"/>
          <p:cNvSpPr>
            <a:spLocks/>
          </p:cNvSpPr>
          <p:nvPr/>
        </p:nvSpPr>
        <p:spPr bwMode="auto">
          <a:xfrm>
            <a:off x="3807619" y="1595355"/>
            <a:ext cx="90487" cy="98425"/>
          </a:xfrm>
          <a:custGeom>
            <a:avLst/>
            <a:gdLst>
              <a:gd name="T0" fmla="*/ 45244 w 60"/>
              <a:gd name="T1" fmla="*/ 0 h 62"/>
              <a:gd name="T2" fmla="*/ 90487 w 60"/>
              <a:gd name="T3" fmla="*/ 98425 h 62"/>
              <a:gd name="T4" fmla="*/ 0 w 60"/>
              <a:gd name="T5" fmla="*/ 98425 h 62"/>
              <a:gd name="T6" fmla="*/ 45244 w 60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60" y="62"/>
                </a:lnTo>
                <a:lnTo>
                  <a:pt x="0" y="62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9" name="Rectangle 52"/>
          <p:cNvSpPr>
            <a:spLocks noChangeArrowheads="1"/>
          </p:cNvSpPr>
          <p:nvPr/>
        </p:nvSpPr>
        <p:spPr bwMode="auto">
          <a:xfrm>
            <a:off x="910431" y="1727118"/>
            <a:ext cx="149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0" name="Line 53"/>
          <p:cNvSpPr>
            <a:spLocks noChangeShapeType="1"/>
          </p:cNvSpPr>
          <p:nvPr/>
        </p:nvSpPr>
        <p:spPr bwMode="auto">
          <a:xfrm flipH="1" flipV="1">
            <a:off x="924719" y="1742993"/>
            <a:ext cx="44450" cy="49212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Line 54"/>
          <p:cNvSpPr>
            <a:spLocks noChangeShapeType="1"/>
          </p:cNvSpPr>
          <p:nvPr/>
        </p:nvSpPr>
        <p:spPr bwMode="auto">
          <a:xfrm>
            <a:off x="969169" y="1792205"/>
            <a:ext cx="46037" cy="47625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Line 55"/>
          <p:cNvSpPr>
            <a:spLocks noChangeShapeType="1"/>
          </p:cNvSpPr>
          <p:nvPr/>
        </p:nvSpPr>
        <p:spPr bwMode="auto">
          <a:xfrm flipH="1">
            <a:off x="924719" y="1792205"/>
            <a:ext cx="44450" cy="47625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Line 56"/>
          <p:cNvSpPr>
            <a:spLocks noChangeShapeType="1"/>
          </p:cNvSpPr>
          <p:nvPr/>
        </p:nvSpPr>
        <p:spPr bwMode="auto">
          <a:xfrm flipV="1">
            <a:off x="969169" y="1742993"/>
            <a:ext cx="46037" cy="49212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Rectangle 57"/>
          <p:cNvSpPr>
            <a:spLocks noChangeArrowheads="1"/>
          </p:cNvSpPr>
          <p:nvPr/>
        </p:nvSpPr>
        <p:spPr bwMode="auto">
          <a:xfrm>
            <a:off x="969169" y="1727118"/>
            <a:ext cx="150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" name="Line 58"/>
          <p:cNvSpPr>
            <a:spLocks noChangeShapeType="1"/>
          </p:cNvSpPr>
          <p:nvPr/>
        </p:nvSpPr>
        <p:spPr bwMode="auto">
          <a:xfrm flipH="1" flipV="1">
            <a:off x="985044" y="1742993"/>
            <a:ext cx="44450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1029494" y="1792205"/>
            <a:ext cx="46037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 flipH="1">
            <a:off x="985044" y="1792205"/>
            <a:ext cx="44450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1029494" y="1742993"/>
            <a:ext cx="46037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Rectangle 62"/>
          <p:cNvSpPr>
            <a:spLocks noChangeArrowheads="1"/>
          </p:cNvSpPr>
          <p:nvPr/>
        </p:nvSpPr>
        <p:spPr bwMode="auto">
          <a:xfrm>
            <a:off x="1029494" y="1742993"/>
            <a:ext cx="152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H="1" flipV="1">
            <a:off x="1045369" y="1758868"/>
            <a:ext cx="44450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1" name="Line 64"/>
          <p:cNvSpPr>
            <a:spLocks noChangeShapeType="1"/>
          </p:cNvSpPr>
          <p:nvPr/>
        </p:nvSpPr>
        <p:spPr bwMode="auto">
          <a:xfrm>
            <a:off x="1089819" y="1808080"/>
            <a:ext cx="44450" cy="49213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" name="Line 65"/>
          <p:cNvSpPr>
            <a:spLocks noChangeShapeType="1"/>
          </p:cNvSpPr>
          <p:nvPr/>
        </p:nvSpPr>
        <p:spPr bwMode="auto">
          <a:xfrm flipH="1">
            <a:off x="1045369" y="1808080"/>
            <a:ext cx="44450" cy="49213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" name="Line 66"/>
          <p:cNvSpPr>
            <a:spLocks noChangeShapeType="1"/>
          </p:cNvSpPr>
          <p:nvPr/>
        </p:nvSpPr>
        <p:spPr bwMode="auto">
          <a:xfrm flipV="1">
            <a:off x="1089819" y="1758868"/>
            <a:ext cx="44450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" name="Rectangle 67"/>
          <p:cNvSpPr>
            <a:spLocks noChangeArrowheads="1"/>
          </p:cNvSpPr>
          <p:nvPr/>
        </p:nvSpPr>
        <p:spPr bwMode="auto">
          <a:xfrm>
            <a:off x="1150144" y="1857293"/>
            <a:ext cx="150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5" name="Line 68"/>
          <p:cNvSpPr>
            <a:spLocks noChangeShapeType="1"/>
          </p:cNvSpPr>
          <p:nvPr/>
        </p:nvSpPr>
        <p:spPr bwMode="auto">
          <a:xfrm flipH="1" flipV="1">
            <a:off x="1164431" y="1873168"/>
            <a:ext cx="46038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6" name="Line 69"/>
          <p:cNvSpPr>
            <a:spLocks noChangeShapeType="1"/>
          </p:cNvSpPr>
          <p:nvPr/>
        </p:nvSpPr>
        <p:spPr bwMode="auto">
          <a:xfrm>
            <a:off x="1210469" y="1922380"/>
            <a:ext cx="46037" cy="49213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7" name="Line 70"/>
          <p:cNvSpPr>
            <a:spLocks noChangeShapeType="1"/>
          </p:cNvSpPr>
          <p:nvPr/>
        </p:nvSpPr>
        <p:spPr bwMode="auto">
          <a:xfrm flipH="1">
            <a:off x="1164431" y="1922380"/>
            <a:ext cx="46038" cy="49213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8" name="Line 71"/>
          <p:cNvSpPr>
            <a:spLocks noChangeShapeType="1"/>
          </p:cNvSpPr>
          <p:nvPr/>
        </p:nvSpPr>
        <p:spPr bwMode="auto">
          <a:xfrm flipV="1">
            <a:off x="1210469" y="1873168"/>
            <a:ext cx="46037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" name="Rectangle 72"/>
          <p:cNvSpPr>
            <a:spLocks noChangeArrowheads="1"/>
          </p:cNvSpPr>
          <p:nvPr/>
        </p:nvSpPr>
        <p:spPr bwMode="auto">
          <a:xfrm>
            <a:off x="1391444" y="1904918"/>
            <a:ext cx="1492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0" name="Line 73"/>
          <p:cNvSpPr>
            <a:spLocks noChangeShapeType="1"/>
          </p:cNvSpPr>
          <p:nvPr/>
        </p:nvSpPr>
        <p:spPr bwMode="auto">
          <a:xfrm flipH="1" flipV="1">
            <a:off x="1405731" y="1922380"/>
            <a:ext cx="46038" cy="49213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" name="Line 74"/>
          <p:cNvSpPr>
            <a:spLocks noChangeShapeType="1"/>
          </p:cNvSpPr>
          <p:nvPr/>
        </p:nvSpPr>
        <p:spPr bwMode="auto">
          <a:xfrm>
            <a:off x="1451769" y="1971593"/>
            <a:ext cx="44450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2" name="Line 75"/>
          <p:cNvSpPr>
            <a:spLocks noChangeShapeType="1"/>
          </p:cNvSpPr>
          <p:nvPr/>
        </p:nvSpPr>
        <p:spPr bwMode="auto">
          <a:xfrm flipH="1">
            <a:off x="1405731" y="1971593"/>
            <a:ext cx="46038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" name="Line 76"/>
          <p:cNvSpPr>
            <a:spLocks noChangeShapeType="1"/>
          </p:cNvSpPr>
          <p:nvPr/>
        </p:nvSpPr>
        <p:spPr bwMode="auto">
          <a:xfrm flipV="1">
            <a:off x="1451769" y="1922380"/>
            <a:ext cx="44450" cy="49213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" name="Rectangle 77"/>
          <p:cNvSpPr>
            <a:spLocks noChangeArrowheads="1"/>
          </p:cNvSpPr>
          <p:nvPr/>
        </p:nvSpPr>
        <p:spPr bwMode="auto">
          <a:xfrm>
            <a:off x="1631156" y="1954130"/>
            <a:ext cx="14922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5" name="Line 78"/>
          <p:cNvSpPr>
            <a:spLocks noChangeShapeType="1"/>
          </p:cNvSpPr>
          <p:nvPr/>
        </p:nvSpPr>
        <p:spPr bwMode="auto">
          <a:xfrm flipH="1" flipV="1">
            <a:off x="1645444" y="1971593"/>
            <a:ext cx="46037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6" name="Line 79"/>
          <p:cNvSpPr>
            <a:spLocks noChangeShapeType="1"/>
          </p:cNvSpPr>
          <p:nvPr/>
        </p:nvSpPr>
        <p:spPr bwMode="auto">
          <a:xfrm>
            <a:off x="1691481" y="2019218"/>
            <a:ext cx="44450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7" name="Line 80"/>
          <p:cNvSpPr>
            <a:spLocks noChangeShapeType="1"/>
          </p:cNvSpPr>
          <p:nvPr/>
        </p:nvSpPr>
        <p:spPr bwMode="auto">
          <a:xfrm flipH="1">
            <a:off x="1645444" y="2019218"/>
            <a:ext cx="46037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8" name="Line 81"/>
          <p:cNvSpPr>
            <a:spLocks noChangeShapeType="1"/>
          </p:cNvSpPr>
          <p:nvPr/>
        </p:nvSpPr>
        <p:spPr bwMode="auto">
          <a:xfrm flipV="1">
            <a:off x="1691481" y="1971593"/>
            <a:ext cx="44450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9" name="Rectangle 82"/>
          <p:cNvSpPr>
            <a:spLocks noChangeArrowheads="1"/>
          </p:cNvSpPr>
          <p:nvPr/>
        </p:nvSpPr>
        <p:spPr bwMode="auto">
          <a:xfrm>
            <a:off x="1870869" y="1922380"/>
            <a:ext cx="149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0" name="Line 83"/>
          <p:cNvSpPr>
            <a:spLocks noChangeShapeType="1"/>
          </p:cNvSpPr>
          <p:nvPr/>
        </p:nvSpPr>
        <p:spPr bwMode="auto">
          <a:xfrm flipH="1" flipV="1">
            <a:off x="1885156" y="1938255"/>
            <a:ext cx="46038" cy="49213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1" name="Line 84"/>
          <p:cNvSpPr>
            <a:spLocks noChangeShapeType="1"/>
          </p:cNvSpPr>
          <p:nvPr/>
        </p:nvSpPr>
        <p:spPr bwMode="auto">
          <a:xfrm>
            <a:off x="1931194" y="1987468"/>
            <a:ext cx="44450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2" name="Line 85"/>
          <p:cNvSpPr>
            <a:spLocks noChangeShapeType="1"/>
          </p:cNvSpPr>
          <p:nvPr/>
        </p:nvSpPr>
        <p:spPr bwMode="auto">
          <a:xfrm flipH="1">
            <a:off x="1885156" y="1987468"/>
            <a:ext cx="46038" cy="49212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" name="Line 86"/>
          <p:cNvSpPr>
            <a:spLocks noChangeShapeType="1"/>
          </p:cNvSpPr>
          <p:nvPr/>
        </p:nvSpPr>
        <p:spPr bwMode="auto">
          <a:xfrm flipV="1">
            <a:off x="1931194" y="1938255"/>
            <a:ext cx="44450" cy="49213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87"/>
          <p:cNvSpPr>
            <a:spLocks noChangeArrowheads="1"/>
          </p:cNvSpPr>
          <p:nvPr/>
        </p:nvSpPr>
        <p:spPr bwMode="auto">
          <a:xfrm>
            <a:off x="3793331" y="2036680"/>
            <a:ext cx="149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5" name="Line 88"/>
          <p:cNvSpPr>
            <a:spLocks noChangeShapeType="1"/>
          </p:cNvSpPr>
          <p:nvPr/>
        </p:nvSpPr>
        <p:spPr bwMode="auto">
          <a:xfrm flipH="1" flipV="1">
            <a:off x="3807619" y="2052555"/>
            <a:ext cx="44450" cy="49213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6" name="Line 89"/>
          <p:cNvSpPr>
            <a:spLocks noChangeShapeType="1"/>
          </p:cNvSpPr>
          <p:nvPr/>
        </p:nvSpPr>
        <p:spPr bwMode="auto">
          <a:xfrm>
            <a:off x="3852069" y="2101768"/>
            <a:ext cx="46037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7" name="Line 90"/>
          <p:cNvSpPr>
            <a:spLocks noChangeShapeType="1"/>
          </p:cNvSpPr>
          <p:nvPr/>
        </p:nvSpPr>
        <p:spPr bwMode="auto">
          <a:xfrm flipH="1">
            <a:off x="3807619" y="2101768"/>
            <a:ext cx="44450" cy="47625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8" name="Line 91"/>
          <p:cNvSpPr>
            <a:spLocks noChangeShapeType="1"/>
          </p:cNvSpPr>
          <p:nvPr/>
        </p:nvSpPr>
        <p:spPr bwMode="auto">
          <a:xfrm flipV="1">
            <a:off x="3852069" y="2052555"/>
            <a:ext cx="46037" cy="49213"/>
          </a:xfrm>
          <a:prstGeom prst="lin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9" name="Rectangle 92"/>
          <p:cNvSpPr>
            <a:spLocks noChangeArrowheads="1"/>
          </p:cNvSpPr>
          <p:nvPr/>
        </p:nvSpPr>
        <p:spPr bwMode="auto">
          <a:xfrm>
            <a:off x="910431" y="1677905"/>
            <a:ext cx="149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0" name="Line 93"/>
          <p:cNvSpPr>
            <a:spLocks noChangeShapeType="1"/>
          </p:cNvSpPr>
          <p:nvPr/>
        </p:nvSpPr>
        <p:spPr bwMode="auto">
          <a:xfrm flipH="1" flipV="1">
            <a:off x="924719" y="1693780"/>
            <a:ext cx="44450" cy="49213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1" name="Line 94"/>
          <p:cNvSpPr>
            <a:spLocks noChangeShapeType="1"/>
          </p:cNvSpPr>
          <p:nvPr/>
        </p:nvSpPr>
        <p:spPr bwMode="auto">
          <a:xfrm>
            <a:off x="969169" y="1742993"/>
            <a:ext cx="46037" cy="49212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2" name="Line 95"/>
          <p:cNvSpPr>
            <a:spLocks noChangeShapeType="1"/>
          </p:cNvSpPr>
          <p:nvPr/>
        </p:nvSpPr>
        <p:spPr bwMode="auto">
          <a:xfrm flipH="1">
            <a:off x="924719" y="1742993"/>
            <a:ext cx="44450" cy="49212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" name="Line 96"/>
          <p:cNvSpPr>
            <a:spLocks noChangeShapeType="1"/>
          </p:cNvSpPr>
          <p:nvPr/>
        </p:nvSpPr>
        <p:spPr bwMode="auto">
          <a:xfrm flipV="1">
            <a:off x="969169" y="1693780"/>
            <a:ext cx="46037" cy="49213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" name="Line 97"/>
          <p:cNvSpPr>
            <a:spLocks noChangeShapeType="1"/>
          </p:cNvSpPr>
          <p:nvPr/>
        </p:nvSpPr>
        <p:spPr bwMode="auto">
          <a:xfrm flipV="1">
            <a:off x="969169" y="1693780"/>
            <a:ext cx="1587" cy="49213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" name="Line 98"/>
          <p:cNvSpPr>
            <a:spLocks noChangeShapeType="1"/>
          </p:cNvSpPr>
          <p:nvPr/>
        </p:nvSpPr>
        <p:spPr bwMode="auto">
          <a:xfrm>
            <a:off x="969169" y="1742993"/>
            <a:ext cx="1587" cy="49212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6" name="Rectangle 99"/>
          <p:cNvSpPr>
            <a:spLocks noChangeArrowheads="1"/>
          </p:cNvSpPr>
          <p:nvPr/>
        </p:nvSpPr>
        <p:spPr bwMode="auto">
          <a:xfrm>
            <a:off x="969169" y="1742993"/>
            <a:ext cx="150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7" name="Line 100"/>
          <p:cNvSpPr>
            <a:spLocks noChangeShapeType="1"/>
          </p:cNvSpPr>
          <p:nvPr/>
        </p:nvSpPr>
        <p:spPr bwMode="auto">
          <a:xfrm flipH="1" flipV="1">
            <a:off x="985044" y="1758868"/>
            <a:ext cx="44450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8" name="Line 101"/>
          <p:cNvSpPr>
            <a:spLocks noChangeShapeType="1"/>
          </p:cNvSpPr>
          <p:nvPr/>
        </p:nvSpPr>
        <p:spPr bwMode="auto">
          <a:xfrm>
            <a:off x="1029494" y="1808080"/>
            <a:ext cx="46037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9" name="Line 102"/>
          <p:cNvSpPr>
            <a:spLocks noChangeShapeType="1"/>
          </p:cNvSpPr>
          <p:nvPr/>
        </p:nvSpPr>
        <p:spPr bwMode="auto">
          <a:xfrm flipH="1">
            <a:off x="985044" y="1808080"/>
            <a:ext cx="44450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0" name="Line 103"/>
          <p:cNvSpPr>
            <a:spLocks noChangeShapeType="1"/>
          </p:cNvSpPr>
          <p:nvPr/>
        </p:nvSpPr>
        <p:spPr bwMode="auto">
          <a:xfrm flipV="1">
            <a:off x="1029494" y="1758868"/>
            <a:ext cx="46037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1" name="Line 104"/>
          <p:cNvSpPr>
            <a:spLocks noChangeShapeType="1"/>
          </p:cNvSpPr>
          <p:nvPr/>
        </p:nvSpPr>
        <p:spPr bwMode="auto">
          <a:xfrm flipV="1">
            <a:off x="1029494" y="1758868"/>
            <a:ext cx="1587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2" name="Line 105"/>
          <p:cNvSpPr>
            <a:spLocks noChangeShapeType="1"/>
          </p:cNvSpPr>
          <p:nvPr/>
        </p:nvSpPr>
        <p:spPr bwMode="auto">
          <a:xfrm>
            <a:off x="1029494" y="1808080"/>
            <a:ext cx="1587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" name="Rectangle 106"/>
          <p:cNvSpPr>
            <a:spLocks noChangeArrowheads="1"/>
          </p:cNvSpPr>
          <p:nvPr/>
        </p:nvSpPr>
        <p:spPr bwMode="auto">
          <a:xfrm>
            <a:off x="1029494" y="1857293"/>
            <a:ext cx="152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" name="Line 107"/>
          <p:cNvSpPr>
            <a:spLocks noChangeShapeType="1"/>
          </p:cNvSpPr>
          <p:nvPr/>
        </p:nvSpPr>
        <p:spPr bwMode="auto">
          <a:xfrm flipH="1" flipV="1">
            <a:off x="1045369" y="1873168"/>
            <a:ext cx="44450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5" name="Line 108"/>
          <p:cNvSpPr>
            <a:spLocks noChangeShapeType="1"/>
          </p:cNvSpPr>
          <p:nvPr/>
        </p:nvSpPr>
        <p:spPr bwMode="auto">
          <a:xfrm>
            <a:off x="1089819" y="1922380"/>
            <a:ext cx="44450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" name="Line 109"/>
          <p:cNvSpPr>
            <a:spLocks noChangeShapeType="1"/>
          </p:cNvSpPr>
          <p:nvPr/>
        </p:nvSpPr>
        <p:spPr bwMode="auto">
          <a:xfrm flipH="1">
            <a:off x="1045369" y="1922380"/>
            <a:ext cx="44450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7" name="Line 110"/>
          <p:cNvSpPr>
            <a:spLocks noChangeShapeType="1"/>
          </p:cNvSpPr>
          <p:nvPr/>
        </p:nvSpPr>
        <p:spPr bwMode="auto">
          <a:xfrm flipV="1">
            <a:off x="1089819" y="1873168"/>
            <a:ext cx="44450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8" name="Line 111"/>
          <p:cNvSpPr>
            <a:spLocks noChangeShapeType="1"/>
          </p:cNvSpPr>
          <p:nvPr/>
        </p:nvSpPr>
        <p:spPr bwMode="auto">
          <a:xfrm flipV="1">
            <a:off x="1089819" y="1873168"/>
            <a:ext cx="1587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9" name="Line 112"/>
          <p:cNvSpPr>
            <a:spLocks noChangeShapeType="1"/>
          </p:cNvSpPr>
          <p:nvPr/>
        </p:nvSpPr>
        <p:spPr bwMode="auto">
          <a:xfrm>
            <a:off x="1089819" y="1922380"/>
            <a:ext cx="1587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0" name="Rectangle 113"/>
          <p:cNvSpPr>
            <a:spLocks noChangeArrowheads="1"/>
          </p:cNvSpPr>
          <p:nvPr/>
        </p:nvSpPr>
        <p:spPr bwMode="auto">
          <a:xfrm>
            <a:off x="1150144" y="2019218"/>
            <a:ext cx="150812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1" name="Line 114"/>
          <p:cNvSpPr>
            <a:spLocks noChangeShapeType="1"/>
          </p:cNvSpPr>
          <p:nvPr/>
        </p:nvSpPr>
        <p:spPr bwMode="auto">
          <a:xfrm flipH="1" flipV="1">
            <a:off x="1164431" y="2036680"/>
            <a:ext cx="46038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2" name="Line 115"/>
          <p:cNvSpPr>
            <a:spLocks noChangeShapeType="1"/>
          </p:cNvSpPr>
          <p:nvPr/>
        </p:nvSpPr>
        <p:spPr bwMode="auto">
          <a:xfrm>
            <a:off x="1210469" y="2084305"/>
            <a:ext cx="46037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" name="Line 116"/>
          <p:cNvSpPr>
            <a:spLocks noChangeShapeType="1"/>
          </p:cNvSpPr>
          <p:nvPr/>
        </p:nvSpPr>
        <p:spPr bwMode="auto">
          <a:xfrm flipH="1">
            <a:off x="1164431" y="2084305"/>
            <a:ext cx="46038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" name="Line 117"/>
          <p:cNvSpPr>
            <a:spLocks noChangeShapeType="1"/>
          </p:cNvSpPr>
          <p:nvPr/>
        </p:nvSpPr>
        <p:spPr bwMode="auto">
          <a:xfrm flipV="1">
            <a:off x="1210469" y="2036680"/>
            <a:ext cx="46037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5" name="Line 118"/>
          <p:cNvSpPr>
            <a:spLocks noChangeShapeType="1"/>
          </p:cNvSpPr>
          <p:nvPr/>
        </p:nvSpPr>
        <p:spPr bwMode="auto">
          <a:xfrm flipV="1">
            <a:off x="1210469" y="2036680"/>
            <a:ext cx="1587" cy="4762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6" name="Line 119"/>
          <p:cNvSpPr>
            <a:spLocks noChangeShapeType="1"/>
          </p:cNvSpPr>
          <p:nvPr/>
        </p:nvSpPr>
        <p:spPr bwMode="auto">
          <a:xfrm>
            <a:off x="1210469" y="2084305"/>
            <a:ext cx="1587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7" name="Rectangle 120"/>
          <p:cNvSpPr>
            <a:spLocks noChangeArrowheads="1"/>
          </p:cNvSpPr>
          <p:nvPr/>
        </p:nvSpPr>
        <p:spPr bwMode="auto">
          <a:xfrm>
            <a:off x="1391444" y="2117643"/>
            <a:ext cx="1492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8" name="Line 121"/>
          <p:cNvSpPr>
            <a:spLocks noChangeShapeType="1"/>
          </p:cNvSpPr>
          <p:nvPr/>
        </p:nvSpPr>
        <p:spPr bwMode="auto">
          <a:xfrm flipH="1" flipV="1">
            <a:off x="1405731" y="2133518"/>
            <a:ext cx="46038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9" name="Line 122"/>
          <p:cNvSpPr>
            <a:spLocks noChangeShapeType="1"/>
          </p:cNvSpPr>
          <p:nvPr/>
        </p:nvSpPr>
        <p:spPr bwMode="auto">
          <a:xfrm>
            <a:off x="1451769" y="2182730"/>
            <a:ext cx="44450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0" name="Line 123"/>
          <p:cNvSpPr>
            <a:spLocks noChangeShapeType="1"/>
          </p:cNvSpPr>
          <p:nvPr/>
        </p:nvSpPr>
        <p:spPr bwMode="auto">
          <a:xfrm flipH="1">
            <a:off x="1405731" y="2182730"/>
            <a:ext cx="46038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1" name="Line 124"/>
          <p:cNvSpPr>
            <a:spLocks noChangeShapeType="1"/>
          </p:cNvSpPr>
          <p:nvPr/>
        </p:nvSpPr>
        <p:spPr bwMode="auto">
          <a:xfrm flipV="1">
            <a:off x="1451769" y="2133518"/>
            <a:ext cx="44450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2" name="Line 125"/>
          <p:cNvSpPr>
            <a:spLocks noChangeShapeType="1"/>
          </p:cNvSpPr>
          <p:nvPr/>
        </p:nvSpPr>
        <p:spPr bwMode="auto">
          <a:xfrm flipV="1">
            <a:off x="1451769" y="2133518"/>
            <a:ext cx="0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3" name="Line 126"/>
          <p:cNvSpPr>
            <a:spLocks noChangeShapeType="1"/>
          </p:cNvSpPr>
          <p:nvPr/>
        </p:nvSpPr>
        <p:spPr bwMode="auto">
          <a:xfrm>
            <a:off x="1451769" y="2182730"/>
            <a:ext cx="0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" name="Rectangle 127"/>
          <p:cNvSpPr>
            <a:spLocks noChangeArrowheads="1"/>
          </p:cNvSpPr>
          <p:nvPr/>
        </p:nvSpPr>
        <p:spPr bwMode="auto">
          <a:xfrm>
            <a:off x="1631156" y="2117643"/>
            <a:ext cx="1492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5" name="Line 128"/>
          <p:cNvSpPr>
            <a:spLocks noChangeShapeType="1"/>
          </p:cNvSpPr>
          <p:nvPr/>
        </p:nvSpPr>
        <p:spPr bwMode="auto">
          <a:xfrm flipH="1" flipV="1">
            <a:off x="1645444" y="2133518"/>
            <a:ext cx="46037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6" name="Line 129"/>
          <p:cNvSpPr>
            <a:spLocks noChangeShapeType="1"/>
          </p:cNvSpPr>
          <p:nvPr/>
        </p:nvSpPr>
        <p:spPr bwMode="auto">
          <a:xfrm>
            <a:off x="1691481" y="2182730"/>
            <a:ext cx="44450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7" name="Line 130"/>
          <p:cNvSpPr>
            <a:spLocks noChangeShapeType="1"/>
          </p:cNvSpPr>
          <p:nvPr/>
        </p:nvSpPr>
        <p:spPr bwMode="auto">
          <a:xfrm flipH="1">
            <a:off x="1645444" y="2182730"/>
            <a:ext cx="46037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8" name="Line 131"/>
          <p:cNvSpPr>
            <a:spLocks noChangeShapeType="1"/>
          </p:cNvSpPr>
          <p:nvPr/>
        </p:nvSpPr>
        <p:spPr bwMode="auto">
          <a:xfrm flipV="1">
            <a:off x="1691481" y="2133518"/>
            <a:ext cx="44450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9" name="Line 132"/>
          <p:cNvSpPr>
            <a:spLocks noChangeShapeType="1"/>
          </p:cNvSpPr>
          <p:nvPr/>
        </p:nvSpPr>
        <p:spPr bwMode="auto">
          <a:xfrm flipV="1">
            <a:off x="1691481" y="2133518"/>
            <a:ext cx="1588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0" name="Line 133"/>
          <p:cNvSpPr>
            <a:spLocks noChangeShapeType="1"/>
          </p:cNvSpPr>
          <p:nvPr/>
        </p:nvSpPr>
        <p:spPr bwMode="auto">
          <a:xfrm>
            <a:off x="1691481" y="2182730"/>
            <a:ext cx="1588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1" name="Rectangle 134"/>
          <p:cNvSpPr>
            <a:spLocks noChangeArrowheads="1"/>
          </p:cNvSpPr>
          <p:nvPr/>
        </p:nvSpPr>
        <p:spPr bwMode="auto">
          <a:xfrm>
            <a:off x="1870869" y="2166855"/>
            <a:ext cx="149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2" name="Line 135"/>
          <p:cNvSpPr>
            <a:spLocks noChangeShapeType="1"/>
          </p:cNvSpPr>
          <p:nvPr/>
        </p:nvSpPr>
        <p:spPr bwMode="auto">
          <a:xfrm flipH="1" flipV="1">
            <a:off x="1885156" y="2182730"/>
            <a:ext cx="46038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3" name="Line 136"/>
          <p:cNvSpPr>
            <a:spLocks noChangeShapeType="1"/>
          </p:cNvSpPr>
          <p:nvPr/>
        </p:nvSpPr>
        <p:spPr bwMode="auto">
          <a:xfrm>
            <a:off x="1931194" y="2231943"/>
            <a:ext cx="44450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" name="Line 137"/>
          <p:cNvSpPr>
            <a:spLocks noChangeShapeType="1"/>
          </p:cNvSpPr>
          <p:nvPr/>
        </p:nvSpPr>
        <p:spPr bwMode="auto">
          <a:xfrm flipH="1">
            <a:off x="1885156" y="2231943"/>
            <a:ext cx="46038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5" name="Line 138"/>
          <p:cNvSpPr>
            <a:spLocks noChangeShapeType="1"/>
          </p:cNvSpPr>
          <p:nvPr/>
        </p:nvSpPr>
        <p:spPr bwMode="auto">
          <a:xfrm flipV="1">
            <a:off x="1931194" y="2182730"/>
            <a:ext cx="44450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6" name="Line 139"/>
          <p:cNvSpPr>
            <a:spLocks noChangeShapeType="1"/>
          </p:cNvSpPr>
          <p:nvPr/>
        </p:nvSpPr>
        <p:spPr bwMode="auto">
          <a:xfrm flipV="1">
            <a:off x="1931194" y="2182730"/>
            <a:ext cx="1587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7" name="Line 140"/>
          <p:cNvSpPr>
            <a:spLocks noChangeShapeType="1"/>
          </p:cNvSpPr>
          <p:nvPr/>
        </p:nvSpPr>
        <p:spPr bwMode="auto">
          <a:xfrm>
            <a:off x="1931194" y="2231943"/>
            <a:ext cx="1587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8" name="Rectangle 141"/>
          <p:cNvSpPr>
            <a:spLocks noChangeArrowheads="1"/>
          </p:cNvSpPr>
          <p:nvPr/>
        </p:nvSpPr>
        <p:spPr bwMode="auto">
          <a:xfrm>
            <a:off x="3793331" y="2508168"/>
            <a:ext cx="1492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9" name="Line 142"/>
          <p:cNvSpPr>
            <a:spLocks noChangeShapeType="1"/>
          </p:cNvSpPr>
          <p:nvPr/>
        </p:nvSpPr>
        <p:spPr bwMode="auto">
          <a:xfrm flipH="1" flipV="1">
            <a:off x="3807619" y="2524043"/>
            <a:ext cx="44450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0" name="Line 143"/>
          <p:cNvSpPr>
            <a:spLocks noChangeShapeType="1"/>
          </p:cNvSpPr>
          <p:nvPr/>
        </p:nvSpPr>
        <p:spPr bwMode="auto">
          <a:xfrm>
            <a:off x="3852069" y="2573255"/>
            <a:ext cx="46037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1" name="Line 144"/>
          <p:cNvSpPr>
            <a:spLocks noChangeShapeType="1"/>
          </p:cNvSpPr>
          <p:nvPr/>
        </p:nvSpPr>
        <p:spPr bwMode="auto">
          <a:xfrm flipH="1">
            <a:off x="3807619" y="2573255"/>
            <a:ext cx="44450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2" name="Line 145"/>
          <p:cNvSpPr>
            <a:spLocks noChangeShapeType="1"/>
          </p:cNvSpPr>
          <p:nvPr/>
        </p:nvSpPr>
        <p:spPr bwMode="auto">
          <a:xfrm flipV="1">
            <a:off x="3852069" y="2524043"/>
            <a:ext cx="46037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3" name="Line 146"/>
          <p:cNvSpPr>
            <a:spLocks noChangeShapeType="1"/>
          </p:cNvSpPr>
          <p:nvPr/>
        </p:nvSpPr>
        <p:spPr bwMode="auto">
          <a:xfrm flipV="1">
            <a:off x="3852069" y="2524043"/>
            <a:ext cx="1587" cy="49212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" name="Line 147"/>
          <p:cNvSpPr>
            <a:spLocks noChangeShapeType="1"/>
          </p:cNvSpPr>
          <p:nvPr/>
        </p:nvSpPr>
        <p:spPr bwMode="auto">
          <a:xfrm>
            <a:off x="3852069" y="2573255"/>
            <a:ext cx="1587" cy="49213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" name="Oval 148"/>
          <p:cNvSpPr>
            <a:spLocks noChangeArrowheads="1"/>
          </p:cNvSpPr>
          <p:nvPr/>
        </p:nvSpPr>
        <p:spPr bwMode="auto">
          <a:xfrm>
            <a:off x="924719" y="1742993"/>
            <a:ext cx="90487" cy="96837"/>
          </a:xfrm>
          <a:prstGeom prst="ellipse">
            <a:avLst/>
          </a:prstGeom>
          <a:solidFill>
            <a:srgbClr val="800000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6" name="Oval 149"/>
          <p:cNvSpPr>
            <a:spLocks noChangeArrowheads="1"/>
          </p:cNvSpPr>
          <p:nvPr/>
        </p:nvSpPr>
        <p:spPr bwMode="auto">
          <a:xfrm>
            <a:off x="985044" y="1971593"/>
            <a:ext cx="90487" cy="96837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7" name="Oval 150"/>
          <p:cNvSpPr>
            <a:spLocks noChangeArrowheads="1"/>
          </p:cNvSpPr>
          <p:nvPr/>
        </p:nvSpPr>
        <p:spPr bwMode="auto">
          <a:xfrm>
            <a:off x="1045369" y="2003343"/>
            <a:ext cx="88900" cy="98425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8" name="Oval 151"/>
          <p:cNvSpPr>
            <a:spLocks noChangeArrowheads="1"/>
          </p:cNvSpPr>
          <p:nvPr/>
        </p:nvSpPr>
        <p:spPr bwMode="auto">
          <a:xfrm>
            <a:off x="1164431" y="2166855"/>
            <a:ext cx="92075" cy="96838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9" name="Oval 152"/>
          <p:cNvSpPr>
            <a:spLocks noChangeArrowheads="1"/>
          </p:cNvSpPr>
          <p:nvPr/>
        </p:nvSpPr>
        <p:spPr bwMode="auto">
          <a:xfrm>
            <a:off x="1405731" y="2393868"/>
            <a:ext cx="90488" cy="98425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0" name="Oval 153"/>
          <p:cNvSpPr>
            <a:spLocks noChangeArrowheads="1"/>
          </p:cNvSpPr>
          <p:nvPr/>
        </p:nvSpPr>
        <p:spPr bwMode="auto">
          <a:xfrm>
            <a:off x="1645444" y="2328780"/>
            <a:ext cx="90487" cy="98425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1" name="Oval 154"/>
          <p:cNvSpPr>
            <a:spLocks noChangeArrowheads="1"/>
          </p:cNvSpPr>
          <p:nvPr/>
        </p:nvSpPr>
        <p:spPr bwMode="auto">
          <a:xfrm>
            <a:off x="1885156" y="2443080"/>
            <a:ext cx="90488" cy="98425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2" name="Oval 155"/>
          <p:cNvSpPr>
            <a:spLocks noChangeArrowheads="1"/>
          </p:cNvSpPr>
          <p:nvPr/>
        </p:nvSpPr>
        <p:spPr bwMode="auto">
          <a:xfrm>
            <a:off x="3807619" y="2965368"/>
            <a:ext cx="90487" cy="96837"/>
          </a:xfrm>
          <a:prstGeom prst="ellipse">
            <a:avLst/>
          </a:prstGeom>
          <a:solidFill>
            <a:srgbClr val="800000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3" name="Rectangle 156"/>
          <p:cNvSpPr>
            <a:spLocks noChangeArrowheads="1"/>
          </p:cNvSpPr>
          <p:nvPr/>
        </p:nvSpPr>
        <p:spPr bwMode="auto">
          <a:xfrm>
            <a:off x="910431" y="1774743"/>
            <a:ext cx="1492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4" name="Line 157"/>
          <p:cNvSpPr>
            <a:spLocks noChangeShapeType="1"/>
          </p:cNvSpPr>
          <p:nvPr/>
        </p:nvSpPr>
        <p:spPr bwMode="auto">
          <a:xfrm flipV="1">
            <a:off x="969169" y="1792205"/>
            <a:ext cx="1587" cy="47625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" name="Line 158"/>
          <p:cNvSpPr>
            <a:spLocks noChangeShapeType="1"/>
          </p:cNvSpPr>
          <p:nvPr/>
        </p:nvSpPr>
        <p:spPr bwMode="auto">
          <a:xfrm>
            <a:off x="969169" y="1839830"/>
            <a:ext cx="1587" cy="49213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6" name="Line 159"/>
          <p:cNvSpPr>
            <a:spLocks noChangeShapeType="1"/>
          </p:cNvSpPr>
          <p:nvPr/>
        </p:nvSpPr>
        <p:spPr bwMode="auto">
          <a:xfrm flipH="1">
            <a:off x="924719" y="1839830"/>
            <a:ext cx="44450" cy="1588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7" name="Line 160"/>
          <p:cNvSpPr>
            <a:spLocks noChangeShapeType="1"/>
          </p:cNvSpPr>
          <p:nvPr/>
        </p:nvSpPr>
        <p:spPr bwMode="auto">
          <a:xfrm>
            <a:off x="969169" y="1839830"/>
            <a:ext cx="46037" cy="1588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8" name="Rectangle 161"/>
          <p:cNvSpPr>
            <a:spLocks noChangeArrowheads="1"/>
          </p:cNvSpPr>
          <p:nvPr/>
        </p:nvSpPr>
        <p:spPr bwMode="auto">
          <a:xfrm>
            <a:off x="969169" y="1938255"/>
            <a:ext cx="150812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9" name="Line 162"/>
          <p:cNvSpPr>
            <a:spLocks noChangeShapeType="1"/>
          </p:cNvSpPr>
          <p:nvPr/>
        </p:nvSpPr>
        <p:spPr bwMode="auto">
          <a:xfrm flipV="1">
            <a:off x="1029494" y="1954130"/>
            <a:ext cx="1587" cy="49213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0" name="Line 163"/>
          <p:cNvSpPr>
            <a:spLocks noChangeShapeType="1"/>
          </p:cNvSpPr>
          <p:nvPr/>
        </p:nvSpPr>
        <p:spPr bwMode="auto">
          <a:xfrm>
            <a:off x="1029494" y="2003343"/>
            <a:ext cx="1587" cy="49212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1" name="Line 164"/>
          <p:cNvSpPr>
            <a:spLocks noChangeShapeType="1"/>
          </p:cNvSpPr>
          <p:nvPr/>
        </p:nvSpPr>
        <p:spPr bwMode="auto">
          <a:xfrm flipH="1">
            <a:off x="985044" y="2003343"/>
            <a:ext cx="44450" cy="1587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2" name="Line 165"/>
          <p:cNvSpPr>
            <a:spLocks noChangeShapeType="1"/>
          </p:cNvSpPr>
          <p:nvPr/>
        </p:nvSpPr>
        <p:spPr bwMode="auto">
          <a:xfrm>
            <a:off x="1029494" y="2003343"/>
            <a:ext cx="46037" cy="1587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3" name="Rectangle 166"/>
          <p:cNvSpPr>
            <a:spLocks noChangeArrowheads="1"/>
          </p:cNvSpPr>
          <p:nvPr/>
        </p:nvSpPr>
        <p:spPr bwMode="auto">
          <a:xfrm>
            <a:off x="1029494" y="2117643"/>
            <a:ext cx="1524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4" name="Line 167"/>
          <p:cNvSpPr>
            <a:spLocks noChangeShapeType="1"/>
          </p:cNvSpPr>
          <p:nvPr/>
        </p:nvSpPr>
        <p:spPr bwMode="auto">
          <a:xfrm flipV="1">
            <a:off x="1089819" y="2133518"/>
            <a:ext cx="1587" cy="49212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" name="Line 168"/>
          <p:cNvSpPr>
            <a:spLocks noChangeShapeType="1"/>
          </p:cNvSpPr>
          <p:nvPr/>
        </p:nvSpPr>
        <p:spPr bwMode="auto">
          <a:xfrm>
            <a:off x="1089819" y="2182730"/>
            <a:ext cx="1587" cy="49213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6" name="Line 169"/>
          <p:cNvSpPr>
            <a:spLocks noChangeShapeType="1"/>
          </p:cNvSpPr>
          <p:nvPr/>
        </p:nvSpPr>
        <p:spPr bwMode="auto">
          <a:xfrm flipH="1">
            <a:off x="1045369" y="2182730"/>
            <a:ext cx="44450" cy="1588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7" name="Line 170"/>
          <p:cNvSpPr>
            <a:spLocks noChangeShapeType="1"/>
          </p:cNvSpPr>
          <p:nvPr/>
        </p:nvSpPr>
        <p:spPr bwMode="auto">
          <a:xfrm>
            <a:off x="1089819" y="2182730"/>
            <a:ext cx="44450" cy="1588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8" name="Rectangle 171"/>
          <p:cNvSpPr>
            <a:spLocks noChangeArrowheads="1"/>
          </p:cNvSpPr>
          <p:nvPr/>
        </p:nvSpPr>
        <p:spPr bwMode="auto">
          <a:xfrm>
            <a:off x="1150144" y="2297030"/>
            <a:ext cx="150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9" name="Line 172"/>
          <p:cNvSpPr>
            <a:spLocks noChangeShapeType="1"/>
          </p:cNvSpPr>
          <p:nvPr/>
        </p:nvSpPr>
        <p:spPr bwMode="auto">
          <a:xfrm flipV="1">
            <a:off x="1210469" y="2312905"/>
            <a:ext cx="1587" cy="49213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0" name="Line 173"/>
          <p:cNvSpPr>
            <a:spLocks noChangeShapeType="1"/>
          </p:cNvSpPr>
          <p:nvPr/>
        </p:nvSpPr>
        <p:spPr bwMode="auto">
          <a:xfrm>
            <a:off x="1210469" y="2362118"/>
            <a:ext cx="1587" cy="49212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1" name="Line 174"/>
          <p:cNvSpPr>
            <a:spLocks noChangeShapeType="1"/>
          </p:cNvSpPr>
          <p:nvPr/>
        </p:nvSpPr>
        <p:spPr bwMode="auto">
          <a:xfrm flipH="1">
            <a:off x="1164431" y="2362118"/>
            <a:ext cx="46038" cy="1587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2" name="Line 175"/>
          <p:cNvSpPr>
            <a:spLocks noChangeShapeType="1"/>
          </p:cNvSpPr>
          <p:nvPr/>
        </p:nvSpPr>
        <p:spPr bwMode="auto">
          <a:xfrm>
            <a:off x="1210469" y="2362118"/>
            <a:ext cx="46037" cy="1587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3" name="Rectangle 176"/>
          <p:cNvSpPr>
            <a:spLocks noChangeArrowheads="1"/>
          </p:cNvSpPr>
          <p:nvPr/>
        </p:nvSpPr>
        <p:spPr bwMode="auto">
          <a:xfrm>
            <a:off x="1391444" y="2557380"/>
            <a:ext cx="14922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4" name="Line 177"/>
          <p:cNvSpPr>
            <a:spLocks noChangeShapeType="1"/>
          </p:cNvSpPr>
          <p:nvPr/>
        </p:nvSpPr>
        <p:spPr bwMode="auto">
          <a:xfrm flipV="1">
            <a:off x="1451769" y="2573255"/>
            <a:ext cx="0" cy="49213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" name="Line 178"/>
          <p:cNvSpPr>
            <a:spLocks noChangeShapeType="1"/>
          </p:cNvSpPr>
          <p:nvPr/>
        </p:nvSpPr>
        <p:spPr bwMode="auto">
          <a:xfrm>
            <a:off x="1451769" y="2622468"/>
            <a:ext cx="0" cy="49212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6" name="Line 179"/>
          <p:cNvSpPr>
            <a:spLocks noChangeShapeType="1"/>
          </p:cNvSpPr>
          <p:nvPr/>
        </p:nvSpPr>
        <p:spPr bwMode="auto">
          <a:xfrm flipH="1">
            <a:off x="1405731" y="2622468"/>
            <a:ext cx="46038" cy="1587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7" name="Line 180"/>
          <p:cNvSpPr>
            <a:spLocks noChangeShapeType="1"/>
          </p:cNvSpPr>
          <p:nvPr/>
        </p:nvSpPr>
        <p:spPr bwMode="auto">
          <a:xfrm>
            <a:off x="1451769" y="2622468"/>
            <a:ext cx="44450" cy="1587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8" name="Rectangle 181"/>
          <p:cNvSpPr>
            <a:spLocks noChangeArrowheads="1"/>
          </p:cNvSpPr>
          <p:nvPr/>
        </p:nvSpPr>
        <p:spPr bwMode="auto">
          <a:xfrm>
            <a:off x="1631156" y="2557380"/>
            <a:ext cx="14922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9" name="Line 182"/>
          <p:cNvSpPr>
            <a:spLocks noChangeShapeType="1"/>
          </p:cNvSpPr>
          <p:nvPr/>
        </p:nvSpPr>
        <p:spPr bwMode="auto">
          <a:xfrm flipV="1">
            <a:off x="1691481" y="2573255"/>
            <a:ext cx="1588" cy="49213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0" name="Line 183"/>
          <p:cNvSpPr>
            <a:spLocks noChangeShapeType="1"/>
          </p:cNvSpPr>
          <p:nvPr/>
        </p:nvSpPr>
        <p:spPr bwMode="auto">
          <a:xfrm>
            <a:off x="1691481" y="2622468"/>
            <a:ext cx="1588" cy="49212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" name="Line 184"/>
          <p:cNvSpPr>
            <a:spLocks noChangeShapeType="1"/>
          </p:cNvSpPr>
          <p:nvPr/>
        </p:nvSpPr>
        <p:spPr bwMode="auto">
          <a:xfrm flipH="1">
            <a:off x="1645444" y="2622468"/>
            <a:ext cx="46037" cy="1587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" name="Line 185"/>
          <p:cNvSpPr>
            <a:spLocks noChangeShapeType="1"/>
          </p:cNvSpPr>
          <p:nvPr/>
        </p:nvSpPr>
        <p:spPr bwMode="auto">
          <a:xfrm>
            <a:off x="1691481" y="2622468"/>
            <a:ext cx="44450" cy="1587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" name="Rectangle 186"/>
          <p:cNvSpPr>
            <a:spLocks noChangeArrowheads="1"/>
          </p:cNvSpPr>
          <p:nvPr/>
        </p:nvSpPr>
        <p:spPr bwMode="auto">
          <a:xfrm>
            <a:off x="1870869" y="2687555"/>
            <a:ext cx="14922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4" name="Line 187"/>
          <p:cNvSpPr>
            <a:spLocks noChangeShapeType="1"/>
          </p:cNvSpPr>
          <p:nvPr/>
        </p:nvSpPr>
        <p:spPr bwMode="auto">
          <a:xfrm flipV="1">
            <a:off x="1931194" y="2703430"/>
            <a:ext cx="1587" cy="49213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" name="Line 188"/>
          <p:cNvSpPr>
            <a:spLocks noChangeShapeType="1"/>
          </p:cNvSpPr>
          <p:nvPr/>
        </p:nvSpPr>
        <p:spPr bwMode="auto">
          <a:xfrm>
            <a:off x="1931194" y="2752643"/>
            <a:ext cx="1587" cy="49212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" name="Line 189"/>
          <p:cNvSpPr>
            <a:spLocks noChangeShapeType="1"/>
          </p:cNvSpPr>
          <p:nvPr/>
        </p:nvSpPr>
        <p:spPr bwMode="auto">
          <a:xfrm flipH="1">
            <a:off x="1885156" y="2752643"/>
            <a:ext cx="46038" cy="1587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7" name="Line 190"/>
          <p:cNvSpPr>
            <a:spLocks noChangeShapeType="1"/>
          </p:cNvSpPr>
          <p:nvPr/>
        </p:nvSpPr>
        <p:spPr bwMode="auto">
          <a:xfrm>
            <a:off x="1931194" y="2752643"/>
            <a:ext cx="44450" cy="1587"/>
          </a:xfrm>
          <a:prstGeom prst="line">
            <a:avLst/>
          </a:prstGeom>
          <a:noFill/>
          <a:ln w="158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8" name="Rectangle 191"/>
          <p:cNvSpPr>
            <a:spLocks noChangeArrowheads="1"/>
          </p:cNvSpPr>
          <p:nvPr/>
        </p:nvSpPr>
        <p:spPr bwMode="auto">
          <a:xfrm>
            <a:off x="3793331" y="3046330"/>
            <a:ext cx="149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9" name="Line 192"/>
          <p:cNvSpPr>
            <a:spLocks noChangeShapeType="1"/>
          </p:cNvSpPr>
          <p:nvPr/>
        </p:nvSpPr>
        <p:spPr bwMode="auto">
          <a:xfrm flipV="1">
            <a:off x="3852069" y="3062205"/>
            <a:ext cx="1587" cy="49213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0" name="Line 193"/>
          <p:cNvSpPr>
            <a:spLocks noChangeShapeType="1"/>
          </p:cNvSpPr>
          <p:nvPr/>
        </p:nvSpPr>
        <p:spPr bwMode="auto">
          <a:xfrm>
            <a:off x="3852069" y="3111418"/>
            <a:ext cx="1587" cy="49212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1" name="Line 194"/>
          <p:cNvSpPr>
            <a:spLocks noChangeShapeType="1"/>
          </p:cNvSpPr>
          <p:nvPr/>
        </p:nvSpPr>
        <p:spPr bwMode="auto">
          <a:xfrm flipH="1">
            <a:off x="3807619" y="3111418"/>
            <a:ext cx="44450" cy="1587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2" name="Line 195"/>
          <p:cNvSpPr>
            <a:spLocks noChangeShapeType="1"/>
          </p:cNvSpPr>
          <p:nvPr/>
        </p:nvSpPr>
        <p:spPr bwMode="auto">
          <a:xfrm>
            <a:off x="3852069" y="3111418"/>
            <a:ext cx="46037" cy="1587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3" name="Rectangle 196"/>
          <p:cNvSpPr>
            <a:spLocks noChangeArrowheads="1"/>
          </p:cNvSpPr>
          <p:nvPr/>
        </p:nvSpPr>
        <p:spPr bwMode="auto">
          <a:xfrm>
            <a:off x="969169" y="1774743"/>
            <a:ext cx="60325" cy="33337"/>
          </a:xfrm>
          <a:prstGeom prst="rect">
            <a:avLst/>
          </a:prstGeom>
          <a:solidFill>
            <a:srgbClr val="0000FF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4" name="Rectangle 197"/>
          <p:cNvSpPr>
            <a:spLocks noChangeArrowheads="1"/>
          </p:cNvSpPr>
          <p:nvPr/>
        </p:nvSpPr>
        <p:spPr bwMode="auto">
          <a:xfrm>
            <a:off x="1029494" y="2117643"/>
            <a:ext cx="60325" cy="31750"/>
          </a:xfrm>
          <a:prstGeom prst="rect">
            <a:avLst/>
          </a:prstGeom>
          <a:solidFill>
            <a:srgbClr val="0000FF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5" name="Rectangle 198"/>
          <p:cNvSpPr>
            <a:spLocks noChangeArrowheads="1"/>
          </p:cNvSpPr>
          <p:nvPr/>
        </p:nvSpPr>
        <p:spPr bwMode="auto">
          <a:xfrm>
            <a:off x="1089819" y="2149393"/>
            <a:ext cx="60325" cy="33337"/>
          </a:xfrm>
          <a:prstGeom prst="rect">
            <a:avLst/>
          </a:prstGeom>
          <a:solidFill>
            <a:srgbClr val="0000FF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6" name="Rectangle 199"/>
          <p:cNvSpPr>
            <a:spLocks noChangeArrowheads="1"/>
          </p:cNvSpPr>
          <p:nvPr/>
        </p:nvSpPr>
        <p:spPr bwMode="auto">
          <a:xfrm>
            <a:off x="1210469" y="2411330"/>
            <a:ext cx="60325" cy="31750"/>
          </a:xfrm>
          <a:prstGeom prst="rect">
            <a:avLst/>
          </a:prstGeom>
          <a:solidFill>
            <a:srgbClr val="0000FF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7" name="Rectangle 200"/>
          <p:cNvSpPr>
            <a:spLocks noChangeArrowheads="1"/>
          </p:cNvSpPr>
          <p:nvPr/>
        </p:nvSpPr>
        <p:spPr bwMode="auto">
          <a:xfrm>
            <a:off x="1451769" y="2671680"/>
            <a:ext cx="58737" cy="31750"/>
          </a:xfrm>
          <a:prstGeom prst="rect">
            <a:avLst/>
          </a:prstGeom>
          <a:solidFill>
            <a:srgbClr val="0000FF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8" name="Rectangle 201"/>
          <p:cNvSpPr>
            <a:spLocks noChangeArrowheads="1"/>
          </p:cNvSpPr>
          <p:nvPr/>
        </p:nvSpPr>
        <p:spPr bwMode="auto">
          <a:xfrm>
            <a:off x="1691481" y="2703430"/>
            <a:ext cx="58738" cy="33338"/>
          </a:xfrm>
          <a:prstGeom prst="rect">
            <a:avLst/>
          </a:prstGeom>
          <a:solidFill>
            <a:srgbClr val="0000FF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9" name="Rectangle 202"/>
          <p:cNvSpPr>
            <a:spLocks noChangeArrowheads="1"/>
          </p:cNvSpPr>
          <p:nvPr/>
        </p:nvSpPr>
        <p:spPr bwMode="auto">
          <a:xfrm>
            <a:off x="1931194" y="2882818"/>
            <a:ext cx="60325" cy="33337"/>
          </a:xfrm>
          <a:prstGeom prst="rect">
            <a:avLst/>
          </a:prstGeom>
          <a:solidFill>
            <a:srgbClr val="0000FF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60" name="Rectangle 203"/>
          <p:cNvSpPr>
            <a:spLocks noChangeArrowheads="1"/>
          </p:cNvSpPr>
          <p:nvPr/>
        </p:nvSpPr>
        <p:spPr bwMode="auto">
          <a:xfrm>
            <a:off x="3852069" y="3095543"/>
            <a:ext cx="60325" cy="31750"/>
          </a:xfrm>
          <a:prstGeom prst="rect">
            <a:avLst/>
          </a:pr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61" name="Rectangle 204"/>
          <p:cNvSpPr>
            <a:spLocks noChangeArrowheads="1"/>
          </p:cNvSpPr>
          <p:nvPr/>
        </p:nvSpPr>
        <p:spPr bwMode="auto">
          <a:xfrm>
            <a:off x="1991519" y="998297"/>
            <a:ext cx="7742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 dirty="0" err="1" smtClean="0">
                <a:solidFill>
                  <a:srgbClr val="000000"/>
                </a:solidFill>
              </a:rPr>
              <a:t>Latency</a:t>
            </a:r>
            <a:endParaRPr lang="fr-FR" altLang="fr-FR" sz="1600" b="1" dirty="0"/>
          </a:p>
        </p:txBody>
      </p:sp>
      <p:sp>
        <p:nvSpPr>
          <p:cNvPr id="262" name="Rectangle 205"/>
          <p:cNvSpPr>
            <a:spLocks noChangeArrowheads="1"/>
          </p:cNvSpPr>
          <p:nvPr/>
        </p:nvSpPr>
        <p:spPr bwMode="auto">
          <a:xfrm>
            <a:off x="924719" y="325746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000000"/>
                </a:solidFill>
              </a:rPr>
              <a:t>0</a:t>
            </a:r>
            <a:endParaRPr lang="fr-FR" altLang="fr-FR" sz="1400"/>
          </a:p>
        </p:txBody>
      </p:sp>
      <p:sp>
        <p:nvSpPr>
          <p:cNvPr id="263" name="Rectangle 206"/>
          <p:cNvSpPr>
            <a:spLocks noChangeArrowheads="1"/>
          </p:cNvSpPr>
          <p:nvPr/>
        </p:nvSpPr>
        <p:spPr bwMode="auto">
          <a:xfrm>
            <a:off x="1526381" y="325746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000000"/>
                </a:solidFill>
              </a:rPr>
              <a:t>5</a:t>
            </a:r>
            <a:endParaRPr lang="fr-FR" altLang="fr-FR" sz="1400"/>
          </a:p>
        </p:txBody>
      </p:sp>
      <p:sp>
        <p:nvSpPr>
          <p:cNvPr id="264" name="Rectangle 207"/>
          <p:cNvSpPr>
            <a:spLocks noChangeArrowheads="1"/>
          </p:cNvSpPr>
          <p:nvPr/>
        </p:nvSpPr>
        <p:spPr bwMode="auto">
          <a:xfrm>
            <a:off x="2082006" y="325746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000000"/>
                </a:solidFill>
              </a:rPr>
              <a:t>10</a:t>
            </a:r>
            <a:endParaRPr lang="fr-FR" altLang="fr-FR" sz="1400"/>
          </a:p>
        </p:txBody>
      </p:sp>
      <p:sp>
        <p:nvSpPr>
          <p:cNvPr id="265" name="Rectangle 208"/>
          <p:cNvSpPr>
            <a:spLocks noChangeArrowheads="1"/>
          </p:cNvSpPr>
          <p:nvPr/>
        </p:nvSpPr>
        <p:spPr bwMode="auto">
          <a:xfrm>
            <a:off x="2682081" y="325746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000000"/>
                </a:solidFill>
              </a:rPr>
              <a:t>15</a:t>
            </a:r>
            <a:endParaRPr lang="fr-FR" altLang="fr-FR" sz="1400"/>
          </a:p>
        </p:txBody>
      </p:sp>
      <p:sp>
        <p:nvSpPr>
          <p:cNvPr id="266" name="Rectangle 209"/>
          <p:cNvSpPr>
            <a:spLocks noChangeArrowheads="1"/>
          </p:cNvSpPr>
          <p:nvPr/>
        </p:nvSpPr>
        <p:spPr bwMode="auto">
          <a:xfrm>
            <a:off x="3283744" y="325746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000000"/>
                </a:solidFill>
              </a:rPr>
              <a:t>20</a:t>
            </a:r>
            <a:endParaRPr lang="fr-FR" altLang="fr-FR" sz="1400"/>
          </a:p>
        </p:txBody>
      </p:sp>
      <p:sp>
        <p:nvSpPr>
          <p:cNvPr id="267" name="Rectangle 210"/>
          <p:cNvSpPr>
            <a:spLocks noChangeArrowheads="1"/>
          </p:cNvSpPr>
          <p:nvPr/>
        </p:nvSpPr>
        <p:spPr bwMode="auto">
          <a:xfrm>
            <a:off x="3882231" y="325746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000000"/>
                </a:solidFill>
              </a:rPr>
              <a:t>25</a:t>
            </a:r>
            <a:endParaRPr lang="fr-FR" altLang="fr-FR" sz="1400"/>
          </a:p>
        </p:txBody>
      </p:sp>
      <p:sp>
        <p:nvSpPr>
          <p:cNvPr id="268" name="Rectangle 211"/>
          <p:cNvSpPr>
            <a:spLocks noChangeArrowheads="1"/>
          </p:cNvSpPr>
          <p:nvPr/>
        </p:nvSpPr>
        <p:spPr bwMode="auto">
          <a:xfrm>
            <a:off x="2140744" y="3474955"/>
            <a:ext cx="658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dirty="0" smtClean="0">
                <a:solidFill>
                  <a:srgbClr val="000000"/>
                </a:solidFill>
              </a:rPr>
              <a:t>Time </a:t>
            </a:r>
            <a:r>
              <a:rPr lang="fr-FR" altLang="fr-FR" sz="1400" dirty="0">
                <a:solidFill>
                  <a:srgbClr val="000000"/>
                </a:solidFill>
              </a:rPr>
              <a:t>(h)</a:t>
            </a:r>
            <a:endParaRPr lang="fr-FR" altLang="fr-FR" sz="1400" dirty="0"/>
          </a:p>
        </p:txBody>
      </p:sp>
      <p:grpSp>
        <p:nvGrpSpPr>
          <p:cNvPr id="269" name="Group 478"/>
          <p:cNvGrpSpPr>
            <a:grpSpLocks/>
          </p:cNvGrpSpPr>
          <p:nvPr/>
        </p:nvGrpSpPr>
        <p:grpSpPr bwMode="auto">
          <a:xfrm>
            <a:off x="475456" y="960355"/>
            <a:ext cx="508000" cy="2239963"/>
            <a:chOff x="319" y="482"/>
            <a:chExt cx="320" cy="1391"/>
          </a:xfrm>
        </p:grpSpPr>
        <p:sp>
          <p:nvSpPr>
            <p:cNvPr id="270" name="Text Box 214"/>
            <p:cNvSpPr txBox="1">
              <a:spLocks noChangeArrowheads="1"/>
            </p:cNvSpPr>
            <p:nvPr/>
          </p:nvSpPr>
          <p:spPr bwMode="auto">
            <a:xfrm>
              <a:off x="420" y="656"/>
              <a:ext cx="11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 baseline="30000"/>
            </a:p>
          </p:txBody>
        </p:sp>
        <p:grpSp>
          <p:nvGrpSpPr>
            <p:cNvPr id="271" name="Group 477"/>
            <p:cNvGrpSpPr>
              <a:grpSpLocks/>
            </p:cNvGrpSpPr>
            <p:nvPr/>
          </p:nvGrpSpPr>
          <p:grpSpPr bwMode="auto">
            <a:xfrm>
              <a:off x="319" y="482"/>
              <a:ext cx="320" cy="1391"/>
              <a:chOff x="319" y="482"/>
              <a:chExt cx="320" cy="1391"/>
            </a:xfrm>
          </p:grpSpPr>
          <p:sp>
            <p:nvSpPr>
              <p:cNvPr id="272" name="Text Box 215"/>
              <p:cNvSpPr txBox="1">
                <a:spLocks noChangeArrowheads="1"/>
              </p:cNvSpPr>
              <p:nvPr/>
            </p:nvSpPr>
            <p:spPr bwMode="auto">
              <a:xfrm>
                <a:off x="338" y="768"/>
                <a:ext cx="280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400"/>
                  <a:t>10</a:t>
                </a:r>
                <a:r>
                  <a:rPr lang="fr-FR" altLang="fr-FR" sz="1400" baseline="30000"/>
                  <a:t>8</a:t>
                </a:r>
              </a:p>
            </p:txBody>
          </p:sp>
          <p:sp>
            <p:nvSpPr>
              <p:cNvPr id="273" name="Text Box 216"/>
              <p:cNvSpPr txBox="1">
                <a:spLocks noChangeArrowheads="1"/>
              </p:cNvSpPr>
              <p:nvPr/>
            </p:nvSpPr>
            <p:spPr bwMode="auto">
              <a:xfrm>
                <a:off x="420" y="955"/>
                <a:ext cx="116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fr-FR" altLang="fr-FR" sz="1400" baseline="30000"/>
              </a:p>
            </p:txBody>
          </p:sp>
          <p:sp>
            <p:nvSpPr>
              <p:cNvPr id="274" name="Text Box 217"/>
              <p:cNvSpPr txBox="1">
                <a:spLocks noChangeArrowheads="1"/>
              </p:cNvSpPr>
              <p:nvPr/>
            </p:nvSpPr>
            <p:spPr bwMode="auto">
              <a:xfrm>
                <a:off x="338" y="1370"/>
                <a:ext cx="28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400"/>
                  <a:t>10</a:t>
                </a:r>
                <a:r>
                  <a:rPr lang="fr-FR" altLang="fr-FR" sz="1400" baseline="30000"/>
                  <a:t>4</a:t>
                </a:r>
              </a:p>
            </p:txBody>
          </p:sp>
          <p:sp>
            <p:nvSpPr>
              <p:cNvPr id="275" name="Text Box 218"/>
              <p:cNvSpPr txBox="1">
                <a:spLocks noChangeArrowheads="1"/>
              </p:cNvSpPr>
              <p:nvPr/>
            </p:nvSpPr>
            <p:spPr bwMode="auto">
              <a:xfrm>
                <a:off x="420" y="1559"/>
                <a:ext cx="116" cy="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fr-FR" altLang="fr-FR" sz="1400" baseline="30000"/>
              </a:p>
            </p:txBody>
          </p:sp>
          <p:sp>
            <p:nvSpPr>
              <p:cNvPr id="276" name="Text Box 219"/>
              <p:cNvSpPr txBox="1">
                <a:spLocks noChangeArrowheads="1"/>
              </p:cNvSpPr>
              <p:nvPr/>
            </p:nvSpPr>
            <p:spPr bwMode="auto">
              <a:xfrm>
                <a:off x="331" y="1684"/>
                <a:ext cx="295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400"/>
                  <a:t>10</a:t>
                </a:r>
                <a:r>
                  <a:rPr lang="fr-FR" altLang="fr-FR" sz="1400" baseline="30000"/>
                  <a:t>2</a:t>
                </a:r>
              </a:p>
            </p:txBody>
          </p:sp>
          <p:sp>
            <p:nvSpPr>
              <p:cNvPr id="277" name="Text Box 220"/>
              <p:cNvSpPr txBox="1">
                <a:spLocks noChangeArrowheads="1"/>
              </p:cNvSpPr>
              <p:nvPr/>
            </p:nvSpPr>
            <p:spPr bwMode="auto">
              <a:xfrm>
                <a:off x="338" y="1069"/>
                <a:ext cx="280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400"/>
                  <a:t>10</a:t>
                </a:r>
                <a:r>
                  <a:rPr lang="fr-FR" altLang="fr-FR" sz="1400" baseline="30000"/>
                  <a:t>6</a:t>
                </a:r>
              </a:p>
            </p:txBody>
          </p:sp>
          <p:sp>
            <p:nvSpPr>
              <p:cNvPr id="278" name="Text Box 221"/>
              <p:cNvSpPr txBox="1">
                <a:spLocks noChangeArrowheads="1"/>
              </p:cNvSpPr>
              <p:nvPr/>
            </p:nvSpPr>
            <p:spPr bwMode="auto">
              <a:xfrm>
                <a:off x="338" y="1219"/>
                <a:ext cx="28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fr-FR" altLang="fr-FR" sz="1400" baseline="30000"/>
              </a:p>
            </p:txBody>
          </p:sp>
          <p:sp>
            <p:nvSpPr>
              <p:cNvPr id="279" name="Text Box 476"/>
              <p:cNvSpPr txBox="1">
                <a:spLocks noChangeArrowheads="1"/>
              </p:cNvSpPr>
              <p:nvPr/>
            </p:nvSpPr>
            <p:spPr bwMode="auto">
              <a:xfrm>
                <a:off x="319" y="482"/>
                <a:ext cx="320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400"/>
                  <a:t>10</a:t>
                </a:r>
                <a:r>
                  <a:rPr lang="fr-FR" altLang="fr-FR" sz="1400" baseline="30000"/>
                  <a:t>10</a:t>
                </a:r>
              </a:p>
            </p:txBody>
          </p:sp>
        </p:grpSp>
      </p:grpSp>
      <p:grpSp>
        <p:nvGrpSpPr>
          <p:cNvPr id="280" name="Group 492"/>
          <p:cNvGrpSpPr>
            <a:grpSpLocks/>
          </p:cNvGrpSpPr>
          <p:nvPr/>
        </p:nvGrpSpPr>
        <p:grpSpPr bwMode="auto">
          <a:xfrm>
            <a:off x="414568" y="3752404"/>
            <a:ext cx="5056186" cy="2884488"/>
            <a:chOff x="1110" y="2432"/>
            <a:chExt cx="3185" cy="1817"/>
          </a:xfrm>
        </p:grpSpPr>
        <p:grpSp>
          <p:nvGrpSpPr>
            <p:cNvPr id="281" name="Group 222"/>
            <p:cNvGrpSpPr>
              <a:grpSpLocks/>
            </p:cNvGrpSpPr>
            <p:nvPr/>
          </p:nvGrpSpPr>
          <p:grpSpPr bwMode="auto">
            <a:xfrm>
              <a:off x="3606" y="2523"/>
              <a:ext cx="689" cy="1501"/>
              <a:chOff x="5025" y="452"/>
              <a:chExt cx="689" cy="1501"/>
            </a:xfrm>
          </p:grpSpPr>
          <p:sp>
            <p:nvSpPr>
              <p:cNvPr id="498" name="Rectangle 223"/>
              <p:cNvSpPr>
                <a:spLocks noChangeArrowheads="1"/>
              </p:cNvSpPr>
              <p:nvPr/>
            </p:nvSpPr>
            <p:spPr bwMode="auto">
              <a:xfrm>
                <a:off x="5025" y="452"/>
                <a:ext cx="614" cy="15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99" name="Line 224"/>
              <p:cNvSpPr>
                <a:spLocks noChangeShapeType="1"/>
              </p:cNvSpPr>
              <p:nvPr/>
            </p:nvSpPr>
            <p:spPr bwMode="auto">
              <a:xfrm>
                <a:off x="5059" y="550"/>
                <a:ext cx="234" cy="1"/>
              </a:xfrm>
              <a:prstGeom prst="line">
                <a:avLst/>
              </a:prstGeom>
              <a:noFill/>
              <a:ln w="14288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" name="Rectangle 225"/>
              <p:cNvSpPr>
                <a:spLocks noChangeArrowheads="1"/>
              </p:cNvSpPr>
              <p:nvPr/>
            </p:nvSpPr>
            <p:spPr bwMode="auto">
              <a:xfrm>
                <a:off x="5319" y="483"/>
                <a:ext cx="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400">
                    <a:solidFill>
                      <a:srgbClr val="000000"/>
                    </a:solidFill>
                  </a:rPr>
                  <a:t>0</a:t>
                </a:r>
                <a:endParaRPr lang="fr-FR" altLang="fr-FR" sz="1400"/>
              </a:p>
            </p:txBody>
          </p:sp>
          <p:sp>
            <p:nvSpPr>
              <p:cNvPr id="501" name="Line 226"/>
              <p:cNvSpPr>
                <a:spLocks noChangeShapeType="1"/>
              </p:cNvSpPr>
              <p:nvPr/>
            </p:nvSpPr>
            <p:spPr bwMode="auto">
              <a:xfrm>
                <a:off x="5059" y="735"/>
                <a:ext cx="234" cy="1"/>
              </a:xfrm>
              <a:prstGeom prst="line">
                <a:avLst/>
              </a:prstGeom>
              <a:noFill/>
              <a:ln w="1428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" name="Rectangle 227"/>
              <p:cNvSpPr>
                <a:spLocks noChangeArrowheads="1"/>
              </p:cNvSpPr>
              <p:nvPr/>
            </p:nvSpPr>
            <p:spPr bwMode="auto">
              <a:xfrm>
                <a:off x="5319" y="667"/>
                <a:ext cx="3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400" dirty="0" smtClean="0">
                    <a:solidFill>
                      <a:srgbClr val="000000"/>
                    </a:solidFill>
                  </a:rPr>
                  <a:t>0.5 MIC</a:t>
                </a:r>
                <a:endParaRPr lang="fr-FR" altLang="fr-FR" sz="1400" dirty="0"/>
              </a:p>
            </p:txBody>
          </p:sp>
          <p:sp>
            <p:nvSpPr>
              <p:cNvPr id="503" name="Line 228"/>
              <p:cNvSpPr>
                <a:spLocks noChangeShapeType="1"/>
              </p:cNvSpPr>
              <p:nvPr/>
            </p:nvSpPr>
            <p:spPr bwMode="auto">
              <a:xfrm>
                <a:off x="5059" y="920"/>
                <a:ext cx="234" cy="1"/>
              </a:xfrm>
              <a:prstGeom prst="line">
                <a:avLst/>
              </a:prstGeom>
              <a:noFill/>
              <a:ln w="1428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" name="Rectangle 229"/>
              <p:cNvSpPr>
                <a:spLocks noChangeArrowheads="1"/>
              </p:cNvSpPr>
              <p:nvPr/>
            </p:nvSpPr>
            <p:spPr bwMode="auto">
              <a:xfrm>
                <a:off x="5319" y="853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400" dirty="0" smtClean="0">
                    <a:solidFill>
                      <a:srgbClr val="000000"/>
                    </a:solidFill>
                  </a:rPr>
                  <a:t>1</a:t>
                </a:r>
                <a:endParaRPr lang="fr-FR" altLang="fr-FR" sz="1400" dirty="0"/>
              </a:p>
            </p:txBody>
          </p:sp>
          <p:sp>
            <p:nvSpPr>
              <p:cNvPr id="505" name="Line 230"/>
              <p:cNvSpPr>
                <a:spLocks noChangeShapeType="1"/>
              </p:cNvSpPr>
              <p:nvPr/>
            </p:nvSpPr>
            <p:spPr bwMode="auto">
              <a:xfrm>
                <a:off x="5059" y="1105"/>
                <a:ext cx="234" cy="1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" name="Rectangle 231"/>
              <p:cNvSpPr>
                <a:spLocks noChangeArrowheads="1"/>
              </p:cNvSpPr>
              <p:nvPr/>
            </p:nvSpPr>
            <p:spPr bwMode="auto">
              <a:xfrm>
                <a:off x="5319" y="1037"/>
                <a:ext cx="9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400" dirty="0">
                    <a:solidFill>
                      <a:srgbClr val="000000"/>
                    </a:solidFill>
                  </a:rPr>
                  <a:t>2 </a:t>
                </a:r>
                <a:endParaRPr lang="fr-FR" altLang="fr-FR" sz="1400" dirty="0"/>
              </a:p>
            </p:txBody>
          </p:sp>
          <p:sp>
            <p:nvSpPr>
              <p:cNvPr id="507" name="Line 232"/>
              <p:cNvSpPr>
                <a:spLocks noChangeShapeType="1"/>
              </p:cNvSpPr>
              <p:nvPr/>
            </p:nvSpPr>
            <p:spPr bwMode="auto">
              <a:xfrm>
                <a:off x="5059" y="1290"/>
                <a:ext cx="234" cy="0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8" name="Rectangle 233"/>
              <p:cNvSpPr>
                <a:spLocks noChangeArrowheads="1"/>
              </p:cNvSpPr>
              <p:nvPr/>
            </p:nvSpPr>
            <p:spPr bwMode="auto">
              <a:xfrm>
                <a:off x="5319" y="1222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400" dirty="0" smtClean="0">
                    <a:solidFill>
                      <a:srgbClr val="000000"/>
                    </a:solidFill>
                  </a:rPr>
                  <a:t>4</a:t>
                </a:r>
                <a:endParaRPr lang="fr-FR" altLang="fr-FR" sz="1400" dirty="0"/>
              </a:p>
            </p:txBody>
          </p:sp>
          <p:sp>
            <p:nvSpPr>
              <p:cNvPr id="509" name="Line 234"/>
              <p:cNvSpPr>
                <a:spLocks noChangeShapeType="1"/>
              </p:cNvSpPr>
              <p:nvPr/>
            </p:nvSpPr>
            <p:spPr bwMode="auto">
              <a:xfrm>
                <a:off x="5059" y="1475"/>
                <a:ext cx="234" cy="1"/>
              </a:xfrm>
              <a:prstGeom prst="line">
                <a:avLst/>
              </a:prstGeom>
              <a:noFill/>
              <a:ln w="14288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0" name="Rectangle 235"/>
              <p:cNvSpPr>
                <a:spLocks noChangeArrowheads="1"/>
              </p:cNvSpPr>
              <p:nvPr/>
            </p:nvSpPr>
            <p:spPr bwMode="auto">
              <a:xfrm>
                <a:off x="5319" y="1407"/>
                <a:ext cx="9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400" dirty="0">
                    <a:solidFill>
                      <a:srgbClr val="000000"/>
                    </a:solidFill>
                  </a:rPr>
                  <a:t>8 </a:t>
                </a:r>
                <a:endParaRPr lang="fr-FR" altLang="fr-FR" sz="1400" dirty="0"/>
              </a:p>
            </p:txBody>
          </p:sp>
          <p:sp>
            <p:nvSpPr>
              <p:cNvPr id="511" name="Line 236"/>
              <p:cNvSpPr>
                <a:spLocks noChangeShapeType="1"/>
              </p:cNvSpPr>
              <p:nvPr/>
            </p:nvSpPr>
            <p:spPr bwMode="auto">
              <a:xfrm>
                <a:off x="5059" y="1659"/>
                <a:ext cx="234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" name="Rectangle 237"/>
              <p:cNvSpPr>
                <a:spLocks noChangeArrowheads="1"/>
              </p:cNvSpPr>
              <p:nvPr/>
            </p:nvSpPr>
            <p:spPr bwMode="auto">
              <a:xfrm>
                <a:off x="5319" y="1592"/>
                <a:ext cx="1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400" dirty="0">
                    <a:solidFill>
                      <a:srgbClr val="000000"/>
                    </a:solidFill>
                  </a:rPr>
                  <a:t>16 </a:t>
                </a:r>
                <a:endParaRPr lang="fr-FR" altLang="fr-FR" sz="1400" dirty="0"/>
              </a:p>
            </p:txBody>
          </p:sp>
          <p:sp>
            <p:nvSpPr>
              <p:cNvPr id="513" name="Line 238"/>
              <p:cNvSpPr>
                <a:spLocks noChangeShapeType="1"/>
              </p:cNvSpPr>
              <p:nvPr/>
            </p:nvSpPr>
            <p:spPr bwMode="auto">
              <a:xfrm>
                <a:off x="5059" y="1845"/>
                <a:ext cx="234" cy="1"/>
              </a:xfrm>
              <a:prstGeom prst="line">
                <a:avLst/>
              </a:pr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4" name="Freeform 239"/>
              <p:cNvSpPr>
                <a:spLocks/>
              </p:cNvSpPr>
              <p:nvPr/>
            </p:nvSpPr>
            <p:spPr bwMode="auto">
              <a:xfrm>
                <a:off x="5146" y="521"/>
                <a:ext cx="52" cy="59"/>
              </a:xfrm>
              <a:custGeom>
                <a:avLst/>
                <a:gdLst>
                  <a:gd name="T0" fmla="*/ 26 w 52"/>
                  <a:gd name="T1" fmla="*/ 0 h 71"/>
                  <a:gd name="T2" fmla="*/ 52 w 52"/>
                  <a:gd name="T3" fmla="*/ 29 h 71"/>
                  <a:gd name="T4" fmla="*/ 26 w 52"/>
                  <a:gd name="T5" fmla="*/ 59 h 71"/>
                  <a:gd name="T6" fmla="*/ 0 w 52"/>
                  <a:gd name="T7" fmla="*/ 29 h 71"/>
                  <a:gd name="T8" fmla="*/ 26 w 52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71">
                    <a:moveTo>
                      <a:pt x="26" y="0"/>
                    </a:moveTo>
                    <a:lnTo>
                      <a:pt x="52" y="35"/>
                    </a:lnTo>
                    <a:lnTo>
                      <a:pt x="26" y="71"/>
                    </a:lnTo>
                    <a:lnTo>
                      <a:pt x="0" y="3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1428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5" name="Rectangle 240"/>
              <p:cNvSpPr>
                <a:spLocks noChangeArrowheads="1"/>
              </p:cNvSpPr>
              <p:nvPr/>
            </p:nvSpPr>
            <p:spPr bwMode="auto">
              <a:xfrm>
                <a:off x="5146" y="706"/>
                <a:ext cx="52" cy="59"/>
              </a:xfrm>
              <a:prstGeom prst="rect">
                <a:avLst/>
              </a:prstGeom>
              <a:solidFill>
                <a:srgbClr val="FF00FF"/>
              </a:solidFill>
              <a:ln w="14288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16" name="Freeform 241"/>
              <p:cNvSpPr>
                <a:spLocks/>
              </p:cNvSpPr>
              <p:nvPr/>
            </p:nvSpPr>
            <p:spPr bwMode="auto">
              <a:xfrm>
                <a:off x="5146" y="891"/>
                <a:ext cx="52" cy="59"/>
              </a:xfrm>
              <a:custGeom>
                <a:avLst/>
                <a:gdLst>
                  <a:gd name="T0" fmla="*/ 26 w 52"/>
                  <a:gd name="T1" fmla="*/ 0 h 71"/>
                  <a:gd name="T2" fmla="*/ 52 w 52"/>
                  <a:gd name="T3" fmla="*/ 59 h 71"/>
                  <a:gd name="T4" fmla="*/ 0 w 52"/>
                  <a:gd name="T5" fmla="*/ 59 h 71"/>
                  <a:gd name="T6" fmla="*/ 26 w 52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" h="71">
                    <a:moveTo>
                      <a:pt x="26" y="0"/>
                    </a:moveTo>
                    <a:lnTo>
                      <a:pt x="52" y="71"/>
                    </a:lnTo>
                    <a:lnTo>
                      <a:pt x="0" y="7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" name="Rectangle 242"/>
              <p:cNvSpPr>
                <a:spLocks noChangeArrowheads="1"/>
              </p:cNvSpPr>
              <p:nvPr/>
            </p:nvSpPr>
            <p:spPr bwMode="auto">
              <a:xfrm>
                <a:off x="5137" y="1066"/>
                <a:ext cx="8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18" name="Line 243"/>
              <p:cNvSpPr>
                <a:spLocks noChangeShapeType="1"/>
              </p:cNvSpPr>
              <p:nvPr/>
            </p:nvSpPr>
            <p:spPr bwMode="auto">
              <a:xfrm flipH="1" flipV="1">
                <a:off x="5146" y="1076"/>
                <a:ext cx="26" cy="29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" name="Line 244"/>
              <p:cNvSpPr>
                <a:spLocks noChangeShapeType="1"/>
              </p:cNvSpPr>
              <p:nvPr/>
            </p:nvSpPr>
            <p:spPr bwMode="auto">
              <a:xfrm>
                <a:off x="5172" y="1105"/>
                <a:ext cx="26" cy="30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Line 245"/>
              <p:cNvSpPr>
                <a:spLocks noChangeShapeType="1"/>
              </p:cNvSpPr>
              <p:nvPr/>
            </p:nvSpPr>
            <p:spPr bwMode="auto">
              <a:xfrm flipH="1">
                <a:off x="5146" y="1105"/>
                <a:ext cx="26" cy="30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Line 246"/>
              <p:cNvSpPr>
                <a:spLocks noChangeShapeType="1"/>
              </p:cNvSpPr>
              <p:nvPr/>
            </p:nvSpPr>
            <p:spPr bwMode="auto">
              <a:xfrm flipV="1">
                <a:off x="5172" y="1076"/>
                <a:ext cx="26" cy="29"/>
              </a:xfrm>
              <a:prstGeom prst="line">
                <a:avLst/>
              </a:prstGeom>
              <a:noFill/>
              <a:ln w="1428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Rectangle 247"/>
              <p:cNvSpPr>
                <a:spLocks noChangeArrowheads="1"/>
              </p:cNvSpPr>
              <p:nvPr/>
            </p:nvSpPr>
            <p:spPr bwMode="auto">
              <a:xfrm>
                <a:off x="5137" y="1251"/>
                <a:ext cx="8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23" name="Line 248"/>
              <p:cNvSpPr>
                <a:spLocks noChangeShapeType="1"/>
              </p:cNvSpPr>
              <p:nvPr/>
            </p:nvSpPr>
            <p:spPr bwMode="auto">
              <a:xfrm flipH="1" flipV="1">
                <a:off x="5146" y="1261"/>
                <a:ext cx="26" cy="29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Line 249"/>
              <p:cNvSpPr>
                <a:spLocks noChangeShapeType="1"/>
              </p:cNvSpPr>
              <p:nvPr/>
            </p:nvSpPr>
            <p:spPr bwMode="auto">
              <a:xfrm>
                <a:off x="5172" y="1290"/>
                <a:ext cx="26" cy="30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5" name="Line 250"/>
              <p:cNvSpPr>
                <a:spLocks noChangeShapeType="1"/>
              </p:cNvSpPr>
              <p:nvPr/>
            </p:nvSpPr>
            <p:spPr bwMode="auto">
              <a:xfrm flipH="1">
                <a:off x="5146" y="1290"/>
                <a:ext cx="26" cy="30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" name="Line 251"/>
              <p:cNvSpPr>
                <a:spLocks noChangeShapeType="1"/>
              </p:cNvSpPr>
              <p:nvPr/>
            </p:nvSpPr>
            <p:spPr bwMode="auto">
              <a:xfrm flipV="1">
                <a:off x="5172" y="1261"/>
                <a:ext cx="26" cy="29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" name="Line 252"/>
              <p:cNvSpPr>
                <a:spLocks noChangeShapeType="1"/>
              </p:cNvSpPr>
              <p:nvPr/>
            </p:nvSpPr>
            <p:spPr bwMode="auto">
              <a:xfrm flipV="1">
                <a:off x="5172" y="1261"/>
                <a:ext cx="1" cy="29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" name="Line 253"/>
              <p:cNvSpPr>
                <a:spLocks noChangeShapeType="1"/>
              </p:cNvSpPr>
              <p:nvPr/>
            </p:nvSpPr>
            <p:spPr bwMode="auto">
              <a:xfrm>
                <a:off x="5172" y="1290"/>
                <a:ext cx="1" cy="30"/>
              </a:xfrm>
              <a:prstGeom prst="line">
                <a:avLst/>
              </a:prstGeom>
              <a:noFill/>
              <a:ln w="14288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Oval 254"/>
              <p:cNvSpPr>
                <a:spLocks noChangeArrowheads="1"/>
              </p:cNvSpPr>
              <p:nvPr/>
            </p:nvSpPr>
            <p:spPr bwMode="auto">
              <a:xfrm>
                <a:off x="5146" y="1446"/>
                <a:ext cx="52" cy="58"/>
              </a:xfrm>
              <a:prstGeom prst="ellipse">
                <a:avLst/>
              </a:prstGeom>
              <a:solidFill>
                <a:srgbClr val="800000"/>
              </a:solidFill>
              <a:ln w="142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30" name="Rectangle 255"/>
              <p:cNvSpPr>
                <a:spLocks noChangeArrowheads="1"/>
              </p:cNvSpPr>
              <p:nvPr/>
            </p:nvSpPr>
            <p:spPr bwMode="auto">
              <a:xfrm>
                <a:off x="5137" y="1622"/>
                <a:ext cx="8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31" name="Line 256"/>
              <p:cNvSpPr>
                <a:spLocks noChangeShapeType="1"/>
              </p:cNvSpPr>
              <p:nvPr/>
            </p:nvSpPr>
            <p:spPr bwMode="auto">
              <a:xfrm flipV="1">
                <a:off x="5172" y="1631"/>
                <a:ext cx="1" cy="28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" name="Line 257"/>
              <p:cNvSpPr>
                <a:spLocks noChangeShapeType="1"/>
              </p:cNvSpPr>
              <p:nvPr/>
            </p:nvSpPr>
            <p:spPr bwMode="auto">
              <a:xfrm>
                <a:off x="5172" y="1659"/>
                <a:ext cx="1" cy="3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" name="Line 258"/>
              <p:cNvSpPr>
                <a:spLocks noChangeShapeType="1"/>
              </p:cNvSpPr>
              <p:nvPr/>
            </p:nvSpPr>
            <p:spPr bwMode="auto">
              <a:xfrm flipH="1">
                <a:off x="5146" y="1659"/>
                <a:ext cx="26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" name="Line 259"/>
              <p:cNvSpPr>
                <a:spLocks noChangeShapeType="1"/>
              </p:cNvSpPr>
              <p:nvPr/>
            </p:nvSpPr>
            <p:spPr bwMode="auto">
              <a:xfrm>
                <a:off x="5172" y="1659"/>
                <a:ext cx="26" cy="1"/>
              </a:xfrm>
              <a:prstGeom prst="line">
                <a:avLst/>
              </a:prstGeom>
              <a:noFill/>
              <a:ln w="14288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" name="Rectangle 260"/>
              <p:cNvSpPr>
                <a:spLocks noChangeArrowheads="1"/>
              </p:cNvSpPr>
              <p:nvPr/>
            </p:nvSpPr>
            <p:spPr bwMode="auto">
              <a:xfrm>
                <a:off x="5172" y="1835"/>
                <a:ext cx="34" cy="19"/>
              </a:xfrm>
              <a:prstGeom prst="rect">
                <a:avLst/>
              </a:prstGeom>
              <a:solidFill>
                <a:srgbClr val="0000FF"/>
              </a:solidFill>
              <a:ln w="1428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36" name="Rectangle 261"/>
              <p:cNvSpPr>
                <a:spLocks noChangeArrowheads="1"/>
              </p:cNvSpPr>
              <p:nvPr/>
            </p:nvSpPr>
            <p:spPr bwMode="auto">
              <a:xfrm>
                <a:off x="5319" y="1777"/>
                <a:ext cx="1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400" dirty="0">
                    <a:solidFill>
                      <a:srgbClr val="000000"/>
                    </a:solidFill>
                  </a:rPr>
                  <a:t>32 </a:t>
                </a:r>
                <a:endParaRPr lang="fr-FR" altLang="fr-FR" sz="1400" dirty="0"/>
              </a:p>
            </p:txBody>
          </p:sp>
        </p:grpSp>
        <p:sp>
          <p:nvSpPr>
            <p:cNvPr id="282" name="Rectangle 262"/>
            <p:cNvSpPr>
              <a:spLocks noChangeArrowheads="1"/>
            </p:cNvSpPr>
            <p:nvPr/>
          </p:nvSpPr>
          <p:spPr bwMode="auto">
            <a:xfrm rot="16200000">
              <a:off x="968" y="3207"/>
              <a:ext cx="4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dirty="0" smtClean="0">
                  <a:solidFill>
                    <a:srgbClr val="000000"/>
                  </a:solidFill>
                </a:rPr>
                <a:t>CFU/</a:t>
              </a:r>
              <a:r>
                <a:rPr lang="fr-FR" altLang="fr-FR" sz="1400" dirty="0" err="1" smtClean="0">
                  <a:solidFill>
                    <a:srgbClr val="000000"/>
                  </a:solidFill>
                </a:rPr>
                <a:t>mL</a:t>
              </a:r>
              <a:endParaRPr lang="fr-FR" altLang="fr-FR" sz="1400" dirty="0"/>
            </a:p>
          </p:txBody>
        </p:sp>
        <p:sp>
          <p:nvSpPr>
            <p:cNvPr id="283" name="Line 263"/>
            <p:cNvSpPr>
              <a:spLocks noChangeShapeType="1"/>
            </p:cNvSpPr>
            <p:nvPr/>
          </p:nvSpPr>
          <p:spPr bwMode="auto">
            <a:xfrm>
              <a:off x="1498" y="2685"/>
              <a:ext cx="1" cy="118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" name="Line 264"/>
            <p:cNvSpPr>
              <a:spLocks noChangeShapeType="1"/>
            </p:cNvSpPr>
            <p:nvPr/>
          </p:nvSpPr>
          <p:spPr bwMode="auto">
            <a:xfrm>
              <a:off x="1470" y="3874"/>
              <a:ext cx="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" name="Line 265"/>
            <p:cNvSpPr>
              <a:spLocks noChangeShapeType="1"/>
            </p:cNvSpPr>
            <p:nvPr/>
          </p:nvSpPr>
          <p:spPr bwMode="auto">
            <a:xfrm>
              <a:off x="1470" y="3727"/>
              <a:ext cx="28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" name="Line 266"/>
            <p:cNvSpPr>
              <a:spLocks noChangeShapeType="1"/>
            </p:cNvSpPr>
            <p:nvPr/>
          </p:nvSpPr>
          <p:spPr bwMode="auto">
            <a:xfrm>
              <a:off x="1470" y="3580"/>
              <a:ext cx="28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" name="Line 267"/>
            <p:cNvSpPr>
              <a:spLocks noChangeShapeType="1"/>
            </p:cNvSpPr>
            <p:nvPr/>
          </p:nvSpPr>
          <p:spPr bwMode="auto">
            <a:xfrm>
              <a:off x="1470" y="3425"/>
              <a:ext cx="28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" name="Line 268"/>
            <p:cNvSpPr>
              <a:spLocks noChangeShapeType="1"/>
            </p:cNvSpPr>
            <p:nvPr/>
          </p:nvSpPr>
          <p:spPr bwMode="auto">
            <a:xfrm>
              <a:off x="1470" y="3279"/>
              <a:ext cx="28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" name="Line 269"/>
            <p:cNvSpPr>
              <a:spLocks noChangeShapeType="1"/>
            </p:cNvSpPr>
            <p:nvPr/>
          </p:nvSpPr>
          <p:spPr bwMode="auto">
            <a:xfrm>
              <a:off x="1470" y="3133"/>
              <a:ext cx="28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" name="Line 270"/>
            <p:cNvSpPr>
              <a:spLocks noChangeShapeType="1"/>
            </p:cNvSpPr>
            <p:nvPr/>
          </p:nvSpPr>
          <p:spPr bwMode="auto">
            <a:xfrm>
              <a:off x="1470" y="2987"/>
              <a:ext cx="28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" name="Line 271"/>
            <p:cNvSpPr>
              <a:spLocks noChangeShapeType="1"/>
            </p:cNvSpPr>
            <p:nvPr/>
          </p:nvSpPr>
          <p:spPr bwMode="auto">
            <a:xfrm>
              <a:off x="1470" y="2832"/>
              <a:ext cx="28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" name="Line 272"/>
            <p:cNvSpPr>
              <a:spLocks noChangeShapeType="1"/>
            </p:cNvSpPr>
            <p:nvPr/>
          </p:nvSpPr>
          <p:spPr bwMode="auto">
            <a:xfrm>
              <a:off x="1470" y="2685"/>
              <a:ext cx="28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" name="Line 273"/>
            <p:cNvSpPr>
              <a:spLocks noChangeShapeType="1"/>
            </p:cNvSpPr>
            <p:nvPr/>
          </p:nvSpPr>
          <p:spPr bwMode="auto">
            <a:xfrm>
              <a:off x="1498" y="3874"/>
              <a:ext cx="190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" name="Line 274"/>
            <p:cNvSpPr>
              <a:spLocks noChangeShapeType="1"/>
            </p:cNvSpPr>
            <p:nvPr/>
          </p:nvSpPr>
          <p:spPr bwMode="auto">
            <a:xfrm flipV="1">
              <a:off x="1498" y="3874"/>
              <a:ext cx="1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" name="Line 275"/>
            <p:cNvSpPr>
              <a:spLocks noChangeShapeType="1"/>
            </p:cNvSpPr>
            <p:nvPr/>
          </p:nvSpPr>
          <p:spPr bwMode="auto">
            <a:xfrm flipV="1">
              <a:off x="1880" y="3874"/>
              <a:ext cx="1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" name="Line 276"/>
            <p:cNvSpPr>
              <a:spLocks noChangeShapeType="1"/>
            </p:cNvSpPr>
            <p:nvPr/>
          </p:nvSpPr>
          <p:spPr bwMode="auto">
            <a:xfrm flipV="1">
              <a:off x="2263" y="3874"/>
              <a:ext cx="1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" name="Line 277"/>
            <p:cNvSpPr>
              <a:spLocks noChangeShapeType="1"/>
            </p:cNvSpPr>
            <p:nvPr/>
          </p:nvSpPr>
          <p:spPr bwMode="auto">
            <a:xfrm flipV="1">
              <a:off x="2635" y="3874"/>
              <a:ext cx="1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" name="Line 278"/>
            <p:cNvSpPr>
              <a:spLocks noChangeShapeType="1"/>
            </p:cNvSpPr>
            <p:nvPr/>
          </p:nvSpPr>
          <p:spPr bwMode="auto">
            <a:xfrm flipV="1">
              <a:off x="3018" y="3874"/>
              <a:ext cx="1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" name="Line 279"/>
            <p:cNvSpPr>
              <a:spLocks noChangeShapeType="1"/>
            </p:cNvSpPr>
            <p:nvPr/>
          </p:nvSpPr>
          <p:spPr bwMode="auto">
            <a:xfrm flipV="1">
              <a:off x="3399" y="3874"/>
              <a:ext cx="1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0" name="Freeform 280"/>
            <p:cNvSpPr>
              <a:spLocks/>
            </p:cNvSpPr>
            <p:nvPr/>
          </p:nvSpPr>
          <p:spPr bwMode="auto">
            <a:xfrm>
              <a:off x="1498" y="2763"/>
              <a:ext cx="1827" cy="408"/>
            </a:xfrm>
            <a:custGeom>
              <a:avLst/>
              <a:gdLst>
                <a:gd name="T0" fmla="*/ 0 w 196"/>
                <a:gd name="T1" fmla="*/ 321 h 42"/>
                <a:gd name="T2" fmla="*/ 37 w 196"/>
                <a:gd name="T3" fmla="*/ 408 h 42"/>
                <a:gd name="T4" fmla="*/ 75 w 196"/>
                <a:gd name="T5" fmla="*/ 204 h 42"/>
                <a:gd name="T6" fmla="*/ 149 w 196"/>
                <a:gd name="T7" fmla="*/ 107 h 42"/>
                <a:gd name="T8" fmla="*/ 308 w 196"/>
                <a:gd name="T9" fmla="*/ 78 h 42"/>
                <a:gd name="T10" fmla="*/ 457 w 196"/>
                <a:gd name="T11" fmla="*/ 87 h 42"/>
                <a:gd name="T12" fmla="*/ 606 w 196"/>
                <a:gd name="T13" fmla="*/ 87 h 42"/>
                <a:gd name="T14" fmla="*/ 1827 w 196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6" h="42">
                  <a:moveTo>
                    <a:pt x="0" y="33"/>
                  </a:moveTo>
                  <a:lnTo>
                    <a:pt x="4" y="42"/>
                  </a:lnTo>
                  <a:lnTo>
                    <a:pt x="8" y="21"/>
                  </a:lnTo>
                  <a:lnTo>
                    <a:pt x="16" y="11"/>
                  </a:lnTo>
                  <a:lnTo>
                    <a:pt x="33" y="8"/>
                  </a:lnTo>
                  <a:lnTo>
                    <a:pt x="49" y="9"/>
                  </a:lnTo>
                  <a:lnTo>
                    <a:pt x="65" y="9"/>
                  </a:lnTo>
                  <a:lnTo>
                    <a:pt x="196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1" name="Freeform 281"/>
            <p:cNvSpPr>
              <a:spLocks/>
            </p:cNvSpPr>
            <p:nvPr/>
          </p:nvSpPr>
          <p:spPr bwMode="auto">
            <a:xfrm>
              <a:off x="1498" y="2880"/>
              <a:ext cx="1827" cy="322"/>
            </a:xfrm>
            <a:custGeom>
              <a:avLst/>
              <a:gdLst>
                <a:gd name="T0" fmla="*/ 0 w 196"/>
                <a:gd name="T1" fmla="*/ 322 h 33"/>
                <a:gd name="T2" fmla="*/ 37 w 196"/>
                <a:gd name="T3" fmla="*/ 205 h 33"/>
                <a:gd name="T4" fmla="*/ 75 w 196"/>
                <a:gd name="T5" fmla="*/ 107 h 33"/>
                <a:gd name="T6" fmla="*/ 149 w 196"/>
                <a:gd name="T7" fmla="*/ 59 h 33"/>
                <a:gd name="T8" fmla="*/ 308 w 196"/>
                <a:gd name="T9" fmla="*/ 10 h 33"/>
                <a:gd name="T10" fmla="*/ 457 w 196"/>
                <a:gd name="T11" fmla="*/ 0 h 33"/>
                <a:gd name="T12" fmla="*/ 606 w 196"/>
                <a:gd name="T13" fmla="*/ 10 h 33"/>
                <a:gd name="T14" fmla="*/ 1827 w 196"/>
                <a:gd name="T15" fmla="*/ 39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6" h="33">
                  <a:moveTo>
                    <a:pt x="0" y="33"/>
                  </a:moveTo>
                  <a:lnTo>
                    <a:pt x="4" y="21"/>
                  </a:lnTo>
                  <a:lnTo>
                    <a:pt x="8" y="11"/>
                  </a:lnTo>
                  <a:lnTo>
                    <a:pt x="16" y="6"/>
                  </a:lnTo>
                  <a:lnTo>
                    <a:pt x="33" y="1"/>
                  </a:lnTo>
                  <a:lnTo>
                    <a:pt x="49" y="0"/>
                  </a:lnTo>
                  <a:lnTo>
                    <a:pt x="65" y="1"/>
                  </a:lnTo>
                  <a:lnTo>
                    <a:pt x="196" y="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2" name="Freeform 282"/>
            <p:cNvSpPr>
              <a:spLocks/>
            </p:cNvSpPr>
            <p:nvPr/>
          </p:nvSpPr>
          <p:spPr bwMode="auto">
            <a:xfrm>
              <a:off x="1498" y="2899"/>
              <a:ext cx="1827" cy="311"/>
            </a:xfrm>
            <a:custGeom>
              <a:avLst/>
              <a:gdLst>
                <a:gd name="T0" fmla="*/ 0 w 196"/>
                <a:gd name="T1" fmla="*/ 311 h 32"/>
                <a:gd name="T2" fmla="*/ 37 w 196"/>
                <a:gd name="T3" fmla="*/ 175 h 32"/>
                <a:gd name="T4" fmla="*/ 75 w 196"/>
                <a:gd name="T5" fmla="*/ 107 h 32"/>
                <a:gd name="T6" fmla="*/ 149 w 196"/>
                <a:gd name="T7" fmla="*/ 117 h 32"/>
                <a:gd name="T8" fmla="*/ 308 w 196"/>
                <a:gd name="T9" fmla="*/ 68 h 32"/>
                <a:gd name="T10" fmla="*/ 457 w 196"/>
                <a:gd name="T11" fmla="*/ 0 h 32"/>
                <a:gd name="T12" fmla="*/ 606 w 196"/>
                <a:gd name="T13" fmla="*/ 39 h 32"/>
                <a:gd name="T14" fmla="*/ 1827 w 196"/>
                <a:gd name="T15" fmla="*/ 19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6" h="32">
                  <a:moveTo>
                    <a:pt x="0" y="32"/>
                  </a:moveTo>
                  <a:lnTo>
                    <a:pt x="4" y="18"/>
                  </a:lnTo>
                  <a:lnTo>
                    <a:pt x="8" y="11"/>
                  </a:lnTo>
                  <a:lnTo>
                    <a:pt x="16" y="12"/>
                  </a:lnTo>
                  <a:lnTo>
                    <a:pt x="33" y="7"/>
                  </a:lnTo>
                  <a:lnTo>
                    <a:pt x="49" y="0"/>
                  </a:lnTo>
                  <a:lnTo>
                    <a:pt x="65" y="4"/>
                  </a:lnTo>
                  <a:lnTo>
                    <a:pt x="196" y="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3" name="Freeform 283"/>
            <p:cNvSpPr>
              <a:spLocks/>
            </p:cNvSpPr>
            <p:nvPr/>
          </p:nvSpPr>
          <p:spPr bwMode="auto">
            <a:xfrm>
              <a:off x="1498" y="2987"/>
              <a:ext cx="1827" cy="272"/>
            </a:xfrm>
            <a:custGeom>
              <a:avLst/>
              <a:gdLst>
                <a:gd name="T0" fmla="*/ 0 w 196"/>
                <a:gd name="T1" fmla="*/ 272 h 28"/>
                <a:gd name="T2" fmla="*/ 37 w 196"/>
                <a:gd name="T3" fmla="*/ 97 h 28"/>
                <a:gd name="T4" fmla="*/ 75 w 196"/>
                <a:gd name="T5" fmla="*/ 49 h 28"/>
                <a:gd name="T6" fmla="*/ 149 w 196"/>
                <a:gd name="T7" fmla="*/ 107 h 28"/>
                <a:gd name="T8" fmla="*/ 308 w 196"/>
                <a:gd name="T9" fmla="*/ 78 h 28"/>
                <a:gd name="T10" fmla="*/ 457 w 196"/>
                <a:gd name="T11" fmla="*/ 10 h 28"/>
                <a:gd name="T12" fmla="*/ 606 w 196"/>
                <a:gd name="T13" fmla="*/ 10 h 28"/>
                <a:gd name="T14" fmla="*/ 1827 w 196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6" h="28">
                  <a:moveTo>
                    <a:pt x="0" y="28"/>
                  </a:moveTo>
                  <a:lnTo>
                    <a:pt x="4" y="10"/>
                  </a:lnTo>
                  <a:lnTo>
                    <a:pt x="8" y="5"/>
                  </a:lnTo>
                  <a:lnTo>
                    <a:pt x="16" y="11"/>
                  </a:lnTo>
                  <a:lnTo>
                    <a:pt x="33" y="8"/>
                  </a:lnTo>
                  <a:lnTo>
                    <a:pt x="49" y="1"/>
                  </a:lnTo>
                  <a:lnTo>
                    <a:pt x="65" y="1"/>
                  </a:lnTo>
                  <a:lnTo>
                    <a:pt x="196" y="0"/>
                  </a:lnTo>
                </a:path>
              </a:pathLst>
            </a:custGeom>
            <a:noFill/>
            <a:ln w="14288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4" name="Freeform 284"/>
            <p:cNvSpPr>
              <a:spLocks/>
            </p:cNvSpPr>
            <p:nvPr/>
          </p:nvSpPr>
          <p:spPr bwMode="auto">
            <a:xfrm>
              <a:off x="1498" y="3036"/>
              <a:ext cx="1827" cy="584"/>
            </a:xfrm>
            <a:custGeom>
              <a:avLst/>
              <a:gdLst>
                <a:gd name="T0" fmla="*/ 0 w 196"/>
                <a:gd name="T1" fmla="*/ 39 h 60"/>
                <a:gd name="T2" fmla="*/ 37 w 196"/>
                <a:gd name="T3" fmla="*/ 0 h 60"/>
                <a:gd name="T4" fmla="*/ 75 w 196"/>
                <a:gd name="T5" fmla="*/ 97 h 60"/>
                <a:gd name="T6" fmla="*/ 149 w 196"/>
                <a:gd name="T7" fmla="*/ 331 h 60"/>
                <a:gd name="T8" fmla="*/ 308 w 196"/>
                <a:gd name="T9" fmla="*/ 438 h 60"/>
                <a:gd name="T10" fmla="*/ 457 w 196"/>
                <a:gd name="T11" fmla="*/ 565 h 60"/>
                <a:gd name="T12" fmla="*/ 606 w 196"/>
                <a:gd name="T13" fmla="*/ 584 h 60"/>
                <a:gd name="T14" fmla="*/ 1827 w 196"/>
                <a:gd name="T15" fmla="*/ 467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6" h="60">
                  <a:moveTo>
                    <a:pt x="0" y="4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16" y="34"/>
                  </a:lnTo>
                  <a:lnTo>
                    <a:pt x="33" y="45"/>
                  </a:lnTo>
                  <a:lnTo>
                    <a:pt x="49" y="58"/>
                  </a:lnTo>
                  <a:lnTo>
                    <a:pt x="65" y="60"/>
                  </a:lnTo>
                  <a:lnTo>
                    <a:pt x="196" y="48"/>
                  </a:lnTo>
                </a:path>
              </a:pathLst>
            </a:custGeom>
            <a:noFill/>
            <a:ln w="14288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5" name="Freeform 285"/>
            <p:cNvSpPr>
              <a:spLocks/>
            </p:cNvSpPr>
            <p:nvPr/>
          </p:nvSpPr>
          <p:spPr bwMode="auto">
            <a:xfrm>
              <a:off x="1498" y="3075"/>
              <a:ext cx="1827" cy="652"/>
            </a:xfrm>
            <a:custGeom>
              <a:avLst/>
              <a:gdLst>
                <a:gd name="T0" fmla="*/ 0 w 196"/>
                <a:gd name="T1" fmla="*/ 0 h 67"/>
                <a:gd name="T2" fmla="*/ 37 w 196"/>
                <a:gd name="T3" fmla="*/ 117 h 67"/>
                <a:gd name="T4" fmla="*/ 75 w 196"/>
                <a:gd name="T5" fmla="*/ 360 h 67"/>
                <a:gd name="T6" fmla="*/ 149 w 196"/>
                <a:gd name="T7" fmla="*/ 574 h 67"/>
                <a:gd name="T8" fmla="*/ 308 w 196"/>
                <a:gd name="T9" fmla="*/ 633 h 67"/>
                <a:gd name="T10" fmla="*/ 457 w 196"/>
                <a:gd name="T11" fmla="*/ 574 h 67"/>
                <a:gd name="T12" fmla="*/ 606 w 196"/>
                <a:gd name="T13" fmla="*/ 652 h 67"/>
                <a:gd name="T14" fmla="*/ 1827 w 196"/>
                <a:gd name="T15" fmla="*/ 564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6" h="67">
                  <a:moveTo>
                    <a:pt x="0" y="0"/>
                  </a:moveTo>
                  <a:lnTo>
                    <a:pt x="4" y="12"/>
                  </a:lnTo>
                  <a:lnTo>
                    <a:pt x="8" y="37"/>
                  </a:lnTo>
                  <a:lnTo>
                    <a:pt x="16" y="59"/>
                  </a:lnTo>
                  <a:lnTo>
                    <a:pt x="33" y="65"/>
                  </a:lnTo>
                  <a:lnTo>
                    <a:pt x="49" y="59"/>
                  </a:lnTo>
                  <a:lnTo>
                    <a:pt x="65" y="67"/>
                  </a:lnTo>
                  <a:lnTo>
                    <a:pt x="196" y="58"/>
                  </a:lnTo>
                </a:path>
              </a:pathLst>
            </a:custGeom>
            <a:noFill/>
            <a:ln w="1428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6" name="Freeform 286"/>
            <p:cNvSpPr>
              <a:spLocks/>
            </p:cNvSpPr>
            <p:nvPr/>
          </p:nvSpPr>
          <p:spPr bwMode="auto">
            <a:xfrm>
              <a:off x="1498" y="3075"/>
              <a:ext cx="606" cy="691"/>
            </a:xfrm>
            <a:custGeom>
              <a:avLst/>
              <a:gdLst>
                <a:gd name="T0" fmla="*/ 0 w 65"/>
                <a:gd name="T1" fmla="*/ 0 h 71"/>
                <a:gd name="T2" fmla="*/ 37 w 65"/>
                <a:gd name="T3" fmla="*/ 273 h 71"/>
                <a:gd name="T4" fmla="*/ 75 w 65"/>
                <a:gd name="T5" fmla="*/ 467 h 71"/>
                <a:gd name="T6" fmla="*/ 149 w 65"/>
                <a:gd name="T7" fmla="*/ 672 h 71"/>
                <a:gd name="T8" fmla="*/ 308 w 65"/>
                <a:gd name="T9" fmla="*/ 681 h 71"/>
                <a:gd name="T10" fmla="*/ 457 w 65"/>
                <a:gd name="T11" fmla="*/ 662 h 71"/>
                <a:gd name="T12" fmla="*/ 606 w 65"/>
                <a:gd name="T13" fmla="*/ 691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71">
                  <a:moveTo>
                    <a:pt x="0" y="0"/>
                  </a:moveTo>
                  <a:lnTo>
                    <a:pt x="4" y="28"/>
                  </a:lnTo>
                  <a:lnTo>
                    <a:pt x="8" y="48"/>
                  </a:lnTo>
                  <a:lnTo>
                    <a:pt x="16" y="69"/>
                  </a:lnTo>
                  <a:lnTo>
                    <a:pt x="33" y="70"/>
                  </a:lnTo>
                  <a:lnTo>
                    <a:pt x="49" y="68"/>
                  </a:lnTo>
                  <a:lnTo>
                    <a:pt x="65" y="71"/>
                  </a:lnTo>
                </a:path>
              </a:pathLst>
            </a:custGeom>
            <a:noFill/>
            <a:ln w="14288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" name="Freeform 287"/>
            <p:cNvSpPr>
              <a:spLocks/>
            </p:cNvSpPr>
            <p:nvPr/>
          </p:nvSpPr>
          <p:spPr bwMode="auto">
            <a:xfrm>
              <a:off x="1498" y="3075"/>
              <a:ext cx="1827" cy="799"/>
            </a:xfrm>
            <a:custGeom>
              <a:avLst/>
              <a:gdLst>
                <a:gd name="T0" fmla="*/ 0 w 196"/>
                <a:gd name="T1" fmla="*/ 0 h 82"/>
                <a:gd name="T2" fmla="*/ 37 w 196"/>
                <a:gd name="T3" fmla="*/ 507 h 82"/>
                <a:gd name="T4" fmla="*/ 75 w 196"/>
                <a:gd name="T5" fmla="*/ 711 h 82"/>
                <a:gd name="T6" fmla="*/ 149 w 196"/>
                <a:gd name="T7" fmla="*/ 711 h 82"/>
                <a:gd name="T8" fmla="*/ 308 w 196"/>
                <a:gd name="T9" fmla="*/ 721 h 82"/>
                <a:gd name="T10" fmla="*/ 457 w 196"/>
                <a:gd name="T11" fmla="*/ 702 h 82"/>
                <a:gd name="T12" fmla="*/ 606 w 196"/>
                <a:gd name="T13" fmla="*/ 741 h 82"/>
                <a:gd name="T14" fmla="*/ 1827 w 196"/>
                <a:gd name="T15" fmla="*/ 799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6" h="82">
                  <a:moveTo>
                    <a:pt x="0" y="0"/>
                  </a:moveTo>
                  <a:lnTo>
                    <a:pt x="4" y="52"/>
                  </a:lnTo>
                  <a:lnTo>
                    <a:pt x="8" y="73"/>
                  </a:lnTo>
                  <a:lnTo>
                    <a:pt x="16" y="73"/>
                  </a:lnTo>
                  <a:lnTo>
                    <a:pt x="33" y="74"/>
                  </a:lnTo>
                  <a:lnTo>
                    <a:pt x="49" y="72"/>
                  </a:lnTo>
                  <a:lnTo>
                    <a:pt x="65" y="76"/>
                  </a:lnTo>
                  <a:lnTo>
                    <a:pt x="196" y="82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" name="Freeform 288"/>
            <p:cNvSpPr>
              <a:spLocks/>
            </p:cNvSpPr>
            <p:nvPr/>
          </p:nvSpPr>
          <p:spPr bwMode="auto">
            <a:xfrm>
              <a:off x="1470" y="3055"/>
              <a:ext cx="56" cy="58"/>
            </a:xfrm>
            <a:custGeom>
              <a:avLst/>
              <a:gdLst>
                <a:gd name="T0" fmla="*/ 28 w 52"/>
                <a:gd name="T1" fmla="*/ 0 h 71"/>
                <a:gd name="T2" fmla="*/ 56 w 52"/>
                <a:gd name="T3" fmla="*/ 29 h 71"/>
                <a:gd name="T4" fmla="*/ 28 w 52"/>
                <a:gd name="T5" fmla="*/ 58 h 71"/>
                <a:gd name="T6" fmla="*/ 0 w 52"/>
                <a:gd name="T7" fmla="*/ 29 h 71"/>
                <a:gd name="T8" fmla="*/ 28 w 52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71">
                  <a:moveTo>
                    <a:pt x="26" y="0"/>
                  </a:moveTo>
                  <a:lnTo>
                    <a:pt x="52" y="36"/>
                  </a:lnTo>
                  <a:lnTo>
                    <a:pt x="26" y="71"/>
                  </a:lnTo>
                  <a:lnTo>
                    <a:pt x="0" y="3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1428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" name="Freeform 289"/>
            <p:cNvSpPr>
              <a:spLocks/>
            </p:cNvSpPr>
            <p:nvPr/>
          </p:nvSpPr>
          <p:spPr bwMode="auto">
            <a:xfrm>
              <a:off x="1507" y="3143"/>
              <a:ext cx="56" cy="59"/>
            </a:xfrm>
            <a:custGeom>
              <a:avLst/>
              <a:gdLst>
                <a:gd name="T0" fmla="*/ 28 w 52"/>
                <a:gd name="T1" fmla="*/ 0 h 71"/>
                <a:gd name="T2" fmla="*/ 56 w 52"/>
                <a:gd name="T3" fmla="*/ 29 h 71"/>
                <a:gd name="T4" fmla="*/ 28 w 52"/>
                <a:gd name="T5" fmla="*/ 59 h 71"/>
                <a:gd name="T6" fmla="*/ 0 w 52"/>
                <a:gd name="T7" fmla="*/ 29 h 71"/>
                <a:gd name="T8" fmla="*/ 28 w 52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71">
                  <a:moveTo>
                    <a:pt x="26" y="0"/>
                  </a:moveTo>
                  <a:lnTo>
                    <a:pt x="52" y="35"/>
                  </a:lnTo>
                  <a:lnTo>
                    <a:pt x="26" y="71"/>
                  </a:lnTo>
                  <a:lnTo>
                    <a:pt x="0" y="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1428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0" name="Freeform 290"/>
            <p:cNvSpPr>
              <a:spLocks/>
            </p:cNvSpPr>
            <p:nvPr/>
          </p:nvSpPr>
          <p:spPr bwMode="auto">
            <a:xfrm>
              <a:off x="1545" y="2939"/>
              <a:ext cx="55" cy="57"/>
            </a:xfrm>
            <a:custGeom>
              <a:avLst/>
              <a:gdLst>
                <a:gd name="T0" fmla="*/ 27 w 51"/>
                <a:gd name="T1" fmla="*/ 0 h 70"/>
                <a:gd name="T2" fmla="*/ 55 w 51"/>
                <a:gd name="T3" fmla="*/ 29 h 70"/>
                <a:gd name="T4" fmla="*/ 27 w 51"/>
                <a:gd name="T5" fmla="*/ 57 h 70"/>
                <a:gd name="T6" fmla="*/ 0 w 51"/>
                <a:gd name="T7" fmla="*/ 29 h 70"/>
                <a:gd name="T8" fmla="*/ 27 w 51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0">
                  <a:moveTo>
                    <a:pt x="25" y="0"/>
                  </a:moveTo>
                  <a:lnTo>
                    <a:pt x="51" y="35"/>
                  </a:lnTo>
                  <a:lnTo>
                    <a:pt x="25" y="70"/>
                  </a:lnTo>
                  <a:lnTo>
                    <a:pt x="0" y="3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428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1" name="Freeform 291"/>
            <p:cNvSpPr>
              <a:spLocks/>
            </p:cNvSpPr>
            <p:nvPr/>
          </p:nvSpPr>
          <p:spPr bwMode="auto">
            <a:xfrm>
              <a:off x="1619" y="2840"/>
              <a:ext cx="56" cy="59"/>
            </a:xfrm>
            <a:custGeom>
              <a:avLst/>
              <a:gdLst>
                <a:gd name="T0" fmla="*/ 28 w 52"/>
                <a:gd name="T1" fmla="*/ 0 h 71"/>
                <a:gd name="T2" fmla="*/ 56 w 52"/>
                <a:gd name="T3" fmla="*/ 30 h 71"/>
                <a:gd name="T4" fmla="*/ 28 w 52"/>
                <a:gd name="T5" fmla="*/ 59 h 71"/>
                <a:gd name="T6" fmla="*/ 0 w 52"/>
                <a:gd name="T7" fmla="*/ 30 h 71"/>
                <a:gd name="T8" fmla="*/ 28 w 52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71">
                  <a:moveTo>
                    <a:pt x="26" y="0"/>
                  </a:moveTo>
                  <a:lnTo>
                    <a:pt x="52" y="36"/>
                  </a:lnTo>
                  <a:lnTo>
                    <a:pt x="26" y="71"/>
                  </a:lnTo>
                  <a:lnTo>
                    <a:pt x="0" y="3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1428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2" name="Freeform 292"/>
            <p:cNvSpPr>
              <a:spLocks/>
            </p:cNvSpPr>
            <p:nvPr/>
          </p:nvSpPr>
          <p:spPr bwMode="auto">
            <a:xfrm>
              <a:off x="1778" y="2812"/>
              <a:ext cx="56" cy="58"/>
            </a:xfrm>
            <a:custGeom>
              <a:avLst/>
              <a:gdLst>
                <a:gd name="T0" fmla="*/ 28 w 52"/>
                <a:gd name="T1" fmla="*/ 0 h 71"/>
                <a:gd name="T2" fmla="*/ 56 w 52"/>
                <a:gd name="T3" fmla="*/ 29 h 71"/>
                <a:gd name="T4" fmla="*/ 28 w 52"/>
                <a:gd name="T5" fmla="*/ 58 h 71"/>
                <a:gd name="T6" fmla="*/ 0 w 52"/>
                <a:gd name="T7" fmla="*/ 29 h 71"/>
                <a:gd name="T8" fmla="*/ 28 w 52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71">
                  <a:moveTo>
                    <a:pt x="26" y="0"/>
                  </a:moveTo>
                  <a:lnTo>
                    <a:pt x="52" y="35"/>
                  </a:lnTo>
                  <a:lnTo>
                    <a:pt x="26" y="71"/>
                  </a:lnTo>
                  <a:lnTo>
                    <a:pt x="0" y="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1428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3" name="Freeform 293"/>
            <p:cNvSpPr>
              <a:spLocks/>
            </p:cNvSpPr>
            <p:nvPr/>
          </p:nvSpPr>
          <p:spPr bwMode="auto">
            <a:xfrm>
              <a:off x="1926" y="2821"/>
              <a:ext cx="57" cy="59"/>
            </a:xfrm>
            <a:custGeom>
              <a:avLst/>
              <a:gdLst>
                <a:gd name="T0" fmla="*/ 29 w 52"/>
                <a:gd name="T1" fmla="*/ 0 h 71"/>
                <a:gd name="T2" fmla="*/ 57 w 52"/>
                <a:gd name="T3" fmla="*/ 29 h 71"/>
                <a:gd name="T4" fmla="*/ 29 w 52"/>
                <a:gd name="T5" fmla="*/ 59 h 71"/>
                <a:gd name="T6" fmla="*/ 0 w 52"/>
                <a:gd name="T7" fmla="*/ 29 h 71"/>
                <a:gd name="T8" fmla="*/ 29 w 52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71">
                  <a:moveTo>
                    <a:pt x="26" y="0"/>
                  </a:moveTo>
                  <a:lnTo>
                    <a:pt x="52" y="35"/>
                  </a:lnTo>
                  <a:lnTo>
                    <a:pt x="26" y="71"/>
                  </a:lnTo>
                  <a:lnTo>
                    <a:pt x="0" y="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1428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4" name="Freeform 294"/>
            <p:cNvSpPr>
              <a:spLocks/>
            </p:cNvSpPr>
            <p:nvPr/>
          </p:nvSpPr>
          <p:spPr bwMode="auto">
            <a:xfrm>
              <a:off x="2076" y="2821"/>
              <a:ext cx="56" cy="59"/>
            </a:xfrm>
            <a:custGeom>
              <a:avLst/>
              <a:gdLst>
                <a:gd name="T0" fmla="*/ 28 w 52"/>
                <a:gd name="T1" fmla="*/ 0 h 71"/>
                <a:gd name="T2" fmla="*/ 56 w 52"/>
                <a:gd name="T3" fmla="*/ 29 h 71"/>
                <a:gd name="T4" fmla="*/ 28 w 52"/>
                <a:gd name="T5" fmla="*/ 59 h 71"/>
                <a:gd name="T6" fmla="*/ 0 w 52"/>
                <a:gd name="T7" fmla="*/ 29 h 71"/>
                <a:gd name="T8" fmla="*/ 28 w 52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71">
                  <a:moveTo>
                    <a:pt x="26" y="0"/>
                  </a:moveTo>
                  <a:lnTo>
                    <a:pt x="52" y="35"/>
                  </a:lnTo>
                  <a:lnTo>
                    <a:pt x="26" y="71"/>
                  </a:lnTo>
                  <a:lnTo>
                    <a:pt x="0" y="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1428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5" name="Freeform 295"/>
            <p:cNvSpPr>
              <a:spLocks/>
            </p:cNvSpPr>
            <p:nvPr/>
          </p:nvSpPr>
          <p:spPr bwMode="auto">
            <a:xfrm>
              <a:off x="3297" y="2734"/>
              <a:ext cx="56" cy="58"/>
            </a:xfrm>
            <a:custGeom>
              <a:avLst/>
              <a:gdLst>
                <a:gd name="T0" fmla="*/ 28 w 52"/>
                <a:gd name="T1" fmla="*/ 0 h 70"/>
                <a:gd name="T2" fmla="*/ 56 w 52"/>
                <a:gd name="T3" fmla="*/ 29 h 70"/>
                <a:gd name="T4" fmla="*/ 28 w 52"/>
                <a:gd name="T5" fmla="*/ 58 h 70"/>
                <a:gd name="T6" fmla="*/ 0 w 52"/>
                <a:gd name="T7" fmla="*/ 29 h 70"/>
                <a:gd name="T8" fmla="*/ 28 w 52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70">
                  <a:moveTo>
                    <a:pt x="26" y="0"/>
                  </a:moveTo>
                  <a:lnTo>
                    <a:pt x="52" y="35"/>
                  </a:lnTo>
                  <a:lnTo>
                    <a:pt x="26" y="70"/>
                  </a:lnTo>
                  <a:lnTo>
                    <a:pt x="0" y="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1428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6" name="Rectangle 296"/>
            <p:cNvSpPr>
              <a:spLocks noChangeArrowheads="1"/>
            </p:cNvSpPr>
            <p:nvPr/>
          </p:nvSpPr>
          <p:spPr bwMode="auto">
            <a:xfrm>
              <a:off x="1470" y="3171"/>
              <a:ext cx="56" cy="59"/>
            </a:xfrm>
            <a:prstGeom prst="rect">
              <a:avLst/>
            </a:prstGeom>
            <a:solidFill>
              <a:srgbClr val="FF00FF"/>
            </a:solidFill>
            <a:ln w="1428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" name="Rectangle 297"/>
            <p:cNvSpPr>
              <a:spLocks noChangeArrowheads="1"/>
            </p:cNvSpPr>
            <p:nvPr/>
          </p:nvSpPr>
          <p:spPr bwMode="auto">
            <a:xfrm>
              <a:off x="1507" y="3055"/>
              <a:ext cx="56" cy="58"/>
            </a:xfrm>
            <a:prstGeom prst="rect">
              <a:avLst/>
            </a:prstGeom>
            <a:solidFill>
              <a:srgbClr val="FF00FF"/>
            </a:solidFill>
            <a:ln w="1428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" name="Rectangle 298"/>
            <p:cNvSpPr>
              <a:spLocks noChangeArrowheads="1"/>
            </p:cNvSpPr>
            <p:nvPr/>
          </p:nvSpPr>
          <p:spPr bwMode="auto">
            <a:xfrm>
              <a:off x="1545" y="2958"/>
              <a:ext cx="55" cy="58"/>
            </a:xfrm>
            <a:prstGeom prst="rect">
              <a:avLst/>
            </a:prstGeom>
            <a:solidFill>
              <a:srgbClr val="FF00FF"/>
            </a:solidFill>
            <a:ln w="1428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9" name="Rectangle 299"/>
            <p:cNvSpPr>
              <a:spLocks noChangeArrowheads="1"/>
            </p:cNvSpPr>
            <p:nvPr/>
          </p:nvSpPr>
          <p:spPr bwMode="auto">
            <a:xfrm>
              <a:off x="1619" y="2909"/>
              <a:ext cx="56" cy="58"/>
            </a:xfrm>
            <a:prstGeom prst="rect">
              <a:avLst/>
            </a:prstGeom>
            <a:solidFill>
              <a:srgbClr val="FF00FF"/>
            </a:solidFill>
            <a:ln w="1428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0" name="Rectangle 300"/>
            <p:cNvSpPr>
              <a:spLocks noChangeArrowheads="1"/>
            </p:cNvSpPr>
            <p:nvPr/>
          </p:nvSpPr>
          <p:spPr bwMode="auto">
            <a:xfrm>
              <a:off x="1778" y="2860"/>
              <a:ext cx="56" cy="59"/>
            </a:xfrm>
            <a:prstGeom prst="rect">
              <a:avLst/>
            </a:prstGeom>
            <a:solidFill>
              <a:srgbClr val="FF00FF"/>
            </a:solidFill>
            <a:ln w="1428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1" name="Rectangle 301"/>
            <p:cNvSpPr>
              <a:spLocks noChangeArrowheads="1"/>
            </p:cNvSpPr>
            <p:nvPr/>
          </p:nvSpPr>
          <p:spPr bwMode="auto">
            <a:xfrm>
              <a:off x="1926" y="2851"/>
              <a:ext cx="57" cy="58"/>
            </a:xfrm>
            <a:prstGeom prst="rect">
              <a:avLst/>
            </a:prstGeom>
            <a:solidFill>
              <a:srgbClr val="FF00FF"/>
            </a:solidFill>
            <a:ln w="1428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2" name="Rectangle 302"/>
            <p:cNvSpPr>
              <a:spLocks noChangeArrowheads="1"/>
            </p:cNvSpPr>
            <p:nvPr/>
          </p:nvSpPr>
          <p:spPr bwMode="auto">
            <a:xfrm>
              <a:off x="2076" y="2860"/>
              <a:ext cx="56" cy="59"/>
            </a:xfrm>
            <a:prstGeom prst="rect">
              <a:avLst/>
            </a:prstGeom>
            <a:solidFill>
              <a:srgbClr val="FF00FF"/>
            </a:solidFill>
            <a:ln w="1428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3" name="Rectangle 303"/>
            <p:cNvSpPr>
              <a:spLocks noChangeArrowheads="1"/>
            </p:cNvSpPr>
            <p:nvPr/>
          </p:nvSpPr>
          <p:spPr bwMode="auto">
            <a:xfrm>
              <a:off x="3297" y="2890"/>
              <a:ext cx="56" cy="57"/>
            </a:xfrm>
            <a:prstGeom prst="rect">
              <a:avLst/>
            </a:prstGeom>
            <a:solidFill>
              <a:srgbClr val="FF00FF"/>
            </a:solidFill>
            <a:ln w="1428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4" name="Freeform 304"/>
            <p:cNvSpPr>
              <a:spLocks/>
            </p:cNvSpPr>
            <p:nvPr/>
          </p:nvSpPr>
          <p:spPr bwMode="auto">
            <a:xfrm>
              <a:off x="1470" y="3182"/>
              <a:ext cx="56" cy="58"/>
            </a:xfrm>
            <a:custGeom>
              <a:avLst/>
              <a:gdLst>
                <a:gd name="T0" fmla="*/ 28 w 52"/>
                <a:gd name="T1" fmla="*/ 0 h 71"/>
                <a:gd name="T2" fmla="*/ 56 w 52"/>
                <a:gd name="T3" fmla="*/ 58 h 71"/>
                <a:gd name="T4" fmla="*/ 0 w 52"/>
                <a:gd name="T5" fmla="*/ 58 h 71"/>
                <a:gd name="T6" fmla="*/ 28 w 52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71">
                  <a:moveTo>
                    <a:pt x="26" y="0"/>
                  </a:moveTo>
                  <a:lnTo>
                    <a:pt x="52" y="71"/>
                  </a:lnTo>
                  <a:lnTo>
                    <a:pt x="0" y="7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5" name="Freeform 305"/>
            <p:cNvSpPr>
              <a:spLocks/>
            </p:cNvSpPr>
            <p:nvPr/>
          </p:nvSpPr>
          <p:spPr bwMode="auto">
            <a:xfrm>
              <a:off x="1507" y="3045"/>
              <a:ext cx="56" cy="58"/>
            </a:xfrm>
            <a:custGeom>
              <a:avLst/>
              <a:gdLst>
                <a:gd name="T0" fmla="*/ 28 w 52"/>
                <a:gd name="T1" fmla="*/ 0 h 70"/>
                <a:gd name="T2" fmla="*/ 56 w 52"/>
                <a:gd name="T3" fmla="*/ 58 h 70"/>
                <a:gd name="T4" fmla="*/ 0 w 52"/>
                <a:gd name="T5" fmla="*/ 58 h 70"/>
                <a:gd name="T6" fmla="*/ 28 w 5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70">
                  <a:moveTo>
                    <a:pt x="26" y="0"/>
                  </a:moveTo>
                  <a:lnTo>
                    <a:pt x="52" y="70"/>
                  </a:lnTo>
                  <a:lnTo>
                    <a:pt x="0" y="7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6" name="Freeform 306"/>
            <p:cNvSpPr>
              <a:spLocks/>
            </p:cNvSpPr>
            <p:nvPr/>
          </p:nvSpPr>
          <p:spPr bwMode="auto">
            <a:xfrm>
              <a:off x="1545" y="2977"/>
              <a:ext cx="55" cy="59"/>
            </a:xfrm>
            <a:custGeom>
              <a:avLst/>
              <a:gdLst>
                <a:gd name="T0" fmla="*/ 27 w 51"/>
                <a:gd name="T1" fmla="*/ 0 h 71"/>
                <a:gd name="T2" fmla="*/ 55 w 51"/>
                <a:gd name="T3" fmla="*/ 59 h 71"/>
                <a:gd name="T4" fmla="*/ 0 w 51"/>
                <a:gd name="T5" fmla="*/ 59 h 71"/>
                <a:gd name="T6" fmla="*/ 27 w 51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71">
                  <a:moveTo>
                    <a:pt x="25" y="0"/>
                  </a:moveTo>
                  <a:lnTo>
                    <a:pt x="51" y="71"/>
                  </a:lnTo>
                  <a:lnTo>
                    <a:pt x="0" y="7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7" name="Freeform 307"/>
            <p:cNvSpPr>
              <a:spLocks/>
            </p:cNvSpPr>
            <p:nvPr/>
          </p:nvSpPr>
          <p:spPr bwMode="auto">
            <a:xfrm>
              <a:off x="1619" y="2987"/>
              <a:ext cx="56" cy="58"/>
            </a:xfrm>
            <a:custGeom>
              <a:avLst/>
              <a:gdLst>
                <a:gd name="T0" fmla="*/ 28 w 52"/>
                <a:gd name="T1" fmla="*/ 0 h 71"/>
                <a:gd name="T2" fmla="*/ 56 w 52"/>
                <a:gd name="T3" fmla="*/ 58 h 71"/>
                <a:gd name="T4" fmla="*/ 0 w 52"/>
                <a:gd name="T5" fmla="*/ 58 h 71"/>
                <a:gd name="T6" fmla="*/ 28 w 52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71">
                  <a:moveTo>
                    <a:pt x="26" y="0"/>
                  </a:moveTo>
                  <a:lnTo>
                    <a:pt x="52" y="71"/>
                  </a:lnTo>
                  <a:lnTo>
                    <a:pt x="0" y="7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" name="Freeform 308"/>
            <p:cNvSpPr>
              <a:spLocks/>
            </p:cNvSpPr>
            <p:nvPr/>
          </p:nvSpPr>
          <p:spPr bwMode="auto">
            <a:xfrm>
              <a:off x="1778" y="2939"/>
              <a:ext cx="56" cy="57"/>
            </a:xfrm>
            <a:custGeom>
              <a:avLst/>
              <a:gdLst>
                <a:gd name="T0" fmla="*/ 28 w 52"/>
                <a:gd name="T1" fmla="*/ 0 h 70"/>
                <a:gd name="T2" fmla="*/ 56 w 52"/>
                <a:gd name="T3" fmla="*/ 57 h 70"/>
                <a:gd name="T4" fmla="*/ 0 w 52"/>
                <a:gd name="T5" fmla="*/ 57 h 70"/>
                <a:gd name="T6" fmla="*/ 28 w 5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70">
                  <a:moveTo>
                    <a:pt x="26" y="0"/>
                  </a:moveTo>
                  <a:lnTo>
                    <a:pt x="52" y="70"/>
                  </a:lnTo>
                  <a:lnTo>
                    <a:pt x="0" y="7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9" name="Freeform 309"/>
            <p:cNvSpPr>
              <a:spLocks/>
            </p:cNvSpPr>
            <p:nvPr/>
          </p:nvSpPr>
          <p:spPr bwMode="auto">
            <a:xfrm>
              <a:off x="1926" y="2870"/>
              <a:ext cx="57" cy="58"/>
            </a:xfrm>
            <a:custGeom>
              <a:avLst/>
              <a:gdLst>
                <a:gd name="T0" fmla="*/ 29 w 52"/>
                <a:gd name="T1" fmla="*/ 0 h 71"/>
                <a:gd name="T2" fmla="*/ 57 w 52"/>
                <a:gd name="T3" fmla="*/ 58 h 71"/>
                <a:gd name="T4" fmla="*/ 0 w 52"/>
                <a:gd name="T5" fmla="*/ 58 h 71"/>
                <a:gd name="T6" fmla="*/ 29 w 52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71">
                  <a:moveTo>
                    <a:pt x="26" y="0"/>
                  </a:moveTo>
                  <a:lnTo>
                    <a:pt x="52" y="71"/>
                  </a:lnTo>
                  <a:lnTo>
                    <a:pt x="0" y="7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0" name="Freeform 310"/>
            <p:cNvSpPr>
              <a:spLocks/>
            </p:cNvSpPr>
            <p:nvPr/>
          </p:nvSpPr>
          <p:spPr bwMode="auto">
            <a:xfrm>
              <a:off x="2076" y="2909"/>
              <a:ext cx="56" cy="58"/>
            </a:xfrm>
            <a:custGeom>
              <a:avLst/>
              <a:gdLst>
                <a:gd name="T0" fmla="*/ 28 w 52"/>
                <a:gd name="T1" fmla="*/ 0 h 71"/>
                <a:gd name="T2" fmla="*/ 56 w 52"/>
                <a:gd name="T3" fmla="*/ 58 h 71"/>
                <a:gd name="T4" fmla="*/ 0 w 52"/>
                <a:gd name="T5" fmla="*/ 58 h 71"/>
                <a:gd name="T6" fmla="*/ 28 w 52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71">
                  <a:moveTo>
                    <a:pt x="26" y="0"/>
                  </a:moveTo>
                  <a:lnTo>
                    <a:pt x="52" y="71"/>
                  </a:lnTo>
                  <a:lnTo>
                    <a:pt x="0" y="7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1" name="Freeform 311"/>
            <p:cNvSpPr>
              <a:spLocks/>
            </p:cNvSpPr>
            <p:nvPr/>
          </p:nvSpPr>
          <p:spPr bwMode="auto">
            <a:xfrm>
              <a:off x="3297" y="2890"/>
              <a:ext cx="56" cy="57"/>
            </a:xfrm>
            <a:custGeom>
              <a:avLst/>
              <a:gdLst>
                <a:gd name="T0" fmla="*/ 28 w 52"/>
                <a:gd name="T1" fmla="*/ 0 h 70"/>
                <a:gd name="T2" fmla="*/ 56 w 52"/>
                <a:gd name="T3" fmla="*/ 57 h 70"/>
                <a:gd name="T4" fmla="*/ 0 w 52"/>
                <a:gd name="T5" fmla="*/ 57 h 70"/>
                <a:gd name="T6" fmla="*/ 28 w 5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70">
                  <a:moveTo>
                    <a:pt x="26" y="0"/>
                  </a:moveTo>
                  <a:lnTo>
                    <a:pt x="52" y="70"/>
                  </a:lnTo>
                  <a:lnTo>
                    <a:pt x="0" y="7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2" name="Rectangle 312"/>
            <p:cNvSpPr>
              <a:spLocks noChangeArrowheads="1"/>
            </p:cNvSpPr>
            <p:nvPr/>
          </p:nvSpPr>
          <p:spPr bwMode="auto">
            <a:xfrm>
              <a:off x="1461" y="3221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3" name="Line 313"/>
            <p:cNvSpPr>
              <a:spLocks noChangeShapeType="1"/>
            </p:cNvSpPr>
            <p:nvPr/>
          </p:nvSpPr>
          <p:spPr bwMode="auto">
            <a:xfrm flipH="1" flipV="1">
              <a:off x="1470" y="3230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4" name="Line 314"/>
            <p:cNvSpPr>
              <a:spLocks noChangeShapeType="1"/>
            </p:cNvSpPr>
            <p:nvPr/>
          </p:nvSpPr>
          <p:spPr bwMode="auto">
            <a:xfrm>
              <a:off x="1498" y="3259"/>
              <a:ext cx="28" cy="30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5" name="Line 315"/>
            <p:cNvSpPr>
              <a:spLocks noChangeShapeType="1"/>
            </p:cNvSpPr>
            <p:nvPr/>
          </p:nvSpPr>
          <p:spPr bwMode="auto">
            <a:xfrm flipH="1">
              <a:off x="1470" y="3259"/>
              <a:ext cx="28" cy="30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6" name="Line 316"/>
            <p:cNvSpPr>
              <a:spLocks noChangeShapeType="1"/>
            </p:cNvSpPr>
            <p:nvPr/>
          </p:nvSpPr>
          <p:spPr bwMode="auto">
            <a:xfrm flipV="1">
              <a:off x="1498" y="3230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7" name="Rectangle 317"/>
            <p:cNvSpPr>
              <a:spLocks noChangeArrowheads="1"/>
            </p:cNvSpPr>
            <p:nvPr/>
          </p:nvSpPr>
          <p:spPr bwMode="auto">
            <a:xfrm>
              <a:off x="1498" y="3045"/>
              <a:ext cx="9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" name="Line 318"/>
            <p:cNvSpPr>
              <a:spLocks noChangeShapeType="1"/>
            </p:cNvSpPr>
            <p:nvPr/>
          </p:nvSpPr>
          <p:spPr bwMode="auto">
            <a:xfrm flipH="1" flipV="1">
              <a:off x="1507" y="3055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" name="Line 319"/>
            <p:cNvSpPr>
              <a:spLocks noChangeShapeType="1"/>
            </p:cNvSpPr>
            <p:nvPr/>
          </p:nvSpPr>
          <p:spPr bwMode="auto">
            <a:xfrm>
              <a:off x="1535" y="3084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" name="Line 320"/>
            <p:cNvSpPr>
              <a:spLocks noChangeShapeType="1"/>
            </p:cNvSpPr>
            <p:nvPr/>
          </p:nvSpPr>
          <p:spPr bwMode="auto">
            <a:xfrm flipH="1">
              <a:off x="1507" y="3084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1" name="Line 321"/>
            <p:cNvSpPr>
              <a:spLocks noChangeShapeType="1"/>
            </p:cNvSpPr>
            <p:nvPr/>
          </p:nvSpPr>
          <p:spPr bwMode="auto">
            <a:xfrm flipV="1">
              <a:off x="1535" y="3055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2" name="Rectangle 322"/>
            <p:cNvSpPr>
              <a:spLocks noChangeArrowheads="1"/>
            </p:cNvSpPr>
            <p:nvPr/>
          </p:nvSpPr>
          <p:spPr bwMode="auto">
            <a:xfrm>
              <a:off x="1535" y="2996"/>
              <a:ext cx="9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3" name="Line 323"/>
            <p:cNvSpPr>
              <a:spLocks noChangeShapeType="1"/>
            </p:cNvSpPr>
            <p:nvPr/>
          </p:nvSpPr>
          <p:spPr bwMode="auto">
            <a:xfrm flipH="1" flipV="1">
              <a:off x="1545" y="3006"/>
              <a:ext cx="27" cy="30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4" name="Line 324"/>
            <p:cNvSpPr>
              <a:spLocks noChangeShapeType="1"/>
            </p:cNvSpPr>
            <p:nvPr/>
          </p:nvSpPr>
          <p:spPr bwMode="auto">
            <a:xfrm>
              <a:off x="1572" y="3036"/>
              <a:ext cx="28" cy="28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5" name="Line 325"/>
            <p:cNvSpPr>
              <a:spLocks noChangeShapeType="1"/>
            </p:cNvSpPr>
            <p:nvPr/>
          </p:nvSpPr>
          <p:spPr bwMode="auto">
            <a:xfrm flipH="1">
              <a:off x="1545" y="3036"/>
              <a:ext cx="27" cy="28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6" name="Line 326"/>
            <p:cNvSpPr>
              <a:spLocks noChangeShapeType="1"/>
            </p:cNvSpPr>
            <p:nvPr/>
          </p:nvSpPr>
          <p:spPr bwMode="auto">
            <a:xfrm flipV="1">
              <a:off x="1572" y="3006"/>
              <a:ext cx="28" cy="30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7" name="Rectangle 327"/>
            <p:cNvSpPr>
              <a:spLocks noChangeArrowheads="1"/>
            </p:cNvSpPr>
            <p:nvPr/>
          </p:nvSpPr>
          <p:spPr bwMode="auto">
            <a:xfrm>
              <a:off x="1610" y="3055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8" name="Line 328"/>
            <p:cNvSpPr>
              <a:spLocks noChangeShapeType="1"/>
            </p:cNvSpPr>
            <p:nvPr/>
          </p:nvSpPr>
          <p:spPr bwMode="auto">
            <a:xfrm flipH="1" flipV="1">
              <a:off x="1619" y="3064"/>
              <a:ext cx="28" cy="31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9" name="Line 329"/>
            <p:cNvSpPr>
              <a:spLocks noChangeShapeType="1"/>
            </p:cNvSpPr>
            <p:nvPr/>
          </p:nvSpPr>
          <p:spPr bwMode="auto">
            <a:xfrm>
              <a:off x="1647" y="3095"/>
              <a:ext cx="28" cy="28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0" name="Line 330"/>
            <p:cNvSpPr>
              <a:spLocks noChangeShapeType="1"/>
            </p:cNvSpPr>
            <p:nvPr/>
          </p:nvSpPr>
          <p:spPr bwMode="auto">
            <a:xfrm flipH="1">
              <a:off x="1619" y="3095"/>
              <a:ext cx="28" cy="28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1" name="Line 331"/>
            <p:cNvSpPr>
              <a:spLocks noChangeShapeType="1"/>
            </p:cNvSpPr>
            <p:nvPr/>
          </p:nvSpPr>
          <p:spPr bwMode="auto">
            <a:xfrm flipV="1">
              <a:off x="1647" y="3064"/>
              <a:ext cx="28" cy="31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2" name="Rectangle 332"/>
            <p:cNvSpPr>
              <a:spLocks noChangeArrowheads="1"/>
            </p:cNvSpPr>
            <p:nvPr/>
          </p:nvSpPr>
          <p:spPr bwMode="auto">
            <a:xfrm>
              <a:off x="1768" y="3026"/>
              <a:ext cx="9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3" name="Line 333"/>
            <p:cNvSpPr>
              <a:spLocks noChangeShapeType="1"/>
            </p:cNvSpPr>
            <p:nvPr/>
          </p:nvSpPr>
          <p:spPr bwMode="auto">
            <a:xfrm flipH="1" flipV="1">
              <a:off x="1778" y="3036"/>
              <a:ext cx="28" cy="28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4" name="Line 334"/>
            <p:cNvSpPr>
              <a:spLocks noChangeShapeType="1"/>
            </p:cNvSpPr>
            <p:nvPr/>
          </p:nvSpPr>
          <p:spPr bwMode="auto">
            <a:xfrm>
              <a:off x="1806" y="3064"/>
              <a:ext cx="28" cy="31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5" name="Line 335"/>
            <p:cNvSpPr>
              <a:spLocks noChangeShapeType="1"/>
            </p:cNvSpPr>
            <p:nvPr/>
          </p:nvSpPr>
          <p:spPr bwMode="auto">
            <a:xfrm flipH="1">
              <a:off x="1778" y="3064"/>
              <a:ext cx="28" cy="31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6" name="Line 336"/>
            <p:cNvSpPr>
              <a:spLocks noChangeShapeType="1"/>
            </p:cNvSpPr>
            <p:nvPr/>
          </p:nvSpPr>
          <p:spPr bwMode="auto">
            <a:xfrm flipV="1">
              <a:off x="1806" y="3036"/>
              <a:ext cx="28" cy="28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7" name="Rectangle 337"/>
            <p:cNvSpPr>
              <a:spLocks noChangeArrowheads="1"/>
            </p:cNvSpPr>
            <p:nvPr/>
          </p:nvSpPr>
          <p:spPr bwMode="auto">
            <a:xfrm>
              <a:off x="1918" y="2958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" name="Line 338"/>
            <p:cNvSpPr>
              <a:spLocks noChangeShapeType="1"/>
            </p:cNvSpPr>
            <p:nvPr/>
          </p:nvSpPr>
          <p:spPr bwMode="auto">
            <a:xfrm flipH="1" flipV="1">
              <a:off x="1926" y="2967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9" name="Line 339"/>
            <p:cNvSpPr>
              <a:spLocks noChangeShapeType="1"/>
            </p:cNvSpPr>
            <p:nvPr/>
          </p:nvSpPr>
          <p:spPr bwMode="auto">
            <a:xfrm>
              <a:off x="1954" y="2996"/>
              <a:ext cx="29" cy="30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" name="Line 340"/>
            <p:cNvSpPr>
              <a:spLocks noChangeShapeType="1"/>
            </p:cNvSpPr>
            <p:nvPr/>
          </p:nvSpPr>
          <p:spPr bwMode="auto">
            <a:xfrm flipH="1">
              <a:off x="1926" y="2996"/>
              <a:ext cx="28" cy="30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" name="Line 341"/>
            <p:cNvSpPr>
              <a:spLocks noChangeShapeType="1"/>
            </p:cNvSpPr>
            <p:nvPr/>
          </p:nvSpPr>
          <p:spPr bwMode="auto">
            <a:xfrm flipV="1">
              <a:off x="1954" y="2967"/>
              <a:ext cx="29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" name="Rectangle 342"/>
            <p:cNvSpPr>
              <a:spLocks noChangeArrowheads="1"/>
            </p:cNvSpPr>
            <p:nvPr/>
          </p:nvSpPr>
          <p:spPr bwMode="auto">
            <a:xfrm>
              <a:off x="2067" y="2958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" name="Line 343"/>
            <p:cNvSpPr>
              <a:spLocks noChangeShapeType="1"/>
            </p:cNvSpPr>
            <p:nvPr/>
          </p:nvSpPr>
          <p:spPr bwMode="auto">
            <a:xfrm flipH="1" flipV="1">
              <a:off x="2076" y="2967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4" name="Line 344"/>
            <p:cNvSpPr>
              <a:spLocks noChangeShapeType="1"/>
            </p:cNvSpPr>
            <p:nvPr/>
          </p:nvSpPr>
          <p:spPr bwMode="auto">
            <a:xfrm>
              <a:off x="2104" y="2996"/>
              <a:ext cx="28" cy="30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5" name="Line 345"/>
            <p:cNvSpPr>
              <a:spLocks noChangeShapeType="1"/>
            </p:cNvSpPr>
            <p:nvPr/>
          </p:nvSpPr>
          <p:spPr bwMode="auto">
            <a:xfrm flipH="1">
              <a:off x="2076" y="2996"/>
              <a:ext cx="28" cy="30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6" name="Line 346"/>
            <p:cNvSpPr>
              <a:spLocks noChangeShapeType="1"/>
            </p:cNvSpPr>
            <p:nvPr/>
          </p:nvSpPr>
          <p:spPr bwMode="auto">
            <a:xfrm flipV="1">
              <a:off x="2104" y="2967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7" name="Rectangle 347"/>
            <p:cNvSpPr>
              <a:spLocks noChangeArrowheads="1"/>
            </p:cNvSpPr>
            <p:nvPr/>
          </p:nvSpPr>
          <p:spPr bwMode="auto">
            <a:xfrm>
              <a:off x="3288" y="2947"/>
              <a:ext cx="9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" name="Line 348"/>
            <p:cNvSpPr>
              <a:spLocks noChangeShapeType="1"/>
            </p:cNvSpPr>
            <p:nvPr/>
          </p:nvSpPr>
          <p:spPr bwMode="auto">
            <a:xfrm flipH="1" flipV="1">
              <a:off x="3297" y="2958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" name="Line 349"/>
            <p:cNvSpPr>
              <a:spLocks noChangeShapeType="1"/>
            </p:cNvSpPr>
            <p:nvPr/>
          </p:nvSpPr>
          <p:spPr bwMode="auto">
            <a:xfrm>
              <a:off x="3325" y="2987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" name="Line 350"/>
            <p:cNvSpPr>
              <a:spLocks noChangeShapeType="1"/>
            </p:cNvSpPr>
            <p:nvPr/>
          </p:nvSpPr>
          <p:spPr bwMode="auto">
            <a:xfrm flipH="1">
              <a:off x="3297" y="2987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1" name="Line 351"/>
            <p:cNvSpPr>
              <a:spLocks noChangeShapeType="1"/>
            </p:cNvSpPr>
            <p:nvPr/>
          </p:nvSpPr>
          <p:spPr bwMode="auto">
            <a:xfrm flipV="1">
              <a:off x="3325" y="2958"/>
              <a:ext cx="28" cy="29"/>
            </a:xfrm>
            <a:prstGeom prst="line">
              <a:avLst/>
            </a:prstGeom>
            <a:noFill/>
            <a:ln w="142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2" name="Rectangle 352"/>
            <p:cNvSpPr>
              <a:spLocks noChangeArrowheads="1"/>
            </p:cNvSpPr>
            <p:nvPr/>
          </p:nvSpPr>
          <p:spPr bwMode="auto">
            <a:xfrm>
              <a:off x="1461" y="3036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73" name="Line 353"/>
            <p:cNvSpPr>
              <a:spLocks noChangeShapeType="1"/>
            </p:cNvSpPr>
            <p:nvPr/>
          </p:nvSpPr>
          <p:spPr bwMode="auto">
            <a:xfrm flipH="1" flipV="1">
              <a:off x="1470" y="3045"/>
              <a:ext cx="28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4" name="Line 354"/>
            <p:cNvSpPr>
              <a:spLocks noChangeShapeType="1"/>
            </p:cNvSpPr>
            <p:nvPr/>
          </p:nvSpPr>
          <p:spPr bwMode="auto">
            <a:xfrm>
              <a:off x="1498" y="3075"/>
              <a:ext cx="28" cy="28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5" name="Line 355"/>
            <p:cNvSpPr>
              <a:spLocks noChangeShapeType="1"/>
            </p:cNvSpPr>
            <p:nvPr/>
          </p:nvSpPr>
          <p:spPr bwMode="auto">
            <a:xfrm flipH="1">
              <a:off x="1470" y="3075"/>
              <a:ext cx="28" cy="28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6" name="Line 356"/>
            <p:cNvSpPr>
              <a:spLocks noChangeShapeType="1"/>
            </p:cNvSpPr>
            <p:nvPr/>
          </p:nvSpPr>
          <p:spPr bwMode="auto">
            <a:xfrm flipV="1">
              <a:off x="1498" y="3045"/>
              <a:ext cx="28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7" name="Line 357"/>
            <p:cNvSpPr>
              <a:spLocks noChangeShapeType="1"/>
            </p:cNvSpPr>
            <p:nvPr/>
          </p:nvSpPr>
          <p:spPr bwMode="auto">
            <a:xfrm flipV="1">
              <a:off x="1498" y="3045"/>
              <a:ext cx="1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8" name="Line 358"/>
            <p:cNvSpPr>
              <a:spLocks noChangeShapeType="1"/>
            </p:cNvSpPr>
            <p:nvPr/>
          </p:nvSpPr>
          <p:spPr bwMode="auto">
            <a:xfrm>
              <a:off x="1498" y="3075"/>
              <a:ext cx="1" cy="28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" name="Rectangle 359"/>
            <p:cNvSpPr>
              <a:spLocks noChangeArrowheads="1"/>
            </p:cNvSpPr>
            <p:nvPr/>
          </p:nvSpPr>
          <p:spPr bwMode="auto">
            <a:xfrm>
              <a:off x="1498" y="2996"/>
              <a:ext cx="9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0" name="Line 360"/>
            <p:cNvSpPr>
              <a:spLocks noChangeShapeType="1"/>
            </p:cNvSpPr>
            <p:nvPr/>
          </p:nvSpPr>
          <p:spPr bwMode="auto">
            <a:xfrm flipH="1" flipV="1">
              <a:off x="1507" y="3006"/>
              <a:ext cx="28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" name="Line 361"/>
            <p:cNvSpPr>
              <a:spLocks noChangeShapeType="1"/>
            </p:cNvSpPr>
            <p:nvPr/>
          </p:nvSpPr>
          <p:spPr bwMode="auto">
            <a:xfrm>
              <a:off x="1535" y="3036"/>
              <a:ext cx="28" cy="28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" name="Line 362"/>
            <p:cNvSpPr>
              <a:spLocks noChangeShapeType="1"/>
            </p:cNvSpPr>
            <p:nvPr/>
          </p:nvSpPr>
          <p:spPr bwMode="auto">
            <a:xfrm flipH="1">
              <a:off x="1507" y="3036"/>
              <a:ext cx="28" cy="28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" name="Line 363"/>
            <p:cNvSpPr>
              <a:spLocks noChangeShapeType="1"/>
            </p:cNvSpPr>
            <p:nvPr/>
          </p:nvSpPr>
          <p:spPr bwMode="auto">
            <a:xfrm flipV="1">
              <a:off x="1535" y="3006"/>
              <a:ext cx="28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" name="Line 364"/>
            <p:cNvSpPr>
              <a:spLocks noChangeShapeType="1"/>
            </p:cNvSpPr>
            <p:nvPr/>
          </p:nvSpPr>
          <p:spPr bwMode="auto">
            <a:xfrm flipV="1">
              <a:off x="1535" y="3006"/>
              <a:ext cx="2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" name="Line 365"/>
            <p:cNvSpPr>
              <a:spLocks noChangeShapeType="1"/>
            </p:cNvSpPr>
            <p:nvPr/>
          </p:nvSpPr>
          <p:spPr bwMode="auto">
            <a:xfrm>
              <a:off x="1535" y="3036"/>
              <a:ext cx="2" cy="28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" name="Rectangle 366"/>
            <p:cNvSpPr>
              <a:spLocks noChangeArrowheads="1"/>
            </p:cNvSpPr>
            <p:nvPr/>
          </p:nvSpPr>
          <p:spPr bwMode="auto">
            <a:xfrm>
              <a:off x="1535" y="3095"/>
              <a:ext cx="9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7" name="Line 367"/>
            <p:cNvSpPr>
              <a:spLocks noChangeShapeType="1"/>
            </p:cNvSpPr>
            <p:nvPr/>
          </p:nvSpPr>
          <p:spPr bwMode="auto">
            <a:xfrm flipH="1" flipV="1">
              <a:off x="1545" y="3103"/>
              <a:ext cx="27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" name="Line 368"/>
            <p:cNvSpPr>
              <a:spLocks noChangeShapeType="1"/>
            </p:cNvSpPr>
            <p:nvPr/>
          </p:nvSpPr>
          <p:spPr bwMode="auto">
            <a:xfrm>
              <a:off x="1572" y="3133"/>
              <a:ext cx="28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" name="Line 369"/>
            <p:cNvSpPr>
              <a:spLocks noChangeShapeType="1"/>
            </p:cNvSpPr>
            <p:nvPr/>
          </p:nvSpPr>
          <p:spPr bwMode="auto">
            <a:xfrm flipH="1">
              <a:off x="1545" y="3133"/>
              <a:ext cx="27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" name="Line 370"/>
            <p:cNvSpPr>
              <a:spLocks noChangeShapeType="1"/>
            </p:cNvSpPr>
            <p:nvPr/>
          </p:nvSpPr>
          <p:spPr bwMode="auto">
            <a:xfrm flipV="1">
              <a:off x="1572" y="3103"/>
              <a:ext cx="28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" name="Line 371"/>
            <p:cNvSpPr>
              <a:spLocks noChangeShapeType="1"/>
            </p:cNvSpPr>
            <p:nvPr/>
          </p:nvSpPr>
          <p:spPr bwMode="auto">
            <a:xfrm flipV="1">
              <a:off x="1572" y="3103"/>
              <a:ext cx="1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" name="Line 372"/>
            <p:cNvSpPr>
              <a:spLocks noChangeShapeType="1"/>
            </p:cNvSpPr>
            <p:nvPr/>
          </p:nvSpPr>
          <p:spPr bwMode="auto">
            <a:xfrm>
              <a:off x="1572" y="3133"/>
              <a:ext cx="1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" name="Rectangle 373"/>
            <p:cNvSpPr>
              <a:spLocks noChangeArrowheads="1"/>
            </p:cNvSpPr>
            <p:nvPr/>
          </p:nvSpPr>
          <p:spPr bwMode="auto">
            <a:xfrm>
              <a:off x="1610" y="3328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4" name="Line 374"/>
            <p:cNvSpPr>
              <a:spLocks noChangeShapeType="1"/>
            </p:cNvSpPr>
            <p:nvPr/>
          </p:nvSpPr>
          <p:spPr bwMode="auto">
            <a:xfrm flipH="1" flipV="1">
              <a:off x="1619" y="3337"/>
              <a:ext cx="28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" name="Line 375"/>
            <p:cNvSpPr>
              <a:spLocks noChangeShapeType="1"/>
            </p:cNvSpPr>
            <p:nvPr/>
          </p:nvSpPr>
          <p:spPr bwMode="auto">
            <a:xfrm>
              <a:off x="1647" y="3366"/>
              <a:ext cx="28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" name="Line 376"/>
            <p:cNvSpPr>
              <a:spLocks noChangeShapeType="1"/>
            </p:cNvSpPr>
            <p:nvPr/>
          </p:nvSpPr>
          <p:spPr bwMode="auto">
            <a:xfrm flipH="1">
              <a:off x="1619" y="3366"/>
              <a:ext cx="28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" name="Line 377"/>
            <p:cNvSpPr>
              <a:spLocks noChangeShapeType="1"/>
            </p:cNvSpPr>
            <p:nvPr/>
          </p:nvSpPr>
          <p:spPr bwMode="auto">
            <a:xfrm flipV="1">
              <a:off x="1647" y="3337"/>
              <a:ext cx="28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" name="Line 378"/>
            <p:cNvSpPr>
              <a:spLocks noChangeShapeType="1"/>
            </p:cNvSpPr>
            <p:nvPr/>
          </p:nvSpPr>
          <p:spPr bwMode="auto">
            <a:xfrm flipV="1">
              <a:off x="1647" y="3337"/>
              <a:ext cx="2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9" name="Line 379"/>
            <p:cNvSpPr>
              <a:spLocks noChangeShapeType="1"/>
            </p:cNvSpPr>
            <p:nvPr/>
          </p:nvSpPr>
          <p:spPr bwMode="auto">
            <a:xfrm>
              <a:off x="1647" y="3366"/>
              <a:ext cx="2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0" name="Rectangle 380"/>
            <p:cNvSpPr>
              <a:spLocks noChangeArrowheads="1"/>
            </p:cNvSpPr>
            <p:nvPr/>
          </p:nvSpPr>
          <p:spPr bwMode="auto">
            <a:xfrm>
              <a:off x="1768" y="3434"/>
              <a:ext cx="9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1" name="Line 381"/>
            <p:cNvSpPr>
              <a:spLocks noChangeShapeType="1"/>
            </p:cNvSpPr>
            <p:nvPr/>
          </p:nvSpPr>
          <p:spPr bwMode="auto">
            <a:xfrm flipH="1" flipV="1">
              <a:off x="1778" y="3445"/>
              <a:ext cx="28" cy="28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2" name="Line 382"/>
            <p:cNvSpPr>
              <a:spLocks noChangeShapeType="1"/>
            </p:cNvSpPr>
            <p:nvPr/>
          </p:nvSpPr>
          <p:spPr bwMode="auto">
            <a:xfrm>
              <a:off x="1806" y="3473"/>
              <a:ext cx="28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3" name="Line 383"/>
            <p:cNvSpPr>
              <a:spLocks noChangeShapeType="1"/>
            </p:cNvSpPr>
            <p:nvPr/>
          </p:nvSpPr>
          <p:spPr bwMode="auto">
            <a:xfrm flipH="1">
              <a:off x="1778" y="3473"/>
              <a:ext cx="28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4" name="Line 384"/>
            <p:cNvSpPr>
              <a:spLocks noChangeShapeType="1"/>
            </p:cNvSpPr>
            <p:nvPr/>
          </p:nvSpPr>
          <p:spPr bwMode="auto">
            <a:xfrm flipV="1">
              <a:off x="1806" y="3445"/>
              <a:ext cx="28" cy="28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5" name="Line 385"/>
            <p:cNvSpPr>
              <a:spLocks noChangeShapeType="1"/>
            </p:cNvSpPr>
            <p:nvPr/>
          </p:nvSpPr>
          <p:spPr bwMode="auto">
            <a:xfrm flipV="1">
              <a:off x="1806" y="3445"/>
              <a:ext cx="1" cy="28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6" name="Line 386"/>
            <p:cNvSpPr>
              <a:spLocks noChangeShapeType="1"/>
            </p:cNvSpPr>
            <p:nvPr/>
          </p:nvSpPr>
          <p:spPr bwMode="auto">
            <a:xfrm>
              <a:off x="1806" y="3473"/>
              <a:ext cx="1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7" name="Rectangle 387"/>
            <p:cNvSpPr>
              <a:spLocks noChangeArrowheads="1"/>
            </p:cNvSpPr>
            <p:nvPr/>
          </p:nvSpPr>
          <p:spPr bwMode="auto">
            <a:xfrm>
              <a:off x="1918" y="3561"/>
              <a:ext cx="9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8" name="Line 388"/>
            <p:cNvSpPr>
              <a:spLocks noChangeShapeType="1"/>
            </p:cNvSpPr>
            <p:nvPr/>
          </p:nvSpPr>
          <p:spPr bwMode="auto">
            <a:xfrm flipH="1" flipV="1">
              <a:off x="1926" y="3572"/>
              <a:ext cx="28" cy="28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" name="Line 389"/>
            <p:cNvSpPr>
              <a:spLocks noChangeShapeType="1"/>
            </p:cNvSpPr>
            <p:nvPr/>
          </p:nvSpPr>
          <p:spPr bwMode="auto">
            <a:xfrm>
              <a:off x="1954" y="3600"/>
              <a:ext cx="29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" name="Line 390"/>
            <p:cNvSpPr>
              <a:spLocks noChangeShapeType="1"/>
            </p:cNvSpPr>
            <p:nvPr/>
          </p:nvSpPr>
          <p:spPr bwMode="auto">
            <a:xfrm flipH="1">
              <a:off x="1926" y="3600"/>
              <a:ext cx="28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" name="Line 391"/>
            <p:cNvSpPr>
              <a:spLocks noChangeShapeType="1"/>
            </p:cNvSpPr>
            <p:nvPr/>
          </p:nvSpPr>
          <p:spPr bwMode="auto">
            <a:xfrm flipV="1">
              <a:off x="1954" y="3572"/>
              <a:ext cx="29" cy="28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" name="Line 392"/>
            <p:cNvSpPr>
              <a:spLocks noChangeShapeType="1"/>
            </p:cNvSpPr>
            <p:nvPr/>
          </p:nvSpPr>
          <p:spPr bwMode="auto">
            <a:xfrm flipV="1">
              <a:off x="1954" y="3572"/>
              <a:ext cx="2" cy="28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3" name="Line 393"/>
            <p:cNvSpPr>
              <a:spLocks noChangeShapeType="1"/>
            </p:cNvSpPr>
            <p:nvPr/>
          </p:nvSpPr>
          <p:spPr bwMode="auto">
            <a:xfrm>
              <a:off x="1954" y="3600"/>
              <a:ext cx="2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" name="Rectangle 394"/>
            <p:cNvSpPr>
              <a:spLocks noChangeArrowheads="1"/>
            </p:cNvSpPr>
            <p:nvPr/>
          </p:nvSpPr>
          <p:spPr bwMode="auto">
            <a:xfrm>
              <a:off x="2067" y="3580"/>
              <a:ext cx="9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5" name="Line 395"/>
            <p:cNvSpPr>
              <a:spLocks noChangeShapeType="1"/>
            </p:cNvSpPr>
            <p:nvPr/>
          </p:nvSpPr>
          <p:spPr bwMode="auto">
            <a:xfrm flipH="1" flipV="1">
              <a:off x="2076" y="3591"/>
              <a:ext cx="28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6" name="Line 396"/>
            <p:cNvSpPr>
              <a:spLocks noChangeShapeType="1"/>
            </p:cNvSpPr>
            <p:nvPr/>
          </p:nvSpPr>
          <p:spPr bwMode="auto">
            <a:xfrm>
              <a:off x="2104" y="3620"/>
              <a:ext cx="28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7" name="Line 397"/>
            <p:cNvSpPr>
              <a:spLocks noChangeShapeType="1"/>
            </p:cNvSpPr>
            <p:nvPr/>
          </p:nvSpPr>
          <p:spPr bwMode="auto">
            <a:xfrm flipH="1">
              <a:off x="2076" y="3620"/>
              <a:ext cx="28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8" name="Line 398"/>
            <p:cNvSpPr>
              <a:spLocks noChangeShapeType="1"/>
            </p:cNvSpPr>
            <p:nvPr/>
          </p:nvSpPr>
          <p:spPr bwMode="auto">
            <a:xfrm flipV="1">
              <a:off x="2104" y="3591"/>
              <a:ext cx="28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9" name="Line 399"/>
            <p:cNvSpPr>
              <a:spLocks noChangeShapeType="1"/>
            </p:cNvSpPr>
            <p:nvPr/>
          </p:nvSpPr>
          <p:spPr bwMode="auto">
            <a:xfrm flipV="1">
              <a:off x="2104" y="3591"/>
              <a:ext cx="1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0" name="Line 400"/>
            <p:cNvSpPr>
              <a:spLocks noChangeShapeType="1"/>
            </p:cNvSpPr>
            <p:nvPr/>
          </p:nvSpPr>
          <p:spPr bwMode="auto">
            <a:xfrm>
              <a:off x="2104" y="3620"/>
              <a:ext cx="1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1" name="Rectangle 401"/>
            <p:cNvSpPr>
              <a:spLocks noChangeArrowheads="1"/>
            </p:cNvSpPr>
            <p:nvPr/>
          </p:nvSpPr>
          <p:spPr bwMode="auto">
            <a:xfrm>
              <a:off x="3288" y="3465"/>
              <a:ext cx="9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2" name="Line 402"/>
            <p:cNvSpPr>
              <a:spLocks noChangeShapeType="1"/>
            </p:cNvSpPr>
            <p:nvPr/>
          </p:nvSpPr>
          <p:spPr bwMode="auto">
            <a:xfrm flipH="1" flipV="1">
              <a:off x="3297" y="3473"/>
              <a:ext cx="28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3" name="Line 403"/>
            <p:cNvSpPr>
              <a:spLocks noChangeShapeType="1"/>
            </p:cNvSpPr>
            <p:nvPr/>
          </p:nvSpPr>
          <p:spPr bwMode="auto">
            <a:xfrm>
              <a:off x="3325" y="3503"/>
              <a:ext cx="28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4" name="Line 404"/>
            <p:cNvSpPr>
              <a:spLocks noChangeShapeType="1"/>
            </p:cNvSpPr>
            <p:nvPr/>
          </p:nvSpPr>
          <p:spPr bwMode="auto">
            <a:xfrm flipH="1">
              <a:off x="3297" y="3503"/>
              <a:ext cx="28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5" name="Line 405"/>
            <p:cNvSpPr>
              <a:spLocks noChangeShapeType="1"/>
            </p:cNvSpPr>
            <p:nvPr/>
          </p:nvSpPr>
          <p:spPr bwMode="auto">
            <a:xfrm flipV="1">
              <a:off x="3325" y="3473"/>
              <a:ext cx="28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6" name="Line 406"/>
            <p:cNvSpPr>
              <a:spLocks noChangeShapeType="1"/>
            </p:cNvSpPr>
            <p:nvPr/>
          </p:nvSpPr>
          <p:spPr bwMode="auto">
            <a:xfrm flipV="1">
              <a:off x="3325" y="3473"/>
              <a:ext cx="1" cy="30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7" name="Line 407"/>
            <p:cNvSpPr>
              <a:spLocks noChangeShapeType="1"/>
            </p:cNvSpPr>
            <p:nvPr/>
          </p:nvSpPr>
          <p:spPr bwMode="auto">
            <a:xfrm>
              <a:off x="3325" y="3503"/>
              <a:ext cx="1" cy="29"/>
            </a:xfrm>
            <a:prstGeom prst="line">
              <a:avLst/>
            </a:prstGeom>
            <a:noFill/>
            <a:ln w="14288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8" name="Oval 408"/>
            <p:cNvSpPr>
              <a:spLocks noChangeArrowheads="1"/>
            </p:cNvSpPr>
            <p:nvPr/>
          </p:nvSpPr>
          <p:spPr bwMode="auto">
            <a:xfrm>
              <a:off x="1470" y="3045"/>
              <a:ext cx="56" cy="58"/>
            </a:xfrm>
            <a:prstGeom prst="ellipse">
              <a:avLst/>
            </a:prstGeom>
            <a:solidFill>
              <a:srgbClr val="800000"/>
            </a:solidFill>
            <a:ln w="1428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9" name="Oval 409"/>
            <p:cNvSpPr>
              <a:spLocks noChangeArrowheads="1"/>
            </p:cNvSpPr>
            <p:nvPr/>
          </p:nvSpPr>
          <p:spPr bwMode="auto">
            <a:xfrm>
              <a:off x="1507" y="3162"/>
              <a:ext cx="56" cy="59"/>
            </a:xfrm>
            <a:prstGeom prst="ellipse">
              <a:avLst/>
            </a:prstGeom>
            <a:solidFill>
              <a:srgbClr val="800000"/>
            </a:solidFill>
            <a:ln w="1428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0" name="Oval 410"/>
            <p:cNvSpPr>
              <a:spLocks noChangeArrowheads="1"/>
            </p:cNvSpPr>
            <p:nvPr/>
          </p:nvSpPr>
          <p:spPr bwMode="auto">
            <a:xfrm>
              <a:off x="1545" y="3406"/>
              <a:ext cx="55" cy="59"/>
            </a:xfrm>
            <a:prstGeom prst="ellipse">
              <a:avLst/>
            </a:prstGeom>
            <a:solidFill>
              <a:srgbClr val="800000"/>
            </a:solidFill>
            <a:ln w="1428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1" name="Oval 411"/>
            <p:cNvSpPr>
              <a:spLocks noChangeArrowheads="1"/>
            </p:cNvSpPr>
            <p:nvPr/>
          </p:nvSpPr>
          <p:spPr bwMode="auto">
            <a:xfrm>
              <a:off x="1619" y="3620"/>
              <a:ext cx="56" cy="59"/>
            </a:xfrm>
            <a:prstGeom prst="ellipse">
              <a:avLst/>
            </a:prstGeom>
            <a:solidFill>
              <a:srgbClr val="800000"/>
            </a:solidFill>
            <a:ln w="1428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2" name="Oval 412"/>
            <p:cNvSpPr>
              <a:spLocks noChangeArrowheads="1"/>
            </p:cNvSpPr>
            <p:nvPr/>
          </p:nvSpPr>
          <p:spPr bwMode="auto">
            <a:xfrm>
              <a:off x="1778" y="3679"/>
              <a:ext cx="56" cy="57"/>
            </a:xfrm>
            <a:prstGeom prst="ellipse">
              <a:avLst/>
            </a:prstGeom>
            <a:solidFill>
              <a:srgbClr val="800000"/>
            </a:solidFill>
            <a:ln w="1428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3" name="Oval 413"/>
            <p:cNvSpPr>
              <a:spLocks noChangeArrowheads="1"/>
            </p:cNvSpPr>
            <p:nvPr/>
          </p:nvSpPr>
          <p:spPr bwMode="auto">
            <a:xfrm>
              <a:off x="1926" y="3620"/>
              <a:ext cx="57" cy="59"/>
            </a:xfrm>
            <a:prstGeom prst="ellipse">
              <a:avLst/>
            </a:prstGeom>
            <a:solidFill>
              <a:srgbClr val="800000"/>
            </a:solidFill>
            <a:ln w="1428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4" name="Oval 414"/>
            <p:cNvSpPr>
              <a:spLocks noChangeArrowheads="1"/>
            </p:cNvSpPr>
            <p:nvPr/>
          </p:nvSpPr>
          <p:spPr bwMode="auto">
            <a:xfrm>
              <a:off x="2076" y="3698"/>
              <a:ext cx="56" cy="58"/>
            </a:xfrm>
            <a:prstGeom prst="ellipse">
              <a:avLst/>
            </a:prstGeom>
            <a:solidFill>
              <a:srgbClr val="800000"/>
            </a:solidFill>
            <a:ln w="1428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5" name="Oval 415"/>
            <p:cNvSpPr>
              <a:spLocks noChangeArrowheads="1"/>
            </p:cNvSpPr>
            <p:nvPr/>
          </p:nvSpPr>
          <p:spPr bwMode="auto">
            <a:xfrm>
              <a:off x="3297" y="3610"/>
              <a:ext cx="56" cy="59"/>
            </a:xfrm>
            <a:prstGeom prst="ellipse">
              <a:avLst/>
            </a:prstGeom>
            <a:solidFill>
              <a:srgbClr val="800000"/>
            </a:solidFill>
            <a:ln w="14288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6" name="Rectangle 416"/>
            <p:cNvSpPr>
              <a:spLocks noChangeArrowheads="1"/>
            </p:cNvSpPr>
            <p:nvPr/>
          </p:nvSpPr>
          <p:spPr bwMode="auto">
            <a:xfrm>
              <a:off x="1461" y="3036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7" name="Line 417"/>
            <p:cNvSpPr>
              <a:spLocks noChangeShapeType="1"/>
            </p:cNvSpPr>
            <p:nvPr/>
          </p:nvSpPr>
          <p:spPr bwMode="auto">
            <a:xfrm flipV="1">
              <a:off x="1498" y="3045"/>
              <a:ext cx="1" cy="30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8" name="Line 418"/>
            <p:cNvSpPr>
              <a:spLocks noChangeShapeType="1"/>
            </p:cNvSpPr>
            <p:nvPr/>
          </p:nvSpPr>
          <p:spPr bwMode="auto">
            <a:xfrm>
              <a:off x="1498" y="3075"/>
              <a:ext cx="1" cy="28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9" name="Line 419"/>
            <p:cNvSpPr>
              <a:spLocks noChangeShapeType="1"/>
            </p:cNvSpPr>
            <p:nvPr/>
          </p:nvSpPr>
          <p:spPr bwMode="auto">
            <a:xfrm flipH="1">
              <a:off x="1470" y="3075"/>
              <a:ext cx="28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0" name="Line 420"/>
            <p:cNvSpPr>
              <a:spLocks noChangeShapeType="1"/>
            </p:cNvSpPr>
            <p:nvPr/>
          </p:nvSpPr>
          <p:spPr bwMode="auto">
            <a:xfrm>
              <a:off x="1498" y="3075"/>
              <a:ext cx="28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" name="Rectangle 421"/>
            <p:cNvSpPr>
              <a:spLocks noChangeArrowheads="1"/>
            </p:cNvSpPr>
            <p:nvPr/>
          </p:nvSpPr>
          <p:spPr bwMode="auto">
            <a:xfrm>
              <a:off x="1498" y="3309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2" name="Line 422"/>
            <p:cNvSpPr>
              <a:spLocks noChangeShapeType="1"/>
            </p:cNvSpPr>
            <p:nvPr/>
          </p:nvSpPr>
          <p:spPr bwMode="auto">
            <a:xfrm flipV="1">
              <a:off x="1535" y="3318"/>
              <a:ext cx="2" cy="29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3" name="Line 423"/>
            <p:cNvSpPr>
              <a:spLocks noChangeShapeType="1"/>
            </p:cNvSpPr>
            <p:nvPr/>
          </p:nvSpPr>
          <p:spPr bwMode="auto">
            <a:xfrm>
              <a:off x="1535" y="3347"/>
              <a:ext cx="2" cy="29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4" name="Line 424"/>
            <p:cNvSpPr>
              <a:spLocks noChangeShapeType="1"/>
            </p:cNvSpPr>
            <p:nvPr/>
          </p:nvSpPr>
          <p:spPr bwMode="auto">
            <a:xfrm flipH="1">
              <a:off x="1507" y="3347"/>
              <a:ext cx="28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5" name="Line 425"/>
            <p:cNvSpPr>
              <a:spLocks noChangeShapeType="1"/>
            </p:cNvSpPr>
            <p:nvPr/>
          </p:nvSpPr>
          <p:spPr bwMode="auto">
            <a:xfrm>
              <a:off x="1535" y="3347"/>
              <a:ext cx="28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6" name="Rectangle 426"/>
            <p:cNvSpPr>
              <a:spLocks noChangeArrowheads="1"/>
            </p:cNvSpPr>
            <p:nvPr/>
          </p:nvSpPr>
          <p:spPr bwMode="auto">
            <a:xfrm>
              <a:off x="1535" y="3503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7" name="Line 427"/>
            <p:cNvSpPr>
              <a:spLocks noChangeShapeType="1"/>
            </p:cNvSpPr>
            <p:nvPr/>
          </p:nvSpPr>
          <p:spPr bwMode="auto">
            <a:xfrm flipV="1">
              <a:off x="1572" y="3513"/>
              <a:ext cx="1" cy="28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8" name="Line 428"/>
            <p:cNvSpPr>
              <a:spLocks noChangeShapeType="1"/>
            </p:cNvSpPr>
            <p:nvPr/>
          </p:nvSpPr>
          <p:spPr bwMode="auto">
            <a:xfrm>
              <a:off x="1572" y="3541"/>
              <a:ext cx="1" cy="3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9" name="Line 429"/>
            <p:cNvSpPr>
              <a:spLocks noChangeShapeType="1"/>
            </p:cNvSpPr>
            <p:nvPr/>
          </p:nvSpPr>
          <p:spPr bwMode="auto">
            <a:xfrm flipH="1">
              <a:off x="1545" y="3541"/>
              <a:ext cx="27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" name="Line 430"/>
            <p:cNvSpPr>
              <a:spLocks noChangeShapeType="1"/>
            </p:cNvSpPr>
            <p:nvPr/>
          </p:nvSpPr>
          <p:spPr bwMode="auto">
            <a:xfrm>
              <a:off x="1572" y="3541"/>
              <a:ext cx="28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1" name="Rectangle 431"/>
            <p:cNvSpPr>
              <a:spLocks noChangeArrowheads="1"/>
            </p:cNvSpPr>
            <p:nvPr/>
          </p:nvSpPr>
          <p:spPr bwMode="auto">
            <a:xfrm>
              <a:off x="1610" y="3708"/>
              <a:ext cx="9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2" name="Line 432"/>
            <p:cNvSpPr>
              <a:spLocks noChangeShapeType="1"/>
            </p:cNvSpPr>
            <p:nvPr/>
          </p:nvSpPr>
          <p:spPr bwMode="auto">
            <a:xfrm flipV="1">
              <a:off x="1647" y="3717"/>
              <a:ext cx="2" cy="29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3" name="Line 433"/>
            <p:cNvSpPr>
              <a:spLocks noChangeShapeType="1"/>
            </p:cNvSpPr>
            <p:nvPr/>
          </p:nvSpPr>
          <p:spPr bwMode="auto">
            <a:xfrm>
              <a:off x="1647" y="3746"/>
              <a:ext cx="2" cy="30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4" name="Line 434"/>
            <p:cNvSpPr>
              <a:spLocks noChangeShapeType="1"/>
            </p:cNvSpPr>
            <p:nvPr/>
          </p:nvSpPr>
          <p:spPr bwMode="auto">
            <a:xfrm flipH="1">
              <a:off x="1619" y="3746"/>
              <a:ext cx="28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5" name="Line 435"/>
            <p:cNvSpPr>
              <a:spLocks noChangeShapeType="1"/>
            </p:cNvSpPr>
            <p:nvPr/>
          </p:nvSpPr>
          <p:spPr bwMode="auto">
            <a:xfrm>
              <a:off x="1647" y="3746"/>
              <a:ext cx="28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6" name="Rectangle 436"/>
            <p:cNvSpPr>
              <a:spLocks noChangeArrowheads="1"/>
            </p:cNvSpPr>
            <p:nvPr/>
          </p:nvSpPr>
          <p:spPr bwMode="auto">
            <a:xfrm>
              <a:off x="1768" y="3717"/>
              <a:ext cx="9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7" name="Line 437"/>
            <p:cNvSpPr>
              <a:spLocks noChangeShapeType="1"/>
            </p:cNvSpPr>
            <p:nvPr/>
          </p:nvSpPr>
          <p:spPr bwMode="auto">
            <a:xfrm flipV="1">
              <a:off x="1806" y="3727"/>
              <a:ext cx="1" cy="29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" name="Line 438"/>
            <p:cNvSpPr>
              <a:spLocks noChangeShapeType="1"/>
            </p:cNvSpPr>
            <p:nvPr/>
          </p:nvSpPr>
          <p:spPr bwMode="auto">
            <a:xfrm>
              <a:off x="1806" y="3756"/>
              <a:ext cx="1" cy="29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9" name="Line 439"/>
            <p:cNvSpPr>
              <a:spLocks noChangeShapeType="1"/>
            </p:cNvSpPr>
            <p:nvPr/>
          </p:nvSpPr>
          <p:spPr bwMode="auto">
            <a:xfrm flipH="1">
              <a:off x="1778" y="3756"/>
              <a:ext cx="28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0" name="Line 440"/>
            <p:cNvSpPr>
              <a:spLocks noChangeShapeType="1"/>
            </p:cNvSpPr>
            <p:nvPr/>
          </p:nvSpPr>
          <p:spPr bwMode="auto">
            <a:xfrm>
              <a:off x="1806" y="3756"/>
              <a:ext cx="28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1" name="Rectangle 441"/>
            <p:cNvSpPr>
              <a:spLocks noChangeArrowheads="1"/>
            </p:cNvSpPr>
            <p:nvPr/>
          </p:nvSpPr>
          <p:spPr bwMode="auto">
            <a:xfrm>
              <a:off x="1918" y="3698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62" name="Line 442"/>
            <p:cNvSpPr>
              <a:spLocks noChangeShapeType="1"/>
            </p:cNvSpPr>
            <p:nvPr/>
          </p:nvSpPr>
          <p:spPr bwMode="auto">
            <a:xfrm flipV="1">
              <a:off x="1954" y="3708"/>
              <a:ext cx="2" cy="28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3" name="Line 443"/>
            <p:cNvSpPr>
              <a:spLocks noChangeShapeType="1"/>
            </p:cNvSpPr>
            <p:nvPr/>
          </p:nvSpPr>
          <p:spPr bwMode="auto">
            <a:xfrm>
              <a:off x="1954" y="3736"/>
              <a:ext cx="2" cy="30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4" name="Line 444"/>
            <p:cNvSpPr>
              <a:spLocks noChangeShapeType="1"/>
            </p:cNvSpPr>
            <p:nvPr/>
          </p:nvSpPr>
          <p:spPr bwMode="auto">
            <a:xfrm flipH="1">
              <a:off x="1926" y="3736"/>
              <a:ext cx="28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5" name="Line 445"/>
            <p:cNvSpPr>
              <a:spLocks noChangeShapeType="1"/>
            </p:cNvSpPr>
            <p:nvPr/>
          </p:nvSpPr>
          <p:spPr bwMode="auto">
            <a:xfrm>
              <a:off x="1954" y="3736"/>
              <a:ext cx="29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6" name="Rectangle 446"/>
            <p:cNvSpPr>
              <a:spLocks noChangeArrowheads="1"/>
            </p:cNvSpPr>
            <p:nvPr/>
          </p:nvSpPr>
          <p:spPr bwMode="auto">
            <a:xfrm>
              <a:off x="2067" y="3727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67" name="Line 447"/>
            <p:cNvSpPr>
              <a:spLocks noChangeShapeType="1"/>
            </p:cNvSpPr>
            <p:nvPr/>
          </p:nvSpPr>
          <p:spPr bwMode="auto">
            <a:xfrm flipV="1">
              <a:off x="2104" y="3736"/>
              <a:ext cx="1" cy="30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8" name="Line 448"/>
            <p:cNvSpPr>
              <a:spLocks noChangeShapeType="1"/>
            </p:cNvSpPr>
            <p:nvPr/>
          </p:nvSpPr>
          <p:spPr bwMode="auto">
            <a:xfrm>
              <a:off x="2104" y="3766"/>
              <a:ext cx="1" cy="29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9" name="Line 449"/>
            <p:cNvSpPr>
              <a:spLocks noChangeShapeType="1"/>
            </p:cNvSpPr>
            <p:nvPr/>
          </p:nvSpPr>
          <p:spPr bwMode="auto">
            <a:xfrm flipH="1">
              <a:off x="2076" y="3766"/>
              <a:ext cx="28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0" name="Line 450"/>
            <p:cNvSpPr>
              <a:spLocks noChangeShapeType="1"/>
            </p:cNvSpPr>
            <p:nvPr/>
          </p:nvSpPr>
          <p:spPr bwMode="auto">
            <a:xfrm>
              <a:off x="2104" y="3766"/>
              <a:ext cx="28" cy="1"/>
            </a:xfrm>
            <a:prstGeom prst="line">
              <a:avLst/>
            </a:prstGeom>
            <a:noFill/>
            <a:ln w="14288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" name="Rectangle 451"/>
            <p:cNvSpPr>
              <a:spLocks noChangeArrowheads="1"/>
            </p:cNvSpPr>
            <p:nvPr/>
          </p:nvSpPr>
          <p:spPr bwMode="auto">
            <a:xfrm>
              <a:off x="1498" y="3064"/>
              <a:ext cx="37" cy="20"/>
            </a:xfrm>
            <a:prstGeom prst="rect">
              <a:avLst/>
            </a:prstGeom>
            <a:solidFill>
              <a:srgbClr val="0000FF"/>
            </a:solidFill>
            <a:ln w="1428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72" name="Rectangle 452"/>
            <p:cNvSpPr>
              <a:spLocks noChangeArrowheads="1"/>
            </p:cNvSpPr>
            <p:nvPr/>
          </p:nvSpPr>
          <p:spPr bwMode="auto">
            <a:xfrm>
              <a:off x="1535" y="3572"/>
              <a:ext cx="37" cy="19"/>
            </a:xfrm>
            <a:prstGeom prst="rect">
              <a:avLst/>
            </a:prstGeom>
            <a:solidFill>
              <a:srgbClr val="0000FF"/>
            </a:solidFill>
            <a:ln w="1428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73" name="Rectangle 453"/>
            <p:cNvSpPr>
              <a:spLocks noChangeArrowheads="1"/>
            </p:cNvSpPr>
            <p:nvPr/>
          </p:nvSpPr>
          <p:spPr bwMode="auto">
            <a:xfrm>
              <a:off x="1572" y="3776"/>
              <a:ext cx="38" cy="19"/>
            </a:xfrm>
            <a:prstGeom prst="rect">
              <a:avLst/>
            </a:prstGeom>
            <a:solidFill>
              <a:srgbClr val="0000FF"/>
            </a:solidFill>
            <a:ln w="1428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74" name="Rectangle 454"/>
            <p:cNvSpPr>
              <a:spLocks noChangeArrowheads="1"/>
            </p:cNvSpPr>
            <p:nvPr/>
          </p:nvSpPr>
          <p:spPr bwMode="auto">
            <a:xfrm>
              <a:off x="1647" y="3776"/>
              <a:ext cx="37" cy="19"/>
            </a:xfrm>
            <a:prstGeom prst="rect">
              <a:avLst/>
            </a:prstGeom>
            <a:solidFill>
              <a:srgbClr val="0000FF"/>
            </a:solidFill>
            <a:ln w="1428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75" name="Rectangle 455"/>
            <p:cNvSpPr>
              <a:spLocks noChangeArrowheads="1"/>
            </p:cNvSpPr>
            <p:nvPr/>
          </p:nvSpPr>
          <p:spPr bwMode="auto">
            <a:xfrm>
              <a:off x="1806" y="3784"/>
              <a:ext cx="36" cy="20"/>
            </a:xfrm>
            <a:prstGeom prst="rect">
              <a:avLst/>
            </a:prstGeom>
            <a:solidFill>
              <a:srgbClr val="0000FF"/>
            </a:solidFill>
            <a:ln w="1428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76" name="Rectangle 456"/>
            <p:cNvSpPr>
              <a:spLocks noChangeArrowheads="1"/>
            </p:cNvSpPr>
            <p:nvPr/>
          </p:nvSpPr>
          <p:spPr bwMode="auto">
            <a:xfrm>
              <a:off x="1954" y="3765"/>
              <a:ext cx="38" cy="19"/>
            </a:xfrm>
            <a:prstGeom prst="rect">
              <a:avLst/>
            </a:prstGeom>
            <a:solidFill>
              <a:srgbClr val="0000FF"/>
            </a:solidFill>
            <a:ln w="1428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77" name="Rectangle 457"/>
            <p:cNvSpPr>
              <a:spLocks noChangeArrowheads="1"/>
            </p:cNvSpPr>
            <p:nvPr/>
          </p:nvSpPr>
          <p:spPr bwMode="auto">
            <a:xfrm>
              <a:off x="2104" y="3804"/>
              <a:ext cx="37" cy="20"/>
            </a:xfrm>
            <a:prstGeom prst="rect">
              <a:avLst/>
            </a:prstGeom>
            <a:solidFill>
              <a:srgbClr val="0000FF"/>
            </a:solidFill>
            <a:ln w="1428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78" name="Rectangle 458"/>
            <p:cNvSpPr>
              <a:spLocks noChangeArrowheads="1"/>
            </p:cNvSpPr>
            <p:nvPr/>
          </p:nvSpPr>
          <p:spPr bwMode="auto">
            <a:xfrm>
              <a:off x="3325" y="3863"/>
              <a:ext cx="37" cy="2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79" name="Rectangle 459"/>
            <p:cNvSpPr>
              <a:spLocks noChangeArrowheads="1"/>
            </p:cNvSpPr>
            <p:nvPr/>
          </p:nvSpPr>
          <p:spPr bwMode="auto">
            <a:xfrm>
              <a:off x="1746" y="2432"/>
              <a:ext cx="142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 b="1" dirty="0" err="1" smtClean="0">
                  <a:solidFill>
                    <a:srgbClr val="000000"/>
                  </a:solidFill>
                </a:rPr>
                <a:t>Exponential</a:t>
              </a:r>
              <a:r>
                <a:rPr lang="fr-FR" altLang="fr-FR" sz="1600" b="1" dirty="0" smtClean="0">
                  <a:solidFill>
                    <a:srgbClr val="000000"/>
                  </a:solidFill>
                </a:rPr>
                <a:t> </a:t>
              </a:r>
              <a:r>
                <a:rPr lang="fr-FR" altLang="fr-FR" sz="1600" b="1" dirty="0" err="1" smtClean="0">
                  <a:solidFill>
                    <a:srgbClr val="000000"/>
                  </a:solidFill>
                </a:rPr>
                <a:t>growth</a:t>
              </a:r>
              <a:endParaRPr lang="fr-FR" altLang="fr-FR" sz="1600" b="1" dirty="0"/>
            </a:p>
          </p:txBody>
        </p:sp>
        <p:sp>
          <p:nvSpPr>
            <p:cNvPr id="480" name="Rectangle 460"/>
            <p:cNvSpPr>
              <a:spLocks noChangeArrowheads="1"/>
            </p:cNvSpPr>
            <p:nvPr/>
          </p:nvSpPr>
          <p:spPr bwMode="auto">
            <a:xfrm>
              <a:off x="1470" y="396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>
                  <a:solidFill>
                    <a:srgbClr val="000000"/>
                  </a:solidFill>
                </a:rPr>
                <a:t>0</a:t>
              </a:r>
              <a:endParaRPr lang="fr-FR" altLang="fr-FR" sz="1400"/>
            </a:p>
          </p:txBody>
        </p:sp>
        <p:sp>
          <p:nvSpPr>
            <p:cNvPr id="481" name="Rectangle 461"/>
            <p:cNvSpPr>
              <a:spLocks noChangeArrowheads="1"/>
            </p:cNvSpPr>
            <p:nvPr/>
          </p:nvSpPr>
          <p:spPr bwMode="auto">
            <a:xfrm>
              <a:off x="1852" y="396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>
                  <a:solidFill>
                    <a:srgbClr val="000000"/>
                  </a:solidFill>
                </a:rPr>
                <a:t>5</a:t>
              </a:r>
              <a:endParaRPr lang="fr-FR" altLang="fr-FR" sz="1400"/>
            </a:p>
          </p:txBody>
        </p:sp>
        <p:sp>
          <p:nvSpPr>
            <p:cNvPr id="482" name="Rectangle 462"/>
            <p:cNvSpPr>
              <a:spLocks noChangeArrowheads="1"/>
            </p:cNvSpPr>
            <p:nvPr/>
          </p:nvSpPr>
          <p:spPr bwMode="auto">
            <a:xfrm>
              <a:off x="2207" y="3960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>
                  <a:solidFill>
                    <a:srgbClr val="000000"/>
                  </a:solidFill>
                </a:rPr>
                <a:t>10</a:t>
              </a:r>
              <a:endParaRPr lang="fr-FR" altLang="fr-FR" sz="1400"/>
            </a:p>
          </p:txBody>
        </p:sp>
        <p:sp>
          <p:nvSpPr>
            <p:cNvPr id="483" name="Rectangle 463"/>
            <p:cNvSpPr>
              <a:spLocks noChangeArrowheads="1"/>
            </p:cNvSpPr>
            <p:nvPr/>
          </p:nvSpPr>
          <p:spPr bwMode="auto">
            <a:xfrm>
              <a:off x="2579" y="3960"/>
              <a:ext cx="1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>
                  <a:solidFill>
                    <a:srgbClr val="000000"/>
                  </a:solidFill>
                </a:rPr>
                <a:t>15</a:t>
              </a:r>
              <a:endParaRPr lang="fr-FR" altLang="fr-FR" sz="1400"/>
            </a:p>
          </p:txBody>
        </p:sp>
        <p:sp>
          <p:nvSpPr>
            <p:cNvPr id="484" name="Rectangle 464"/>
            <p:cNvSpPr>
              <a:spLocks noChangeArrowheads="1"/>
            </p:cNvSpPr>
            <p:nvPr/>
          </p:nvSpPr>
          <p:spPr bwMode="auto">
            <a:xfrm>
              <a:off x="2962" y="3960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>
                  <a:solidFill>
                    <a:srgbClr val="000000"/>
                  </a:solidFill>
                </a:rPr>
                <a:t>20</a:t>
              </a:r>
              <a:endParaRPr lang="fr-FR" altLang="fr-FR" sz="1400"/>
            </a:p>
          </p:txBody>
        </p:sp>
        <p:sp>
          <p:nvSpPr>
            <p:cNvPr id="485" name="Rectangle 465"/>
            <p:cNvSpPr>
              <a:spLocks noChangeArrowheads="1"/>
            </p:cNvSpPr>
            <p:nvPr/>
          </p:nvSpPr>
          <p:spPr bwMode="auto">
            <a:xfrm>
              <a:off x="3343" y="3960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>
                  <a:solidFill>
                    <a:srgbClr val="000000"/>
                  </a:solidFill>
                </a:rPr>
                <a:t>25</a:t>
              </a:r>
              <a:endParaRPr lang="fr-FR" altLang="fr-FR" sz="1400"/>
            </a:p>
          </p:txBody>
        </p:sp>
        <p:sp>
          <p:nvSpPr>
            <p:cNvPr id="486" name="Rectangle 466"/>
            <p:cNvSpPr>
              <a:spLocks noChangeArrowheads="1"/>
            </p:cNvSpPr>
            <p:nvPr/>
          </p:nvSpPr>
          <p:spPr bwMode="auto">
            <a:xfrm>
              <a:off x="2254" y="4113"/>
              <a:ext cx="41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dirty="0" smtClean="0">
                  <a:solidFill>
                    <a:srgbClr val="000000"/>
                  </a:solidFill>
                </a:rPr>
                <a:t>Time </a:t>
              </a:r>
              <a:r>
                <a:rPr lang="fr-FR" altLang="fr-FR" sz="1400" dirty="0">
                  <a:solidFill>
                    <a:srgbClr val="000000"/>
                  </a:solidFill>
                </a:rPr>
                <a:t>(h)</a:t>
              </a:r>
              <a:endParaRPr lang="fr-FR" altLang="fr-FR" sz="1400" dirty="0"/>
            </a:p>
          </p:txBody>
        </p:sp>
        <p:grpSp>
          <p:nvGrpSpPr>
            <p:cNvPr id="487" name="Group 479"/>
            <p:cNvGrpSpPr>
              <a:grpSpLocks/>
            </p:cNvGrpSpPr>
            <p:nvPr/>
          </p:nvGrpSpPr>
          <p:grpSpPr bwMode="auto">
            <a:xfrm>
              <a:off x="1202" y="2557"/>
              <a:ext cx="320" cy="1411"/>
              <a:chOff x="319" y="482"/>
              <a:chExt cx="320" cy="1391"/>
            </a:xfrm>
          </p:grpSpPr>
          <p:sp>
            <p:nvSpPr>
              <p:cNvPr id="488" name="Text Box 480"/>
              <p:cNvSpPr txBox="1">
                <a:spLocks noChangeArrowheads="1"/>
              </p:cNvSpPr>
              <p:nvPr/>
            </p:nvSpPr>
            <p:spPr bwMode="auto">
              <a:xfrm>
                <a:off x="420" y="656"/>
                <a:ext cx="116" cy="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fr-FR" altLang="fr-FR" sz="1400" baseline="30000"/>
              </a:p>
            </p:txBody>
          </p:sp>
          <p:grpSp>
            <p:nvGrpSpPr>
              <p:cNvPr id="489" name="Group 481"/>
              <p:cNvGrpSpPr>
                <a:grpSpLocks/>
              </p:cNvGrpSpPr>
              <p:nvPr/>
            </p:nvGrpSpPr>
            <p:grpSpPr bwMode="auto">
              <a:xfrm>
                <a:off x="319" y="482"/>
                <a:ext cx="320" cy="1391"/>
                <a:chOff x="319" y="482"/>
                <a:chExt cx="320" cy="1391"/>
              </a:xfrm>
            </p:grpSpPr>
            <p:sp>
              <p:nvSpPr>
                <p:cNvPr id="490" name="Text Box 482"/>
                <p:cNvSpPr txBox="1">
                  <a:spLocks noChangeArrowheads="1"/>
                </p:cNvSpPr>
                <p:nvPr/>
              </p:nvSpPr>
              <p:spPr bwMode="auto">
                <a:xfrm>
                  <a:off x="338" y="768"/>
                  <a:ext cx="280" cy="1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400"/>
                    <a:t>10</a:t>
                  </a:r>
                  <a:r>
                    <a:rPr lang="fr-FR" altLang="fr-FR" sz="1400" baseline="30000"/>
                    <a:t>8</a:t>
                  </a:r>
                </a:p>
              </p:txBody>
            </p:sp>
            <p:sp>
              <p:nvSpPr>
                <p:cNvPr id="491" name="Text Box 483"/>
                <p:cNvSpPr txBox="1">
                  <a:spLocks noChangeArrowheads="1"/>
                </p:cNvSpPr>
                <p:nvPr/>
              </p:nvSpPr>
              <p:spPr bwMode="auto">
                <a:xfrm>
                  <a:off x="420" y="955"/>
                  <a:ext cx="116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fr-FR" altLang="fr-FR" sz="1400" baseline="30000"/>
                </a:p>
              </p:txBody>
            </p:sp>
            <p:sp>
              <p:nvSpPr>
                <p:cNvPr id="492" name="Text Box 484"/>
                <p:cNvSpPr txBox="1">
                  <a:spLocks noChangeArrowheads="1"/>
                </p:cNvSpPr>
                <p:nvPr/>
              </p:nvSpPr>
              <p:spPr bwMode="auto">
                <a:xfrm>
                  <a:off x="338" y="1370"/>
                  <a:ext cx="280" cy="1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400"/>
                    <a:t>10</a:t>
                  </a:r>
                  <a:r>
                    <a:rPr lang="fr-FR" altLang="fr-FR" sz="1400" baseline="30000"/>
                    <a:t>4</a:t>
                  </a:r>
                </a:p>
              </p:txBody>
            </p:sp>
            <p:sp>
              <p:nvSpPr>
                <p:cNvPr id="493" name="Text Box 485"/>
                <p:cNvSpPr txBox="1">
                  <a:spLocks noChangeArrowheads="1"/>
                </p:cNvSpPr>
                <p:nvPr/>
              </p:nvSpPr>
              <p:spPr bwMode="auto">
                <a:xfrm>
                  <a:off x="420" y="1559"/>
                  <a:ext cx="116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fr-FR" altLang="fr-FR" sz="1400" baseline="30000"/>
                </a:p>
              </p:txBody>
            </p:sp>
            <p:sp>
              <p:nvSpPr>
                <p:cNvPr id="494" name="Text Box 486"/>
                <p:cNvSpPr txBox="1">
                  <a:spLocks noChangeArrowheads="1"/>
                </p:cNvSpPr>
                <p:nvPr/>
              </p:nvSpPr>
              <p:spPr bwMode="auto">
                <a:xfrm>
                  <a:off x="331" y="1684"/>
                  <a:ext cx="295" cy="1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400"/>
                    <a:t>10</a:t>
                  </a:r>
                  <a:r>
                    <a:rPr lang="fr-FR" altLang="fr-FR" sz="1400" baseline="30000"/>
                    <a:t>2</a:t>
                  </a:r>
                </a:p>
              </p:txBody>
            </p:sp>
            <p:sp>
              <p:nvSpPr>
                <p:cNvPr id="495" name="Text Box 487"/>
                <p:cNvSpPr txBox="1">
                  <a:spLocks noChangeArrowheads="1"/>
                </p:cNvSpPr>
                <p:nvPr/>
              </p:nvSpPr>
              <p:spPr bwMode="auto">
                <a:xfrm>
                  <a:off x="338" y="1069"/>
                  <a:ext cx="280" cy="1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400"/>
                    <a:t>10</a:t>
                  </a:r>
                  <a:r>
                    <a:rPr lang="fr-FR" altLang="fr-FR" sz="1400" baseline="30000"/>
                    <a:t>6</a:t>
                  </a:r>
                </a:p>
              </p:txBody>
            </p:sp>
            <p:sp>
              <p:nvSpPr>
                <p:cNvPr id="496" name="Text Box 488"/>
                <p:cNvSpPr txBox="1">
                  <a:spLocks noChangeArrowheads="1"/>
                </p:cNvSpPr>
                <p:nvPr/>
              </p:nvSpPr>
              <p:spPr bwMode="auto">
                <a:xfrm>
                  <a:off x="338" y="1219"/>
                  <a:ext cx="28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fr-FR" altLang="fr-FR" sz="1400" baseline="30000"/>
                </a:p>
              </p:txBody>
            </p:sp>
            <p:sp>
              <p:nvSpPr>
                <p:cNvPr id="497" name="Text Box 489"/>
                <p:cNvSpPr txBox="1">
                  <a:spLocks noChangeArrowheads="1"/>
                </p:cNvSpPr>
                <p:nvPr/>
              </p:nvSpPr>
              <p:spPr bwMode="auto">
                <a:xfrm>
                  <a:off x="319" y="482"/>
                  <a:ext cx="320" cy="1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400"/>
                    <a:t>10</a:t>
                  </a:r>
                  <a:r>
                    <a:rPr lang="fr-FR" altLang="fr-FR" sz="1400" baseline="30000"/>
                    <a:t>10</a:t>
                  </a:r>
                </a:p>
              </p:txBody>
            </p:sp>
          </p:grpSp>
        </p:grpSp>
      </p:grpSp>
      <p:sp>
        <p:nvSpPr>
          <p:cNvPr id="5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0474" y="215904"/>
            <a:ext cx="8953500" cy="655117"/>
          </a:xfrm>
          <a:noFill/>
          <a:ln w="25400" cap="flat">
            <a:solidFill>
              <a:srgbClr val="FE9B03"/>
            </a:solidFill>
            <a:miter lim="800000"/>
            <a:headEnd/>
            <a:tailEnd/>
          </a:ln>
          <a:extLst/>
        </p:spPr>
        <p:txBody>
          <a:bodyPr lIns="76200" tIns="46038" rIns="76200" bIns="46038"/>
          <a:lstStyle/>
          <a:p>
            <a:pPr eaLnBrk="1" hangingPunct="1">
              <a:lnSpc>
                <a:spcPct val="110000"/>
              </a:lnSpc>
            </a:pPr>
            <a:r>
              <a:rPr lang="fi-FI" altLang="fr-FR" sz="3600" dirty="0" smtClean="0">
                <a:solidFill>
                  <a:srgbClr val="C00000"/>
                </a:solidFill>
              </a:rPr>
              <a:t>Time-kill curves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985828" y="1637303"/>
            <a:ext cx="451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Influence of the </a:t>
            </a:r>
            <a:r>
              <a:rPr lang="fr-FR" b="1" dirty="0" err="1" smtClean="0"/>
              <a:t>growth</a:t>
            </a:r>
            <a:r>
              <a:rPr lang="fr-FR" b="1" dirty="0" smtClean="0"/>
              <a:t> rate on the </a:t>
            </a:r>
            <a:r>
              <a:rPr lang="fr-FR" b="1" dirty="0" err="1" smtClean="0"/>
              <a:t>bactericidal</a:t>
            </a:r>
            <a:r>
              <a:rPr lang="fr-FR" b="1" dirty="0" smtClean="0"/>
              <a:t> rate 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308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74935" y="2255005"/>
            <a:ext cx="4326073" cy="1919421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altLang="fr-FR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PK/PD </a:t>
            </a:r>
            <a:r>
              <a:rPr lang="fr-FR" altLang="fr-FR" sz="32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fr-FR" altLang="fr-FR" sz="32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3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fr-FR" sz="3200" b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endParaRPr lang="fr-FR" altLang="fr-FR" sz="28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927" y="1256129"/>
            <a:ext cx="3290484" cy="523068"/>
          </a:xfrm>
        </p:spPr>
        <p:txBody>
          <a:bodyPr/>
          <a:lstStyle/>
          <a:p>
            <a:r>
              <a:rPr lang="fr-FR" sz="2400" dirty="0" smtClean="0"/>
              <a:t>PK/PD indices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7338447" y="170222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PD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4284" y="177919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PK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1139125" y="2167022"/>
            <a:ext cx="18189" cy="21279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099616" y="4294942"/>
            <a:ext cx="26587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 rot="-5400000">
            <a:off x="23707" y="3237696"/>
            <a:ext cx="18678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200" dirty="0" smtClean="0"/>
              <a:t>Plasma concentrations</a:t>
            </a:r>
            <a:endParaRPr lang="en-US" altLang="fr-FR" sz="1200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279530" y="4294942"/>
            <a:ext cx="10366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200" dirty="0"/>
              <a:t>Time</a:t>
            </a:r>
          </a:p>
        </p:txBody>
      </p:sp>
      <p:sp>
        <p:nvSpPr>
          <p:cNvPr id="26" name="Forme libre 25"/>
          <p:cNvSpPr/>
          <p:nvPr/>
        </p:nvSpPr>
        <p:spPr bwMode="auto">
          <a:xfrm>
            <a:off x="1157314" y="2916620"/>
            <a:ext cx="2301499" cy="1359829"/>
          </a:xfrm>
          <a:custGeom>
            <a:avLst/>
            <a:gdLst>
              <a:gd name="connsiteX0" fmla="*/ 0 w 2301499"/>
              <a:gd name="connsiteY0" fmla="*/ 1352080 h 1359829"/>
              <a:gd name="connsiteX1" fmla="*/ 325465 w 2301499"/>
              <a:gd name="connsiteY1" fmla="*/ 11477 h 1359829"/>
              <a:gd name="connsiteX2" fmla="*/ 1038387 w 2301499"/>
              <a:gd name="connsiteY2" fmla="*/ 739897 h 1359829"/>
              <a:gd name="connsiteX3" fmla="*/ 2301499 w 2301499"/>
              <a:gd name="connsiteY3" fmla="*/ 1359829 h 135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499" h="1359829">
                <a:moveTo>
                  <a:pt x="0" y="1352080"/>
                </a:moveTo>
                <a:cubicBezTo>
                  <a:pt x="76200" y="732793"/>
                  <a:pt x="152401" y="113507"/>
                  <a:pt x="325465" y="11477"/>
                </a:cubicBezTo>
                <a:cubicBezTo>
                  <a:pt x="498529" y="-90553"/>
                  <a:pt x="709048" y="515172"/>
                  <a:pt x="1038387" y="739897"/>
                </a:cubicBezTo>
                <a:cubicBezTo>
                  <a:pt x="1367726" y="964622"/>
                  <a:pt x="1834612" y="1162225"/>
                  <a:pt x="2301499" y="135982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316167" y="2578729"/>
            <a:ext cx="998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AUC </a:t>
            </a:r>
          </a:p>
          <a:p>
            <a:r>
              <a:rPr lang="fr-FR" dirty="0" err="1" smtClean="0"/>
              <a:t>Cmax</a:t>
            </a:r>
            <a:endParaRPr lang="fr-FR" dirty="0" smtClean="0"/>
          </a:p>
          <a:p>
            <a:r>
              <a:rPr lang="fr-FR" dirty="0" smtClean="0"/>
              <a:t>T&gt;</a:t>
            </a:r>
            <a:r>
              <a:rPr lang="fr-FR" dirty="0" err="1" smtClean="0"/>
              <a:t>Conc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607550" y="284109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summarize</a:t>
            </a:r>
            <a:r>
              <a:rPr lang="fr-FR" dirty="0"/>
              <a:t> by</a:t>
            </a:r>
          </a:p>
        </p:txBody>
      </p:sp>
      <p:sp>
        <p:nvSpPr>
          <p:cNvPr id="29" name="Accolade ouvrante 28"/>
          <p:cNvSpPr/>
          <p:nvPr/>
        </p:nvSpPr>
        <p:spPr bwMode="auto">
          <a:xfrm>
            <a:off x="4144508" y="2564100"/>
            <a:ext cx="171659" cy="92333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935386" y="2841099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summarize</a:t>
            </a:r>
            <a:r>
              <a:rPr lang="fr-FR" dirty="0"/>
              <a:t> </a:t>
            </a:r>
            <a:r>
              <a:rPr lang="fr-FR" dirty="0" smtClean="0"/>
              <a:t>by MIC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 bwMode="auto">
          <a:xfrm>
            <a:off x="4906172" y="3707796"/>
            <a:ext cx="817972" cy="9283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/>
          <p:cNvCxnSpPr/>
          <p:nvPr/>
        </p:nvCxnSpPr>
        <p:spPr bwMode="auto">
          <a:xfrm flipH="1">
            <a:off x="7373295" y="3502059"/>
            <a:ext cx="713065" cy="10771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ZoneTexte 37"/>
          <p:cNvSpPr txBox="1"/>
          <p:nvPr/>
        </p:nvSpPr>
        <p:spPr>
          <a:xfrm>
            <a:off x="4906172" y="478807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One value for the PK/PD indice</a:t>
            </a:r>
            <a:endParaRPr lang="fr-FR" dirty="0"/>
          </a:p>
        </p:txBody>
      </p:sp>
      <p:cxnSp>
        <p:nvCxnSpPr>
          <p:cNvPr id="40" name="Connecteur droit avec flèche 39"/>
          <p:cNvCxnSpPr/>
          <p:nvPr/>
        </p:nvCxnSpPr>
        <p:spPr bwMode="auto">
          <a:xfrm>
            <a:off x="6610027" y="5331417"/>
            <a:ext cx="15498" cy="66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ZoneTexte 40"/>
          <p:cNvSpPr txBox="1"/>
          <p:nvPr/>
        </p:nvSpPr>
        <p:spPr>
          <a:xfrm>
            <a:off x="4007270" y="6149582"/>
            <a:ext cx="550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Comparison</a:t>
            </a:r>
            <a:r>
              <a:rPr lang="fr-FR" dirty="0" smtClean="0"/>
              <a:t> to the </a:t>
            </a:r>
            <a:r>
              <a:rPr lang="fr-FR" dirty="0" err="1" smtClean="0"/>
              <a:t>targeted</a:t>
            </a:r>
            <a:r>
              <a:rPr lang="fr-FR" dirty="0" smtClean="0"/>
              <a:t> value </a:t>
            </a:r>
            <a:r>
              <a:rPr lang="fr-FR" dirty="0" err="1" smtClean="0"/>
              <a:t>predicting</a:t>
            </a:r>
            <a:r>
              <a:rPr lang="fr-FR" dirty="0" smtClean="0"/>
              <a:t> </a:t>
            </a:r>
            <a:r>
              <a:rPr lang="fr-FR" dirty="0" err="1" smtClean="0"/>
              <a:t>efficacy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7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880888" y="81882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PD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59043" y="97328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PK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1053884" y="1361110"/>
            <a:ext cx="18189" cy="21279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014375" y="3489030"/>
            <a:ext cx="26587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 rot="-5400000">
            <a:off x="-61534" y="2431784"/>
            <a:ext cx="18678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200" dirty="0" smtClean="0"/>
              <a:t>Plasma concentrations</a:t>
            </a:r>
            <a:endParaRPr lang="en-US" altLang="fr-FR" sz="1200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194289" y="3489030"/>
            <a:ext cx="10366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200" dirty="0"/>
              <a:t>Time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7973" y="3788086"/>
            <a:ext cx="440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Concentrations over time are </a:t>
            </a:r>
            <a:r>
              <a:rPr lang="fr-FR" sz="1400" dirty="0" err="1" smtClean="0"/>
              <a:t>described</a:t>
            </a:r>
            <a:r>
              <a:rPr lang="fr-FR" sz="1400" dirty="0" smtClean="0"/>
              <a:t> by </a:t>
            </a:r>
            <a:r>
              <a:rPr lang="fr-FR" sz="1400" dirty="0" err="1" smtClean="0"/>
              <a:t>differential</a:t>
            </a:r>
            <a:r>
              <a:rPr lang="fr-FR" sz="1400" dirty="0" smtClean="0"/>
              <a:t> </a:t>
            </a:r>
            <a:r>
              <a:rPr lang="fr-FR" sz="1400" dirty="0" err="1" smtClean="0"/>
              <a:t>equation</a:t>
            </a:r>
            <a:r>
              <a:rPr lang="fr-FR" sz="1400" dirty="0" err="1"/>
              <a:t>s</a:t>
            </a:r>
            <a:endParaRPr lang="fr-FR" sz="1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75" y="4371673"/>
            <a:ext cx="1816972" cy="871556"/>
          </a:xfrm>
          <a:prstGeom prst="rect">
            <a:avLst/>
          </a:prstGeom>
        </p:spPr>
      </p:pic>
      <p:sp>
        <p:nvSpPr>
          <p:cNvPr id="23" name="Forme libre 22"/>
          <p:cNvSpPr/>
          <p:nvPr/>
        </p:nvSpPr>
        <p:spPr bwMode="auto">
          <a:xfrm>
            <a:off x="1072073" y="2110708"/>
            <a:ext cx="2301499" cy="1359829"/>
          </a:xfrm>
          <a:custGeom>
            <a:avLst/>
            <a:gdLst>
              <a:gd name="connsiteX0" fmla="*/ 0 w 2301499"/>
              <a:gd name="connsiteY0" fmla="*/ 1352080 h 1359829"/>
              <a:gd name="connsiteX1" fmla="*/ 325465 w 2301499"/>
              <a:gd name="connsiteY1" fmla="*/ 11477 h 1359829"/>
              <a:gd name="connsiteX2" fmla="*/ 1038387 w 2301499"/>
              <a:gd name="connsiteY2" fmla="*/ 739897 h 1359829"/>
              <a:gd name="connsiteX3" fmla="*/ 2301499 w 2301499"/>
              <a:gd name="connsiteY3" fmla="*/ 1359829 h 135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499" h="1359829">
                <a:moveTo>
                  <a:pt x="0" y="1352080"/>
                </a:moveTo>
                <a:cubicBezTo>
                  <a:pt x="76200" y="732793"/>
                  <a:pt x="152401" y="113507"/>
                  <a:pt x="325465" y="11477"/>
                </a:cubicBezTo>
                <a:cubicBezTo>
                  <a:pt x="498529" y="-90553"/>
                  <a:pt x="709048" y="515172"/>
                  <a:pt x="1038387" y="739897"/>
                </a:cubicBezTo>
                <a:cubicBezTo>
                  <a:pt x="1367726" y="964622"/>
                  <a:pt x="1834612" y="1162225"/>
                  <a:pt x="2301499" y="135982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43" y="1626579"/>
            <a:ext cx="2169197" cy="1328216"/>
          </a:xfrm>
          <a:prstGeom prst="rect">
            <a:avLst/>
          </a:prstGeom>
        </p:spPr>
      </p:pic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6663740" y="1337279"/>
            <a:ext cx="18189" cy="21279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6624231" y="3465199"/>
            <a:ext cx="26587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 rot="-5400000">
            <a:off x="5791981" y="2407953"/>
            <a:ext cx="13805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200" dirty="0" smtClean="0"/>
              <a:t>Bacterial counts</a:t>
            </a:r>
            <a:endParaRPr lang="en-US" altLang="fr-FR" sz="1200" dirty="0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8483298" y="3446706"/>
            <a:ext cx="13392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200" dirty="0" smtClean="0"/>
              <a:t>time</a:t>
            </a:r>
            <a:endParaRPr lang="en-US" altLang="fr-FR" sz="1200" dirty="0"/>
          </a:p>
        </p:txBody>
      </p:sp>
      <p:sp>
        <p:nvSpPr>
          <p:cNvPr id="39" name="ZoneTexte 38"/>
          <p:cNvSpPr txBox="1"/>
          <p:nvPr/>
        </p:nvSpPr>
        <p:spPr>
          <a:xfrm>
            <a:off x="6410841" y="3737504"/>
            <a:ext cx="363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The </a:t>
            </a:r>
            <a:r>
              <a:rPr lang="fr-FR" sz="1400" dirty="0" err="1" smtClean="0"/>
              <a:t>evolution</a:t>
            </a:r>
            <a:r>
              <a:rPr lang="fr-FR" sz="1400" dirty="0" smtClean="0"/>
              <a:t> of </a:t>
            </a:r>
            <a:r>
              <a:rPr lang="fr-FR" sz="1400" dirty="0" err="1" smtClean="0"/>
              <a:t>bacterial</a:t>
            </a:r>
            <a:r>
              <a:rPr lang="fr-FR" sz="1400" dirty="0" smtClean="0"/>
              <a:t> </a:t>
            </a:r>
            <a:r>
              <a:rPr lang="fr-FR" sz="1400" dirty="0" err="1" smtClean="0"/>
              <a:t>counts</a:t>
            </a:r>
            <a:r>
              <a:rPr lang="fr-FR" sz="1400" dirty="0" smtClean="0"/>
              <a:t> over time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also</a:t>
            </a:r>
            <a:r>
              <a:rPr lang="fr-FR" sz="1400" dirty="0" smtClean="0"/>
              <a:t> </a:t>
            </a:r>
            <a:r>
              <a:rPr lang="fr-FR" sz="1400" dirty="0" err="1" smtClean="0"/>
              <a:t>described</a:t>
            </a:r>
            <a:r>
              <a:rPr lang="fr-FR" sz="1400" dirty="0" smtClean="0"/>
              <a:t> by </a:t>
            </a:r>
            <a:r>
              <a:rPr lang="fr-FR" sz="1400" dirty="0" err="1" smtClean="0"/>
              <a:t>equation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19" name="Forme libre 18"/>
          <p:cNvSpPr/>
          <p:nvPr/>
        </p:nvSpPr>
        <p:spPr bwMode="auto">
          <a:xfrm>
            <a:off x="6687519" y="2084522"/>
            <a:ext cx="2448732" cy="914400"/>
          </a:xfrm>
          <a:custGeom>
            <a:avLst/>
            <a:gdLst>
              <a:gd name="connsiteX0" fmla="*/ 0 w 2448732"/>
              <a:gd name="connsiteY0" fmla="*/ 0 h 914400"/>
              <a:gd name="connsiteX1" fmla="*/ 441701 w 2448732"/>
              <a:gd name="connsiteY1" fmla="*/ 720671 h 914400"/>
              <a:gd name="connsiteX2" fmla="*/ 2448732 w 244873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8732" h="914400">
                <a:moveTo>
                  <a:pt x="0" y="0"/>
                </a:moveTo>
                <a:cubicBezTo>
                  <a:pt x="16789" y="284135"/>
                  <a:pt x="33579" y="568271"/>
                  <a:pt x="441701" y="720671"/>
                </a:cubicBezTo>
                <a:cubicBezTo>
                  <a:pt x="849823" y="873071"/>
                  <a:pt x="1649277" y="893735"/>
                  <a:pt x="2448732" y="9144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Forme libre 19"/>
          <p:cNvSpPr/>
          <p:nvPr/>
        </p:nvSpPr>
        <p:spPr bwMode="auto">
          <a:xfrm>
            <a:off x="6664271" y="1609301"/>
            <a:ext cx="2502976" cy="490719"/>
          </a:xfrm>
          <a:custGeom>
            <a:avLst/>
            <a:gdLst>
              <a:gd name="connsiteX0" fmla="*/ 0 w 2502976"/>
              <a:gd name="connsiteY0" fmla="*/ 490719 h 490719"/>
              <a:gd name="connsiteX1" fmla="*/ 565688 w 2502976"/>
              <a:gd name="connsiteY1" fmla="*/ 56767 h 490719"/>
              <a:gd name="connsiteX2" fmla="*/ 2502976 w 2502976"/>
              <a:gd name="connsiteY2" fmla="*/ 18021 h 49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2976" h="490719">
                <a:moveTo>
                  <a:pt x="0" y="490719"/>
                </a:moveTo>
                <a:cubicBezTo>
                  <a:pt x="74262" y="313134"/>
                  <a:pt x="148525" y="135550"/>
                  <a:pt x="565688" y="56767"/>
                </a:cubicBezTo>
                <a:cubicBezTo>
                  <a:pt x="982851" y="-22016"/>
                  <a:pt x="1742913" y="-1998"/>
                  <a:pt x="2502976" y="1802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Forme libre 20"/>
          <p:cNvSpPr/>
          <p:nvPr/>
        </p:nvSpPr>
        <p:spPr bwMode="auto">
          <a:xfrm>
            <a:off x="6695268" y="2045776"/>
            <a:ext cx="2471979" cy="503695"/>
          </a:xfrm>
          <a:custGeom>
            <a:avLst/>
            <a:gdLst>
              <a:gd name="connsiteX0" fmla="*/ 0 w 2471979"/>
              <a:gd name="connsiteY0" fmla="*/ 0 h 503695"/>
              <a:gd name="connsiteX1" fmla="*/ 2471979 w 2471979"/>
              <a:gd name="connsiteY1" fmla="*/ 503695 h 50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1979" h="503695">
                <a:moveTo>
                  <a:pt x="0" y="0"/>
                </a:moveTo>
                <a:lnTo>
                  <a:pt x="2471979" y="50369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47" y="1589918"/>
            <a:ext cx="1188053" cy="120807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08" y="4645587"/>
            <a:ext cx="2262639" cy="56065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12" y="5348064"/>
            <a:ext cx="981145" cy="42716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 bwMode="auto">
          <a:xfrm>
            <a:off x="4618828" y="2110708"/>
            <a:ext cx="348712" cy="4310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098947" y="2298436"/>
            <a:ext cx="122545" cy="1343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31507" y="2284034"/>
            <a:ext cx="6022322" cy="1919421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altLang="fr-FR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PK/PD </a:t>
            </a:r>
            <a:r>
              <a:rPr lang="fr-FR" altLang="fr-FR" sz="32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fr-FR" altLang="fr-FR" sz="32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32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fr-FR" sz="3200" b="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fr-FR" altLang="fr-FR" sz="3200" b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altLang="fr-FR" sz="3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200" b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fr-FR" altLang="fr-FR" sz="28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" name="Groupe 1279"/>
          <p:cNvGrpSpPr/>
          <p:nvPr/>
        </p:nvGrpSpPr>
        <p:grpSpPr>
          <a:xfrm>
            <a:off x="2903650" y="3290113"/>
            <a:ext cx="2373940" cy="2027797"/>
            <a:chOff x="5695594" y="2586121"/>
            <a:chExt cx="2813557" cy="2403315"/>
          </a:xfrm>
        </p:grpSpPr>
        <p:cxnSp>
          <p:nvCxnSpPr>
            <p:cNvPr id="11" name="Connecteur droit avec flèche 10"/>
            <p:cNvCxnSpPr/>
            <p:nvPr/>
          </p:nvCxnSpPr>
          <p:spPr>
            <a:xfrm flipH="1" flipV="1">
              <a:off x="6078944" y="2586121"/>
              <a:ext cx="4793" cy="19671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6078944" y="4553221"/>
              <a:ext cx="22110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 rot="16200000">
              <a:off x="5078902" y="3312401"/>
              <a:ext cx="1598158" cy="36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concentrations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773527" y="4551709"/>
              <a:ext cx="735624" cy="437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time</a:t>
              </a:r>
              <a:endParaRPr lang="fr-FR" dirty="0"/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6078944" y="3246139"/>
              <a:ext cx="207924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6078944" y="3652921"/>
              <a:ext cx="2079242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3" name="Group 317"/>
          <p:cNvGrpSpPr>
            <a:grpSpLocks/>
          </p:cNvGrpSpPr>
          <p:nvPr/>
        </p:nvGrpSpPr>
        <p:grpSpPr bwMode="auto">
          <a:xfrm>
            <a:off x="1281621" y="4609971"/>
            <a:ext cx="100819" cy="1087413"/>
            <a:chOff x="3222" y="1371"/>
            <a:chExt cx="184" cy="1835"/>
          </a:xfrm>
        </p:grpSpPr>
        <p:sp>
          <p:nvSpPr>
            <p:cNvPr id="914" name="Freeform 318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623 h 649"/>
                <a:gd name="T4" fmla="*/ 34 w 69"/>
                <a:gd name="T5" fmla="*/ 649 h 649"/>
                <a:gd name="T6" fmla="*/ 69 w 69"/>
                <a:gd name="T7" fmla="*/ 623 h 649"/>
                <a:gd name="T8" fmla="*/ 69 w 69"/>
                <a:gd name="T9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DA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5" name="Freeform 319"/>
            <p:cNvSpPr>
              <a:spLocks/>
            </p:cNvSpPr>
            <p:nvPr/>
          </p:nvSpPr>
          <p:spPr bwMode="auto">
            <a:xfrm>
              <a:off x="3228" y="2261"/>
              <a:ext cx="173" cy="945"/>
            </a:xfrm>
            <a:custGeom>
              <a:avLst/>
              <a:gdLst>
                <a:gd name="T0" fmla="*/ 34 w 69"/>
                <a:gd name="T1" fmla="*/ 354 h 354"/>
                <a:gd name="T2" fmla="*/ 69 w 69"/>
                <a:gd name="T3" fmla="*/ 328 h 354"/>
                <a:gd name="T4" fmla="*/ 69 w 69"/>
                <a:gd name="T5" fmla="*/ 1 h 354"/>
                <a:gd name="T6" fmla="*/ 34 w 69"/>
                <a:gd name="T7" fmla="*/ 3 h 354"/>
                <a:gd name="T8" fmla="*/ 0 w 69"/>
                <a:gd name="T9" fmla="*/ 0 h 354"/>
                <a:gd name="T10" fmla="*/ 0 w 69"/>
                <a:gd name="T11" fmla="*/ 328 h 354"/>
                <a:gd name="T12" fmla="*/ 34 w 69"/>
                <a:gd name="T13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54">
                  <a:moveTo>
                    <a:pt x="34" y="354"/>
                  </a:moveTo>
                  <a:cubicBezTo>
                    <a:pt x="54" y="354"/>
                    <a:pt x="69" y="347"/>
                    <a:pt x="69" y="328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2"/>
                    <a:pt x="52" y="3"/>
                    <a:pt x="34" y="3"/>
                  </a:cubicBezTo>
                  <a:cubicBezTo>
                    <a:pt x="16" y="3"/>
                    <a:pt x="1" y="2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7"/>
                    <a:pt x="15" y="354"/>
                    <a:pt x="34" y="354"/>
                  </a:cubicBezTo>
                  <a:close/>
                </a:path>
              </a:pathLst>
            </a:custGeom>
            <a:solidFill>
              <a:srgbClr val="EC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6" name="Freeform 320"/>
            <p:cNvSpPr>
              <a:spLocks/>
            </p:cNvSpPr>
            <p:nvPr/>
          </p:nvSpPr>
          <p:spPr bwMode="auto">
            <a:xfrm>
              <a:off x="3250" y="2267"/>
              <a:ext cx="125" cy="907"/>
            </a:xfrm>
            <a:custGeom>
              <a:avLst/>
              <a:gdLst>
                <a:gd name="T0" fmla="*/ 25 w 50"/>
                <a:gd name="T1" fmla="*/ 1 h 340"/>
                <a:gd name="T2" fmla="*/ 0 w 50"/>
                <a:gd name="T3" fmla="*/ 0 h 340"/>
                <a:gd name="T4" fmla="*/ 0 w 50"/>
                <a:gd name="T5" fmla="*/ 323 h 340"/>
                <a:gd name="T6" fmla="*/ 25 w 50"/>
                <a:gd name="T7" fmla="*/ 340 h 340"/>
                <a:gd name="T8" fmla="*/ 50 w 50"/>
                <a:gd name="T9" fmla="*/ 323 h 340"/>
                <a:gd name="T10" fmla="*/ 50 w 50"/>
                <a:gd name="T11" fmla="*/ 0 h 340"/>
                <a:gd name="T12" fmla="*/ 25 w 50"/>
                <a:gd name="T13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40">
                  <a:moveTo>
                    <a:pt x="25" y="1"/>
                  </a:moveTo>
                  <a:cubicBezTo>
                    <a:pt x="16" y="1"/>
                    <a:pt x="7" y="1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36"/>
                    <a:pt x="12" y="340"/>
                    <a:pt x="25" y="340"/>
                  </a:cubicBezTo>
                  <a:cubicBezTo>
                    <a:pt x="39" y="340"/>
                    <a:pt x="50" y="336"/>
                    <a:pt x="50" y="3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1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E19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7" name="Freeform 321"/>
            <p:cNvSpPr>
              <a:spLocks/>
            </p:cNvSpPr>
            <p:nvPr/>
          </p:nvSpPr>
          <p:spPr bwMode="auto">
            <a:xfrm>
              <a:off x="3250" y="1493"/>
              <a:ext cx="125" cy="776"/>
            </a:xfrm>
            <a:custGeom>
              <a:avLst/>
              <a:gdLst>
                <a:gd name="T0" fmla="*/ 0 w 50"/>
                <a:gd name="T1" fmla="*/ 0 h 291"/>
                <a:gd name="T2" fmla="*/ 0 w 50"/>
                <a:gd name="T3" fmla="*/ 290 h 291"/>
                <a:gd name="T4" fmla="*/ 25 w 50"/>
                <a:gd name="T5" fmla="*/ 291 h 291"/>
                <a:gd name="T6" fmla="*/ 50 w 50"/>
                <a:gd name="T7" fmla="*/ 290 h 291"/>
                <a:gd name="T8" fmla="*/ 50 w 50"/>
                <a:gd name="T9" fmla="*/ 0 h 291"/>
                <a:gd name="T10" fmla="*/ 0 w 50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91">
                  <a:moveTo>
                    <a:pt x="0" y="0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7" y="291"/>
                    <a:pt x="16" y="291"/>
                    <a:pt x="25" y="291"/>
                  </a:cubicBezTo>
                  <a:cubicBezTo>
                    <a:pt x="35" y="291"/>
                    <a:pt x="44" y="291"/>
                    <a:pt x="50" y="29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8" name="Freeform 322"/>
            <p:cNvSpPr>
              <a:spLocks/>
            </p:cNvSpPr>
            <p:nvPr/>
          </p:nvSpPr>
          <p:spPr bwMode="auto">
            <a:xfrm>
              <a:off x="3228" y="2253"/>
              <a:ext cx="173" cy="16"/>
            </a:xfrm>
            <a:custGeom>
              <a:avLst/>
              <a:gdLst>
                <a:gd name="T0" fmla="*/ 0 w 69"/>
                <a:gd name="T1" fmla="*/ 3 h 6"/>
                <a:gd name="T2" fmla="*/ 34 w 69"/>
                <a:gd name="T3" fmla="*/ 6 h 6"/>
                <a:gd name="T4" fmla="*/ 69 w 69"/>
                <a:gd name="T5" fmla="*/ 3 h 6"/>
                <a:gd name="T6" fmla="*/ 69 w 69"/>
                <a:gd name="T7" fmla="*/ 3 h 6"/>
                <a:gd name="T8" fmla="*/ 34 w 69"/>
                <a:gd name="T9" fmla="*/ 0 h 6"/>
                <a:gd name="T10" fmla="*/ 0 w 69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">
                  <a:moveTo>
                    <a:pt x="0" y="3"/>
                  </a:moveTo>
                  <a:cubicBezTo>
                    <a:pt x="1" y="5"/>
                    <a:pt x="16" y="6"/>
                    <a:pt x="34" y="6"/>
                  </a:cubicBezTo>
                  <a:cubicBezTo>
                    <a:pt x="52" y="6"/>
                    <a:pt x="67" y="5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1"/>
                    <a:pt x="53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solidFill>
              <a:srgbClr val="F5D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9" name="Freeform 323"/>
            <p:cNvSpPr>
              <a:spLocks/>
            </p:cNvSpPr>
            <p:nvPr/>
          </p:nvSpPr>
          <p:spPr bwMode="auto">
            <a:xfrm>
              <a:off x="3313" y="2267"/>
              <a:ext cx="62" cy="907"/>
            </a:xfrm>
            <a:custGeom>
              <a:avLst/>
              <a:gdLst>
                <a:gd name="T0" fmla="*/ 21 w 25"/>
                <a:gd name="T1" fmla="*/ 1 h 340"/>
                <a:gd name="T2" fmla="*/ 21 w 25"/>
                <a:gd name="T3" fmla="*/ 320 h 340"/>
                <a:gd name="T4" fmla="*/ 0 w 25"/>
                <a:gd name="T5" fmla="*/ 340 h 340"/>
                <a:gd name="T6" fmla="*/ 25 w 25"/>
                <a:gd name="T7" fmla="*/ 323 h 340"/>
                <a:gd name="T8" fmla="*/ 25 w 25"/>
                <a:gd name="T9" fmla="*/ 0 h 340"/>
                <a:gd name="T10" fmla="*/ 21 w 25"/>
                <a:gd name="T11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40">
                  <a:moveTo>
                    <a:pt x="21" y="1"/>
                  </a:moveTo>
                  <a:cubicBezTo>
                    <a:pt x="21" y="320"/>
                    <a:pt x="21" y="320"/>
                    <a:pt x="21" y="320"/>
                  </a:cubicBezTo>
                  <a:cubicBezTo>
                    <a:pt x="21" y="335"/>
                    <a:pt x="10" y="339"/>
                    <a:pt x="0" y="340"/>
                  </a:cubicBezTo>
                  <a:cubicBezTo>
                    <a:pt x="14" y="340"/>
                    <a:pt x="25" y="336"/>
                    <a:pt x="25" y="3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D56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0" name="Freeform 324"/>
            <p:cNvSpPr>
              <a:spLocks/>
            </p:cNvSpPr>
            <p:nvPr/>
          </p:nvSpPr>
          <p:spPr bwMode="auto">
            <a:xfrm>
              <a:off x="3365" y="1493"/>
              <a:ext cx="10" cy="776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291 h 291"/>
                <a:gd name="T4" fmla="*/ 4 w 4"/>
                <a:gd name="T5" fmla="*/ 290 h 291"/>
                <a:gd name="T6" fmla="*/ 4 w 4"/>
                <a:gd name="T7" fmla="*/ 0 h 291"/>
                <a:gd name="T8" fmla="*/ 0 w 4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" y="291"/>
                    <a:pt x="3" y="291"/>
                    <a:pt x="4" y="29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1" name="Freeform 325"/>
            <p:cNvSpPr>
              <a:spLocks/>
            </p:cNvSpPr>
            <p:nvPr/>
          </p:nvSpPr>
          <p:spPr bwMode="auto">
            <a:xfrm>
              <a:off x="3315" y="1480"/>
              <a:ext cx="75" cy="1715"/>
            </a:xfrm>
            <a:custGeom>
              <a:avLst/>
              <a:gdLst>
                <a:gd name="T0" fmla="*/ 27 w 30"/>
                <a:gd name="T1" fmla="*/ 3 h 643"/>
                <a:gd name="T2" fmla="*/ 27 w 30"/>
                <a:gd name="T3" fmla="*/ 624 h 643"/>
                <a:gd name="T4" fmla="*/ 0 w 30"/>
                <a:gd name="T5" fmla="*/ 643 h 643"/>
                <a:gd name="T6" fmla="*/ 30 w 30"/>
                <a:gd name="T7" fmla="*/ 625 h 643"/>
                <a:gd name="T8" fmla="*/ 30 w 30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43">
                  <a:moveTo>
                    <a:pt x="27" y="3"/>
                  </a:moveTo>
                  <a:cubicBezTo>
                    <a:pt x="27" y="20"/>
                    <a:pt x="27" y="614"/>
                    <a:pt x="27" y="624"/>
                  </a:cubicBezTo>
                  <a:cubicBezTo>
                    <a:pt x="27" y="634"/>
                    <a:pt x="10" y="643"/>
                    <a:pt x="0" y="643"/>
                  </a:cubicBezTo>
                  <a:cubicBezTo>
                    <a:pt x="10" y="643"/>
                    <a:pt x="30" y="641"/>
                    <a:pt x="30" y="625"/>
                  </a:cubicBezTo>
                  <a:cubicBezTo>
                    <a:pt x="30" y="609"/>
                    <a:pt x="30" y="11"/>
                    <a:pt x="30" y="0"/>
                  </a:cubicBezTo>
                </a:path>
              </a:pathLst>
            </a:custGeom>
            <a:solidFill>
              <a:srgbClr val="9F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" name="Freeform 326"/>
            <p:cNvSpPr>
              <a:spLocks/>
            </p:cNvSpPr>
            <p:nvPr/>
          </p:nvSpPr>
          <p:spPr bwMode="auto">
            <a:xfrm>
              <a:off x="3315" y="2267"/>
              <a:ext cx="75" cy="928"/>
            </a:xfrm>
            <a:custGeom>
              <a:avLst/>
              <a:gdLst>
                <a:gd name="T0" fmla="*/ 30 w 30"/>
                <a:gd name="T1" fmla="*/ 0 h 348"/>
                <a:gd name="T2" fmla="*/ 27 w 30"/>
                <a:gd name="T3" fmla="*/ 0 h 348"/>
                <a:gd name="T4" fmla="*/ 27 w 30"/>
                <a:gd name="T5" fmla="*/ 329 h 348"/>
                <a:gd name="T6" fmla="*/ 0 w 30"/>
                <a:gd name="T7" fmla="*/ 348 h 348"/>
                <a:gd name="T8" fmla="*/ 30 w 30"/>
                <a:gd name="T9" fmla="*/ 330 h 348"/>
                <a:gd name="T10" fmla="*/ 30 w 30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8">
                  <a:moveTo>
                    <a:pt x="30" y="0"/>
                  </a:moveTo>
                  <a:cubicBezTo>
                    <a:pt x="29" y="0"/>
                    <a:pt x="28" y="0"/>
                    <a:pt x="27" y="0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7" y="339"/>
                    <a:pt x="10" y="348"/>
                    <a:pt x="0" y="348"/>
                  </a:cubicBezTo>
                  <a:cubicBezTo>
                    <a:pt x="10" y="348"/>
                    <a:pt x="30" y="346"/>
                    <a:pt x="30" y="33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B8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" name="Freeform 327"/>
            <p:cNvSpPr>
              <a:spLocks/>
            </p:cNvSpPr>
            <p:nvPr/>
          </p:nvSpPr>
          <p:spPr bwMode="auto">
            <a:xfrm>
              <a:off x="3393" y="2261"/>
              <a:ext cx="8" cy="6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4" name="Freeform 328"/>
            <p:cNvSpPr>
              <a:spLocks/>
            </p:cNvSpPr>
            <p:nvPr/>
          </p:nvSpPr>
          <p:spPr bwMode="auto">
            <a:xfrm>
              <a:off x="3365" y="2267"/>
              <a:ext cx="28" cy="2"/>
            </a:xfrm>
            <a:custGeom>
              <a:avLst/>
              <a:gdLst>
                <a:gd name="T0" fmla="*/ 0 w 11"/>
                <a:gd name="T1" fmla="*/ 1 h 1"/>
                <a:gd name="T2" fmla="*/ 11 w 1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4" y="1"/>
                    <a:pt x="8" y="0"/>
                    <a:pt x="11" y="0"/>
                  </a:cubicBezTo>
                </a:path>
              </a:pathLst>
            </a:custGeom>
            <a:noFill/>
            <a:ln w="3175" cap="rnd">
              <a:solidFill>
                <a:srgbClr val="B18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" name="Freeform 329"/>
            <p:cNvSpPr>
              <a:spLocks/>
            </p:cNvSpPr>
            <p:nvPr/>
          </p:nvSpPr>
          <p:spPr bwMode="auto">
            <a:xfrm>
              <a:off x="3228" y="2261"/>
              <a:ext cx="137" cy="8"/>
            </a:xfrm>
            <a:custGeom>
              <a:avLst/>
              <a:gdLst>
                <a:gd name="T0" fmla="*/ 0 w 55"/>
                <a:gd name="T1" fmla="*/ 0 h 3"/>
                <a:gd name="T2" fmla="*/ 34 w 55"/>
                <a:gd name="T3" fmla="*/ 3 h 3"/>
                <a:gd name="T4" fmla="*/ 55 w 5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" y="2"/>
                    <a:pt x="16" y="3"/>
                    <a:pt x="34" y="3"/>
                  </a:cubicBezTo>
                  <a:cubicBezTo>
                    <a:pt x="42" y="3"/>
                    <a:pt x="49" y="3"/>
                    <a:pt x="55" y="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6" name="Freeform 330"/>
            <p:cNvSpPr>
              <a:spLocks/>
            </p:cNvSpPr>
            <p:nvPr/>
          </p:nvSpPr>
          <p:spPr bwMode="auto">
            <a:xfrm>
              <a:off x="3228" y="2253"/>
              <a:ext cx="135" cy="8"/>
            </a:xfrm>
            <a:custGeom>
              <a:avLst/>
              <a:gdLst>
                <a:gd name="T0" fmla="*/ 54 w 54"/>
                <a:gd name="T1" fmla="*/ 1 h 3"/>
                <a:gd name="T2" fmla="*/ 34 w 54"/>
                <a:gd name="T3" fmla="*/ 0 h 3"/>
                <a:gd name="T4" fmla="*/ 0 w 5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3">
                  <a:moveTo>
                    <a:pt x="54" y="1"/>
                  </a:moveTo>
                  <a:cubicBezTo>
                    <a:pt x="49" y="0"/>
                    <a:pt x="42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7" name="Freeform 331"/>
            <p:cNvSpPr>
              <a:spLocks/>
            </p:cNvSpPr>
            <p:nvPr/>
          </p:nvSpPr>
          <p:spPr bwMode="auto">
            <a:xfrm>
              <a:off x="3363" y="2256"/>
              <a:ext cx="27" cy="3"/>
            </a:xfrm>
            <a:custGeom>
              <a:avLst/>
              <a:gdLst>
                <a:gd name="T0" fmla="*/ 11 w 11"/>
                <a:gd name="T1" fmla="*/ 1 h 1"/>
                <a:gd name="T2" fmla="*/ 0 w 1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D91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8" name="Freeform 332"/>
            <p:cNvSpPr>
              <a:spLocks/>
            </p:cNvSpPr>
            <p:nvPr/>
          </p:nvSpPr>
          <p:spPr bwMode="auto">
            <a:xfrm>
              <a:off x="3390" y="2259"/>
              <a:ext cx="11" cy="2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9" name="Freeform 333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623 h 649"/>
                <a:gd name="T4" fmla="*/ 34 w 69"/>
                <a:gd name="T5" fmla="*/ 649 h 649"/>
                <a:gd name="T6" fmla="*/ 69 w 69"/>
                <a:gd name="T7" fmla="*/ 623 h 649"/>
                <a:gd name="T8" fmla="*/ 69 w 69"/>
                <a:gd name="T9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0" name="Freeform 334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32 w 65"/>
                <a:gd name="T1" fmla="*/ 37 h 37"/>
                <a:gd name="T2" fmla="*/ 65 w 65"/>
                <a:gd name="T3" fmla="*/ 34 h 37"/>
                <a:gd name="T4" fmla="*/ 65 w 65"/>
                <a:gd name="T5" fmla="*/ 2 h 37"/>
                <a:gd name="T6" fmla="*/ 32 w 65"/>
                <a:gd name="T7" fmla="*/ 0 h 37"/>
                <a:gd name="T8" fmla="*/ 0 w 65"/>
                <a:gd name="T9" fmla="*/ 2 h 37"/>
                <a:gd name="T10" fmla="*/ 0 w 65"/>
                <a:gd name="T11" fmla="*/ 34 h 37"/>
                <a:gd name="T12" fmla="*/ 32 w 65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solidFill>
              <a:srgbClr val="A9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1" name="Freeform 335"/>
            <p:cNvSpPr>
              <a:spLocks/>
            </p:cNvSpPr>
            <p:nvPr/>
          </p:nvSpPr>
          <p:spPr bwMode="auto">
            <a:xfrm>
              <a:off x="3238" y="1507"/>
              <a:ext cx="152" cy="77"/>
            </a:xfrm>
            <a:custGeom>
              <a:avLst/>
              <a:gdLst>
                <a:gd name="T0" fmla="*/ 61 w 61"/>
                <a:gd name="T1" fmla="*/ 0 h 29"/>
                <a:gd name="T2" fmla="*/ 61 w 61"/>
                <a:gd name="T3" fmla="*/ 0 h 29"/>
                <a:gd name="T4" fmla="*/ 55 w 61"/>
                <a:gd name="T5" fmla="*/ 18 h 29"/>
                <a:gd name="T6" fmla="*/ 50 w 61"/>
                <a:gd name="T7" fmla="*/ 21 h 29"/>
                <a:gd name="T8" fmla="*/ 18 w 61"/>
                <a:gd name="T9" fmla="*/ 25 h 29"/>
                <a:gd name="T10" fmla="*/ 0 w 61"/>
                <a:gd name="T11" fmla="*/ 26 h 29"/>
                <a:gd name="T12" fmla="*/ 30 w 61"/>
                <a:gd name="T13" fmla="*/ 29 h 29"/>
                <a:gd name="T14" fmla="*/ 61 w 61"/>
                <a:gd name="T15" fmla="*/ 26 h 29"/>
                <a:gd name="T16" fmla="*/ 61 w 61"/>
                <a:gd name="T17" fmla="*/ 24 h 29"/>
                <a:gd name="T18" fmla="*/ 61 w 61"/>
                <a:gd name="T19" fmla="*/ 24 h 29"/>
                <a:gd name="T20" fmla="*/ 61 w 61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29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6"/>
                    <a:pt x="59" y="15"/>
                    <a:pt x="55" y="18"/>
                  </a:cubicBezTo>
                  <a:cubicBezTo>
                    <a:pt x="54" y="19"/>
                    <a:pt x="52" y="20"/>
                    <a:pt x="50" y="21"/>
                  </a:cubicBezTo>
                  <a:cubicBezTo>
                    <a:pt x="42" y="24"/>
                    <a:pt x="27" y="26"/>
                    <a:pt x="18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4" y="29"/>
                    <a:pt x="30" y="29"/>
                  </a:cubicBezTo>
                  <a:cubicBezTo>
                    <a:pt x="46" y="29"/>
                    <a:pt x="59" y="28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26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2" name="Freeform 336"/>
            <p:cNvSpPr>
              <a:spLocks/>
            </p:cNvSpPr>
            <p:nvPr/>
          </p:nvSpPr>
          <p:spPr bwMode="auto">
            <a:xfrm>
              <a:off x="3235" y="1517"/>
              <a:ext cx="80" cy="38"/>
            </a:xfrm>
            <a:custGeom>
              <a:avLst/>
              <a:gdLst>
                <a:gd name="T0" fmla="*/ 0 w 32"/>
                <a:gd name="T1" fmla="*/ 14 h 14"/>
                <a:gd name="T2" fmla="*/ 0 w 32"/>
                <a:gd name="T3" fmla="*/ 0 h 14"/>
                <a:gd name="T4" fmla="*/ 32 w 32"/>
                <a:gd name="T5" fmla="*/ 1 h 14"/>
                <a:gd name="T6" fmla="*/ 5 w 32"/>
                <a:gd name="T7" fmla="*/ 4 h 14"/>
                <a:gd name="T8" fmla="*/ 0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4" y="1"/>
                    <a:pt x="32" y="1"/>
                  </a:cubicBezTo>
                  <a:cubicBezTo>
                    <a:pt x="27" y="3"/>
                    <a:pt x="8" y="4"/>
                    <a:pt x="5" y="4"/>
                  </a:cubicBezTo>
                  <a:cubicBezTo>
                    <a:pt x="1" y="5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CFC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3" name="Freeform 337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32 w 65"/>
                <a:gd name="T1" fmla="*/ 37 h 37"/>
                <a:gd name="T2" fmla="*/ 65 w 65"/>
                <a:gd name="T3" fmla="*/ 34 h 37"/>
                <a:gd name="T4" fmla="*/ 65 w 65"/>
                <a:gd name="T5" fmla="*/ 2 h 37"/>
                <a:gd name="T6" fmla="*/ 32 w 65"/>
                <a:gd name="T7" fmla="*/ 0 h 37"/>
                <a:gd name="T8" fmla="*/ 0 w 65"/>
                <a:gd name="T9" fmla="*/ 2 h 37"/>
                <a:gd name="T10" fmla="*/ 0 w 65"/>
                <a:gd name="T11" fmla="*/ 34 h 37"/>
                <a:gd name="T12" fmla="*/ 32 w 65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4" name="Oval 338"/>
            <p:cNvSpPr>
              <a:spLocks noChangeArrowheads="1"/>
            </p:cNvSpPr>
            <p:nvPr/>
          </p:nvSpPr>
          <p:spPr bwMode="auto">
            <a:xfrm>
              <a:off x="3260" y="1571"/>
              <a:ext cx="28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5" name="Oval 339"/>
            <p:cNvSpPr>
              <a:spLocks noChangeArrowheads="1"/>
            </p:cNvSpPr>
            <p:nvPr/>
          </p:nvSpPr>
          <p:spPr bwMode="auto">
            <a:xfrm>
              <a:off x="329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6" name="Oval 340"/>
            <p:cNvSpPr>
              <a:spLocks noChangeArrowheads="1"/>
            </p:cNvSpPr>
            <p:nvPr/>
          </p:nvSpPr>
          <p:spPr bwMode="auto">
            <a:xfrm>
              <a:off x="3280" y="226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7" name="Oval 341"/>
            <p:cNvSpPr>
              <a:spLocks noChangeArrowheads="1"/>
            </p:cNvSpPr>
            <p:nvPr/>
          </p:nvSpPr>
          <p:spPr bwMode="auto">
            <a:xfrm>
              <a:off x="3305" y="2267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8" name="Oval 342"/>
            <p:cNvSpPr>
              <a:spLocks noChangeArrowheads="1"/>
            </p:cNvSpPr>
            <p:nvPr/>
          </p:nvSpPr>
          <p:spPr bwMode="auto">
            <a:xfrm>
              <a:off x="3265" y="2264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9" name="Oval 343"/>
            <p:cNvSpPr>
              <a:spLocks noChangeArrowheads="1"/>
            </p:cNvSpPr>
            <p:nvPr/>
          </p:nvSpPr>
          <p:spPr bwMode="auto">
            <a:xfrm>
              <a:off x="324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0" name="Freeform 344"/>
            <p:cNvSpPr>
              <a:spLocks/>
            </p:cNvSpPr>
            <p:nvPr/>
          </p:nvSpPr>
          <p:spPr bwMode="auto">
            <a:xfrm>
              <a:off x="3245" y="1525"/>
              <a:ext cx="58" cy="1649"/>
            </a:xfrm>
            <a:custGeom>
              <a:avLst/>
              <a:gdLst>
                <a:gd name="T0" fmla="*/ 5 w 23"/>
                <a:gd name="T1" fmla="*/ 598 h 618"/>
                <a:gd name="T2" fmla="*/ 23 w 23"/>
                <a:gd name="T3" fmla="*/ 618 h 618"/>
                <a:gd name="T4" fmla="*/ 0 w 23"/>
                <a:gd name="T5" fmla="*/ 603 h 618"/>
                <a:gd name="T6" fmla="*/ 0 w 23"/>
                <a:gd name="T7" fmla="*/ 0 h 618"/>
                <a:gd name="T8" fmla="*/ 5 w 23"/>
                <a:gd name="T9" fmla="*/ 59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18">
                  <a:moveTo>
                    <a:pt x="5" y="598"/>
                  </a:moveTo>
                  <a:cubicBezTo>
                    <a:pt x="5" y="613"/>
                    <a:pt x="16" y="617"/>
                    <a:pt x="23" y="618"/>
                  </a:cubicBezTo>
                  <a:cubicBezTo>
                    <a:pt x="10" y="618"/>
                    <a:pt x="0" y="616"/>
                    <a:pt x="0" y="6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83"/>
                    <a:pt x="5" y="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1" name="Freeform 345"/>
            <p:cNvSpPr>
              <a:spLocks/>
            </p:cNvSpPr>
            <p:nvPr/>
          </p:nvSpPr>
          <p:spPr bwMode="auto">
            <a:xfrm>
              <a:off x="3313" y="1499"/>
              <a:ext cx="70" cy="1696"/>
            </a:xfrm>
            <a:custGeom>
              <a:avLst/>
              <a:gdLst>
                <a:gd name="T0" fmla="*/ 1 w 28"/>
                <a:gd name="T1" fmla="*/ 636 h 636"/>
                <a:gd name="T2" fmla="*/ 28 w 28"/>
                <a:gd name="T3" fmla="*/ 617 h 636"/>
                <a:gd name="T4" fmla="*/ 28 w 28"/>
                <a:gd name="T5" fmla="*/ 0 h 636"/>
                <a:gd name="T6" fmla="*/ 25 w 28"/>
                <a:gd name="T7" fmla="*/ 0 h 636"/>
                <a:gd name="T8" fmla="*/ 25 w 28"/>
                <a:gd name="T9" fmla="*/ 611 h 636"/>
                <a:gd name="T10" fmla="*/ 0 w 28"/>
                <a:gd name="T11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36">
                  <a:moveTo>
                    <a:pt x="1" y="636"/>
                  </a:moveTo>
                  <a:cubicBezTo>
                    <a:pt x="11" y="636"/>
                    <a:pt x="28" y="627"/>
                    <a:pt x="28" y="617"/>
                  </a:cubicBezTo>
                  <a:cubicBezTo>
                    <a:pt x="28" y="607"/>
                    <a:pt x="28" y="16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611"/>
                    <a:pt x="25" y="611"/>
                    <a:pt x="25" y="611"/>
                  </a:cubicBezTo>
                  <a:cubicBezTo>
                    <a:pt x="25" y="624"/>
                    <a:pt x="14" y="636"/>
                    <a:pt x="0" y="6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" name="Freeform 34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73 w 73"/>
                <a:gd name="T1" fmla="*/ 48 h 52"/>
                <a:gd name="T2" fmla="*/ 73 w 73"/>
                <a:gd name="T3" fmla="*/ 4 h 52"/>
                <a:gd name="T4" fmla="*/ 36 w 73"/>
                <a:gd name="T5" fmla="*/ 0 h 52"/>
                <a:gd name="T6" fmla="*/ 0 w 73"/>
                <a:gd name="T7" fmla="*/ 4 h 52"/>
                <a:gd name="T8" fmla="*/ 0 w 73"/>
                <a:gd name="T9" fmla="*/ 48 h 52"/>
                <a:gd name="T10" fmla="*/ 0 w 73"/>
                <a:gd name="T11" fmla="*/ 48 h 52"/>
                <a:gd name="T12" fmla="*/ 36 w 73"/>
                <a:gd name="T13" fmla="*/ 52 h 52"/>
                <a:gd name="T14" fmla="*/ 73 w 73"/>
                <a:gd name="T1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solidFill>
              <a:srgbClr val="63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3" name="Line 347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4" name="Line 348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5" name="Line 349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" name="Line 350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7" name="Line 351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8" name="Line 352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9" name="Line 353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0" name="Line 354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1" name="Line 355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2" name="Line 356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3" name="Line 357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4" name="Line 358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5" name="Line 359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6" name="Line 360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7" name="Line 361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8" name="Line 362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9" name="Line 363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Line 364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Line 365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Line 366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Line 367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Line 368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Line 369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6" name="Line 370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7" name="Line 371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8" name="Line 372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9" name="Line 373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0" name="Line 374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1" name="Line 375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2" name="Line 376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" name="Line 377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4" name="Line 378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5" name="Line 379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6" name="Line 380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7" name="Line 381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8" name="Line 382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9" name="Line 383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0" name="Line 384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1" name="Line 385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2" name="Line 386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3" name="Line 387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4" name="Line 388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5" name="Line 389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6" name="Line 390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7" name="Line 391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8" name="Line 392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9" name="Line 393"/>
            <p:cNvSpPr>
              <a:spLocks noChangeShapeType="1"/>
            </p:cNvSpPr>
            <p:nvPr/>
          </p:nvSpPr>
          <p:spPr bwMode="auto">
            <a:xfrm flipV="1">
              <a:off x="339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0" name="Line 394"/>
            <p:cNvSpPr>
              <a:spLocks noChangeShapeType="1"/>
            </p:cNvSpPr>
            <p:nvPr/>
          </p:nvSpPr>
          <p:spPr bwMode="auto">
            <a:xfrm flipV="1">
              <a:off x="3375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1" name="Line 395"/>
            <p:cNvSpPr>
              <a:spLocks noChangeShapeType="1"/>
            </p:cNvSpPr>
            <p:nvPr/>
          </p:nvSpPr>
          <p:spPr bwMode="auto">
            <a:xfrm flipV="1">
              <a:off x="336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2" name="Line 396"/>
            <p:cNvSpPr>
              <a:spLocks noChangeShapeType="1"/>
            </p:cNvSpPr>
            <p:nvPr/>
          </p:nvSpPr>
          <p:spPr bwMode="auto">
            <a:xfrm flipV="1">
              <a:off x="334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3" name="Line 397"/>
            <p:cNvSpPr>
              <a:spLocks noChangeShapeType="1"/>
            </p:cNvSpPr>
            <p:nvPr/>
          </p:nvSpPr>
          <p:spPr bwMode="auto">
            <a:xfrm flipV="1">
              <a:off x="332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4" name="Line 398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5" name="Line 399"/>
            <p:cNvSpPr>
              <a:spLocks noChangeShapeType="1"/>
            </p:cNvSpPr>
            <p:nvPr/>
          </p:nvSpPr>
          <p:spPr bwMode="auto">
            <a:xfrm>
              <a:off x="329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6" name="Line 400"/>
            <p:cNvSpPr>
              <a:spLocks noChangeShapeType="1"/>
            </p:cNvSpPr>
            <p:nvPr/>
          </p:nvSpPr>
          <p:spPr bwMode="auto">
            <a:xfrm>
              <a:off x="328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7" name="Line 401"/>
            <p:cNvSpPr>
              <a:spLocks noChangeShapeType="1"/>
            </p:cNvSpPr>
            <p:nvPr/>
          </p:nvSpPr>
          <p:spPr bwMode="auto">
            <a:xfrm>
              <a:off x="326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8" name="Line 402"/>
            <p:cNvSpPr>
              <a:spLocks noChangeShapeType="1"/>
            </p:cNvSpPr>
            <p:nvPr/>
          </p:nvSpPr>
          <p:spPr bwMode="auto">
            <a:xfrm>
              <a:off x="3253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9" name="Line 403"/>
            <p:cNvSpPr>
              <a:spLocks noChangeShapeType="1"/>
            </p:cNvSpPr>
            <p:nvPr/>
          </p:nvSpPr>
          <p:spPr bwMode="auto">
            <a:xfrm>
              <a:off x="3238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0" name="Freeform 404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73 w 73"/>
                <a:gd name="T1" fmla="*/ 4 h 7"/>
                <a:gd name="T2" fmla="*/ 36 w 73"/>
                <a:gd name="T3" fmla="*/ 0 h 7"/>
                <a:gd name="T4" fmla="*/ 0 w 73"/>
                <a:gd name="T5" fmla="*/ 4 h 7"/>
                <a:gd name="T6" fmla="*/ 0 w 73"/>
                <a:gd name="T7" fmla="*/ 4 h 7"/>
                <a:gd name="T8" fmla="*/ 36 w 73"/>
                <a:gd name="T9" fmla="*/ 7 h 7"/>
                <a:gd name="T10" fmla="*/ 73 w 73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solidFill>
              <a:srgbClr val="DB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1" name="Freeform 405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73 w 73"/>
                <a:gd name="T1" fmla="*/ 4 h 7"/>
                <a:gd name="T2" fmla="*/ 36 w 73"/>
                <a:gd name="T3" fmla="*/ 0 h 7"/>
                <a:gd name="T4" fmla="*/ 0 w 73"/>
                <a:gd name="T5" fmla="*/ 4 h 7"/>
                <a:gd name="T6" fmla="*/ 0 w 73"/>
                <a:gd name="T7" fmla="*/ 4 h 7"/>
                <a:gd name="T8" fmla="*/ 36 w 73"/>
                <a:gd name="T9" fmla="*/ 7 h 7"/>
                <a:gd name="T10" fmla="*/ 73 w 73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2" name="Freeform 40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73 w 73"/>
                <a:gd name="T1" fmla="*/ 48 h 52"/>
                <a:gd name="T2" fmla="*/ 73 w 73"/>
                <a:gd name="T3" fmla="*/ 4 h 52"/>
                <a:gd name="T4" fmla="*/ 36 w 73"/>
                <a:gd name="T5" fmla="*/ 0 h 52"/>
                <a:gd name="T6" fmla="*/ 0 w 73"/>
                <a:gd name="T7" fmla="*/ 4 h 52"/>
                <a:gd name="T8" fmla="*/ 0 w 73"/>
                <a:gd name="T9" fmla="*/ 48 h 52"/>
                <a:gd name="T10" fmla="*/ 0 w 73"/>
                <a:gd name="T11" fmla="*/ 48 h 52"/>
                <a:gd name="T12" fmla="*/ 36 w 73"/>
                <a:gd name="T13" fmla="*/ 52 h 52"/>
                <a:gd name="T14" fmla="*/ 73 w 73"/>
                <a:gd name="T1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03" name="Group 317"/>
          <p:cNvGrpSpPr>
            <a:grpSpLocks/>
          </p:cNvGrpSpPr>
          <p:nvPr/>
        </p:nvGrpSpPr>
        <p:grpSpPr bwMode="auto">
          <a:xfrm>
            <a:off x="1474530" y="4603156"/>
            <a:ext cx="100819" cy="1087413"/>
            <a:chOff x="3222" y="1371"/>
            <a:chExt cx="184" cy="1835"/>
          </a:xfrm>
        </p:grpSpPr>
        <p:sp>
          <p:nvSpPr>
            <p:cNvPr id="1004" name="Freeform 318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623 h 649"/>
                <a:gd name="T4" fmla="*/ 34 w 69"/>
                <a:gd name="T5" fmla="*/ 649 h 649"/>
                <a:gd name="T6" fmla="*/ 69 w 69"/>
                <a:gd name="T7" fmla="*/ 623 h 649"/>
                <a:gd name="T8" fmla="*/ 69 w 69"/>
                <a:gd name="T9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DA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5" name="Freeform 319"/>
            <p:cNvSpPr>
              <a:spLocks/>
            </p:cNvSpPr>
            <p:nvPr/>
          </p:nvSpPr>
          <p:spPr bwMode="auto">
            <a:xfrm>
              <a:off x="3228" y="2261"/>
              <a:ext cx="173" cy="945"/>
            </a:xfrm>
            <a:custGeom>
              <a:avLst/>
              <a:gdLst>
                <a:gd name="T0" fmla="*/ 34 w 69"/>
                <a:gd name="T1" fmla="*/ 354 h 354"/>
                <a:gd name="T2" fmla="*/ 69 w 69"/>
                <a:gd name="T3" fmla="*/ 328 h 354"/>
                <a:gd name="T4" fmla="*/ 69 w 69"/>
                <a:gd name="T5" fmla="*/ 1 h 354"/>
                <a:gd name="T6" fmla="*/ 34 w 69"/>
                <a:gd name="T7" fmla="*/ 3 h 354"/>
                <a:gd name="T8" fmla="*/ 0 w 69"/>
                <a:gd name="T9" fmla="*/ 0 h 354"/>
                <a:gd name="T10" fmla="*/ 0 w 69"/>
                <a:gd name="T11" fmla="*/ 328 h 354"/>
                <a:gd name="T12" fmla="*/ 34 w 69"/>
                <a:gd name="T13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54">
                  <a:moveTo>
                    <a:pt x="34" y="354"/>
                  </a:moveTo>
                  <a:cubicBezTo>
                    <a:pt x="54" y="354"/>
                    <a:pt x="69" y="347"/>
                    <a:pt x="69" y="328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2"/>
                    <a:pt x="52" y="3"/>
                    <a:pt x="34" y="3"/>
                  </a:cubicBezTo>
                  <a:cubicBezTo>
                    <a:pt x="16" y="3"/>
                    <a:pt x="1" y="2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7"/>
                    <a:pt x="15" y="354"/>
                    <a:pt x="34" y="354"/>
                  </a:cubicBezTo>
                  <a:close/>
                </a:path>
              </a:pathLst>
            </a:custGeom>
            <a:solidFill>
              <a:srgbClr val="EC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6" name="Freeform 320"/>
            <p:cNvSpPr>
              <a:spLocks/>
            </p:cNvSpPr>
            <p:nvPr/>
          </p:nvSpPr>
          <p:spPr bwMode="auto">
            <a:xfrm>
              <a:off x="3250" y="2267"/>
              <a:ext cx="125" cy="907"/>
            </a:xfrm>
            <a:custGeom>
              <a:avLst/>
              <a:gdLst>
                <a:gd name="T0" fmla="*/ 25 w 50"/>
                <a:gd name="T1" fmla="*/ 1 h 340"/>
                <a:gd name="T2" fmla="*/ 0 w 50"/>
                <a:gd name="T3" fmla="*/ 0 h 340"/>
                <a:gd name="T4" fmla="*/ 0 w 50"/>
                <a:gd name="T5" fmla="*/ 323 h 340"/>
                <a:gd name="T6" fmla="*/ 25 w 50"/>
                <a:gd name="T7" fmla="*/ 340 h 340"/>
                <a:gd name="T8" fmla="*/ 50 w 50"/>
                <a:gd name="T9" fmla="*/ 323 h 340"/>
                <a:gd name="T10" fmla="*/ 50 w 50"/>
                <a:gd name="T11" fmla="*/ 0 h 340"/>
                <a:gd name="T12" fmla="*/ 25 w 50"/>
                <a:gd name="T13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40">
                  <a:moveTo>
                    <a:pt x="25" y="1"/>
                  </a:moveTo>
                  <a:cubicBezTo>
                    <a:pt x="16" y="1"/>
                    <a:pt x="7" y="1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36"/>
                    <a:pt x="12" y="340"/>
                    <a:pt x="25" y="340"/>
                  </a:cubicBezTo>
                  <a:cubicBezTo>
                    <a:pt x="39" y="340"/>
                    <a:pt x="50" y="336"/>
                    <a:pt x="50" y="3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1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E19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7" name="Freeform 321"/>
            <p:cNvSpPr>
              <a:spLocks/>
            </p:cNvSpPr>
            <p:nvPr/>
          </p:nvSpPr>
          <p:spPr bwMode="auto">
            <a:xfrm>
              <a:off x="3250" y="1493"/>
              <a:ext cx="125" cy="776"/>
            </a:xfrm>
            <a:custGeom>
              <a:avLst/>
              <a:gdLst>
                <a:gd name="T0" fmla="*/ 0 w 50"/>
                <a:gd name="T1" fmla="*/ 0 h 291"/>
                <a:gd name="T2" fmla="*/ 0 w 50"/>
                <a:gd name="T3" fmla="*/ 290 h 291"/>
                <a:gd name="T4" fmla="*/ 25 w 50"/>
                <a:gd name="T5" fmla="*/ 291 h 291"/>
                <a:gd name="T6" fmla="*/ 50 w 50"/>
                <a:gd name="T7" fmla="*/ 290 h 291"/>
                <a:gd name="T8" fmla="*/ 50 w 50"/>
                <a:gd name="T9" fmla="*/ 0 h 291"/>
                <a:gd name="T10" fmla="*/ 0 w 50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91">
                  <a:moveTo>
                    <a:pt x="0" y="0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7" y="291"/>
                    <a:pt x="16" y="291"/>
                    <a:pt x="25" y="291"/>
                  </a:cubicBezTo>
                  <a:cubicBezTo>
                    <a:pt x="35" y="291"/>
                    <a:pt x="44" y="291"/>
                    <a:pt x="50" y="29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8" name="Freeform 322"/>
            <p:cNvSpPr>
              <a:spLocks/>
            </p:cNvSpPr>
            <p:nvPr/>
          </p:nvSpPr>
          <p:spPr bwMode="auto">
            <a:xfrm>
              <a:off x="3228" y="2253"/>
              <a:ext cx="173" cy="16"/>
            </a:xfrm>
            <a:custGeom>
              <a:avLst/>
              <a:gdLst>
                <a:gd name="T0" fmla="*/ 0 w 69"/>
                <a:gd name="T1" fmla="*/ 3 h 6"/>
                <a:gd name="T2" fmla="*/ 34 w 69"/>
                <a:gd name="T3" fmla="*/ 6 h 6"/>
                <a:gd name="T4" fmla="*/ 69 w 69"/>
                <a:gd name="T5" fmla="*/ 3 h 6"/>
                <a:gd name="T6" fmla="*/ 69 w 69"/>
                <a:gd name="T7" fmla="*/ 3 h 6"/>
                <a:gd name="T8" fmla="*/ 34 w 69"/>
                <a:gd name="T9" fmla="*/ 0 h 6"/>
                <a:gd name="T10" fmla="*/ 0 w 69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">
                  <a:moveTo>
                    <a:pt x="0" y="3"/>
                  </a:moveTo>
                  <a:cubicBezTo>
                    <a:pt x="1" y="5"/>
                    <a:pt x="16" y="6"/>
                    <a:pt x="34" y="6"/>
                  </a:cubicBezTo>
                  <a:cubicBezTo>
                    <a:pt x="52" y="6"/>
                    <a:pt x="67" y="5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1"/>
                    <a:pt x="53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solidFill>
              <a:srgbClr val="F5D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9" name="Freeform 323"/>
            <p:cNvSpPr>
              <a:spLocks/>
            </p:cNvSpPr>
            <p:nvPr/>
          </p:nvSpPr>
          <p:spPr bwMode="auto">
            <a:xfrm>
              <a:off x="3313" y="2267"/>
              <a:ext cx="62" cy="907"/>
            </a:xfrm>
            <a:custGeom>
              <a:avLst/>
              <a:gdLst>
                <a:gd name="T0" fmla="*/ 21 w 25"/>
                <a:gd name="T1" fmla="*/ 1 h 340"/>
                <a:gd name="T2" fmla="*/ 21 w 25"/>
                <a:gd name="T3" fmla="*/ 320 h 340"/>
                <a:gd name="T4" fmla="*/ 0 w 25"/>
                <a:gd name="T5" fmla="*/ 340 h 340"/>
                <a:gd name="T6" fmla="*/ 25 w 25"/>
                <a:gd name="T7" fmla="*/ 323 h 340"/>
                <a:gd name="T8" fmla="*/ 25 w 25"/>
                <a:gd name="T9" fmla="*/ 0 h 340"/>
                <a:gd name="T10" fmla="*/ 21 w 25"/>
                <a:gd name="T11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40">
                  <a:moveTo>
                    <a:pt x="21" y="1"/>
                  </a:moveTo>
                  <a:cubicBezTo>
                    <a:pt x="21" y="320"/>
                    <a:pt x="21" y="320"/>
                    <a:pt x="21" y="320"/>
                  </a:cubicBezTo>
                  <a:cubicBezTo>
                    <a:pt x="21" y="335"/>
                    <a:pt x="10" y="339"/>
                    <a:pt x="0" y="340"/>
                  </a:cubicBezTo>
                  <a:cubicBezTo>
                    <a:pt x="14" y="340"/>
                    <a:pt x="25" y="336"/>
                    <a:pt x="25" y="3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D56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0" name="Freeform 324"/>
            <p:cNvSpPr>
              <a:spLocks/>
            </p:cNvSpPr>
            <p:nvPr/>
          </p:nvSpPr>
          <p:spPr bwMode="auto">
            <a:xfrm>
              <a:off x="3365" y="1493"/>
              <a:ext cx="10" cy="776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291 h 291"/>
                <a:gd name="T4" fmla="*/ 4 w 4"/>
                <a:gd name="T5" fmla="*/ 290 h 291"/>
                <a:gd name="T6" fmla="*/ 4 w 4"/>
                <a:gd name="T7" fmla="*/ 0 h 291"/>
                <a:gd name="T8" fmla="*/ 0 w 4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" y="291"/>
                    <a:pt x="3" y="291"/>
                    <a:pt x="4" y="29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1" name="Freeform 325"/>
            <p:cNvSpPr>
              <a:spLocks/>
            </p:cNvSpPr>
            <p:nvPr/>
          </p:nvSpPr>
          <p:spPr bwMode="auto">
            <a:xfrm>
              <a:off x="3315" y="1480"/>
              <a:ext cx="75" cy="1715"/>
            </a:xfrm>
            <a:custGeom>
              <a:avLst/>
              <a:gdLst>
                <a:gd name="T0" fmla="*/ 27 w 30"/>
                <a:gd name="T1" fmla="*/ 3 h 643"/>
                <a:gd name="T2" fmla="*/ 27 w 30"/>
                <a:gd name="T3" fmla="*/ 624 h 643"/>
                <a:gd name="T4" fmla="*/ 0 w 30"/>
                <a:gd name="T5" fmla="*/ 643 h 643"/>
                <a:gd name="T6" fmla="*/ 30 w 30"/>
                <a:gd name="T7" fmla="*/ 625 h 643"/>
                <a:gd name="T8" fmla="*/ 30 w 30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43">
                  <a:moveTo>
                    <a:pt x="27" y="3"/>
                  </a:moveTo>
                  <a:cubicBezTo>
                    <a:pt x="27" y="20"/>
                    <a:pt x="27" y="614"/>
                    <a:pt x="27" y="624"/>
                  </a:cubicBezTo>
                  <a:cubicBezTo>
                    <a:pt x="27" y="634"/>
                    <a:pt x="10" y="643"/>
                    <a:pt x="0" y="643"/>
                  </a:cubicBezTo>
                  <a:cubicBezTo>
                    <a:pt x="10" y="643"/>
                    <a:pt x="30" y="641"/>
                    <a:pt x="30" y="625"/>
                  </a:cubicBezTo>
                  <a:cubicBezTo>
                    <a:pt x="30" y="609"/>
                    <a:pt x="30" y="11"/>
                    <a:pt x="30" y="0"/>
                  </a:cubicBezTo>
                </a:path>
              </a:pathLst>
            </a:custGeom>
            <a:solidFill>
              <a:srgbClr val="9F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2" name="Freeform 326"/>
            <p:cNvSpPr>
              <a:spLocks/>
            </p:cNvSpPr>
            <p:nvPr/>
          </p:nvSpPr>
          <p:spPr bwMode="auto">
            <a:xfrm>
              <a:off x="3315" y="2267"/>
              <a:ext cx="75" cy="928"/>
            </a:xfrm>
            <a:custGeom>
              <a:avLst/>
              <a:gdLst>
                <a:gd name="T0" fmla="*/ 30 w 30"/>
                <a:gd name="T1" fmla="*/ 0 h 348"/>
                <a:gd name="T2" fmla="*/ 27 w 30"/>
                <a:gd name="T3" fmla="*/ 0 h 348"/>
                <a:gd name="T4" fmla="*/ 27 w 30"/>
                <a:gd name="T5" fmla="*/ 329 h 348"/>
                <a:gd name="T6" fmla="*/ 0 w 30"/>
                <a:gd name="T7" fmla="*/ 348 h 348"/>
                <a:gd name="T8" fmla="*/ 30 w 30"/>
                <a:gd name="T9" fmla="*/ 330 h 348"/>
                <a:gd name="T10" fmla="*/ 30 w 30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8">
                  <a:moveTo>
                    <a:pt x="30" y="0"/>
                  </a:moveTo>
                  <a:cubicBezTo>
                    <a:pt x="29" y="0"/>
                    <a:pt x="28" y="0"/>
                    <a:pt x="27" y="0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7" y="339"/>
                    <a:pt x="10" y="348"/>
                    <a:pt x="0" y="348"/>
                  </a:cubicBezTo>
                  <a:cubicBezTo>
                    <a:pt x="10" y="348"/>
                    <a:pt x="30" y="346"/>
                    <a:pt x="30" y="33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B8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3" name="Freeform 327"/>
            <p:cNvSpPr>
              <a:spLocks/>
            </p:cNvSpPr>
            <p:nvPr/>
          </p:nvSpPr>
          <p:spPr bwMode="auto">
            <a:xfrm>
              <a:off x="3393" y="2261"/>
              <a:ext cx="8" cy="6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4" name="Freeform 328"/>
            <p:cNvSpPr>
              <a:spLocks/>
            </p:cNvSpPr>
            <p:nvPr/>
          </p:nvSpPr>
          <p:spPr bwMode="auto">
            <a:xfrm>
              <a:off x="3365" y="2267"/>
              <a:ext cx="28" cy="2"/>
            </a:xfrm>
            <a:custGeom>
              <a:avLst/>
              <a:gdLst>
                <a:gd name="T0" fmla="*/ 0 w 11"/>
                <a:gd name="T1" fmla="*/ 1 h 1"/>
                <a:gd name="T2" fmla="*/ 11 w 1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4" y="1"/>
                    <a:pt x="8" y="0"/>
                    <a:pt x="11" y="0"/>
                  </a:cubicBezTo>
                </a:path>
              </a:pathLst>
            </a:custGeom>
            <a:noFill/>
            <a:ln w="3175" cap="rnd">
              <a:solidFill>
                <a:srgbClr val="B18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5" name="Freeform 329"/>
            <p:cNvSpPr>
              <a:spLocks/>
            </p:cNvSpPr>
            <p:nvPr/>
          </p:nvSpPr>
          <p:spPr bwMode="auto">
            <a:xfrm>
              <a:off x="3228" y="2261"/>
              <a:ext cx="137" cy="8"/>
            </a:xfrm>
            <a:custGeom>
              <a:avLst/>
              <a:gdLst>
                <a:gd name="T0" fmla="*/ 0 w 55"/>
                <a:gd name="T1" fmla="*/ 0 h 3"/>
                <a:gd name="T2" fmla="*/ 34 w 55"/>
                <a:gd name="T3" fmla="*/ 3 h 3"/>
                <a:gd name="T4" fmla="*/ 55 w 5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" y="2"/>
                    <a:pt x="16" y="3"/>
                    <a:pt x="34" y="3"/>
                  </a:cubicBezTo>
                  <a:cubicBezTo>
                    <a:pt x="42" y="3"/>
                    <a:pt x="49" y="3"/>
                    <a:pt x="55" y="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6" name="Freeform 330"/>
            <p:cNvSpPr>
              <a:spLocks/>
            </p:cNvSpPr>
            <p:nvPr/>
          </p:nvSpPr>
          <p:spPr bwMode="auto">
            <a:xfrm>
              <a:off x="3228" y="2253"/>
              <a:ext cx="135" cy="8"/>
            </a:xfrm>
            <a:custGeom>
              <a:avLst/>
              <a:gdLst>
                <a:gd name="T0" fmla="*/ 54 w 54"/>
                <a:gd name="T1" fmla="*/ 1 h 3"/>
                <a:gd name="T2" fmla="*/ 34 w 54"/>
                <a:gd name="T3" fmla="*/ 0 h 3"/>
                <a:gd name="T4" fmla="*/ 0 w 5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3">
                  <a:moveTo>
                    <a:pt x="54" y="1"/>
                  </a:moveTo>
                  <a:cubicBezTo>
                    <a:pt x="49" y="0"/>
                    <a:pt x="42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7" name="Freeform 331"/>
            <p:cNvSpPr>
              <a:spLocks/>
            </p:cNvSpPr>
            <p:nvPr/>
          </p:nvSpPr>
          <p:spPr bwMode="auto">
            <a:xfrm>
              <a:off x="3363" y="2256"/>
              <a:ext cx="27" cy="3"/>
            </a:xfrm>
            <a:custGeom>
              <a:avLst/>
              <a:gdLst>
                <a:gd name="T0" fmla="*/ 11 w 11"/>
                <a:gd name="T1" fmla="*/ 1 h 1"/>
                <a:gd name="T2" fmla="*/ 0 w 1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D91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8" name="Freeform 332"/>
            <p:cNvSpPr>
              <a:spLocks/>
            </p:cNvSpPr>
            <p:nvPr/>
          </p:nvSpPr>
          <p:spPr bwMode="auto">
            <a:xfrm>
              <a:off x="3390" y="2259"/>
              <a:ext cx="11" cy="2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9" name="Freeform 333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623 h 649"/>
                <a:gd name="T4" fmla="*/ 34 w 69"/>
                <a:gd name="T5" fmla="*/ 649 h 649"/>
                <a:gd name="T6" fmla="*/ 69 w 69"/>
                <a:gd name="T7" fmla="*/ 623 h 649"/>
                <a:gd name="T8" fmla="*/ 69 w 69"/>
                <a:gd name="T9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0" name="Freeform 334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32 w 65"/>
                <a:gd name="T1" fmla="*/ 37 h 37"/>
                <a:gd name="T2" fmla="*/ 65 w 65"/>
                <a:gd name="T3" fmla="*/ 34 h 37"/>
                <a:gd name="T4" fmla="*/ 65 w 65"/>
                <a:gd name="T5" fmla="*/ 2 h 37"/>
                <a:gd name="T6" fmla="*/ 32 w 65"/>
                <a:gd name="T7" fmla="*/ 0 h 37"/>
                <a:gd name="T8" fmla="*/ 0 w 65"/>
                <a:gd name="T9" fmla="*/ 2 h 37"/>
                <a:gd name="T10" fmla="*/ 0 w 65"/>
                <a:gd name="T11" fmla="*/ 34 h 37"/>
                <a:gd name="T12" fmla="*/ 32 w 65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solidFill>
              <a:srgbClr val="A9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1" name="Freeform 335"/>
            <p:cNvSpPr>
              <a:spLocks/>
            </p:cNvSpPr>
            <p:nvPr/>
          </p:nvSpPr>
          <p:spPr bwMode="auto">
            <a:xfrm>
              <a:off x="3238" y="1507"/>
              <a:ext cx="152" cy="77"/>
            </a:xfrm>
            <a:custGeom>
              <a:avLst/>
              <a:gdLst>
                <a:gd name="T0" fmla="*/ 61 w 61"/>
                <a:gd name="T1" fmla="*/ 0 h 29"/>
                <a:gd name="T2" fmla="*/ 61 w 61"/>
                <a:gd name="T3" fmla="*/ 0 h 29"/>
                <a:gd name="T4" fmla="*/ 55 w 61"/>
                <a:gd name="T5" fmla="*/ 18 h 29"/>
                <a:gd name="T6" fmla="*/ 50 w 61"/>
                <a:gd name="T7" fmla="*/ 21 h 29"/>
                <a:gd name="T8" fmla="*/ 18 w 61"/>
                <a:gd name="T9" fmla="*/ 25 h 29"/>
                <a:gd name="T10" fmla="*/ 0 w 61"/>
                <a:gd name="T11" fmla="*/ 26 h 29"/>
                <a:gd name="T12" fmla="*/ 30 w 61"/>
                <a:gd name="T13" fmla="*/ 29 h 29"/>
                <a:gd name="T14" fmla="*/ 61 w 61"/>
                <a:gd name="T15" fmla="*/ 26 h 29"/>
                <a:gd name="T16" fmla="*/ 61 w 61"/>
                <a:gd name="T17" fmla="*/ 24 h 29"/>
                <a:gd name="T18" fmla="*/ 61 w 61"/>
                <a:gd name="T19" fmla="*/ 24 h 29"/>
                <a:gd name="T20" fmla="*/ 61 w 61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29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6"/>
                    <a:pt x="59" y="15"/>
                    <a:pt x="55" y="18"/>
                  </a:cubicBezTo>
                  <a:cubicBezTo>
                    <a:pt x="54" y="19"/>
                    <a:pt x="52" y="20"/>
                    <a:pt x="50" y="21"/>
                  </a:cubicBezTo>
                  <a:cubicBezTo>
                    <a:pt x="42" y="24"/>
                    <a:pt x="27" y="26"/>
                    <a:pt x="18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4" y="29"/>
                    <a:pt x="30" y="29"/>
                  </a:cubicBezTo>
                  <a:cubicBezTo>
                    <a:pt x="46" y="29"/>
                    <a:pt x="59" y="28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26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2" name="Freeform 336"/>
            <p:cNvSpPr>
              <a:spLocks/>
            </p:cNvSpPr>
            <p:nvPr/>
          </p:nvSpPr>
          <p:spPr bwMode="auto">
            <a:xfrm>
              <a:off x="3235" y="1517"/>
              <a:ext cx="80" cy="38"/>
            </a:xfrm>
            <a:custGeom>
              <a:avLst/>
              <a:gdLst>
                <a:gd name="T0" fmla="*/ 0 w 32"/>
                <a:gd name="T1" fmla="*/ 14 h 14"/>
                <a:gd name="T2" fmla="*/ 0 w 32"/>
                <a:gd name="T3" fmla="*/ 0 h 14"/>
                <a:gd name="T4" fmla="*/ 32 w 32"/>
                <a:gd name="T5" fmla="*/ 1 h 14"/>
                <a:gd name="T6" fmla="*/ 5 w 32"/>
                <a:gd name="T7" fmla="*/ 4 h 14"/>
                <a:gd name="T8" fmla="*/ 0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4" y="1"/>
                    <a:pt x="32" y="1"/>
                  </a:cubicBezTo>
                  <a:cubicBezTo>
                    <a:pt x="27" y="3"/>
                    <a:pt x="8" y="4"/>
                    <a:pt x="5" y="4"/>
                  </a:cubicBezTo>
                  <a:cubicBezTo>
                    <a:pt x="1" y="5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CFC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3" name="Freeform 337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32 w 65"/>
                <a:gd name="T1" fmla="*/ 37 h 37"/>
                <a:gd name="T2" fmla="*/ 65 w 65"/>
                <a:gd name="T3" fmla="*/ 34 h 37"/>
                <a:gd name="T4" fmla="*/ 65 w 65"/>
                <a:gd name="T5" fmla="*/ 2 h 37"/>
                <a:gd name="T6" fmla="*/ 32 w 65"/>
                <a:gd name="T7" fmla="*/ 0 h 37"/>
                <a:gd name="T8" fmla="*/ 0 w 65"/>
                <a:gd name="T9" fmla="*/ 2 h 37"/>
                <a:gd name="T10" fmla="*/ 0 w 65"/>
                <a:gd name="T11" fmla="*/ 34 h 37"/>
                <a:gd name="T12" fmla="*/ 32 w 65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" name="Oval 338"/>
            <p:cNvSpPr>
              <a:spLocks noChangeArrowheads="1"/>
            </p:cNvSpPr>
            <p:nvPr/>
          </p:nvSpPr>
          <p:spPr bwMode="auto">
            <a:xfrm>
              <a:off x="3260" y="1571"/>
              <a:ext cx="28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" name="Oval 339"/>
            <p:cNvSpPr>
              <a:spLocks noChangeArrowheads="1"/>
            </p:cNvSpPr>
            <p:nvPr/>
          </p:nvSpPr>
          <p:spPr bwMode="auto">
            <a:xfrm>
              <a:off x="329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" name="Oval 340"/>
            <p:cNvSpPr>
              <a:spLocks noChangeArrowheads="1"/>
            </p:cNvSpPr>
            <p:nvPr/>
          </p:nvSpPr>
          <p:spPr bwMode="auto">
            <a:xfrm>
              <a:off x="3280" y="226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" name="Oval 341"/>
            <p:cNvSpPr>
              <a:spLocks noChangeArrowheads="1"/>
            </p:cNvSpPr>
            <p:nvPr/>
          </p:nvSpPr>
          <p:spPr bwMode="auto">
            <a:xfrm>
              <a:off x="3305" y="2267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" name="Oval 342"/>
            <p:cNvSpPr>
              <a:spLocks noChangeArrowheads="1"/>
            </p:cNvSpPr>
            <p:nvPr/>
          </p:nvSpPr>
          <p:spPr bwMode="auto">
            <a:xfrm>
              <a:off x="3265" y="2264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" name="Oval 343"/>
            <p:cNvSpPr>
              <a:spLocks noChangeArrowheads="1"/>
            </p:cNvSpPr>
            <p:nvPr/>
          </p:nvSpPr>
          <p:spPr bwMode="auto">
            <a:xfrm>
              <a:off x="324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" name="Freeform 344"/>
            <p:cNvSpPr>
              <a:spLocks/>
            </p:cNvSpPr>
            <p:nvPr/>
          </p:nvSpPr>
          <p:spPr bwMode="auto">
            <a:xfrm>
              <a:off x="3245" y="1525"/>
              <a:ext cx="58" cy="1649"/>
            </a:xfrm>
            <a:custGeom>
              <a:avLst/>
              <a:gdLst>
                <a:gd name="T0" fmla="*/ 5 w 23"/>
                <a:gd name="T1" fmla="*/ 598 h 618"/>
                <a:gd name="T2" fmla="*/ 23 w 23"/>
                <a:gd name="T3" fmla="*/ 618 h 618"/>
                <a:gd name="T4" fmla="*/ 0 w 23"/>
                <a:gd name="T5" fmla="*/ 603 h 618"/>
                <a:gd name="T6" fmla="*/ 0 w 23"/>
                <a:gd name="T7" fmla="*/ 0 h 618"/>
                <a:gd name="T8" fmla="*/ 5 w 23"/>
                <a:gd name="T9" fmla="*/ 59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18">
                  <a:moveTo>
                    <a:pt x="5" y="598"/>
                  </a:moveTo>
                  <a:cubicBezTo>
                    <a:pt x="5" y="613"/>
                    <a:pt x="16" y="617"/>
                    <a:pt x="23" y="618"/>
                  </a:cubicBezTo>
                  <a:cubicBezTo>
                    <a:pt x="10" y="618"/>
                    <a:pt x="0" y="616"/>
                    <a:pt x="0" y="6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83"/>
                    <a:pt x="5" y="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" name="Freeform 345"/>
            <p:cNvSpPr>
              <a:spLocks/>
            </p:cNvSpPr>
            <p:nvPr/>
          </p:nvSpPr>
          <p:spPr bwMode="auto">
            <a:xfrm>
              <a:off x="3313" y="1499"/>
              <a:ext cx="70" cy="1696"/>
            </a:xfrm>
            <a:custGeom>
              <a:avLst/>
              <a:gdLst>
                <a:gd name="T0" fmla="*/ 1 w 28"/>
                <a:gd name="T1" fmla="*/ 636 h 636"/>
                <a:gd name="T2" fmla="*/ 28 w 28"/>
                <a:gd name="T3" fmla="*/ 617 h 636"/>
                <a:gd name="T4" fmla="*/ 28 w 28"/>
                <a:gd name="T5" fmla="*/ 0 h 636"/>
                <a:gd name="T6" fmla="*/ 25 w 28"/>
                <a:gd name="T7" fmla="*/ 0 h 636"/>
                <a:gd name="T8" fmla="*/ 25 w 28"/>
                <a:gd name="T9" fmla="*/ 611 h 636"/>
                <a:gd name="T10" fmla="*/ 0 w 28"/>
                <a:gd name="T11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36">
                  <a:moveTo>
                    <a:pt x="1" y="636"/>
                  </a:moveTo>
                  <a:cubicBezTo>
                    <a:pt x="11" y="636"/>
                    <a:pt x="28" y="627"/>
                    <a:pt x="28" y="617"/>
                  </a:cubicBezTo>
                  <a:cubicBezTo>
                    <a:pt x="28" y="607"/>
                    <a:pt x="28" y="16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611"/>
                    <a:pt x="25" y="611"/>
                    <a:pt x="25" y="611"/>
                  </a:cubicBezTo>
                  <a:cubicBezTo>
                    <a:pt x="25" y="624"/>
                    <a:pt x="14" y="636"/>
                    <a:pt x="0" y="6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" name="Freeform 34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73 w 73"/>
                <a:gd name="T1" fmla="*/ 48 h 52"/>
                <a:gd name="T2" fmla="*/ 73 w 73"/>
                <a:gd name="T3" fmla="*/ 4 h 52"/>
                <a:gd name="T4" fmla="*/ 36 w 73"/>
                <a:gd name="T5" fmla="*/ 0 h 52"/>
                <a:gd name="T6" fmla="*/ 0 w 73"/>
                <a:gd name="T7" fmla="*/ 4 h 52"/>
                <a:gd name="T8" fmla="*/ 0 w 73"/>
                <a:gd name="T9" fmla="*/ 48 h 52"/>
                <a:gd name="T10" fmla="*/ 0 w 73"/>
                <a:gd name="T11" fmla="*/ 48 h 52"/>
                <a:gd name="T12" fmla="*/ 36 w 73"/>
                <a:gd name="T13" fmla="*/ 52 h 52"/>
                <a:gd name="T14" fmla="*/ 73 w 73"/>
                <a:gd name="T1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solidFill>
              <a:srgbClr val="63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3" name="Line 347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" name="Line 348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5" name="Line 349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" name="Line 350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" name="Line 351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" name="Line 352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" name="Line 353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" name="Line 354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" name="Line 355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" name="Line 356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" name="Line 357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" name="Line 358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5" name="Line 359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6" name="Line 360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7" name="Line 361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8" name="Line 362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9" name="Line 363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0" name="Line 364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1" name="Line 365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2" name="Line 366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3" name="Line 367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4" name="Line 368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5" name="Line 369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6" name="Line 370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7" name="Line 371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8" name="Line 372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9" name="Line 373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0" name="Line 374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1" name="Line 375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2" name="Line 376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3" name="Line 377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4" name="Line 378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" name="Line 379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" name="Line 380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7" name="Line 381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8" name="Line 382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9" name="Line 383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0" name="Line 384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1" name="Line 385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2" name="Line 386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3" name="Line 387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4" name="Line 388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" name="Line 389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" name="Line 390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7" name="Line 391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8" name="Line 392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9" name="Line 393"/>
            <p:cNvSpPr>
              <a:spLocks noChangeShapeType="1"/>
            </p:cNvSpPr>
            <p:nvPr/>
          </p:nvSpPr>
          <p:spPr bwMode="auto">
            <a:xfrm flipV="1">
              <a:off x="339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0" name="Line 394"/>
            <p:cNvSpPr>
              <a:spLocks noChangeShapeType="1"/>
            </p:cNvSpPr>
            <p:nvPr/>
          </p:nvSpPr>
          <p:spPr bwMode="auto">
            <a:xfrm flipV="1">
              <a:off x="3375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1" name="Line 395"/>
            <p:cNvSpPr>
              <a:spLocks noChangeShapeType="1"/>
            </p:cNvSpPr>
            <p:nvPr/>
          </p:nvSpPr>
          <p:spPr bwMode="auto">
            <a:xfrm flipV="1">
              <a:off x="336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2" name="Line 396"/>
            <p:cNvSpPr>
              <a:spLocks noChangeShapeType="1"/>
            </p:cNvSpPr>
            <p:nvPr/>
          </p:nvSpPr>
          <p:spPr bwMode="auto">
            <a:xfrm flipV="1">
              <a:off x="334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3" name="Line 397"/>
            <p:cNvSpPr>
              <a:spLocks noChangeShapeType="1"/>
            </p:cNvSpPr>
            <p:nvPr/>
          </p:nvSpPr>
          <p:spPr bwMode="auto">
            <a:xfrm flipV="1">
              <a:off x="332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4" name="Line 398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" name="Line 399"/>
            <p:cNvSpPr>
              <a:spLocks noChangeShapeType="1"/>
            </p:cNvSpPr>
            <p:nvPr/>
          </p:nvSpPr>
          <p:spPr bwMode="auto">
            <a:xfrm>
              <a:off x="329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6" name="Line 400"/>
            <p:cNvSpPr>
              <a:spLocks noChangeShapeType="1"/>
            </p:cNvSpPr>
            <p:nvPr/>
          </p:nvSpPr>
          <p:spPr bwMode="auto">
            <a:xfrm>
              <a:off x="328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7" name="Line 401"/>
            <p:cNvSpPr>
              <a:spLocks noChangeShapeType="1"/>
            </p:cNvSpPr>
            <p:nvPr/>
          </p:nvSpPr>
          <p:spPr bwMode="auto">
            <a:xfrm>
              <a:off x="326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8" name="Line 402"/>
            <p:cNvSpPr>
              <a:spLocks noChangeShapeType="1"/>
            </p:cNvSpPr>
            <p:nvPr/>
          </p:nvSpPr>
          <p:spPr bwMode="auto">
            <a:xfrm>
              <a:off x="3253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9" name="Line 403"/>
            <p:cNvSpPr>
              <a:spLocks noChangeShapeType="1"/>
            </p:cNvSpPr>
            <p:nvPr/>
          </p:nvSpPr>
          <p:spPr bwMode="auto">
            <a:xfrm>
              <a:off x="3238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0" name="Freeform 404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73 w 73"/>
                <a:gd name="T1" fmla="*/ 4 h 7"/>
                <a:gd name="T2" fmla="*/ 36 w 73"/>
                <a:gd name="T3" fmla="*/ 0 h 7"/>
                <a:gd name="T4" fmla="*/ 0 w 73"/>
                <a:gd name="T5" fmla="*/ 4 h 7"/>
                <a:gd name="T6" fmla="*/ 0 w 73"/>
                <a:gd name="T7" fmla="*/ 4 h 7"/>
                <a:gd name="T8" fmla="*/ 36 w 73"/>
                <a:gd name="T9" fmla="*/ 7 h 7"/>
                <a:gd name="T10" fmla="*/ 73 w 73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solidFill>
              <a:srgbClr val="DB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1" name="Freeform 405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73 w 73"/>
                <a:gd name="T1" fmla="*/ 4 h 7"/>
                <a:gd name="T2" fmla="*/ 36 w 73"/>
                <a:gd name="T3" fmla="*/ 0 h 7"/>
                <a:gd name="T4" fmla="*/ 0 w 73"/>
                <a:gd name="T5" fmla="*/ 4 h 7"/>
                <a:gd name="T6" fmla="*/ 0 w 73"/>
                <a:gd name="T7" fmla="*/ 4 h 7"/>
                <a:gd name="T8" fmla="*/ 36 w 73"/>
                <a:gd name="T9" fmla="*/ 7 h 7"/>
                <a:gd name="T10" fmla="*/ 73 w 73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2" name="Freeform 40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73 w 73"/>
                <a:gd name="T1" fmla="*/ 48 h 52"/>
                <a:gd name="T2" fmla="*/ 73 w 73"/>
                <a:gd name="T3" fmla="*/ 4 h 52"/>
                <a:gd name="T4" fmla="*/ 36 w 73"/>
                <a:gd name="T5" fmla="*/ 0 h 52"/>
                <a:gd name="T6" fmla="*/ 0 w 73"/>
                <a:gd name="T7" fmla="*/ 4 h 52"/>
                <a:gd name="T8" fmla="*/ 0 w 73"/>
                <a:gd name="T9" fmla="*/ 48 h 52"/>
                <a:gd name="T10" fmla="*/ 0 w 73"/>
                <a:gd name="T11" fmla="*/ 48 h 52"/>
                <a:gd name="T12" fmla="*/ 36 w 73"/>
                <a:gd name="T13" fmla="*/ 52 h 52"/>
                <a:gd name="T14" fmla="*/ 73 w 73"/>
                <a:gd name="T1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93" name="Group 317"/>
          <p:cNvGrpSpPr>
            <a:grpSpLocks/>
          </p:cNvGrpSpPr>
          <p:nvPr/>
        </p:nvGrpSpPr>
        <p:grpSpPr bwMode="auto">
          <a:xfrm>
            <a:off x="1680414" y="4596638"/>
            <a:ext cx="100819" cy="1087413"/>
            <a:chOff x="3222" y="1371"/>
            <a:chExt cx="184" cy="1835"/>
          </a:xfrm>
        </p:grpSpPr>
        <p:sp>
          <p:nvSpPr>
            <p:cNvPr id="1094" name="Freeform 318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623 h 649"/>
                <a:gd name="T4" fmla="*/ 34 w 69"/>
                <a:gd name="T5" fmla="*/ 649 h 649"/>
                <a:gd name="T6" fmla="*/ 69 w 69"/>
                <a:gd name="T7" fmla="*/ 623 h 649"/>
                <a:gd name="T8" fmla="*/ 69 w 69"/>
                <a:gd name="T9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DA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" name="Freeform 319"/>
            <p:cNvSpPr>
              <a:spLocks/>
            </p:cNvSpPr>
            <p:nvPr/>
          </p:nvSpPr>
          <p:spPr bwMode="auto">
            <a:xfrm>
              <a:off x="3228" y="2261"/>
              <a:ext cx="173" cy="945"/>
            </a:xfrm>
            <a:custGeom>
              <a:avLst/>
              <a:gdLst>
                <a:gd name="T0" fmla="*/ 34 w 69"/>
                <a:gd name="T1" fmla="*/ 354 h 354"/>
                <a:gd name="T2" fmla="*/ 69 w 69"/>
                <a:gd name="T3" fmla="*/ 328 h 354"/>
                <a:gd name="T4" fmla="*/ 69 w 69"/>
                <a:gd name="T5" fmla="*/ 1 h 354"/>
                <a:gd name="T6" fmla="*/ 34 w 69"/>
                <a:gd name="T7" fmla="*/ 3 h 354"/>
                <a:gd name="T8" fmla="*/ 0 w 69"/>
                <a:gd name="T9" fmla="*/ 0 h 354"/>
                <a:gd name="T10" fmla="*/ 0 w 69"/>
                <a:gd name="T11" fmla="*/ 328 h 354"/>
                <a:gd name="T12" fmla="*/ 34 w 69"/>
                <a:gd name="T13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54">
                  <a:moveTo>
                    <a:pt x="34" y="354"/>
                  </a:moveTo>
                  <a:cubicBezTo>
                    <a:pt x="54" y="354"/>
                    <a:pt x="69" y="347"/>
                    <a:pt x="69" y="328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2"/>
                    <a:pt x="52" y="3"/>
                    <a:pt x="34" y="3"/>
                  </a:cubicBezTo>
                  <a:cubicBezTo>
                    <a:pt x="16" y="3"/>
                    <a:pt x="1" y="2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7"/>
                    <a:pt x="15" y="354"/>
                    <a:pt x="34" y="354"/>
                  </a:cubicBezTo>
                  <a:close/>
                </a:path>
              </a:pathLst>
            </a:custGeom>
            <a:solidFill>
              <a:srgbClr val="EC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" name="Freeform 320"/>
            <p:cNvSpPr>
              <a:spLocks/>
            </p:cNvSpPr>
            <p:nvPr/>
          </p:nvSpPr>
          <p:spPr bwMode="auto">
            <a:xfrm>
              <a:off x="3250" y="2267"/>
              <a:ext cx="125" cy="907"/>
            </a:xfrm>
            <a:custGeom>
              <a:avLst/>
              <a:gdLst>
                <a:gd name="T0" fmla="*/ 25 w 50"/>
                <a:gd name="T1" fmla="*/ 1 h 340"/>
                <a:gd name="T2" fmla="*/ 0 w 50"/>
                <a:gd name="T3" fmla="*/ 0 h 340"/>
                <a:gd name="T4" fmla="*/ 0 w 50"/>
                <a:gd name="T5" fmla="*/ 323 h 340"/>
                <a:gd name="T6" fmla="*/ 25 w 50"/>
                <a:gd name="T7" fmla="*/ 340 h 340"/>
                <a:gd name="T8" fmla="*/ 50 w 50"/>
                <a:gd name="T9" fmla="*/ 323 h 340"/>
                <a:gd name="T10" fmla="*/ 50 w 50"/>
                <a:gd name="T11" fmla="*/ 0 h 340"/>
                <a:gd name="T12" fmla="*/ 25 w 50"/>
                <a:gd name="T13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40">
                  <a:moveTo>
                    <a:pt x="25" y="1"/>
                  </a:moveTo>
                  <a:cubicBezTo>
                    <a:pt x="16" y="1"/>
                    <a:pt x="7" y="1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36"/>
                    <a:pt x="12" y="340"/>
                    <a:pt x="25" y="340"/>
                  </a:cubicBezTo>
                  <a:cubicBezTo>
                    <a:pt x="39" y="340"/>
                    <a:pt x="50" y="336"/>
                    <a:pt x="50" y="3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1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E19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7" name="Freeform 321"/>
            <p:cNvSpPr>
              <a:spLocks/>
            </p:cNvSpPr>
            <p:nvPr/>
          </p:nvSpPr>
          <p:spPr bwMode="auto">
            <a:xfrm>
              <a:off x="3250" y="1493"/>
              <a:ext cx="125" cy="776"/>
            </a:xfrm>
            <a:custGeom>
              <a:avLst/>
              <a:gdLst>
                <a:gd name="T0" fmla="*/ 0 w 50"/>
                <a:gd name="T1" fmla="*/ 0 h 291"/>
                <a:gd name="T2" fmla="*/ 0 w 50"/>
                <a:gd name="T3" fmla="*/ 290 h 291"/>
                <a:gd name="T4" fmla="*/ 25 w 50"/>
                <a:gd name="T5" fmla="*/ 291 h 291"/>
                <a:gd name="T6" fmla="*/ 50 w 50"/>
                <a:gd name="T7" fmla="*/ 290 h 291"/>
                <a:gd name="T8" fmla="*/ 50 w 50"/>
                <a:gd name="T9" fmla="*/ 0 h 291"/>
                <a:gd name="T10" fmla="*/ 0 w 50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91">
                  <a:moveTo>
                    <a:pt x="0" y="0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7" y="291"/>
                    <a:pt x="16" y="291"/>
                    <a:pt x="25" y="291"/>
                  </a:cubicBezTo>
                  <a:cubicBezTo>
                    <a:pt x="35" y="291"/>
                    <a:pt x="44" y="291"/>
                    <a:pt x="50" y="29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8" name="Freeform 322"/>
            <p:cNvSpPr>
              <a:spLocks/>
            </p:cNvSpPr>
            <p:nvPr/>
          </p:nvSpPr>
          <p:spPr bwMode="auto">
            <a:xfrm>
              <a:off x="3228" y="2253"/>
              <a:ext cx="173" cy="16"/>
            </a:xfrm>
            <a:custGeom>
              <a:avLst/>
              <a:gdLst>
                <a:gd name="T0" fmla="*/ 0 w 69"/>
                <a:gd name="T1" fmla="*/ 3 h 6"/>
                <a:gd name="T2" fmla="*/ 34 w 69"/>
                <a:gd name="T3" fmla="*/ 6 h 6"/>
                <a:gd name="T4" fmla="*/ 69 w 69"/>
                <a:gd name="T5" fmla="*/ 3 h 6"/>
                <a:gd name="T6" fmla="*/ 69 w 69"/>
                <a:gd name="T7" fmla="*/ 3 h 6"/>
                <a:gd name="T8" fmla="*/ 34 w 69"/>
                <a:gd name="T9" fmla="*/ 0 h 6"/>
                <a:gd name="T10" fmla="*/ 0 w 69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">
                  <a:moveTo>
                    <a:pt x="0" y="3"/>
                  </a:moveTo>
                  <a:cubicBezTo>
                    <a:pt x="1" y="5"/>
                    <a:pt x="16" y="6"/>
                    <a:pt x="34" y="6"/>
                  </a:cubicBezTo>
                  <a:cubicBezTo>
                    <a:pt x="52" y="6"/>
                    <a:pt x="67" y="5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1"/>
                    <a:pt x="53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solidFill>
              <a:srgbClr val="F5D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9" name="Freeform 323"/>
            <p:cNvSpPr>
              <a:spLocks/>
            </p:cNvSpPr>
            <p:nvPr/>
          </p:nvSpPr>
          <p:spPr bwMode="auto">
            <a:xfrm>
              <a:off x="3313" y="2267"/>
              <a:ext cx="62" cy="907"/>
            </a:xfrm>
            <a:custGeom>
              <a:avLst/>
              <a:gdLst>
                <a:gd name="T0" fmla="*/ 21 w 25"/>
                <a:gd name="T1" fmla="*/ 1 h 340"/>
                <a:gd name="T2" fmla="*/ 21 w 25"/>
                <a:gd name="T3" fmla="*/ 320 h 340"/>
                <a:gd name="T4" fmla="*/ 0 w 25"/>
                <a:gd name="T5" fmla="*/ 340 h 340"/>
                <a:gd name="T6" fmla="*/ 25 w 25"/>
                <a:gd name="T7" fmla="*/ 323 h 340"/>
                <a:gd name="T8" fmla="*/ 25 w 25"/>
                <a:gd name="T9" fmla="*/ 0 h 340"/>
                <a:gd name="T10" fmla="*/ 21 w 25"/>
                <a:gd name="T11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40">
                  <a:moveTo>
                    <a:pt x="21" y="1"/>
                  </a:moveTo>
                  <a:cubicBezTo>
                    <a:pt x="21" y="320"/>
                    <a:pt x="21" y="320"/>
                    <a:pt x="21" y="320"/>
                  </a:cubicBezTo>
                  <a:cubicBezTo>
                    <a:pt x="21" y="335"/>
                    <a:pt x="10" y="339"/>
                    <a:pt x="0" y="340"/>
                  </a:cubicBezTo>
                  <a:cubicBezTo>
                    <a:pt x="14" y="340"/>
                    <a:pt x="25" y="336"/>
                    <a:pt x="25" y="3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D56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0" name="Freeform 324"/>
            <p:cNvSpPr>
              <a:spLocks/>
            </p:cNvSpPr>
            <p:nvPr/>
          </p:nvSpPr>
          <p:spPr bwMode="auto">
            <a:xfrm>
              <a:off x="3365" y="1493"/>
              <a:ext cx="10" cy="776"/>
            </a:xfrm>
            <a:custGeom>
              <a:avLst/>
              <a:gdLst>
                <a:gd name="T0" fmla="*/ 0 w 4"/>
                <a:gd name="T1" fmla="*/ 0 h 291"/>
                <a:gd name="T2" fmla="*/ 0 w 4"/>
                <a:gd name="T3" fmla="*/ 291 h 291"/>
                <a:gd name="T4" fmla="*/ 4 w 4"/>
                <a:gd name="T5" fmla="*/ 290 h 291"/>
                <a:gd name="T6" fmla="*/ 4 w 4"/>
                <a:gd name="T7" fmla="*/ 0 h 291"/>
                <a:gd name="T8" fmla="*/ 0 w 4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" y="291"/>
                    <a:pt x="3" y="291"/>
                    <a:pt x="4" y="29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1" name="Freeform 325"/>
            <p:cNvSpPr>
              <a:spLocks/>
            </p:cNvSpPr>
            <p:nvPr/>
          </p:nvSpPr>
          <p:spPr bwMode="auto">
            <a:xfrm>
              <a:off x="3315" y="1480"/>
              <a:ext cx="75" cy="1715"/>
            </a:xfrm>
            <a:custGeom>
              <a:avLst/>
              <a:gdLst>
                <a:gd name="T0" fmla="*/ 27 w 30"/>
                <a:gd name="T1" fmla="*/ 3 h 643"/>
                <a:gd name="T2" fmla="*/ 27 w 30"/>
                <a:gd name="T3" fmla="*/ 624 h 643"/>
                <a:gd name="T4" fmla="*/ 0 w 30"/>
                <a:gd name="T5" fmla="*/ 643 h 643"/>
                <a:gd name="T6" fmla="*/ 30 w 30"/>
                <a:gd name="T7" fmla="*/ 625 h 643"/>
                <a:gd name="T8" fmla="*/ 30 w 30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43">
                  <a:moveTo>
                    <a:pt x="27" y="3"/>
                  </a:moveTo>
                  <a:cubicBezTo>
                    <a:pt x="27" y="20"/>
                    <a:pt x="27" y="614"/>
                    <a:pt x="27" y="624"/>
                  </a:cubicBezTo>
                  <a:cubicBezTo>
                    <a:pt x="27" y="634"/>
                    <a:pt x="10" y="643"/>
                    <a:pt x="0" y="643"/>
                  </a:cubicBezTo>
                  <a:cubicBezTo>
                    <a:pt x="10" y="643"/>
                    <a:pt x="30" y="641"/>
                    <a:pt x="30" y="625"/>
                  </a:cubicBezTo>
                  <a:cubicBezTo>
                    <a:pt x="30" y="609"/>
                    <a:pt x="30" y="11"/>
                    <a:pt x="30" y="0"/>
                  </a:cubicBezTo>
                </a:path>
              </a:pathLst>
            </a:custGeom>
            <a:solidFill>
              <a:srgbClr val="9F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2" name="Freeform 326"/>
            <p:cNvSpPr>
              <a:spLocks/>
            </p:cNvSpPr>
            <p:nvPr/>
          </p:nvSpPr>
          <p:spPr bwMode="auto">
            <a:xfrm>
              <a:off x="3315" y="2267"/>
              <a:ext cx="75" cy="928"/>
            </a:xfrm>
            <a:custGeom>
              <a:avLst/>
              <a:gdLst>
                <a:gd name="T0" fmla="*/ 30 w 30"/>
                <a:gd name="T1" fmla="*/ 0 h 348"/>
                <a:gd name="T2" fmla="*/ 27 w 30"/>
                <a:gd name="T3" fmla="*/ 0 h 348"/>
                <a:gd name="T4" fmla="*/ 27 w 30"/>
                <a:gd name="T5" fmla="*/ 329 h 348"/>
                <a:gd name="T6" fmla="*/ 0 w 30"/>
                <a:gd name="T7" fmla="*/ 348 h 348"/>
                <a:gd name="T8" fmla="*/ 30 w 30"/>
                <a:gd name="T9" fmla="*/ 330 h 348"/>
                <a:gd name="T10" fmla="*/ 30 w 30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8">
                  <a:moveTo>
                    <a:pt x="30" y="0"/>
                  </a:moveTo>
                  <a:cubicBezTo>
                    <a:pt x="29" y="0"/>
                    <a:pt x="28" y="0"/>
                    <a:pt x="27" y="0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7" y="339"/>
                    <a:pt x="10" y="348"/>
                    <a:pt x="0" y="348"/>
                  </a:cubicBezTo>
                  <a:cubicBezTo>
                    <a:pt x="10" y="348"/>
                    <a:pt x="30" y="346"/>
                    <a:pt x="30" y="33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B8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3" name="Freeform 327"/>
            <p:cNvSpPr>
              <a:spLocks/>
            </p:cNvSpPr>
            <p:nvPr/>
          </p:nvSpPr>
          <p:spPr bwMode="auto">
            <a:xfrm>
              <a:off x="3393" y="2261"/>
              <a:ext cx="8" cy="6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4" name="Freeform 328"/>
            <p:cNvSpPr>
              <a:spLocks/>
            </p:cNvSpPr>
            <p:nvPr/>
          </p:nvSpPr>
          <p:spPr bwMode="auto">
            <a:xfrm>
              <a:off x="3365" y="2267"/>
              <a:ext cx="28" cy="2"/>
            </a:xfrm>
            <a:custGeom>
              <a:avLst/>
              <a:gdLst>
                <a:gd name="T0" fmla="*/ 0 w 11"/>
                <a:gd name="T1" fmla="*/ 1 h 1"/>
                <a:gd name="T2" fmla="*/ 11 w 1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4" y="1"/>
                    <a:pt x="8" y="0"/>
                    <a:pt x="11" y="0"/>
                  </a:cubicBezTo>
                </a:path>
              </a:pathLst>
            </a:custGeom>
            <a:noFill/>
            <a:ln w="3175" cap="rnd">
              <a:solidFill>
                <a:srgbClr val="B18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5" name="Freeform 329"/>
            <p:cNvSpPr>
              <a:spLocks/>
            </p:cNvSpPr>
            <p:nvPr/>
          </p:nvSpPr>
          <p:spPr bwMode="auto">
            <a:xfrm>
              <a:off x="3228" y="2261"/>
              <a:ext cx="137" cy="8"/>
            </a:xfrm>
            <a:custGeom>
              <a:avLst/>
              <a:gdLst>
                <a:gd name="T0" fmla="*/ 0 w 55"/>
                <a:gd name="T1" fmla="*/ 0 h 3"/>
                <a:gd name="T2" fmla="*/ 34 w 55"/>
                <a:gd name="T3" fmla="*/ 3 h 3"/>
                <a:gd name="T4" fmla="*/ 55 w 5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">
                  <a:moveTo>
                    <a:pt x="0" y="0"/>
                  </a:moveTo>
                  <a:cubicBezTo>
                    <a:pt x="1" y="2"/>
                    <a:pt x="16" y="3"/>
                    <a:pt x="34" y="3"/>
                  </a:cubicBezTo>
                  <a:cubicBezTo>
                    <a:pt x="42" y="3"/>
                    <a:pt x="49" y="3"/>
                    <a:pt x="55" y="3"/>
                  </a:cubicBezTo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" name="Freeform 330"/>
            <p:cNvSpPr>
              <a:spLocks/>
            </p:cNvSpPr>
            <p:nvPr/>
          </p:nvSpPr>
          <p:spPr bwMode="auto">
            <a:xfrm>
              <a:off x="3228" y="2253"/>
              <a:ext cx="135" cy="8"/>
            </a:xfrm>
            <a:custGeom>
              <a:avLst/>
              <a:gdLst>
                <a:gd name="T0" fmla="*/ 54 w 54"/>
                <a:gd name="T1" fmla="*/ 1 h 3"/>
                <a:gd name="T2" fmla="*/ 34 w 54"/>
                <a:gd name="T3" fmla="*/ 0 h 3"/>
                <a:gd name="T4" fmla="*/ 0 w 5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3">
                  <a:moveTo>
                    <a:pt x="54" y="1"/>
                  </a:moveTo>
                  <a:cubicBezTo>
                    <a:pt x="49" y="0"/>
                    <a:pt x="42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7" name="Freeform 331"/>
            <p:cNvSpPr>
              <a:spLocks/>
            </p:cNvSpPr>
            <p:nvPr/>
          </p:nvSpPr>
          <p:spPr bwMode="auto">
            <a:xfrm>
              <a:off x="3363" y="2256"/>
              <a:ext cx="27" cy="3"/>
            </a:xfrm>
            <a:custGeom>
              <a:avLst/>
              <a:gdLst>
                <a:gd name="T0" fmla="*/ 11 w 11"/>
                <a:gd name="T1" fmla="*/ 1 h 1"/>
                <a:gd name="T2" fmla="*/ 0 w 1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D91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8" name="Freeform 332"/>
            <p:cNvSpPr>
              <a:spLocks/>
            </p:cNvSpPr>
            <p:nvPr/>
          </p:nvSpPr>
          <p:spPr bwMode="auto">
            <a:xfrm>
              <a:off x="3390" y="2259"/>
              <a:ext cx="11" cy="2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9" name="Freeform 333"/>
            <p:cNvSpPr>
              <a:spLocks/>
            </p:cNvSpPr>
            <p:nvPr/>
          </p:nvSpPr>
          <p:spPr bwMode="auto">
            <a:xfrm>
              <a:off x="3228" y="1475"/>
              <a:ext cx="173" cy="1731"/>
            </a:xfrm>
            <a:custGeom>
              <a:avLst/>
              <a:gdLst>
                <a:gd name="T0" fmla="*/ 0 w 69"/>
                <a:gd name="T1" fmla="*/ 0 h 649"/>
                <a:gd name="T2" fmla="*/ 0 w 69"/>
                <a:gd name="T3" fmla="*/ 623 h 649"/>
                <a:gd name="T4" fmla="*/ 34 w 69"/>
                <a:gd name="T5" fmla="*/ 649 h 649"/>
                <a:gd name="T6" fmla="*/ 69 w 69"/>
                <a:gd name="T7" fmla="*/ 623 h 649"/>
                <a:gd name="T8" fmla="*/ 69 w 69"/>
                <a:gd name="T9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9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0" y="642"/>
                    <a:pt x="15" y="649"/>
                    <a:pt x="34" y="649"/>
                  </a:cubicBezTo>
                  <a:cubicBezTo>
                    <a:pt x="54" y="649"/>
                    <a:pt x="69" y="642"/>
                    <a:pt x="69" y="62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0" name="Freeform 334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32 w 65"/>
                <a:gd name="T1" fmla="*/ 37 h 37"/>
                <a:gd name="T2" fmla="*/ 65 w 65"/>
                <a:gd name="T3" fmla="*/ 34 h 37"/>
                <a:gd name="T4" fmla="*/ 65 w 65"/>
                <a:gd name="T5" fmla="*/ 2 h 37"/>
                <a:gd name="T6" fmla="*/ 32 w 65"/>
                <a:gd name="T7" fmla="*/ 0 h 37"/>
                <a:gd name="T8" fmla="*/ 0 w 65"/>
                <a:gd name="T9" fmla="*/ 2 h 37"/>
                <a:gd name="T10" fmla="*/ 0 w 65"/>
                <a:gd name="T11" fmla="*/ 34 h 37"/>
                <a:gd name="T12" fmla="*/ 32 w 65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solidFill>
              <a:srgbClr val="A9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1" name="Freeform 335"/>
            <p:cNvSpPr>
              <a:spLocks/>
            </p:cNvSpPr>
            <p:nvPr/>
          </p:nvSpPr>
          <p:spPr bwMode="auto">
            <a:xfrm>
              <a:off x="3238" y="1507"/>
              <a:ext cx="152" cy="77"/>
            </a:xfrm>
            <a:custGeom>
              <a:avLst/>
              <a:gdLst>
                <a:gd name="T0" fmla="*/ 61 w 61"/>
                <a:gd name="T1" fmla="*/ 0 h 29"/>
                <a:gd name="T2" fmla="*/ 61 w 61"/>
                <a:gd name="T3" fmla="*/ 0 h 29"/>
                <a:gd name="T4" fmla="*/ 55 w 61"/>
                <a:gd name="T5" fmla="*/ 18 h 29"/>
                <a:gd name="T6" fmla="*/ 50 w 61"/>
                <a:gd name="T7" fmla="*/ 21 h 29"/>
                <a:gd name="T8" fmla="*/ 18 w 61"/>
                <a:gd name="T9" fmla="*/ 25 h 29"/>
                <a:gd name="T10" fmla="*/ 0 w 61"/>
                <a:gd name="T11" fmla="*/ 26 h 29"/>
                <a:gd name="T12" fmla="*/ 30 w 61"/>
                <a:gd name="T13" fmla="*/ 29 h 29"/>
                <a:gd name="T14" fmla="*/ 61 w 61"/>
                <a:gd name="T15" fmla="*/ 26 h 29"/>
                <a:gd name="T16" fmla="*/ 61 w 61"/>
                <a:gd name="T17" fmla="*/ 24 h 29"/>
                <a:gd name="T18" fmla="*/ 61 w 61"/>
                <a:gd name="T19" fmla="*/ 24 h 29"/>
                <a:gd name="T20" fmla="*/ 61 w 61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29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6"/>
                    <a:pt x="59" y="15"/>
                    <a:pt x="55" y="18"/>
                  </a:cubicBezTo>
                  <a:cubicBezTo>
                    <a:pt x="54" y="19"/>
                    <a:pt x="52" y="20"/>
                    <a:pt x="50" y="21"/>
                  </a:cubicBezTo>
                  <a:cubicBezTo>
                    <a:pt x="42" y="24"/>
                    <a:pt x="27" y="26"/>
                    <a:pt x="18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4" y="29"/>
                    <a:pt x="30" y="29"/>
                  </a:cubicBezTo>
                  <a:cubicBezTo>
                    <a:pt x="46" y="29"/>
                    <a:pt x="59" y="28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26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2" name="Freeform 336"/>
            <p:cNvSpPr>
              <a:spLocks/>
            </p:cNvSpPr>
            <p:nvPr/>
          </p:nvSpPr>
          <p:spPr bwMode="auto">
            <a:xfrm>
              <a:off x="3235" y="1517"/>
              <a:ext cx="80" cy="38"/>
            </a:xfrm>
            <a:custGeom>
              <a:avLst/>
              <a:gdLst>
                <a:gd name="T0" fmla="*/ 0 w 32"/>
                <a:gd name="T1" fmla="*/ 14 h 14"/>
                <a:gd name="T2" fmla="*/ 0 w 32"/>
                <a:gd name="T3" fmla="*/ 0 h 14"/>
                <a:gd name="T4" fmla="*/ 32 w 32"/>
                <a:gd name="T5" fmla="*/ 1 h 14"/>
                <a:gd name="T6" fmla="*/ 5 w 32"/>
                <a:gd name="T7" fmla="*/ 4 h 14"/>
                <a:gd name="T8" fmla="*/ 0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4" y="1"/>
                    <a:pt x="32" y="1"/>
                  </a:cubicBezTo>
                  <a:cubicBezTo>
                    <a:pt x="27" y="3"/>
                    <a:pt x="8" y="4"/>
                    <a:pt x="5" y="4"/>
                  </a:cubicBezTo>
                  <a:cubicBezTo>
                    <a:pt x="1" y="5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CFC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3" name="Freeform 337"/>
            <p:cNvSpPr>
              <a:spLocks/>
            </p:cNvSpPr>
            <p:nvPr/>
          </p:nvSpPr>
          <p:spPr bwMode="auto">
            <a:xfrm>
              <a:off x="3233" y="1491"/>
              <a:ext cx="163" cy="98"/>
            </a:xfrm>
            <a:custGeom>
              <a:avLst/>
              <a:gdLst>
                <a:gd name="T0" fmla="*/ 32 w 65"/>
                <a:gd name="T1" fmla="*/ 37 h 37"/>
                <a:gd name="T2" fmla="*/ 65 w 65"/>
                <a:gd name="T3" fmla="*/ 34 h 37"/>
                <a:gd name="T4" fmla="*/ 65 w 65"/>
                <a:gd name="T5" fmla="*/ 2 h 37"/>
                <a:gd name="T6" fmla="*/ 32 w 65"/>
                <a:gd name="T7" fmla="*/ 0 h 37"/>
                <a:gd name="T8" fmla="*/ 0 w 65"/>
                <a:gd name="T9" fmla="*/ 2 h 37"/>
                <a:gd name="T10" fmla="*/ 0 w 65"/>
                <a:gd name="T11" fmla="*/ 34 h 37"/>
                <a:gd name="T12" fmla="*/ 32 w 65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32" y="37"/>
                  </a:moveTo>
                  <a:cubicBezTo>
                    <a:pt x="49" y="37"/>
                    <a:pt x="63" y="36"/>
                    <a:pt x="65" y="3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9" y="1"/>
                    <a:pt x="47" y="0"/>
                    <a:pt x="32" y="0"/>
                  </a:cubicBezTo>
                  <a:cubicBezTo>
                    <a:pt x="18" y="0"/>
                    <a:pt x="5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5" y="37"/>
                    <a:pt x="32" y="37"/>
                  </a:cubicBezTo>
                  <a:close/>
                </a:path>
              </a:pathLst>
            </a:custGeom>
            <a:no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4" name="Oval 338"/>
            <p:cNvSpPr>
              <a:spLocks noChangeArrowheads="1"/>
            </p:cNvSpPr>
            <p:nvPr/>
          </p:nvSpPr>
          <p:spPr bwMode="auto">
            <a:xfrm>
              <a:off x="3260" y="1571"/>
              <a:ext cx="28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5" name="Oval 339"/>
            <p:cNvSpPr>
              <a:spLocks noChangeArrowheads="1"/>
            </p:cNvSpPr>
            <p:nvPr/>
          </p:nvSpPr>
          <p:spPr bwMode="auto">
            <a:xfrm>
              <a:off x="329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" name="Oval 340"/>
            <p:cNvSpPr>
              <a:spLocks noChangeArrowheads="1"/>
            </p:cNvSpPr>
            <p:nvPr/>
          </p:nvSpPr>
          <p:spPr bwMode="auto">
            <a:xfrm>
              <a:off x="3280" y="226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" name="Oval 341"/>
            <p:cNvSpPr>
              <a:spLocks noChangeArrowheads="1"/>
            </p:cNvSpPr>
            <p:nvPr/>
          </p:nvSpPr>
          <p:spPr bwMode="auto">
            <a:xfrm>
              <a:off x="3305" y="2267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8" name="Oval 342"/>
            <p:cNvSpPr>
              <a:spLocks noChangeArrowheads="1"/>
            </p:cNvSpPr>
            <p:nvPr/>
          </p:nvSpPr>
          <p:spPr bwMode="auto">
            <a:xfrm>
              <a:off x="3265" y="2264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9" name="Oval 343"/>
            <p:cNvSpPr>
              <a:spLocks noChangeArrowheads="1"/>
            </p:cNvSpPr>
            <p:nvPr/>
          </p:nvSpPr>
          <p:spPr bwMode="auto">
            <a:xfrm>
              <a:off x="3240" y="157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0" name="Freeform 344"/>
            <p:cNvSpPr>
              <a:spLocks/>
            </p:cNvSpPr>
            <p:nvPr/>
          </p:nvSpPr>
          <p:spPr bwMode="auto">
            <a:xfrm>
              <a:off x="3245" y="1525"/>
              <a:ext cx="58" cy="1649"/>
            </a:xfrm>
            <a:custGeom>
              <a:avLst/>
              <a:gdLst>
                <a:gd name="T0" fmla="*/ 5 w 23"/>
                <a:gd name="T1" fmla="*/ 598 h 618"/>
                <a:gd name="T2" fmla="*/ 23 w 23"/>
                <a:gd name="T3" fmla="*/ 618 h 618"/>
                <a:gd name="T4" fmla="*/ 0 w 23"/>
                <a:gd name="T5" fmla="*/ 603 h 618"/>
                <a:gd name="T6" fmla="*/ 0 w 23"/>
                <a:gd name="T7" fmla="*/ 0 h 618"/>
                <a:gd name="T8" fmla="*/ 5 w 23"/>
                <a:gd name="T9" fmla="*/ 59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18">
                  <a:moveTo>
                    <a:pt x="5" y="598"/>
                  </a:moveTo>
                  <a:cubicBezTo>
                    <a:pt x="5" y="613"/>
                    <a:pt x="16" y="617"/>
                    <a:pt x="23" y="618"/>
                  </a:cubicBezTo>
                  <a:cubicBezTo>
                    <a:pt x="10" y="618"/>
                    <a:pt x="0" y="616"/>
                    <a:pt x="0" y="6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83"/>
                    <a:pt x="5" y="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1" name="Freeform 345"/>
            <p:cNvSpPr>
              <a:spLocks/>
            </p:cNvSpPr>
            <p:nvPr/>
          </p:nvSpPr>
          <p:spPr bwMode="auto">
            <a:xfrm>
              <a:off x="3313" y="1499"/>
              <a:ext cx="70" cy="1696"/>
            </a:xfrm>
            <a:custGeom>
              <a:avLst/>
              <a:gdLst>
                <a:gd name="T0" fmla="*/ 1 w 28"/>
                <a:gd name="T1" fmla="*/ 636 h 636"/>
                <a:gd name="T2" fmla="*/ 28 w 28"/>
                <a:gd name="T3" fmla="*/ 617 h 636"/>
                <a:gd name="T4" fmla="*/ 28 w 28"/>
                <a:gd name="T5" fmla="*/ 0 h 636"/>
                <a:gd name="T6" fmla="*/ 25 w 28"/>
                <a:gd name="T7" fmla="*/ 0 h 636"/>
                <a:gd name="T8" fmla="*/ 25 w 28"/>
                <a:gd name="T9" fmla="*/ 611 h 636"/>
                <a:gd name="T10" fmla="*/ 0 w 28"/>
                <a:gd name="T11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36">
                  <a:moveTo>
                    <a:pt x="1" y="636"/>
                  </a:moveTo>
                  <a:cubicBezTo>
                    <a:pt x="11" y="636"/>
                    <a:pt x="28" y="627"/>
                    <a:pt x="28" y="617"/>
                  </a:cubicBezTo>
                  <a:cubicBezTo>
                    <a:pt x="28" y="607"/>
                    <a:pt x="28" y="16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611"/>
                    <a:pt x="25" y="611"/>
                    <a:pt x="25" y="611"/>
                  </a:cubicBezTo>
                  <a:cubicBezTo>
                    <a:pt x="25" y="624"/>
                    <a:pt x="14" y="636"/>
                    <a:pt x="0" y="6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2" name="Freeform 34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73 w 73"/>
                <a:gd name="T1" fmla="*/ 48 h 52"/>
                <a:gd name="T2" fmla="*/ 73 w 73"/>
                <a:gd name="T3" fmla="*/ 4 h 52"/>
                <a:gd name="T4" fmla="*/ 36 w 73"/>
                <a:gd name="T5" fmla="*/ 0 h 52"/>
                <a:gd name="T6" fmla="*/ 0 w 73"/>
                <a:gd name="T7" fmla="*/ 4 h 52"/>
                <a:gd name="T8" fmla="*/ 0 w 73"/>
                <a:gd name="T9" fmla="*/ 48 h 52"/>
                <a:gd name="T10" fmla="*/ 0 w 73"/>
                <a:gd name="T11" fmla="*/ 48 h 52"/>
                <a:gd name="T12" fmla="*/ 36 w 73"/>
                <a:gd name="T13" fmla="*/ 52 h 52"/>
                <a:gd name="T14" fmla="*/ 73 w 73"/>
                <a:gd name="T1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solidFill>
              <a:srgbClr val="63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3" name="Line 347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4" name="Line 348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5" name="Line 349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6" name="Line 350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" name="Line 351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" name="Line 352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" name="Line 353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" name="Line 354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" name="Line 355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" name="Line 356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" name="Line 357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" name="Line 358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" name="Line 359"/>
            <p:cNvSpPr>
              <a:spLocks noChangeShapeType="1"/>
            </p:cNvSpPr>
            <p:nvPr/>
          </p:nvSpPr>
          <p:spPr bwMode="auto">
            <a:xfrm flipV="1">
              <a:off x="3393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" name="Line 360"/>
            <p:cNvSpPr>
              <a:spLocks noChangeShapeType="1"/>
            </p:cNvSpPr>
            <p:nvPr/>
          </p:nvSpPr>
          <p:spPr bwMode="auto">
            <a:xfrm flipV="1">
              <a:off x="3378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" name="Line 361"/>
            <p:cNvSpPr>
              <a:spLocks noChangeShapeType="1"/>
            </p:cNvSpPr>
            <p:nvPr/>
          </p:nvSpPr>
          <p:spPr bwMode="auto">
            <a:xfrm flipV="1">
              <a:off x="336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" name="Line 362"/>
            <p:cNvSpPr>
              <a:spLocks noChangeShapeType="1"/>
            </p:cNvSpPr>
            <p:nvPr/>
          </p:nvSpPr>
          <p:spPr bwMode="auto">
            <a:xfrm flipV="1">
              <a:off x="3348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" name="Line 363"/>
            <p:cNvSpPr>
              <a:spLocks noChangeShapeType="1"/>
            </p:cNvSpPr>
            <p:nvPr/>
          </p:nvSpPr>
          <p:spPr bwMode="auto">
            <a:xfrm flipV="1">
              <a:off x="3333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" name="Line 364"/>
            <p:cNvSpPr>
              <a:spLocks noChangeShapeType="1"/>
            </p:cNvSpPr>
            <p:nvPr/>
          </p:nvSpPr>
          <p:spPr bwMode="auto">
            <a:xfrm flipV="1">
              <a:off x="331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" name="Line 365"/>
            <p:cNvSpPr>
              <a:spLocks noChangeShapeType="1"/>
            </p:cNvSpPr>
            <p:nvPr/>
          </p:nvSpPr>
          <p:spPr bwMode="auto">
            <a:xfrm>
              <a:off x="330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" name="Line 366"/>
            <p:cNvSpPr>
              <a:spLocks noChangeShapeType="1"/>
            </p:cNvSpPr>
            <p:nvPr/>
          </p:nvSpPr>
          <p:spPr bwMode="auto">
            <a:xfrm>
              <a:off x="3285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" name="Line 367"/>
            <p:cNvSpPr>
              <a:spLocks noChangeShapeType="1"/>
            </p:cNvSpPr>
            <p:nvPr/>
          </p:nvSpPr>
          <p:spPr bwMode="auto">
            <a:xfrm>
              <a:off x="3270" y="1371"/>
              <a:ext cx="1" cy="136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" name="Line 368"/>
            <p:cNvSpPr>
              <a:spLocks noChangeShapeType="1"/>
            </p:cNvSpPr>
            <p:nvPr/>
          </p:nvSpPr>
          <p:spPr bwMode="auto">
            <a:xfrm>
              <a:off x="3255" y="1373"/>
              <a:ext cx="1" cy="131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" name="Line 369"/>
            <p:cNvSpPr>
              <a:spLocks noChangeShapeType="1"/>
            </p:cNvSpPr>
            <p:nvPr/>
          </p:nvSpPr>
          <p:spPr bwMode="auto">
            <a:xfrm>
              <a:off x="3240" y="1373"/>
              <a:ext cx="1" cy="12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" name="Line 370"/>
            <p:cNvSpPr>
              <a:spLocks noChangeShapeType="1"/>
            </p:cNvSpPr>
            <p:nvPr/>
          </p:nvSpPr>
          <p:spPr bwMode="auto">
            <a:xfrm>
              <a:off x="3225" y="1381"/>
              <a:ext cx="1" cy="118"/>
            </a:xfrm>
            <a:prstGeom prst="line">
              <a:avLst/>
            </a:prstGeom>
            <a:noFill/>
            <a:ln w="7938">
              <a:solidFill>
                <a:srgbClr val="C9BA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" name="Line 371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8" name="Line 372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9" name="Line 373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0" name="Line 374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1" name="Line 375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2" name="Line 376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3" name="Line 377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4" name="Line 378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5" name="Line 379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6" name="Line 380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7" name="Line 381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8" name="Line 382"/>
            <p:cNvSpPr>
              <a:spLocks noChangeShapeType="1"/>
            </p:cNvSpPr>
            <p:nvPr/>
          </p:nvSpPr>
          <p:spPr bwMode="auto">
            <a:xfrm flipV="1">
              <a:off x="3388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9" name="Line 383"/>
            <p:cNvSpPr>
              <a:spLocks noChangeShapeType="1"/>
            </p:cNvSpPr>
            <p:nvPr/>
          </p:nvSpPr>
          <p:spPr bwMode="auto">
            <a:xfrm flipV="1">
              <a:off x="3373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0" name="Line 384"/>
            <p:cNvSpPr>
              <a:spLocks noChangeShapeType="1"/>
            </p:cNvSpPr>
            <p:nvPr/>
          </p:nvSpPr>
          <p:spPr bwMode="auto">
            <a:xfrm flipV="1">
              <a:off x="335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1" name="Line 385"/>
            <p:cNvSpPr>
              <a:spLocks noChangeShapeType="1"/>
            </p:cNvSpPr>
            <p:nvPr/>
          </p:nvSpPr>
          <p:spPr bwMode="auto">
            <a:xfrm flipV="1">
              <a:off x="334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2" name="Line 386"/>
            <p:cNvSpPr>
              <a:spLocks noChangeShapeType="1"/>
            </p:cNvSpPr>
            <p:nvPr/>
          </p:nvSpPr>
          <p:spPr bwMode="auto">
            <a:xfrm flipV="1">
              <a:off x="332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3" name="Line 387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4" name="Line 388"/>
            <p:cNvSpPr>
              <a:spLocks noChangeShapeType="1"/>
            </p:cNvSpPr>
            <p:nvPr/>
          </p:nvSpPr>
          <p:spPr bwMode="auto">
            <a:xfrm>
              <a:off x="3298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5" name="Line 389"/>
            <p:cNvSpPr>
              <a:spLocks noChangeShapeType="1"/>
            </p:cNvSpPr>
            <p:nvPr/>
          </p:nvSpPr>
          <p:spPr bwMode="auto">
            <a:xfrm>
              <a:off x="3280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6" name="Line 390"/>
            <p:cNvSpPr>
              <a:spLocks noChangeShapeType="1"/>
            </p:cNvSpPr>
            <p:nvPr/>
          </p:nvSpPr>
          <p:spPr bwMode="auto">
            <a:xfrm>
              <a:off x="3265" y="1371"/>
              <a:ext cx="1" cy="136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7" name="Line 391"/>
            <p:cNvSpPr>
              <a:spLocks noChangeShapeType="1"/>
            </p:cNvSpPr>
            <p:nvPr/>
          </p:nvSpPr>
          <p:spPr bwMode="auto">
            <a:xfrm>
              <a:off x="3250" y="1373"/>
              <a:ext cx="1" cy="131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8" name="Line 392"/>
            <p:cNvSpPr>
              <a:spLocks noChangeShapeType="1"/>
            </p:cNvSpPr>
            <p:nvPr/>
          </p:nvSpPr>
          <p:spPr bwMode="auto">
            <a:xfrm>
              <a:off x="3235" y="1373"/>
              <a:ext cx="1" cy="128"/>
            </a:xfrm>
            <a:prstGeom prst="line">
              <a:avLst/>
            </a:prstGeom>
            <a:noFill/>
            <a:ln w="7938">
              <a:solidFill>
                <a:srgbClr val="3823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9" name="Line 393"/>
            <p:cNvSpPr>
              <a:spLocks noChangeShapeType="1"/>
            </p:cNvSpPr>
            <p:nvPr/>
          </p:nvSpPr>
          <p:spPr bwMode="auto">
            <a:xfrm flipV="1">
              <a:off x="3390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0" name="Line 394"/>
            <p:cNvSpPr>
              <a:spLocks noChangeShapeType="1"/>
            </p:cNvSpPr>
            <p:nvPr/>
          </p:nvSpPr>
          <p:spPr bwMode="auto">
            <a:xfrm flipV="1">
              <a:off x="3375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1" name="Line 395"/>
            <p:cNvSpPr>
              <a:spLocks noChangeShapeType="1"/>
            </p:cNvSpPr>
            <p:nvPr/>
          </p:nvSpPr>
          <p:spPr bwMode="auto">
            <a:xfrm flipV="1">
              <a:off x="3360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2" name="Line 396"/>
            <p:cNvSpPr>
              <a:spLocks noChangeShapeType="1"/>
            </p:cNvSpPr>
            <p:nvPr/>
          </p:nvSpPr>
          <p:spPr bwMode="auto">
            <a:xfrm flipV="1">
              <a:off x="3345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3" name="Line 397"/>
            <p:cNvSpPr>
              <a:spLocks noChangeShapeType="1"/>
            </p:cNvSpPr>
            <p:nvPr/>
          </p:nvSpPr>
          <p:spPr bwMode="auto">
            <a:xfrm flipV="1">
              <a:off x="332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4" name="Line 398"/>
            <p:cNvSpPr>
              <a:spLocks noChangeShapeType="1"/>
            </p:cNvSpPr>
            <p:nvPr/>
          </p:nvSpPr>
          <p:spPr bwMode="auto">
            <a:xfrm flipV="1">
              <a:off x="331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5" name="Line 399"/>
            <p:cNvSpPr>
              <a:spLocks noChangeShapeType="1"/>
            </p:cNvSpPr>
            <p:nvPr/>
          </p:nvSpPr>
          <p:spPr bwMode="auto">
            <a:xfrm>
              <a:off x="3298" y="1373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6" name="Line 400"/>
            <p:cNvSpPr>
              <a:spLocks noChangeShapeType="1"/>
            </p:cNvSpPr>
            <p:nvPr/>
          </p:nvSpPr>
          <p:spPr bwMode="auto">
            <a:xfrm>
              <a:off x="3283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7" name="Line 401"/>
            <p:cNvSpPr>
              <a:spLocks noChangeShapeType="1"/>
            </p:cNvSpPr>
            <p:nvPr/>
          </p:nvSpPr>
          <p:spPr bwMode="auto">
            <a:xfrm>
              <a:off x="3268" y="1371"/>
              <a:ext cx="1" cy="136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8" name="Line 402"/>
            <p:cNvSpPr>
              <a:spLocks noChangeShapeType="1"/>
            </p:cNvSpPr>
            <p:nvPr/>
          </p:nvSpPr>
          <p:spPr bwMode="auto">
            <a:xfrm>
              <a:off x="3253" y="1373"/>
              <a:ext cx="1" cy="134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9" name="Line 403"/>
            <p:cNvSpPr>
              <a:spLocks noChangeShapeType="1"/>
            </p:cNvSpPr>
            <p:nvPr/>
          </p:nvSpPr>
          <p:spPr bwMode="auto">
            <a:xfrm>
              <a:off x="3238" y="1373"/>
              <a:ext cx="1" cy="13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0" name="Freeform 404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73 w 73"/>
                <a:gd name="T1" fmla="*/ 4 h 7"/>
                <a:gd name="T2" fmla="*/ 36 w 73"/>
                <a:gd name="T3" fmla="*/ 0 h 7"/>
                <a:gd name="T4" fmla="*/ 0 w 73"/>
                <a:gd name="T5" fmla="*/ 4 h 7"/>
                <a:gd name="T6" fmla="*/ 0 w 73"/>
                <a:gd name="T7" fmla="*/ 4 h 7"/>
                <a:gd name="T8" fmla="*/ 36 w 73"/>
                <a:gd name="T9" fmla="*/ 7 h 7"/>
                <a:gd name="T10" fmla="*/ 73 w 73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solidFill>
              <a:srgbClr val="DB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1" name="Freeform 405"/>
            <p:cNvSpPr>
              <a:spLocks/>
            </p:cNvSpPr>
            <p:nvPr/>
          </p:nvSpPr>
          <p:spPr bwMode="auto">
            <a:xfrm>
              <a:off x="3222" y="1371"/>
              <a:ext cx="184" cy="18"/>
            </a:xfrm>
            <a:custGeom>
              <a:avLst/>
              <a:gdLst>
                <a:gd name="T0" fmla="*/ 73 w 73"/>
                <a:gd name="T1" fmla="*/ 4 h 7"/>
                <a:gd name="T2" fmla="*/ 36 w 73"/>
                <a:gd name="T3" fmla="*/ 0 h 7"/>
                <a:gd name="T4" fmla="*/ 0 w 73"/>
                <a:gd name="T5" fmla="*/ 4 h 7"/>
                <a:gd name="T6" fmla="*/ 0 w 73"/>
                <a:gd name="T7" fmla="*/ 4 h 7"/>
                <a:gd name="T8" fmla="*/ 36 w 73"/>
                <a:gd name="T9" fmla="*/ 7 h 7"/>
                <a:gd name="T10" fmla="*/ 73 w 73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2" name="Freeform 406"/>
            <p:cNvSpPr>
              <a:spLocks/>
            </p:cNvSpPr>
            <p:nvPr/>
          </p:nvSpPr>
          <p:spPr bwMode="auto">
            <a:xfrm>
              <a:off x="3222" y="1371"/>
              <a:ext cx="184" cy="138"/>
            </a:xfrm>
            <a:custGeom>
              <a:avLst/>
              <a:gdLst>
                <a:gd name="T0" fmla="*/ 73 w 73"/>
                <a:gd name="T1" fmla="*/ 48 h 52"/>
                <a:gd name="T2" fmla="*/ 73 w 73"/>
                <a:gd name="T3" fmla="*/ 4 h 52"/>
                <a:gd name="T4" fmla="*/ 36 w 73"/>
                <a:gd name="T5" fmla="*/ 0 h 52"/>
                <a:gd name="T6" fmla="*/ 0 w 73"/>
                <a:gd name="T7" fmla="*/ 4 h 52"/>
                <a:gd name="T8" fmla="*/ 0 w 73"/>
                <a:gd name="T9" fmla="*/ 48 h 52"/>
                <a:gd name="T10" fmla="*/ 0 w 73"/>
                <a:gd name="T11" fmla="*/ 48 h 52"/>
                <a:gd name="T12" fmla="*/ 36 w 73"/>
                <a:gd name="T13" fmla="*/ 52 h 52"/>
                <a:gd name="T14" fmla="*/ 73 w 73"/>
                <a:gd name="T1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2">
                  <a:moveTo>
                    <a:pt x="73" y="48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6" y="52"/>
                    <a:pt x="36" y="52"/>
                  </a:cubicBezTo>
                  <a:cubicBezTo>
                    <a:pt x="57" y="52"/>
                    <a:pt x="73" y="50"/>
                    <a:pt x="73" y="4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246429" y="58615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TKC</a:t>
            </a:r>
            <a:endParaRPr lang="fr-FR" sz="1181" dirty="0"/>
          </a:p>
        </p:txBody>
      </p:sp>
      <p:sp>
        <p:nvSpPr>
          <p:cNvPr id="17" name="ZoneTexte 16"/>
          <p:cNvSpPr txBox="1"/>
          <p:nvPr/>
        </p:nvSpPr>
        <p:spPr>
          <a:xfrm>
            <a:off x="2680985" y="5582596"/>
            <a:ext cx="3755329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88" dirty="0" err="1" smtClean="0"/>
              <a:t>Representative</a:t>
            </a:r>
            <a:r>
              <a:rPr lang="fr-FR" sz="1688" dirty="0" smtClean="0"/>
              <a:t> of infusions? </a:t>
            </a:r>
            <a:endParaRPr lang="fr-FR" sz="1688" dirty="0"/>
          </a:p>
        </p:txBody>
      </p:sp>
      <p:grpSp>
        <p:nvGrpSpPr>
          <p:cNvPr id="16" name="Groupe 15"/>
          <p:cNvGrpSpPr/>
          <p:nvPr/>
        </p:nvGrpSpPr>
        <p:grpSpPr>
          <a:xfrm>
            <a:off x="838997" y="2650495"/>
            <a:ext cx="1505496" cy="1554618"/>
            <a:chOff x="2221365" y="2401659"/>
            <a:chExt cx="1784292" cy="1842510"/>
          </a:xfrm>
        </p:grpSpPr>
        <p:grpSp>
          <p:nvGrpSpPr>
            <p:cNvPr id="20" name="Group 569"/>
            <p:cNvGrpSpPr>
              <a:grpSpLocks/>
            </p:cNvGrpSpPr>
            <p:nvPr/>
          </p:nvGrpSpPr>
          <p:grpSpPr bwMode="auto">
            <a:xfrm rot="5400000">
              <a:off x="2461636" y="2161388"/>
              <a:ext cx="1303749" cy="1784292"/>
              <a:chOff x="3797" y="1192"/>
              <a:chExt cx="1363" cy="2088"/>
            </a:xfrm>
          </p:grpSpPr>
          <p:grpSp>
            <p:nvGrpSpPr>
              <p:cNvPr id="22" name="Group 570"/>
              <p:cNvGrpSpPr>
                <a:grpSpLocks/>
              </p:cNvGrpSpPr>
              <p:nvPr/>
            </p:nvGrpSpPr>
            <p:grpSpPr bwMode="auto">
              <a:xfrm>
                <a:off x="3797" y="1192"/>
                <a:ext cx="1363" cy="2088"/>
                <a:chOff x="3797" y="1192"/>
                <a:chExt cx="1363" cy="2088"/>
              </a:xfrm>
            </p:grpSpPr>
            <p:sp>
              <p:nvSpPr>
                <p:cNvPr id="232" name="Freeform 571"/>
                <p:cNvSpPr>
                  <a:spLocks/>
                </p:cNvSpPr>
                <p:nvPr/>
              </p:nvSpPr>
              <p:spPr bwMode="auto">
                <a:xfrm>
                  <a:off x="3797" y="1192"/>
                  <a:ext cx="1363" cy="2088"/>
                </a:xfrm>
                <a:custGeom>
                  <a:avLst/>
                  <a:gdLst>
                    <a:gd name="T0" fmla="*/ 52 w 545"/>
                    <a:gd name="T1" fmla="*/ 0 h 783"/>
                    <a:gd name="T2" fmla="*/ 0 w 545"/>
                    <a:gd name="T3" fmla="*/ 51 h 783"/>
                    <a:gd name="T4" fmla="*/ 0 w 545"/>
                    <a:gd name="T5" fmla="*/ 732 h 783"/>
                    <a:gd name="T6" fmla="*/ 52 w 545"/>
                    <a:gd name="T7" fmla="*/ 783 h 783"/>
                    <a:gd name="T8" fmla="*/ 494 w 545"/>
                    <a:gd name="T9" fmla="*/ 783 h 783"/>
                    <a:gd name="T10" fmla="*/ 545 w 545"/>
                    <a:gd name="T11" fmla="*/ 732 h 783"/>
                    <a:gd name="T12" fmla="*/ 545 w 545"/>
                    <a:gd name="T13" fmla="*/ 51 h 783"/>
                    <a:gd name="T14" fmla="*/ 494 w 545"/>
                    <a:gd name="T15" fmla="*/ 0 h 783"/>
                    <a:gd name="T16" fmla="*/ 52 w 545"/>
                    <a:gd name="T17" fmla="*/ 0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5" h="783">
                      <a:moveTo>
                        <a:pt x="52" y="0"/>
                      </a:moveTo>
                      <a:cubicBezTo>
                        <a:pt x="24" y="0"/>
                        <a:pt x="0" y="23"/>
                        <a:pt x="0" y="51"/>
                      </a:cubicBezTo>
                      <a:cubicBezTo>
                        <a:pt x="0" y="732"/>
                        <a:pt x="0" y="732"/>
                        <a:pt x="0" y="732"/>
                      </a:cubicBezTo>
                      <a:cubicBezTo>
                        <a:pt x="0" y="760"/>
                        <a:pt x="24" y="783"/>
                        <a:pt x="52" y="783"/>
                      </a:cubicBezTo>
                      <a:cubicBezTo>
                        <a:pt x="494" y="783"/>
                        <a:pt x="494" y="783"/>
                        <a:pt x="494" y="783"/>
                      </a:cubicBezTo>
                      <a:cubicBezTo>
                        <a:pt x="522" y="783"/>
                        <a:pt x="545" y="760"/>
                        <a:pt x="545" y="732"/>
                      </a:cubicBezTo>
                      <a:cubicBezTo>
                        <a:pt x="545" y="51"/>
                        <a:pt x="545" y="51"/>
                        <a:pt x="545" y="51"/>
                      </a:cubicBezTo>
                      <a:cubicBezTo>
                        <a:pt x="545" y="23"/>
                        <a:pt x="522" y="0"/>
                        <a:pt x="494" y="0"/>
                      </a:cubicBez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D1EE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3" name="Freeform 572"/>
                <p:cNvSpPr>
                  <a:spLocks/>
                </p:cNvSpPr>
                <p:nvPr/>
              </p:nvSpPr>
              <p:spPr bwMode="auto">
                <a:xfrm>
                  <a:off x="3797" y="1235"/>
                  <a:ext cx="243" cy="2018"/>
                </a:xfrm>
                <a:custGeom>
                  <a:avLst/>
                  <a:gdLst>
                    <a:gd name="T0" fmla="*/ 14 w 97"/>
                    <a:gd name="T1" fmla="*/ 0 h 757"/>
                    <a:gd name="T2" fmla="*/ 0 w 97"/>
                    <a:gd name="T3" fmla="*/ 35 h 757"/>
                    <a:gd name="T4" fmla="*/ 0 w 97"/>
                    <a:gd name="T5" fmla="*/ 716 h 757"/>
                    <a:gd name="T6" fmla="*/ 21 w 97"/>
                    <a:gd name="T7" fmla="*/ 757 h 757"/>
                    <a:gd name="T8" fmla="*/ 52 w 97"/>
                    <a:gd name="T9" fmla="*/ 718 h 757"/>
                    <a:gd name="T10" fmla="*/ 70 w 97"/>
                    <a:gd name="T11" fmla="*/ 64 h 757"/>
                    <a:gd name="T12" fmla="*/ 14 w 97"/>
                    <a:gd name="T13" fmla="*/ 0 h 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7" h="757">
                      <a:moveTo>
                        <a:pt x="14" y="0"/>
                      </a:moveTo>
                      <a:cubicBezTo>
                        <a:pt x="6" y="9"/>
                        <a:pt x="0" y="22"/>
                        <a:pt x="0" y="35"/>
                      </a:cubicBezTo>
                      <a:cubicBezTo>
                        <a:pt x="0" y="716"/>
                        <a:pt x="0" y="716"/>
                        <a:pt x="0" y="716"/>
                      </a:cubicBezTo>
                      <a:cubicBezTo>
                        <a:pt x="0" y="733"/>
                        <a:pt x="9" y="748"/>
                        <a:pt x="21" y="757"/>
                      </a:cubicBezTo>
                      <a:cubicBezTo>
                        <a:pt x="40" y="738"/>
                        <a:pt x="52" y="718"/>
                        <a:pt x="52" y="718"/>
                      </a:cubicBezTo>
                      <a:cubicBezTo>
                        <a:pt x="52" y="718"/>
                        <a:pt x="97" y="110"/>
                        <a:pt x="70" y="64"/>
                      </a:cubicBezTo>
                      <a:cubicBezTo>
                        <a:pt x="48" y="27"/>
                        <a:pt x="36" y="14"/>
                        <a:pt x="14" y="0"/>
                      </a:cubicBezTo>
                      <a:close/>
                    </a:path>
                  </a:pathLst>
                </a:custGeom>
                <a:solidFill>
                  <a:srgbClr val="EFF9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4" name="Freeform 573"/>
                <p:cNvSpPr>
                  <a:spLocks/>
                </p:cNvSpPr>
                <p:nvPr/>
              </p:nvSpPr>
              <p:spPr bwMode="auto">
                <a:xfrm>
                  <a:off x="4925" y="1237"/>
                  <a:ext cx="235" cy="2014"/>
                </a:xfrm>
                <a:custGeom>
                  <a:avLst/>
                  <a:gdLst>
                    <a:gd name="T0" fmla="*/ 94 w 94"/>
                    <a:gd name="T1" fmla="*/ 715 h 755"/>
                    <a:gd name="T2" fmla="*/ 94 w 94"/>
                    <a:gd name="T3" fmla="*/ 34 h 755"/>
                    <a:gd name="T4" fmla="*/ 81 w 94"/>
                    <a:gd name="T5" fmla="*/ 0 h 755"/>
                    <a:gd name="T6" fmla="*/ 27 w 94"/>
                    <a:gd name="T7" fmla="*/ 63 h 755"/>
                    <a:gd name="T8" fmla="*/ 45 w 94"/>
                    <a:gd name="T9" fmla="*/ 717 h 755"/>
                    <a:gd name="T10" fmla="*/ 75 w 94"/>
                    <a:gd name="T11" fmla="*/ 755 h 755"/>
                    <a:gd name="T12" fmla="*/ 94 w 94"/>
                    <a:gd name="T13" fmla="*/ 71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755">
                      <a:moveTo>
                        <a:pt x="94" y="715"/>
                      </a:moveTo>
                      <a:cubicBezTo>
                        <a:pt x="94" y="34"/>
                        <a:pt x="94" y="34"/>
                        <a:pt x="94" y="34"/>
                      </a:cubicBezTo>
                      <a:cubicBezTo>
                        <a:pt x="94" y="21"/>
                        <a:pt x="89" y="9"/>
                        <a:pt x="81" y="0"/>
                      </a:cubicBezTo>
                      <a:cubicBezTo>
                        <a:pt x="61" y="14"/>
                        <a:pt x="48" y="27"/>
                        <a:pt x="27" y="63"/>
                      </a:cubicBezTo>
                      <a:cubicBezTo>
                        <a:pt x="0" y="109"/>
                        <a:pt x="45" y="717"/>
                        <a:pt x="45" y="717"/>
                      </a:cubicBezTo>
                      <a:cubicBezTo>
                        <a:pt x="45" y="717"/>
                        <a:pt x="57" y="736"/>
                        <a:pt x="75" y="755"/>
                      </a:cubicBezTo>
                      <a:cubicBezTo>
                        <a:pt x="87" y="746"/>
                        <a:pt x="94" y="731"/>
                        <a:pt x="94" y="715"/>
                      </a:cubicBezTo>
                      <a:close/>
                    </a:path>
                  </a:pathLst>
                </a:custGeom>
                <a:solidFill>
                  <a:srgbClr val="A3DD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5" name="Freeform 574"/>
                <p:cNvSpPr>
                  <a:spLocks/>
                </p:cNvSpPr>
                <p:nvPr/>
              </p:nvSpPr>
              <p:spPr bwMode="auto">
                <a:xfrm>
                  <a:off x="3842" y="1240"/>
                  <a:ext cx="1273" cy="1992"/>
                </a:xfrm>
                <a:custGeom>
                  <a:avLst/>
                  <a:gdLst>
                    <a:gd name="T0" fmla="*/ 34 w 509"/>
                    <a:gd name="T1" fmla="*/ 0 h 747"/>
                    <a:gd name="T2" fmla="*/ 0 w 509"/>
                    <a:gd name="T3" fmla="*/ 33 h 747"/>
                    <a:gd name="T4" fmla="*/ 0 w 509"/>
                    <a:gd name="T5" fmla="*/ 714 h 747"/>
                    <a:gd name="T6" fmla="*/ 34 w 509"/>
                    <a:gd name="T7" fmla="*/ 747 h 747"/>
                    <a:gd name="T8" fmla="*/ 476 w 509"/>
                    <a:gd name="T9" fmla="*/ 747 h 747"/>
                    <a:gd name="T10" fmla="*/ 509 w 509"/>
                    <a:gd name="T11" fmla="*/ 714 h 747"/>
                    <a:gd name="T12" fmla="*/ 509 w 509"/>
                    <a:gd name="T13" fmla="*/ 33 h 747"/>
                    <a:gd name="T14" fmla="*/ 476 w 509"/>
                    <a:gd name="T15" fmla="*/ 0 h 747"/>
                    <a:gd name="T16" fmla="*/ 34 w 509"/>
                    <a:gd name="T17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9" h="747">
                      <a:moveTo>
                        <a:pt x="34" y="0"/>
                      </a:move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714"/>
                        <a:pt x="0" y="714"/>
                        <a:pt x="0" y="714"/>
                      </a:cubicBezTo>
                      <a:cubicBezTo>
                        <a:pt x="0" y="733"/>
                        <a:pt x="15" y="747"/>
                        <a:pt x="34" y="747"/>
                      </a:cubicBezTo>
                      <a:cubicBezTo>
                        <a:pt x="476" y="747"/>
                        <a:pt x="476" y="747"/>
                        <a:pt x="476" y="747"/>
                      </a:cubicBezTo>
                      <a:cubicBezTo>
                        <a:pt x="494" y="747"/>
                        <a:pt x="509" y="733"/>
                        <a:pt x="509" y="714"/>
                      </a:cubicBezTo>
                      <a:cubicBezTo>
                        <a:pt x="509" y="33"/>
                        <a:pt x="509" y="33"/>
                        <a:pt x="509" y="33"/>
                      </a:cubicBezTo>
                      <a:cubicBezTo>
                        <a:pt x="509" y="15"/>
                        <a:pt x="494" y="0"/>
                        <a:pt x="476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ADE0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" name="Freeform 575"/>
                <p:cNvSpPr>
                  <a:spLocks/>
                </p:cNvSpPr>
                <p:nvPr/>
              </p:nvSpPr>
              <p:spPr bwMode="auto">
                <a:xfrm>
                  <a:off x="4925" y="1267"/>
                  <a:ext cx="190" cy="1949"/>
                </a:xfrm>
                <a:custGeom>
                  <a:avLst/>
                  <a:gdLst>
                    <a:gd name="T0" fmla="*/ 27 w 76"/>
                    <a:gd name="T1" fmla="*/ 52 h 731"/>
                    <a:gd name="T2" fmla="*/ 45 w 76"/>
                    <a:gd name="T3" fmla="*/ 706 h 731"/>
                    <a:gd name="T4" fmla="*/ 63 w 76"/>
                    <a:gd name="T5" fmla="*/ 731 h 731"/>
                    <a:gd name="T6" fmla="*/ 76 w 76"/>
                    <a:gd name="T7" fmla="*/ 704 h 731"/>
                    <a:gd name="T8" fmla="*/ 76 w 76"/>
                    <a:gd name="T9" fmla="*/ 23 h 731"/>
                    <a:gd name="T10" fmla="*/ 67 w 76"/>
                    <a:gd name="T11" fmla="*/ 0 h 731"/>
                    <a:gd name="T12" fmla="*/ 27 w 76"/>
                    <a:gd name="T13" fmla="*/ 52 h 7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731">
                      <a:moveTo>
                        <a:pt x="27" y="52"/>
                      </a:moveTo>
                      <a:cubicBezTo>
                        <a:pt x="0" y="98"/>
                        <a:pt x="45" y="706"/>
                        <a:pt x="45" y="706"/>
                      </a:cubicBezTo>
                      <a:cubicBezTo>
                        <a:pt x="45" y="706"/>
                        <a:pt x="51" y="717"/>
                        <a:pt x="63" y="731"/>
                      </a:cubicBezTo>
                      <a:cubicBezTo>
                        <a:pt x="71" y="725"/>
                        <a:pt x="76" y="715"/>
                        <a:pt x="76" y="704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6" y="14"/>
                        <a:pt x="73" y="6"/>
                        <a:pt x="67" y="0"/>
                      </a:cubicBezTo>
                      <a:cubicBezTo>
                        <a:pt x="54" y="11"/>
                        <a:pt x="42" y="25"/>
                        <a:pt x="27" y="52"/>
                      </a:cubicBezTo>
                      <a:close/>
                    </a:path>
                  </a:pathLst>
                </a:custGeom>
                <a:solidFill>
                  <a:srgbClr val="7BCD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7" name="Freeform 576"/>
                <p:cNvSpPr>
                  <a:spLocks/>
                </p:cNvSpPr>
                <p:nvPr/>
              </p:nvSpPr>
              <p:spPr bwMode="auto">
                <a:xfrm>
                  <a:off x="3842" y="1264"/>
                  <a:ext cx="198" cy="1955"/>
                </a:xfrm>
                <a:custGeom>
                  <a:avLst/>
                  <a:gdLst>
                    <a:gd name="T0" fmla="*/ 11 w 79"/>
                    <a:gd name="T1" fmla="*/ 0 h 733"/>
                    <a:gd name="T2" fmla="*/ 0 w 79"/>
                    <a:gd name="T3" fmla="*/ 24 h 733"/>
                    <a:gd name="T4" fmla="*/ 0 w 79"/>
                    <a:gd name="T5" fmla="*/ 705 h 733"/>
                    <a:gd name="T6" fmla="*/ 15 w 79"/>
                    <a:gd name="T7" fmla="*/ 733 h 733"/>
                    <a:gd name="T8" fmla="*/ 34 w 79"/>
                    <a:gd name="T9" fmla="*/ 707 h 733"/>
                    <a:gd name="T10" fmla="*/ 52 w 79"/>
                    <a:gd name="T11" fmla="*/ 53 h 733"/>
                    <a:gd name="T12" fmla="*/ 11 w 79"/>
                    <a:gd name="T13" fmla="*/ 0 h 7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733">
                      <a:moveTo>
                        <a:pt x="11" y="0"/>
                      </a:moveTo>
                      <a:cubicBezTo>
                        <a:pt x="4" y="6"/>
                        <a:pt x="0" y="15"/>
                        <a:pt x="0" y="24"/>
                      </a:cubicBezTo>
                      <a:cubicBezTo>
                        <a:pt x="0" y="705"/>
                        <a:pt x="0" y="705"/>
                        <a:pt x="0" y="705"/>
                      </a:cubicBezTo>
                      <a:cubicBezTo>
                        <a:pt x="0" y="717"/>
                        <a:pt x="6" y="727"/>
                        <a:pt x="15" y="733"/>
                      </a:cubicBezTo>
                      <a:cubicBezTo>
                        <a:pt x="27" y="719"/>
                        <a:pt x="34" y="707"/>
                        <a:pt x="34" y="707"/>
                      </a:cubicBezTo>
                      <a:cubicBezTo>
                        <a:pt x="34" y="707"/>
                        <a:pt x="79" y="99"/>
                        <a:pt x="52" y="53"/>
                      </a:cubicBezTo>
                      <a:cubicBezTo>
                        <a:pt x="36" y="26"/>
                        <a:pt x="24" y="11"/>
                        <a:pt x="11" y="0"/>
                      </a:cubicBezTo>
                      <a:close/>
                    </a:path>
                  </a:pathLst>
                </a:custGeom>
                <a:solidFill>
                  <a:srgbClr val="D1EE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8" name="Freeform 577"/>
                <p:cNvSpPr>
                  <a:spLocks/>
                </p:cNvSpPr>
                <p:nvPr/>
              </p:nvSpPr>
              <p:spPr bwMode="auto">
                <a:xfrm>
                  <a:off x="3857" y="1256"/>
                  <a:ext cx="1243" cy="1960"/>
                </a:xfrm>
                <a:custGeom>
                  <a:avLst/>
                  <a:gdLst>
                    <a:gd name="T0" fmla="*/ 28 w 497"/>
                    <a:gd name="T1" fmla="*/ 0 h 735"/>
                    <a:gd name="T2" fmla="*/ 0 w 497"/>
                    <a:gd name="T3" fmla="*/ 27 h 735"/>
                    <a:gd name="T4" fmla="*/ 0 w 497"/>
                    <a:gd name="T5" fmla="*/ 708 h 735"/>
                    <a:gd name="T6" fmla="*/ 28 w 497"/>
                    <a:gd name="T7" fmla="*/ 735 h 735"/>
                    <a:gd name="T8" fmla="*/ 470 w 497"/>
                    <a:gd name="T9" fmla="*/ 735 h 735"/>
                    <a:gd name="T10" fmla="*/ 497 w 497"/>
                    <a:gd name="T11" fmla="*/ 708 h 735"/>
                    <a:gd name="T12" fmla="*/ 497 w 497"/>
                    <a:gd name="T13" fmla="*/ 27 h 735"/>
                    <a:gd name="T14" fmla="*/ 470 w 497"/>
                    <a:gd name="T15" fmla="*/ 0 h 735"/>
                    <a:gd name="T16" fmla="*/ 28 w 497"/>
                    <a:gd name="T17" fmla="*/ 0 h 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7" h="735">
                      <a:moveTo>
                        <a:pt x="28" y="0"/>
                      </a:moveTo>
                      <a:cubicBezTo>
                        <a:pt x="13" y="0"/>
                        <a:pt x="0" y="12"/>
                        <a:pt x="0" y="27"/>
                      </a:cubicBezTo>
                      <a:cubicBezTo>
                        <a:pt x="0" y="708"/>
                        <a:pt x="0" y="708"/>
                        <a:pt x="0" y="708"/>
                      </a:cubicBezTo>
                      <a:cubicBezTo>
                        <a:pt x="0" y="723"/>
                        <a:pt x="13" y="735"/>
                        <a:pt x="28" y="735"/>
                      </a:cubicBezTo>
                      <a:cubicBezTo>
                        <a:pt x="470" y="735"/>
                        <a:pt x="470" y="735"/>
                        <a:pt x="470" y="735"/>
                      </a:cubicBezTo>
                      <a:cubicBezTo>
                        <a:pt x="485" y="735"/>
                        <a:pt x="497" y="723"/>
                        <a:pt x="497" y="708"/>
                      </a:cubicBezTo>
                      <a:cubicBezTo>
                        <a:pt x="497" y="27"/>
                        <a:pt x="497" y="27"/>
                        <a:pt x="497" y="27"/>
                      </a:cubicBezTo>
                      <a:cubicBezTo>
                        <a:pt x="497" y="12"/>
                        <a:pt x="485" y="0"/>
                        <a:pt x="470" y="0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93D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9" name="Freeform 578"/>
                <p:cNvSpPr>
                  <a:spLocks/>
                </p:cNvSpPr>
                <p:nvPr/>
              </p:nvSpPr>
              <p:spPr bwMode="auto">
                <a:xfrm>
                  <a:off x="3857" y="1275"/>
                  <a:ext cx="183" cy="1930"/>
                </a:xfrm>
                <a:custGeom>
                  <a:avLst/>
                  <a:gdLst>
                    <a:gd name="T0" fmla="*/ 9 w 73"/>
                    <a:gd name="T1" fmla="*/ 0 h 724"/>
                    <a:gd name="T2" fmla="*/ 0 w 73"/>
                    <a:gd name="T3" fmla="*/ 20 h 724"/>
                    <a:gd name="T4" fmla="*/ 0 w 73"/>
                    <a:gd name="T5" fmla="*/ 701 h 724"/>
                    <a:gd name="T6" fmla="*/ 13 w 73"/>
                    <a:gd name="T7" fmla="*/ 724 h 724"/>
                    <a:gd name="T8" fmla="*/ 28 w 73"/>
                    <a:gd name="T9" fmla="*/ 703 h 724"/>
                    <a:gd name="T10" fmla="*/ 46 w 73"/>
                    <a:gd name="T11" fmla="*/ 49 h 724"/>
                    <a:gd name="T12" fmla="*/ 9 w 73"/>
                    <a:gd name="T13" fmla="*/ 0 h 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3" h="724">
                      <a:moveTo>
                        <a:pt x="9" y="0"/>
                      </a:moveTo>
                      <a:cubicBezTo>
                        <a:pt x="4" y="5"/>
                        <a:pt x="0" y="12"/>
                        <a:pt x="0" y="20"/>
                      </a:cubicBezTo>
                      <a:cubicBezTo>
                        <a:pt x="0" y="701"/>
                        <a:pt x="0" y="701"/>
                        <a:pt x="0" y="701"/>
                      </a:cubicBezTo>
                      <a:cubicBezTo>
                        <a:pt x="0" y="711"/>
                        <a:pt x="5" y="719"/>
                        <a:pt x="13" y="724"/>
                      </a:cubicBezTo>
                      <a:cubicBezTo>
                        <a:pt x="22" y="712"/>
                        <a:pt x="28" y="703"/>
                        <a:pt x="28" y="703"/>
                      </a:cubicBezTo>
                      <a:cubicBezTo>
                        <a:pt x="28" y="703"/>
                        <a:pt x="73" y="95"/>
                        <a:pt x="46" y="49"/>
                      </a:cubicBezTo>
                      <a:cubicBezTo>
                        <a:pt x="31" y="25"/>
                        <a:pt x="21" y="11"/>
                        <a:pt x="9" y="0"/>
                      </a:cubicBezTo>
                      <a:close/>
                    </a:path>
                  </a:pathLst>
                </a:custGeom>
                <a:solidFill>
                  <a:srgbClr val="ADE0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0" name="Freeform 579"/>
                <p:cNvSpPr>
                  <a:spLocks/>
                </p:cNvSpPr>
                <p:nvPr/>
              </p:nvSpPr>
              <p:spPr bwMode="auto">
                <a:xfrm>
                  <a:off x="4925" y="1277"/>
                  <a:ext cx="175" cy="1926"/>
                </a:xfrm>
                <a:custGeom>
                  <a:avLst/>
                  <a:gdLst>
                    <a:gd name="T0" fmla="*/ 27 w 70"/>
                    <a:gd name="T1" fmla="*/ 48 h 722"/>
                    <a:gd name="T2" fmla="*/ 45 w 70"/>
                    <a:gd name="T3" fmla="*/ 702 h 722"/>
                    <a:gd name="T4" fmla="*/ 59 w 70"/>
                    <a:gd name="T5" fmla="*/ 722 h 722"/>
                    <a:gd name="T6" fmla="*/ 70 w 70"/>
                    <a:gd name="T7" fmla="*/ 700 h 722"/>
                    <a:gd name="T8" fmla="*/ 70 w 70"/>
                    <a:gd name="T9" fmla="*/ 19 h 722"/>
                    <a:gd name="T10" fmla="*/ 62 w 70"/>
                    <a:gd name="T11" fmla="*/ 0 h 722"/>
                    <a:gd name="T12" fmla="*/ 27 w 70"/>
                    <a:gd name="T13" fmla="*/ 48 h 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722">
                      <a:moveTo>
                        <a:pt x="27" y="48"/>
                      </a:moveTo>
                      <a:cubicBezTo>
                        <a:pt x="0" y="94"/>
                        <a:pt x="45" y="702"/>
                        <a:pt x="45" y="702"/>
                      </a:cubicBezTo>
                      <a:cubicBezTo>
                        <a:pt x="45" y="702"/>
                        <a:pt x="50" y="711"/>
                        <a:pt x="59" y="722"/>
                      </a:cubicBezTo>
                      <a:cubicBezTo>
                        <a:pt x="66" y="717"/>
                        <a:pt x="70" y="709"/>
                        <a:pt x="70" y="700"/>
                      </a:cubicBezTo>
                      <a:cubicBezTo>
                        <a:pt x="70" y="19"/>
                        <a:pt x="70" y="19"/>
                        <a:pt x="70" y="19"/>
                      </a:cubicBezTo>
                      <a:cubicBezTo>
                        <a:pt x="70" y="12"/>
                        <a:pt x="67" y="5"/>
                        <a:pt x="62" y="0"/>
                      </a:cubicBezTo>
                      <a:cubicBezTo>
                        <a:pt x="51" y="11"/>
                        <a:pt x="41" y="24"/>
                        <a:pt x="27" y="48"/>
                      </a:cubicBezTo>
                      <a:close/>
                    </a:path>
                  </a:pathLst>
                </a:custGeom>
                <a:solidFill>
                  <a:srgbClr val="5DC2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1" name="Freeform 580"/>
                <p:cNvSpPr>
                  <a:spLocks/>
                </p:cNvSpPr>
                <p:nvPr/>
              </p:nvSpPr>
              <p:spPr bwMode="auto">
                <a:xfrm>
                  <a:off x="3882" y="1283"/>
                  <a:ext cx="1193" cy="1906"/>
                </a:xfrm>
                <a:custGeom>
                  <a:avLst/>
                  <a:gdLst>
                    <a:gd name="T0" fmla="*/ 477 w 477"/>
                    <a:gd name="T1" fmla="*/ 698 h 715"/>
                    <a:gd name="T2" fmla="*/ 460 w 477"/>
                    <a:gd name="T3" fmla="*/ 715 h 715"/>
                    <a:gd name="T4" fmla="*/ 18 w 477"/>
                    <a:gd name="T5" fmla="*/ 715 h 715"/>
                    <a:gd name="T6" fmla="*/ 0 w 477"/>
                    <a:gd name="T7" fmla="*/ 698 h 715"/>
                    <a:gd name="T8" fmla="*/ 0 w 477"/>
                    <a:gd name="T9" fmla="*/ 17 h 715"/>
                    <a:gd name="T10" fmla="*/ 18 w 477"/>
                    <a:gd name="T11" fmla="*/ 0 h 715"/>
                    <a:gd name="T12" fmla="*/ 460 w 477"/>
                    <a:gd name="T13" fmla="*/ 0 h 715"/>
                    <a:gd name="T14" fmla="*/ 477 w 477"/>
                    <a:gd name="T15" fmla="*/ 17 h 715"/>
                    <a:gd name="T16" fmla="*/ 477 w 477"/>
                    <a:gd name="T17" fmla="*/ 698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7" h="715">
                      <a:moveTo>
                        <a:pt x="477" y="698"/>
                      </a:moveTo>
                      <a:cubicBezTo>
                        <a:pt x="477" y="708"/>
                        <a:pt x="470" y="715"/>
                        <a:pt x="460" y="715"/>
                      </a:cubicBezTo>
                      <a:cubicBezTo>
                        <a:pt x="18" y="715"/>
                        <a:pt x="18" y="715"/>
                        <a:pt x="18" y="715"/>
                      </a:cubicBezTo>
                      <a:cubicBezTo>
                        <a:pt x="8" y="715"/>
                        <a:pt x="0" y="708"/>
                        <a:pt x="0" y="69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460" y="0"/>
                        <a:pt x="460" y="0"/>
                        <a:pt x="460" y="0"/>
                      </a:cubicBezTo>
                      <a:cubicBezTo>
                        <a:pt x="470" y="0"/>
                        <a:pt x="477" y="8"/>
                        <a:pt x="477" y="17"/>
                      </a:cubicBezTo>
                      <a:lnTo>
                        <a:pt x="477" y="698"/>
                      </a:lnTo>
                      <a:close/>
                    </a:path>
                  </a:pathLst>
                </a:custGeom>
                <a:solidFill>
                  <a:srgbClr val="EBF8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2" name="Freeform 581"/>
                <p:cNvSpPr>
                  <a:spLocks/>
                </p:cNvSpPr>
                <p:nvPr/>
              </p:nvSpPr>
              <p:spPr bwMode="auto">
                <a:xfrm>
                  <a:off x="3862" y="1203"/>
                  <a:ext cx="1008" cy="24"/>
                </a:xfrm>
                <a:custGeom>
                  <a:avLst/>
                  <a:gdLst>
                    <a:gd name="T0" fmla="*/ 0 w 403"/>
                    <a:gd name="T1" fmla="*/ 9 h 9"/>
                    <a:gd name="T2" fmla="*/ 25 w 403"/>
                    <a:gd name="T3" fmla="*/ 0 h 9"/>
                    <a:gd name="T4" fmla="*/ 403 w 403"/>
                    <a:gd name="T5" fmla="*/ 0 h 9"/>
                    <a:gd name="T6" fmla="*/ 26 w 403"/>
                    <a:gd name="T7" fmla="*/ 4 h 9"/>
                    <a:gd name="T8" fmla="*/ 0 w 403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3" h="9">
                      <a:moveTo>
                        <a:pt x="0" y="9"/>
                      </a:moveTo>
                      <a:cubicBezTo>
                        <a:pt x="6" y="2"/>
                        <a:pt x="14" y="0"/>
                        <a:pt x="25" y="0"/>
                      </a:cubicBezTo>
                      <a:cubicBezTo>
                        <a:pt x="36" y="0"/>
                        <a:pt x="403" y="0"/>
                        <a:pt x="403" y="0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10" y="4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3" name="Freeform 582"/>
                <p:cNvSpPr>
                  <a:spLocks/>
                </p:cNvSpPr>
                <p:nvPr/>
              </p:nvSpPr>
              <p:spPr bwMode="auto">
                <a:xfrm>
                  <a:off x="3902" y="1293"/>
                  <a:ext cx="708" cy="16"/>
                </a:xfrm>
                <a:custGeom>
                  <a:avLst/>
                  <a:gdLst>
                    <a:gd name="T0" fmla="*/ 0 w 283"/>
                    <a:gd name="T1" fmla="*/ 6 h 6"/>
                    <a:gd name="T2" fmla="*/ 14 w 283"/>
                    <a:gd name="T3" fmla="*/ 0 h 6"/>
                    <a:gd name="T4" fmla="*/ 283 w 283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3" h="6">
                      <a:moveTo>
                        <a:pt x="0" y="6"/>
                      </a:moveTo>
                      <a:cubicBezTo>
                        <a:pt x="4" y="1"/>
                        <a:pt x="5" y="0"/>
                        <a:pt x="14" y="0"/>
                      </a:cubicBezTo>
                      <a:cubicBezTo>
                        <a:pt x="24" y="0"/>
                        <a:pt x="283" y="0"/>
                        <a:pt x="28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4" name="Freeform 583"/>
                <p:cNvSpPr>
                  <a:spLocks/>
                </p:cNvSpPr>
                <p:nvPr/>
              </p:nvSpPr>
              <p:spPr bwMode="auto">
                <a:xfrm>
                  <a:off x="3940" y="3245"/>
                  <a:ext cx="1152" cy="22"/>
                </a:xfrm>
                <a:custGeom>
                  <a:avLst/>
                  <a:gdLst>
                    <a:gd name="T0" fmla="*/ 0 w 461"/>
                    <a:gd name="T1" fmla="*/ 8 h 8"/>
                    <a:gd name="T2" fmla="*/ 427 w 461"/>
                    <a:gd name="T3" fmla="*/ 8 h 8"/>
                    <a:gd name="T4" fmla="*/ 461 w 461"/>
                    <a:gd name="T5" fmla="*/ 0 h 8"/>
                    <a:gd name="T6" fmla="*/ 421 w 461"/>
                    <a:gd name="T7" fmla="*/ 2 h 8"/>
                    <a:gd name="T8" fmla="*/ 0 w 461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8">
                      <a:moveTo>
                        <a:pt x="0" y="8"/>
                      </a:moveTo>
                      <a:cubicBezTo>
                        <a:pt x="0" y="8"/>
                        <a:pt x="412" y="8"/>
                        <a:pt x="427" y="8"/>
                      </a:cubicBezTo>
                      <a:cubicBezTo>
                        <a:pt x="441" y="8"/>
                        <a:pt x="454" y="4"/>
                        <a:pt x="461" y="0"/>
                      </a:cubicBezTo>
                      <a:cubicBezTo>
                        <a:pt x="461" y="0"/>
                        <a:pt x="443" y="2"/>
                        <a:pt x="421" y="2"/>
                      </a:cubicBezTo>
                      <a:cubicBezTo>
                        <a:pt x="399" y="2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88D2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5" name="Freeform 584"/>
                <p:cNvSpPr>
                  <a:spLocks/>
                </p:cNvSpPr>
                <p:nvPr/>
              </p:nvSpPr>
              <p:spPr bwMode="auto">
                <a:xfrm>
                  <a:off x="3797" y="1192"/>
                  <a:ext cx="1363" cy="2088"/>
                </a:xfrm>
                <a:custGeom>
                  <a:avLst/>
                  <a:gdLst>
                    <a:gd name="T0" fmla="*/ 52 w 545"/>
                    <a:gd name="T1" fmla="*/ 0 h 783"/>
                    <a:gd name="T2" fmla="*/ 0 w 545"/>
                    <a:gd name="T3" fmla="*/ 51 h 783"/>
                    <a:gd name="T4" fmla="*/ 0 w 545"/>
                    <a:gd name="T5" fmla="*/ 732 h 783"/>
                    <a:gd name="T6" fmla="*/ 52 w 545"/>
                    <a:gd name="T7" fmla="*/ 783 h 783"/>
                    <a:gd name="T8" fmla="*/ 494 w 545"/>
                    <a:gd name="T9" fmla="*/ 783 h 783"/>
                    <a:gd name="T10" fmla="*/ 545 w 545"/>
                    <a:gd name="T11" fmla="*/ 732 h 783"/>
                    <a:gd name="T12" fmla="*/ 545 w 545"/>
                    <a:gd name="T13" fmla="*/ 51 h 783"/>
                    <a:gd name="T14" fmla="*/ 494 w 545"/>
                    <a:gd name="T15" fmla="*/ 0 h 783"/>
                    <a:gd name="T16" fmla="*/ 52 w 545"/>
                    <a:gd name="T17" fmla="*/ 0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5" h="783">
                      <a:moveTo>
                        <a:pt x="52" y="0"/>
                      </a:moveTo>
                      <a:cubicBezTo>
                        <a:pt x="24" y="0"/>
                        <a:pt x="0" y="23"/>
                        <a:pt x="0" y="51"/>
                      </a:cubicBezTo>
                      <a:cubicBezTo>
                        <a:pt x="0" y="732"/>
                        <a:pt x="0" y="732"/>
                        <a:pt x="0" y="732"/>
                      </a:cubicBezTo>
                      <a:cubicBezTo>
                        <a:pt x="0" y="760"/>
                        <a:pt x="24" y="783"/>
                        <a:pt x="52" y="783"/>
                      </a:cubicBezTo>
                      <a:cubicBezTo>
                        <a:pt x="494" y="783"/>
                        <a:pt x="494" y="783"/>
                        <a:pt x="494" y="783"/>
                      </a:cubicBezTo>
                      <a:cubicBezTo>
                        <a:pt x="522" y="783"/>
                        <a:pt x="545" y="760"/>
                        <a:pt x="545" y="732"/>
                      </a:cubicBezTo>
                      <a:cubicBezTo>
                        <a:pt x="545" y="51"/>
                        <a:pt x="545" y="51"/>
                        <a:pt x="545" y="51"/>
                      </a:cubicBezTo>
                      <a:cubicBezTo>
                        <a:pt x="545" y="23"/>
                        <a:pt x="522" y="0"/>
                        <a:pt x="494" y="0"/>
                      </a:cubicBezTo>
                      <a:lnTo>
                        <a:pt x="52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6" name="Freeform 585"/>
                <p:cNvSpPr>
                  <a:spLocks/>
                </p:cNvSpPr>
                <p:nvPr/>
              </p:nvSpPr>
              <p:spPr bwMode="auto">
                <a:xfrm>
                  <a:off x="3842" y="1240"/>
                  <a:ext cx="1273" cy="1992"/>
                </a:xfrm>
                <a:custGeom>
                  <a:avLst/>
                  <a:gdLst>
                    <a:gd name="T0" fmla="*/ 34 w 509"/>
                    <a:gd name="T1" fmla="*/ 0 h 747"/>
                    <a:gd name="T2" fmla="*/ 0 w 509"/>
                    <a:gd name="T3" fmla="*/ 33 h 747"/>
                    <a:gd name="T4" fmla="*/ 0 w 509"/>
                    <a:gd name="T5" fmla="*/ 714 h 747"/>
                    <a:gd name="T6" fmla="*/ 34 w 509"/>
                    <a:gd name="T7" fmla="*/ 747 h 747"/>
                    <a:gd name="T8" fmla="*/ 476 w 509"/>
                    <a:gd name="T9" fmla="*/ 747 h 747"/>
                    <a:gd name="T10" fmla="*/ 509 w 509"/>
                    <a:gd name="T11" fmla="*/ 714 h 747"/>
                    <a:gd name="T12" fmla="*/ 509 w 509"/>
                    <a:gd name="T13" fmla="*/ 33 h 747"/>
                    <a:gd name="T14" fmla="*/ 476 w 509"/>
                    <a:gd name="T15" fmla="*/ 0 h 747"/>
                    <a:gd name="T16" fmla="*/ 34 w 509"/>
                    <a:gd name="T17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9" h="747">
                      <a:moveTo>
                        <a:pt x="34" y="0"/>
                      </a:move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714"/>
                        <a:pt x="0" y="714"/>
                        <a:pt x="0" y="714"/>
                      </a:cubicBezTo>
                      <a:cubicBezTo>
                        <a:pt x="0" y="733"/>
                        <a:pt x="15" y="747"/>
                        <a:pt x="34" y="747"/>
                      </a:cubicBezTo>
                      <a:cubicBezTo>
                        <a:pt x="476" y="747"/>
                        <a:pt x="476" y="747"/>
                        <a:pt x="476" y="747"/>
                      </a:cubicBezTo>
                      <a:cubicBezTo>
                        <a:pt x="494" y="747"/>
                        <a:pt x="509" y="733"/>
                        <a:pt x="509" y="714"/>
                      </a:cubicBezTo>
                      <a:cubicBezTo>
                        <a:pt x="509" y="33"/>
                        <a:pt x="509" y="33"/>
                        <a:pt x="509" y="33"/>
                      </a:cubicBezTo>
                      <a:cubicBezTo>
                        <a:pt x="509" y="15"/>
                        <a:pt x="494" y="0"/>
                        <a:pt x="476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7" name="Freeform 586"/>
                <p:cNvSpPr>
                  <a:spLocks/>
                </p:cNvSpPr>
                <p:nvPr/>
              </p:nvSpPr>
              <p:spPr bwMode="auto">
                <a:xfrm>
                  <a:off x="3857" y="1256"/>
                  <a:ext cx="1243" cy="1960"/>
                </a:xfrm>
                <a:custGeom>
                  <a:avLst/>
                  <a:gdLst>
                    <a:gd name="T0" fmla="*/ 28 w 497"/>
                    <a:gd name="T1" fmla="*/ 0 h 735"/>
                    <a:gd name="T2" fmla="*/ 0 w 497"/>
                    <a:gd name="T3" fmla="*/ 27 h 735"/>
                    <a:gd name="T4" fmla="*/ 0 w 497"/>
                    <a:gd name="T5" fmla="*/ 708 h 735"/>
                    <a:gd name="T6" fmla="*/ 28 w 497"/>
                    <a:gd name="T7" fmla="*/ 735 h 735"/>
                    <a:gd name="T8" fmla="*/ 470 w 497"/>
                    <a:gd name="T9" fmla="*/ 735 h 735"/>
                    <a:gd name="T10" fmla="*/ 497 w 497"/>
                    <a:gd name="T11" fmla="*/ 708 h 735"/>
                    <a:gd name="T12" fmla="*/ 497 w 497"/>
                    <a:gd name="T13" fmla="*/ 27 h 735"/>
                    <a:gd name="T14" fmla="*/ 470 w 497"/>
                    <a:gd name="T15" fmla="*/ 0 h 735"/>
                    <a:gd name="T16" fmla="*/ 28 w 497"/>
                    <a:gd name="T17" fmla="*/ 0 h 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7" h="735">
                      <a:moveTo>
                        <a:pt x="28" y="0"/>
                      </a:moveTo>
                      <a:cubicBezTo>
                        <a:pt x="13" y="0"/>
                        <a:pt x="0" y="12"/>
                        <a:pt x="0" y="27"/>
                      </a:cubicBezTo>
                      <a:cubicBezTo>
                        <a:pt x="0" y="708"/>
                        <a:pt x="0" y="708"/>
                        <a:pt x="0" y="708"/>
                      </a:cubicBezTo>
                      <a:cubicBezTo>
                        <a:pt x="0" y="723"/>
                        <a:pt x="13" y="735"/>
                        <a:pt x="28" y="735"/>
                      </a:cubicBezTo>
                      <a:cubicBezTo>
                        <a:pt x="470" y="735"/>
                        <a:pt x="470" y="735"/>
                        <a:pt x="470" y="735"/>
                      </a:cubicBezTo>
                      <a:cubicBezTo>
                        <a:pt x="485" y="735"/>
                        <a:pt x="497" y="723"/>
                        <a:pt x="497" y="708"/>
                      </a:cubicBezTo>
                      <a:cubicBezTo>
                        <a:pt x="497" y="27"/>
                        <a:pt x="497" y="27"/>
                        <a:pt x="497" y="27"/>
                      </a:cubicBezTo>
                      <a:cubicBezTo>
                        <a:pt x="497" y="12"/>
                        <a:pt x="485" y="0"/>
                        <a:pt x="470" y="0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8" name="Freeform 587"/>
                <p:cNvSpPr>
                  <a:spLocks/>
                </p:cNvSpPr>
                <p:nvPr/>
              </p:nvSpPr>
              <p:spPr bwMode="auto">
                <a:xfrm>
                  <a:off x="3882" y="1283"/>
                  <a:ext cx="1193" cy="1906"/>
                </a:xfrm>
                <a:custGeom>
                  <a:avLst/>
                  <a:gdLst>
                    <a:gd name="T0" fmla="*/ 477 w 477"/>
                    <a:gd name="T1" fmla="*/ 698 h 715"/>
                    <a:gd name="T2" fmla="*/ 460 w 477"/>
                    <a:gd name="T3" fmla="*/ 715 h 715"/>
                    <a:gd name="T4" fmla="*/ 18 w 477"/>
                    <a:gd name="T5" fmla="*/ 715 h 715"/>
                    <a:gd name="T6" fmla="*/ 0 w 477"/>
                    <a:gd name="T7" fmla="*/ 698 h 715"/>
                    <a:gd name="T8" fmla="*/ 0 w 477"/>
                    <a:gd name="T9" fmla="*/ 17 h 715"/>
                    <a:gd name="T10" fmla="*/ 18 w 477"/>
                    <a:gd name="T11" fmla="*/ 0 h 715"/>
                    <a:gd name="T12" fmla="*/ 460 w 477"/>
                    <a:gd name="T13" fmla="*/ 0 h 715"/>
                    <a:gd name="T14" fmla="*/ 477 w 477"/>
                    <a:gd name="T15" fmla="*/ 17 h 715"/>
                    <a:gd name="T16" fmla="*/ 477 w 477"/>
                    <a:gd name="T17" fmla="*/ 698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7" h="715">
                      <a:moveTo>
                        <a:pt x="477" y="698"/>
                      </a:moveTo>
                      <a:cubicBezTo>
                        <a:pt x="477" y="708"/>
                        <a:pt x="470" y="715"/>
                        <a:pt x="460" y="715"/>
                      </a:cubicBezTo>
                      <a:cubicBezTo>
                        <a:pt x="18" y="715"/>
                        <a:pt x="18" y="715"/>
                        <a:pt x="18" y="715"/>
                      </a:cubicBezTo>
                      <a:cubicBezTo>
                        <a:pt x="8" y="715"/>
                        <a:pt x="0" y="708"/>
                        <a:pt x="0" y="69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460" y="0"/>
                        <a:pt x="460" y="0"/>
                        <a:pt x="460" y="0"/>
                      </a:cubicBezTo>
                      <a:cubicBezTo>
                        <a:pt x="470" y="0"/>
                        <a:pt x="477" y="8"/>
                        <a:pt x="477" y="17"/>
                      </a:cubicBezTo>
                      <a:lnTo>
                        <a:pt x="477" y="69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9" name="Freeform 588"/>
                <p:cNvSpPr>
                  <a:spLocks/>
                </p:cNvSpPr>
                <p:nvPr/>
              </p:nvSpPr>
              <p:spPr bwMode="auto">
                <a:xfrm>
                  <a:off x="3850" y="3184"/>
                  <a:ext cx="55" cy="69"/>
                </a:xfrm>
                <a:custGeom>
                  <a:avLst/>
                  <a:gdLst>
                    <a:gd name="T0" fmla="*/ 0 w 22"/>
                    <a:gd name="T1" fmla="*/ 26 h 26"/>
                    <a:gd name="T2" fmla="*/ 22 w 22"/>
                    <a:gd name="T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2" h="26">
                      <a:moveTo>
                        <a:pt x="0" y="26"/>
                      </a:moveTo>
                      <a:cubicBezTo>
                        <a:pt x="9" y="17"/>
                        <a:pt x="17" y="7"/>
                        <a:pt x="22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0" name="Freeform 589"/>
                <p:cNvSpPr>
                  <a:spLocks/>
                </p:cNvSpPr>
                <p:nvPr/>
              </p:nvSpPr>
              <p:spPr bwMode="auto">
                <a:xfrm>
                  <a:off x="3832" y="1235"/>
                  <a:ext cx="35" cy="26"/>
                </a:xfrm>
                <a:custGeom>
                  <a:avLst/>
                  <a:gdLst>
                    <a:gd name="T0" fmla="*/ 0 w 14"/>
                    <a:gd name="T1" fmla="*/ 0 h 10"/>
                    <a:gd name="T2" fmla="*/ 14 w 14"/>
                    <a:gd name="T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10">
                      <a:moveTo>
                        <a:pt x="0" y="0"/>
                      </a:moveTo>
                      <a:cubicBezTo>
                        <a:pt x="5" y="4"/>
                        <a:pt x="10" y="7"/>
                        <a:pt x="14" y="1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1" name="Freeform 590"/>
                <p:cNvSpPr>
                  <a:spLocks/>
                </p:cNvSpPr>
                <p:nvPr/>
              </p:nvSpPr>
              <p:spPr bwMode="auto">
                <a:xfrm>
                  <a:off x="3867" y="1261"/>
                  <a:ext cx="13" cy="14"/>
                </a:xfrm>
                <a:custGeom>
                  <a:avLst/>
                  <a:gdLst>
                    <a:gd name="T0" fmla="*/ 5 w 5"/>
                    <a:gd name="T1" fmla="*/ 5 h 5"/>
                    <a:gd name="T2" fmla="*/ 0 w 5"/>
                    <a:gd name="T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cubicBezTo>
                        <a:pt x="4" y="3"/>
                        <a:pt x="2" y="2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2" name="Freeform 591"/>
                <p:cNvSpPr>
                  <a:spLocks/>
                </p:cNvSpPr>
                <p:nvPr/>
              </p:nvSpPr>
              <p:spPr bwMode="auto">
                <a:xfrm>
                  <a:off x="3880" y="1275"/>
                  <a:ext cx="17" cy="16"/>
                </a:xfrm>
                <a:custGeom>
                  <a:avLst/>
                  <a:gdLst>
                    <a:gd name="T0" fmla="*/ 7 w 7"/>
                    <a:gd name="T1" fmla="*/ 6 h 6"/>
                    <a:gd name="T2" fmla="*/ 0 w 7"/>
                    <a:gd name="T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" h="6">
                      <a:moveTo>
                        <a:pt x="7" y="6"/>
                      </a:moveTo>
                      <a:cubicBezTo>
                        <a:pt x="5" y="4"/>
                        <a:pt x="3" y="2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3" name="Freeform 592"/>
                <p:cNvSpPr>
                  <a:spLocks/>
                </p:cNvSpPr>
                <p:nvPr/>
              </p:nvSpPr>
              <p:spPr bwMode="auto">
                <a:xfrm>
                  <a:off x="5065" y="1237"/>
                  <a:ext cx="62" cy="59"/>
                </a:xfrm>
                <a:custGeom>
                  <a:avLst/>
                  <a:gdLst>
                    <a:gd name="T0" fmla="*/ 25 w 25"/>
                    <a:gd name="T1" fmla="*/ 0 h 22"/>
                    <a:gd name="T2" fmla="*/ 0 w 25"/>
                    <a:gd name="T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5" h="22">
                      <a:moveTo>
                        <a:pt x="25" y="0"/>
                      </a:moveTo>
                      <a:cubicBezTo>
                        <a:pt x="15" y="7"/>
                        <a:pt x="8" y="13"/>
                        <a:pt x="0" y="22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4" name="Freeform 593"/>
                <p:cNvSpPr>
                  <a:spLocks/>
                </p:cNvSpPr>
                <p:nvPr/>
              </p:nvSpPr>
              <p:spPr bwMode="auto">
                <a:xfrm>
                  <a:off x="5057" y="3181"/>
                  <a:ext cx="55" cy="70"/>
                </a:xfrm>
                <a:custGeom>
                  <a:avLst/>
                  <a:gdLst>
                    <a:gd name="T0" fmla="*/ 0 w 22"/>
                    <a:gd name="T1" fmla="*/ 0 h 26"/>
                    <a:gd name="T2" fmla="*/ 22 w 22"/>
                    <a:gd name="T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2" h="26">
                      <a:moveTo>
                        <a:pt x="0" y="0"/>
                      </a:moveTo>
                      <a:cubicBezTo>
                        <a:pt x="5" y="7"/>
                        <a:pt x="13" y="17"/>
                        <a:pt x="22" y="26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5" name="Oval 594"/>
                <p:cNvSpPr>
                  <a:spLocks noChangeArrowheads="1"/>
                </p:cNvSpPr>
                <p:nvPr/>
              </p:nvSpPr>
              <p:spPr bwMode="auto">
                <a:xfrm>
                  <a:off x="3912" y="131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6" name="Freeform 595"/>
                <p:cNvSpPr>
                  <a:spLocks/>
                </p:cNvSpPr>
                <p:nvPr/>
              </p:nvSpPr>
              <p:spPr bwMode="auto">
                <a:xfrm>
                  <a:off x="3912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" name="Oval 596"/>
                <p:cNvSpPr>
                  <a:spLocks noChangeArrowheads="1"/>
                </p:cNvSpPr>
                <p:nvPr/>
              </p:nvSpPr>
              <p:spPr bwMode="auto">
                <a:xfrm>
                  <a:off x="3912" y="1472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8" name="Oval 597"/>
                <p:cNvSpPr>
                  <a:spLocks noChangeArrowheads="1"/>
                </p:cNvSpPr>
                <p:nvPr/>
              </p:nvSpPr>
              <p:spPr bwMode="auto">
                <a:xfrm>
                  <a:off x="3912" y="1627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9" name="Oval 598"/>
                <p:cNvSpPr>
                  <a:spLocks noChangeArrowheads="1"/>
                </p:cNvSpPr>
                <p:nvPr/>
              </p:nvSpPr>
              <p:spPr bwMode="auto">
                <a:xfrm>
                  <a:off x="3912" y="1781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0" name="Oval 599"/>
                <p:cNvSpPr>
                  <a:spLocks noChangeArrowheads="1"/>
                </p:cNvSpPr>
                <p:nvPr/>
              </p:nvSpPr>
              <p:spPr bwMode="auto">
                <a:xfrm>
                  <a:off x="3912" y="1939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1" name="Oval 600"/>
                <p:cNvSpPr>
                  <a:spLocks noChangeArrowheads="1"/>
                </p:cNvSpPr>
                <p:nvPr/>
              </p:nvSpPr>
              <p:spPr bwMode="auto">
                <a:xfrm>
                  <a:off x="3912" y="2093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2" name="Oval 601"/>
                <p:cNvSpPr>
                  <a:spLocks noChangeArrowheads="1"/>
                </p:cNvSpPr>
                <p:nvPr/>
              </p:nvSpPr>
              <p:spPr bwMode="auto">
                <a:xfrm>
                  <a:off x="3912" y="2248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3" name="Oval 602"/>
                <p:cNvSpPr>
                  <a:spLocks noChangeArrowheads="1"/>
                </p:cNvSpPr>
                <p:nvPr/>
              </p:nvSpPr>
              <p:spPr bwMode="auto">
                <a:xfrm>
                  <a:off x="3912" y="2405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4" name="Oval 603"/>
                <p:cNvSpPr>
                  <a:spLocks noChangeArrowheads="1"/>
                </p:cNvSpPr>
                <p:nvPr/>
              </p:nvSpPr>
              <p:spPr bwMode="auto">
                <a:xfrm>
                  <a:off x="3912" y="2560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5" name="Oval 604"/>
                <p:cNvSpPr>
                  <a:spLocks noChangeArrowheads="1"/>
                </p:cNvSpPr>
                <p:nvPr/>
              </p:nvSpPr>
              <p:spPr bwMode="auto">
                <a:xfrm>
                  <a:off x="3912" y="2715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6" name="Oval 605"/>
                <p:cNvSpPr>
                  <a:spLocks noChangeArrowheads="1"/>
                </p:cNvSpPr>
                <p:nvPr/>
              </p:nvSpPr>
              <p:spPr bwMode="auto">
                <a:xfrm>
                  <a:off x="3912" y="2869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7" name="Oval 606"/>
                <p:cNvSpPr>
                  <a:spLocks noChangeArrowheads="1"/>
                </p:cNvSpPr>
                <p:nvPr/>
              </p:nvSpPr>
              <p:spPr bwMode="auto">
                <a:xfrm>
                  <a:off x="4925" y="131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8" name="Oval 607"/>
                <p:cNvSpPr>
                  <a:spLocks noChangeArrowheads="1"/>
                </p:cNvSpPr>
                <p:nvPr/>
              </p:nvSpPr>
              <p:spPr bwMode="auto">
                <a:xfrm>
                  <a:off x="4925" y="1472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9" name="Oval 608"/>
                <p:cNvSpPr>
                  <a:spLocks noChangeArrowheads="1"/>
                </p:cNvSpPr>
                <p:nvPr/>
              </p:nvSpPr>
              <p:spPr bwMode="auto">
                <a:xfrm>
                  <a:off x="4925" y="1627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0" name="Oval 609"/>
                <p:cNvSpPr>
                  <a:spLocks noChangeArrowheads="1"/>
                </p:cNvSpPr>
                <p:nvPr/>
              </p:nvSpPr>
              <p:spPr bwMode="auto">
                <a:xfrm>
                  <a:off x="4925" y="1781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1" name="Oval 610"/>
                <p:cNvSpPr>
                  <a:spLocks noChangeArrowheads="1"/>
                </p:cNvSpPr>
                <p:nvPr/>
              </p:nvSpPr>
              <p:spPr bwMode="auto">
                <a:xfrm>
                  <a:off x="4925" y="1939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2" name="Oval 611"/>
                <p:cNvSpPr>
                  <a:spLocks noChangeArrowheads="1"/>
                </p:cNvSpPr>
                <p:nvPr/>
              </p:nvSpPr>
              <p:spPr bwMode="auto">
                <a:xfrm>
                  <a:off x="4925" y="2093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3" name="Oval 612"/>
                <p:cNvSpPr>
                  <a:spLocks noChangeArrowheads="1"/>
                </p:cNvSpPr>
                <p:nvPr/>
              </p:nvSpPr>
              <p:spPr bwMode="auto">
                <a:xfrm>
                  <a:off x="4925" y="2248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4" name="Oval 613"/>
                <p:cNvSpPr>
                  <a:spLocks noChangeArrowheads="1"/>
                </p:cNvSpPr>
                <p:nvPr/>
              </p:nvSpPr>
              <p:spPr bwMode="auto">
                <a:xfrm>
                  <a:off x="4925" y="2405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5" name="Oval 614"/>
                <p:cNvSpPr>
                  <a:spLocks noChangeArrowheads="1"/>
                </p:cNvSpPr>
                <p:nvPr/>
              </p:nvSpPr>
              <p:spPr bwMode="auto">
                <a:xfrm>
                  <a:off x="4925" y="2560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" name="Oval 615"/>
                <p:cNvSpPr>
                  <a:spLocks noChangeArrowheads="1"/>
                </p:cNvSpPr>
                <p:nvPr/>
              </p:nvSpPr>
              <p:spPr bwMode="auto">
                <a:xfrm>
                  <a:off x="4925" y="2715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7" name="Oval 616"/>
                <p:cNvSpPr>
                  <a:spLocks noChangeArrowheads="1"/>
                </p:cNvSpPr>
                <p:nvPr/>
              </p:nvSpPr>
              <p:spPr bwMode="auto">
                <a:xfrm>
                  <a:off x="4925" y="2869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8" name="Oval 617"/>
                <p:cNvSpPr>
                  <a:spLocks noChangeArrowheads="1"/>
                </p:cNvSpPr>
                <p:nvPr/>
              </p:nvSpPr>
              <p:spPr bwMode="auto">
                <a:xfrm>
                  <a:off x="3912" y="302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9" name="Oval 618"/>
                <p:cNvSpPr>
                  <a:spLocks noChangeArrowheads="1"/>
                </p:cNvSpPr>
                <p:nvPr/>
              </p:nvSpPr>
              <p:spPr bwMode="auto">
                <a:xfrm>
                  <a:off x="4202" y="131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0" name="Oval 619"/>
                <p:cNvSpPr>
                  <a:spLocks noChangeArrowheads="1"/>
                </p:cNvSpPr>
                <p:nvPr/>
              </p:nvSpPr>
              <p:spPr bwMode="auto">
                <a:xfrm>
                  <a:off x="4202" y="1472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1" name="Oval 620"/>
                <p:cNvSpPr>
                  <a:spLocks noChangeArrowheads="1"/>
                </p:cNvSpPr>
                <p:nvPr/>
              </p:nvSpPr>
              <p:spPr bwMode="auto">
                <a:xfrm>
                  <a:off x="4202" y="1627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2" name="Oval 621"/>
                <p:cNvSpPr>
                  <a:spLocks noChangeArrowheads="1"/>
                </p:cNvSpPr>
                <p:nvPr/>
              </p:nvSpPr>
              <p:spPr bwMode="auto">
                <a:xfrm>
                  <a:off x="4202" y="1781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3" name="Oval 622"/>
                <p:cNvSpPr>
                  <a:spLocks noChangeArrowheads="1"/>
                </p:cNvSpPr>
                <p:nvPr/>
              </p:nvSpPr>
              <p:spPr bwMode="auto">
                <a:xfrm>
                  <a:off x="4202" y="1939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" name="Oval 623"/>
                <p:cNvSpPr>
                  <a:spLocks noChangeArrowheads="1"/>
                </p:cNvSpPr>
                <p:nvPr/>
              </p:nvSpPr>
              <p:spPr bwMode="auto">
                <a:xfrm>
                  <a:off x="4202" y="2093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5" name="Oval 624"/>
                <p:cNvSpPr>
                  <a:spLocks noChangeArrowheads="1"/>
                </p:cNvSpPr>
                <p:nvPr/>
              </p:nvSpPr>
              <p:spPr bwMode="auto">
                <a:xfrm>
                  <a:off x="4202" y="2248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6" name="Oval 625"/>
                <p:cNvSpPr>
                  <a:spLocks noChangeArrowheads="1"/>
                </p:cNvSpPr>
                <p:nvPr/>
              </p:nvSpPr>
              <p:spPr bwMode="auto">
                <a:xfrm>
                  <a:off x="4202" y="2405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" name="Oval 626"/>
                <p:cNvSpPr>
                  <a:spLocks noChangeArrowheads="1"/>
                </p:cNvSpPr>
                <p:nvPr/>
              </p:nvSpPr>
              <p:spPr bwMode="auto">
                <a:xfrm>
                  <a:off x="4202" y="2560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8" name="Oval 627"/>
                <p:cNvSpPr>
                  <a:spLocks noChangeArrowheads="1"/>
                </p:cNvSpPr>
                <p:nvPr/>
              </p:nvSpPr>
              <p:spPr bwMode="auto">
                <a:xfrm>
                  <a:off x="4202" y="2715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9" name="Oval 628"/>
                <p:cNvSpPr>
                  <a:spLocks noChangeArrowheads="1"/>
                </p:cNvSpPr>
                <p:nvPr/>
              </p:nvSpPr>
              <p:spPr bwMode="auto">
                <a:xfrm>
                  <a:off x="4202" y="2869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0" name="Oval 629"/>
                <p:cNvSpPr>
                  <a:spLocks noChangeArrowheads="1"/>
                </p:cNvSpPr>
                <p:nvPr/>
              </p:nvSpPr>
              <p:spPr bwMode="auto">
                <a:xfrm>
                  <a:off x="4202" y="302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1" name="Oval 630"/>
                <p:cNvSpPr>
                  <a:spLocks noChangeArrowheads="1"/>
                </p:cNvSpPr>
                <p:nvPr/>
              </p:nvSpPr>
              <p:spPr bwMode="auto">
                <a:xfrm>
                  <a:off x="4345" y="131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2" name="Oval 631"/>
                <p:cNvSpPr>
                  <a:spLocks noChangeArrowheads="1"/>
                </p:cNvSpPr>
                <p:nvPr/>
              </p:nvSpPr>
              <p:spPr bwMode="auto">
                <a:xfrm>
                  <a:off x="4345" y="1472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3" name="Oval 632"/>
                <p:cNvSpPr>
                  <a:spLocks noChangeArrowheads="1"/>
                </p:cNvSpPr>
                <p:nvPr/>
              </p:nvSpPr>
              <p:spPr bwMode="auto">
                <a:xfrm>
                  <a:off x="4345" y="1627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4" name="Oval 633"/>
                <p:cNvSpPr>
                  <a:spLocks noChangeArrowheads="1"/>
                </p:cNvSpPr>
                <p:nvPr/>
              </p:nvSpPr>
              <p:spPr bwMode="auto">
                <a:xfrm>
                  <a:off x="4345" y="1781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5" name="Oval 634"/>
                <p:cNvSpPr>
                  <a:spLocks noChangeArrowheads="1"/>
                </p:cNvSpPr>
                <p:nvPr/>
              </p:nvSpPr>
              <p:spPr bwMode="auto">
                <a:xfrm>
                  <a:off x="4345" y="1939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6" name="Oval 635"/>
                <p:cNvSpPr>
                  <a:spLocks noChangeArrowheads="1"/>
                </p:cNvSpPr>
                <p:nvPr/>
              </p:nvSpPr>
              <p:spPr bwMode="auto">
                <a:xfrm>
                  <a:off x="4345" y="2093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7" name="Oval 636"/>
                <p:cNvSpPr>
                  <a:spLocks noChangeArrowheads="1"/>
                </p:cNvSpPr>
                <p:nvPr/>
              </p:nvSpPr>
              <p:spPr bwMode="auto">
                <a:xfrm>
                  <a:off x="4345" y="2248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8" name="Oval 637"/>
                <p:cNvSpPr>
                  <a:spLocks noChangeArrowheads="1"/>
                </p:cNvSpPr>
                <p:nvPr/>
              </p:nvSpPr>
              <p:spPr bwMode="auto">
                <a:xfrm>
                  <a:off x="4345" y="2405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9" name="Oval 638"/>
                <p:cNvSpPr>
                  <a:spLocks noChangeArrowheads="1"/>
                </p:cNvSpPr>
                <p:nvPr/>
              </p:nvSpPr>
              <p:spPr bwMode="auto">
                <a:xfrm>
                  <a:off x="4345" y="2560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0" name="Oval 639"/>
                <p:cNvSpPr>
                  <a:spLocks noChangeArrowheads="1"/>
                </p:cNvSpPr>
                <p:nvPr/>
              </p:nvSpPr>
              <p:spPr bwMode="auto">
                <a:xfrm>
                  <a:off x="4345" y="2715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1" name="Oval 640"/>
                <p:cNvSpPr>
                  <a:spLocks noChangeArrowheads="1"/>
                </p:cNvSpPr>
                <p:nvPr/>
              </p:nvSpPr>
              <p:spPr bwMode="auto">
                <a:xfrm>
                  <a:off x="4345" y="2869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2" name="Oval 641"/>
                <p:cNvSpPr>
                  <a:spLocks noChangeArrowheads="1"/>
                </p:cNvSpPr>
                <p:nvPr/>
              </p:nvSpPr>
              <p:spPr bwMode="auto">
                <a:xfrm>
                  <a:off x="4345" y="302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3" name="Oval 642"/>
                <p:cNvSpPr>
                  <a:spLocks noChangeArrowheads="1"/>
                </p:cNvSpPr>
                <p:nvPr/>
              </p:nvSpPr>
              <p:spPr bwMode="auto">
                <a:xfrm>
                  <a:off x="4490" y="131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4" name="Oval 643"/>
                <p:cNvSpPr>
                  <a:spLocks noChangeArrowheads="1"/>
                </p:cNvSpPr>
                <p:nvPr/>
              </p:nvSpPr>
              <p:spPr bwMode="auto">
                <a:xfrm>
                  <a:off x="4490" y="1472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5" name="Oval 644"/>
                <p:cNvSpPr>
                  <a:spLocks noChangeArrowheads="1"/>
                </p:cNvSpPr>
                <p:nvPr/>
              </p:nvSpPr>
              <p:spPr bwMode="auto">
                <a:xfrm>
                  <a:off x="4490" y="1627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6" name="Oval 645"/>
                <p:cNvSpPr>
                  <a:spLocks noChangeArrowheads="1"/>
                </p:cNvSpPr>
                <p:nvPr/>
              </p:nvSpPr>
              <p:spPr bwMode="auto">
                <a:xfrm>
                  <a:off x="4490" y="1781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7" name="Oval 646"/>
                <p:cNvSpPr>
                  <a:spLocks noChangeArrowheads="1"/>
                </p:cNvSpPr>
                <p:nvPr/>
              </p:nvSpPr>
              <p:spPr bwMode="auto">
                <a:xfrm>
                  <a:off x="4490" y="1939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" name="Oval 647"/>
                <p:cNvSpPr>
                  <a:spLocks noChangeArrowheads="1"/>
                </p:cNvSpPr>
                <p:nvPr/>
              </p:nvSpPr>
              <p:spPr bwMode="auto">
                <a:xfrm>
                  <a:off x="4490" y="2093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" name="Oval 648"/>
                <p:cNvSpPr>
                  <a:spLocks noChangeArrowheads="1"/>
                </p:cNvSpPr>
                <p:nvPr/>
              </p:nvSpPr>
              <p:spPr bwMode="auto">
                <a:xfrm>
                  <a:off x="4490" y="2248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0" name="Oval 649"/>
                <p:cNvSpPr>
                  <a:spLocks noChangeArrowheads="1"/>
                </p:cNvSpPr>
                <p:nvPr/>
              </p:nvSpPr>
              <p:spPr bwMode="auto">
                <a:xfrm>
                  <a:off x="4490" y="2405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1" name="Oval 650"/>
                <p:cNvSpPr>
                  <a:spLocks noChangeArrowheads="1"/>
                </p:cNvSpPr>
                <p:nvPr/>
              </p:nvSpPr>
              <p:spPr bwMode="auto">
                <a:xfrm>
                  <a:off x="4490" y="2560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2" name="Oval 651"/>
                <p:cNvSpPr>
                  <a:spLocks noChangeArrowheads="1"/>
                </p:cNvSpPr>
                <p:nvPr/>
              </p:nvSpPr>
              <p:spPr bwMode="auto">
                <a:xfrm>
                  <a:off x="4490" y="2715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" name="Oval 652"/>
                <p:cNvSpPr>
                  <a:spLocks noChangeArrowheads="1"/>
                </p:cNvSpPr>
                <p:nvPr/>
              </p:nvSpPr>
              <p:spPr bwMode="auto">
                <a:xfrm>
                  <a:off x="4490" y="2869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" name="Oval 653"/>
                <p:cNvSpPr>
                  <a:spLocks noChangeArrowheads="1"/>
                </p:cNvSpPr>
                <p:nvPr/>
              </p:nvSpPr>
              <p:spPr bwMode="auto">
                <a:xfrm>
                  <a:off x="4490" y="302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5" name="Oval 654"/>
                <p:cNvSpPr>
                  <a:spLocks noChangeArrowheads="1"/>
                </p:cNvSpPr>
                <p:nvPr/>
              </p:nvSpPr>
              <p:spPr bwMode="auto">
                <a:xfrm>
                  <a:off x="4635" y="131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6" name="Oval 655"/>
                <p:cNvSpPr>
                  <a:spLocks noChangeArrowheads="1"/>
                </p:cNvSpPr>
                <p:nvPr/>
              </p:nvSpPr>
              <p:spPr bwMode="auto">
                <a:xfrm>
                  <a:off x="4635" y="1472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7" name="Oval 656"/>
                <p:cNvSpPr>
                  <a:spLocks noChangeArrowheads="1"/>
                </p:cNvSpPr>
                <p:nvPr/>
              </p:nvSpPr>
              <p:spPr bwMode="auto">
                <a:xfrm>
                  <a:off x="4635" y="1627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8" name="Oval 657"/>
                <p:cNvSpPr>
                  <a:spLocks noChangeArrowheads="1"/>
                </p:cNvSpPr>
                <p:nvPr/>
              </p:nvSpPr>
              <p:spPr bwMode="auto">
                <a:xfrm>
                  <a:off x="4635" y="1781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9" name="Oval 658"/>
                <p:cNvSpPr>
                  <a:spLocks noChangeArrowheads="1"/>
                </p:cNvSpPr>
                <p:nvPr/>
              </p:nvSpPr>
              <p:spPr bwMode="auto">
                <a:xfrm>
                  <a:off x="4635" y="1939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0" name="Oval 659"/>
                <p:cNvSpPr>
                  <a:spLocks noChangeArrowheads="1"/>
                </p:cNvSpPr>
                <p:nvPr/>
              </p:nvSpPr>
              <p:spPr bwMode="auto">
                <a:xfrm>
                  <a:off x="4635" y="2093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1" name="Oval 660"/>
                <p:cNvSpPr>
                  <a:spLocks noChangeArrowheads="1"/>
                </p:cNvSpPr>
                <p:nvPr/>
              </p:nvSpPr>
              <p:spPr bwMode="auto">
                <a:xfrm>
                  <a:off x="4635" y="2248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" name="Oval 661"/>
                <p:cNvSpPr>
                  <a:spLocks noChangeArrowheads="1"/>
                </p:cNvSpPr>
                <p:nvPr/>
              </p:nvSpPr>
              <p:spPr bwMode="auto">
                <a:xfrm>
                  <a:off x="4635" y="2405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3" name="Oval 662"/>
                <p:cNvSpPr>
                  <a:spLocks noChangeArrowheads="1"/>
                </p:cNvSpPr>
                <p:nvPr/>
              </p:nvSpPr>
              <p:spPr bwMode="auto">
                <a:xfrm>
                  <a:off x="4635" y="2560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4" name="Oval 663"/>
                <p:cNvSpPr>
                  <a:spLocks noChangeArrowheads="1"/>
                </p:cNvSpPr>
                <p:nvPr/>
              </p:nvSpPr>
              <p:spPr bwMode="auto">
                <a:xfrm>
                  <a:off x="4635" y="2715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5" name="Oval 664"/>
                <p:cNvSpPr>
                  <a:spLocks noChangeArrowheads="1"/>
                </p:cNvSpPr>
                <p:nvPr/>
              </p:nvSpPr>
              <p:spPr bwMode="auto">
                <a:xfrm>
                  <a:off x="4635" y="2869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6" name="Oval 665"/>
                <p:cNvSpPr>
                  <a:spLocks noChangeArrowheads="1"/>
                </p:cNvSpPr>
                <p:nvPr/>
              </p:nvSpPr>
              <p:spPr bwMode="auto">
                <a:xfrm>
                  <a:off x="4635" y="302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" name="Oval 666"/>
                <p:cNvSpPr>
                  <a:spLocks noChangeArrowheads="1"/>
                </p:cNvSpPr>
                <p:nvPr/>
              </p:nvSpPr>
              <p:spPr bwMode="auto">
                <a:xfrm>
                  <a:off x="4780" y="131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" name="Oval 667"/>
                <p:cNvSpPr>
                  <a:spLocks noChangeArrowheads="1"/>
                </p:cNvSpPr>
                <p:nvPr/>
              </p:nvSpPr>
              <p:spPr bwMode="auto">
                <a:xfrm>
                  <a:off x="4780" y="1472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9" name="Oval 668"/>
                <p:cNvSpPr>
                  <a:spLocks noChangeArrowheads="1"/>
                </p:cNvSpPr>
                <p:nvPr/>
              </p:nvSpPr>
              <p:spPr bwMode="auto">
                <a:xfrm>
                  <a:off x="4780" y="1627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0" name="Oval 669"/>
                <p:cNvSpPr>
                  <a:spLocks noChangeArrowheads="1"/>
                </p:cNvSpPr>
                <p:nvPr/>
              </p:nvSpPr>
              <p:spPr bwMode="auto">
                <a:xfrm>
                  <a:off x="4780" y="1781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1" name="Oval 670"/>
                <p:cNvSpPr>
                  <a:spLocks noChangeArrowheads="1"/>
                </p:cNvSpPr>
                <p:nvPr/>
              </p:nvSpPr>
              <p:spPr bwMode="auto">
                <a:xfrm>
                  <a:off x="4780" y="1939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2" name="Oval 671"/>
                <p:cNvSpPr>
                  <a:spLocks noChangeArrowheads="1"/>
                </p:cNvSpPr>
                <p:nvPr/>
              </p:nvSpPr>
              <p:spPr bwMode="auto">
                <a:xfrm>
                  <a:off x="4780" y="2093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3" name="Oval 672"/>
                <p:cNvSpPr>
                  <a:spLocks noChangeArrowheads="1"/>
                </p:cNvSpPr>
                <p:nvPr/>
              </p:nvSpPr>
              <p:spPr bwMode="auto">
                <a:xfrm>
                  <a:off x="4780" y="2248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4" name="Oval 673"/>
                <p:cNvSpPr>
                  <a:spLocks noChangeArrowheads="1"/>
                </p:cNvSpPr>
                <p:nvPr/>
              </p:nvSpPr>
              <p:spPr bwMode="auto">
                <a:xfrm>
                  <a:off x="4780" y="2405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5" name="Oval 674"/>
                <p:cNvSpPr>
                  <a:spLocks noChangeArrowheads="1"/>
                </p:cNvSpPr>
                <p:nvPr/>
              </p:nvSpPr>
              <p:spPr bwMode="auto">
                <a:xfrm>
                  <a:off x="4780" y="2560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6" name="Oval 675"/>
                <p:cNvSpPr>
                  <a:spLocks noChangeArrowheads="1"/>
                </p:cNvSpPr>
                <p:nvPr/>
              </p:nvSpPr>
              <p:spPr bwMode="auto">
                <a:xfrm>
                  <a:off x="4780" y="2715"/>
                  <a:ext cx="122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" name="Oval 676"/>
                <p:cNvSpPr>
                  <a:spLocks noChangeArrowheads="1"/>
                </p:cNvSpPr>
                <p:nvPr/>
              </p:nvSpPr>
              <p:spPr bwMode="auto">
                <a:xfrm>
                  <a:off x="4780" y="2869"/>
                  <a:ext cx="122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" name="Oval 677"/>
                <p:cNvSpPr>
                  <a:spLocks noChangeArrowheads="1"/>
                </p:cNvSpPr>
                <p:nvPr/>
              </p:nvSpPr>
              <p:spPr bwMode="auto">
                <a:xfrm>
                  <a:off x="4780" y="3027"/>
                  <a:ext cx="122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9" name="Oval 678"/>
                <p:cNvSpPr>
                  <a:spLocks noChangeArrowheads="1"/>
                </p:cNvSpPr>
                <p:nvPr/>
              </p:nvSpPr>
              <p:spPr bwMode="auto">
                <a:xfrm>
                  <a:off x="4925" y="302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0" name="Oval 679"/>
                <p:cNvSpPr>
                  <a:spLocks noChangeArrowheads="1"/>
                </p:cNvSpPr>
                <p:nvPr/>
              </p:nvSpPr>
              <p:spPr bwMode="auto">
                <a:xfrm>
                  <a:off x="4057" y="131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1" name="Oval 680"/>
                <p:cNvSpPr>
                  <a:spLocks noChangeArrowheads="1"/>
                </p:cNvSpPr>
                <p:nvPr/>
              </p:nvSpPr>
              <p:spPr bwMode="auto">
                <a:xfrm>
                  <a:off x="4057" y="1472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2" name="Oval 681"/>
                <p:cNvSpPr>
                  <a:spLocks noChangeArrowheads="1"/>
                </p:cNvSpPr>
                <p:nvPr/>
              </p:nvSpPr>
              <p:spPr bwMode="auto">
                <a:xfrm>
                  <a:off x="4057" y="1627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3" name="Oval 682"/>
                <p:cNvSpPr>
                  <a:spLocks noChangeArrowheads="1"/>
                </p:cNvSpPr>
                <p:nvPr/>
              </p:nvSpPr>
              <p:spPr bwMode="auto">
                <a:xfrm>
                  <a:off x="4057" y="1781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4" name="Oval 683"/>
                <p:cNvSpPr>
                  <a:spLocks noChangeArrowheads="1"/>
                </p:cNvSpPr>
                <p:nvPr/>
              </p:nvSpPr>
              <p:spPr bwMode="auto">
                <a:xfrm>
                  <a:off x="4057" y="1939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5" name="Oval 684"/>
                <p:cNvSpPr>
                  <a:spLocks noChangeArrowheads="1"/>
                </p:cNvSpPr>
                <p:nvPr/>
              </p:nvSpPr>
              <p:spPr bwMode="auto">
                <a:xfrm>
                  <a:off x="4057" y="2093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6" name="Oval 685"/>
                <p:cNvSpPr>
                  <a:spLocks noChangeArrowheads="1"/>
                </p:cNvSpPr>
                <p:nvPr/>
              </p:nvSpPr>
              <p:spPr bwMode="auto">
                <a:xfrm>
                  <a:off x="4057" y="2248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7" name="Oval 686"/>
                <p:cNvSpPr>
                  <a:spLocks noChangeArrowheads="1"/>
                </p:cNvSpPr>
                <p:nvPr/>
              </p:nvSpPr>
              <p:spPr bwMode="auto">
                <a:xfrm>
                  <a:off x="4057" y="2405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8" name="Oval 687"/>
                <p:cNvSpPr>
                  <a:spLocks noChangeArrowheads="1"/>
                </p:cNvSpPr>
                <p:nvPr/>
              </p:nvSpPr>
              <p:spPr bwMode="auto">
                <a:xfrm>
                  <a:off x="4057" y="2560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9" name="Oval 688"/>
                <p:cNvSpPr>
                  <a:spLocks noChangeArrowheads="1"/>
                </p:cNvSpPr>
                <p:nvPr/>
              </p:nvSpPr>
              <p:spPr bwMode="auto">
                <a:xfrm>
                  <a:off x="4057" y="2715"/>
                  <a:ext cx="120" cy="130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0" name="Oval 689"/>
                <p:cNvSpPr>
                  <a:spLocks noChangeArrowheads="1"/>
                </p:cNvSpPr>
                <p:nvPr/>
              </p:nvSpPr>
              <p:spPr bwMode="auto">
                <a:xfrm>
                  <a:off x="4057" y="2869"/>
                  <a:ext cx="120" cy="131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1" name="Oval 690"/>
                <p:cNvSpPr>
                  <a:spLocks noChangeArrowheads="1"/>
                </p:cNvSpPr>
                <p:nvPr/>
              </p:nvSpPr>
              <p:spPr bwMode="auto">
                <a:xfrm>
                  <a:off x="4057" y="3027"/>
                  <a:ext cx="120" cy="128"/>
                </a:xfrm>
                <a:prstGeom prst="ellipse">
                  <a:avLst/>
                </a:prstGeom>
                <a:solidFill>
                  <a:srgbClr val="C2E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2" name="Freeform 691"/>
                <p:cNvSpPr>
                  <a:spLocks/>
                </p:cNvSpPr>
                <p:nvPr/>
              </p:nvSpPr>
              <p:spPr bwMode="auto">
                <a:xfrm>
                  <a:off x="4057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3" name="Freeform 692"/>
                <p:cNvSpPr>
                  <a:spLocks/>
                </p:cNvSpPr>
                <p:nvPr/>
              </p:nvSpPr>
              <p:spPr bwMode="auto">
                <a:xfrm>
                  <a:off x="4202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4" name="Freeform 693"/>
                <p:cNvSpPr>
                  <a:spLocks/>
                </p:cNvSpPr>
                <p:nvPr/>
              </p:nvSpPr>
              <p:spPr bwMode="auto">
                <a:xfrm>
                  <a:off x="4347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5" name="Freeform 694"/>
                <p:cNvSpPr>
                  <a:spLocks/>
                </p:cNvSpPr>
                <p:nvPr/>
              </p:nvSpPr>
              <p:spPr bwMode="auto">
                <a:xfrm>
                  <a:off x="4490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6" name="Freeform 695"/>
                <p:cNvSpPr>
                  <a:spLocks/>
                </p:cNvSpPr>
                <p:nvPr/>
              </p:nvSpPr>
              <p:spPr bwMode="auto">
                <a:xfrm>
                  <a:off x="4635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7" name="Freeform 696"/>
                <p:cNvSpPr>
                  <a:spLocks/>
                </p:cNvSpPr>
                <p:nvPr/>
              </p:nvSpPr>
              <p:spPr bwMode="auto">
                <a:xfrm>
                  <a:off x="4780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8" name="Freeform 697"/>
                <p:cNvSpPr>
                  <a:spLocks/>
                </p:cNvSpPr>
                <p:nvPr/>
              </p:nvSpPr>
              <p:spPr bwMode="auto">
                <a:xfrm>
                  <a:off x="4925" y="1317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9" name="Freeform 698"/>
                <p:cNvSpPr>
                  <a:spLocks/>
                </p:cNvSpPr>
                <p:nvPr/>
              </p:nvSpPr>
              <p:spPr bwMode="auto">
                <a:xfrm>
                  <a:off x="3912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0" name="Freeform 699"/>
                <p:cNvSpPr>
                  <a:spLocks/>
                </p:cNvSpPr>
                <p:nvPr/>
              </p:nvSpPr>
              <p:spPr bwMode="auto">
                <a:xfrm>
                  <a:off x="4057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1" name="Freeform 700"/>
                <p:cNvSpPr>
                  <a:spLocks/>
                </p:cNvSpPr>
                <p:nvPr/>
              </p:nvSpPr>
              <p:spPr bwMode="auto">
                <a:xfrm>
                  <a:off x="4202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2" name="Freeform 701"/>
                <p:cNvSpPr>
                  <a:spLocks/>
                </p:cNvSpPr>
                <p:nvPr/>
              </p:nvSpPr>
              <p:spPr bwMode="auto">
                <a:xfrm>
                  <a:off x="4347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3" name="Freeform 702"/>
                <p:cNvSpPr>
                  <a:spLocks/>
                </p:cNvSpPr>
                <p:nvPr/>
              </p:nvSpPr>
              <p:spPr bwMode="auto">
                <a:xfrm>
                  <a:off x="4490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4" name="Freeform 703"/>
                <p:cNvSpPr>
                  <a:spLocks/>
                </p:cNvSpPr>
                <p:nvPr/>
              </p:nvSpPr>
              <p:spPr bwMode="auto">
                <a:xfrm>
                  <a:off x="4635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5" name="Freeform 704"/>
                <p:cNvSpPr>
                  <a:spLocks/>
                </p:cNvSpPr>
                <p:nvPr/>
              </p:nvSpPr>
              <p:spPr bwMode="auto">
                <a:xfrm>
                  <a:off x="4780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6" name="Freeform 705"/>
                <p:cNvSpPr>
                  <a:spLocks/>
                </p:cNvSpPr>
                <p:nvPr/>
              </p:nvSpPr>
              <p:spPr bwMode="auto">
                <a:xfrm>
                  <a:off x="4925" y="1472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7" name="Freeform 706"/>
                <p:cNvSpPr>
                  <a:spLocks/>
                </p:cNvSpPr>
                <p:nvPr/>
              </p:nvSpPr>
              <p:spPr bwMode="auto">
                <a:xfrm>
                  <a:off x="3912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8" name="Freeform 707"/>
                <p:cNvSpPr>
                  <a:spLocks/>
                </p:cNvSpPr>
                <p:nvPr/>
              </p:nvSpPr>
              <p:spPr bwMode="auto">
                <a:xfrm>
                  <a:off x="4057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9" name="Freeform 708"/>
                <p:cNvSpPr>
                  <a:spLocks/>
                </p:cNvSpPr>
                <p:nvPr/>
              </p:nvSpPr>
              <p:spPr bwMode="auto">
                <a:xfrm>
                  <a:off x="4202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0" name="Freeform 709"/>
                <p:cNvSpPr>
                  <a:spLocks/>
                </p:cNvSpPr>
                <p:nvPr/>
              </p:nvSpPr>
              <p:spPr bwMode="auto">
                <a:xfrm>
                  <a:off x="4347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1" name="Freeform 710"/>
                <p:cNvSpPr>
                  <a:spLocks/>
                </p:cNvSpPr>
                <p:nvPr/>
              </p:nvSpPr>
              <p:spPr bwMode="auto">
                <a:xfrm>
                  <a:off x="4490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2" name="Freeform 711"/>
                <p:cNvSpPr>
                  <a:spLocks/>
                </p:cNvSpPr>
                <p:nvPr/>
              </p:nvSpPr>
              <p:spPr bwMode="auto">
                <a:xfrm>
                  <a:off x="4635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3" name="Freeform 712"/>
                <p:cNvSpPr>
                  <a:spLocks/>
                </p:cNvSpPr>
                <p:nvPr/>
              </p:nvSpPr>
              <p:spPr bwMode="auto">
                <a:xfrm>
                  <a:off x="4780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4" name="Freeform 713"/>
                <p:cNvSpPr>
                  <a:spLocks/>
                </p:cNvSpPr>
                <p:nvPr/>
              </p:nvSpPr>
              <p:spPr bwMode="auto">
                <a:xfrm>
                  <a:off x="4925" y="1627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5" name="Freeform 714"/>
                <p:cNvSpPr>
                  <a:spLocks/>
                </p:cNvSpPr>
                <p:nvPr/>
              </p:nvSpPr>
              <p:spPr bwMode="auto">
                <a:xfrm>
                  <a:off x="3912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6" name="Freeform 715"/>
                <p:cNvSpPr>
                  <a:spLocks/>
                </p:cNvSpPr>
                <p:nvPr/>
              </p:nvSpPr>
              <p:spPr bwMode="auto">
                <a:xfrm>
                  <a:off x="4057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7" name="Freeform 716"/>
                <p:cNvSpPr>
                  <a:spLocks/>
                </p:cNvSpPr>
                <p:nvPr/>
              </p:nvSpPr>
              <p:spPr bwMode="auto">
                <a:xfrm>
                  <a:off x="4202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8" name="Freeform 717"/>
                <p:cNvSpPr>
                  <a:spLocks/>
                </p:cNvSpPr>
                <p:nvPr/>
              </p:nvSpPr>
              <p:spPr bwMode="auto">
                <a:xfrm>
                  <a:off x="4347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9" name="Freeform 718"/>
                <p:cNvSpPr>
                  <a:spLocks/>
                </p:cNvSpPr>
                <p:nvPr/>
              </p:nvSpPr>
              <p:spPr bwMode="auto">
                <a:xfrm>
                  <a:off x="4490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0" name="Freeform 719"/>
                <p:cNvSpPr>
                  <a:spLocks/>
                </p:cNvSpPr>
                <p:nvPr/>
              </p:nvSpPr>
              <p:spPr bwMode="auto">
                <a:xfrm>
                  <a:off x="4635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1" name="Freeform 720"/>
                <p:cNvSpPr>
                  <a:spLocks/>
                </p:cNvSpPr>
                <p:nvPr/>
              </p:nvSpPr>
              <p:spPr bwMode="auto">
                <a:xfrm>
                  <a:off x="4780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2" name="Freeform 721"/>
                <p:cNvSpPr>
                  <a:spLocks/>
                </p:cNvSpPr>
                <p:nvPr/>
              </p:nvSpPr>
              <p:spPr bwMode="auto">
                <a:xfrm>
                  <a:off x="4925" y="1781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3" name="Freeform 722"/>
                <p:cNvSpPr>
                  <a:spLocks/>
                </p:cNvSpPr>
                <p:nvPr/>
              </p:nvSpPr>
              <p:spPr bwMode="auto">
                <a:xfrm>
                  <a:off x="3912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4" name="Freeform 723"/>
                <p:cNvSpPr>
                  <a:spLocks/>
                </p:cNvSpPr>
                <p:nvPr/>
              </p:nvSpPr>
              <p:spPr bwMode="auto">
                <a:xfrm>
                  <a:off x="4057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5" name="Freeform 724"/>
                <p:cNvSpPr>
                  <a:spLocks/>
                </p:cNvSpPr>
                <p:nvPr/>
              </p:nvSpPr>
              <p:spPr bwMode="auto">
                <a:xfrm>
                  <a:off x="4202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6" name="Freeform 725"/>
                <p:cNvSpPr>
                  <a:spLocks/>
                </p:cNvSpPr>
                <p:nvPr/>
              </p:nvSpPr>
              <p:spPr bwMode="auto">
                <a:xfrm>
                  <a:off x="4347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7" name="Freeform 726"/>
                <p:cNvSpPr>
                  <a:spLocks/>
                </p:cNvSpPr>
                <p:nvPr/>
              </p:nvSpPr>
              <p:spPr bwMode="auto">
                <a:xfrm>
                  <a:off x="4490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8" name="Freeform 727"/>
                <p:cNvSpPr>
                  <a:spLocks/>
                </p:cNvSpPr>
                <p:nvPr/>
              </p:nvSpPr>
              <p:spPr bwMode="auto">
                <a:xfrm>
                  <a:off x="4635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9" name="Freeform 728"/>
                <p:cNvSpPr>
                  <a:spLocks/>
                </p:cNvSpPr>
                <p:nvPr/>
              </p:nvSpPr>
              <p:spPr bwMode="auto">
                <a:xfrm>
                  <a:off x="4780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0" name="Freeform 729"/>
                <p:cNvSpPr>
                  <a:spLocks/>
                </p:cNvSpPr>
                <p:nvPr/>
              </p:nvSpPr>
              <p:spPr bwMode="auto">
                <a:xfrm>
                  <a:off x="4925" y="1939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1" name="Freeform 730"/>
                <p:cNvSpPr>
                  <a:spLocks/>
                </p:cNvSpPr>
                <p:nvPr/>
              </p:nvSpPr>
              <p:spPr bwMode="auto">
                <a:xfrm>
                  <a:off x="3912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2" name="Freeform 731"/>
                <p:cNvSpPr>
                  <a:spLocks/>
                </p:cNvSpPr>
                <p:nvPr/>
              </p:nvSpPr>
              <p:spPr bwMode="auto">
                <a:xfrm>
                  <a:off x="4057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3" name="Freeform 732"/>
                <p:cNvSpPr>
                  <a:spLocks/>
                </p:cNvSpPr>
                <p:nvPr/>
              </p:nvSpPr>
              <p:spPr bwMode="auto">
                <a:xfrm>
                  <a:off x="4202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4" name="Freeform 733"/>
                <p:cNvSpPr>
                  <a:spLocks/>
                </p:cNvSpPr>
                <p:nvPr/>
              </p:nvSpPr>
              <p:spPr bwMode="auto">
                <a:xfrm>
                  <a:off x="4347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5" name="Freeform 734"/>
                <p:cNvSpPr>
                  <a:spLocks/>
                </p:cNvSpPr>
                <p:nvPr/>
              </p:nvSpPr>
              <p:spPr bwMode="auto">
                <a:xfrm>
                  <a:off x="4490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6" name="Freeform 735"/>
                <p:cNvSpPr>
                  <a:spLocks/>
                </p:cNvSpPr>
                <p:nvPr/>
              </p:nvSpPr>
              <p:spPr bwMode="auto">
                <a:xfrm>
                  <a:off x="4635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7" name="Freeform 736"/>
                <p:cNvSpPr>
                  <a:spLocks/>
                </p:cNvSpPr>
                <p:nvPr/>
              </p:nvSpPr>
              <p:spPr bwMode="auto">
                <a:xfrm>
                  <a:off x="4780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8" name="Freeform 737"/>
                <p:cNvSpPr>
                  <a:spLocks/>
                </p:cNvSpPr>
                <p:nvPr/>
              </p:nvSpPr>
              <p:spPr bwMode="auto">
                <a:xfrm>
                  <a:off x="4925" y="209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" name="Freeform 738"/>
                <p:cNvSpPr>
                  <a:spLocks/>
                </p:cNvSpPr>
                <p:nvPr/>
              </p:nvSpPr>
              <p:spPr bwMode="auto">
                <a:xfrm>
                  <a:off x="3912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0" name="Freeform 739"/>
                <p:cNvSpPr>
                  <a:spLocks/>
                </p:cNvSpPr>
                <p:nvPr/>
              </p:nvSpPr>
              <p:spPr bwMode="auto">
                <a:xfrm>
                  <a:off x="4057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Freeform 740"/>
                <p:cNvSpPr>
                  <a:spLocks/>
                </p:cNvSpPr>
                <p:nvPr/>
              </p:nvSpPr>
              <p:spPr bwMode="auto">
                <a:xfrm>
                  <a:off x="4202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Freeform 741"/>
                <p:cNvSpPr>
                  <a:spLocks/>
                </p:cNvSpPr>
                <p:nvPr/>
              </p:nvSpPr>
              <p:spPr bwMode="auto">
                <a:xfrm>
                  <a:off x="4347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Freeform 742"/>
                <p:cNvSpPr>
                  <a:spLocks/>
                </p:cNvSpPr>
                <p:nvPr/>
              </p:nvSpPr>
              <p:spPr bwMode="auto">
                <a:xfrm>
                  <a:off x="4490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Freeform 743"/>
                <p:cNvSpPr>
                  <a:spLocks/>
                </p:cNvSpPr>
                <p:nvPr/>
              </p:nvSpPr>
              <p:spPr bwMode="auto">
                <a:xfrm>
                  <a:off x="4635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744"/>
                <p:cNvSpPr>
                  <a:spLocks/>
                </p:cNvSpPr>
                <p:nvPr/>
              </p:nvSpPr>
              <p:spPr bwMode="auto">
                <a:xfrm>
                  <a:off x="4780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Freeform 745"/>
                <p:cNvSpPr>
                  <a:spLocks/>
                </p:cNvSpPr>
                <p:nvPr/>
              </p:nvSpPr>
              <p:spPr bwMode="auto">
                <a:xfrm>
                  <a:off x="4925" y="2251"/>
                  <a:ext cx="120" cy="109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Freeform 746"/>
                <p:cNvSpPr>
                  <a:spLocks/>
                </p:cNvSpPr>
                <p:nvPr/>
              </p:nvSpPr>
              <p:spPr bwMode="auto">
                <a:xfrm>
                  <a:off x="3912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8" name="Freeform 747"/>
                <p:cNvSpPr>
                  <a:spLocks/>
                </p:cNvSpPr>
                <p:nvPr/>
              </p:nvSpPr>
              <p:spPr bwMode="auto">
                <a:xfrm>
                  <a:off x="4057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9" name="Freeform 748"/>
                <p:cNvSpPr>
                  <a:spLocks/>
                </p:cNvSpPr>
                <p:nvPr/>
              </p:nvSpPr>
              <p:spPr bwMode="auto">
                <a:xfrm>
                  <a:off x="4202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0" name="Freeform 749"/>
                <p:cNvSpPr>
                  <a:spLocks/>
                </p:cNvSpPr>
                <p:nvPr/>
              </p:nvSpPr>
              <p:spPr bwMode="auto">
                <a:xfrm>
                  <a:off x="4347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1" name="Freeform 750"/>
                <p:cNvSpPr>
                  <a:spLocks/>
                </p:cNvSpPr>
                <p:nvPr/>
              </p:nvSpPr>
              <p:spPr bwMode="auto">
                <a:xfrm>
                  <a:off x="4490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2" name="Freeform 751"/>
                <p:cNvSpPr>
                  <a:spLocks/>
                </p:cNvSpPr>
                <p:nvPr/>
              </p:nvSpPr>
              <p:spPr bwMode="auto">
                <a:xfrm>
                  <a:off x="4635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1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1" y="13"/>
                      </a:cubicBezTo>
                      <a:cubicBezTo>
                        <a:pt x="38" y="13"/>
                        <a:pt x="44" y="16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3" name="Freeform 752"/>
                <p:cNvSpPr>
                  <a:spLocks/>
                </p:cNvSpPr>
                <p:nvPr/>
              </p:nvSpPr>
              <p:spPr bwMode="auto">
                <a:xfrm>
                  <a:off x="4780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Freeform 753"/>
                <p:cNvSpPr>
                  <a:spLocks/>
                </p:cNvSpPr>
                <p:nvPr/>
              </p:nvSpPr>
              <p:spPr bwMode="auto">
                <a:xfrm>
                  <a:off x="4925" y="2405"/>
                  <a:ext cx="120" cy="110"/>
                </a:xfrm>
                <a:custGeom>
                  <a:avLst/>
                  <a:gdLst>
                    <a:gd name="T0" fmla="*/ 6 w 48"/>
                    <a:gd name="T1" fmla="*/ 37 h 41"/>
                    <a:gd name="T2" fmla="*/ 30 w 48"/>
                    <a:gd name="T3" fmla="*/ 13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4 h 41"/>
                    <a:gd name="T10" fmla="*/ 6 w 48"/>
                    <a:gd name="T11" fmla="*/ 41 h 41"/>
                    <a:gd name="T12" fmla="*/ 6 w 48"/>
                    <a:gd name="T13" fmla="*/ 3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7"/>
                      </a:moveTo>
                      <a:cubicBezTo>
                        <a:pt x="6" y="24"/>
                        <a:pt x="17" y="13"/>
                        <a:pt x="30" y="13"/>
                      </a:cubicBezTo>
                      <a:cubicBezTo>
                        <a:pt x="37" y="13"/>
                        <a:pt x="44" y="16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0"/>
                        <a:pt x="2" y="36"/>
                        <a:pt x="6" y="41"/>
                      </a:cubicBezTo>
                      <a:cubicBezTo>
                        <a:pt x="6" y="40"/>
                        <a:pt x="6" y="38"/>
                        <a:pt x="6" y="37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5" name="Freeform 754"/>
                <p:cNvSpPr>
                  <a:spLocks/>
                </p:cNvSpPr>
                <p:nvPr/>
              </p:nvSpPr>
              <p:spPr bwMode="auto">
                <a:xfrm>
                  <a:off x="3912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6" name="Freeform 755"/>
                <p:cNvSpPr>
                  <a:spLocks/>
                </p:cNvSpPr>
                <p:nvPr/>
              </p:nvSpPr>
              <p:spPr bwMode="auto">
                <a:xfrm>
                  <a:off x="4057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7" name="Freeform 756"/>
                <p:cNvSpPr>
                  <a:spLocks/>
                </p:cNvSpPr>
                <p:nvPr/>
              </p:nvSpPr>
              <p:spPr bwMode="auto">
                <a:xfrm>
                  <a:off x="4202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8" name="Freeform 757"/>
                <p:cNvSpPr>
                  <a:spLocks/>
                </p:cNvSpPr>
                <p:nvPr/>
              </p:nvSpPr>
              <p:spPr bwMode="auto">
                <a:xfrm>
                  <a:off x="4347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9" name="Freeform 758"/>
                <p:cNvSpPr>
                  <a:spLocks/>
                </p:cNvSpPr>
                <p:nvPr/>
              </p:nvSpPr>
              <p:spPr bwMode="auto">
                <a:xfrm>
                  <a:off x="4490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" name="Freeform 759"/>
                <p:cNvSpPr>
                  <a:spLocks/>
                </p:cNvSpPr>
                <p:nvPr/>
              </p:nvSpPr>
              <p:spPr bwMode="auto">
                <a:xfrm>
                  <a:off x="4635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1" name="Freeform 760"/>
                <p:cNvSpPr>
                  <a:spLocks/>
                </p:cNvSpPr>
                <p:nvPr/>
              </p:nvSpPr>
              <p:spPr bwMode="auto">
                <a:xfrm>
                  <a:off x="4780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2" name="Freeform 761"/>
                <p:cNvSpPr>
                  <a:spLocks/>
                </p:cNvSpPr>
                <p:nvPr/>
              </p:nvSpPr>
              <p:spPr bwMode="auto">
                <a:xfrm>
                  <a:off x="4925" y="2560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3" name="Freeform 762"/>
                <p:cNvSpPr>
                  <a:spLocks/>
                </p:cNvSpPr>
                <p:nvPr/>
              </p:nvSpPr>
              <p:spPr bwMode="auto">
                <a:xfrm>
                  <a:off x="3912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4" name="Freeform 763"/>
                <p:cNvSpPr>
                  <a:spLocks/>
                </p:cNvSpPr>
                <p:nvPr/>
              </p:nvSpPr>
              <p:spPr bwMode="auto">
                <a:xfrm>
                  <a:off x="4057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Freeform 764"/>
                <p:cNvSpPr>
                  <a:spLocks/>
                </p:cNvSpPr>
                <p:nvPr/>
              </p:nvSpPr>
              <p:spPr bwMode="auto">
                <a:xfrm>
                  <a:off x="4202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Freeform 765"/>
                <p:cNvSpPr>
                  <a:spLocks/>
                </p:cNvSpPr>
                <p:nvPr/>
              </p:nvSpPr>
              <p:spPr bwMode="auto">
                <a:xfrm>
                  <a:off x="4347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Freeform 766"/>
                <p:cNvSpPr>
                  <a:spLocks/>
                </p:cNvSpPr>
                <p:nvPr/>
              </p:nvSpPr>
              <p:spPr bwMode="auto">
                <a:xfrm>
                  <a:off x="4490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8" name="Freeform 767"/>
                <p:cNvSpPr>
                  <a:spLocks/>
                </p:cNvSpPr>
                <p:nvPr/>
              </p:nvSpPr>
              <p:spPr bwMode="auto">
                <a:xfrm>
                  <a:off x="4635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Freeform 768"/>
                <p:cNvSpPr>
                  <a:spLocks/>
                </p:cNvSpPr>
                <p:nvPr/>
              </p:nvSpPr>
              <p:spPr bwMode="auto">
                <a:xfrm>
                  <a:off x="4780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Freeform 769"/>
                <p:cNvSpPr>
                  <a:spLocks/>
                </p:cNvSpPr>
                <p:nvPr/>
              </p:nvSpPr>
              <p:spPr bwMode="auto">
                <a:xfrm>
                  <a:off x="4925" y="2715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Freeform 770"/>
                <p:cNvSpPr>
                  <a:spLocks/>
                </p:cNvSpPr>
                <p:nvPr/>
              </p:nvSpPr>
              <p:spPr bwMode="auto">
                <a:xfrm>
                  <a:off x="3912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4" name="Group 771"/>
              <p:cNvGrpSpPr>
                <a:grpSpLocks/>
              </p:cNvGrpSpPr>
              <p:nvPr/>
            </p:nvGrpSpPr>
            <p:grpSpPr bwMode="auto">
              <a:xfrm>
                <a:off x="3912" y="1317"/>
                <a:ext cx="1133" cy="1838"/>
                <a:chOff x="3912" y="1317"/>
                <a:chExt cx="1133" cy="1838"/>
              </a:xfrm>
            </p:grpSpPr>
            <p:sp>
              <p:nvSpPr>
                <p:cNvPr id="32" name="Freeform 772"/>
                <p:cNvSpPr>
                  <a:spLocks/>
                </p:cNvSpPr>
                <p:nvPr/>
              </p:nvSpPr>
              <p:spPr bwMode="auto">
                <a:xfrm>
                  <a:off x="4057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" name="Freeform 773"/>
                <p:cNvSpPr>
                  <a:spLocks/>
                </p:cNvSpPr>
                <p:nvPr/>
              </p:nvSpPr>
              <p:spPr bwMode="auto">
                <a:xfrm>
                  <a:off x="4202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" name="Freeform 774"/>
                <p:cNvSpPr>
                  <a:spLocks/>
                </p:cNvSpPr>
                <p:nvPr/>
              </p:nvSpPr>
              <p:spPr bwMode="auto">
                <a:xfrm>
                  <a:off x="4347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" name="Freeform 775"/>
                <p:cNvSpPr>
                  <a:spLocks/>
                </p:cNvSpPr>
                <p:nvPr/>
              </p:nvSpPr>
              <p:spPr bwMode="auto">
                <a:xfrm>
                  <a:off x="4490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Freeform 776"/>
                <p:cNvSpPr>
                  <a:spLocks/>
                </p:cNvSpPr>
                <p:nvPr/>
              </p:nvSpPr>
              <p:spPr bwMode="auto">
                <a:xfrm>
                  <a:off x="4635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Freeform 777"/>
                <p:cNvSpPr>
                  <a:spLocks/>
                </p:cNvSpPr>
                <p:nvPr/>
              </p:nvSpPr>
              <p:spPr bwMode="auto">
                <a:xfrm>
                  <a:off x="4780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" name="Freeform 778"/>
                <p:cNvSpPr>
                  <a:spLocks/>
                </p:cNvSpPr>
                <p:nvPr/>
              </p:nvSpPr>
              <p:spPr bwMode="auto">
                <a:xfrm>
                  <a:off x="4925" y="2869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" name="Freeform 779"/>
                <p:cNvSpPr>
                  <a:spLocks/>
                </p:cNvSpPr>
                <p:nvPr/>
              </p:nvSpPr>
              <p:spPr bwMode="auto">
                <a:xfrm>
                  <a:off x="3912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" name="Freeform 780"/>
                <p:cNvSpPr>
                  <a:spLocks/>
                </p:cNvSpPr>
                <p:nvPr/>
              </p:nvSpPr>
              <p:spPr bwMode="auto">
                <a:xfrm>
                  <a:off x="4057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" name="Freeform 781"/>
                <p:cNvSpPr>
                  <a:spLocks/>
                </p:cNvSpPr>
                <p:nvPr/>
              </p:nvSpPr>
              <p:spPr bwMode="auto">
                <a:xfrm>
                  <a:off x="4202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" name="Freeform 782"/>
                <p:cNvSpPr>
                  <a:spLocks/>
                </p:cNvSpPr>
                <p:nvPr/>
              </p:nvSpPr>
              <p:spPr bwMode="auto">
                <a:xfrm>
                  <a:off x="4347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" name="Freeform 783"/>
                <p:cNvSpPr>
                  <a:spLocks/>
                </p:cNvSpPr>
                <p:nvPr/>
              </p:nvSpPr>
              <p:spPr bwMode="auto">
                <a:xfrm>
                  <a:off x="4490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" name="Freeform 784"/>
                <p:cNvSpPr>
                  <a:spLocks/>
                </p:cNvSpPr>
                <p:nvPr/>
              </p:nvSpPr>
              <p:spPr bwMode="auto">
                <a:xfrm>
                  <a:off x="4635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1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1" y="14"/>
                      </a:cubicBezTo>
                      <a:cubicBezTo>
                        <a:pt x="38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" name="Freeform 785"/>
                <p:cNvSpPr>
                  <a:spLocks/>
                </p:cNvSpPr>
                <p:nvPr/>
              </p:nvSpPr>
              <p:spPr bwMode="auto">
                <a:xfrm>
                  <a:off x="4780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" name="Freeform 786"/>
                <p:cNvSpPr>
                  <a:spLocks/>
                </p:cNvSpPr>
                <p:nvPr/>
              </p:nvSpPr>
              <p:spPr bwMode="auto">
                <a:xfrm>
                  <a:off x="4925" y="3024"/>
                  <a:ext cx="120" cy="109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5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6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55B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" name="Freeform 787"/>
                <p:cNvSpPr>
                  <a:spLocks/>
                </p:cNvSpPr>
                <p:nvPr/>
              </p:nvSpPr>
              <p:spPr bwMode="auto">
                <a:xfrm>
                  <a:off x="3912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" name="Freeform 788"/>
                <p:cNvSpPr>
                  <a:spLocks/>
                </p:cNvSpPr>
                <p:nvPr/>
              </p:nvSpPr>
              <p:spPr bwMode="auto">
                <a:xfrm>
                  <a:off x="4057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" name="Freeform 789"/>
                <p:cNvSpPr>
                  <a:spLocks/>
                </p:cNvSpPr>
                <p:nvPr/>
              </p:nvSpPr>
              <p:spPr bwMode="auto">
                <a:xfrm>
                  <a:off x="4202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" name="Freeform 790"/>
                <p:cNvSpPr>
                  <a:spLocks/>
                </p:cNvSpPr>
                <p:nvPr/>
              </p:nvSpPr>
              <p:spPr bwMode="auto">
                <a:xfrm>
                  <a:off x="4347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" name="Freeform 791"/>
                <p:cNvSpPr>
                  <a:spLocks/>
                </p:cNvSpPr>
                <p:nvPr/>
              </p:nvSpPr>
              <p:spPr bwMode="auto">
                <a:xfrm>
                  <a:off x="4490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" name="Freeform 792"/>
                <p:cNvSpPr>
                  <a:spLocks/>
                </p:cNvSpPr>
                <p:nvPr/>
              </p:nvSpPr>
              <p:spPr bwMode="auto">
                <a:xfrm>
                  <a:off x="4635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" name="Freeform 793"/>
                <p:cNvSpPr>
                  <a:spLocks/>
                </p:cNvSpPr>
                <p:nvPr/>
              </p:nvSpPr>
              <p:spPr bwMode="auto">
                <a:xfrm>
                  <a:off x="4780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" name="Freeform 794"/>
                <p:cNvSpPr>
                  <a:spLocks/>
                </p:cNvSpPr>
                <p:nvPr/>
              </p:nvSpPr>
              <p:spPr bwMode="auto">
                <a:xfrm>
                  <a:off x="4925" y="131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" name="Freeform 795"/>
                <p:cNvSpPr>
                  <a:spLocks/>
                </p:cNvSpPr>
                <p:nvPr/>
              </p:nvSpPr>
              <p:spPr bwMode="auto">
                <a:xfrm>
                  <a:off x="3912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" name="Freeform 796"/>
                <p:cNvSpPr>
                  <a:spLocks/>
                </p:cNvSpPr>
                <p:nvPr/>
              </p:nvSpPr>
              <p:spPr bwMode="auto">
                <a:xfrm>
                  <a:off x="4057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" name="Freeform 797"/>
                <p:cNvSpPr>
                  <a:spLocks/>
                </p:cNvSpPr>
                <p:nvPr/>
              </p:nvSpPr>
              <p:spPr bwMode="auto">
                <a:xfrm>
                  <a:off x="4202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" name="Freeform 798"/>
                <p:cNvSpPr>
                  <a:spLocks/>
                </p:cNvSpPr>
                <p:nvPr/>
              </p:nvSpPr>
              <p:spPr bwMode="auto">
                <a:xfrm>
                  <a:off x="4347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" name="Freeform 799"/>
                <p:cNvSpPr>
                  <a:spLocks/>
                </p:cNvSpPr>
                <p:nvPr/>
              </p:nvSpPr>
              <p:spPr bwMode="auto">
                <a:xfrm>
                  <a:off x="4490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" name="Freeform 800"/>
                <p:cNvSpPr>
                  <a:spLocks/>
                </p:cNvSpPr>
                <p:nvPr/>
              </p:nvSpPr>
              <p:spPr bwMode="auto">
                <a:xfrm>
                  <a:off x="4635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Freeform 801"/>
                <p:cNvSpPr>
                  <a:spLocks/>
                </p:cNvSpPr>
                <p:nvPr/>
              </p:nvSpPr>
              <p:spPr bwMode="auto">
                <a:xfrm>
                  <a:off x="4780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" name="Freeform 802"/>
                <p:cNvSpPr>
                  <a:spLocks/>
                </p:cNvSpPr>
                <p:nvPr/>
              </p:nvSpPr>
              <p:spPr bwMode="auto">
                <a:xfrm>
                  <a:off x="4925" y="1472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" name="Freeform 803"/>
                <p:cNvSpPr>
                  <a:spLocks/>
                </p:cNvSpPr>
                <p:nvPr/>
              </p:nvSpPr>
              <p:spPr bwMode="auto">
                <a:xfrm>
                  <a:off x="3912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" name="Freeform 804"/>
                <p:cNvSpPr>
                  <a:spLocks/>
                </p:cNvSpPr>
                <p:nvPr/>
              </p:nvSpPr>
              <p:spPr bwMode="auto">
                <a:xfrm>
                  <a:off x="4057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" name="Freeform 805"/>
                <p:cNvSpPr>
                  <a:spLocks/>
                </p:cNvSpPr>
                <p:nvPr/>
              </p:nvSpPr>
              <p:spPr bwMode="auto">
                <a:xfrm>
                  <a:off x="4202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" name="Freeform 806"/>
                <p:cNvSpPr>
                  <a:spLocks/>
                </p:cNvSpPr>
                <p:nvPr/>
              </p:nvSpPr>
              <p:spPr bwMode="auto">
                <a:xfrm>
                  <a:off x="4347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" name="Freeform 807"/>
                <p:cNvSpPr>
                  <a:spLocks/>
                </p:cNvSpPr>
                <p:nvPr/>
              </p:nvSpPr>
              <p:spPr bwMode="auto">
                <a:xfrm>
                  <a:off x="4490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" name="Freeform 808"/>
                <p:cNvSpPr>
                  <a:spLocks/>
                </p:cNvSpPr>
                <p:nvPr/>
              </p:nvSpPr>
              <p:spPr bwMode="auto">
                <a:xfrm>
                  <a:off x="4635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" name="Freeform 809"/>
                <p:cNvSpPr>
                  <a:spLocks/>
                </p:cNvSpPr>
                <p:nvPr/>
              </p:nvSpPr>
              <p:spPr bwMode="auto">
                <a:xfrm>
                  <a:off x="4780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" name="Freeform 810"/>
                <p:cNvSpPr>
                  <a:spLocks/>
                </p:cNvSpPr>
                <p:nvPr/>
              </p:nvSpPr>
              <p:spPr bwMode="auto">
                <a:xfrm>
                  <a:off x="4925" y="16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" name="Freeform 811"/>
                <p:cNvSpPr>
                  <a:spLocks/>
                </p:cNvSpPr>
                <p:nvPr/>
              </p:nvSpPr>
              <p:spPr bwMode="auto">
                <a:xfrm>
                  <a:off x="3912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" name="Freeform 812"/>
                <p:cNvSpPr>
                  <a:spLocks/>
                </p:cNvSpPr>
                <p:nvPr/>
              </p:nvSpPr>
              <p:spPr bwMode="auto">
                <a:xfrm>
                  <a:off x="4057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" name="Freeform 813"/>
                <p:cNvSpPr>
                  <a:spLocks/>
                </p:cNvSpPr>
                <p:nvPr/>
              </p:nvSpPr>
              <p:spPr bwMode="auto">
                <a:xfrm>
                  <a:off x="4202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" name="Freeform 814"/>
                <p:cNvSpPr>
                  <a:spLocks/>
                </p:cNvSpPr>
                <p:nvPr/>
              </p:nvSpPr>
              <p:spPr bwMode="auto">
                <a:xfrm>
                  <a:off x="4347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" name="Freeform 815"/>
                <p:cNvSpPr>
                  <a:spLocks/>
                </p:cNvSpPr>
                <p:nvPr/>
              </p:nvSpPr>
              <p:spPr bwMode="auto">
                <a:xfrm>
                  <a:off x="4490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" name="Freeform 816"/>
                <p:cNvSpPr>
                  <a:spLocks/>
                </p:cNvSpPr>
                <p:nvPr/>
              </p:nvSpPr>
              <p:spPr bwMode="auto">
                <a:xfrm>
                  <a:off x="4635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" name="Freeform 817"/>
                <p:cNvSpPr>
                  <a:spLocks/>
                </p:cNvSpPr>
                <p:nvPr/>
              </p:nvSpPr>
              <p:spPr bwMode="auto">
                <a:xfrm>
                  <a:off x="4780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" name="Freeform 818"/>
                <p:cNvSpPr>
                  <a:spLocks/>
                </p:cNvSpPr>
                <p:nvPr/>
              </p:nvSpPr>
              <p:spPr bwMode="auto">
                <a:xfrm>
                  <a:off x="4925" y="1784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" name="Freeform 819"/>
                <p:cNvSpPr>
                  <a:spLocks/>
                </p:cNvSpPr>
                <p:nvPr/>
              </p:nvSpPr>
              <p:spPr bwMode="auto">
                <a:xfrm>
                  <a:off x="3912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" name="Freeform 820"/>
                <p:cNvSpPr>
                  <a:spLocks/>
                </p:cNvSpPr>
                <p:nvPr/>
              </p:nvSpPr>
              <p:spPr bwMode="auto">
                <a:xfrm>
                  <a:off x="4057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" name="Freeform 821"/>
                <p:cNvSpPr>
                  <a:spLocks/>
                </p:cNvSpPr>
                <p:nvPr/>
              </p:nvSpPr>
              <p:spPr bwMode="auto">
                <a:xfrm>
                  <a:off x="4202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" name="Freeform 822"/>
                <p:cNvSpPr>
                  <a:spLocks/>
                </p:cNvSpPr>
                <p:nvPr/>
              </p:nvSpPr>
              <p:spPr bwMode="auto">
                <a:xfrm>
                  <a:off x="4347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" name="Freeform 823"/>
                <p:cNvSpPr>
                  <a:spLocks/>
                </p:cNvSpPr>
                <p:nvPr/>
              </p:nvSpPr>
              <p:spPr bwMode="auto">
                <a:xfrm>
                  <a:off x="4490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" name="Freeform 824"/>
                <p:cNvSpPr>
                  <a:spLocks/>
                </p:cNvSpPr>
                <p:nvPr/>
              </p:nvSpPr>
              <p:spPr bwMode="auto">
                <a:xfrm>
                  <a:off x="4635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" name="Freeform 825"/>
                <p:cNvSpPr>
                  <a:spLocks/>
                </p:cNvSpPr>
                <p:nvPr/>
              </p:nvSpPr>
              <p:spPr bwMode="auto">
                <a:xfrm>
                  <a:off x="4780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" name="Freeform 826"/>
                <p:cNvSpPr>
                  <a:spLocks/>
                </p:cNvSpPr>
                <p:nvPr/>
              </p:nvSpPr>
              <p:spPr bwMode="auto">
                <a:xfrm>
                  <a:off x="4925" y="193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" name="Freeform 827"/>
                <p:cNvSpPr>
                  <a:spLocks/>
                </p:cNvSpPr>
                <p:nvPr/>
              </p:nvSpPr>
              <p:spPr bwMode="auto">
                <a:xfrm>
                  <a:off x="3912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" name="Freeform 828"/>
                <p:cNvSpPr>
                  <a:spLocks/>
                </p:cNvSpPr>
                <p:nvPr/>
              </p:nvSpPr>
              <p:spPr bwMode="auto">
                <a:xfrm>
                  <a:off x="4057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" name="Freeform 829"/>
                <p:cNvSpPr>
                  <a:spLocks/>
                </p:cNvSpPr>
                <p:nvPr/>
              </p:nvSpPr>
              <p:spPr bwMode="auto">
                <a:xfrm>
                  <a:off x="4202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0" name="Freeform 830"/>
                <p:cNvSpPr>
                  <a:spLocks/>
                </p:cNvSpPr>
                <p:nvPr/>
              </p:nvSpPr>
              <p:spPr bwMode="auto">
                <a:xfrm>
                  <a:off x="4347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" name="Freeform 831"/>
                <p:cNvSpPr>
                  <a:spLocks/>
                </p:cNvSpPr>
                <p:nvPr/>
              </p:nvSpPr>
              <p:spPr bwMode="auto">
                <a:xfrm>
                  <a:off x="4490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" name="Freeform 832"/>
                <p:cNvSpPr>
                  <a:spLocks/>
                </p:cNvSpPr>
                <p:nvPr/>
              </p:nvSpPr>
              <p:spPr bwMode="auto">
                <a:xfrm>
                  <a:off x="4635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" name="Freeform 833"/>
                <p:cNvSpPr>
                  <a:spLocks/>
                </p:cNvSpPr>
                <p:nvPr/>
              </p:nvSpPr>
              <p:spPr bwMode="auto">
                <a:xfrm>
                  <a:off x="4780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4" name="Freeform 834"/>
                <p:cNvSpPr>
                  <a:spLocks/>
                </p:cNvSpPr>
                <p:nvPr/>
              </p:nvSpPr>
              <p:spPr bwMode="auto">
                <a:xfrm>
                  <a:off x="4925" y="2093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" name="Freeform 835"/>
                <p:cNvSpPr>
                  <a:spLocks/>
                </p:cNvSpPr>
                <p:nvPr/>
              </p:nvSpPr>
              <p:spPr bwMode="auto">
                <a:xfrm>
                  <a:off x="3912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" name="Freeform 836"/>
                <p:cNvSpPr>
                  <a:spLocks/>
                </p:cNvSpPr>
                <p:nvPr/>
              </p:nvSpPr>
              <p:spPr bwMode="auto">
                <a:xfrm>
                  <a:off x="4057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Freeform 837"/>
                <p:cNvSpPr>
                  <a:spLocks/>
                </p:cNvSpPr>
                <p:nvPr/>
              </p:nvSpPr>
              <p:spPr bwMode="auto">
                <a:xfrm>
                  <a:off x="4202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Freeform 838"/>
                <p:cNvSpPr>
                  <a:spLocks/>
                </p:cNvSpPr>
                <p:nvPr/>
              </p:nvSpPr>
              <p:spPr bwMode="auto">
                <a:xfrm>
                  <a:off x="4347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6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Freeform 839"/>
                <p:cNvSpPr>
                  <a:spLocks/>
                </p:cNvSpPr>
                <p:nvPr/>
              </p:nvSpPr>
              <p:spPr bwMode="auto">
                <a:xfrm>
                  <a:off x="4490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Freeform 840"/>
                <p:cNvSpPr>
                  <a:spLocks/>
                </p:cNvSpPr>
                <p:nvPr/>
              </p:nvSpPr>
              <p:spPr bwMode="auto">
                <a:xfrm>
                  <a:off x="4635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Freeform 841"/>
                <p:cNvSpPr>
                  <a:spLocks/>
                </p:cNvSpPr>
                <p:nvPr/>
              </p:nvSpPr>
              <p:spPr bwMode="auto">
                <a:xfrm>
                  <a:off x="4780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Freeform 842"/>
                <p:cNvSpPr>
                  <a:spLocks/>
                </p:cNvSpPr>
                <p:nvPr/>
              </p:nvSpPr>
              <p:spPr bwMode="auto">
                <a:xfrm>
                  <a:off x="4925" y="2248"/>
                  <a:ext cx="115" cy="112"/>
                </a:xfrm>
                <a:custGeom>
                  <a:avLst/>
                  <a:gdLst>
                    <a:gd name="T0" fmla="*/ 5 w 46"/>
                    <a:gd name="T1" fmla="*/ 31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5 h 42"/>
                    <a:gd name="T10" fmla="*/ 8 w 46"/>
                    <a:gd name="T11" fmla="*/ 42 h 42"/>
                    <a:gd name="T12" fmla="*/ 5 w 46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1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6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1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Freeform 843"/>
                <p:cNvSpPr>
                  <a:spLocks/>
                </p:cNvSpPr>
                <p:nvPr/>
              </p:nvSpPr>
              <p:spPr bwMode="auto">
                <a:xfrm>
                  <a:off x="3912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" name="Freeform 844"/>
                <p:cNvSpPr>
                  <a:spLocks/>
                </p:cNvSpPr>
                <p:nvPr/>
              </p:nvSpPr>
              <p:spPr bwMode="auto">
                <a:xfrm>
                  <a:off x="4057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" name="Freeform 845"/>
                <p:cNvSpPr>
                  <a:spLocks/>
                </p:cNvSpPr>
                <p:nvPr/>
              </p:nvSpPr>
              <p:spPr bwMode="auto">
                <a:xfrm>
                  <a:off x="4202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" name="Freeform 846"/>
                <p:cNvSpPr>
                  <a:spLocks/>
                </p:cNvSpPr>
                <p:nvPr/>
              </p:nvSpPr>
              <p:spPr bwMode="auto">
                <a:xfrm>
                  <a:off x="4347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" name="Freeform 847"/>
                <p:cNvSpPr>
                  <a:spLocks/>
                </p:cNvSpPr>
                <p:nvPr/>
              </p:nvSpPr>
              <p:spPr bwMode="auto">
                <a:xfrm>
                  <a:off x="4490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8" name="Freeform 848"/>
                <p:cNvSpPr>
                  <a:spLocks/>
                </p:cNvSpPr>
                <p:nvPr/>
              </p:nvSpPr>
              <p:spPr bwMode="auto">
                <a:xfrm>
                  <a:off x="4635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9" name="Freeform 849"/>
                <p:cNvSpPr>
                  <a:spLocks/>
                </p:cNvSpPr>
                <p:nvPr/>
              </p:nvSpPr>
              <p:spPr bwMode="auto">
                <a:xfrm>
                  <a:off x="4780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" name="Freeform 850"/>
                <p:cNvSpPr>
                  <a:spLocks/>
                </p:cNvSpPr>
                <p:nvPr/>
              </p:nvSpPr>
              <p:spPr bwMode="auto">
                <a:xfrm>
                  <a:off x="4925" y="240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8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1" name="Freeform 851"/>
                <p:cNvSpPr>
                  <a:spLocks/>
                </p:cNvSpPr>
                <p:nvPr/>
              </p:nvSpPr>
              <p:spPr bwMode="auto">
                <a:xfrm>
                  <a:off x="3912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" name="Freeform 852"/>
                <p:cNvSpPr>
                  <a:spLocks/>
                </p:cNvSpPr>
                <p:nvPr/>
              </p:nvSpPr>
              <p:spPr bwMode="auto">
                <a:xfrm>
                  <a:off x="4057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" name="Freeform 853"/>
                <p:cNvSpPr>
                  <a:spLocks/>
                </p:cNvSpPr>
                <p:nvPr/>
              </p:nvSpPr>
              <p:spPr bwMode="auto">
                <a:xfrm>
                  <a:off x="4202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4" name="Freeform 854"/>
                <p:cNvSpPr>
                  <a:spLocks/>
                </p:cNvSpPr>
                <p:nvPr/>
              </p:nvSpPr>
              <p:spPr bwMode="auto">
                <a:xfrm>
                  <a:off x="4347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" name="Freeform 855"/>
                <p:cNvSpPr>
                  <a:spLocks/>
                </p:cNvSpPr>
                <p:nvPr/>
              </p:nvSpPr>
              <p:spPr bwMode="auto">
                <a:xfrm>
                  <a:off x="4490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" name="Freeform 856"/>
                <p:cNvSpPr>
                  <a:spLocks/>
                </p:cNvSpPr>
                <p:nvPr/>
              </p:nvSpPr>
              <p:spPr bwMode="auto">
                <a:xfrm>
                  <a:off x="4635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7" name="Freeform 857"/>
                <p:cNvSpPr>
                  <a:spLocks/>
                </p:cNvSpPr>
                <p:nvPr/>
              </p:nvSpPr>
              <p:spPr bwMode="auto">
                <a:xfrm>
                  <a:off x="4780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" name="Freeform 858"/>
                <p:cNvSpPr>
                  <a:spLocks/>
                </p:cNvSpPr>
                <p:nvPr/>
              </p:nvSpPr>
              <p:spPr bwMode="auto">
                <a:xfrm>
                  <a:off x="4925" y="2560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9" name="Freeform 859"/>
                <p:cNvSpPr>
                  <a:spLocks/>
                </p:cNvSpPr>
                <p:nvPr/>
              </p:nvSpPr>
              <p:spPr bwMode="auto">
                <a:xfrm>
                  <a:off x="3912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0" name="Freeform 860"/>
                <p:cNvSpPr>
                  <a:spLocks/>
                </p:cNvSpPr>
                <p:nvPr/>
              </p:nvSpPr>
              <p:spPr bwMode="auto">
                <a:xfrm>
                  <a:off x="4057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1" name="Freeform 861"/>
                <p:cNvSpPr>
                  <a:spLocks/>
                </p:cNvSpPr>
                <p:nvPr/>
              </p:nvSpPr>
              <p:spPr bwMode="auto">
                <a:xfrm>
                  <a:off x="4202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2" name="Freeform 862"/>
                <p:cNvSpPr>
                  <a:spLocks/>
                </p:cNvSpPr>
                <p:nvPr/>
              </p:nvSpPr>
              <p:spPr bwMode="auto">
                <a:xfrm>
                  <a:off x="4347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3" name="Freeform 863"/>
                <p:cNvSpPr>
                  <a:spLocks/>
                </p:cNvSpPr>
                <p:nvPr/>
              </p:nvSpPr>
              <p:spPr bwMode="auto">
                <a:xfrm>
                  <a:off x="4490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4" name="Freeform 864"/>
                <p:cNvSpPr>
                  <a:spLocks/>
                </p:cNvSpPr>
                <p:nvPr/>
              </p:nvSpPr>
              <p:spPr bwMode="auto">
                <a:xfrm>
                  <a:off x="4635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5" name="Freeform 865"/>
                <p:cNvSpPr>
                  <a:spLocks/>
                </p:cNvSpPr>
                <p:nvPr/>
              </p:nvSpPr>
              <p:spPr bwMode="auto">
                <a:xfrm>
                  <a:off x="4780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" name="Freeform 866"/>
                <p:cNvSpPr>
                  <a:spLocks/>
                </p:cNvSpPr>
                <p:nvPr/>
              </p:nvSpPr>
              <p:spPr bwMode="auto">
                <a:xfrm>
                  <a:off x="4925" y="2715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7" name="Freeform 867"/>
                <p:cNvSpPr>
                  <a:spLocks/>
                </p:cNvSpPr>
                <p:nvPr/>
              </p:nvSpPr>
              <p:spPr bwMode="auto">
                <a:xfrm>
                  <a:off x="3912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8" name="Freeform 868"/>
                <p:cNvSpPr>
                  <a:spLocks/>
                </p:cNvSpPr>
                <p:nvPr/>
              </p:nvSpPr>
              <p:spPr bwMode="auto">
                <a:xfrm>
                  <a:off x="4057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9" name="Freeform 869"/>
                <p:cNvSpPr>
                  <a:spLocks/>
                </p:cNvSpPr>
                <p:nvPr/>
              </p:nvSpPr>
              <p:spPr bwMode="auto">
                <a:xfrm>
                  <a:off x="4202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" name="Freeform 870"/>
                <p:cNvSpPr>
                  <a:spLocks/>
                </p:cNvSpPr>
                <p:nvPr/>
              </p:nvSpPr>
              <p:spPr bwMode="auto">
                <a:xfrm>
                  <a:off x="4347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6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1" name="Freeform 871"/>
                <p:cNvSpPr>
                  <a:spLocks/>
                </p:cNvSpPr>
                <p:nvPr/>
              </p:nvSpPr>
              <p:spPr bwMode="auto">
                <a:xfrm>
                  <a:off x="4490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" name="Freeform 872"/>
                <p:cNvSpPr>
                  <a:spLocks/>
                </p:cNvSpPr>
                <p:nvPr/>
              </p:nvSpPr>
              <p:spPr bwMode="auto">
                <a:xfrm>
                  <a:off x="4635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3" name="Freeform 873"/>
                <p:cNvSpPr>
                  <a:spLocks/>
                </p:cNvSpPr>
                <p:nvPr/>
              </p:nvSpPr>
              <p:spPr bwMode="auto">
                <a:xfrm>
                  <a:off x="4780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4" name="Freeform 874"/>
                <p:cNvSpPr>
                  <a:spLocks/>
                </p:cNvSpPr>
                <p:nvPr/>
              </p:nvSpPr>
              <p:spPr bwMode="auto">
                <a:xfrm>
                  <a:off x="4925" y="2869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3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9"/>
                        <a:pt x="46" y="13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8"/>
                        <a:pt x="8" y="42"/>
                      </a:cubicBezTo>
                      <a:cubicBezTo>
                        <a:pt x="6" y="39"/>
                        <a:pt x="5" y="35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5" name="Freeform 875"/>
                <p:cNvSpPr>
                  <a:spLocks/>
                </p:cNvSpPr>
                <p:nvPr/>
              </p:nvSpPr>
              <p:spPr bwMode="auto">
                <a:xfrm>
                  <a:off x="3912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6" name="Freeform 876"/>
                <p:cNvSpPr>
                  <a:spLocks/>
                </p:cNvSpPr>
                <p:nvPr/>
              </p:nvSpPr>
              <p:spPr bwMode="auto">
                <a:xfrm>
                  <a:off x="4057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7" name="Freeform 877"/>
                <p:cNvSpPr>
                  <a:spLocks/>
                </p:cNvSpPr>
                <p:nvPr/>
              </p:nvSpPr>
              <p:spPr bwMode="auto">
                <a:xfrm>
                  <a:off x="4202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8" name="Freeform 878"/>
                <p:cNvSpPr>
                  <a:spLocks/>
                </p:cNvSpPr>
                <p:nvPr/>
              </p:nvSpPr>
              <p:spPr bwMode="auto">
                <a:xfrm>
                  <a:off x="4347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4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5" y="6"/>
                        <a:pt x="29" y="6"/>
                      </a:cubicBezTo>
                      <a:cubicBezTo>
                        <a:pt x="35" y="6"/>
                        <a:pt x="41" y="8"/>
                        <a:pt x="46" y="12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9" name="Freeform 879"/>
                <p:cNvSpPr>
                  <a:spLocks/>
                </p:cNvSpPr>
                <p:nvPr/>
              </p:nvSpPr>
              <p:spPr bwMode="auto">
                <a:xfrm>
                  <a:off x="4490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0" name="Freeform 880"/>
                <p:cNvSpPr>
                  <a:spLocks/>
                </p:cNvSpPr>
                <p:nvPr/>
              </p:nvSpPr>
              <p:spPr bwMode="auto">
                <a:xfrm>
                  <a:off x="4635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1" name="Freeform 881"/>
                <p:cNvSpPr>
                  <a:spLocks/>
                </p:cNvSpPr>
                <p:nvPr/>
              </p:nvSpPr>
              <p:spPr bwMode="auto">
                <a:xfrm>
                  <a:off x="4780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2" name="Freeform 882"/>
                <p:cNvSpPr>
                  <a:spLocks/>
                </p:cNvSpPr>
                <p:nvPr/>
              </p:nvSpPr>
              <p:spPr bwMode="auto">
                <a:xfrm>
                  <a:off x="4925" y="3027"/>
                  <a:ext cx="115" cy="112"/>
                </a:xfrm>
                <a:custGeom>
                  <a:avLst/>
                  <a:gdLst>
                    <a:gd name="T0" fmla="*/ 5 w 46"/>
                    <a:gd name="T1" fmla="*/ 30 h 42"/>
                    <a:gd name="T2" fmla="*/ 29 w 46"/>
                    <a:gd name="T3" fmla="*/ 6 h 42"/>
                    <a:gd name="T4" fmla="*/ 46 w 46"/>
                    <a:gd name="T5" fmla="*/ 12 h 42"/>
                    <a:gd name="T6" fmla="*/ 25 w 46"/>
                    <a:gd name="T7" fmla="*/ 0 h 42"/>
                    <a:gd name="T8" fmla="*/ 0 w 46"/>
                    <a:gd name="T9" fmla="*/ 24 h 42"/>
                    <a:gd name="T10" fmla="*/ 8 w 46"/>
                    <a:gd name="T11" fmla="*/ 42 h 42"/>
                    <a:gd name="T12" fmla="*/ 5 w 46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2">
                      <a:moveTo>
                        <a:pt x="5" y="30"/>
                      </a:moveTo>
                      <a:cubicBezTo>
                        <a:pt x="5" y="17"/>
                        <a:pt x="16" y="6"/>
                        <a:pt x="29" y="6"/>
                      </a:cubicBezTo>
                      <a:cubicBezTo>
                        <a:pt x="36" y="6"/>
                        <a:pt x="42" y="8"/>
                        <a:pt x="46" y="12"/>
                      </a:cubicBezTo>
                      <a:cubicBezTo>
                        <a:pt x="42" y="5"/>
                        <a:pt x="34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1"/>
                        <a:pt x="3" y="37"/>
                        <a:pt x="8" y="42"/>
                      </a:cubicBezTo>
                      <a:cubicBezTo>
                        <a:pt x="6" y="38"/>
                        <a:pt x="5" y="34"/>
                        <a:pt x="5" y="30"/>
                      </a:cubicBezTo>
                      <a:close/>
                    </a:path>
                  </a:pathLst>
                </a:custGeom>
                <a:solidFill>
                  <a:srgbClr val="4D98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3" name="Oval 883"/>
                <p:cNvSpPr>
                  <a:spLocks noChangeArrowheads="1"/>
                </p:cNvSpPr>
                <p:nvPr/>
              </p:nvSpPr>
              <p:spPr bwMode="auto">
                <a:xfrm>
                  <a:off x="3912" y="131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4" name="Oval 884"/>
                <p:cNvSpPr>
                  <a:spLocks noChangeArrowheads="1"/>
                </p:cNvSpPr>
                <p:nvPr/>
              </p:nvSpPr>
              <p:spPr bwMode="auto">
                <a:xfrm>
                  <a:off x="3912" y="1472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5" name="Oval 885"/>
                <p:cNvSpPr>
                  <a:spLocks noChangeArrowheads="1"/>
                </p:cNvSpPr>
                <p:nvPr/>
              </p:nvSpPr>
              <p:spPr bwMode="auto">
                <a:xfrm>
                  <a:off x="3912" y="1627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6" name="Oval 886"/>
                <p:cNvSpPr>
                  <a:spLocks noChangeArrowheads="1"/>
                </p:cNvSpPr>
                <p:nvPr/>
              </p:nvSpPr>
              <p:spPr bwMode="auto">
                <a:xfrm>
                  <a:off x="3912" y="1781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7" name="Oval 887"/>
                <p:cNvSpPr>
                  <a:spLocks noChangeArrowheads="1"/>
                </p:cNvSpPr>
                <p:nvPr/>
              </p:nvSpPr>
              <p:spPr bwMode="auto">
                <a:xfrm>
                  <a:off x="3912" y="1939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8" name="Oval 888"/>
                <p:cNvSpPr>
                  <a:spLocks noChangeArrowheads="1"/>
                </p:cNvSpPr>
                <p:nvPr/>
              </p:nvSpPr>
              <p:spPr bwMode="auto">
                <a:xfrm>
                  <a:off x="3912" y="209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9" name="Oval 889"/>
                <p:cNvSpPr>
                  <a:spLocks noChangeArrowheads="1"/>
                </p:cNvSpPr>
                <p:nvPr/>
              </p:nvSpPr>
              <p:spPr bwMode="auto">
                <a:xfrm>
                  <a:off x="3912" y="2248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0" name="Oval 890"/>
                <p:cNvSpPr>
                  <a:spLocks noChangeArrowheads="1"/>
                </p:cNvSpPr>
                <p:nvPr/>
              </p:nvSpPr>
              <p:spPr bwMode="auto">
                <a:xfrm>
                  <a:off x="3912" y="2405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1" name="Oval 891"/>
                <p:cNvSpPr>
                  <a:spLocks noChangeArrowheads="1"/>
                </p:cNvSpPr>
                <p:nvPr/>
              </p:nvSpPr>
              <p:spPr bwMode="auto">
                <a:xfrm>
                  <a:off x="3912" y="2560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2" name="Oval 892"/>
                <p:cNvSpPr>
                  <a:spLocks noChangeArrowheads="1"/>
                </p:cNvSpPr>
                <p:nvPr/>
              </p:nvSpPr>
              <p:spPr bwMode="auto">
                <a:xfrm>
                  <a:off x="3912" y="2715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3" name="Oval 893"/>
                <p:cNvSpPr>
                  <a:spLocks noChangeArrowheads="1"/>
                </p:cNvSpPr>
                <p:nvPr/>
              </p:nvSpPr>
              <p:spPr bwMode="auto">
                <a:xfrm>
                  <a:off x="3912" y="2869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4" name="Oval 894"/>
                <p:cNvSpPr>
                  <a:spLocks noChangeArrowheads="1"/>
                </p:cNvSpPr>
                <p:nvPr/>
              </p:nvSpPr>
              <p:spPr bwMode="auto">
                <a:xfrm>
                  <a:off x="4925" y="131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5" name="Oval 895"/>
                <p:cNvSpPr>
                  <a:spLocks noChangeArrowheads="1"/>
                </p:cNvSpPr>
                <p:nvPr/>
              </p:nvSpPr>
              <p:spPr bwMode="auto">
                <a:xfrm>
                  <a:off x="4925" y="1472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6" name="Oval 896"/>
                <p:cNvSpPr>
                  <a:spLocks noChangeArrowheads="1"/>
                </p:cNvSpPr>
                <p:nvPr/>
              </p:nvSpPr>
              <p:spPr bwMode="auto">
                <a:xfrm>
                  <a:off x="4925" y="1627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7" name="Oval 897"/>
                <p:cNvSpPr>
                  <a:spLocks noChangeArrowheads="1"/>
                </p:cNvSpPr>
                <p:nvPr/>
              </p:nvSpPr>
              <p:spPr bwMode="auto">
                <a:xfrm>
                  <a:off x="4925" y="1781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8" name="Oval 898"/>
                <p:cNvSpPr>
                  <a:spLocks noChangeArrowheads="1"/>
                </p:cNvSpPr>
                <p:nvPr/>
              </p:nvSpPr>
              <p:spPr bwMode="auto">
                <a:xfrm>
                  <a:off x="4925" y="1939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9" name="Oval 899"/>
                <p:cNvSpPr>
                  <a:spLocks noChangeArrowheads="1"/>
                </p:cNvSpPr>
                <p:nvPr/>
              </p:nvSpPr>
              <p:spPr bwMode="auto">
                <a:xfrm>
                  <a:off x="4925" y="209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0" name="Oval 900"/>
                <p:cNvSpPr>
                  <a:spLocks noChangeArrowheads="1"/>
                </p:cNvSpPr>
                <p:nvPr/>
              </p:nvSpPr>
              <p:spPr bwMode="auto">
                <a:xfrm>
                  <a:off x="4925" y="2248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1" name="Oval 901"/>
                <p:cNvSpPr>
                  <a:spLocks noChangeArrowheads="1"/>
                </p:cNvSpPr>
                <p:nvPr/>
              </p:nvSpPr>
              <p:spPr bwMode="auto">
                <a:xfrm>
                  <a:off x="4925" y="2405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2" name="Oval 902"/>
                <p:cNvSpPr>
                  <a:spLocks noChangeArrowheads="1"/>
                </p:cNvSpPr>
                <p:nvPr/>
              </p:nvSpPr>
              <p:spPr bwMode="auto">
                <a:xfrm>
                  <a:off x="4925" y="2560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3" name="Oval 903"/>
                <p:cNvSpPr>
                  <a:spLocks noChangeArrowheads="1"/>
                </p:cNvSpPr>
                <p:nvPr/>
              </p:nvSpPr>
              <p:spPr bwMode="auto">
                <a:xfrm>
                  <a:off x="4925" y="2715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" name="Oval 904"/>
                <p:cNvSpPr>
                  <a:spLocks noChangeArrowheads="1"/>
                </p:cNvSpPr>
                <p:nvPr/>
              </p:nvSpPr>
              <p:spPr bwMode="auto">
                <a:xfrm>
                  <a:off x="4925" y="2869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5" name="Oval 905"/>
                <p:cNvSpPr>
                  <a:spLocks noChangeArrowheads="1"/>
                </p:cNvSpPr>
                <p:nvPr/>
              </p:nvSpPr>
              <p:spPr bwMode="auto">
                <a:xfrm>
                  <a:off x="3912" y="302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6" name="Oval 906"/>
                <p:cNvSpPr>
                  <a:spLocks noChangeArrowheads="1"/>
                </p:cNvSpPr>
                <p:nvPr/>
              </p:nvSpPr>
              <p:spPr bwMode="auto">
                <a:xfrm>
                  <a:off x="4202" y="131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7" name="Oval 907"/>
                <p:cNvSpPr>
                  <a:spLocks noChangeArrowheads="1"/>
                </p:cNvSpPr>
                <p:nvPr/>
              </p:nvSpPr>
              <p:spPr bwMode="auto">
                <a:xfrm>
                  <a:off x="4202" y="1472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8" name="Oval 908"/>
                <p:cNvSpPr>
                  <a:spLocks noChangeArrowheads="1"/>
                </p:cNvSpPr>
                <p:nvPr/>
              </p:nvSpPr>
              <p:spPr bwMode="auto">
                <a:xfrm>
                  <a:off x="4202" y="1627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9" name="Oval 909"/>
                <p:cNvSpPr>
                  <a:spLocks noChangeArrowheads="1"/>
                </p:cNvSpPr>
                <p:nvPr/>
              </p:nvSpPr>
              <p:spPr bwMode="auto">
                <a:xfrm>
                  <a:off x="4202" y="1781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0" name="Oval 910"/>
                <p:cNvSpPr>
                  <a:spLocks noChangeArrowheads="1"/>
                </p:cNvSpPr>
                <p:nvPr/>
              </p:nvSpPr>
              <p:spPr bwMode="auto">
                <a:xfrm>
                  <a:off x="4202" y="1939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1" name="Oval 911"/>
                <p:cNvSpPr>
                  <a:spLocks noChangeArrowheads="1"/>
                </p:cNvSpPr>
                <p:nvPr/>
              </p:nvSpPr>
              <p:spPr bwMode="auto">
                <a:xfrm>
                  <a:off x="4202" y="209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2" name="Oval 912"/>
                <p:cNvSpPr>
                  <a:spLocks noChangeArrowheads="1"/>
                </p:cNvSpPr>
                <p:nvPr/>
              </p:nvSpPr>
              <p:spPr bwMode="auto">
                <a:xfrm>
                  <a:off x="4202" y="2248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3" name="Oval 913"/>
                <p:cNvSpPr>
                  <a:spLocks noChangeArrowheads="1"/>
                </p:cNvSpPr>
                <p:nvPr/>
              </p:nvSpPr>
              <p:spPr bwMode="auto">
                <a:xfrm>
                  <a:off x="4202" y="2405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" name="Oval 914"/>
                <p:cNvSpPr>
                  <a:spLocks noChangeArrowheads="1"/>
                </p:cNvSpPr>
                <p:nvPr/>
              </p:nvSpPr>
              <p:spPr bwMode="auto">
                <a:xfrm>
                  <a:off x="4202" y="2560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5" name="Oval 915"/>
                <p:cNvSpPr>
                  <a:spLocks noChangeArrowheads="1"/>
                </p:cNvSpPr>
                <p:nvPr/>
              </p:nvSpPr>
              <p:spPr bwMode="auto">
                <a:xfrm>
                  <a:off x="4202" y="2715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" name="Oval 916"/>
                <p:cNvSpPr>
                  <a:spLocks noChangeArrowheads="1"/>
                </p:cNvSpPr>
                <p:nvPr/>
              </p:nvSpPr>
              <p:spPr bwMode="auto">
                <a:xfrm>
                  <a:off x="4202" y="2869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7" name="Oval 917"/>
                <p:cNvSpPr>
                  <a:spLocks noChangeArrowheads="1"/>
                </p:cNvSpPr>
                <p:nvPr/>
              </p:nvSpPr>
              <p:spPr bwMode="auto">
                <a:xfrm>
                  <a:off x="4202" y="302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8" name="Oval 918"/>
                <p:cNvSpPr>
                  <a:spLocks noChangeArrowheads="1"/>
                </p:cNvSpPr>
                <p:nvPr/>
              </p:nvSpPr>
              <p:spPr bwMode="auto">
                <a:xfrm>
                  <a:off x="4345" y="131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9" name="Oval 919"/>
                <p:cNvSpPr>
                  <a:spLocks noChangeArrowheads="1"/>
                </p:cNvSpPr>
                <p:nvPr/>
              </p:nvSpPr>
              <p:spPr bwMode="auto">
                <a:xfrm>
                  <a:off x="4345" y="1472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0" name="Oval 920"/>
                <p:cNvSpPr>
                  <a:spLocks noChangeArrowheads="1"/>
                </p:cNvSpPr>
                <p:nvPr/>
              </p:nvSpPr>
              <p:spPr bwMode="auto">
                <a:xfrm>
                  <a:off x="4345" y="1627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1" name="Oval 921"/>
                <p:cNvSpPr>
                  <a:spLocks noChangeArrowheads="1"/>
                </p:cNvSpPr>
                <p:nvPr/>
              </p:nvSpPr>
              <p:spPr bwMode="auto">
                <a:xfrm>
                  <a:off x="4345" y="1781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2" name="Oval 922"/>
                <p:cNvSpPr>
                  <a:spLocks noChangeArrowheads="1"/>
                </p:cNvSpPr>
                <p:nvPr/>
              </p:nvSpPr>
              <p:spPr bwMode="auto">
                <a:xfrm>
                  <a:off x="4345" y="1939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Oval 923"/>
                <p:cNvSpPr>
                  <a:spLocks noChangeArrowheads="1"/>
                </p:cNvSpPr>
                <p:nvPr/>
              </p:nvSpPr>
              <p:spPr bwMode="auto">
                <a:xfrm>
                  <a:off x="4345" y="2093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" name="Oval 924"/>
                <p:cNvSpPr>
                  <a:spLocks noChangeArrowheads="1"/>
                </p:cNvSpPr>
                <p:nvPr/>
              </p:nvSpPr>
              <p:spPr bwMode="auto">
                <a:xfrm>
                  <a:off x="4345" y="2248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" name="Oval 925"/>
                <p:cNvSpPr>
                  <a:spLocks noChangeArrowheads="1"/>
                </p:cNvSpPr>
                <p:nvPr/>
              </p:nvSpPr>
              <p:spPr bwMode="auto">
                <a:xfrm>
                  <a:off x="4345" y="2405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6" name="Oval 926"/>
                <p:cNvSpPr>
                  <a:spLocks noChangeArrowheads="1"/>
                </p:cNvSpPr>
                <p:nvPr/>
              </p:nvSpPr>
              <p:spPr bwMode="auto">
                <a:xfrm>
                  <a:off x="4345" y="2560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7" name="Oval 927"/>
                <p:cNvSpPr>
                  <a:spLocks noChangeArrowheads="1"/>
                </p:cNvSpPr>
                <p:nvPr/>
              </p:nvSpPr>
              <p:spPr bwMode="auto">
                <a:xfrm>
                  <a:off x="4345" y="2715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8" name="Oval 928"/>
                <p:cNvSpPr>
                  <a:spLocks noChangeArrowheads="1"/>
                </p:cNvSpPr>
                <p:nvPr/>
              </p:nvSpPr>
              <p:spPr bwMode="auto">
                <a:xfrm>
                  <a:off x="4345" y="2869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" name="Oval 929"/>
                <p:cNvSpPr>
                  <a:spLocks noChangeArrowheads="1"/>
                </p:cNvSpPr>
                <p:nvPr/>
              </p:nvSpPr>
              <p:spPr bwMode="auto">
                <a:xfrm>
                  <a:off x="4345" y="302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0" name="Oval 930"/>
                <p:cNvSpPr>
                  <a:spLocks noChangeArrowheads="1"/>
                </p:cNvSpPr>
                <p:nvPr/>
              </p:nvSpPr>
              <p:spPr bwMode="auto">
                <a:xfrm>
                  <a:off x="4490" y="131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1" name="Oval 931"/>
                <p:cNvSpPr>
                  <a:spLocks noChangeArrowheads="1"/>
                </p:cNvSpPr>
                <p:nvPr/>
              </p:nvSpPr>
              <p:spPr bwMode="auto">
                <a:xfrm>
                  <a:off x="4490" y="1472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Oval 932"/>
                <p:cNvSpPr>
                  <a:spLocks noChangeArrowheads="1"/>
                </p:cNvSpPr>
                <p:nvPr/>
              </p:nvSpPr>
              <p:spPr bwMode="auto">
                <a:xfrm>
                  <a:off x="4490" y="1627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3" name="Oval 933"/>
                <p:cNvSpPr>
                  <a:spLocks noChangeArrowheads="1"/>
                </p:cNvSpPr>
                <p:nvPr/>
              </p:nvSpPr>
              <p:spPr bwMode="auto">
                <a:xfrm>
                  <a:off x="4490" y="1781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" name="Oval 934"/>
                <p:cNvSpPr>
                  <a:spLocks noChangeArrowheads="1"/>
                </p:cNvSpPr>
                <p:nvPr/>
              </p:nvSpPr>
              <p:spPr bwMode="auto">
                <a:xfrm>
                  <a:off x="4490" y="1939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" name="Oval 935"/>
                <p:cNvSpPr>
                  <a:spLocks noChangeArrowheads="1"/>
                </p:cNvSpPr>
                <p:nvPr/>
              </p:nvSpPr>
              <p:spPr bwMode="auto">
                <a:xfrm>
                  <a:off x="4490" y="2093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6" name="Oval 936"/>
                <p:cNvSpPr>
                  <a:spLocks noChangeArrowheads="1"/>
                </p:cNvSpPr>
                <p:nvPr/>
              </p:nvSpPr>
              <p:spPr bwMode="auto">
                <a:xfrm>
                  <a:off x="4490" y="2248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7" name="Oval 937"/>
                <p:cNvSpPr>
                  <a:spLocks noChangeArrowheads="1"/>
                </p:cNvSpPr>
                <p:nvPr/>
              </p:nvSpPr>
              <p:spPr bwMode="auto">
                <a:xfrm>
                  <a:off x="4490" y="2405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8" name="Oval 938"/>
                <p:cNvSpPr>
                  <a:spLocks noChangeArrowheads="1"/>
                </p:cNvSpPr>
                <p:nvPr/>
              </p:nvSpPr>
              <p:spPr bwMode="auto">
                <a:xfrm>
                  <a:off x="4490" y="2560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9" name="Oval 939"/>
                <p:cNvSpPr>
                  <a:spLocks noChangeArrowheads="1"/>
                </p:cNvSpPr>
                <p:nvPr/>
              </p:nvSpPr>
              <p:spPr bwMode="auto">
                <a:xfrm>
                  <a:off x="4490" y="2715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0" name="Oval 940"/>
                <p:cNvSpPr>
                  <a:spLocks noChangeArrowheads="1"/>
                </p:cNvSpPr>
                <p:nvPr/>
              </p:nvSpPr>
              <p:spPr bwMode="auto">
                <a:xfrm>
                  <a:off x="4490" y="2869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1" name="Oval 941"/>
                <p:cNvSpPr>
                  <a:spLocks noChangeArrowheads="1"/>
                </p:cNvSpPr>
                <p:nvPr/>
              </p:nvSpPr>
              <p:spPr bwMode="auto">
                <a:xfrm>
                  <a:off x="4490" y="302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2" name="Oval 942"/>
                <p:cNvSpPr>
                  <a:spLocks noChangeArrowheads="1"/>
                </p:cNvSpPr>
                <p:nvPr/>
              </p:nvSpPr>
              <p:spPr bwMode="auto">
                <a:xfrm>
                  <a:off x="4635" y="131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3" name="Oval 943"/>
                <p:cNvSpPr>
                  <a:spLocks noChangeArrowheads="1"/>
                </p:cNvSpPr>
                <p:nvPr/>
              </p:nvSpPr>
              <p:spPr bwMode="auto">
                <a:xfrm>
                  <a:off x="4635" y="1472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Oval 944"/>
                <p:cNvSpPr>
                  <a:spLocks noChangeArrowheads="1"/>
                </p:cNvSpPr>
                <p:nvPr/>
              </p:nvSpPr>
              <p:spPr bwMode="auto">
                <a:xfrm>
                  <a:off x="4635" y="1627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" name="Oval 945"/>
                <p:cNvSpPr>
                  <a:spLocks noChangeArrowheads="1"/>
                </p:cNvSpPr>
                <p:nvPr/>
              </p:nvSpPr>
              <p:spPr bwMode="auto">
                <a:xfrm>
                  <a:off x="4635" y="1781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" name="Oval 946"/>
                <p:cNvSpPr>
                  <a:spLocks noChangeArrowheads="1"/>
                </p:cNvSpPr>
                <p:nvPr/>
              </p:nvSpPr>
              <p:spPr bwMode="auto">
                <a:xfrm>
                  <a:off x="4635" y="1939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" name="Oval 947"/>
                <p:cNvSpPr>
                  <a:spLocks noChangeArrowheads="1"/>
                </p:cNvSpPr>
                <p:nvPr/>
              </p:nvSpPr>
              <p:spPr bwMode="auto">
                <a:xfrm>
                  <a:off x="4635" y="2093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" name="Oval 948"/>
                <p:cNvSpPr>
                  <a:spLocks noChangeArrowheads="1"/>
                </p:cNvSpPr>
                <p:nvPr/>
              </p:nvSpPr>
              <p:spPr bwMode="auto">
                <a:xfrm>
                  <a:off x="4635" y="2248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9" name="Oval 949"/>
                <p:cNvSpPr>
                  <a:spLocks noChangeArrowheads="1"/>
                </p:cNvSpPr>
                <p:nvPr/>
              </p:nvSpPr>
              <p:spPr bwMode="auto">
                <a:xfrm>
                  <a:off x="4635" y="2405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0" name="Oval 950"/>
                <p:cNvSpPr>
                  <a:spLocks noChangeArrowheads="1"/>
                </p:cNvSpPr>
                <p:nvPr/>
              </p:nvSpPr>
              <p:spPr bwMode="auto">
                <a:xfrm>
                  <a:off x="4635" y="2560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1" name="Oval 951"/>
                <p:cNvSpPr>
                  <a:spLocks noChangeArrowheads="1"/>
                </p:cNvSpPr>
                <p:nvPr/>
              </p:nvSpPr>
              <p:spPr bwMode="auto">
                <a:xfrm>
                  <a:off x="4635" y="2715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2" name="Oval 952"/>
                <p:cNvSpPr>
                  <a:spLocks noChangeArrowheads="1"/>
                </p:cNvSpPr>
                <p:nvPr/>
              </p:nvSpPr>
              <p:spPr bwMode="auto">
                <a:xfrm>
                  <a:off x="4635" y="2869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3" name="Oval 953"/>
                <p:cNvSpPr>
                  <a:spLocks noChangeArrowheads="1"/>
                </p:cNvSpPr>
                <p:nvPr/>
              </p:nvSpPr>
              <p:spPr bwMode="auto">
                <a:xfrm>
                  <a:off x="4635" y="302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4" name="Oval 954"/>
                <p:cNvSpPr>
                  <a:spLocks noChangeArrowheads="1"/>
                </p:cNvSpPr>
                <p:nvPr/>
              </p:nvSpPr>
              <p:spPr bwMode="auto">
                <a:xfrm>
                  <a:off x="4780" y="131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" name="Oval 955"/>
                <p:cNvSpPr>
                  <a:spLocks noChangeArrowheads="1"/>
                </p:cNvSpPr>
                <p:nvPr/>
              </p:nvSpPr>
              <p:spPr bwMode="auto">
                <a:xfrm>
                  <a:off x="4780" y="1472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6" name="Oval 956"/>
                <p:cNvSpPr>
                  <a:spLocks noChangeArrowheads="1"/>
                </p:cNvSpPr>
                <p:nvPr/>
              </p:nvSpPr>
              <p:spPr bwMode="auto">
                <a:xfrm>
                  <a:off x="4780" y="1627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7" name="Oval 957"/>
                <p:cNvSpPr>
                  <a:spLocks noChangeArrowheads="1"/>
                </p:cNvSpPr>
                <p:nvPr/>
              </p:nvSpPr>
              <p:spPr bwMode="auto">
                <a:xfrm>
                  <a:off x="4780" y="1781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8" name="Oval 958"/>
                <p:cNvSpPr>
                  <a:spLocks noChangeArrowheads="1"/>
                </p:cNvSpPr>
                <p:nvPr/>
              </p:nvSpPr>
              <p:spPr bwMode="auto">
                <a:xfrm>
                  <a:off x="4780" y="1939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9" name="Oval 959"/>
                <p:cNvSpPr>
                  <a:spLocks noChangeArrowheads="1"/>
                </p:cNvSpPr>
                <p:nvPr/>
              </p:nvSpPr>
              <p:spPr bwMode="auto">
                <a:xfrm>
                  <a:off x="4780" y="2093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0" name="Oval 960"/>
                <p:cNvSpPr>
                  <a:spLocks noChangeArrowheads="1"/>
                </p:cNvSpPr>
                <p:nvPr/>
              </p:nvSpPr>
              <p:spPr bwMode="auto">
                <a:xfrm>
                  <a:off x="4780" y="2248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1" name="Oval 961"/>
                <p:cNvSpPr>
                  <a:spLocks noChangeArrowheads="1"/>
                </p:cNvSpPr>
                <p:nvPr/>
              </p:nvSpPr>
              <p:spPr bwMode="auto">
                <a:xfrm>
                  <a:off x="4780" y="2405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2" name="Oval 962"/>
                <p:cNvSpPr>
                  <a:spLocks noChangeArrowheads="1"/>
                </p:cNvSpPr>
                <p:nvPr/>
              </p:nvSpPr>
              <p:spPr bwMode="auto">
                <a:xfrm>
                  <a:off x="4780" y="2560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3" name="Oval 963"/>
                <p:cNvSpPr>
                  <a:spLocks noChangeArrowheads="1"/>
                </p:cNvSpPr>
                <p:nvPr/>
              </p:nvSpPr>
              <p:spPr bwMode="auto">
                <a:xfrm>
                  <a:off x="4780" y="2715"/>
                  <a:ext cx="122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4" name="Oval 964"/>
                <p:cNvSpPr>
                  <a:spLocks noChangeArrowheads="1"/>
                </p:cNvSpPr>
                <p:nvPr/>
              </p:nvSpPr>
              <p:spPr bwMode="auto">
                <a:xfrm>
                  <a:off x="4780" y="2869"/>
                  <a:ext cx="122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" name="Oval 965"/>
                <p:cNvSpPr>
                  <a:spLocks noChangeArrowheads="1"/>
                </p:cNvSpPr>
                <p:nvPr/>
              </p:nvSpPr>
              <p:spPr bwMode="auto">
                <a:xfrm>
                  <a:off x="4780" y="3027"/>
                  <a:ext cx="122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" name="Oval 966"/>
                <p:cNvSpPr>
                  <a:spLocks noChangeArrowheads="1"/>
                </p:cNvSpPr>
                <p:nvPr/>
              </p:nvSpPr>
              <p:spPr bwMode="auto">
                <a:xfrm>
                  <a:off x="4925" y="302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7" name="Oval 967"/>
                <p:cNvSpPr>
                  <a:spLocks noChangeArrowheads="1"/>
                </p:cNvSpPr>
                <p:nvPr/>
              </p:nvSpPr>
              <p:spPr bwMode="auto">
                <a:xfrm>
                  <a:off x="4057" y="1317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8" name="Oval 968"/>
                <p:cNvSpPr>
                  <a:spLocks noChangeArrowheads="1"/>
                </p:cNvSpPr>
                <p:nvPr/>
              </p:nvSpPr>
              <p:spPr bwMode="auto">
                <a:xfrm>
                  <a:off x="4057" y="1472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9" name="Oval 969"/>
                <p:cNvSpPr>
                  <a:spLocks noChangeArrowheads="1"/>
                </p:cNvSpPr>
                <p:nvPr/>
              </p:nvSpPr>
              <p:spPr bwMode="auto">
                <a:xfrm>
                  <a:off x="4057" y="1627"/>
                  <a:ext cx="120" cy="130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0" name="Oval 970"/>
                <p:cNvSpPr>
                  <a:spLocks noChangeArrowheads="1"/>
                </p:cNvSpPr>
                <p:nvPr/>
              </p:nvSpPr>
              <p:spPr bwMode="auto">
                <a:xfrm>
                  <a:off x="4057" y="1781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1" name="Oval 971"/>
                <p:cNvSpPr>
                  <a:spLocks noChangeArrowheads="1"/>
                </p:cNvSpPr>
                <p:nvPr/>
              </p:nvSpPr>
              <p:spPr bwMode="auto">
                <a:xfrm>
                  <a:off x="4057" y="1939"/>
                  <a:ext cx="120" cy="128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5" name="Oval 972"/>
              <p:cNvSpPr>
                <a:spLocks noChangeArrowheads="1"/>
              </p:cNvSpPr>
              <p:nvPr/>
            </p:nvSpPr>
            <p:spPr bwMode="auto">
              <a:xfrm>
                <a:off x="4057" y="209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Oval 973"/>
              <p:cNvSpPr>
                <a:spLocks noChangeArrowheads="1"/>
              </p:cNvSpPr>
              <p:nvPr/>
            </p:nvSpPr>
            <p:spPr bwMode="auto">
              <a:xfrm>
                <a:off x="4057" y="2248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Oval 974"/>
              <p:cNvSpPr>
                <a:spLocks noChangeArrowheads="1"/>
              </p:cNvSpPr>
              <p:nvPr/>
            </p:nvSpPr>
            <p:spPr bwMode="auto">
              <a:xfrm>
                <a:off x="4057" y="2405"/>
                <a:ext cx="120" cy="128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Oval 975"/>
              <p:cNvSpPr>
                <a:spLocks noChangeArrowheads="1"/>
              </p:cNvSpPr>
              <p:nvPr/>
            </p:nvSpPr>
            <p:spPr bwMode="auto">
              <a:xfrm>
                <a:off x="4057" y="2560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Oval 976"/>
              <p:cNvSpPr>
                <a:spLocks noChangeArrowheads="1"/>
              </p:cNvSpPr>
              <p:nvPr/>
            </p:nvSpPr>
            <p:spPr bwMode="auto">
              <a:xfrm>
                <a:off x="4057" y="2715"/>
                <a:ext cx="120" cy="130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Oval 977"/>
              <p:cNvSpPr>
                <a:spLocks noChangeArrowheads="1"/>
              </p:cNvSpPr>
              <p:nvPr/>
            </p:nvSpPr>
            <p:spPr bwMode="auto">
              <a:xfrm>
                <a:off x="4057" y="2869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Oval 978"/>
              <p:cNvSpPr>
                <a:spLocks noChangeArrowheads="1"/>
              </p:cNvSpPr>
              <p:nvPr/>
            </p:nvSpPr>
            <p:spPr bwMode="auto">
              <a:xfrm>
                <a:off x="4057" y="3027"/>
                <a:ext cx="120" cy="128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32" name="Group 984"/>
            <p:cNvGrpSpPr>
              <a:grpSpLocks/>
            </p:cNvGrpSpPr>
            <p:nvPr/>
          </p:nvGrpSpPr>
          <p:grpSpPr bwMode="auto">
            <a:xfrm rot="5400000">
              <a:off x="3521978" y="2508738"/>
              <a:ext cx="116697" cy="111946"/>
              <a:chOff x="2493" y="3072"/>
              <a:chExt cx="122" cy="131"/>
            </a:xfrm>
          </p:grpSpPr>
          <p:sp>
            <p:nvSpPr>
              <p:cNvPr id="433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4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5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6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37" name="Group 1014"/>
            <p:cNvGrpSpPr>
              <a:grpSpLocks/>
            </p:cNvGrpSpPr>
            <p:nvPr/>
          </p:nvGrpSpPr>
          <p:grpSpPr bwMode="auto">
            <a:xfrm rot="5400000">
              <a:off x="3304157" y="2997848"/>
              <a:ext cx="1078964" cy="111946"/>
              <a:chOff x="3888" y="1248"/>
              <a:chExt cx="1128" cy="131"/>
            </a:xfrm>
          </p:grpSpPr>
          <p:grpSp>
            <p:nvGrpSpPr>
              <p:cNvPr id="438" name="Group 1015"/>
              <p:cNvGrpSpPr>
                <a:grpSpLocks/>
              </p:cNvGrpSpPr>
              <p:nvPr/>
            </p:nvGrpSpPr>
            <p:grpSpPr bwMode="auto">
              <a:xfrm>
                <a:off x="3888" y="1248"/>
                <a:ext cx="120" cy="131"/>
                <a:chOff x="4057" y="1013"/>
                <a:chExt cx="120" cy="131"/>
              </a:xfrm>
            </p:grpSpPr>
            <p:sp>
              <p:nvSpPr>
                <p:cNvPr id="474" name="Oval 1016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5" name="Freeform 1017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6" name="Freeform 1018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7" name="Oval 1019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39" name="Group 1020"/>
              <p:cNvGrpSpPr>
                <a:grpSpLocks/>
              </p:cNvGrpSpPr>
              <p:nvPr/>
            </p:nvGrpSpPr>
            <p:grpSpPr bwMode="auto">
              <a:xfrm>
                <a:off x="4032" y="1248"/>
                <a:ext cx="120" cy="131"/>
                <a:chOff x="4057" y="1013"/>
                <a:chExt cx="120" cy="131"/>
              </a:xfrm>
            </p:grpSpPr>
            <p:sp>
              <p:nvSpPr>
                <p:cNvPr id="470" name="Oval 1021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" name="Freeform 1022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2" name="Freeform 1023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3" name="Oval 1024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40" name="Group 1025"/>
              <p:cNvGrpSpPr>
                <a:grpSpLocks/>
              </p:cNvGrpSpPr>
              <p:nvPr/>
            </p:nvGrpSpPr>
            <p:grpSpPr bwMode="auto">
              <a:xfrm>
                <a:off x="4176" y="1248"/>
                <a:ext cx="120" cy="131"/>
                <a:chOff x="4057" y="1013"/>
                <a:chExt cx="120" cy="131"/>
              </a:xfrm>
            </p:grpSpPr>
            <p:sp>
              <p:nvSpPr>
                <p:cNvPr id="466" name="Oval 1026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7" name="Freeform 1027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8" name="Freeform 1028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9" name="Oval 1029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41" name="Group 1030"/>
              <p:cNvGrpSpPr>
                <a:grpSpLocks/>
              </p:cNvGrpSpPr>
              <p:nvPr/>
            </p:nvGrpSpPr>
            <p:grpSpPr bwMode="auto">
              <a:xfrm>
                <a:off x="4320" y="1248"/>
                <a:ext cx="120" cy="131"/>
                <a:chOff x="4057" y="1013"/>
                <a:chExt cx="120" cy="131"/>
              </a:xfrm>
            </p:grpSpPr>
            <p:sp>
              <p:nvSpPr>
                <p:cNvPr id="462" name="Oval 1031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3" name="Freeform 1032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4" name="Freeform 1033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5" name="Oval 1034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42" name="Group 1035"/>
              <p:cNvGrpSpPr>
                <a:grpSpLocks/>
              </p:cNvGrpSpPr>
              <p:nvPr/>
            </p:nvGrpSpPr>
            <p:grpSpPr bwMode="auto">
              <a:xfrm>
                <a:off x="4464" y="1248"/>
                <a:ext cx="120" cy="131"/>
                <a:chOff x="4057" y="1013"/>
                <a:chExt cx="120" cy="131"/>
              </a:xfrm>
            </p:grpSpPr>
            <p:sp>
              <p:nvSpPr>
                <p:cNvPr id="458" name="Oval 1036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" name="Freeform 1037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0" name="Freeform 1038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1" name="Oval 1039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43" name="Group 1040"/>
              <p:cNvGrpSpPr>
                <a:grpSpLocks/>
              </p:cNvGrpSpPr>
              <p:nvPr/>
            </p:nvGrpSpPr>
            <p:grpSpPr bwMode="auto">
              <a:xfrm>
                <a:off x="4608" y="1248"/>
                <a:ext cx="120" cy="131"/>
                <a:chOff x="4057" y="1013"/>
                <a:chExt cx="120" cy="131"/>
              </a:xfrm>
            </p:grpSpPr>
            <p:sp>
              <p:nvSpPr>
                <p:cNvPr id="454" name="Oval 1041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Freeform 1042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6" name="Freeform 1043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7" name="Oval 1044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44" name="Group 1045"/>
              <p:cNvGrpSpPr>
                <a:grpSpLocks/>
              </p:cNvGrpSpPr>
              <p:nvPr/>
            </p:nvGrpSpPr>
            <p:grpSpPr bwMode="auto">
              <a:xfrm>
                <a:off x="4752" y="1248"/>
                <a:ext cx="120" cy="131"/>
                <a:chOff x="4057" y="1013"/>
                <a:chExt cx="120" cy="131"/>
              </a:xfrm>
            </p:grpSpPr>
            <p:sp>
              <p:nvSpPr>
                <p:cNvPr id="450" name="Oval 1046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Freeform 1047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Freeform 1048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Oval 1049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45" name="Group 1050"/>
              <p:cNvGrpSpPr>
                <a:grpSpLocks/>
              </p:cNvGrpSpPr>
              <p:nvPr/>
            </p:nvGrpSpPr>
            <p:grpSpPr bwMode="auto">
              <a:xfrm>
                <a:off x="4896" y="1248"/>
                <a:ext cx="120" cy="131"/>
                <a:chOff x="4057" y="1013"/>
                <a:chExt cx="120" cy="131"/>
              </a:xfrm>
            </p:grpSpPr>
            <p:sp>
              <p:nvSpPr>
                <p:cNvPr id="446" name="Oval 1051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solidFill>
                  <a:srgbClr val="FEC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Freeform 1052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20" cy="110"/>
                </a:xfrm>
                <a:custGeom>
                  <a:avLst/>
                  <a:gdLst>
                    <a:gd name="T0" fmla="*/ 6 w 48"/>
                    <a:gd name="T1" fmla="*/ 38 h 41"/>
                    <a:gd name="T2" fmla="*/ 30 w 48"/>
                    <a:gd name="T3" fmla="*/ 14 h 41"/>
                    <a:gd name="T4" fmla="*/ 48 w 48"/>
                    <a:gd name="T5" fmla="*/ 21 h 41"/>
                    <a:gd name="T6" fmla="*/ 24 w 48"/>
                    <a:gd name="T7" fmla="*/ 0 h 41"/>
                    <a:gd name="T8" fmla="*/ 0 w 48"/>
                    <a:gd name="T9" fmla="*/ 25 h 41"/>
                    <a:gd name="T10" fmla="*/ 6 w 48"/>
                    <a:gd name="T11" fmla="*/ 41 h 41"/>
                    <a:gd name="T12" fmla="*/ 6 w 48"/>
                    <a:gd name="T13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1">
                      <a:moveTo>
                        <a:pt x="6" y="38"/>
                      </a:moveTo>
                      <a:cubicBezTo>
                        <a:pt x="6" y="24"/>
                        <a:pt x="17" y="14"/>
                        <a:pt x="30" y="14"/>
                      </a:cubicBezTo>
                      <a:cubicBezTo>
                        <a:pt x="37" y="14"/>
                        <a:pt x="44" y="17"/>
                        <a:pt x="48" y="21"/>
                      </a:cubicBezTo>
                      <a:cubicBezTo>
                        <a:pt x="47" y="9"/>
                        <a:pt x="36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1"/>
                        <a:pt x="2" y="37"/>
                        <a:pt x="6" y="41"/>
                      </a:cubicBezTo>
                      <a:cubicBezTo>
                        <a:pt x="6" y="40"/>
                        <a:pt x="6" y="39"/>
                        <a:pt x="6" y="38"/>
                      </a:cubicBezTo>
                      <a:close/>
                    </a:path>
                  </a:pathLst>
                </a:custGeom>
                <a:solidFill>
                  <a:srgbClr val="FEB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8" name="Freeform 1053"/>
                <p:cNvSpPr>
                  <a:spLocks/>
                </p:cNvSpPr>
                <p:nvPr/>
              </p:nvSpPr>
              <p:spPr bwMode="auto">
                <a:xfrm>
                  <a:off x="4057" y="1013"/>
                  <a:ext cx="113" cy="112"/>
                </a:xfrm>
                <a:custGeom>
                  <a:avLst/>
                  <a:gdLst>
                    <a:gd name="T0" fmla="*/ 4 w 45"/>
                    <a:gd name="T1" fmla="*/ 31 h 42"/>
                    <a:gd name="T2" fmla="*/ 29 w 45"/>
                    <a:gd name="T3" fmla="*/ 6 h 42"/>
                    <a:gd name="T4" fmla="*/ 45 w 45"/>
                    <a:gd name="T5" fmla="*/ 13 h 42"/>
                    <a:gd name="T6" fmla="*/ 24 w 45"/>
                    <a:gd name="T7" fmla="*/ 0 h 42"/>
                    <a:gd name="T8" fmla="*/ 0 w 45"/>
                    <a:gd name="T9" fmla="*/ 25 h 42"/>
                    <a:gd name="T10" fmla="*/ 7 w 45"/>
                    <a:gd name="T11" fmla="*/ 42 h 42"/>
                    <a:gd name="T12" fmla="*/ 4 w 45"/>
                    <a:gd name="T13" fmla="*/ 3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2">
                      <a:moveTo>
                        <a:pt x="4" y="31"/>
                      </a:moveTo>
                      <a:cubicBezTo>
                        <a:pt x="4" y="17"/>
                        <a:pt x="15" y="6"/>
                        <a:pt x="29" y="6"/>
                      </a:cubicBezTo>
                      <a:cubicBezTo>
                        <a:pt x="35" y="6"/>
                        <a:pt x="41" y="9"/>
                        <a:pt x="45" y="13"/>
                      </a:cubicBezTo>
                      <a:cubicBezTo>
                        <a:pt x="41" y="5"/>
                        <a:pt x="33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2"/>
                        <a:pt x="3" y="38"/>
                        <a:pt x="7" y="42"/>
                      </a:cubicBezTo>
                      <a:cubicBezTo>
                        <a:pt x="5" y="39"/>
                        <a:pt x="4" y="35"/>
                        <a:pt x="4" y="31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9" name="Oval 1054"/>
                <p:cNvSpPr>
                  <a:spLocks noChangeArrowheads="1"/>
                </p:cNvSpPr>
                <p:nvPr/>
              </p:nvSpPr>
              <p:spPr bwMode="auto">
                <a:xfrm>
                  <a:off x="4057" y="1013"/>
                  <a:ext cx="120" cy="131"/>
                </a:xfrm>
                <a:prstGeom prst="ellipse">
                  <a:avLst/>
                </a:pr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493" name="Group 1030"/>
            <p:cNvGrpSpPr>
              <a:grpSpLocks/>
            </p:cNvGrpSpPr>
            <p:nvPr/>
          </p:nvGrpSpPr>
          <p:grpSpPr bwMode="auto">
            <a:xfrm rot="5400000">
              <a:off x="3650838" y="2928882"/>
              <a:ext cx="114783" cy="111946"/>
              <a:chOff x="4057" y="1013"/>
              <a:chExt cx="120" cy="131"/>
            </a:xfrm>
          </p:grpSpPr>
          <p:sp>
            <p:nvSpPr>
              <p:cNvPr id="494" name="Oval 103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" name="Freeform 103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" name="Freeform 103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" name="Oval 103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98" name="Group 1035"/>
            <p:cNvGrpSpPr>
              <a:grpSpLocks/>
            </p:cNvGrpSpPr>
            <p:nvPr/>
          </p:nvGrpSpPr>
          <p:grpSpPr bwMode="auto">
            <a:xfrm rot="5400000">
              <a:off x="3650838" y="3066622"/>
              <a:ext cx="114783" cy="111946"/>
              <a:chOff x="4057" y="1013"/>
              <a:chExt cx="120" cy="131"/>
            </a:xfrm>
          </p:grpSpPr>
          <p:sp>
            <p:nvSpPr>
              <p:cNvPr id="499" name="Oval 103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" name="Freeform 103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" name="Freeform 103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" name="Oval 103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03" name="Group 1040"/>
            <p:cNvGrpSpPr>
              <a:grpSpLocks/>
            </p:cNvGrpSpPr>
            <p:nvPr/>
          </p:nvGrpSpPr>
          <p:grpSpPr bwMode="auto">
            <a:xfrm rot="5400000">
              <a:off x="3650838" y="3204363"/>
              <a:ext cx="114783" cy="111946"/>
              <a:chOff x="4057" y="1013"/>
              <a:chExt cx="120" cy="131"/>
            </a:xfrm>
          </p:grpSpPr>
          <p:sp>
            <p:nvSpPr>
              <p:cNvPr id="504" name="Oval 104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" name="Freeform 104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" name="Freeform 104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" name="Oval 104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08" name="Group 1045"/>
            <p:cNvGrpSpPr>
              <a:grpSpLocks/>
            </p:cNvGrpSpPr>
            <p:nvPr/>
          </p:nvGrpSpPr>
          <p:grpSpPr bwMode="auto">
            <a:xfrm rot="5400000">
              <a:off x="3650838" y="3342103"/>
              <a:ext cx="114783" cy="111946"/>
              <a:chOff x="4057" y="1013"/>
              <a:chExt cx="120" cy="131"/>
            </a:xfrm>
          </p:grpSpPr>
          <p:sp>
            <p:nvSpPr>
              <p:cNvPr id="509" name="Oval 104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0" name="Freeform 104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1" name="Freeform 104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" name="Oval 104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3" name="Group 1050"/>
            <p:cNvGrpSpPr>
              <a:grpSpLocks/>
            </p:cNvGrpSpPr>
            <p:nvPr/>
          </p:nvGrpSpPr>
          <p:grpSpPr bwMode="auto">
            <a:xfrm rot="5400000">
              <a:off x="3650838" y="3479843"/>
              <a:ext cx="114783" cy="111946"/>
              <a:chOff x="4057" y="1013"/>
              <a:chExt cx="120" cy="131"/>
            </a:xfrm>
          </p:grpSpPr>
          <p:sp>
            <p:nvSpPr>
              <p:cNvPr id="514" name="Oval 105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5" name="Freeform 105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" name="Freeform 105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" name="Oval 105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8" name="Group 1030"/>
            <p:cNvGrpSpPr>
              <a:grpSpLocks/>
            </p:cNvGrpSpPr>
            <p:nvPr/>
          </p:nvGrpSpPr>
          <p:grpSpPr bwMode="auto">
            <a:xfrm rot="5400000">
              <a:off x="3522934" y="2928882"/>
              <a:ext cx="114783" cy="111946"/>
              <a:chOff x="4057" y="1013"/>
              <a:chExt cx="120" cy="131"/>
            </a:xfrm>
          </p:grpSpPr>
          <p:sp>
            <p:nvSpPr>
              <p:cNvPr id="519" name="Oval 103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Freeform 103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Freeform 103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Oval 103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23" name="Group 1035"/>
            <p:cNvGrpSpPr>
              <a:grpSpLocks/>
            </p:cNvGrpSpPr>
            <p:nvPr/>
          </p:nvGrpSpPr>
          <p:grpSpPr bwMode="auto">
            <a:xfrm rot="5400000">
              <a:off x="3522934" y="3066622"/>
              <a:ext cx="114783" cy="111946"/>
              <a:chOff x="4057" y="1013"/>
              <a:chExt cx="120" cy="131"/>
            </a:xfrm>
          </p:grpSpPr>
          <p:sp>
            <p:nvSpPr>
              <p:cNvPr id="524" name="Oval 103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5" name="Freeform 103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" name="Freeform 103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" name="Oval 103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28" name="Group 1040"/>
            <p:cNvGrpSpPr>
              <a:grpSpLocks/>
            </p:cNvGrpSpPr>
            <p:nvPr/>
          </p:nvGrpSpPr>
          <p:grpSpPr bwMode="auto">
            <a:xfrm rot="5400000">
              <a:off x="3522934" y="3204363"/>
              <a:ext cx="114783" cy="111946"/>
              <a:chOff x="4057" y="1013"/>
              <a:chExt cx="120" cy="131"/>
            </a:xfrm>
          </p:grpSpPr>
          <p:sp>
            <p:nvSpPr>
              <p:cNvPr id="529" name="Oval 104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Freeform 104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" name="Freeform 104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" name="Oval 104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3" name="Group 1045"/>
            <p:cNvGrpSpPr>
              <a:grpSpLocks/>
            </p:cNvGrpSpPr>
            <p:nvPr/>
          </p:nvGrpSpPr>
          <p:grpSpPr bwMode="auto">
            <a:xfrm rot="5400000">
              <a:off x="3522934" y="3342103"/>
              <a:ext cx="114783" cy="111946"/>
              <a:chOff x="4057" y="1013"/>
              <a:chExt cx="120" cy="131"/>
            </a:xfrm>
          </p:grpSpPr>
          <p:sp>
            <p:nvSpPr>
              <p:cNvPr id="534" name="Oval 104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" name="Freeform 104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" name="Freeform 104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" name="Oval 104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8" name="Group 1050"/>
            <p:cNvGrpSpPr>
              <a:grpSpLocks/>
            </p:cNvGrpSpPr>
            <p:nvPr/>
          </p:nvGrpSpPr>
          <p:grpSpPr bwMode="auto">
            <a:xfrm rot="5400000">
              <a:off x="3522934" y="3479843"/>
              <a:ext cx="114783" cy="111946"/>
              <a:chOff x="4057" y="1013"/>
              <a:chExt cx="120" cy="131"/>
            </a:xfrm>
          </p:grpSpPr>
          <p:sp>
            <p:nvSpPr>
              <p:cNvPr id="539" name="Oval 105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" name="Freeform 105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" name="Freeform 105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" name="Oval 105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43" name="Group 1030"/>
            <p:cNvGrpSpPr>
              <a:grpSpLocks/>
            </p:cNvGrpSpPr>
            <p:nvPr/>
          </p:nvGrpSpPr>
          <p:grpSpPr bwMode="auto">
            <a:xfrm rot="5400000">
              <a:off x="3391798" y="2933761"/>
              <a:ext cx="114783" cy="111946"/>
              <a:chOff x="4057" y="1013"/>
              <a:chExt cx="120" cy="131"/>
            </a:xfrm>
          </p:grpSpPr>
          <p:sp>
            <p:nvSpPr>
              <p:cNvPr id="544" name="Oval 103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5" name="Freeform 103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6" name="Freeform 103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7" name="Oval 103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48" name="Group 1035"/>
            <p:cNvGrpSpPr>
              <a:grpSpLocks/>
            </p:cNvGrpSpPr>
            <p:nvPr/>
          </p:nvGrpSpPr>
          <p:grpSpPr bwMode="auto">
            <a:xfrm rot="5400000">
              <a:off x="3391798" y="3071501"/>
              <a:ext cx="114783" cy="111946"/>
              <a:chOff x="4057" y="1013"/>
              <a:chExt cx="120" cy="131"/>
            </a:xfrm>
          </p:grpSpPr>
          <p:sp>
            <p:nvSpPr>
              <p:cNvPr id="549" name="Oval 103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0" name="Freeform 103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1" name="Freeform 103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2" name="Oval 103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53" name="Group 1040"/>
            <p:cNvGrpSpPr>
              <a:grpSpLocks/>
            </p:cNvGrpSpPr>
            <p:nvPr/>
          </p:nvGrpSpPr>
          <p:grpSpPr bwMode="auto">
            <a:xfrm rot="5400000">
              <a:off x="3391798" y="3209241"/>
              <a:ext cx="114783" cy="111946"/>
              <a:chOff x="4057" y="1013"/>
              <a:chExt cx="120" cy="131"/>
            </a:xfrm>
          </p:grpSpPr>
          <p:sp>
            <p:nvSpPr>
              <p:cNvPr id="554" name="Oval 104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Freeform 104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Freeform 104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Oval 104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58" name="Group 1045"/>
            <p:cNvGrpSpPr>
              <a:grpSpLocks/>
            </p:cNvGrpSpPr>
            <p:nvPr/>
          </p:nvGrpSpPr>
          <p:grpSpPr bwMode="auto">
            <a:xfrm rot="5400000">
              <a:off x="3391798" y="3346982"/>
              <a:ext cx="114783" cy="111946"/>
              <a:chOff x="4057" y="1013"/>
              <a:chExt cx="120" cy="131"/>
            </a:xfrm>
          </p:grpSpPr>
          <p:sp>
            <p:nvSpPr>
              <p:cNvPr id="559" name="Oval 104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0" name="Freeform 104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1" name="Freeform 104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2" name="Oval 104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3" name="Group 1050"/>
            <p:cNvGrpSpPr>
              <a:grpSpLocks/>
            </p:cNvGrpSpPr>
            <p:nvPr/>
          </p:nvGrpSpPr>
          <p:grpSpPr bwMode="auto">
            <a:xfrm rot="5400000">
              <a:off x="3391798" y="3484722"/>
              <a:ext cx="114783" cy="111946"/>
              <a:chOff x="4057" y="1013"/>
              <a:chExt cx="120" cy="131"/>
            </a:xfrm>
          </p:grpSpPr>
          <p:sp>
            <p:nvSpPr>
              <p:cNvPr id="564" name="Oval 105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" name="Freeform 105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" name="Freeform 105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7" name="Oval 105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8" name="Group 1030"/>
            <p:cNvGrpSpPr>
              <a:grpSpLocks/>
            </p:cNvGrpSpPr>
            <p:nvPr/>
          </p:nvGrpSpPr>
          <p:grpSpPr bwMode="auto">
            <a:xfrm rot="5400000">
              <a:off x="3253016" y="2933761"/>
              <a:ext cx="114783" cy="111946"/>
              <a:chOff x="4057" y="1013"/>
              <a:chExt cx="120" cy="131"/>
            </a:xfrm>
          </p:grpSpPr>
          <p:sp>
            <p:nvSpPr>
              <p:cNvPr id="569" name="Oval 103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0" name="Freeform 103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1" name="Freeform 103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2" name="Oval 103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73" name="Group 1035"/>
            <p:cNvGrpSpPr>
              <a:grpSpLocks/>
            </p:cNvGrpSpPr>
            <p:nvPr/>
          </p:nvGrpSpPr>
          <p:grpSpPr bwMode="auto">
            <a:xfrm rot="5400000">
              <a:off x="3253016" y="3071501"/>
              <a:ext cx="114783" cy="111946"/>
              <a:chOff x="4057" y="1013"/>
              <a:chExt cx="120" cy="131"/>
            </a:xfrm>
          </p:grpSpPr>
          <p:sp>
            <p:nvSpPr>
              <p:cNvPr id="574" name="Oval 103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5" name="Freeform 103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6" name="Freeform 103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7" name="Oval 103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78" name="Group 1040"/>
            <p:cNvGrpSpPr>
              <a:grpSpLocks/>
            </p:cNvGrpSpPr>
            <p:nvPr/>
          </p:nvGrpSpPr>
          <p:grpSpPr bwMode="auto">
            <a:xfrm rot="5400000">
              <a:off x="3253016" y="3209241"/>
              <a:ext cx="114783" cy="111946"/>
              <a:chOff x="4057" y="1013"/>
              <a:chExt cx="120" cy="131"/>
            </a:xfrm>
          </p:grpSpPr>
          <p:sp>
            <p:nvSpPr>
              <p:cNvPr id="579" name="Oval 104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0" name="Freeform 104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1" name="Freeform 104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Oval 104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83" name="Group 1045"/>
            <p:cNvGrpSpPr>
              <a:grpSpLocks/>
            </p:cNvGrpSpPr>
            <p:nvPr/>
          </p:nvGrpSpPr>
          <p:grpSpPr bwMode="auto">
            <a:xfrm rot="5400000">
              <a:off x="3253016" y="3346982"/>
              <a:ext cx="114783" cy="111946"/>
              <a:chOff x="4057" y="1013"/>
              <a:chExt cx="120" cy="131"/>
            </a:xfrm>
          </p:grpSpPr>
          <p:sp>
            <p:nvSpPr>
              <p:cNvPr id="584" name="Oval 1046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" name="Freeform 1047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6" name="Freeform 1048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7" name="Oval 1049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88" name="Group 1050"/>
            <p:cNvGrpSpPr>
              <a:grpSpLocks/>
            </p:cNvGrpSpPr>
            <p:nvPr/>
          </p:nvGrpSpPr>
          <p:grpSpPr bwMode="auto">
            <a:xfrm rot="5400000">
              <a:off x="3253016" y="3484722"/>
              <a:ext cx="114783" cy="111946"/>
              <a:chOff x="4057" y="1013"/>
              <a:chExt cx="120" cy="131"/>
            </a:xfrm>
          </p:grpSpPr>
          <p:sp>
            <p:nvSpPr>
              <p:cNvPr id="589" name="Oval 1051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solidFill>
                <a:srgbClr val="FEC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0" name="Freeform 1052"/>
              <p:cNvSpPr>
                <a:spLocks/>
              </p:cNvSpPr>
              <p:nvPr/>
            </p:nvSpPr>
            <p:spPr bwMode="auto">
              <a:xfrm>
                <a:off x="4057" y="1013"/>
                <a:ext cx="120" cy="110"/>
              </a:xfrm>
              <a:custGeom>
                <a:avLst/>
                <a:gdLst>
                  <a:gd name="T0" fmla="*/ 6 w 48"/>
                  <a:gd name="T1" fmla="*/ 38 h 41"/>
                  <a:gd name="T2" fmla="*/ 30 w 48"/>
                  <a:gd name="T3" fmla="*/ 14 h 41"/>
                  <a:gd name="T4" fmla="*/ 48 w 48"/>
                  <a:gd name="T5" fmla="*/ 21 h 41"/>
                  <a:gd name="T6" fmla="*/ 24 w 48"/>
                  <a:gd name="T7" fmla="*/ 0 h 41"/>
                  <a:gd name="T8" fmla="*/ 0 w 48"/>
                  <a:gd name="T9" fmla="*/ 25 h 41"/>
                  <a:gd name="T10" fmla="*/ 6 w 48"/>
                  <a:gd name="T11" fmla="*/ 41 h 41"/>
                  <a:gd name="T12" fmla="*/ 6 w 48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1">
                    <a:moveTo>
                      <a:pt x="6" y="38"/>
                    </a:moveTo>
                    <a:cubicBezTo>
                      <a:pt x="6" y="24"/>
                      <a:pt x="17" y="14"/>
                      <a:pt x="30" y="14"/>
                    </a:cubicBezTo>
                    <a:cubicBezTo>
                      <a:pt x="37" y="14"/>
                      <a:pt x="44" y="17"/>
                      <a:pt x="48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2" y="37"/>
                      <a:pt x="6" y="41"/>
                    </a:cubicBezTo>
                    <a:cubicBezTo>
                      <a:pt x="6" y="40"/>
                      <a:pt x="6" y="39"/>
                      <a:pt x="6" y="38"/>
                    </a:cubicBezTo>
                    <a:close/>
                  </a:path>
                </a:pathLst>
              </a:custGeom>
              <a:solidFill>
                <a:srgbClr val="FEB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1" name="Freeform 1053"/>
              <p:cNvSpPr>
                <a:spLocks/>
              </p:cNvSpPr>
              <p:nvPr/>
            </p:nvSpPr>
            <p:spPr bwMode="auto">
              <a:xfrm>
                <a:off x="4057" y="1013"/>
                <a:ext cx="113" cy="112"/>
              </a:xfrm>
              <a:custGeom>
                <a:avLst/>
                <a:gdLst>
                  <a:gd name="T0" fmla="*/ 4 w 45"/>
                  <a:gd name="T1" fmla="*/ 31 h 42"/>
                  <a:gd name="T2" fmla="*/ 29 w 45"/>
                  <a:gd name="T3" fmla="*/ 6 h 42"/>
                  <a:gd name="T4" fmla="*/ 45 w 45"/>
                  <a:gd name="T5" fmla="*/ 13 h 42"/>
                  <a:gd name="T6" fmla="*/ 24 w 45"/>
                  <a:gd name="T7" fmla="*/ 0 h 42"/>
                  <a:gd name="T8" fmla="*/ 0 w 45"/>
                  <a:gd name="T9" fmla="*/ 25 h 42"/>
                  <a:gd name="T10" fmla="*/ 7 w 45"/>
                  <a:gd name="T11" fmla="*/ 42 h 42"/>
                  <a:gd name="T12" fmla="*/ 4 w 45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4" y="31"/>
                    </a:moveTo>
                    <a:cubicBezTo>
                      <a:pt x="4" y="17"/>
                      <a:pt x="15" y="6"/>
                      <a:pt x="29" y="6"/>
                    </a:cubicBezTo>
                    <a:cubicBezTo>
                      <a:pt x="35" y="6"/>
                      <a:pt x="41" y="9"/>
                      <a:pt x="45" y="13"/>
                    </a:cubicBezTo>
                    <a:cubicBezTo>
                      <a:pt x="41" y="5"/>
                      <a:pt x="33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5" y="39"/>
                      <a:pt x="4" y="35"/>
                      <a:pt x="4" y="31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2" name="Oval 1054"/>
              <p:cNvSpPr>
                <a:spLocks noChangeArrowheads="1"/>
              </p:cNvSpPr>
              <p:nvPr/>
            </p:nvSpPr>
            <p:spPr bwMode="auto">
              <a:xfrm>
                <a:off x="4057" y="1013"/>
                <a:ext cx="120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93" name="Group 984"/>
            <p:cNvGrpSpPr>
              <a:grpSpLocks/>
            </p:cNvGrpSpPr>
            <p:nvPr/>
          </p:nvGrpSpPr>
          <p:grpSpPr bwMode="auto">
            <a:xfrm rot="5400000">
              <a:off x="3513655" y="2650819"/>
              <a:ext cx="116697" cy="111946"/>
              <a:chOff x="2493" y="3072"/>
              <a:chExt cx="122" cy="131"/>
            </a:xfrm>
          </p:grpSpPr>
          <p:sp>
            <p:nvSpPr>
              <p:cNvPr id="59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98" name="Group 984"/>
            <p:cNvGrpSpPr>
              <a:grpSpLocks/>
            </p:cNvGrpSpPr>
            <p:nvPr/>
          </p:nvGrpSpPr>
          <p:grpSpPr bwMode="auto">
            <a:xfrm rot="5400000">
              <a:off x="3513655" y="2788655"/>
              <a:ext cx="116697" cy="111946"/>
              <a:chOff x="2493" y="3072"/>
              <a:chExt cx="122" cy="131"/>
            </a:xfrm>
          </p:grpSpPr>
          <p:sp>
            <p:nvSpPr>
              <p:cNvPr id="59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03" name="Group 984"/>
            <p:cNvGrpSpPr>
              <a:grpSpLocks/>
            </p:cNvGrpSpPr>
            <p:nvPr/>
          </p:nvGrpSpPr>
          <p:grpSpPr bwMode="auto">
            <a:xfrm rot="5400000">
              <a:off x="3395873" y="2512855"/>
              <a:ext cx="116697" cy="111946"/>
              <a:chOff x="2493" y="3072"/>
              <a:chExt cx="122" cy="131"/>
            </a:xfrm>
          </p:grpSpPr>
          <p:sp>
            <p:nvSpPr>
              <p:cNvPr id="60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08" name="Group 984"/>
            <p:cNvGrpSpPr>
              <a:grpSpLocks/>
            </p:cNvGrpSpPr>
            <p:nvPr/>
          </p:nvGrpSpPr>
          <p:grpSpPr bwMode="auto">
            <a:xfrm rot="5400000">
              <a:off x="3387549" y="2654936"/>
              <a:ext cx="116697" cy="111946"/>
              <a:chOff x="2493" y="3072"/>
              <a:chExt cx="122" cy="131"/>
            </a:xfrm>
          </p:grpSpPr>
          <p:sp>
            <p:nvSpPr>
              <p:cNvPr id="60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13" name="Group 984"/>
            <p:cNvGrpSpPr>
              <a:grpSpLocks/>
            </p:cNvGrpSpPr>
            <p:nvPr/>
          </p:nvGrpSpPr>
          <p:grpSpPr bwMode="auto">
            <a:xfrm rot="5400000">
              <a:off x="3387549" y="2792772"/>
              <a:ext cx="116697" cy="111946"/>
              <a:chOff x="2493" y="3072"/>
              <a:chExt cx="122" cy="131"/>
            </a:xfrm>
          </p:grpSpPr>
          <p:sp>
            <p:nvSpPr>
              <p:cNvPr id="61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18" name="Group 984"/>
            <p:cNvGrpSpPr>
              <a:grpSpLocks/>
            </p:cNvGrpSpPr>
            <p:nvPr/>
          </p:nvGrpSpPr>
          <p:grpSpPr bwMode="auto">
            <a:xfrm rot="5400000">
              <a:off x="3268059" y="2513103"/>
              <a:ext cx="116697" cy="111946"/>
              <a:chOff x="2493" y="3072"/>
              <a:chExt cx="122" cy="131"/>
            </a:xfrm>
          </p:grpSpPr>
          <p:sp>
            <p:nvSpPr>
              <p:cNvPr id="61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23" name="Group 984"/>
            <p:cNvGrpSpPr>
              <a:grpSpLocks/>
            </p:cNvGrpSpPr>
            <p:nvPr/>
          </p:nvGrpSpPr>
          <p:grpSpPr bwMode="auto">
            <a:xfrm rot="5400000">
              <a:off x="3259735" y="2655183"/>
              <a:ext cx="116697" cy="111946"/>
              <a:chOff x="2493" y="3072"/>
              <a:chExt cx="122" cy="131"/>
            </a:xfrm>
          </p:grpSpPr>
          <p:sp>
            <p:nvSpPr>
              <p:cNvPr id="62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28" name="Group 984"/>
            <p:cNvGrpSpPr>
              <a:grpSpLocks/>
            </p:cNvGrpSpPr>
            <p:nvPr/>
          </p:nvGrpSpPr>
          <p:grpSpPr bwMode="auto">
            <a:xfrm rot="5400000">
              <a:off x="3259735" y="2793019"/>
              <a:ext cx="116697" cy="111946"/>
              <a:chOff x="2493" y="3072"/>
              <a:chExt cx="122" cy="131"/>
            </a:xfrm>
          </p:grpSpPr>
          <p:sp>
            <p:nvSpPr>
              <p:cNvPr id="62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33" name="Group 984"/>
            <p:cNvGrpSpPr>
              <a:grpSpLocks/>
            </p:cNvGrpSpPr>
            <p:nvPr/>
          </p:nvGrpSpPr>
          <p:grpSpPr bwMode="auto">
            <a:xfrm rot="5400000">
              <a:off x="3123953" y="2508738"/>
              <a:ext cx="116697" cy="111946"/>
              <a:chOff x="2493" y="3072"/>
              <a:chExt cx="122" cy="131"/>
            </a:xfrm>
          </p:grpSpPr>
          <p:sp>
            <p:nvSpPr>
              <p:cNvPr id="63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38" name="Group 984"/>
            <p:cNvGrpSpPr>
              <a:grpSpLocks/>
            </p:cNvGrpSpPr>
            <p:nvPr/>
          </p:nvGrpSpPr>
          <p:grpSpPr bwMode="auto">
            <a:xfrm rot="5400000">
              <a:off x="3115629" y="2650819"/>
              <a:ext cx="116697" cy="111946"/>
              <a:chOff x="2493" y="3072"/>
              <a:chExt cx="122" cy="131"/>
            </a:xfrm>
          </p:grpSpPr>
          <p:sp>
            <p:nvSpPr>
              <p:cNvPr id="63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43" name="Group 984"/>
            <p:cNvGrpSpPr>
              <a:grpSpLocks/>
            </p:cNvGrpSpPr>
            <p:nvPr/>
          </p:nvGrpSpPr>
          <p:grpSpPr bwMode="auto">
            <a:xfrm rot="5400000">
              <a:off x="3115629" y="2788655"/>
              <a:ext cx="116697" cy="111946"/>
              <a:chOff x="2493" y="3072"/>
              <a:chExt cx="122" cy="131"/>
            </a:xfrm>
          </p:grpSpPr>
          <p:sp>
            <p:nvSpPr>
              <p:cNvPr id="64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48" name="Group 984"/>
            <p:cNvGrpSpPr>
              <a:grpSpLocks/>
            </p:cNvGrpSpPr>
            <p:nvPr/>
          </p:nvGrpSpPr>
          <p:grpSpPr bwMode="auto">
            <a:xfrm rot="5400000">
              <a:off x="3123953" y="2930126"/>
              <a:ext cx="116697" cy="111946"/>
              <a:chOff x="2493" y="3072"/>
              <a:chExt cx="122" cy="131"/>
            </a:xfrm>
          </p:grpSpPr>
          <p:sp>
            <p:nvSpPr>
              <p:cNvPr id="64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53" name="Group 984"/>
            <p:cNvGrpSpPr>
              <a:grpSpLocks/>
            </p:cNvGrpSpPr>
            <p:nvPr/>
          </p:nvGrpSpPr>
          <p:grpSpPr bwMode="auto">
            <a:xfrm rot="5400000">
              <a:off x="3115629" y="3072206"/>
              <a:ext cx="116697" cy="111946"/>
              <a:chOff x="2493" y="3072"/>
              <a:chExt cx="122" cy="131"/>
            </a:xfrm>
          </p:grpSpPr>
          <p:sp>
            <p:nvSpPr>
              <p:cNvPr id="65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58" name="Group 984"/>
            <p:cNvGrpSpPr>
              <a:grpSpLocks/>
            </p:cNvGrpSpPr>
            <p:nvPr/>
          </p:nvGrpSpPr>
          <p:grpSpPr bwMode="auto">
            <a:xfrm rot="5400000">
              <a:off x="3115629" y="3210042"/>
              <a:ext cx="116697" cy="111946"/>
              <a:chOff x="2493" y="3072"/>
              <a:chExt cx="122" cy="131"/>
            </a:xfrm>
          </p:grpSpPr>
          <p:sp>
            <p:nvSpPr>
              <p:cNvPr id="65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73" name="Group 984"/>
            <p:cNvGrpSpPr>
              <a:grpSpLocks/>
            </p:cNvGrpSpPr>
            <p:nvPr/>
          </p:nvGrpSpPr>
          <p:grpSpPr bwMode="auto">
            <a:xfrm rot="5400000">
              <a:off x="2996692" y="2504071"/>
              <a:ext cx="116697" cy="111946"/>
              <a:chOff x="2493" y="3072"/>
              <a:chExt cx="122" cy="131"/>
            </a:xfrm>
          </p:grpSpPr>
          <p:sp>
            <p:nvSpPr>
              <p:cNvPr id="67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78" name="Group 984"/>
            <p:cNvGrpSpPr>
              <a:grpSpLocks/>
            </p:cNvGrpSpPr>
            <p:nvPr/>
          </p:nvGrpSpPr>
          <p:grpSpPr bwMode="auto">
            <a:xfrm rot="5400000">
              <a:off x="2988369" y="2646151"/>
              <a:ext cx="116697" cy="111946"/>
              <a:chOff x="2493" y="3072"/>
              <a:chExt cx="122" cy="131"/>
            </a:xfrm>
          </p:grpSpPr>
          <p:sp>
            <p:nvSpPr>
              <p:cNvPr id="67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83" name="Group 984"/>
            <p:cNvGrpSpPr>
              <a:grpSpLocks/>
            </p:cNvGrpSpPr>
            <p:nvPr/>
          </p:nvGrpSpPr>
          <p:grpSpPr bwMode="auto">
            <a:xfrm rot="5400000">
              <a:off x="2988369" y="2783987"/>
              <a:ext cx="116697" cy="111946"/>
              <a:chOff x="2493" y="3072"/>
              <a:chExt cx="122" cy="131"/>
            </a:xfrm>
          </p:grpSpPr>
          <p:sp>
            <p:nvSpPr>
              <p:cNvPr id="68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88" name="Group 984"/>
            <p:cNvGrpSpPr>
              <a:grpSpLocks/>
            </p:cNvGrpSpPr>
            <p:nvPr/>
          </p:nvGrpSpPr>
          <p:grpSpPr bwMode="auto">
            <a:xfrm rot="5400000">
              <a:off x="2996692" y="2925458"/>
              <a:ext cx="116697" cy="111946"/>
              <a:chOff x="2493" y="3072"/>
              <a:chExt cx="122" cy="131"/>
            </a:xfrm>
          </p:grpSpPr>
          <p:sp>
            <p:nvSpPr>
              <p:cNvPr id="68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93" name="Group 984"/>
            <p:cNvGrpSpPr>
              <a:grpSpLocks/>
            </p:cNvGrpSpPr>
            <p:nvPr/>
          </p:nvGrpSpPr>
          <p:grpSpPr bwMode="auto">
            <a:xfrm rot="5400000">
              <a:off x="2988369" y="3067539"/>
              <a:ext cx="116697" cy="111946"/>
              <a:chOff x="2493" y="3072"/>
              <a:chExt cx="122" cy="131"/>
            </a:xfrm>
          </p:grpSpPr>
          <p:sp>
            <p:nvSpPr>
              <p:cNvPr id="69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98" name="Group 984"/>
            <p:cNvGrpSpPr>
              <a:grpSpLocks/>
            </p:cNvGrpSpPr>
            <p:nvPr/>
          </p:nvGrpSpPr>
          <p:grpSpPr bwMode="auto">
            <a:xfrm rot="5400000">
              <a:off x="2988369" y="3205375"/>
              <a:ext cx="116697" cy="111946"/>
              <a:chOff x="2493" y="3072"/>
              <a:chExt cx="122" cy="131"/>
            </a:xfrm>
          </p:grpSpPr>
          <p:sp>
            <p:nvSpPr>
              <p:cNvPr id="69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13" name="Group 984"/>
            <p:cNvGrpSpPr>
              <a:grpSpLocks/>
            </p:cNvGrpSpPr>
            <p:nvPr/>
          </p:nvGrpSpPr>
          <p:grpSpPr bwMode="auto">
            <a:xfrm rot="5400000">
              <a:off x="2853518" y="2504071"/>
              <a:ext cx="116697" cy="111946"/>
              <a:chOff x="2493" y="3072"/>
              <a:chExt cx="122" cy="131"/>
            </a:xfrm>
          </p:grpSpPr>
          <p:sp>
            <p:nvSpPr>
              <p:cNvPr id="71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18" name="Group 984"/>
            <p:cNvGrpSpPr>
              <a:grpSpLocks/>
            </p:cNvGrpSpPr>
            <p:nvPr/>
          </p:nvGrpSpPr>
          <p:grpSpPr bwMode="auto">
            <a:xfrm rot="5400000">
              <a:off x="2845194" y="2646151"/>
              <a:ext cx="116697" cy="111946"/>
              <a:chOff x="2493" y="3072"/>
              <a:chExt cx="122" cy="131"/>
            </a:xfrm>
          </p:grpSpPr>
          <p:sp>
            <p:nvSpPr>
              <p:cNvPr id="71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23" name="Group 984"/>
            <p:cNvGrpSpPr>
              <a:grpSpLocks/>
            </p:cNvGrpSpPr>
            <p:nvPr/>
          </p:nvGrpSpPr>
          <p:grpSpPr bwMode="auto">
            <a:xfrm rot="5400000">
              <a:off x="2845194" y="2783987"/>
              <a:ext cx="116697" cy="111946"/>
              <a:chOff x="2493" y="3072"/>
              <a:chExt cx="122" cy="131"/>
            </a:xfrm>
          </p:grpSpPr>
          <p:sp>
            <p:nvSpPr>
              <p:cNvPr id="72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28" name="Group 984"/>
            <p:cNvGrpSpPr>
              <a:grpSpLocks/>
            </p:cNvGrpSpPr>
            <p:nvPr/>
          </p:nvGrpSpPr>
          <p:grpSpPr bwMode="auto">
            <a:xfrm rot="5400000">
              <a:off x="2853518" y="2925458"/>
              <a:ext cx="116697" cy="111946"/>
              <a:chOff x="2493" y="3072"/>
              <a:chExt cx="122" cy="131"/>
            </a:xfrm>
          </p:grpSpPr>
          <p:sp>
            <p:nvSpPr>
              <p:cNvPr id="72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33" name="Group 984"/>
            <p:cNvGrpSpPr>
              <a:grpSpLocks/>
            </p:cNvGrpSpPr>
            <p:nvPr/>
          </p:nvGrpSpPr>
          <p:grpSpPr bwMode="auto">
            <a:xfrm rot="5400000">
              <a:off x="2845194" y="3067539"/>
              <a:ext cx="116697" cy="111946"/>
              <a:chOff x="2493" y="3072"/>
              <a:chExt cx="122" cy="131"/>
            </a:xfrm>
          </p:grpSpPr>
          <p:sp>
            <p:nvSpPr>
              <p:cNvPr id="73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38" name="Group 984"/>
            <p:cNvGrpSpPr>
              <a:grpSpLocks/>
            </p:cNvGrpSpPr>
            <p:nvPr/>
          </p:nvGrpSpPr>
          <p:grpSpPr bwMode="auto">
            <a:xfrm rot="5400000">
              <a:off x="2845194" y="3205375"/>
              <a:ext cx="116697" cy="111946"/>
              <a:chOff x="2493" y="3072"/>
              <a:chExt cx="122" cy="131"/>
            </a:xfrm>
          </p:grpSpPr>
          <p:sp>
            <p:nvSpPr>
              <p:cNvPr id="73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53" name="Group 984"/>
            <p:cNvGrpSpPr>
              <a:grpSpLocks/>
            </p:cNvGrpSpPr>
            <p:nvPr/>
          </p:nvGrpSpPr>
          <p:grpSpPr bwMode="auto">
            <a:xfrm rot="5400000">
              <a:off x="2730287" y="2500819"/>
              <a:ext cx="116697" cy="111946"/>
              <a:chOff x="2493" y="3072"/>
              <a:chExt cx="122" cy="131"/>
            </a:xfrm>
          </p:grpSpPr>
          <p:sp>
            <p:nvSpPr>
              <p:cNvPr id="75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58" name="Group 984"/>
            <p:cNvGrpSpPr>
              <a:grpSpLocks/>
            </p:cNvGrpSpPr>
            <p:nvPr/>
          </p:nvGrpSpPr>
          <p:grpSpPr bwMode="auto">
            <a:xfrm rot="5400000">
              <a:off x="2721963" y="2642900"/>
              <a:ext cx="116697" cy="111946"/>
              <a:chOff x="2493" y="3072"/>
              <a:chExt cx="122" cy="131"/>
            </a:xfrm>
          </p:grpSpPr>
          <p:sp>
            <p:nvSpPr>
              <p:cNvPr id="75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63" name="Group 984"/>
            <p:cNvGrpSpPr>
              <a:grpSpLocks/>
            </p:cNvGrpSpPr>
            <p:nvPr/>
          </p:nvGrpSpPr>
          <p:grpSpPr bwMode="auto">
            <a:xfrm rot="5400000">
              <a:off x="2721963" y="2780735"/>
              <a:ext cx="116697" cy="111946"/>
              <a:chOff x="2493" y="3072"/>
              <a:chExt cx="122" cy="131"/>
            </a:xfrm>
          </p:grpSpPr>
          <p:sp>
            <p:nvSpPr>
              <p:cNvPr id="76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68" name="Group 984"/>
            <p:cNvGrpSpPr>
              <a:grpSpLocks/>
            </p:cNvGrpSpPr>
            <p:nvPr/>
          </p:nvGrpSpPr>
          <p:grpSpPr bwMode="auto">
            <a:xfrm rot="5400000">
              <a:off x="2730287" y="2922206"/>
              <a:ext cx="116697" cy="111946"/>
              <a:chOff x="2493" y="3072"/>
              <a:chExt cx="122" cy="131"/>
            </a:xfrm>
          </p:grpSpPr>
          <p:sp>
            <p:nvSpPr>
              <p:cNvPr id="76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73" name="Group 984"/>
            <p:cNvGrpSpPr>
              <a:grpSpLocks/>
            </p:cNvGrpSpPr>
            <p:nvPr/>
          </p:nvGrpSpPr>
          <p:grpSpPr bwMode="auto">
            <a:xfrm rot="5400000">
              <a:off x="2721963" y="3064287"/>
              <a:ext cx="116697" cy="111946"/>
              <a:chOff x="2493" y="3072"/>
              <a:chExt cx="122" cy="131"/>
            </a:xfrm>
          </p:grpSpPr>
          <p:sp>
            <p:nvSpPr>
              <p:cNvPr id="77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78" name="Group 984"/>
            <p:cNvGrpSpPr>
              <a:grpSpLocks/>
            </p:cNvGrpSpPr>
            <p:nvPr/>
          </p:nvGrpSpPr>
          <p:grpSpPr bwMode="auto">
            <a:xfrm rot="5400000">
              <a:off x="2721963" y="3202123"/>
              <a:ext cx="116697" cy="111946"/>
              <a:chOff x="2493" y="3072"/>
              <a:chExt cx="122" cy="131"/>
            </a:xfrm>
          </p:grpSpPr>
          <p:sp>
            <p:nvSpPr>
              <p:cNvPr id="77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93" name="Group 984"/>
            <p:cNvGrpSpPr>
              <a:grpSpLocks/>
            </p:cNvGrpSpPr>
            <p:nvPr/>
          </p:nvGrpSpPr>
          <p:grpSpPr bwMode="auto">
            <a:xfrm rot="5400000">
              <a:off x="2607454" y="2508854"/>
              <a:ext cx="116697" cy="111946"/>
              <a:chOff x="2493" y="3072"/>
              <a:chExt cx="122" cy="131"/>
            </a:xfrm>
          </p:grpSpPr>
          <p:sp>
            <p:nvSpPr>
              <p:cNvPr id="79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98" name="Group 984"/>
            <p:cNvGrpSpPr>
              <a:grpSpLocks/>
            </p:cNvGrpSpPr>
            <p:nvPr/>
          </p:nvGrpSpPr>
          <p:grpSpPr bwMode="auto">
            <a:xfrm rot="5400000">
              <a:off x="2599130" y="2650934"/>
              <a:ext cx="116697" cy="111946"/>
              <a:chOff x="2493" y="3072"/>
              <a:chExt cx="122" cy="131"/>
            </a:xfrm>
          </p:grpSpPr>
          <p:sp>
            <p:nvSpPr>
              <p:cNvPr id="79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03" name="Group 984"/>
            <p:cNvGrpSpPr>
              <a:grpSpLocks/>
            </p:cNvGrpSpPr>
            <p:nvPr/>
          </p:nvGrpSpPr>
          <p:grpSpPr bwMode="auto">
            <a:xfrm rot="5400000">
              <a:off x="2599130" y="2788770"/>
              <a:ext cx="116697" cy="111946"/>
              <a:chOff x="2493" y="3072"/>
              <a:chExt cx="122" cy="131"/>
            </a:xfrm>
          </p:grpSpPr>
          <p:sp>
            <p:nvSpPr>
              <p:cNvPr id="80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08" name="Group 984"/>
            <p:cNvGrpSpPr>
              <a:grpSpLocks/>
            </p:cNvGrpSpPr>
            <p:nvPr/>
          </p:nvGrpSpPr>
          <p:grpSpPr bwMode="auto">
            <a:xfrm rot="5400000">
              <a:off x="2607454" y="2930241"/>
              <a:ext cx="116697" cy="111946"/>
              <a:chOff x="2493" y="3072"/>
              <a:chExt cx="122" cy="131"/>
            </a:xfrm>
          </p:grpSpPr>
          <p:sp>
            <p:nvSpPr>
              <p:cNvPr id="80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13" name="Group 984"/>
            <p:cNvGrpSpPr>
              <a:grpSpLocks/>
            </p:cNvGrpSpPr>
            <p:nvPr/>
          </p:nvGrpSpPr>
          <p:grpSpPr bwMode="auto">
            <a:xfrm rot="5400000">
              <a:off x="2599130" y="3072322"/>
              <a:ext cx="116697" cy="111946"/>
              <a:chOff x="2493" y="3072"/>
              <a:chExt cx="122" cy="131"/>
            </a:xfrm>
          </p:grpSpPr>
          <p:sp>
            <p:nvSpPr>
              <p:cNvPr id="81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18" name="Group 984"/>
            <p:cNvGrpSpPr>
              <a:grpSpLocks/>
            </p:cNvGrpSpPr>
            <p:nvPr/>
          </p:nvGrpSpPr>
          <p:grpSpPr bwMode="auto">
            <a:xfrm rot="5400000">
              <a:off x="2599130" y="3210158"/>
              <a:ext cx="116697" cy="111946"/>
              <a:chOff x="2493" y="3072"/>
              <a:chExt cx="122" cy="131"/>
            </a:xfrm>
          </p:grpSpPr>
          <p:sp>
            <p:nvSpPr>
              <p:cNvPr id="81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33" name="Group 984"/>
            <p:cNvGrpSpPr>
              <a:grpSpLocks/>
            </p:cNvGrpSpPr>
            <p:nvPr/>
          </p:nvGrpSpPr>
          <p:grpSpPr bwMode="auto">
            <a:xfrm rot="5400000">
              <a:off x="2464816" y="2510268"/>
              <a:ext cx="116697" cy="111946"/>
              <a:chOff x="2493" y="3072"/>
              <a:chExt cx="122" cy="131"/>
            </a:xfrm>
          </p:grpSpPr>
          <p:sp>
            <p:nvSpPr>
              <p:cNvPr id="83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38" name="Group 984"/>
            <p:cNvGrpSpPr>
              <a:grpSpLocks/>
            </p:cNvGrpSpPr>
            <p:nvPr/>
          </p:nvGrpSpPr>
          <p:grpSpPr bwMode="auto">
            <a:xfrm rot="5400000">
              <a:off x="2456493" y="2652349"/>
              <a:ext cx="116697" cy="111946"/>
              <a:chOff x="2493" y="3072"/>
              <a:chExt cx="122" cy="131"/>
            </a:xfrm>
          </p:grpSpPr>
          <p:sp>
            <p:nvSpPr>
              <p:cNvPr id="83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43" name="Group 984"/>
            <p:cNvGrpSpPr>
              <a:grpSpLocks/>
            </p:cNvGrpSpPr>
            <p:nvPr/>
          </p:nvGrpSpPr>
          <p:grpSpPr bwMode="auto">
            <a:xfrm rot="5400000">
              <a:off x="2456493" y="2790184"/>
              <a:ext cx="116697" cy="111946"/>
              <a:chOff x="2493" y="3072"/>
              <a:chExt cx="122" cy="131"/>
            </a:xfrm>
          </p:grpSpPr>
          <p:sp>
            <p:nvSpPr>
              <p:cNvPr id="84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48" name="Group 984"/>
            <p:cNvGrpSpPr>
              <a:grpSpLocks/>
            </p:cNvGrpSpPr>
            <p:nvPr/>
          </p:nvGrpSpPr>
          <p:grpSpPr bwMode="auto">
            <a:xfrm rot="5400000">
              <a:off x="2464816" y="2931655"/>
              <a:ext cx="116697" cy="111946"/>
              <a:chOff x="2493" y="3072"/>
              <a:chExt cx="122" cy="131"/>
            </a:xfrm>
          </p:grpSpPr>
          <p:sp>
            <p:nvSpPr>
              <p:cNvPr id="84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53" name="Group 984"/>
            <p:cNvGrpSpPr>
              <a:grpSpLocks/>
            </p:cNvGrpSpPr>
            <p:nvPr/>
          </p:nvGrpSpPr>
          <p:grpSpPr bwMode="auto">
            <a:xfrm rot="5400000">
              <a:off x="2456493" y="3073736"/>
              <a:ext cx="116697" cy="111946"/>
              <a:chOff x="2493" y="3072"/>
              <a:chExt cx="122" cy="131"/>
            </a:xfrm>
          </p:grpSpPr>
          <p:sp>
            <p:nvSpPr>
              <p:cNvPr id="85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58" name="Group 984"/>
            <p:cNvGrpSpPr>
              <a:grpSpLocks/>
            </p:cNvGrpSpPr>
            <p:nvPr/>
          </p:nvGrpSpPr>
          <p:grpSpPr bwMode="auto">
            <a:xfrm rot="5400000">
              <a:off x="2456493" y="3211572"/>
              <a:ext cx="116697" cy="111946"/>
              <a:chOff x="2493" y="3072"/>
              <a:chExt cx="122" cy="131"/>
            </a:xfrm>
          </p:grpSpPr>
          <p:sp>
            <p:nvSpPr>
              <p:cNvPr id="85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73" name="Group 984"/>
            <p:cNvGrpSpPr>
              <a:grpSpLocks/>
            </p:cNvGrpSpPr>
            <p:nvPr/>
          </p:nvGrpSpPr>
          <p:grpSpPr bwMode="auto">
            <a:xfrm rot="5400000">
              <a:off x="2333321" y="2505525"/>
              <a:ext cx="116697" cy="111946"/>
              <a:chOff x="2493" y="3072"/>
              <a:chExt cx="122" cy="131"/>
            </a:xfrm>
          </p:grpSpPr>
          <p:sp>
            <p:nvSpPr>
              <p:cNvPr id="87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78" name="Group 984"/>
            <p:cNvGrpSpPr>
              <a:grpSpLocks/>
            </p:cNvGrpSpPr>
            <p:nvPr/>
          </p:nvGrpSpPr>
          <p:grpSpPr bwMode="auto">
            <a:xfrm rot="5400000">
              <a:off x="2324998" y="2647606"/>
              <a:ext cx="116697" cy="111946"/>
              <a:chOff x="2493" y="3072"/>
              <a:chExt cx="122" cy="131"/>
            </a:xfrm>
          </p:grpSpPr>
          <p:sp>
            <p:nvSpPr>
              <p:cNvPr id="87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83" name="Group 984"/>
            <p:cNvGrpSpPr>
              <a:grpSpLocks/>
            </p:cNvGrpSpPr>
            <p:nvPr/>
          </p:nvGrpSpPr>
          <p:grpSpPr bwMode="auto">
            <a:xfrm rot="5400000">
              <a:off x="2324998" y="2785442"/>
              <a:ext cx="116697" cy="111946"/>
              <a:chOff x="2493" y="3072"/>
              <a:chExt cx="122" cy="131"/>
            </a:xfrm>
          </p:grpSpPr>
          <p:sp>
            <p:nvSpPr>
              <p:cNvPr id="88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88" name="Group 984"/>
            <p:cNvGrpSpPr>
              <a:grpSpLocks/>
            </p:cNvGrpSpPr>
            <p:nvPr/>
          </p:nvGrpSpPr>
          <p:grpSpPr bwMode="auto">
            <a:xfrm rot="5400000">
              <a:off x="2333321" y="2926912"/>
              <a:ext cx="116697" cy="111946"/>
              <a:chOff x="2493" y="3072"/>
              <a:chExt cx="122" cy="131"/>
            </a:xfrm>
          </p:grpSpPr>
          <p:sp>
            <p:nvSpPr>
              <p:cNvPr id="88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93" name="Group 984"/>
            <p:cNvGrpSpPr>
              <a:grpSpLocks/>
            </p:cNvGrpSpPr>
            <p:nvPr/>
          </p:nvGrpSpPr>
          <p:grpSpPr bwMode="auto">
            <a:xfrm rot="5400000">
              <a:off x="2324998" y="3068993"/>
              <a:ext cx="116697" cy="111946"/>
              <a:chOff x="2493" y="3072"/>
              <a:chExt cx="122" cy="131"/>
            </a:xfrm>
          </p:grpSpPr>
          <p:sp>
            <p:nvSpPr>
              <p:cNvPr id="894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5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6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7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98" name="Group 984"/>
            <p:cNvGrpSpPr>
              <a:grpSpLocks/>
            </p:cNvGrpSpPr>
            <p:nvPr/>
          </p:nvGrpSpPr>
          <p:grpSpPr bwMode="auto">
            <a:xfrm rot="5400000">
              <a:off x="2324998" y="3206829"/>
              <a:ext cx="116697" cy="111946"/>
              <a:chOff x="2493" y="3072"/>
              <a:chExt cx="122" cy="131"/>
            </a:xfrm>
          </p:grpSpPr>
          <p:sp>
            <p:nvSpPr>
              <p:cNvPr id="899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0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1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2717228" y="3806442"/>
              <a:ext cx="720426" cy="437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MIC</a:t>
              </a:r>
              <a:endParaRPr lang="fr-FR" dirty="0"/>
            </a:p>
          </p:txBody>
        </p:sp>
        <p:grpSp>
          <p:nvGrpSpPr>
            <p:cNvPr id="1195" name="Group 984"/>
            <p:cNvGrpSpPr>
              <a:grpSpLocks/>
            </p:cNvGrpSpPr>
            <p:nvPr/>
          </p:nvGrpSpPr>
          <p:grpSpPr bwMode="auto">
            <a:xfrm rot="5400000">
              <a:off x="3123249" y="3354822"/>
              <a:ext cx="116697" cy="111946"/>
              <a:chOff x="2493" y="3072"/>
              <a:chExt cx="122" cy="131"/>
            </a:xfrm>
          </p:grpSpPr>
          <p:sp>
            <p:nvSpPr>
              <p:cNvPr id="119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00" name="Group 984"/>
            <p:cNvGrpSpPr>
              <a:grpSpLocks/>
            </p:cNvGrpSpPr>
            <p:nvPr/>
          </p:nvGrpSpPr>
          <p:grpSpPr bwMode="auto">
            <a:xfrm rot="5400000">
              <a:off x="2995989" y="3350155"/>
              <a:ext cx="116697" cy="111946"/>
              <a:chOff x="2493" y="3072"/>
              <a:chExt cx="122" cy="131"/>
            </a:xfrm>
          </p:grpSpPr>
          <p:sp>
            <p:nvSpPr>
              <p:cNvPr id="1201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2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3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4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05" name="Group 984"/>
            <p:cNvGrpSpPr>
              <a:grpSpLocks/>
            </p:cNvGrpSpPr>
            <p:nvPr/>
          </p:nvGrpSpPr>
          <p:grpSpPr bwMode="auto">
            <a:xfrm rot="5400000">
              <a:off x="2852814" y="3350155"/>
              <a:ext cx="116697" cy="111946"/>
              <a:chOff x="2493" y="3072"/>
              <a:chExt cx="122" cy="131"/>
            </a:xfrm>
          </p:grpSpPr>
          <p:sp>
            <p:nvSpPr>
              <p:cNvPr id="120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10" name="Group 984"/>
            <p:cNvGrpSpPr>
              <a:grpSpLocks/>
            </p:cNvGrpSpPr>
            <p:nvPr/>
          </p:nvGrpSpPr>
          <p:grpSpPr bwMode="auto">
            <a:xfrm rot="5400000">
              <a:off x="2729583" y="3346903"/>
              <a:ext cx="116697" cy="111946"/>
              <a:chOff x="2493" y="3072"/>
              <a:chExt cx="122" cy="131"/>
            </a:xfrm>
          </p:grpSpPr>
          <p:sp>
            <p:nvSpPr>
              <p:cNvPr id="1211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2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3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4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15" name="Group 984"/>
            <p:cNvGrpSpPr>
              <a:grpSpLocks/>
            </p:cNvGrpSpPr>
            <p:nvPr/>
          </p:nvGrpSpPr>
          <p:grpSpPr bwMode="auto">
            <a:xfrm rot="5400000">
              <a:off x="2599130" y="3347318"/>
              <a:ext cx="116697" cy="111946"/>
              <a:chOff x="2493" y="3072"/>
              <a:chExt cx="122" cy="131"/>
            </a:xfrm>
          </p:grpSpPr>
          <p:sp>
            <p:nvSpPr>
              <p:cNvPr id="121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20" name="Group 984"/>
            <p:cNvGrpSpPr>
              <a:grpSpLocks/>
            </p:cNvGrpSpPr>
            <p:nvPr/>
          </p:nvGrpSpPr>
          <p:grpSpPr bwMode="auto">
            <a:xfrm rot="5400000">
              <a:off x="2464113" y="3356352"/>
              <a:ext cx="116697" cy="111946"/>
              <a:chOff x="2493" y="3072"/>
              <a:chExt cx="122" cy="131"/>
            </a:xfrm>
          </p:grpSpPr>
          <p:sp>
            <p:nvSpPr>
              <p:cNvPr id="1221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2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3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4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25" name="Group 984"/>
            <p:cNvGrpSpPr>
              <a:grpSpLocks/>
            </p:cNvGrpSpPr>
            <p:nvPr/>
          </p:nvGrpSpPr>
          <p:grpSpPr bwMode="auto">
            <a:xfrm rot="5400000">
              <a:off x="2332618" y="3351609"/>
              <a:ext cx="116697" cy="111946"/>
              <a:chOff x="2493" y="3072"/>
              <a:chExt cx="122" cy="131"/>
            </a:xfrm>
          </p:grpSpPr>
          <p:sp>
            <p:nvSpPr>
              <p:cNvPr id="122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30" name="Group 984"/>
            <p:cNvGrpSpPr>
              <a:grpSpLocks/>
            </p:cNvGrpSpPr>
            <p:nvPr/>
          </p:nvGrpSpPr>
          <p:grpSpPr bwMode="auto">
            <a:xfrm rot="5400000">
              <a:off x="3666758" y="2523978"/>
              <a:ext cx="116697" cy="111946"/>
              <a:chOff x="2493" y="3072"/>
              <a:chExt cx="122" cy="131"/>
            </a:xfrm>
          </p:grpSpPr>
          <p:sp>
            <p:nvSpPr>
              <p:cNvPr id="1231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2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3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4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35" name="Group 984"/>
            <p:cNvGrpSpPr>
              <a:grpSpLocks/>
            </p:cNvGrpSpPr>
            <p:nvPr/>
          </p:nvGrpSpPr>
          <p:grpSpPr bwMode="auto">
            <a:xfrm rot="5400000">
              <a:off x="3658435" y="2666059"/>
              <a:ext cx="116697" cy="111946"/>
              <a:chOff x="2493" y="3072"/>
              <a:chExt cx="122" cy="131"/>
            </a:xfrm>
          </p:grpSpPr>
          <p:sp>
            <p:nvSpPr>
              <p:cNvPr id="123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40" name="Group 984"/>
            <p:cNvGrpSpPr>
              <a:grpSpLocks/>
            </p:cNvGrpSpPr>
            <p:nvPr/>
          </p:nvGrpSpPr>
          <p:grpSpPr bwMode="auto">
            <a:xfrm rot="5400000">
              <a:off x="3658435" y="2803895"/>
              <a:ext cx="116697" cy="111946"/>
              <a:chOff x="2493" y="3072"/>
              <a:chExt cx="122" cy="131"/>
            </a:xfrm>
          </p:grpSpPr>
          <p:sp>
            <p:nvSpPr>
              <p:cNvPr id="1241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2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3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4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45" name="Group 984"/>
            <p:cNvGrpSpPr>
              <a:grpSpLocks/>
            </p:cNvGrpSpPr>
            <p:nvPr/>
          </p:nvGrpSpPr>
          <p:grpSpPr bwMode="auto">
            <a:xfrm rot="5400000">
              <a:off x="3123249" y="3476742"/>
              <a:ext cx="116697" cy="111946"/>
              <a:chOff x="2493" y="3072"/>
              <a:chExt cx="122" cy="131"/>
            </a:xfrm>
          </p:grpSpPr>
          <p:sp>
            <p:nvSpPr>
              <p:cNvPr id="124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50" name="Group 984"/>
            <p:cNvGrpSpPr>
              <a:grpSpLocks/>
            </p:cNvGrpSpPr>
            <p:nvPr/>
          </p:nvGrpSpPr>
          <p:grpSpPr bwMode="auto">
            <a:xfrm rot="5400000">
              <a:off x="2995989" y="3472075"/>
              <a:ext cx="116697" cy="111946"/>
              <a:chOff x="2493" y="3072"/>
              <a:chExt cx="122" cy="131"/>
            </a:xfrm>
          </p:grpSpPr>
          <p:sp>
            <p:nvSpPr>
              <p:cNvPr id="1251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2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3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4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55" name="Group 984"/>
            <p:cNvGrpSpPr>
              <a:grpSpLocks/>
            </p:cNvGrpSpPr>
            <p:nvPr/>
          </p:nvGrpSpPr>
          <p:grpSpPr bwMode="auto">
            <a:xfrm rot="5400000">
              <a:off x="2852814" y="3472075"/>
              <a:ext cx="116697" cy="111946"/>
              <a:chOff x="2493" y="3072"/>
              <a:chExt cx="122" cy="131"/>
            </a:xfrm>
          </p:grpSpPr>
          <p:sp>
            <p:nvSpPr>
              <p:cNvPr id="125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60" name="Group 984"/>
            <p:cNvGrpSpPr>
              <a:grpSpLocks/>
            </p:cNvGrpSpPr>
            <p:nvPr/>
          </p:nvGrpSpPr>
          <p:grpSpPr bwMode="auto">
            <a:xfrm rot="5400000">
              <a:off x="2729583" y="3468823"/>
              <a:ext cx="116697" cy="111946"/>
              <a:chOff x="2493" y="3072"/>
              <a:chExt cx="122" cy="131"/>
            </a:xfrm>
          </p:grpSpPr>
          <p:sp>
            <p:nvSpPr>
              <p:cNvPr id="1261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2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3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4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65" name="Group 984"/>
            <p:cNvGrpSpPr>
              <a:grpSpLocks/>
            </p:cNvGrpSpPr>
            <p:nvPr/>
          </p:nvGrpSpPr>
          <p:grpSpPr bwMode="auto">
            <a:xfrm rot="5400000">
              <a:off x="2599130" y="3469238"/>
              <a:ext cx="116697" cy="111946"/>
              <a:chOff x="2493" y="3072"/>
              <a:chExt cx="122" cy="131"/>
            </a:xfrm>
          </p:grpSpPr>
          <p:sp>
            <p:nvSpPr>
              <p:cNvPr id="126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70" name="Group 984"/>
            <p:cNvGrpSpPr>
              <a:grpSpLocks/>
            </p:cNvGrpSpPr>
            <p:nvPr/>
          </p:nvGrpSpPr>
          <p:grpSpPr bwMode="auto">
            <a:xfrm rot="5400000">
              <a:off x="2464113" y="3478272"/>
              <a:ext cx="116697" cy="111946"/>
              <a:chOff x="2493" y="3072"/>
              <a:chExt cx="122" cy="131"/>
            </a:xfrm>
          </p:grpSpPr>
          <p:sp>
            <p:nvSpPr>
              <p:cNvPr id="1271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3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4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75" name="Group 984"/>
            <p:cNvGrpSpPr>
              <a:grpSpLocks/>
            </p:cNvGrpSpPr>
            <p:nvPr/>
          </p:nvGrpSpPr>
          <p:grpSpPr bwMode="auto">
            <a:xfrm rot="5400000">
              <a:off x="2332618" y="3473529"/>
              <a:ext cx="116697" cy="111946"/>
              <a:chOff x="2493" y="3072"/>
              <a:chExt cx="122" cy="131"/>
            </a:xfrm>
          </p:grpSpPr>
          <p:sp>
            <p:nvSpPr>
              <p:cNvPr id="1276" name="Oval 985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7" name="Freeform 986"/>
              <p:cNvSpPr>
                <a:spLocks/>
              </p:cNvSpPr>
              <p:nvPr/>
            </p:nvSpPr>
            <p:spPr bwMode="auto">
              <a:xfrm>
                <a:off x="2493" y="3072"/>
                <a:ext cx="122" cy="110"/>
              </a:xfrm>
              <a:custGeom>
                <a:avLst/>
                <a:gdLst>
                  <a:gd name="T0" fmla="*/ 7 w 49"/>
                  <a:gd name="T1" fmla="*/ 38 h 41"/>
                  <a:gd name="T2" fmla="*/ 31 w 49"/>
                  <a:gd name="T3" fmla="*/ 14 h 41"/>
                  <a:gd name="T4" fmla="*/ 49 w 49"/>
                  <a:gd name="T5" fmla="*/ 21 h 41"/>
                  <a:gd name="T6" fmla="*/ 25 w 49"/>
                  <a:gd name="T7" fmla="*/ 0 h 41"/>
                  <a:gd name="T8" fmla="*/ 0 w 49"/>
                  <a:gd name="T9" fmla="*/ 25 h 41"/>
                  <a:gd name="T10" fmla="*/ 7 w 49"/>
                  <a:gd name="T11" fmla="*/ 41 h 41"/>
                  <a:gd name="T12" fmla="*/ 7 w 49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7" y="38"/>
                    </a:moveTo>
                    <a:cubicBezTo>
                      <a:pt x="7" y="24"/>
                      <a:pt x="18" y="14"/>
                      <a:pt x="31" y="14"/>
                    </a:cubicBezTo>
                    <a:cubicBezTo>
                      <a:pt x="38" y="14"/>
                      <a:pt x="44" y="17"/>
                      <a:pt x="49" y="21"/>
                    </a:cubicBezTo>
                    <a:cubicBezTo>
                      <a:pt x="47" y="9"/>
                      <a:pt x="37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7" y="40"/>
                      <a:pt x="7" y="39"/>
                      <a:pt x="7" y="38"/>
                    </a:cubicBez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8" name="Freeform 987"/>
              <p:cNvSpPr>
                <a:spLocks/>
              </p:cNvSpPr>
              <p:nvPr/>
            </p:nvSpPr>
            <p:spPr bwMode="auto">
              <a:xfrm>
                <a:off x="2493" y="3072"/>
                <a:ext cx="115" cy="112"/>
              </a:xfrm>
              <a:custGeom>
                <a:avLst/>
                <a:gdLst>
                  <a:gd name="T0" fmla="*/ 5 w 46"/>
                  <a:gd name="T1" fmla="*/ 31 h 42"/>
                  <a:gd name="T2" fmla="*/ 29 w 46"/>
                  <a:gd name="T3" fmla="*/ 6 h 42"/>
                  <a:gd name="T4" fmla="*/ 46 w 46"/>
                  <a:gd name="T5" fmla="*/ 13 h 42"/>
                  <a:gd name="T6" fmla="*/ 25 w 46"/>
                  <a:gd name="T7" fmla="*/ 0 h 42"/>
                  <a:gd name="T8" fmla="*/ 0 w 46"/>
                  <a:gd name="T9" fmla="*/ 25 h 42"/>
                  <a:gd name="T10" fmla="*/ 8 w 46"/>
                  <a:gd name="T11" fmla="*/ 42 h 42"/>
                  <a:gd name="T12" fmla="*/ 5 w 46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5" y="31"/>
                    </a:moveTo>
                    <a:cubicBezTo>
                      <a:pt x="5" y="17"/>
                      <a:pt x="16" y="6"/>
                      <a:pt x="29" y="6"/>
                    </a:cubicBezTo>
                    <a:cubicBezTo>
                      <a:pt x="36" y="6"/>
                      <a:pt x="42" y="9"/>
                      <a:pt x="46" y="13"/>
                    </a:cubicBezTo>
                    <a:cubicBezTo>
                      <a:pt x="42" y="5"/>
                      <a:pt x="34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2"/>
                      <a:pt x="3" y="38"/>
                      <a:pt x="8" y="42"/>
                    </a:cubicBezTo>
                    <a:cubicBezTo>
                      <a:pt x="6" y="39"/>
                      <a:pt x="5" y="35"/>
                      <a:pt x="5" y="31"/>
                    </a:cubicBez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9" name="Oval 988"/>
              <p:cNvSpPr>
                <a:spLocks noChangeArrowheads="1"/>
              </p:cNvSpPr>
              <p:nvPr/>
            </p:nvSpPr>
            <p:spPr bwMode="auto">
              <a:xfrm>
                <a:off x="2493" y="3072"/>
                <a:ext cx="122" cy="131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i="1" dirty="0" smtClean="0"/>
              <a:t>vs</a:t>
            </a:r>
            <a:r>
              <a:rPr lang="fr-FR" dirty="0" smtClean="0"/>
              <a:t>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endParaRPr lang="fr-FR" dirty="0"/>
          </a:p>
        </p:txBody>
      </p:sp>
      <p:grpSp>
        <p:nvGrpSpPr>
          <p:cNvPr id="1188" name="Groupe 1187"/>
          <p:cNvGrpSpPr/>
          <p:nvPr/>
        </p:nvGrpSpPr>
        <p:grpSpPr>
          <a:xfrm>
            <a:off x="7038667" y="2975018"/>
            <a:ext cx="3085874" cy="2523775"/>
            <a:chOff x="81323" y="2776538"/>
            <a:chExt cx="8500633" cy="3018042"/>
          </a:xfrm>
          <a:noFill/>
        </p:grpSpPr>
        <p:sp>
          <p:nvSpPr>
            <p:cNvPr id="1192" name="Rectangle 1191"/>
            <p:cNvSpPr/>
            <p:nvPr/>
          </p:nvSpPr>
          <p:spPr>
            <a:xfrm>
              <a:off x="4035425" y="3398838"/>
              <a:ext cx="1831975" cy="210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93" name="Rectangle 1192"/>
            <p:cNvSpPr/>
            <p:nvPr/>
          </p:nvSpPr>
          <p:spPr>
            <a:xfrm>
              <a:off x="1843088" y="3398838"/>
              <a:ext cx="1014412" cy="20875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194" name="Connecteur droit avec flèche 1193"/>
            <p:cNvCxnSpPr/>
            <p:nvPr/>
          </p:nvCxnSpPr>
          <p:spPr>
            <a:xfrm flipH="1" flipV="1">
              <a:off x="838200" y="2776538"/>
              <a:ext cx="39688" cy="270192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Connecteur droit avec flèche 1280"/>
            <p:cNvCxnSpPr/>
            <p:nvPr/>
          </p:nvCxnSpPr>
          <p:spPr>
            <a:xfrm flipV="1">
              <a:off x="892175" y="5451475"/>
              <a:ext cx="6554788" cy="2857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2" name="ZoneTexte 24"/>
            <p:cNvSpPr txBox="1">
              <a:spLocks noChangeArrowheads="1"/>
            </p:cNvSpPr>
            <p:nvPr/>
          </p:nvSpPr>
          <p:spPr bwMode="auto">
            <a:xfrm>
              <a:off x="7057628" y="5404597"/>
              <a:ext cx="1524328" cy="3899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519" dirty="0" smtClean="0">
                  <a:latin typeface="Arial" panose="020B0604020202020204" pitchFamily="34" charset="0"/>
                </a:rPr>
                <a:t>time</a:t>
              </a:r>
              <a:endParaRPr lang="fr-FR" altLang="fr-FR" sz="1519" dirty="0">
                <a:latin typeface="Arial" panose="020B0604020202020204" pitchFamily="34" charset="0"/>
              </a:endParaRPr>
            </a:p>
          </p:txBody>
        </p:sp>
        <p:sp>
          <p:nvSpPr>
            <p:cNvPr id="1283" name="ZoneTexte 25"/>
            <p:cNvSpPr txBox="1">
              <a:spLocks noChangeArrowheads="1"/>
            </p:cNvSpPr>
            <p:nvPr/>
          </p:nvSpPr>
          <p:spPr bwMode="auto">
            <a:xfrm rot="16200000">
              <a:off x="-523934" y="4016889"/>
              <a:ext cx="1742883" cy="5323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519" dirty="0">
                  <a:latin typeface="Arial" panose="020B0604020202020204" pitchFamily="34" charset="0"/>
                </a:rPr>
                <a:t>concentrations</a:t>
              </a:r>
            </a:p>
          </p:txBody>
        </p:sp>
        <p:sp>
          <p:nvSpPr>
            <p:cNvPr id="1285" name="Forme libre 1284"/>
            <p:cNvSpPr/>
            <p:nvPr/>
          </p:nvSpPr>
          <p:spPr>
            <a:xfrm>
              <a:off x="928688" y="4283075"/>
              <a:ext cx="5326062" cy="1179513"/>
            </a:xfrm>
            <a:custGeom>
              <a:avLst/>
              <a:gdLst>
                <a:gd name="connsiteX0" fmla="*/ 0 w 5325762"/>
                <a:gd name="connsiteY0" fmla="*/ 1179486 h 1179486"/>
                <a:gd name="connsiteX1" fmla="*/ 642551 w 5325762"/>
                <a:gd name="connsiteY1" fmla="*/ 314513 h 1179486"/>
                <a:gd name="connsiteX2" fmla="*/ 1618735 w 5325762"/>
                <a:gd name="connsiteY2" fmla="*/ 17951 h 1179486"/>
                <a:gd name="connsiteX3" fmla="*/ 5325762 w 5325762"/>
                <a:gd name="connsiteY3" fmla="*/ 771713 h 117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762" h="1179486">
                  <a:moveTo>
                    <a:pt x="0" y="1179486"/>
                  </a:moveTo>
                  <a:cubicBezTo>
                    <a:pt x="186381" y="843794"/>
                    <a:pt x="372762" y="508102"/>
                    <a:pt x="642551" y="314513"/>
                  </a:cubicBezTo>
                  <a:cubicBezTo>
                    <a:pt x="912340" y="120924"/>
                    <a:pt x="838200" y="-58249"/>
                    <a:pt x="1618735" y="17951"/>
                  </a:cubicBezTo>
                  <a:cubicBezTo>
                    <a:pt x="2399270" y="94151"/>
                    <a:pt x="3862516" y="432932"/>
                    <a:pt x="5325762" y="771713"/>
                  </a:cubicBezTo>
                </a:path>
              </a:pathLst>
            </a:cu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1288" name="Imag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2964" y="2058694"/>
            <a:ext cx="1857030" cy="135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1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contenu 2"/>
          <p:cNvSpPr>
            <a:spLocks noGrp="1"/>
          </p:cNvSpPr>
          <p:nvPr>
            <p:ph idx="1"/>
          </p:nvPr>
        </p:nvSpPr>
        <p:spPr>
          <a:xfrm>
            <a:off x="1244749" y="5196272"/>
            <a:ext cx="8182606" cy="656737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Simulation of the concentration profiles (PK ) over </a:t>
            </a:r>
            <a:r>
              <a:rPr lang="fr-FR" sz="2000" b="1" dirty="0" err="1" smtClean="0">
                <a:solidFill>
                  <a:srgbClr val="FF0000"/>
                </a:solidFill>
              </a:rPr>
              <a:t>several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days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596920" y="2454357"/>
            <a:ext cx="7074021" cy="2714327"/>
            <a:chOff x="313289" y="2776538"/>
            <a:chExt cx="10468666" cy="3148897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4035425" y="3398838"/>
              <a:ext cx="1831975" cy="210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43088" y="3398838"/>
              <a:ext cx="1014412" cy="20875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H="1" flipV="1">
              <a:off x="838200" y="2776538"/>
              <a:ext cx="39688" cy="270192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V="1">
              <a:off x="892175" y="5472112"/>
              <a:ext cx="9754768" cy="793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24"/>
            <p:cNvSpPr txBox="1">
              <a:spLocks noChangeArrowheads="1"/>
            </p:cNvSpPr>
            <p:nvPr/>
          </p:nvSpPr>
          <p:spPr bwMode="auto">
            <a:xfrm>
              <a:off x="9878621" y="5535452"/>
              <a:ext cx="903334" cy="3899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519" dirty="0" smtClean="0">
                  <a:latin typeface="Arial" panose="020B0604020202020204" pitchFamily="34" charset="0"/>
                </a:rPr>
                <a:t>time</a:t>
              </a:r>
              <a:endParaRPr lang="fr-FR" altLang="fr-FR" sz="1519" dirty="0">
                <a:latin typeface="Arial" panose="020B0604020202020204" pitchFamily="34" charset="0"/>
              </a:endParaRPr>
            </a:p>
          </p:txBody>
        </p:sp>
        <p:sp>
          <p:nvSpPr>
            <p:cNvPr id="10" name="ZoneTexte 25"/>
            <p:cNvSpPr txBox="1">
              <a:spLocks noChangeArrowheads="1"/>
            </p:cNvSpPr>
            <p:nvPr/>
          </p:nvSpPr>
          <p:spPr bwMode="auto">
            <a:xfrm rot="16200000">
              <a:off x="-291968" y="4016889"/>
              <a:ext cx="1742883" cy="5323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519" dirty="0">
                  <a:latin typeface="Arial" panose="020B0604020202020204" pitchFamily="34" charset="0"/>
                </a:rPr>
                <a:t>concentrations</a:t>
              </a: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904875" y="3246437"/>
              <a:ext cx="3307560" cy="2239961"/>
            </a:xfrm>
            <a:custGeom>
              <a:avLst/>
              <a:gdLst>
                <a:gd name="connsiteX0" fmla="*/ 0 w 3435178"/>
                <a:gd name="connsiteY0" fmla="*/ 2203153 h 2240224"/>
                <a:gd name="connsiteX1" fmla="*/ 481913 w 3435178"/>
                <a:gd name="connsiteY1" fmla="*/ 16007 h 2240224"/>
                <a:gd name="connsiteX2" fmla="*/ 1260389 w 3435178"/>
                <a:gd name="connsiteY2" fmla="*/ 1264040 h 2240224"/>
                <a:gd name="connsiteX3" fmla="*/ 3435178 w 3435178"/>
                <a:gd name="connsiteY3" fmla="*/ 2240224 h 22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78" h="2240224">
                  <a:moveTo>
                    <a:pt x="0" y="2203153"/>
                  </a:moveTo>
                  <a:cubicBezTo>
                    <a:pt x="135924" y="1187839"/>
                    <a:pt x="271848" y="172526"/>
                    <a:pt x="481913" y="16007"/>
                  </a:cubicBezTo>
                  <a:cubicBezTo>
                    <a:pt x="691978" y="-140512"/>
                    <a:pt x="768178" y="893337"/>
                    <a:pt x="1260389" y="1264040"/>
                  </a:cubicBezTo>
                  <a:cubicBezTo>
                    <a:pt x="1752600" y="1634743"/>
                    <a:pt x="2593889" y="1937483"/>
                    <a:pt x="3435178" y="2240224"/>
                  </a:cubicBezTo>
                </a:path>
              </a:pathLst>
            </a:cu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13"/>
            </a:p>
          </p:txBody>
        </p:sp>
      </p:grpSp>
      <p:sp>
        <p:nvSpPr>
          <p:cNvPr id="34" name="Flèche droite 33"/>
          <p:cNvSpPr/>
          <p:nvPr/>
        </p:nvSpPr>
        <p:spPr>
          <a:xfrm>
            <a:off x="732602" y="5263554"/>
            <a:ext cx="460426" cy="3235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77" name="Imag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7" y="2940139"/>
            <a:ext cx="2424943" cy="177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" name="Forme libre 777"/>
          <p:cNvSpPr/>
          <p:nvPr/>
        </p:nvSpPr>
        <p:spPr>
          <a:xfrm>
            <a:off x="5231701" y="2938448"/>
            <a:ext cx="2104398" cy="1873122"/>
          </a:xfrm>
          <a:custGeom>
            <a:avLst/>
            <a:gdLst>
              <a:gd name="connsiteX0" fmla="*/ 0 w 3435178"/>
              <a:gd name="connsiteY0" fmla="*/ 2203153 h 2240224"/>
              <a:gd name="connsiteX1" fmla="*/ 481913 w 3435178"/>
              <a:gd name="connsiteY1" fmla="*/ 16007 h 2240224"/>
              <a:gd name="connsiteX2" fmla="*/ 1260389 w 3435178"/>
              <a:gd name="connsiteY2" fmla="*/ 1264040 h 2240224"/>
              <a:gd name="connsiteX3" fmla="*/ 3435178 w 3435178"/>
              <a:gd name="connsiteY3" fmla="*/ 2240224 h 224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178" h="2240224">
                <a:moveTo>
                  <a:pt x="0" y="2203153"/>
                </a:moveTo>
                <a:cubicBezTo>
                  <a:pt x="135924" y="1187839"/>
                  <a:pt x="271848" y="172526"/>
                  <a:pt x="481913" y="16007"/>
                </a:cubicBezTo>
                <a:cubicBezTo>
                  <a:pt x="691978" y="-140512"/>
                  <a:pt x="768178" y="893337"/>
                  <a:pt x="1260389" y="1264040"/>
                </a:cubicBezTo>
                <a:cubicBezTo>
                  <a:pt x="1752600" y="1634743"/>
                  <a:pt x="2593889" y="1937483"/>
                  <a:pt x="3435178" y="2240224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013"/>
          </a:p>
        </p:txBody>
      </p:sp>
      <p:sp>
        <p:nvSpPr>
          <p:cNvPr id="779" name="Forme libre 778"/>
          <p:cNvSpPr/>
          <p:nvPr/>
        </p:nvSpPr>
        <p:spPr>
          <a:xfrm>
            <a:off x="7300517" y="2934907"/>
            <a:ext cx="2104398" cy="1873122"/>
          </a:xfrm>
          <a:custGeom>
            <a:avLst/>
            <a:gdLst>
              <a:gd name="connsiteX0" fmla="*/ 0 w 3435178"/>
              <a:gd name="connsiteY0" fmla="*/ 2203153 h 2240224"/>
              <a:gd name="connsiteX1" fmla="*/ 481913 w 3435178"/>
              <a:gd name="connsiteY1" fmla="*/ 16007 h 2240224"/>
              <a:gd name="connsiteX2" fmla="*/ 1260389 w 3435178"/>
              <a:gd name="connsiteY2" fmla="*/ 1264040 h 2240224"/>
              <a:gd name="connsiteX3" fmla="*/ 3435178 w 3435178"/>
              <a:gd name="connsiteY3" fmla="*/ 2240224 h 224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178" h="2240224">
                <a:moveTo>
                  <a:pt x="0" y="2203153"/>
                </a:moveTo>
                <a:cubicBezTo>
                  <a:pt x="135924" y="1187839"/>
                  <a:pt x="271848" y="172526"/>
                  <a:pt x="481913" y="16007"/>
                </a:cubicBezTo>
                <a:cubicBezTo>
                  <a:pt x="691978" y="-140512"/>
                  <a:pt x="768178" y="893337"/>
                  <a:pt x="1260389" y="1264040"/>
                </a:cubicBezTo>
                <a:cubicBezTo>
                  <a:pt x="1752600" y="1634743"/>
                  <a:pt x="2593889" y="1937483"/>
                  <a:pt x="3435178" y="2240224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013"/>
          </a:p>
        </p:txBody>
      </p:sp>
      <p:sp>
        <p:nvSpPr>
          <p:cNvPr id="780" name="Espace réservé du contenu 2"/>
          <p:cNvSpPr txBox="1">
            <a:spLocks/>
          </p:cNvSpPr>
          <p:nvPr/>
        </p:nvSpPr>
        <p:spPr bwMode="auto">
          <a:xfrm>
            <a:off x="1244749" y="5972976"/>
            <a:ext cx="8182606" cy="656737"/>
          </a:xfrm>
          <a:prstGeom prst="rect">
            <a:avLst/>
          </a:prstGeom>
          <a:noFill/>
          <a:ln w="285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000" kern="0" dirty="0" err="1" smtClean="0">
                <a:solidFill>
                  <a:srgbClr val="FF0000"/>
                </a:solidFill>
              </a:rPr>
              <a:t>Bacterial</a:t>
            </a:r>
            <a:r>
              <a:rPr lang="fr-FR" sz="2000" kern="0" dirty="0" smtClean="0">
                <a:solidFill>
                  <a:srgbClr val="FF0000"/>
                </a:solidFill>
              </a:rPr>
              <a:t> </a:t>
            </a:r>
            <a:r>
              <a:rPr lang="fr-FR" sz="2000" kern="0" dirty="0" err="1" smtClean="0">
                <a:solidFill>
                  <a:srgbClr val="FF0000"/>
                </a:solidFill>
              </a:rPr>
              <a:t>counts</a:t>
            </a:r>
            <a:r>
              <a:rPr lang="fr-FR" sz="2000" kern="0" dirty="0" smtClean="0">
                <a:solidFill>
                  <a:srgbClr val="FF0000"/>
                </a:solidFill>
              </a:rPr>
              <a:t> over time by serial </a:t>
            </a:r>
            <a:r>
              <a:rPr lang="fr-FR" sz="2000" kern="0" dirty="0" err="1" smtClean="0">
                <a:solidFill>
                  <a:srgbClr val="FF0000"/>
                </a:solidFill>
              </a:rPr>
              <a:t>samplings</a:t>
            </a:r>
            <a:endParaRPr lang="fr-FR" sz="2000" u="sng" kern="0" dirty="0">
              <a:solidFill>
                <a:srgbClr val="FF0000"/>
              </a:solidFill>
            </a:endParaRPr>
          </a:p>
        </p:txBody>
      </p:sp>
      <p:sp>
        <p:nvSpPr>
          <p:cNvPr id="781" name="Flèche droite 780"/>
          <p:cNvSpPr/>
          <p:nvPr/>
        </p:nvSpPr>
        <p:spPr>
          <a:xfrm>
            <a:off x="732602" y="6040258"/>
            <a:ext cx="460426" cy="3235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</a:t>
            </a:r>
            <a:r>
              <a:rPr lang="fr-FR" dirty="0" err="1" smtClean="0"/>
              <a:t>ynamic</a:t>
            </a:r>
            <a:r>
              <a:rPr lang="fr-FR" dirty="0" smtClean="0"/>
              <a:t> </a:t>
            </a:r>
            <a:r>
              <a:rPr lang="fr-FR" dirty="0" err="1"/>
              <a:t>systems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61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4" grpId="0" animBg="1"/>
      <p:bldP spid="780" grpId="0" build="p"/>
      <p:bldP spid="78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508000"/>
            <a:ext cx="9258300" cy="5618163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 bwMode="auto">
          <a:xfrm>
            <a:off x="1944391" y="436163"/>
            <a:ext cx="6109293" cy="122436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fr-FR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PK/PD </a:t>
            </a:r>
            <a:r>
              <a:rPr lang="fr-FR" altLang="fr-FR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fr-FR" altLang="fr-FR" u="sng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altLang="fr-FR" b="0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fr-FR" altLang="fr-FR" b="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altLang="fr-FR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b="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fr-FR" altLang="fr-FR" b="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 Box 114"/>
          <p:cNvSpPr txBox="1">
            <a:spLocks noChangeArrowheads="1"/>
          </p:cNvSpPr>
          <p:nvPr/>
        </p:nvSpPr>
        <p:spPr bwMode="auto">
          <a:xfrm>
            <a:off x="1493838" y="6381750"/>
            <a:ext cx="3505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fr-FR" sz="1400"/>
              <a:t>Magnetic stirrer</a:t>
            </a:r>
          </a:p>
        </p:txBody>
      </p:sp>
      <p:sp>
        <p:nvSpPr>
          <p:cNvPr id="138" name="AutoShape 61"/>
          <p:cNvSpPr>
            <a:spLocks noChangeAspect="1" noChangeArrowheads="1"/>
          </p:cNvSpPr>
          <p:nvPr/>
        </p:nvSpPr>
        <p:spPr bwMode="auto">
          <a:xfrm>
            <a:off x="2582334" y="1666875"/>
            <a:ext cx="5367337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9" name="Rectangle 62" descr="Vague"/>
          <p:cNvSpPr>
            <a:spLocks noChangeArrowheads="1"/>
          </p:cNvSpPr>
          <p:nvPr/>
        </p:nvSpPr>
        <p:spPr bwMode="auto">
          <a:xfrm>
            <a:off x="2987676" y="4592638"/>
            <a:ext cx="3508375" cy="882650"/>
          </a:xfrm>
          <a:prstGeom prst="rect">
            <a:avLst/>
          </a:prstGeom>
          <a:pattFill prst="wave">
            <a:fgClr>
              <a:srgbClr val="BBE0E3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grpSp>
        <p:nvGrpSpPr>
          <p:cNvPr id="140" name="Group 63"/>
          <p:cNvGrpSpPr>
            <a:grpSpLocks/>
          </p:cNvGrpSpPr>
          <p:nvPr/>
        </p:nvGrpSpPr>
        <p:grpSpPr bwMode="auto">
          <a:xfrm>
            <a:off x="7134225" y="3209925"/>
            <a:ext cx="477838" cy="2317750"/>
            <a:chOff x="4286" y="1752"/>
            <a:chExt cx="409" cy="1904"/>
          </a:xfrm>
        </p:grpSpPr>
        <p:sp>
          <p:nvSpPr>
            <p:cNvPr id="141" name="Rectangle 64"/>
            <p:cNvSpPr>
              <a:spLocks noChangeArrowheads="1"/>
            </p:cNvSpPr>
            <p:nvPr/>
          </p:nvSpPr>
          <p:spPr bwMode="auto">
            <a:xfrm>
              <a:off x="4286" y="2930"/>
              <a:ext cx="409" cy="91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42" name="Group 65"/>
            <p:cNvGrpSpPr>
              <a:grpSpLocks/>
            </p:cNvGrpSpPr>
            <p:nvPr/>
          </p:nvGrpSpPr>
          <p:grpSpPr bwMode="auto">
            <a:xfrm>
              <a:off x="4286" y="1752"/>
              <a:ext cx="409" cy="1904"/>
              <a:chOff x="4286" y="1752"/>
              <a:chExt cx="409" cy="1904"/>
            </a:xfrm>
          </p:grpSpPr>
          <p:sp>
            <p:nvSpPr>
              <p:cNvPr id="143" name="Rectangle 66"/>
              <p:cNvSpPr>
                <a:spLocks noChangeArrowheads="1"/>
              </p:cNvSpPr>
              <p:nvPr/>
            </p:nvSpPr>
            <p:spPr bwMode="auto">
              <a:xfrm>
                <a:off x="4286" y="3021"/>
                <a:ext cx="409" cy="6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44" name="Line 67"/>
              <p:cNvSpPr>
                <a:spLocks noChangeShapeType="1"/>
              </p:cNvSpPr>
              <p:nvPr/>
            </p:nvSpPr>
            <p:spPr bwMode="auto">
              <a:xfrm flipV="1">
                <a:off x="4513" y="1752"/>
                <a:ext cx="0" cy="1405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45" name="Line 68"/>
          <p:cNvSpPr>
            <a:spLocks noChangeShapeType="1"/>
          </p:cNvSpPr>
          <p:nvPr/>
        </p:nvSpPr>
        <p:spPr bwMode="auto">
          <a:xfrm>
            <a:off x="3795714" y="3078163"/>
            <a:ext cx="261937" cy="23812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6" name="Line 69"/>
          <p:cNvSpPr>
            <a:spLocks noChangeShapeType="1"/>
          </p:cNvSpPr>
          <p:nvPr/>
        </p:nvSpPr>
        <p:spPr bwMode="auto">
          <a:xfrm flipV="1">
            <a:off x="3624263" y="3762375"/>
            <a:ext cx="0" cy="279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7" name="Line 70"/>
          <p:cNvSpPr>
            <a:spLocks noChangeShapeType="1"/>
          </p:cNvSpPr>
          <p:nvPr/>
        </p:nvSpPr>
        <p:spPr bwMode="auto">
          <a:xfrm flipV="1">
            <a:off x="5764214" y="3536951"/>
            <a:ext cx="1587" cy="3651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8" name="Line 71"/>
          <p:cNvSpPr>
            <a:spLocks noChangeShapeType="1"/>
          </p:cNvSpPr>
          <p:nvPr/>
        </p:nvSpPr>
        <p:spPr bwMode="auto">
          <a:xfrm>
            <a:off x="6973888" y="3101975"/>
            <a:ext cx="265112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9" name="Rectangle 72"/>
          <p:cNvSpPr>
            <a:spLocks noChangeArrowheads="1"/>
          </p:cNvSpPr>
          <p:nvPr/>
        </p:nvSpPr>
        <p:spPr bwMode="auto">
          <a:xfrm>
            <a:off x="3465514" y="4975226"/>
            <a:ext cx="479425" cy="500063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grpSp>
        <p:nvGrpSpPr>
          <p:cNvPr id="150" name="Group 73"/>
          <p:cNvGrpSpPr>
            <a:grpSpLocks/>
          </p:cNvGrpSpPr>
          <p:nvPr/>
        </p:nvGrpSpPr>
        <p:grpSpPr bwMode="auto">
          <a:xfrm>
            <a:off x="3465514" y="3209925"/>
            <a:ext cx="479425" cy="1987550"/>
            <a:chOff x="1156" y="1752"/>
            <a:chExt cx="409" cy="1633"/>
          </a:xfrm>
        </p:grpSpPr>
        <p:sp>
          <p:nvSpPr>
            <p:cNvPr id="151" name="Rectangle 74"/>
            <p:cNvSpPr>
              <a:spLocks noChangeArrowheads="1"/>
            </p:cNvSpPr>
            <p:nvPr/>
          </p:nvSpPr>
          <p:spPr bwMode="auto">
            <a:xfrm>
              <a:off x="1156" y="2840"/>
              <a:ext cx="409" cy="91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52" name="Group 75"/>
            <p:cNvGrpSpPr>
              <a:grpSpLocks/>
            </p:cNvGrpSpPr>
            <p:nvPr/>
          </p:nvGrpSpPr>
          <p:grpSpPr bwMode="auto">
            <a:xfrm>
              <a:off x="1156" y="1752"/>
              <a:ext cx="409" cy="1633"/>
              <a:chOff x="1156" y="1752"/>
              <a:chExt cx="409" cy="1633"/>
            </a:xfrm>
          </p:grpSpPr>
          <p:sp>
            <p:nvSpPr>
              <p:cNvPr id="153" name="Rectangle 76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409" cy="2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54" name="Line 77"/>
              <p:cNvSpPr>
                <a:spLocks noChangeShapeType="1"/>
              </p:cNvSpPr>
              <p:nvPr/>
            </p:nvSpPr>
            <p:spPr bwMode="auto">
              <a:xfrm flipV="1">
                <a:off x="1383" y="1752"/>
                <a:ext cx="0" cy="1633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55" name="Line 78"/>
          <p:cNvSpPr>
            <a:spLocks noChangeShapeType="1"/>
          </p:cNvSpPr>
          <p:nvPr/>
        </p:nvSpPr>
        <p:spPr bwMode="auto">
          <a:xfrm flipH="1">
            <a:off x="3713163" y="3221038"/>
            <a:ext cx="1446212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6" name="AutoShape 79"/>
          <p:cNvSpPr>
            <a:spLocks noChangeArrowheads="1"/>
          </p:cNvSpPr>
          <p:nvPr/>
        </p:nvSpPr>
        <p:spPr bwMode="auto">
          <a:xfrm>
            <a:off x="4210051" y="3032126"/>
            <a:ext cx="423863" cy="42386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57" name="Line 80"/>
          <p:cNvSpPr>
            <a:spLocks noChangeShapeType="1"/>
          </p:cNvSpPr>
          <p:nvPr/>
        </p:nvSpPr>
        <p:spPr bwMode="auto">
          <a:xfrm flipH="1">
            <a:off x="5553076" y="3221038"/>
            <a:ext cx="1858963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8" name="Rectangle 81"/>
          <p:cNvSpPr>
            <a:spLocks noChangeArrowheads="1"/>
          </p:cNvSpPr>
          <p:nvPr/>
        </p:nvSpPr>
        <p:spPr bwMode="auto">
          <a:xfrm>
            <a:off x="4529138" y="4152900"/>
            <a:ext cx="1274762" cy="132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59" name="Rectangle 82" descr="75 %"/>
          <p:cNvSpPr>
            <a:spLocks noChangeArrowheads="1"/>
          </p:cNvSpPr>
          <p:nvPr/>
        </p:nvSpPr>
        <p:spPr bwMode="auto">
          <a:xfrm>
            <a:off x="4527550" y="4811714"/>
            <a:ext cx="1276350" cy="663575"/>
          </a:xfrm>
          <a:prstGeom prst="rect">
            <a:avLst/>
          </a:prstGeom>
          <a:pattFill prst="pct75">
            <a:fgClr>
              <a:srgbClr val="FFCC66"/>
            </a:fgClr>
            <a:bgClr>
              <a:srgbClr val="0000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60" name="Rectangle 83"/>
          <p:cNvSpPr>
            <a:spLocks noChangeArrowheads="1"/>
          </p:cNvSpPr>
          <p:nvPr/>
        </p:nvSpPr>
        <p:spPr bwMode="auto">
          <a:xfrm>
            <a:off x="4529138" y="4041776"/>
            <a:ext cx="1274762" cy="111125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61" name="Rectangle 84" descr="Diagonales larges vers le haut"/>
          <p:cNvSpPr>
            <a:spLocks noChangeArrowheads="1"/>
          </p:cNvSpPr>
          <p:nvPr/>
        </p:nvSpPr>
        <p:spPr bwMode="auto">
          <a:xfrm>
            <a:off x="2982914" y="5495925"/>
            <a:ext cx="2816225" cy="16510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62" name="Oval 85"/>
          <p:cNvSpPr>
            <a:spLocks noChangeArrowheads="1"/>
          </p:cNvSpPr>
          <p:nvPr/>
        </p:nvSpPr>
        <p:spPr bwMode="auto">
          <a:xfrm>
            <a:off x="5114925" y="5418138"/>
            <a:ext cx="158750" cy="571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63" name="Line 86"/>
          <p:cNvSpPr>
            <a:spLocks noChangeShapeType="1"/>
          </p:cNvSpPr>
          <p:nvPr/>
        </p:nvSpPr>
        <p:spPr bwMode="auto">
          <a:xfrm flipV="1">
            <a:off x="5559425" y="3209926"/>
            <a:ext cx="0" cy="182562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" name="Line 87"/>
          <p:cNvSpPr>
            <a:spLocks noChangeShapeType="1"/>
          </p:cNvSpPr>
          <p:nvPr/>
        </p:nvSpPr>
        <p:spPr bwMode="auto">
          <a:xfrm flipV="1">
            <a:off x="5167313" y="3209925"/>
            <a:ext cx="0" cy="1435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5" name="AutoShape 88"/>
          <p:cNvSpPr>
            <a:spLocks noChangeArrowheads="1"/>
          </p:cNvSpPr>
          <p:nvPr/>
        </p:nvSpPr>
        <p:spPr bwMode="auto">
          <a:xfrm>
            <a:off x="6176963" y="2989263"/>
            <a:ext cx="425450" cy="42545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66" name="Line 89"/>
          <p:cNvSpPr>
            <a:spLocks noChangeShapeType="1"/>
          </p:cNvSpPr>
          <p:nvPr/>
        </p:nvSpPr>
        <p:spPr bwMode="auto">
          <a:xfrm>
            <a:off x="2987675" y="4371976"/>
            <a:ext cx="0" cy="1103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7" name="Line 90"/>
          <p:cNvSpPr>
            <a:spLocks noChangeShapeType="1"/>
          </p:cNvSpPr>
          <p:nvPr/>
        </p:nvSpPr>
        <p:spPr bwMode="auto">
          <a:xfrm>
            <a:off x="2987676" y="5475288"/>
            <a:ext cx="3508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8" name="Line 91"/>
          <p:cNvSpPr>
            <a:spLocks noChangeShapeType="1"/>
          </p:cNvSpPr>
          <p:nvPr/>
        </p:nvSpPr>
        <p:spPr bwMode="auto">
          <a:xfrm>
            <a:off x="6496050" y="4371976"/>
            <a:ext cx="0" cy="1103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9" name="Rectangle 92" descr="75 %"/>
          <p:cNvSpPr>
            <a:spLocks noChangeArrowheads="1"/>
          </p:cNvSpPr>
          <p:nvPr/>
        </p:nvSpPr>
        <p:spPr bwMode="auto">
          <a:xfrm>
            <a:off x="7134225" y="5418138"/>
            <a:ext cx="476250" cy="112712"/>
          </a:xfrm>
          <a:prstGeom prst="rect">
            <a:avLst/>
          </a:prstGeom>
          <a:pattFill prst="pct75">
            <a:fgClr>
              <a:srgbClr val="FFCC66"/>
            </a:fgClr>
            <a:bgClr>
              <a:srgbClr val="0000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70" name="Oval 93"/>
          <p:cNvSpPr>
            <a:spLocks noChangeArrowheads="1"/>
          </p:cNvSpPr>
          <p:nvPr/>
        </p:nvSpPr>
        <p:spPr bwMode="auto">
          <a:xfrm>
            <a:off x="7346950" y="4975226"/>
            <a:ext cx="50800" cy="112713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71" name="Oval 94"/>
          <p:cNvSpPr>
            <a:spLocks noChangeArrowheads="1"/>
          </p:cNvSpPr>
          <p:nvPr/>
        </p:nvSpPr>
        <p:spPr bwMode="auto">
          <a:xfrm>
            <a:off x="7346950" y="5254625"/>
            <a:ext cx="50800" cy="109538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72" name="Rectangle 95"/>
          <p:cNvSpPr>
            <a:spLocks noChangeArrowheads="1"/>
          </p:cNvSpPr>
          <p:nvPr/>
        </p:nvSpPr>
        <p:spPr bwMode="auto">
          <a:xfrm>
            <a:off x="2670176" y="3598863"/>
            <a:ext cx="638175" cy="8255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r-FR" altLang="fr-FR"/>
          </a:p>
        </p:txBody>
      </p:sp>
      <p:sp>
        <p:nvSpPr>
          <p:cNvPr id="173" name="Line 96"/>
          <p:cNvSpPr>
            <a:spLocks noChangeShapeType="1"/>
          </p:cNvSpPr>
          <p:nvPr/>
        </p:nvSpPr>
        <p:spPr bwMode="auto">
          <a:xfrm>
            <a:off x="3148013" y="4371976"/>
            <a:ext cx="0" cy="549275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" name="Oval 97"/>
          <p:cNvSpPr>
            <a:spLocks noChangeArrowheads="1"/>
          </p:cNvSpPr>
          <p:nvPr/>
        </p:nvSpPr>
        <p:spPr bwMode="auto">
          <a:xfrm>
            <a:off x="3624264" y="5418138"/>
            <a:ext cx="160337" cy="571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75" name="Line 98"/>
          <p:cNvSpPr>
            <a:spLocks noChangeShapeType="1"/>
          </p:cNvSpPr>
          <p:nvPr/>
        </p:nvSpPr>
        <p:spPr bwMode="auto">
          <a:xfrm flipV="1">
            <a:off x="5380038" y="3155950"/>
            <a:ext cx="0" cy="1874838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6" name="Oval 99"/>
          <p:cNvSpPr>
            <a:spLocks noChangeArrowheads="1"/>
          </p:cNvSpPr>
          <p:nvPr/>
        </p:nvSpPr>
        <p:spPr bwMode="auto">
          <a:xfrm>
            <a:off x="5327650" y="3155951"/>
            <a:ext cx="103188" cy="539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77" name="Line 100"/>
          <p:cNvSpPr>
            <a:spLocks noChangeShapeType="1"/>
          </p:cNvSpPr>
          <p:nvPr/>
        </p:nvSpPr>
        <p:spPr bwMode="auto">
          <a:xfrm flipV="1">
            <a:off x="5380038" y="2989264"/>
            <a:ext cx="0" cy="166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8" name="Rectangle 101"/>
          <p:cNvSpPr>
            <a:spLocks noChangeArrowheads="1"/>
          </p:cNvSpPr>
          <p:nvPr/>
        </p:nvSpPr>
        <p:spPr bwMode="auto">
          <a:xfrm>
            <a:off x="5327650" y="2603501"/>
            <a:ext cx="103188" cy="4429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79" name="Rectangle 102" descr="70 %"/>
          <p:cNvSpPr>
            <a:spLocks noChangeArrowheads="1"/>
          </p:cNvSpPr>
          <p:nvPr/>
        </p:nvSpPr>
        <p:spPr bwMode="auto">
          <a:xfrm>
            <a:off x="5327650" y="2992439"/>
            <a:ext cx="103188" cy="53975"/>
          </a:xfrm>
          <a:prstGeom prst="rect">
            <a:avLst/>
          </a:prstGeom>
          <a:pattFill prst="pct70">
            <a:fgClr>
              <a:srgbClr val="FFCC66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80" name="Line 103"/>
          <p:cNvSpPr>
            <a:spLocks noChangeShapeType="1"/>
          </p:cNvSpPr>
          <p:nvPr/>
        </p:nvSpPr>
        <p:spPr bwMode="auto">
          <a:xfrm flipV="1">
            <a:off x="5380038" y="2439989"/>
            <a:ext cx="0" cy="549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1" name="Line 104"/>
          <p:cNvSpPr>
            <a:spLocks noChangeShapeType="1"/>
          </p:cNvSpPr>
          <p:nvPr/>
        </p:nvSpPr>
        <p:spPr bwMode="auto">
          <a:xfrm>
            <a:off x="5272088" y="2439988"/>
            <a:ext cx="214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2" name="Line 105"/>
          <p:cNvSpPr>
            <a:spLocks noChangeShapeType="1"/>
          </p:cNvSpPr>
          <p:nvPr/>
        </p:nvSpPr>
        <p:spPr bwMode="auto">
          <a:xfrm>
            <a:off x="5011738" y="3536951"/>
            <a:ext cx="0" cy="3651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3" name="Text Box 106"/>
          <p:cNvSpPr txBox="1">
            <a:spLocks noChangeArrowheads="1"/>
          </p:cNvSpPr>
          <p:nvPr/>
        </p:nvSpPr>
        <p:spPr bwMode="auto">
          <a:xfrm>
            <a:off x="6799263" y="5505450"/>
            <a:ext cx="1181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fr-FR" u="sng"/>
              <a:t>waste</a:t>
            </a:r>
            <a:endParaRPr lang="fr-FR" altLang="fr-FR"/>
          </a:p>
        </p:txBody>
      </p:sp>
      <p:sp>
        <p:nvSpPr>
          <p:cNvPr id="184" name="Text Box 107"/>
          <p:cNvSpPr txBox="1">
            <a:spLocks noChangeArrowheads="1"/>
          </p:cNvSpPr>
          <p:nvPr/>
        </p:nvSpPr>
        <p:spPr bwMode="auto">
          <a:xfrm>
            <a:off x="4321175" y="5689600"/>
            <a:ext cx="20637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fr-FR" u="sng"/>
              <a:t>broth + bacteria+ antibiotic</a:t>
            </a:r>
            <a:endParaRPr lang="fr-FR" altLang="fr-FR"/>
          </a:p>
        </p:txBody>
      </p:sp>
      <p:sp>
        <p:nvSpPr>
          <p:cNvPr id="185" name="Text Box 108"/>
          <p:cNvSpPr txBox="1">
            <a:spLocks noChangeArrowheads="1"/>
          </p:cNvSpPr>
          <p:nvPr/>
        </p:nvSpPr>
        <p:spPr bwMode="auto">
          <a:xfrm>
            <a:off x="3082926" y="5689600"/>
            <a:ext cx="10318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fr-FR" u="sng"/>
              <a:t>broth</a:t>
            </a:r>
            <a:r>
              <a:rPr lang="fr-FR" altLang="fr-FR" b="1" u="sng"/>
              <a:t> </a:t>
            </a:r>
            <a:endParaRPr lang="fr-FR" altLang="fr-FR"/>
          </a:p>
        </p:txBody>
      </p:sp>
      <p:sp>
        <p:nvSpPr>
          <p:cNvPr id="186" name="Text Box 109"/>
          <p:cNvSpPr txBox="1">
            <a:spLocks noChangeArrowheads="1"/>
          </p:cNvSpPr>
          <p:nvPr/>
        </p:nvSpPr>
        <p:spPr bwMode="auto">
          <a:xfrm>
            <a:off x="3908425" y="2679700"/>
            <a:ext cx="10302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fr-FR" sz="1400"/>
              <a:t>pump</a:t>
            </a:r>
          </a:p>
        </p:txBody>
      </p:sp>
      <p:sp>
        <p:nvSpPr>
          <p:cNvPr id="187" name="Text Box 110"/>
          <p:cNvSpPr txBox="1">
            <a:spLocks noChangeArrowheads="1"/>
          </p:cNvSpPr>
          <p:nvPr/>
        </p:nvSpPr>
        <p:spPr bwMode="auto">
          <a:xfrm>
            <a:off x="2670175" y="3862389"/>
            <a:ext cx="8255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37°C</a:t>
            </a:r>
          </a:p>
        </p:txBody>
      </p:sp>
      <p:sp>
        <p:nvSpPr>
          <p:cNvPr id="188" name="Line 111"/>
          <p:cNvSpPr>
            <a:spLocks noChangeShapeType="1"/>
          </p:cNvSpPr>
          <p:nvPr/>
        </p:nvSpPr>
        <p:spPr bwMode="auto">
          <a:xfrm flipH="1" flipV="1">
            <a:off x="6178551" y="5284788"/>
            <a:ext cx="619125" cy="101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9" name="Line 112"/>
          <p:cNvSpPr>
            <a:spLocks noChangeShapeType="1"/>
          </p:cNvSpPr>
          <p:nvPr/>
        </p:nvSpPr>
        <p:spPr bwMode="auto">
          <a:xfrm flipV="1">
            <a:off x="3376614" y="5445126"/>
            <a:ext cx="1766887" cy="962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0" name="Text Box 113"/>
          <p:cNvSpPr txBox="1">
            <a:spLocks noChangeArrowheads="1"/>
          </p:cNvSpPr>
          <p:nvPr/>
        </p:nvSpPr>
        <p:spPr bwMode="auto">
          <a:xfrm>
            <a:off x="6178550" y="6300789"/>
            <a:ext cx="14430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fr-FR" sz="1400"/>
              <a:t>Water bath</a:t>
            </a:r>
          </a:p>
        </p:txBody>
      </p:sp>
      <p:sp>
        <p:nvSpPr>
          <p:cNvPr id="191" name="Line 115"/>
          <p:cNvSpPr>
            <a:spLocks noChangeShapeType="1"/>
          </p:cNvSpPr>
          <p:nvPr/>
        </p:nvSpPr>
        <p:spPr bwMode="auto">
          <a:xfrm flipH="1">
            <a:off x="5353051" y="2643188"/>
            <a:ext cx="619125" cy="201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2" name="Text Box 116"/>
          <p:cNvSpPr txBox="1">
            <a:spLocks noChangeArrowheads="1"/>
          </p:cNvSpPr>
          <p:nvPr/>
        </p:nvSpPr>
        <p:spPr bwMode="auto">
          <a:xfrm>
            <a:off x="5430838" y="2432050"/>
            <a:ext cx="1905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fr-FR" sz="1400"/>
              <a:t>samples</a:t>
            </a:r>
          </a:p>
        </p:txBody>
      </p:sp>
      <p:sp>
        <p:nvSpPr>
          <p:cNvPr id="193" name="Line 117"/>
          <p:cNvSpPr>
            <a:spLocks noChangeShapeType="1"/>
          </p:cNvSpPr>
          <p:nvPr/>
        </p:nvSpPr>
        <p:spPr bwMode="auto">
          <a:xfrm>
            <a:off x="2874963" y="3252788"/>
            <a:ext cx="207962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" name="Text Box 118"/>
          <p:cNvSpPr txBox="1">
            <a:spLocks noChangeArrowheads="1"/>
          </p:cNvSpPr>
          <p:nvPr/>
        </p:nvSpPr>
        <p:spPr bwMode="auto">
          <a:xfrm>
            <a:off x="2320926" y="2862264"/>
            <a:ext cx="1446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400"/>
              <a:t>Thermostat</a:t>
            </a:r>
            <a:r>
              <a:rPr lang="fr-FR" altLang="fr-FR"/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302154" y="2055937"/>
            <a:ext cx="249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Opened</a:t>
            </a:r>
            <a:r>
              <a:rPr lang="fr-FR" dirty="0" smtClean="0"/>
              <a:t> »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1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508000"/>
            <a:ext cx="9258300" cy="5618163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 bwMode="auto">
          <a:xfrm>
            <a:off x="1949826" y="201481"/>
            <a:ext cx="6109293" cy="122436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fr-FR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PK/PD </a:t>
            </a:r>
            <a:r>
              <a:rPr lang="fr-FR" altLang="fr-FR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fr-FR" altLang="fr-FR" u="sng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altLang="fr-FR" b="0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fr-FR" altLang="fr-FR" b="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altLang="fr-FR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b="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fr-FR" altLang="fr-FR" b="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4350" y="1840240"/>
            <a:ext cx="530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Simultaneous</a:t>
            </a:r>
            <a:r>
              <a:rPr lang="fr-FR" dirty="0" smtClean="0"/>
              <a:t> simulation of the PK and observation of </a:t>
            </a:r>
            <a:r>
              <a:rPr lang="fr-FR" dirty="0" err="1" smtClean="0"/>
              <a:t>bacterial</a:t>
            </a:r>
            <a:r>
              <a:rPr lang="fr-FR" dirty="0" smtClean="0"/>
              <a:t> </a:t>
            </a:r>
            <a:r>
              <a:rPr lang="fr-FR" dirty="0" err="1" smtClean="0"/>
              <a:t>counts</a:t>
            </a:r>
            <a:r>
              <a:rPr lang="fr-FR" dirty="0" smtClean="0"/>
              <a:t> (PD)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5" y="3082849"/>
            <a:ext cx="4564964" cy="32990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85826" y="6030896"/>
            <a:ext cx="1259722" cy="525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1765412" y="5958241"/>
            <a:ext cx="610003" cy="388103"/>
            <a:chOff x="3581400" y="4098073"/>
            <a:chExt cx="3294093" cy="1370865"/>
          </a:xfrm>
        </p:grpSpPr>
        <p:sp>
          <p:nvSpPr>
            <p:cNvPr id="17" name="Freeform 247"/>
            <p:cNvSpPr>
              <a:spLocks/>
            </p:cNvSpPr>
            <p:nvPr/>
          </p:nvSpPr>
          <p:spPr bwMode="auto">
            <a:xfrm>
              <a:off x="4005532" y="4488134"/>
              <a:ext cx="438270" cy="980804"/>
            </a:xfrm>
            <a:custGeom>
              <a:avLst/>
              <a:gdLst>
                <a:gd name="T0" fmla="*/ 15 w 62"/>
                <a:gd name="T1" fmla="*/ 3 h 130"/>
                <a:gd name="T2" fmla="*/ 3 w 62"/>
                <a:gd name="T3" fmla="*/ 49 h 130"/>
                <a:gd name="T4" fmla="*/ 18 w 62"/>
                <a:gd name="T5" fmla="*/ 45 h 130"/>
                <a:gd name="T6" fmla="*/ 32 w 62"/>
                <a:gd name="T7" fmla="*/ 66 h 130"/>
                <a:gd name="T8" fmla="*/ 29 w 62"/>
                <a:gd name="T9" fmla="*/ 91 h 130"/>
                <a:gd name="T10" fmla="*/ 14 w 62"/>
                <a:gd name="T11" fmla="*/ 95 h 130"/>
                <a:gd name="T12" fmla="*/ 45 w 62"/>
                <a:gd name="T13" fmla="*/ 128 h 130"/>
                <a:gd name="T14" fmla="*/ 53 w 62"/>
                <a:gd name="T15" fmla="*/ 60 h 130"/>
                <a:gd name="T16" fmla="*/ 15 w 62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0">
                  <a:moveTo>
                    <a:pt x="15" y="3"/>
                  </a:moveTo>
                  <a:cubicBezTo>
                    <a:pt x="4" y="5"/>
                    <a:pt x="0" y="24"/>
                    <a:pt x="3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3" y="44"/>
                    <a:pt x="29" y="53"/>
                    <a:pt x="32" y="66"/>
                  </a:cubicBezTo>
                  <a:cubicBezTo>
                    <a:pt x="36" y="79"/>
                    <a:pt x="34" y="90"/>
                    <a:pt x="29" y="91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23" y="117"/>
                    <a:pt x="35" y="130"/>
                    <a:pt x="45" y="128"/>
                  </a:cubicBezTo>
                  <a:cubicBezTo>
                    <a:pt x="58" y="125"/>
                    <a:pt x="62" y="94"/>
                    <a:pt x="53" y="60"/>
                  </a:cubicBezTo>
                  <a:cubicBezTo>
                    <a:pt x="45" y="25"/>
                    <a:pt x="27" y="0"/>
                    <a:pt x="15" y="3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248"/>
            <p:cNvSpPr>
              <a:spLocks/>
            </p:cNvSpPr>
            <p:nvPr/>
          </p:nvSpPr>
          <p:spPr bwMode="auto">
            <a:xfrm>
              <a:off x="4110151" y="4459868"/>
              <a:ext cx="432615" cy="994937"/>
            </a:xfrm>
            <a:custGeom>
              <a:avLst/>
              <a:gdLst>
                <a:gd name="T0" fmla="*/ 44 w 61"/>
                <a:gd name="T1" fmla="*/ 129 h 132"/>
                <a:gd name="T2" fmla="*/ 52 w 61"/>
                <a:gd name="T3" fmla="*/ 60 h 132"/>
                <a:gd name="T4" fmla="*/ 14 w 61"/>
                <a:gd name="T5" fmla="*/ 3 h 132"/>
                <a:gd name="T6" fmla="*/ 0 w 61"/>
                <a:gd name="T7" fmla="*/ 7 h 132"/>
                <a:gd name="T8" fmla="*/ 38 w 61"/>
                <a:gd name="T9" fmla="*/ 64 h 132"/>
                <a:gd name="T10" fmla="*/ 30 w 61"/>
                <a:gd name="T11" fmla="*/ 132 h 132"/>
                <a:gd name="T12" fmla="*/ 44 w 61"/>
                <a:gd name="T13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32">
                  <a:moveTo>
                    <a:pt x="44" y="129"/>
                  </a:moveTo>
                  <a:cubicBezTo>
                    <a:pt x="57" y="125"/>
                    <a:pt x="61" y="95"/>
                    <a:pt x="52" y="60"/>
                  </a:cubicBezTo>
                  <a:cubicBezTo>
                    <a:pt x="44" y="26"/>
                    <a:pt x="27" y="0"/>
                    <a:pt x="14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4"/>
                    <a:pt x="30" y="29"/>
                    <a:pt x="38" y="64"/>
                  </a:cubicBezTo>
                  <a:cubicBezTo>
                    <a:pt x="47" y="98"/>
                    <a:pt x="43" y="129"/>
                    <a:pt x="30" y="132"/>
                  </a:cubicBezTo>
                  <a:cubicBezTo>
                    <a:pt x="44" y="129"/>
                    <a:pt x="44" y="129"/>
                    <a:pt x="44" y="12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249"/>
            <p:cNvSpPr>
              <a:spLocks/>
            </p:cNvSpPr>
            <p:nvPr/>
          </p:nvSpPr>
          <p:spPr bwMode="auto">
            <a:xfrm>
              <a:off x="4401389" y="4098073"/>
              <a:ext cx="2361002" cy="1062774"/>
            </a:xfrm>
            <a:custGeom>
              <a:avLst/>
              <a:gdLst>
                <a:gd name="T0" fmla="*/ 310 w 334"/>
                <a:gd name="T1" fmla="*/ 1 h 141"/>
                <a:gd name="T2" fmla="*/ 0 w 334"/>
                <a:gd name="T3" fmla="*/ 77 h 141"/>
                <a:gd name="T4" fmla="*/ 11 w 334"/>
                <a:gd name="T5" fmla="*/ 108 h 141"/>
                <a:gd name="T6" fmla="*/ 16 w 334"/>
                <a:gd name="T7" fmla="*/ 141 h 141"/>
                <a:gd name="T8" fmla="*/ 326 w 334"/>
                <a:gd name="T9" fmla="*/ 65 h 141"/>
                <a:gd name="T10" fmla="*/ 330 w 334"/>
                <a:gd name="T11" fmla="*/ 30 h 141"/>
                <a:gd name="T12" fmla="*/ 310 w 334"/>
                <a:gd name="T13" fmla="*/ 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141">
                  <a:moveTo>
                    <a:pt x="310" y="1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1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2" y="64"/>
                    <a:pt x="334" y="48"/>
                    <a:pt x="330" y="30"/>
                  </a:cubicBezTo>
                  <a:cubicBezTo>
                    <a:pt x="325" y="13"/>
                    <a:pt x="317" y="0"/>
                    <a:pt x="310" y="1"/>
                  </a:cubicBezTo>
                </a:path>
              </a:pathLst>
            </a:custGeom>
            <a:solidFill>
              <a:srgbClr val="F2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250"/>
            <p:cNvSpPr>
              <a:spLocks/>
            </p:cNvSpPr>
            <p:nvPr/>
          </p:nvSpPr>
          <p:spPr bwMode="auto">
            <a:xfrm>
              <a:off x="3883948" y="4821664"/>
              <a:ext cx="376064" cy="421152"/>
            </a:xfrm>
            <a:custGeom>
              <a:avLst/>
              <a:gdLst>
                <a:gd name="T0" fmla="*/ 35 w 53"/>
                <a:gd name="T1" fmla="*/ 1 h 56"/>
                <a:gd name="T2" fmla="*/ 0 w 53"/>
                <a:gd name="T3" fmla="*/ 10 h 56"/>
                <a:gd name="T4" fmla="*/ 8 w 53"/>
                <a:gd name="T5" fmla="*/ 31 h 56"/>
                <a:gd name="T6" fmla="*/ 11 w 53"/>
                <a:gd name="T7" fmla="*/ 56 h 56"/>
                <a:gd name="T8" fmla="*/ 46 w 53"/>
                <a:gd name="T9" fmla="*/ 47 h 56"/>
                <a:gd name="T10" fmla="*/ 49 w 53"/>
                <a:gd name="T11" fmla="*/ 22 h 56"/>
                <a:gd name="T12" fmla="*/ 35 w 53"/>
                <a:gd name="T1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6">
                  <a:moveTo>
                    <a:pt x="35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40"/>
                    <a:pt x="11" y="49"/>
                    <a:pt x="11" y="5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1" y="46"/>
                    <a:pt x="53" y="35"/>
                    <a:pt x="49" y="22"/>
                  </a:cubicBezTo>
                  <a:cubicBezTo>
                    <a:pt x="46" y="9"/>
                    <a:pt x="40" y="0"/>
                    <a:pt x="35" y="1"/>
                  </a:cubicBezTo>
                </a:path>
              </a:pathLst>
            </a:custGeom>
            <a:solidFill>
              <a:srgbClr val="D7D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251"/>
            <p:cNvSpPr>
              <a:spLocks/>
            </p:cNvSpPr>
            <p:nvPr/>
          </p:nvSpPr>
          <p:spPr bwMode="auto">
            <a:xfrm>
              <a:off x="3581400" y="4790572"/>
              <a:ext cx="288410" cy="641621"/>
            </a:xfrm>
            <a:custGeom>
              <a:avLst/>
              <a:gdLst>
                <a:gd name="T0" fmla="*/ 6 w 41"/>
                <a:gd name="T1" fmla="*/ 46 h 85"/>
                <a:gd name="T2" fmla="*/ 11 w 41"/>
                <a:gd name="T3" fmla="*/ 2 h 85"/>
                <a:gd name="T4" fmla="*/ 36 w 41"/>
                <a:gd name="T5" fmla="*/ 39 h 85"/>
                <a:gd name="T6" fmla="*/ 31 w 41"/>
                <a:gd name="T7" fmla="*/ 83 h 85"/>
                <a:gd name="T8" fmla="*/ 6 w 41"/>
                <a:gd name="T9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6" y="46"/>
                  </a:moveTo>
                  <a:cubicBezTo>
                    <a:pt x="0" y="24"/>
                    <a:pt x="3" y="4"/>
                    <a:pt x="11" y="2"/>
                  </a:cubicBezTo>
                  <a:cubicBezTo>
                    <a:pt x="19" y="0"/>
                    <a:pt x="30" y="16"/>
                    <a:pt x="36" y="39"/>
                  </a:cubicBezTo>
                  <a:cubicBezTo>
                    <a:pt x="41" y="61"/>
                    <a:pt x="39" y="81"/>
                    <a:pt x="31" y="83"/>
                  </a:cubicBezTo>
                  <a:cubicBezTo>
                    <a:pt x="22" y="85"/>
                    <a:pt x="11" y="68"/>
                    <a:pt x="6" y="46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252"/>
            <p:cNvSpPr>
              <a:spLocks/>
            </p:cNvSpPr>
            <p:nvPr/>
          </p:nvSpPr>
          <p:spPr bwMode="auto">
            <a:xfrm>
              <a:off x="6697357" y="4194175"/>
              <a:ext cx="178135" cy="234602"/>
            </a:xfrm>
            <a:custGeom>
              <a:avLst/>
              <a:gdLst>
                <a:gd name="T0" fmla="*/ 15 w 25"/>
                <a:gd name="T1" fmla="*/ 1 h 31"/>
                <a:gd name="T2" fmla="*/ 0 w 25"/>
                <a:gd name="T3" fmla="*/ 4 h 31"/>
                <a:gd name="T4" fmla="*/ 5 w 25"/>
                <a:gd name="T5" fmla="*/ 17 h 31"/>
                <a:gd name="T6" fmla="*/ 7 w 25"/>
                <a:gd name="T7" fmla="*/ 31 h 31"/>
                <a:gd name="T8" fmla="*/ 21 w 25"/>
                <a:gd name="T9" fmla="*/ 28 h 31"/>
                <a:gd name="T10" fmla="*/ 23 w 25"/>
                <a:gd name="T11" fmla="*/ 13 h 31"/>
                <a:gd name="T12" fmla="*/ 15 w 25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1">
                  <a:moveTo>
                    <a:pt x="15" y="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8"/>
                    <a:pt x="4" y="13"/>
                    <a:pt x="5" y="17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4" y="27"/>
                    <a:pt x="25" y="20"/>
                    <a:pt x="23" y="13"/>
                  </a:cubicBezTo>
                  <a:cubicBezTo>
                    <a:pt x="21" y="6"/>
                    <a:pt x="18" y="0"/>
                    <a:pt x="15" y="1"/>
                  </a:cubicBezTo>
                </a:path>
              </a:pathLst>
            </a:custGeom>
            <a:solidFill>
              <a:srgbClr val="283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54"/>
            <p:cNvSpPr>
              <a:spLocks/>
            </p:cNvSpPr>
            <p:nvPr/>
          </p:nvSpPr>
          <p:spPr bwMode="auto">
            <a:xfrm>
              <a:off x="6555980" y="4112206"/>
              <a:ext cx="183791" cy="466377"/>
            </a:xfrm>
            <a:custGeom>
              <a:avLst/>
              <a:gdLst>
                <a:gd name="T0" fmla="*/ 6 w 26"/>
                <a:gd name="T1" fmla="*/ 0 h 62"/>
                <a:gd name="T2" fmla="*/ 6 w 26"/>
                <a:gd name="T3" fmla="*/ 0 h 62"/>
                <a:gd name="T4" fmla="*/ 5 w 26"/>
                <a:gd name="T5" fmla="*/ 0 h 62"/>
                <a:gd name="T6" fmla="*/ 1 w 26"/>
                <a:gd name="T7" fmla="*/ 5 h 62"/>
                <a:gd name="T8" fmla="*/ 0 w 26"/>
                <a:gd name="T9" fmla="*/ 16 h 62"/>
                <a:gd name="T10" fmla="*/ 2 w 26"/>
                <a:gd name="T11" fmla="*/ 34 h 62"/>
                <a:gd name="T12" fmla="*/ 1 w 26"/>
                <a:gd name="T13" fmla="*/ 34 h 62"/>
                <a:gd name="T14" fmla="*/ 1 w 26"/>
                <a:gd name="T15" fmla="*/ 34 h 62"/>
                <a:gd name="T16" fmla="*/ 2 w 26"/>
                <a:gd name="T17" fmla="*/ 34 h 62"/>
                <a:gd name="T18" fmla="*/ 10 w 26"/>
                <a:gd name="T19" fmla="*/ 55 h 62"/>
                <a:gd name="T20" fmla="*/ 19 w 26"/>
                <a:gd name="T21" fmla="*/ 62 h 62"/>
                <a:gd name="T22" fmla="*/ 20 w 26"/>
                <a:gd name="T23" fmla="*/ 62 h 62"/>
                <a:gd name="T24" fmla="*/ 20 w 26"/>
                <a:gd name="T25" fmla="*/ 62 h 62"/>
                <a:gd name="T26" fmla="*/ 25 w 26"/>
                <a:gd name="T27" fmla="*/ 58 h 62"/>
                <a:gd name="T28" fmla="*/ 26 w 26"/>
                <a:gd name="T29" fmla="*/ 46 h 62"/>
                <a:gd name="T30" fmla="*/ 26 w 26"/>
                <a:gd name="T31" fmla="*/ 42 h 62"/>
                <a:gd name="T32" fmla="*/ 26 w 26"/>
                <a:gd name="T33" fmla="*/ 42 h 62"/>
                <a:gd name="T34" fmla="*/ 25 w 26"/>
                <a:gd name="T35" fmla="*/ 42 h 62"/>
                <a:gd name="T36" fmla="*/ 18 w 26"/>
                <a:gd name="T37" fmla="*/ 30 h 62"/>
                <a:gd name="T38" fmla="*/ 19 w 26"/>
                <a:gd name="T39" fmla="*/ 16 h 62"/>
                <a:gd name="T40" fmla="*/ 19 w 26"/>
                <a:gd name="T41" fmla="*/ 16 h 62"/>
                <a:gd name="T42" fmla="*/ 16 w 26"/>
                <a:gd name="T43" fmla="*/ 8 h 62"/>
                <a:gd name="T44" fmla="*/ 6 w 26"/>
                <a:gd name="T4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1" y="5"/>
                  </a:cubicBezTo>
                  <a:cubicBezTo>
                    <a:pt x="0" y="8"/>
                    <a:pt x="0" y="12"/>
                    <a:pt x="0" y="16"/>
                  </a:cubicBezTo>
                  <a:cubicBezTo>
                    <a:pt x="0" y="22"/>
                    <a:pt x="0" y="28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42"/>
                    <a:pt x="7" y="49"/>
                    <a:pt x="10" y="55"/>
                  </a:cubicBezTo>
                  <a:cubicBezTo>
                    <a:pt x="13" y="60"/>
                    <a:pt x="17" y="62"/>
                    <a:pt x="19" y="62"/>
                  </a:cubicBezTo>
                  <a:cubicBezTo>
                    <a:pt x="19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2"/>
                    <a:pt x="24" y="60"/>
                    <a:pt x="25" y="58"/>
                  </a:cubicBezTo>
                  <a:cubicBezTo>
                    <a:pt x="26" y="55"/>
                    <a:pt x="26" y="51"/>
                    <a:pt x="26" y="46"/>
                  </a:cubicBezTo>
                  <a:cubicBezTo>
                    <a:pt x="26" y="45"/>
                    <a:pt x="26" y="43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5" y="42"/>
                    <a:pt x="25" y="42"/>
                  </a:cubicBezTo>
                  <a:cubicBezTo>
                    <a:pt x="23" y="42"/>
                    <a:pt x="19" y="37"/>
                    <a:pt x="18" y="30"/>
                  </a:cubicBezTo>
                  <a:cubicBezTo>
                    <a:pt x="16" y="23"/>
                    <a:pt x="16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3"/>
                    <a:pt x="17" y="10"/>
                    <a:pt x="16" y="8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B8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55"/>
            <p:cNvSpPr>
              <a:spLocks/>
            </p:cNvSpPr>
            <p:nvPr/>
          </p:nvSpPr>
          <p:spPr bwMode="auto">
            <a:xfrm>
              <a:off x="6669082" y="4233746"/>
              <a:ext cx="70689" cy="195030"/>
            </a:xfrm>
            <a:custGeom>
              <a:avLst/>
              <a:gdLst>
                <a:gd name="T0" fmla="*/ 3 w 10"/>
                <a:gd name="T1" fmla="*/ 0 h 26"/>
                <a:gd name="T2" fmla="*/ 3 w 10"/>
                <a:gd name="T3" fmla="*/ 0 h 26"/>
                <a:gd name="T4" fmla="*/ 2 w 10"/>
                <a:gd name="T5" fmla="*/ 14 h 26"/>
                <a:gd name="T6" fmla="*/ 9 w 10"/>
                <a:gd name="T7" fmla="*/ 26 h 26"/>
                <a:gd name="T8" fmla="*/ 10 w 10"/>
                <a:gd name="T9" fmla="*/ 26 h 26"/>
                <a:gd name="T10" fmla="*/ 10 w 10"/>
                <a:gd name="T11" fmla="*/ 26 h 26"/>
                <a:gd name="T12" fmla="*/ 8 w 10"/>
                <a:gd name="T13" fmla="*/ 13 h 26"/>
                <a:gd name="T14" fmla="*/ 3 w 1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6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7"/>
                    <a:pt x="2" y="14"/>
                  </a:cubicBezTo>
                  <a:cubicBezTo>
                    <a:pt x="3" y="21"/>
                    <a:pt x="7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2"/>
                    <a:pt x="9" y="17"/>
                    <a:pt x="8" y="13"/>
                  </a:cubicBezTo>
                  <a:cubicBezTo>
                    <a:pt x="7" y="8"/>
                    <a:pt x="5" y="3"/>
                    <a:pt x="3" y="0"/>
                  </a:cubicBezTo>
                </a:path>
              </a:pathLst>
            </a:custGeom>
            <a:solidFill>
              <a:srgbClr val="939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256"/>
            <p:cNvSpPr>
              <a:spLocks/>
            </p:cNvSpPr>
            <p:nvPr/>
          </p:nvSpPr>
          <p:spPr bwMode="auto">
            <a:xfrm>
              <a:off x="4421182" y="4623807"/>
              <a:ext cx="602268" cy="446591"/>
            </a:xfrm>
            <a:custGeom>
              <a:avLst/>
              <a:gdLst>
                <a:gd name="T0" fmla="*/ 0 w 85"/>
                <a:gd name="T1" fmla="*/ 18 h 59"/>
                <a:gd name="T2" fmla="*/ 70 w 85"/>
                <a:gd name="T3" fmla="*/ 0 h 59"/>
                <a:gd name="T4" fmla="*/ 81 w 85"/>
                <a:gd name="T5" fmla="*/ 44 h 59"/>
                <a:gd name="T6" fmla="*/ 48 w 85"/>
                <a:gd name="T7" fmla="*/ 51 h 59"/>
                <a:gd name="T8" fmla="*/ 22 w 85"/>
                <a:gd name="T9" fmla="*/ 56 h 59"/>
                <a:gd name="T10" fmla="*/ 12 w 85"/>
                <a:gd name="T11" fmla="*/ 59 h 59"/>
                <a:gd name="T12" fmla="*/ 0 w 85"/>
                <a:gd name="T13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9">
                  <a:moveTo>
                    <a:pt x="0" y="18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4" y="2"/>
                    <a:pt x="85" y="35"/>
                    <a:pt x="81" y="4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0" y="18"/>
                    <a:pt x="0" y="18"/>
                    <a:pt x="0" y="18"/>
                  </a:cubicBezTo>
                </a:path>
              </a:pathLst>
            </a:custGeom>
            <a:solidFill>
              <a:srgbClr val="767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57"/>
            <p:cNvSpPr>
              <a:spLocks/>
            </p:cNvSpPr>
            <p:nvPr/>
          </p:nvSpPr>
          <p:spPr bwMode="auto">
            <a:xfrm>
              <a:off x="4449457" y="4790572"/>
              <a:ext cx="545717" cy="271346"/>
            </a:xfrm>
            <a:custGeom>
              <a:avLst/>
              <a:gdLst>
                <a:gd name="T0" fmla="*/ 0 w 77"/>
                <a:gd name="T1" fmla="*/ 0 h 36"/>
                <a:gd name="T2" fmla="*/ 7 w 77"/>
                <a:gd name="T3" fmla="*/ 36 h 36"/>
                <a:gd name="T4" fmla="*/ 77 w 77"/>
                <a:gd name="T5" fmla="*/ 21 h 36"/>
                <a:gd name="T6" fmla="*/ 16 w 77"/>
                <a:gd name="T7" fmla="*/ 25 h 36"/>
                <a:gd name="T8" fmla="*/ 0 w 7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6">
                  <a:moveTo>
                    <a:pt x="0" y="0"/>
                  </a:moveTo>
                  <a:cubicBezTo>
                    <a:pt x="0" y="0"/>
                    <a:pt x="7" y="28"/>
                    <a:pt x="7" y="3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33" y="32"/>
                    <a:pt x="16" y="25"/>
                  </a:cubicBezTo>
                  <a:cubicBezTo>
                    <a:pt x="3" y="21"/>
                    <a:pt x="0" y="0"/>
                    <a:pt x="0" y="0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58"/>
            <p:cNvSpPr>
              <a:spLocks/>
            </p:cNvSpPr>
            <p:nvPr/>
          </p:nvSpPr>
          <p:spPr bwMode="auto">
            <a:xfrm>
              <a:off x="4845314" y="4527705"/>
              <a:ext cx="282755" cy="520081"/>
            </a:xfrm>
            <a:custGeom>
              <a:avLst/>
              <a:gdLst>
                <a:gd name="T0" fmla="*/ 15 w 40"/>
                <a:gd name="T1" fmla="*/ 69 h 69"/>
                <a:gd name="T2" fmla="*/ 19 w 40"/>
                <a:gd name="T3" fmla="*/ 35 h 69"/>
                <a:gd name="T4" fmla="*/ 0 w 40"/>
                <a:gd name="T5" fmla="*/ 5 h 69"/>
                <a:gd name="T6" fmla="*/ 16 w 40"/>
                <a:gd name="T7" fmla="*/ 1 h 69"/>
                <a:gd name="T8" fmla="*/ 36 w 40"/>
                <a:gd name="T9" fmla="*/ 31 h 69"/>
                <a:gd name="T10" fmla="*/ 32 w 40"/>
                <a:gd name="T11" fmla="*/ 65 h 69"/>
                <a:gd name="T12" fmla="*/ 15 w 4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9">
                  <a:moveTo>
                    <a:pt x="15" y="69"/>
                  </a:moveTo>
                  <a:cubicBezTo>
                    <a:pt x="22" y="68"/>
                    <a:pt x="24" y="52"/>
                    <a:pt x="19" y="35"/>
                  </a:cubicBezTo>
                  <a:cubicBezTo>
                    <a:pt x="15" y="17"/>
                    <a:pt x="6" y="4"/>
                    <a:pt x="0" y="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3" y="0"/>
                    <a:pt x="31" y="13"/>
                    <a:pt x="36" y="31"/>
                  </a:cubicBezTo>
                  <a:cubicBezTo>
                    <a:pt x="40" y="48"/>
                    <a:pt x="38" y="64"/>
                    <a:pt x="32" y="65"/>
                  </a:cubicBezTo>
                  <a:cubicBezTo>
                    <a:pt x="15" y="69"/>
                    <a:pt x="15" y="69"/>
                    <a:pt x="15" y="6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59"/>
            <p:cNvSpPr>
              <a:spLocks/>
            </p:cNvSpPr>
            <p:nvPr/>
          </p:nvSpPr>
          <p:spPr bwMode="auto">
            <a:xfrm>
              <a:off x="3926361" y="5016694"/>
              <a:ext cx="262962" cy="211989"/>
            </a:xfrm>
            <a:custGeom>
              <a:avLst/>
              <a:gdLst>
                <a:gd name="T0" fmla="*/ 0 w 37"/>
                <a:gd name="T1" fmla="*/ 0 h 28"/>
                <a:gd name="T2" fmla="*/ 4 w 37"/>
                <a:gd name="T3" fmla="*/ 28 h 28"/>
                <a:gd name="T4" fmla="*/ 37 w 37"/>
                <a:gd name="T5" fmla="*/ 21 h 28"/>
                <a:gd name="T6" fmla="*/ 9 w 37"/>
                <a:gd name="T7" fmla="*/ 15 h 28"/>
                <a:gd name="T8" fmla="*/ 0 w 3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0" y="0"/>
                  </a:moveTo>
                  <a:cubicBezTo>
                    <a:pt x="1" y="4"/>
                    <a:pt x="7" y="20"/>
                    <a:pt x="4" y="2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21" y="24"/>
                    <a:pt x="16" y="23"/>
                    <a:pt x="9" y="15"/>
                  </a:cubicBezTo>
                  <a:cubicBezTo>
                    <a:pt x="5" y="10"/>
                    <a:pt x="0" y="0"/>
                    <a:pt x="0" y="0"/>
                  </a:cubicBezTo>
                </a:path>
              </a:pathLst>
            </a:custGeom>
            <a:solidFill>
              <a:srgbClr val="BFB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60"/>
            <p:cNvSpPr>
              <a:spLocks/>
            </p:cNvSpPr>
            <p:nvPr/>
          </p:nvSpPr>
          <p:spPr bwMode="auto">
            <a:xfrm>
              <a:off x="3657744" y="4759480"/>
              <a:ext cx="319513" cy="655754"/>
            </a:xfrm>
            <a:custGeom>
              <a:avLst/>
              <a:gdLst>
                <a:gd name="T0" fmla="*/ 35 w 45"/>
                <a:gd name="T1" fmla="*/ 83 h 87"/>
                <a:gd name="T2" fmla="*/ 40 w 45"/>
                <a:gd name="T3" fmla="*/ 39 h 87"/>
                <a:gd name="T4" fmla="*/ 15 w 45"/>
                <a:gd name="T5" fmla="*/ 2 h 87"/>
                <a:gd name="T6" fmla="*/ 0 w 45"/>
                <a:gd name="T7" fmla="*/ 6 h 87"/>
                <a:gd name="T8" fmla="*/ 25 w 45"/>
                <a:gd name="T9" fmla="*/ 43 h 87"/>
                <a:gd name="T10" fmla="*/ 20 w 45"/>
                <a:gd name="T11" fmla="*/ 87 h 87"/>
                <a:gd name="T12" fmla="*/ 35 w 45"/>
                <a:gd name="T1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7">
                  <a:moveTo>
                    <a:pt x="35" y="83"/>
                  </a:moveTo>
                  <a:cubicBezTo>
                    <a:pt x="43" y="81"/>
                    <a:pt x="45" y="61"/>
                    <a:pt x="40" y="39"/>
                  </a:cubicBezTo>
                  <a:cubicBezTo>
                    <a:pt x="35" y="17"/>
                    <a:pt x="23" y="0"/>
                    <a:pt x="15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4"/>
                    <a:pt x="19" y="20"/>
                    <a:pt x="25" y="43"/>
                  </a:cubicBezTo>
                  <a:cubicBezTo>
                    <a:pt x="30" y="65"/>
                    <a:pt x="28" y="85"/>
                    <a:pt x="20" y="87"/>
                  </a:cubicBezTo>
                  <a:cubicBezTo>
                    <a:pt x="35" y="83"/>
                    <a:pt x="35" y="83"/>
                    <a:pt x="35" y="83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61"/>
            <p:cNvSpPr>
              <a:spLocks/>
            </p:cNvSpPr>
            <p:nvPr/>
          </p:nvSpPr>
          <p:spPr bwMode="auto">
            <a:xfrm>
              <a:off x="3784983" y="4903633"/>
              <a:ext cx="141377" cy="127194"/>
            </a:xfrm>
            <a:custGeom>
              <a:avLst/>
              <a:gdLst>
                <a:gd name="T0" fmla="*/ 20 w 20"/>
                <a:gd name="T1" fmla="*/ 12 h 17"/>
                <a:gd name="T2" fmla="*/ 15 w 20"/>
                <a:gd name="T3" fmla="*/ 0 h 17"/>
                <a:gd name="T4" fmla="*/ 0 w 20"/>
                <a:gd name="T5" fmla="*/ 3 h 17"/>
                <a:gd name="T6" fmla="*/ 5 w 20"/>
                <a:gd name="T7" fmla="*/ 17 h 17"/>
                <a:gd name="T8" fmla="*/ 20 w 20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20" y="12"/>
                  </a:moveTo>
                  <a:cubicBezTo>
                    <a:pt x="18" y="8"/>
                    <a:pt x="17" y="3"/>
                    <a:pt x="1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4" y="12"/>
                    <a:pt x="5" y="17"/>
                  </a:cubicBezTo>
                  <a:cubicBezTo>
                    <a:pt x="20" y="12"/>
                    <a:pt x="20" y="12"/>
                    <a:pt x="2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62"/>
            <p:cNvSpPr>
              <a:spLocks/>
            </p:cNvSpPr>
            <p:nvPr/>
          </p:nvSpPr>
          <p:spPr bwMode="auto">
            <a:xfrm>
              <a:off x="3770846" y="4895153"/>
              <a:ext cx="8483" cy="2261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63"/>
            <p:cNvSpPr>
              <a:spLocks/>
            </p:cNvSpPr>
            <p:nvPr/>
          </p:nvSpPr>
          <p:spPr bwMode="auto">
            <a:xfrm>
              <a:off x="3770846" y="4866888"/>
              <a:ext cx="113102" cy="50877"/>
            </a:xfrm>
            <a:custGeom>
              <a:avLst/>
              <a:gdLst>
                <a:gd name="T0" fmla="*/ 14 w 16"/>
                <a:gd name="T1" fmla="*/ 0 h 7"/>
                <a:gd name="T2" fmla="*/ 0 w 16"/>
                <a:gd name="T3" fmla="*/ 4 h 7"/>
                <a:gd name="T4" fmla="*/ 1 w 16"/>
                <a:gd name="T5" fmla="*/ 7 h 7"/>
                <a:gd name="T6" fmla="*/ 16 w 16"/>
                <a:gd name="T7" fmla="*/ 2 h 7"/>
                <a:gd name="T8" fmla="*/ 14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4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Oval 264"/>
            <p:cNvSpPr>
              <a:spLocks noChangeArrowheads="1"/>
            </p:cNvSpPr>
            <p:nvPr/>
          </p:nvSpPr>
          <p:spPr bwMode="auto">
            <a:xfrm>
              <a:off x="3940498" y="5047786"/>
              <a:ext cx="2828" cy="5653"/>
            </a:xfrm>
            <a:prstGeom prst="ellipse">
              <a:avLst/>
            </a:pr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65"/>
            <p:cNvSpPr>
              <a:spLocks/>
            </p:cNvSpPr>
            <p:nvPr/>
          </p:nvSpPr>
          <p:spPr bwMode="auto">
            <a:xfrm>
              <a:off x="3827397" y="5025174"/>
              <a:ext cx="121585" cy="73490"/>
            </a:xfrm>
            <a:custGeom>
              <a:avLst/>
              <a:gdLst>
                <a:gd name="T0" fmla="*/ 15 w 17"/>
                <a:gd name="T1" fmla="*/ 0 h 10"/>
                <a:gd name="T2" fmla="*/ 0 w 17"/>
                <a:gd name="T3" fmla="*/ 4 h 10"/>
                <a:gd name="T4" fmla="*/ 1 w 17"/>
                <a:gd name="T5" fmla="*/ 8 h 10"/>
                <a:gd name="T6" fmla="*/ 2 w 17"/>
                <a:gd name="T7" fmla="*/ 10 h 10"/>
                <a:gd name="T8" fmla="*/ 17 w 17"/>
                <a:gd name="T9" fmla="*/ 6 h 10"/>
                <a:gd name="T10" fmla="*/ 16 w 17"/>
                <a:gd name="T11" fmla="*/ 4 h 10"/>
                <a:gd name="T12" fmla="*/ 16 w 17"/>
                <a:gd name="T13" fmla="*/ 4 h 10"/>
                <a:gd name="T14" fmla="*/ 16 w 17"/>
                <a:gd name="T15" fmla="*/ 3 h 10"/>
                <a:gd name="T16" fmla="*/ 15 w 17"/>
                <a:gd name="T17" fmla="*/ 2 h 10"/>
                <a:gd name="T18" fmla="*/ 15 w 17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266"/>
            <p:cNvSpPr>
              <a:spLocks/>
            </p:cNvSpPr>
            <p:nvPr/>
          </p:nvSpPr>
          <p:spPr bwMode="auto">
            <a:xfrm>
              <a:off x="4322217" y="4722735"/>
              <a:ext cx="135722" cy="127194"/>
            </a:xfrm>
            <a:custGeom>
              <a:avLst/>
              <a:gdLst>
                <a:gd name="T0" fmla="*/ 14 w 19"/>
                <a:gd name="T1" fmla="*/ 0 h 17"/>
                <a:gd name="T2" fmla="*/ 0 w 19"/>
                <a:gd name="T3" fmla="*/ 3 h 17"/>
                <a:gd name="T4" fmla="*/ 5 w 19"/>
                <a:gd name="T5" fmla="*/ 17 h 17"/>
                <a:gd name="T6" fmla="*/ 19 w 19"/>
                <a:gd name="T7" fmla="*/ 13 h 17"/>
                <a:gd name="T8" fmla="*/ 14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3" y="12"/>
                    <a:pt x="5" y="1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8"/>
                    <a:pt x="15" y="4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267"/>
            <p:cNvSpPr>
              <a:spLocks/>
            </p:cNvSpPr>
            <p:nvPr/>
          </p:nvSpPr>
          <p:spPr bwMode="auto">
            <a:xfrm>
              <a:off x="4308080" y="4714256"/>
              <a:ext cx="8483" cy="16959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268"/>
            <p:cNvSpPr>
              <a:spLocks/>
            </p:cNvSpPr>
            <p:nvPr/>
          </p:nvSpPr>
          <p:spPr bwMode="auto">
            <a:xfrm>
              <a:off x="4308080" y="4714256"/>
              <a:ext cx="8483" cy="16959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269"/>
            <p:cNvSpPr>
              <a:spLocks/>
            </p:cNvSpPr>
            <p:nvPr/>
          </p:nvSpPr>
          <p:spPr bwMode="auto">
            <a:xfrm>
              <a:off x="4308080" y="4685990"/>
              <a:ext cx="98964" cy="45224"/>
            </a:xfrm>
            <a:custGeom>
              <a:avLst/>
              <a:gdLst>
                <a:gd name="T0" fmla="*/ 13 w 14"/>
                <a:gd name="T1" fmla="*/ 0 h 6"/>
                <a:gd name="T2" fmla="*/ 0 w 14"/>
                <a:gd name="T3" fmla="*/ 4 h 6"/>
                <a:gd name="T4" fmla="*/ 1 w 14"/>
                <a:gd name="T5" fmla="*/ 6 h 6"/>
                <a:gd name="T6" fmla="*/ 14 w 14"/>
                <a:gd name="T7" fmla="*/ 3 h 6"/>
                <a:gd name="T8" fmla="*/ 13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1"/>
                    <a:pt x="13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270"/>
            <p:cNvSpPr>
              <a:spLocks noEditPoints="1"/>
            </p:cNvSpPr>
            <p:nvPr/>
          </p:nvSpPr>
          <p:spPr bwMode="auto">
            <a:xfrm>
              <a:off x="4364631" y="4872541"/>
              <a:ext cx="14138" cy="45224"/>
            </a:xfrm>
            <a:custGeom>
              <a:avLst/>
              <a:gdLst>
                <a:gd name="T0" fmla="*/ 1 w 2"/>
                <a:gd name="T1" fmla="*/ 3 h 6"/>
                <a:gd name="T2" fmla="*/ 2 w 2"/>
                <a:gd name="T3" fmla="*/ 6 h 6"/>
                <a:gd name="T4" fmla="*/ 2 w 2"/>
                <a:gd name="T5" fmla="*/ 6 h 6"/>
                <a:gd name="T6" fmla="*/ 1 w 2"/>
                <a:gd name="T7" fmla="*/ 3 h 6"/>
                <a:gd name="T8" fmla="*/ 0 w 2"/>
                <a:gd name="T9" fmla="*/ 0 h 6"/>
                <a:gd name="T10" fmla="*/ 0 w 2"/>
                <a:gd name="T11" fmla="*/ 0 h 6"/>
                <a:gd name="T12" fmla="*/ 0 w 2"/>
                <a:gd name="T13" fmla="*/ 1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1" y="4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271"/>
            <p:cNvSpPr>
              <a:spLocks/>
            </p:cNvSpPr>
            <p:nvPr/>
          </p:nvSpPr>
          <p:spPr bwMode="auto">
            <a:xfrm>
              <a:off x="4364631" y="4872541"/>
              <a:ext cx="14138" cy="45224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2 w 2"/>
                <a:gd name="T5" fmla="*/ 6 h 6"/>
                <a:gd name="T6" fmla="*/ 2 w 2"/>
                <a:gd name="T7" fmla="*/ 6 h 6"/>
                <a:gd name="T8" fmla="*/ 1 w 2"/>
                <a:gd name="T9" fmla="*/ 3 h 6"/>
                <a:gd name="T10" fmla="*/ 0 w 2"/>
                <a:gd name="T11" fmla="*/ 1 h 6"/>
                <a:gd name="T12" fmla="*/ 0 w 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272"/>
            <p:cNvSpPr>
              <a:spLocks/>
            </p:cNvSpPr>
            <p:nvPr/>
          </p:nvSpPr>
          <p:spPr bwMode="auto">
            <a:xfrm>
              <a:off x="4364631" y="4849929"/>
              <a:ext cx="93309" cy="67837"/>
            </a:xfrm>
            <a:custGeom>
              <a:avLst/>
              <a:gdLst>
                <a:gd name="T0" fmla="*/ 11 w 13"/>
                <a:gd name="T1" fmla="*/ 0 h 9"/>
                <a:gd name="T2" fmla="*/ 0 w 13"/>
                <a:gd name="T3" fmla="*/ 3 h 9"/>
                <a:gd name="T4" fmla="*/ 0 w 13"/>
                <a:gd name="T5" fmla="*/ 4 h 9"/>
                <a:gd name="T6" fmla="*/ 1 w 13"/>
                <a:gd name="T7" fmla="*/ 6 h 9"/>
                <a:gd name="T8" fmla="*/ 2 w 13"/>
                <a:gd name="T9" fmla="*/ 9 h 9"/>
                <a:gd name="T10" fmla="*/ 13 w 13"/>
                <a:gd name="T11" fmla="*/ 6 h 9"/>
                <a:gd name="T12" fmla="*/ 11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273"/>
            <p:cNvSpPr>
              <a:spLocks noEditPoints="1"/>
            </p:cNvSpPr>
            <p:nvPr/>
          </p:nvSpPr>
          <p:spPr bwMode="auto">
            <a:xfrm>
              <a:off x="4443802" y="4844276"/>
              <a:ext cx="28275" cy="50877"/>
            </a:xfrm>
            <a:custGeom>
              <a:avLst/>
              <a:gdLst>
                <a:gd name="T0" fmla="*/ 3 w 4"/>
                <a:gd name="T1" fmla="*/ 1 h 7"/>
                <a:gd name="T2" fmla="*/ 3 w 4"/>
                <a:gd name="T3" fmla="*/ 3 h 7"/>
                <a:gd name="T4" fmla="*/ 3 w 4"/>
                <a:gd name="T5" fmla="*/ 2 h 7"/>
                <a:gd name="T6" fmla="*/ 3 w 4"/>
                <a:gd name="T7" fmla="*/ 1 h 7"/>
                <a:gd name="T8" fmla="*/ 3 w 4"/>
                <a:gd name="T9" fmla="*/ 0 h 7"/>
                <a:gd name="T10" fmla="*/ 0 w 4"/>
                <a:gd name="T11" fmla="*/ 1 h 7"/>
                <a:gd name="T12" fmla="*/ 2 w 4"/>
                <a:gd name="T13" fmla="*/ 7 h 7"/>
                <a:gd name="T14" fmla="*/ 4 w 4"/>
                <a:gd name="T15" fmla="*/ 7 h 7"/>
                <a:gd name="T16" fmla="*/ 3 w 4"/>
                <a:gd name="T17" fmla="*/ 1 h 7"/>
                <a:gd name="T18" fmla="*/ 3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4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DA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274"/>
            <p:cNvSpPr>
              <a:spLocks/>
            </p:cNvSpPr>
            <p:nvPr/>
          </p:nvSpPr>
          <p:spPr bwMode="auto">
            <a:xfrm>
              <a:off x="4463595" y="4849929"/>
              <a:ext cx="8483" cy="45224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6 h 6"/>
                <a:gd name="T4" fmla="*/ 1 w 1"/>
                <a:gd name="T5" fmla="*/ 5 h 6"/>
                <a:gd name="T6" fmla="*/ 1 w 1"/>
                <a:gd name="T7" fmla="*/ 3 h 6"/>
                <a:gd name="T8" fmla="*/ 0 w 1"/>
                <a:gd name="T9" fmla="*/ 2 h 6"/>
                <a:gd name="T10" fmla="*/ 0 w 1"/>
                <a:gd name="T11" fmla="*/ 0 h 6"/>
                <a:gd name="T12" fmla="*/ 0 w 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1"/>
                    <a:pt x="1" y="3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275"/>
            <p:cNvSpPr>
              <a:spLocks noEditPoints="1"/>
            </p:cNvSpPr>
            <p:nvPr/>
          </p:nvSpPr>
          <p:spPr bwMode="auto">
            <a:xfrm>
              <a:off x="4924485" y="4623807"/>
              <a:ext cx="14138" cy="31092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0 h 4"/>
                <a:gd name="T8" fmla="*/ 0 w 2"/>
                <a:gd name="T9" fmla="*/ 0 h 4"/>
                <a:gd name="T10" fmla="*/ 2 w 2"/>
                <a:gd name="T11" fmla="*/ 4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276"/>
            <p:cNvSpPr>
              <a:spLocks/>
            </p:cNvSpPr>
            <p:nvPr/>
          </p:nvSpPr>
          <p:spPr bwMode="auto">
            <a:xfrm>
              <a:off x="4916002" y="4587062"/>
              <a:ext cx="169653" cy="158285"/>
            </a:xfrm>
            <a:custGeom>
              <a:avLst/>
              <a:gdLst>
                <a:gd name="T0" fmla="*/ 16 w 24"/>
                <a:gd name="T1" fmla="*/ 0 h 21"/>
                <a:gd name="T2" fmla="*/ 0 w 24"/>
                <a:gd name="T3" fmla="*/ 3 h 21"/>
                <a:gd name="T4" fmla="*/ 1 w 24"/>
                <a:gd name="T5" fmla="*/ 5 h 21"/>
                <a:gd name="T6" fmla="*/ 3 w 24"/>
                <a:gd name="T7" fmla="*/ 9 h 21"/>
                <a:gd name="T8" fmla="*/ 3 w 24"/>
                <a:gd name="T9" fmla="*/ 9 h 21"/>
                <a:gd name="T10" fmla="*/ 3 w 24"/>
                <a:gd name="T11" fmla="*/ 9 h 21"/>
                <a:gd name="T12" fmla="*/ 8 w 24"/>
                <a:gd name="T13" fmla="*/ 21 h 21"/>
                <a:gd name="T14" fmla="*/ 24 w 24"/>
                <a:gd name="T15" fmla="*/ 16 h 21"/>
                <a:gd name="T16" fmla="*/ 16 w 24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1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3"/>
                    <a:pt x="7" y="16"/>
                    <a:pt x="8" y="2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9"/>
                    <a:pt x="19" y="4"/>
                    <a:pt x="16" y="0"/>
                  </a:cubicBezTo>
                </a:path>
              </a:pathLst>
            </a:custGeom>
            <a:solidFill>
              <a:srgbClr val="99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277"/>
            <p:cNvSpPr>
              <a:spLocks/>
            </p:cNvSpPr>
            <p:nvPr/>
          </p:nvSpPr>
          <p:spPr bwMode="auto">
            <a:xfrm>
              <a:off x="4887727" y="4587062"/>
              <a:ext cx="22620" cy="2261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278"/>
            <p:cNvSpPr>
              <a:spLocks/>
            </p:cNvSpPr>
            <p:nvPr/>
          </p:nvSpPr>
          <p:spPr bwMode="auto">
            <a:xfrm>
              <a:off x="4887727" y="4555970"/>
              <a:ext cx="135722" cy="53704"/>
            </a:xfrm>
            <a:custGeom>
              <a:avLst/>
              <a:gdLst>
                <a:gd name="T0" fmla="*/ 16 w 19"/>
                <a:gd name="T1" fmla="*/ 0 h 7"/>
                <a:gd name="T2" fmla="*/ 0 w 19"/>
                <a:gd name="T3" fmla="*/ 4 h 7"/>
                <a:gd name="T4" fmla="*/ 3 w 19"/>
                <a:gd name="T5" fmla="*/ 7 h 7"/>
                <a:gd name="T6" fmla="*/ 19 w 19"/>
                <a:gd name="T7" fmla="*/ 3 h 7"/>
                <a:gd name="T8" fmla="*/ 16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949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279"/>
            <p:cNvSpPr>
              <a:spLocks/>
            </p:cNvSpPr>
            <p:nvPr/>
          </p:nvSpPr>
          <p:spPr bwMode="auto">
            <a:xfrm>
              <a:off x="4981036" y="4790572"/>
              <a:ext cx="14138" cy="36745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5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1"/>
                    <a:pt x="1" y="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280"/>
            <p:cNvSpPr>
              <a:spLocks/>
            </p:cNvSpPr>
            <p:nvPr/>
          </p:nvSpPr>
          <p:spPr bwMode="auto">
            <a:xfrm>
              <a:off x="4981036" y="4731215"/>
              <a:ext cx="127240" cy="96102"/>
            </a:xfrm>
            <a:custGeom>
              <a:avLst/>
              <a:gdLst>
                <a:gd name="T0" fmla="*/ 16 w 18"/>
                <a:gd name="T1" fmla="*/ 0 h 13"/>
                <a:gd name="T2" fmla="*/ 0 w 18"/>
                <a:gd name="T3" fmla="*/ 4 h 13"/>
                <a:gd name="T4" fmla="*/ 0 w 18"/>
                <a:gd name="T5" fmla="*/ 8 h 13"/>
                <a:gd name="T6" fmla="*/ 0 w 18"/>
                <a:gd name="T7" fmla="*/ 8 h 13"/>
                <a:gd name="T8" fmla="*/ 2 w 18"/>
                <a:gd name="T9" fmla="*/ 13 h 13"/>
                <a:gd name="T10" fmla="*/ 18 w 18"/>
                <a:gd name="T11" fmla="*/ 8 h 13"/>
                <a:gd name="T12" fmla="*/ 17 w 18"/>
                <a:gd name="T13" fmla="*/ 4 h 13"/>
                <a:gd name="T14" fmla="*/ 17 w 18"/>
                <a:gd name="T15" fmla="*/ 4 h 13"/>
                <a:gd name="T16" fmla="*/ 17 w 18"/>
                <a:gd name="T17" fmla="*/ 4 h 13"/>
                <a:gd name="T18" fmla="*/ 16 w 18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11"/>
                    <a:pt x="2" y="1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2"/>
                    <a:pt x="16" y="1"/>
                    <a:pt x="16" y="0"/>
                  </a:cubicBezTo>
                </a:path>
              </a:pathLst>
            </a:custGeom>
            <a:solidFill>
              <a:srgbClr val="A2A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281"/>
            <p:cNvSpPr>
              <a:spLocks/>
            </p:cNvSpPr>
            <p:nvPr/>
          </p:nvSpPr>
          <p:spPr bwMode="auto">
            <a:xfrm>
              <a:off x="4457940" y="4669031"/>
              <a:ext cx="443925" cy="113061"/>
            </a:xfrm>
            <a:custGeom>
              <a:avLst/>
              <a:gdLst>
                <a:gd name="T0" fmla="*/ 0 w 63"/>
                <a:gd name="T1" fmla="*/ 15 h 15"/>
                <a:gd name="T2" fmla="*/ 63 w 63"/>
                <a:gd name="T3" fmla="*/ 0 h 15"/>
                <a:gd name="T4" fmla="*/ 0 w 63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20" y="15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282"/>
            <p:cNvSpPr>
              <a:spLocks/>
            </p:cNvSpPr>
            <p:nvPr/>
          </p:nvSpPr>
          <p:spPr bwMode="auto">
            <a:xfrm>
              <a:off x="3920706" y="4844276"/>
              <a:ext cx="302548" cy="180898"/>
            </a:xfrm>
            <a:custGeom>
              <a:avLst/>
              <a:gdLst>
                <a:gd name="T0" fmla="*/ 22 w 43"/>
                <a:gd name="T1" fmla="*/ 5 h 24"/>
                <a:gd name="T2" fmla="*/ 32 w 43"/>
                <a:gd name="T3" fmla="*/ 4 h 24"/>
                <a:gd name="T4" fmla="*/ 37 w 43"/>
                <a:gd name="T5" fmla="*/ 10 h 24"/>
                <a:gd name="T6" fmla="*/ 43 w 43"/>
                <a:gd name="T7" fmla="*/ 24 h 24"/>
                <a:gd name="T8" fmla="*/ 30 w 43"/>
                <a:gd name="T9" fmla="*/ 1 h 24"/>
                <a:gd name="T10" fmla="*/ 0 w 43"/>
                <a:gd name="T11" fmla="*/ 9 h 24"/>
                <a:gd name="T12" fmla="*/ 22 w 43"/>
                <a:gd name="T1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4">
                  <a:moveTo>
                    <a:pt x="22" y="5"/>
                  </a:moveTo>
                  <a:cubicBezTo>
                    <a:pt x="25" y="4"/>
                    <a:pt x="30" y="3"/>
                    <a:pt x="32" y="4"/>
                  </a:cubicBezTo>
                  <a:cubicBezTo>
                    <a:pt x="34" y="5"/>
                    <a:pt x="35" y="7"/>
                    <a:pt x="37" y="10"/>
                  </a:cubicBezTo>
                  <a:cubicBezTo>
                    <a:pt x="39" y="14"/>
                    <a:pt x="42" y="20"/>
                    <a:pt x="43" y="24"/>
                  </a:cubicBezTo>
                  <a:cubicBezTo>
                    <a:pt x="41" y="13"/>
                    <a:pt x="35" y="0"/>
                    <a:pt x="3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8" y="8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283"/>
            <p:cNvSpPr>
              <a:spLocks/>
            </p:cNvSpPr>
            <p:nvPr/>
          </p:nvSpPr>
          <p:spPr bwMode="auto">
            <a:xfrm>
              <a:off x="3657744" y="4804705"/>
              <a:ext cx="197928" cy="587917"/>
            </a:xfrm>
            <a:custGeom>
              <a:avLst/>
              <a:gdLst>
                <a:gd name="T0" fmla="*/ 0 w 28"/>
                <a:gd name="T1" fmla="*/ 2 h 78"/>
                <a:gd name="T2" fmla="*/ 0 w 28"/>
                <a:gd name="T3" fmla="*/ 2 h 78"/>
                <a:gd name="T4" fmla="*/ 21 w 28"/>
                <a:gd name="T5" fmla="*/ 37 h 78"/>
                <a:gd name="T6" fmla="*/ 17 w 28"/>
                <a:gd name="T7" fmla="*/ 78 h 78"/>
                <a:gd name="T8" fmla="*/ 19 w 28"/>
                <a:gd name="T9" fmla="*/ 78 h 78"/>
                <a:gd name="T10" fmla="*/ 23 w 28"/>
                <a:gd name="T11" fmla="*/ 36 h 78"/>
                <a:gd name="T12" fmla="*/ 0 w 28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" y="3"/>
                    <a:pt x="17" y="18"/>
                    <a:pt x="21" y="37"/>
                  </a:cubicBezTo>
                  <a:cubicBezTo>
                    <a:pt x="26" y="57"/>
                    <a:pt x="24" y="76"/>
                    <a:pt x="17" y="78"/>
                  </a:cubicBezTo>
                  <a:cubicBezTo>
                    <a:pt x="18" y="78"/>
                    <a:pt x="18" y="78"/>
                    <a:pt x="19" y="78"/>
                  </a:cubicBezTo>
                  <a:cubicBezTo>
                    <a:pt x="26" y="76"/>
                    <a:pt x="28" y="57"/>
                    <a:pt x="23" y="36"/>
                  </a:cubicBezTo>
                  <a:cubicBezTo>
                    <a:pt x="19" y="16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284"/>
            <p:cNvSpPr>
              <a:spLocks/>
            </p:cNvSpPr>
            <p:nvPr/>
          </p:nvSpPr>
          <p:spPr bwMode="auto">
            <a:xfrm>
              <a:off x="4104496" y="4510746"/>
              <a:ext cx="316685" cy="927100"/>
            </a:xfrm>
            <a:custGeom>
              <a:avLst/>
              <a:gdLst>
                <a:gd name="T0" fmla="*/ 0 w 45"/>
                <a:gd name="T1" fmla="*/ 2 h 123"/>
                <a:gd name="T2" fmla="*/ 0 w 45"/>
                <a:gd name="T3" fmla="*/ 3 h 123"/>
                <a:gd name="T4" fmla="*/ 34 w 45"/>
                <a:gd name="T5" fmla="*/ 57 h 123"/>
                <a:gd name="T6" fmla="*/ 27 w 45"/>
                <a:gd name="T7" fmla="*/ 123 h 123"/>
                <a:gd name="T8" fmla="*/ 30 w 45"/>
                <a:gd name="T9" fmla="*/ 123 h 123"/>
                <a:gd name="T10" fmla="*/ 38 w 45"/>
                <a:gd name="T11" fmla="*/ 57 h 123"/>
                <a:gd name="T12" fmla="*/ 0 w 45"/>
                <a:gd name="T13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2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4"/>
                    <a:pt x="27" y="28"/>
                    <a:pt x="34" y="57"/>
                  </a:cubicBezTo>
                  <a:cubicBezTo>
                    <a:pt x="42" y="89"/>
                    <a:pt x="39" y="120"/>
                    <a:pt x="27" y="123"/>
                  </a:cubicBezTo>
                  <a:cubicBezTo>
                    <a:pt x="28" y="123"/>
                    <a:pt x="29" y="123"/>
                    <a:pt x="30" y="123"/>
                  </a:cubicBezTo>
                  <a:cubicBezTo>
                    <a:pt x="42" y="120"/>
                    <a:pt x="45" y="89"/>
                    <a:pt x="38" y="57"/>
                  </a:cubicBezTo>
                  <a:cubicBezTo>
                    <a:pt x="30" y="25"/>
                    <a:pt x="1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285"/>
            <p:cNvSpPr>
              <a:spLocks/>
            </p:cNvSpPr>
            <p:nvPr/>
          </p:nvSpPr>
          <p:spPr bwMode="auto">
            <a:xfrm>
              <a:off x="6734115" y="4225267"/>
              <a:ext cx="113102" cy="121541"/>
            </a:xfrm>
            <a:custGeom>
              <a:avLst/>
              <a:gdLst>
                <a:gd name="T0" fmla="*/ 14 w 16"/>
                <a:gd name="T1" fmla="*/ 16 h 16"/>
                <a:gd name="T2" fmla="*/ 11 w 16"/>
                <a:gd name="T3" fmla="*/ 0 h 16"/>
                <a:gd name="T4" fmla="*/ 0 w 16"/>
                <a:gd name="T5" fmla="*/ 3 h 16"/>
                <a:gd name="T6" fmla="*/ 14 w 1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cubicBezTo>
                    <a:pt x="16" y="8"/>
                    <a:pt x="11" y="0"/>
                    <a:pt x="1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2" y="2"/>
                    <a:pt x="1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286"/>
            <p:cNvSpPr>
              <a:spLocks/>
            </p:cNvSpPr>
            <p:nvPr/>
          </p:nvSpPr>
          <p:spPr bwMode="auto">
            <a:xfrm>
              <a:off x="4011187" y="4496613"/>
              <a:ext cx="409994" cy="963845"/>
            </a:xfrm>
            <a:custGeom>
              <a:avLst/>
              <a:gdLst>
                <a:gd name="T0" fmla="*/ 14 w 58"/>
                <a:gd name="T1" fmla="*/ 2 h 128"/>
                <a:gd name="T2" fmla="*/ 13 w 58"/>
                <a:gd name="T3" fmla="*/ 1 h 128"/>
                <a:gd name="T4" fmla="*/ 3 w 58"/>
                <a:gd name="T5" fmla="*/ 12 h 128"/>
                <a:gd name="T6" fmla="*/ 0 w 58"/>
                <a:gd name="T7" fmla="*/ 35 h 128"/>
                <a:gd name="T8" fmla="*/ 1 w 58"/>
                <a:gd name="T9" fmla="*/ 48 h 128"/>
                <a:gd name="T10" fmla="*/ 1 w 58"/>
                <a:gd name="T11" fmla="*/ 49 h 128"/>
                <a:gd name="T12" fmla="*/ 2 w 58"/>
                <a:gd name="T13" fmla="*/ 49 h 128"/>
                <a:gd name="T14" fmla="*/ 18 w 58"/>
                <a:gd name="T15" fmla="*/ 45 h 128"/>
                <a:gd name="T16" fmla="*/ 18 w 58"/>
                <a:gd name="T17" fmla="*/ 45 h 128"/>
                <a:gd name="T18" fmla="*/ 25 w 58"/>
                <a:gd name="T19" fmla="*/ 51 h 128"/>
                <a:gd name="T20" fmla="*/ 31 w 58"/>
                <a:gd name="T21" fmla="*/ 65 h 128"/>
                <a:gd name="T22" fmla="*/ 32 w 58"/>
                <a:gd name="T23" fmla="*/ 78 h 128"/>
                <a:gd name="T24" fmla="*/ 31 w 58"/>
                <a:gd name="T25" fmla="*/ 86 h 128"/>
                <a:gd name="T26" fmla="*/ 28 w 58"/>
                <a:gd name="T27" fmla="*/ 89 h 128"/>
                <a:gd name="T28" fmla="*/ 13 w 58"/>
                <a:gd name="T29" fmla="*/ 93 h 128"/>
                <a:gd name="T30" fmla="*/ 12 w 58"/>
                <a:gd name="T31" fmla="*/ 93 h 128"/>
                <a:gd name="T32" fmla="*/ 12 w 58"/>
                <a:gd name="T33" fmla="*/ 94 h 128"/>
                <a:gd name="T34" fmla="*/ 26 w 58"/>
                <a:gd name="T35" fmla="*/ 119 h 128"/>
                <a:gd name="T36" fmla="*/ 42 w 58"/>
                <a:gd name="T37" fmla="*/ 128 h 128"/>
                <a:gd name="T38" fmla="*/ 44 w 58"/>
                <a:gd name="T39" fmla="*/ 128 h 128"/>
                <a:gd name="T40" fmla="*/ 54 w 58"/>
                <a:gd name="T41" fmla="*/ 117 h 128"/>
                <a:gd name="T42" fmla="*/ 58 w 58"/>
                <a:gd name="T43" fmla="*/ 94 h 128"/>
                <a:gd name="T44" fmla="*/ 53 w 58"/>
                <a:gd name="T45" fmla="*/ 58 h 128"/>
                <a:gd name="T46" fmla="*/ 37 w 58"/>
                <a:gd name="T47" fmla="*/ 17 h 128"/>
                <a:gd name="T48" fmla="*/ 16 w 58"/>
                <a:gd name="T49" fmla="*/ 0 h 128"/>
                <a:gd name="T50" fmla="*/ 13 w 58"/>
                <a:gd name="T51" fmla="*/ 1 h 128"/>
                <a:gd name="T52" fmla="*/ 14 w 58"/>
                <a:gd name="T53" fmla="*/ 2 h 128"/>
                <a:gd name="T54" fmla="*/ 14 w 58"/>
                <a:gd name="T55" fmla="*/ 3 h 128"/>
                <a:gd name="T56" fmla="*/ 16 w 58"/>
                <a:gd name="T57" fmla="*/ 2 h 128"/>
                <a:gd name="T58" fmla="*/ 35 w 58"/>
                <a:gd name="T59" fmla="*/ 18 h 128"/>
                <a:gd name="T60" fmla="*/ 51 w 58"/>
                <a:gd name="T61" fmla="*/ 59 h 128"/>
                <a:gd name="T62" fmla="*/ 56 w 58"/>
                <a:gd name="T63" fmla="*/ 94 h 128"/>
                <a:gd name="T64" fmla="*/ 53 w 58"/>
                <a:gd name="T65" fmla="*/ 116 h 128"/>
                <a:gd name="T66" fmla="*/ 44 w 58"/>
                <a:gd name="T67" fmla="*/ 126 h 128"/>
                <a:gd name="T68" fmla="*/ 42 w 58"/>
                <a:gd name="T69" fmla="*/ 126 h 128"/>
                <a:gd name="T70" fmla="*/ 28 w 58"/>
                <a:gd name="T71" fmla="*/ 118 h 128"/>
                <a:gd name="T72" fmla="*/ 14 w 58"/>
                <a:gd name="T73" fmla="*/ 93 h 128"/>
                <a:gd name="T74" fmla="*/ 13 w 58"/>
                <a:gd name="T75" fmla="*/ 94 h 128"/>
                <a:gd name="T76" fmla="*/ 13 w 58"/>
                <a:gd name="T77" fmla="*/ 95 h 128"/>
                <a:gd name="T78" fmla="*/ 29 w 58"/>
                <a:gd name="T79" fmla="*/ 91 h 128"/>
                <a:gd name="T80" fmla="*/ 33 w 58"/>
                <a:gd name="T81" fmla="*/ 87 h 128"/>
                <a:gd name="T82" fmla="*/ 34 w 58"/>
                <a:gd name="T83" fmla="*/ 78 h 128"/>
                <a:gd name="T84" fmla="*/ 32 w 58"/>
                <a:gd name="T85" fmla="*/ 65 h 128"/>
                <a:gd name="T86" fmla="*/ 26 w 58"/>
                <a:gd name="T87" fmla="*/ 49 h 128"/>
                <a:gd name="T88" fmla="*/ 18 w 58"/>
                <a:gd name="T89" fmla="*/ 43 h 128"/>
                <a:gd name="T90" fmla="*/ 17 w 58"/>
                <a:gd name="T91" fmla="*/ 43 h 128"/>
                <a:gd name="T92" fmla="*/ 1 w 58"/>
                <a:gd name="T93" fmla="*/ 47 h 128"/>
                <a:gd name="T94" fmla="*/ 2 w 58"/>
                <a:gd name="T95" fmla="*/ 48 h 128"/>
                <a:gd name="T96" fmla="*/ 3 w 58"/>
                <a:gd name="T97" fmla="*/ 48 h 128"/>
                <a:gd name="T98" fmla="*/ 2 w 58"/>
                <a:gd name="T99" fmla="*/ 35 h 128"/>
                <a:gd name="T100" fmla="*/ 5 w 58"/>
                <a:gd name="T101" fmla="*/ 13 h 128"/>
                <a:gd name="T102" fmla="*/ 14 w 58"/>
                <a:gd name="T103" fmla="*/ 3 h 128"/>
                <a:gd name="T104" fmla="*/ 14 w 58"/>
                <a:gd name="T105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128">
                  <a:moveTo>
                    <a:pt x="14" y="2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5" y="6"/>
                    <a:pt x="3" y="12"/>
                  </a:cubicBezTo>
                  <a:cubicBezTo>
                    <a:pt x="1" y="18"/>
                    <a:pt x="0" y="26"/>
                    <a:pt x="0" y="35"/>
                  </a:cubicBezTo>
                  <a:cubicBezTo>
                    <a:pt x="0" y="39"/>
                    <a:pt x="0" y="43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0" y="45"/>
                    <a:pt x="22" y="47"/>
                    <a:pt x="25" y="51"/>
                  </a:cubicBezTo>
                  <a:cubicBezTo>
                    <a:pt x="27" y="54"/>
                    <a:pt x="29" y="59"/>
                    <a:pt x="31" y="65"/>
                  </a:cubicBezTo>
                  <a:cubicBezTo>
                    <a:pt x="32" y="70"/>
                    <a:pt x="32" y="74"/>
                    <a:pt x="32" y="78"/>
                  </a:cubicBezTo>
                  <a:cubicBezTo>
                    <a:pt x="32" y="81"/>
                    <a:pt x="32" y="84"/>
                    <a:pt x="31" y="86"/>
                  </a:cubicBezTo>
                  <a:cubicBezTo>
                    <a:pt x="30" y="88"/>
                    <a:pt x="29" y="89"/>
                    <a:pt x="28" y="89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6" y="104"/>
                    <a:pt x="21" y="113"/>
                    <a:pt x="26" y="119"/>
                  </a:cubicBezTo>
                  <a:cubicBezTo>
                    <a:pt x="31" y="125"/>
                    <a:pt x="37" y="128"/>
                    <a:pt x="42" y="128"/>
                  </a:cubicBezTo>
                  <a:cubicBezTo>
                    <a:pt x="43" y="128"/>
                    <a:pt x="44" y="128"/>
                    <a:pt x="44" y="128"/>
                  </a:cubicBezTo>
                  <a:cubicBezTo>
                    <a:pt x="49" y="127"/>
                    <a:pt x="52" y="123"/>
                    <a:pt x="54" y="117"/>
                  </a:cubicBezTo>
                  <a:cubicBezTo>
                    <a:pt x="57" y="111"/>
                    <a:pt x="58" y="103"/>
                    <a:pt x="58" y="94"/>
                  </a:cubicBezTo>
                  <a:cubicBezTo>
                    <a:pt x="58" y="83"/>
                    <a:pt x="56" y="71"/>
                    <a:pt x="53" y="58"/>
                  </a:cubicBezTo>
                  <a:cubicBezTo>
                    <a:pt x="49" y="42"/>
                    <a:pt x="43" y="28"/>
                    <a:pt x="37" y="17"/>
                  </a:cubicBezTo>
                  <a:cubicBezTo>
                    <a:pt x="30" y="7"/>
                    <a:pt x="23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21" y="2"/>
                    <a:pt x="28" y="8"/>
                    <a:pt x="35" y="18"/>
                  </a:cubicBezTo>
                  <a:cubicBezTo>
                    <a:pt x="41" y="28"/>
                    <a:pt x="47" y="43"/>
                    <a:pt x="51" y="59"/>
                  </a:cubicBezTo>
                  <a:cubicBezTo>
                    <a:pt x="54" y="71"/>
                    <a:pt x="56" y="84"/>
                    <a:pt x="56" y="94"/>
                  </a:cubicBezTo>
                  <a:cubicBezTo>
                    <a:pt x="56" y="103"/>
                    <a:pt x="55" y="111"/>
                    <a:pt x="53" y="116"/>
                  </a:cubicBezTo>
                  <a:cubicBezTo>
                    <a:pt x="50" y="122"/>
                    <a:pt x="47" y="125"/>
                    <a:pt x="44" y="126"/>
                  </a:cubicBezTo>
                  <a:cubicBezTo>
                    <a:pt x="43" y="126"/>
                    <a:pt x="43" y="126"/>
                    <a:pt x="42" y="126"/>
                  </a:cubicBezTo>
                  <a:cubicBezTo>
                    <a:pt x="38" y="126"/>
                    <a:pt x="33" y="123"/>
                    <a:pt x="28" y="118"/>
                  </a:cubicBezTo>
                  <a:cubicBezTo>
                    <a:pt x="23" y="112"/>
                    <a:pt x="18" y="103"/>
                    <a:pt x="14" y="93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1" y="91"/>
                    <a:pt x="32" y="89"/>
                    <a:pt x="33" y="87"/>
                  </a:cubicBezTo>
                  <a:cubicBezTo>
                    <a:pt x="34" y="84"/>
                    <a:pt x="34" y="81"/>
                    <a:pt x="34" y="78"/>
                  </a:cubicBezTo>
                  <a:cubicBezTo>
                    <a:pt x="34" y="74"/>
                    <a:pt x="34" y="69"/>
                    <a:pt x="32" y="65"/>
                  </a:cubicBezTo>
                  <a:cubicBezTo>
                    <a:pt x="31" y="59"/>
                    <a:pt x="29" y="53"/>
                    <a:pt x="26" y="49"/>
                  </a:cubicBezTo>
                  <a:cubicBezTo>
                    <a:pt x="24" y="46"/>
                    <a:pt x="21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3"/>
                    <a:pt x="2" y="39"/>
                    <a:pt x="2" y="35"/>
                  </a:cubicBezTo>
                  <a:cubicBezTo>
                    <a:pt x="2" y="26"/>
                    <a:pt x="3" y="18"/>
                    <a:pt x="5" y="13"/>
                  </a:cubicBezTo>
                  <a:cubicBezTo>
                    <a:pt x="7" y="7"/>
                    <a:pt x="10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287"/>
            <p:cNvSpPr>
              <a:spLocks/>
            </p:cNvSpPr>
            <p:nvPr/>
          </p:nvSpPr>
          <p:spPr bwMode="auto">
            <a:xfrm>
              <a:off x="4415526" y="4623807"/>
              <a:ext cx="508958" cy="135673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288"/>
            <p:cNvSpPr>
              <a:spLocks/>
            </p:cNvSpPr>
            <p:nvPr/>
          </p:nvSpPr>
          <p:spPr bwMode="auto">
            <a:xfrm>
              <a:off x="4415526" y="4623807"/>
              <a:ext cx="508958" cy="135673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289"/>
            <p:cNvSpPr>
              <a:spLocks/>
            </p:cNvSpPr>
            <p:nvPr/>
          </p:nvSpPr>
          <p:spPr bwMode="auto">
            <a:xfrm>
              <a:off x="4500353" y="4948857"/>
              <a:ext cx="494821" cy="127194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290"/>
            <p:cNvSpPr>
              <a:spLocks/>
            </p:cNvSpPr>
            <p:nvPr/>
          </p:nvSpPr>
          <p:spPr bwMode="auto">
            <a:xfrm>
              <a:off x="4500353" y="4948857"/>
              <a:ext cx="494821" cy="127194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291"/>
            <p:cNvSpPr>
              <a:spLocks noEditPoints="1"/>
            </p:cNvSpPr>
            <p:nvPr/>
          </p:nvSpPr>
          <p:spPr bwMode="auto">
            <a:xfrm>
              <a:off x="6570117" y="4098073"/>
              <a:ext cx="183791" cy="497468"/>
            </a:xfrm>
            <a:custGeom>
              <a:avLst/>
              <a:gdLst>
                <a:gd name="T0" fmla="*/ 26 w 26"/>
                <a:gd name="T1" fmla="*/ 44 h 66"/>
                <a:gd name="T2" fmla="*/ 25 w 26"/>
                <a:gd name="T3" fmla="*/ 44 h 66"/>
                <a:gd name="T4" fmla="*/ 25 w 26"/>
                <a:gd name="T5" fmla="*/ 48 h 66"/>
                <a:gd name="T6" fmla="*/ 19 w 26"/>
                <a:gd name="T7" fmla="*/ 65 h 66"/>
                <a:gd name="T8" fmla="*/ 15 w 26"/>
                <a:gd name="T9" fmla="*/ 66 h 66"/>
                <a:gd name="T10" fmla="*/ 18 w 26"/>
                <a:gd name="T11" fmla="*/ 66 h 66"/>
                <a:gd name="T12" fmla="*/ 19 w 26"/>
                <a:gd name="T13" fmla="*/ 66 h 66"/>
                <a:gd name="T14" fmla="*/ 24 w 26"/>
                <a:gd name="T15" fmla="*/ 60 h 66"/>
                <a:gd name="T16" fmla="*/ 26 w 26"/>
                <a:gd name="T17" fmla="*/ 48 h 66"/>
                <a:gd name="T18" fmla="*/ 26 w 26"/>
                <a:gd name="T19" fmla="*/ 44 h 66"/>
                <a:gd name="T20" fmla="*/ 4 w 26"/>
                <a:gd name="T21" fmla="*/ 0 h 66"/>
                <a:gd name="T22" fmla="*/ 3 w 26"/>
                <a:gd name="T23" fmla="*/ 0 h 66"/>
                <a:gd name="T24" fmla="*/ 0 w 26"/>
                <a:gd name="T25" fmla="*/ 2 h 66"/>
                <a:gd name="T26" fmla="*/ 3 w 26"/>
                <a:gd name="T27" fmla="*/ 1 h 66"/>
                <a:gd name="T28" fmla="*/ 3 w 26"/>
                <a:gd name="T29" fmla="*/ 1 h 66"/>
                <a:gd name="T30" fmla="*/ 4 w 26"/>
                <a:gd name="T31" fmla="*/ 1 h 66"/>
                <a:gd name="T32" fmla="*/ 4 w 26"/>
                <a:gd name="T33" fmla="*/ 1 h 66"/>
                <a:gd name="T34" fmla="*/ 4 w 26"/>
                <a:gd name="T35" fmla="*/ 1 h 66"/>
                <a:gd name="T36" fmla="*/ 5 w 26"/>
                <a:gd name="T37" fmla="*/ 1 h 66"/>
                <a:gd name="T38" fmla="*/ 18 w 26"/>
                <a:gd name="T39" fmla="*/ 17 h 66"/>
                <a:gd name="T40" fmla="*/ 19 w 26"/>
                <a:gd name="T41" fmla="*/ 17 h 66"/>
                <a:gd name="T42" fmla="*/ 15 w 26"/>
                <a:gd name="T43" fmla="*/ 9 h 66"/>
                <a:gd name="T44" fmla="*/ 4 w 26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6">
                  <a:moveTo>
                    <a:pt x="26" y="44"/>
                  </a:move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7"/>
                    <a:pt x="25" y="48"/>
                  </a:cubicBezTo>
                  <a:cubicBezTo>
                    <a:pt x="25" y="57"/>
                    <a:pt x="23" y="64"/>
                    <a:pt x="19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8" y="66"/>
                    <a:pt x="18" y="66"/>
                    <a:pt x="19" y="66"/>
                  </a:cubicBezTo>
                  <a:cubicBezTo>
                    <a:pt x="21" y="66"/>
                    <a:pt x="23" y="63"/>
                    <a:pt x="24" y="60"/>
                  </a:cubicBezTo>
                  <a:cubicBezTo>
                    <a:pt x="26" y="57"/>
                    <a:pt x="26" y="53"/>
                    <a:pt x="26" y="48"/>
                  </a:cubicBezTo>
                  <a:cubicBezTo>
                    <a:pt x="26" y="47"/>
                    <a:pt x="26" y="45"/>
                    <a:pt x="26" y="44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2"/>
                    <a:pt x="14" y="8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4"/>
                    <a:pt x="17" y="11"/>
                    <a:pt x="15" y="9"/>
                  </a:cubicBezTo>
                  <a:cubicBezTo>
                    <a:pt x="12" y="4"/>
                    <a:pt x="8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292"/>
            <p:cNvSpPr>
              <a:spLocks noEditPoints="1"/>
            </p:cNvSpPr>
            <p:nvPr/>
          </p:nvSpPr>
          <p:spPr bwMode="auto">
            <a:xfrm>
              <a:off x="6536187" y="4103726"/>
              <a:ext cx="212066" cy="491815"/>
            </a:xfrm>
            <a:custGeom>
              <a:avLst/>
              <a:gdLst>
                <a:gd name="T0" fmla="*/ 4 w 30"/>
                <a:gd name="T1" fmla="*/ 35 h 65"/>
                <a:gd name="T2" fmla="*/ 3 w 30"/>
                <a:gd name="T3" fmla="*/ 35 h 65"/>
                <a:gd name="T4" fmla="*/ 12 w 30"/>
                <a:gd name="T5" fmla="*/ 57 h 65"/>
                <a:gd name="T6" fmla="*/ 20 w 30"/>
                <a:gd name="T7" fmla="*/ 65 h 65"/>
                <a:gd name="T8" fmla="*/ 24 w 30"/>
                <a:gd name="T9" fmla="*/ 64 h 65"/>
                <a:gd name="T10" fmla="*/ 30 w 30"/>
                <a:gd name="T11" fmla="*/ 47 h 65"/>
                <a:gd name="T12" fmla="*/ 24 w 30"/>
                <a:gd name="T13" fmla="*/ 64 h 65"/>
                <a:gd name="T14" fmla="*/ 23 w 30"/>
                <a:gd name="T15" fmla="*/ 64 h 65"/>
                <a:gd name="T16" fmla="*/ 4 w 30"/>
                <a:gd name="T17" fmla="*/ 35 h 65"/>
                <a:gd name="T18" fmla="*/ 4 w 30"/>
                <a:gd name="T19" fmla="*/ 35 h 65"/>
                <a:gd name="T20" fmla="*/ 8 w 30"/>
                <a:gd name="T21" fmla="*/ 0 h 65"/>
                <a:gd name="T22" fmla="*/ 5 w 30"/>
                <a:gd name="T23" fmla="*/ 1 h 65"/>
                <a:gd name="T24" fmla="*/ 2 w 30"/>
                <a:gd name="T25" fmla="*/ 5 h 65"/>
                <a:gd name="T26" fmla="*/ 1 w 30"/>
                <a:gd name="T27" fmla="*/ 17 h 65"/>
                <a:gd name="T28" fmla="*/ 3 w 30"/>
                <a:gd name="T29" fmla="*/ 35 h 65"/>
                <a:gd name="T30" fmla="*/ 4 w 30"/>
                <a:gd name="T31" fmla="*/ 35 h 65"/>
                <a:gd name="T32" fmla="*/ 8 w 30"/>
                <a:gd name="T33" fmla="*/ 0 h 65"/>
                <a:gd name="T34" fmla="*/ 9 w 30"/>
                <a:gd name="T35" fmla="*/ 0 h 65"/>
                <a:gd name="T36" fmla="*/ 9 w 30"/>
                <a:gd name="T37" fmla="*/ 0 h 65"/>
                <a:gd name="T38" fmla="*/ 10 w 30"/>
                <a:gd name="T39" fmla="*/ 0 h 65"/>
                <a:gd name="T40" fmla="*/ 9 w 30"/>
                <a:gd name="T4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65">
                  <a:moveTo>
                    <a:pt x="4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5" y="44"/>
                    <a:pt x="8" y="51"/>
                    <a:pt x="12" y="57"/>
                  </a:cubicBezTo>
                  <a:cubicBezTo>
                    <a:pt x="14" y="61"/>
                    <a:pt x="17" y="64"/>
                    <a:pt x="20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56"/>
                    <a:pt x="28" y="63"/>
                    <a:pt x="24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6" y="64"/>
                    <a:pt x="8" y="52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moveTo>
                    <a:pt x="8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1" y="8"/>
                    <a:pt x="1" y="13"/>
                    <a:pt x="1" y="17"/>
                  </a:cubicBezTo>
                  <a:cubicBezTo>
                    <a:pt x="1" y="23"/>
                    <a:pt x="1" y="29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18"/>
                    <a:pt x="1" y="2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293"/>
            <p:cNvSpPr>
              <a:spLocks noEditPoints="1"/>
            </p:cNvSpPr>
            <p:nvPr/>
          </p:nvSpPr>
          <p:spPr bwMode="auto">
            <a:xfrm>
              <a:off x="6734115" y="4324195"/>
              <a:ext cx="5655" cy="28265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0 w 1"/>
                <a:gd name="T7" fmla="*/ 0 h 4"/>
                <a:gd name="T8" fmla="*/ 1 w 1"/>
                <a:gd name="T9" fmla="*/ 4 h 4"/>
                <a:gd name="T10" fmla="*/ 0 w 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0" y="3"/>
                    <a:pt x="0" y="1"/>
                    <a:pt x="0" y="0"/>
                  </a:cubicBezTo>
                </a:path>
              </a:pathLst>
            </a:custGeom>
            <a:solidFill>
              <a:srgbClr val="E0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294"/>
            <p:cNvSpPr>
              <a:spLocks/>
            </p:cNvSpPr>
            <p:nvPr/>
          </p:nvSpPr>
          <p:spPr bwMode="auto">
            <a:xfrm>
              <a:off x="6697357" y="4225267"/>
              <a:ext cx="56551" cy="203510"/>
            </a:xfrm>
            <a:custGeom>
              <a:avLst/>
              <a:gdLst>
                <a:gd name="T0" fmla="*/ 1 w 8"/>
                <a:gd name="T1" fmla="*/ 0 h 27"/>
                <a:gd name="T2" fmla="*/ 0 w 8"/>
                <a:gd name="T3" fmla="*/ 0 h 27"/>
                <a:gd name="T4" fmla="*/ 5 w 8"/>
                <a:gd name="T5" fmla="*/ 13 h 27"/>
                <a:gd name="T6" fmla="*/ 5 w 8"/>
                <a:gd name="T7" fmla="*/ 13 h 27"/>
                <a:gd name="T8" fmla="*/ 6 w 8"/>
                <a:gd name="T9" fmla="*/ 17 h 27"/>
                <a:gd name="T10" fmla="*/ 6 w 8"/>
                <a:gd name="T11" fmla="*/ 17 h 27"/>
                <a:gd name="T12" fmla="*/ 6 w 8"/>
                <a:gd name="T13" fmla="*/ 17 h 27"/>
                <a:gd name="T14" fmla="*/ 7 w 8"/>
                <a:gd name="T15" fmla="*/ 27 h 27"/>
                <a:gd name="T16" fmla="*/ 8 w 8"/>
                <a:gd name="T17" fmla="*/ 27 h 27"/>
                <a:gd name="T18" fmla="*/ 6 w 8"/>
                <a:gd name="T19" fmla="*/ 13 h 27"/>
                <a:gd name="T20" fmla="*/ 1 w 8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21"/>
                    <a:pt x="7" y="24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3"/>
                    <a:pt x="7" y="18"/>
                    <a:pt x="6" y="13"/>
                  </a:cubicBezTo>
                  <a:cubicBezTo>
                    <a:pt x="5" y="8"/>
                    <a:pt x="3" y="4"/>
                    <a:pt x="1" y="0"/>
                  </a:cubicBezTo>
                </a:path>
              </a:pathLst>
            </a:custGeom>
            <a:solidFill>
              <a:srgbClr val="7E8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295"/>
            <p:cNvSpPr>
              <a:spLocks noEditPoints="1"/>
            </p:cNvSpPr>
            <p:nvPr/>
          </p:nvSpPr>
          <p:spPr bwMode="auto">
            <a:xfrm>
              <a:off x="6592738" y="4103726"/>
              <a:ext cx="104619" cy="121541"/>
            </a:xfrm>
            <a:custGeom>
              <a:avLst/>
              <a:gdLst>
                <a:gd name="T0" fmla="*/ 2 w 15"/>
                <a:gd name="T1" fmla="*/ 0 h 16"/>
                <a:gd name="T2" fmla="*/ 15 w 15"/>
                <a:gd name="T3" fmla="*/ 16 h 16"/>
                <a:gd name="T4" fmla="*/ 15 w 15"/>
                <a:gd name="T5" fmla="*/ 16 h 16"/>
                <a:gd name="T6" fmla="*/ 2 w 15"/>
                <a:gd name="T7" fmla="*/ 0 h 16"/>
                <a:gd name="T8" fmla="*/ 1 w 15"/>
                <a:gd name="T9" fmla="*/ 0 h 16"/>
                <a:gd name="T10" fmla="*/ 0 w 15"/>
                <a:gd name="T11" fmla="*/ 0 h 16"/>
                <a:gd name="T12" fmla="*/ 0 w 15"/>
                <a:gd name="T13" fmla="*/ 0 h 16"/>
                <a:gd name="T14" fmla="*/ 1 w 15"/>
                <a:gd name="T15" fmla="*/ 0 h 16"/>
                <a:gd name="T16" fmla="*/ 1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cubicBezTo>
                    <a:pt x="7" y="1"/>
                    <a:pt x="11" y="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7"/>
                    <a:pt x="7" y="1"/>
                    <a:pt x="2" y="0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A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296"/>
            <p:cNvSpPr>
              <a:spLocks noEditPoints="1"/>
            </p:cNvSpPr>
            <p:nvPr/>
          </p:nvSpPr>
          <p:spPr bwMode="auto">
            <a:xfrm>
              <a:off x="6536187" y="4103726"/>
              <a:ext cx="212066" cy="483336"/>
            </a:xfrm>
            <a:custGeom>
              <a:avLst/>
              <a:gdLst>
                <a:gd name="T0" fmla="*/ 5 w 30"/>
                <a:gd name="T1" fmla="*/ 35 h 64"/>
                <a:gd name="T2" fmla="*/ 4 w 30"/>
                <a:gd name="T3" fmla="*/ 35 h 64"/>
                <a:gd name="T4" fmla="*/ 4 w 30"/>
                <a:gd name="T5" fmla="*/ 35 h 64"/>
                <a:gd name="T6" fmla="*/ 23 w 30"/>
                <a:gd name="T7" fmla="*/ 64 h 64"/>
                <a:gd name="T8" fmla="*/ 24 w 30"/>
                <a:gd name="T9" fmla="*/ 64 h 64"/>
                <a:gd name="T10" fmla="*/ 30 w 30"/>
                <a:gd name="T11" fmla="*/ 47 h 64"/>
                <a:gd name="T12" fmla="*/ 30 w 30"/>
                <a:gd name="T13" fmla="*/ 43 h 64"/>
                <a:gd name="T14" fmla="*/ 30 w 30"/>
                <a:gd name="T15" fmla="*/ 43 h 64"/>
                <a:gd name="T16" fmla="*/ 30 w 30"/>
                <a:gd name="T17" fmla="*/ 42 h 64"/>
                <a:gd name="T18" fmla="*/ 29 w 30"/>
                <a:gd name="T19" fmla="*/ 43 h 64"/>
                <a:gd name="T20" fmla="*/ 29 w 30"/>
                <a:gd name="T21" fmla="*/ 47 h 64"/>
                <a:gd name="T22" fmla="*/ 28 w 30"/>
                <a:gd name="T23" fmla="*/ 59 h 64"/>
                <a:gd name="T24" fmla="*/ 23 w 30"/>
                <a:gd name="T25" fmla="*/ 63 h 64"/>
                <a:gd name="T26" fmla="*/ 23 w 30"/>
                <a:gd name="T27" fmla="*/ 63 h 64"/>
                <a:gd name="T28" fmla="*/ 22 w 30"/>
                <a:gd name="T29" fmla="*/ 63 h 64"/>
                <a:gd name="T30" fmla="*/ 13 w 30"/>
                <a:gd name="T31" fmla="*/ 56 h 64"/>
                <a:gd name="T32" fmla="*/ 5 w 30"/>
                <a:gd name="T33" fmla="*/ 35 h 64"/>
                <a:gd name="T34" fmla="*/ 9 w 30"/>
                <a:gd name="T35" fmla="*/ 0 h 64"/>
                <a:gd name="T36" fmla="*/ 8 w 30"/>
                <a:gd name="T37" fmla="*/ 0 h 64"/>
                <a:gd name="T38" fmla="*/ 8 w 30"/>
                <a:gd name="T39" fmla="*/ 0 h 64"/>
                <a:gd name="T40" fmla="*/ 4 w 30"/>
                <a:gd name="T41" fmla="*/ 35 h 64"/>
                <a:gd name="T42" fmla="*/ 4 w 30"/>
                <a:gd name="T43" fmla="*/ 35 h 64"/>
                <a:gd name="T44" fmla="*/ 5 w 30"/>
                <a:gd name="T45" fmla="*/ 35 h 64"/>
                <a:gd name="T46" fmla="*/ 3 w 30"/>
                <a:gd name="T47" fmla="*/ 17 h 64"/>
                <a:gd name="T48" fmla="*/ 4 w 30"/>
                <a:gd name="T49" fmla="*/ 6 h 64"/>
                <a:gd name="T50" fmla="*/ 8 w 30"/>
                <a:gd name="T51" fmla="*/ 1 h 64"/>
                <a:gd name="T52" fmla="*/ 9 w 30"/>
                <a:gd name="T53" fmla="*/ 1 h 64"/>
                <a:gd name="T54" fmla="*/ 9 w 30"/>
                <a:gd name="T55" fmla="*/ 1 h 64"/>
                <a:gd name="T56" fmla="*/ 19 w 30"/>
                <a:gd name="T57" fmla="*/ 9 h 64"/>
                <a:gd name="T58" fmla="*/ 22 w 30"/>
                <a:gd name="T59" fmla="*/ 17 h 64"/>
                <a:gd name="T60" fmla="*/ 23 w 30"/>
                <a:gd name="T61" fmla="*/ 17 h 64"/>
                <a:gd name="T62" fmla="*/ 24 w 30"/>
                <a:gd name="T63" fmla="*/ 17 h 64"/>
                <a:gd name="T64" fmla="*/ 23 w 30"/>
                <a:gd name="T65" fmla="*/ 16 h 64"/>
                <a:gd name="T66" fmla="*/ 23 w 30"/>
                <a:gd name="T67" fmla="*/ 16 h 64"/>
                <a:gd name="T68" fmla="*/ 10 w 30"/>
                <a:gd name="T69" fmla="*/ 0 h 64"/>
                <a:gd name="T70" fmla="*/ 9 w 30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64">
                  <a:moveTo>
                    <a:pt x="5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8" y="52"/>
                    <a:pt x="16" y="64"/>
                    <a:pt x="23" y="64"/>
                  </a:cubicBezTo>
                  <a:cubicBezTo>
                    <a:pt x="23" y="64"/>
                    <a:pt x="23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46"/>
                    <a:pt x="30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4"/>
                    <a:pt x="29" y="46"/>
                    <a:pt x="29" y="47"/>
                  </a:cubicBezTo>
                  <a:cubicBezTo>
                    <a:pt x="29" y="52"/>
                    <a:pt x="29" y="56"/>
                    <a:pt x="28" y="59"/>
                  </a:cubicBezTo>
                  <a:cubicBezTo>
                    <a:pt x="27" y="61"/>
                    <a:pt x="25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0" y="63"/>
                    <a:pt x="16" y="61"/>
                    <a:pt x="13" y="56"/>
                  </a:cubicBezTo>
                  <a:cubicBezTo>
                    <a:pt x="10" y="50"/>
                    <a:pt x="7" y="43"/>
                    <a:pt x="5" y="35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2"/>
                    <a:pt x="0" y="18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29"/>
                    <a:pt x="3" y="23"/>
                    <a:pt x="3" y="17"/>
                  </a:cubicBezTo>
                  <a:cubicBezTo>
                    <a:pt x="3" y="13"/>
                    <a:pt x="3" y="9"/>
                    <a:pt x="4" y="6"/>
                  </a:cubicBezTo>
                  <a:cubicBezTo>
                    <a:pt x="5" y="3"/>
                    <a:pt x="7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1"/>
                    <a:pt x="15" y="4"/>
                    <a:pt x="19" y="9"/>
                  </a:cubicBezTo>
                  <a:cubicBezTo>
                    <a:pt x="20" y="11"/>
                    <a:pt x="21" y="14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9" y="7"/>
                    <a:pt x="15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D4D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297"/>
            <p:cNvSpPr>
              <a:spLocks/>
            </p:cNvSpPr>
            <p:nvPr/>
          </p:nvSpPr>
          <p:spPr bwMode="auto">
            <a:xfrm>
              <a:off x="6691702" y="4233746"/>
              <a:ext cx="56551" cy="195030"/>
            </a:xfrm>
            <a:custGeom>
              <a:avLst/>
              <a:gdLst>
                <a:gd name="T0" fmla="*/ 1 w 8"/>
                <a:gd name="T1" fmla="*/ 0 h 26"/>
                <a:gd name="T2" fmla="*/ 0 w 8"/>
                <a:gd name="T3" fmla="*/ 0 h 26"/>
                <a:gd name="T4" fmla="*/ 5 w 8"/>
                <a:gd name="T5" fmla="*/ 13 h 26"/>
                <a:gd name="T6" fmla="*/ 7 w 8"/>
                <a:gd name="T7" fmla="*/ 26 h 26"/>
                <a:gd name="T8" fmla="*/ 8 w 8"/>
                <a:gd name="T9" fmla="*/ 25 h 26"/>
                <a:gd name="T10" fmla="*/ 7 w 8"/>
                <a:gd name="T11" fmla="*/ 16 h 26"/>
                <a:gd name="T12" fmla="*/ 7 w 8"/>
                <a:gd name="T13" fmla="*/ 16 h 26"/>
                <a:gd name="T14" fmla="*/ 7 w 8"/>
                <a:gd name="T15" fmla="*/ 16 h 26"/>
                <a:gd name="T16" fmla="*/ 6 w 8"/>
                <a:gd name="T17" fmla="*/ 12 h 26"/>
                <a:gd name="T18" fmla="*/ 6 w 8"/>
                <a:gd name="T19" fmla="*/ 12 h 26"/>
                <a:gd name="T20" fmla="*/ 2 w 8"/>
                <a:gd name="T21" fmla="*/ 0 h 26"/>
                <a:gd name="T22" fmla="*/ 1 w 8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4" y="8"/>
                    <a:pt x="5" y="13"/>
                  </a:cubicBezTo>
                  <a:cubicBezTo>
                    <a:pt x="6" y="17"/>
                    <a:pt x="7" y="22"/>
                    <a:pt x="7" y="26"/>
                  </a:cubicBezTo>
                  <a:cubicBezTo>
                    <a:pt x="7" y="26"/>
                    <a:pt x="8" y="26"/>
                    <a:pt x="8" y="25"/>
                  </a:cubicBezTo>
                  <a:cubicBezTo>
                    <a:pt x="8" y="22"/>
                    <a:pt x="7" y="19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8"/>
                    <a:pt x="3" y="4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EC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298"/>
            <p:cNvSpPr>
              <a:spLocks noEditPoints="1"/>
            </p:cNvSpPr>
            <p:nvPr/>
          </p:nvSpPr>
          <p:spPr bwMode="auto">
            <a:xfrm>
              <a:off x="6697357" y="4225267"/>
              <a:ext cx="50896" cy="203510"/>
            </a:xfrm>
            <a:custGeom>
              <a:avLst/>
              <a:gdLst>
                <a:gd name="T0" fmla="*/ 6 w 7"/>
                <a:gd name="T1" fmla="*/ 17 h 27"/>
                <a:gd name="T2" fmla="*/ 6 w 7"/>
                <a:gd name="T3" fmla="*/ 17 h 27"/>
                <a:gd name="T4" fmla="*/ 7 w 7"/>
                <a:gd name="T5" fmla="*/ 26 h 27"/>
                <a:gd name="T6" fmla="*/ 7 w 7"/>
                <a:gd name="T7" fmla="*/ 27 h 27"/>
                <a:gd name="T8" fmla="*/ 7 w 7"/>
                <a:gd name="T9" fmla="*/ 27 h 27"/>
                <a:gd name="T10" fmla="*/ 6 w 7"/>
                <a:gd name="T11" fmla="*/ 17 h 27"/>
                <a:gd name="T12" fmla="*/ 6 w 7"/>
                <a:gd name="T13" fmla="*/ 17 h 27"/>
                <a:gd name="T14" fmla="*/ 6 w 7"/>
                <a:gd name="T15" fmla="*/ 17 h 27"/>
                <a:gd name="T16" fmla="*/ 6 w 7"/>
                <a:gd name="T17" fmla="*/ 17 h 27"/>
                <a:gd name="T18" fmla="*/ 6 w 7"/>
                <a:gd name="T19" fmla="*/ 17 h 27"/>
                <a:gd name="T20" fmla="*/ 6 w 7"/>
                <a:gd name="T21" fmla="*/ 17 h 27"/>
                <a:gd name="T22" fmla="*/ 0 w 7"/>
                <a:gd name="T23" fmla="*/ 0 h 27"/>
                <a:gd name="T24" fmla="*/ 0 w 7"/>
                <a:gd name="T25" fmla="*/ 0 h 27"/>
                <a:gd name="T26" fmla="*/ 0 w 7"/>
                <a:gd name="T27" fmla="*/ 0 h 27"/>
                <a:gd name="T28" fmla="*/ 1 w 7"/>
                <a:gd name="T29" fmla="*/ 1 h 27"/>
                <a:gd name="T30" fmla="*/ 5 w 7"/>
                <a:gd name="T31" fmla="*/ 13 h 27"/>
                <a:gd name="T32" fmla="*/ 5 w 7"/>
                <a:gd name="T33" fmla="*/ 13 h 27"/>
                <a:gd name="T34" fmla="*/ 5 w 7"/>
                <a:gd name="T35" fmla="*/ 13 h 27"/>
                <a:gd name="T36" fmla="*/ 5 w 7"/>
                <a:gd name="T37" fmla="*/ 13 h 27"/>
                <a:gd name="T38" fmla="*/ 0 w 7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27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20"/>
                    <a:pt x="7" y="23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4"/>
                    <a:pt x="6" y="21"/>
                    <a:pt x="6" y="17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5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9"/>
                    <a:pt x="2" y="4"/>
                    <a:pt x="0" y="0"/>
                  </a:cubicBezTo>
                </a:path>
              </a:pathLst>
            </a:custGeom>
            <a:solidFill>
              <a:srgbClr val="798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299"/>
            <p:cNvSpPr>
              <a:spLocks/>
            </p:cNvSpPr>
            <p:nvPr/>
          </p:nvSpPr>
          <p:spPr bwMode="auto">
            <a:xfrm>
              <a:off x="4096014" y="4474001"/>
              <a:ext cx="424132" cy="986457"/>
            </a:xfrm>
            <a:custGeom>
              <a:avLst/>
              <a:gdLst>
                <a:gd name="T0" fmla="*/ 46 w 60"/>
                <a:gd name="T1" fmla="*/ 127 h 131"/>
                <a:gd name="T2" fmla="*/ 47 w 60"/>
                <a:gd name="T3" fmla="*/ 128 h 131"/>
                <a:gd name="T4" fmla="*/ 57 w 60"/>
                <a:gd name="T5" fmla="*/ 116 h 131"/>
                <a:gd name="T6" fmla="*/ 60 w 60"/>
                <a:gd name="T7" fmla="*/ 93 h 131"/>
                <a:gd name="T8" fmla="*/ 55 w 60"/>
                <a:gd name="T9" fmla="*/ 58 h 131"/>
                <a:gd name="T10" fmla="*/ 39 w 60"/>
                <a:gd name="T11" fmla="*/ 17 h 131"/>
                <a:gd name="T12" fmla="*/ 18 w 60"/>
                <a:gd name="T13" fmla="*/ 0 h 131"/>
                <a:gd name="T14" fmla="*/ 16 w 60"/>
                <a:gd name="T15" fmla="*/ 0 h 131"/>
                <a:gd name="T16" fmla="*/ 1 w 60"/>
                <a:gd name="T17" fmla="*/ 4 h 131"/>
                <a:gd name="T18" fmla="*/ 1 w 60"/>
                <a:gd name="T19" fmla="*/ 4 h 131"/>
                <a:gd name="T20" fmla="*/ 1 w 60"/>
                <a:gd name="T21" fmla="*/ 5 h 131"/>
                <a:gd name="T22" fmla="*/ 1 w 60"/>
                <a:gd name="T23" fmla="*/ 6 h 131"/>
                <a:gd name="T24" fmla="*/ 2 w 60"/>
                <a:gd name="T25" fmla="*/ 6 h 131"/>
                <a:gd name="T26" fmla="*/ 4 w 60"/>
                <a:gd name="T27" fmla="*/ 5 h 131"/>
                <a:gd name="T28" fmla="*/ 23 w 60"/>
                <a:gd name="T29" fmla="*/ 21 h 131"/>
                <a:gd name="T30" fmla="*/ 39 w 60"/>
                <a:gd name="T31" fmla="*/ 62 h 131"/>
                <a:gd name="T32" fmla="*/ 44 w 60"/>
                <a:gd name="T33" fmla="*/ 97 h 131"/>
                <a:gd name="T34" fmla="*/ 41 w 60"/>
                <a:gd name="T35" fmla="*/ 119 h 131"/>
                <a:gd name="T36" fmla="*/ 32 w 60"/>
                <a:gd name="T37" fmla="*/ 129 h 131"/>
                <a:gd name="T38" fmla="*/ 31 w 60"/>
                <a:gd name="T39" fmla="*/ 130 h 131"/>
                <a:gd name="T40" fmla="*/ 31 w 60"/>
                <a:gd name="T41" fmla="*/ 130 h 131"/>
                <a:gd name="T42" fmla="*/ 32 w 60"/>
                <a:gd name="T43" fmla="*/ 131 h 131"/>
                <a:gd name="T44" fmla="*/ 32 w 60"/>
                <a:gd name="T45" fmla="*/ 131 h 131"/>
                <a:gd name="T46" fmla="*/ 47 w 60"/>
                <a:gd name="T47" fmla="*/ 128 h 131"/>
                <a:gd name="T48" fmla="*/ 46 w 60"/>
                <a:gd name="T49" fmla="*/ 127 h 131"/>
                <a:gd name="T50" fmla="*/ 46 w 60"/>
                <a:gd name="T51" fmla="*/ 126 h 131"/>
                <a:gd name="T52" fmla="*/ 32 w 60"/>
                <a:gd name="T53" fmla="*/ 129 h 131"/>
                <a:gd name="T54" fmla="*/ 31 w 60"/>
                <a:gd name="T55" fmla="*/ 130 h 131"/>
                <a:gd name="T56" fmla="*/ 32 w 60"/>
                <a:gd name="T57" fmla="*/ 131 h 131"/>
                <a:gd name="T58" fmla="*/ 42 w 60"/>
                <a:gd name="T59" fmla="*/ 120 h 131"/>
                <a:gd name="T60" fmla="*/ 46 w 60"/>
                <a:gd name="T61" fmla="*/ 97 h 131"/>
                <a:gd name="T62" fmla="*/ 41 w 60"/>
                <a:gd name="T63" fmla="*/ 61 h 131"/>
                <a:gd name="T64" fmla="*/ 25 w 60"/>
                <a:gd name="T65" fmla="*/ 20 h 131"/>
                <a:gd name="T66" fmla="*/ 4 w 60"/>
                <a:gd name="T67" fmla="*/ 3 h 131"/>
                <a:gd name="T68" fmla="*/ 1 w 60"/>
                <a:gd name="T69" fmla="*/ 4 h 131"/>
                <a:gd name="T70" fmla="*/ 1 w 60"/>
                <a:gd name="T71" fmla="*/ 5 h 131"/>
                <a:gd name="T72" fmla="*/ 2 w 60"/>
                <a:gd name="T73" fmla="*/ 6 h 131"/>
                <a:gd name="T74" fmla="*/ 16 w 60"/>
                <a:gd name="T75" fmla="*/ 2 h 131"/>
                <a:gd name="T76" fmla="*/ 18 w 60"/>
                <a:gd name="T77" fmla="*/ 2 h 131"/>
                <a:gd name="T78" fmla="*/ 37 w 60"/>
                <a:gd name="T79" fmla="*/ 18 h 131"/>
                <a:gd name="T80" fmla="*/ 54 w 60"/>
                <a:gd name="T81" fmla="*/ 58 h 131"/>
                <a:gd name="T82" fmla="*/ 58 w 60"/>
                <a:gd name="T83" fmla="*/ 93 h 131"/>
                <a:gd name="T84" fmla="*/ 55 w 60"/>
                <a:gd name="T85" fmla="*/ 116 h 131"/>
                <a:gd name="T86" fmla="*/ 46 w 60"/>
                <a:gd name="T87" fmla="*/ 126 h 131"/>
                <a:gd name="T88" fmla="*/ 46 w 60"/>
                <a:gd name="T89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131">
                  <a:moveTo>
                    <a:pt x="46" y="127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51" y="126"/>
                    <a:pt x="55" y="122"/>
                    <a:pt x="57" y="116"/>
                  </a:cubicBezTo>
                  <a:cubicBezTo>
                    <a:pt x="59" y="110"/>
                    <a:pt x="60" y="103"/>
                    <a:pt x="60" y="93"/>
                  </a:cubicBezTo>
                  <a:cubicBezTo>
                    <a:pt x="60" y="83"/>
                    <a:pt x="59" y="71"/>
                    <a:pt x="55" y="58"/>
                  </a:cubicBezTo>
                  <a:cubicBezTo>
                    <a:pt x="51" y="42"/>
                    <a:pt x="45" y="27"/>
                    <a:pt x="39" y="17"/>
                  </a:cubicBezTo>
                  <a:cubicBezTo>
                    <a:pt x="32" y="6"/>
                    <a:pt x="25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9" y="5"/>
                    <a:pt x="16" y="11"/>
                    <a:pt x="23" y="21"/>
                  </a:cubicBezTo>
                  <a:cubicBezTo>
                    <a:pt x="29" y="31"/>
                    <a:pt x="35" y="46"/>
                    <a:pt x="39" y="62"/>
                  </a:cubicBezTo>
                  <a:cubicBezTo>
                    <a:pt x="42" y="74"/>
                    <a:pt x="44" y="87"/>
                    <a:pt x="44" y="97"/>
                  </a:cubicBezTo>
                  <a:cubicBezTo>
                    <a:pt x="44" y="106"/>
                    <a:pt x="43" y="114"/>
                    <a:pt x="41" y="119"/>
                  </a:cubicBezTo>
                  <a:cubicBezTo>
                    <a:pt x="38" y="125"/>
                    <a:pt x="35" y="128"/>
                    <a:pt x="32" y="129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29"/>
                    <a:pt x="31" y="130"/>
                    <a:pt x="31" y="130"/>
                  </a:cubicBezTo>
                  <a:cubicBezTo>
                    <a:pt x="31" y="131"/>
                    <a:pt x="32" y="131"/>
                    <a:pt x="32" y="131"/>
                  </a:cubicBezTo>
                  <a:cubicBezTo>
                    <a:pt x="37" y="130"/>
                    <a:pt x="40" y="126"/>
                    <a:pt x="42" y="120"/>
                  </a:cubicBezTo>
                  <a:cubicBezTo>
                    <a:pt x="45" y="114"/>
                    <a:pt x="46" y="106"/>
                    <a:pt x="46" y="97"/>
                  </a:cubicBezTo>
                  <a:cubicBezTo>
                    <a:pt x="46" y="86"/>
                    <a:pt x="44" y="74"/>
                    <a:pt x="41" y="61"/>
                  </a:cubicBezTo>
                  <a:cubicBezTo>
                    <a:pt x="37" y="45"/>
                    <a:pt x="31" y="31"/>
                    <a:pt x="25" y="20"/>
                  </a:cubicBezTo>
                  <a:cubicBezTo>
                    <a:pt x="18" y="10"/>
                    <a:pt x="11" y="3"/>
                    <a:pt x="4" y="3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24" y="2"/>
                    <a:pt x="31" y="8"/>
                    <a:pt x="37" y="18"/>
                  </a:cubicBezTo>
                  <a:cubicBezTo>
                    <a:pt x="44" y="28"/>
                    <a:pt x="50" y="42"/>
                    <a:pt x="54" y="58"/>
                  </a:cubicBezTo>
                  <a:cubicBezTo>
                    <a:pt x="57" y="71"/>
                    <a:pt x="58" y="83"/>
                    <a:pt x="58" y="93"/>
                  </a:cubicBezTo>
                  <a:cubicBezTo>
                    <a:pt x="58" y="102"/>
                    <a:pt x="57" y="110"/>
                    <a:pt x="55" y="116"/>
                  </a:cubicBezTo>
                  <a:cubicBezTo>
                    <a:pt x="53" y="121"/>
                    <a:pt x="50" y="125"/>
                    <a:pt x="46" y="126"/>
                  </a:cubicBezTo>
                  <a:cubicBezTo>
                    <a:pt x="46" y="127"/>
                    <a:pt x="46" y="127"/>
                    <a:pt x="46" y="127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300"/>
            <p:cNvSpPr>
              <a:spLocks/>
            </p:cNvSpPr>
            <p:nvPr/>
          </p:nvSpPr>
          <p:spPr bwMode="auto">
            <a:xfrm>
              <a:off x="4392906" y="4098073"/>
              <a:ext cx="2361002" cy="1068427"/>
            </a:xfrm>
            <a:custGeom>
              <a:avLst/>
              <a:gdLst>
                <a:gd name="T0" fmla="*/ 311 w 334"/>
                <a:gd name="T1" fmla="*/ 1 h 142"/>
                <a:gd name="T2" fmla="*/ 311 w 334"/>
                <a:gd name="T3" fmla="*/ 0 h 142"/>
                <a:gd name="T4" fmla="*/ 1 w 334"/>
                <a:gd name="T5" fmla="*/ 76 h 142"/>
                <a:gd name="T6" fmla="*/ 0 w 334"/>
                <a:gd name="T7" fmla="*/ 77 h 142"/>
                <a:gd name="T8" fmla="*/ 0 w 334"/>
                <a:gd name="T9" fmla="*/ 77 h 142"/>
                <a:gd name="T10" fmla="*/ 12 w 334"/>
                <a:gd name="T11" fmla="*/ 108 h 142"/>
                <a:gd name="T12" fmla="*/ 16 w 334"/>
                <a:gd name="T13" fmla="*/ 141 h 142"/>
                <a:gd name="T14" fmla="*/ 16 w 334"/>
                <a:gd name="T15" fmla="*/ 142 h 142"/>
                <a:gd name="T16" fmla="*/ 17 w 334"/>
                <a:gd name="T17" fmla="*/ 142 h 142"/>
                <a:gd name="T18" fmla="*/ 327 w 334"/>
                <a:gd name="T19" fmla="*/ 66 h 142"/>
                <a:gd name="T20" fmla="*/ 332 w 334"/>
                <a:gd name="T21" fmla="*/ 60 h 142"/>
                <a:gd name="T22" fmla="*/ 334 w 334"/>
                <a:gd name="T23" fmla="*/ 48 h 142"/>
                <a:gd name="T24" fmla="*/ 332 w 334"/>
                <a:gd name="T25" fmla="*/ 30 h 142"/>
                <a:gd name="T26" fmla="*/ 323 w 334"/>
                <a:gd name="T27" fmla="*/ 9 h 142"/>
                <a:gd name="T28" fmla="*/ 312 w 334"/>
                <a:gd name="T29" fmla="*/ 0 h 142"/>
                <a:gd name="T30" fmla="*/ 311 w 334"/>
                <a:gd name="T31" fmla="*/ 0 h 142"/>
                <a:gd name="T32" fmla="*/ 311 w 334"/>
                <a:gd name="T33" fmla="*/ 1 h 142"/>
                <a:gd name="T34" fmla="*/ 311 w 334"/>
                <a:gd name="T35" fmla="*/ 2 h 142"/>
                <a:gd name="T36" fmla="*/ 312 w 334"/>
                <a:gd name="T37" fmla="*/ 2 h 142"/>
                <a:gd name="T38" fmla="*/ 322 w 334"/>
                <a:gd name="T39" fmla="*/ 10 h 142"/>
                <a:gd name="T40" fmla="*/ 330 w 334"/>
                <a:gd name="T41" fmla="*/ 31 h 142"/>
                <a:gd name="T42" fmla="*/ 332 w 334"/>
                <a:gd name="T43" fmla="*/ 48 h 142"/>
                <a:gd name="T44" fmla="*/ 331 w 334"/>
                <a:gd name="T45" fmla="*/ 60 h 142"/>
                <a:gd name="T46" fmla="*/ 326 w 334"/>
                <a:gd name="T47" fmla="*/ 64 h 142"/>
                <a:gd name="T48" fmla="*/ 17 w 334"/>
                <a:gd name="T49" fmla="*/ 140 h 142"/>
                <a:gd name="T50" fmla="*/ 17 w 334"/>
                <a:gd name="T51" fmla="*/ 141 h 142"/>
                <a:gd name="T52" fmla="*/ 18 w 334"/>
                <a:gd name="T53" fmla="*/ 141 h 142"/>
                <a:gd name="T54" fmla="*/ 13 w 334"/>
                <a:gd name="T55" fmla="*/ 108 h 142"/>
                <a:gd name="T56" fmla="*/ 2 w 334"/>
                <a:gd name="T57" fmla="*/ 77 h 142"/>
                <a:gd name="T58" fmla="*/ 1 w 334"/>
                <a:gd name="T59" fmla="*/ 77 h 142"/>
                <a:gd name="T60" fmla="*/ 2 w 334"/>
                <a:gd name="T61" fmla="*/ 78 h 142"/>
                <a:gd name="T62" fmla="*/ 311 w 334"/>
                <a:gd name="T63" fmla="*/ 2 h 142"/>
                <a:gd name="T64" fmla="*/ 311 w 334"/>
                <a:gd name="T65" fmla="*/ 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4" h="142">
                  <a:moveTo>
                    <a:pt x="311" y="1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2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9" y="66"/>
                    <a:pt x="331" y="63"/>
                    <a:pt x="332" y="60"/>
                  </a:cubicBezTo>
                  <a:cubicBezTo>
                    <a:pt x="334" y="57"/>
                    <a:pt x="334" y="53"/>
                    <a:pt x="334" y="48"/>
                  </a:cubicBezTo>
                  <a:cubicBezTo>
                    <a:pt x="334" y="43"/>
                    <a:pt x="333" y="37"/>
                    <a:pt x="332" y="30"/>
                  </a:cubicBezTo>
                  <a:cubicBezTo>
                    <a:pt x="330" y="22"/>
                    <a:pt x="327" y="14"/>
                    <a:pt x="323" y="9"/>
                  </a:cubicBezTo>
                  <a:cubicBezTo>
                    <a:pt x="320" y="4"/>
                    <a:pt x="316" y="0"/>
                    <a:pt x="312" y="0"/>
                  </a:cubicBezTo>
                  <a:cubicBezTo>
                    <a:pt x="312" y="0"/>
                    <a:pt x="311" y="0"/>
                    <a:pt x="311" y="0"/>
                  </a:cubicBezTo>
                  <a:cubicBezTo>
                    <a:pt x="311" y="1"/>
                    <a:pt x="311" y="1"/>
                    <a:pt x="311" y="1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2" y="2"/>
                    <a:pt x="312" y="2"/>
                    <a:pt x="312" y="2"/>
                  </a:cubicBezTo>
                  <a:cubicBezTo>
                    <a:pt x="315" y="2"/>
                    <a:pt x="318" y="5"/>
                    <a:pt x="322" y="10"/>
                  </a:cubicBezTo>
                  <a:cubicBezTo>
                    <a:pt x="325" y="15"/>
                    <a:pt x="328" y="22"/>
                    <a:pt x="330" y="31"/>
                  </a:cubicBezTo>
                  <a:cubicBezTo>
                    <a:pt x="331" y="37"/>
                    <a:pt x="332" y="43"/>
                    <a:pt x="332" y="48"/>
                  </a:cubicBezTo>
                  <a:cubicBezTo>
                    <a:pt x="332" y="53"/>
                    <a:pt x="332" y="57"/>
                    <a:pt x="331" y="60"/>
                  </a:cubicBezTo>
                  <a:cubicBezTo>
                    <a:pt x="330" y="62"/>
                    <a:pt x="328" y="64"/>
                    <a:pt x="326" y="6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1"/>
                    <a:pt x="17" y="141"/>
                    <a:pt x="17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31"/>
                    <a:pt x="16" y="120"/>
                    <a:pt x="13" y="108"/>
                  </a:cubicBezTo>
                  <a:cubicBezTo>
                    <a:pt x="11" y="96"/>
                    <a:pt x="7" y="86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1" y="1"/>
                    <a:pt x="311" y="1"/>
                    <a:pt x="31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301"/>
            <p:cNvSpPr>
              <a:spLocks/>
            </p:cNvSpPr>
            <p:nvPr/>
          </p:nvSpPr>
          <p:spPr bwMode="auto">
            <a:xfrm>
              <a:off x="6691702" y="4194175"/>
              <a:ext cx="183791" cy="243081"/>
            </a:xfrm>
            <a:custGeom>
              <a:avLst/>
              <a:gdLst>
                <a:gd name="T0" fmla="*/ 16 w 26"/>
                <a:gd name="T1" fmla="*/ 1 h 32"/>
                <a:gd name="T2" fmla="*/ 16 w 26"/>
                <a:gd name="T3" fmla="*/ 0 h 32"/>
                <a:gd name="T4" fmla="*/ 1 w 26"/>
                <a:gd name="T5" fmla="*/ 3 h 32"/>
                <a:gd name="T6" fmla="*/ 1 w 26"/>
                <a:gd name="T7" fmla="*/ 4 h 32"/>
                <a:gd name="T8" fmla="*/ 0 w 26"/>
                <a:gd name="T9" fmla="*/ 5 h 32"/>
                <a:gd name="T10" fmla="*/ 5 w 26"/>
                <a:gd name="T11" fmla="*/ 18 h 32"/>
                <a:gd name="T12" fmla="*/ 7 w 26"/>
                <a:gd name="T13" fmla="*/ 31 h 32"/>
                <a:gd name="T14" fmla="*/ 7 w 26"/>
                <a:gd name="T15" fmla="*/ 32 h 32"/>
                <a:gd name="T16" fmla="*/ 8 w 26"/>
                <a:gd name="T17" fmla="*/ 32 h 32"/>
                <a:gd name="T18" fmla="*/ 23 w 26"/>
                <a:gd name="T19" fmla="*/ 29 h 32"/>
                <a:gd name="T20" fmla="*/ 23 w 26"/>
                <a:gd name="T21" fmla="*/ 29 h 32"/>
                <a:gd name="T22" fmla="*/ 25 w 26"/>
                <a:gd name="T23" fmla="*/ 26 h 32"/>
                <a:gd name="T24" fmla="*/ 26 w 26"/>
                <a:gd name="T25" fmla="*/ 20 h 32"/>
                <a:gd name="T26" fmla="*/ 25 w 26"/>
                <a:gd name="T27" fmla="*/ 13 h 32"/>
                <a:gd name="T28" fmla="*/ 21 w 26"/>
                <a:gd name="T29" fmla="*/ 4 h 32"/>
                <a:gd name="T30" fmla="*/ 16 w 26"/>
                <a:gd name="T31" fmla="*/ 0 h 32"/>
                <a:gd name="T32" fmla="*/ 16 w 26"/>
                <a:gd name="T33" fmla="*/ 0 h 32"/>
                <a:gd name="T34" fmla="*/ 16 w 26"/>
                <a:gd name="T35" fmla="*/ 1 h 32"/>
                <a:gd name="T36" fmla="*/ 16 w 26"/>
                <a:gd name="T37" fmla="*/ 2 h 32"/>
                <a:gd name="T38" fmla="*/ 16 w 26"/>
                <a:gd name="T39" fmla="*/ 2 h 32"/>
                <a:gd name="T40" fmla="*/ 20 w 26"/>
                <a:gd name="T41" fmla="*/ 5 h 32"/>
                <a:gd name="T42" fmla="*/ 23 w 26"/>
                <a:gd name="T43" fmla="*/ 13 h 32"/>
                <a:gd name="T44" fmla="*/ 24 w 26"/>
                <a:gd name="T45" fmla="*/ 20 h 32"/>
                <a:gd name="T46" fmla="*/ 23 w 26"/>
                <a:gd name="T47" fmla="*/ 25 h 32"/>
                <a:gd name="T48" fmla="*/ 22 w 26"/>
                <a:gd name="T49" fmla="*/ 27 h 32"/>
                <a:gd name="T50" fmla="*/ 22 w 26"/>
                <a:gd name="T51" fmla="*/ 28 h 32"/>
                <a:gd name="T52" fmla="*/ 22 w 26"/>
                <a:gd name="T53" fmla="*/ 27 h 32"/>
                <a:gd name="T54" fmla="*/ 8 w 26"/>
                <a:gd name="T55" fmla="*/ 30 h 32"/>
                <a:gd name="T56" fmla="*/ 8 w 26"/>
                <a:gd name="T57" fmla="*/ 31 h 32"/>
                <a:gd name="T58" fmla="*/ 9 w 26"/>
                <a:gd name="T59" fmla="*/ 31 h 32"/>
                <a:gd name="T60" fmla="*/ 7 w 26"/>
                <a:gd name="T61" fmla="*/ 17 h 32"/>
                <a:gd name="T62" fmla="*/ 2 w 26"/>
                <a:gd name="T63" fmla="*/ 4 h 32"/>
                <a:gd name="T64" fmla="*/ 1 w 26"/>
                <a:gd name="T65" fmla="*/ 4 h 32"/>
                <a:gd name="T66" fmla="*/ 2 w 26"/>
                <a:gd name="T67" fmla="*/ 5 h 32"/>
                <a:gd name="T68" fmla="*/ 16 w 26"/>
                <a:gd name="T69" fmla="*/ 2 h 32"/>
                <a:gd name="T70" fmla="*/ 16 w 26"/>
                <a:gd name="T7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2">
                  <a:moveTo>
                    <a:pt x="16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4" y="13"/>
                    <a:pt x="5" y="18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8"/>
                    <a:pt x="25" y="27"/>
                    <a:pt x="25" y="26"/>
                  </a:cubicBezTo>
                  <a:cubicBezTo>
                    <a:pt x="26" y="24"/>
                    <a:pt x="26" y="23"/>
                    <a:pt x="26" y="20"/>
                  </a:cubicBezTo>
                  <a:cubicBezTo>
                    <a:pt x="26" y="18"/>
                    <a:pt x="26" y="15"/>
                    <a:pt x="25" y="13"/>
                  </a:cubicBezTo>
                  <a:cubicBezTo>
                    <a:pt x="24" y="9"/>
                    <a:pt x="23" y="6"/>
                    <a:pt x="21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8" y="3"/>
                    <a:pt x="20" y="5"/>
                  </a:cubicBezTo>
                  <a:cubicBezTo>
                    <a:pt x="21" y="7"/>
                    <a:pt x="22" y="10"/>
                    <a:pt x="23" y="13"/>
                  </a:cubicBezTo>
                  <a:cubicBezTo>
                    <a:pt x="24" y="16"/>
                    <a:pt x="24" y="18"/>
                    <a:pt x="24" y="20"/>
                  </a:cubicBezTo>
                  <a:cubicBezTo>
                    <a:pt x="24" y="22"/>
                    <a:pt x="24" y="24"/>
                    <a:pt x="23" y="25"/>
                  </a:cubicBezTo>
                  <a:cubicBezTo>
                    <a:pt x="23" y="26"/>
                    <a:pt x="23" y="27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7"/>
                    <a:pt x="8" y="22"/>
                    <a:pt x="7" y="17"/>
                  </a:cubicBezTo>
                  <a:cubicBezTo>
                    <a:pt x="6" y="12"/>
                    <a:pt x="4" y="8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302"/>
            <p:cNvSpPr>
              <a:spLocks/>
            </p:cNvSpPr>
            <p:nvPr/>
          </p:nvSpPr>
          <p:spPr bwMode="auto">
            <a:xfrm>
              <a:off x="3878292" y="4821664"/>
              <a:ext cx="373236" cy="429632"/>
            </a:xfrm>
            <a:custGeom>
              <a:avLst/>
              <a:gdLst>
                <a:gd name="T0" fmla="*/ 36 w 53"/>
                <a:gd name="T1" fmla="*/ 1 h 57"/>
                <a:gd name="T2" fmla="*/ 36 w 53"/>
                <a:gd name="T3" fmla="*/ 0 h 57"/>
                <a:gd name="T4" fmla="*/ 1 w 53"/>
                <a:gd name="T5" fmla="*/ 9 h 57"/>
                <a:gd name="T6" fmla="*/ 0 w 53"/>
                <a:gd name="T7" fmla="*/ 9 h 57"/>
                <a:gd name="T8" fmla="*/ 0 w 53"/>
                <a:gd name="T9" fmla="*/ 10 h 57"/>
                <a:gd name="T10" fmla="*/ 8 w 53"/>
                <a:gd name="T11" fmla="*/ 31 h 57"/>
                <a:gd name="T12" fmla="*/ 11 w 53"/>
                <a:gd name="T13" fmla="*/ 53 h 57"/>
                <a:gd name="T14" fmla="*/ 11 w 53"/>
                <a:gd name="T15" fmla="*/ 56 h 57"/>
                <a:gd name="T16" fmla="*/ 11 w 53"/>
                <a:gd name="T17" fmla="*/ 57 h 57"/>
                <a:gd name="T18" fmla="*/ 12 w 53"/>
                <a:gd name="T19" fmla="*/ 57 h 57"/>
                <a:gd name="T20" fmla="*/ 48 w 53"/>
                <a:gd name="T21" fmla="*/ 48 h 57"/>
                <a:gd name="T22" fmla="*/ 52 w 53"/>
                <a:gd name="T23" fmla="*/ 44 h 57"/>
                <a:gd name="T24" fmla="*/ 53 w 53"/>
                <a:gd name="T25" fmla="*/ 35 h 57"/>
                <a:gd name="T26" fmla="*/ 51 w 53"/>
                <a:gd name="T27" fmla="*/ 22 h 57"/>
                <a:gd name="T28" fmla="*/ 45 w 53"/>
                <a:gd name="T29" fmla="*/ 6 h 57"/>
                <a:gd name="T30" fmla="*/ 37 w 53"/>
                <a:gd name="T31" fmla="*/ 0 h 57"/>
                <a:gd name="T32" fmla="*/ 36 w 53"/>
                <a:gd name="T33" fmla="*/ 0 h 57"/>
                <a:gd name="T34" fmla="*/ 36 w 53"/>
                <a:gd name="T35" fmla="*/ 1 h 57"/>
                <a:gd name="T36" fmla="*/ 37 w 53"/>
                <a:gd name="T37" fmla="*/ 2 h 57"/>
                <a:gd name="T38" fmla="*/ 37 w 53"/>
                <a:gd name="T39" fmla="*/ 2 h 57"/>
                <a:gd name="T40" fmla="*/ 44 w 53"/>
                <a:gd name="T41" fmla="*/ 8 h 57"/>
                <a:gd name="T42" fmla="*/ 50 w 53"/>
                <a:gd name="T43" fmla="*/ 22 h 57"/>
                <a:gd name="T44" fmla="*/ 51 w 53"/>
                <a:gd name="T45" fmla="*/ 35 h 57"/>
                <a:gd name="T46" fmla="*/ 50 w 53"/>
                <a:gd name="T47" fmla="*/ 43 h 57"/>
                <a:gd name="T48" fmla="*/ 47 w 53"/>
                <a:gd name="T49" fmla="*/ 46 h 57"/>
                <a:gd name="T50" fmla="*/ 12 w 53"/>
                <a:gd name="T51" fmla="*/ 55 h 57"/>
                <a:gd name="T52" fmla="*/ 12 w 53"/>
                <a:gd name="T53" fmla="*/ 56 h 57"/>
                <a:gd name="T54" fmla="*/ 13 w 53"/>
                <a:gd name="T55" fmla="*/ 56 h 57"/>
                <a:gd name="T56" fmla="*/ 13 w 53"/>
                <a:gd name="T57" fmla="*/ 53 h 57"/>
                <a:gd name="T58" fmla="*/ 10 w 53"/>
                <a:gd name="T59" fmla="*/ 31 h 57"/>
                <a:gd name="T60" fmla="*/ 2 w 53"/>
                <a:gd name="T61" fmla="*/ 9 h 57"/>
                <a:gd name="T62" fmla="*/ 1 w 53"/>
                <a:gd name="T63" fmla="*/ 10 h 57"/>
                <a:gd name="T64" fmla="*/ 2 w 53"/>
                <a:gd name="T65" fmla="*/ 11 h 57"/>
                <a:gd name="T66" fmla="*/ 37 w 53"/>
                <a:gd name="T67" fmla="*/ 2 h 57"/>
                <a:gd name="T68" fmla="*/ 36 w 53"/>
                <a:gd name="T6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57">
                  <a:moveTo>
                    <a:pt x="36" y="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39"/>
                    <a:pt x="11" y="47"/>
                    <a:pt x="11" y="53"/>
                  </a:cubicBezTo>
                  <a:cubicBezTo>
                    <a:pt x="11" y="54"/>
                    <a:pt x="11" y="55"/>
                    <a:pt x="11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0" y="48"/>
                    <a:pt x="51" y="46"/>
                    <a:pt x="52" y="44"/>
                  </a:cubicBezTo>
                  <a:cubicBezTo>
                    <a:pt x="53" y="41"/>
                    <a:pt x="53" y="38"/>
                    <a:pt x="53" y="35"/>
                  </a:cubicBezTo>
                  <a:cubicBezTo>
                    <a:pt x="53" y="31"/>
                    <a:pt x="53" y="26"/>
                    <a:pt x="51" y="22"/>
                  </a:cubicBezTo>
                  <a:cubicBezTo>
                    <a:pt x="50" y="16"/>
                    <a:pt x="48" y="10"/>
                    <a:pt x="45" y="6"/>
                  </a:cubicBezTo>
                  <a:cubicBezTo>
                    <a:pt x="43" y="3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2"/>
                    <a:pt x="41" y="4"/>
                    <a:pt x="44" y="8"/>
                  </a:cubicBezTo>
                  <a:cubicBezTo>
                    <a:pt x="46" y="11"/>
                    <a:pt x="48" y="16"/>
                    <a:pt x="50" y="22"/>
                  </a:cubicBezTo>
                  <a:cubicBezTo>
                    <a:pt x="51" y="27"/>
                    <a:pt x="51" y="31"/>
                    <a:pt x="51" y="35"/>
                  </a:cubicBezTo>
                  <a:cubicBezTo>
                    <a:pt x="51" y="38"/>
                    <a:pt x="51" y="41"/>
                    <a:pt x="50" y="43"/>
                  </a:cubicBezTo>
                  <a:cubicBezTo>
                    <a:pt x="49" y="45"/>
                    <a:pt x="48" y="46"/>
                    <a:pt x="47" y="4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5"/>
                    <a:pt x="13" y="54"/>
                    <a:pt x="13" y="53"/>
                  </a:cubicBezTo>
                  <a:cubicBezTo>
                    <a:pt x="13" y="47"/>
                    <a:pt x="12" y="39"/>
                    <a:pt x="10" y="31"/>
                  </a:cubicBezTo>
                  <a:cubicBezTo>
                    <a:pt x="8" y="23"/>
                    <a:pt x="5" y="15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6" y="1"/>
                    <a:pt x="3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303"/>
            <p:cNvSpPr>
              <a:spLocks/>
            </p:cNvSpPr>
            <p:nvPr/>
          </p:nvSpPr>
          <p:spPr bwMode="auto">
            <a:xfrm>
              <a:off x="3595538" y="4799051"/>
              <a:ext cx="268617" cy="624662"/>
            </a:xfrm>
            <a:custGeom>
              <a:avLst/>
              <a:gdLst>
                <a:gd name="T0" fmla="*/ 4 w 38"/>
                <a:gd name="T1" fmla="*/ 45 h 83"/>
                <a:gd name="T2" fmla="*/ 5 w 38"/>
                <a:gd name="T3" fmla="*/ 45 h 83"/>
                <a:gd name="T4" fmla="*/ 2 w 38"/>
                <a:gd name="T5" fmla="*/ 22 h 83"/>
                <a:gd name="T6" fmla="*/ 4 w 38"/>
                <a:gd name="T7" fmla="*/ 8 h 83"/>
                <a:gd name="T8" fmla="*/ 9 w 38"/>
                <a:gd name="T9" fmla="*/ 2 h 83"/>
                <a:gd name="T10" fmla="*/ 10 w 38"/>
                <a:gd name="T11" fmla="*/ 2 h 83"/>
                <a:gd name="T12" fmla="*/ 22 w 38"/>
                <a:gd name="T13" fmla="*/ 12 h 83"/>
                <a:gd name="T14" fmla="*/ 33 w 38"/>
                <a:gd name="T15" fmla="*/ 38 h 83"/>
                <a:gd name="T16" fmla="*/ 36 w 38"/>
                <a:gd name="T17" fmla="*/ 60 h 83"/>
                <a:gd name="T18" fmla="*/ 34 w 38"/>
                <a:gd name="T19" fmla="*/ 74 h 83"/>
                <a:gd name="T20" fmla="*/ 28 w 38"/>
                <a:gd name="T21" fmla="*/ 81 h 83"/>
                <a:gd name="T22" fmla="*/ 27 w 38"/>
                <a:gd name="T23" fmla="*/ 81 h 83"/>
                <a:gd name="T24" fmla="*/ 15 w 38"/>
                <a:gd name="T25" fmla="*/ 71 h 83"/>
                <a:gd name="T26" fmla="*/ 5 w 38"/>
                <a:gd name="T27" fmla="*/ 45 h 83"/>
                <a:gd name="T28" fmla="*/ 4 w 38"/>
                <a:gd name="T29" fmla="*/ 45 h 83"/>
                <a:gd name="T30" fmla="*/ 3 w 38"/>
                <a:gd name="T31" fmla="*/ 45 h 83"/>
                <a:gd name="T32" fmla="*/ 14 w 38"/>
                <a:gd name="T33" fmla="*/ 72 h 83"/>
                <a:gd name="T34" fmla="*/ 27 w 38"/>
                <a:gd name="T35" fmla="*/ 83 h 83"/>
                <a:gd name="T36" fmla="*/ 29 w 38"/>
                <a:gd name="T37" fmla="*/ 83 h 83"/>
                <a:gd name="T38" fmla="*/ 36 w 38"/>
                <a:gd name="T39" fmla="*/ 75 h 83"/>
                <a:gd name="T40" fmla="*/ 38 w 38"/>
                <a:gd name="T41" fmla="*/ 60 h 83"/>
                <a:gd name="T42" fmla="*/ 35 w 38"/>
                <a:gd name="T43" fmla="*/ 37 h 83"/>
                <a:gd name="T44" fmla="*/ 24 w 38"/>
                <a:gd name="T45" fmla="*/ 11 h 83"/>
                <a:gd name="T46" fmla="*/ 10 w 38"/>
                <a:gd name="T47" fmla="*/ 0 h 83"/>
                <a:gd name="T48" fmla="*/ 9 w 38"/>
                <a:gd name="T49" fmla="*/ 0 h 83"/>
                <a:gd name="T50" fmla="*/ 2 w 38"/>
                <a:gd name="T51" fmla="*/ 7 h 83"/>
                <a:gd name="T52" fmla="*/ 0 w 38"/>
                <a:gd name="T53" fmla="*/ 22 h 83"/>
                <a:gd name="T54" fmla="*/ 3 w 38"/>
                <a:gd name="T55" fmla="*/ 45 h 83"/>
                <a:gd name="T56" fmla="*/ 4 w 38"/>
                <a:gd name="T5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83">
                  <a:moveTo>
                    <a:pt x="4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3" y="37"/>
                    <a:pt x="2" y="29"/>
                    <a:pt x="2" y="22"/>
                  </a:cubicBezTo>
                  <a:cubicBezTo>
                    <a:pt x="2" y="16"/>
                    <a:pt x="3" y="11"/>
                    <a:pt x="4" y="8"/>
                  </a:cubicBezTo>
                  <a:cubicBezTo>
                    <a:pt x="5" y="4"/>
                    <a:pt x="7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4" y="2"/>
                    <a:pt x="18" y="5"/>
                    <a:pt x="22" y="12"/>
                  </a:cubicBezTo>
                  <a:cubicBezTo>
                    <a:pt x="27" y="18"/>
                    <a:pt x="30" y="27"/>
                    <a:pt x="33" y="38"/>
                  </a:cubicBezTo>
                  <a:cubicBezTo>
                    <a:pt x="35" y="46"/>
                    <a:pt x="36" y="54"/>
                    <a:pt x="36" y="60"/>
                  </a:cubicBezTo>
                  <a:cubicBezTo>
                    <a:pt x="36" y="66"/>
                    <a:pt x="35" y="71"/>
                    <a:pt x="34" y="74"/>
                  </a:cubicBezTo>
                  <a:cubicBezTo>
                    <a:pt x="33" y="78"/>
                    <a:pt x="31" y="80"/>
                    <a:pt x="28" y="81"/>
                  </a:cubicBezTo>
                  <a:cubicBezTo>
                    <a:pt x="28" y="81"/>
                    <a:pt x="28" y="81"/>
                    <a:pt x="27" y="81"/>
                  </a:cubicBezTo>
                  <a:cubicBezTo>
                    <a:pt x="24" y="81"/>
                    <a:pt x="19" y="77"/>
                    <a:pt x="15" y="71"/>
                  </a:cubicBezTo>
                  <a:cubicBezTo>
                    <a:pt x="11" y="64"/>
                    <a:pt x="7" y="55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56"/>
                    <a:pt x="9" y="65"/>
                    <a:pt x="14" y="72"/>
                  </a:cubicBezTo>
                  <a:cubicBezTo>
                    <a:pt x="18" y="78"/>
                    <a:pt x="23" y="83"/>
                    <a:pt x="27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32" y="82"/>
                    <a:pt x="34" y="79"/>
                    <a:pt x="36" y="75"/>
                  </a:cubicBezTo>
                  <a:cubicBezTo>
                    <a:pt x="37" y="71"/>
                    <a:pt x="38" y="66"/>
                    <a:pt x="38" y="60"/>
                  </a:cubicBezTo>
                  <a:cubicBezTo>
                    <a:pt x="38" y="53"/>
                    <a:pt x="37" y="46"/>
                    <a:pt x="35" y="37"/>
                  </a:cubicBezTo>
                  <a:cubicBezTo>
                    <a:pt x="32" y="27"/>
                    <a:pt x="28" y="17"/>
                    <a:pt x="24" y="11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1"/>
                    <a:pt x="3" y="3"/>
                    <a:pt x="2" y="7"/>
                  </a:cubicBezTo>
                  <a:cubicBezTo>
                    <a:pt x="1" y="11"/>
                    <a:pt x="0" y="16"/>
                    <a:pt x="0" y="22"/>
                  </a:cubicBezTo>
                  <a:cubicBezTo>
                    <a:pt x="0" y="29"/>
                    <a:pt x="1" y="37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304"/>
            <p:cNvSpPr>
              <a:spLocks/>
            </p:cNvSpPr>
            <p:nvPr/>
          </p:nvSpPr>
          <p:spPr bwMode="auto">
            <a:xfrm>
              <a:off x="4457940" y="4663378"/>
              <a:ext cx="127240" cy="226122"/>
            </a:xfrm>
            <a:custGeom>
              <a:avLst/>
              <a:gdLst>
                <a:gd name="T0" fmla="*/ 0 w 18"/>
                <a:gd name="T1" fmla="*/ 1 h 30"/>
                <a:gd name="T2" fmla="*/ 1 w 18"/>
                <a:gd name="T3" fmla="*/ 1 h 30"/>
                <a:gd name="T4" fmla="*/ 10 w 18"/>
                <a:gd name="T5" fmla="*/ 9 h 30"/>
                <a:gd name="T6" fmla="*/ 17 w 18"/>
                <a:gd name="T7" fmla="*/ 30 h 30"/>
                <a:gd name="T8" fmla="*/ 18 w 18"/>
                <a:gd name="T9" fmla="*/ 30 h 30"/>
                <a:gd name="T10" fmla="*/ 11 w 18"/>
                <a:gd name="T11" fmla="*/ 9 h 30"/>
                <a:gd name="T12" fmla="*/ 1 w 18"/>
                <a:gd name="T13" fmla="*/ 0 h 30"/>
                <a:gd name="T14" fmla="*/ 0 w 18"/>
                <a:gd name="T15" fmla="*/ 0 h 30"/>
                <a:gd name="T16" fmla="*/ 0 w 18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305"/>
            <p:cNvSpPr>
              <a:spLocks/>
            </p:cNvSpPr>
            <p:nvPr/>
          </p:nvSpPr>
          <p:spPr bwMode="auto">
            <a:xfrm>
              <a:off x="4633248" y="4609674"/>
              <a:ext cx="135722" cy="234602"/>
            </a:xfrm>
            <a:custGeom>
              <a:avLst/>
              <a:gdLst>
                <a:gd name="T0" fmla="*/ 1 w 19"/>
                <a:gd name="T1" fmla="*/ 2 h 31"/>
                <a:gd name="T2" fmla="*/ 2 w 19"/>
                <a:gd name="T3" fmla="*/ 2 h 31"/>
                <a:gd name="T4" fmla="*/ 6 w 19"/>
                <a:gd name="T5" fmla="*/ 4 h 31"/>
                <a:gd name="T6" fmla="*/ 17 w 19"/>
                <a:gd name="T7" fmla="*/ 31 h 31"/>
                <a:gd name="T8" fmla="*/ 19 w 19"/>
                <a:gd name="T9" fmla="*/ 31 h 31"/>
                <a:gd name="T10" fmla="*/ 12 w 19"/>
                <a:gd name="T11" fmla="*/ 9 h 31"/>
                <a:gd name="T12" fmla="*/ 7 w 19"/>
                <a:gd name="T13" fmla="*/ 3 h 31"/>
                <a:gd name="T14" fmla="*/ 2 w 19"/>
                <a:gd name="T15" fmla="*/ 0 h 31"/>
                <a:gd name="T16" fmla="*/ 0 w 19"/>
                <a:gd name="T17" fmla="*/ 0 h 31"/>
                <a:gd name="T18" fmla="*/ 1 w 19"/>
                <a:gd name="T1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1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3"/>
                    <a:pt x="6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23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306"/>
            <p:cNvSpPr>
              <a:spLocks/>
            </p:cNvSpPr>
            <p:nvPr/>
          </p:nvSpPr>
          <p:spPr bwMode="auto">
            <a:xfrm>
              <a:off x="4817038" y="4564450"/>
              <a:ext cx="127240" cy="234602"/>
            </a:xfrm>
            <a:custGeom>
              <a:avLst/>
              <a:gdLst>
                <a:gd name="T0" fmla="*/ 0 w 18"/>
                <a:gd name="T1" fmla="*/ 2 h 31"/>
                <a:gd name="T2" fmla="*/ 1 w 18"/>
                <a:gd name="T3" fmla="*/ 1 h 31"/>
                <a:gd name="T4" fmla="*/ 10 w 18"/>
                <a:gd name="T5" fmla="*/ 10 h 31"/>
                <a:gd name="T6" fmla="*/ 17 w 18"/>
                <a:gd name="T7" fmla="*/ 31 h 31"/>
                <a:gd name="T8" fmla="*/ 18 w 18"/>
                <a:gd name="T9" fmla="*/ 31 h 31"/>
                <a:gd name="T10" fmla="*/ 11 w 18"/>
                <a:gd name="T11" fmla="*/ 9 h 31"/>
                <a:gd name="T12" fmla="*/ 1 w 18"/>
                <a:gd name="T13" fmla="*/ 0 h 31"/>
                <a:gd name="T14" fmla="*/ 0 w 18"/>
                <a:gd name="T15" fmla="*/ 1 h 31"/>
                <a:gd name="T16" fmla="*/ 0 w 18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307"/>
            <p:cNvSpPr>
              <a:spLocks/>
            </p:cNvSpPr>
            <p:nvPr/>
          </p:nvSpPr>
          <p:spPr bwMode="auto">
            <a:xfrm>
              <a:off x="4995174" y="4519225"/>
              <a:ext cx="132895" cy="234602"/>
            </a:xfrm>
            <a:custGeom>
              <a:avLst/>
              <a:gdLst>
                <a:gd name="T0" fmla="*/ 0 w 19"/>
                <a:gd name="T1" fmla="*/ 1 h 31"/>
                <a:gd name="T2" fmla="*/ 1 w 19"/>
                <a:gd name="T3" fmla="*/ 1 h 31"/>
                <a:gd name="T4" fmla="*/ 10 w 19"/>
                <a:gd name="T5" fmla="*/ 10 h 31"/>
                <a:gd name="T6" fmla="*/ 18 w 19"/>
                <a:gd name="T7" fmla="*/ 31 h 31"/>
                <a:gd name="T8" fmla="*/ 19 w 19"/>
                <a:gd name="T9" fmla="*/ 30 h 31"/>
                <a:gd name="T10" fmla="*/ 11 w 19"/>
                <a:gd name="T11" fmla="*/ 9 h 31"/>
                <a:gd name="T12" fmla="*/ 1 w 19"/>
                <a:gd name="T13" fmla="*/ 0 h 31"/>
                <a:gd name="T14" fmla="*/ 0 w 19"/>
                <a:gd name="T15" fmla="*/ 0 h 31"/>
                <a:gd name="T16" fmla="*/ 0 w 19"/>
                <a:gd name="T1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308"/>
            <p:cNvSpPr>
              <a:spLocks/>
            </p:cNvSpPr>
            <p:nvPr/>
          </p:nvSpPr>
          <p:spPr bwMode="auto">
            <a:xfrm>
              <a:off x="5178964" y="4474001"/>
              <a:ext cx="127240" cy="226122"/>
            </a:xfrm>
            <a:custGeom>
              <a:avLst/>
              <a:gdLst>
                <a:gd name="T0" fmla="*/ 0 w 18"/>
                <a:gd name="T1" fmla="*/ 1 h 30"/>
                <a:gd name="T2" fmla="*/ 1 w 18"/>
                <a:gd name="T3" fmla="*/ 1 h 30"/>
                <a:gd name="T4" fmla="*/ 9 w 18"/>
                <a:gd name="T5" fmla="*/ 9 h 30"/>
                <a:gd name="T6" fmla="*/ 17 w 18"/>
                <a:gd name="T7" fmla="*/ 30 h 30"/>
                <a:gd name="T8" fmla="*/ 18 w 18"/>
                <a:gd name="T9" fmla="*/ 30 h 30"/>
                <a:gd name="T10" fmla="*/ 10 w 18"/>
                <a:gd name="T11" fmla="*/ 9 h 30"/>
                <a:gd name="T12" fmla="*/ 1 w 18"/>
                <a:gd name="T13" fmla="*/ 0 h 30"/>
                <a:gd name="T14" fmla="*/ 0 w 18"/>
                <a:gd name="T15" fmla="*/ 0 h 30"/>
                <a:gd name="T16" fmla="*/ 0 w 18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7" y="4"/>
                    <a:pt x="9" y="9"/>
                  </a:cubicBezTo>
                  <a:cubicBezTo>
                    <a:pt x="12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5"/>
                    <a:pt x="10" y="9"/>
                  </a:cubicBezTo>
                  <a:cubicBezTo>
                    <a:pt x="7" y="3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309"/>
            <p:cNvSpPr>
              <a:spLocks/>
            </p:cNvSpPr>
            <p:nvPr/>
          </p:nvSpPr>
          <p:spPr bwMode="auto">
            <a:xfrm>
              <a:off x="5354272" y="4428777"/>
              <a:ext cx="127240" cy="226122"/>
            </a:xfrm>
            <a:custGeom>
              <a:avLst/>
              <a:gdLst>
                <a:gd name="T0" fmla="*/ 0 w 18"/>
                <a:gd name="T1" fmla="*/ 1 h 30"/>
                <a:gd name="T2" fmla="*/ 1 w 18"/>
                <a:gd name="T3" fmla="*/ 1 h 30"/>
                <a:gd name="T4" fmla="*/ 10 w 18"/>
                <a:gd name="T5" fmla="*/ 9 h 30"/>
                <a:gd name="T6" fmla="*/ 17 w 18"/>
                <a:gd name="T7" fmla="*/ 30 h 30"/>
                <a:gd name="T8" fmla="*/ 18 w 18"/>
                <a:gd name="T9" fmla="*/ 30 h 30"/>
                <a:gd name="T10" fmla="*/ 11 w 18"/>
                <a:gd name="T11" fmla="*/ 9 h 30"/>
                <a:gd name="T12" fmla="*/ 1 w 18"/>
                <a:gd name="T13" fmla="*/ 0 h 30"/>
                <a:gd name="T14" fmla="*/ 0 w 18"/>
                <a:gd name="T15" fmla="*/ 0 h 30"/>
                <a:gd name="T16" fmla="*/ 0 w 18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310"/>
            <p:cNvSpPr>
              <a:spLocks/>
            </p:cNvSpPr>
            <p:nvPr/>
          </p:nvSpPr>
          <p:spPr bwMode="auto">
            <a:xfrm>
              <a:off x="5532408" y="4375073"/>
              <a:ext cx="132895" cy="234602"/>
            </a:xfrm>
            <a:custGeom>
              <a:avLst/>
              <a:gdLst>
                <a:gd name="T0" fmla="*/ 0 w 19"/>
                <a:gd name="T1" fmla="*/ 2 h 31"/>
                <a:gd name="T2" fmla="*/ 1 w 19"/>
                <a:gd name="T3" fmla="*/ 2 h 31"/>
                <a:gd name="T4" fmla="*/ 5 w 19"/>
                <a:gd name="T5" fmla="*/ 4 h 31"/>
                <a:gd name="T6" fmla="*/ 17 w 19"/>
                <a:gd name="T7" fmla="*/ 31 h 31"/>
                <a:gd name="T8" fmla="*/ 19 w 19"/>
                <a:gd name="T9" fmla="*/ 31 h 31"/>
                <a:gd name="T10" fmla="*/ 12 w 19"/>
                <a:gd name="T11" fmla="*/ 9 h 31"/>
                <a:gd name="T12" fmla="*/ 7 w 19"/>
                <a:gd name="T13" fmla="*/ 3 h 31"/>
                <a:gd name="T14" fmla="*/ 1 w 19"/>
                <a:gd name="T15" fmla="*/ 0 h 31"/>
                <a:gd name="T16" fmla="*/ 0 w 19"/>
                <a:gd name="T17" fmla="*/ 0 h 31"/>
                <a:gd name="T18" fmla="*/ 0 w 19"/>
                <a:gd name="T1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1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2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311"/>
            <p:cNvSpPr>
              <a:spLocks/>
            </p:cNvSpPr>
            <p:nvPr/>
          </p:nvSpPr>
          <p:spPr bwMode="auto">
            <a:xfrm>
              <a:off x="5716198" y="4329848"/>
              <a:ext cx="127240" cy="234602"/>
            </a:xfrm>
            <a:custGeom>
              <a:avLst/>
              <a:gdLst>
                <a:gd name="T0" fmla="*/ 0 w 18"/>
                <a:gd name="T1" fmla="*/ 1 h 31"/>
                <a:gd name="T2" fmla="*/ 1 w 18"/>
                <a:gd name="T3" fmla="*/ 1 h 31"/>
                <a:gd name="T4" fmla="*/ 10 w 18"/>
                <a:gd name="T5" fmla="*/ 10 h 31"/>
                <a:gd name="T6" fmla="*/ 17 w 18"/>
                <a:gd name="T7" fmla="*/ 31 h 31"/>
                <a:gd name="T8" fmla="*/ 18 w 18"/>
                <a:gd name="T9" fmla="*/ 30 h 31"/>
                <a:gd name="T10" fmla="*/ 11 w 18"/>
                <a:gd name="T11" fmla="*/ 9 h 31"/>
                <a:gd name="T12" fmla="*/ 1 w 18"/>
                <a:gd name="T13" fmla="*/ 0 h 31"/>
                <a:gd name="T14" fmla="*/ 0 w 18"/>
                <a:gd name="T15" fmla="*/ 0 h 31"/>
                <a:gd name="T16" fmla="*/ 0 w 18"/>
                <a:gd name="T1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312"/>
            <p:cNvSpPr>
              <a:spLocks/>
            </p:cNvSpPr>
            <p:nvPr/>
          </p:nvSpPr>
          <p:spPr bwMode="auto">
            <a:xfrm>
              <a:off x="5891506" y="4284624"/>
              <a:ext cx="135722" cy="226122"/>
            </a:xfrm>
            <a:custGeom>
              <a:avLst/>
              <a:gdLst>
                <a:gd name="T0" fmla="*/ 0 w 19"/>
                <a:gd name="T1" fmla="*/ 1 h 30"/>
                <a:gd name="T2" fmla="*/ 1 w 19"/>
                <a:gd name="T3" fmla="*/ 1 h 30"/>
                <a:gd name="T4" fmla="*/ 10 w 19"/>
                <a:gd name="T5" fmla="*/ 10 h 30"/>
                <a:gd name="T6" fmla="*/ 18 w 19"/>
                <a:gd name="T7" fmla="*/ 30 h 30"/>
                <a:gd name="T8" fmla="*/ 19 w 19"/>
                <a:gd name="T9" fmla="*/ 30 h 30"/>
                <a:gd name="T10" fmla="*/ 11 w 19"/>
                <a:gd name="T11" fmla="*/ 9 h 30"/>
                <a:gd name="T12" fmla="*/ 1 w 19"/>
                <a:gd name="T13" fmla="*/ 0 h 30"/>
                <a:gd name="T14" fmla="*/ 0 w 19"/>
                <a:gd name="T15" fmla="*/ 0 h 30"/>
                <a:gd name="T16" fmla="*/ 0 w 19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313"/>
            <p:cNvSpPr>
              <a:spLocks/>
            </p:cNvSpPr>
            <p:nvPr/>
          </p:nvSpPr>
          <p:spPr bwMode="auto">
            <a:xfrm>
              <a:off x="6069642" y="4239399"/>
              <a:ext cx="127240" cy="226122"/>
            </a:xfrm>
            <a:custGeom>
              <a:avLst/>
              <a:gdLst>
                <a:gd name="T0" fmla="*/ 1 w 18"/>
                <a:gd name="T1" fmla="*/ 1 h 30"/>
                <a:gd name="T2" fmla="*/ 2 w 18"/>
                <a:gd name="T3" fmla="*/ 1 h 30"/>
                <a:gd name="T4" fmla="*/ 10 w 18"/>
                <a:gd name="T5" fmla="*/ 9 h 30"/>
                <a:gd name="T6" fmla="*/ 17 w 18"/>
                <a:gd name="T7" fmla="*/ 30 h 30"/>
                <a:gd name="T8" fmla="*/ 18 w 18"/>
                <a:gd name="T9" fmla="*/ 30 h 30"/>
                <a:gd name="T10" fmla="*/ 11 w 18"/>
                <a:gd name="T11" fmla="*/ 9 h 30"/>
                <a:gd name="T12" fmla="*/ 2 w 18"/>
                <a:gd name="T13" fmla="*/ 0 h 30"/>
                <a:gd name="T14" fmla="*/ 0 w 18"/>
                <a:gd name="T15" fmla="*/ 0 h 30"/>
                <a:gd name="T16" fmla="*/ 1 w 18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6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3"/>
                    <a:pt x="5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314"/>
            <p:cNvSpPr>
              <a:spLocks/>
            </p:cNvSpPr>
            <p:nvPr/>
          </p:nvSpPr>
          <p:spPr bwMode="auto">
            <a:xfrm>
              <a:off x="6253432" y="4188522"/>
              <a:ext cx="127240" cy="231775"/>
            </a:xfrm>
            <a:custGeom>
              <a:avLst/>
              <a:gdLst>
                <a:gd name="T0" fmla="*/ 0 w 18"/>
                <a:gd name="T1" fmla="*/ 2 h 31"/>
                <a:gd name="T2" fmla="*/ 1 w 18"/>
                <a:gd name="T3" fmla="*/ 1 h 31"/>
                <a:gd name="T4" fmla="*/ 10 w 18"/>
                <a:gd name="T5" fmla="*/ 10 h 31"/>
                <a:gd name="T6" fmla="*/ 17 w 18"/>
                <a:gd name="T7" fmla="*/ 31 h 31"/>
                <a:gd name="T8" fmla="*/ 18 w 18"/>
                <a:gd name="T9" fmla="*/ 31 h 31"/>
                <a:gd name="T10" fmla="*/ 11 w 18"/>
                <a:gd name="T11" fmla="*/ 10 h 31"/>
                <a:gd name="T12" fmla="*/ 1 w 18"/>
                <a:gd name="T13" fmla="*/ 0 h 31"/>
                <a:gd name="T14" fmla="*/ 0 w 18"/>
                <a:gd name="T15" fmla="*/ 1 h 31"/>
                <a:gd name="T16" fmla="*/ 0 w 18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3"/>
                    <a:pt x="14" y="15"/>
                    <a:pt x="11" y="10"/>
                  </a:cubicBezTo>
                  <a:cubicBezTo>
                    <a:pt x="8" y="4"/>
                    <a:pt x="4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315"/>
            <p:cNvSpPr>
              <a:spLocks/>
            </p:cNvSpPr>
            <p:nvPr/>
          </p:nvSpPr>
          <p:spPr bwMode="auto">
            <a:xfrm>
              <a:off x="6414602" y="4143298"/>
              <a:ext cx="127240" cy="226122"/>
            </a:xfrm>
            <a:custGeom>
              <a:avLst/>
              <a:gdLst>
                <a:gd name="T0" fmla="*/ 0 w 18"/>
                <a:gd name="T1" fmla="*/ 2 h 30"/>
                <a:gd name="T2" fmla="*/ 1 w 18"/>
                <a:gd name="T3" fmla="*/ 2 h 30"/>
                <a:gd name="T4" fmla="*/ 5 w 18"/>
                <a:gd name="T5" fmla="*/ 4 h 30"/>
                <a:gd name="T6" fmla="*/ 16 w 18"/>
                <a:gd name="T7" fmla="*/ 30 h 30"/>
                <a:gd name="T8" fmla="*/ 18 w 18"/>
                <a:gd name="T9" fmla="*/ 30 h 30"/>
                <a:gd name="T10" fmla="*/ 11 w 18"/>
                <a:gd name="T11" fmla="*/ 9 h 30"/>
                <a:gd name="T12" fmla="*/ 6 w 18"/>
                <a:gd name="T13" fmla="*/ 3 h 30"/>
                <a:gd name="T14" fmla="*/ 1 w 18"/>
                <a:gd name="T15" fmla="*/ 0 h 30"/>
                <a:gd name="T16" fmla="*/ 0 w 18"/>
                <a:gd name="T17" fmla="*/ 0 h 30"/>
                <a:gd name="T18" fmla="*/ 0 w 18"/>
                <a:gd name="T1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3"/>
                    <a:pt x="5" y="4"/>
                  </a:cubicBezTo>
                  <a:cubicBezTo>
                    <a:pt x="9" y="8"/>
                    <a:pt x="13" y="18"/>
                    <a:pt x="16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4"/>
                    <a:pt x="11" y="9"/>
                  </a:cubicBezTo>
                  <a:cubicBezTo>
                    <a:pt x="9" y="6"/>
                    <a:pt x="8" y="4"/>
                    <a:pt x="6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316"/>
            <p:cNvSpPr>
              <a:spLocks/>
            </p:cNvSpPr>
            <p:nvPr/>
          </p:nvSpPr>
          <p:spPr bwMode="auto">
            <a:xfrm>
              <a:off x="3652089" y="4767960"/>
              <a:ext cx="316685" cy="655754"/>
            </a:xfrm>
            <a:custGeom>
              <a:avLst/>
              <a:gdLst>
                <a:gd name="T0" fmla="*/ 36 w 45"/>
                <a:gd name="T1" fmla="*/ 82 h 87"/>
                <a:gd name="T2" fmla="*/ 36 w 45"/>
                <a:gd name="T3" fmla="*/ 83 h 87"/>
                <a:gd name="T4" fmla="*/ 43 w 45"/>
                <a:gd name="T5" fmla="*/ 75 h 87"/>
                <a:gd name="T6" fmla="*/ 45 w 45"/>
                <a:gd name="T7" fmla="*/ 61 h 87"/>
                <a:gd name="T8" fmla="*/ 42 w 45"/>
                <a:gd name="T9" fmla="*/ 38 h 87"/>
                <a:gd name="T10" fmla="*/ 31 w 45"/>
                <a:gd name="T11" fmla="*/ 11 h 87"/>
                <a:gd name="T12" fmla="*/ 17 w 45"/>
                <a:gd name="T13" fmla="*/ 0 h 87"/>
                <a:gd name="T14" fmla="*/ 16 w 45"/>
                <a:gd name="T15" fmla="*/ 0 h 87"/>
                <a:gd name="T16" fmla="*/ 1 w 45"/>
                <a:gd name="T17" fmla="*/ 4 h 87"/>
                <a:gd name="T18" fmla="*/ 0 w 45"/>
                <a:gd name="T19" fmla="*/ 5 h 87"/>
                <a:gd name="T20" fmla="*/ 1 w 45"/>
                <a:gd name="T21" fmla="*/ 6 h 87"/>
                <a:gd name="T22" fmla="*/ 2 w 45"/>
                <a:gd name="T23" fmla="*/ 6 h 87"/>
                <a:gd name="T24" fmla="*/ 14 w 45"/>
                <a:gd name="T25" fmla="*/ 16 h 87"/>
                <a:gd name="T26" fmla="*/ 25 w 45"/>
                <a:gd name="T27" fmla="*/ 42 h 87"/>
                <a:gd name="T28" fmla="*/ 28 w 45"/>
                <a:gd name="T29" fmla="*/ 64 h 87"/>
                <a:gd name="T30" fmla="*/ 26 w 45"/>
                <a:gd name="T31" fmla="*/ 78 h 87"/>
                <a:gd name="T32" fmla="*/ 20 w 45"/>
                <a:gd name="T33" fmla="*/ 85 h 87"/>
                <a:gd name="T34" fmla="*/ 20 w 45"/>
                <a:gd name="T35" fmla="*/ 86 h 87"/>
                <a:gd name="T36" fmla="*/ 21 w 45"/>
                <a:gd name="T37" fmla="*/ 87 h 87"/>
                <a:gd name="T38" fmla="*/ 36 w 45"/>
                <a:gd name="T39" fmla="*/ 83 h 87"/>
                <a:gd name="T40" fmla="*/ 36 w 45"/>
                <a:gd name="T41" fmla="*/ 82 h 87"/>
                <a:gd name="T42" fmla="*/ 36 w 45"/>
                <a:gd name="T43" fmla="*/ 81 h 87"/>
                <a:gd name="T44" fmla="*/ 20 w 45"/>
                <a:gd name="T45" fmla="*/ 85 h 87"/>
                <a:gd name="T46" fmla="*/ 20 w 45"/>
                <a:gd name="T47" fmla="*/ 85 h 87"/>
                <a:gd name="T48" fmla="*/ 20 w 45"/>
                <a:gd name="T49" fmla="*/ 86 h 87"/>
                <a:gd name="T50" fmla="*/ 20 w 45"/>
                <a:gd name="T51" fmla="*/ 87 h 87"/>
                <a:gd name="T52" fmla="*/ 21 w 45"/>
                <a:gd name="T53" fmla="*/ 87 h 87"/>
                <a:gd name="T54" fmla="*/ 28 w 45"/>
                <a:gd name="T55" fmla="*/ 79 h 87"/>
                <a:gd name="T56" fmla="*/ 30 w 45"/>
                <a:gd name="T57" fmla="*/ 64 h 87"/>
                <a:gd name="T58" fmla="*/ 27 w 45"/>
                <a:gd name="T59" fmla="*/ 41 h 87"/>
                <a:gd name="T60" fmla="*/ 16 w 45"/>
                <a:gd name="T61" fmla="*/ 15 h 87"/>
                <a:gd name="T62" fmla="*/ 2 w 45"/>
                <a:gd name="T63" fmla="*/ 4 h 87"/>
                <a:gd name="T64" fmla="*/ 1 w 45"/>
                <a:gd name="T65" fmla="*/ 4 h 87"/>
                <a:gd name="T66" fmla="*/ 0 w 45"/>
                <a:gd name="T67" fmla="*/ 4 h 87"/>
                <a:gd name="T68" fmla="*/ 0 w 45"/>
                <a:gd name="T69" fmla="*/ 5 h 87"/>
                <a:gd name="T70" fmla="*/ 0 w 45"/>
                <a:gd name="T71" fmla="*/ 6 h 87"/>
                <a:gd name="T72" fmla="*/ 1 w 45"/>
                <a:gd name="T73" fmla="*/ 6 h 87"/>
                <a:gd name="T74" fmla="*/ 16 w 45"/>
                <a:gd name="T75" fmla="*/ 2 h 87"/>
                <a:gd name="T76" fmla="*/ 17 w 45"/>
                <a:gd name="T77" fmla="*/ 2 h 87"/>
                <a:gd name="T78" fmla="*/ 30 w 45"/>
                <a:gd name="T79" fmla="*/ 12 h 87"/>
                <a:gd name="T80" fmla="*/ 40 w 45"/>
                <a:gd name="T81" fmla="*/ 38 h 87"/>
                <a:gd name="T82" fmla="*/ 43 w 45"/>
                <a:gd name="T83" fmla="*/ 61 h 87"/>
                <a:gd name="T84" fmla="*/ 41 w 45"/>
                <a:gd name="T85" fmla="*/ 75 h 87"/>
                <a:gd name="T86" fmla="*/ 36 w 45"/>
                <a:gd name="T87" fmla="*/ 81 h 87"/>
                <a:gd name="T88" fmla="*/ 36 w 45"/>
                <a:gd name="T8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87">
                  <a:moveTo>
                    <a:pt x="36" y="82"/>
                  </a:moveTo>
                  <a:cubicBezTo>
                    <a:pt x="36" y="83"/>
                    <a:pt x="36" y="83"/>
                    <a:pt x="36" y="83"/>
                  </a:cubicBezTo>
                  <a:cubicBezTo>
                    <a:pt x="39" y="82"/>
                    <a:pt x="41" y="79"/>
                    <a:pt x="43" y="75"/>
                  </a:cubicBezTo>
                  <a:cubicBezTo>
                    <a:pt x="44" y="72"/>
                    <a:pt x="45" y="66"/>
                    <a:pt x="45" y="61"/>
                  </a:cubicBezTo>
                  <a:cubicBezTo>
                    <a:pt x="45" y="54"/>
                    <a:pt x="44" y="46"/>
                    <a:pt x="42" y="38"/>
                  </a:cubicBezTo>
                  <a:cubicBezTo>
                    <a:pt x="39" y="27"/>
                    <a:pt x="36" y="18"/>
                    <a:pt x="31" y="11"/>
                  </a:cubicBezTo>
                  <a:cubicBezTo>
                    <a:pt x="27" y="4"/>
                    <a:pt x="22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6"/>
                    <a:pt x="10" y="9"/>
                    <a:pt x="14" y="16"/>
                  </a:cubicBezTo>
                  <a:cubicBezTo>
                    <a:pt x="19" y="22"/>
                    <a:pt x="22" y="31"/>
                    <a:pt x="25" y="42"/>
                  </a:cubicBezTo>
                  <a:cubicBezTo>
                    <a:pt x="27" y="50"/>
                    <a:pt x="28" y="58"/>
                    <a:pt x="28" y="64"/>
                  </a:cubicBezTo>
                  <a:cubicBezTo>
                    <a:pt x="28" y="70"/>
                    <a:pt x="27" y="75"/>
                    <a:pt x="26" y="78"/>
                  </a:cubicBezTo>
                  <a:cubicBezTo>
                    <a:pt x="25" y="82"/>
                    <a:pt x="23" y="84"/>
                    <a:pt x="20" y="85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7"/>
                    <a:pt x="21" y="87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4" y="86"/>
                    <a:pt x="26" y="83"/>
                    <a:pt x="28" y="79"/>
                  </a:cubicBezTo>
                  <a:cubicBezTo>
                    <a:pt x="29" y="75"/>
                    <a:pt x="30" y="70"/>
                    <a:pt x="30" y="64"/>
                  </a:cubicBezTo>
                  <a:cubicBezTo>
                    <a:pt x="30" y="57"/>
                    <a:pt x="29" y="50"/>
                    <a:pt x="27" y="41"/>
                  </a:cubicBezTo>
                  <a:cubicBezTo>
                    <a:pt x="24" y="31"/>
                    <a:pt x="20" y="21"/>
                    <a:pt x="16" y="15"/>
                  </a:cubicBezTo>
                  <a:cubicBezTo>
                    <a:pt x="12" y="8"/>
                    <a:pt x="7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1" y="2"/>
                    <a:pt x="25" y="6"/>
                    <a:pt x="30" y="12"/>
                  </a:cubicBezTo>
                  <a:cubicBezTo>
                    <a:pt x="34" y="18"/>
                    <a:pt x="38" y="28"/>
                    <a:pt x="40" y="38"/>
                  </a:cubicBezTo>
                  <a:cubicBezTo>
                    <a:pt x="42" y="46"/>
                    <a:pt x="43" y="54"/>
                    <a:pt x="43" y="61"/>
                  </a:cubicBezTo>
                  <a:cubicBezTo>
                    <a:pt x="43" y="66"/>
                    <a:pt x="42" y="71"/>
                    <a:pt x="41" y="75"/>
                  </a:cubicBezTo>
                  <a:cubicBezTo>
                    <a:pt x="40" y="78"/>
                    <a:pt x="38" y="80"/>
                    <a:pt x="36" y="81"/>
                  </a:cubicBezTo>
                  <a:cubicBezTo>
                    <a:pt x="36" y="82"/>
                    <a:pt x="36" y="82"/>
                    <a:pt x="36" y="8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317"/>
            <p:cNvSpPr>
              <a:spLocks/>
            </p:cNvSpPr>
            <p:nvPr/>
          </p:nvSpPr>
          <p:spPr bwMode="auto">
            <a:xfrm>
              <a:off x="4768970" y="4623807"/>
              <a:ext cx="104619" cy="107408"/>
            </a:xfrm>
            <a:custGeom>
              <a:avLst/>
              <a:gdLst>
                <a:gd name="T0" fmla="*/ 2 w 15"/>
                <a:gd name="T1" fmla="*/ 11 h 14"/>
                <a:gd name="T2" fmla="*/ 4 w 15"/>
                <a:gd name="T3" fmla="*/ 2 h 14"/>
                <a:gd name="T4" fmla="*/ 13 w 15"/>
                <a:gd name="T5" fmla="*/ 3 h 14"/>
                <a:gd name="T6" fmla="*/ 11 w 15"/>
                <a:gd name="T7" fmla="*/ 12 h 14"/>
                <a:gd name="T8" fmla="*/ 2 w 15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2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0"/>
                    <a:pt x="13" y="3"/>
                  </a:cubicBezTo>
                  <a:cubicBezTo>
                    <a:pt x="15" y="6"/>
                    <a:pt x="14" y="10"/>
                    <a:pt x="11" y="12"/>
                  </a:cubicBezTo>
                  <a:cubicBezTo>
                    <a:pt x="8" y="14"/>
                    <a:pt x="4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318"/>
            <p:cNvSpPr>
              <a:spLocks/>
            </p:cNvSpPr>
            <p:nvPr/>
          </p:nvSpPr>
          <p:spPr bwMode="auto">
            <a:xfrm>
              <a:off x="4873589" y="4572929"/>
              <a:ext cx="155515" cy="163938"/>
            </a:xfrm>
            <a:custGeom>
              <a:avLst/>
              <a:gdLst>
                <a:gd name="T0" fmla="*/ 3 w 22"/>
                <a:gd name="T1" fmla="*/ 17 h 22"/>
                <a:gd name="T2" fmla="*/ 5 w 22"/>
                <a:gd name="T3" fmla="*/ 3 h 22"/>
                <a:gd name="T4" fmla="*/ 19 w 22"/>
                <a:gd name="T5" fmla="*/ 5 h 22"/>
                <a:gd name="T6" fmla="*/ 17 w 22"/>
                <a:gd name="T7" fmla="*/ 19 h 22"/>
                <a:gd name="T8" fmla="*/ 3 w 22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3" y="17"/>
                  </a:move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6" y="1"/>
                    <a:pt x="19" y="5"/>
                  </a:cubicBezTo>
                  <a:cubicBezTo>
                    <a:pt x="22" y="10"/>
                    <a:pt x="21" y="16"/>
                    <a:pt x="17" y="19"/>
                  </a:cubicBezTo>
                  <a:cubicBezTo>
                    <a:pt x="12" y="22"/>
                    <a:pt x="6" y="21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8" name="ZoneTexte 87"/>
          <p:cNvSpPr txBox="1"/>
          <p:nvPr/>
        </p:nvSpPr>
        <p:spPr>
          <a:xfrm rot="20241047">
            <a:off x="1684290" y="5748313"/>
            <a:ext cx="5822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chemeClr val="accent4">
                    <a:lumMod val="75000"/>
                  </a:schemeClr>
                </a:solidFill>
              </a:rPr>
              <a:t>drug</a:t>
            </a:r>
            <a:endParaRPr lang="fr-FR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6586491" y="4144437"/>
            <a:ext cx="1872208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7030092" y="4467665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/>
          <p:cNvSpPr txBox="1"/>
          <p:nvPr/>
        </p:nvSpPr>
        <p:spPr>
          <a:xfrm>
            <a:off x="7986939" y="5892554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Extracapillary</a:t>
            </a:r>
            <a:r>
              <a:rPr lang="fr-FR" sz="1100" dirty="0" smtClean="0"/>
              <a:t> </a:t>
            </a:r>
          </a:p>
          <a:p>
            <a:pPr algn="ctr"/>
            <a:r>
              <a:rPr lang="fr-FR" sz="1100" dirty="0" err="1" smtClean="0"/>
              <a:t>space</a:t>
            </a:r>
            <a:endParaRPr lang="fr-FR" sz="1100" dirty="0"/>
          </a:p>
        </p:txBody>
      </p:sp>
      <p:sp>
        <p:nvSpPr>
          <p:cNvPr id="92" name="Ellipse 91"/>
          <p:cNvSpPr/>
          <p:nvPr/>
        </p:nvSpPr>
        <p:spPr>
          <a:xfrm>
            <a:off x="6892724" y="4999044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7378579" y="5368573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7882635" y="4999044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7648603" y="4467665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6" name="Pentagone régulier 95"/>
          <p:cNvSpPr>
            <a:spLocks noChangeAspect="1"/>
          </p:cNvSpPr>
          <p:nvPr/>
        </p:nvSpPr>
        <p:spPr>
          <a:xfrm>
            <a:off x="7738619" y="4504477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Pentagone régulier 96"/>
          <p:cNvSpPr/>
          <p:nvPr/>
        </p:nvSpPr>
        <p:spPr>
          <a:xfrm>
            <a:off x="7891019" y="4764081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à coins arrondis 97"/>
          <p:cNvSpPr/>
          <p:nvPr/>
        </p:nvSpPr>
        <p:spPr>
          <a:xfrm>
            <a:off x="7458971" y="4476049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à coins arrondis 98"/>
          <p:cNvSpPr/>
          <p:nvPr/>
        </p:nvSpPr>
        <p:spPr>
          <a:xfrm>
            <a:off x="7450587" y="4620064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à coins arrondis 99"/>
          <p:cNvSpPr/>
          <p:nvPr/>
        </p:nvSpPr>
        <p:spPr>
          <a:xfrm>
            <a:off x="7251331" y="4823251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à coins arrondis 100"/>
          <p:cNvSpPr/>
          <p:nvPr/>
        </p:nvSpPr>
        <p:spPr>
          <a:xfrm>
            <a:off x="7970502" y="4906475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à coins arrondis 101"/>
          <p:cNvSpPr/>
          <p:nvPr/>
        </p:nvSpPr>
        <p:spPr>
          <a:xfrm>
            <a:off x="8186526" y="4867717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à coins arrondis 102"/>
          <p:cNvSpPr/>
          <p:nvPr/>
        </p:nvSpPr>
        <p:spPr>
          <a:xfrm>
            <a:off x="7864627" y="5690696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à coins arrondis 103"/>
          <p:cNvSpPr/>
          <p:nvPr/>
        </p:nvSpPr>
        <p:spPr>
          <a:xfrm>
            <a:off x="7936635" y="5458486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à coins arrondis 104"/>
          <p:cNvSpPr/>
          <p:nvPr/>
        </p:nvSpPr>
        <p:spPr>
          <a:xfrm>
            <a:off x="6780315" y="4717109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à coins arrondis 105"/>
          <p:cNvSpPr/>
          <p:nvPr/>
        </p:nvSpPr>
        <p:spPr>
          <a:xfrm>
            <a:off x="7530979" y="4772464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à coins arrondis 106"/>
          <p:cNvSpPr/>
          <p:nvPr/>
        </p:nvSpPr>
        <p:spPr>
          <a:xfrm>
            <a:off x="7514211" y="5019206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à coins arrondis 107"/>
          <p:cNvSpPr/>
          <p:nvPr/>
        </p:nvSpPr>
        <p:spPr>
          <a:xfrm>
            <a:off x="7342973" y="5157309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à coins arrondis 108"/>
          <p:cNvSpPr/>
          <p:nvPr/>
        </p:nvSpPr>
        <p:spPr>
          <a:xfrm>
            <a:off x="7089431" y="5584233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Pentagone régulier 109"/>
          <p:cNvSpPr>
            <a:spLocks noChangeAspect="1"/>
          </p:cNvSpPr>
          <p:nvPr/>
        </p:nvSpPr>
        <p:spPr>
          <a:xfrm>
            <a:off x="7738619" y="4864517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Pentagone régulier 110"/>
          <p:cNvSpPr>
            <a:spLocks noChangeAspect="1"/>
          </p:cNvSpPr>
          <p:nvPr/>
        </p:nvSpPr>
        <p:spPr>
          <a:xfrm>
            <a:off x="8195819" y="5068881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Pentagone régulier 111"/>
          <p:cNvSpPr>
            <a:spLocks noChangeAspect="1"/>
          </p:cNvSpPr>
          <p:nvPr/>
        </p:nvSpPr>
        <p:spPr>
          <a:xfrm>
            <a:off x="8041187" y="5123604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Pentagone régulier 112"/>
          <p:cNvSpPr>
            <a:spLocks noChangeAspect="1"/>
          </p:cNvSpPr>
          <p:nvPr/>
        </p:nvSpPr>
        <p:spPr>
          <a:xfrm>
            <a:off x="7950939" y="5092991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Pentagone régulier 113"/>
          <p:cNvSpPr>
            <a:spLocks noChangeAspect="1"/>
          </p:cNvSpPr>
          <p:nvPr/>
        </p:nvSpPr>
        <p:spPr>
          <a:xfrm>
            <a:off x="8209330" y="5407464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Pentagone régulier 114"/>
          <p:cNvSpPr>
            <a:spLocks noChangeAspect="1"/>
          </p:cNvSpPr>
          <p:nvPr/>
        </p:nvSpPr>
        <p:spPr>
          <a:xfrm>
            <a:off x="6963299" y="4800183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Pentagone régulier 115"/>
          <p:cNvSpPr>
            <a:spLocks noChangeAspect="1"/>
          </p:cNvSpPr>
          <p:nvPr/>
        </p:nvSpPr>
        <p:spPr>
          <a:xfrm>
            <a:off x="6867192" y="5180168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Pentagone régulier 116"/>
          <p:cNvSpPr>
            <a:spLocks noChangeAspect="1"/>
          </p:cNvSpPr>
          <p:nvPr/>
        </p:nvSpPr>
        <p:spPr>
          <a:xfrm>
            <a:off x="7522595" y="5525045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Pentagone régulier 117"/>
          <p:cNvSpPr>
            <a:spLocks noChangeAspect="1"/>
          </p:cNvSpPr>
          <p:nvPr/>
        </p:nvSpPr>
        <p:spPr>
          <a:xfrm>
            <a:off x="7674995" y="5677445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Pentagone régulier 118"/>
          <p:cNvSpPr>
            <a:spLocks noChangeAspect="1"/>
          </p:cNvSpPr>
          <p:nvPr/>
        </p:nvSpPr>
        <p:spPr>
          <a:xfrm>
            <a:off x="7827395" y="5829845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Pentagone régulier 119"/>
          <p:cNvSpPr>
            <a:spLocks noChangeAspect="1"/>
          </p:cNvSpPr>
          <p:nvPr/>
        </p:nvSpPr>
        <p:spPr>
          <a:xfrm>
            <a:off x="7399200" y="5782621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Pentagone régulier 120"/>
          <p:cNvSpPr>
            <a:spLocks noChangeAspect="1"/>
          </p:cNvSpPr>
          <p:nvPr/>
        </p:nvSpPr>
        <p:spPr>
          <a:xfrm>
            <a:off x="7071051" y="5135449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Pentagone régulier 121"/>
          <p:cNvSpPr>
            <a:spLocks noChangeAspect="1"/>
          </p:cNvSpPr>
          <p:nvPr/>
        </p:nvSpPr>
        <p:spPr>
          <a:xfrm>
            <a:off x="7223451" y="5287849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Pentagone régulier 122"/>
          <p:cNvSpPr>
            <a:spLocks noChangeAspect="1"/>
          </p:cNvSpPr>
          <p:nvPr/>
        </p:nvSpPr>
        <p:spPr>
          <a:xfrm>
            <a:off x="7375851" y="5440249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Pentagone régulier 123"/>
          <p:cNvSpPr>
            <a:spLocks noChangeAspect="1"/>
          </p:cNvSpPr>
          <p:nvPr/>
        </p:nvSpPr>
        <p:spPr>
          <a:xfrm>
            <a:off x="7120826" y="4624923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Hexagone 124"/>
          <p:cNvSpPr/>
          <p:nvPr/>
        </p:nvSpPr>
        <p:spPr>
          <a:xfrm>
            <a:off x="8101314" y="4559432"/>
            <a:ext cx="144016" cy="10138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Hexagone 125"/>
          <p:cNvSpPr/>
          <p:nvPr/>
        </p:nvSpPr>
        <p:spPr>
          <a:xfrm>
            <a:off x="6812967" y="5295903"/>
            <a:ext cx="144016" cy="10138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avec flèche 126"/>
          <p:cNvCxnSpPr/>
          <p:nvPr/>
        </p:nvCxnSpPr>
        <p:spPr>
          <a:xfrm flipH="1" flipV="1">
            <a:off x="7845395" y="5508501"/>
            <a:ext cx="325272" cy="4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/>
          <p:cNvSpPr txBox="1"/>
          <p:nvPr/>
        </p:nvSpPr>
        <p:spPr>
          <a:xfrm>
            <a:off x="6407855" y="6079810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Hollow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Fiber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suface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9" name="Connecteur droit avec flèche 128"/>
          <p:cNvCxnSpPr>
            <a:endCxn id="93" idx="2"/>
          </p:cNvCxnSpPr>
          <p:nvPr/>
        </p:nvCxnSpPr>
        <p:spPr>
          <a:xfrm flipV="1">
            <a:off x="7077241" y="5512589"/>
            <a:ext cx="301338" cy="5517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/>
          <p:nvPr/>
        </p:nvCxnSpPr>
        <p:spPr>
          <a:xfrm>
            <a:off x="7738619" y="4577289"/>
            <a:ext cx="18000" cy="23255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8061419" y="4474181"/>
            <a:ext cx="548547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7030A0"/>
                </a:solidFill>
              </a:rPr>
              <a:t>Drug</a:t>
            </a:r>
          </a:p>
          <a:p>
            <a:pPr algn="ctr"/>
            <a:r>
              <a:rPr lang="fr-FR" sz="1050" b="1" dirty="0" smtClean="0">
                <a:solidFill>
                  <a:srgbClr val="7030A0"/>
                </a:solidFill>
              </a:rPr>
              <a:t>in/out</a:t>
            </a:r>
            <a:endParaRPr lang="fr-FR" sz="1050" b="1" dirty="0">
              <a:solidFill>
                <a:srgbClr val="7030A0"/>
              </a:solidFill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5572610" y="5149051"/>
            <a:ext cx="168949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err="1" smtClean="0"/>
              <a:t>bacteria</a:t>
            </a:r>
            <a:r>
              <a:rPr lang="fr-FR" sz="1100" b="1" dirty="0" smtClean="0"/>
              <a:t> </a:t>
            </a:r>
          </a:p>
          <a:p>
            <a:pPr algn="ctr"/>
            <a:r>
              <a:rPr lang="fr-FR" sz="1100" dirty="0" err="1" smtClean="0"/>
              <a:t>retained</a:t>
            </a:r>
            <a:r>
              <a:rPr lang="fr-FR" sz="1100" dirty="0" smtClean="0"/>
              <a:t> in the </a:t>
            </a:r>
            <a:r>
              <a:rPr lang="fr-FR" sz="1100" dirty="0" err="1" smtClean="0"/>
              <a:t>cartridge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sp>
        <p:nvSpPr>
          <p:cNvPr id="133" name="Pentagone régulier 132"/>
          <p:cNvSpPr>
            <a:spLocks noChangeAspect="1"/>
          </p:cNvSpPr>
          <p:nvPr/>
        </p:nvSpPr>
        <p:spPr>
          <a:xfrm>
            <a:off x="7720355" y="4997783"/>
            <a:ext cx="36000" cy="36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à coins arrondis 133"/>
          <p:cNvSpPr/>
          <p:nvPr/>
        </p:nvSpPr>
        <p:spPr>
          <a:xfrm>
            <a:off x="7306571" y="4323649"/>
            <a:ext cx="144016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5" name="Connecteur droit 134"/>
          <p:cNvCxnSpPr/>
          <p:nvPr/>
        </p:nvCxnSpPr>
        <p:spPr>
          <a:xfrm>
            <a:off x="3000507" y="3098341"/>
            <a:ext cx="3779808" cy="15044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Imag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55" y="1717408"/>
            <a:ext cx="2940692" cy="220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8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oneTexte 53"/>
          <p:cNvSpPr txBox="1"/>
          <p:nvPr/>
        </p:nvSpPr>
        <p:spPr>
          <a:xfrm>
            <a:off x="591102" y="4468256"/>
            <a:ext cx="184731" cy="274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181" dirty="0"/>
          </a:p>
        </p:txBody>
      </p:sp>
      <p:sp>
        <p:nvSpPr>
          <p:cNvPr id="55" name="ZoneTexte 54"/>
          <p:cNvSpPr txBox="1"/>
          <p:nvPr/>
        </p:nvSpPr>
        <p:spPr>
          <a:xfrm>
            <a:off x="5566269" y="4543583"/>
            <a:ext cx="3648443" cy="17332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err="1"/>
              <a:t>Tested</a:t>
            </a:r>
            <a:r>
              <a:rPr lang="fr-FR" b="1" u="sng" dirty="0"/>
              <a:t> conditions </a:t>
            </a:r>
            <a:endParaRPr lang="fr-FR" b="1" u="sng" dirty="0" smtClean="0"/>
          </a:p>
          <a:p>
            <a:endParaRPr lang="fr-FR" b="1" u="sng" dirty="0"/>
          </a:p>
          <a:p>
            <a:endParaRPr lang="fr-FR" b="1" u="sng" dirty="0"/>
          </a:p>
          <a:p>
            <a:r>
              <a:rPr lang="fr-FR" sz="1100" b="1" dirty="0" err="1">
                <a:solidFill>
                  <a:schemeClr val="accent4">
                    <a:lumMod val="75000"/>
                  </a:schemeClr>
                </a:solidFill>
              </a:rPr>
              <a:t>Ciprofloxacin</a:t>
            </a:r>
            <a:endParaRPr lang="fr-FR" sz="11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050" b="1" dirty="0">
                <a:solidFill>
                  <a:schemeClr val="accent4">
                    <a:lumMod val="75000"/>
                  </a:schemeClr>
                </a:solidFill>
              </a:rPr>
              <a:t>Simulation of 400 mg q12h for 3 </a:t>
            </a:r>
            <a:r>
              <a:rPr lang="fr-FR" sz="1050" b="1" dirty="0" err="1">
                <a:solidFill>
                  <a:schemeClr val="accent4">
                    <a:lumMod val="75000"/>
                  </a:schemeClr>
                </a:solidFill>
              </a:rPr>
              <a:t>days</a:t>
            </a:r>
            <a:r>
              <a:rPr lang="fr-FR" sz="105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fr-FR" sz="1050" dirty="0" err="1"/>
              <a:t>C</a:t>
            </a:r>
            <a:r>
              <a:rPr lang="fr-FR" sz="1050" baseline="-25000" dirty="0" err="1"/>
              <a:t>max</a:t>
            </a:r>
            <a:r>
              <a:rPr lang="fr-FR" sz="1050" dirty="0"/>
              <a:t>= 1.5 µg/</a:t>
            </a:r>
            <a:r>
              <a:rPr lang="fr-FR" sz="1050" dirty="0" err="1"/>
              <a:t>mL</a:t>
            </a:r>
            <a:endParaRPr lang="fr-FR" sz="1050" dirty="0"/>
          </a:p>
          <a:p>
            <a:r>
              <a:rPr lang="fr-FR" sz="1050" dirty="0"/>
              <a:t>T</a:t>
            </a:r>
            <a:r>
              <a:rPr lang="fr-FR" sz="1050" baseline="-25000" dirty="0"/>
              <a:t>1/2</a:t>
            </a:r>
            <a:r>
              <a:rPr lang="fr-FR" sz="1050" dirty="0"/>
              <a:t> = 4h</a:t>
            </a:r>
          </a:p>
          <a:p>
            <a:pPr lvl="1"/>
            <a:endParaRPr lang="fr-FR" sz="1013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11" y="1273364"/>
            <a:ext cx="3851688" cy="27835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60026">
            <a:off x="3116430" y="1142249"/>
            <a:ext cx="356711" cy="232011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525988" y="1344233"/>
            <a:ext cx="163335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50" b="1" dirty="0" err="1"/>
              <a:t>Bacteria</a:t>
            </a:r>
            <a:endParaRPr lang="fr-FR" sz="1350" b="1" dirty="0"/>
          </a:p>
          <a:p>
            <a:r>
              <a:rPr lang="fr-FR" sz="1350" i="1" dirty="0"/>
              <a:t>P. </a:t>
            </a:r>
            <a:r>
              <a:rPr lang="fr-FR" sz="1350" i="1" dirty="0" err="1"/>
              <a:t>aeruginosa</a:t>
            </a:r>
            <a:r>
              <a:rPr lang="fr-FR" sz="1350" i="1" dirty="0"/>
              <a:t> </a:t>
            </a:r>
            <a:r>
              <a:rPr lang="fr-FR" sz="1350" dirty="0" smtClean="0"/>
              <a:t>PAK</a:t>
            </a:r>
            <a:endParaRPr lang="fr-FR" sz="1350" dirty="0"/>
          </a:p>
        </p:txBody>
      </p:sp>
      <p:sp>
        <p:nvSpPr>
          <p:cNvPr id="174" name="Ellipse 173"/>
          <p:cNvSpPr/>
          <p:nvPr/>
        </p:nvSpPr>
        <p:spPr>
          <a:xfrm>
            <a:off x="5402730" y="1029638"/>
            <a:ext cx="1579676" cy="1518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5777019" y="1302362"/>
            <a:ext cx="243027" cy="243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ZoneTexte 175"/>
          <p:cNvSpPr txBox="1"/>
          <p:nvPr/>
        </p:nvSpPr>
        <p:spPr>
          <a:xfrm>
            <a:off x="6584359" y="2504613"/>
            <a:ext cx="930063" cy="377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28" dirty="0" err="1"/>
              <a:t>Extracapillary</a:t>
            </a:r>
            <a:r>
              <a:rPr lang="fr-FR" sz="928" dirty="0"/>
              <a:t> </a:t>
            </a:r>
          </a:p>
          <a:p>
            <a:pPr algn="ctr"/>
            <a:r>
              <a:rPr lang="fr-FR" sz="928" dirty="0" err="1"/>
              <a:t>space</a:t>
            </a:r>
            <a:endParaRPr lang="fr-FR" sz="928" dirty="0"/>
          </a:p>
        </p:txBody>
      </p:sp>
      <p:sp>
        <p:nvSpPr>
          <p:cNvPr id="177" name="Ellipse 176"/>
          <p:cNvSpPr/>
          <p:nvPr/>
        </p:nvSpPr>
        <p:spPr>
          <a:xfrm>
            <a:off x="5661114" y="1750713"/>
            <a:ext cx="243027" cy="243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6071055" y="2062503"/>
            <a:ext cx="243027" cy="243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6496352" y="1750713"/>
            <a:ext cx="243027" cy="243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6291830" y="1270371"/>
            <a:ext cx="243027" cy="243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1" name="Pentagone régulier 180"/>
          <p:cNvSpPr>
            <a:spLocks noChangeAspect="1"/>
          </p:cNvSpPr>
          <p:nvPr/>
        </p:nvSpPr>
        <p:spPr>
          <a:xfrm>
            <a:off x="6374838" y="1333422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Pentagone régulier 181"/>
          <p:cNvSpPr/>
          <p:nvPr/>
        </p:nvSpPr>
        <p:spPr>
          <a:xfrm>
            <a:off x="6503426" y="1552463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Rectangle à coins arrondis 183"/>
          <p:cNvSpPr/>
          <p:nvPr/>
        </p:nvSpPr>
        <p:spPr>
          <a:xfrm>
            <a:off x="6138885" y="1309437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Rectangle à coins arrondis 184"/>
          <p:cNvSpPr/>
          <p:nvPr/>
        </p:nvSpPr>
        <p:spPr>
          <a:xfrm>
            <a:off x="6131811" y="1430950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Rectangle à coins arrondis 185"/>
          <p:cNvSpPr/>
          <p:nvPr/>
        </p:nvSpPr>
        <p:spPr>
          <a:xfrm>
            <a:off x="5963689" y="1602389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Rectangle à coins arrondis 186"/>
          <p:cNvSpPr/>
          <p:nvPr/>
        </p:nvSpPr>
        <p:spPr>
          <a:xfrm>
            <a:off x="6570489" y="1672609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Rectangle à coins arrondis 187"/>
          <p:cNvSpPr/>
          <p:nvPr/>
        </p:nvSpPr>
        <p:spPr>
          <a:xfrm>
            <a:off x="6752760" y="1639907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Rectangle à coins arrondis 188"/>
          <p:cNvSpPr/>
          <p:nvPr/>
        </p:nvSpPr>
        <p:spPr>
          <a:xfrm>
            <a:off x="6481157" y="2334296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Rectangle à coins arrondis 189"/>
          <p:cNvSpPr/>
          <p:nvPr/>
        </p:nvSpPr>
        <p:spPr>
          <a:xfrm>
            <a:off x="6541914" y="2138369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Rectangle à coins arrondis 190"/>
          <p:cNvSpPr/>
          <p:nvPr/>
        </p:nvSpPr>
        <p:spPr>
          <a:xfrm>
            <a:off x="5566269" y="1512832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Rectangle à coins arrondis 191"/>
          <p:cNvSpPr/>
          <p:nvPr/>
        </p:nvSpPr>
        <p:spPr>
          <a:xfrm>
            <a:off x="6199642" y="1559538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Rectangle à coins arrondis 192"/>
          <p:cNvSpPr/>
          <p:nvPr/>
        </p:nvSpPr>
        <p:spPr>
          <a:xfrm>
            <a:off x="6185494" y="1767726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à coins arrondis 193"/>
          <p:cNvSpPr/>
          <p:nvPr/>
        </p:nvSpPr>
        <p:spPr>
          <a:xfrm>
            <a:off x="6041012" y="1884250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à coins arrondis 194"/>
          <p:cNvSpPr/>
          <p:nvPr/>
        </p:nvSpPr>
        <p:spPr>
          <a:xfrm>
            <a:off x="5827086" y="2244468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Pentagone régulier 195"/>
          <p:cNvSpPr>
            <a:spLocks noChangeAspect="1"/>
          </p:cNvSpPr>
          <p:nvPr/>
        </p:nvSpPr>
        <p:spPr>
          <a:xfrm>
            <a:off x="6374838" y="1637206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Pentagone régulier 196"/>
          <p:cNvSpPr>
            <a:spLocks noChangeAspect="1"/>
          </p:cNvSpPr>
          <p:nvPr/>
        </p:nvSpPr>
        <p:spPr>
          <a:xfrm>
            <a:off x="6760601" y="1809638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Pentagone régulier 197"/>
          <p:cNvSpPr>
            <a:spLocks noChangeAspect="1"/>
          </p:cNvSpPr>
          <p:nvPr/>
        </p:nvSpPr>
        <p:spPr>
          <a:xfrm>
            <a:off x="6630130" y="1855810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Pentagone régulier 198"/>
          <p:cNvSpPr>
            <a:spLocks noChangeAspect="1"/>
          </p:cNvSpPr>
          <p:nvPr/>
        </p:nvSpPr>
        <p:spPr>
          <a:xfrm>
            <a:off x="6553983" y="1829981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Pentagone régulier 199"/>
          <p:cNvSpPr>
            <a:spLocks noChangeAspect="1"/>
          </p:cNvSpPr>
          <p:nvPr/>
        </p:nvSpPr>
        <p:spPr>
          <a:xfrm>
            <a:off x="6772001" y="2095317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Pentagone régulier 200"/>
          <p:cNvSpPr>
            <a:spLocks noChangeAspect="1"/>
          </p:cNvSpPr>
          <p:nvPr/>
        </p:nvSpPr>
        <p:spPr>
          <a:xfrm>
            <a:off x="5720662" y="1582924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Pentagone régulier 201"/>
          <p:cNvSpPr>
            <a:spLocks noChangeAspect="1"/>
          </p:cNvSpPr>
          <p:nvPr/>
        </p:nvSpPr>
        <p:spPr>
          <a:xfrm>
            <a:off x="5639572" y="2072755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Pentagone régulier 202"/>
          <p:cNvSpPr>
            <a:spLocks noChangeAspect="1"/>
          </p:cNvSpPr>
          <p:nvPr/>
        </p:nvSpPr>
        <p:spPr>
          <a:xfrm>
            <a:off x="6192568" y="2194526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Pentagone régulier 203"/>
          <p:cNvSpPr>
            <a:spLocks noChangeAspect="1"/>
          </p:cNvSpPr>
          <p:nvPr/>
        </p:nvSpPr>
        <p:spPr>
          <a:xfrm>
            <a:off x="6321156" y="2323114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Pentagone régulier 204"/>
          <p:cNvSpPr>
            <a:spLocks noChangeAspect="1"/>
          </p:cNvSpPr>
          <p:nvPr/>
        </p:nvSpPr>
        <p:spPr>
          <a:xfrm>
            <a:off x="6449743" y="2451701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Pentagone régulier 205"/>
          <p:cNvSpPr>
            <a:spLocks noChangeAspect="1"/>
          </p:cNvSpPr>
          <p:nvPr/>
        </p:nvSpPr>
        <p:spPr>
          <a:xfrm>
            <a:off x="6088454" y="2411856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Pentagone régulier 206"/>
          <p:cNvSpPr>
            <a:spLocks noChangeAspect="1"/>
          </p:cNvSpPr>
          <p:nvPr/>
        </p:nvSpPr>
        <p:spPr>
          <a:xfrm>
            <a:off x="5811578" y="1865805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Pentagone régulier 207"/>
          <p:cNvSpPr>
            <a:spLocks noChangeAspect="1"/>
          </p:cNvSpPr>
          <p:nvPr/>
        </p:nvSpPr>
        <p:spPr>
          <a:xfrm>
            <a:off x="5940165" y="1994392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Pentagone régulier 208"/>
          <p:cNvSpPr>
            <a:spLocks noChangeAspect="1"/>
          </p:cNvSpPr>
          <p:nvPr/>
        </p:nvSpPr>
        <p:spPr>
          <a:xfrm>
            <a:off x="6068753" y="2122980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Pentagone régulier 209"/>
          <p:cNvSpPr>
            <a:spLocks noChangeAspect="1"/>
          </p:cNvSpPr>
          <p:nvPr/>
        </p:nvSpPr>
        <p:spPr>
          <a:xfrm>
            <a:off x="5853576" y="1435048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Hexagone 213"/>
          <p:cNvSpPr/>
          <p:nvPr/>
        </p:nvSpPr>
        <p:spPr>
          <a:xfrm>
            <a:off x="6680862" y="1379792"/>
            <a:ext cx="121514" cy="8554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8" name="Connecteur droit avec flèche 217"/>
          <p:cNvCxnSpPr/>
          <p:nvPr/>
        </p:nvCxnSpPr>
        <p:spPr>
          <a:xfrm flipH="1" flipV="1">
            <a:off x="6464931" y="2180567"/>
            <a:ext cx="274448" cy="367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ZoneTexte 218"/>
          <p:cNvSpPr txBox="1"/>
          <p:nvPr/>
        </p:nvSpPr>
        <p:spPr>
          <a:xfrm>
            <a:off x="5252006" y="2662611"/>
            <a:ext cx="133081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13" dirty="0" err="1">
                <a:solidFill>
                  <a:schemeClr val="bg1">
                    <a:lumMod val="50000"/>
                  </a:schemeClr>
                </a:solidFill>
              </a:rPr>
              <a:t>Hollow</a:t>
            </a:r>
            <a:r>
              <a:rPr lang="fr-FR" sz="101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13" dirty="0" err="1">
                <a:solidFill>
                  <a:schemeClr val="bg1">
                    <a:lumMod val="50000"/>
                  </a:schemeClr>
                </a:solidFill>
              </a:rPr>
              <a:t>Fiber</a:t>
            </a:r>
            <a:r>
              <a:rPr lang="fr-FR" sz="101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13" dirty="0" err="1">
                <a:solidFill>
                  <a:schemeClr val="bg1">
                    <a:lumMod val="50000"/>
                  </a:schemeClr>
                </a:solidFill>
              </a:rPr>
              <a:t>suface</a:t>
            </a:r>
            <a:endParaRPr lang="fr-FR" sz="1013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0" name="Connecteur droit avec flèche 219"/>
          <p:cNvCxnSpPr>
            <a:endCxn id="178" idx="2"/>
          </p:cNvCxnSpPr>
          <p:nvPr/>
        </p:nvCxnSpPr>
        <p:spPr>
          <a:xfrm flipV="1">
            <a:off x="5816801" y="2184016"/>
            <a:ext cx="254254" cy="4655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ZoneTexte 221"/>
          <p:cNvSpPr txBox="1"/>
          <p:nvPr/>
        </p:nvSpPr>
        <p:spPr>
          <a:xfrm>
            <a:off x="6425202" y="1330697"/>
            <a:ext cx="1114409" cy="3649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886" b="1" dirty="0" err="1">
                <a:solidFill>
                  <a:schemeClr val="accent4">
                    <a:lumMod val="75000"/>
                  </a:schemeClr>
                </a:solidFill>
              </a:rPr>
              <a:t>Ciprofloxacin</a:t>
            </a:r>
            <a:r>
              <a:rPr lang="fr-FR" sz="886" b="1" dirty="0">
                <a:solidFill>
                  <a:schemeClr val="accent4">
                    <a:lumMod val="75000"/>
                  </a:schemeClr>
                </a:solidFill>
              </a:rPr>
              <a:t> (   )</a:t>
            </a:r>
          </a:p>
          <a:p>
            <a:pPr algn="ctr"/>
            <a:r>
              <a:rPr lang="fr-FR" sz="886" b="1" dirty="0">
                <a:solidFill>
                  <a:schemeClr val="accent4">
                    <a:lumMod val="75000"/>
                  </a:schemeClr>
                </a:solidFill>
              </a:rPr>
              <a:t>in/out</a:t>
            </a:r>
          </a:p>
        </p:txBody>
      </p:sp>
      <p:sp>
        <p:nvSpPr>
          <p:cNvPr id="224" name="Pentagone régulier 223"/>
          <p:cNvSpPr>
            <a:spLocks noChangeAspect="1"/>
          </p:cNvSpPr>
          <p:nvPr/>
        </p:nvSpPr>
        <p:spPr>
          <a:xfrm>
            <a:off x="6359428" y="1749649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Rectangle à coins arrondis 182"/>
          <p:cNvSpPr/>
          <p:nvPr/>
        </p:nvSpPr>
        <p:spPr>
          <a:xfrm>
            <a:off x="6010298" y="1180850"/>
            <a:ext cx="121514" cy="385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endCxn id="174" idx="2"/>
          </p:cNvCxnSpPr>
          <p:nvPr/>
        </p:nvCxnSpPr>
        <p:spPr>
          <a:xfrm>
            <a:off x="3010432" y="1277063"/>
            <a:ext cx="2392298" cy="512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07789" y="679069"/>
            <a:ext cx="2803241" cy="61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88" b="1" dirty="0" err="1">
                <a:solidFill>
                  <a:srgbClr val="FFC000"/>
                </a:solidFill>
              </a:rPr>
              <a:t>Hollow</a:t>
            </a:r>
            <a:r>
              <a:rPr lang="fr-FR" sz="1688" b="1" dirty="0">
                <a:solidFill>
                  <a:srgbClr val="FFC000"/>
                </a:solidFill>
              </a:rPr>
              <a:t> </a:t>
            </a:r>
            <a:r>
              <a:rPr lang="fr-FR" sz="1688" b="1" dirty="0" err="1">
                <a:solidFill>
                  <a:srgbClr val="FFC000"/>
                </a:solidFill>
              </a:rPr>
              <a:t>Fiber</a:t>
            </a:r>
            <a:r>
              <a:rPr lang="fr-FR" sz="1688" b="1" dirty="0">
                <a:solidFill>
                  <a:srgbClr val="FFC000"/>
                </a:solidFill>
              </a:rPr>
              <a:t> Infection Model</a:t>
            </a:r>
          </a:p>
        </p:txBody>
      </p:sp>
      <p:cxnSp>
        <p:nvCxnSpPr>
          <p:cNvPr id="221" name="Connecteur droit avec flèche 220"/>
          <p:cNvCxnSpPr/>
          <p:nvPr/>
        </p:nvCxnSpPr>
        <p:spPr>
          <a:xfrm>
            <a:off x="6449632" y="1425593"/>
            <a:ext cx="15188" cy="19621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Pentagone régulier 143"/>
          <p:cNvSpPr>
            <a:spLocks noChangeAspect="1"/>
          </p:cNvSpPr>
          <p:nvPr/>
        </p:nvSpPr>
        <p:spPr>
          <a:xfrm>
            <a:off x="7338264" y="1419861"/>
            <a:ext cx="30375" cy="30375"/>
          </a:xfrm>
          <a:prstGeom prst="pentagon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ZoneTexte 145"/>
          <p:cNvSpPr txBox="1"/>
          <p:nvPr/>
        </p:nvSpPr>
        <p:spPr>
          <a:xfrm>
            <a:off x="672872" y="3732784"/>
            <a:ext cx="2161872" cy="455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81" b="1" dirty="0" err="1">
                <a:solidFill>
                  <a:schemeClr val="accent4">
                    <a:lumMod val="75000"/>
                  </a:schemeClr>
                </a:solidFill>
              </a:rPr>
              <a:t>Ciprofloxacin</a:t>
            </a:r>
            <a:endParaRPr lang="fr-FR" sz="1181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181" b="1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fr-FR" sz="1181" b="1" dirty="0" err="1">
                <a:solidFill>
                  <a:schemeClr val="accent4">
                    <a:lumMod val="75000"/>
                  </a:schemeClr>
                </a:solidFill>
              </a:rPr>
              <a:t>systemic</a:t>
            </a:r>
            <a:r>
              <a:rPr lang="fr-FR" sz="1181" b="1" dirty="0">
                <a:solidFill>
                  <a:schemeClr val="accent4">
                    <a:lumMod val="75000"/>
                  </a:schemeClr>
                </a:solidFill>
              </a:rPr>
              <a:t> admin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979278" y="3710684"/>
            <a:ext cx="514690" cy="327462"/>
            <a:chOff x="3581400" y="4098073"/>
            <a:chExt cx="3294093" cy="1370865"/>
          </a:xfrm>
        </p:grpSpPr>
        <p:sp>
          <p:nvSpPr>
            <p:cNvPr id="37" name="Freeform 247"/>
            <p:cNvSpPr>
              <a:spLocks/>
            </p:cNvSpPr>
            <p:nvPr/>
          </p:nvSpPr>
          <p:spPr bwMode="auto">
            <a:xfrm>
              <a:off x="4005532" y="4488134"/>
              <a:ext cx="438270" cy="980804"/>
            </a:xfrm>
            <a:custGeom>
              <a:avLst/>
              <a:gdLst>
                <a:gd name="T0" fmla="*/ 15 w 62"/>
                <a:gd name="T1" fmla="*/ 3 h 130"/>
                <a:gd name="T2" fmla="*/ 3 w 62"/>
                <a:gd name="T3" fmla="*/ 49 h 130"/>
                <a:gd name="T4" fmla="*/ 18 w 62"/>
                <a:gd name="T5" fmla="*/ 45 h 130"/>
                <a:gd name="T6" fmla="*/ 32 w 62"/>
                <a:gd name="T7" fmla="*/ 66 h 130"/>
                <a:gd name="T8" fmla="*/ 29 w 62"/>
                <a:gd name="T9" fmla="*/ 91 h 130"/>
                <a:gd name="T10" fmla="*/ 14 w 62"/>
                <a:gd name="T11" fmla="*/ 95 h 130"/>
                <a:gd name="T12" fmla="*/ 45 w 62"/>
                <a:gd name="T13" fmla="*/ 128 h 130"/>
                <a:gd name="T14" fmla="*/ 53 w 62"/>
                <a:gd name="T15" fmla="*/ 60 h 130"/>
                <a:gd name="T16" fmla="*/ 15 w 62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0">
                  <a:moveTo>
                    <a:pt x="15" y="3"/>
                  </a:moveTo>
                  <a:cubicBezTo>
                    <a:pt x="4" y="5"/>
                    <a:pt x="0" y="24"/>
                    <a:pt x="3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3" y="44"/>
                    <a:pt x="29" y="53"/>
                    <a:pt x="32" y="66"/>
                  </a:cubicBezTo>
                  <a:cubicBezTo>
                    <a:pt x="36" y="79"/>
                    <a:pt x="34" y="90"/>
                    <a:pt x="29" y="91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23" y="117"/>
                    <a:pt x="35" y="130"/>
                    <a:pt x="45" y="128"/>
                  </a:cubicBezTo>
                  <a:cubicBezTo>
                    <a:pt x="58" y="125"/>
                    <a:pt x="62" y="94"/>
                    <a:pt x="53" y="60"/>
                  </a:cubicBezTo>
                  <a:cubicBezTo>
                    <a:pt x="45" y="25"/>
                    <a:pt x="27" y="0"/>
                    <a:pt x="15" y="3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248"/>
            <p:cNvSpPr>
              <a:spLocks/>
            </p:cNvSpPr>
            <p:nvPr/>
          </p:nvSpPr>
          <p:spPr bwMode="auto">
            <a:xfrm>
              <a:off x="4110151" y="4459868"/>
              <a:ext cx="432615" cy="994937"/>
            </a:xfrm>
            <a:custGeom>
              <a:avLst/>
              <a:gdLst>
                <a:gd name="T0" fmla="*/ 44 w 61"/>
                <a:gd name="T1" fmla="*/ 129 h 132"/>
                <a:gd name="T2" fmla="*/ 52 w 61"/>
                <a:gd name="T3" fmla="*/ 60 h 132"/>
                <a:gd name="T4" fmla="*/ 14 w 61"/>
                <a:gd name="T5" fmla="*/ 3 h 132"/>
                <a:gd name="T6" fmla="*/ 0 w 61"/>
                <a:gd name="T7" fmla="*/ 7 h 132"/>
                <a:gd name="T8" fmla="*/ 38 w 61"/>
                <a:gd name="T9" fmla="*/ 64 h 132"/>
                <a:gd name="T10" fmla="*/ 30 w 61"/>
                <a:gd name="T11" fmla="*/ 132 h 132"/>
                <a:gd name="T12" fmla="*/ 44 w 61"/>
                <a:gd name="T13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32">
                  <a:moveTo>
                    <a:pt x="44" y="129"/>
                  </a:moveTo>
                  <a:cubicBezTo>
                    <a:pt x="57" y="125"/>
                    <a:pt x="61" y="95"/>
                    <a:pt x="52" y="60"/>
                  </a:cubicBezTo>
                  <a:cubicBezTo>
                    <a:pt x="44" y="26"/>
                    <a:pt x="27" y="0"/>
                    <a:pt x="14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4"/>
                    <a:pt x="30" y="29"/>
                    <a:pt x="38" y="64"/>
                  </a:cubicBezTo>
                  <a:cubicBezTo>
                    <a:pt x="47" y="98"/>
                    <a:pt x="43" y="129"/>
                    <a:pt x="30" y="132"/>
                  </a:cubicBezTo>
                  <a:cubicBezTo>
                    <a:pt x="44" y="129"/>
                    <a:pt x="44" y="129"/>
                    <a:pt x="44" y="12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249"/>
            <p:cNvSpPr>
              <a:spLocks/>
            </p:cNvSpPr>
            <p:nvPr/>
          </p:nvSpPr>
          <p:spPr bwMode="auto">
            <a:xfrm>
              <a:off x="4401389" y="4098073"/>
              <a:ext cx="2361002" cy="1062774"/>
            </a:xfrm>
            <a:custGeom>
              <a:avLst/>
              <a:gdLst>
                <a:gd name="T0" fmla="*/ 310 w 334"/>
                <a:gd name="T1" fmla="*/ 1 h 141"/>
                <a:gd name="T2" fmla="*/ 0 w 334"/>
                <a:gd name="T3" fmla="*/ 77 h 141"/>
                <a:gd name="T4" fmla="*/ 11 w 334"/>
                <a:gd name="T5" fmla="*/ 108 h 141"/>
                <a:gd name="T6" fmla="*/ 16 w 334"/>
                <a:gd name="T7" fmla="*/ 141 h 141"/>
                <a:gd name="T8" fmla="*/ 326 w 334"/>
                <a:gd name="T9" fmla="*/ 65 h 141"/>
                <a:gd name="T10" fmla="*/ 330 w 334"/>
                <a:gd name="T11" fmla="*/ 30 h 141"/>
                <a:gd name="T12" fmla="*/ 310 w 334"/>
                <a:gd name="T13" fmla="*/ 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141">
                  <a:moveTo>
                    <a:pt x="310" y="1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1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2" y="64"/>
                    <a:pt x="334" y="48"/>
                    <a:pt x="330" y="30"/>
                  </a:cubicBezTo>
                  <a:cubicBezTo>
                    <a:pt x="325" y="13"/>
                    <a:pt x="317" y="0"/>
                    <a:pt x="310" y="1"/>
                  </a:cubicBezTo>
                </a:path>
              </a:pathLst>
            </a:custGeom>
            <a:solidFill>
              <a:srgbClr val="F2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250"/>
            <p:cNvSpPr>
              <a:spLocks/>
            </p:cNvSpPr>
            <p:nvPr/>
          </p:nvSpPr>
          <p:spPr bwMode="auto">
            <a:xfrm>
              <a:off x="3883948" y="4821664"/>
              <a:ext cx="376064" cy="421152"/>
            </a:xfrm>
            <a:custGeom>
              <a:avLst/>
              <a:gdLst>
                <a:gd name="T0" fmla="*/ 35 w 53"/>
                <a:gd name="T1" fmla="*/ 1 h 56"/>
                <a:gd name="T2" fmla="*/ 0 w 53"/>
                <a:gd name="T3" fmla="*/ 10 h 56"/>
                <a:gd name="T4" fmla="*/ 8 w 53"/>
                <a:gd name="T5" fmla="*/ 31 h 56"/>
                <a:gd name="T6" fmla="*/ 11 w 53"/>
                <a:gd name="T7" fmla="*/ 56 h 56"/>
                <a:gd name="T8" fmla="*/ 46 w 53"/>
                <a:gd name="T9" fmla="*/ 47 h 56"/>
                <a:gd name="T10" fmla="*/ 49 w 53"/>
                <a:gd name="T11" fmla="*/ 22 h 56"/>
                <a:gd name="T12" fmla="*/ 35 w 53"/>
                <a:gd name="T1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6">
                  <a:moveTo>
                    <a:pt x="35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40"/>
                    <a:pt x="11" y="49"/>
                    <a:pt x="11" y="5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1" y="46"/>
                    <a:pt x="53" y="35"/>
                    <a:pt x="49" y="22"/>
                  </a:cubicBezTo>
                  <a:cubicBezTo>
                    <a:pt x="46" y="9"/>
                    <a:pt x="40" y="0"/>
                    <a:pt x="35" y="1"/>
                  </a:cubicBezTo>
                </a:path>
              </a:pathLst>
            </a:custGeom>
            <a:solidFill>
              <a:srgbClr val="D7D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251"/>
            <p:cNvSpPr>
              <a:spLocks/>
            </p:cNvSpPr>
            <p:nvPr/>
          </p:nvSpPr>
          <p:spPr bwMode="auto">
            <a:xfrm>
              <a:off x="3581400" y="4790572"/>
              <a:ext cx="288410" cy="641621"/>
            </a:xfrm>
            <a:custGeom>
              <a:avLst/>
              <a:gdLst>
                <a:gd name="T0" fmla="*/ 6 w 41"/>
                <a:gd name="T1" fmla="*/ 46 h 85"/>
                <a:gd name="T2" fmla="*/ 11 w 41"/>
                <a:gd name="T3" fmla="*/ 2 h 85"/>
                <a:gd name="T4" fmla="*/ 36 w 41"/>
                <a:gd name="T5" fmla="*/ 39 h 85"/>
                <a:gd name="T6" fmla="*/ 31 w 41"/>
                <a:gd name="T7" fmla="*/ 83 h 85"/>
                <a:gd name="T8" fmla="*/ 6 w 41"/>
                <a:gd name="T9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6" y="46"/>
                  </a:moveTo>
                  <a:cubicBezTo>
                    <a:pt x="0" y="24"/>
                    <a:pt x="3" y="4"/>
                    <a:pt x="11" y="2"/>
                  </a:cubicBezTo>
                  <a:cubicBezTo>
                    <a:pt x="19" y="0"/>
                    <a:pt x="30" y="16"/>
                    <a:pt x="36" y="39"/>
                  </a:cubicBezTo>
                  <a:cubicBezTo>
                    <a:pt x="41" y="61"/>
                    <a:pt x="39" y="81"/>
                    <a:pt x="31" y="83"/>
                  </a:cubicBezTo>
                  <a:cubicBezTo>
                    <a:pt x="22" y="85"/>
                    <a:pt x="11" y="68"/>
                    <a:pt x="6" y="46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252"/>
            <p:cNvSpPr>
              <a:spLocks/>
            </p:cNvSpPr>
            <p:nvPr/>
          </p:nvSpPr>
          <p:spPr bwMode="auto">
            <a:xfrm>
              <a:off x="6697357" y="4194175"/>
              <a:ext cx="178135" cy="234602"/>
            </a:xfrm>
            <a:custGeom>
              <a:avLst/>
              <a:gdLst>
                <a:gd name="T0" fmla="*/ 15 w 25"/>
                <a:gd name="T1" fmla="*/ 1 h 31"/>
                <a:gd name="T2" fmla="*/ 0 w 25"/>
                <a:gd name="T3" fmla="*/ 4 h 31"/>
                <a:gd name="T4" fmla="*/ 5 w 25"/>
                <a:gd name="T5" fmla="*/ 17 h 31"/>
                <a:gd name="T6" fmla="*/ 7 w 25"/>
                <a:gd name="T7" fmla="*/ 31 h 31"/>
                <a:gd name="T8" fmla="*/ 21 w 25"/>
                <a:gd name="T9" fmla="*/ 28 h 31"/>
                <a:gd name="T10" fmla="*/ 23 w 25"/>
                <a:gd name="T11" fmla="*/ 13 h 31"/>
                <a:gd name="T12" fmla="*/ 15 w 25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1">
                  <a:moveTo>
                    <a:pt x="15" y="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8"/>
                    <a:pt x="4" y="13"/>
                    <a:pt x="5" y="17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4" y="27"/>
                    <a:pt x="25" y="20"/>
                    <a:pt x="23" y="13"/>
                  </a:cubicBezTo>
                  <a:cubicBezTo>
                    <a:pt x="21" y="6"/>
                    <a:pt x="18" y="0"/>
                    <a:pt x="15" y="1"/>
                  </a:cubicBezTo>
                </a:path>
              </a:pathLst>
            </a:custGeom>
            <a:solidFill>
              <a:srgbClr val="283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254"/>
            <p:cNvSpPr>
              <a:spLocks/>
            </p:cNvSpPr>
            <p:nvPr/>
          </p:nvSpPr>
          <p:spPr bwMode="auto">
            <a:xfrm>
              <a:off x="6555980" y="4112206"/>
              <a:ext cx="183791" cy="466377"/>
            </a:xfrm>
            <a:custGeom>
              <a:avLst/>
              <a:gdLst>
                <a:gd name="T0" fmla="*/ 6 w 26"/>
                <a:gd name="T1" fmla="*/ 0 h 62"/>
                <a:gd name="T2" fmla="*/ 6 w 26"/>
                <a:gd name="T3" fmla="*/ 0 h 62"/>
                <a:gd name="T4" fmla="*/ 5 w 26"/>
                <a:gd name="T5" fmla="*/ 0 h 62"/>
                <a:gd name="T6" fmla="*/ 1 w 26"/>
                <a:gd name="T7" fmla="*/ 5 h 62"/>
                <a:gd name="T8" fmla="*/ 0 w 26"/>
                <a:gd name="T9" fmla="*/ 16 h 62"/>
                <a:gd name="T10" fmla="*/ 2 w 26"/>
                <a:gd name="T11" fmla="*/ 34 h 62"/>
                <a:gd name="T12" fmla="*/ 1 w 26"/>
                <a:gd name="T13" fmla="*/ 34 h 62"/>
                <a:gd name="T14" fmla="*/ 1 w 26"/>
                <a:gd name="T15" fmla="*/ 34 h 62"/>
                <a:gd name="T16" fmla="*/ 2 w 26"/>
                <a:gd name="T17" fmla="*/ 34 h 62"/>
                <a:gd name="T18" fmla="*/ 10 w 26"/>
                <a:gd name="T19" fmla="*/ 55 h 62"/>
                <a:gd name="T20" fmla="*/ 19 w 26"/>
                <a:gd name="T21" fmla="*/ 62 h 62"/>
                <a:gd name="T22" fmla="*/ 20 w 26"/>
                <a:gd name="T23" fmla="*/ 62 h 62"/>
                <a:gd name="T24" fmla="*/ 20 w 26"/>
                <a:gd name="T25" fmla="*/ 62 h 62"/>
                <a:gd name="T26" fmla="*/ 25 w 26"/>
                <a:gd name="T27" fmla="*/ 58 h 62"/>
                <a:gd name="T28" fmla="*/ 26 w 26"/>
                <a:gd name="T29" fmla="*/ 46 h 62"/>
                <a:gd name="T30" fmla="*/ 26 w 26"/>
                <a:gd name="T31" fmla="*/ 42 h 62"/>
                <a:gd name="T32" fmla="*/ 26 w 26"/>
                <a:gd name="T33" fmla="*/ 42 h 62"/>
                <a:gd name="T34" fmla="*/ 25 w 26"/>
                <a:gd name="T35" fmla="*/ 42 h 62"/>
                <a:gd name="T36" fmla="*/ 18 w 26"/>
                <a:gd name="T37" fmla="*/ 30 h 62"/>
                <a:gd name="T38" fmla="*/ 19 w 26"/>
                <a:gd name="T39" fmla="*/ 16 h 62"/>
                <a:gd name="T40" fmla="*/ 19 w 26"/>
                <a:gd name="T41" fmla="*/ 16 h 62"/>
                <a:gd name="T42" fmla="*/ 16 w 26"/>
                <a:gd name="T43" fmla="*/ 8 h 62"/>
                <a:gd name="T44" fmla="*/ 6 w 26"/>
                <a:gd name="T4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1" y="5"/>
                  </a:cubicBezTo>
                  <a:cubicBezTo>
                    <a:pt x="0" y="8"/>
                    <a:pt x="0" y="12"/>
                    <a:pt x="0" y="16"/>
                  </a:cubicBezTo>
                  <a:cubicBezTo>
                    <a:pt x="0" y="22"/>
                    <a:pt x="0" y="28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42"/>
                    <a:pt x="7" y="49"/>
                    <a:pt x="10" y="55"/>
                  </a:cubicBezTo>
                  <a:cubicBezTo>
                    <a:pt x="13" y="60"/>
                    <a:pt x="17" y="62"/>
                    <a:pt x="19" y="62"/>
                  </a:cubicBezTo>
                  <a:cubicBezTo>
                    <a:pt x="19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2"/>
                    <a:pt x="24" y="60"/>
                    <a:pt x="25" y="58"/>
                  </a:cubicBezTo>
                  <a:cubicBezTo>
                    <a:pt x="26" y="55"/>
                    <a:pt x="26" y="51"/>
                    <a:pt x="26" y="46"/>
                  </a:cubicBezTo>
                  <a:cubicBezTo>
                    <a:pt x="26" y="45"/>
                    <a:pt x="26" y="43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5" y="42"/>
                    <a:pt x="25" y="42"/>
                  </a:cubicBezTo>
                  <a:cubicBezTo>
                    <a:pt x="23" y="42"/>
                    <a:pt x="19" y="37"/>
                    <a:pt x="18" y="30"/>
                  </a:cubicBezTo>
                  <a:cubicBezTo>
                    <a:pt x="16" y="23"/>
                    <a:pt x="16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3"/>
                    <a:pt x="17" y="10"/>
                    <a:pt x="16" y="8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B8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255"/>
            <p:cNvSpPr>
              <a:spLocks/>
            </p:cNvSpPr>
            <p:nvPr/>
          </p:nvSpPr>
          <p:spPr bwMode="auto">
            <a:xfrm>
              <a:off x="6669082" y="4233746"/>
              <a:ext cx="70689" cy="195030"/>
            </a:xfrm>
            <a:custGeom>
              <a:avLst/>
              <a:gdLst>
                <a:gd name="T0" fmla="*/ 3 w 10"/>
                <a:gd name="T1" fmla="*/ 0 h 26"/>
                <a:gd name="T2" fmla="*/ 3 w 10"/>
                <a:gd name="T3" fmla="*/ 0 h 26"/>
                <a:gd name="T4" fmla="*/ 2 w 10"/>
                <a:gd name="T5" fmla="*/ 14 h 26"/>
                <a:gd name="T6" fmla="*/ 9 w 10"/>
                <a:gd name="T7" fmla="*/ 26 h 26"/>
                <a:gd name="T8" fmla="*/ 10 w 10"/>
                <a:gd name="T9" fmla="*/ 26 h 26"/>
                <a:gd name="T10" fmla="*/ 10 w 10"/>
                <a:gd name="T11" fmla="*/ 26 h 26"/>
                <a:gd name="T12" fmla="*/ 8 w 10"/>
                <a:gd name="T13" fmla="*/ 13 h 26"/>
                <a:gd name="T14" fmla="*/ 3 w 1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6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7"/>
                    <a:pt x="2" y="14"/>
                  </a:cubicBezTo>
                  <a:cubicBezTo>
                    <a:pt x="3" y="21"/>
                    <a:pt x="7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2"/>
                    <a:pt x="9" y="17"/>
                    <a:pt x="8" y="13"/>
                  </a:cubicBezTo>
                  <a:cubicBezTo>
                    <a:pt x="7" y="8"/>
                    <a:pt x="5" y="3"/>
                    <a:pt x="3" y="0"/>
                  </a:cubicBezTo>
                </a:path>
              </a:pathLst>
            </a:custGeom>
            <a:solidFill>
              <a:srgbClr val="939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256"/>
            <p:cNvSpPr>
              <a:spLocks/>
            </p:cNvSpPr>
            <p:nvPr/>
          </p:nvSpPr>
          <p:spPr bwMode="auto">
            <a:xfrm>
              <a:off x="4421182" y="4623807"/>
              <a:ext cx="602268" cy="446591"/>
            </a:xfrm>
            <a:custGeom>
              <a:avLst/>
              <a:gdLst>
                <a:gd name="T0" fmla="*/ 0 w 85"/>
                <a:gd name="T1" fmla="*/ 18 h 59"/>
                <a:gd name="T2" fmla="*/ 70 w 85"/>
                <a:gd name="T3" fmla="*/ 0 h 59"/>
                <a:gd name="T4" fmla="*/ 81 w 85"/>
                <a:gd name="T5" fmla="*/ 44 h 59"/>
                <a:gd name="T6" fmla="*/ 48 w 85"/>
                <a:gd name="T7" fmla="*/ 51 h 59"/>
                <a:gd name="T8" fmla="*/ 22 w 85"/>
                <a:gd name="T9" fmla="*/ 56 h 59"/>
                <a:gd name="T10" fmla="*/ 12 w 85"/>
                <a:gd name="T11" fmla="*/ 59 h 59"/>
                <a:gd name="T12" fmla="*/ 0 w 85"/>
                <a:gd name="T13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9">
                  <a:moveTo>
                    <a:pt x="0" y="18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4" y="2"/>
                    <a:pt x="85" y="35"/>
                    <a:pt x="81" y="4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0" y="18"/>
                    <a:pt x="0" y="18"/>
                    <a:pt x="0" y="18"/>
                  </a:cubicBezTo>
                </a:path>
              </a:pathLst>
            </a:custGeom>
            <a:solidFill>
              <a:srgbClr val="767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257"/>
            <p:cNvSpPr>
              <a:spLocks/>
            </p:cNvSpPr>
            <p:nvPr/>
          </p:nvSpPr>
          <p:spPr bwMode="auto">
            <a:xfrm>
              <a:off x="4449457" y="4790572"/>
              <a:ext cx="545717" cy="271346"/>
            </a:xfrm>
            <a:custGeom>
              <a:avLst/>
              <a:gdLst>
                <a:gd name="T0" fmla="*/ 0 w 77"/>
                <a:gd name="T1" fmla="*/ 0 h 36"/>
                <a:gd name="T2" fmla="*/ 7 w 77"/>
                <a:gd name="T3" fmla="*/ 36 h 36"/>
                <a:gd name="T4" fmla="*/ 77 w 77"/>
                <a:gd name="T5" fmla="*/ 21 h 36"/>
                <a:gd name="T6" fmla="*/ 16 w 77"/>
                <a:gd name="T7" fmla="*/ 25 h 36"/>
                <a:gd name="T8" fmla="*/ 0 w 7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6">
                  <a:moveTo>
                    <a:pt x="0" y="0"/>
                  </a:moveTo>
                  <a:cubicBezTo>
                    <a:pt x="0" y="0"/>
                    <a:pt x="7" y="28"/>
                    <a:pt x="7" y="3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33" y="32"/>
                    <a:pt x="16" y="25"/>
                  </a:cubicBezTo>
                  <a:cubicBezTo>
                    <a:pt x="3" y="21"/>
                    <a:pt x="0" y="0"/>
                    <a:pt x="0" y="0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258"/>
            <p:cNvSpPr>
              <a:spLocks/>
            </p:cNvSpPr>
            <p:nvPr/>
          </p:nvSpPr>
          <p:spPr bwMode="auto">
            <a:xfrm>
              <a:off x="4845314" y="4527705"/>
              <a:ext cx="282755" cy="520081"/>
            </a:xfrm>
            <a:custGeom>
              <a:avLst/>
              <a:gdLst>
                <a:gd name="T0" fmla="*/ 15 w 40"/>
                <a:gd name="T1" fmla="*/ 69 h 69"/>
                <a:gd name="T2" fmla="*/ 19 w 40"/>
                <a:gd name="T3" fmla="*/ 35 h 69"/>
                <a:gd name="T4" fmla="*/ 0 w 40"/>
                <a:gd name="T5" fmla="*/ 5 h 69"/>
                <a:gd name="T6" fmla="*/ 16 w 40"/>
                <a:gd name="T7" fmla="*/ 1 h 69"/>
                <a:gd name="T8" fmla="*/ 36 w 40"/>
                <a:gd name="T9" fmla="*/ 31 h 69"/>
                <a:gd name="T10" fmla="*/ 32 w 40"/>
                <a:gd name="T11" fmla="*/ 65 h 69"/>
                <a:gd name="T12" fmla="*/ 15 w 4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9">
                  <a:moveTo>
                    <a:pt x="15" y="69"/>
                  </a:moveTo>
                  <a:cubicBezTo>
                    <a:pt x="22" y="68"/>
                    <a:pt x="24" y="52"/>
                    <a:pt x="19" y="35"/>
                  </a:cubicBezTo>
                  <a:cubicBezTo>
                    <a:pt x="15" y="17"/>
                    <a:pt x="6" y="4"/>
                    <a:pt x="0" y="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3" y="0"/>
                    <a:pt x="31" y="13"/>
                    <a:pt x="36" y="31"/>
                  </a:cubicBezTo>
                  <a:cubicBezTo>
                    <a:pt x="40" y="48"/>
                    <a:pt x="38" y="64"/>
                    <a:pt x="32" y="65"/>
                  </a:cubicBezTo>
                  <a:cubicBezTo>
                    <a:pt x="15" y="69"/>
                    <a:pt x="15" y="69"/>
                    <a:pt x="15" y="6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259"/>
            <p:cNvSpPr>
              <a:spLocks/>
            </p:cNvSpPr>
            <p:nvPr/>
          </p:nvSpPr>
          <p:spPr bwMode="auto">
            <a:xfrm>
              <a:off x="3926361" y="5016694"/>
              <a:ext cx="262962" cy="211989"/>
            </a:xfrm>
            <a:custGeom>
              <a:avLst/>
              <a:gdLst>
                <a:gd name="T0" fmla="*/ 0 w 37"/>
                <a:gd name="T1" fmla="*/ 0 h 28"/>
                <a:gd name="T2" fmla="*/ 4 w 37"/>
                <a:gd name="T3" fmla="*/ 28 h 28"/>
                <a:gd name="T4" fmla="*/ 37 w 37"/>
                <a:gd name="T5" fmla="*/ 21 h 28"/>
                <a:gd name="T6" fmla="*/ 9 w 37"/>
                <a:gd name="T7" fmla="*/ 15 h 28"/>
                <a:gd name="T8" fmla="*/ 0 w 3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0" y="0"/>
                  </a:moveTo>
                  <a:cubicBezTo>
                    <a:pt x="1" y="4"/>
                    <a:pt x="7" y="20"/>
                    <a:pt x="4" y="2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21" y="24"/>
                    <a:pt x="16" y="23"/>
                    <a:pt x="9" y="15"/>
                  </a:cubicBezTo>
                  <a:cubicBezTo>
                    <a:pt x="5" y="10"/>
                    <a:pt x="0" y="0"/>
                    <a:pt x="0" y="0"/>
                  </a:cubicBezTo>
                </a:path>
              </a:pathLst>
            </a:custGeom>
            <a:solidFill>
              <a:srgbClr val="BFB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260"/>
            <p:cNvSpPr>
              <a:spLocks/>
            </p:cNvSpPr>
            <p:nvPr/>
          </p:nvSpPr>
          <p:spPr bwMode="auto">
            <a:xfrm>
              <a:off x="3657744" y="4759480"/>
              <a:ext cx="319513" cy="655754"/>
            </a:xfrm>
            <a:custGeom>
              <a:avLst/>
              <a:gdLst>
                <a:gd name="T0" fmla="*/ 35 w 45"/>
                <a:gd name="T1" fmla="*/ 83 h 87"/>
                <a:gd name="T2" fmla="*/ 40 w 45"/>
                <a:gd name="T3" fmla="*/ 39 h 87"/>
                <a:gd name="T4" fmla="*/ 15 w 45"/>
                <a:gd name="T5" fmla="*/ 2 h 87"/>
                <a:gd name="T6" fmla="*/ 0 w 45"/>
                <a:gd name="T7" fmla="*/ 6 h 87"/>
                <a:gd name="T8" fmla="*/ 25 w 45"/>
                <a:gd name="T9" fmla="*/ 43 h 87"/>
                <a:gd name="T10" fmla="*/ 20 w 45"/>
                <a:gd name="T11" fmla="*/ 87 h 87"/>
                <a:gd name="T12" fmla="*/ 35 w 45"/>
                <a:gd name="T1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7">
                  <a:moveTo>
                    <a:pt x="35" y="83"/>
                  </a:moveTo>
                  <a:cubicBezTo>
                    <a:pt x="43" y="81"/>
                    <a:pt x="45" y="61"/>
                    <a:pt x="40" y="39"/>
                  </a:cubicBezTo>
                  <a:cubicBezTo>
                    <a:pt x="35" y="17"/>
                    <a:pt x="23" y="0"/>
                    <a:pt x="15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4"/>
                    <a:pt x="19" y="20"/>
                    <a:pt x="25" y="43"/>
                  </a:cubicBezTo>
                  <a:cubicBezTo>
                    <a:pt x="30" y="65"/>
                    <a:pt x="28" y="85"/>
                    <a:pt x="20" y="87"/>
                  </a:cubicBezTo>
                  <a:cubicBezTo>
                    <a:pt x="35" y="83"/>
                    <a:pt x="35" y="83"/>
                    <a:pt x="35" y="83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261"/>
            <p:cNvSpPr>
              <a:spLocks/>
            </p:cNvSpPr>
            <p:nvPr/>
          </p:nvSpPr>
          <p:spPr bwMode="auto">
            <a:xfrm>
              <a:off x="3784983" y="4903633"/>
              <a:ext cx="141377" cy="127194"/>
            </a:xfrm>
            <a:custGeom>
              <a:avLst/>
              <a:gdLst>
                <a:gd name="T0" fmla="*/ 20 w 20"/>
                <a:gd name="T1" fmla="*/ 12 h 17"/>
                <a:gd name="T2" fmla="*/ 15 w 20"/>
                <a:gd name="T3" fmla="*/ 0 h 17"/>
                <a:gd name="T4" fmla="*/ 0 w 20"/>
                <a:gd name="T5" fmla="*/ 3 h 17"/>
                <a:gd name="T6" fmla="*/ 5 w 20"/>
                <a:gd name="T7" fmla="*/ 17 h 17"/>
                <a:gd name="T8" fmla="*/ 20 w 20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20" y="12"/>
                  </a:moveTo>
                  <a:cubicBezTo>
                    <a:pt x="18" y="8"/>
                    <a:pt x="17" y="3"/>
                    <a:pt x="1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4" y="12"/>
                    <a:pt x="5" y="17"/>
                  </a:cubicBezTo>
                  <a:cubicBezTo>
                    <a:pt x="20" y="12"/>
                    <a:pt x="20" y="12"/>
                    <a:pt x="2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262"/>
            <p:cNvSpPr>
              <a:spLocks/>
            </p:cNvSpPr>
            <p:nvPr/>
          </p:nvSpPr>
          <p:spPr bwMode="auto">
            <a:xfrm>
              <a:off x="3770846" y="4895153"/>
              <a:ext cx="8483" cy="2261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263"/>
            <p:cNvSpPr>
              <a:spLocks/>
            </p:cNvSpPr>
            <p:nvPr/>
          </p:nvSpPr>
          <p:spPr bwMode="auto">
            <a:xfrm>
              <a:off x="3770846" y="4866888"/>
              <a:ext cx="113102" cy="50877"/>
            </a:xfrm>
            <a:custGeom>
              <a:avLst/>
              <a:gdLst>
                <a:gd name="T0" fmla="*/ 14 w 16"/>
                <a:gd name="T1" fmla="*/ 0 h 7"/>
                <a:gd name="T2" fmla="*/ 0 w 16"/>
                <a:gd name="T3" fmla="*/ 4 h 7"/>
                <a:gd name="T4" fmla="*/ 1 w 16"/>
                <a:gd name="T5" fmla="*/ 7 h 7"/>
                <a:gd name="T6" fmla="*/ 16 w 16"/>
                <a:gd name="T7" fmla="*/ 2 h 7"/>
                <a:gd name="T8" fmla="*/ 14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4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Oval 264"/>
            <p:cNvSpPr>
              <a:spLocks noChangeArrowheads="1"/>
            </p:cNvSpPr>
            <p:nvPr/>
          </p:nvSpPr>
          <p:spPr bwMode="auto">
            <a:xfrm>
              <a:off x="3940498" y="5047786"/>
              <a:ext cx="2828" cy="5653"/>
            </a:xfrm>
            <a:prstGeom prst="ellipse">
              <a:avLst/>
            </a:pr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265"/>
            <p:cNvSpPr>
              <a:spLocks/>
            </p:cNvSpPr>
            <p:nvPr/>
          </p:nvSpPr>
          <p:spPr bwMode="auto">
            <a:xfrm>
              <a:off x="3827397" y="5025174"/>
              <a:ext cx="121585" cy="73490"/>
            </a:xfrm>
            <a:custGeom>
              <a:avLst/>
              <a:gdLst>
                <a:gd name="T0" fmla="*/ 15 w 17"/>
                <a:gd name="T1" fmla="*/ 0 h 10"/>
                <a:gd name="T2" fmla="*/ 0 w 17"/>
                <a:gd name="T3" fmla="*/ 4 h 10"/>
                <a:gd name="T4" fmla="*/ 1 w 17"/>
                <a:gd name="T5" fmla="*/ 8 h 10"/>
                <a:gd name="T6" fmla="*/ 2 w 17"/>
                <a:gd name="T7" fmla="*/ 10 h 10"/>
                <a:gd name="T8" fmla="*/ 17 w 17"/>
                <a:gd name="T9" fmla="*/ 6 h 10"/>
                <a:gd name="T10" fmla="*/ 16 w 17"/>
                <a:gd name="T11" fmla="*/ 4 h 10"/>
                <a:gd name="T12" fmla="*/ 16 w 17"/>
                <a:gd name="T13" fmla="*/ 4 h 10"/>
                <a:gd name="T14" fmla="*/ 16 w 17"/>
                <a:gd name="T15" fmla="*/ 3 h 10"/>
                <a:gd name="T16" fmla="*/ 15 w 17"/>
                <a:gd name="T17" fmla="*/ 2 h 10"/>
                <a:gd name="T18" fmla="*/ 15 w 17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266"/>
            <p:cNvSpPr>
              <a:spLocks/>
            </p:cNvSpPr>
            <p:nvPr/>
          </p:nvSpPr>
          <p:spPr bwMode="auto">
            <a:xfrm>
              <a:off x="4322217" y="4722735"/>
              <a:ext cx="135722" cy="127194"/>
            </a:xfrm>
            <a:custGeom>
              <a:avLst/>
              <a:gdLst>
                <a:gd name="T0" fmla="*/ 14 w 19"/>
                <a:gd name="T1" fmla="*/ 0 h 17"/>
                <a:gd name="T2" fmla="*/ 0 w 19"/>
                <a:gd name="T3" fmla="*/ 3 h 17"/>
                <a:gd name="T4" fmla="*/ 5 w 19"/>
                <a:gd name="T5" fmla="*/ 17 h 17"/>
                <a:gd name="T6" fmla="*/ 19 w 19"/>
                <a:gd name="T7" fmla="*/ 13 h 17"/>
                <a:gd name="T8" fmla="*/ 14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3" y="12"/>
                    <a:pt x="5" y="1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8"/>
                    <a:pt x="15" y="4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267"/>
            <p:cNvSpPr>
              <a:spLocks/>
            </p:cNvSpPr>
            <p:nvPr/>
          </p:nvSpPr>
          <p:spPr bwMode="auto">
            <a:xfrm>
              <a:off x="4308080" y="4714256"/>
              <a:ext cx="8483" cy="16959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268"/>
            <p:cNvSpPr>
              <a:spLocks/>
            </p:cNvSpPr>
            <p:nvPr/>
          </p:nvSpPr>
          <p:spPr bwMode="auto">
            <a:xfrm>
              <a:off x="4308080" y="4714256"/>
              <a:ext cx="8483" cy="16959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269"/>
            <p:cNvSpPr>
              <a:spLocks/>
            </p:cNvSpPr>
            <p:nvPr/>
          </p:nvSpPr>
          <p:spPr bwMode="auto">
            <a:xfrm>
              <a:off x="4308080" y="4685990"/>
              <a:ext cx="98964" cy="45224"/>
            </a:xfrm>
            <a:custGeom>
              <a:avLst/>
              <a:gdLst>
                <a:gd name="T0" fmla="*/ 13 w 14"/>
                <a:gd name="T1" fmla="*/ 0 h 6"/>
                <a:gd name="T2" fmla="*/ 0 w 14"/>
                <a:gd name="T3" fmla="*/ 4 h 6"/>
                <a:gd name="T4" fmla="*/ 1 w 14"/>
                <a:gd name="T5" fmla="*/ 6 h 6"/>
                <a:gd name="T6" fmla="*/ 14 w 14"/>
                <a:gd name="T7" fmla="*/ 3 h 6"/>
                <a:gd name="T8" fmla="*/ 13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1"/>
                    <a:pt x="13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270"/>
            <p:cNvSpPr>
              <a:spLocks noEditPoints="1"/>
            </p:cNvSpPr>
            <p:nvPr/>
          </p:nvSpPr>
          <p:spPr bwMode="auto">
            <a:xfrm>
              <a:off x="4364631" y="4872541"/>
              <a:ext cx="14138" cy="45224"/>
            </a:xfrm>
            <a:custGeom>
              <a:avLst/>
              <a:gdLst>
                <a:gd name="T0" fmla="*/ 1 w 2"/>
                <a:gd name="T1" fmla="*/ 3 h 6"/>
                <a:gd name="T2" fmla="*/ 2 w 2"/>
                <a:gd name="T3" fmla="*/ 6 h 6"/>
                <a:gd name="T4" fmla="*/ 2 w 2"/>
                <a:gd name="T5" fmla="*/ 6 h 6"/>
                <a:gd name="T6" fmla="*/ 1 w 2"/>
                <a:gd name="T7" fmla="*/ 3 h 6"/>
                <a:gd name="T8" fmla="*/ 0 w 2"/>
                <a:gd name="T9" fmla="*/ 0 h 6"/>
                <a:gd name="T10" fmla="*/ 0 w 2"/>
                <a:gd name="T11" fmla="*/ 0 h 6"/>
                <a:gd name="T12" fmla="*/ 0 w 2"/>
                <a:gd name="T13" fmla="*/ 1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1" y="4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271"/>
            <p:cNvSpPr>
              <a:spLocks/>
            </p:cNvSpPr>
            <p:nvPr/>
          </p:nvSpPr>
          <p:spPr bwMode="auto">
            <a:xfrm>
              <a:off x="4364631" y="4872541"/>
              <a:ext cx="14138" cy="45224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2 w 2"/>
                <a:gd name="T5" fmla="*/ 6 h 6"/>
                <a:gd name="T6" fmla="*/ 2 w 2"/>
                <a:gd name="T7" fmla="*/ 6 h 6"/>
                <a:gd name="T8" fmla="*/ 1 w 2"/>
                <a:gd name="T9" fmla="*/ 3 h 6"/>
                <a:gd name="T10" fmla="*/ 0 w 2"/>
                <a:gd name="T11" fmla="*/ 1 h 6"/>
                <a:gd name="T12" fmla="*/ 0 w 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272"/>
            <p:cNvSpPr>
              <a:spLocks/>
            </p:cNvSpPr>
            <p:nvPr/>
          </p:nvSpPr>
          <p:spPr bwMode="auto">
            <a:xfrm>
              <a:off x="4364631" y="4849929"/>
              <a:ext cx="93309" cy="67837"/>
            </a:xfrm>
            <a:custGeom>
              <a:avLst/>
              <a:gdLst>
                <a:gd name="T0" fmla="*/ 11 w 13"/>
                <a:gd name="T1" fmla="*/ 0 h 9"/>
                <a:gd name="T2" fmla="*/ 0 w 13"/>
                <a:gd name="T3" fmla="*/ 3 h 9"/>
                <a:gd name="T4" fmla="*/ 0 w 13"/>
                <a:gd name="T5" fmla="*/ 4 h 9"/>
                <a:gd name="T6" fmla="*/ 1 w 13"/>
                <a:gd name="T7" fmla="*/ 6 h 9"/>
                <a:gd name="T8" fmla="*/ 2 w 13"/>
                <a:gd name="T9" fmla="*/ 9 h 9"/>
                <a:gd name="T10" fmla="*/ 13 w 13"/>
                <a:gd name="T11" fmla="*/ 6 h 9"/>
                <a:gd name="T12" fmla="*/ 11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273"/>
            <p:cNvSpPr>
              <a:spLocks noEditPoints="1"/>
            </p:cNvSpPr>
            <p:nvPr/>
          </p:nvSpPr>
          <p:spPr bwMode="auto">
            <a:xfrm>
              <a:off x="4443802" y="4844276"/>
              <a:ext cx="28275" cy="50877"/>
            </a:xfrm>
            <a:custGeom>
              <a:avLst/>
              <a:gdLst>
                <a:gd name="T0" fmla="*/ 3 w 4"/>
                <a:gd name="T1" fmla="*/ 1 h 7"/>
                <a:gd name="T2" fmla="*/ 3 w 4"/>
                <a:gd name="T3" fmla="*/ 3 h 7"/>
                <a:gd name="T4" fmla="*/ 3 w 4"/>
                <a:gd name="T5" fmla="*/ 2 h 7"/>
                <a:gd name="T6" fmla="*/ 3 w 4"/>
                <a:gd name="T7" fmla="*/ 1 h 7"/>
                <a:gd name="T8" fmla="*/ 3 w 4"/>
                <a:gd name="T9" fmla="*/ 0 h 7"/>
                <a:gd name="T10" fmla="*/ 0 w 4"/>
                <a:gd name="T11" fmla="*/ 1 h 7"/>
                <a:gd name="T12" fmla="*/ 2 w 4"/>
                <a:gd name="T13" fmla="*/ 7 h 7"/>
                <a:gd name="T14" fmla="*/ 4 w 4"/>
                <a:gd name="T15" fmla="*/ 7 h 7"/>
                <a:gd name="T16" fmla="*/ 3 w 4"/>
                <a:gd name="T17" fmla="*/ 1 h 7"/>
                <a:gd name="T18" fmla="*/ 3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4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DA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274"/>
            <p:cNvSpPr>
              <a:spLocks/>
            </p:cNvSpPr>
            <p:nvPr/>
          </p:nvSpPr>
          <p:spPr bwMode="auto">
            <a:xfrm>
              <a:off x="4463595" y="4849929"/>
              <a:ext cx="8483" cy="45224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6 h 6"/>
                <a:gd name="T4" fmla="*/ 1 w 1"/>
                <a:gd name="T5" fmla="*/ 5 h 6"/>
                <a:gd name="T6" fmla="*/ 1 w 1"/>
                <a:gd name="T7" fmla="*/ 3 h 6"/>
                <a:gd name="T8" fmla="*/ 0 w 1"/>
                <a:gd name="T9" fmla="*/ 2 h 6"/>
                <a:gd name="T10" fmla="*/ 0 w 1"/>
                <a:gd name="T11" fmla="*/ 0 h 6"/>
                <a:gd name="T12" fmla="*/ 0 w 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1"/>
                    <a:pt x="1" y="3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275"/>
            <p:cNvSpPr>
              <a:spLocks noEditPoints="1"/>
            </p:cNvSpPr>
            <p:nvPr/>
          </p:nvSpPr>
          <p:spPr bwMode="auto">
            <a:xfrm>
              <a:off x="4924485" y="4623807"/>
              <a:ext cx="14138" cy="31092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0 h 4"/>
                <a:gd name="T8" fmla="*/ 0 w 2"/>
                <a:gd name="T9" fmla="*/ 0 h 4"/>
                <a:gd name="T10" fmla="*/ 2 w 2"/>
                <a:gd name="T11" fmla="*/ 4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276"/>
            <p:cNvSpPr>
              <a:spLocks/>
            </p:cNvSpPr>
            <p:nvPr/>
          </p:nvSpPr>
          <p:spPr bwMode="auto">
            <a:xfrm>
              <a:off x="4916002" y="4587062"/>
              <a:ext cx="169653" cy="158285"/>
            </a:xfrm>
            <a:custGeom>
              <a:avLst/>
              <a:gdLst>
                <a:gd name="T0" fmla="*/ 16 w 24"/>
                <a:gd name="T1" fmla="*/ 0 h 21"/>
                <a:gd name="T2" fmla="*/ 0 w 24"/>
                <a:gd name="T3" fmla="*/ 3 h 21"/>
                <a:gd name="T4" fmla="*/ 1 w 24"/>
                <a:gd name="T5" fmla="*/ 5 h 21"/>
                <a:gd name="T6" fmla="*/ 3 w 24"/>
                <a:gd name="T7" fmla="*/ 9 h 21"/>
                <a:gd name="T8" fmla="*/ 3 w 24"/>
                <a:gd name="T9" fmla="*/ 9 h 21"/>
                <a:gd name="T10" fmla="*/ 3 w 24"/>
                <a:gd name="T11" fmla="*/ 9 h 21"/>
                <a:gd name="T12" fmla="*/ 8 w 24"/>
                <a:gd name="T13" fmla="*/ 21 h 21"/>
                <a:gd name="T14" fmla="*/ 24 w 24"/>
                <a:gd name="T15" fmla="*/ 16 h 21"/>
                <a:gd name="T16" fmla="*/ 16 w 24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1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3"/>
                    <a:pt x="7" y="16"/>
                    <a:pt x="8" y="2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9"/>
                    <a:pt x="19" y="4"/>
                    <a:pt x="16" y="0"/>
                  </a:cubicBezTo>
                </a:path>
              </a:pathLst>
            </a:custGeom>
            <a:solidFill>
              <a:srgbClr val="99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277"/>
            <p:cNvSpPr>
              <a:spLocks/>
            </p:cNvSpPr>
            <p:nvPr/>
          </p:nvSpPr>
          <p:spPr bwMode="auto">
            <a:xfrm>
              <a:off x="4887727" y="4587062"/>
              <a:ext cx="22620" cy="2261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278"/>
            <p:cNvSpPr>
              <a:spLocks/>
            </p:cNvSpPr>
            <p:nvPr/>
          </p:nvSpPr>
          <p:spPr bwMode="auto">
            <a:xfrm>
              <a:off x="4887727" y="4555970"/>
              <a:ext cx="135722" cy="53704"/>
            </a:xfrm>
            <a:custGeom>
              <a:avLst/>
              <a:gdLst>
                <a:gd name="T0" fmla="*/ 16 w 19"/>
                <a:gd name="T1" fmla="*/ 0 h 7"/>
                <a:gd name="T2" fmla="*/ 0 w 19"/>
                <a:gd name="T3" fmla="*/ 4 h 7"/>
                <a:gd name="T4" fmla="*/ 3 w 19"/>
                <a:gd name="T5" fmla="*/ 7 h 7"/>
                <a:gd name="T6" fmla="*/ 19 w 19"/>
                <a:gd name="T7" fmla="*/ 3 h 7"/>
                <a:gd name="T8" fmla="*/ 16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949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279"/>
            <p:cNvSpPr>
              <a:spLocks/>
            </p:cNvSpPr>
            <p:nvPr/>
          </p:nvSpPr>
          <p:spPr bwMode="auto">
            <a:xfrm>
              <a:off x="4981036" y="4790572"/>
              <a:ext cx="14138" cy="36745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5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1"/>
                    <a:pt x="1" y="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280"/>
            <p:cNvSpPr>
              <a:spLocks/>
            </p:cNvSpPr>
            <p:nvPr/>
          </p:nvSpPr>
          <p:spPr bwMode="auto">
            <a:xfrm>
              <a:off x="4981036" y="4731215"/>
              <a:ext cx="127240" cy="96102"/>
            </a:xfrm>
            <a:custGeom>
              <a:avLst/>
              <a:gdLst>
                <a:gd name="T0" fmla="*/ 16 w 18"/>
                <a:gd name="T1" fmla="*/ 0 h 13"/>
                <a:gd name="T2" fmla="*/ 0 w 18"/>
                <a:gd name="T3" fmla="*/ 4 h 13"/>
                <a:gd name="T4" fmla="*/ 0 w 18"/>
                <a:gd name="T5" fmla="*/ 8 h 13"/>
                <a:gd name="T6" fmla="*/ 0 w 18"/>
                <a:gd name="T7" fmla="*/ 8 h 13"/>
                <a:gd name="T8" fmla="*/ 2 w 18"/>
                <a:gd name="T9" fmla="*/ 13 h 13"/>
                <a:gd name="T10" fmla="*/ 18 w 18"/>
                <a:gd name="T11" fmla="*/ 8 h 13"/>
                <a:gd name="T12" fmla="*/ 17 w 18"/>
                <a:gd name="T13" fmla="*/ 4 h 13"/>
                <a:gd name="T14" fmla="*/ 17 w 18"/>
                <a:gd name="T15" fmla="*/ 4 h 13"/>
                <a:gd name="T16" fmla="*/ 17 w 18"/>
                <a:gd name="T17" fmla="*/ 4 h 13"/>
                <a:gd name="T18" fmla="*/ 16 w 18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11"/>
                    <a:pt x="2" y="1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2"/>
                    <a:pt x="16" y="1"/>
                    <a:pt x="16" y="0"/>
                  </a:cubicBezTo>
                </a:path>
              </a:pathLst>
            </a:custGeom>
            <a:solidFill>
              <a:srgbClr val="A2A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281"/>
            <p:cNvSpPr>
              <a:spLocks/>
            </p:cNvSpPr>
            <p:nvPr/>
          </p:nvSpPr>
          <p:spPr bwMode="auto">
            <a:xfrm>
              <a:off x="4457940" y="4669031"/>
              <a:ext cx="443925" cy="113061"/>
            </a:xfrm>
            <a:custGeom>
              <a:avLst/>
              <a:gdLst>
                <a:gd name="T0" fmla="*/ 0 w 63"/>
                <a:gd name="T1" fmla="*/ 15 h 15"/>
                <a:gd name="T2" fmla="*/ 63 w 63"/>
                <a:gd name="T3" fmla="*/ 0 h 15"/>
                <a:gd name="T4" fmla="*/ 0 w 63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20" y="15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282"/>
            <p:cNvSpPr>
              <a:spLocks/>
            </p:cNvSpPr>
            <p:nvPr/>
          </p:nvSpPr>
          <p:spPr bwMode="auto">
            <a:xfrm>
              <a:off x="3920706" y="4844276"/>
              <a:ext cx="302548" cy="180898"/>
            </a:xfrm>
            <a:custGeom>
              <a:avLst/>
              <a:gdLst>
                <a:gd name="T0" fmla="*/ 22 w 43"/>
                <a:gd name="T1" fmla="*/ 5 h 24"/>
                <a:gd name="T2" fmla="*/ 32 w 43"/>
                <a:gd name="T3" fmla="*/ 4 h 24"/>
                <a:gd name="T4" fmla="*/ 37 w 43"/>
                <a:gd name="T5" fmla="*/ 10 h 24"/>
                <a:gd name="T6" fmla="*/ 43 w 43"/>
                <a:gd name="T7" fmla="*/ 24 h 24"/>
                <a:gd name="T8" fmla="*/ 30 w 43"/>
                <a:gd name="T9" fmla="*/ 1 h 24"/>
                <a:gd name="T10" fmla="*/ 0 w 43"/>
                <a:gd name="T11" fmla="*/ 9 h 24"/>
                <a:gd name="T12" fmla="*/ 22 w 43"/>
                <a:gd name="T1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4">
                  <a:moveTo>
                    <a:pt x="22" y="5"/>
                  </a:moveTo>
                  <a:cubicBezTo>
                    <a:pt x="25" y="4"/>
                    <a:pt x="30" y="3"/>
                    <a:pt x="32" y="4"/>
                  </a:cubicBezTo>
                  <a:cubicBezTo>
                    <a:pt x="34" y="5"/>
                    <a:pt x="35" y="7"/>
                    <a:pt x="37" y="10"/>
                  </a:cubicBezTo>
                  <a:cubicBezTo>
                    <a:pt x="39" y="14"/>
                    <a:pt x="42" y="20"/>
                    <a:pt x="43" y="24"/>
                  </a:cubicBezTo>
                  <a:cubicBezTo>
                    <a:pt x="41" y="13"/>
                    <a:pt x="35" y="0"/>
                    <a:pt x="3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8" y="8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283"/>
            <p:cNvSpPr>
              <a:spLocks/>
            </p:cNvSpPr>
            <p:nvPr/>
          </p:nvSpPr>
          <p:spPr bwMode="auto">
            <a:xfrm>
              <a:off x="3657744" y="4804705"/>
              <a:ext cx="197928" cy="587917"/>
            </a:xfrm>
            <a:custGeom>
              <a:avLst/>
              <a:gdLst>
                <a:gd name="T0" fmla="*/ 0 w 28"/>
                <a:gd name="T1" fmla="*/ 2 h 78"/>
                <a:gd name="T2" fmla="*/ 0 w 28"/>
                <a:gd name="T3" fmla="*/ 2 h 78"/>
                <a:gd name="T4" fmla="*/ 21 w 28"/>
                <a:gd name="T5" fmla="*/ 37 h 78"/>
                <a:gd name="T6" fmla="*/ 17 w 28"/>
                <a:gd name="T7" fmla="*/ 78 h 78"/>
                <a:gd name="T8" fmla="*/ 19 w 28"/>
                <a:gd name="T9" fmla="*/ 78 h 78"/>
                <a:gd name="T10" fmla="*/ 23 w 28"/>
                <a:gd name="T11" fmla="*/ 36 h 78"/>
                <a:gd name="T12" fmla="*/ 0 w 28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" y="3"/>
                    <a:pt x="17" y="18"/>
                    <a:pt x="21" y="37"/>
                  </a:cubicBezTo>
                  <a:cubicBezTo>
                    <a:pt x="26" y="57"/>
                    <a:pt x="24" y="76"/>
                    <a:pt x="17" y="78"/>
                  </a:cubicBezTo>
                  <a:cubicBezTo>
                    <a:pt x="18" y="78"/>
                    <a:pt x="18" y="78"/>
                    <a:pt x="19" y="78"/>
                  </a:cubicBezTo>
                  <a:cubicBezTo>
                    <a:pt x="26" y="76"/>
                    <a:pt x="28" y="57"/>
                    <a:pt x="23" y="36"/>
                  </a:cubicBezTo>
                  <a:cubicBezTo>
                    <a:pt x="19" y="16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284"/>
            <p:cNvSpPr>
              <a:spLocks/>
            </p:cNvSpPr>
            <p:nvPr/>
          </p:nvSpPr>
          <p:spPr bwMode="auto">
            <a:xfrm>
              <a:off x="4104496" y="4510746"/>
              <a:ext cx="316685" cy="927100"/>
            </a:xfrm>
            <a:custGeom>
              <a:avLst/>
              <a:gdLst>
                <a:gd name="T0" fmla="*/ 0 w 45"/>
                <a:gd name="T1" fmla="*/ 2 h 123"/>
                <a:gd name="T2" fmla="*/ 0 w 45"/>
                <a:gd name="T3" fmla="*/ 3 h 123"/>
                <a:gd name="T4" fmla="*/ 34 w 45"/>
                <a:gd name="T5" fmla="*/ 57 h 123"/>
                <a:gd name="T6" fmla="*/ 27 w 45"/>
                <a:gd name="T7" fmla="*/ 123 h 123"/>
                <a:gd name="T8" fmla="*/ 30 w 45"/>
                <a:gd name="T9" fmla="*/ 123 h 123"/>
                <a:gd name="T10" fmla="*/ 38 w 45"/>
                <a:gd name="T11" fmla="*/ 57 h 123"/>
                <a:gd name="T12" fmla="*/ 0 w 45"/>
                <a:gd name="T13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2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4"/>
                    <a:pt x="27" y="28"/>
                    <a:pt x="34" y="57"/>
                  </a:cubicBezTo>
                  <a:cubicBezTo>
                    <a:pt x="42" y="89"/>
                    <a:pt x="39" y="120"/>
                    <a:pt x="27" y="123"/>
                  </a:cubicBezTo>
                  <a:cubicBezTo>
                    <a:pt x="28" y="123"/>
                    <a:pt x="29" y="123"/>
                    <a:pt x="30" y="123"/>
                  </a:cubicBezTo>
                  <a:cubicBezTo>
                    <a:pt x="42" y="120"/>
                    <a:pt x="45" y="89"/>
                    <a:pt x="38" y="57"/>
                  </a:cubicBezTo>
                  <a:cubicBezTo>
                    <a:pt x="30" y="25"/>
                    <a:pt x="1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285"/>
            <p:cNvSpPr>
              <a:spLocks/>
            </p:cNvSpPr>
            <p:nvPr/>
          </p:nvSpPr>
          <p:spPr bwMode="auto">
            <a:xfrm>
              <a:off x="6734115" y="4225267"/>
              <a:ext cx="113102" cy="121541"/>
            </a:xfrm>
            <a:custGeom>
              <a:avLst/>
              <a:gdLst>
                <a:gd name="T0" fmla="*/ 14 w 16"/>
                <a:gd name="T1" fmla="*/ 16 h 16"/>
                <a:gd name="T2" fmla="*/ 11 w 16"/>
                <a:gd name="T3" fmla="*/ 0 h 16"/>
                <a:gd name="T4" fmla="*/ 0 w 16"/>
                <a:gd name="T5" fmla="*/ 3 h 16"/>
                <a:gd name="T6" fmla="*/ 14 w 1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cubicBezTo>
                    <a:pt x="16" y="8"/>
                    <a:pt x="11" y="0"/>
                    <a:pt x="1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2" y="2"/>
                    <a:pt x="1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286"/>
            <p:cNvSpPr>
              <a:spLocks/>
            </p:cNvSpPr>
            <p:nvPr/>
          </p:nvSpPr>
          <p:spPr bwMode="auto">
            <a:xfrm>
              <a:off x="4011187" y="4496613"/>
              <a:ext cx="409994" cy="963845"/>
            </a:xfrm>
            <a:custGeom>
              <a:avLst/>
              <a:gdLst>
                <a:gd name="T0" fmla="*/ 14 w 58"/>
                <a:gd name="T1" fmla="*/ 2 h 128"/>
                <a:gd name="T2" fmla="*/ 13 w 58"/>
                <a:gd name="T3" fmla="*/ 1 h 128"/>
                <a:gd name="T4" fmla="*/ 3 w 58"/>
                <a:gd name="T5" fmla="*/ 12 h 128"/>
                <a:gd name="T6" fmla="*/ 0 w 58"/>
                <a:gd name="T7" fmla="*/ 35 h 128"/>
                <a:gd name="T8" fmla="*/ 1 w 58"/>
                <a:gd name="T9" fmla="*/ 48 h 128"/>
                <a:gd name="T10" fmla="*/ 1 w 58"/>
                <a:gd name="T11" fmla="*/ 49 h 128"/>
                <a:gd name="T12" fmla="*/ 2 w 58"/>
                <a:gd name="T13" fmla="*/ 49 h 128"/>
                <a:gd name="T14" fmla="*/ 18 w 58"/>
                <a:gd name="T15" fmla="*/ 45 h 128"/>
                <a:gd name="T16" fmla="*/ 18 w 58"/>
                <a:gd name="T17" fmla="*/ 45 h 128"/>
                <a:gd name="T18" fmla="*/ 25 w 58"/>
                <a:gd name="T19" fmla="*/ 51 h 128"/>
                <a:gd name="T20" fmla="*/ 31 w 58"/>
                <a:gd name="T21" fmla="*/ 65 h 128"/>
                <a:gd name="T22" fmla="*/ 32 w 58"/>
                <a:gd name="T23" fmla="*/ 78 h 128"/>
                <a:gd name="T24" fmla="*/ 31 w 58"/>
                <a:gd name="T25" fmla="*/ 86 h 128"/>
                <a:gd name="T26" fmla="*/ 28 w 58"/>
                <a:gd name="T27" fmla="*/ 89 h 128"/>
                <a:gd name="T28" fmla="*/ 13 w 58"/>
                <a:gd name="T29" fmla="*/ 93 h 128"/>
                <a:gd name="T30" fmla="*/ 12 w 58"/>
                <a:gd name="T31" fmla="*/ 93 h 128"/>
                <a:gd name="T32" fmla="*/ 12 w 58"/>
                <a:gd name="T33" fmla="*/ 94 h 128"/>
                <a:gd name="T34" fmla="*/ 26 w 58"/>
                <a:gd name="T35" fmla="*/ 119 h 128"/>
                <a:gd name="T36" fmla="*/ 42 w 58"/>
                <a:gd name="T37" fmla="*/ 128 h 128"/>
                <a:gd name="T38" fmla="*/ 44 w 58"/>
                <a:gd name="T39" fmla="*/ 128 h 128"/>
                <a:gd name="T40" fmla="*/ 54 w 58"/>
                <a:gd name="T41" fmla="*/ 117 h 128"/>
                <a:gd name="T42" fmla="*/ 58 w 58"/>
                <a:gd name="T43" fmla="*/ 94 h 128"/>
                <a:gd name="T44" fmla="*/ 53 w 58"/>
                <a:gd name="T45" fmla="*/ 58 h 128"/>
                <a:gd name="T46" fmla="*/ 37 w 58"/>
                <a:gd name="T47" fmla="*/ 17 h 128"/>
                <a:gd name="T48" fmla="*/ 16 w 58"/>
                <a:gd name="T49" fmla="*/ 0 h 128"/>
                <a:gd name="T50" fmla="*/ 13 w 58"/>
                <a:gd name="T51" fmla="*/ 1 h 128"/>
                <a:gd name="T52" fmla="*/ 14 w 58"/>
                <a:gd name="T53" fmla="*/ 2 h 128"/>
                <a:gd name="T54" fmla="*/ 14 w 58"/>
                <a:gd name="T55" fmla="*/ 3 h 128"/>
                <a:gd name="T56" fmla="*/ 16 w 58"/>
                <a:gd name="T57" fmla="*/ 2 h 128"/>
                <a:gd name="T58" fmla="*/ 35 w 58"/>
                <a:gd name="T59" fmla="*/ 18 h 128"/>
                <a:gd name="T60" fmla="*/ 51 w 58"/>
                <a:gd name="T61" fmla="*/ 59 h 128"/>
                <a:gd name="T62" fmla="*/ 56 w 58"/>
                <a:gd name="T63" fmla="*/ 94 h 128"/>
                <a:gd name="T64" fmla="*/ 53 w 58"/>
                <a:gd name="T65" fmla="*/ 116 h 128"/>
                <a:gd name="T66" fmla="*/ 44 w 58"/>
                <a:gd name="T67" fmla="*/ 126 h 128"/>
                <a:gd name="T68" fmla="*/ 42 w 58"/>
                <a:gd name="T69" fmla="*/ 126 h 128"/>
                <a:gd name="T70" fmla="*/ 28 w 58"/>
                <a:gd name="T71" fmla="*/ 118 h 128"/>
                <a:gd name="T72" fmla="*/ 14 w 58"/>
                <a:gd name="T73" fmla="*/ 93 h 128"/>
                <a:gd name="T74" fmla="*/ 13 w 58"/>
                <a:gd name="T75" fmla="*/ 94 h 128"/>
                <a:gd name="T76" fmla="*/ 13 w 58"/>
                <a:gd name="T77" fmla="*/ 95 h 128"/>
                <a:gd name="T78" fmla="*/ 29 w 58"/>
                <a:gd name="T79" fmla="*/ 91 h 128"/>
                <a:gd name="T80" fmla="*/ 33 w 58"/>
                <a:gd name="T81" fmla="*/ 87 h 128"/>
                <a:gd name="T82" fmla="*/ 34 w 58"/>
                <a:gd name="T83" fmla="*/ 78 h 128"/>
                <a:gd name="T84" fmla="*/ 32 w 58"/>
                <a:gd name="T85" fmla="*/ 65 h 128"/>
                <a:gd name="T86" fmla="*/ 26 w 58"/>
                <a:gd name="T87" fmla="*/ 49 h 128"/>
                <a:gd name="T88" fmla="*/ 18 w 58"/>
                <a:gd name="T89" fmla="*/ 43 h 128"/>
                <a:gd name="T90" fmla="*/ 17 w 58"/>
                <a:gd name="T91" fmla="*/ 43 h 128"/>
                <a:gd name="T92" fmla="*/ 1 w 58"/>
                <a:gd name="T93" fmla="*/ 47 h 128"/>
                <a:gd name="T94" fmla="*/ 2 w 58"/>
                <a:gd name="T95" fmla="*/ 48 h 128"/>
                <a:gd name="T96" fmla="*/ 3 w 58"/>
                <a:gd name="T97" fmla="*/ 48 h 128"/>
                <a:gd name="T98" fmla="*/ 2 w 58"/>
                <a:gd name="T99" fmla="*/ 35 h 128"/>
                <a:gd name="T100" fmla="*/ 5 w 58"/>
                <a:gd name="T101" fmla="*/ 13 h 128"/>
                <a:gd name="T102" fmla="*/ 14 w 58"/>
                <a:gd name="T103" fmla="*/ 3 h 128"/>
                <a:gd name="T104" fmla="*/ 14 w 58"/>
                <a:gd name="T105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128">
                  <a:moveTo>
                    <a:pt x="14" y="2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5" y="6"/>
                    <a:pt x="3" y="12"/>
                  </a:cubicBezTo>
                  <a:cubicBezTo>
                    <a:pt x="1" y="18"/>
                    <a:pt x="0" y="26"/>
                    <a:pt x="0" y="35"/>
                  </a:cubicBezTo>
                  <a:cubicBezTo>
                    <a:pt x="0" y="39"/>
                    <a:pt x="0" y="43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0" y="45"/>
                    <a:pt x="22" y="47"/>
                    <a:pt x="25" y="51"/>
                  </a:cubicBezTo>
                  <a:cubicBezTo>
                    <a:pt x="27" y="54"/>
                    <a:pt x="29" y="59"/>
                    <a:pt x="31" y="65"/>
                  </a:cubicBezTo>
                  <a:cubicBezTo>
                    <a:pt x="32" y="70"/>
                    <a:pt x="32" y="74"/>
                    <a:pt x="32" y="78"/>
                  </a:cubicBezTo>
                  <a:cubicBezTo>
                    <a:pt x="32" y="81"/>
                    <a:pt x="32" y="84"/>
                    <a:pt x="31" y="86"/>
                  </a:cubicBezTo>
                  <a:cubicBezTo>
                    <a:pt x="30" y="88"/>
                    <a:pt x="29" y="89"/>
                    <a:pt x="28" y="89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6" y="104"/>
                    <a:pt x="21" y="113"/>
                    <a:pt x="26" y="119"/>
                  </a:cubicBezTo>
                  <a:cubicBezTo>
                    <a:pt x="31" y="125"/>
                    <a:pt x="37" y="128"/>
                    <a:pt x="42" y="128"/>
                  </a:cubicBezTo>
                  <a:cubicBezTo>
                    <a:pt x="43" y="128"/>
                    <a:pt x="44" y="128"/>
                    <a:pt x="44" y="128"/>
                  </a:cubicBezTo>
                  <a:cubicBezTo>
                    <a:pt x="49" y="127"/>
                    <a:pt x="52" y="123"/>
                    <a:pt x="54" y="117"/>
                  </a:cubicBezTo>
                  <a:cubicBezTo>
                    <a:pt x="57" y="111"/>
                    <a:pt x="58" y="103"/>
                    <a:pt x="58" y="94"/>
                  </a:cubicBezTo>
                  <a:cubicBezTo>
                    <a:pt x="58" y="83"/>
                    <a:pt x="56" y="71"/>
                    <a:pt x="53" y="58"/>
                  </a:cubicBezTo>
                  <a:cubicBezTo>
                    <a:pt x="49" y="42"/>
                    <a:pt x="43" y="28"/>
                    <a:pt x="37" y="17"/>
                  </a:cubicBezTo>
                  <a:cubicBezTo>
                    <a:pt x="30" y="7"/>
                    <a:pt x="23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21" y="2"/>
                    <a:pt x="28" y="8"/>
                    <a:pt x="35" y="18"/>
                  </a:cubicBezTo>
                  <a:cubicBezTo>
                    <a:pt x="41" y="28"/>
                    <a:pt x="47" y="43"/>
                    <a:pt x="51" y="59"/>
                  </a:cubicBezTo>
                  <a:cubicBezTo>
                    <a:pt x="54" y="71"/>
                    <a:pt x="56" y="84"/>
                    <a:pt x="56" y="94"/>
                  </a:cubicBezTo>
                  <a:cubicBezTo>
                    <a:pt x="56" y="103"/>
                    <a:pt x="55" y="111"/>
                    <a:pt x="53" y="116"/>
                  </a:cubicBezTo>
                  <a:cubicBezTo>
                    <a:pt x="50" y="122"/>
                    <a:pt x="47" y="125"/>
                    <a:pt x="44" y="126"/>
                  </a:cubicBezTo>
                  <a:cubicBezTo>
                    <a:pt x="43" y="126"/>
                    <a:pt x="43" y="126"/>
                    <a:pt x="42" y="126"/>
                  </a:cubicBezTo>
                  <a:cubicBezTo>
                    <a:pt x="38" y="126"/>
                    <a:pt x="33" y="123"/>
                    <a:pt x="28" y="118"/>
                  </a:cubicBezTo>
                  <a:cubicBezTo>
                    <a:pt x="23" y="112"/>
                    <a:pt x="18" y="103"/>
                    <a:pt x="14" y="93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1" y="91"/>
                    <a:pt x="32" y="89"/>
                    <a:pt x="33" y="87"/>
                  </a:cubicBezTo>
                  <a:cubicBezTo>
                    <a:pt x="34" y="84"/>
                    <a:pt x="34" y="81"/>
                    <a:pt x="34" y="78"/>
                  </a:cubicBezTo>
                  <a:cubicBezTo>
                    <a:pt x="34" y="74"/>
                    <a:pt x="34" y="69"/>
                    <a:pt x="32" y="65"/>
                  </a:cubicBezTo>
                  <a:cubicBezTo>
                    <a:pt x="31" y="59"/>
                    <a:pt x="29" y="53"/>
                    <a:pt x="26" y="49"/>
                  </a:cubicBezTo>
                  <a:cubicBezTo>
                    <a:pt x="24" y="46"/>
                    <a:pt x="21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3"/>
                    <a:pt x="2" y="39"/>
                    <a:pt x="2" y="35"/>
                  </a:cubicBezTo>
                  <a:cubicBezTo>
                    <a:pt x="2" y="26"/>
                    <a:pt x="3" y="18"/>
                    <a:pt x="5" y="13"/>
                  </a:cubicBezTo>
                  <a:cubicBezTo>
                    <a:pt x="7" y="7"/>
                    <a:pt x="10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287"/>
            <p:cNvSpPr>
              <a:spLocks/>
            </p:cNvSpPr>
            <p:nvPr/>
          </p:nvSpPr>
          <p:spPr bwMode="auto">
            <a:xfrm>
              <a:off x="4415526" y="4623807"/>
              <a:ext cx="508958" cy="135673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288"/>
            <p:cNvSpPr>
              <a:spLocks/>
            </p:cNvSpPr>
            <p:nvPr/>
          </p:nvSpPr>
          <p:spPr bwMode="auto">
            <a:xfrm>
              <a:off x="4415526" y="4623807"/>
              <a:ext cx="508958" cy="135673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289"/>
            <p:cNvSpPr>
              <a:spLocks/>
            </p:cNvSpPr>
            <p:nvPr/>
          </p:nvSpPr>
          <p:spPr bwMode="auto">
            <a:xfrm>
              <a:off x="4500353" y="4948857"/>
              <a:ext cx="494821" cy="127194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290"/>
            <p:cNvSpPr>
              <a:spLocks/>
            </p:cNvSpPr>
            <p:nvPr/>
          </p:nvSpPr>
          <p:spPr bwMode="auto">
            <a:xfrm>
              <a:off x="4500353" y="4948857"/>
              <a:ext cx="494821" cy="127194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291"/>
            <p:cNvSpPr>
              <a:spLocks noEditPoints="1"/>
            </p:cNvSpPr>
            <p:nvPr/>
          </p:nvSpPr>
          <p:spPr bwMode="auto">
            <a:xfrm>
              <a:off x="6570117" y="4098073"/>
              <a:ext cx="183791" cy="497468"/>
            </a:xfrm>
            <a:custGeom>
              <a:avLst/>
              <a:gdLst>
                <a:gd name="T0" fmla="*/ 26 w 26"/>
                <a:gd name="T1" fmla="*/ 44 h 66"/>
                <a:gd name="T2" fmla="*/ 25 w 26"/>
                <a:gd name="T3" fmla="*/ 44 h 66"/>
                <a:gd name="T4" fmla="*/ 25 w 26"/>
                <a:gd name="T5" fmla="*/ 48 h 66"/>
                <a:gd name="T6" fmla="*/ 19 w 26"/>
                <a:gd name="T7" fmla="*/ 65 h 66"/>
                <a:gd name="T8" fmla="*/ 15 w 26"/>
                <a:gd name="T9" fmla="*/ 66 h 66"/>
                <a:gd name="T10" fmla="*/ 18 w 26"/>
                <a:gd name="T11" fmla="*/ 66 h 66"/>
                <a:gd name="T12" fmla="*/ 19 w 26"/>
                <a:gd name="T13" fmla="*/ 66 h 66"/>
                <a:gd name="T14" fmla="*/ 24 w 26"/>
                <a:gd name="T15" fmla="*/ 60 h 66"/>
                <a:gd name="T16" fmla="*/ 26 w 26"/>
                <a:gd name="T17" fmla="*/ 48 h 66"/>
                <a:gd name="T18" fmla="*/ 26 w 26"/>
                <a:gd name="T19" fmla="*/ 44 h 66"/>
                <a:gd name="T20" fmla="*/ 4 w 26"/>
                <a:gd name="T21" fmla="*/ 0 h 66"/>
                <a:gd name="T22" fmla="*/ 3 w 26"/>
                <a:gd name="T23" fmla="*/ 0 h 66"/>
                <a:gd name="T24" fmla="*/ 0 w 26"/>
                <a:gd name="T25" fmla="*/ 2 h 66"/>
                <a:gd name="T26" fmla="*/ 3 w 26"/>
                <a:gd name="T27" fmla="*/ 1 h 66"/>
                <a:gd name="T28" fmla="*/ 3 w 26"/>
                <a:gd name="T29" fmla="*/ 1 h 66"/>
                <a:gd name="T30" fmla="*/ 4 w 26"/>
                <a:gd name="T31" fmla="*/ 1 h 66"/>
                <a:gd name="T32" fmla="*/ 4 w 26"/>
                <a:gd name="T33" fmla="*/ 1 h 66"/>
                <a:gd name="T34" fmla="*/ 4 w 26"/>
                <a:gd name="T35" fmla="*/ 1 h 66"/>
                <a:gd name="T36" fmla="*/ 5 w 26"/>
                <a:gd name="T37" fmla="*/ 1 h 66"/>
                <a:gd name="T38" fmla="*/ 18 w 26"/>
                <a:gd name="T39" fmla="*/ 17 h 66"/>
                <a:gd name="T40" fmla="*/ 19 w 26"/>
                <a:gd name="T41" fmla="*/ 17 h 66"/>
                <a:gd name="T42" fmla="*/ 15 w 26"/>
                <a:gd name="T43" fmla="*/ 9 h 66"/>
                <a:gd name="T44" fmla="*/ 4 w 26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6">
                  <a:moveTo>
                    <a:pt x="26" y="44"/>
                  </a:move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7"/>
                    <a:pt x="25" y="48"/>
                  </a:cubicBezTo>
                  <a:cubicBezTo>
                    <a:pt x="25" y="57"/>
                    <a:pt x="23" y="64"/>
                    <a:pt x="19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8" y="66"/>
                    <a:pt x="18" y="66"/>
                    <a:pt x="19" y="66"/>
                  </a:cubicBezTo>
                  <a:cubicBezTo>
                    <a:pt x="21" y="66"/>
                    <a:pt x="23" y="63"/>
                    <a:pt x="24" y="60"/>
                  </a:cubicBezTo>
                  <a:cubicBezTo>
                    <a:pt x="26" y="57"/>
                    <a:pt x="26" y="53"/>
                    <a:pt x="26" y="48"/>
                  </a:cubicBezTo>
                  <a:cubicBezTo>
                    <a:pt x="26" y="47"/>
                    <a:pt x="26" y="45"/>
                    <a:pt x="26" y="44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2"/>
                    <a:pt x="14" y="8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4"/>
                    <a:pt x="17" y="11"/>
                    <a:pt x="15" y="9"/>
                  </a:cubicBezTo>
                  <a:cubicBezTo>
                    <a:pt x="12" y="4"/>
                    <a:pt x="8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292"/>
            <p:cNvSpPr>
              <a:spLocks noEditPoints="1"/>
            </p:cNvSpPr>
            <p:nvPr/>
          </p:nvSpPr>
          <p:spPr bwMode="auto">
            <a:xfrm>
              <a:off x="6536187" y="4103726"/>
              <a:ext cx="212066" cy="491815"/>
            </a:xfrm>
            <a:custGeom>
              <a:avLst/>
              <a:gdLst>
                <a:gd name="T0" fmla="*/ 4 w 30"/>
                <a:gd name="T1" fmla="*/ 35 h 65"/>
                <a:gd name="T2" fmla="*/ 3 w 30"/>
                <a:gd name="T3" fmla="*/ 35 h 65"/>
                <a:gd name="T4" fmla="*/ 12 w 30"/>
                <a:gd name="T5" fmla="*/ 57 h 65"/>
                <a:gd name="T6" fmla="*/ 20 w 30"/>
                <a:gd name="T7" fmla="*/ 65 h 65"/>
                <a:gd name="T8" fmla="*/ 24 w 30"/>
                <a:gd name="T9" fmla="*/ 64 h 65"/>
                <a:gd name="T10" fmla="*/ 30 w 30"/>
                <a:gd name="T11" fmla="*/ 47 h 65"/>
                <a:gd name="T12" fmla="*/ 24 w 30"/>
                <a:gd name="T13" fmla="*/ 64 h 65"/>
                <a:gd name="T14" fmla="*/ 23 w 30"/>
                <a:gd name="T15" fmla="*/ 64 h 65"/>
                <a:gd name="T16" fmla="*/ 4 w 30"/>
                <a:gd name="T17" fmla="*/ 35 h 65"/>
                <a:gd name="T18" fmla="*/ 4 w 30"/>
                <a:gd name="T19" fmla="*/ 35 h 65"/>
                <a:gd name="T20" fmla="*/ 8 w 30"/>
                <a:gd name="T21" fmla="*/ 0 h 65"/>
                <a:gd name="T22" fmla="*/ 5 w 30"/>
                <a:gd name="T23" fmla="*/ 1 h 65"/>
                <a:gd name="T24" fmla="*/ 2 w 30"/>
                <a:gd name="T25" fmla="*/ 5 h 65"/>
                <a:gd name="T26" fmla="*/ 1 w 30"/>
                <a:gd name="T27" fmla="*/ 17 h 65"/>
                <a:gd name="T28" fmla="*/ 3 w 30"/>
                <a:gd name="T29" fmla="*/ 35 h 65"/>
                <a:gd name="T30" fmla="*/ 4 w 30"/>
                <a:gd name="T31" fmla="*/ 35 h 65"/>
                <a:gd name="T32" fmla="*/ 8 w 30"/>
                <a:gd name="T33" fmla="*/ 0 h 65"/>
                <a:gd name="T34" fmla="*/ 9 w 30"/>
                <a:gd name="T35" fmla="*/ 0 h 65"/>
                <a:gd name="T36" fmla="*/ 9 w 30"/>
                <a:gd name="T37" fmla="*/ 0 h 65"/>
                <a:gd name="T38" fmla="*/ 10 w 30"/>
                <a:gd name="T39" fmla="*/ 0 h 65"/>
                <a:gd name="T40" fmla="*/ 9 w 30"/>
                <a:gd name="T4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65">
                  <a:moveTo>
                    <a:pt x="4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5" y="44"/>
                    <a:pt x="8" y="51"/>
                    <a:pt x="12" y="57"/>
                  </a:cubicBezTo>
                  <a:cubicBezTo>
                    <a:pt x="14" y="61"/>
                    <a:pt x="17" y="64"/>
                    <a:pt x="20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56"/>
                    <a:pt x="28" y="63"/>
                    <a:pt x="24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6" y="64"/>
                    <a:pt x="8" y="52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moveTo>
                    <a:pt x="8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1" y="8"/>
                    <a:pt x="1" y="13"/>
                    <a:pt x="1" y="17"/>
                  </a:cubicBezTo>
                  <a:cubicBezTo>
                    <a:pt x="1" y="23"/>
                    <a:pt x="1" y="29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18"/>
                    <a:pt x="1" y="2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293"/>
            <p:cNvSpPr>
              <a:spLocks noEditPoints="1"/>
            </p:cNvSpPr>
            <p:nvPr/>
          </p:nvSpPr>
          <p:spPr bwMode="auto">
            <a:xfrm>
              <a:off x="6734115" y="4324195"/>
              <a:ext cx="5655" cy="28265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0 w 1"/>
                <a:gd name="T7" fmla="*/ 0 h 4"/>
                <a:gd name="T8" fmla="*/ 1 w 1"/>
                <a:gd name="T9" fmla="*/ 4 h 4"/>
                <a:gd name="T10" fmla="*/ 0 w 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0" y="3"/>
                    <a:pt x="0" y="1"/>
                    <a:pt x="0" y="0"/>
                  </a:cubicBezTo>
                </a:path>
              </a:pathLst>
            </a:custGeom>
            <a:solidFill>
              <a:srgbClr val="E0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294"/>
            <p:cNvSpPr>
              <a:spLocks/>
            </p:cNvSpPr>
            <p:nvPr/>
          </p:nvSpPr>
          <p:spPr bwMode="auto">
            <a:xfrm>
              <a:off x="6697357" y="4225267"/>
              <a:ext cx="56551" cy="203510"/>
            </a:xfrm>
            <a:custGeom>
              <a:avLst/>
              <a:gdLst>
                <a:gd name="T0" fmla="*/ 1 w 8"/>
                <a:gd name="T1" fmla="*/ 0 h 27"/>
                <a:gd name="T2" fmla="*/ 0 w 8"/>
                <a:gd name="T3" fmla="*/ 0 h 27"/>
                <a:gd name="T4" fmla="*/ 5 w 8"/>
                <a:gd name="T5" fmla="*/ 13 h 27"/>
                <a:gd name="T6" fmla="*/ 5 w 8"/>
                <a:gd name="T7" fmla="*/ 13 h 27"/>
                <a:gd name="T8" fmla="*/ 6 w 8"/>
                <a:gd name="T9" fmla="*/ 17 h 27"/>
                <a:gd name="T10" fmla="*/ 6 w 8"/>
                <a:gd name="T11" fmla="*/ 17 h 27"/>
                <a:gd name="T12" fmla="*/ 6 w 8"/>
                <a:gd name="T13" fmla="*/ 17 h 27"/>
                <a:gd name="T14" fmla="*/ 7 w 8"/>
                <a:gd name="T15" fmla="*/ 27 h 27"/>
                <a:gd name="T16" fmla="*/ 8 w 8"/>
                <a:gd name="T17" fmla="*/ 27 h 27"/>
                <a:gd name="T18" fmla="*/ 6 w 8"/>
                <a:gd name="T19" fmla="*/ 13 h 27"/>
                <a:gd name="T20" fmla="*/ 1 w 8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21"/>
                    <a:pt x="7" y="24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3"/>
                    <a:pt x="7" y="18"/>
                    <a:pt x="6" y="13"/>
                  </a:cubicBezTo>
                  <a:cubicBezTo>
                    <a:pt x="5" y="8"/>
                    <a:pt x="3" y="4"/>
                    <a:pt x="1" y="0"/>
                  </a:cubicBezTo>
                </a:path>
              </a:pathLst>
            </a:custGeom>
            <a:solidFill>
              <a:srgbClr val="7E8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295"/>
            <p:cNvSpPr>
              <a:spLocks noEditPoints="1"/>
            </p:cNvSpPr>
            <p:nvPr/>
          </p:nvSpPr>
          <p:spPr bwMode="auto">
            <a:xfrm>
              <a:off x="6592738" y="4103726"/>
              <a:ext cx="104619" cy="121541"/>
            </a:xfrm>
            <a:custGeom>
              <a:avLst/>
              <a:gdLst>
                <a:gd name="T0" fmla="*/ 2 w 15"/>
                <a:gd name="T1" fmla="*/ 0 h 16"/>
                <a:gd name="T2" fmla="*/ 15 w 15"/>
                <a:gd name="T3" fmla="*/ 16 h 16"/>
                <a:gd name="T4" fmla="*/ 15 w 15"/>
                <a:gd name="T5" fmla="*/ 16 h 16"/>
                <a:gd name="T6" fmla="*/ 2 w 15"/>
                <a:gd name="T7" fmla="*/ 0 h 16"/>
                <a:gd name="T8" fmla="*/ 1 w 15"/>
                <a:gd name="T9" fmla="*/ 0 h 16"/>
                <a:gd name="T10" fmla="*/ 0 w 15"/>
                <a:gd name="T11" fmla="*/ 0 h 16"/>
                <a:gd name="T12" fmla="*/ 0 w 15"/>
                <a:gd name="T13" fmla="*/ 0 h 16"/>
                <a:gd name="T14" fmla="*/ 1 w 15"/>
                <a:gd name="T15" fmla="*/ 0 h 16"/>
                <a:gd name="T16" fmla="*/ 1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cubicBezTo>
                    <a:pt x="7" y="1"/>
                    <a:pt x="11" y="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7"/>
                    <a:pt x="7" y="1"/>
                    <a:pt x="2" y="0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A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296"/>
            <p:cNvSpPr>
              <a:spLocks noEditPoints="1"/>
            </p:cNvSpPr>
            <p:nvPr/>
          </p:nvSpPr>
          <p:spPr bwMode="auto">
            <a:xfrm>
              <a:off x="6536187" y="4103726"/>
              <a:ext cx="212066" cy="483336"/>
            </a:xfrm>
            <a:custGeom>
              <a:avLst/>
              <a:gdLst>
                <a:gd name="T0" fmla="*/ 5 w 30"/>
                <a:gd name="T1" fmla="*/ 35 h 64"/>
                <a:gd name="T2" fmla="*/ 4 w 30"/>
                <a:gd name="T3" fmla="*/ 35 h 64"/>
                <a:gd name="T4" fmla="*/ 4 w 30"/>
                <a:gd name="T5" fmla="*/ 35 h 64"/>
                <a:gd name="T6" fmla="*/ 23 w 30"/>
                <a:gd name="T7" fmla="*/ 64 h 64"/>
                <a:gd name="T8" fmla="*/ 24 w 30"/>
                <a:gd name="T9" fmla="*/ 64 h 64"/>
                <a:gd name="T10" fmla="*/ 30 w 30"/>
                <a:gd name="T11" fmla="*/ 47 h 64"/>
                <a:gd name="T12" fmla="*/ 30 w 30"/>
                <a:gd name="T13" fmla="*/ 43 h 64"/>
                <a:gd name="T14" fmla="*/ 30 w 30"/>
                <a:gd name="T15" fmla="*/ 43 h 64"/>
                <a:gd name="T16" fmla="*/ 30 w 30"/>
                <a:gd name="T17" fmla="*/ 42 h 64"/>
                <a:gd name="T18" fmla="*/ 29 w 30"/>
                <a:gd name="T19" fmla="*/ 43 h 64"/>
                <a:gd name="T20" fmla="*/ 29 w 30"/>
                <a:gd name="T21" fmla="*/ 47 h 64"/>
                <a:gd name="T22" fmla="*/ 28 w 30"/>
                <a:gd name="T23" fmla="*/ 59 h 64"/>
                <a:gd name="T24" fmla="*/ 23 w 30"/>
                <a:gd name="T25" fmla="*/ 63 h 64"/>
                <a:gd name="T26" fmla="*/ 23 w 30"/>
                <a:gd name="T27" fmla="*/ 63 h 64"/>
                <a:gd name="T28" fmla="*/ 22 w 30"/>
                <a:gd name="T29" fmla="*/ 63 h 64"/>
                <a:gd name="T30" fmla="*/ 13 w 30"/>
                <a:gd name="T31" fmla="*/ 56 h 64"/>
                <a:gd name="T32" fmla="*/ 5 w 30"/>
                <a:gd name="T33" fmla="*/ 35 h 64"/>
                <a:gd name="T34" fmla="*/ 9 w 30"/>
                <a:gd name="T35" fmla="*/ 0 h 64"/>
                <a:gd name="T36" fmla="*/ 8 w 30"/>
                <a:gd name="T37" fmla="*/ 0 h 64"/>
                <a:gd name="T38" fmla="*/ 8 w 30"/>
                <a:gd name="T39" fmla="*/ 0 h 64"/>
                <a:gd name="T40" fmla="*/ 4 w 30"/>
                <a:gd name="T41" fmla="*/ 35 h 64"/>
                <a:gd name="T42" fmla="*/ 4 w 30"/>
                <a:gd name="T43" fmla="*/ 35 h 64"/>
                <a:gd name="T44" fmla="*/ 5 w 30"/>
                <a:gd name="T45" fmla="*/ 35 h 64"/>
                <a:gd name="T46" fmla="*/ 3 w 30"/>
                <a:gd name="T47" fmla="*/ 17 h 64"/>
                <a:gd name="T48" fmla="*/ 4 w 30"/>
                <a:gd name="T49" fmla="*/ 6 h 64"/>
                <a:gd name="T50" fmla="*/ 8 w 30"/>
                <a:gd name="T51" fmla="*/ 1 h 64"/>
                <a:gd name="T52" fmla="*/ 9 w 30"/>
                <a:gd name="T53" fmla="*/ 1 h 64"/>
                <a:gd name="T54" fmla="*/ 9 w 30"/>
                <a:gd name="T55" fmla="*/ 1 h 64"/>
                <a:gd name="T56" fmla="*/ 19 w 30"/>
                <a:gd name="T57" fmla="*/ 9 h 64"/>
                <a:gd name="T58" fmla="*/ 22 w 30"/>
                <a:gd name="T59" fmla="*/ 17 h 64"/>
                <a:gd name="T60" fmla="*/ 23 w 30"/>
                <a:gd name="T61" fmla="*/ 17 h 64"/>
                <a:gd name="T62" fmla="*/ 24 w 30"/>
                <a:gd name="T63" fmla="*/ 17 h 64"/>
                <a:gd name="T64" fmla="*/ 23 w 30"/>
                <a:gd name="T65" fmla="*/ 16 h 64"/>
                <a:gd name="T66" fmla="*/ 23 w 30"/>
                <a:gd name="T67" fmla="*/ 16 h 64"/>
                <a:gd name="T68" fmla="*/ 10 w 30"/>
                <a:gd name="T69" fmla="*/ 0 h 64"/>
                <a:gd name="T70" fmla="*/ 9 w 30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64">
                  <a:moveTo>
                    <a:pt x="5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8" y="52"/>
                    <a:pt x="16" y="64"/>
                    <a:pt x="23" y="64"/>
                  </a:cubicBezTo>
                  <a:cubicBezTo>
                    <a:pt x="23" y="64"/>
                    <a:pt x="23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46"/>
                    <a:pt x="30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4"/>
                    <a:pt x="29" y="46"/>
                    <a:pt x="29" y="47"/>
                  </a:cubicBezTo>
                  <a:cubicBezTo>
                    <a:pt x="29" y="52"/>
                    <a:pt x="29" y="56"/>
                    <a:pt x="28" y="59"/>
                  </a:cubicBezTo>
                  <a:cubicBezTo>
                    <a:pt x="27" y="61"/>
                    <a:pt x="25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0" y="63"/>
                    <a:pt x="16" y="61"/>
                    <a:pt x="13" y="56"/>
                  </a:cubicBezTo>
                  <a:cubicBezTo>
                    <a:pt x="10" y="50"/>
                    <a:pt x="7" y="43"/>
                    <a:pt x="5" y="35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2"/>
                    <a:pt x="0" y="18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29"/>
                    <a:pt x="3" y="23"/>
                    <a:pt x="3" y="17"/>
                  </a:cubicBezTo>
                  <a:cubicBezTo>
                    <a:pt x="3" y="13"/>
                    <a:pt x="3" y="9"/>
                    <a:pt x="4" y="6"/>
                  </a:cubicBezTo>
                  <a:cubicBezTo>
                    <a:pt x="5" y="3"/>
                    <a:pt x="7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1"/>
                    <a:pt x="15" y="4"/>
                    <a:pt x="19" y="9"/>
                  </a:cubicBezTo>
                  <a:cubicBezTo>
                    <a:pt x="20" y="11"/>
                    <a:pt x="21" y="14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9" y="7"/>
                    <a:pt x="15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D4D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297"/>
            <p:cNvSpPr>
              <a:spLocks/>
            </p:cNvSpPr>
            <p:nvPr/>
          </p:nvSpPr>
          <p:spPr bwMode="auto">
            <a:xfrm>
              <a:off x="6691702" y="4233746"/>
              <a:ext cx="56551" cy="195030"/>
            </a:xfrm>
            <a:custGeom>
              <a:avLst/>
              <a:gdLst>
                <a:gd name="T0" fmla="*/ 1 w 8"/>
                <a:gd name="T1" fmla="*/ 0 h 26"/>
                <a:gd name="T2" fmla="*/ 0 w 8"/>
                <a:gd name="T3" fmla="*/ 0 h 26"/>
                <a:gd name="T4" fmla="*/ 5 w 8"/>
                <a:gd name="T5" fmla="*/ 13 h 26"/>
                <a:gd name="T6" fmla="*/ 7 w 8"/>
                <a:gd name="T7" fmla="*/ 26 h 26"/>
                <a:gd name="T8" fmla="*/ 8 w 8"/>
                <a:gd name="T9" fmla="*/ 25 h 26"/>
                <a:gd name="T10" fmla="*/ 7 w 8"/>
                <a:gd name="T11" fmla="*/ 16 h 26"/>
                <a:gd name="T12" fmla="*/ 7 w 8"/>
                <a:gd name="T13" fmla="*/ 16 h 26"/>
                <a:gd name="T14" fmla="*/ 7 w 8"/>
                <a:gd name="T15" fmla="*/ 16 h 26"/>
                <a:gd name="T16" fmla="*/ 6 w 8"/>
                <a:gd name="T17" fmla="*/ 12 h 26"/>
                <a:gd name="T18" fmla="*/ 6 w 8"/>
                <a:gd name="T19" fmla="*/ 12 h 26"/>
                <a:gd name="T20" fmla="*/ 2 w 8"/>
                <a:gd name="T21" fmla="*/ 0 h 26"/>
                <a:gd name="T22" fmla="*/ 1 w 8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4" y="8"/>
                    <a:pt x="5" y="13"/>
                  </a:cubicBezTo>
                  <a:cubicBezTo>
                    <a:pt x="6" y="17"/>
                    <a:pt x="7" y="22"/>
                    <a:pt x="7" y="26"/>
                  </a:cubicBezTo>
                  <a:cubicBezTo>
                    <a:pt x="7" y="26"/>
                    <a:pt x="8" y="26"/>
                    <a:pt x="8" y="25"/>
                  </a:cubicBezTo>
                  <a:cubicBezTo>
                    <a:pt x="8" y="22"/>
                    <a:pt x="7" y="19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8"/>
                    <a:pt x="3" y="4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EC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298"/>
            <p:cNvSpPr>
              <a:spLocks noEditPoints="1"/>
            </p:cNvSpPr>
            <p:nvPr/>
          </p:nvSpPr>
          <p:spPr bwMode="auto">
            <a:xfrm>
              <a:off x="6697357" y="4225267"/>
              <a:ext cx="50896" cy="203510"/>
            </a:xfrm>
            <a:custGeom>
              <a:avLst/>
              <a:gdLst>
                <a:gd name="T0" fmla="*/ 6 w 7"/>
                <a:gd name="T1" fmla="*/ 17 h 27"/>
                <a:gd name="T2" fmla="*/ 6 w 7"/>
                <a:gd name="T3" fmla="*/ 17 h 27"/>
                <a:gd name="T4" fmla="*/ 7 w 7"/>
                <a:gd name="T5" fmla="*/ 26 h 27"/>
                <a:gd name="T6" fmla="*/ 7 w 7"/>
                <a:gd name="T7" fmla="*/ 27 h 27"/>
                <a:gd name="T8" fmla="*/ 7 w 7"/>
                <a:gd name="T9" fmla="*/ 27 h 27"/>
                <a:gd name="T10" fmla="*/ 6 w 7"/>
                <a:gd name="T11" fmla="*/ 17 h 27"/>
                <a:gd name="T12" fmla="*/ 6 w 7"/>
                <a:gd name="T13" fmla="*/ 17 h 27"/>
                <a:gd name="T14" fmla="*/ 6 w 7"/>
                <a:gd name="T15" fmla="*/ 17 h 27"/>
                <a:gd name="T16" fmla="*/ 6 w 7"/>
                <a:gd name="T17" fmla="*/ 17 h 27"/>
                <a:gd name="T18" fmla="*/ 6 w 7"/>
                <a:gd name="T19" fmla="*/ 17 h 27"/>
                <a:gd name="T20" fmla="*/ 6 w 7"/>
                <a:gd name="T21" fmla="*/ 17 h 27"/>
                <a:gd name="T22" fmla="*/ 0 w 7"/>
                <a:gd name="T23" fmla="*/ 0 h 27"/>
                <a:gd name="T24" fmla="*/ 0 w 7"/>
                <a:gd name="T25" fmla="*/ 0 h 27"/>
                <a:gd name="T26" fmla="*/ 0 w 7"/>
                <a:gd name="T27" fmla="*/ 0 h 27"/>
                <a:gd name="T28" fmla="*/ 1 w 7"/>
                <a:gd name="T29" fmla="*/ 1 h 27"/>
                <a:gd name="T30" fmla="*/ 5 w 7"/>
                <a:gd name="T31" fmla="*/ 13 h 27"/>
                <a:gd name="T32" fmla="*/ 5 w 7"/>
                <a:gd name="T33" fmla="*/ 13 h 27"/>
                <a:gd name="T34" fmla="*/ 5 w 7"/>
                <a:gd name="T35" fmla="*/ 13 h 27"/>
                <a:gd name="T36" fmla="*/ 5 w 7"/>
                <a:gd name="T37" fmla="*/ 13 h 27"/>
                <a:gd name="T38" fmla="*/ 0 w 7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27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20"/>
                    <a:pt x="7" y="23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4"/>
                    <a:pt x="6" y="21"/>
                    <a:pt x="6" y="17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5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9"/>
                    <a:pt x="2" y="4"/>
                    <a:pt x="0" y="0"/>
                  </a:cubicBezTo>
                </a:path>
              </a:pathLst>
            </a:custGeom>
            <a:solidFill>
              <a:srgbClr val="798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299"/>
            <p:cNvSpPr>
              <a:spLocks/>
            </p:cNvSpPr>
            <p:nvPr/>
          </p:nvSpPr>
          <p:spPr bwMode="auto">
            <a:xfrm>
              <a:off x="4096014" y="4474001"/>
              <a:ext cx="424132" cy="986457"/>
            </a:xfrm>
            <a:custGeom>
              <a:avLst/>
              <a:gdLst>
                <a:gd name="T0" fmla="*/ 46 w 60"/>
                <a:gd name="T1" fmla="*/ 127 h 131"/>
                <a:gd name="T2" fmla="*/ 47 w 60"/>
                <a:gd name="T3" fmla="*/ 128 h 131"/>
                <a:gd name="T4" fmla="*/ 57 w 60"/>
                <a:gd name="T5" fmla="*/ 116 h 131"/>
                <a:gd name="T6" fmla="*/ 60 w 60"/>
                <a:gd name="T7" fmla="*/ 93 h 131"/>
                <a:gd name="T8" fmla="*/ 55 w 60"/>
                <a:gd name="T9" fmla="*/ 58 h 131"/>
                <a:gd name="T10" fmla="*/ 39 w 60"/>
                <a:gd name="T11" fmla="*/ 17 h 131"/>
                <a:gd name="T12" fmla="*/ 18 w 60"/>
                <a:gd name="T13" fmla="*/ 0 h 131"/>
                <a:gd name="T14" fmla="*/ 16 w 60"/>
                <a:gd name="T15" fmla="*/ 0 h 131"/>
                <a:gd name="T16" fmla="*/ 1 w 60"/>
                <a:gd name="T17" fmla="*/ 4 h 131"/>
                <a:gd name="T18" fmla="*/ 1 w 60"/>
                <a:gd name="T19" fmla="*/ 4 h 131"/>
                <a:gd name="T20" fmla="*/ 1 w 60"/>
                <a:gd name="T21" fmla="*/ 5 h 131"/>
                <a:gd name="T22" fmla="*/ 1 w 60"/>
                <a:gd name="T23" fmla="*/ 6 h 131"/>
                <a:gd name="T24" fmla="*/ 2 w 60"/>
                <a:gd name="T25" fmla="*/ 6 h 131"/>
                <a:gd name="T26" fmla="*/ 4 w 60"/>
                <a:gd name="T27" fmla="*/ 5 h 131"/>
                <a:gd name="T28" fmla="*/ 23 w 60"/>
                <a:gd name="T29" fmla="*/ 21 h 131"/>
                <a:gd name="T30" fmla="*/ 39 w 60"/>
                <a:gd name="T31" fmla="*/ 62 h 131"/>
                <a:gd name="T32" fmla="*/ 44 w 60"/>
                <a:gd name="T33" fmla="*/ 97 h 131"/>
                <a:gd name="T34" fmla="*/ 41 w 60"/>
                <a:gd name="T35" fmla="*/ 119 h 131"/>
                <a:gd name="T36" fmla="*/ 32 w 60"/>
                <a:gd name="T37" fmla="*/ 129 h 131"/>
                <a:gd name="T38" fmla="*/ 31 w 60"/>
                <a:gd name="T39" fmla="*/ 130 h 131"/>
                <a:gd name="T40" fmla="*/ 31 w 60"/>
                <a:gd name="T41" fmla="*/ 130 h 131"/>
                <a:gd name="T42" fmla="*/ 32 w 60"/>
                <a:gd name="T43" fmla="*/ 131 h 131"/>
                <a:gd name="T44" fmla="*/ 32 w 60"/>
                <a:gd name="T45" fmla="*/ 131 h 131"/>
                <a:gd name="T46" fmla="*/ 47 w 60"/>
                <a:gd name="T47" fmla="*/ 128 h 131"/>
                <a:gd name="T48" fmla="*/ 46 w 60"/>
                <a:gd name="T49" fmla="*/ 127 h 131"/>
                <a:gd name="T50" fmla="*/ 46 w 60"/>
                <a:gd name="T51" fmla="*/ 126 h 131"/>
                <a:gd name="T52" fmla="*/ 32 w 60"/>
                <a:gd name="T53" fmla="*/ 129 h 131"/>
                <a:gd name="T54" fmla="*/ 31 w 60"/>
                <a:gd name="T55" fmla="*/ 130 h 131"/>
                <a:gd name="T56" fmla="*/ 32 w 60"/>
                <a:gd name="T57" fmla="*/ 131 h 131"/>
                <a:gd name="T58" fmla="*/ 42 w 60"/>
                <a:gd name="T59" fmla="*/ 120 h 131"/>
                <a:gd name="T60" fmla="*/ 46 w 60"/>
                <a:gd name="T61" fmla="*/ 97 h 131"/>
                <a:gd name="T62" fmla="*/ 41 w 60"/>
                <a:gd name="T63" fmla="*/ 61 h 131"/>
                <a:gd name="T64" fmla="*/ 25 w 60"/>
                <a:gd name="T65" fmla="*/ 20 h 131"/>
                <a:gd name="T66" fmla="*/ 4 w 60"/>
                <a:gd name="T67" fmla="*/ 3 h 131"/>
                <a:gd name="T68" fmla="*/ 1 w 60"/>
                <a:gd name="T69" fmla="*/ 4 h 131"/>
                <a:gd name="T70" fmla="*/ 1 w 60"/>
                <a:gd name="T71" fmla="*/ 5 h 131"/>
                <a:gd name="T72" fmla="*/ 2 w 60"/>
                <a:gd name="T73" fmla="*/ 6 h 131"/>
                <a:gd name="T74" fmla="*/ 16 w 60"/>
                <a:gd name="T75" fmla="*/ 2 h 131"/>
                <a:gd name="T76" fmla="*/ 18 w 60"/>
                <a:gd name="T77" fmla="*/ 2 h 131"/>
                <a:gd name="T78" fmla="*/ 37 w 60"/>
                <a:gd name="T79" fmla="*/ 18 h 131"/>
                <a:gd name="T80" fmla="*/ 54 w 60"/>
                <a:gd name="T81" fmla="*/ 58 h 131"/>
                <a:gd name="T82" fmla="*/ 58 w 60"/>
                <a:gd name="T83" fmla="*/ 93 h 131"/>
                <a:gd name="T84" fmla="*/ 55 w 60"/>
                <a:gd name="T85" fmla="*/ 116 h 131"/>
                <a:gd name="T86" fmla="*/ 46 w 60"/>
                <a:gd name="T87" fmla="*/ 126 h 131"/>
                <a:gd name="T88" fmla="*/ 46 w 60"/>
                <a:gd name="T89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131">
                  <a:moveTo>
                    <a:pt x="46" y="127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51" y="126"/>
                    <a:pt x="55" y="122"/>
                    <a:pt x="57" y="116"/>
                  </a:cubicBezTo>
                  <a:cubicBezTo>
                    <a:pt x="59" y="110"/>
                    <a:pt x="60" y="103"/>
                    <a:pt x="60" y="93"/>
                  </a:cubicBezTo>
                  <a:cubicBezTo>
                    <a:pt x="60" y="83"/>
                    <a:pt x="59" y="71"/>
                    <a:pt x="55" y="58"/>
                  </a:cubicBezTo>
                  <a:cubicBezTo>
                    <a:pt x="51" y="42"/>
                    <a:pt x="45" y="27"/>
                    <a:pt x="39" y="17"/>
                  </a:cubicBezTo>
                  <a:cubicBezTo>
                    <a:pt x="32" y="6"/>
                    <a:pt x="25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9" y="5"/>
                    <a:pt x="16" y="11"/>
                    <a:pt x="23" y="21"/>
                  </a:cubicBezTo>
                  <a:cubicBezTo>
                    <a:pt x="29" y="31"/>
                    <a:pt x="35" y="46"/>
                    <a:pt x="39" y="62"/>
                  </a:cubicBezTo>
                  <a:cubicBezTo>
                    <a:pt x="42" y="74"/>
                    <a:pt x="44" y="87"/>
                    <a:pt x="44" y="97"/>
                  </a:cubicBezTo>
                  <a:cubicBezTo>
                    <a:pt x="44" y="106"/>
                    <a:pt x="43" y="114"/>
                    <a:pt x="41" y="119"/>
                  </a:cubicBezTo>
                  <a:cubicBezTo>
                    <a:pt x="38" y="125"/>
                    <a:pt x="35" y="128"/>
                    <a:pt x="32" y="129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29"/>
                    <a:pt x="31" y="130"/>
                    <a:pt x="31" y="130"/>
                  </a:cubicBezTo>
                  <a:cubicBezTo>
                    <a:pt x="31" y="131"/>
                    <a:pt x="32" y="131"/>
                    <a:pt x="32" y="131"/>
                  </a:cubicBezTo>
                  <a:cubicBezTo>
                    <a:pt x="37" y="130"/>
                    <a:pt x="40" y="126"/>
                    <a:pt x="42" y="120"/>
                  </a:cubicBezTo>
                  <a:cubicBezTo>
                    <a:pt x="45" y="114"/>
                    <a:pt x="46" y="106"/>
                    <a:pt x="46" y="97"/>
                  </a:cubicBezTo>
                  <a:cubicBezTo>
                    <a:pt x="46" y="86"/>
                    <a:pt x="44" y="74"/>
                    <a:pt x="41" y="61"/>
                  </a:cubicBezTo>
                  <a:cubicBezTo>
                    <a:pt x="37" y="45"/>
                    <a:pt x="31" y="31"/>
                    <a:pt x="25" y="20"/>
                  </a:cubicBezTo>
                  <a:cubicBezTo>
                    <a:pt x="18" y="10"/>
                    <a:pt x="11" y="3"/>
                    <a:pt x="4" y="3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24" y="2"/>
                    <a:pt x="31" y="8"/>
                    <a:pt x="37" y="18"/>
                  </a:cubicBezTo>
                  <a:cubicBezTo>
                    <a:pt x="44" y="28"/>
                    <a:pt x="50" y="42"/>
                    <a:pt x="54" y="58"/>
                  </a:cubicBezTo>
                  <a:cubicBezTo>
                    <a:pt x="57" y="71"/>
                    <a:pt x="58" y="83"/>
                    <a:pt x="58" y="93"/>
                  </a:cubicBezTo>
                  <a:cubicBezTo>
                    <a:pt x="58" y="102"/>
                    <a:pt x="57" y="110"/>
                    <a:pt x="55" y="116"/>
                  </a:cubicBezTo>
                  <a:cubicBezTo>
                    <a:pt x="53" y="121"/>
                    <a:pt x="50" y="125"/>
                    <a:pt x="46" y="126"/>
                  </a:cubicBezTo>
                  <a:cubicBezTo>
                    <a:pt x="46" y="127"/>
                    <a:pt x="46" y="127"/>
                    <a:pt x="46" y="127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300"/>
            <p:cNvSpPr>
              <a:spLocks/>
            </p:cNvSpPr>
            <p:nvPr/>
          </p:nvSpPr>
          <p:spPr bwMode="auto">
            <a:xfrm>
              <a:off x="4392906" y="4098073"/>
              <a:ext cx="2361002" cy="1068427"/>
            </a:xfrm>
            <a:custGeom>
              <a:avLst/>
              <a:gdLst>
                <a:gd name="T0" fmla="*/ 311 w 334"/>
                <a:gd name="T1" fmla="*/ 1 h 142"/>
                <a:gd name="T2" fmla="*/ 311 w 334"/>
                <a:gd name="T3" fmla="*/ 0 h 142"/>
                <a:gd name="T4" fmla="*/ 1 w 334"/>
                <a:gd name="T5" fmla="*/ 76 h 142"/>
                <a:gd name="T6" fmla="*/ 0 w 334"/>
                <a:gd name="T7" fmla="*/ 77 h 142"/>
                <a:gd name="T8" fmla="*/ 0 w 334"/>
                <a:gd name="T9" fmla="*/ 77 h 142"/>
                <a:gd name="T10" fmla="*/ 12 w 334"/>
                <a:gd name="T11" fmla="*/ 108 h 142"/>
                <a:gd name="T12" fmla="*/ 16 w 334"/>
                <a:gd name="T13" fmla="*/ 141 h 142"/>
                <a:gd name="T14" fmla="*/ 16 w 334"/>
                <a:gd name="T15" fmla="*/ 142 h 142"/>
                <a:gd name="T16" fmla="*/ 17 w 334"/>
                <a:gd name="T17" fmla="*/ 142 h 142"/>
                <a:gd name="T18" fmla="*/ 327 w 334"/>
                <a:gd name="T19" fmla="*/ 66 h 142"/>
                <a:gd name="T20" fmla="*/ 332 w 334"/>
                <a:gd name="T21" fmla="*/ 60 h 142"/>
                <a:gd name="T22" fmla="*/ 334 w 334"/>
                <a:gd name="T23" fmla="*/ 48 h 142"/>
                <a:gd name="T24" fmla="*/ 332 w 334"/>
                <a:gd name="T25" fmla="*/ 30 h 142"/>
                <a:gd name="T26" fmla="*/ 323 w 334"/>
                <a:gd name="T27" fmla="*/ 9 h 142"/>
                <a:gd name="T28" fmla="*/ 312 w 334"/>
                <a:gd name="T29" fmla="*/ 0 h 142"/>
                <a:gd name="T30" fmla="*/ 311 w 334"/>
                <a:gd name="T31" fmla="*/ 0 h 142"/>
                <a:gd name="T32" fmla="*/ 311 w 334"/>
                <a:gd name="T33" fmla="*/ 1 h 142"/>
                <a:gd name="T34" fmla="*/ 311 w 334"/>
                <a:gd name="T35" fmla="*/ 2 h 142"/>
                <a:gd name="T36" fmla="*/ 312 w 334"/>
                <a:gd name="T37" fmla="*/ 2 h 142"/>
                <a:gd name="T38" fmla="*/ 322 w 334"/>
                <a:gd name="T39" fmla="*/ 10 h 142"/>
                <a:gd name="T40" fmla="*/ 330 w 334"/>
                <a:gd name="T41" fmla="*/ 31 h 142"/>
                <a:gd name="T42" fmla="*/ 332 w 334"/>
                <a:gd name="T43" fmla="*/ 48 h 142"/>
                <a:gd name="T44" fmla="*/ 331 w 334"/>
                <a:gd name="T45" fmla="*/ 60 h 142"/>
                <a:gd name="T46" fmla="*/ 326 w 334"/>
                <a:gd name="T47" fmla="*/ 64 h 142"/>
                <a:gd name="T48" fmla="*/ 17 w 334"/>
                <a:gd name="T49" fmla="*/ 140 h 142"/>
                <a:gd name="T50" fmla="*/ 17 w 334"/>
                <a:gd name="T51" fmla="*/ 141 h 142"/>
                <a:gd name="T52" fmla="*/ 18 w 334"/>
                <a:gd name="T53" fmla="*/ 141 h 142"/>
                <a:gd name="T54" fmla="*/ 13 w 334"/>
                <a:gd name="T55" fmla="*/ 108 h 142"/>
                <a:gd name="T56" fmla="*/ 2 w 334"/>
                <a:gd name="T57" fmla="*/ 77 h 142"/>
                <a:gd name="T58" fmla="*/ 1 w 334"/>
                <a:gd name="T59" fmla="*/ 77 h 142"/>
                <a:gd name="T60" fmla="*/ 2 w 334"/>
                <a:gd name="T61" fmla="*/ 78 h 142"/>
                <a:gd name="T62" fmla="*/ 311 w 334"/>
                <a:gd name="T63" fmla="*/ 2 h 142"/>
                <a:gd name="T64" fmla="*/ 311 w 334"/>
                <a:gd name="T65" fmla="*/ 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4" h="142">
                  <a:moveTo>
                    <a:pt x="311" y="1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2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9" y="66"/>
                    <a:pt x="331" y="63"/>
                    <a:pt x="332" y="60"/>
                  </a:cubicBezTo>
                  <a:cubicBezTo>
                    <a:pt x="334" y="57"/>
                    <a:pt x="334" y="53"/>
                    <a:pt x="334" y="48"/>
                  </a:cubicBezTo>
                  <a:cubicBezTo>
                    <a:pt x="334" y="43"/>
                    <a:pt x="333" y="37"/>
                    <a:pt x="332" y="30"/>
                  </a:cubicBezTo>
                  <a:cubicBezTo>
                    <a:pt x="330" y="22"/>
                    <a:pt x="327" y="14"/>
                    <a:pt x="323" y="9"/>
                  </a:cubicBezTo>
                  <a:cubicBezTo>
                    <a:pt x="320" y="4"/>
                    <a:pt x="316" y="0"/>
                    <a:pt x="312" y="0"/>
                  </a:cubicBezTo>
                  <a:cubicBezTo>
                    <a:pt x="312" y="0"/>
                    <a:pt x="311" y="0"/>
                    <a:pt x="311" y="0"/>
                  </a:cubicBezTo>
                  <a:cubicBezTo>
                    <a:pt x="311" y="1"/>
                    <a:pt x="311" y="1"/>
                    <a:pt x="311" y="1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2" y="2"/>
                    <a:pt x="312" y="2"/>
                    <a:pt x="312" y="2"/>
                  </a:cubicBezTo>
                  <a:cubicBezTo>
                    <a:pt x="315" y="2"/>
                    <a:pt x="318" y="5"/>
                    <a:pt x="322" y="10"/>
                  </a:cubicBezTo>
                  <a:cubicBezTo>
                    <a:pt x="325" y="15"/>
                    <a:pt x="328" y="22"/>
                    <a:pt x="330" y="31"/>
                  </a:cubicBezTo>
                  <a:cubicBezTo>
                    <a:pt x="331" y="37"/>
                    <a:pt x="332" y="43"/>
                    <a:pt x="332" y="48"/>
                  </a:cubicBezTo>
                  <a:cubicBezTo>
                    <a:pt x="332" y="53"/>
                    <a:pt x="332" y="57"/>
                    <a:pt x="331" y="60"/>
                  </a:cubicBezTo>
                  <a:cubicBezTo>
                    <a:pt x="330" y="62"/>
                    <a:pt x="328" y="64"/>
                    <a:pt x="326" y="6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1"/>
                    <a:pt x="17" y="141"/>
                    <a:pt x="17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31"/>
                    <a:pt x="16" y="120"/>
                    <a:pt x="13" y="108"/>
                  </a:cubicBezTo>
                  <a:cubicBezTo>
                    <a:pt x="11" y="96"/>
                    <a:pt x="7" y="86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1" y="1"/>
                    <a:pt x="311" y="1"/>
                    <a:pt x="31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301"/>
            <p:cNvSpPr>
              <a:spLocks/>
            </p:cNvSpPr>
            <p:nvPr/>
          </p:nvSpPr>
          <p:spPr bwMode="auto">
            <a:xfrm>
              <a:off x="6691702" y="4194175"/>
              <a:ext cx="183791" cy="243081"/>
            </a:xfrm>
            <a:custGeom>
              <a:avLst/>
              <a:gdLst>
                <a:gd name="T0" fmla="*/ 16 w 26"/>
                <a:gd name="T1" fmla="*/ 1 h 32"/>
                <a:gd name="T2" fmla="*/ 16 w 26"/>
                <a:gd name="T3" fmla="*/ 0 h 32"/>
                <a:gd name="T4" fmla="*/ 1 w 26"/>
                <a:gd name="T5" fmla="*/ 3 h 32"/>
                <a:gd name="T6" fmla="*/ 1 w 26"/>
                <a:gd name="T7" fmla="*/ 4 h 32"/>
                <a:gd name="T8" fmla="*/ 0 w 26"/>
                <a:gd name="T9" fmla="*/ 5 h 32"/>
                <a:gd name="T10" fmla="*/ 5 w 26"/>
                <a:gd name="T11" fmla="*/ 18 h 32"/>
                <a:gd name="T12" fmla="*/ 7 w 26"/>
                <a:gd name="T13" fmla="*/ 31 h 32"/>
                <a:gd name="T14" fmla="*/ 7 w 26"/>
                <a:gd name="T15" fmla="*/ 32 h 32"/>
                <a:gd name="T16" fmla="*/ 8 w 26"/>
                <a:gd name="T17" fmla="*/ 32 h 32"/>
                <a:gd name="T18" fmla="*/ 23 w 26"/>
                <a:gd name="T19" fmla="*/ 29 h 32"/>
                <a:gd name="T20" fmla="*/ 23 w 26"/>
                <a:gd name="T21" fmla="*/ 29 h 32"/>
                <a:gd name="T22" fmla="*/ 25 w 26"/>
                <a:gd name="T23" fmla="*/ 26 h 32"/>
                <a:gd name="T24" fmla="*/ 26 w 26"/>
                <a:gd name="T25" fmla="*/ 20 h 32"/>
                <a:gd name="T26" fmla="*/ 25 w 26"/>
                <a:gd name="T27" fmla="*/ 13 h 32"/>
                <a:gd name="T28" fmla="*/ 21 w 26"/>
                <a:gd name="T29" fmla="*/ 4 h 32"/>
                <a:gd name="T30" fmla="*/ 16 w 26"/>
                <a:gd name="T31" fmla="*/ 0 h 32"/>
                <a:gd name="T32" fmla="*/ 16 w 26"/>
                <a:gd name="T33" fmla="*/ 0 h 32"/>
                <a:gd name="T34" fmla="*/ 16 w 26"/>
                <a:gd name="T35" fmla="*/ 1 h 32"/>
                <a:gd name="T36" fmla="*/ 16 w 26"/>
                <a:gd name="T37" fmla="*/ 2 h 32"/>
                <a:gd name="T38" fmla="*/ 16 w 26"/>
                <a:gd name="T39" fmla="*/ 2 h 32"/>
                <a:gd name="T40" fmla="*/ 20 w 26"/>
                <a:gd name="T41" fmla="*/ 5 h 32"/>
                <a:gd name="T42" fmla="*/ 23 w 26"/>
                <a:gd name="T43" fmla="*/ 13 h 32"/>
                <a:gd name="T44" fmla="*/ 24 w 26"/>
                <a:gd name="T45" fmla="*/ 20 h 32"/>
                <a:gd name="T46" fmla="*/ 23 w 26"/>
                <a:gd name="T47" fmla="*/ 25 h 32"/>
                <a:gd name="T48" fmla="*/ 22 w 26"/>
                <a:gd name="T49" fmla="*/ 27 h 32"/>
                <a:gd name="T50" fmla="*/ 22 w 26"/>
                <a:gd name="T51" fmla="*/ 28 h 32"/>
                <a:gd name="T52" fmla="*/ 22 w 26"/>
                <a:gd name="T53" fmla="*/ 27 h 32"/>
                <a:gd name="T54" fmla="*/ 8 w 26"/>
                <a:gd name="T55" fmla="*/ 30 h 32"/>
                <a:gd name="T56" fmla="*/ 8 w 26"/>
                <a:gd name="T57" fmla="*/ 31 h 32"/>
                <a:gd name="T58" fmla="*/ 9 w 26"/>
                <a:gd name="T59" fmla="*/ 31 h 32"/>
                <a:gd name="T60" fmla="*/ 7 w 26"/>
                <a:gd name="T61" fmla="*/ 17 h 32"/>
                <a:gd name="T62" fmla="*/ 2 w 26"/>
                <a:gd name="T63" fmla="*/ 4 h 32"/>
                <a:gd name="T64" fmla="*/ 1 w 26"/>
                <a:gd name="T65" fmla="*/ 4 h 32"/>
                <a:gd name="T66" fmla="*/ 2 w 26"/>
                <a:gd name="T67" fmla="*/ 5 h 32"/>
                <a:gd name="T68" fmla="*/ 16 w 26"/>
                <a:gd name="T69" fmla="*/ 2 h 32"/>
                <a:gd name="T70" fmla="*/ 16 w 26"/>
                <a:gd name="T7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2">
                  <a:moveTo>
                    <a:pt x="16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4" y="13"/>
                    <a:pt x="5" y="18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8"/>
                    <a:pt x="25" y="27"/>
                    <a:pt x="25" y="26"/>
                  </a:cubicBezTo>
                  <a:cubicBezTo>
                    <a:pt x="26" y="24"/>
                    <a:pt x="26" y="23"/>
                    <a:pt x="26" y="20"/>
                  </a:cubicBezTo>
                  <a:cubicBezTo>
                    <a:pt x="26" y="18"/>
                    <a:pt x="26" y="15"/>
                    <a:pt x="25" y="13"/>
                  </a:cubicBezTo>
                  <a:cubicBezTo>
                    <a:pt x="24" y="9"/>
                    <a:pt x="23" y="6"/>
                    <a:pt x="21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8" y="3"/>
                    <a:pt x="20" y="5"/>
                  </a:cubicBezTo>
                  <a:cubicBezTo>
                    <a:pt x="21" y="7"/>
                    <a:pt x="22" y="10"/>
                    <a:pt x="23" y="13"/>
                  </a:cubicBezTo>
                  <a:cubicBezTo>
                    <a:pt x="24" y="16"/>
                    <a:pt x="24" y="18"/>
                    <a:pt x="24" y="20"/>
                  </a:cubicBezTo>
                  <a:cubicBezTo>
                    <a:pt x="24" y="22"/>
                    <a:pt x="24" y="24"/>
                    <a:pt x="23" y="25"/>
                  </a:cubicBezTo>
                  <a:cubicBezTo>
                    <a:pt x="23" y="26"/>
                    <a:pt x="23" y="27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7"/>
                    <a:pt x="8" y="22"/>
                    <a:pt x="7" y="17"/>
                  </a:cubicBezTo>
                  <a:cubicBezTo>
                    <a:pt x="6" y="12"/>
                    <a:pt x="4" y="8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302"/>
            <p:cNvSpPr>
              <a:spLocks/>
            </p:cNvSpPr>
            <p:nvPr/>
          </p:nvSpPr>
          <p:spPr bwMode="auto">
            <a:xfrm>
              <a:off x="3878292" y="4821664"/>
              <a:ext cx="373236" cy="429632"/>
            </a:xfrm>
            <a:custGeom>
              <a:avLst/>
              <a:gdLst>
                <a:gd name="T0" fmla="*/ 36 w 53"/>
                <a:gd name="T1" fmla="*/ 1 h 57"/>
                <a:gd name="T2" fmla="*/ 36 w 53"/>
                <a:gd name="T3" fmla="*/ 0 h 57"/>
                <a:gd name="T4" fmla="*/ 1 w 53"/>
                <a:gd name="T5" fmla="*/ 9 h 57"/>
                <a:gd name="T6" fmla="*/ 0 w 53"/>
                <a:gd name="T7" fmla="*/ 9 h 57"/>
                <a:gd name="T8" fmla="*/ 0 w 53"/>
                <a:gd name="T9" fmla="*/ 10 h 57"/>
                <a:gd name="T10" fmla="*/ 8 w 53"/>
                <a:gd name="T11" fmla="*/ 31 h 57"/>
                <a:gd name="T12" fmla="*/ 11 w 53"/>
                <a:gd name="T13" fmla="*/ 53 h 57"/>
                <a:gd name="T14" fmla="*/ 11 w 53"/>
                <a:gd name="T15" fmla="*/ 56 h 57"/>
                <a:gd name="T16" fmla="*/ 11 w 53"/>
                <a:gd name="T17" fmla="*/ 57 h 57"/>
                <a:gd name="T18" fmla="*/ 12 w 53"/>
                <a:gd name="T19" fmla="*/ 57 h 57"/>
                <a:gd name="T20" fmla="*/ 48 w 53"/>
                <a:gd name="T21" fmla="*/ 48 h 57"/>
                <a:gd name="T22" fmla="*/ 52 w 53"/>
                <a:gd name="T23" fmla="*/ 44 h 57"/>
                <a:gd name="T24" fmla="*/ 53 w 53"/>
                <a:gd name="T25" fmla="*/ 35 h 57"/>
                <a:gd name="T26" fmla="*/ 51 w 53"/>
                <a:gd name="T27" fmla="*/ 22 h 57"/>
                <a:gd name="T28" fmla="*/ 45 w 53"/>
                <a:gd name="T29" fmla="*/ 6 h 57"/>
                <a:gd name="T30" fmla="*/ 37 w 53"/>
                <a:gd name="T31" fmla="*/ 0 h 57"/>
                <a:gd name="T32" fmla="*/ 36 w 53"/>
                <a:gd name="T33" fmla="*/ 0 h 57"/>
                <a:gd name="T34" fmla="*/ 36 w 53"/>
                <a:gd name="T35" fmla="*/ 1 h 57"/>
                <a:gd name="T36" fmla="*/ 37 w 53"/>
                <a:gd name="T37" fmla="*/ 2 h 57"/>
                <a:gd name="T38" fmla="*/ 37 w 53"/>
                <a:gd name="T39" fmla="*/ 2 h 57"/>
                <a:gd name="T40" fmla="*/ 44 w 53"/>
                <a:gd name="T41" fmla="*/ 8 h 57"/>
                <a:gd name="T42" fmla="*/ 50 w 53"/>
                <a:gd name="T43" fmla="*/ 22 h 57"/>
                <a:gd name="T44" fmla="*/ 51 w 53"/>
                <a:gd name="T45" fmla="*/ 35 h 57"/>
                <a:gd name="T46" fmla="*/ 50 w 53"/>
                <a:gd name="T47" fmla="*/ 43 h 57"/>
                <a:gd name="T48" fmla="*/ 47 w 53"/>
                <a:gd name="T49" fmla="*/ 46 h 57"/>
                <a:gd name="T50" fmla="*/ 12 w 53"/>
                <a:gd name="T51" fmla="*/ 55 h 57"/>
                <a:gd name="T52" fmla="*/ 12 w 53"/>
                <a:gd name="T53" fmla="*/ 56 h 57"/>
                <a:gd name="T54" fmla="*/ 13 w 53"/>
                <a:gd name="T55" fmla="*/ 56 h 57"/>
                <a:gd name="T56" fmla="*/ 13 w 53"/>
                <a:gd name="T57" fmla="*/ 53 h 57"/>
                <a:gd name="T58" fmla="*/ 10 w 53"/>
                <a:gd name="T59" fmla="*/ 31 h 57"/>
                <a:gd name="T60" fmla="*/ 2 w 53"/>
                <a:gd name="T61" fmla="*/ 9 h 57"/>
                <a:gd name="T62" fmla="*/ 1 w 53"/>
                <a:gd name="T63" fmla="*/ 10 h 57"/>
                <a:gd name="T64" fmla="*/ 2 w 53"/>
                <a:gd name="T65" fmla="*/ 11 h 57"/>
                <a:gd name="T66" fmla="*/ 37 w 53"/>
                <a:gd name="T67" fmla="*/ 2 h 57"/>
                <a:gd name="T68" fmla="*/ 36 w 53"/>
                <a:gd name="T6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57">
                  <a:moveTo>
                    <a:pt x="36" y="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39"/>
                    <a:pt x="11" y="47"/>
                    <a:pt x="11" y="53"/>
                  </a:cubicBezTo>
                  <a:cubicBezTo>
                    <a:pt x="11" y="54"/>
                    <a:pt x="11" y="55"/>
                    <a:pt x="11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0" y="48"/>
                    <a:pt x="51" y="46"/>
                    <a:pt x="52" y="44"/>
                  </a:cubicBezTo>
                  <a:cubicBezTo>
                    <a:pt x="53" y="41"/>
                    <a:pt x="53" y="38"/>
                    <a:pt x="53" y="35"/>
                  </a:cubicBezTo>
                  <a:cubicBezTo>
                    <a:pt x="53" y="31"/>
                    <a:pt x="53" y="26"/>
                    <a:pt x="51" y="22"/>
                  </a:cubicBezTo>
                  <a:cubicBezTo>
                    <a:pt x="50" y="16"/>
                    <a:pt x="48" y="10"/>
                    <a:pt x="45" y="6"/>
                  </a:cubicBezTo>
                  <a:cubicBezTo>
                    <a:pt x="43" y="3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2"/>
                    <a:pt x="41" y="4"/>
                    <a:pt x="44" y="8"/>
                  </a:cubicBezTo>
                  <a:cubicBezTo>
                    <a:pt x="46" y="11"/>
                    <a:pt x="48" y="16"/>
                    <a:pt x="50" y="22"/>
                  </a:cubicBezTo>
                  <a:cubicBezTo>
                    <a:pt x="51" y="27"/>
                    <a:pt x="51" y="31"/>
                    <a:pt x="51" y="35"/>
                  </a:cubicBezTo>
                  <a:cubicBezTo>
                    <a:pt x="51" y="38"/>
                    <a:pt x="51" y="41"/>
                    <a:pt x="50" y="43"/>
                  </a:cubicBezTo>
                  <a:cubicBezTo>
                    <a:pt x="49" y="45"/>
                    <a:pt x="48" y="46"/>
                    <a:pt x="47" y="4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5"/>
                    <a:pt x="13" y="54"/>
                    <a:pt x="13" y="53"/>
                  </a:cubicBezTo>
                  <a:cubicBezTo>
                    <a:pt x="13" y="47"/>
                    <a:pt x="12" y="39"/>
                    <a:pt x="10" y="31"/>
                  </a:cubicBezTo>
                  <a:cubicBezTo>
                    <a:pt x="8" y="23"/>
                    <a:pt x="5" y="15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6" y="1"/>
                    <a:pt x="3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303"/>
            <p:cNvSpPr>
              <a:spLocks/>
            </p:cNvSpPr>
            <p:nvPr/>
          </p:nvSpPr>
          <p:spPr bwMode="auto">
            <a:xfrm>
              <a:off x="3595538" y="4799051"/>
              <a:ext cx="268617" cy="624662"/>
            </a:xfrm>
            <a:custGeom>
              <a:avLst/>
              <a:gdLst>
                <a:gd name="T0" fmla="*/ 4 w 38"/>
                <a:gd name="T1" fmla="*/ 45 h 83"/>
                <a:gd name="T2" fmla="*/ 5 w 38"/>
                <a:gd name="T3" fmla="*/ 45 h 83"/>
                <a:gd name="T4" fmla="*/ 2 w 38"/>
                <a:gd name="T5" fmla="*/ 22 h 83"/>
                <a:gd name="T6" fmla="*/ 4 w 38"/>
                <a:gd name="T7" fmla="*/ 8 h 83"/>
                <a:gd name="T8" fmla="*/ 9 w 38"/>
                <a:gd name="T9" fmla="*/ 2 h 83"/>
                <a:gd name="T10" fmla="*/ 10 w 38"/>
                <a:gd name="T11" fmla="*/ 2 h 83"/>
                <a:gd name="T12" fmla="*/ 22 w 38"/>
                <a:gd name="T13" fmla="*/ 12 h 83"/>
                <a:gd name="T14" fmla="*/ 33 w 38"/>
                <a:gd name="T15" fmla="*/ 38 h 83"/>
                <a:gd name="T16" fmla="*/ 36 w 38"/>
                <a:gd name="T17" fmla="*/ 60 h 83"/>
                <a:gd name="T18" fmla="*/ 34 w 38"/>
                <a:gd name="T19" fmla="*/ 74 h 83"/>
                <a:gd name="T20" fmla="*/ 28 w 38"/>
                <a:gd name="T21" fmla="*/ 81 h 83"/>
                <a:gd name="T22" fmla="*/ 27 w 38"/>
                <a:gd name="T23" fmla="*/ 81 h 83"/>
                <a:gd name="T24" fmla="*/ 15 w 38"/>
                <a:gd name="T25" fmla="*/ 71 h 83"/>
                <a:gd name="T26" fmla="*/ 5 w 38"/>
                <a:gd name="T27" fmla="*/ 45 h 83"/>
                <a:gd name="T28" fmla="*/ 4 w 38"/>
                <a:gd name="T29" fmla="*/ 45 h 83"/>
                <a:gd name="T30" fmla="*/ 3 w 38"/>
                <a:gd name="T31" fmla="*/ 45 h 83"/>
                <a:gd name="T32" fmla="*/ 14 w 38"/>
                <a:gd name="T33" fmla="*/ 72 h 83"/>
                <a:gd name="T34" fmla="*/ 27 w 38"/>
                <a:gd name="T35" fmla="*/ 83 h 83"/>
                <a:gd name="T36" fmla="*/ 29 w 38"/>
                <a:gd name="T37" fmla="*/ 83 h 83"/>
                <a:gd name="T38" fmla="*/ 36 w 38"/>
                <a:gd name="T39" fmla="*/ 75 h 83"/>
                <a:gd name="T40" fmla="*/ 38 w 38"/>
                <a:gd name="T41" fmla="*/ 60 h 83"/>
                <a:gd name="T42" fmla="*/ 35 w 38"/>
                <a:gd name="T43" fmla="*/ 37 h 83"/>
                <a:gd name="T44" fmla="*/ 24 w 38"/>
                <a:gd name="T45" fmla="*/ 11 h 83"/>
                <a:gd name="T46" fmla="*/ 10 w 38"/>
                <a:gd name="T47" fmla="*/ 0 h 83"/>
                <a:gd name="T48" fmla="*/ 9 w 38"/>
                <a:gd name="T49" fmla="*/ 0 h 83"/>
                <a:gd name="T50" fmla="*/ 2 w 38"/>
                <a:gd name="T51" fmla="*/ 7 h 83"/>
                <a:gd name="T52" fmla="*/ 0 w 38"/>
                <a:gd name="T53" fmla="*/ 22 h 83"/>
                <a:gd name="T54" fmla="*/ 3 w 38"/>
                <a:gd name="T55" fmla="*/ 45 h 83"/>
                <a:gd name="T56" fmla="*/ 4 w 38"/>
                <a:gd name="T5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83">
                  <a:moveTo>
                    <a:pt x="4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3" y="37"/>
                    <a:pt x="2" y="29"/>
                    <a:pt x="2" y="22"/>
                  </a:cubicBezTo>
                  <a:cubicBezTo>
                    <a:pt x="2" y="16"/>
                    <a:pt x="3" y="11"/>
                    <a:pt x="4" y="8"/>
                  </a:cubicBezTo>
                  <a:cubicBezTo>
                    <a:pt x="5" y="4"/>
                    <a:pt x="7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4" y="2"/>
                    <a:pt x="18" y="5"/>
                    <a:pt x="22" y="12"/>
                  </a:cubicBezTo>
                  <a:cubicBezTo>
                    <a:pt x="27" y="18"/>
                    <a:pt x="30" y="27"/>
                    <a:pt x="33" y="38"/>
                  </a:cubicBezTo>
                  <a:cubicBezTo>
                    <a:pt x="35" y="46"/>
                    <a:pt x="36" y="54"/>
                    <a:pt x="36" y="60"/>
                  </a:cubicBezTo>
                  <a:cubicBezTo>
                    <a:pt x="36" y="66"/>
                    <a:pt x="35" y="71"/>
                    <a:pt x="34" y="74"/>
                  </a:cubicBezTo>
                  <a:cubicBezTo>
                    <a:pt x="33" y="78"/>
                    <a:pt x="31" y="80"/>
                    <a:pt x="28" y="81"/>
                  </a:cubicBezTo>
                  <a:cubicBezTo>
                    <a:pt x="28" y="81"/>
                    <a:pt x="28" y="81"/>
                    <a:pt x="27" y="81"/>
                  </a:cubicBezTo>
                  <a:cubicBezTo>
                    <a:pt x="24" y="81"/>
                    <a:pt x="19" y="77"/>
                    <a:pt x="15" y="71"/>
                  </a:cubicBezTo>
                  <a:cubicBezTo>
                    <a:pt x="11" y="64"/>
                    <a:pt x="7" y="55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56"/>
                    <a:pt x="9" y="65"/>
                    <a:pt x="14" y="72"/>
                  </a:cubicBezTo>
                  <a:cubicBezTo>
                    <a:pt x="18" y="78"/>
                    <a:pt x="23" y="83"/>
                    <a:pt x="27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32" y="82"/>
                    <a:pt x="34" y="79"/>
                    <a:pt x="36" y="75"/>
                  </a:cubicBezTo>
                  <a:cubicBezTo>
                    <a:pt x="37" y="71"/>
                    <a:pt x="38" y="66"/>
                    <a:pt x="38" y="60"/>
                  </a:cubicBezTo>
                  <a:cubicBezTo>
                    <a:pt x="38" y="53"/>
                    <a:pt x="37" y="46"/>
                    <a:pt x="35" y="37"/>
                  </a:cubicBezTo>
                  <a:cubicBezTo>
                    <a:pt x="32" y="27"/>
                    <a:pt x="28" y="17"/>
                    <a:pt x="24" y="11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1"/>
                    <a:pt x="3" y="3"/>
                    <a:pt x="2" y="7"/>
                  </a:cubicBezTo>
                  <a:cubicBezTo>
                    <a:pt x="1" y="11"/>
                    <a:pt x="0" y="16"/>
                    <a:pt x="0" y="22"/>
                  </a:cubicBezTo>
                  <a:cubicBezTo>
                    <a:pt x="0" y="29"/>
                    <a:pt x="1" y="37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304"/>
            <p:cNvSpPr>
              <a:spLocks/>
            </p:cNvSpPr>
            <p:nvPr/>
          </p:nvSpPr>
          <p:spPr bwMode="auto">
            <a:xfrm>
              <a:off x="4457940" y="4663378"/>
              <a:ext cx="127240" cy="226122"/>
            </a:xfrm>
            <a:custGeom>
              <a:avLst/>
              <a:gdLst>
                <a:gd name="T0" fmla="*/ 0 w 18"/>
                <a:gd name="T1" fmla="*/ 1 h 30"/>
                <a:gd name="T2" fmla="*/ 1 w 18"/>
                <a:gd name="T3" fmla="*/ 1 h 30"/>
                <a:gd name="T4" fmla="*/ 10 w 18"/>
                <a:gd name="T5" fmla="*/ 9 h 30"/>
                <a:gd name="T6" fmla="*/ 17 w 18"/>
                <a:gd name="T7" fmla="*/ 30 h 30"/>
                <a:gd name="T8" fmla="*/ 18 w 18"/>
                <a:gd name="T9" fmla="*/ 30 h 30"/>
                <a:gd name="T10" fmla="*/ 11 w 18"/>
                <a:gd name="T11" fmla="*/ 9 h 30"/>
                <a:gd name="T12" fmla="*/ 1 w 18"/>
                <a:gd name="T13" fmla="*/ 0 h 30"/>
                <a:gd name="T14" fmla="*/ 0 w 18"/>
                <a:gd name="T15" fmla="*/ 0 h 30"/>
                <a:gd name="T16" fmla="*/ 0 w 18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305"/>
            <p:cNvSpPr>
              <a:spLocks/>
            </p:cNvSpPr>
            <p:nvPr/>
          </p:nvSpPr>
          <p:spPr bwMode="auto">
            <a:xfrm>
              <a:off x="4633248" y="4609674"/>
              <a:ext cx="135722" cy="234602"/>
            </a:xfrm>
            <a:custGeom>
              <a:avLst/>
              <a:gdLst>
                <a:gd name="T0" fmla="*/ 1 w 19"/>
                <a:gd name="T1" fmla="*/ 2 h 31"/>
                <a:gd name="T2" fmla="*/ 2 w 19"/>
                <a:gd name="T3" fmla="*/ 2 h 31"/>
                <a:gd name="T4" fmla="*/ 6 w 19"/>
                <a:gd name="T5" fmla="*/ 4 h 31"/>
                <a:gd name="T6" fmla="*/ 17 w 19"/>
                <a:gd name="T7" fmla="*/ 31 h 31"/>
                <a:gd name="T8" fmla="*/ 19 w 19"/>
                <a:gd name="T9" fmla="*/ 31 h 31"/>
                <a:gd name="T10" fmla="*/ 12 w 19"/>
                <a:gd name="T11" fmla="*/ 9 h 31"/>
                <a:gd name="T12" fmla="*/ 7 w 19"/>
                <a:gd name="T13" fmla="*/ 3 h 31"/>
                <a:gd name="T14" fmla="*/ 2 w 19"/>
                <a:gd name="T15" fmla="*/ 0 h 31"/>
                <a:gd name="T16" fmla="*/ 0 w 19"/>
                <a:gd name="T17" fmla="*/ 0 h 31"/>
                <a:gd name="T18" fmla="*/ 1 w 19"/>
                <a:gd name="T1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1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3"/>
                    <a:pt x="6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23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306"/>
            <p:cNvSpPr>
              <a:spLocks/>
            </p:cNvSpPr>
            <p:nvPr/>
          </p:nvSpPr>
          <p:spPr bwMode="auto">
            <a:xfrm>
              <a:off x="4817038" y="4564450"/>
              <a:ext cx="127240" cy="234602"/>
            </a:xfrm>
            <a:custGeom>
              <a:avLst/>
              <a:gdLst>
                <a:gd name="T0" fmla="*/ 0 w 18"/>
                <a:gd name="T1" fmla="*/ 2 h 31"/>
                <a:gd name="T2" fmla="*/ 1 w 18"/>
                <a:gd name="T3" fmla="*/ 1 h 31"/>
                <a:gd name="T4" fmla="*/ 10 w 18"/>
                <a:gd name="T5" fmla="*/ 10 h 31"/>
                <a:gd name="T6" fmla="*/ 17 w 18"/>
                <a:gd name="T7" fmla="*/ 31 h 31"/>
                <a:gd name="T8" fmla="*/ 18 w 18"/>
                <a:gd name="T9" fmla="*/ 31 h 31"/>
                <a:gd name="T10" fmla="*/ 11 w 18"/>
                <a:gd name="T11" fmla="*/ 9 h 31"/>
                <a:gd name="T12" fmla="*/ 1 w 18"/>
                <a:gd name="T13" fmla="*/ 0 h 31"/>
                <a:gd name="T14" fmla="*/ 0 w 18"/>
                <a:gd name="T15" fmla="*/ 1 h 31"/>
                <a:gd name="T16" fmla="*/ 0 w 18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307"/>
            <p:cNvSpPr>
              <a:spLocks/>
            </p:cNvSpPr>
            <p:nvPr/>
          </p:nvSpPr>
          <p:spPr bwMode="auto">
            <a:xfrm>
              <a:off x="4995174" y="4519225"/>
              <a:ext cx="132895" cy="234602"/>
            </a:xfrm>
            <a:custGeom>
              <a:avLst/>
              <a:gdLst>
                <a:gd name="T0" fmla="*/ 0 w 19"/>
                <a:gd name="T1" fmla="*/ 1 h 31"/>
                <a:gd name="T2" fmla="*/ 1 w 19"/>
                <a:gd name="T3" fmla="*/ 1 h 31"/>
                <a:gd name="T4" fmla="*/ 10 w 19"/>
                <a:gd name="T5" fmla="*/ 10 h 31"/>
                <a:gd name="T6" fmla="*/ 18 w 19"/>
                <a:gd name="T7" fmla="*/ 31 h 31"/>
                <a:gd name="T8" fmla="*/ 19 w 19"/>
                <a:gd name="T9" fmla="*/ 30 h 31"/>
                <a:gd name="T10" fmla="*/ 11 w 19"/>
                <a:gd name="T11" fmla="*/ 9 h 31"/>
                <a:gd name="T12" fmla="*/ 1 w 19"/>
                <a:gd name="T13" fmla="*/ 0 h 31"/>
                <a:gd name="T14" fmla="*/ 0 w 19"/>
                <a:gd name="T15" fmla="*/ 0 h 31"/>
                <a:gd name="T16" fmla="*/ 0 w 19"/>
                <a:gd name="T1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308"/>
            <p:cNvSpPr>
              <a:spLocks/>
            </p:cNvSpPr>
            <p:nvPr/>
          </p:nvSpPr>
          <p:spPr bwMode="auto">
            <a:xfrm>
              <a:off x="5178964" y="4474001"/>
              <a:ext cx="127240" cy="226122"/>
            </a:xfrm>
            <a:custGeom>
              <a:avLst/>
              <a:gdLst>
                <a:gd name="T0" fmla="*/ 0 w 18"/>
                <a:gd name="T1" fmla="*/ 1 h 30"/>
                <a:gd name="T2" fmla="*/ 1 w 18"/>
                <a:gd name="T3" fmla="*/ 1 h 30"/>
                <a:gd name="T4" fmla="*/ 9 w 18"/>
                <a:gd name="T5" fmla="*/ 9 h 30"/>
                <a:gd name="T6" fmla="*/ 17 w 18"/>
                <a:gd name="T7" fmla="*/ 30 h 30"/>
                <a:gd name="T8" fmla="*/ 18 w 18"/>
                <a:gd name="T9" fmla="*/ 30 h 30"/>
                <a:gd name="T10" fmla="*/ 10 w 18"/>
                <a:gd name="T11" fmla="*/ 9 h 30"/>
                <a:gd name="T12" fmla="*/ 1 w 18"/>
                <a:gd name="T13" fmla="*/ 0 h 30"/>
                <a:gd name="T14" fmla="*/ 0 w 18"/>
                <a:gd name="T15" fmla="*/ 0 h 30"/>
                <a:gd name="T16" fmla="*/ 0 w 18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7" y="4"/>
                    <a:pt x="9" y="9"/>
                  </a:cubicBezTo>
                  <a:cubicBezTo>
                    <a:pt x="12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5"/>
                    <a:pt x="10" y="9"/>
                  </a:cubicBezTo>
                  <a:cubicBezTo>
                    <a:pt x="7" y="3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309"/>
            <p:cNvSpPr>
              <a:spLocks/>
            </p:cNvSpPr>
            <p:nvPr/>
          </p:nvSpPr>
          <p:spPr bwMode="auto">
            <a:xfrm>
              <a:off x="5354272" y="4428777"/>
              <a:ext cx="127240" cy="226122"/>
            </a:xfrm>
            <a:custGeom>
              <a:avLst/>
              <a:gdLst>
                <a:gd name="T0" fmla="*/ 0 w 18"/>
                <a:gd name="T1" fmla="*/ 1 h 30"/>
                <a:gd name="T2" fmla="*/ 1 w 18"/>
                <a:gd name="T3" fmla="*/ 1 h 30"/>
                <a:gd name="T4" fmla="*/ 10 w 18"/>
                <a:gd name="T5" fmla="*/ 9 h 30"/>
                <a:gd name="T6" fmla="*/ 17 w 18"/>
                <a:gd name="T7" fmla="*/ 30 h 30"/>
                <a:gd name="T8" fmla="*/ 18 w 18"/>
                <a:gd name="T9" fmla="*/ 30 h 30"/>
                <a:gd name="T10" fmla="*/ 11 w 18"/>
                <a:gd name="T11" fmla="*/ 9 h 30"/>
                <a:gd name="T12" fmla="*/ 1 w 18"/>
                <a:gd name="T13" fmla="*/ 0 h 30"/>
                <a:gd name="T14" fmla="*/ 0 w 18"/>
                <a:gd name="T15" fmla="*/ 0 h 30"/>
                <a:gd name="T16" fmla="*/ 0 w 18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310"/>
            <p:cNvSpPr>
              <a:spLocks/>
            </p:cNvSpPr>
            <p:nvPr/>
          </p:nvSpPr>
          <p:spPr bwMode="auto">
            <a:xfrm>
              <a:off x="5532408" y="4375073"/>
              <a:ext cx="132895" cy="234602"/>
            </a:xfrm>
            <a:custGeom>
              <a:avLst/>
              <a:gdLst>
                <a:gd name="T0" fmla="*/ 0 w 19"/>
                <a:gd name="T1" fmla="*/ 2 h 31"/>
                <a:gd name="T2" fmla="*/ 1 w 19"/>
                <a:gd name="T3" fmla="*/ 2 h 31"/>
                <a:gd name="T4" fmla="*/ 5 w 19"/>
                <a:gd name="T5" fmla="*/ 4 h 31"/>
                <a:gd name="T6" fmla="*/ 17 w 19"/>
                <a:gd name="T7" fmla="*/ 31 h 31"/>
                <a:gd name="T8" fmla="*/ 19 w 19"/>
                <a:gd name="T9" fmla="*/ 31 h 31"/>
                <a:gd name="T10" fmla="*/ 12 w 19"/>
                <a:gd name="T11" fmla="*/ 9 h 31"/>
                <a:gd name="T12" fmla="*/ 7 w 19"/>
                <a:gd name="T13" fmla="*/ 3 h 31"/>
                <a:gd name="T14" fmla="*/ 1 w 19"/>
                <a:gd name="T15" fmla="*/ 0 h 31"/>
                <a:gd name="T16" fmla="*/ 0 w 19"/>
                <a:gd name="T17" fmla="*/ 0 h 31"/>
                <a:gd name="T18" fmla="*/ 0 w 19"/>
                <a:gd name="T1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1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2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311"/>
            <p:cNvSpPr>
              <a:spLocks/>
            </p:cNvSpPr>
            <p:nvPr/>
          </p:nvSpPr>
          <p:spPr bwMode="auto">
            <a:xfrm>
              <a:off x="5716198" y="4329848"/>
              <a:ext cx="127240" cy="234602"/>
            </a:xfrm>
            <a:custGeom>
              <a:avLst/>
              <a:gdLst>
                <a:gd name="T0" fmla="*/ 0 w 18"/>
                <a:gd name="T1" fmla="*/ 1 h 31"/>
                <a:gd name="T2" fmla="*/ 1 w 18"/>
                <a:gd name="T3" fmla="*/ 1 h 31"/>
                <a:gd name="T4" fmla="*/ 10 w 18"/>
                <a:gd name="T5" fmla="*/ 10 h 31"/>
                <a:gd name="T6" fmla="*/ 17 w 18"/>
                <a:gd name="T7" fmla="*/ 31 h 31"/>
                <a:gd name="T8" fmla="*/ 18 w 18"/>
                <a:gd name="T9" fmla="*/ 30 h 31"/>
                <a:gd name="T10" fmla="*/ 11 w 18"/>
                <a:gd name="T11" fmla="*/ 9 h 31"/>
                <a:gd name="T12" fmla="*/ 1 w 18"/>
                <a:gd name="T13" fmla="*/ 0 h 31"/>
                <a:gd name="T14" fmla="*/ 0 w 18"/>
                <a:gd name="T15" fmla="*/ 0 h 31"/>
                <a:gd name="T16" fmla="*/ 0 w 18"/>
                <a:gd name="T1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312"/>
            <p:cNvSpPr>
              <a:spLocks/>
            </p:cNvSpPr>
            <p:nvPr/>
          </p:nvSpPr>
          <p:spPr bwMode="auto">
            <a:xfrm>
              <a:off x="5891506" y="4284624"/>
              <a:ext cx="135722" cy="226122"/>
            </a:xfrm>
            <a:custGeom>
              <a:avLst/>
              <a:gdLst>
                <a:gd name="T0" fmla="*/ 0 w 19"/>
                <a:gd name="T1" fmla="*/ 1 h 30"/>
                <a:gd name="T2" fmla="*/ 1 w 19"/>
                <a:gd name="T3" fmla="*/ 1 h 30"/>
                <a:gd name="T4" fmla="*/ 10 w 19"/>
                <a:gd name="T5" fmla="*/ 10 h 30"/>
                <a:gd name="T6" fmla="*/ 18 w 19"/>
                <a:gd name="T7" fmla="*/ 30 h 30"/>
                <a:gd name="T8" fmla="*/ 19 w 19"/>
                <a:gd name="T9" fmla="*/ 30 h 30"/>
                <a:gd name="T10" fmla="*/ 11 w 19"/>
                <a:gd name="T11" fmla="*/ 9 h 30"/>
                <a:gd name="T12" fmla="*/ 1 w 19"/>
                <a:gd name="T13" fmla="*/ 0 h 30"/>
                <a:gd name="T14" fmla="*/ 0 w 19"/>
                <a:gd name="T15" fmla="*/ 0 h 30"/>
                <a:gd name="T16" fmla="*/ 0 w 19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313"/>
            <p:cNvSpPr>
              <a:spLocks/>
            </p:cNvSpPr>
            <p:nvPr/>
          </p:nvSpPr>
          <p:spPr bwMode="auto">
            <a:xfrm>
              <a:off x="6069642" y="4239399"/>
              <a:ext cx="127240" cy="226122"/>
            </a:xfrm>
            <a:custGeom>
              <a:avLst/>
              <a:gdLst>
                <a:gd name="T0" fmla="*/ 1 w 18"/>
                <a:gd name="T1" fmla="*/ 1 h 30"/>
                <a:gd name="T2" fmla="*/ 2 w 18"/>
                <a:gd name="T3" fmla="*/ 1 h 30"/>
                <a:gd name="T4" fmla="*/ 10 w 18"/>
                <a:gd name="T5" fmla="*/ 9 h 30"/>
                <a:gd name="T6" fmla="*/ 17 w 18"/>
                <a:gd name="T7" fmla="*/ 30 h 30"/>
                <a:gd name="T8" fmla="*/ 18 w 18"/>
                <a:gd name="T9" fmla="*/ 30 h 30"/>
                <a:gd name="T10" fmla="*/ 11 w 18"/>
                <a:gd name="T11" fmla="*/ 9 h 30"/>
                <a:gd name="T12" fmla="*/ 2 w 18"/>
                <a:gd name="T13" fmla="*/ 0 h 30"/>
                <a:gd name="T14" fmla="*/ 0 w 18"/>
                <a:gd name="T15" fmla="*/ 0 h 30"/>
                <a:gd name="T16" fmla="*/ 1 w 18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6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3"/>
                    <a:pt x="5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314"/>
            <p:cNvSpPr>
              <a:spLocks/>
            </p:cNvSpPr>
            <p:nvPr/>
          </p:nvSpPr>
          <p:spPr bwMode="auto">
            <a:xfrm>
              <a:off x="6253432" y="4188522"/>
              <a:ext cx="127240" cy="231775"/>
            </a:xfrm>
            <a:custGeom>
              <a:avLst/>
              <a:gdLst>
                <a:gd name="T0" fmla="*/ 0 w 18"/>
                <a:gd name="T1" fmla="*/ 2 h 31"/>
                <a:gd name="T2" fmla="*/ 1 w 18"/>
                <a:gd name="T3" fmla="*/ 1 h 31"/>
                <a:gd name="T4" fmla="*/ 10 w 18"/>
                <a:gd name="T5" fmla="*/ 10 h 31"/>
                <a:gd name="T6" fmla="*/ 17 w 18"/>
                <a:gd name="T7" fmla="*/ 31 h 31"/>
                <a:gd name="T8" fmla="*/ 18 w 18"/>
                <a:gd name="T9" fmla="*/ 31 h 31"/>
                <a:gd name="T10" fmla="*/ 11 w 18"/>
                <a:gd name="T11" fmla="*/ 10 h 31"/>
                <a:gd name="T12" fmla="*/ 1 w 18"/>
                <a:gd name="T13" fmla="*/ 0 h 31"/>
                <a:gd name="T14" fmla="*/ 0 w 18"/>
                <a:gd name="T15" fmla="*/ 1 h 31"/>
                <a:gd name="T16" fmla="*/ 0 w 18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3"/>
                    <a:pt x="14" y="15"/>
                    <a:pt x="11" y="10"/>
                  </a:cubicBezTo>
                  <a:cubicBezTo>
                    <a:pt x="8" y="4"/>
                    <a:pt x="4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315"/>
            <p:cNvSpPr>
              <a:spLocks/>
            </p:cNvSpPr>
            <p:nvPr/>
          </p:nvSpPr>
          <p:spPr bwMode="auto">
            <a:xfrm>
              <a:off x="6414602" y="4143298"/>
              <a:ext cx="127240" cy="226122"/>
            </a:xfrm>
            <a:custGeom>
              <a:avLst/>
              <a:gdLst>
                <a:gd name="T0" fmla="*/ 0 w 18"/>
                <a:gd name="T1" fmla="*/ 2 h 30"/>
                <a:gd name="T2" fmla="*/ 1 w 18"/>
                <a:gd name="T3" fmla="*/ 2 h 30"/>
                <a:gd name="T4" fmla="*/ 5 w 18"/>
                <a:gd name="T5" fmla="*/ 4 h 30"/>
                <a:gd name="T6" fmla="*/ 16 w 18"/>
                <a:gd name="T7" fmla="*/ 30 h 30"/>
                <a:gd name="T8" fmla="*/ 18 w 18"/>
                <a:gd name="T9" fmla="*/ 30 h 30"/>
                <a:gd name="T10" fmla="*/ 11 w 18"/>
                <a:gd name="T11" fmla="*/ 9 h 30"/>
                <a:gd name="T12" fmla="*/ 6 w 18"/>
                <a:gd name="T13" fmla="*/ 3 h 30"/>
                <a:gd name="T14" fmla="*/ 1 w 18"/>
                <a:gd name="T15" fmla="*/ 0 h 30"/>
                <a:gd name="T16" fmla="*/ 0 w 18"/>
                <a:gd name="T17" fmla="*/ 0 h 30"/>
                <a:gd name="T18" fmla="*/ 0 w 18"/>
                <a:gd name="T1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3"/>
                    <a:pt x="5" y="4"/>
                  </a:cubicBezTo>
                  <a:cubicBezTo>
                    <a:pt x="9" y="8"/>
                    <a:pt x="13" y="18"/>
                    <a:pt x="16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4"/>
                    <a:pt x="11" y="9"/>
                  </a:cubicBezTo>
                  <a:cubicBezTo>
                    <a:pt x="9" y="6"/>
                    <a:pt x="8" y="4"/>
                    <a:pt x="6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316"/>
            <p:cNvSpPr>
              <a:spLocks/>
            </p:cNvSpPr>
            <p:nvPr/>
          </p:nvSpPr>
          <p:spPr bwMode="auto">
            <a:xfrm>
              <a:off x="3652089" y="4767960"/>
              <a:ext cx="316685" cy="655754"/>
            </a:xfrm>
            <a:custGeom>
              <a:avLst/>
              <a:gdLst>
                <a:gd name="T0" fmla="*/ 36 w 45"/>
                <a:gd name="T1" fmla="*/ 82 h 87"/>
                <a:gd name="T2" fmla="*/ 36 w 45"/>
                <a:gd name="T3" fmla="*/ 83 h 87"/>
                <a:gd name="T4" fmla="*/ 43 w 45"/>
                <a:gd name="T5" fmla="*/ 75 h 87"/>
                <a:gd name="T6" fmla="*/ 45 w 45"/>
                <a:gd name="T7" fmla="*/ 61 h 87"/>
                <a:gd name="T8" fmla="*/ 42 w 45"/>
                <a:gd name="T9" fmla="*/ 38 h 87"/>
                <a:gd name="T10" fmla="*/ 31 w 45"/>
                <a:gd name="T11" fmla="*/ 11 h 87"/>
                <a:gd name="T12" fmla="*/ 17 w 45"/>
                <a:gd name="T13" fmla="*/ 0 h 87"/>
                <a:gd name="T14" fmla="*/ 16 w 45"/>
                <a:gd name="T15" fmla="*/ 0 h 87"/>
                <a:gd name="T16" fmla="*/ 1 w 45"/>
                <a:gd name="T17" fmla="*/ 4 h 87"/>
                <a:gd name="T18" fmla="*/ 0 w 45"/>
                <a:gd name="T19" fmla="*/ 5 h 87"/>
                <a:gd name="T20" fmla="*/ 1 w 45"/>
                <a:gd name="T21" fmla="*/ 6 h 87"/>
                <a:gd name="T22" fmla="*/ 2 w 45"/>
                <a:gd name="T23" fmla="*/ 6 h 87"/>
                <a:gd name="T24" fmla="*/ 14 w 45"/>
                <a:gd name="T25" fmla="*/ 16 h 87"/>
                <a:gd name="T26" fmla="*/ 25 w 45"/>
                <a:gd name="T27" fmla="*/ 42 h 87"/>
                <a:gd name="T28" fmla="*/ 28 w 45"/>
                <a:gd name="T29" fmla="*/ 64 h 87"/>
                <a:gd name="T30" fmla="*/ 26 w 45"/>
                <a:gd name="T31" fmla="*/ 78 h 87"/>
                <a:gd name="T32" fmla="*/ 20 w 45"/>
                <a:gd name="T33" fmla="*/ 85 h 87"/>
                <a:gd name="T34" fmla="*/ 20 w 45"/>
                <a:gd name="T35" fmla="*/ 86 h 87"/>
                <a:gd name="T36" fmla="*/ 21 w 45"/>
                <a:gd name="T37" fmla="*/ 87 h 87"/>
                <a:gd name="T38" fmla="*/ 36 w 45"/>
                <a:gd name="T39" fmla="*/ 83 h 87"/>
                <a:gd name="T40" fmla="*/ 36 w 45"/>
                <a:gd name="T41" fmla="*/ 82 h 87"/>
                <a:gd name="T42" fmla="*/ 36 w 45"/>
                <a:gd name="T43" fmla="*/ 81 h 87"/>
                <a:gd name="T44" fmla="*/ 20 w 45"/>
                <a:gd name="T45" fmla="*/ 85 h 87"/>
                <a:gd name="T46" fmla="*/ 20 w 45"/>
                <a:gd name="T47" fmla="*/ 85 h 87"/>
                <a:gd name="T48" fmla="*/ 20 w 45"/>
                <a:gd name="T49" fmla="*/ 86 h 87"/>
                <a:gd name="T50" fmla="*/ 20 w 45"/>
                <a:gd name="T51" fmla="*/ 87 h 87"/>
                <a:gd name="T52" fmla="*/ 21 w 45"/>
                <a:gd name="T53" fmla="*/ 87 h 87"/>
                <a:gd name="T54" fmla="*/ 28 w 45"/>
                <a:gd name="T55" fmla="*/ 79 h 87"/>
                <a:gd name="T56" fmla="*/ 30 w 45"/>
                <a:gd name="T57" fmla="*/ 64 h 87"/>
                <a:gd name="T58" fmla="*/ 27 w 45"/>
                <a:gd name="T59" fmla="*/ 41 h 87"/>
                <a:gd name="T60" fmla="*/ 16 w 45"/>
                <a:gd name="T61" fmla="*/ 15 h 87"/>
                <a:gd name="T62" fmla="*/ 2 w 45"/>
                <a:gd name="T63" fmla="*/ 4 h 87"/>
                <a:gd name="T64" fmla="*/ 1 w 45"/>
                <a:gd name="T65" fmla="*/ 4 h 87"/>
                <a:gd name="T66" fmla="*/ 0 w 45"/>
                <a:gd name="T67" fmla="*/ 4 h 87"/>
                <a:gd name="T68" fmla="*/ 0 w 45"/>
                <a:gd name="T69" fmla="*/ 5 h 87"/>
                <a:gd name="T70" fmla="*/ 0 w 45"/>
                <a:gd name="T71" fmla="*/ 6 h 87"/>
                <a:gd name="T72" fmla="*/ 1 w 45"/>
                <a:gd name="T73" fmla="*/ 6 h 87"/>
                <a:gd name="T74" fmla="*/ 16 w 45"/>
                <a:gd name="T75" fmla="*/ 2 h 87"/>
                <a:gd name="T76" fmla="*/ 17 w 45"/>
                <a:gd name="T77" fmla="*/ 2 h 87"/>
                <a:gd name="T78" fmla="*/ 30 w 45"/>
                <a:gd name="T79" fmla="*/ 12 h 87"/>
                <a:gd name="T80" fmla="*/ 40 w 45"/>
                <a:gd name="T81" fmla="*/ 38 h 87"/>
                <a:gd name="T82" fmla="*/ 43 w 45"/>
                <a:gd name="T83" fmla="*/ 61 h 87"/>
                <a:gd name="T84" fmla="*/ 41 w 45"/>
                <a:gd name="T85" fmla="*/ 75 h 87"/>
                <a:gd name="T86" fmla="*/ 36 w 45"/>
                <a:gd name="T87" fmla="*/ 81 h 87"/>
                <a:gd name="T88" fmla="*/ 36 w 45"/>
                <a:gd name="T8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87">
                  <a:moveTo>
                    <a:pt x="36" y="82"/>
                  </a:moveTo>
                  <a:cubicBezTo>
                    <a:pt x="36" y="83"/>
                    <a:pt x="36" y="83"/>
                    <a:pt x="36" y="83"/>
                  </a:cubicBezTo>
                  <a:cubicBezTo>
                    <a:pt x="39" y="82"/>
                    <a:pt x="41" y="79"/>
                    <a:pt x="43" y="75"/>
                  </a:cubicBezTo>
                  <a:cubicBezTo>
                    <a:pt x="44" y="72"/>
                    <a:pt x="45" y="66"/>
                    <a:pt x="45" y="61"/>
                  </a:cubicBezTo>
                  <a:cubicBezTo>
                    <a:pt x="45" y="54"/>
                    <a:pt x="44" y="46"/>
                    <a:pt x="42" y="38"/>
                  </a:cubicBezTo>
                  <a:cubicBezTo>
                    <a:pt x="39" y="27"/>
                    <a:pt x="36" y="18"/>
                    <a:pt x="31" y="11"/>
                  </a:cubicBezTo>
                  <a:cubicBezTo>
                    <a:pt x="27" y="4"/>
                    <a:pt x="22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6"/>
                    <a:pt x="10" y="9"/>
                    <a:pt x="14" y="16"/>
                  </a:cubicBezTo>
                  <a:cubicBezTo>
                    <a:pt x="19" y="22"/>
                    <a:pt x="22" y="31"/>
                    <a:pt x="25" y="42"/>
                  </a:cubicBezTo>
                  <a:cubicBezTo>
                    <a:pt x="27" y="50"/>
                    <a:pt x="28" y="58"/>
                    <a:pt x="28" y="64"/>
                  </a:cubicBezTo>
                  <a:cubicBezTo>
                    <a:pt x="28" y="70"/>
                    <a:pt x="27" y="75"/>
                    <a:pt x="26" y="78"/>
                  </a:cubicBezTo>
                  <a:cubicBezTo>
                    <a:pt x="25" y="82"/>
                    <a:pt x="23" y="84"/>
                    <a:pt x="20" y="85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7"/>
                    <a:pt x="21" y="87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4" y="86"/>
                    <a:pt x="26" y="83"/>
                    <a:pt x="28" y="79"/>
                  </a:cubicBezTo>
                  <a:cubicBezTo>
                    <a:pt x="29" y="75"/>
                    <a:pt x="30" y="70"/>
                    <a:pt x="30" y="64"/>
                  </a:cubicBezTo>
                  <a:cubicBezTo>
                    <a:pt x="30" y="57"/>
                    <a:pt x="29" y="50"/>
                    <a:pt x="27" y="41"/>
                  </a:cubicBezTo>
                  <a:cubicBezTo>
                    <a:pt x="24" y="31"/>
                    <a:pt x="20" y="21"/>
                    <a:pt x="16" y="15"/>
                  </a:cubicBezTo>
                  <a:cubicBezTo>
                    <a:pt x="12" y="8"/>
                    <a:pt x="7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1" y="2"/>
                    <a:pt x="25" y="6"/>
                    <a:pt x="30" y="12"/>
                  </a:cubicBezTo>
                  <a:cubicBezTo>
                    <a:pt x="34" y="18"/>
                    <a:pt x="38" y="28"/>
                    <a:pt x="40" y="38"/>
                  </a:cubicBezTo>
                  <a:cubicBezTo>
                    <a:pt x="42" y="46"/>
                    <a:pt x="43" y="54"/>
                    <a:pt x="43" y="61"/>
                  </a:cubicBezTo>
                  <a:cubicBezTo>
                    <a:pt x="43" y="66"/>
                    <a:pt x="42" y="71"/>
                    <a:pt x="41" y="75"/>
                  </a:cubicBezTo>
                  <a:cubicBezTo>
                    <a:pt x="40" y="78"/>
                    <a:pt x="38" y="80"/>
                    <a:pt x="36" y="81"/>
                  </a:cubicBezTo>
                  <a:cubicBezTo>
                    <a:pt x="36" y="82"/>
                    <a:pt x="36" y="82"/>
                    <a:pt x="36" y="8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317"/>
            <p:cNvSpPr>
              <a:spLocks/>
            </p:cNvSpPr>
            <p:nvPr/>
          </p:nvSpPr>
          <p:spPr bwMode="auto">
            <a:xfrm>
              <a:off x="4768970" y="4623807"/>
              <a:ext cx="104619" cy="107408"/>
            </a:xfrm>
            <a:custGeom>
              <a:avLst/>
              <a:gdLst>
                <a:gd name="T0" fmla="*/ 2 w 15"/>
                <a:gd name="T1" fmla="*/ 11 h 14"/>
                <a:gd name="T2" fmla="*/ 4 w 15"/>
                <a:gd name="T3" fmla="*/ 2 h 14"/>
                <a:gd name="T4" fmla="*/ 13 w 15"/>
                <a:gd name="T5" fmla="*/ 3 h 14"/>
                <a:gd name="T6" fmla="*/ 11 w 15"/>
                <a:gd name="T7" fmla="*/ 12 h 14"/>
                <a:gd name="T8" fmla="*/ 2 w 15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2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0"/>
                    <a:pt x="13" y="3"/>
                  </a:cubicBezTo>
                  <a:cubicBezTo>
                    <a:pt x="15" y="6"/>
                    <a:pt x="14" y="10"/>
                    <a:pt x="11" y="12"/>
                  </a:cubicBezTo>
                  <a:cubicBezTo>
                    <a:pt x="8" y="14"/>
                    <a:pt x="4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318"/>
            <p:cNvSpPr>
              <a:spLocks/>
            </p:cNvSpPr>
            <p:nvPr/>
          </p:nvSpPr>
          <p:spPr bwMode="auto">
            <a:xfrm>
              <a:off x="4873589" y="4572929"/>
              <a:ext cx="155515" cy="163938"/>
            </a:xfrm>
            <a:custGeom>
              <a:avLst/>
              <a:gdLst>
                <a:gd name="T0" fmla="*/ 3 w 22"/>
                <a:gd name="T1" fmla="*/ 17 h 22"/>
                <a:gd name="T2" fmla="*/ 5 w 22"/>
                <a:gd name="T3" fmla="*/ 3 h 22"/>
                <a:gd name="T4" fmla="*/ 19 w 22"/>
                <a:gd name="T5" fmla="*/ 5 h 22"/>
                <a:gd name="T6" fmla="*/ 17 w 22"/>
                <a:gd name="T7" fmla="*/ 19 h 22"/>
                <a:gd name="T8" fmla="*/ 3 w 22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3" y="17"/>
                  </a:move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6" y="1"/>
                    <a:pt x="19" y="5"/>
                  </a:cubicBezTo>
                  <a:cubicBezTo>
                    <a:pt x="22" y="10"/>
                    <a:pt x="21" y="16"/>
                    <a:pt x="17" y="19"/>
                  </a:cubicBezTo>
                  <a:cubicBezTo>
                    <a:pt x="12" y="22"/>
                    <a:pt x="6" y="21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Forme libre 10"/>
          <p:cNvSpPr/>
          <p:nvPr/>
        </p:nvSpPr>
        <p:spPr>
          <a:xfrm>
            <a:off x="2470203" y="3406254"/>
            <a:ext cx="68672" cy="337746"/>
          </a:xfrm>
          <a:custGeom>
            <a:avLst/>
            <a:gdLst>
              <a:gd name="connsiteX0" fmla="*/ 44388 w 81389"/>
              <a:gd name="connsiteY0" fmla="*/ 0 h 400292"/>
              <a:gd name="connsiteX1" fmla="*/ 79899 w 81389"/>
              <a:gd name="connsiteY1" fmla="*/ 337351 h 400292"/>
              <a:gd name="connsiteX2" fmla="*/ 0 w 81389"/>
              <a:gd name="connsiteY2" fmla="*/ 399495 h 40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89" h="400292">
                <a:moveTo>
                  <a:pt x="44388" y="0"/>
                </a:moveTo>
                <a:cubicBezTo>
                  <a:pt x="65842" y="135384"/>
                  <a:pt x="87297" y="270769"/>
                  <a:pt x="79899" y="337351"/>
                </a:cubicBezTo>
                <a:cubicBezTo>
                  <a:pt x="72501" y="403934"/>
                  <a:pt x="36250" y="401714"/>
                  <a:pt x="0" y="399495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783070" y="8552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Cartdrige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130122" y="417425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4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2"/>
          <p:cNvSpPr txBox="1">
            <a:spLocks noChangeArrowheads="1"/>
          </p:cNvSpPr>
          <p:nvPr/>
        </p:nvSpPr>
        <p:spPr bwMode="auto">
          <a:xfrm>
            <a:off x="342900" y="1595438"/>
            <a:ext cx="9566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dirty="0">
                <a:solidFill>
                  <a:srgbClr val="0000CC"/>
                </a:solidFill>
              </a:rPr>
              <a:t>MIC = </a:t>
            </a:r>
            <a:r>
              <a:rPr lang="fr-FR" altLang="fr-FR" sz="2400" dirty="0" smtClean="0">
                <a:solidFill>
                  <a:srgbClr val="0000CC"/>
                </a:solidFill>
              </a:rPr>
              <a:t>Minimum </a:t>
            </a:r>
            <a:r>
              <a:rPr lang="fr-FR" altLang="fr-FR" sz="2400" dirty="0" err="1" smtClean="0">
                <a:solidFill>
                  <a:srgbClr val="0000CC"/>
                </a:solidFill>
              </a:rPr>
              <a:t>Inhibitory</a:t>
            </a:r>
            <a:r>
              <a:rPr lang="fr-FR" altLang="fr-FR" sz="2400" dirty="0" smtClean="0">
                <a:solidFill>
                  <a:srgbClr val="0000CC"/>
                </a:solidFill>
              </a:rPr>
              <a:t> Concentration</a:t>
            </a:r>
            <a:r>
              <a:rPr lang="fr-FR" altLang="fr-FR" sz="2400" dirty="0">
                <a:solidFill>
                  <a:srgbClr val="0000CC"/>
                </a:solidFill>
              </a:rPr>
              <a:t>: </a:t>
            </a:r>
            <a:r>
              <a:rPr lang="fr-FR" altLang="fr-FR" sz="2400" b="0" dirty="0" err="1"/>
              <a:t>smallest</a:t>
            </a:r>
            <a:r>
              <a:rPr lang="fr-FR" altLang="fr-FR" sz="2400" b="0" dirty="0"/>
              <a:t> concentration of </a:t>
            </a:r>
            <a:r>
              <a:rPr lang="fr-FR" altLang="fr-FR" sz="2400" b="0" dirty="0" err="1"/>
              <a:t>antibiotic</a:t>
            </a:r>
            <a:r>
              <a:rPr lang="fr-FR" altLang="fr-FR" sz="2400" b="0" dirty="0"/>
              <a:t> </a:t>
            </a:r>
            <a:r>
              <a:rPr lang="fr-FR" altLang="fr-FR" sz="2400" b="0" dirty="0" err="1"/>
              <a:t>that</a:t>
            </a:r>
            <a:r>
              <a:rPr lang="fr-FR" altLang="fr-FR" sz="2400" b="0" dirty="0"/>
              <a:t> </a:t>
            </a:r>
            <a:r>
              <a:rPr lang="fr-FR" altLang="fr-FR" sz="2400" b="0" dirty="0" err="1"/>
              <a:t>inhibits</a:t>
            </a:r>
            <a:r>
              <a:rPr lang="fr-FR" altLang="fr-FR" sz="2400" b="0" dirty="0"/>
              <a:t> </a:t>
            </a:r>
            <a:r>
              <a:rPr lang="fr-FR" altLang="fr-FR" sz="2400" b="0" dirty="0" smtClean="0"/>
              <a:t>visible </a:t>
            </a:r>
            <a:r>
              <a:rPr lang="fr-FR" altLang="fr-FR" sz="2400" b="0" dirty="0" err="1"/>
              <a:t>growth</a:t>
            </a:r>
            <a:r>
              <a:rPr lang="fr-FR" altLang="fr-FR" sz="2400" b="0" dirty="0"/>
              <a:t> of a </a:t>
            </a:r>
            <a:r>
              <a:rPr lang="fr-FR" altLang="fr-FR" sz="2400" b="0" dirty="0" err="1"/>
              <a:t>bacterial</a:t>
            </a:r>
            <a:r>
              <a:rPr lang="fr-FR" altLang="fr-FR" sz="2400" b="0" dirty="0"/>
              <a:t> </a:t>
            </a:r>
            <a:r>
              <a:rPr lang="fr-FR" altLang="fr-FR" sz="2400" b="0" dirty="0" err="1"/>
              <a:t>strain</a:t>
            </a:r>
            <a:r>
              <a:rPr lang="fr-FR" altLang="fr-FR" sz="2400" b="0" dirty="0"/>
              <a:t> </a:t>
            </a:r>
            <a:r>
              <a:rPr lang="fr-FR" altLang="fr-FR" sz="2400" b="0" dirty="0" err="1"/>
              <a:t>after</a:t>
            </a:r>
            <a:r>
              <a:rPr lang="fr-FR" altLang="fr-FR" sz="2400" b="0" dirty="0"/>
              <a:t> </a:t>
            </a:r>
            <a:r>
              <a:rPr lang="fr-FR" altLang="fr-FR" sz="2400" b="0" dirty="0" smtClean="0"/>
              <a:t>18 -</a:t>
            </a:r>
            <a:r>
              <a:rPr lang="fr-FR" altLang="fr-FR" sz="2400" b="0" dirty="0"/>
              <a:t>24 </a:t>
            </a:r>
            <a:r>
              <a:rPr lang="fr-FR" altLang="fr-FR" sz="2400" b="0" dirty="0" err="1"/>
              <a:t>hours</a:t>
            </a:r>
            <a:r>
              <a:rPr lang="fr-FR" altLang="fr-FR" sz="2400" b="0" dirty="0"/>
              <a:t> of culture at </a:t>
            </a:r>
            <a:r>
              <a:rPr lang="fr-FR" altLang="fr-FR" sz="2400" b="0" dirty="0" smtClean="0"/>
              <a:t>35-37°C</a:t>
            </a:r>
            <a:r>
              <a:rPr lang="fr-FR" altLang="fr-FR" sz="2400" b="0" dirty="0"/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r-FR" altLang="fr-FR" sz="2400" b="0" dirty="0" smtClean="0"/>
              <a:t>=&gt; </a:t>
            </a:r>
            <a:r>
              <a:rPr lang="fr-FR" altLang="fr-FR" sz="2400" b="0" dirty="0" err="1" smtClean="0"/>
              <a:t>Characterizes</a:t>
            </a:r>
            <a:r>
              <a:rPr lang="fr-FR" altLang="fr-FR" sz="2400" b="0" dirty="0" smtClean="0"/>
              <a:t> </a:t>
            </a:r>
            <a:r>
              <a:rPr lang="fr-FR" altLang="fr-FR" sz="2400" b="0" dirty="0"/>
              <a:t>the</a:t>
            </a:r>
            <a:r>
              <a:rPr lang="fr-FR" altLang="fr-FR" sz="2400" b="0" u="sng" dirty="0">
                <a:solidFill>
                  <a:srgbClr val="FF0000"/>
                </a:solidFill>
              </a:rPr>
              <a:t> </a:t>
            </a:r>
            <a:r>
              <a:rPr lang="fr-FR" altLang="fr-FR" sz="2400" u="sng" dirty="0" err="1">
                <a:solidFill>
                  <a:srgbClr val="FF0000"/>
                </a:solidFill>
              </a:rPr>
              <a:t>bacteriostatic</a:t>
            </a:r>
            <a:r>
              <a:rPr lang="fr-FR" altLang="fr-FR" sz="2400" u="sng" dirty="0">
                <a:solidFill>
                  <a:srgbClr val="FF0000"/>
                </a:solidFill>
              </a:rPr>
              <a:t> </a:t>
            </a:r>
            <a:r>
              <a:rPr lang="fr-FR" altLang="fr-FR" sz="2400" b="0" dirty="0" err="1"/>
              <a:t>effect</a:t>
            </a:r>
            <a:r>
              <a:rPr lang="fr-FR" altLang="fr-FR" sz="2400" b="0" dirty="0"/>
              <a:t> of an </a:t>
            </a:r>
            <a:r>
              <a:rPr lang="fr-FR" altLang="fr-FR" sz="2400" b="0" dirty="0" err="1"/>
              <a:t>antibiotic</a:t>
            </a:r>
            <a:endParaRPr lang="fr-FR" altLang="fr-FR" sz="2400" b="0" dirty="0"/>
          </a:p>
        </p:txBody>
      </p:sp>
      <p:sp>
        <p:nvSpPr>
          <p:cNvPr id="51203" name="ZoneTexte 3"/>
          <p:cNvSpPr txBox="1">
            <a:spLocks noChangeArrowheads="1"/>
          </p:cNvSpPr>
          <p:nvPr/>
        </p:nvSpPr>
        <p:spPr bwMode="auto">
          <a:xfrm>
            <a:off x="342900" y="4070350"/>
            <a:ext cx="9663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dirty="0" smtClean="0">
                <a:solidFill>
                  <a:srgbClr val="0000CC"/>
                </a:solidFill>
              </a:rPr>
              <a:t>MBC </a:t>
            </a:r>
            <a:r>
              <a:rPr lang="fr-FR" altLang="fr-FR" sz="2400" dirty="0">
                <a:solidFill>
                  <a:srgbClr val="0000CC"/>
                </a:solidFill>
              </a:rPr>
              <a:t>= </a:t>
            </a:r>
            <a:r>
              <a:rPr lang="fr-FR" altLang="fr-FR" sz="2400" dirty="0" smtClean="0">
                <a:solidFill>
                  <a:srgbClr val="0000CC"/>
                </a:solidFill>
              </a:rPr>
              <a:t>Minimal </a:t>
            </a:r>
            <a:r>
              <a:rPr lang="fr-FR" altLang="fr-FR" sz="2400" dirty="0" err="1" smtClean="0">
                <a:solidFill>
                  <a:srgbClr val="0000CC"/>
                </a:solidFill>
              </a:rPr>
              <a:t>Bactericidal</a:t>
            </a:r>
            <a:r>
              <a:rPr lang="fr-FR" altLang="fr-FR" sz="2400" dirty="0" smtClean="0">
                <a:solidFill>
                  <a:srgbClr val="0000CC"/>
                </a:solidFill>
              </a:rPr>
              <a:t> Concentration = </a:t>
            </a:r>
            <a:r>
              <a:rPr lang="fr-FR" altLang="fr-FR" sz="2400" dirty="0" err="1" smtClean="0">
                <a:solidFill>
                  <a:srgbClr val="0000CC"/>
                </a:solidFill>
              </a:rPr>
              <a:t>lowest</a:t>
            </a:r>
            <a:r>
              <a:rPr lang="fr-FR" altLang="fr-FR" sz="2400" dirty="0" smtClean="0">
                <a:solidFill>
                  <a:srgbClr val="0000CC"/>
                </a:solidFill>
              </a:rPr>
              <a:t> </a:t>
            </a:r>
            <a:r>
              <a:rPr lang="fr-FR" altLang="fr-FR" sz="2400" dirty="0">
                <a:solidFill>
                  <a:srgbClr val="0000CC"/>
                </a:solidFill>
              </a:rPr>
              <a:t>concentration of </a:t>
            </a:r>
            <a:r>
              <a:rPr lang="fr-FR" altLang="fr-FR" sz="2400" dirty="0" err="1">
                <a:solidFill>
                  <a:srgbClr val="0000CC"/>
                </a:solidFill>
              </a:rPr>
              <a:t>antibiotic</a:t>
            </a:r>
            <a:r>
              <a:rPr lang="fr-FR" altLang="fr-FR" sz="2400" dirty="0">
                <a:solidFill>
                  <a:srgbClr val="0000CC"/>
                </a:solidFill>
              </a:rPr>
              <a:t> </a:t>
            </a:r>
            <a:r>
              <a:rPr lang="fr-FR" altLang="fr-FR" sz="2400" dirty="0" err="1">
                <a:solidFill>
                  <a:srgbClr val="0000CC"/>
                </a:solidFill>
              </a:rPr>
              <a:t>leaving</a:t>
            </a:r>
            <a:r>
              <a:rPr lang="fr-FR" altLang="fr-FR" sz="2400" dirty="0">
                <a:solidFill>
                  <a:srgbClr val="0000CC"/>
                </a:solidFill>
              </a:rPr>
              <a:t> </a:t>
            </a:r>
            <a:r>
              <a:rPr lang="fr-FR" altLang="fr-FR" sz="2400" dirty="0" err="1">
                <a:solidFill>
                  <a:srgbClr val="0000CC"/>
                </a:solidFill>
              </a:rPr>
              <a:t>only</a:t>
            </a:r>
            <a:r>
              <a:rPr lang="fr-FR" altLang="fr-FR" sz="2400" dirty="0">
                <a:solidFill>
                  <a:srgbClr val="0000CC"/>
                </a:solidFill>
              </a:rPr>
              <a:t> </a:t>
            </a:r>
            <a:r>
              <a:rPr lang="fr-FR" altLang="fr-FR" sz="2400" u="sng" dirty="0">
                <a:solidFill>
                  <a:srgbClr val="0000CC"/>
                </a:solidFill>
              </a:rPr>
              <a:t>0.01%</a:t>
            </a:r>
            <a:r>
              <a:rPr lang="fr-FR" altLang="fr-FR" sz="2400" dirty="0">
                <a:solidFill>
                  <a:srgbClr val="0000CC"/>
                </a:solidFill>
              </a:rPr>
              <a:t> or </a:t>
            </a:r>
            <a:r>
              <a:rPr lang="fr-FR" altLang="fr-FR" sz="2400" dirty="0" err="1">
                <a:solidFill>
                  <a:srgbClr val="0000CC"/>
                </a:solidFill>
              </a:rPr>
              <a:t>less</a:t>
            </a:r>
            <a:r>
              <a:rPr lang="fr-FR" altLang="fr-FR" sz="2400" dirty="0">
                <a:solidFill>
                  <a:srgbClr val="0000CC"/>
                </a:solidFill>
              </a:rPr>
              <a:t> </a:t>
            </a:r>
            <a:r>
              <a:rPr lang="fr-FR" altLang="fr-FR" sz="2400" dirty="0" err="1">
                <a:solidFill>
                  <a:srgbClr val="0000CC"/>
                </a:solidFill>
              </a:rPr>
              <a:t>survivors</a:t>
            </a:r>
            <a:r>
              <a:rPr lang="fr-FR" altLang="fr-FR" sz="2400" dirty="0">
                <a:solidFill>
                  <a:srgbClr val="0000CC"/>
                </a:solidFill>
              </a:rPr>
              <a:t> </a:t>
            </a:r>
            <a:r>
              <a:rPr lang="fr-FR" altLang="fr-FR" sz="2400" b="0" dirty="0"/>
              <a:t>of the initial inoculum </a:t>
            </a:r>
            <a:r>
              <a:rPr lang="fr-FR" altLang="fr-FR" sz="2400" b="0" dirty="0" err="1"/>
              <a:t>after</a:t>
            </a:r>
            <a:r>
              <a:rPr lang="fr-FR" altLang="fr-FR" sz="2400" b="0" dirty="0"/>
              <a:t> 18-24 </a:t>
            </a:r>
            <a:r>
              <a:rPr lang="fr-FR" altLang="fr-FR" sz="2400" b="0" dirty="0" err="1"/>
              <a:t>hours</a:t>
            </a:r>
            <a:r>
              <a:rPr lang="fr-FR" altLang="fr-FR" sz="2400" b="0" dirty="0"/>
              <a:t> of culture at </a:t>
            </a:r>
            <a:r>
              <a:rPr lang="fr-FR" altLang="fr-FR" sz="2400" b="0" dirty="0" smtClean="0"/>
              <a:t>35-37°C</a:t>
            </a:r>
            <a:r>
              <a:rPr lang="fr-FR" altLang="fr-FR" sz="2400" b="0" dirty="0"/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r-FR" altLang="fr-FR" sz="2400" b="0" dirty="0" smtClean="0"/>
              <a:t>=&gt; </a:t>
            </a:r>
            <a:r>
              <a:rPr lang="fr-FR" altLang="fr-FR" sz="2400" b="0" dirty="0" err="1" smtClean="0"/>
              <a:t>Characterizes</a:t>
            </a:r>
            <a:r>
              <a:rPr lang="fr-FR" altLang="fr-FR" sz="2400" b="0" dirty="0" smtClean="0"/>
              <a:t> </a:t>
            </a:r>
            <a:r>
              <a:rPr lang="fr-FR" altLang="fr-FR" sz="2400" b="0" dirty="0"/>
              <a:t>the</a:t>
            </a:r>
            <a:r>
              <a:rPr lang="fr-FR" altLang="fr-FR" sz="2400" b="0" u="sng" dirty="0">
                <a:solidFill>
                  <a:srgbClr val="FF0000"/>
                </a:solidFill>
              </a:rPr>
              <a:t> </a:t>
            </a:r>
            <a:r>
              <a:rPr lang="fr-FR" altLang="fr-FR" sz="2400" u="sng" dirty="0" err="1">
                <a:solidFill>
                  <a:srgbClr val="FF0000"/>
                </a:solidFill>
              </a:rPr>
              <a:t>bactericidal</a:t>
            </a:r>
            <a:r>
              <a:rPr lang="fr-FR" altLang="fr-FR" sz="2400" u="sng" dirty="0">
                <a:solidFill>
                  <a:srgbClr val="FF0000"/>
                </a:solidFill>
              </a:rPr>
              <a:t> </a:t>
            </a:r>
            <a:r>
              <a:rPr lang="fr-FR" altLang="fr-FR" sz="2400" b="0" dirty="0" err="1"/>
              <a:t>effect</a:t>
            </a:r>
            <a:r>
              <a:rPr lang="fr-FR" altLang="fr-FR" sz="2400" b="0" dirty="0"/>
              <a:t> of an </a:t>
            </a:r>
            <a:r>
              <a:rPr lang="fr-FR" altLang="fr-FR" sz="2400" b="0" dirty="0" err="1"/>
              <a:t>antibiotic</a:t>
            </a:r>
            <a:endParaRPr lang="fr-FR" altLang="fr-FR" sz="2400" b="0" dirty="0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MIC </a:t>
            </a:r>
            <a:r>
              <a:rPr lang="fi-FI" altLang="fr-FR" sz="3600" dirty="0">
                <a:solidFill>
                  <a:srgbClr val="C00000"/>
                </a:solidFill>
              </a:rPr>
              <a:t>and </a:t>
            </a:r>
            <a:r>
              <a:rPr lang="fi-FI" altLang="fr-FR" sz="3600" dirty="0" smtClean="0">
                <a:solidFill>
                  <a:srgbClr val="C00000"/>
                </a:solidFill>
              </a:rPr>
              <a:t>MBC</a:t>
            </a:r>
            <a:endParaRPr lang="fi-FI" altLang="fr-FR" sz="3600" dirty="0">
              <a:solidFill>
                <a:srgbClr val="C00000"/>
              </a:solidFill>
            </a:endParaRPr>
          </a:p>
        </p:txBody>
      </p:sp>
      <p:sp>
        <p:nvSpPr>
          <p:cNvPr id="5120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629525" y="6537325"/>
            <a:ext cx="2657475" cy="3206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E398F0-8BC7-4DA4-B131-1709F425779F}" type="slidenum">
              <a:rPr lang="fr-FR" altLang="fr-FR" sz="1400" b="0" smtClean="0"/>
              <a:t>5</a:t>
            </a:fld>
            <a:endParaRPr lang="fr-FR" altLang="fr-FR" sz="1400" b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194885" y="6051331"/>
            <a:ext cx="167241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Workload</a:t>
            </a:r>
            <a:r>
              <a:rPr lang="fr-FR" dirty="0" smtClean="0">
                <a:solidFill>
                  <a:srgbClr val="FF0000"/>
                </a:solidFill>
              </a:rPr>
              <a:t> MBC &gt;&gt;&gt;MIC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>
            <a:off x="6641952" y="4812755"/>
            <a:ext cx="3645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090140" y="4643087"/>
            <a:ext cx="2308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Total </a:t>
            </a:r>
            <a:r>
              <a:rPr lang="fr-FR" sz="1600" dirty="0" err="1"/>
              <a:t>bacteria</a:t>
            </a:r>
            <a:endParaRPr lang="fr-FR" sz="16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641952" y="5068383"/>
            <a:ext cx="36454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098577" y="4852667"/>
            <a:ext cx="286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Bacteria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lower</a:t>
            </a:r>
            <a:r>
              <a:rPr lang="fr-FR" sz="1600" dirty="0"/>
              <a:t> </a:t>
            </a:r>
            <a:r>
              <a:rPr lang="fr-FR" sz="1600" dirty="0" err="1"/>
              <a:t>susceptibility</a:t>
            </a:r>
            <a:r>
              <a:rPr lang="fr-FR" sz="1600" dirty="0"/>
              <a:t> to </a:t>
            </a:r>
            <a:r>
              <a:rPr lang="fr-FR" sz="1600" dirty="0" err="1"/>
              <a:t>ciprofloxacin</a:t>
            </a:r>
            <a:endParaRPr lang="fr-FR" sz="1600" dirty="0"/>
          </a:p>
        </p:txBody>
      </p:sp>
      <p:sp>
        <p:nvSpPr>
          <p:cNvPr id="46" name="ZoneTexte 45"/>
          <p:cNvSpPr txBox="1"/>
          <p:nvPr/>
        </p:nvSpPr>
        <p:spPr>
          <a:xfrm>
            <a:off x="6409360" y="420683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Legend</a:t>
            </a:r>
            <a:endParaRPr lang="fr-FR" sz="24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1581721" y="1995041"/>
            <a:ext cx="7962327" cy="4314507"/>
            <a:chOff x="5013650" y="1490411"/>
            <a:chExt cx="4231986" cy="2134440"/>
          </a:xfrm>
        </p:grpSpPr>
        <p:sp>
          <p:nvSpPr>
            <p:cNvPr id="9" name="ZoneTexte 8"/>
            <p:cNvSpPr txBox="1"/>
            <p:nvPr/>
          </p:nvSpPr>
          <p:spPr>
            <a:xfrm>
              <a:off x="7327418" y="1521279"/>
              <a:ext cx="1918218" cy="35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/>
                <a:t>Selection</a:t>
              </a:r>
              <a:r>
                <a:rPr lang="fr-FR" sz="2000" b="1" dirty="0"/>
                <a:t> of mutants </a:t>
              </a:r>
              <a:r>
                <a:rPr lang="fr-FR" sz="2000" b="1" dirty="0" err="1"/>
                <a:t>resistant</a:t>
              </a:r>
              <a:r>
                <a:rPr lang="fr-FR" sz="2000" b="1" dirty="0"/>
                <a:t> to </a:t>
              </a:r>
              <a:r>
                <a:rPr lang="fr-FR" sz="2000" b="1" dirty="0" err="1"/>
                <a:t>ciprofloxacin</a:t>
              </a:r>
              <a:r>
                <a:rPr lang="fr-FR" sz="2000" b="1" dirty="0"/>
                <a:t> </a:t>
              </a: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5013650" y="3112752"/>
              <a:ext cx="1853082" cy="200362"/>
              <a:chOff x="1051993" y="3161253"/>
              <a:chExt cx="2196245" cy="237466"/>
            </a:xfrm>
          </p:grpSpPr>
          <p:sp>
            <p:nvSpPr>
              <p:cNvPr id="22" name="Flèche droite 21"/>
              <p:cNvSpPr/>
              <p:nvPr/>
            </p:nvSpPr>
            <p:spPr>
              <a:xfrm rot="16200000">
                <a:off x="1021470" y="3191776"/>
                <a:ext cx="237465" cy="176420"/>
              </a:xfrm>
              <a:prstGeom prst="rightArrow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800"/>
              </a:p>
            </p:txBody>
          </p:sp>
          <p:sp>
            <p:nvSpPr>
              <p:cNvPr id="23" name="Flèche droite 22"/>
              <p:cNvSpPr/>
              <p:nvPr/>
            </p:nvSpPr>
            <p:spPr>
              <a:xfrm rot="16200000">
                <a:off x="1415714" y="3207979"/>
                <a:ext cx="237465" cy="144016"/>
              </a:xfrm>
              <a:prstGeom prst="rightArrow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800"/>
              </a:p>
            </p:txBody>
          </p:sp>
          <p:sp>
            <p:nvSpPr>
              <p:cNvPr id="24" name="Flèche droite 23"/>
              <p:cNvSpPr/>
              <p:nvPr/>
            </p:nvSpPr>
            <p:spPr>
              <a:xfrm rot="16200000">
                <a:off x="1826160" y="3207979"/>
                <a:ext cx="237465" cy="144016"/>
              </a:xfrm>
              <a:prstGeom prst="rightArrow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800"/>
              </a:p>
            </p:txBody>
          </p:sp>
          <p:sp>
            <p:nvSpPr>
              <p:cNvPr id="25" name="Flèche droite 24"/>
              <p:cNvSpPr/>
              <p:nvPr/>
            </p:nvSpPr>
            <p:spPr>
              <a:xfrm rot="16200000">
                <a:off x="2236606" y="3207979"/>
                <a:ext cx="237465" cy="144016"/>
              </a:xfrm>
              <a:prstGeom prst="rightArrow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800"/>
              </a:p>
            </p:txBody>
          </p:sp>
          <p:sp>
            <p:nvSpPr>
              <p:cNvPr id="26" name="Flèche droite 25"/>
              <p:cNvSpPr/>
              <p:nvPr/>
            </p:nvSpPr>
            <p:spPr>
              <a:xfrm rot="16200000">
                <a:off x="2647052" y="3207979"/>
                <a:ext cx="237465" cy="144016"/>
              </a:xfrm>
              <a:prstGeom prst="rightArrow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800"/>
              </a:p>
            </p:txBody>
          </p:sp>
          <p:sp>
            <p:nvSpPr>
              <p:cNvPr id="27" name="Flèche droite 26"/>
              <p:cNvSpPr/>
              <p:nvPr/>
            </p:nvSpPr>
            <p:spPr>
              <a:xfrm rot="16200000">
                <a:off x="3057497" y="3207979"/>
                <a:ext cx="237465" cy="144016"/>
              </a:xfrm>
              <a:prstGeom prst="rightArrow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800"/>
              </a:p>
            </p:txBody>
          </p:sp>
        </p:grpSp>
        <p:sp>
          <p:nvSpPr>
            <p:cNvPr id="39" name="Accolade fermante 38"/>
            <p:cNvSpPr/>
            <p:nvPr/>
          </p:nvSpPr>
          <p:spPr>
            <a:xfrm>
              <a:off x="7147531" y="1490411"/>
              <a:ext cx="183213" cy="425297"/>
            </a:xfrm>
            <a:prstGeom prst="rightBrac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80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5135162" y="3274651"/>
              <a:ext cx="1689501" cy="35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accent4"/>
                  </a:solidFill>
                </a:rPr>
                <a:t>Ciprofloxacin</a:t>
              </a:r>
              <a:r>
                <a:rPr lang="fr-FR" sz="2000" dirty="0">
                  <a:solidFill>
                    <a:schemeClr val="accent4"/>
                  </a:solidFill>
                </a:rPr>
                <a:t> administrations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51" y="1528546"/>
            <a:ext cx="5446967" cy="40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43429"/>
            <a:ext cx="71008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ZoneTexte 2"/>
          <p:cNvSpPr txBox="1">
            <a:spLocks noChangeArrowheads="1"/>
          </p:cNvSpPr>
          <p:nvPr/>
        </p:nvSpPr>
        <p:spPr bwMode="auto">
          <a:xfrm>
            <a:off x="7075488" y="322263"/>
            <a:ext cx="131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According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Vincent Jarlier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IUD Mal Inf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9875" y="5603875"/>
            <a:ext cx="79752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 dirty="0" err="1"/>
              <a:t>Starting</a:t>
            </a:r>
            <a:r>
              <a:rPr lang="fr-FR" altLang="fr-FR" sz="1800" b="0" dirty="0"/>
              <a:t> inoculum = </a:t>
            </a:r>
            <a:r>
              <a:rPr lang="fr-FR" altLang="fr-FR" sz="1800" b="0" dirty="0" smtClean="0"/>
              <a:t>5.10</a:t>
            </a:r>
            <a:r>
              <a:rPr lang="fr-FR" altLang="fr-FR" sz="1800" b="0" baseline="30000" dirty="0" smtClean="0"/>
              <a:t>5</a:t>
            </a:r>
            <a:r>
              <a:rPr lang="fr-FR" altLang="fr-FR" sz="1800" b="0" dirty="0" smtClean="0"/>
              <a:t> to10</a:t>
            </a:r>
            <a:r>
              <a:rPr lang="fr-FR" altLang="fr-FR" sz="1800" b="0" baseline="30000" dirty="0" smtClean="0"/>
              <a:t>6 </a:t>
            </a:r>
            <a:r>
              <a:rPr lang="fr-FR" altLang="fr-FR" sz="1800" b="0" dirty="0" err="1"/>
              <a:t>Colony</a:t>
            </a:r>
            <a:r>
              <a:rPr lang="fr-FR" altLang="fr-FR" sz="1800" b="0" dirty="0"/>
              <a:t> </a:t>
            </a:r>
            <a:r>
              <a:rPr lang="fr-FR" altLang="fr-FR" sz="1800" b="0" dirty="0" err="1"/>
              <a:t>Forming</a:t>
            </a:r>
            <a:r>
              <a:rPr lang="fr-FR" altLang="fr-FR" sz="1800" b="0" dirty="0"/>
              <a:t> </a:t>
            </a:r>
            <a:r>
              <a:rPr lang="fr-FR" altLang="fr-FR" sz="1800" b="0" dirty="0" err="1"/>
              <a:t>Units</a:t>
            </a:r>
            <a:r>
              <a:rPr lang="fr-FR" altLang="fr-FR" sz="1800" b="0" dirty="0"/>
              <a:t> per </a:t>
            </a:r>
            <a:r>
              <a:rPr lang="fr-FR" altLang="fr-FR" sz="1800" b="0" dirty="0" err="1"/>
              <a:t>milliliter</a:t>
            </a:r>
            <a:r>
              <a:rPr lang="fr-FR" altLang="fr-FR" sz="1800" b="0" dirty="0"/>
              <a:t> (CFU/</a:t>
            </a:r>
            <a:r>
              <a:rPr lang="fr-FR" altLang="fr-FR" sz="1800" b="0" dirty="0" err="1"/>
              <a:t>mL</a:t>
            </a:r>
            <a:r>
              <a:rPr lang="fr-FR" altLang="fr-FR" sz="1800" b="0" dirty="0"/>
              <a:t>)</a:t>
            </a:r>
          </a:p>
        </p:txBody>
      </p:sp>
      <p:sp>
        <p:nvSpPr>
          <p:cNvPr id="52229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629525" y="6537325"/>
            <a:ext cx="2657475" cy="3206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31E716-7D78-4D26-92C4-7B514B77BDF8}" type="slidenum">
              <a:rPr lang="fr-FR" altLang="fr-FR" sz="1400" b="0" smtClean="0"/>
              <a:t>6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23850"/>
            <a:ext cx="72580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ZoneTexte 4"/>
          <p:cNvSpPr txBox="1">
            <a:spLocks noChangeArrowheads="1"/>
          </p:cNvSpPr>
          <p:nvPr/>
        </p:nvSpPr>
        <p:spPr bwMode="auto">
          <a:xfrm>
            <a:off x="7075488" y="322263"/>
            <a:ext cx="131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According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Vincent Jarlier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IUD Mal Inf</a:t>
            </a:r>
          </a:p>
        </p:txBody>
      </p: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4694238" y="4041775"/>
            <a:ext cx="2476500" cy="581025"/>
            <a:chOff x="4694378" y="4042064"/>
            <a:chExt cx="2475810" cy="580705"/>
          </a:xfrm>
        </p:grpSpPr>
        <p:sp>
          <p:nvSpPr>
            <p:cNvPr id="3" name="ZoneTexte 2"/>
            <p:cNvSpPr txBox="1"/>
            <p:nvPr/>
          </p:nvSpPr>
          <p:spPr>
            <a:xfrm>
              <a:off x="5081620" y="4161061"/>
              <a:ext cx="2088568" cy="4617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cs typeface="Arial" charset="0"/>
                </a:rPr>
                <a:t>MIC = 2 mg/L</a:t>
              </a:r>
            </a:p>
          </p:txBody>
        </p:sp>
        <p:sp>
          <p:nvSpPr>
            <p:cNvPr id="53271" name="Flèche vers le bas 3"/>
            <p:cNvSpPr>
              <a:spLocks noChangeArrowheads="1"/>
            </p:cNvSpPr>
            <p:nvPr/>
          </p:nvSpPr>
          <p:spPr bwMode="auto">
            <a:xfrm flipV="1">
              <a:off x="4694378" y="4042064"/>
              <a:ext cx="272477" cy="488372"/>
            </a:xfrm>
            <a:prstGeom prst="downArrow">
              <a:avLst>
                <a:gd name="adj1" fmla="val 50000"/>
                <a:gd name="adj2" fmla="val 5000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</p:grpSp>
      <p:sp>
        <p:nvSpPr>
          <p:cNvPr id="53269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629525" y="6537325"/>
            <a:ext cx="2657475" cy="3206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24380-A5A9-4117-9150-E4833EE7A491}" type="slidenum">
              <a:rPr lang="fr-FR" altLang="fr-FR" sz="1400" b="0" smtClean="0"/>
              <a:t>7</a:t>
            </a:fld>
            <a:endParaRPr lang="fr-FR" altLang="fr-FR" sz="1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384301"/>
            <a:ext cx="8876144" cy="534987"/>
          </a:xfrm>
        </p:spPr>
        <p:txBody>
          <a:bodyPr/>
          <a:lstStyle/>
          <a:p>
            <a:r>
              <a:rPr lang="fr-FR" altLang="fr-FR" sz="2400" dirty="0" err="1" smtClean="0">
                <a:solidFill>
                  <a:srgbClr val="0000CC"/>
                </a:solidFill>
              </a:rPr>
              <a:t>Regression</a:t>
            </a:r>
            <a:r>
              <a:rPr lang="fr-FR" altLang="fr-FR" sz="2400" dirty="0" smtClean="0">
                <a:solidFill>
                  <a:srgbClr val="0000CC"/>
                </a:solidFill>
              </a:rPr>
              <a:t> line </a:t>
            </a:r>
            <a:r>
              <a:rPr lang="fr-FR" altLang="fr-FR" sz="2400" dirty="0" err="1" smtClean="0"/>
              <a:t>between</a:t>
            </a:r>
            <a:r>
              <a:rPr lang="fr-FR" altLang="fr-FR" sz="2400" dirty="0" smtClean="0"/>
              <a:t> MIC and </a:t>
            </a:r>
            <a:r>
              <a:rPr lang="fr-FR" altLang="fr-FR" sz="2400" dirty="0" err="1" smtClean="0"/>
              <a:t>diameter</a:t>
            </a:r>
            <a:r>
              <a:rPr lang="fr-FR" altLang="fr-FR" sz="2400" dirty="0" smtClean="0"/>
              <a:t> of diffusion</a:t>
            </a:r>
            <a:endParaRPr lang="fr-FR" altLang="fr-FR" sz="2400" dirty="0"/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1760539" y="3097213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1758950" y="3151188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1803401" y="31511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2005014" y="3267076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2255839" y="3432175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5" name="Oval 9"/>
          <p:cNvSpPr>
            <a:spLocks noChangeArrowheads="1"/>
          </p:cNvSpPr>
          <p:nvPr/>
        </p:nvSpPr>
        <p:spPr bwMode="auto">
          <a:xfrm>
            <a:off x="2263775" y="3494088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6" name="Oval 10"/>
          <p:cNvSpPr>
            <a:spLocks noChangeArrowheads="1"/>
          </p:cNvSpPr>
          <p:nvPr/>
        </p:nvSpPr>
        <p:spPr bwMode="auto">
          <a:xfrm>
            <a:off x="2500314" y="3548063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7" name="Oval 11"/>
          <p:cNvSpPr>
            <a:spLocks noChangeArrowheads="1"/>
          </p:cNvSpPr>
          <p:nvPr/>
        </p:nvSpPr>
        <p:spPr bwMode="auto">
          <a:xfrm>
            <a:off x="2741614" y="34845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8" name="Oval 12"/>
          <p:cNvSpPr>
            <a:spLocks noChangeArrowheads="1"/>
          </p:cNvSpPr>
          <p:nvPr/>
        </p:nvSpPr>
        <p:spPr bwMode="auto">
          <a:xfrm>
            <a:off x="2255839" y="366553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9" name="Oval 13"/>
          <p:cNvSpPr>
            <a:spLocks noChangeArrowheads="1"/>
          </p:cNvSpPr>
          <p:nvPr/>
        </p:nvSpPr>
        <p:spPr bwMode="auto">
          <a:xfrm>
            <a:off x="2290764" y="3667125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0" name="Oval 14"/>
          <p:cNvSpPr>
            <a:spLocks noChangeArrowheads="1"/>
          </p:cNvSpPr>
          <p:nvPr/>
        </p:nvSpPr>
        <p:spPr bwMode="auto">
          <a:xfrm>
            <a:off x="2325689" y="3667125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1" name="Oval 15"/>
          <p:cNvSpPr>
            <a:spLocks noChangeArrowheads="1"/>
          </p:cNvSpPr>
          <p:nvPr/>
        </p:nvSpPr>
        <p:spPr bwMode="auto">
          <a:xfrm>
            <a:off x="2500314" y="3670301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2530475" y="3670301"/>
            <a:ext cx="20638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3" name="Oval 17"/>
          <p:cNvSpPr>
            <a:spLocks noChangeArrowheads="1"/>
          </p:cNvSpPr>
          <p:nvPr/>
        </p:nvSpPr>
        <p:spPr bwMode="auto">
          <a:xfrm>
            <a:off x="2574926" y="3670301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2749551" y="37226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5" name="Oval 19"/>
          <p:cNvSpPr>
            <a:spLocks noChangeArrowheads="1"/>
          </p:cNvSpPr>
          <p:nvPr/>
        </p:nvSpPr>
        <p:spPr bwMode="auto">
          <a:xfrm>
            <a:off x="2795589" y="37766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6" name="Oval 20"/>
          <p:cNvSpPr>
            <a:spLocks noChangeArrowheads="1"/>
          </p:cNvSpPr>
          <p:nvPr/>
        </p:nvSpPr>
        <p:spPr bwMode="auto">
          <a:xfrm>
            <a:off x="2752726" y="37766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7" name="Oval 21"/>
          <p:cNvSpPr>
            <a:spLocks noChangeArrowheads="1"/>
          </p:cNvSpPr>
          <p:nvPr/>
        </p:nvSpPr>
        <p:spPr bwMode="auto">
          <a:xfrm>
            <a:off x="2635250" y="377825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8" name="Oval 22"/>
          <p:cNvSpPr>
            <a:spLocks noChangeArrowheads="1"/>
          </p:cNvSpPr>
          <p:nvPr/>
        </p:nvSpPr>
        <p:spPr bwMode="auto">
          <a:xfrm>
            <a:off x="2616200" y="3776663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9" name="Oval 23"/>
          <p:cNvSpPr>
            <a:spLocks noChangeArrowheads="1"/>
          </p:cNvSpPr>
          <p:nvPr/>
        </p:nvSpPr>
        <p:spPr bwMode="auto">
          <a:xfrm>
            <a:off x="2586039" y="37766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0" name="Oval 24"/>
          <p:cNvSpPr>
            <a:spLocks noChangeArrowheads="1"/>
          </p:cNvSpPr>
          <p:nvPr/>
        </p:nvSpPr>
        <p:spPr bwMode="auto">
          <a:xfrm>
            <a:off x="2555876" y="37766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1" name="Oval 25"/>
          <p:cNvSpPr>
            <a:spLocks noChangeArrowheads="1"/>
          </p:cNvSpPr>
          <p:nvPr/>
        </p:nvSpPr>
        <p:spPr bwMode="auto">
          <a:xfrm>
            <a:off x="2527300" y="3776663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2" name="Oval 26"/>
          <p:cNvSpPr>
            <a:spLocks noChangeArrowheads="1"/>
          </p:cNvSpPr>
          <p:nvPr/>
        </p:nvSpPr>
        <p:spPr bwMode="auto">
          <a:xfrm>
            <a:off x="2516189" y="38401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3" name="Oval 27"/>
          <p:cNvSpPr>
            <a:spLocks noChangeArrowheads="1"/>
          </p:cNvSpPr>
          <p:nvPr/>
        </p:nvSpPr>
        <p:spPr bwMode="auto">
          <a:xfrm>
            <a:off x="1787526" y="36718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4" name="Oval 28"/>
          <p:cNvSpPr>
            <a:spLocks noChangeArrowheads="1"/>
          </p:cNvSpPr>
          <p:nvPr/>
        </p:nvSpPr>
        <p:spPr bwMode="auto">
          <a:xfrm>
            <a:off x="2524126" y="38973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5" name="Oval 29"/>
          <p:cNvSpPr>
            <a:spLocks noChangeArrowheads="1"/>
          </p:cNvSpPr>
          <p:nvPr/>
        </p:nvSpPr>
        <p:spPr bwMode="auto">
          <a:xfrm>
            <a:off x="2755900" y="3894138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6" name="Oval 30"/>
          <p:cNvSpPr>
            <a:spLocks noChangeArrowheads="1"/>
          </p:cNvSpPr>
          <p:nvPr/>
        </p:nvSpPr>
        <p:spPr bwMode="auto">
          <a:xfrm>
            <a:off x="2757489" y="4003676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2768601" y="40687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8" name="Oval 32"/>
          <p:cNvSpPr>
            <a:spLocks noChangeArrowheads="1"/>
          </p:cNvSpPr>
          <p:nvPr/>
        </p:nvSpPr>
        <p:spPr bwMode="auto">
          <a:xfrm>
            <a:off x="2516189" y="40052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9" name="Oval 33"/>
          <p:cNvSpPr>
            <a:spLocks noChangeArrowheads="1"/>
          </p:cNvSpPr>
          <p:nvPr/>
        </p:nvSpPr>
        <p:spPr bwMode="auto">
          <a:xfrm>
            <a:off x="2520951" y="4064001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0" name="Oval 34"/>
          <p:cNvSpPr>
            <a:spLocks noChangeArrowheads="1"/>
          </p:cNvSpPr>
          <p:nvPr/>
        </p:nvSpPr>
        <p:spPr bwMode="auto">
          <a:xfrm>
            <a:off x="2527300" y="4122738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1" name="Oval 35"/>
          <p:cNvSpPr>
            <a:spLocks noChangeArrowheads="1"/>
          </p:cNvSpPr>
          <p:nvPr/>
        </p:nvSpPr>
        <p:spPr bwMode="auto">
          <a:xfrm>
            <a:off x="3246439" y="40528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2" name="Oval 36"/>
          <p:cNvSpPr>
            <a:spLocks noChangeArrowheads="1"/>
          </p:cNvSpPr>
          <p:nvPr/>
        </p:nvSpPr>
        <p:spPr bwMode="auto">
          <a:xfrm>
            <a:off x="3244850" y="4170363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3" name="Oval 37"/>
          <p:cNvSpPr>
            <a:spLocks noChangeArrowheads="1"/>
          </p:cNvSpPr>
          <p:nvPr/>
        </p:nvSpPr>
        <p:spPr bwMode="auto">
          <a:xfrm>
            <a:off x="3481389" y="411003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4" name="Oval 38"/>
          <p:cNvSpPr>
            <a:spLocks noChangeArrowheads="1"/>
          </p:cNvSpPr>
          <p:nvPr/>
        </p:nvSpPr>
        <p:spPr bwMode="auto">
          <a:xfrm>
            <a:off x="3725864" y="4270376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5" name="Oval 39"/>
          <p:cNvSpPr>
            <a:spLocks noChangeArrowheads="1"/>
          </p:cNvSpPr>
          <p:nvPr/>
        </p:nvSpPr>
        <p:spPr bwMode="auto">
          <a:xfrm>
            <a:off x="3330575" y="4329113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6" name="Oval 40"/>
          <p:cNvSpPr>
            <a:spLocks noChangeArrowheads="1"/>
          </p:cNvSpPr>
          <p:nvPr/>
        </p:nvSpPr>
        <p:spPr bwMode="auto">
          <a:xfrm>
            <a:off x="3290889" y="4330700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7" name="Oval 41"/>
          <p:cNvSpPr>
            <a:spLocks noChangeArrowheads="1"/>
          </p:cNvSpPr>
          <p:nvPr/>
        </p:nvSpPr>
        <p:spPr bwMode="auto">
          <a:xfrm>
            <a:off x="3249614" y="4333876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8" name="Oval 42"/>
          <p:cNvSpPr>
            <a:spLocks noChangeArrowheads="1"/>
          </p:cNvSpPr>
          <p:nvPr/>
        </p:nvSpPr>
        <p:spPr bwMode="auto">
          <a:xfrm>
            <a:off x="3246439" y="4283075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9" name="Oval 43"/>
          <p:cNvSpPr>
            <a:spLocks noChangeArrowheads="1"/>
          </p:cNvSpPr>
          <p:nvPr/>
        </p:nvSpPr>
        <p:spPr bwMode="auto">
          <a:xfrm>
            <a:off x="3255964" y="4451351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0" name="Oval 44"/>
          <p:cNvSpPr>
            <a:spLocks noChangeArrowheads="1"/>
          </p:cNvSpPr>
          <p:nvPr/>
        </p:nvSpPr>
        <p:spPr bwMode="auto">
          <a:xfrm>
            <a:off x="3295650" y="4451351"/>
            <a:ext cx="20638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1" name="Oval 45"/>
          <p:cNvSpPr>
            <a:spLocks noChangeArrowheads="1"/>
          </p:cNvSpPr>
          <p:nvPr/>
        </p:nvSpPr>
        <p:spPr bwMode="auto">
          <a:xfrm>
            <a:off x="3475039" y="44465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2" name="Oval 46"/>
          <p:cNvSpPr>
            <a:spLocks noChangeArrowheads="1"/>
          </p:cNvSpPr>
          <p:nvPr/>
        </p:nvSpPr>
        <p:spPr bwMode="auto">
          <a:xfrm>
            <a:off x="3516314" y="444658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3" name="Oval 47"/>
          <p:cNvSpPr>
            <a:spLocks noChangeArrowheads="1"/>
          </p:cNvSpPr>
          <p:nvPr/>
        </p:nvSpPr>
        <p:spPr bwMode="auto">
          <a:xfrm>
            <a:off x="3556001" y="44465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4" name="Oval 48"/>
          <p:cNvSpPr>
            <a:spLocks noChangeArrowheads="1"/>
          </p:cNvSpPr>
          <p:nvPr/>
        </p:nvSpPr>
        <p:spPr bwMode="auto">
          <a:xfrm>
            <a:off x="3725864" y="4330700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5" name="Oval 49"/>
          <p:cNvSpPr>
            <a:spLocks noChangeArrowheads="1"/>
          </p:cNvSpPr>
          <p:nvPr/>
        </p:nvSpPr>
        <p:spPr bwMode="auto">
          <a:xfrm>
            <a:off x="3768725" y="433070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6" name="Oval 50"/>
          <p:cNvSpPr>
            <a:spLocks noChangeArrowheads="1"/>
          </p:cNvSpPr>
          <p:nvPr/>
        </p:nvSpPr>
        <p:spPr bwMode="auto">
          <a:xfrm>
            <a:off x="3973514" y="4325938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7" name="Oval 51"/>
          <p:cNvSpPr>
            <a:spLocks noChangeArrowheads="1"/>
          </p:cNvSpPr>
          <p:nvPr/>
        </p:nvSpPr>
        <p:spPr bwMode="auto">
          <a:xfrm>
            <a:off x="3978275" y="4381501"/>
            <a:ext cx="20638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8" name="Oval 52"/>
          <p:cNvSpPr>
            <a:spLocks noChangeArrowheads="1"/>
          </p:cNvSpPr>
          <p:nvPr/>
        </p:nvSpPr>
        <p:spPr bwMode="auto">
          <a:xfrm>
            <a:off x="3975101" y="46116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9" name="Oval 53"/>
          <p:cNvSpPr>
            <a:spLocks noChangeArrowheads="1"/>
          </p:cNvSpPr>
          <p:nvPr/>
        </p:nvSpPr>
        <p:spPr bwMode="auto">
          <a:xfrm>
            <a:off x="3983039" y="4664076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0" name="Oval 54"/>
          <p:cNvSpPr>
            <a:spLocks noChangeArrowheads="1"/>
          </p:cNvSpPr>
          <p:nvPr/>
        </p:nvSpPr>
        <p:spPr bwMode="auto">
          <a:xfrm>
            <a:off x="3722689" y="4665663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1" name="Oval 55"/>
          <p:cNvSpPr>
            <a:spLocks noChangeArrowheads="1"/>
          </p:cNvSpPr>
          <p:nvPr/>
        </p:nvSpPr>
        <p:spPr bwMode="auto">
          <a:xfrm>
            <a:off x="3497264" y="495458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2" name="Oval 56"/>
          <p:cNvSpPr>
            <a:spLocks noChangeArrowheads="1"/>
          </p:cNvSpPr>
          <p:nvPr/>
        </p:nvSpPr>
        <p:spPr bwMode="auto">
          <a:xfrm>
            <a:off x="3738564" y="50085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3" name="Oval 57"/>
          <p:cNvSpPr>
            <a:spLocks noChangeArrowheads="1"/>
          </p:cNvSpPr>
          <p:nvPr/>
        </p:nvSpPr>
        <p:spPr bwMode="auto">
          <a:xfrm>
            <a:off x="3787775" y="501015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4" name="Oval 58"/>
          <p:cNvSpPr>
            <a:spLocks noChangeArrowheads="1"/>
          </p:cNvSpPr>
          <p:nvPr/>
        </p:nvSpPr>
        <p:spPr bwMode="auto">
          <a:xfrm>
            <a:off x="4225925" y="4492626"/>
            <a:ext cx="20638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5" name="Oval 59"/>
          <p:cNvSpPr>
            <a:spLocks noChangeArrowheads="1"/>
          </p:cNvSpPr>
          <p:nvPr/>
        </p:nvSpPr>
        <p:spPr bwMode="auto">
          <a:xfrm>
            <a:off x="4225925" y="4602163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6" name="Oval 60"/>
          <p:cNvSpPr>
            <a:spLocks noChangeArrowheads="1"/>
          </p:cNvSpPr>
          <p:nvPr/>
        </p:nvSpPr>
        <p:spPr bwMode="auto">
          <a:xfrm>
            <a:off x="4227514" y="477043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7" name="Oval 61"/>
          <p:cNvSpPr>
            <a:spLocks noChangeArrowheads="1"/>
          </p:cNvSpPr>
          <p:nvPr/>
        </p:nvSpPr>
        <p:spPr bwMode="auto">
          <a:xfrm>
            <a:off x="4230689" y="4832351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8" name="Oval 62"/>
          <p:cNvSpPr>
            <a:spLocks noChangeArrowheads="1"/>
          </p:cNvSpPr>
          <p:nvPr/>
        </p:nvSpPr>
        <p:spPr bwMode="auto">
          <a:xfrm>
            <a:off x="4233864" y="4892676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9" name="Oval 63"/>
          <p:cNvSpPr>
            <a:spLocks noChangeArrowheads="1"/>
          </p:cNvSpPr>
          <p:nvPr/>
        </p:nvSpPr>
        <p:spPr bwMode="auto">
          <a:xfrm>
            <a:off x="4235451" y="49545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0" name="Oval 64"/>
          <p:cNvSpPr>
            <a:spLocks noChangeArrowheads="1"/>
          </p:cNvSpPr>
          <p:nvPr/>
        </p:nvSpPr>
        <p:spPr bwMode="auto">
          <a:xfrm>
            <a:off x="3894139" y="48498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1" name="Oval 65"/>
          <p:cNvSpPr>
            <a:spLocks noChangeArrowheads="1"/>
          </p:cNvSpPr>
          <p:nvPr/>
        </p:nvSpPr>
        <p:spPr bwMode="auto">
          <a:xfrm>
            <a:off x="3927475" y="485140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2" name="Oval 66"/>
          <p:cNvSpPr>
            <a:spLocks noChangeArrowheads="1"/>
          </p:cNvSpPr>
          <p:nvPr/>
        </p:nvSpPr>
        <p:spPr bwMode="auto">
          <a:xfrm>
            <a:off x="3959226" y="485140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3" name="Oval 67"/>
          <p:cNvSpPr>
            <a:spLocks noChangeArrowheads="1"/>
          </p:cNvSpPr>
          <p:nvPr/>
        </p:nvSpPr>
        <p:spPr bwMode="auto">
          <a:xfrm>
            <a:off x="3990976" y="4886326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4" name="Oval 68"/>
          <p:cNvSpPr>
            <a:spLocks noChangeArrowheads="1"/>
          </p:cNvSpPr>
          <p:nvPr/>
        </p:nvSpPr>
        <p:spPr bwMode="auto">
          <a:xfrm>
            <a:off x="3973514" y="4946650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5" name="Oval 69"/>
          <p:cNvSpPr>
            <a:spLocks noChangeArrowheads="1"/>
          </p:cNvSpPr>
          <p:nvPr/>
        </p:nvSpPr>
        <p:spPr bwMode="auto">
          <a:xfrm>
            <a:off x="4008439" y="4946650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6" name="Oval 70"/>
          <p:cNvSpPr>
            <a:spLocks noChangeArrowheads="1"/>
          </p:cNvSpPr>
          <p:nvPr/>
        </p:nvSpPr>
        <p:spPr bwMode="auto">
          <a:xfrm>
            <a:off x="3986214" y="5067301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7" name="Oval 71"/>
          <p:cNvSpPr>
            <a:spLocks noChangeArrowheads="1"/>
          </p:cNvSpPr>
          <p:nvPr/>
        </p:nvSpPr>
        <p:spPr bwMode="auto">
          <a:xfrm>
            <a:off x="3986214" y="5127625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8" name="Oval 72"/>
          <p:cNvSpPr>
            <a:spLocks noChangeArrowheads="1"/>
          </p:cNvSpPr>
          <p:nvPr/>
        </p:nvSpPr>
        <p:spPr bwMode="auto">
          <a:xfrm>
            <a:off x="4024314" y="512603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9" name="Oval 73"/>
          <p:cNvSpPr>
            <a:spLocks noChangeArrowheads="1"/>
          </p:cNvSpPr>
          <p:nvPr/>
        </p:nvSpPr>
        <p:spPr bwMode="auto">
          <a:xfrm>
            <a:off x="4235451" y="5122863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0" name="Oval 74"/>
          <p:cNvSpPr>
            <a:spLocks noChangeArrowheads="1"/>
          </p:cNvSpPr>
          <p:nvPr/>
        </p:nvSpPr>
        <p:spPr bwMode="auto">
          <a:xfrm>
            <a:off x="4467226" y="48831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1" name="Oval 75"/>
          <p:cNvSpPr>
            <a:spLocks noChangeArrowheads="1"/>
          </p:cNvSpPr>
          <p:nvPr/>
        </p:nvSpPr>
        <p:spPr bwMode="auto">
          <a:xfrm>
            <a:off x="4471989" y="49466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2" name="Oval 76"/>
          <p:cNvSpPr>
            <a:spLocks noChangeArrowheads="1"/>
          </p:cNvSpPr>
          <p:nvPr/>
        </p:nvSpPr>
        <p:spPr bwMode="auto">
          <a:xfrm>
            <a:off x="4467226" y="5051426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3" name="Oval 77"/>
          <p:cNvSpPr>
            <a:spLocks noChangeArrowheads="1"/>
          </p:cNvSpPr>
          <p:nvPr/>
        </p:nvSpPr>
        <p:spPr bwMode="auto">
          <a:xfrm>
            <a:off x="4494214" y="5051426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4" name="Oval 78"/>
          <p:cNvSpPr>
            <a:spLocks noChangeArrowheads="1"/>
          </p:cNvSpPr>
          <p:nvPr/>
        </p:nvSpPr>
        <p:spPr bwMode="auto">
          <a:xfrm>
            <a:off x="4525964" y="5053013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5" name="Oval 79"/>
          <p:cNvSpPr>
            <a:spLocks noChangeArrowheads="1"/>
          </p:cNvSpPr>
          <p:nvPr/>
        </p:nvSpPr>
        <p:spPr bwMode="auto">
          <a:xfrm>
            <a:off x="4475164" y="51117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6" name="Oval 80"/>
          <p:cNvSpPr>
            <a:spLocks noChangeArrowheads="1"/>
          </p:cNvSpPr>
          <p:nvPr/>
        </p:nvSpPr>
        <p:spPr bwMode="auto">
          <a:xfrm>
            <a:off x="4502151" y="5114926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7" name="Oval 81"/>
          <p:cNvSpPr>
            <a:spLocks noChangeArrowheads="1"/>
          </p:cNvSpPr>
          <p:nvPr/>
        </p:nvSpPr>
        <p:spPr bwMode="auto">
          <a:xfrm>
            <a:off x="4525964" y="51117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8" name="Oval 82"/>
          <p:cNvSpPr>
            <a:spLocks noChangeArrowheads="1"/>
          </p:cNvSpPr>
          <p:nvPr/>
        </p:nvSpPr>
        <p:spPr bwMode="auto">
          <a:xfrm>
            <a:off x="4549776" y="51117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9" name="Oval 83"/>
          <p:cNvSpPr>
            <a:spLocks noChangeArrowheads="1"/>
          </p:cNvSpPr>
          <p:nvPr/>
        </p:nvSpPr>
        <p:spPr bwMode="auto">
          <a:xfrm>
            <a:off x="4478339" y="5170488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0" name="Oval 84"/>
          <p:cNvSpPr>
            <a:spLocks noChangeArrowheads="1"/>
          </p:cNvSpPr>
          <p:nvPr/>
        </p:nvSpPr>
        <p:spPr bwMode="auto">
          <a:xfrm>
            <a:off x="4513264" y="5170488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1" name="Oval 85"/>
          <p:cNvSpPr>
            <a:spLocks noChangeArrowheads="1"/>
          </p:cNvSpPr>
          <p:nvPr/>
        </p:nvSpPr>
        <p:spPr bwMode="auto">
          <a:xfrm>
            <a:off x="4233864" y="5170488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2" name="Oval 86"/>
          <p:cNvSpPr>
            <a:spLocks noChangeArrowheads="1"/>
          </p:cNvSpPr>
          <p:nvPr/>
        </p:nvSpPr>
        <p:spPr bwMode="auto">
          <a:xfrm>
            <a:off x="4265614" y="51704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3" name="Oval 87"/>
          <p:cNvSpPr>
            <a:spLocks noChangeArrowheads="1"/>
          </p:cNvSpPr>
          <p:nvPr/>
        </p:nvSpPr>
        <p:spPr bwMode="auto">
          <a:xfrm>
            <a:off x="4297364" y="51704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4" name="Oval 88"/>
          <p:cNvSpPr>
            <a:spLocks noChangeArrowheads="1"/>
          </p:cNvSpPr>
          <p:nvPr/>
        </p:nvSpPr>
        <p:spPr bwMode="auto">
          <a:xfrm>
            <a:off x="4330700" y="5170488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5" name="Oval 89"/>
          <p:cNvSpPr>
            <a:spLocks noChangeArrowheads="1"/>
          </p:cNvSpPr>
          <p:nvPr/>
        </p:nvSpPr>
        <p:spPr bwMode="auto">
          <a:xfrm>
            <a:off x="4235451" y="52308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6" name="Oval 90"/>
          <p:cNvSpPr>
            <a:spLocks noChangeArrowheads="1"/>
          </p:cNvSpPr>
          <p:nvPr/>
        </p:nvSpPr>
        <p:spPr bwMode="auto">
          <a:xfrm>
            <a:off x="4273551" y="52308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7" name="Oval 91"/>
          <p:cNvSpPr>
            <a:spLocks noChangeArrowheads="1"/>
          </p:cNvSpPr>
          <p:nvPr/>
        </p:nvSpPr>
        <p:spPr bwMode="auto">
          <a:xfrm>
            <a:off x="4467226" y="522763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8" name="Oval 92"/>
          <p:cNvSpPr>
            <a:spLocks noChangeArrowheads="1"/>
          </p:cNvSpPr>
          <p:nvPr/>
        </p:nvSpPr>
        <p:spPr bwMode="auto">
          <a:xfrm>
            <a:off x="4494214" y="5230813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9" name="Oval 93"/>
          <p:cNvSpPr>
            <a:spLocks noChangeArrowheads="1"/>
          </p:cNvSpPr>
          <p:nvPr/>
        </p:nvSpPr>
        <p:spPr bwMode="auto">
          <a:xfrm>
            <a:off x="4525964" y="522763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0" name="Oval 94"/>
          <p:cNvSpPr>
            <a:spLocks noChangeArrowheads="1"/>
          </p:cNvSpPr>
          <p:nvPr/>
        </p:nvSpPr>
        <p:spPr bwMode="auto">
          <a:xfrm>
            <a:off x="4486275" y="5281613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1" name="Oval 95"/>
          <p:cNvSpPr>
            <a:spLocks noChangeArrowheads="1"/>
          </p:cNvSpPr>
          <p:nvPr/>
        </p:nvSpPr>
        <p:spPr bwMode="auto">
          <a:xfrm>
            <a:off x="4475164" y="53403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2" name="Oval 96"/>
          <p:cNvSpPr>
            <a:spLocks noChangeArrowheads="1"/>
          </p:cNvSpPr>
          <p:nvPr/>
        </p:nvSpPr>
        <p:spPr bwMode="auto">
          <a:xfrm>
            <a:off x="4479926" y="53959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3" name="Oval 97"/>
          <p:cNvSpPr>
            <a:spLocks noChangeArrowheads="1"/>
          </p:cNvSpPr>
          <p:nvPr/>
        </p:nvSpPr>
        <p:spPr bwMode="auto">
          <a:xfrm>
            <a:off x="4235451" y="53403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4" name="Oval 98"/>
          <p:cNvSpPr>
            <a:spLocks noChangeArrowheads="1"/>
          </p:cNvSpPr>
          <p:nvPr/>
        </p:nvSpPr>
        <p:spPr bwMode="auto">
          <a:xfrm>
            <a:off x="4268789" y="5343526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5" name="Oval 99"/>
          <p:cNvSpPr>
            <a:spLocks noChangeArrowheads="1"/>
          </p:cNvSpPr>
          <p:nvPr/>
        </p:nvSpPr>
        <p:spPr bwMode="auto">
          <a:xfrm>
            <a:off x="4235451" y="54022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6" name="Oval 100"/>
          <p:cNvSpPr>
            <a:spLocks noChangeArrowheads="1"/>
          </p:cNvSpPr>
          <p:nvPr/>
        </p:nvSpPr>
        <p:spPr bwMode="auto">
          <a:xfrm>
            <a:off x="4276725" y="540385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7" name="Oval 101"/>
          <p:cNvSpPr>
            <a:spLocks noChangeArrowheads="1"/>
          </p:cNvSpPr>
          <p:nvPr/>
        </p:nvSpPr>
        <p:spPr bwMode="auto">
          <a:xfrm>
            <a:off x="4235451" y="54594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8" name="Oval 102"/>
          <p:cNvSpPr>
            <a:spLocks noChangeArrowheads="1"/>
          </p:cNvSpPr>
          <p:nvPr/>
        </p:nvSpPr>
        <p:spPr bwMode="auto">
          <a:xfrm>
            <a:off x="4262439" y="5461001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9" name="Oval 103"/>
          <p:cNvSpPr>
            <a:spLocks noChangeArrowheads="1"/>
          </p:cNvSpPr>
          <p:nvPr/>
        </p:nvSpPr>
        <p:spPr bwMode="auto">
          <a:xfrm>
            <a:off x="4292601" y="5461001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0" name="Line 104"/>
          <p:cNvSpPr>
            <a:spLocks noChangeShapeType="1"/>
          </p:cNvSpPr>
          <p:nvPr/>
        </p:nvSpPr>
        <p:spPr bwMode="auto">
          <a:xfrm>
            <a:off x="1790700" y="3251201"/>
            <a:ext cx="2687638" cy="19653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1" name="Line 105"/>
          <p:cNvSpPr>
            <a:spLocks noChangeShapeType="1"/>
          </p:cNvSpPr>
          <p:nvPr/>
        </p:nvSpPr>
        <p:spPr bwMode="auto">
          <a:xfrm>
            <a:off x="1693863" y="2943226"/>
            <a:ext cx="0" cy="3133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2" name="Line 106"/>
          <p:cNvSpPr>
            <a:spLocks noChangeShapeType="1"/>
          </p:cNvSpPr>
          <p:nvPr/>
        </p:nvSpPr>
        <p:spPr bwMode="auto">
          <a:xfrm>
            <a:off x="1690689" y="293370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3" name="Line 107"/>
          <p:cNvSpPr>
            <a:spLocks noChangeShapeType="1"/>
          </p:cNvSpPr>
          <p:nvPr/>
        </p:nvSpPr>
        <p:spPr bwMode="auto">
          <a:xfrm>
            <a:off x="1709739" y="3514725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4" name="Line 108"/>
          <p:cNvSpPr>
            <a:spLocks noChangeShapeType="1"/>
          </p:cNvSpPr>
          <p:nvPr/>
        </p:nvSpPr>
        <p:spPr bwMode="auto">
          <a:xfrm>
            <a:off x="1709739" y="4084638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5" name="Line 109"/>
          <p:cNvSpPr>
            <a:spLocks noChangeShapeType="1"/>
          </p:cNvSpPr>
          <p:nvPr/>
        </p:nvSpPr>
        <p:spPr bwMode="auto">
          <a:xfrm>
            <a:off x="1709739" y="465455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6" name="Line 110"/>
          <p:cNvSpPr>
            <a:spLocks noChangeShapeType="1"/>
          </p:cNvSpPr>
          <p:nvPr/>
        </p:nvSpPr>
        <p:spPr bwMode="auto">
          <a:xfrm>
            <a:off x="1709739" y="522605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7" name="Line 111"/>
          <p:cNvSpPr>
            <a:spLocks noChangeShapeType="1"/>
          </p:cNvSpPr>
          <p:nvPr/>
        </p:nvSpPr>
        <p:spPr bwMode="auto">
          <a:xfrm>
            <a:off x="1709739" y="5795963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1488" name="Group 112"/>
          <p:cNvGrpSpPr>
            <a:grpSpLocks/>
          </p:cNvGrpSpPr>
          <p:nvPr/>
        </p:nvGrpSpPr>
        <p:grpSpPr bwMode="auto">
          <a:xfrm>
            <a:off x="1752601" y="6121401"/>
            <a:ext cx="2741613" cy="73025"/>
            <a:chOff x="1688" y="4000"/>
            <a:chExt cx="2040" cy="64"/>
          </a:xfrm>
        </p:grpSpPr>
        <p:sp>
          <p:nvSpPr>
            <p:cNvPr id="101489" name="Line 113"/>
            <p:cNvSpPr>
              <a:spLocks noChangeShapeType="1"/>
            </p:cNvSpPr>
            <p:nvPr/>
          </p:nvSpPr>
          <p:spPr bwMode="auto">
            <a:xfrm>
              <a:off x="1696" y="4056"/>
              <a:ext cx="20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0" name="Line 114"/>
            <p:cNvSpPr>
              <a:spLocks noChangeShapeType="1"/>
            </p:cNvSpPr>
            <p:nvPr/>
          </p:nvSpPr>
          <p:spPr bwMode="auto">
            <a:xfrm flipV="1">
              <a:off x="168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1" name="Line 115"/>
            <p:cNvSpPr>
              <a:spLocks noChangeShapeType="1"/>
            </p:cNvSpPr>
            <p:nvPr/>
          </p:nvSpPr>
          <p:spPr bwMode="auto">
            <a:xfrm flipV="1">
              <a:off x="192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2" name="Line 116"/>
            <p:cNvSpPr>
              <a:spLocks noChangeShapeType="1"/>
            </p:cNvSpPr>
            <p:nvPr/>
          </p:nvSpPr>
          <p:spPr bwMode="auto">
            <a:xfrm flipV="1">
              <a:off x="212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3" name="Line 117"/>
            <p:cNvSpPr>
              <a:spLocks noChangeShapeType="1"/>
            </p:cNvSpPr>
            <p:nvPr/>
          </p:nvSpPr>
          <p:spPr bwMode="auto">
            <a:xfrm flipV="1">
              <a:off x="2304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4" name="Line 118"/>
            <p:cNvSpPr>
              <a:spLocks noChangeShapeType="1"/>
            </p:cNvSpPr>
            <p:nvPr/>
          </p:nvSpPr>
          <p:spPr bwMode="auto">
            <a:xfrm flipV="1">
              <a:off x="2480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5" name="Line 119"/>
            <p:cNvSpPr>
              <a:spLocks noChangeShapeType="1"/>
            </p:cNvSpPr>
            <p:nvPr/>
          </p:nvSpPr>
          <p:spPr bwMode="auto">
            <a:xfrm flipV="1">
              <a:off x="2656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6" name="Line 120"/>
            <p:cNvSpPr>
              <a:spLocks noChangeShapeType="1"/>
            </p:cNvSpPr>
            <p:nvPr/>
          </p:nvSpPr>
          <p:spPr bwMode="auto">
            <a:xfrm flipV="1">
              <a:off x="300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7" name="Line 121"/>
            <p:cNvSpPr>
              <a:spLocks noChangeShapeType="1"/>
            </p:cNvSpPr>
            <p:nvPr/>
          </p:nvSpPr>
          <p:spPr bwMode="auto">
            <a:xfrm flipV="1">
              <a:off x="3184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8" name="Line 122"/>
            <p:cNvSpPr>
              <a:spLocks noChangeShapeType="1"/>
            </p:cNvSpPr>
            <p:nvPr/>
          </p:nvSpPr>
          <p:spPr bwMode="auto">
            <a:xfrm flipV="1">
              <a:off x="3536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9" name="Line 123"/>
            <p:cNvSpPr>
              <a:spLocks noChangeShapeType="1"/>
            </p:cNvSpPr>
            <p:nvPr/>
          </p:nvSpPr>
          <p:spPr bwMode="auto">
            <a:xfrm flipV="1">
              <a:off x="3712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1500" name="Line 124"/>
          <p:cNvSpPr>
            <a:spLocks noChangeShapeType="1"/>
          </p:cNvSpPr>
          <p:nvPr/>
        </p:nvSpPr>
        <p:spPr bwMode="auto">
          <a:xfrm>
            <a:off x="3257550" y="4365625"/>
            <a:ext cx="0" cy="1784350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01" name="Line 125"/>
          <p:cNvSpPr>
            <a:spLocks noChangeShapeType="1"/>
          </p:cNvSpPr>
          <p:nvPr/>
        </p:nvSpPr>
        <p:spPr bwMode="auto">
          <a:xfrm>
            <a:off x="3994150" y="4886326"/>
            <a:ext cx="0" cy="1254125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02" name="Line 126"/>
          <p:cNvSpPr>
            <a:spLocks noChangeShapeType="1"/>
          </p:cNvSpPr>
          <p:nvPr/>
        </p:nvSpPr>
        <p:spPr bwMode="auto">
          <a:xfrm>
            <a:off x="1736726" y="4862514"/>
            <a:ext cx="2225675" cy="9525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03" name="Line 127"/>
          <p:cNvSpPr>
            <a:spLocks noChangeShapeType="1"/>
          </p:cNvSpPr>
          <p:nvPr/>
        </p:nvSpPr>
        <p:spPr bwMode="auto">
          <a:xfrm>
            <a:off x="1736725" y="4346576"/>
            <a:ext cx="1543050" cy="4763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04" name="Rectangle 128"/>
          <p:cNvSpPr>
            <a:spLocks noChangeArrowheads="1"/>
          </p:cNvSpPr>
          <p:nvPr/>
        </p:nvSpPr>
        <p:spPr bwMode="auto">
          <a:xfrm>
            <a:off x="1327151" y="3371850"/>
            <a:ext cx="439224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45</a:t>
            </a:r>
          </a:p>
        </p:txBody>
      </p:sp>
      <p:sp>
        <p:nvSpPr>
          <p:cNvPr id="101505" name="Rectangle 129"/>
          <p:cNvSpPr>
            <a:spLocks noChangeArrowheads="1"/>
          </p:cNvSpPr>
          <p:nvPr/>
        </p:nvSpPr>
        <p:spPr bwMode="auto">
          <a:xfrm>
            <a:off x="1327151" y="3943350"/>
            <a:ext cx="439224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35</a:t>
            </a:r>
          </a:p>
        </p:txBody>
      </p:sp>
      <p:sp>
        <p:nvSpPr>
          <p:cNvPr id="101506" name="Rectangle 130"/>
          <p:cNvSpPr>
            <a:spLocks noChangeArrowheads="1"/>
          </p:cNvSpPr>
          <p:nvPr/>
        </p:nvSpPr>
        <p:spPr bwMode="auto">
          <a:xfrm>
            <a:off x="1327151" y="4500563"/>
            <a:ext cx="439224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25</a:t>
            </a:r>
          </a:p>
        </p:txBody>
      </p:sp>
      <p:sp>
        <p:nvSpPr>
          <p:cNvPr id="101507" name="Rectangle 131"/>
          <p:cNvSpPr>
            <a:spLocks noChangeArrowheads="1"/>
          </p:cNvSpPr>
          <p:nvPr/>
        </p:nvSpPr>
        <p:spPr bwMode="auto">
          <a:xfrm>
            <a:off x="1327151" y="5084763"/>
            <a:ext cx="439224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15</a:t>
            </a:r>
          </a:p>
        </p:txBody>
      </p:sp>
      <p:sp>
        <p:nvSpPr>
          <p:cNvPr id="101508" name="Rectangle 132"/>
          <p:cNvSpPr>
            <a:spLocks noChangeArrowheads="1"/>
          </p:cNvSpPr>
          <p:nvPr/>
        </p:nvSpPr>
        <p:spPr bwMode="auto">
          <a:xfrm>
            <a:off x="1435101" y="5654675"/>
            <a:ext cx="310984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5</a:t>
            </a:r>
          </a:p>
        </p:txBody>
      </p:sp>
      <p:sp>
        <p:nvSpPr>
          <p:cNvPr id="101509" name="Rectangle 133"/>
          <p:cNvSpPr>
            <a:spLocks noChangeArrowheads="1"/>
          </p:cNvSpPr>
          <p:nvPr/>
        </p:nvSpPr>
        <p:spPr bwMode="auto">
          <a:xfrm>
            <a:off x="7974714" y="6308725"/>
            <a:ext cx="2075890" cy="28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sz="1400" dirty="0"/>
              <a:t>Exemple : Penicilline  G</a:t>
            </a:r>
          </a:p>
        </p:txBody>
      </p:sp>
      <p:sp>
        <p:nvSpPr>
          <p:cNvPr id="101510" name="Rectangle 134"/>
          <p:cNvSpPr>
            <a:spLocks noChangeArrowheads="1"/>
          </p:cNvSpPr>
          <p:nvPr/>
        </p:nvSpPr>
        <p:spPr bwMode="auto">
          <a:xfrm>
            <a:off x="2695575" y="6308725"/>
            <a:ext cx="1495603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 dirty="0" smtClean="0"/>
              <a:t>MIC(µg </a:t>
            </a:r>
            <a:r>
              <a:rPr lang="fi-FI" altLang="fr-FR" b="1" dirty="0"/>
              <a:t>/ ml)</a:t>
            </a:r>
          </a:p>
        </p:txBody>
      </p:sp>
      <p:sp>
        <p:nvSpPr>
          <p:cNvPr id="101511" name="Rectangle 135"/>
          <p:cNvSpPr>
            <a:spLocks noChangeArrowheads="1"/>
          </p:cNvSpPr>
          <p:nvPr/>
        </p:nvSpPr>
        <p:spPr bwMode="auto">
          <a:xfrm rot="16200000">
            <a:off x="192922" y="4356736"/>
            <a:ext cx="1928733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i-FI" altLang="fr-FR" b="1" dirty="0" smtClean="0"/>
              <a:t>Diameters (mm</a:t>
            </a:r>
            <a:r>
              <a:rPr lang="fi-FI" altLang="fr-FR" b="1" dirty="0"/>
              <a:t>)</a:t>
            </a:r>
          </a:p>
        </p:txBody>
      </p:sp>
      <p:sp>
        <p:nvSpPr>
          <p:cNvPr id="101512" name="AutoShape 136"/>
          <p:cNvSpPr>
            <a:spLocks/>
          </p:cNvSpPr>
          <p:nvPr/>
        </p:nvSpPr>
        <p:spPr bwMode="auto">
          <a:xfrm rot="5443136" flipH="1">
            <a:off x="3810794" y="4185444"/>
            <a:ext cx="431800" cy="1223962"/>
          </a:xfrm>
          <a:prstGeom prst="rightBrace">
            <a:avLst>
              <a:gd name="adj1" fmla="val 23621"/>
              <a:gd name="adj2" fmla="val 50000"/>
            </a:avLst>
          </a:prstGeom>
          <a:noFill/>
          <a:ln w="28575">
            <a:solidFill>
              <a:srgbClr val="FC1D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13" name="Text Box 137"/>
          <p:cNvSpPr txBox="1">
            <a:spLocks noChangeArrowheads="1"/>
          </p:cNvSpPr>
          <p:nvPr/>
        </p:nvSpPr>
        <p:spPr bwMode="auto">
          <a:xfrm>
            <a:off x="4296301" y="4225528"/>
            <a:ext cx="5525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FC1D18"/>
                </a:solidFill>
              </a:rPr>
              <a:t>MIC </a:t>
            </a:r>
            <a:r>
              <a:rPr lang="fr-FR" altLang="fr-FR" b="1" dirty="0" err="1" smtClean="0">
                <a:solidFill>
                  <a:srgbClr val="FC1D18"/>
                </a:solidFill>
              </a:rPr>
              <a:t>varying</a:t>
            </a:r>
            <a:r>
              <a:rPr lang="fr-FR" altLang="fr-FR" b="1" dirty="0" smtClean="0">
                <a:solidFill>
                  <a:srgbClr val="FC1D18"/>
                </a:solidFill>
              </a:rPr>
              <a:t> 1 to 4-fold for the </a:t>
            </a:r>
            <a:r>
              <a:rPr lang="fr-FR" altLang="fr-FR" b="1" dirty="0" err="1" smtClean="0">
                <a:solidFill>
                  <a:srgbClr val="FC1D18"/>
                </a:solidFill>
              </a:rPr>
              <a:t>same</a:t>
            </a:r>
            <a:r>
              <a:rPr lang="fr-FR" altLang="fr-FR" b="1" dirty="0" smtClean="0">
                <a:solidFill>
                  <a:srgbClr val="FC1D18"/>
                </a:solidFill>
              </a:rPr>
              <a:t> </a:t>
            </a:r>
            <a:r>
              <a:rPr lang="fr-FR" altLang="fr-FR" b="1" dirty="0" err="1" smtClean="0">
                <a:solidFill>
                  <a:srgbClr val="FC1D18"/>
                </a:solidFill>
              </a:rPr>
              <a:t>diameter</a:t>
            </a:r>
            <a:endParaRPr lang="fr-FR" altLang="fr-FR" b="1" dirty="0">
              <a:solidFill>
                <a:srgbClr val="FC1D18"/>
              </a:solidFill>
            </a:endParaRPr>
          </a:p>
        </p:txBody>
      </p:sp>
      <p:sp>
        <p:nvSpPr>
          <p:cNvPr id="139" name="Rectangle 3"/>
          <p:cNvSpPr>
            <a:spLocks noChangeArrowheads="1"/>
          </p:cNvSpPr>
          <p:nvPr/>
        </p:nvSpPr>
        <p:spPr bwMode="auto">
          <a:xfrm>
            <a:off x="-389467" y="222217"/>
            <a:ext cx="8939742" cy="7160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33CC33"/>
                </a:solidFill>
              </a:rPr>
              <a:t>Remark : MIC </a:t>
            </a:r>
            <a:r>
              <a:rPr lang="fi-FI" altLang="fr-FR" sz="3600" dirty="0">
                <a:solidFill>
                  <a:srgbClr val="33CC33"/>
                </a:solidFill>
              </a:rPr>
              <a:t>and </a:t>
            </a:r>
            <a:r>
              <a:rPr lang="fi-FI" altLang="fr-FR" sz="3600" dirty="0" smtClean="0">
                <a:solidFill>
                  <a:srgbClr val="33CC33"/>
                </a:solidFill>
              </a:rPr>
              <a:t>disk diffusion</a:t>
            </a:r>
            <a:endParaRPr lang="fi-FI" altLang="fr-FR" sz="36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3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00" grpId="0" animBg="1"/>
      <p:bldP spid="101501" grpId="0" animBg="1"/>
      <p:bldP spid="101502" grpId="0" animBg="1"/>
      <p:bldP spid="1015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66" name="Rectangle 142"/>
          <p:cNvSpPr>
            <a:spLocks noChangeArrowheads="1"/>
          </p:cNvSpPr>
          <p:nvPr/>
        </p:nvSpPr>
        <p:spPr bwMode="auto">
          <a:xfrm>
            <a:off x="2971800" y="4403726"/>
            <a:ext cx="4681538" cy="1655763"/>
          </a:xfrm>
          <a:prstGeom prst="rect">
            <a:avLst/>
          </a:prstGeom>
          <a:solidFill>
            <a:srgbClr val="FC1D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 dirty="0" err="1" smtClean="0"/>
              <a:t>Resistant</a:t>
            </a:r>
            <a:endParaRPr lang="fr-FR" altLang="fr-FR" sz="2400" dirty="0"/>
          </a:p>
        </p:txBody>
      </p:sp>
      <p:sp>
        <p:nvSpPr>
          <p:cNvPr id="103564" name="Rectangle 140"/>
          <p:cNvSpPr>
            <a:spLocks noChangeArrowheads="1"/>
          </p:cNvSpPr>
          <p:nvPr/>
        </p:nvSpPr>
        <p:spPr bwMode="auto">
          <a:xfrm>
            <a:off x="2982914" y="3789363"/>
            <a:ext cx="4681537" cy="647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 dirty="0" err="1" smtClean="0"/>
              <a:t>Intermediare</a:t>
            </a:r>
            <a:endParaRPr lang="fr-FR" altLang="fr-FR" sz="2400" dirty="0"/>
          </a:p>
        </p:txBody>
      </p:sp>
      <p:sp>
        <p:nvSpPr>
          <p:cNvPr id="103562" name="Rectangle 138"/>
          <p:cNvSpPr>
            <a:spLocks noChangeArrowheads="1"/>
          </p:cNvSpPr>
          <p:nvPr/>
        </p:nvSpPr>
        <p:spPr bwMode="auto">
          <a:xfrm>
            <a:off x="2982914" y="2060575"/>
            <a:ext cx="4681537" cy="1728788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 dirty="0" smtClean="0"/>
              <a:t>Susceptible</a:t>
            </a:r>
            <a:endParaRPr lang="fr-FR" altLang="fr-FR" sz="2400" dirty="0"/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3059114" y="2190751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3057525" y="225901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3125789" y="225901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3441701" y="2405064"/>
            <a:ext cx="34925" cy="20637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3832225" y="2611438"/>
            <a:ext cx="33338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3844925" y="2689226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3" name="Oval 9"/>
          <p:cNvSpPr>
            <a:spLocks noChangeArrowheads="1"/>
          </p:cNvSpPr>
          <p:nvPr/>
        </p:nvSpPr>
        <p:spPr bwMode="auto">
          <a:xfrm>
            <a:off x="4214813" y="2757489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4591051" y="2678114"/>
            <a:ext cx="34925" cy="20637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3832225" y="2905125"/>
            <a:ext cx="33338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6" name="Oval 12"/>
          <p:cNvSpPr>
            <a:spLocks noChangeArrowheads="1"/>
          </p:cNvSpPr>
          <p:nvPr/>
        </p:nvSpPr>
        <p:spPr bwMode="auto">
          <a:xfrm>
            <a:off x="3887788" y="290671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3941763" y="290671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8" name="Oval 14"/>
          <p:cNvSpPr>
            <a:spLocks noChangeArrowheads="1"/>
          </p:cNvSpPr>
          <p:nvPr/>
        </p:nvSpPr>
        <p:spPr bwMode="auto">
          <a:xfrm>
            <a:off x="4214813" y="2909889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9" name="Oval 15"/>
          <p:cNvSpPr>
            <a:spLocks noChangeArrowheads="1"/>
          </p:cNvSpPr>
          <p:nvPr/>
        </p:nvSpPr>
        <p:spPr bwMode="auto">
          <a:xfrm>
            <a:off x="4260850" y="2909889"/>
            <a:ext cx="33338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0" name="Oval 16"/>
          <p:cNvSpPr>
            <a:spLocks noChangeArrowheads="1"/>
          </p:cNvSpPr>
          <p:nvPr/>
        </p:nvSpPr>
        <p:spPr bwMode="auto">
          <a:xfrm>
            <a:off x="4330701" y="2909889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1" name="Oval 17"/>
          <p:cNvSpPr>
            <a:spLocks noChangeArrowheads="1"/>
          </p:cNvSpPr>
          <p:nvPr/>
        </p:nvSpPr>
        <p:spPr bwMode="auto">
          <a:xfrm>
            <a:off x="4603751" y="2976564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2" name="Oval 18"/>
          <p:cNvSpPr>
            <a:spLocks noChangeArrowheads="1"/>
          </p:cNvSpPr>
          <p:nvPr/>
        </p:nvSpPr>
        <p:spPr bwMode="auto">
          <a:xfrm>
            <a:off x="4675189" y="30448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3" name="Oval 19"/>
          <p:cNvSpPr>
            <a:spLocks noChangeArrowheads="1"/>
          </p:cNvSpPr>
          <p:nvPr/>
        </p:nvSpPr>
        <p:spPr bwMode="auto">
          <a:xfrm>
            <a:off x="4608514" y="30448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4" name="Oval 20"/>
          <p:cNvSpPr>
            <a:spLocks noChangeArrowheads="1"/>
          </p:cNvSpPr>
          <p:nvPr/>
        </p:nvSpPr>
        <p:spPr bwMode="auto">
          <a:xfrm>
            <a:off x="4424364" y="3046413"/>
            <a:ext cx="33337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5" name="Oval 21"/>
          <p:cNvSpPr>
            <a:spLocks noChangeArrowheads="1"/>
          </p:cNvSpPr>
          <p:nvPr/>
        </p:nvSpPr>
        <p:spPr bwMode="auto">
          <a:xfrm>
            <a:off x="4395788" y="3044825"/>
            <a:ext cx="31750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6" name="Oval 22"/>
          <p:cNvSpPr>
            <a:spLocks noChangeArrowheads="1"/>
          </p:cNvSpPr>
          <p:nvPr/>
        </p:nvSpPr>
        <p:spPr bwMode="auto">
          <a:xfrm>
            <a:off x="4348164" y="30448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7" name="Oval 23"/>
          <p:cNvSpPr>
            <a:spLocks noChangeArrowheads="1"/>
          </p:cNvSpPr>
          <p:nvPr/>
        </p:nvSpPr>
        <p:spPr bwMode="auto">
          <a:xfrm>
            <a:off x="4300539" y="30448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8" name="Oval 24"/>
          <p:cNvSpPr>
            <a:spLocks noChangeArrowheads="1"/>
          </p:cNvSpPr>
          <p:nvPr/>
        </p:nvSpPr>
        <p:spPr bwMode="auto">
          <a:xfrm>
            <a:off x="4256089" y="3044825"/>
            <a:ext cx="33337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9" name="Oval 25"/>
          <p:cNvSpPr>
            <a:spLocks noChangeArrowheads="1"/>
          </p:cNvSpPr>
          <p:nvPr/>
        </p:nvSpPr>
        <p:spPr bwMode="auto">
          <a:xfrm>
            <a:off x="4238626" y="3124201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0" name="Oval 26"/>
          <p:cNvSpPr>
            <a:spLocks noChangeArrowheads="1"/>
          </p:cNvSpPr>
          <p:nvPr/>
        </p:nvSpPr>
        <p:spPr bwMode="auto">
          <a:xfrm>
            <a:off x="3101976" y="291306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1" name="Oval 27"/>
          <p:cNvSpPr>
            <a:spLocks noChangeArrowheads="1"/>
          </p:cNvSpPr>
          <p:nvPr/>
        </p:nvSpPr>
        <p:spPr bwMode="auto">
          <a:xfrm>
            <a:off x="4251326" y="3195639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2" name="Oval 28"/>
          <p:cNvSpPr>
            <a:spLocks noChangeArrowheads="1"/>
          </p:cNvSpPr>
          <p:nvPr/>
        </p:nvSpPr>
        <p:spPr bwMode="auto">
          <a:xfrm>
            <a:off x="4613275" y="3190876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3" name="Oval 29"/>
          <p:cNvSpPr>
            <a:spLocks noChangeArrowheads="1"/>
          </p:cNvSpPr>
          <p:nvPr/>
        </p:nvSpPr>
        <p:spPr bwMode="auto">
          <a:xfrm>
            <a:off x="4616451" y="3328989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4" name="Oval 30"/>
          <p:cNvSpPr>
            <a:spLocks noChangeArrowheads="1"/>
          </p:cNvSpPr>
          <p:nvPr/>
        </p:nvSpPr>
        <p:spPr bwMode="auto">
          <a:xfrm>
            <a:off x="4633914" y="3411539"/>
            <a:ext cx="33337" cy="20637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5" name="Oval 31"/>
          <p:cNvSpPr>
            <a:spLocks noChangeArrowheads="1"/>
          </p:cNvSpPr>
          <p:nvPr/>
        </p:nvSpPr>
        <p:spPr bwMode="auto">
          <a:xfrm>
            <a:off x="4238626" y="3330576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6" name="Oval 32"/>
          <p:cNvSpPr>
            <a:spLocks noChangeArrowheads="1"/>
          </p:cNvSpPr>
          <p:nvPr/>
        </p:nvSpPr>
        <p:spPr bwMode="auto">
          <a:xfrm>
            <a:off x="4246564" y="3405189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7" name="Oval 33"/>
          <p:cNvSpPr>
            <a:spLocks noChangeArrowheads="1"/>
          </p:cNvSpPr>
          <p:nvPr/>
        </p:nvSpPr>
        <p:spPr bwMode="auto">
          <a:xfrm>
            <a:off x="4256089" y="3478213"/>
            <a:ext cx="33337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8" name="Oval 34"/>
          <p:cNvSpPr>
            <a:spLocks noChangeArrowheads="1"/>
          </p:cNvSpPr>
          <p:nvPr/>
        </p:nvSpPr>
        <p:spPr bwMode="auto">
          <a:xfrm>
            <a:off x="5378451" y="3390901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9" name="Oval 35"/>
          <p:cNvSpPr>
            <a:spLocks noChangeArrowheads="1"/>
          </p:cNvSpPr>
          <p:nvPr/>
        </p:nvSpPr>
        <p:spPr bwMode="auto">
          <a:xfrm>
            <a:off x="5376863" y="3538539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0" name="Oval 36"/>
          <p:cNvSpPr>
            <a:spLocks noChangeArrowheads="1"/>
          </p:cNvSpPr>
          <p:nvPr/>
        </p:nvSpPr>
        <p:spPr bwMode="auto">
          <a:xfrm>
            <a:off x="5746750" y="3462339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1" name="Oval 37"/>
          <p:cNvSpPr>
            <a:spLocks noChangeArrowheads="1"/>
          </p:cNvSpPr>
          <p:nvPr/>
        </p:nvSpPr>
        <p:spPr bwMode="auto">
          <a:xfrm>
            <a:off x="6127750" y="3663951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2" name="Oval 38"/>
          <p:cNvSpPr>
            <a:spLocks noChangeArrowheads="1"/>
          </p:cNvSpPr>
          <p:nvPr/>
        </p:nvSpPr>
        <p:spPr bwMode="auto">
          <a:xfrm>
            <a:off x="5510214" y="3736976"/>
            <a:ext cx="33337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3" name="Oval 39"/>
          <p:cNvSpPr>
            <a:spLocks noChangeArrowheads="1"/>
          </p:cNvSpPr>
          <p:nvPr/>
        </p:nvSpPr>
        <p:spPr bwMode="auto">
          <a:xfrm>
            <a:off x="5448300" y="3740151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4" name="Oval 40"/>
          <p:cNvSpPr>
            <a:spLocks noChangeArrowheads="1"/>
          </p:cNvSpPr>
          <p:nvPr/>
        </p:nvSpPr>
        <p:spPr bwMode="auto">
          <a:xfrm>
            <a:off x="5384800" y="3743326"/>
            <a:ext cx="33338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5" name="Oval 41"/>
          <p:cNvSpPr>
            <a:spLocks noChangeArrowheads="1"/>
          </p:cNvSpPr>
          <p:nvPr/>
        </p:nvSpPr>
        <p:spPr bwMode="auto">
          <a:xfrm>
            <a:off x="5378451" y="3679826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6" name="Oval 42"/>
          <p:cNvSpPr>
            <a:spLocks noChangeArrowheads="1"/>
          </p:cNvSpPr>
          <p:nvPr/>
        </p:nvSpPr>
        <p:spPr bwMode="auto">
          <a:xfrm>
            <a:off x="5394325" y="3890964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7" name="Oval 43"/>
          <p:cNvSpPr>
            <a:spLocks noChangeArrowheads="1"/>
          </p:cNvSpPr>
          <p:nvPr/>
        </p:nvSpPr>
        <p:spPr bwMode="auto">
          <a:xfrm>
            <a:off x="5456238" y="3890964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8" name="Oval 44"/>
          <p:cNvSpPr>
            <a:spLocks noChangeArrowheads="1"/>
          </p:cNvSpPr>
          <p:nvPr/>
        </p:nvSpPr>
        <p:spPr bwMode="auto">
          <a:xfrm>
            <a:off x="5735639" y="3884614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9" name="Oval 45"/>
          <p:cNvSpPr>
            <a:spLocks noChangeArrowheads="1"/>
          </p:cNvSpPr>
          <p:nvPr/>
        </p:nvSpPr>
        <p:spPr bwMode="auto">
          <a:xfrm>
            <a:off x="5800725" y="3884614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0" name="Oval 46"/>
          <p:cNvSpPr>
            <a:spLocks noChangeArrowheads="1"/>
          </p:cNvSpPr>
          <p:nvPr/>
        </p:nvSpPr>
        <p:spPr bwMode="auto">
          <a:xfrm>
            <a:off x="5862639" y="3884614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1" name="Oval 47"/>
          <p:cNvSpPr>
            <a:spLocks noChangeArrowheads="1"/>
          </p:cNvSpPr>
          <p:nvPr/>
        </p:nvSpPr>
        <p:spPr bwMode="auto">
          <a:xfrm>
            <a:off x="6127750" y="3740151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2" name="Oval 48"/>
          <p:cNvSpPr>
            <a:spLocks noChangeArrowheads="1"/>
          </p:cNvSpPr>
          <p:nvPr/>
        </p:nvSpPr>
        <p:spPr bwMode="auto">
          <a:xfrm>
            <a:off x="6194425" y="3740151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3" name="Oval 49"/>
          <p:cNvSpPr>
            <a:spLocks noChangeArrowheads="1"/>
          </p:cNvSpPr>
          <p:nvPr/>
        </p:nvSpPr>
        <p:spPr bwMode="auto">
          <a:xfrm>
            <a:off x="6513514" y="3733801"/>
            <a:ext cx="33337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4" name="Oval 50"/>
          <p:cNvSpPr>
            <a:spLocks noChangeArrowheads="1"/>
          </p:cNvSpPr>
          <p:nvPr/>
        </p:nvSpPr>
        <p:spPr bwMode="auto">
          <a:xfrm>
            <a:off x="6521450" y="3803651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5" name="Oval 51"/>
          <p:cNvSpPr>
            <a:spLocks noChangeArrowheads="1"/>
          </p:cNvSpPr>
          <p:nvPr/>
        </p:nvSpPr>
        <p:spPr bwMode="auto">
          <a:xfrm>
            <a:off x="6516689" y="4092576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6" name="Oval 52"/>
          <p:cNvSpPr>
            <a:spLocks noChangeArrowheads="1"/>
          </p:cNvSpPr>
          <p:nvPr/>
        </p:nvSpPr>
        <p:spPr bwMode="auto">
          <a:xfrm>
            <a:off x="6529389" y="4157664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7" name="Oval 53"/>
          <p:cNvSpPr>
            <a:spLocks noChangeArrowheads="1"/>
          </p:cNvSpPr>
          <p:nvPr/>
        </p:nvSpPr>
        <p:spPr bwMode="auto">
          <a:xfrm>
            <a:off x="6122989" y="4159250"/>
            <a:ext cx="34925" cy="2540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8" name="Oval 54"/>
          <p:cNvSpPr>
            <a:spLocks noChangeArrowheads="1"/>
          </p:cNvSpPr>
          <p:nvPr/>
        </p:nvSpPr>
        <p:spPr bwMode="auto">
          <a:xfrm>
            <a:off x="5770563" y="4522789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9" name="Oval 55"/>
          <p:cNvSpPr>
            <a:spLocks noChangeArrowheads="1"/>
          </p:cNvSpPr>
          <p:nvPr/>
        </p:nvSpPr>
        <p:spPr bwMode="auto">
          <a:xfrm>
            <a:off x="6146801" y="4591050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0" name="Oval 56"/>
          <p:cNvSpPr>
            <a:spLocks noChangeArrowheads="1"/>
          </p:cNvSpPr>
          <p:nvPr/>
        </p:nvSpPr>
        <p:spPr bwMode="auto">
          <a:xfrm>
            <a:off x="6224588" y="4592638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1" name="Oval 57"/>
          <p:cNvSpPr>
            <a:spLocks noChangeArrowheads="1"/>
          </p:cNvSpPr>
          <p:nvPr/>
        </p:nvSpPr>
        <p:spPr bwMode="auto">
          <a:xfrm>
            <a:off x="6908800" y="3943350"/>
            <a:ext cx="31750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2" name="Oval 58"/>
          <p:cNvSpPr>
            <a:spLocks noChangeArrowheads="1"/>
          </p:cNvSpPr>
          <p:nvPr/>
        </p:nvSpPr>
        <p:spPr bwMode="auto">
          <a:xfrm>
            <a:off x="6908800" y="4079876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3" name="Oval 59"/>
          <p:cNvSpPr>
            <a:spLocks noChangeArrowheads="1"/>
          </p:cNvSpPr>
          <p:nvPr/>
        </p:nvSpPr>
        <p:spPr bwMode="auto">
          <a:xfrm>
            <a:off x="6910389" y="4291014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4" name="Oval 60"/>
          <p:cNvSpPr>
            <a:spLocks noChangeArrowheads="1"/>
          </p:cNvSpPr>
          <p:nvPr/>
        </p:nvSpPr>
        <p:spPr bwMode="auto">
          <a:xfrm>
            <a:off x="6915151" y="4368801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5" name="Oval 61"/>
          <p:cNvSpPr>
            <a:spLocks noChangeArrowheads="1"/>
          </p:cNvSpPr>
          <p:nvPr/>
        </p:nvSpPr>
        <p:spPr bwMode="auto">
          <a:xfrm>
            <a:off x="6919914" y="4445001"/>
            <a:ext cx="33337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6" name="Oval 62"/>
          <p:cNvSpPr>
            <a:spLocks noChangeArrowheads="1"/>
          </p:cNvSpPr>
          <p:nvPr/>
        </p:nvSpPr>
        <p:spPr bwMode="auto">
          <a:xfrm>
            <a:off x="6923089" y="4522789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7" name="Oval 63"/>
          <p:cNvSpPr>
            <a:spLocks noChangeArrowheads="1"/>
          </p:cNvSpPr>
          <p:nvPr/>
        </p:nvSpPr>
        <p:spPr bwMode="auto">
          <a:xfrm>
            <a:off x="6389689" y="4391026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8" name="Oval 64"/>
          <p:cNvSpPr>
            <a:spLocks noChangeArrowheads="1"/>
          </p:cNvSpPr>
          <p:nvPr/>
        </p:nvSpPr>
        <p:spPr bwMode="auto">
          <a:xfrm>
            <a:off x="6442075" y="439261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9" name="Oval 65"/>
          <p:cNvSpPr>
            <a:spLocks noChangeArrowheads="1"/>
          </p:cNvSpPr>
          <p:nvPr/>
        </p:nvSpPr>
        <p:spPr bwMode="auto">
          <a:xfrm>
            <a:off x="6491289" y="439261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0" name="Oval 66"/>
          <p:cNvSpPr>
            <a:spLocks noChangeArrowheads="1"/>
          </p:cNvSpPr>
          <p:nvPr/>
        </p:nvSpPr>
        <p:spPr bwMode="auto">
          <a:xfrm>
            <a:off x="6542089" y="4437064"/>
            <a:ext cx="33337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1" name="Oval 67"/>
          <p:cNvSpPr>
            <a:spLocks noChangeArrowheads="1"/>
          </p:cNvSpPr>
          <p:nvPr/>
        </p:nvSpPr>
        <p:spPr bwMode="auto">
          <a:xfrm>
            <a:off x="6513514" y="4513263"/>
            <a:ext cx="33337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2" name="Oval 68"/>
          <p:cNvSpPr>
            <a:spLocks noChangeArrowheads="1"/>
          </p:cNvSpPr>
          <p:nvPr/>
        </p:nvSpPr>
        <p:spPr bwMode="auto">
          <a:xfrm>
            <a:off x="6569075" y="451326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3" name="Oval 69"/>
          <p:cNvSpPr>
            <a:spLocks noChangeArrowheads="1"/>
          </p:cNvSpPr>
          <p:nvPr/>
        </p:nvSpPr>
        <p:spPr bwMode="auto">
          <a:xfrm>
            <a:off x="6534151" y="4664076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4" name="Oval 70"/>
          <p:cNvSpPr>
            <a:spLocks noChangeArrowheads="1"/>
          </p:cNvSpPr>
          <p:nvPr/>
        </p:nvSpPr>
        <p:spPr bwMode="auto">
          <a:xfrm>
            <a:off x="6534151" y="4740276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5" name="Oval 71"/>
          <p:cNvSpPr>
            <a:spLocks noChangeArrowheads="1"/>
          </p:cNvSpPr>
          <p:nvPr/>
        </p:nvSpPr>
        <p:spPr bwMode="auto">
          <a:xfrm>
            <a:off x="6592889" y="4738689"/>
            <a:ext cx="33337" cy="20637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6" name="Oval 72"/>
          <p:cNvSpPr>
            <a:spLocks noChangeArrowheads="1"/>
          </p:cNvSpPr>
          <p:nvPr/>
        </p:nvSpPr>
        <p:spPr bwMode="auto">
          <a:xfrm>
            <a:off x="6923089" y="4733926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7" name="Oval 73"/>
          <p:cNvSpPr>
            <a:spLocks noChangeArrowheads="1"/>
          </p:cNvSpPr>
          <p:nvPr/>
        </p:nvSpPr>
        <p:spPr bwMode="auto">
          <a:xfrm>
            <a:off x="7285039" y="4432300"/>
            <a:ext cx="34925" cy="2540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8" name="Oval 74"/>
          <p:cNvSpPr>
            <a:spLocks noChangeArrowheads="1"/>
          </p:cNvSpPr>
          <p:nvPr/>
        </p:nvSpPr>
        <p:spPr bwMode="auto">
          <a:xfrm>
            <a:off x="7292976" y="451326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9" name="Oval 75"/>
          <p:cNvSpPr>
            <a:spLocks noChangeArrowheads="1"/>
          </p:cNvSpPr>
          <p:nvPr/>
        </p:nvSpPr>
        <p:spPr bwMode="auto">
          <a:xfrm>
            <a:off x="7285039" y="46450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0" name="Oval 76"/>
          <p:cNvSpPr>
            <a:spLocks noChangeArrowheads="1"/>
          </p:cNvSpPr>
          <p:nvPr/>
        </p:nvSpPr>
        <p:spPr bwMode="auto">
          <a:xfrm>
            <a:off x="7327900" y="4645025"/>
            <a:ext cx="31750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1" name="Oval 77"/>
          <p:cNvSpPr>
            <a:spLocks noChangeArrowheads="1"/>
          </p:cNvSpPr>
          <p:nvPr/>
        </p:nvSpPr>
        <p:spPr bwMode="auto">
          <a:xfrm>
            <a:off x="7377114" y="464661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2" name="Oval 78"/>
          <p:cNvSpPr>
            <a:spLocks noChangeArrowheads="1"/>
          </p:cNvSpPr>
          <p:nvPr/>
        </p:nvSpPr>
        <p:spPr bwMode="auto">
          <a:xfrm>
            <a:off x="7297739" y="4719638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3" name="Oval 79"/>
          <p:cNvSpPr>
            <a:spLocks noChangeArrowheads="1"/>
          </p:cNvSpPr>
          <p:nvPr/>
        </p:nvSpPr>
        <p:spPr bwMode="auto">
          <a:xfrm>
            <a:off x="7339014" y="4724401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4" name="Oval 80"/>
          <p:cNvSpPr>
            <a:spLocks noChangeArrowheads="1"/>
          </p:cNvSpPr>
          <p:nvPr/>
        </p:nvSpPr>
        <p:spPr bwMode="auto">
          <a:xfrm>
            <a:off x="7377114" y="4719638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5" name="Oval 81"/>
          <p:cNvSpPr>
            <a:spLocks noChangeArrowheads="1"/>
          </p:cNvSpPr>
          <p:nvPr/>
        </p:nvSpPr>
        <p:spPr bwMode="auto">
          <a:xfrm>
            <a:off x="7413626" y="4719638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6" name="Oval 82"/>
          <p:cNvSpPr>
            <a:spLocks noChangeArrowheads="1"/>
          </p:cNvSpPr>
          <p:nvPr/>
        </p:nvSpPr>
        <p:spPr bwMode="auto">
          <a:xfrm>
            <a:off x="7302500" y="4794251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7" name="Oval 83"/>
          <p:cNvSpPr>
            <a:spLocks noChangeArrowheads="1"/>
          </p:cNvSpPr>
          <p:nvPr/>
        </p:nvSpPr>
        <p:spPr bwMode="auto">
          <a:xfrm>
            <a:off x="7356475" y="4794251"/>
            <a:ext cx="33338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8" name="Oval 84"/>
          <p:cNvSpPr>
            <a:spLocks noChangeArrowheads="1"/>
          </p:cNvSpPr>
          <p:nvPr/>
        </p:nvSpPr>
        <p:spPr bwMode="auto">
          <a:xfrm>
            <a:off x="6919914" y="4794251"/>
            <a:ext cx="33337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9" name="Oval 85"/>
          <p:cNvSpPr>
            <a:spLocks noChangeArrowheads="1"/>
          </p:cNvSpPr>
          <p:nvPr/>
        </p:nvSpPr>
        <p:spPr bwMode="auto">
          <a:xfrm>
            <a:off x="6970714" y="4794251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0" name="Oval 86"/>
          <p:cNvSpPr>
            <a:spLocks noChangeArrowheads="1"/>
          </p:cNvSpPr>
          <p:nvPr/>
        </p:nvSpPr>
        <p:spPr bwMode="auto">
          <a:xfrm>
            <a:off x="7019926" y="4794251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1" name="Oval 87"/>
          <p:cNvSpPr>
            <a:spLocks noChangeArrowheads="1"/>
          </p:cNvSpPr>
          <p:nvPr/>
        </p:nvSpPr>
        <p:spPr bwMode="auto">
          <a:xfrm>
            <a:off x="7072313" y="4794251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2" name="Oval 88"/>
          <p:cNvSpPr>
            <a:spLocks noChangeArrowheads="1"/>
          </p:cNvSpPr>
          <p:nvPr/>
        </p:nvSpPr>
        <p:spPr bwMode="auto">
          <a:xfrm>
            <a:off x="6923089" y="4868864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3" name="Oval 89"/>
          <p:cNvSpPr>
            <a:spLocks noChangeArrowheads="1"/>
          </p:cNvSpPr>
          <p:nvPr/>
        </p:nvSpPr>
        <p:spPr bwMode="auto">
          <a:xfrm>
            <a:off x="6983414" y="4868864"/>
            <a:ext cx="33337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4" name="Oval 90"/>
          <p:cNvSpPr>
            <a:spLocks noChangeArrowheads="1"/>
          </p:cNvSpPr>
          <p:nvPr/>
        </p:nvSpPr>
        <p:spPr bwMode="auto">
          <a:xfrm>
            <a:off x="7285039" y="4865689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5" name="Oval 91"/>
          <p:cNvSpPr>
            <a:spLocks noChangeArrowheads="1"/>
          </p:cNvSpPr>
          <p:nvPr/>
        </p:nvSpPr>
        <p:spPr bwMode="auto">
          <a:xfrm>
            <a:off x="7327900" y="4868864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6" name="Oval 92"/>
          <p:cNvSpPr>
            <a:spLocks noChangeArrowheads="1"/>
          </p:cNvSpPr>
          <p:nvPr/>
        </p:nvSpPr>
        <p:spPr bwMode="auto">
          <a:xfrm>
            <a:off x="7377114" y="4865689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7" name="Oval 93"/>
          <p:cNvSpPr>
            <a:spLocks noChangeArrowheads="1"/>
          </p:cNvSpPr>
          <p:nvPr/>
        </p:nvSpPr>
        <p:spPr bwMode="auto">
          <a:xfrm>
            <a:off x="7315200" y="4933951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8" name="Oval 94"/>
          <p:cNvSpPr>
            <a:spLocks noChangeArrowheads="1"/>
          </p:cNvSpPr>
          <p:nvPr/>
        </p:nvSpPr>
        <p:spPr bwMode="auto">
          <a:xfrm>
            <a:off x="7297739" y="5006976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9" name="Oval 95"/>
          <p:cNvSpPr>
            <a:spLocks noChangeArrowheads="1"/>
          </p:cNvSpPr>
          <p:nvPr/>
        </p:nvSpPr>
        <p:spPr bwMode="auto">
          <a:xfrm>
            <a:off x="7304089" y="5076826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0" name="Oval 96"/>
          <p:cNvSpPr>
            <a:spLocks noChangeArrowheads="1"/>
          </p:cNvSpPr>
          <p:nvPr/>
        </p:nvSpPr>
        <p:spPr bwMode="auto">
          <a:xfrm>
            <a:off x="6923089" y="5006976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1" name="Oval 97"/>
          <p:cNvSpPr>
            <a:spLocks noChangeArrowheads="1"/>
          </p:cNvSpPr>
          <p:nvPr/>
        </p:nvSpPr>
        <p:spPr bwMode="auto">
          <a:xfrm>
            <a:off x="6975475" y="5010151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2" name="Oval 98"/>
          <p:cNvSpPr>
            <a:spLocks noChangeArrowheads="1"/>
          </p:cNvSpPr>
          <p:nvPr/>
        </p:nvSpPr>
        <p:spPr bwMode="auto">
          <a:xfrm>
            <a:off x="6923089" y="5084764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3" name="Oval 99"/>
          <p:cNvSpPr>
            <a:spLocks noChangeArrowheads="1"/>
          </p:cNvSpPr>
          <p:nvPr/>
        </p:nvSpPr>
        <p:spPr bwMode="auto">
          <a:xfrm>
            <a:off x="6988175" y="5086351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4" name="Oval 100"/>
          <p:cNvSpPr>
            <a:spLocks noChangeArrowheads="1"/>
          </p:cNvSpPr>
          <p:nvPr/>
        </p:nvSpPr>
        <p:spPr bwMode="auto">
          <a:xfrm>
            <a:off x="6923089" y="5156201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5" name="Oval 101"/>
          <p:cNvSpPr>
            <a:spLocks noChangeArrowheads="1"/>
          </p:cNvSpPr>
          <p:nvPr/>
        </p:nvSpPr>
        <p:spPr bwMode="auto">
          <a:xfrm>
            <a:off x="6965950" y="5157789"/>
            <a:ext cx="33338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6" name="Oval 102"/>
          <p:cNvSpPr>
            <a:spLocks noChangeArrowheads="1"/>
          </p:cNvSpPr>
          <p:nvPr/>
        </p:nvSpPr>
        <p:spPr bwMode="auto">
          <a:xfrm>
            <a:off x="7011989" y="5157789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7" name="Line 103"/>
          <p:cNvSpPr>
            <a:spLocks noChangeShapeType="1"/>
          </p:cNvSpPr>
          <p:nvPr/>
        </p:nvSpPr>
        <p:spPr bwMode="auto">
          <a:xfrm>
            <a:off x="3106738" y="2384426"/>
            <a:ext cx="4195762" cy="2466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8" name="Line 104"/>
          <p:cNvSpPr>
            <a:spLocks noChangeShapeType="1"/>
          </p:cNvSpPr>
          <p:nvPr/>
        </p:nvSpPr>
        <p:spPr bwMode="auto">
          <a:xfrm>
            <a:off x="2955925" y="1998664"/>
            <a:ext cx="0" cy="393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9" name="Line 105"/>
          <p:cNvSpPr>
            <a:spLocks noChangeShapeType="1"/>
          </p:cNvSpPr>
          <p:nvPr/>
        </p:nvSpPr>
        <p:spPr bwMode="auto">
          <a:xfrm>
            <a:off x="2951164" y="1985963"/>
            <a:ext cx="200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0" name="Line 106"/>
          <p:cNvSpPr>
            <a:spLocks noChangeShapeType="1"/>
          </p:cNvSpPr>
          <p:nvPr/>
        </p:nvSpPr>
        <p:spPr bwMode="auto">
          <a:xfrm>
            <a:off x="2979738" y="2714625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1" name="Line 107"/>
          <p:cNvSpPr>
            <a:spLocks noChangeShapeType="1"/>
          </p:cNvSpPr>
          <p:nvPr/>
        </p:nvSpPr>
        <p:spPr bwMode="auto">
          <a:xfrm>
            <a:off x="2979738" y="3430588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2" name="Line 108"/>
          <p:cNvSpPr>
            <a:spLocks noChangeShapeType="1"/>
          </p:cNvSpPr>
          <p:nvPr/>
        </p:nvSpPr>
        <p:spPr bwMode="auto">
          <a:xfrm>
            <a:off x="2979738" y="4146550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3" name="Line 109"/>
          <p:cNvSpPr>
            <a:spLocks noChangeShapeType="1"/>
          </p:cNvSpPr>
          <p:nvPr/>
        </p:nvSpPr>
        <p:spPr bwMode="auto">
          <a:xfrm>
            <a:off x="2979738" y="4864100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4" name="Line 110"/>
          <p:cNvSpPr>
            <a:spLocks noChangeShapeType="1"/>
          </p:cNvSpPr>
          <p:nvPr/>
        </p:nvSpPr>
        <p:spPr bwMode="auto">
          <a:xfrm>
            <a:off x="2979738" y="5578475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3535" name="Group 111"/>
          <p:cNvGrpSpPr>
            <a:grpSpLocks/>
          </p:cNvGrpSpPr>
          <p:nvPr/>
        </p:nvGrpSpPr>
        <p:grpSpPr bwMode="auto">
          <a:xfrm>
            <a:off x="3046414" y="5988050"/>
            <a:ext cx="4281487" cy="90488"/>
            <a:chOff x="1688" y="4000"/>
            <a:chExt cx="2040" cy="64"/>
          </a:xfrm>
        </p:grpSpPr>
        <p:sp>
          <p:nvSpPr>
            <p:cNvPr id="103536" name="Line 112"/>
            <p:cNvSpPr>
              <a:spLocks noChangeShapeType="1"/>
            </p:cNvSpPr>
            <p:nvPr/>
          </p:nvSpPr>
          <p:spPr bwMode="auto">
            <a:xfrm>
              <a:off x="1696" y="4056"/>
              <a:ext cx="20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37" name="Line 113"/>
            <p:cNvSpPr>
              <a:spLocks noChangeShapeType="1"/>
            </p:cNvSpPr>
            <p:nvPr/>
          </p:nvSpPr>
          <p:spPr bwMode="auto">
            <a:xfrm flipV="1">
              <a:off x="168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38" name="Line 114"/>
            <p:cNvSpPr>
              <a:spLocks noChangeShapeType="1"/>
            </p:cNvSpPr>
            <p:nvPr/>
          </p:nvSpPr>
          <p:spPr bwMode="auto">
            <a:xfrm flipV="1">
              <a:off x="192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39" name="Line 115"/>
            <p:cNvSpPr>
              <a:spLocks noChangeShapeType="1"/>
            </p:cNvSpPr>
            <p:nvPr/>
          </p:nvSpPr>
          <p:spPr bwMode="auto">
            <a:xfrm flipV="1">
              <a:off x="212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0" name="Line 116"/>
            <p:cNvSpPr>
              <a:spLocks noChangeShapeType="1"/>
            </p:cNvSpPr>
            <p:nvPr/>
          </p:nvSpPr>
          <p:spPr bwMode="auto">
            <a:xfrm flipV="1">
              <a:off x="2304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1" name="Line 117"/>
            <p:cNvSpPr>
              <a:spLocks noChangeShapeType="1"/>
            </p:cNvSpPr>
            <p:nvPr/>
          </p:nvSpPr>
          <p:spPr bwMode="auto">
            <a:xfrm flipV="1">
              <a:off x="2480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2" name="Line 118"/>
            <p:cNvSpPr>
              <a:spLocks noChangeShapeType="1"/>
            </p:cNvSpPr>
            <p:nvPr/>
          </p:nvSpPr>
          <p:spPr bwMode="auto">
            <a:xfrm flipV="1">
              <a:off x="2656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3" name="Line 119"/>
            <p:cNvSpPr>
              <a:spLocks noChangeShapeType="1"/>
            </p:cNvSpPr>
            <p:nvPr/>
          </p:nvSpPr>
          <p:spPr bwMode="auto">
            <a:xfrm flipV="1">
              <a:off x="300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4" name="Line 120"/>
            <p:cNvSpPr>
              <a:spLocks noChangeShapeType="1"/>
            </p:cNvSpPr>
            <p:nvPr/>
          </p:nvSpPr>
          <p:spPr bwMode="auto">
            <a:xfrm flipV="1">
              <a:off x="3184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5" name="Line 121"/>
            <p:cNvSpPr>
              <a:spLocks noChangeShapeType="1"/>
            </p:cNvSpPr>
            <p:nvPr/>
          </p:nvSpPr>
          <p:spPr bwMode="auto">
            <a:xfrm flipV="1">
              <a:off x="3536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6" name="Line 122"/>
            <p:cNvSpPr>
              <a:spLocks noChangeShapeType="1"/>
            </p:cNvSpPr>
            <p:nvPr/>
          </p:nvSpPr>
          <p:spPr bwMode="auto">
            <a:xfrm flipV="1">
              <a:off x="3712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3547" name="Rectangle 123"/>
          <p:cNvSpPr>
            <a:spLocks noChangeArrowheads="1"/>
          </p:cNvSpPr>
          <p:nvPr/>
        </p:nvSpPr>
        <p:spPr bwMode="auto">
          <a:xfrm>
            <a:off x="2382839" y="2535239"/>
            <a:ext cx="439224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45</a:t>
            </a:r>
          </a:p>
        </p:txBody>
      </p:sp>
      <p:sp>
        <p:nvSpPr>
          <p:cNvPr id="103548" name="Rectangle 124"/>
          <p:cNvSpPr>
            <a:spLocks noChangeArrowheads="1"/>
          </p:cNvSpPr>
          <p:nvPr/>
        </p:nvSpPr>
        <p:spPr bwMode="auto">
          <a:xfrm>
            <a:off x="2382839" y="3252788"/>
            <a:ext cx="439224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35</a:t>
            </a:r>
          </a:p>
        </p:txBody>
      </p:sp>
      <p:sp>
        <p:nvSpPr>
          <p:cNvPr id="103549" name="Rectangle 125"/>
          <p:cNvSpPr>
            <a:spLocks noChangeArrowheads="1"/>
          </p:cNvSpPr>
          <p:nvPr/>
        </p:nvSpPr>
        <p:spPr bwMode="auto">
          <a:xfrm>
            <a:off x="2382839" y="3952875"/>
            <a:ext cx="439224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25</a:t>
            </a:r>
          </a:p>
        </p:txBody>
      </p:sp>
      <p:sp>
        <p:nvSpPr>
          <p:cNvPr id="103550" name="Rectangle 126"/>
          <p:cNvSpPr>
            <a:spLocks noChangeArrowheads="1"/>
          </p:cNvSpPr>
          <p:nvPr/>
        </p:nvSpPr>
        <p:spPr bwMode="auto">
          <a:xfrm>
            <a:off x="2382839" y="4686300"/>
            <a:ext cx="439224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15</a:t>
            </a:r>
          </a:p>
        </p:txBody>
      </p:sp>
      <p:sp>
        <p:nvSpPr>
          <p:cNvPr id="103551" name="Rectangle 127"/>
          <p:cNvSpPr>
            <a:spLocks noChangeArrowheads="1"/>
          </p:cNvSpPr>
          <p:nvPr/>
        </p:nvSpPr>
        <p:spPr bwMode="auto">
          <a:xfrm>
            <a:off x="2551114" y="5402263"/>
            <a:ext cx="310984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5</a:t>
            </a:r>
          </a:p>
        </p:txBody>
      </p:sp>
      <p:sp>
        <p:nvSpPr>
          <p:cNvPr id="103552" name="Rectangle 128"/>
          <p:cNvSpPr>
            <a:spLocks noChangeArrowheads="1"/>
          </p:cNvSpPr>
          <p:nvPr/>
        </p:nvSpPr>
        <p:spPr bwMode="auto">
          <a:xfrm>
            <a:off x="4519613" y="6223000"/>
            <a:ext cx="1559723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 dirty="0" smtClean="0"/>
              <a:t>MIC </a:t>
            </a:r>
            <a:r>
              <a:rPr lang="fi-FI" altLang="fr-FR" b="1" dirty="0"/>
              <a:t>(µg / ml)</a:t>
            </a:r>
          </a:p>
        </p:txBody>
      </p:sp>
      <p:sp>
        <p:nvSpPr>
          <p:cNvPr id="103553" name="Rectangle 129"/>
          <p:cNvSpPr>
            <a:spLocks noChangeArrowheads="1"/>
          </p:cNvSpPr>
          <p:nvPr/>
        </p:nvSpPr>
        <p:spPr bwMode="auto">
          <a:xfrm rot="16200000">
            <a:off x="1345448" y="3709036"/>
            <a:ext cx="1928733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i-FI" altLang="fr-FR" b="1" dirty="0" smtClean="0"/>
              <a:t>Diameters (mm)</a:t>
            </a:r>
            <a:endParaRPr lang="fi-FI" altLang="fr-FR" b="1" dirty="0"/>
          </a:p>
        </p:txBody>
      </p:sp>
      <p:sp>
        <p:nvSpPr>
          <p:cNvPr id="103554" name="Line 130"/>
          <p:cNvSpPr>
            <a:spLocks noChangeShapeType="1"/>
          </p:cNvSpPr>
          <p:nvPr/>
        </p:nvSpPr>
        <p:spPr bwMode="auto">
          <a:xfrm>
            <a:off x="2984501" y="3789363"/>
            <a:ext cx="460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59" name="Line 135"/>
          <p:cNvSpPr>
            <a:spLocks noChangeShapeType="1"/>
          </p:cNvSpPr>
          <p:nvPr/>
        </p:nvSpPr>
        <p:spPr bwMode="auto">
          <a:xfrm>
            <a:off x="5575300" y="1630363"/>
            <a:ext cx="0" cy="446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60" name="Line 136"/>
          <p:cNvSpPr>
            <a:spLocks noChangeShapeType="1"/>
          </p:cNvSpPr>
          <p:nvPr/>
        </p:nvSpPr>
        <p:spPr bwMode="auto">
          <a:xfrm>
            <a:off x="6583363" y="1700213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61" name="Line 137"/>
          <p:cNvSpPr>
            <a:spLocks noChangeShapeType="1"/>
          </p:cNvSpPr>
          <p:nvPr/>
        </p:nvSpPr>
        <p:spPr bwMode="auto">
          <a:xfrm>
            <a:off x="2913064" y="4437063"/>
            <a:ext cx="4751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71" name="Rectangle 147"/>
          <p:cNvSpPr>
            <a:spLocks noChangeArrowheads="1"/>
          </p:cNvSpPr>
          <p:nvPr/>
        </p:nvSpPr>
        <p:spPr bwMode="auto">
          <a:xfrm>
            <a:off x="6578601" y="2060575"/>
            <a:ext cx="1052513" cy="17287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fr-FR">
              <a:solidFill>
                <a:schemeClr val="hlink"/>
              </a:solidFill>
            </a:endParaRPr>
          </a:p>
        </p:txBody>
      </p:sp>
      <p:sp>
        <p:nvSpPr>
          <p:cNvPr id="103572" name="Rectangle 148"/>
          <p:cNvSpPr>
            <a:spLocks noChangeArrowheads="1"/>
          </p:cNvSpPr>
          <p:nvPr/>
        </p:nvSpPr>
        <p:spPr bwMode="auto">
          <a:xfrm>
            <a:off x="2970468" y="4437063"/>
            <a:ext cx="2663825" cy="16557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rot="16200000">
            <a:off x="6279298" y="275254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Major </a:t>
            </a:r>
            <a:r>
              <a:rPr lang="fr-FR" dirty="0" err="1" smtClean="0"/>
              <a:t>mistake</a:t>
            </a:r>
            <a:endParaRPr lang="fr-FR" dirty="0"/>
          </a:p>
        </p:txBody>
      </p:sp>
      <p:sp>
        <p:nvSpPr>
          <p:cNvPr id="141" name="Rectangle 3"/>
          <p:cNvSpPr>
            <a:spLocks noChangeArrowheads="1"/>
          </p:cNvSpPr>
          <p:nvPr/>
        </p:nvSpPr>
        <p:spPr bwMode="auto">
          <a:xfrm>
            <a:off x="1408113" y="222217"/>
            <a:ext cx="7142162" cy="7160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33CC33"/>
                </a:solidFill>
              </a:rPr>
              <a:t>MIC </a:t>
            </a:r>
            <a:r>
              <a:rPr lang="fi-FI" altLang="fr-FR" sz="3600" dirty="0">
                <a:solidFill>
                  <a:srgbClr val="33CC33"/>
                </a:solidFill>
              </a:rPr>
              <a:t>and </a:t>
            </a:r>
            <a:r>
              <a:rPr lang="fi-FI" altLang="fr-FR" sz="3600" dirty="0" smtClean="0">
                <a:solidFill>
                  <a:srgbClr val="33CC33"/>
                </a:solidFill>
              </a:rPr>
              <a:t>disk diffusion</a:t>
            </a:r>
            <a:endParaRPr lang="fi-FI" altLang="fr-FR" sz="36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5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71" grpId="0" animBg="1"/>
      <p:bldP spid="103572" grpId="0" animBg="1"/>
      <p:bldP spid="2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2445</Words>
  <Application>Microsoft Office PowerPoint</Application>
  <PresentationFormat>Diapositives 35 mm</PresentationFormat>
  <Paragraphs>693</Paragraphs>
  <Slides>50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4" baseType="lpstr">
      <vt:lpstr>Arial</vt:lpstr>
      <vt:lpstr>Cambria Math</vt:lpstr>
      <vt:lpstr>Symbol</vt:lpstr>
      <vt:lpstr>Modèle par défaut</vt:lpstr>
      <vt:lpstr>Pharmacodynamic assessment  for the PK/PD approach in antimicrobial therapy</vt:lpstr>
      <vt:lpstr>Indicators of the effect of antibiotics on bacteria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Time-kill curves </vt:lpstr>
      <vt:lpstr>Présentation PowerPoint</vt:lpstr>
      <vt:lpstr>Présentation PowerPoint</vt:lpstr>
      <vt:lpstr>Time-kill curves </vt:lpstr>
      <vt:lpstr>Présentation PowerPoint</vt:lpstr>
      <vt:lpstr>Présentation PowerPoint</vt:lpstr>
      <vt:lpstr>Time-kill curves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Classification of antibiotics</vt:lpstr>
      <vt:lpstr>Classification of antibiotics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Time-kill curves </vt:lpstr>
      <vt:lpstr>Time-kill curves </vt:lpstr>
      <vt:lpstr>Présentation PowerPoint</vt:lpstr>
      <vt:lpstr>Présentation PowerPoint</vt:lpstr>
      <vt:lpstr>Présentation PowerPoint</vt:lpstr>
      <vt:lpstr>Présentation PowerPoint</vt:lpstr>
      <vt:lpstr>Static vs dynamic systems</vt:lpstr>
      <vt:lpstr>Dynamic systems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2022-05-09T18:32:00Z</dcterms:created>
  <dcterms:modified xsi:type="dcterms:W3CDTF">2022-05-09T18:33:02Z</dcterms:modified>
</cp:coreProperties>
</file>