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84" r:id="rId2"/>
    <p:sldId id="286" r:id="rId3"/>
    <p:sldId id="287" r:id="rId4"/>
    <p:sldId id="288" r:id="rId5"/>
    <p:sldId id="285" r:id="rId6"/>
    <p:sldId id="289" r:id="rId7"/>
    <p:sldId id="290" r:id="rId8"/>
    <p:sldId id="291" r:id="rId9"/>
    <p:sldId id="311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12" r:id="rId18"/>
    <p:sldId id="300" r:id="rId19"/>
    <p:sldId id="301" r:id="rId20"/>
    <p:sldId id="302" r:id="rId21"/>
    <p:sldId id="303" r:id="rId22"/>
    <p:sldId id="313" r:id="rId23"/>
    <p:sldId id="304" r:id="rId24"/>
    <p:sldId id="305" r:id="rId25"/>
    <p:sldId id="306" r:id="rId26"/>
    <p:sldId id="314" r:id="rId27"/>
    <p:sldId id="307" r:id="rId28"/>
    <p:sldId id="308" r:id="rId29"/>
    <p:sldId id="309" r:id="rId30"/>
    <p:sldId id="310" r:id="rId31"/>
    <p:sldId id="31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9983" autoAdjust="0"/>
  </p:normalViewPr>
  <p:slideViewPr>
    <p:cSldViewPr snapToGrid="0">
      <p:cViewPr varScale="1">
        <p:scale>
          <a:sx n="58" d="100"/>
          <a:sy n="58" d="100"/>
        </p:scale>
        <p:origin x="17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52EE-462A-45DA-B2ED-C4BA3196F072}" type="datetimeFigureOut">
              <a:rPr lang="fr-FR" smtClean="0"/>
              <a:t>24/08/2021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9CF56-3EE3-4744-A6C4-16BABCD80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931BBA-63D6-4452-B305-5AFF5D3ABB5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8599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DB7FB-8215-4D7D-9131-16BC3C8759D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01778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C2659-E3B9-48F8-8D60-2B86FC97E1F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2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69FE1-9749-4D4C-9745-7AC297D61F1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1112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C7DC7D-D0F6-4584-921B-F49B24434ED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5435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F6F39-1F8C-4F67-AC9D-2F2E62AC7B8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6134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EFD94-25BC-400F-B888-44619C3B645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53327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619A4-41B0-412D-9DF7-DA0BBCB7986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391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C044B-8D12-47AD-ACE5-C1F673B5800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8673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9C915-120C-4EB6-8BB9-7ED06319BD0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341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F1616-1652-4B87-B5DD-A99EAD870A7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7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9FA56-606D-47F2-AACA-2676EA2B95E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58477" tIns="29239" rIns="58477" bIns="29239"/>
          <a:lstStyle/>
          <a:p>
            <a:pPr eaLnBrk="1" hangingPunct="1"/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257646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336B4-8874-4B96-84C0-FA6D910F407B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2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619A4-41B0-412D-9DF7-DA0BBCB7986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854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2764-DCB6-4107-8803-3EF789AD7CE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686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D9CEBC-272F-41D9-BDAE-5958D667076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9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AAD9A-20DF-4DDE-BEF4-1135DF6ABFB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865188"/>
            <a:ext cx="4629150" cy="34718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9131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706429-24AC-4750-89A5-56EC6C5631B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88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EEDE4-1251-4AB1-9460-D0B2B4FC87D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4681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C1B82-86F0-4BB9-913D-167B6D282A4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924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235A15-2DD9-48D4-AA75-BF2668D6EF3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85056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619A4-41B0-412D-9DF7-DA0BBCB7986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778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3EE221-A16F-4FA6-8D64-D2710D13DE9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646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F3E224-BC2F-478A-9865-C86C13C1E18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6293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D50E3-2299-4F44-8738-906EA10D40A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7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5E580-F205-40AF-9D0C-E5659B28FDF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9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619A4-41B0-412D-9DF7-DA0BBCB7986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448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619A4-41B0-412D-9DF7-DA0BBCB7986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25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17CFB-AA04-48DA-8403-CBB19BBD41E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66763"/>
            <a:ext cx="4897438" cy="36734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3077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 smtClean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8F88-EB3A-4EB5-BFD9-8AE77D5FC7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370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9FEB-F6A6-417D-9963-8D878F1092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9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457200"/>
            <a:ext cx="6036733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3EF8-D6E8-490E-A01A-F81F9BBEA3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90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84793-5CAB-435E-A5F5-F5D445971F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1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19F9-5A64-4354-9FD0-0685CA2543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63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5614D-5E76-4A01-8613-BDFD7330D8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4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2" y="1981200"/>
            <a:ext cx="40470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40470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58C2A-1151-4C8F-A6FC-BB1E231ACF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00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34B7-18C9-4390-9B9B-44E0AED3A0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6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C4685-CFEA-4533-874A-E542082B62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31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47CA-970D-4EDF-BEC2-EA13B4B748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54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7" y="2730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FBE7-DDF7-4982-8C8D-3967E3135D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F7D7-8F4C-4E4F-A6A3-3FDFB54D96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12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ECDA8FB-B5E7-4667-A511-339E4E7A8731}" type="slidenum">
              <a:rPr lang="fr-FR" altLang="fr-FR"/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change the style of the title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change the mask text styles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FR" altLang="fr-FR" smtClean="0"/>
              <a:t>Fourth level</a:t>
            </a:r>
          </a:p>
          <a:p>
            <a:pPr lvl="4"/>
            <a:r>
              <a:rPr lang="fr-FR" altLang="fr-FR" smtClean="0"/>
              <a:t>Fifth level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8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66953" y="2466976"/>
            <a:ext cx="6145213" cy="1758951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b="1" dirty="0" err="1" smtClean="0">
                <a:solidFill>
                  <a:schemeClr val="bg1"/>
                </a:solidFill>
              </a:rPr>
              <a:t>Renal</a:t>
            </a:r>
            <a:r>
              <a:rPr lang="fr-FR" altLang="fr-FR" b="1" dirty="0" smtClean="0">
                <a:solidFill>
                  <a:schemeClr val="bg1"/>
                </a:solidFill>
              </a:rPr>
              <a:t> clearance</a:t>
            </a:r>
            <a:endParaRPr lang="fr-FR" altLang="fr-FR" sz="923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939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939" b="1" i="1" dirty="0" smtClean="0">
                <a:solidFill>
                  <a:schemeClr val="bg1"/>
                </a:solidFill>
              </a:rPr>
              <a:t>Aude </a:t>
            </a:r>
            <a:r>
              <a:rPr lang="fr-FR" altLang="fr-FR" sz="1939" b="1" i="1" dirty="0" err="1">
                <a:solidFill>
                  <a:schemeClr val="bg1"/>
                </a:solidFill>
              </a:rPr>
              <a:t>Ferran</a:t>
            </a:r>
            <a:endParaRPr lang="fr-FR" altLang="fr-FR" sz="923" b="1" i="1" dirty="0">
              <a:solidFill>
                <a:schemeClr val="bg1"/>
              </a:solidFill>
            </a:endParaRPr>
          </a:p>
        </p:txBody>
      </p:sp>
      <p:sp>
        <p:nvSpPr>
          <p:cNvPr id="5125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214D6CB2-F735-47DB-A155-6FACD5968F68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77272"/>
            <a:ext cx="2856148" cy="7330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83" y="5720547"/>
            <a:ext cx="2278410" cy="10691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91608" y="601241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August 2021, </a:t>
            </a:r>
            <a:r>
              <a:rPr lang="fr-FR" dirty="0" err="1" smtClean="0"/>
              <a:t>Padova</a:t>
            </a:r>
            <a:r>
              <a:rPr lang="fr-FR" dirty="0" smtClean="0"/>
              <a:t>, </a:t>
            </a:r>
            <a:r>
              <a:rPr lang="fr-FR" dirty="0" err="1" smtClean="0"/>
              <a:t>Italy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78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320676" y="1955175"/>
            <a:ext cx="2023104" cy="4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>
                <a:solidFill>
                  <a:srgbClr val="00007D"/>
                </a:solidFill>
                <a:cs typeface="Arial" panose="020B0604020202020204" pitchFamily="34" charset="0"/>
              </a:rPr>
              <a:t>FLOW RATES</a:t>
            </a: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357189" y="5318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347663" y="1368428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95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Glomerular filtration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320676" y="2397944"/>
            <a:ext cx="7213678" cy="12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1800" dirty="0" err="1">
                <a:solidFill>
                  <a:srgbClr val="000000"/>
                </a:solidFill>
                <a:cs typeface="Arial" panose="020B0604020202020204" pitchFamily="34" charset="0"/>
              </a:rPr>
              <a:t>Renal</a:t>
            </a:r>
            <a:r>
              <a:rPr lang="fr-FR" altLang="fr-FR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solidFill>
                  <a:srgbClr val="000000"/>
                </a:solidFill>
                <a:cs typeface="Arial" panose="020B0604020202020204" pitchFamily="34" charset="0"/>
              </a:rPr>
              <a:t>blood</a:t>
            </a:r>
            <a:r>
              <a:rPr lang="fr-FR" altLang="fr-FR" sz="1800" dirty="0">
                <a:solidFill>
                  <a:srgbClr val="000000"/>
                </a:solidFill>
                <a:cs typeface="Arial" panose="020B0604020202020204" pitchFamily="34" charset="0"/>
              </a:rPr>
              <a:t> flow: </a:t>
            </a:r>
            <a:r>
              <a:rPr lang="fr-FR" altLang="fr-FR" sz="1800" b="1" dirty="0">
                <a:solidFill>
                  <a:srgbClr val="FF0000"/>
                </a:solidFill>
                <a:cs typeface="Arial" panose="020B0604020202020204" pitchFamily="34" charset="0"/>
              </a:rPr>
              <a:t>20-25% of </a:t>
            </a:r>
            <a:r>
              <a:rPr lang="fr-FR" altLang="fr-FR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cardiac</a:t>
            </a:r>
            <a:r>
              <a:rPr lang="fr-FR" altLang="fr-FR" sz="1800" b="1" dirty="0">
                <a:solidFill>
                  <a:srgbClr val="FF0000"/>
                </a:solidFill>
                <a:cs typeface="Arial" panose="020B0604020202020204" pitchFamily="34" charset="0"/>
              </a:rPr>
              <a:t> output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Glomerular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Filtration Rate </a:t>
            </a:r>
            <a:r>
              <a:rPr lang="fr-FR" altLang="fr-FR" sz="1800" b="1" dirty="0">
                <a:solidFill>
                  <a:srgbClr val="000000"/>
                </a:solidFill>
                <a:cs typeface="Arial" panose="020B0604020202020204" pitchFamily="34" charset="0"/>
              </a:rPr>
              <a:t>(GFR)</a:t>
            </a:r>
            <a:r>
              <a:rPr lang="fr-FR" altLang="fr-FR" sz="18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fr-FR" altLang="fr-FR" sz="1800" b="1" dirty="0">
                <a:solidFill>
                  <a:srgbClr val="FF0000"/>
                </a:solidFill>
                <a:cs typeface="Arial" panose="020B0604020202020204" pitchFamily="34" charset="0"/>
              </a:rPr>
              <a:t>10% of </a:t>
            </a:r>
            <a:r>
              <a:rPr lang="fr-FR" altLang="fr-FR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renal</a:t>
            </a:r>
            <a:r>
              <a:rPr lang="fr-FR" altLang="fr-FR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blood</a:t>
            </a:r>
            <a:r>
              <a:rPr lang="fr-FR" altLang="fr-FR" sz="1800" b="1" dirty="0">
                <a:solidFill>
                  <a:srgbClr val="FF0000"/>
                </a:solidFill>
                <a:cs typeface="Arial" panose="020B0604020202020204" pitchFamily="34" charset="0"/>
              </a:rPr>
              <a:t> flow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endParaRPr lang="fr-FR" altLang="fr-FR" sz="2215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486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5724A9F7-D22E-498E-BCE7-43E7F0B722BF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10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93699" y="2542810"/>
            <a:ext cx="5345112" cy="12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endParaRPr lang="fr-FR" altLang="fr-FR" sz="2215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5" y="4386261"/>
            <a:ext cx="2782888" cy="247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22" y="3609765"/>
            <a:ext cx="2498725" cy="33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4980197" y="3452605"/>
            <a:ext cx="1139825" cy="1031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lèche courbée vers la droite 13"/>
          <p:cNvSpPr/>
          <p:nvPr/>
        </p:nvSpPr>
        <p:spPr>
          <a:xfrm rot="3531471" flipH="1">
            <a:off x="3937124" y="3826002"/>
            <a:ext cx="901700" cy="21240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Flèche droite 14"/>
          <p:cNvSpPr/>
          <p:nvPr/>
        </p:nvSpPr>
        <p:spPr>
          <a:xfrm rot="8459173">
            <a:off x="1475819" y="5903196"/>
            <a:ext cx="592139" cy="279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ZoneTexte 1"/>
          <p:cNvSpPr txBox="1">
            <a:spLocks noChangeArrowheads="1"/>
          </p:cNvSpPr>
          <p:nvPr/>
        </p:nvSpPr>
        <p:spPr bwMode="auto">
          <a:xfrm>
            <a:off x="888861" y="5355192"/>
            <a:ext cx="784189" cy="4331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 dirty="0" smtClean="0">
                <a:solidFill>
                  <a:srgbClr val="FF0000"/>
                </a:solidFill>
                <a:cs typeface="Arial" panose="020B0604020202020204" pitchFamily="34" charset="0"/>
              </a:rPr>
              <a:t>GFR</a:t>
            </a:r>
            <a:endParaRPr lang="fr-FR" altLang="fr-FR" sz="2215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4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47652" y="2155825"/>
            <a:ext cx="2997217" cy="4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 dirty="0" smtClean="0">
                <a:solidFill>
                  <a:srgbClr val="00007D"/>
                </a:solidFill>
                <a:cs typeface="Arial" panose="020B0604020202020204" pitchFamily="34" charset="0"/>
              </a:rPr>
              <a:t>= ULTRAFILTRATION</a:t>
            </a:r>
            <a:endParaRPr lang="fr-FR" altLang="fr-FR" sz="2215" b="1" dirty="0">
              <a:solidFill>
                <a:srgbClr val="00007D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357189" y="5318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95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Glomerular filtration</a:t>
            </a: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28577" y="2609854"/>
            <a:ext cx="56737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Passive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mechanism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Molecules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2215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MW </a:t>
            </a:r>
            <a:r>
              <a:rPr lang="fr-FR" altLang="fr-FR" sz="2215" b="1" dirty="0">
                <a:solidFill>
                  <a:srgbClr val="FF0000"/>
                </a:solidFill>
                <a:cs typeface="Arial" panose="020B0604020202020204" pitchFamily="34" charset="0"/>
              </a:rPr>
              <a:t>&lt; </a:t>
            </a:r>
            <a:r>
              <a:rPr lang="fr-FR" altLang="fr-FR" sz="2215" b="1" dirty="0" smtClean="0">
                <a:solidFill>
                  <a:srgbClr val="FF0000"/>
                </a:solidFill>
                <a:cs typeface="Arial" panose="020B0604020202020204" pitchFamily="34" charset="0"/>
              </a:rPr>
              <a:t>68 kDa</a:t>
            </a:r>
            <a:endParaRPr lang="fr-FR" altLang="fr-FR" sz="2215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Only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fr-FR" altLang="fr-FR" sz="2215" b="1" u="sng" dirty="0">
                <a:solidFill>
                  <a:srgbClr val="FF0000"/>
                </a:solidFill>
                <a:cs typeface="Arial" panose="020B0604020202020204" pitchFamily="34" charset="0"/>
              </a:rPr>
              <a:t>free fraction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is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filtered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8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4023B570-7F33-4896-8EE2-9B54E628F847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11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25" descr="238062-1336933-244631-16244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4" y="1354142"/>
            <a:ext cx="399891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6"/>
          <p:cNvSpPr>
            <a:spLocks noChangeArrowheads="1"/>
          </p:cNvSpPr>
          <p:nvPr/>
        </p:nvSpPr>
        <p:spPr bwMode="auto">
          <a:xfrm>
            <a:off x="5032376" y="4677240"/>
            <a:ext cx="3776996" cy="2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292">
                <a:solidFill>
                  <a:srgbClr val="000000"/>
                </a:solidFill>
                <a:cs typeface="Arial" panose="020B0604020202020204" pitchFamily="34" charset="0"/>
              </a:rPr>
              <a:t>Haraldsson et al, Physiol Rev 88: 451-487, 2008 </a:t>
            </a:r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6565902" y="4202114"/>
            <a:ext cx="2062163" cy="348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Albumin = 40g/L</a:t>
            </a:r>
          </a:p>
        </p:txBody>
      </p:sp>
      <p:sp>
        <p:nvSpPr>
          <p:cNvPr id="13322" name="Text Box 28"/>
          <p:cNvSpPr txBox="1">
            <a:spLocks noChangeArrowheads="1"/>
          </p:cNvSpPr>
          <p:nvPr/>
        </p:nvSpPr>
        <p:spPr bwMode="auto">
          <a:xfrm>
            <a:off x="5129217" y="2100265"/>
            <a:ext cx="2192337" cy="348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Albumin = 0.004 g/L</a:t>
            </a:r>
          </a:p>
        </p:txBody>
      </p:sp>
      <p:pic>
        <p:nvPicPr>
          <p:cNvPr id="75787" name="Picture 13" descr="C:\Users\AFERRAN\Desktop\bowmans_capsule-1422FAB0F346797EB6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73489"/>
            <a:ext cx="47656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47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24584" grpId="0"/>
      <p:bldP spid="13321" grpId="0" animBg="1"/>
      <p:bldP spid="133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2165354"/>
            <a:ext cx="8253412" cy="874713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2585" dirty="0"/>
              <a:t>The main factor </a:t>
            </a:r>
            <a:r>
              <a:rPr lang="fr-FR" altLang="fr-FR" sz="2585" dirty="0" err="1"/>
              <a:t>that</a:t>
            </a:r>
            <a:r>
              <a:rPr lang="fr-FR" altLang="fr-FR" sz="2585" dirty="0"/>
              <a:t> </a:t>
            </a:r>
            <a:r>
              <a:rPr lang="fr-FR" altLang="fr-FR" sz="2585" dirty="0" err="1"/>
              <a:t>determines</a:t>
            </a:r>
            <a:r>
              <a:rPr lang="fr-FR" altLang="fr-FR" sz="2585" dirty="0"/>
              <a:t> filtration </a:t>
            </a:r>
            <a:r>
              <a:rPr lang="fr-FR" altLang="fr-FR" sz="2585" dirty="0" err="1"/>
              <a:t>is</a:t>
            </a:r>
            <a:r>
              <a:rPr lang="fr-FR" altLang="fr-FR" sz="2585" dirty="0"/>
              <a:t> the </a:t>
            </a:r>
            <a:r>
              <a:rPr lang="fr-FR" altLang="fr-FR" sz="2585" b="1" dirty="0" err="1">
                <a:solidFill>
                  <a:srgbClr val="FF0000"/>
                </a:solidFill>
              </a:rPr>
              <a:t>molecular</a:t>
            </a:r>
            <a:r>
              <a:rPr lang="fr-FR" altLang="fr-FR" sz="2585" b="1" dirty="0">
                <a:solidFill>
                  <a:srgbClr val="FF0000"/>
                </a:solidFill>
              </a:rPr>
              <a:t> </a:t>
            </a:r>
            <a:r>
              <a:rPr lang="fr-FR" altLang="fr-FR" sz="2585" b="1" dirty="0" err="1">
                <a:solidFill>
                  <a:srgbClr val="FF0000"/>
                </a:solidFill>
              </a:rPr>
              <a:t>weight</a:t>
            </a:r>
            <a:r>
              <a:rPr lang="fr-FR" altLang="fr-FR" sz="2585" b="1" dirty="0">
                <a:solidFill>
                  <a:srgbClr val="FF0000"/>
                </a:solidFill>
              </a:rPr>
              <a:t> of the substance</a:t>
            </a:r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2470151" y="6030913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 flipV="1">
            <a:off x="2470151" y="3640142"/>
            <a:ext cx="0" cy="2390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833698" y="6030910"/>
            <a:ext cx="835485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PM(da)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 rot="16200000">
            <a:off x="124712" y="4602009"/>
            <a:ext cx="2527873" cy="6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Ultrafiltration/plasma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089151" y="5819778"/>
            <a:ext cx="292068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784351" y="3709990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936751" y="4695828"/>
            <a:ext cx="399468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2470151" y="3910014"/>
            <a:ext cx="4038600" cy="2051051"/>
          </a:xfrm>
          <a:custGeom>
            <a:avLst/>
            <a:gdLst>
              <a:gd name="T0" fmla="*/ 0 w 2544"/>
              <a:gd name="T1" fmla="*/ 8 h 1400"/>
              <a:gd name="T2" fmla="*/ 282 w 2544"/>
              <a:gd name="T3" fmla="*/ 20 h 1400"/>
              <a:gd name="T4" fmla="*/ 540 w 2544"/>
              <a:gd name="T5" fmla="*/ 128 h 1400"/>
              <a:gd name="T6" fmla="*/ 684 w 2544"/>
              <a:gd name="T7" fmla="*/ 428 h 1400"/>
              <a:gd name="T8" fmla="*/ 816 w 2544"/>
              <a:gd name="T9" fmla="*/ 740 h 1400"/>
              <a:gd name="T10" fmla="*/ 1008 w 2544"/>
              <a:gd name="T11" fmla="*/ 1112 h 1400"/>
              <a:gd name="T12" fmla="*/ 1392 w 2544"/>
              <a:gd name="T13" fmla="*/ 1232 h 1400"/>
              <a:gd name="T14" fmla="*/ 1824 w 2544"/>
              <a:gd name="T15" fmla="*/ 1316 h 1400"/>
              <a:gd name="T16" fmla="*/ 2544 w 2544"/>
              <a:gd name="T17" fmla="*/ 140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4" h="1400">
                <a:moveTo>
                  <a:pt x="0" y="8"/>
                </a:moveTo>
                <a:cubicBezTo>
                  <a:pt x="47" y="10"/>
                  <a:pt x="192" y="0"/>
                  <a:pt x="282" y="20"/>
                </a:cubicBezTo>
                <a:cubicBezTo>
                  <a:pt x="372" y="40"/>
                  <a:pt x="473" y="60"/>
                  <a:pt x="540" y="128"/>
                </a:cubicBezTo>
                <a:cubicBezTo>
                  <a:pt x="607" y="196"/>
                  <a:pt x="638" y="326"/>
                  <a:pt x="684" y="428"/>
                </a:cubicBezTo>
                <a:cubicBezTo>
                  <a:pt x="730" y="530"/>
                  <a:pt x="762" y="626"/>
                  <a:pt x="816" y="740"/>
                </a:cubicBezTo>
                <a:cubicBezTo>
                  <a:pt x="870" y="854"/>
                  <a:pt x="912" y="1030"/>
                  <a:pt x="1008" y="1112"/>
                </a:cubicBezTo>
                <a:cubicBezTo>
                  <a:pt x="1104" y="1194"/>
                  <a:pt x="1256" y="1198"/>
                  <a:pt x="1392" y="1232"/>
                </a:cubicBezTo>
                <a:cubicBezTo>
                  <a:pt x="1528" y="1266"/>
                  <a:pt x="1632" y="1288"/>
                  <a:pt x="1824" y="1316"/>
                </a:cubicBezTo>
                <a:cubicBezTo>
                  <a:pt x="2016" y="1344"/>
                  <a:pt x="2394" y="1382"/>
                  <a:pt x="2544" y="1400"/>
                </a:cubicBezTo>
              </a:path>
            </a:pathLst>
          </a:custGeom>
          <a:ln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460751" y="4413254"/>
            <a:ext cx="0" cy="1617663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3003552" y="6030915"/>
            <a:ext cx="721672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20000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6051552" y="6030915"/>
            <a:ext cx="721672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69000</a:t>
            </a:r>
          </a:p>
        </p:txBody>
      </p:sp>
      <p:sp>
        <p:nvSpPr>
          <p:cNvPr id="12305" name="AutoShape 17"/>
          <p:cNvSpPr>
            <a:spLocks/>
          </p:cNvSpPr>
          <p:nvPr/>
        </p:nvSpPr>
        <p:spPr bwMode="auto">
          <a:xfrm>
            <a:off x="6965954" y="4638675"/>
            <a:ext cx="1535113" cy="369332"/>
          </a:xfrm>
          <a:prstGeom prst="borderCallout1">
            <a:avLst>
              <a:gd name="adj1" fmla="val 41517"/>
              <a:gd name="adj2" fmla="val 1911"/>
              <a:gd name="adj3" fmla="val 355128"/>
              <a:gd name="adj4" fmla="val -45865"/>
            </a:avLst>
          </a:prstGeom>
          <a:noFill/>
          <a:ln>
            <a:solidFill>
              <a:srgbClr val="FF0000"/>
            </a:solidFill>
            <a:headEnd type="none" w="sm" len="sm"/>
            <a:tailEnd type="stealth" w="med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Times New Roman" pitchFamily="18" charset="0"/>
              </a:rPr>
              <a:t>Albumin</a:t>
            </a:r>
          </a:p>
        </p:txBody>
      </p:sp>
      <p:sp>
        <p:nvSpPr>
          <p:cNvPr id="12306" name="AutoShape 18"/>
          <p:cNvSpPr>
            <a:spLocks/>
          </p:cNvSpPr>
          <p:nvPr/>
        </p:nvSpPr>
        <p:spPr bwMode="auto">
          <a:xfrm>
            <a:off x="4375151" y="4062413"/>
            <a:ext cx="1905000" cy="369332"/>
          </a:xfrm>
          <a:prstGeom prst="borderCallout1">
            <a:avLst>
              <a:gd name="adj1" fmla="val 24324"/>
              <a:gd name="adj2" fmla="val -4000"/>
              <a:gd name="adj3" fmla="val 54056"/>
              <a:gd name="adj4" fmla="val -47000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</a:rPr>
              <a:t>Myoglobin</a:t>
            </a:r>
          </a:p>
        </p:txBody>
      </p:sp>
      <p:sp>
        <p:nvSpPr>
          <p:cNvPr id="12308" name="AutoShape 20"/>
          <p:cNvSpPr>
            <a:spLocks/>
          </p:cNvSpPr>
          <p:nvPr/>
        </p:nvSpPr>
        <p:spPr bwMode="auto">
          <a:xfrm>
            <a:off x="3689351" y="3313113"/>
            <a:ext cx="1905000" cy="369332"/>
          </a:xfrm>
          <a:prstGeom prst="borderCallout1">
            <a:avLst>
              <a:gd name="adj1" fmla="val 24324"/>
              <a:gd name="adj2" fmla="val -4000"/>
              <a:gd name="adj3" fmla="val 133444"/>
              <a:gd name="adj4" fmla="val -48000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  <a:latin typeface="Times New Roman" pitchFamily="18" charset="0"/>
              </a:rPr>
              <a:t>Inulin</a:t>
            </a:r>
          </a:p>
        </p:txBody>
      </p:sp>
      <p:sp>
        <p:nvSpPr>
          <p:cNvPr id="26641" name="Rectangle 9"/>
          <p:cNvSpPr>
            <a:spLocks noChangeArrowheads="1"/>
          </p:cNvSpPr>
          <p:nvPr/>
        </p:nvSpPr>
        <p:spPr bwMode="auto">
          <a:xfrm>
            <a:off x="357189" y="5318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95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Glomerular filtration</a:t>
            </a:r>
          </a:p>
        </p:txBody>
      </p:sp>
      <p:sp>
        <p:nvSpPr>
          <p:cNvPr id="26643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684ECC30-F0D5-499B-9015-9660E70003BE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12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CCD2E14D-73CF-4CAA-B997-778C18184912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13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57189" y="5318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95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Glomerular filtration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25501" y="1955137"/>
            <a:ext cx="3770915" cy="4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89" tIns="45427" rIns="89389" bIns="45427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filtration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GFR x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free</a:t>
            </a:r>
            <a:endParaRPr lang="fr-FR" altLang="fr-FR" sz="2308" b="1" baseline="-25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842881" y="1966917"/>
            <a:ext cx="2153712" cy="4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89" tIns="45427" rIns="89389" bIns="45427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free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tot</a:t>
            </a:r>
            <a:endParaRPr lang="fr-FR" altLang="fr-FR" sz="2308" b="1" baseline="-25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61290" y="2967645"/>
            <a:ext cx="3770915" cy="4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89" tIns="45427" rIns="89389" bIns="45427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filtration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GFR </a:t>
            </a:r>
            <a:r>
              <a:rPr lang="fr-FR" altLang="fr-FR" sz="2308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fr-FR" altLang="fr-FR" sz="2308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fr-FR" altLang="fr-FR" sz="2308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fr-FR" altLang="fr-FR" sz="2308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fr-FR" altLang="fr-FR" sz="2308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altLang="fr-FR" sz="2308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tot</a:t>
            </a:r>
            <a:endParaRPr lang="fr-FR" altLang="fr-FR" sz="2308" b="1" baseline="-25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38856" y="4196201"/>
                <a:ext cx="6482223" cy="637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𝑓𝑖𝑙𝑡𝑟𝑎𝑡𝑖𝑜𝑛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𝑅𝑎𝑡𝑒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𝑓𝑖𝑙𝑡𝑟𝑎𝑡𝑖𝑜𝑛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𝐺𝐹𝑅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𝐺𝐹𝑅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56" y="4196201"/>
                <a:ext cx="6482223" cy="6370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938856" y="5383799"/>
                <a:ext cx="3521220" cy="46538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𝑓𝑖𝑙𝑡𝑟𝑎𝑡𝑖𝑜𝑛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𝐺𝐹𝑅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56" y="5383799"/>
                <a:ext cx="3521220" cy="465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904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57189" y="4578170"/>
            <a:ext cx="2070585" cy="45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527" tIns="41031" rIns="83527" bIns="4103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400" b="1" dirty="0" smtClean="0">
                <a:solidFill>
                  <a:srgbClr val="00007D"/>
                </a:solidFill>
                <a:cs typeface="Arial" panose="020B0604020202020204" pitchFamily="34" charset="0"/>
              </a:rPr>
              <a:t>And if </a:t>
            </a:r>
            <a:r>
              <a:rPr lang="fr-FR" altLang="fr-FR" sz="2400" b="1" dirty="0" err="1">
                <a:solidFill>
                  <a:srgbClr val="00007D"/>
                </a:solidFill>
                <a:cs typeface="Arial" panose="020B0604020202020204" pitchFamily="34" charset="0"/>
              </a:rPr>
              <a:t>f</a:t>
            </a:r>
            <a:r>
              <a:rPr lang="fr-FR" altLang="fr-FR" sz="2400" b="1" baseline="-25000" dirty="0" err="1">
                <a:solidFill>
                  <a:srgbClr val="00007D"/>
                </a:solidFill>
                <a:cs typeface="Arial" panose="020B0604020202020204" pitchFamily="34" charset="0"/>
              </a:rPr>
              <a:t>u</a:t>
            </a:r>
            <a:r>
              <a:rPr lang="fr-FR" altLang="fr-FR" sz="2400" b="1" dirty="0">
                <a:solidFill>
                  <a:srgbClr val="00007D"/>
                </a:solidFill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30723" name="Rectangle 22"/>
          <p:cNvSpPr>
            <a:spLocks noChangeArrowheads="1"/>
          </p:cNvSpPr>
          <p:nvPr/>
        </p:nvSpPr>
        <p:spPr bwMode="auto">
          <a:xfrm>
            <a:off x="347666" y="2165353"/>
            <a:ext cx="82565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None/>
              <a:defRPr/>
            </a:pPr>
            <a:r>
              <a:rPr lang="fr-FR" altLang="fr-FR" sz="2585" dirty="0" err="1">
                <a:solidFill>
                  <a:srgbClr val="000000"/>
                </a:solidFill>
                <a:cs typeface="Arial" panose="020B0604020202020204" pitchFamily="34" charset="0"/>
              </a:rPr>
              <a:t>Estimated</a:t>
            </a:r>
            <a:r>
              <a:rPr lang="fr-FR" altLang="fr-FR" sz="258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585" b="1" dirty="0">
                <a:solidFill>
                  <a:srgbClr val="FF0000"/>
                </a:solidFill>
                <a:cs typeface="Arial" panose="020B0604020202020204" pitchFamily="34" charset="0"/>
              </a:rPr>
              <a:t>filtration </a:t>
            </a:r>
            <a:r>
              <a:rPr lang="fr-FR" altLang="fr-FR" sz="2585" dirty="0" err="1">
                <a:solidFill>
                  <a:srgbClr val="000000"/>
                </a:solidFill>
                <a:cs typeface="Arial" panose="020B0604020202020204" pitchFamily="34" charset="0"/>
              </a:rPr>
              <a:t>capacity</a:t>
            </a:r>
            <a:endParaRPr lang="fr-FR" altLang="fr-FR" sz="258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6" name="Text Box 23"/>
          <p:cNvSpPr txBox="1">
            <a:spLocks noChangeArrowheads="1"/>
          </p:cNvSpPr>
          <p:nvPr/>
        </p:nvSpPr>
        <p:spPr bwMode="auto">
          <a:xfrm>
            <a:off x="1568451" y="2854325"/>
            <a:ext cx="436338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 dirty="0">
                <a:solidFill>
                  <a:srgbClr val="00007D">
                    <a:lumMod val="75000"/>
                  </a:srgbClr>
                </a:solidFill>
                <a:cs typeface="Arial" panose="020B0604020202020204" pitchFamily="34" charset="0"/>
              </a:rPr>
              <a:t>If 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47550"/>
              </p:ext>
            </p:extLst>
          </p:nvPr>
        </p:nvGraphicFramePr>
        <p:xfrm>
          <a:off x="5522913" y="4435356"/>
          <a:ext cx="20970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Équation" r:id="rId4" imgW="787400" imgH="228600" progId="Equation.3">
                  <p:embed/>
                </p:oleObj>
              </mc:Choice>
              <mc:Fallback>
                <p:oleObj name="Équation" r:id="rId4" imgW="787400" imgH="228600" progId="Equation.3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4435356"/>
                        <a:ext cx="2097087" cy="633412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7189" y="5554663"/>
            <a:ext cx="8659812" cy="53181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007D"/>
              </a:buClr>
              <a:buNone/>
              <a:defRPr/>
            </a:pPr>
            <a:r>
              <a:rPr lang="fr-FR" sz="2215" kern="0" dirty="0">
                <a:solidFill>
                  <a:srgbClr val="000000"/>
                </a:solidFill>
                <a:latin typeface="Arial"/>
              </a:rPr>
              <a:t>Filtration alone can purify </a:t>
            </a:r>
          </a:p>
          <a:p>
            <a:pPr marL="0" indent="0" algn="ctr">
              <a:buClr>
                <a:srgbClr val="00007D"/>
              </a:buClr>
              <a:buNone/>
              <a:defRPr/>
            </a:pPr>
            <a:r>
              <a:rPr lang="fr-FR" sz="2215" b="1" kern="0" dirty="0" smtClean="0">
                <a:solidFill>
                  <a:srgbClr val="FF0000"/>
                </a:solidFill>
                <a:latin typeface="Arial"/>
              </a:rPr>
              <a:t>at maximum </a:t>
            </a:r>
            <a:r>
              <a:rPr lang="fr-FR" sz="2215" b="1" kern="0" dirty="0">
                <a:solidFill>
                  <a:srgbClr val="FF0000"/>
                </a:solidFill>
                <a:latin typeface="Arial"/>
              </a:rPr>
              <a:t>10% of renal blood flow</a:t>
            </a:r>
          </a:p>
        </p:txBody>
      </p:sp>
      <p:sp>
        <p:nvSpPr>
          <p:cNvPr id="30730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EC5D8024-A239-420B-8E99-32845425D2E1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14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357189" y="5318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95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Glomerular filtration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6381" y="2854325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 err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Cl</a:t>
            </a:r>
            <a:r>
              <a:rPr lang="fr-FR" altLang="fr-FR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Renal</a:t>
            </a:r>
            <a:r>
              <a:rPr lang="fr-FR" altLang="fr-FR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= </a:t>
            </a:r>
            <a:r>
              <a:rPr lang="fr-FR" altLang="fr-FR" b="1" dirty="0" err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Cl</a:t>
            </a:r>
            <a:r>
              <a:rPr lang="fr-FR" altLang="fr-FR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filtration</a:t>
            </a:r>
            <a:r>
              <a:rPr lang="fr-FR" altLang="fr-FR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154570" y="3398365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Q</a:t>
            </a:r>
            <a:r>
              <a:rPr lang="fr-FR" altLang="fr-FR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Renal</a:t>
            </a:r>
            <a:r>
              <a:rPr lang="fr-FR" alt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 x</a:t>
            </a:r>
            <a:r>
              <a:rPr lang="fr-FR" altLang="fr-FR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fr-FR" altLang="fr-FR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E</a:t>
            </a:r>
            <a:r>
              <a:rPr lang="fr-FR" altLang="fr-FR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Renal</a:t>
            </a:r>
            <a:r>
              <a:rPr lang="fr-FR" alt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= </a:t>
            </a:r>
            <a:r>
              <a:rPr lang="fr-FR" altLang="fr-FR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f</a:t>
            </a:r>
            <a:r>
              <a:rPr lang="fr-FR" altLang="fr-FR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u</a:t>
            </a:r>
            <a:r>
              <a:rPr lang="fr-FR" alt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x GFR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496362" y="4373914"/>
                <a:ext cx="2170081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𝑅𝑒𝑛𝑎𝑙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𝐺𝐹𝑅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𝑅𝑒𝑛𝑎𝑙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62" y="4373914"/>
                <a:ext cx="2170081" cy="756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4176856" y="2871874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filtration in </a:t>
            </a:r>
            <a:r>
              <a:rPr lang="fr-FR" dirty="0" err="1" smtClean="0"/>
              <a:t>kidney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594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/>
      <p:bldP spid="9226" grpId="0"/>
      <p:bldP spid="21" grpId="0"/>
      <p:bldP spid="7" grpId="0"/>
      <p:bldP spid="1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5"/>
          <p:cNvSpPr>
            <a:spLocks noChangeArrowheads="1"/>
          </p:cNvSpPr>
          <p:nvPr/>
        </p:nvSpPr>
        <p:spPr bwMode="auto">
          <a:xfrm>
            <a:off x="858839" y="2233615"/>
            <a:ext cx="71040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defRPr/>
            </a:pPr>
            <a:r>
              <a:rPr lang="fr-FR" altLang="fr-FR" sz="2585" dirty="0">
                <a:solidFill>
                  <a:srgbClr val="000000"/>
                </a:solidFill>
                <a:cs typeface="Arial" panose="020B0604020202020204" pitchFamily="34" charset="0"/>
              </a:rPr>
              <a:t>Application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Measurement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2215" dirty="0" smtClean="0">
                <a:solidFill>
                  <a:srgbClr val="000000"/>
                </a:solidFill>
                <a:cs typeface="Arial" panose="020B0604020202020204" pitchFamily="34" charset="0"/>
              </a:rPr>
              <a:t>GFR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Assessment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renal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function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16"/>
          <p:cNvSpPr>
            <a:spLocks noChangeArrowheads="1"/>
          </p:cNvSpPr>
          <p:nvPr/>
        </p:nvSpPr>
        <p:spPr bwMode="auto">
          <a:xfrm>
            <a:off x="858839" y="3629028"/>
            <a:ext cx="7104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defRPr/>
            </a:pPr>
            <a:r>
              <a:rPr lang="fr-FR" altLang="fr-FR" sz="2585" u="sng" dirty="0">
                <a:solidFill>
                  <a:srgbClr val="FF0000"/>
                </a:solidFill>
                <a:cs typeface="Arial" panose="020B0604020202020204" pitchFamily="34" charset="0"/>
              </a:rPr>
              <a:t>Conditions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Molecule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with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only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renal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elimination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Molecule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filtered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, not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secreted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, not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reabsorbed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No binding to plasma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proteins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277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0EDF72B4-6CD9-4C8B-9B59-A7AD45492008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15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357189" y="5318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95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Glomerular filtration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397362" y="5498135"/>
                <a:ext cx="3863494" cy="43088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𝑅𝑒𝑛𝑎𝑙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𝑇𝑜𝑡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𝐺𝐹𝑅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362" y="5498135"/>
                <a:ext cx="38634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95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 txBox="1">
            <a:spLocks/>
          </p:cNvSpPr>
          <p:nvPr/>
        </p:nvSpPr>
        <p:spPr>
          <a:xfrm>
            <a:off x="2112966" y="3495678"/>
            <a:ext cx="6778625" cy="2297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7D"/>
              </a:buClr>
              <a:defRPr/>
            </a:pPr>
            <a:r>
              <a:rPr lang="fr-FR" sz="2000" b="1" kern="0" dirty="0">
                <a:solidFill>
                  <a:srgbClr val="A50021"/>
                </a:solidFill>
                <a:latin typeface="Arial"/>
              </a:rPr>
              <a:t>INULINE </a:t>
            </a:r>
            <a:r>
              <a:rPr lang="fr-FR" sz="2000" kern="0" dirty="0">
                <a:solidFill>
                  <a:srgbClr val="000000"/>
                </a:solidFill>
                <a:latin typeface="Arial"/>
              </a:rPr>
              <a:t>or creatinine </a:t>
            </a:r>
            <a:endParaRPr lang="fr-FR" sz="2000" b="1" kern="0" dirty="0">
              <a:solidFill>
                <a:srgbClr val="A50021"/>
              </a:solidFill>
              <a:latin typeface="Arial"/>
            </a:endParaRPr>
          </a:p>
          <a:p>
            <a:pPr>
              <a:buClr>
                <a:srgbClr val="00007D"/>
              </a:buClr>
              <a:defRPr/>
            </a:pPr>
            <a:r>
              <a:rPr lang="fr-FR" sz="2000" kern="0" dirty="0">
                <a:solidFill>
                  <a:srgbClr val="000000"/>
                </a:solidFill>
                <a:latin typeface="Arial"/>
              </a:rPr>
              <a:t>Completely filtered (no binding to plasma proteins)</a:t>
            </a:r>
          </a:p>
          <a:p>
            <a:pPr>
              <a:buClr>
                <a:srgbClr val="00007D"/>
              </a:buClr>
              <a:defRPr/>
            </a:pPr>
            <a:r>
              <a:rPr lang="fr-FR" sz="2000" kern="0" dirty="0">
                <a:solidFill>
                  <a:srgbClr val="000000"/>
                </a:solidFill>
                <a:latin typeface="Arial"/>
              </a:rPr>
              <a:t>Not reabsorbed</a:t>
            </a:r>
          </a:p>
          <a:p>
            <a:pPr>
              <a:buClr>
                <a:srgbClr val="00007D"/>
              </a:buClr>
              <a:defRPr/>
            </a:pPr>
            <a:r>
              <a:rPr lang="fr-FR" sz="2000" kern="0" dirty="0">
                <a:solidFill>
                  <a:srgbClr val="000000"/>
                </a:solidFill>
                <a:latin typeface="Arial"/>
              </a:rPr>
              <a:t>Not secreted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7" y="3279776"/>
            <a:ext cx="1736725" cy="29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12358755-1C18-4F8B-9585-859CB318482D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16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384176" y="5572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95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Glomerular filtration</a:t>
            </a:r>
          </a:p>
        </p:txBody>
      </p:sp>
      <p:sp>
        <p:nvSpPr>
          <p:cNvPr id="34823" name="Rectangle 16"/>
          <p:cNvSpPr>
            <a:spLocks noChangeArrowheads="1"/>
          </p:cNvSpPr>
          <p:nvPr/>
        </p:nvSpPr>
        <p:spPr bwMode="auto">
          <a:xfrm>
            <a:off x="835028" y="1954213"/>
            <a:ext cx="7102475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defRPr/>
            </a:pPr>
            <a:r>
              <a:rPr lang="fr-FR" altLang="fr-FR" sz="1847" u="sng" dirty="0">
                <a:solidFill>
                  <a:srgbClr val="FF0000"/>
                </a:solidFill>
                <a:cs typeface="Arial" panose="020B0604020202020204" pitchFamily="34" charset="0"/>
              </a:rPr>
              <a:t>Conditions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Molecule</a:t>
            </a: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with</a:t>
            </a: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only</a:t>
            </a: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renal</a:t>
            </a: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elimination</a:t>
            </a:r>
            <a:endParaRPr lang="fr-FR" altLang="fr-FR" sz="1663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Molecule</a:t>
            </a: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filtered</a:t>
            </a: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, not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secreted</a:t>
            </a: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 or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reabsorbed</a:t>
            </a:r>
            <a:endParaRPr lang="fr-FR" altLang="fr-FR" sz="1663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1663" dirty="0">
                <a:solidFill>
                  <a:srgbClr val="000000"/>
                </a:solidFill>
                <a:cs typeface="Arial" panose="020B0604020202020204" pitchFamily="34" charset="0"/>
              </a:rPr>
              <a:t>No binding to plasma </a:t>
            </a:r>
            <a:r>
              <a:rPr lang="fr-FR" altLang="fr-FR" sz="1663" dirty="0" err="1">
                <a:solidFill>
                  <a:srgbClr val="000000"/>
                </a:solidFill>
                <a:cs typeface="Arial" panose="020B0604020202020204" pitchFamily="34" charset="0"/>
              </a:rPr>
              <a:t>proteins</a:t>
            </a:r>
            <a:endParaRPr lang="fr-FR" altLang="fr-FR" sz="1663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825" name="ZoneTexte 1"/>
          <p:cNvSpPr txBox="1">
            <a:spLocks noChangeArrowheads="1"/>
          </p:cNvSpPr>
          <p:nvPr/>
        </p:nvSpPr>
        <p:spPr bwMode="auto">
          <a:xfrm>
            <a:off x="3889566" y="5498354"/>
            <a:ext cx="2762295" cy="4331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Cl</a:t>
            </a:r>
            <a:r>
              <a:rPr lang="fr-FR" altLang="fr-FR" sz="2215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total_inu</a:t>
            </a:r>
            <a:r>
              <a:rPr lang="fr-FR" altLang="fr-FR" sz="2215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 or </a:t>
            </a:r>
            <a:r>
              <a:rPr lang="fr-FR" altLang="fr-FR" sz="2215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creat</a:t>
            </a:r>
            <a:r>
              <a:rPr lang="fr-FR" altLang="fr-FR" sz="2215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= </a:t>
            </a:r>
            <a:r>
              <a:rPr lang="fr-FR" altLang="fr-FR" sz="2215" dirty="0" smtClean="0">
                <a:solidFill>
                  <a:srgbClr val="000000"/>
                </a:solidFill>
                <a:cs typeface="Arial" panose="020B0604020202020204" pitchFamily="34" charset="0"/>
              </a:rPr>
              <a:t>GFR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4929" y="574688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in </a:t>
            </a:r>
            <a:r>
              <a:rPr lang="fr-FR" sz="1600" b="1" dirty="0" err="1" smtClean="0"/>
              <a:t>humans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181458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48146" y="3142989"/>
            <a:ext cx="7511438" cy="7953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389" tIns="45427" rIns="89389" bIns="45427" anchor="ctr" anchorCtr="1"/>
          <a:lstStyle>
            <a:lvl1pPr defTabSz="80803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803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803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803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8038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3139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Renal</a:t>
            </a:r>
            <a:r>
              <a:rPr lang="fr-FR" altLang="fr-FR" sz="3139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=</a:t>
            </a:r>
            <a:r>
              <a:rPr lang="fr-FR" altLang="fr-FR" sz="3139" b="1" dirty="0"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 err="1"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latin typeface="Arial"/>
                <a:cs typeface="Arial" panose="020B0604020202020204" pitchFamily="34" charset="0"/>
              </a:rPr>
              <a:t>filtration</a:t>
            </a:r>
            <a:r>
              <a:rPr lang="fr-FR" altLang="fr-FR" sz="3139" b="1" dirty="0"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+ </a:t>
            </a:r>
            <a:r>
              <a:rPr lang="fr-FR" altLang="fr-FR" sz="3139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secretion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-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reabsorption</a:t>
            </a:r>
            <a:endParaRPr lang="fr-FR" altLang="fr-FR" sz="3139" b="1" baseline="-2500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8437" name="Rectangle 24"/>
          <p:cNvSpPr>
            <a:spLocks noChangeArrowheads="1"/>
          </p:cNvSpPr>
          <p:nvPr/>
        </p:nvSpPr>
        <p:spPr bwMode="auto">
          <a:xfrm>
            <a:off x="384176" y="619128"/>
            <a:ext cx="8375651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F1F3F40-A445-4FAF-B9E4-9B93072FE879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17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37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27" name="Rectangle 11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Tubular secretion</a:t>
            </a:r>
          </a:p>
        </p:txBody>
      </p:sp>
      <p:sp>
        <p:nvSpPr>
          <p:cNvPr id="36868" name="Rectangle 13"/>
          <p:cNvSpPr>
            <a:spLocks noChangeArrowheads="1"/>
          </p:cNvSpPr>
          <p:nvPr/>
        </p:nvSpPr>
        <p:spPr bwMode="auto">
          <a:xfrm>
            <a:off x="3867154" y="4043363"/>
            <a:ext cx="1676855" cy="4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>
                <a:solidFill>
                  <a:srgbClr val="FF0000"/>
                </a:solidFill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3449641" y="4559302"/>
            <a:ext cx="5710237" cy="12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191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Proximal </a:t>
            </a:r>
            <a:r>
              <a:rPr lang="fr-FR" altLang="fr-FR" sz="2215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Convoluted</a:t>
            </a:r>
            <a:r>
              <a:rPr lang="fr-FR" altLang="fr-FR" sz="2215" dirty="0" smtClean="0">
                <a:solidFill>
                  <a:srgbClr val="000000"/>
                </a:solidFill>
                <a:cs typeface="Arial" panose="020B0604020202020204" pitchFamily="34" charset="0"/>
              </a:rPr>
              <a:t> Tubule 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(PCT)</a:t>
            </a:r>
          </a:p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b="1" dirty="0">
                <a:solidFill>
                  <a:srgbClr val="FF0000"/>
                </a:solidFill>
                <a:cs typeface="Arial" panose="020B0604020202020204" pitchFamily="34" charset="0"/>
              </a:rPr>
              <a:t>Active </a:t>
            </a:r>
            <a:r>
              <a:rPr lang="fr-FR" altLang="fr-FR" sz="2215" dirty="0" smtClean="0">
                <a:solidFill>
                  <a:srgbClr val="000000"/>
                </a:solidFill>
                <a:cs typeface="Arial" panose="020B0604020202020204" pitchFamily="34" charset="0"/>
              </a:rPr>
              <a:t>Transport</a:t>
            </a:r>
          </a:p>
          <a:p>
            <a:pPr lvl="1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smtClean="0">
                <a:solidFill>
                  <a:srgbClr val="000000"/>
                </a:solidFill>
                <a:cs typeface="Arial" panose="020B0604020202020204" pitchFamily="34" charset="0"/>
              </a:rPr>
              <a:t>Saturable 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process</a:t>
            </a:r>
          </a:p>
          <a:p>
            <a:pPr marL="492370" lvl="1" indent="0" eaLnBrk="1" fontAlgn="base" hangingPunct="1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buNone/>
              <a:defRPr/>
            </a:pPr>
            <a:r>
              <a:rPr lang="fr-FR" altLang="fr-FR" sz="2215" b="1" dirty="0" smtClean="0">
                <a:solidFill>
                  <a:srgbClr val="C00000"/>
                </a:solidFill>
                <a:cs typeface="Arial" panose="020B0604020202020204" pitchFamily="34" charset="0"/>
              </a:rPr>
              <a:t>= possible </a:t>
            </a:r>
            <a:r>
              <a:rPr lang="fr-FR" altLang="fr-FR" sz="2215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competition</a:t>
            </a:r>
            <a:endParaRPr lang="fr-FR" altLang="fr-FR" sz="2215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88070" name="Group 10"/>
          <p:cNvGrpSpPr>
            <a:grpSpLocks/>
          </p:cNvGrpSpPr>
          <p:nvPr/>
        </p:nvGrpSpPr>
        <p:grpSpPr bwMode="auto">
          <a:xfrm>
            <a:off x="120651" y="2035176"/>
            <a:ext cx="7315200" cy="3587751"/>
            <a:chOff x="576" y="1728"/>
            <a:chExt cx="4608" cy="2448"/>
          </a:xfrm>
        </p:grpSpPr>
        <p:grpSp>
          <p:nvGrpSpPr>
            <p:cNvPr id="88074" name="Group 11"/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572" y="1980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576" y="2456"/>
                <a:ext cx="3935" cy="1662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1525" y="3751266"/>
            <a:ext cx="2125902" cy="111504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323" b="1" i="1" dirty="0">
                <a:solidFill>
                  <a:srgbClr val="FF0000"/>
                </a:solidFill>
                <a:latin typeface="Arial"/>
              </a:rPr>
              <a:t>Secretion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323" b="1" i="1" dirty="0">
                <a:solidFill>
                  <a:srgbClr val="FF0000"/>
                </a:solidFill>
                <a:latin typeface="Arial"/>
              </a:rPr>
              <a:t>(active</a:t>
            </a:r>
            <a:r>
              <a:rPr lang="fr-FR" sz="3323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6872" name="AutoShape 15"/>
          <p:cNvSpPr>
            <a:spLocks noChangeArrowheads="1"/>
          </p:cNvSpPr>
          <p:nvPr/>
        </p:nvSpPr>
        <p:spPr bwMode="auto">
          <a:xfrm flipV="1">
            <a:off x="1619251" y="2681289"/>
            <a:ext cx="533400" cy="984251"/>
          </a:xfrm>
          <a:prstGeom prst="curvedRightArrow">
            <a:avLst>
              <a:gd name="adj1" fmla="val 35503"/>
              <a:gd name="adj2" fmla="val 71005"/>
              <a:gd name="adj3" fmla="val 33333"/>
            </a:avLst>
          </a:prstGeom>
          <a:solidFill>
            <a:srgbClr val="FF0000"/>
          </a:solidFill>
          <a:ln w="12700">
            <a:solidFill>
              <a:srgbClr val="99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873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B1654B37-D839-46D0-9DFC-1C06D78F87C4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18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4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ChangeArrowheads="1"/>
          </p:cNvSpPr>
          <p:nvPr/>
        </p:nvSpPr>
        <p:spPr bwMode="auto">
          <a:xfrm>
            <a:off x="-128663" y="6001456"/>
            <a:ext cx="8753554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lvl="1" indent="0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buNone/>
              <a:defRPr/>
            </a:pPr>
            <a:r>
              <a:rPr lang="fr-FR" altLang="fr-F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Note : </a:t>
            </a:r>
            <a:r>
              <a:rPr lang="fr-FR" altLang="fr-FR" sz="16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secretion</a:t>
            </a:r>
            <a:r>
              <a:rPr lang="fr-FR" altLang="fr-F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 of </a:t>
            </a:r>
            <a:r>
              <a:rPr lang="fr-FR" altLang="fr-FR" sz="16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penicillin</a:t>
            </a:r>
            <a:r>
              <a:rPr lang="fr-FR" altLang="fr-F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can</a:t>
            </a:r>
            <a:r>
              <a:rPr lang="fr-FR" altLang="fr-F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be</a:t>
            </a:r>
            <a:r>
              <a:rPr lang="fr-FR" altLang="fr-F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limited</a:t>
            </a:r>
            <a:r>
              <a:rPr lang="fr-FR" altLang="fr-F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 by concomitant administration of </a:t>
            </a:r>
            <a:r>
              <a:rPr lang="fr-FR" altLang="fr-FR" sz="16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probenecid</a:t>
            </a:r>
            <a:endParaRPr lang="fr-FR" altLang="fr-FR" sz="16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915" name="Rectangle 13"/>
          <p:cNvSpPr>
            <a:spLocks noChangeArrowheads="1"/>
          </p:cNvSpPr>
          <p:nvPr/>
        </p:nvSpPr>
        <p:spPr bwMode="auto">
          <a:xfrm>
            <a:off x="6670675" y="2658186"/>
            <a:ext cx="2062163" cy="213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PAH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Penicillins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Salicylate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Sulfonamides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Furosemide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Thiazides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Cephalosporins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cs typeface="Arial" panose="020B0604020202020204" pitchFamily="34" charset="0"/>
              </a:rPr>
              <a:t>Fluoroquinolones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2" y="2309017"/>
            <a:ext cx="524351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EB465887-6D36-4DAC-9EBE-9D649E7DC927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19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Tubular secretion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3215" y="2458161"/>
            <a:ext cx="2079625" cy="26908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50116" y="2040649"/>
            <a:ext cx="13747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00007D">
                    <a:lumMod val="40000"/>
                    <a:lumOff val="60000"/>
                  </a:srgbClr>
                </a:solidFill>
                <a:latin typeface="Arial" charset="0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19926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4" y="630242"/>
            <a:ext cx="8374063" cy="682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3692"/>
              <a:t>Introduction </a:t>
            </a:r>
            <a:endParaRPr lang="en-CA" altLang="fr-FR" sz="3692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20664" y="2779713"/>
            <a:ext cx="3528530" cy="49013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fr-FR" sz="2585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Hydrophilic molecule</a:t>
            </a:r>
            <a:endParaRPr lang="en-CA" altLang="fr-FR" sz="2215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 flipH="1">
            <a:off x="1743079" y="3448053"/>
            <a:ext cx="3175" cy="593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184278" y="4224341"/>
            <a:ext cx="1842171" cy="60369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fr-FR" sz="3323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Kidneys</a:t>
            </a:r>
            <a:endParaRPr lang="en-CA" altLang="fr-FR" sz="3323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150942" y="5365753"/>
            <a:ext cx="1273105" cy="6036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fr-FR" sz="3323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Urine</a:t>
            </a:r>
            <a:endParaRPr lang="en-CA" altLang="fr-FR" sz="2585" b="1" u="sng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587876" y="1423988"/>
            <a:ext cx="3749744" cy="49013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fr-FR" sz="2585" b="1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Hydrophobic molecule</a:t>
            </a:r>
            <a:endParaRPr lang="en-CA" altLang="fr-FR" sz="2585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6229351" y="1935610"/>
            <a:ext cx="0" cy="75838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5775328" y="2813053"/>
            <a:ext cx="1202573" cy="60369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fr-FR" sz="3323" b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Liver</a:t>
            </a:r>
            <a:endParaRPr lang="en-CA" altLang="fr-FR" sz="2585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4248151" y="4294188"/>
            <a:ext cx="4594528" cy="490134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fr-FR" sz="2585" b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More hydrophilic metabolite</a:t>
            </a:r>
            <a:endParaRPr lang="en-CA" altLang="fr-FR" sz="2585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6229351" y="3443289"/>
            <a:ext cx="0" cy="774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1743076" y="4840289"/>
            <a:ext cx="7939" cy="4556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 flipV="1">
            <a:off x="3125457" y="4499448"/>
            <a:ext cx="1019422" cy="1239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20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029325" y="5648325"/>
            <a:ext cx="2133600" cy="420688"/>
          </a:xfrm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9914094-1633-486F-8C52-50452138D537}" type="slidenum">
              <a:rPr lang="fr-FR" altLang="fr-FR" sz="1108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</a:t>
            </a:fld>
            <a:endParaRPr lang="fr-FR" altLang="fr-FR" sz="1108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5" y="3768728"/>
            <a:ext cx="909637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3" y="2517776"/>
            <a:ext cx="1706563" cy="143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  <p:bldP spid="166917" grpId="0" animBg="1"/>
      <p:bldP spid="166918" grpId="0" animBg="1"/>
      <p:bldP spid="166919" grpId="0" animBg="1"/>
      <p:bldP spid="166921" grpId="0" animBg="1"/>
      <p:bldP spid="1669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40" y="3471897"/>
            <a:ext cx="8229600" cy="1265237"/>
          </a:xfrm>
        </p:spPr>
        <p:txBody>
          <a:bodyPr/>
          <a:lstStyle/>
          <a:p>
            <a:pPr>
              <a:defRPr/>
            </a:pPr>
            <a:r>
              <a:rPr lang="en-US" altLang="fr-FR" sz="1800" dirty="0" smtClean="0">
                <a:solidFill>
                  <a:srgbClr val="00B050"/>
                </a:solidFill>
              </a:rPr>
              <a:t>Note: examples of molecules with different renal </a:t>
            </a:r>
            <a:r>
              <a:rPr lang="en-US" altLang="fr-FR" sz="1800" dirty="0">
                <a:solidFill>
                  <a:srgbClr val="00B050"/>
                </a:solidFill>
              </a:rPr>
              <a:t>extraction coefficient </a:t>
            </a:r>
          </a:p>
        </p:txBody>
      </p:sp>
      <p:sp>
        <p:nvSpPr>
          <p:cNvPr id="4301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3C11958B-E762-4077-B421-56C6C9C71EE7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20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Tubular secretion</a:t>
            </a:r>
          </a:p>
        </p:txBody>
      </p:sp>
      <p:graphicFrame>
        <p:nvGraphicFramePr>
          <p:cNvPr id="3" name="Espace réservé du tableau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77244451"/>
              </p:ext>
            </p:extLst>
          </p:nvPr>
        </p:nvGraphicFramePr>
        <p:xfrm>
          <a:off x="1144890" y="4461887"/>
          <a:ext cx="62005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846">
                  <a:extLst>
                    <a:ext uri="{9D8B030D-6E8A-4147-A177-3AD203B41FA5}">
                      <a16:colId xmlns:a16="http://schemas.microsoft.com/office/drawing/2014/main" val="1936302646"/>
                    </a:ext>
                  </a:extLst>
                </a:gridCol>
                <a:gridCol w="2426504">
                  <a:extLst>
                    <a:ext uri="{9D8B030D-6E8A-4147-A177-3AD203B41FA5}">
                      <a16:colId xmlns:a16="http://schemas.microsoft.com/office/drawing/2014/main" val="2397057783"/>
                    </a:ext>
                  </a:extLst>
                </a:gridCol>
                <a:gridCol w="1707189">
                  <a:extLst>
                    <a:ext uri="{9D8B030D-6E8A-4147-A177-3AD203B41FA5}">
                      <a16:colId xmlns:a16="http://schemas.microsoft.com/office/drawing/2014/main" val="3393194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(&lt;0.3)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Medium (0.3-0.7)</a:t>
                      </a:r>
                      <a:endParaRPr lang="fr-FR" sz="1600" b="1" kern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(&gt;0.7)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683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Amoxicillin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Cimetidin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Glucuronides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72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Digoxin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Sulfates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41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Gentamicin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83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Tetracycline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40738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19287" y="2324788"/>
            <a:ext cx="765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If </a:t>
            </a:r>
            <a:r>
              <a:rPr lang="fr-FR" sz="2800" dirty="0" err="1" smtClean="0">
                <a:solidFill>
                  <a:srgbClr val="FF0000"/>
                </a:solidFill>
              </a:rPr>
              <a:t>E</a:t>
            </a:r>
            <a:r>
              <a:rPr lang="fr-FR" sz="2800" baseline="-25000" dirty="0" err="1" smtClean="0">
                <a:solidFill>
                  <a:srgbClr val="FF0000"/>
                </a:solidFill>
              </a:rPr>
              <a:t>renal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higher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than</a:t>
            </a:r>
            <a:r>
              <a:rPr lang="fr-FR" sz="2800" dirty="0" smtClean="0">
                <a:solidFill>
                  <a:srgbClr val="FF0000"/>
                </a:solidFill>
              </a:rPr>
              <a:t> 0.1 =&gt;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there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is</a:t>
            </a:r>
            <a:r>
              <a:rPr lang="fr-FR" sz="2800" b="1" dirty="0" smtClean="0">
                <a:solidFill>
                  <a:srgbClr val="FF0000"/>
                </a:solidFill>
              </a:rPr>
              <a:t> a </a:t>
            </a:r>
            <a:r>
              <a:rPr lang="fr-FR" sz="2800" b="1" dirty="0" err="1" smtClean="0">
                <a:solidFill>
                  <a:srgbClr val="FF0000"/>
                </a:solidFill>
              </a:rPr>
              <a:t>secretion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57200" y="6029327"/>
            <a:ext cx="2133600" cy="438151"/>
          </a:xfrm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54BEB252-FB58-41D9-9536-B254D6773052}" type="slidenum">
              <a:rPr lang="fr-FR" altLang="fr-FR" sz="1108">
                <a:solidFill>
                  <a:srgbClr val="000000"/>
                </a:solidFill>
                <a:cs typeface="Arial" panose="020B0604020202020204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21</a:t>
            </a:fld>
            <a:endParaRPr lang="fr-FR" altLang="fr-FR" sz="1108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41" y="2090739"/>
            <a:ext cx="1671637" cy="3949700"/>
          </a:xfrm>
        </p:spPr>
      </p:pic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2450537" y="2059003"/>
            <a:ext cx="6481867" cy="362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2585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PAH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ParaAminoHippuric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acid</a:t>
            </a:r>
            <a:endParaRPr lang="fr-FR" altLang="fr-F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fr-FR" altLang="fr-FR" sz="1847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Filtered</a:t>
            </a:r>
            <a:endParaRPr lang="fr-FR" altLang="fr-FR" sz="1847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fr-FR" altLang="fr-FR" sz="1847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And</a:t>
            </a:r>
            <a:r>
              <a:rPr lang="fr-FR" altLang="fr-FR" sz="1847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47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completely</a:t>
            </a:r>
            <a:r>
              <a:rPr lang="fr-FR" altLang="fr-FR" sz="1847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47" dirty="0" err="1">
                <a:solidFill>
                  <a:srgbClr val="000000"/>
                </a:solidFill>
                <a:cs typeface="Arial" panose="020B0604020202020204" pitchFamily="34" charset="0"/>
              </a:rPr>
              <a:t>secreted</a:t>
            </a:r>
            <a:r>
              <a:rPr lang="fr-FR" altLang="fr-FR" sz="1847" dirty="0">
                <a:solidFill>
                  <a:srgbClr val="000000"/>
                </a:solidFill>
                <a:cs typeface="Arial" panose="020B0604020202020204" pitchFamily="34" charset="0"/>
              </a:rPr>
              <a:t> by the </a:t>
            </a:r>
            <a:r>
              <a:rPr lang="fr-FR" altLang="fr-FR" sz="1847" dirty="0" smtClean="0">
                <a:solidFill>
                  <a:srgbClr val="000000"/>
                </a:solidFill>
                <a:cs typeface="Arial" panose="020B0604020202020204" pitchFamily="34" charset="0"/>
              </a:rPr>
              <a:t>TCP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47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fr-FR" altLang="fr-FR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fr-FR" altLang="fr-FR" sz="2800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renal</a:t>
            </a:r>
            <a:r>
              <a:rPr lang="fr-FR" altLang="fr-FR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=1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2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=&gt;</a:t>
            </a:r>
            <a:r>
              <a:rPr lang="fr-FR" altLang="fr-FR" sz="2215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PAH </a:t>
            </a:r>
            <a:r>
              <a:rPr lang="fr-FR" altLang="fr-FR" sz="2215" b="1" dirty="0">
                <a:solidFill>
                  <a:srgbClr val="FF0000"/>
                </a:solidFill>
                <a:cs typeface="Arial" panose="020B0604020202020204" pitchFamily="34" charset="0"/>
              </a:rPr>
              <a:t>clearance </a:t>
            </a:r>
            <a:r>
              <a:rPr lang="fr-FR" altLang="fr-FR" sz="2215" b="1" dirty="0" err="1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  <a:r>
              <a:rPr lang="fr-FR" altLang="fr-FR" sz="2215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b="1" dirty="0" err="1">
                <a:solidFill>
                  <a:srgbClr val="FF0000"/>
                </a:solidFill>
                <a:cs typeface="Arial" panose="020B0604020202020204" pitchFamily="34" charset="0"/>
              </a:rPr>
              <a:t>equal</a:t>
            </a:r>
            <a:r>
              <a:rPr lang="fr-FR" altLang="fr-FR" sz="2215" b="1" dirty="0">
                <a:solidFill>
                  <a:srgbClr val="FF0000"/>
                </a:solidFill>
                <a:cs typeface="Arial" panose="020B0604020202020204" pitchFamily="34" charset="0"/>
              </a:rPr>
              <a:t> to </a:t>
            </a:r>
            <a:r>
              <a:rPr lang="fr-FR" altLang="fr-FR" sz="2215" b="1" dirty="0" err="1">
                <a:solidFill>
                  <a:srgbClr val="FF0000"/>
                </a:solidFill>
                <a:cs typeface="Arial" panose="020B0604020202020204" pitchFamily="34" charset="0"/>
              </a:rPr>
              <a:t>renal</a:t>
            </a:r>
            <a:r>
              <a:rPr lang="fr-FR" altLang="fr-FR" sz="2215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plasma flow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 dirty="0" smtClean="0">
                <a:cs typeface="Arial" panose="020B0604020202020204" pitchFamily="34" charset="0"/>
              </a:rPr>
              <a:t>=</a:t>
            </a:r>
            <a:r>
              <a:rPr lang="fr-FR" altLang="fr-FR" sz="2215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sz="2000" b="1" dirty="0"/>
              <a:t>Method to </a:t>
            </a:r>
            <a:r>
              <a:rPr lang="fr-FR" sz="2000" b="1" dirty="0" err="1"/>
              <a:t>estimate</a:t>
            </a:r>
            <a:r>
              <a:rPr lang="fr-FR" sz="2000" b="1" dirty="0"/>
              <a:t> </a:t>
            </a:r>
            <a:r>
              <a:rPr lang="fr-FR" sz="2000" b="1" dirty="0" smtClean="0"/>
              <a:t>the </a:t>
            </a:r>
            <a:r>
              <a:rPr lang="fr-FR" sz="2000" b="1" dirty="0" err="1" smtClean="0"/>
              <a:t>renal</a:t>
            </a:r>
            <a:r>
              <a:rPr lang="fr-FR" sz="2000" b="1" dirty="0" smtClean="0"/>
              <a:t> plasma flow</a:t>
            </a:r>
            <a:endParaRPr lang="fr-FR" sz="2000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2215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Tubular secretion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34448" y="570188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in </a:t>
            </a:r>
            <a:r>
              <a:rPr lang="fr-FR" sz="1600" b="1" dirty="0" err="1" smtClean="0"/>
              <a:t>humans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8852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665020" y="2719796"/>
            <a:ext cx="7511438" cy="7953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389" tIns="45427" rIns="89389" bIns="45427" anchor="ctr" anchorCtr="1"/>
          <a:lstStyle>
            <a:lvl1pPr defTabSz="80803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803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803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803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8038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3139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Renal</a:t>
            </a:r>
            <a:r>
              <a:rPr lang="fr-FR" altLang="fr-FR" sz="3139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=</a:t>
            </a:r>
            <a:r>
              <a:rPr lang="fr-FR" altLang="fr-FR" sz="3139" b="1" dirty="0"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 err="1"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latin typeface="Arial"/>
                <a:cs typeface="Arial" panose="020B0604020202020204" pitchFamily="34" charset="0"/>
              </a:rPr>
              <a:t>filtration</a:t>
            </a:r>
            <a:r>
              <a:rPr lang="fr-FR" altLang="fr-FR" sz="3139" b="1" dirty="0"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+ </a:t>
            </a:r>
            <a:r>
              <a:rPr lang="fr-FR" altLang="fr-FR" sz="3139" b="1" dirty="0" err="1"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latin typeface="Arial"/>
                <a:cs typeface="Arial" panose="020B0604020202020204" pitchFamily="34" charset="0"/>
              </a:rPr>
              <a:t>secretion</a:t>
            </a:r>
            <a:r>
              <a:rPr lang="fr-FR" altLang="fr-FR" sz="3139" b="1" dirty="0"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- </a:t>
            </a:r>
            <a:r>
              <a:rPr lang="fr-FR" altLang="fr-FR" sz="3139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reabsorption</a:t>
            </a:r>
            <a:endParaRPr lang="fr-FR" altLang="fr-FR" sz="3139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8437" name="Rectangle 24"/>
          <p:cNvSpPr>
            <a:spLocks noChangeArrowheads="1"/>
          </p:cNvSpPr>
          <p:nvPr/>
        </p:nvSpPr>
        <p:spPr bwMode="auto">
          <a:xfrm>
            <a:off x="384176" y="619128"/>
            <a:ext cx="8375651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F1F3F40-A445-4FAF-B9E4-9B93072FE879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22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ChangeArrowheads="1"/>
          </p:cNvSpPr>
          <p:nvPr/>
        </p:nvSpPr>
        <p:spPr bwMode="auto">
          <a:xfrm>
            <a:off x="284163" y="2344737"/>
            <a:ext cx="5343179" cy="4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 dirty="0">
                <a:solidFill>
                  <a:srgbClr val="00007D"/>
                </a:solidFill>
                <a:cs typeface="Arial" panose="020B0604020202020204" pitchFamily="34" charset="0"/>
              </a:rPr>
              <a:t>ACTIVE (proximal </a:t>
            </a:r>
            <a:r>
              <a:rPr lang="fr-FR" altLang="fr-FR" sz="2215" b="1" dirty="0" err="1">
                <a:solidFill>
                  <a:srgbClr val="00007D"/>
                </a:solidFill>
                <a:cs typeface="Arial" panose="020B0604020202020204" pitchFamily="34" charset="0"/>
              </a:rPr>
              <a:t>convoluted</a:t>
            </a:r>
            <a:r>
              <a:rPr lang="fr-FR" altLang="fr-FR" sz="2215" b="1" dirty="0">
                <a:solidFill>
                  <a:srgbClr val="00007D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b="1" dirty="0" smtClean="0">
                <a:solidFill>
                  <a:srgbClr val="00007D"/>
                </a:solidFill>
                <a:cs typeface="Arial" panose="020B0604020202020204" pitchFamily="34" charset="0"/>
              </a:rPr>
              <a:t>tubules)</a:t>
            </a:r>
            <a:endParaRPr lang="fr-FR" altLang="fr-FR" sz="2215" b="1" dirty="0">
              <a:solidFill>
                <a:srgbClr val="00007D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284164" y="4600576"/>
            <a:ext cx="1377093" cy="4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7" tIns="41031" rIns="83527" bIns="4103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 dirty="0">
                <a:solidFill>
                  <a:srgbClr val="FF0000"/>
                </a:solidFill>
                <a:cs typeface="Arial" panose="020B0604020202020204" pitchFamily="34" charset="0"/>
              </a:rPr>
              <a:t>PASSIVE</a:t>
            </a:r>
          </a:p>
        </p:txBody>
      </p:sp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320678" y="5024442"/>
            <a:ext cx="85058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smtClean="0">
                <a:solidFill>
                  <a:srgbClr val="000000"/>
                </a:solidFill>
                <a:cs typeface="Arial" panose="020B0604020202020204" pitchFamily="34" charset="0"/>
              </a:rPr>
              <a:t>Water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follows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Na</a:t>
            </a:r>
            <a:r>
              <a:rPr lang="fr-FR" altLang="fr-FR" sz="2215" baseline="30000" dirty="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dirty="0">
                <a:solidFill>
                  <a:srgbClr val="000000"/>
                </a:solidFill>
                <a:cs typeface="Arial" panose="020B0604020202020204" pitchFamily="34" charset="0"/>
              </a:rPr>
              <a:t>(concentration of </a:t>
            </a:r>
            <a:r>
              <a:rPr lang="fr-FR" altLang="fr-FR" sz="2000" dirty="0" err="1">
                <a:solidFill>
                  <a:srgbClr val="000000"/>
                </a:solidFill>
                <a:cs typeface="Arial" panose="020B0604020202020204" pitchFamily="34" charset="0"/>
              </a:rPr>
              <a:t>primary</a:t>
            </a:r>
            <a:r>
              <a:rPr lang="fr-FR" altLang="fr-FR" sz="2000" dirty="0">
                <a:solidFill>
                  <a:srgbClr val="000000"/>
                </a:solidFill>
                <a:cs typeface="Arial" panose="020B0604020202020204" pitchFamily="34" charset="0"/>
              </a:rPr>
              <a:t> urine in final urine)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b="1" dirty="0" err="1">
                <a:solidFill>
                  <a:srgbClr val="A50021"/>
                </a:solidFill>
                <a:cs typeface="Arial" panose="020B0604020202020204" pitchFamily="34" charset="0"/>
              </a:rPr>
              <a:t>Xenobiotics</a:t>
            </a:r>
            <a:endParaRPr lang="fr-FR" altLang="fr-FR" sz="2215" b="1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sp>
        <p:nvSpPr>
          <p:cNvPr id="47109" name="Rectangle 14"/>
          <p:cNvSpPr>
            <a:spLocks noChangeArrowheads="1"/>
          </p:cNvSpPr>
          <p:nvPr/>
        </p:nvSpPr>
        <p:spPr bwMode="auto">
          <a:xfrm>
            <a:off x="411167" y="2697166"/>
            <a:ext cx="81057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7" tIns="41031" rIns="83527" bIns="4103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Transporters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/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endogenous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compounds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Organic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molecules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: glucose,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amino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acids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vitamins</a:t>
            </a:r>
            <a:endParaRPr lang="fr-FR" altLang="fr-FR" sz="2215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9999CC"/>
              </a:buClr>
              <a:defRPr/>
            </a:pP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Electrolytes : 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Na</a:t>
            </a:r>
            <a:r>
              <a:rPr lang="fr-FR" altLang="fr-FR" sz="2215" baseline="30000" dirty="0" err="1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fr-FR" altLang="fr-FR" sz="2215" dirty="0" err="1">
                <a:solidFill>
                  <a:srgbClr val="000000"/>
                </a:solidFill>
                <a:cs typeface="Arial" panose="020B0604020202020204" pitchFamily="34" charset="0"/>
              </a:rPr>
              <a:t>,Cl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215" baseline="300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, Ca</a:t>
            </a:r>
            <a:r>
              <a:rPr lang="fr-FR" altLang="fr-FR" sz="2215" baseline="30000" dirty="0">
                <a:solidFill>
                  <a:srgbClr val="000000"/>
                </a:solidFill>
                <a:cs typeface="Arial" panose="020B0604020202020204" pitchFamily="34" charset="0"/>
              </a:rPr>
              <a:t>++</a:t>
            </a:r>
            <a:r>
              <a:rPr lang="fr-FR" altLang="fr-FR" sz="2215" dirty="0">
                <a:solidFill>
                  <a:srgbClr val="000000"/>
                </a:solidFill>
                <a:cs typeface="Arial" panose="020B0604020202020204" pitchFamily="34" charset="0"/>
              </a:rPr>
              <a:t>, K</a:t>
            </a:r>
            <a:r>
              <a:rPr lang="fr-FR" altLang="fr-FR" sz="2215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fr-FR" altLang="fr-FR" sz="2215" dirty="0" smtClean="0">
                <a:solidFill>
                  <a:srgbClr val="000000"/>
                </a:solidFill>
                <a:cs typeface="Arial" panose="020B0604020202020204" pitchFamily="34" charset="0"/>
              </a:rPr>
              <a:t>, HCO</a:t>
            </a:r>
            <a:r>
              <a:rPr lang="fr-FR" altLang="fr-FR" sz="2215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fr-FR" altLang="fr-FR" sz="2215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endParaRPr lang="fr-FR" altLang="fr-FR" sz="2215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10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837AA2E6-4A45-45E0-898F-E8537784086E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23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111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Reabsorption</a:t>
            </a:r>
          </a:p>
        </p:txBody>
      </p:sp>
    </p:spTree>
    <p:extLst>
      <p:ext uri="{BB962C8B-B14F-4D97-AF65-F5344CB8AC3E}">
        <p14:creationId xmlns:p14="http://schemas.microsoft.com/office/powerpoint/2010/main" val="32313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2143126" y="3201989"/>
            <a:ext cx="2008188" cy="3540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2215" b="1">
                <a:solidFill>
                  <a:srgbClr val="00B050"/>
                </a:solidFill>
              </a:rPr>
              <a:t>Xenobiotic</a:t>
            </a: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5938841" y="4438750"/>
            <a:ext cx="2545102" cy="2038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/>
              </a:rPr>
              <a:t>Physico-</a:t>
            </a:r>
            <a:r>
              <a:rPr lang="fr-FR" sz="2000" dirty="0" err="1" smtClean="0">
                <a:solidFill>
                  <a:srgbClr val="000000"/>
                </a:solidFill>
                <a:latin typeface="Arial"/>
              </a:rPr>
              <a:t>chemical</a:t>
            </a:r>
            <a:r>
              <a:rPr lang="fr-FR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Arial"/>
              </a:rPr>
              <a:t>properties</a:t>
            </a:r>
            <a:r>
              <a:rPr lang="fr-FR" sz="2000" dirty="0" smtClean="0">
                <a:solidFill>
                  <a:srgbClr val="000000"/>
                </a:solidFill>
                <a:latin typeface="Arial"/>
              </a:rPr>
              <a:t> of the </a:t>
            </a:r>
            <a:r>
              <a:rPr lang="fr-FR" sz="2000" dirty="0" err="1" smtClean="0">
                <a:solidFill>
                  <a:srgbClr val="000000"/>
                </a:solidFill>
                <a:latin typeface="Arial"/>
              </a:rPr>
              <a:t>drug</a:t>
            </a:r>
            <a:endParaRPr lang="fr-FR" sz="2000" b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2215" b="0" u="none" dirty="0" err="1">
                <a:solidFill>
                  <a:srgbClr val="000000"/>
                </a:solidFill>
                <a:latin typeface="Arial"/>
              </a:rPr>
              <a:t> lipophilicity</a:t>
            </a:r>
            <a:endParaRPr lang="fr-FR" sz="2215" b="0" u="none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2215" b="0" u="none" dirty="0">
                <a:solidFill>
                  <a:srgbClr val="000000"/>
                </a:solidFill>
                <a:latin typeface="Arial"/>
              </a:rPr>
              <a:t> ionization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2215" b="0" u="none" dirty="0">
                <a:solidFill>
                  <a:srgbClr val="000000"/>
                </a:solidFill>
                <a:latin typeface="Arial"/>
              </a:rPr>
              <a:t> molecular weight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6026153" y="2425700"/>
            <a:ext cx="2730235" cy="11433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 smtClean="0">
                <a:solidFill>
                  <a:srgbClr val="000000"/>
                </a:solidFill>
                <a:latin typeface="Arial"/>
              </a:rPr>
              <a:t>Individual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Arial"/>
              </a:rPr>
              <a:t>factors</a:t>
            </a:r>
            <a:endParaRPr lang="fr-FR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2215" b="0" u="none" dirty="0">
                <a:solidFill>
                  <a:srgbClr val="000000"/>
                </a:solidFill>
                <a:latin typeface="Arial"/>
              </a:rPr>
              <a:t> urine output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2215" b="0" u="none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215" b="0" u="none" dirty="0" smtClean="0">
                <a:solidFill>
                  <a:srgbClr val="000000"/>
                </a:solidFill>
                <a:latin typeface="Arial"/>
              </a:rPr>
              <a:t>urine </a:t>
            </a:r>
            <a:r>
              <a:rPr lang="fr-FR" sz="2215" b="0" u="none" dirty="0">
                <a:solidFill>
                  <a:srgbClr val="000000"/>
                </a:solidFill>
                <a:latin typeface="Arial"/>
              </a:rPr>
              <a:t>pH</a:t>
            </a:r>
          </a:p>
        </p:txBody>
      </p:sp>
      <p:grpSp>
        <p:nvGrpSpPr>
          <p:cNvPr id="98309" name="Group 10"/>
          <p:cNvGrpSpPr>
            <a:grpSpLocks/>
          </p:cNvGrpSpPr>
          <p:nvPr/>
        </p:nvGrpSpPr>
        <p:grpSpPr bwMode="auto">
          <a:xfrm>
            <a:off x="517525" y="1843091"/>
            <a:ext cx="3302000" cy="2193925"/>
            <a:chOff x="576" y="1728"/>
            <a:chExt cx="4608" cy="2448"/>
          </a:xfrm>
        </p:grpSpPr>
        <p:grpSp>
          <p:nvGrpSpPr>
            <p:cNvPr id="98319" name="Group 11"/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572" y="1978"/>
                <a:ext cx="3950" cy="1977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576" y="2456"/>
                <a:ext cx="3936" cy="1662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9158" name="Flèche vers le bas 1"/>
          <p:cNvSpPr>
            <a:spLocks noChangeArrowheads="1"/>
          </p:cNvSpPr>
          <p:nvPr/>
        </p:nvSpPr>
        <p:spPr bwMode="auto">
          <a:xfrm>
            <a:off x="2730674" y="2293939"/>
            <a:ext cx="447504" cy="591020"/>
          </a:xfrm>
          <a:prstGeom prst="downArrow">
            <a:avLst>
              <a:gd name="adj1" fmla="val 50000"/>
              <a:gd name="adj2" fmla="val 50153"/>
            </a:avLst>
          </a:prstGeom>
          <a:solidFill>
            <a:srgbClr val="008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84" y="4345169"/>
            <a:ext cx="5168403" cy="4901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585" b="1" dirty="0">
                <a:solidFill>
                  <a:srgbClr val="000000"/>
                </a:solidFill>
                <a:latin typeface="Arial"/>
              </a:rPr>
              <a:t>Factors influencing </a:t>
            </a:r>
            <a:r>
              <a:rPr lang="fr-FR" sz="2585" dirty="0" err="1">
                <a:solidFill>
                  <a:srgbClr val="000000"/>
                </a:solidFill>
                <a:latin typeface="Arial"/>
              </a:rPr>
              <a:t>reabsorption</a:t>
            </a:r>
            <a:endParaRPr lang="fr-FR" sz="258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6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F2B372EF-5E64-4E1B-91B5-3ABEC209534B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24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47663" y="1354142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Reabsorption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543429" y="3074991"/>
            <a:ext cx="1292225" cy="11509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637090" y="4862514"/>
            <a:ext cx="1301751" cy="825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hèse fermante 14"/>
          <p:cNvSpPr/>
          <p:nvPr/>
        </p:nvSpPr>
        <p:spPr>
          <a:xfrm>
            <a:off x="7564582" y="3378995"/>
            <a:ext cx="1005084" cy="2575941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0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noir)"/>
          <p:cNvSpPr>
            <a:spLocks noChangeArrowheads="1"/>
          </p:cNvSpPr>
          <p:nvPr/>
        </p:nvSpPr>
        <p:spPr bwMode="auto">
          <a:xfrm>
            <a:off x="129914" y="3315817"/>
            <a:ext cx="1873251" cy="3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547" tIns="24912" rIns="61547" bIns="24912">
            <a:spAutoFit/>
          </a:bodyPr>
          <a:lstStyle>
            <a:lvl1pPr defTabSz="7921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939" b="1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urine pH</a:t>
            </a:r>
          </a:p>
        </p:txBody>
      </p:sp>
      <p:sp>
        <p:nvSpPr>
          <p:cNvPr id="51203" name="Rectangle 4" descr="noir)"/>
          <p:cNvSpPr>
            <a:spLocks noChangeArrowheads="1"/>
          </p:cNvSpPr>
          <p:nvPr/>
        </p:nvSpPr>
        <p:spPr bwMode="auto">
          <a:xfrm>
            <a:off x="2190490" y="3293593"/>
            <a:ext cx="6481806" cy="36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547" tIns="24912" rIns="61547" bIns="24912">
            <a:spAutoFit/>
          </a:bodyPr>
          <a:lstStyle>
            <a:lvl1pPr defTabSz="7921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308" b="1" dirty="0">
                <a:solidFill>
                  <a:srgbClr val="00CC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altLang="fr-FR" sz="2308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5            6 </a:t>
            </a:r>
            <a:r>
              <a:rPr lang="fr-FR" altLang="fr-FR" sz="2308" b="1" dirty="0">
                <a:solidFill>
                  <a:srgbClr val="9999CC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        6.5 </a:t>
            </a:r>
            <a:r>
              <a:rPr lang="fr-FR" altLang="fr-FR" sz="2308" b="1" dirty="0">
                <a:solidFill>
                  <a:srgbClr val="00CC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         8               8.5</a:t>
            </a:r>
          </a:p>
        </p:txBody>
      </p:sp>
      <p:sp>
        <p:nvSpPr>
          <p:cNvPr id="51204" name="Rectangle 14"/>
          <p:cNvSpPr>
            <a:spLocks noChangeArrowheads="1"/>
          </p:cNvSpPr>
          <p:nvPr/>
        </p:nvSpPr>
        <p:spPr bwMode="auto">
          <a:xfrm>
            <a:off x="541342" y="2122490"/>
            <a:ext cx="5254625" cy="4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333399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2215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Influence of the urinary pH</a:t>
            </a:r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305489" y="4596929"/>
            <a:ext cx="1357295" cy="3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47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Weak acids</a:t>
            </a: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228994" y="5560542"/>
            <a:ext cx="1433790" cy="3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47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Weak Bases</a:t>
            </a: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79115" y="2866553"/>
            <a:ext cx="2992439" cy="3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47" b="1" u="sng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Rate </a:t>
            </a:r>
            <a:r>
              <a:rPr lang="fr-FR" altLang="fr-FR" sz="1847" b="1" u="sng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of </a:t>
            </a:r>
            <a:r>
              <a:rPr lang="fr-FR" altLang="fr-FR" sz="1847" b="1" u="sng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elimination</a:t>
            </a:r>
            <a:endParaRPr lang="fr-FR" altLang="fr-FR" sz="1847" b="1" u="sng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2291237" y="4201158"/>
            <a:ext cx="1786065" cy="9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3692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(AH =</a:t>
            </a:r>
            <a:r>
              <a:rPr lang="fr-FR" altLang="fr-FR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reabs</a:t>
            </a:r>
            <a:r>
              <a:rPr lang="fr-FR" altLang="fr-FR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fr-FR" altLang="fr-FR" sz="2000" b="1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2098877" y="5390680"/>
            <a:ext cx="21707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+</a:t>
            </a:r>
            <a:r>
              <a:rPr lang="fr-FR" altLang="fr-FR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(BH</a:t>
            </a:r>
            <a:r>
              <a:rPr lang="fr-FR" altLang="fr-FR" sz="1800" b="1" baseline="30000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+</a:t>
            </a:r>
            <a:r>
              <a:rPr lang="fr-FR" altLang="fr-FR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= no </a:t>
            </a:r>
            <a:r>
              <a:rPr lang="fr-FR" altLang="fr-FR" sz="1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reabs</a:t>
            </a:r>
            <a:r>
              <a:rPr lang="fr-FR" altLang="fr-FR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fr-FR" altLang="fr-FR" sz="1800" b="1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6391455" y="4418950"/>
            <a:ext cx="217399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400" b="1" dirty="0" smtClean="0">
                <a:solidFill>
                  <a:srgbClr val="00CC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000" b="1" dirty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fr-FR" altLang="fr-FR" sz="2000" b="1" dirty="0" smtClean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fr-FR" altLang="fr-FR" sz="2000" b="1" baseline="30000" dirty="0" smtClean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lang="fr-FR" altLang="fr-FR" sz="2000" b="1" dirty="0" smtClean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 no </a:t>
            </a:r>
            <a:r>
              <a:rPr lang="fr-FR" altLang="fr-FR" sz="2000" b="1" dirty="0" err="1" smtClean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reabs</a:t>
            </a:r>
            <a:r>
              <a:rPr lang="fr-FR" altLang="fr-FR" sz="2000" b="1" dirty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2400" b="1" dirty="0">
              <a:solidFill>
                <a:srgbClr val="00CC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6663848" y="5258268"/>
            <a:ext cx="1618651" cy="13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800" b="1" dirty="0" smtClean="0">
                <a:solidFill>
                  <a:srgbClr val="00CC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00" b="1" dirty="0" smtClean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(B= </a:t>
            </a:r>
            <a:r>
              <a:rPr lang="fr-FR" altLang="fr-FR" sz="1800" b="1" dirty="0" err="1" smtClean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reabs</a:t>
            </a:r>
            <a:r>
              <a:rPr lang="fr-FR" altLang="fr-FR" sz="1800" b="1" dirty="0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3692" b="1" dirty="0">
              <a:solidFill>
                <a:srgbClr val="00CC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21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912888" y="6321513"/>
            <a:ext cx="2133600" cy="4572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4A445415-C75F-4C38-981D-76157CB7872B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25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15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57188" y="1343028"/>
            <a:ext cx="46085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Reabsorption</a:t>
            </a:r>
          </a:p>
        </p:txBody>
      </p:sp>
    </p:spTree>
    <p:extLst>
      <p:ext uri="{BB962C8B-B14F-4D97-AF65-F5344CB8AC3E}">
        <p14:creationId xmlns:p14="http://schemas.microsoft.com/office/powerpoint/2010/main" val="4276033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/>
      <p:bldP spid="236562" grpId="0"/>
      <p:bldP spid="236563" grpId="0"/>
      <p:bldP spid="236564" grpId="0"/>
      <p:bldP spid="236565" grpId="0"/>
      <p:bldP spid="236566" grpId="0"/>
      <p:bldP spid="2365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08" y="2046599"/>
            <a:ext cx="6744672" cy="43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Freeform 178"/>
          <p:cNvSpPr>
            <a:spLocks noChangeAspect="1"/>
          </p:cNvSpPr>
          <p:nvPr/>
        </p:nvSpPr>
        <p:spPr bwMode="invGray">
          <a:xfrm>
            <a:off x="7839780" y="491575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04907" y="1428275"/>
            <a:ext cx="83647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altLang="fr-FR" sz="2400" b="1" dirty="0" err="1" smtClean="0">
                <a:latin typeface="Arial Unicode MS" pitchFamily="34" charset="-128"/>
              </a:rPr>
              <a:t>Phenylbutazone</a:t>
            </a:r>
            <a:r>
              <a:rPr lang="fr-FR" altLang="fr-FR" sz="2400" b="1" dirty="0" smtClean="0">
                <a:latin typeface="Arial Unicode MS" pitchFamily="34" charset="-128"/>
              </a:rPr>
              <a:t> urine concentrations of </a:t>
            </a:r>
            <a:r>
              <a:rPr lang="fr-FR" altLang="fr-FR" sz="2400" b="1" dirty="0" err="1" smtClean="0">
                <a:latin typeface="Arial Unicode MS" pitchFamily="34" charset="-128"/>
              </a:rPr>
              <a:t>horses</a:t>
            </a:r>
            <a:r>
              <a:rPr lang="fr-FR" altLang="fr-FR" sz="2400" b="1" dirty="0" smtClean="0">
                <a:latin typeface="Arial Unicode MS" pitchFamily="34" charset="-128"/>
              </a:rPr>
              <a:t> </a:t>
            </a:r>
            <a:r>
              <a:rPr lang="fr-FR" altLang="fr-FR" sz="2400" dirty="0" smtClean="0">
                <a:latin typeface="Arial Unicode MS" pitchFamily="34" charset="-128"/>
              </a:rPr>
              <a:t>at </a:t>
            </a:r>
            <a:r>
              <a:rPr lang="fr-FR" altLang="fr-FR" sz="2400" dirty="0" err="1" smtClean="0">
                <a:latin typeface="Arial Unicode MS" pitchFamily="34" charset="-128"/>
              </a:rPr>
              <a:t>different</a:t>
            </a:r>
            <a:r>
              <a:rPr lang="fr-FR" altLang="fr-FR" sz="2400" dirty="0" smtClean="0">
                <a:latin typeface="Arial Unicode MS" pitchFamily="34" charset="-128"/>
              </a:rPr>
              <a:t> pH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01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6021391"/>
            <a:ext cx="7772400" cy="5619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1600" dirty="0" err="1"/>
              <a:t>Kamiya</a:t>
            </a:r>
            <a:r>
              <a:rPr lang="fr-FR" altLang="fr-FR" sz="1600" dirty="0"/>
              <a:t> et al. J </a:t>
            </a:r>
            <a:r>
              <a:rPr lang="fr-FR" altLang="fr-FR" sz="1600" dirty="0" err="1"/>
              <a:t>Pharm</a:t>
            </a:r>
            <a:r>
              <a:rPr lang="fr-FR" altLang="fr-FR" sz="1600" dirty="0"/>
              <a:t> </a:t>
            </a:r>
            <a:r>
              <a:rPr lang="fr-FR" altLang="fr-FR" sz="1600" dirty="0" err="1"/>
              <a:t>Sci</a:t>
            </a:r>
            <a:r>
              <a:rPr lang="fr-FR" altLang="fr-FR" sz="1600" dirty="0"/>
              <a:t>, 1983, 72:440</a:t>
            </a:r>
          </a:p>
        </p:txBody>
      </p:sp>
      <p:sp>
        <p:nvSpPr>
          <p:cNvPr id="102408" name="Line 9"/>
          <p:cNvSpPr>
            <a:spLocks noChangeShapeType="1"/>
          </p:cNvSpPr>
          <p:nvPr/>
        </p:nvSpPr>
        <p:spPr bwMode="auto">
          <a:xfrm>
            <a:off x="1028700" y="3013079"/>
            <a:ext cx="0" cy="239077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641796" y="2293939"/>
            <a:ext cx="696023" cy="6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Inulin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930704" y="2309813"/>
            <a:ext cx="1382109" cy="6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Sulfanilamide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3777491" y="2309815"/>
            <a:ext cx="1109598" cy="6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Ampicillin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5526728" y="2309813"/>
            <a:ext cx="1476686" cy="6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Sulfamethizole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7521367" y="2309815"/>
            <a:ext cx="1159292" cy="6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Cephalexin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02414" name="Line 15"/>
          <p:cNvSpPr>
            <a:spLocks noChangeShapeType="1"/>
          </p:cNvSpPr>
          <p:nvPr/>
        </p:nvSpPr>
        <p:spPr bwMode="auto">
          <a:xfrm flipH="1">
            <a:off x="2571751" y="4648203"/>
            <a:ext cx="0" cy="7905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5" name="Line 16"/>
          <p:cNvSpPr>
            <a:spLocks noChangeShapeType="1"/>
          </p:cNvSpPr>
          <p:nvPr/>
        </p:nvSpPr>
        <p:spPr bwMode="auto">
          <a:xfrm>
            <a:off x="4248151" y="3048003"/>
            <a:ext cx="0" cy="239077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6" name="Line 17"/>
          <p:cNvSpPr>
            <a:spLocks noChangeShapeType="1"/>
          </p:cNvSpPr>
          <p:nvPr/>
        </p:nvSpPr>
        <p:spPr bwMode="auto">
          <a:xfrm flipH="1">
            <a:off x="6229351" y="4772027"/>
            <a:ext cx="0" cy="666751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7" name="Line 18"/>
          <p:cNvSpPr>
            <a:spLocks noChangeShapeType="1"/>
          </p:cNvSpPr>
          <p:nvPr/>
        </p:nvSpPr>
        <p:spPr bwMode="auto">
          <a:xfrm>
            <a:off x="2571751" y="3127377"/>
            <a:ext cx="0" cy="1573213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8" name="Line 19"/>
          <p:cNvSpPr>
            <a:spLocks noChangeShapeType="1"/>
          </p:cNvSpPr>
          <p:nvPr/>
        </p:nvSpPr>
        <p:spPr bwMode="auto">
          <a:xfrm>
            <a:off x="2533651" y="4710113"/>
            <a:ext cx="457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2286001" y="5475290"/>
            <a:ext cx="399468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3032125" y="4527552"/>
            <a:ext cx="399468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2421" name="AutoShape 22"/>
          <p:cNvSpPr>
            <a:spLocks noChangeArrowheads="1"/>
          </p:cNvSpPr>
          <p:nvPr/>
        </p:nvSpPr>
        <p:spPr bwMode="auto">
          <a:xfrm flipH="1" flipV="1">
            <a:off x="3924302" y="4067175"/>
            <a:ext cx="1123951" cy="1460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921 h 21600"/>
              <a:gd name="T20" fmla="*/ 1745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64" y="0"/>
                </a:moveTo>
                <a:lnTo>
                  <a:pt x="10328" y="6356"/>
                </a:lnTo>
                <a:lnTo>
                  <a:pt x="14478" y="6356"/>
                </a:lnTo>
                <a:lnTo>
                  <a:pt x="14478" y="17921"/>
                </a:lnTo>
                <a:lnTo>
                  <a:pt x="0" y="17921"/>
                </a:lnTo>
                <a:lnTo>
                  <a:pt x="0" y="21600"/>
                </a:lnTo>
                <a:lnTo>
                  <a:pt x="17450" y="21600"/>
                </a:lnTo>
                <a:lnTo>
                  <a:pt x="17450" y="6356"/>
                </a:lnTo>
                <a:lnTo>
                  <a:pt x="21600" y="6356"/>
                </a:lnTo>
                <a:lnTo>
                  <a:pt x="15964" y="0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5029200" y="3997328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3886200" y="5475290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224</a:t>
            </a:r>
          </a:p>
        </p:txBody>
      </p:sp>
      <p:sp>
        <p:nvSpPr>
          <p:cNvPr id="102424" name="Line 25"/>
          <p:cNvSpPr>
            <a:spLocks noChangeShapeType="1"/>
          </p:cNvSpPr>
          <p:nvPr/>
        </p:nvSpPr>
        <p:spPr bwMode="auto">
          <a:xfrm flipH="1">
            <a:off x="6219825" y="3092454"/>
            <a:ext cx="0" cy="16875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6134101" y="4067177"/>
            <a:ext cx="800100" cy="150813"/>
          </a:xfrm>
          <a:prstGeom prst="rect">
            <a:avLst/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6134101" y="4208464"/>
            <a:ext cx="171451" cy="5635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27" name="Line 28"/>
          <p:cNvSpPr>
            <a:spLocks noChangeShapeType="1"/>
          </p:cNvSpPr>
          <p:nvPr/>
        </p:nvSpPr>
        <p:spPr bwMode="auto">
          <a:xfrm flipV="1">
            <a:off x="6134103" y="4779965"/>
            <a:ext cx="809625" cy="9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6918325" y="3895728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6943725" y="4621215"/>
            <a:ext cx="399468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5984875" y="5475290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102431" name="Line 32"/>
          <p:cNvSpPr>
            <a:spLocks noChangeShapeType="1"/>
          </p:cNvSpPr>
          <p:nvPr/>
        </p:nvSpPr>
        <p:spPr bwMode="auto">
          <a:xfrm flipH="1">
            <a:off x="8067675" y="3092454"/>
            <a:ext cx="0" cy="168751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7924800" y="3997328"/>
            <a:ext cx="609600" cy="2206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81" name="Rectangle 34"/>
          <p:cNvSpPr>
            <a:spLocks noChangeArrowheads="1"/>
          </p:cNvSpPr>
          <p:nvPr/>
        </p:nvSpPr>
        <p:spPr bwMode="auto">
          <a:xfrm>
            <a:off x="7924800" y="4217991"/>
            <a:ext cx="228600" cy="5619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82" name="AutoShape 35"/>
          <p:cNvSpPr>
            <a:spLocks noChangeArrowheads="1"/>
          </p:cNvSpPr>
          <p:nvPr/>
        </p:nvSpPr>
        <p:spPr bwMode="auto">
          <a:xfrm>
            <a:off x="7924800" y="4700590"/>
            <a:ext cx="609600" cy="280987"/>
          </a:xfrm>
          <a:prstGeom prst="rightArrow">
            <a:avLst>
              <a:gd name="adj1" fmla="val 50000"/>
              <a:gd name="adj2" fmla="val 56253"/>
            </a:avLst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83" name="AutoShape 36"/>
          <p:cNvSpPr>
            <a:spLocks noChangeArrowheads="1"/>
          </p:cNvSpPr>
          <p:nvPr/>
        </p:nvSpPr>
        <p:spPr bwMode="auto">
          <a:xfrm>
            <a:off x="7896228" y="4603751"/>
            <a:ext cx="314325" cy="827088"/>
          </a:xfrm>
          <a:prstGeom prst="downArrow">
            <a:avLst>
              <a:gd name="adj1" fmla="val 50000"/>
              <a:gd name="adj2" fmla="val 63448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84" name="Text Box 37"/>
          <p:cNvSpPr txBox="1">
            <a:spLocks noChangeArrowheads="1"/>
          </p:cNvSpPr>
          <p:nvPr/>
        </p:nvSpPr>
        <p:spPr bwMode="auto">
          <a:xfrm>
            <a:off x="8504239" y="3857628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444</a:t>
            </a:r>
          </a:p>
        </p:txBody>
      </p:sp>
      <p:sp>
        <p:nvSpPr>
          <p:cNvPr id="53285" name="Text Box 38"/>
          <p:cNvSpPr txBox="1">
            <a:spLocks noChangeArrowheads="1"/>
          </p:cNvSpPr>
          <p:nvPr/>
        </p:nvSpPr>
        <p:spPr bwMode="auto">
          <a:xfrm>
            <a:off x="8504239" y="4603752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246</a:t>
            </a:r>
          </a:p>
        </p:txBody>
      </p:sp>
      <p:sp>
        <p:nvSpPr>
          <p:cNvPr id="53286" name="Text Box 39"/>
          <p:cNvSpPr txBox="1">
            <a:spLocks noChangeArrowheads="1"/>
          </p:cNvSpPr>
          <p:nvPr/>
        </p:nvSpPr>
        <p:spPr bwMode="auto">
          <a:xfrm>
            <a:off x="7813675" y="5475290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278</a:t>
            </a:r>
          </a:p>
        </p:txBody>
      </p:sp>
      <p:sp>
        <p:nvSpPr>
          <p:cNvPr id="53287" name="Text Box 40"/>
          <p:cNvSpPr txBox="1">
            <a:spLocks noChangeArrowheads="1"/>
          </p:cNvSpPr>
          <p:nvPr/>
        </p:nvSpPr>
        <p:spPr bwMode="auto">
          <a:xfrm>
            <a:off x="746125" y="5475290"/>
            <a:ext cx="506870" cy="3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63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3288" name="AutoShape 35"/>
          <p:cNvSpPr>
            <a:spLocks noChangeArrowheads="1"/>
          </p:cNvSpPr>
          <p:nvPr/>
        </p:nvSpPr>
        <p:spPr bwMode="auto">
          <a:xfrm>
            <a:off x="6132513" y="4700590"/>
            <a:ext cx="609600" cy="280987"/>
          </a:xfrm>
          <a:prstGeom prst="rightArrow">
            <a:avLst>
              <a:gd name="adj1" fmla="val 50000"/>
              <a:gd name="adj2" fmla="val 56253"/>
            </a:avLst>
          </a:prstGeom>
          <a:solidFill>
            <a:srgbClr val="000099"/>
          </a:solidFill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89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C32DD6D8-097A-4089-A14C-9E711ECE9369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27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290" name="Rectangle 10"/>
          <p:cNvSpPr>
            <a:spLocks noChangeArrowheads="1"/>
          </p:cNvSpPr>
          <p:nvPr/>
        </p:nvSpPr>
        <p:spPr bwMode="auto">
          <a:xfrm>
            <a:off x="357189" y="660403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323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32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57189" y="1435103"/>
            <a:ext cx="7339012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83527" tIns="41031" rIns="83527" bIns="41031"/>
          <a:lstStyle/>
          <a:p>
            <a:pPr marL="316523" indent="-316523" defTabSz="703385" fontAlgn="base">
              <a:spcBef>
                <a:spcPct val="20000"/>
              </a:spcBef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585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cs typeface="Arial" panose="020B0604020202020204" pitchFamily="34" charset="0"/>
              </a:rPr>
              <a:t>Summary: different combinations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7188" y="6398700"/>
            <a:ext cx="5237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Provided</a:t>
            </a:r>
            <a:r>
              <a:rPr lang="fr-FR" sz="1400" dirty="0" smtClean="0"/>
              <a:t> values are </a:t>
            </a:r>
            <a:r>
              <a:rPr lang="fr-FR" sz="1400" dirty="0" err="1" smtClean="0"/>
              <a:t>normalized</a:t>
            </a:r>
            <a:r>
              <a:rPr lang="fr-FR" sz="1400" dirty="0" smtClean="0"/>
              <a:t> </a:t>
            </a:r>
            <a:r>
              <a:rPr lang="en-US" altLang="fr-FR" sz="1400" dirty="0" smtClean="0"/>
              <a:t>for </a:t>
            </a:r>
            <a:r>
              <a:rPr lang="en-US" altLang="fr-FR" sz="1400" dirty="0"/>
              <a:t>inulin glomerular filtration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603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3943349" y="3533778"/>
            <a:ext cx="2882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BE" altLang="fr-FR" sz="2400" b="1">
                <a:solidFill>
                  <a:srgbClr val="FF9900"/>
                </a:solidFill>
                <a:cs typeface="Arial" panose="020B0604020202020204" pitchFamily="34" charset="0"/>
              </a:rPr>
              <a:t>Collection of urine</a:t>
            </a:r>
            <a:endParaRPr lang="fr-BE" altLang="fr-FR" sz="240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22"/>
          <p:cNvSpPr>
            <a:spLocks noChangeArrowheads="1"/>
          </p:cNvSpPr>
          <p:nvPr/>
        </p:nvSpPr>
        <p:spPr bwMode="auto">
          <a:xfrm>
            <a:off x="357189" y="619128"/>
            <a:ext cx="8375651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3385" fontAlgn="base"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None/>
              <a:defRPr/>
            </a:pPr>
            <a:r>
              <a:rPr lang="fr-BE" sz="3323" dirty="0">
                <a:solidFill>
                  <a:srgbClr val="000000"/>
                </a:solidFill>
                <a:cs typeface="Arial" panose="020B0604020202020204" pitchFamily="34" charset="0"/>
              </a:rPr>
              <a:t>Methods of measurement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247779" y="1833563"/>
          <a:ext cx="22129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Équation" r:id="rId4" imgW="1244600" imgH="419100" progId="Equation.3">
                  <p:embed/>
                </p:oleObj>
              </mc:Choice>
              <mc:Fallback>
                <p:oleObj name="Équation" r:id="rId4" imgW="1244600" imgH="419100" progId="Equation.3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9" y="1833563"/>
                        <a:ext cx="2212975" cy="773112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C1556A7B-7717-4773-BEB4-ACC0F268BD4A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28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4455" name="Rectangle 4"/>
          <p:cNvSpPr>
            <a:spLocks noChangeArrowheads="1"/>
          </p:cNvSpPr>
          <p:nvPr/>
        </p:nvSpPr>
        <p:spPr bwMode="auto">
          <a:xfrm>
            <a:off x="3981451" y="5178429"/>
            <a:ext cx="2783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BE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Plasma collection</a:t>
            </a:r>
          </a:p>
        </p:txBody>
      </p:sp>
      <p:cxnSp>
        <p:nvCxnSpPr>
          <p:cNvPr id="7" name="Connecteur droit avec flèche 6"/>
          <p:cNvCxnSpPr>
            <a:stCxn id="187413" idx="1"/>
          </p:cNvCxnSpPr>
          <p:nvPr/>
        </p:nvCxnSpPr>
        <p:spPr>
          <a:xfrm flipH="1">
            <a:off x="3267078" y="3762376"/>
            <a:ext cx="676275" cy="46355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4455" idx="1"/>
          </p:cNvCxnSpPr>
          <p:nvPr/>
        </p:nvCxnSpPr>
        <p:spPr>
          <a:xfrm flipH="1" flipV="1">
            <a:off x="3305178" y="5024439"/>
            <a:ext cx="676275" cy="381000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80682" y="4190114"/>
                <a:ext cx="2813463" cy="805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𝑅𝑒𝑛𝑎𝑙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𝑎𝑣𝑒𝑟𝑎𝑔𝑒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,∆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82" y="4190114"/>
                <a:ext cx="2813463" cy="805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57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 flipV="1">
            <a:off x="1670051" y="290106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1676400" y="5788722"/>
            <a:ext cx="5627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989767" y="6136384"/>
            <a:ext cx="703471" cy="3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615" tIns="23447" rIns="58615" bIns="23447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>
                <a:solidFill>
                  <a:srgbClr val="000000"/>
                </a:solidFill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98515" y="2739134"/>
            <a:ext cx="828506" cy="3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615" tIns="23447" rIns="58615" bIns="23447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>
                <a:solidFill>
                  <a:srgbClr val="000000"/>
                </a:solidFill>
                <a:cs typeface="Arial" panose="020B0604020202020204" pitchFamily="34" charset="0"/>
              </a:rPr>
              <a:t>Conc</a:t>
            </a:r>
          </a:p>
        </p:txBody>
      </p:sp>
      <p:sp>
        <p:nvSpPr>
          <p:cNvPr id="106502" name="Freeform 6"/>
          <p:cNvSpPr>
            <a:spLocks/>
          </p:cNvSpPr>
          <p:nvPr/>
        </p:nvSpPr>
        <p:spPr bwMode="auto">
          <a:xfrm>
            <a:off x="1782763" y="3337626"/>
            <a:ext cx="3378200" cy="2333625"/>
          </a:xfrm>
          <a:custGeom>
            <a:avLst/>
            <a:gdLst>
              <a:gd name="T0" fmla="*/ 0 w 2393"/>
              <a:gd name="T1" fmla="*/ 0 h 1592"/>
              <a:gd name="T2" fmla="*/ 2147483646 w 2393"/>
              <a:gd name="T3" fmla="*/ 2147483646 h 1592"/>
              <a:gd name="T4" fmla="*/ 2147483646 w 2393"/>
              <a:gd name="T5" fmla="*/ 2147483646 h 1592"/>
              <a:gd name="T6" fmla="*/ 2147483646 w 2393"/>
              <a:gd name="T7" fmla="*/ 2147483646 h 1592"/>
              <a:gd name="T8" fmla="*/ 2147483646 w 2393"/>
              <a:gd name="T9" fmla="*/ 2147483646 h 1592"/>
              <a:gd name="T10" fmla="*/ 2147483646 w 2393"/>
              <a:gd name="T11" fmla="*/ 2147483646 h 1592"/>
              <a:gd name="T12" fmla="*/ 2147483646 w 2393"/>
              <a:gd name="T13" fmla="*/ 2147483646 h 15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93" h="1592">
                <a:moveTo>
                  <a:pt x="0" y="0"/>
                </a:moveTo>
                <a:cubicBezTo>
                  <a:pt x="6" y="109"/>
                  <a:pt x="6" y="486"/>
                  <a:pt x="38" y="653"/>
                </a:cubicBezTo>
                <a:cubicBezTo>
                  <a:pt x="70" y="820"/>
                  <a:pt x="107" y="903"/>
                  <a:pt x="191" y="1003"/>
                </a:cubicBezTo>
                <a:lnTo>
                  <a:pt x="541" y="1251"/>
                </a:lnTo>
                <a:lnTo>
                  <a:pt x="1212" y="1448"/>
                </a:lnTo>
                <a:lnTo>
                  <a:pt x="1241" y="1448"/>
                </a:lnTo>
                <a:lnTo>
                  <a:pt x="2393" y="159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Rectangle 13"/>
          <p:cNvSpPr>
            <a:spLocks noChangeArrowheads="1"/>
          </p:cNvSpPr>
          <p:nvPr/>
        </p:nvSpPr>
        <p:spPr bwMode="auto">
          <a:xfrm>
            <a:off x="357189" y="6715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3385" fontAlgn="base"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None/>
              <a:defRPr/>
            </a:pPr>
            <a:r>
              <a:rPr lang="fr-BE" sz="3323" dirty="0">
                <a:solidFill>
                  <a:srgbClr val="000000"/>
                </a:solidFill>
                <a:cs typeface="Arial" panose="020B0604020202020204" pitchFamily="34" charset="0"/>
              </a:rPr>
              <a:t>Methods of measurement</a:t>
            </a:r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2486027" y="5863336"/>
            <a:ext cx="1022351" cy="13335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2380492" y="6039206"/>
            <a:ext cx="2260555" cy="3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47" b="1" dirty="0">
                <a:solidFill>
                  <a:srgbClr val="FF9900"/>
                </a:solidFill>
                <a:cs typeface="Arial" panose="020B0604020202020204" pitchFamily="34" charset="0"/>
              </a:rPr>
              <a:t>Collection of urine</a:t>
            </a:r>
          </a:p>
        </p:txBody>
      </p:sp>
      <p:sp>
        <p:nvSpPr>
          <p:cNvPr id="277525" name="Rectangle 21"/>
          <p:cNvSpPr>
            <a:spLocks noChangeArrowheads="1"/>
          </p:cNvSpPr>
          <p:nvPr/>
        </p:nvSpPr>
        <p:spPr bwMode="auto">
          <a:xfrm>
            <a:off x="1012827" y="5936362"/>
            <a:ext cx="1473200" cy="46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89" tIns="45427" rIns="89389" bIns="45427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400" b="1" dirty="0">
                <a:solidFill>
                  <a:srgbClr val="FF9900"/>
                </a:solidFill>
                <a:cs typeface="Arial" panose="020B0604020202020204" pitchFamily="34" charset="0"/>
              </a:rPr>
              <a:t>X</a:t>
            </a:r>
            <a:r>
              <a:rPr lang="fr-FR" altLang="fr-FR" sz="2400" b="1" baseline="-25000" dirty="0">
                <a:solidFill>
                  <a:srgbClr val="FF9900"/>
                </a:solidFill>
                <a:cs typeface="Arial" panose="020B0604020202020204" pitchFamily="34" charset="0"/>
              </a:rPr>
              <a:t>U</a:t>
            </a:r>
            <a:r>
              <a:rPr lang="fr-FR" altLang="fr-FR" sz="2400" b="1" dirty="0">
                <a:solidFill>
                  <a:srgbClr val="FF9900"/>
                </a:solidFill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solidFill>
                  <a:srgbClr val="009900"/>
                </a:solidFill>
                <a:cs typeface="Arial" panose="020B0604020202020204" pitchFamily="34" charset="0"/>
              </a:rPr>
              <a:t>/ T</a:t>
            </a:r>
          </a:p>
        </p:txBody>
      </p:sp>
      <p:sp>
        <p:nvSpPr>
          <p:cNvPr id="277526" name="Rectangle 22"/>
          <p:cNvSpPr>
            <a:spLocks noChangeArrowheads="1"/>
          </p:cNvSpPr>
          <p:nvPr/>
        </p:nvSpPr>
        <p:spPr bwMode="auto">
          <a:xfrm>
            <a:off x="5368929" y="5072761"/>
            <a:ext cx="1800225" cy="46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89" tIns="45427" rIns="89389" bIns="45427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Cmean</a:t>
            </a:r>
            <a:r>
              <a:rPr lang="fr-FR" altLang="fr-FR" sz="2400" b="1" baseline="-20000">
                <a:solidFill>
                  <a:srgbClr val="00007D"/>
                </a:solidFill>
                <a:cs typeface="Arial" panose="020B0604020202020204" pitchFamily="34" charset="0"/>
              </a:rPr>
              <a:t>, T</a:t>
            </a:r>
          </a:p>
        </p:txBody>
      </p:sp>
      <p:sp>
        <p:nvSpPr>
          <p:cNvPr id="277530" name="Oval 26"/>
          <p:cNvSpPr>
            <a:spLocks noChangeArrowheads="1"/>
          </p:cNvSpPr>
          <p:nvPr/>
        </p:nvSpPr>
        <p:spPr bwMode="auto">
          <a:xfrm>
            <a:off x="2459039" y="5064823"/>
            <a:ext cx="127000" cy="1317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7531" name="Oval 27"/>
          <p:cNvSpPr>
            <a:spLocks noChangeArrowheads="1"/>
          </p:cNvSpPr>
          <p:nvPr/>
        </p:nvSpPr>
        <p:spPr bwMode="auto">
          <a:xfrm>
            <a:off x="3419475" y="5398198"/>
            <a:ext cx="128588" cy="1317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66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7532" name="Text Box 28"/>
          <p:cNvSpPr txBox="1">
            <a:spLocks noChangeArrowheads="1"/>
          </p:cNvSpPr>
          <p:nvPr/>
        </p:nvSpPr>
        <p:spPr bwMode="auto">
          <a:xfrm>
            <a:off x="2459039" y="4377436"/>
            <a:ext cx="2182008" cy="3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847" b="1">
                <a:solidFill>
                  <a:srgbClr val="00007D"/>
                </a:solidFill>
                <a:cs typeface="Arial" panose="020B0604020202020204" pitchFamily="34" charset="0"/>
              </a:rPr>
              <a:t>Plasma collection</a:t>
            </a:r>
          </a:p>
        </p:txBody>
      </p:sp>
      <p:sp>
        <p:nvSpPr>
          <p:cNvPr id="57359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D18EA591-7462-448B-B125-065B33A5AF48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29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628779" y="5329934"/>
            <a:ext cx="394017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>
            <a:endCxn id="277531" idx="6"/>
          </p:cNvCxnSpPr>
          <p:nvPr/>
        </p:nvCxnSpPr>
        <p:spPr>
          <a:xfrm>
            <a:off x="3419475" y="4747323"/>
            <a:ext cx="128588" cy="71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2644775" y="4747323"/>
            <a:ext cx="774700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2486027" y="5788722"/>
            <a:ext cx="102235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71863" y="1823528"/>
            <a:ext cx="7039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  <a:cs typeface="Arial" panose="020B0604020202020204" pitchFamily="34" charset="0"/>
              </a:rPr>
              <a:t>Application to GFR </a:t>
            </a:r>
            <a:r>
              <a:rPr lang="fr-FR" altLang="fr-FR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measurement</a:t>
            </a:r>
            <a:r>
              <a:rPr lang="fr-FR" altLang="fr-FR" sz="2400" b="1" dirty="0">
                <a:solidFill>
                  <a:srgbClr val="FF0000"/>
                </a:solidFill>
                <a:cs typeface="Arial" panose="020B0604020202020204" pitchFamily="34" charset="0"/>
              </a:rPr>
              <a:t> by </a:t>
            </a:r>
            <a:r>
              <a:rPr lang="fr-FR" altLang="fr-FR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creatinine</a:t>
            </a:r>
            <a:endParaRPr lang="fr-FR" altLang="fr-F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1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0" grpId="0" animBg="1"/>
      <p:bldP spid="277521" grpId="0"/>
      <p:bldP spid="277525" grpId="0"/>
      <p:bldP spid="277526" grpId="0"/>
      <p:bldP spid="277530" grpId="0" animBg="1"/>
      <p:bldP spid="277531" grpId="0" animBg="1"/>
      <p:bldP spid="27753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27360" y="1276272"/>
            <a:ext cx="8229600" cy="671513"/>
          </a:xfrm>
        </p:spPr>
        <p:txBody>
          <a:bodyPr/>
          <a:lstStyle/>
          <a:p>
            <a:pPr>
              <a:defRPr/>
            </a:pPr>
            <a:r>
              <a:rPr lang="en-US" altLang="fr-FR" sz="2000" dirty="0" smtClean="0">
                <a:solidFill>
                  <a:srgbClr val="00B050"/>
                </a:solidFill>
              </a:rPr>
              <a:t>Note : relation between </a:t>
            </a:r>
            <a:r>
              <a:rPr lang="en-US" altLang="fr-FR" sz="2000" dirty="0" err="1" smtClean="0">
                <a:solidFill>
                  <a:srgbClr val="00B050"/>
                </a:solidFill>
              </a:rPr>
              <a:t>lipophilicity</a:t>
            </a:r>
            <a:r>
              <a:rPr lang="en-US" altLang="fr-FR" sz="2000" dirty="0" smtClean="0">
                <a:solidFill>
                  <a:srgbClr val="00B050"/>
                </a:solidFill>
              </a:rPr>
              <a:t> </a:t>
            </a:r>
            <a:r>
              <a:rPr lang="en-US" altLang="fr-FR" sz="2000" dirty="0">
                <a:solidFill>
                  <a:srgbClr val="00B050"/>
                </a:solidFill>
              </a:rPr>
              <a:t>and renal clearance</a:t>
            </a: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407987" y="378147"/>
            <a:ext cx="83740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3692" kern="0" dirty="0">
                <a:solidFill>
                  <a:srgbClr val="000000"/>
                </a:solidFill>
                <a:latin typeface="Arial"/>
              </a:rPr>
              <a:t>Introduction </a:t>
            </a:r>
            <a:endParaRPr lang="en-CA" altLang="fr-FR" sz="369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" y="6515100"/>
            <a:ext cx="279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Smith, 1996, Med. Res. Rev.</a:t>
            </a: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3922363" y="6110046"/>
            <a:ext cx="15589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Log D pH= 7.4</a:t>
            </a:r>
          </a:p>
        </p:txBody>
      </p:sp>
      <p:grpSp>
        <p:nvGrpSpPr>
          <p:cNvPr id="6" name="Group 63"/>
          <p:cNvGrpSpPr>
            <a:grpSpLocks noChangeAspect="1"/>
          </p:cNvGrpSpPr>
          <p:nvPr/>
        </p:nvGrpSpPr>
        <p:grpSpPr bwMode="auto">
          <a:xfrm>
            <a:off x="725487" y="1959572"/>
            <a:ext cx="8043650" cy="4202113"/>
            <a:chOff x="1310" y="1454"/>
            <a:chExt cx="4264" cy="2415"/>
          </a:xfrm>
        </p:grpSpPr>
        <p:sp>
          <p:nvSpPr>
            <p:cNvPr id="7" name="Line 4"/>
            <p:cNvSpPr>
              <a:spLocks noChangeAspect="1" noChangeShapeType="1"/>
            </p:cNvSpPr>
            <p:nvPr/>
          </p:nvSpPr>
          <p:spPr bwMode="auto">
            <a:xfrm flipH="1">
              <a:off x="1746" y="3582"/>
              <a:ext cx="311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5"/>
            <p:cNvSpPr>
              <a:spLocks noChangeAspect="1" noChangeShapeType="1"/>
            </p:cNvSpPr>
            <p:nvPr/>
          </p:nvSpPr>
          <p:spPr bwMode="auto">
            <a:xfrm flipV="1">
              <a:off x="1866" y="1572"/>
              <a:ext cx="0" cy="2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6"/>
            <p:cNvSpPr>
              <a:spLocks noChangeAspect="1" noChangeShapeType="1"/>
            </p:cNvSpPr>
            <p:nvPr/>
          </p:nvSpPr>
          <p:spPr bwMode="auto">
            <a:xfrm>
              <a:off x="4860" y="3570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7"/>
            <p:cNvSpPr>
              <a:spLocks noChangeAspect="1" noChangeShapeType="1"/>
            </p:cNvSpPr>
            <p:nvPr/>
          </p:nvSpPr>
          <p:spPr bwMode="auto">
            <a:xfrm>
              <a:off x="4270" y="358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8"/>
            <p:cNvSpPr>
              <a:spLocks noChangeAspect="1" noChangeShapeType="1"/>
            </p:cNvSpPr>
            <p:nvPr/>
          </p:nvSpPr>
          <p:spPr bwMode="auto">
            <a:xfrm>
              <a:off x="3680" y="3602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9"/>
            <p:cNvSpPr>
              <a:spLocks noChangeAspect="1" noChangeShapeType="1"/>
            </p:cNvSpPr>
            <p:nvPr/>
          </p:nvSpPr>
          <p:spPr bwMode="auto">
            <a:xfrm>
              <a:off x="3078" y="3594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Aspect="1" noChangeShapeType="1"/>
            </p:cNvSpPr>
            <p:nvPr/>
          </p:nvSpPr>
          <p:spPr bwMode="auto">
            <a:xfrm>
              <a:off x="2476" y="358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Aspect="1" noChangeShapeType="1"/>
            </p:cNvSpPr>
            <p:nvPr/>
          </p:nvSpPr>
          <p:spPr bwMode="auto">
            <a:xfrm flipH="1">
              <a:off x="1744" y="30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2"/>
            <p:cNvSpPr>
              <a:spLocks noChangeAspect="1" noChangeShapeType="1"/>
            </p:cNvSpPr>
            <p:nvPr/>
          </p:nvSpPr>
          <p:spPr bwMode="auto">
            <a:xfrm flipH="1">
              <a:off x="1756" y="25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Aspect="1" noChangeShapeType="1"/>
            </p:cNvSpPr>
            <p:nvPr/>
          </p:nvSpPr>
          <p:spPr bwMode="auto">
            <a:xfrm flipH="1">
              <a:off x="1748" y="20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Aspect="1" noChangeShapeType="1"/>
            </p:cNvSpPr>
            <p:nvPr/>
          </p:nvSpPr>
          <p:spPr bwMode="auto">
            <a:xfrm flipH="1">
              <a:off x="1740" y="1578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5"/>
            <p:cNvSpPr>
              <a:spLocks noChangeAspect="1" noChangeShapeType="1"/>
            </p:cNvSpPr>
            <p:nvPr/>
          </p:nvSpPr>
          <p:spPr bwMode="auto">
            <a:xfrm flipH="1" flipV="1">
              <a:off x="1926" y="1872"/>
              <a:ext cx="2850" cy="16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6"/>
            <p:cNvSpPr>
              <a:spLocks noChangeAspect="1" noChangeShapeType="1"/>
            </p:cNvSpPr>
            <p:nvPr/>
          </p:nvSpPr>
          <p:spPr bwMode="auto">
            <a:xfrm flipH="1" flipV="1">
              <a:off x="2358" y="1596"/>
              <a:ext cx="2514" cy="16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17"/>
            <p:cNvSpPr>
              <a:spLocks noChangeAspect="1" noChangeArrowheads="1"/>
            </p:cNvSpPr>
            <p:nvPr/>
          </p:nvSpPr>
          <p:spPr bwMode="auto">
            <a:xfrm>
              <a:off x="4478" y="1781"/>
              <a:ext cx="56" cy="56"/>
            </a:xfrm>
            <a:prstGeom prst="rect">
              <a:avLst/>
            </a:prstGeom>
            <a:solidFill>
              <a:srgbClr val="0000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1" name="Rectangle 18"/>
            <p:cNvSpPr>
              <a:spLocks noChangeAspect="1" noChangeArrowheads="1"/>
            </p:cNvSpPr>
            <p:nvPr/>
          </p:nvSpPr>
          <p:spPr bwMode="auto">
            <a:xfrm>
              <a:off x="3724" y="1948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2" name="Rectangle 19"/>
            <p:cNvSpPr>
              <a:spLocks noChangeAspect="1" noChangeArrowheads="1"/>
            </p:cNvSpPr>
            <p:nvPr/>
          </p:nvSpPr>
          <p:spPr bwMode="auto">
            <a:xfrm>
              <a:off x="3482" y="206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3" name="Rectangle 20"/>
            <p:cNvSpPr>
              <a:spLocks noChangeAspect="1" noChangeArrowheads="1"/>
            </p:cNvSpPr>
            <p:nvPr/>
          </p:nvSpPr>
          <p:spPr bwMode="auto">
            <a:xfrm>
              <a:off x="3642" y="2082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4" name="Rectangle 21"/>
            <p:cNvSpPr>
              <a:spLocks noChangeAspect="1" noChangeArrowheads="1"/>
            </p:cNvSpPr>
            <p:nvPr/>
          </p:nvSpPr>
          <p:spPr bwMode="auto">
            <a:xfrm>
              <a:off x="3778" y="244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5" name="Rectangle 22"/>
            <p:cNvSpPr>
              <a:spLocks noChangeAspect="1" noChangeArrowheads="1"/>
            </p:cNvSpPr>
            <p:nvPr/>
          </p:nvSpPr>
          <p:spPr bwMode="auto">
            <a:xfrm>
              <a:off x="2948" y="1874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6" name="Rectangle 23"/>
            <p:cNvSpPr>
              <a:spLocks noChangeAspect="1" noChangeArrowheads="1"/>
            </p:cNvSpPr>
            <p:nvPr/>
          </p:nvSpPr>
          <p:spPr bwMode="auto">
            <a:xfrm>
              <a:off x="2742" y="1902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7" name="Rectangle 24"/>
            <p:cNvSpPr>
              <a:spLocks noChangeAspect="1" noChangeArrowheads="1"/>
            </p:cNvSpPr>
            <p:nvPr/>
          </p:nvSpPr>
          <p:spPr bwMode="auto">
            <a:xfrm>
              <a:off x="2494" y="1846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8" name="Rectangle 25"/>
            <p:cNvSpPr>
              <a:spLocks noChangeAspect="1" noChangeArrowheads="1"/>
            </p:cNvSpPr>
            <p:nvPr/>
          </p:nvSpPr>
          <p:spPr bwMode="auto">
            <a:xfrm>
              <a:off x="4364" y="3050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29" name="Rectangle 26"/>
            <p:cNvSpPr>
              <a:spLocks noChangeAspect="1" noChangeArrowheads="1"/>
            </p:cNvSpPr>
            <p:nvPr/>
          </p:nvSpPr>
          <p:spPr bwMode="auto">
            <a:xfrm>
              <a:off x="4236" y="3048"/>
              <a:ext cx="56" cy="56"/>
            </a:xfrm>
            <a:prstGeom prst="rect">
              <a:avLst/>
            </a:prstGeom>
            <a:solidFill>
              <a:srgbClr val="0000FF"/>
            </a:solidFill>
            <a:ln w="698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0" name="AutoShape 27"/>
            <p:cNvSpPr>
              <a:spLocks noChangeAspect="1" noChangeArrowheads="1"/>
            </p:cNvSpPr>
            <p:nvPr/>
          </p:nvSpPr>
          <p:spPr bwMode="auto">
            <a:xfrm>
              <a:off x="3528" y="2466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" name="AutoShape 28"/>
            <p:cNvSpPr>
              <a:spLocks noChangeAspect="1" noChangeArrowheads="1"/>
            </p:cNvSpPr>
            <p:nvPr/>
          </p:nvSpPr>
          <p:spPr bwMode="auto">
            <a:xfrm>
              <a:off x="3418" y="248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2" name="AutoShape 29"/>
            <p:cNvSpPr>
              <a:spLocks noChangeAspect="1" noChangeArrowheads="1"/>
            </p:cNvSpPr>
            <p:nvPr/>
          </p:nvSpPr>
          <p:spPr bwMode="auto">
            <a:xfrm>
              <a:off x="2630" y="230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3" name="AutoShape 30"/>
            <p:cNvSpPr>
              <a:spLocks noChangeAspect="1" noChangeArrowheads="1"/>
            </p:cNvSpPr>
            <p:nvPr/>
          </p:nvSpPr>
          <p:spPr bwMode="auto">
            <a:xfrm>
              <a:off x="3060" y="277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4" name="AutoShape 31"/>
            <p:cNvSpPr>
              <a:spLocks noChangeAspect="1" noChangeArrowheads="1"/>
            </p:cNvSpPr>
            <p:nvPr/>
          </p:nvSpPr>
          <p:spPr bwMode="auto">
            <a:xfrm>
              <a:off x="4150" y="27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5" name="AutoShape 32"/>
            <p:cNvSpPr>
              <a:spLocks noChangeAspect="1" noChangeArrowheads="1"/>
            </p:cNvSpPr>
            <p:nvPr/>
          </p:nvSpPr>
          <p:spPr bwMode="auto">
            <a:xfrm>
              <a:off x="4118" y="28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6" name="AutoShape 33"/>
            <p:cNvSpPr>
              <a:spLocks noChangeAspect="1" noChangeArrowheads="1"/>
            </p:cNvSpPr>
            <p:nvPr/>
          </p:nvSpPr>
          <p:spPr bwMode="auto">
            <a:xfrm>
              <a:off x="3906" y="284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7" name="AutoShape 34"/>
            <p:cNvSpPr>
              <a:spLocks noChangeAspect="1" noChangeArrowheads="1"/>
            </p:cNvSpPr>
            <p:nvPr/>
          </p:nvSpPr>
          <p:spPr bwMode="auto">
            <a:xfrm>
              <a:off x="3616" y="27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8" name="AutoShape 35"/>
            <p:cNvSpPr>
              <a:spLocks noChangeAspect="1" noChangeArrowheads="1"/>
            </p:cNvSpPr>
            <p:nvPr/>
          </p:nvSpPr>
          <p:spPr bwMode="auto">
            <a:xfrm>
              <a:off x="3050" y="246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9" name="AutoShape 36"/>
            <p:cNvSpPr>
              <a:spLocks noChangeAspect="1" noChangeArrowheads="1"/>
            </p:cNvSpPr>
            <p:nvPr/>
          </p:nvSpPr>
          <p:spPr bwMode="auto">
            <a:xfrm>
              <a:off x="3846" y="325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" name="AutoShape 37"/>
            <p:cNvSpPr>
              <a:spLocks noChangeAspect="1" noChangeArrowheads="1"/>
            </p:cNvSpPr>
            <p:nvPr/>
          </p:nvSpPr>
          <p:spPr bwMode="auto">
            <a:xfrm>
              <a:off x="4240" y="33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" name="AutoShape 38"/>
            <p:cNvSpPr>
              <a:spLocks noChangeAspect="1" noChangeArrowheads="1"/>
            </p:cNvSpPr>
            <p:nvPr/>
          </p:nvSpPr>
          <p:spPr bwMode="auto">
            <a:xfrm>
              <a:off x="4478" y="3308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2" name="AutoShape 39"/>
            <p:cNvSpPr>
              <a:spLocks noChangeAspect="1" noChangeArrowheads="1"/>
            </p:cNvSpPr>
            <p:nvPr/>
          </p:nvSpPr>
          <p:spPr bwMode="auto">
            <a:xfrm>
              <a:off x="4272" y="3156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3" name="AutoShape 40"/>
            <p:cNvSpPr>
              <a:spLocks noChangeAspect="1" noChangeArrowheads="1"/>
            </p:cNvSpPr>
            <p:nvPr/>
          </p:nvSpPr>
          <p:spPr bwMode="auto">
            <a:xfrm>
              <a:off x="4126" y="307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4" name="AutoShape 41"/>
            <p:cNvSpPr>
              <a:spLocks noChangeAspect="1" noChangeArrowheads="1"/>
            </p:cNvSpPr>
            <p:nvPr/>
          </p:nvSpPr>
          <p:spPr bwMode="auto">
            <a:xfrm>
              <a:off x="3800" y="313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" name="AutoShape 42"/>
            <p:cNvSpPr>
              <a:spLocks noChangeAspect="1" noChangeArrowheads="1"/>
            </p:cNvSpPr>
            <p:nvPr/>
          </p:nvSpPr>
          <p:spPr bwMode="auto">
            <a:xfrm>
              <a:off x="3642" y="299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" name="AutoShape 43"/>
            <p:cNvSpPr>
              <a:spLocks noChangeAspect="1" noChangeArrowheads="1"/>
            </p:cNvSpPr>
            <p:nvPr/>
          </p:nvSpPr>
          <p:spPr bwMode="auto">
            <a:xfrm>
              <a:off x="3496" y="300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" name="AutoShape 44"/>
            <p:cNvSpPr>
              <a:spLocks noChangeAspect="1" noChangeArrowheads="1"/>
            </p:cNvSpPr>
            <p:nvPr/>
          </p:nvSpPr>
          <p:spPr bwMode="auto">
            <a:xfrm>
              <a:off x="3170" y="2810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8" name="AutoShape 45"/>
            <p:cNvSpPr>
              <a:spLocks noChangeAspect="1" noChangeArrowheads="1"/>
            </p:cNvSpPr>
            <p:nvPr/>
          </p:nvSpPr>
          <p:spPr bwMode="auto">
            <a:xfrm>
              <a:off x="4320" y="3552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1" name="AutoShape 48"/>
            <p:cNvSpPr>
              <a:spLocks noChangeAspect="1" noChangeArrowheads="1"/>
            </p:cNvSpPr>
            <p:nvPr/>
          </p:nvSpPr>
          <p:spPr bwMode="auto">
            <a:xfrm>
              <a:off x="4479" y="1954"/>
              <a:ext cx="65" cy="5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2" name="Text Box 49"/>
            <p:cNvSpPr txBox="1">
              <a:spLocks noChangeAspect="1" noChangeArrowheads="1"/>
            </p:cNvSpPr>
            <p:nvPr/>
          </p:nvSpPr>
          <p:spPr bwMode="auto">
            <a:xfrm>
              <a:off x="4577" y="1675"/>
              <a:ext cx="9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 dirty="0" smtClean="0">
                  <a:solidFill>
                    <a:srgbClr val="0000FF"/>
                  </a:solidFill>
                </a:rPr>
                <a:t>Beta-</a:t>
              </a:r>
              <a:r>
                <a:rPr lang="fr-FR" altLang="fr-FR" sz="2000" b="1" dirty="0" err="1" smtClean="0">
                  <a:solidFill>
                    <a:srgbClr val="0000FF"/>
                  </a:solidFill>
                </a:rPr>
                <a:t>blockers</a:t>
              </a:r>
              <a:endParaRPr lang="fr-FR" altLang="fr-FR" sz="2000" b="1" dirty="0">
                <a:solidFill>
                  <a:srgbClr val="0000FF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 dirty="0" err="1" smtClean="0">
                  <a:solidFill>
                    <a:srgbClr val="FF0000"/>
                  </a:solidFill>
                </a:rPr>
                <a:t>NSAIDs</a:t>
              </a:r>
              <a:endParaRPr lang="fr-FR" altLang="fr-F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 Box 50"/>
            <p:cNvSpPr txBox="1">
              <a:spLocks noChangeAspect="1" noChangeArrowheads="1"/>
            </p:cNvSpPr>
            <p:nvPr/>
          </p:nvSpPr>
          <p:spPr bwMode="auto">
            <a:xfrm>
              <a:off x="4772" y="3674"/>
              <a:ext cx="15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2</a:t>
              </a:r>
            </a:p>
          </p:txBody>
        </p:sp>
        <p:sp>
          <p:nvSpPr>
            <p:cNvPr id="54" name="Text Box 51"/>
            <p:cNvSpPr txBox="1">
              <a:spLocks noChangeAspect="1" noChangeArrowheads="1"/>
            </p:cNvSpPr>
            <p:nvPr/>
          </p:nvSpPr>
          <p:spPr bwMode="auto">
            <a:xfrm>
              <a:off x="4158" y="3672"/>
              <a:ext cx="15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</a:t>
              </a:r>
            </a:p>
          </p:txBody>
        </p:sp>
        <p:sp>
          <p:nvSpPr>
            <p:cNvPr id="55" name="Text Box 52"/>
            <p:cNvSpPr txBox="1">
              <a:spLocks noChangeAspect="1" noChangeArrowheads="1"/>
            </p:cNvSpPr>
            <p:nvPr/>
          </p:nvSpPr>
          <p:spPr bwMode="auto">
            <a:xfrm>
              <a:off x="3544" y="3670"/>
              <a:ext cx="15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</a:t>
              </a:r>
            </a:p>
          </p:txBody>
        </p:sp>
        <p:sp>
          <p:nvSpPr>
            <p:cNvPr id="56" name="Text Box 53"/>
            <p:cNvSpPr txBox="1">
              <a:spLocks noChangeAspect="1" noChangeArrowheads="1"/>
            </p:cNvSpPr>
            <p:nvPr/>
          </p:nvSpPr>
          <p:spPr bwMode="auto">
            <a:xfrm>
              <a:off x="2930" y="3668"/>
              <a:ext cx="1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-1</a:t>
              </a:r>
            </a:p>
          </p:txBody>
        </p:sp>
        <p:sp>
          <p:nvSpPr>
            <p:cNvPr id="57" name="Text Box 54"/>
            <p:cNvSpPr txBox="1">
              <a:spLocks noChangeAspect="1" noChangeArrowheads="1"/>
            </p:cNvSpPr>
            <p:nvPr/>
          </p:nvSpPr>
          <p:spPr bwMode="auto">
            <a:xfrm>
              <a:off x="2316" y="3666"/>
              <a:ext cx="1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-2</a:t>
              </a:r>
            </a:p>
          </p:txBody>
        </p:sp>
        <p:sp>
          <p:nvSpPr>
            <p:cNvPr id="58" name="Text Box 55"/>
            <p:cNvSpPr txBox="1">
              <a:spLocks noChangeAspect="1" noChangeArrowheads="1"/>
            </p:cNvSpPr>
            <p:nvPr/>
          </p:nvSpPr>
          <p:spPr bwMode="auto">
            <a:xfrm>
              <a:off x="1702" y="3664"/>
              <a:ext cx="1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-3</a:t>
              </a:r>
            </a:p>
          </p:txBody>
        </p:sp>
        <p:sp>
          <p:nvSpPr>
            <p:cNvPr id="59" name="Text Box 57"/>
            <p:cNvSpPr txBox="1">
              <a:spLocks noChangeAspect="1" noChangeArrowheads="1"/>
            </p:cNvSpPr>
            <p:nvPr/>
          </p:nvSpPr>
          <p:spPr bwMode="auto">
            <a:xfrm>
              <a:off x="1310" y="3482"/>
              <a:ext cx="37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0.001</a:t>
              </a:r>
            </a:p>
          </p:txBody>
        </p:sp>
        <p:sp>
          <p:nvSpPr>
            <p:cNvPr id="60" name="Text Box 58"/>
            <p:cNvSpPr txBox="1">
              <a:spLocks noChangeAspect="1" noChangeArrowheads="1"/>
            </p:cNvSpPr>
            <p:nvPr/>
          </p:nvSpPr>
          <p:spPr bwMode="auto">
            <a:xfrm>
              <a:off x="1381" y="2973"/>
              <a:ext cx="31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0.01</a:t>
              </a:r>
            </a:p>
          </p:txBody>
        </p:sp>
        <p:sp>
          <p:nvSpPr>
            <p:cNvPr id="61" name="Text Box 59"/>
            <p:cNvSpPr txBox="1">
              <a:spLocks noChangeAspect="1" noChangeArrowheads="1"/>
            </p:cNvSpPr>
            <p:nvPr/>
          </p:nvSpPr>
          <p:spPr bwMode="auto">
            <a:xfrm>
              <a:off x="1452" y="2434"/>
              <a:ext cx="24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0.1</a:t>
              </a:r>
            </a:p>
          </p:txBody>
        </p:sp>
        <p:sp>
          <p:nvSpPr>
            <p:cNvPr id="62" name="Text Box 60"/>
            <p:cNvSpPr txBox="1">
              <a:spLocks noChangeAspect="1" noChangeArrowheads="1"/>
            </p:cNvSpPr>
            <p:nvPr/>
          </p:nvSpPr>
          <p:spPr bwMode="auto">
            <a:xfrm>
              <a:off x="1559" y="1984"/>
              <a:ext cx="15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</a:t>
              </a:r>
            </a:p>
          </p:txBody>
        </p:sp>
        <p:sp>
          <p:nvSpPr>
            <p:cNvPr id="63" name="Text Box 61"/>
            <p:cNvSpPr txBox="1">
              <a:spLocks noChangeAspect="1" noChangeArrowheads="1"/>
            </p:cNvSpPr>
            <p:nvPr/>
          </p:nvSpPr>
          <p:spPr bwMode="auto">
            <a:xfrm>
              <a:off x="1488" y="1454"/>
              <a:ext cx="21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/>
                <a:t>10</a:t>
              </a:r>
            </a:p>
          </p:txBody>
        </p:sp>
      </p:grpSp>
      <p:sp>
        <p:nvSpPr>
          <p:cNvPr id="64" name="Text Box 4"/>
          <p:cNvSpPr txBox="1">
            <a:spLocks noChangeArrowheads="1"/>
          </p:cNvSpPr>
          <p:nvPr/>
        </p:nvSpPr>
        <p:spPr bwMode="auto">
          <a:xfrm rot="16200000">
            <a:off x="-1193800" y="3541713"/>
            <a:ext cx="3571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err="1" smtClean="0"/>
              <a:t>Renal</a:t>
            </a:r>
            <a:r>
              <a:rPr lang="fr-FR" altLang="fr-FR" sz="1800" b="1" dirty="0" smtClean="0"/>
              <a:t> clearance (</a:t>
            </a:r>
            <a:r>
              <a:rPr lang="fr-FR" altLang="fr-FR" sz="1800" b="1" dirty="0" err="1" smtClean="0"/>
              <a:t>mL</a:t>
            </a:r>
            <a:r>
              <a:rPr lang="fr-FR" altLang="fr-FR" sz="1800" b="1" dirty="0" smtClean="0"/>
              <a:t>/min/kg</a:t>
            </a:r>
            <a:r>
              <a:rPr lang="fr-FR" altLang="fr-FR" sz="1800" b="1" dirty="0"/>
              <a:t>)</a:t>
            </a:r>
          </a:p>
        </p:txBody>
      </p:sp>
      <p:sp>
        <p:nvSpPr>
          <p:cNvPr id="6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797676" y="6288088"/>
            <a:ext cx="23114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A031A4-F1FB-422E-B6CE-4AE1F02F9FF0}" type="slidenum">
              <a:rPr lang="fr-FR" altLang="fr-FR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200" smtClean="0">
              <a:latin typeface="Arial Black" panose="020B0A040201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9725" y="1824038"/>
            <a:ext cx="8532813" cy="459105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1"/>
          <p:cNvSpPr txBox="1">
            <a:spLocks noChangeArrowheads="1"/>
          </p:cNvSpPr>
          <p:nvPr/>
        </p:nvSpPr>
        <p:spPr bwMode="auto">
          <a:xfrm>
            <a:off x="4837113" y="1766891"/>
            <a:ext cx="2882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BE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Plasma collection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BE" altLang="fr-FR" sz="2400" b="1">
                <a:solidFill>
                  <a:srgbClr val="FF9900"/>
                </a:solidFill>
                <a:cs typeface="Arial" panose="020B0604020202020204" pitchFamily="34" charset="0"/>
              </a:rPr>
              <a:t>Collection of urine</a:t>
            </a:r>
            <a:endParaRPr lang="fr-BE" altLang="fr-FR" sz="240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28675" name="Rectangle 22"/>
          <p:cNvSpPr>
            <a:spLocks noChangeArrowheads="1"/>
          </p:cNvSpPr>
          <p:nvPr/>
        </p:nvSpPr>
        <p:spPr bwMode="auto">
          <a:xfrm>
            <a:off x="357189" y="531817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3385" fontAlgn="base">
              <a:spcAft>
                <a:spcPct val="0"/>
              </a:spcAft>
              <a:buClr>
                <a:srgbClr val="00007D">
                  <a:lumMod val="60000"/>
                  <a:lumOff val="40000"/>
                </a:srgbClr>
              </a:buClr>
              <a:buNone/>
              <a:defRPr/>
            </a:pPr>
            <a:r>
              <a:rPr lang="fr-BE" sz="3323" dirty="0">
                <a:solidFill>
                  <a:srgbClr val="000000"/>
                </a:solidFill>
                <a:cs typeface="Arial" panose="020B0604020202020204" pitchFamily="34" charset="0"/>
              </a:rPr>
              <a:t>Methods of measurement</a:t>
            </a:r>
          </a:p>
        </p:txBody>
      </p:sp>
      <p:graphicFrame>
        <p:nvGraphicFramePr>
          <p:cNvPr id="108548" name="Objet 2"/>
          <p:cNvGraphicFramePr>
            <a:graphicFrameLocks noChangeAspect="1"/>
          </p:cNvGraphicFramePr>
          <p:nvPr/>
        </p:nvGraphicFramePr>
        <p:xfrm>
          <a:off x="582616" y="1817688"/>
          <a:ext cx="22129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Équation" r:id="rId4" imgW="1244600" imgH="419100" progId="Equation.3">
                  <p:embed/>
                </p:oleObj>
              </mc:Choice>
              <mc:Fallback>
                <p:oleObj name="Équation" r:id="rId4" imgW="1244600" imgH="419100" progId="Equation.3">
                  <p:embed/>
                  <p:pic>
                    <p:nvPicPr>
                      <p:cNvPr id="108548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6" y="1817688"/>
                        <a:ext cx="2212975" cy="773112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17525" y="4294191"/>
          <a:ext cx="26416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Équation" r:id="rId6" imgW="1485255" imgH="444307" progId="Equation.3">
                  <p:embed/>
                </p:oleObj>
              </mc:Choice>
              <mc:Fallback>
                <p:oleObj name="Équation" r:id="rId6" imgW="1485255" imgH="444307" progId="Equation.3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294191"/>
                        <a:ext cx="2641600" cy="820737"/>
                      </a:xfrm>
                      <a:prstGeom prst="rect">
                        <a:avLst/>
                      </a:prstGeom>
                      <a:solidFill>
                        <a:srgbClr val="000099">
                          <a:alpha val="1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D6265012-1DB1-4B23-AC4E-FFB7AA2D55B9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30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4572001" y="2897190"/>
            <a:ext cx="4102471" cy="3300161"/>
            <a:chOff x="865188" y="2060575"/>
            <a:chExt cx="7312193" cy="4652029"/>
          </a:xfrm>
        </p:grpSpPr>
        <p:sp>
          <p:nvSpPr>
            <p:cNvPr id="9" name="Triangle isocèle 8"/>
            <p:cNvSpPr/>
            <p:nvPr/>
          </p:nvSpPr>
          <p:spPr>
            <a:xfrm rot="5400000">
              <a:off x="2790349" y="1583985"/>
              <a:ext cx="2833054" cy="479324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292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560" name="Line 2"/>
            <p:cNvSpPr>
              <a:spLocks noChangeShapeType="1"/>
            </p:cNvSpPr>
            <p:nvPr/>
          </p:nvSpPr>
          <p:spPr bwMode="auto">
            <a:xfrm flipV="1">
              <a:off x="1809750" y="2236788"/>
              <a:ext cx="0" cy="3136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1" name="Line 3"/>
            <p:cNvSpPr>
              <a:spLocks noChangeShapeType="1"/>
            </p:cNvSpPr>
            <p:nvPr/>
          </p:nvSpPr>
          <p:spPr bwMode="auto">
            <a:xfrm>
              <a:off x="1816100" y="5365750"/>
              <a:ext cx="609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0" name="Rectangle 4"/>
            <p:cNvSpPr>
              <a:spLocks noChangeArrowheads="1"/>
            </p:cNvSpPr>
            <p:nvPr/>
          </p:nvSpPr>
          <p:spPr bwMode="auto">
            <a:xfrm>
              <a:off x="7186382" y="5517973"/>
              <a:ext cx="990999" cy="380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615" tIns="23447" rIns="58615" bIns="23447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fr-FR" altLang="fr-FR" sz="1663" b="1">
                  <a:solidFill>
                    <a:srgbClr val="000000"/>
                  </a:solidFill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59411" name="Rectangle 5"/>
            <p:cNvSpPr>
              <a:spLocks noChangeArrowheads="1"/>
            </p:cNvSpPr>
            <p:nvPr/>
          </p:nvSpPr>
          <p:spPr bwMode="auto">
            <a:xfrm>
              <a:off x="865188" y="2060575"/>
              <a:ext cx="1159571" cy="380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615" tIns="23447" rIns="58615" bIns="23447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fr-FR" altLang="fr-FR" sz="1663" b="1">
                  <a:solidFill>
                    <a:srgbClr val="000000"/>
                  </a:solidFill>
                  <a:cs typeface="Arial" panose="020B0604020202020204" pitchFamily="34" charset="0"/>
                </a:rPr>
                <a:t>Conc</a:t>
              </a:r>
            </a:p>
          </p:txBody>
        </p:sp>
        <p:sp>
          <p:nvSpPr>
            <p:cNvPr id="59412" name="Rectangle 16"/>
            <p:cNvSpPr>
              <a:spLocks noChangeArrowheads="1"/>
            </p:cNvSpPr>
            <p:nvPr/>
          </p:nvSpPr>
          <p:spPr bwMode="auto">
            <a:xfrm>
              <a:off x="1815914" y="5444128"/>
              <a:ext cx="4787583" cy="1454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fr-FR" altLang="fr-FR" sz="1292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1815914" y="2490232"/>
              <a:ext cx="4787583" cy="2855432"/>
            </a:xfrm>
            <a:custGeom>
              <a:avLst/>
              <a:gdLst>
                <a:gd name="connsiteX0" fmla="*/ 0 w 4787900"/>
                <a:gd name="connsiteY0" fmla="*/ 0 h 2857500"/>
                <a:gd name="connsiteX1" fmla="*/ 1270000 w 4787900"/>
                <a:gd name="connsiteY1" fmla="*/ 1511300 h 2857500"/>
                <a:gd name="connsiteX2" fmla="*/ 4787900 w 4787900"/>
                <a:gd name="connsiteY2" fmla="*/ 285750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7900" h="2857500">
                  <a:moveTo>
                    <a:pt x="0" y="0"/>
                  </a:moveTo>
                  <a:cubicBezTo>
                    <a:pt x="236008" y="517525"/>
                    <a:pt x="472017" y="1035050"/>
                    <a:pt x="1270000" y="1511300"/>
                  </a:cubicBezTo>
                  <a:cubicBezTo>
                    <a:pt x="2067983" y="1987550"/>
                    <a:pt x="3427941" y="2422525"/>
                    <a:pt x="4787900" y="2857500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292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414" name="Text Box 17"/>
            <p:cNvSpPr txBox="1">
              <a:spLocks noChangeArrowheads="1"/>
            </p:cNvSpPr>
            <p:nvPr/>
          </p:nvSpPr>
          <p:spPr bwMode="auto">
            <a:xfrm>
              <a:off x="2664777" y="5784274"/>
              <a:ext cx="3292034" cy="45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fr-FR" altLang="fr-FR" sz="1477" b="1">
                  <a:solidFill>
                    <a:srgbClr val="FF9900"/>
                  </a:solidFill>
                  <a:cs typeface="Arial" panose="020B0604020202020204" pitchFamily="34" charset="0"/>
                </a:rPr>
                <a:t>Collection of urine</a:t>
              </a:r>
            </a:p>
          </p:txBody>
        </p:sp>
        <p:sp>
          <p:nvSpPr>
            <p:cNvPr id="59415" name="Rectangle 21"/>
            <p:cNvSpPr>
              <a:spLocks noChangeArrowheads="1"/>
            </p:cNvSpPr>
            <p:nvPr/>
          </p:nvSpPr>
          <p:spPr bwMode="auto">
            <a:xfrm>
              <a:off x="2664777" y="6182600"/>
              <a:ext cx="1595862" cy="530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389" tIns="45427" rIns="89389" bIns="45427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fr-FR" altLang="fr-FR" sz="1847" b="1" dirty="0">
                  <a:solidFill>
                    <a:srgbClr val="FF9900"/>
                  </a:solidFill>
                  <a:cs typeface="Arial" panose="020B0604020202020204" pitchFamily="34" charset="0"/>
                </a:rPr>
                <a:t>X</a:t>
              </a:r>
              <a:r>
                <a:rPr lang="fr-FR" altLang="fr-FR" sz="1847" b="1" baseline="-25000" dirty="0">
                  <a:solidFill>
                    <a:srgbClr val="FF9900"/>
                  </a:solidFill>
                  <a:cs typeface="Arial" panose="020B0604020202020204" pitchFamily="34" charset="0"/>
                </a:rPr>
                <a:t>U</a:t>
              </a:r>
              <a:endParaRPr lang="fr-FR" altLang="fr-FR" sz="1847" b="1" baseline="-25000" dirty="0">
                <a:solidFill>
                  <a:srgbClr val="0099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362016" y="4293900"/>
              <a:ext cx="1220584" cy="5206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b="1" dirty="0">
                  <a:solidFill>
                    <a:srgbClr val="9999FF">
                      <a:lumMod val="50000"/>
                    </a:srgbClr>
                  </a:solidFill>
                  <a:latin typeface="Arial" charset="0"/>
                  <a:cs typeface="Arial" panose="020B0604020202020204" pitchFamily="34" charset="0"/>
                </a:rPr>
                <a:t>AUC</a:t>
              </a:r>
            </a:p>
          </p:txBody>
        </p:sp>
      </p:grpSp>
      <p:sp>
        <p:nvSpPr>
          <p:cNvPr id="2" name="Ellipse 1"/>
          <p:cNvSpPr/>
          <p:nvPr/>
        </p:nvSpPr>
        <p:spPr>
          <a:xfrm>
            <a:off x="5095878" y="3167066"/>
            <a:ext cx="80963" cy="17462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200651" y="3455991"/>
            <a:ext cx="82551" cy="17303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370515" y="3754442"/>
            <a:ext cx="82551" cy="17462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767389" y="4216403"/>
            <a:ext cx="80963" cy="17462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475415" y="4603754"/>
            <a:ext cx="82551" cy="17462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429502" y="5054603"/>
            <a:ext cx="82551" cy="17462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31593" y="3008555"/>
                <a:ext cx="2813463" cy="805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𝑅𝑒𝑛𝑎𝑙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𝑎𝑣𝑒𝑟𝑎𝑔𝑒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,∆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93" y="3008555"/>
                <a:ext cx="2813463" cy="8059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908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1175362" y="3396168"/>
            <a:ext cx="7511438" cy="7953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389" tIns="45427" rIns="89389" bIns="45427" anchor="ctr" anchorCtr="1"/>
          <a:lstStyle>
            <a:lvl1pPr defTabSz="80803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803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803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803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8038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3139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Renal</a:t>
            </a:r>
            <a:r>
              <a:rPr lang="fr-FR" altLang="fr-FR" sz="3139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latin typeface="Arial"/>
                <a:cs typeface="Arial" panose="020B0604020202020204" pitchFamily="34" charset="0"/>
              </a:rPr>
              <a:t>= </a:t>
            </a:r>
            <a:r>
              <a:rPr lang="fr-FR" altLang="fr-FR" sz="3139" b="1" dirty="0" err="1"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latin typeface="Arial"/>
                <a:cs typeface="Arial" panose="020B0604020202020204" pitchFamily="34" charset="0"/>
              </a:rPr>
              <a:t>filtration</a:t>
            </a:r>
            <a:r>
              <a:rPr lang="fr-FR" altLang="fr-FR" sz="3139" b="1" dirty="0"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+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secretion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-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reabsorption</a:t>
            </a:r>
            <a:endParaRPr lang="fr-FR" altLang="fr-FR" sz="3139" b="1" baseline="-2500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8437" name="Rectangle 24"/>
          <p:cNvSpPr>
            <a:spLocks noChangeArrowheads="1"/>
          </p:cNvSpPr>
          <p:nvPr/>
        </p:nvSpPr>
        <p:spPr bwMode="auto">
          <a:xfrm>
            <a:off x="384176" y="619128"/>
            <a:ext cx="8375651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Summary</a:t>
            </a:r>
            <a:endParaRPr lang="en-CA" altLang="fr-FR" sz="3692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F1F3F40-A445-4FAF-B9E4-9B93072FE879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31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ulle ronde 2"/>
          <p:cNvSpPr/>
          <p:nvPr/>
        </p:nvSpPr>
        <p:spPr>
          <a:xfrm>
            <a:off x="2724456" y="2351785"/>
            <a:ext cx="1978429" cy="10443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GFR</a:t>
            </a:r>
          </a:p>
          <a:p>
            <a:pPr algn="ctr"/>
            <a:r>
              <a:rPr lang="fr-FR" dirty="0" err="1" smtClean="0"/>
              <a:t>f</a:t>
            </a:r>
            <a:r>
              <a:rPr lang="fr-FR" baseline="-25000" dirty="0" err="1" smtClean="0"/>
              <a:t>u</a:t>
            </a:r>
            <a:endParaRPr lang="fr-FR" baseline="-25000" dirty="0"/>
          </a:p>
        </p:txBody>
      </p:sp>
      <p:sp>
        <p:nvSpPr>
          <p:cNvPr id="4" name="Bulle ronde 3"/>
          <p:cNvSpPr/>
          <p:nvPr/>
        </p:nvSpPr>
        <p:spPr>
          <a:xfrm>
            <a:off x="4931082" y="2313296"/>
            <a:ext cx="1851340" cy="12279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Active transports</a:t>
            </a:r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7010619" y="2351785"/>
            <a:ext cx="2006292" cy="10443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Passive (</a:t>
            </a:r>
            <a:r>
              <a:rPr lang="fr-FR" dirty="0" err="1" smtClean="0"/>
              <a:t>ionization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28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373076" y="446430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3692" kern="0" dirty="0">
                <a:solidFill>
                  <a:srgbClr val="000000"/>
                </a:solidFill>
                <a:latin typeface="Arial"/>
              </a:rPr>
              <a:t>Introduction </a:t>
            </a:r>
            <a:endParaRPr lang="en-CA" altLang="fr-FR" sz="369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33938" y="5876925"/>
            <a:ext cx="839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Log D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492125" y="3951288"/>
            <a:ext cx="3386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err="1" smtClean="0"/>
              <a:t>Renal</a:t>
            </a:r>
            <a:r>
              <a:rPr lang="fr-FR" altLang="fr-FR" sz="1800" b="1" dirty="0" smtClean="0"/>
              <a:t> clearance (</a:t>
            </a:r>
            <a:r>
              <a:rPr lang="fr-FR" altLang="fr-FR" sz="1800" b="1" dirty="0" err="1" smtClean="0"/>
              <a:t>mL</a:t>
            </a:r>
            <a:r>
              <a:rPr lang="fr-FR" altLang="fr-FR" sz="1800" b="1" dirty="0" smtClean="0"/>
              <a:t>/min/kg</a:t>
            </a:r>
            <a:r>
              <a:rPr lang="fr-FR" altLang="fr-FR" sz="1800" b="1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54338" y="2443163"/>
            <a:ext cx="4510087" cy="327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3275" y="2590800"/>
            <a:ext cx="195263" cy="161925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00538" y="2997200"/>
            <a:ext cx="195262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00513" y="4899025"/>
            <a:ext cx="195262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48263" y="5105400"/>
            <a:ext cx="19685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89588" y="5435600"/>
            <a:ext cx="19685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95975" y="5422900"/>
            <a:ext cx="195263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13563" y="5553075"/>
            <a:ext cx="196850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96125" y="5549900"/>
            <a:ext cx="195263" cy="161925"/>
          </a:xfrm>
          <a:prstGeom prst="rect">
            <a:avLst/>
          </a:prstGeom>
          <a:solidFill>
            <a:srgbClr val="0000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black">
          <a:xfrm>
            <a:off x="3367088" y="5470525"/>
            <a:ext cx="19685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black">
          <a:xfrm>
            <a:off x="4097338" y="5543550"/>
            <a:ext cx="195262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black">
          <a:xfrm>
            <a:off x="5167313" y="4673600"/>
            <a:ext cx="195262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black">
          <a:xfrm>
            <a:off x="5586413" y="4575175"/>
            <a:ext cx="195262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5881688" y="4171950"/>
            <a:ext cx="19685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919913" y="3768725"/>
            <a:ext cx="19685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black">
          <a:xfrm>
            <a:off x="7081838" y="3146425"/>
            <a:ext cx="196850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455988" y="2752725"/>
            <a:ext cx="3540125" cy="2867025"/>
          </a:xfrm>
          <a:custGeom>
            <a:avLst/>
            <a:gdLst>
              <a:gd name="T0" fmla="*/ 0 w 2058"/>
              <a:gd name="T1" fmla="*/ 0 h 1806"/>
              <a:gd name="T2" fmla="*/ 2147483646 w 2058"/>
              <a:gd name="T3" fmla="*/ 2147483646 h 1806"/>
              <a:gd name="T4" fmla="*/ 2147483646 w 2058"/>
              <a:gd name="T5" fmla="*/ 2147483646 h 1806"/>
              <a:gd name="T6" fmla="*/ 2147483646 w 2058"/>
              <a:gd name="T7" fmla="*/ 2147483646 h 1806"/>
              <a:gd name="T8" fmla="*/ 2147483646 w 2058"/>
              <a:gd name="T9" fmla="*/ 2147483646 h 1806"/>
              <a:gd name="T10" fmla="*/ 2147483646 w 2058"/>
              <a:gd name="T11" fmla="*/ 2147483646 h 18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8" h="1806">
                <a:moveTo>
                  <a:pt x="0" y="0"/>
                </a:moveTo>
                <a:lnTo>
                  <a:pt x="432" y="1404"/>
                </a:lnTo>
                <a:lnTo>
                  <a:pt x="1050" y="1536"/>
                </a:lnTo>
                <a:lnTo>
                  <a:pt x="1296" y="1740"/>
                </a:lnTo>
                <a:lnTo>
                  <a:pt x="1482" y="1734"/>
                </a:lnTo>
                <a:lnTo>
                  <a:pt x="2058" y="180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487738" y="3228975"/>
            <a:ext cx="3683000" cy="2381250"/>
          </a:xfrm>
          <a:custGeom>
            <a:avLst/>
            <a:gdLst>
              <a:gd name="T0" fmla="*/ 0 w 2142"/>
              <a:gd name="T1" fmla="*/ 2147483646 h 1500"/>
              <a:gd name="T2" fmla="*/ 2147483646 w 2142"/>
              <a:gd name="T3" fmla="*/ 2147483646 h 1500"/>
              <a:gd name="T4" fmla="*/ 2147483646 w 2142"/>
              <a:gd name="T5" fmla="*/ 2147483646 h 1500"/>
              <a:gd name="T6" fmla="*/ 2147483646 w 2142"/>
              <a:gd name="T7" fmla="*/ 2147483646 h 1500"/>
              <a:gd name="T8" fmla="*/ 2147483646 w 2142"/>
              <a:gd name="T9" fmla="*/ 2147483646 h 1500"/>
              <a:gd name="T10" fmla="*/ 2147483646 w 2142"/>
              <a:gd name="T11" fmla="*/ 2147483646 h 1500"/>
              <a:gd name="T12" fmla="*/ 2147483646 w 2142"/>
              <a:gd name="T13" fmla="*/ 0 h 1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42" h="1500">
                <a:moveTo>
                  <a:pt x="0" y="1458"/>
                </a:moveTo>
                <a:lnTo>
                  <a:pt x="414" y="1500"/>
                </a:lnTo>
                <a:lnTo>
                  <a:pt x="1020" y="972"/>
                </a:lnTo>
                <a:lnTo>
                  <a:pt x="1278" y="894"/>
                </a:lnTo>
                <a:lnTo>
                  <a:pt x="1446" y="636"/>
                </a:lnTo>
                <a:lnTo>
                  <a:pt x="2052" y="378"/>
                </a:lnTo>
                <a:lnTo>
                  <a:pt x="2142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982913" y="2724150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979738" y="3721100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974975" y="4718050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498975" y="5572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5248275" y="557847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5999163" y="55848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6727825" y="55721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3741738" y="5597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black">
          <a:xfrm>
            <a:off x="4303713" y="3276600"/>
            <a:ext cx="195262" cy="161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513263" y="2884488"/>
            <a:ext cx="21467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dirty="0" smtClean="0">
                <a:solidFill>
                  <a:srgbClr val="0000FF"/>
                </a:solidFill>
              </a:rPr>
              <a:t>Renal clearance</a:t>
            </a:r>
            <a:endParaRPr lang="en-US" altLang="fr-FR" sz="1800" b="1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dirty="0" smtClean="0">
                <a:solidFill>
                  <a:srgbClr val="FF0000"/>
                </a:solidFill>
              </a:rPr>
              <a:t>Hepatic clearance</a:t>
            </a:r>
            <a:endParaRPr lang="en-US" altLang="fr-FR" sz="1800" b="1" dirty="0">
              <a:solidFill>
                <a:srgbClr val="FF0000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327275" y="245903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15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327275" y="3468688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10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479675" y="447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5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479675" y="548798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0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954338" y="5748338"/>
            <a:ext cx="412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-1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330700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822950" y="5748338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288213" y="5748338"/>
            <a:ext cx="328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547688" y="6386388"/>
            <a:ext cx="27955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/>
              <a:t>Smith, 1996, Med. </a:t>
            </a:r>
            <a:r>
              <a:rPr lang="fr-FR" altLang="fr-FR" sz="1600" dirty="0" err="1"/>
              <a:t>Res</a:t>
            </a:r>
            <a:r>
              <a:rPr lang="fr-FR" altLang="fr-FR" sz="1600" dirty="0"/>
              <a:t>. </a:t>
            </a:r>
            <a:r>
              <a:rPr lang="fr-FR" altLang="fr-FR" sz="1600" dirty="0" err="1"/>
              <a:t>Rev</a:t>
            </a:r>
            <a:r>
              <a:rPr lang="fr-FR" altLang="fr-FR" sz="1600" dirty="0"/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5125" y="1840707"/>
            <a:ext cx="8534400" cy="459105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930900" y="2017635"/>
            <a:ext cx="3260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fr-FR" b="1" kern="0" dirty="0" smtClean="0">
                <a:latin typeface="Arial"/>
                <a:ea typeface="+mj-ea"/>
                <a:cs typeface="+mj-cs"/>
              </a:rPr>
              <a:t>Carboxylic acids</a:t>
            </a:r>
            <a:endParaRPr lang="fr-FR" sz="1400" b="1" dirty="0">
              <a:latin typeface="Arial" charset="0"/>
            </a:endParaRPr>
          </a:p>
        </p:txBody>
      </p:sp>
      <p:sp>
        <p:nvSpPr>
          <p:cNvPr id="45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27360" y="1276272"/>
            <a:ext cx="8229600" cy="671513"/>
          </a:xfrm>
        </p:spPr>
        <p:txBody>
          <a:bodyPr/>
          <a:lstStyle/>
          <a:p>
            <a:pPr>
              <a:defRPr/>
            </a:pPr>
            <a:r>
              <a:rPr lang="en-US" altLang="fr-FR" sz="2000" dirty="0" smtClean="0">
                <a:solidFill>
                  <a:srgbClr val="00B050"/>
                </a:solidFill>
              </a:rPr>
              <a:t>Note : relation between </a:t>
            </a:r>
            <a:r>
              <a:rPr lang="en-US" altLang="fr-FR" sz="2000" dirty="0" err="1" smtClean="0">
                <a:solidFill>
                  <a:srgbClr val="00B050"/>
                </a:solidFill>
              </a:rPr>
              <a:t>lipophilicity</a:t>
            </a:r>
            <a:r>
              <a:rPr lang="en-US" altLang="fr-FR" sz="2000" dirty="0" smtClean="0">
                <a:solidFill>
                  <a:srgbClr val="00B050"/>
                </a:solidFill>
              </a:rPr>
              <a:t> </a:t>
            </a:r>
            <a:r>
              <a:rPr lang="en-US" altLang="fr-FR" sz="2000" dirty="0">
                <a:solidFill>
                  <a:srgbClr val="00B050"/>
                </a:solidFill>
              </a:rPr>
              <a:t>and renal clearance</a:t>
            </a:r>
          </a:p>
        </p:txBody>
      </p:sp>
    </p:spTree>
    <p:extLst>
      <p:ext uri="{BB962C8B-B14F-4D97-AF65-F5344CB8AC3E}">
        <p14:creationId xmlns:p14="http://schemas.microsoft.com/office/powerpoint/2010/main" val="2345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457200" y="313617"/>
            <a:ext cx="8229600" cy="884950"/>
          </a:xfrm>
        </p:spPr>
        <p:txBody>
          <a:bodyPr/>
          <a:lstStyle/>
          <a:p>
            <a:r>
              <a:rPr lang="fr-FR" altLang="fr-FR" dirty="0" err="1" smtClean="0"/>
              <a:t>Renal</a:t>
            </a:r>
            <a:r>
              <a:rPr lang="fr-FR" altLang="fr-FR" dirty="0" smtClean="0"/>
              <a:t> clearance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6890"/>
            <a:ext cx="8229600" cy="3913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altLang="fr-FR" dirty="0" smtClean="0"/>
              <a:t>Introduction</a:t>
            </a:r>
          </a:p>
          <a:p>
            <a:pPr>
              <a:defRPr/>
            </a:pPr>
            <a:endParaRPr lang="fr-FR" altLang="fr-FR" dirty="0" smtClean="0"/>
          </a:p>
          <a:p>
            <a:pPr>
              <a:defRPr/>
            </a:pPr>
            <a:r>
              <a:rPr lang="fr-FR" altLang="fr-FR" dirty="0" smtClean="0"/>
              <a:t>Physiological mechanisms and clearance</a:t>
            </a:r>
          </a:p>
          <a:p>
            <a:pPr lvl="1">
              <a:defRPr/>
            </a:pPr>
            <a:r>
              <a:rPr lang="fr-FR" altLang="fr-FR" sz="2000" dirty="0" smtClean="0"/>
              <a:t>Glomerular filtration</a:t>
            </a:r>
          </a:p>
          <a:p>
            <a:pPr lvl="1">
              <a:defRPr/>
            </a:pPr>
            <a:r>
              <a:rPr lang="fr-FR" altLang="fr-FR" sz="2000" dirty="0" smtClean="0"/>
              <a:t>Tubular secretion</a:t>
            </a:r>
          </a:p>
          <a:p>
            <a:pPr lvl="1">
              <a:defRPr/>
            </a:pPr>
            <a:r>
              <a:rPr lang="fr-FR" altLang="fr-FR" sz="2000" dirty="0" smtClean="0"/>
              <a:t>Reabsorption</a:t>
            </a:r>
          </a:p>
          <a:p>
            <a:pPr lvl="1">
              <a:defRPr/>
            </a:pPr>
            <a:endParaRPr lang="fr-FR" altLang="fr-FR" dirty="0" smtClean="0"/>
          </a:p>
          <a:p>
            <a:pPr>
              <a:defRPr/>
            </a:pPr>
            <a:r>
              <a:rPr lang="fr-FR" altLang="fr-FR" dirty="0" err="1" smtClean="0"/>
              <a:t>Methods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measure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renal</a:t>
            </a:r>
            <a:r>
              <a:rPr lang="fr-FR" altLang="fr-FR" dirty="0" smtClean="0"/>
              <a:t> clearance</a:t>
            </a:r>
          </a:p>
          <a:p>
            <a:pPr>
              <a:defRPr/>
            </a:pPr>
            <a:endParaRPr lang="fr-FR" altLang="fr-FR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809CBA30-A962-4906-87ED-5C5C3329F547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5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271465" y="1303339"/>
            <a:ext cx="8620125" cy="596900"/>
          </a:xfrm>
        </p:spPr>
        <p:txBody>
          <a:bodyPr/>
          <a:lstStyle/>
          <a:p>
            <a:pPr>
              <a:defRPr/>
            </a:pPr>
            <a:r>
              <a:rPr lang="fr-FR" altLang="fr-FR" sz="2585" dirty="0" err="1" smtClean="0"/>
              <a:t>Processes</a:t>
            </a:r>
            <a:r>
              <a:rPr lang="fr-FR" altLang="fr-FR" sz="2585" dirty="0" smtClean="0"/>
              <a:t> of </a:t>
            </a:r>
            <a:r>
              <a:rPr lang="fr-FR" altLang="fr-FR" sz="2585" dirty="0" err="1" smtClean="0"/>
              <a:t>elimination</a:t>
            </a:r>
            <a:r>
              <a:rPr lang="fr-FR" altLang="fr-FR" sz="2585" dirty="0" smtClean="0"/>
              <a:t>, </a:t>
            </a:r>
            <a:r>
              <a:rPr lang="fr-FR" altLang="fr-FR" sz="2585" dirty="0" err="1" smtClean="0"/>
              <a:t>secretion</a:t>
            </a:r>
            <a:r>
              <a:rPr lang="fr-FR" altLang="fr-FR" sz="2585" dirty="0" smtClean="0"/>
              <a:t> and </a:t>
            </a:r>
            <a:r>
              <a:rPr lang="fr-FR" altLang="fr-FR" sz="2585" dirty="0" err="1" smtClean="0"/>
              <a:t>reabsorption</a:t>
            </a:r>
            <a:r>
              <a:rPr lang="fr-FR" altLang="fr-FR" sz="2585" dirty="0" smtClean="0"/>
              <a:t> </a:t>
            </a:r>
            <a:r>
              <a:rPr lang="fr-FR" altLang="fr-FR" sz="2585" dirty="0" err="1" smtClean="0"/>
              <a:t>occur</a:t>
            </a:r>
            <a:r>
              <a:rPr lang="fr-FR" altLang="fr-FR" sz="2585" dirty="0" smtClean="0"/>
              <a:t> at the </a:t>
            </a:r>
            <a:r>
              <a:rPr lang="fr-FR" altLang="fr-FR" sz="2585" dirty="0" err="1" smtClean="0"/>
              <a:t>nephron’s</a:t>
            </a:r>
            <a:r>
              <a:rPr lang="fr-FR" altLang="fr-FR" sz="2585" dirty="0" smtClean="0"/>
              <a:t> </a:t>
            </a:r>
            <a:r>
              <a:rPr lang="fr-FR" altLang="fr-FR" sz="2585" dirty="0" err="1" smtClean="0"/>
              <a:t>level</a:t>
            </a:r>
            <a:endParaRPr lang="fr-FR" altLang="fr-FR" sz="2585" dirty="0"/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057632" y="6231842"/>
            <a:ext cx="1905000" cy="422275"/>
          </a:xfrm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ADD249F2-D8F8-4D8E-B1A9-750E34F8C4D0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6</a:t>
            </a:fld>
            <a:endParaRPr lang="fr-FR" altLang="fr-FR" sz="1108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1465" y="460378"/>
            <a:ext cx="8375651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3692" kern="0" dirty="0">
                <a:solidFill>
                  <a:srgbClr val="000000"/>
                </a:solidFill>
                <a:latin typeface="Arial"/>
              </a:rPr>
              <a:t>Introduction </a:t>
            </a:r>
            <a:endParaRPr lang="en-CA" altLang="fr-FR" sz="3692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69" y="2060575"/>
            <a:ext cx="310991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67392" y="6007786"/>
            <a:ext cx="276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Scheme</a:t>
            </a:r>
            <a:r>
              <a:rPr lang="fr-FR" dirty="0" smtClean="0"/>
              <a:t> of a </a:t>
            </a:r>
            <a:r>
              <a:rPr lang="fr-FR" dirty="0" err="1" smtClean="0"/>
              <a:t>nephron</a:t>
            </a:r>
            <a:r>
              <a:rPr lang="fr-FR" dirty="0" smtClean="0"/>
              <a:t> and </a:t>
            </a:r>
            <a:r>
              <a:rPr lang="fr-FR" dirty="0" err="1" smtClean="0"/>
              <a:t>its</a:t>
            </a:r>
            <a:r>
              <a:rPr lang="fr-FR" dirty="0" smtClean="0"/>
              <a:t> vascularisation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6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3" y="2170114"/>
            <a:ext cx="1499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400" b="1" i="1">
                <a:solidFill>
                  <a:srgbClr val="666699"/>
                </a:solidFill>
                <a:latin typeface="+mn-lt"/>
                <a:cs typeface="Arial" panose="020B0604020202020204" pitchFamily="34" charset="0"/>
              </a:rPr>
              <a:t>Filtration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680473" y="4562476"/>
            <a:ext cx="15872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400" b="1" i="1">
                <a:solidFill>
                  <a:srgbClr val="33CC33"/>
                </a:solidFill>
                <a:latin typeface="+mn-lt"/>
                <a:cs typeface="Arial" panose="020B0604020202020204" pitchFamily="34" charset="0"/>
              </a:rPr>
              <a:t>Secretion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400" b="1" i="1">
                <a:solidFill>
                  <a:srgbClr val="33CC33"/>
                </a:solidFill>
                <a:latin typeface="+mn-lt"/>
                <a:cs typeface="Arial" panose="020B0604020202020204" pitchFamily="34" charset="0"/>
              </a:rPr>
              <a:t>(active)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4005792" y="2332292"/>
            <a:ext cx="3587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400" b="1" i="1" dirty="0" err="1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Reabsorption</a:t>
            </a:r>
            <a:r>
              <a:rPr lang="fr-FR" altLang="fr-FR" sz="2400" b="1" i="1" dirty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 (passive)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98806" y="5224196"/>
            <a:ext cx="14606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Loop of </a:t>
            </a:r>
            <a:r>
              <a:rPr lang="fr-FR" altLang="fr-FR" sz="16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Henle</a:t>
            </a:r>
            <a:endParaRPr lang="fr-FR" altLang="fr-FR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5126" y="3959225"/>
            <a:ext cx="1233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Glomerulus</a:t>
            </a:r>
            <a:endParaRPr lang="fr-FR" altLang="fr-FR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80473" y="3025332"/>
            <a:ext cx="1753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Proximal tubule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859462" y="3088933"/>
            <a:ext cx="1387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Distal tubule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 rot="5400000">
            <a:off x="7334616" y="3447355"/>
            <a:ext cx="1369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Collecting tube</a:t>
            </a:r>
          </a:p>
        </p:txBody>
      </p:sp>
      <p:grpSp>
        <p:nvGrpSpPr>
          <p:cNvPr id="67594" name="Group 10"/>
          <p:cNvGrpSpPr>
            <a:grpSpLocks/>
          </p:cNvGrpSpPr>
          <p:nvPr/>
        </p:nvGrpSpPr>
        <p:grpSpPr bwMode="auto">
          <a:xfrm>
            <a:off x="914400" y="2795590"/>
            <a:ext cx="7315200" cy="3587751"/>
            <a:chOff x="576" y="1728"/>
            <a:chExt cx="4608" cy="2448"/>
          </a:xfrm>
        </p:grpSpPr>
        <p:grpSp>
          <p:nvGrpSpPr>
            <p:cNvPr id="67601" name="Group 11"/>
            <p:cNvGrpSpPr>
              <a:grpSpLocks/>
            </p:cNvGrpSpPr>
            <p:nvPr/>
          </p:nvGrpSpPr>
          <p:grpSpPr bwMode="auto">
            <a:xfrm>
              <a:off x="576" y="1776"/>
              <a:ext cx="4324" cy="2400"/>
              <a:chOff x="572" y="1980"/>
              <a:chExt cx="3950" cy="2138"/>
            </a:xfrm>
          </p:grpSpPr>
          <p:sp>
            <p:nvSpPr>
              <p:cNvPr id="67603" name="Freeform 12"/>
              <p:cNvSpPr>
                <a:spLocks/>
              </p:cNvSpPr>
              <p:nvPr/>
            </p:nvSpPr>
            <p:spPr bwMode="auto">
              <a:xfrm>
                <a:off x="572" y="1980"/>
                <a:ext cx="3950" cy="1978"/>
              </a:xfrm>
              <a:custGeom>
                <a:avLst/>
                <a:gdLst>
                  <a:gd name="T0" fmla="*/ 22 w 3950"/>
                  <a:gd name="T1" fmla="*/ 534 h 1978"/>
                  <a:gd name="T2" fmla="*/ 22 w 3950"/>
                  <a:gd name="T3" fmla="*/ 432 h 1978"/>
                  <a:gd name="T4" fmla="*/ 154 w 3950"/>
                  <a:gd name="T5" fmla="*/ 498 h 1978"/>
                  <a:gd name="T6" fmla="*/ 292 w 3950"/>
                  <a:gd name="T7" fmla="*/ 576 h 1978"/>
                  <a:gd name="T8" fmla="*/ 406 w 3950"/>
                  <a:gd name="T9" fmla="*/ 492 h 1978"/>
                  <a:gd name="T10" fmla="*/ 418 w 3950"/>
                  <a:gd name="T11" fmla="*/ 354 h 1978"/>
                  <a:gd name="T12" fmla="*/ 346 w 3950"/>
                  <a:gd name="T13" fmla="*/ 276 h 1978"/>
                  <a:gd name="T14" fmla="*/ 196 w 3950"/>
                  <a:gd name="T15" fmla="*/ 288 h 1978"/>
                  <a:gd name="T16" fmla="*/ 46 w 3950"/>
                  <a:gd name="T17" fmla="*/ 324 h 1978"/>
                  <a:gd name="T18" fmla="*/ 46 w 3950"/>
                  <a:gd name="T19" fmla="*/ 240 h 1978"/>
                  <a:gd name="T20" fmla="*/ 148 w 3950"/>
                  <a:gd name="T21" fmla="*/ 156 h 1978"/>
                  <a:gd name="T22" fmla="*/ 358 w 3950"/>
                  <a:gd name="T23" fmla="*/ 126 h 1978"/>
                  <a:gd name="T24" fmla="*/ 448 w 3950"/>
                  <a:gd name="T25" fmla="*/ 216 h 1978"/>
                  <a:gd name="T26" fmla="*/ 628 w 3950"/>
                  <a:gd name="T27" fmla="*/ 324 h 1978"/>
                  <a:gd name="T28" fmla="*/ 1360 w 3950"/>
                  <a:gd name="T29" fmla="*/ 336 h 1978"/>
                  <a:gd name="T30" fmla="*/ 1552 w 3950"/>
                  <a:gd name="T31" fmla="*/ 336 h 1978"/>
                  <a:gd name="T32" fmla="*/ 1672 w 3950"/>
                  <a:gd name="T33" fmla="*/ 336 h 1978"/>
                  <a:gd name="T34" fmla="*/ 1708 w 3950"/>
                  <a:gd name="T35" fmla="*/ 348 h 1978"/>
                  <a:gd name="T36" fmla="*/ 1738 w 3950"/>
                  <a:gd name="T37" fmla="*/ 480 h 1978"/>
                  <a:gd name="T38" fmla="*/ 1780 w 3950"/>
                  <a:gd name="T39" fmla="*/ 1764 h 1978"/>
                  <a:gd name="T40" fmla="*/ 1876 w 3950"/>
                  <a:gd name="T41" fmla="*/ 1764 h 1978"/>
                  <a:gd name="T42" fmla="*/ 1876 w 3950"/>
                  <a:gd name="T43" fmla="*/ 582 h 1978"/>
                  <a:gd name="T44" fmla="*/ 1876 w 3950"/>
                  <a:gd name="T45" fmla="*/ 456 h 1978"/>
                  <a:gd name="T46" fmla="*/ 1900 w 3950"/>
                  <a:gd name="T47" fmla="*/ 336 h 1978"/>
                  <a:gd name="T48" fmla="*/ 2164 w 3950"/>
                  <a:gd name="T49" fmla="*/ 324 h 1978"/>
                  <a:gd name="T50" fmla="*/ 3508 w 3950"/>
                  <a:gd name="T51" fmla="*/ 324 h 1978"/>
                  <a:gd name="T52" fmla="*/ 3886 w 3950"/>
                  <a:gd name="T53" fmla="*/ 276 h 1978"/>
                  <a:gd name="T54" fmla="*/ 3892 w 3950"/>
                  <a:gd name="T55" fmla="*/ 0 h 19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50" h="1978">
                    <a:moveTo>
                      <a:pt x="22" y="534"/>
                    </a:moveTo>
                    <a:cubicBezTo>
                      <a:pt x="21" y="517"/>
                      <a:pt x="0" y="438"/>
                      <a:pt x="22" y="432"/>
                    </a:cubicBezTo>
                    <a:cubicBezTo>
                      <a:pt x="44" y="426"/>
                      <a:pt x="109" y="474"/>
                      <a:pt x="154" y="498"/>
                    </a:cubicBezTo>
                    <a:cubicBezTo>
                      <a:pt x="199" y="522"/>
                      <a:pt x="250" y="577"/>
                      <a:pt x="292" y="576"/>
                    </a:cubicBezTo>
                    <a:cubicBezTo>
                      <a:pt x="334" y="575"/>
                      <a:pt x="385" y="529"/>
                      <a:pt x="406" y="492"/>
                    </a:cubicBezTo>
                    <a:cubicBezTo>
                      <a:pt x="427" y="455"/>
                      <a:pt x="428" y="390"/>
                      <a:pt x="418" y="354"/>
                    </a:cubicBezTo>
                    <a:cubicBezTo>
                      <a:pt x="408" y="318"/>
                      <a:pt x="383" y="287"/>
                      <a:pt x="346" y="276"/>
                    </a:cubicBezTo>
                    <a:cubicBezTo>
                      <a:pt x="309" y="265"/>
                      <a:pt x="246" y="280"/>
                      <a:pt x="196" y="288"/>
                    </a:cubicBezTo>
                    <a:cubicBezTo>
                      <a:pt x="146" y="296"/>
                      <a:pt x="71" y="332"/>
                      <a:pt x="46" y="324"/>
                    </a:cubicBezTo>
                    <a:cubicBezTo>
                      <a:pt x="21" y="316"/>
                      <a:pt x="29" y="268"/>
                      <a:pt x="46" y="240"/>
                    </a:cubicBezTo>
                    <a:cubicBezTo>
                      <a:pt x="63" y="212"/>
                      <a:pt x="96" y="175"/>
                      <a:pt x="148" y="156"/>
                    </a:cubicBezTo>
                    <a:cubicBezTo>
                      <a:pt x="200" y="137"/>
                      <a:pt x="308" y="116"/>
                      <a:pt x="358" y="126"/>
                    </a:cubicBezTo>
                    <a:cubicBezTo>
                      <a:pt x="408" y="136"/>
                      <a:pt x="403" y="183"/>
                      <a:pt x="448" y="216"/>
                    </a:cubicBezTo>
                    <a:cubicBezTo>
                      <a:pt x="493" y="249"/>
                      <a:pt x="476" y="304"/>
                      <a:pt x="628" y="324"/>
                    </a:cubicBezTo>
                    <a:cubicBezTo>
                      <a:pt x="780" y="344"/>
                      <a:pt x="1206" y="334"/>
                      <a:pt x="1360" y="336"/>
                    </a:cubicBezTo>
                    <a:cubicBezTo>
                      <a:pt x="1514" y="338"/>
                      <a:pt x="1500" y="336"/>
                      <a:pt x="1552" y="336"/>
                    </a:cubicBezTo>
                    <a:cubicBezTo>
                      <a:pt x="1604" y="336"/>
                      <a:pt x="1646" y="334"/>
                      <a:pt x="1672" y="336"/>
                    </a:cubicBezTo>
                    <a:cubicBezTo>
                      <a:pt x="1698" y="338"/>
                      <a:pt x="1697" y="324"/>
                      <a:pt x="1708" y="348"/>
                    </a:cubicBezTo>
                    <a:cubicBezTo>
                      <a:pt x="1719" y="372"/>
                      <a:pt x="1726" y="244"/>
                      <a:pt x="1738" y="480"/>
                    </a:cubicBezTo>
                    <a:cubicBezTo>
                      <a:pt x="1750" y="716"/>
                      <a:pt x="1757" y="1550"/>
                      <a:pt x="1780" y="1764"/>
                    </a:cubicBezTo>
                    <a:cubicBezTo>
                      <a:pt x="1803" y="1978"/>
                      <a:pt x="1860" y="1961"/>
                      <a:pt x="1876" y="1764"/>
                    </a:cubicBezTo>
                    <a:cubicBezTo>
                      <a:pt x="1892" y="1567"/>
                      <a:pt x="1876" y="800"/>
                      <a:pt x="1876" y="582"/>
                    </a:cubicBezTo>
                    <a:cubicBezTo>
                      <a:pt x="1876" y="364"/>
                      <a:pt x="1872" y="497"/>
                      <a:pt x="1876" y="456"/>
                    </a:cubicBezTo>
                    <a:cubicBezTo>
                      <a:pt x="1880" y="415"/>
                      <a:pt x="1852" y="358"/>
                      <a:pt x="1900" y="336"/>
                    </a:cubicBezTo>
                    <a:cubicBezTo>
                      <a:pt x="1948" y="314"/>
                      <a:pt x="1896" y="326"/>
                      <a:pt x="2164" y="324"/>
                    </a:cubicBezTo>
                    <a:cubicBezTo>
                      <a:pt x="2432" y="322"/>
                      <a:pt x="3221" y="332"/>
                      <a:pt x="3508" y="324"/>
                    </a:cubicBezTo>
                    <a:cubicBezTo>
                      <a:pt x="3795" y="316"/>
                      <a:pt x="3822" y="330"/>
                      <a:pt x="3886" y="276"/>
                    </a:cubicBezTo>
                    <a:cubicBezTo>
                      <a:pt x="3950" y="222"/>
                      <a:pt x="3891" y="57"/>
                      <a:pt x="3892" y="0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1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604" name="Freeform 13"/>
              <p:cNvSpPr>
                <a:spLocks/>
              </p:cNvSpPr>
              <p:nvPr/>
            </p:nvSpPr>
            <p:spPr bwMode="auto">
              <a:xfrm>
                <a:off x="576" y="2458"/>
                <a:ext cx="3935" cy="1660"/>
              </a:xfrm>
              <a:custGeom>
                <a:avLst/>
                <a:gdLst>
                  <a:gd name="T0" fmla="*/ 0 w 3935"/>
                  <a:gd name="T1" fmla="*/ 26 h 1660"/>
                  <a:gd name="T2" fmla="*/ 102 w 3935"/>
                  <a:gd name="T3" fmla="*/ 152 h 1660"/>
                  <a:gd name="T4" fmla="*/ 276 w 3935"/>
                  <a:gd name="T5" fmla="*/ 218 h 1660"/>
                  <a:gd name="T6" fmla="*/ 390 w 3935"/>
                  <a:gd name="T7" fmla="*/ 182 h 1660"/>
                  <a:gd name="T8" fmla="*/ 576 w 3935"/>
                  <a:gd name="T9" fmla="*/ 26 h 1660"/>
                  <a:gd name="T10" fmla="*/ 1044 w 3935"/>
                  <a:gd name="T11" fmla="*/ 26 h 1660"/>
                  <a:gd name="T12" fmla="*/ 1356 w 3935"/>
                  <a:gd name="T13" fmla="*/ 32 h 1660"/>
                  <a:gd name="T14" fmla="*/ 1500 w 3935"/>
                  <a:gd name="T15" fmla="*/ 32 h 1660"/>
                  <a:gd name="T16" fmla="*/ 1602 w 3935"/>
                  <a:gd name="T17" fmla="*/ 50 h 1660"/>
                  <a:gd name="T18" fmla="*/ 1608 w 3935"/>
                  <a:gd name="T19" fmla="*/ 320 h 1660"/>
                  <a:gd name="T20" fmla="*/ 1668 w 3935"/>
                  <a:gd name="T21" fmla="*/ 1472 h 1660"/>
                  <a:gd name="T22" fmla="*/ 1986 w 3935"/>
                  <a:gd name="T23" fmla="*/ 1448 h 1660"/>
                  <a:gd name="T24" fmla="*/ 2016 w 3935"/>
                  <a:gd name="T25" fmla="*/ 332 h 1660"/>
                  <a:gd name="T26" fmla="*/ 2034 w 3935"/>
                  <a:gd name="T27" fmla="*/ 68 h 1660"/>
                  <a:gd name="T28" fmla="*/ 2112 w 3935"/>
                  <a:gd name="T29" fmla="*/ 20 h 1660"/>
                  <a:gd name="T30" fmla="*/ 2844 w 3935"/>
                  <a:gd name="T31" fmla="*/ 20 h 1660"/>
                  <a:gd name="T32" fmla="*/ 3456 w 3935"/>
                  <a:gd name="T33" fmla="*/ 26 h 1660"/>
                  <a:gd name="T34" fmla="*/ 3816 w 3935"/>
                  <a:gd name="T35" fmla="*/ 20 h 1660"/>
                  <a:gd name="T36" fmla="*/ 3918 w 3935"/>
                  <a:gd name="T37" fmla="*/ 80 h 1660"/>
                  <a:gd name="T38" fmla="*/ 3918 w 3935"/>
                  <a:gd name="T39" fmla="*/ 476 h 16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35" h="1660">
                    <a:moveTo>
                      <a:pt x="0" y="26"/>
                    </a:moveTo>
                    <a:cubicBezTo>
                      <a:pt x="17" y="47"/>
                      <a:pt x="56" y="120"/>
                      <a:pt x="102" y="152"/>
                    </a:cubicBezTo>
                    <a:cubicBezTo>
                      <a:pt x="148" y="184"/>
                      <a:pt x="228" y="213"/>
                      <a:pt x="276" y="218"/>
                    </a:cubicBezTo>
                    <a:cubicBezTo>
                      <a:pt x="324" y="223"/>
                      <a:pt x="340" y="214"/>
                      <a:pt x="390" y="182"/>
                    </a:cubicBezTo>
                    <a:cubicBezTo>
                      <a:pt x="440" y="150"/>
                      <a:pt x="467" y="52"/>
                      <a:pt x="576" y="26"/>
                    </a:cubicBezTo>
                    <a:cubicBezTo>
                      <a:pt x="685" y="0"/>
                      <a:pt x="914" y="25"/>
                      <a:pt x="1044" y="26"/>
                    </a:cubicBezTo>
                    <a:cubicBezTo>
                      <a:pt x="1174" y="27"/>
                      <a:pt x="1280" y="31"/>
                      <a:pt x="1356" y="32"/>
                    </a:cubicBezTo>
                    <a:cubicBezTo>
                      <a:pt x="1432" y="33"/>
                      <a:pt x="1459" y="29"/>
                      <a:pt x="1500" y="32"/>
                    </a:cubicBezTo>
                    <a:cubicBezTo>
                      <a:pt x="1541" y="35"/>
                      <a:pt x="1584" y="2"/>
                      <a:pt x="1602" y="50"/>
                    </a:cubicBezTo>
                    <a:cubicBezTo>
                      <a:pt x="1620" y="98"/>
                      <a:pt x="1597" y="83"/>
                      <a:pt x="1608" y="320"/>
                    </a:cubicBezTo>
                    <a:cubicBezTo>
                      <a:pt x="1619" y="557"/>
                      <a:pt x="1605" y="1284"/>
                      <a:pt x="1668" y="1472"/>
                    </a:cubicBezTo>
                    <a:cubicBezTo>
                      <a:pt x="1731" y="1660"/>
                      <a:pt x="1928" y="1638"/>
                      <a:pt x="1986" y="1448"/>
                    </a:cubicBezTo>
                    <a:cubicBezTo>
                      <a:pt x="2044" y="1258"/>
                      <a:pt x="2008" y="562"/>
                      <a:pt x="2016" y="332"/>
                    </a:cubicBezTo>
                    <a:cubicBezTo>
                      <a:pt x="2024" y="102"/>
                      <a:pt x="2018" y="120"/>
                      <a:pt x="2034" y="68"/>
                    </a:cubicBezTo>
                    <a:cubicBezTo>
                      <a:pt x="2050" y="16"/>
                      <a:pt x="1977" y="28"/>
                      <a:pt x="2112" y="20"/>
                    </a:cubicBezTo>
                    <a:cubicBezTo>
                      <a:pt x="2247" y="12"/>
                      <a:pt x="2620" y="19"/>
                      <a:pt x="2844" y="20"/>
                    </a:cubicBezTo>
                    <a:cubicBezTo>
                      <a:pt x="3068" y="21"/>
                      <a:pt x="3294" y="26"/>
                      <a:pt x="3456" y="26"/>
                    </a:cubicBezTo>
                    <a:cubicBezTo>
                      <a:pt x="3618" y="26"/>
                      <a:pt x="3739" y="11"/>
                      <a:pt x="3816" y="20"/>
                    </a:cubicBezTo>
                    <a:cubicBezTo>
                      <a:pt x="3893" y="29"/>
                      <a:pt x="3901" y="4"/>
                      <a:pt x="3918" y="80"/>
                    </a:cubicBezTo>
                    <a:cubicBezTo>
                      <a:pt x="3935" y="156"/>
                      <a:pt x="3918" y="394"/>
                      <a:pt x="3918" y="476"/>
                    </a:cubicBez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1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602" name="Line 14"/>
            <p:cNvSpPr>
              <a:spLocks noChangeShapeType="1"/>
            </p:cNvSpPr>
            <p:nvPr/>
          </p:nvSpPr>
          <p:spPr bwMode="auto">
            <a:xfrm>
              <a:off x="5184" y="1728"/>
              <a:ext cx="0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8975" name="AutoShape 15"/>
          <p:cNvSpPr>
            <a:spLocks noChangeArrowheads="1"/>
          </p:cNvSpPr>
          <p:nvPr/>
        </p:nvSpPr>
        <p:spPr bwMode="auto">
          <a:xfrm flipV="1">
            <a:off x="2578100" y="3492503"/>
            <a:ext cx="533400" cy="982663"/>
          </a:xfrm>
          <a:prstGeom prst="curvedRightArrow">
            <a:avLst>
              <a:gd name="adj1" fmla="val 35503"/>
              <a:gd name="adj2" fmla="val 71005"/>
              <a:gd name="adj3" fmla="val 33333"/>
            </a:avLst>
          </a:prstGeom>
          <a:solidFill>
            <a:srgbClr val="99FF66"/>
          </a:solidFill>
          <a:ln w="12700">
            <a:solidFill>
              <a:srgbClr val="99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10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76" name="AutoShape 16"/>
          <p:cNvSpPr>
            <a:spLocks noChangeArrowheads="1"/>
          </p:cNvSpPr>
          <p:nvPr/>
        </p:nvSpPr>
        <p:spPr bwMode="auto">
          <a:xfrm>
            <a:off x="273651" y="3364127"/>
            <a:ext cx="1295400" cy="350839"/>
          </a:xfrm>
          <a:prstGeom prst="rightArrow">
            <a:avLst>
              <a:gd name="adj1" fmla="val 50000"/>
              <a:gd name="adj2" fmla="val 95630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400">
              <a:solidFill>
                <a:srgbClr val="9999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77" name="AutoShape 17"/>
          <p:cNvSpPr>
            <a:spLocks noChangeArrowheads="1"/>
          </p:cNvSpPr>
          <p:nvPr/>
        </p:nvSpPr>
        <p:spPr bwMode="auto">
          <a:xfrm>
            <a:off x="5265739" y="2867028"/>
            <a:ext cx="457200" cy="703263"/>
          </a:xfrm>
          <a:prstGeom prst="upArrow">
            <a:avLst>
              <a:gd name="adj1" fmla="val 50000"/>
              <a:gd name="adj2" fmla="val 37037"/>
            </a:avLst>
          </a:prstGeom>
          <a:solidFill>
            <a:srgbClr val="A50021"/>
          </a:solidFill>
          <a:ln w="12700">
            <a:solidFill>
              <a:srgbClr val="A5002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altLang="fr-FR" sz="110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 flipV="1">
            <a:off x="3657600" y="3006728"/>
            <a:ext cx="0" cy="563563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Grp="1" noChangeArrowheads="1"/>
          </p:cNvSpPr>
          <p:nvPr>
            <p:ph type="title"/>
          </p:nvPr>
        </p:nvSpPr>
        <p:spPr>
          <a:xfrm>
            <a:off x="347664" y="571503"/>
            <a:ext cx="8374063" cy="682625"/>
          </a:xfrm>
        </p:spPr>
        <p:txBody>
          <a:bodyPr/>
          <a:lstStyle/>
          <a:p>
            <a:pPr marL="316523" indent="-316523" defTabSz="703385">
              <a:spcBef>
                <a:spcPct val="20000"/>
              </a:spcBef>
              <a:defRPr/>
            </a:pPr>
            <a:r>
              <a:rPr lang="fr-BE" altLang="fr-FR" sz="3692"/>
              <a:t>Physiological mechanisms</a:t>
            </a:r>
          </a:p>
        </p:txBody>
      </p:sp>
      <p:sp>
        <p:nvSpPr>
          <p:cNvPr id="16400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C60FE8BC-BE41-4EEC-B909-24FD79A12CB5}" type="slidenum">
              <a:rPr lang="fr-FR" altLang="fr-FR" sz="9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7</a:t>
            </a:fld>
            <a:endParaRPr lang="fr-FR" altLang="fr-FR" sz="90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75341" y="638334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Scheme</a:t>
            </a:r>
            <a:r>
              <a:rPr lang="fr-FR" dirty="0" smtClean="0"/>
              <a:t> of a </a:t>
            </a:r>
            <a:r>
              <a:rPr lang="fr-FR" dirty="0" err="1" smtClean="0"/>
              <a:t>nephron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8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/>
      <p:bldP spid="168964" grpId="0"/>
      <p:bldP spid="168975" grpId="0" animBg="1"/>
      <p:bldP spid="168976" grpId="0" animBg="1"/>
      <p:bldP spid="1689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82589" y="2454277"/>
            <a:ext cx="8234363" cy="4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89" tIns="45427" rIns="89389" bIns="45427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renal</a:t>
            </a:r>
            <a:r>
              <a:rPr lang="fr-FR" altLang="fr-FR" sz="2308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elimination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filtration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308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secretion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308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reabsorption</a:t>
            </a:r>
            <a:endParaRPr lang="fr-FR" altLang="fr-FR" sz="2308" b="1" baseline="-25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334561" y="3847683"/>
            <a:ext cx="8476715" cy="713401"/>
            <a:chOff x="228" y="2153"/>
            <a:chExt cx="5786" cy="514"/>
          </a:xfrm>
        </p:grpSpPr>
        <p:grpSp>
          <p:nvGrpSpPr>
            <p:cNvPr id="69646" name="Group 7"/>
            <p:cNvGrpSpPr>
              <a:grpSpLocks/>
            </p:cNvGrpSpPr>
            <p:nvPr/>
          </p:nvGrpSpPr>
          <p:grpSpPr bwMode="auto">
            <a:xfrm>
              <a:off x="228" y="2300"/>
              <a:ext cx="1469" cy="367"/>
              <a:chOff x="228" y="2300"/>
              <a:chExt cx="1469" cy="367"/>
            </a:xfrm>
          </p:grpSpPr>
          <p:sp>
            <p:nvSpPr>
              <p:cNvPr id="69658" name="Line 9"/>
              <p:cNvSpPr>
                <a:spLocks noChangeShapeType="1"/>
              </p:cNvSpPr>
              <p:nvPr/>
            </p:nvSpPr>
            <p:spPr bwMode="auto">
              <a:xfrm flipV="1">
                <a:off x="228" y="2300"/>
                <a:ext cx="1469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9" name="Rectangle 10"/>
              <p:cNvSpPr>
                <a:spLocks noChangeArrowheads="1"/>
              </p:cNvSpPr>
              <p:nvPr/>
            </p:nvSpPr>
            <p:spPr bwMode="auto">
              <a:xfrm>
                <a:off x="832" y="2345"/>
                <a:ext cx="269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389" tIns="45427" rIns="89389" bIns="45427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fr-FR" altLang="fr-FR" sz="2308" b="1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69647" name="Group 11"/>
            <p:cNvGrpSpPr>
              <a:grpSpLocks/>
            </p:cNvGrpSpPr>
            <p:nvPr/>
          </p:nvGrpSpPr>
          <p:grpSpPr bwMode="auto">
            <a:xfrm>
              <a:off x="2269" y="2291"/>
              <a:ext cx="952" cy="376"/>
              <a:chOff x="2269" y="2291"/>
              <a:chExt cx="952" cy="376"/>
            </a:xfrm>
          </p:grpSpPr>
          <p:sp>
            <p:nvSpPr>
              <p:cNvPr id="69655" name="Line 13"/>
              <p:cNvSpPr>
                <a:spLocks noChangeShapeType="1"/>
              </p:cNvSpPr>
              <p:nvPr/>
            </p:nvSpPr>
            <p:spPr bwMode="auto">
              <a:xfrm flipV="1">
                <a:off x="2269" y="2291"/>
                <a:ext cx="952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6" name="Rectangle 14"/>
              <p:cNvSpPr>
                <a:spLocks noChangeArrowheads="1"/>
              </p:cNvSpPr>
              <p:nvPr/>
            </p:nvSpPr>
            <p:spPr bwMode="auto">
              <a:xfrm>
                <a:off x="2643" y="2345"/>
                <a:ext cx="269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389" tIns="45427" rIns="89389" bIns="45427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fr-FR" altLang="fr-FR" sz="2308" b="1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18448" name="Rectangle 15"/>
            <p:cNvSpPr>
              <a:spLocks noChangeArrowheads="1"/>
            </p:cNvSpPr>
            <p:nvPr/>
          </p:nvSpPr>
          <p:spPr bwMode="auto">
            <a:xfrm>
              <a:off x="1864" y="2153"/>
              <a:ext cx="23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389" tIns="45427" rIns="89389" bIns="45427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fr-FR" altLang="fr-FR" sz="2308" b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9649" name="Group 16"/>
            <p:cNvGrpSpPr>
              <a:grpSpLocks/>
            </p:cNvGrpSpPr>
            <p:nvPr/>
          </p:nvGrpSpPr>
          <p:grpSpPr bwMode="auto">
            <a:xfrm>
              <a:off x="3667" y="2295"/>
              <a:ext cx="2347" cy="372"/>
              <a:chOff x="3667" y="2295"/>
              <a:chExt cx="2347" cy="372"/>
            </a:xfrm>
          </p:grpSpPr>
          <p:sp>
            <p:nvSpPr>
              <p:cNvPr id="69651" name="Line 17"/>
              <p:cNvSpPr>
                <a:spLocks noChangeShapeType="1"/>
              </p:cNvSpPr>
              <p:nvPr/>
            </p:nvSpPr>
            <p:spPr bwMode="auto">
              <a:xfrm>
                <a:off x="3667" y="2295"/>
                <a:ext cx="2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2" name="Rectangle 18"/>
              <p:cNvSpPr>
                <a:spLocks noChangeArrowheads="1"/>
              </p:cNvSpPr>
              <p:nvPr/>
            </p:nvSpPr>
            <p:spPr bwMode="auto">
              <a:xfrm>
                <a:off x="4624" y="2345"/>
                <a:ext cx="269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389" tIns="45427" rIns="89389" bIns="45427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fr-FR" altLang="fr-FR" sz="2308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18450" name="Rectangle 20"/>
            <p:cNvSpPr>
              <a:spLocks noChangeArrowheads="1"/>
            </p:cNvSpPr>
            <p:nvPr/>
          </p:nvSpPr>
          <p:spPr bwMode="auto">
            <a:xfrm>
              <a:off x="3306" y="2153"/>
              <a:ext cx="238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389" tIns="45427" rIns="89389" bIns="45427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fr-FR" altLang="fr-FR" sz="2308" b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649905" y="5092701"/>
            <a:ext cx="7511438" cy="7953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389" tIns="45427" rIns="89389" bIns="45427" anchor="ctr" anchorCtr="1"/>
          <a:lstStyle>
            <a:lvl1pPr defTabSz="80803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803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803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803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8038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3139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Renal</a:t>
            </a:r>
            <a:r>
              <a:rPr lang="fr-FR" altLang="fr-FR" sz="3139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=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filtration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+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secretion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-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reabsorption</a:t>
            </a:r>
            <a:endParaRPr lang="fr-FR" altLang="fr-FR" sz="3139" b="1" baseline="-2500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8437" name="Rectangle 24"/>
          <p:cNvSpPr>
            <a:spLocks noChangeArrowheads="1"/>
          </p:cNvSpPr>
          <p:nvPr/>
        </p:nvSpPr>
        <p:spPr bwMode="auto">
          <a:xfrm>
            <a:off x="384176" y="619128"/>
            <a:ext cx="8375651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F1F3F40-A445-4FAF-B9E4-9B93072FE879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8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ZoneTexte 2"/>
          <p:cNvSpPr txBox="1">
            <a:spLocks noChangeArrowheads="1"/>
          </p:cNvSpPr>
          <p:nvPr/>
        </p:nvSpPr>
        <p:spPr bwMode="auto">
          <a:xfrm>
            <a:off x="4075115" y="1701800"/>
            <a:ext cx="128246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>
                <a:solidFill>
                  <a:srgbClr val="FF6600"/>
                </a:solidFill>
                <a:cs typeface="Arial" panose="020B0604020202020204" pitchFamily="34" charset="0"/>
              </a:rPr>
              <a:t>To urine</a:t>
            </a:r>
          </a:p>
        </p:txBody>
      </p:sp>
      <p:sp>
        <p:nvSpPr>
          <p:cNvPr id="10248" name="ZoneTexte 23"/>
          <p:cNvSpPr txBox="1">
            <a:spLocks noChangeArrowheads="1"/>
          </p:cNvSpPr>
          <p:nvPr/>
        </p:nvSpPr>
        <p:spPr bwMode="auto">
          <a:xfrm>
            <a:off x="6765925" y="1724025"/>
            <a:ext cx="1569404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215" b="1">
                <a:solidFill>
                  <a:srgbClr val="FF0000"/>
                </a:solidFill>
                <a:cs typeface="Arial" panose="020B0604020202020204" pitchFamily="34" charset="0"/>
              </a:rPr>
              <a:t>To plasma</a:t>
            </a:r>
          </a:p>
        </p:txBody>
      </p:sp>
      <p:cxnSp>
        <p:nvCxnSpPr>
          <p:cNvPr id="5" name="Connecteur droit avec flèche 4"/>
          <p:cNvCxnSpPr>
            <a:stCxn id="10247" idx="2"/>
          </p:cNvCxnSpPr>
          <p:nvPr/>
        </p:nvCxnSpPr>
        <p:spPr>
          <a:xfrm flipH="1">
            <a:off x="4267203" y="2127254"/>
            <a:ext cx="581025" cy="327025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0247" idx="2"/>
          </p:cNvCxnSpPr>
          <p:nvPr/>
        </p:nvCxnSpPr>
        <p:spPr>
          <a:xfrm>
            <a:off x="4848228" y="2127254"/>
            <a:ext cx="677863" cy="327025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629525" y="2147891"/>
            <a:ext cx="0" cy="350837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16395" y="2392370"/>
            <a:ext cx="298451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59102" y="2561051"/>
            <a:ext cx="264654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65461" y="3502540"/>
            <a:ext cx="8778539" cy="4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89" tIns="45427" rIns="89389" bIns="45427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renal</a:t>
            </a:r>
            <a:r>
              <a:rPr lang="fr-FR" altLang="fr-FR" sz="2308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elimiationn</a:t>
            </a:r>
            <a:r>
              <a:rPr lang="fr-FR" altLang="fr-FR" sz="2308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308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filtration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		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secretion</a:t>
            </a:r>
            <a:r>
              <a:rPr lang="fr-FR" altLang="fr-FR" sz="2308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fr-FR" altLang="fr-FR" sz="2308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fr-FR" altLang="fr-FR" sz="2308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reabsorption</a:t>
            </a:r>
            <a:endParaRPr lang="fr-FR" altLang="fr-FR" sz="2308" b="1" baseline="-25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18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  <p:bldP spid="10247" grpId="0"/>
      <p:bldP spid="10248" grpId="0"/>
      <p:bldP spid="2" grpId="0" animBg="1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63261" y="2980531"/>
            <a:ext cx="7511438" cy="7953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389" tIns="45427" rIns="89389" bIns="45427" anchor="ctr" anchorCtr="1"/>
          <a:lstStyle>
            <a:lvl1pPr defTabSz="80803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803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803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803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8038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3139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Renal</a:t>
            </a:r>
            <a:r>
              <a:rPr lang="fr-FR" altLang="fr-FR" sz="3139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= </a:t>
            </a:r>
            <a:r>
              <a:rPr lang="fr-FR" altLang="fr-FR" sz="3139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 panose="020B0604020202020204" pitchFamily="34" charset="0"/>
              </a:rPr>
              <a:t>filtration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+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secretion</a:t>
            </a:r>
            <a:r>
              <a:rPr lang="fr-FR" altLang="fr-FR" sz="3139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 - </a:t>
            </a:r>
            <a:r>
              <a:rPr lang="fr-FR" altLang="fr-FR" sz="3139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Cl</a:t>
            </a:r>
            <a:r>
              <a:rPr lang="fr-FR" altLang="fr-FR" sz="3139" b="1" baseline="-250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 panose="020B0604020202020204" pitchFamily="34" charset="0"/>
              </a:rPr>
              <a:t>reabsorption</a:t>
            </a:r>
            <a:endParaRPr lang="fr-FR" altLang="fr-FR" sz="3139" b="1" baseline="-2500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8437" name="Rectangle 24"/>
          <p:cNvSpPr>
            <a:spLocks noChangeArrowheads="1"/>
          </p:cNvSpPr>
          <p:nvPr/>
        </p:nvSpPr>
        <p:spPr bwMode="auto">
          <a:xfrm>
            <a:off x="384176" y="619128"/>
            <a:ext cx="8375651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BE" altLang="fr-FR" sz="3692">
                <a:solidFill>
                  <a:srgbClr val="000000"/>
                </a:solidFill>
                <a:cs typeface="Arial" panose="020B0604020202020204" pitchFamily="34" charset="0"/>
              </a:rPr>
              <a:t>Physiological mechanisms </a:t>
            </a:r>
            <a:endParaRPr lang="en-CA" altLang="fr-FR" sz="3692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5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769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076" indent="-211016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08" indent="-21101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39" indent="-211016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169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232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261" indent="-2110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F1F3F40-A445-4FAF-B9E4-9B93072FE879}" type="slidenum">
              <a:rPr lang="fr-FR" altLang="fr-FR" sz="1108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9</a:t>
            </a:fld>
            <a:endParaRPr lang="fr-FR" altLang="fr-FR" sz="1108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1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1038</Words>
  <Application>Microsoft Office PowerPoint</Application>
  <PresentationFormat>Affichage à l'écran (4:3)</PresentationFormat>
  <Paragraphs>353</Paragraphs>
  <Slides>31</Slides>
  <Notes>29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Arial Unicode MS</vt:lpstr>
      <vt:lpstr>Calibri</vt:lpstr>
      <vt:lpstr>Cambria Math</vt:lpstr>
      <vt:lpstr>Tahoma</vt:lpstr>
      <vt:lpstr>Times New Roman</vt:lpstr>
      <vt:lpstr>Wingdings</vt:lpstr>
      <vt:lpstr>Pixel</vt:lpstr>
      <vt:lpstr>Équation</vt:lpstr>
      <vt:lpstr>Présentation PowerPoint</vt:lpstr>
      <vt:lpstr>Introduction </vt:lpstr>
      <vt:lpstr>Note : relation between lipophilicity and renal clearance</vt:lpstr>
      <vt:lpstr>Note : relation between lipophilicity and renal clearance</vt:lpstr>
      <vt:lpstr>Renal clearance </vt:lpstr>
      <vt:lpstr>Processes of elimination, secretion and reabsorption occur at the nephron’s level</vt:lpstr>
      <vt:lpstr>Physiological mechanisms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Note: examples of molecules with different renal extraction coefficient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FERRAN Aude</dc:creator>
  <cp:lastModifiedBy>FERRAN Aude</cp:lastModifiedBy>
  <cp:revision>25</cp:revision>
  <dcterms:created xsi:type="dcterms:W3CDTF">2021-07-28T12:54:40Z</dcterms:created>
  <dcterms:modified xsi:type="dcterms:W3CDTF">2021-08-24T07:23:06Z</dcterms:modified>
</cp:coreProperties>
</file>