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886" r:id="rId2"/>
  </p:sldMasterIdLst>
  <p:notesMasterIdLst>
    <p:notesMasterId r:id="rId64"/>
  </p:notesMasterIdLst>
  <p:handoutMasterIdLst>
    <p:handoutMasterId r:id="rId65"/>
  </p:handoutMasterIdLst>
  <p:sldIdLst>
    <p:sldId id="485" r:id="rId3"/>
    <p:sldId id="795" r:id="rId4"/>
    <p:sldId id="791" r:id="rId5"/>
    <p:sldId id="606" r:id="rId6"/>
    <p:sldId id="488" r:id="rId7"/>
    <p:sldId id="624" r:id="rId8"/>
    <p:sldId id="625" r:id="rId9"/>
    <p:sldId id="746" r:id="rId10"/>
    <p:sldId id="714" r:id="rId11"/>
    <p:sldId id="715" r:id="rId12"/>
    <p:sldId id="772" r:id="rId13"/>
    <p:sldId id="716" r:id="rId14"/>
    <p:sldId id="717" r:id="rId15"/>
    <p:sldId id="718" r:id="rId16"/>
    <p:sldId id="719" r:id="rId17"/>
    <p:sldId id="720" r:id="rId18"/>
    <p:sldId id="761" r:id="rId19"/>
    <p:sldId id="721" r:id="rId20"/>
    <p:sldId id="742" r:id="rId21"/>
    <p:sldId id="743" r:id="rId22"/>
    <p:sldId id="744" r:id="rId23"/>
    <p:sldId id="745" r:id="rId24"/>
    <p:sldId id="762" r:id="rId25"/>
    <p:sldId id="764" r:id="rId26"/>
    <p:sldId id="724" r:id="rId27"/>
    <p:sldId id="776" r:id="rId28"/>
    <p:sldId id="725" r:id="rId29"/>
    <p:sldId id="765" r:id="rId30"/>
    <p:sldId id="766" r:id="rId31"/>
    <p:sldId id="728" r:id="rId32"/>
    <p:sldId id="768" r:id="rId33"/>
    <p:sldId id="729" r:id="rId34"/>
    <p:sldId id="770" r:id="rId35"/>
    <p:sldId id="730" r:id="rId36"/>
    <p:sldId id="782" r:id="rId37"/>
    <p:sldId id="734" r:id="rId38"/>
    <p:sldId id="731" r:id="rId39"/>
    <p:sldId id="771" r:id="rId40"/>
    <p:sldId id="773" r:id="rId41"/>
    <p:sldId id="738" r:id="rId42"/>
    <p:sldId id="739" r:id="rId43"/>
    <p:sldId id="740" r:id="rId44"/>
    <p:sldId id="741" r:id="rId45"/>
    <p:sldId id="610" r:id="rId46"/>
    <p:sldId id="589" r:id="rId47"/>
    <p:sldId id="569" r:id="rId48"/>
    <p:sldId id="758" r:id="rId49"/>
    <p:sldId id="564" r:id="rId50"/>
    <p:sldId id="631" r:id="rId51"/>
    <p:sldId id="755" r:id="rId52"/>
    <p:sldId id="756" r:id="rId53"/>
    <p:sldId id="757" r:id="rId54"/>
    <p:sldId id="572" r:id="rId55"/>
    <p:sldId id="573" r:id="rId56"/>
    <p:sldId id="792" r:id="rId57"/>
    <p:sldId id="793" r:id="rId58"/>
    <p:sldId id="794" r:id="rId59"/>
    <p:sldId id="575" r:id="rId60"/>
    <p:sldId id="616" r:id="rId61"/>
    <p:sldId id="614" r:id="rId62"/>
    <p:sldId id="615" r:id="rId63"/>
  </p:sldIdLst>
  <p:sldSz cx="9144000" cy="6858000" type="overhead"/>
  <p:notesSz cx="6248400" cy="9601200"/>
  <p:custDataLst>
    <p:tags r:id="rId66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7C80"/>
    <a:srgbClr val="0000CC"/>
    <a:srgbClr val="FFFFCC"/>
    <a:srgbClr val="FFCCFF"/>
    <a:srgbClr val="FE9B03"/>
    <a:srgbClr val="FFCCCC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9964" autoAdjust="0"/>
  </p:normalViewPr>
  <p:slideViewPr>
    <p:cSldViewPr showGuides="1">
      <p:cViewPr varScale="1">
        <p:scale>
          <a:sx n="114" d="100"/>
          <a:sy n="114" d="100"/>
        </p:scale>
        <p:origin x="1872" y="86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024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433D-871F-560667D908D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433D-871F-560667D908D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6-433D-871F-560667D90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10712"/>
        <c:axId val="350911096"/>
        <c:axId val="350911480"/>
      </c:bar3DChart>
      <c:catAx>
        <c:axId val="35091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911096"/>
        <c:crosses val="autoZero"/>
        <c:auto val="1"/>
        <c:lblAlgn val="ctr"/>
        <c:lblOffset val="100"/>
        <c:noMultiLvlLbl val="0"/>
      </c:catAx>
      <c:valAx>
        <c:axId val="35091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10712"/>
        <c:crosses val="autoZero"/>
        <c:crossBetween val="between"/>
      </c:valAx>
      <c:serAx>
        <c:axId val="35091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9110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4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3438" y="4575175"/>
            <a:ext cx="45815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62" tIns="42374" rIns="86262" bIns="42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Corps du texte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836613"/>
            <a:ext cx="4479925" cy="335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2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6607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7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380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5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150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495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015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60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41147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91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32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33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69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72996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865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9283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055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829897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1527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0336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871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81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2553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4735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37574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2742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373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7429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7398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67370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39004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982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86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77578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2061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85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87948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5993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0331841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8366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963934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04889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55534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6536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86406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4650" y="1406525"/>
            <a:ext cx="2960688" cy="221932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76763"/>
            <a:ext cx="4581525" cy="426878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defTabSz="1135063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026168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887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978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076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2078579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108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2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412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208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6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635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669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55834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5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3002952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16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062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3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93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23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226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6261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44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4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Corps du texte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901" r:id="rId15"/>
    <p:sldLayoutId id="2147483902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Corps du texte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0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iming>
    <p:tnLst>
      <p:par>
        <p:cTn id="1" dur="indefinite" restart="never" nodeType="tmRoot"/>
      </p:par>
    </p:tnLst>
  </p:timing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vpt.org/documents/tepoxalin.pd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mea.europa.eu/vetdocs/vets/Epar/zubrin/zubrin.htm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1324799"/>
            <a:ext cx="8512175" cy="23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39" tIns="82791" rIns="95239" bIns="82791" anchor="ctr" anchorCtr="1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dirty="0">
                <a:latin typeface="+mj-lt"/>
              </a:rPr>
              <a:t>Pharmacologie </a:t>
            </a:r>
            <a:r>
              <a:rPr lang="fr-FR" altLang="fr-FR" sz="2400" dirty="0" smtClean="0">
                <a:latin typeface="+mj-lt"/>
              </a:rPr>
              <a:t>clinique </a:t>
            </a:r>
            <a:r>
              <a:rPr lang="fr-FR" altLang="fr-FR" sz="2400" dirty="0">
                <a:latin typeface="+mj-lt"/>
              </a:rPr>
              <a:t>des </a:t>
            </a:r>
            <a:endParaRPr lang="fr-FR" altLang="fr-FR" sz="2400" dirty="0" smtClean="0">
              <a:latin typeface="+mj-lt"/>
            </a:endParaRP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 smtClean="0">
                <a:latin typeface="+mj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 smtClean="0">
                <a:latin typeface="+mj-lt"/>
              </a:rPr>
              <a:t>(AINS / NSAID)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000" b="1" u="sng" dirty="0" smtClean="0">
                <a:latin typeface="+mj-lt"/>
              </a:rPr>
              <a:t>propriétés </a:t>
            </a:r>
            <a:r>
              <a:rPr lang="fr-FR" altLang="fr-FR" sz="2000" b="1" u="sng" dirty="0">
                <a:latin typeface="+mj-lt"/>
              </a:rPr>
              <a:t>pharmacodynamiques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2847635" y="5083173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dirty="0"/>
              <a:t>Aude FERRAN 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95485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499130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84383" y="3046063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 flipH="1">
            <a:off x="3779912" y="3360505"/>
            <a:ext cx="985" cy="572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3059" y="400386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193337" y="5394757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 smtClean="0">
                <a:solidFill>
                  <a:prstClr val="black"/>
                </a:solidFill>
              </a:rPr>
              <a:t>AINS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</a:t>
            </a:r>
            <a:r>
              <a:rPr lang="fr-FR" altLang="fr-FR" sz="1800" dirty="0" smtClean="0">
                <a:solidFill>
                  <a:srgbClr val="000000"/>
                </a:solidFill>
              </a:rPr>
              <a:t>cellulaire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010505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367211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 smtClean="0">
                <a:solidFill>
                  <a:prstClr val="black"/>
                </a:solidFill>
              </a:rPr>
              <a:t>AINS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</a:t>
            </a:r>
            <a:r>
              <a:rPr lang="fr-FR" altLang="fr-FR" sz="1800" dirty="0" smtClean="0">
                <a:solidFill>
                  <a:srgbClr val="000000"/>
                </a:solidFill>
              </a:rPr>
              <a:t>cellulaire</a:t>
            </a:r>
            <a:endParaRPr lang="fr-FR" altLang="fr-FR" sz="1800" dirty="0">
              <a:solidFill>
                <a:srgbClr val="000000"/>
              </a:solidFill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2771800" y="4989682"/>
            <a:ext cx="1291979" cy="53778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 flipV="1">
            <a:off x="722885" y="50789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6" name="Connecteur droit 75"/>
          <p:cNvCxnSpPr/>
          <p:nvPr/>
        </p:nvCxnSpPr>
        <p:spPr bwMode="auto">
          <a:xfrm flipV="1">
            <a:off x="3923076" y="5068498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7" name="Connecteur droit 76"/>
          <p:cNvCxnSpPr/>
          <p:nvPr/>
        </p:nvCxnSpPr>
        <p:spPr bwMode="auto">
          <a:xfrm flipV="1">
            <a:off x="5712053" y="58452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22024" y="5038959"/>
            <a:ext cx="845419" cy="32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31825" y="485775"/>
            <a:ext cx="7642225" cy="6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08" tIns="46081" rIns="93808" bIns="46081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</a:rPr>
              <a:t>Principales propriétés des </a:t>
            </a:r>
            <a:r>
              <a:rPr lang="fr-FR" altLang="fr-FR" sz="3600" b="1" dirty="0">
                <a:solidFill>
                  <a:srgbClr val="C00000"/>
                </a:solidFill>
              </a:rPr>
              <a:t>AINS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22649" y="2762473"/>
            <a:ext cx="4898702" cy="22507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830" tIns="26332" rIns="65830" bIns="26332">
            <a:spAutoFit/>
          </a:bodyPr>
          <a:lstStyle>
            <a:lvl1pPr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5000"/>
              </a:lnSpc>
            </a:pPr>
            <a:endParaRPr lang="fr-FR" altLang="fr-FR" b="1" dirty="0" smtClean="0">
              <a:solidFill>
                <a:srgbClr val="C0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 smtClean="0">
                <a:solidFill>
                  <a:srgbClr val="C00000"/>
                </a:solidFill>
              </a:rPr>
              <a:t>    </a:t>
            </a:r>
            <a:r>
              <a:rPr lang="fr-FR" altLang="fr-FR" b="1" dirty="0" smtClean="0">
                <a:solidFill>
                  <a:srgbClr val="FF0000"/>
                </a:solidFill>
              </a:rPr>
              <a:t>Anti-inflammatoire</a:t>
            </a:r>
            <a:endParaRPr lang="fr-FR" altLang="fr-FR" b="1" dirty="0">
              <a:solidFill>
                <a:srgbClr val="FF0000"/>
              </a:solidFill>
            </a:endParaRPr>
          </a:p>
          <a:p>
            <a:pPr marL="108000" indent="-457200">
              <a:lnSpc>
                <a:spcPct val="85000"/>
              </a:lnSpc>
            </a:pPr>
            <a:endParaRPr lang="fr-FR" altLang="fr-FR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 smtClean="0">
                <a:solidFill>
                  <a:srgbClr val="FF0000"/>
                </a:solidFill>
              </a:rPr>
              <a:t>    Antipyrétique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endParaRPr lang="fr-FR" altLang="fr-FR" dirty="0">
              <a:solidFill>
                <a:srgbClr val="FF0000"/>
              </a:solidFill>
            </a:endParaRPr>
          </a:p>
          <a:p>
            <a:pPr marL="108000" indent="-457200">
              <a:lnSpc>
                <a:spcPct val="85000"/>
              </a:lnSpc>
            </a:pPr>
            <a:endParaRPr lang="fr-FR" altLang="fr-FR" b="1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</a:rPr>
              <a:t>   Analgésique</a:t>
            </a:r>
            <a:endParaRPr lang="fr-FR" altLang="fr-FR" dirty="0" smtClean="0">
              <a:solidFill>
                <a:srgbClr val="FF0000"/>
              </a:solidFill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1475656" y="278092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1706349" y="226141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2138541" y="1865375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7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mtClean="0"/>
              <a:t>Propriétés anti-inflammatoires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2564904"/>
            <a:ext cx="7562121" cy="2304256"/>
          </a:xfrm>
          <a:solidFill>
            <a:schemeClr val="bg1"/>
          </a:solidFill>
          <a:ln w="127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4013" indent="-354013" defTabSz="947738">
              <a:defRPr/>
            </a:pPr>
            <a:r>
              <a:rPr lang="fr-FR" b="0" dirty="0" smtClean="0">
                <a:latin typeface="+mj-lt"/>
              </a:rPr>
              <a:t>Pendant la phase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aiguë </a:t>
            </a:r>
            <a:r>
              <a:rPr lang="fr-FR" b="0" dirty="0" smtClean="0">
                <a:latin typeface="+mj-lt"/>
              </a:rPr>
              <a:t>de l’inflammation: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	+++</a:t>
            </a:r>
          </a:p>
          <a:p>
            <a:pPr marL="0" indent="0" defTabSz="947738">
              <a:buNone/>
              <a:defRPr/>
            </a:pPr>
            <a:endParaRPr lang="fr-FR" dirty="0">
              <a:solidFill>
                <a:srgbClr val="C00000"/>
              </a:solidFill>
            </a:endParaRPr>
          </a:p>
          <a:p>
            <a:pPr marL="354013" indent="-354013" defTabSz="947738">
              <a:defRPr/>
            </a:pPr>
            <a:r>
              <a:rPr lang="fr-FR" b="0" dirty="0" smtClean="0"/>
              <a:t>Pendant </a:t>
            </a:r>
            <a:r>
              <a:rPr lang="fr-FR" b="0" dirty="0"/>
              <a:t>la phase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chronique</a:t>
            </a:r>
            <a:r>
              <a:rPr lang="fr-FR" dirty="0" smtClean="0">
                <a:latin typeface="+mj-lt"/>
              </a:rPr>
              <a:t>: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	±</a:t>
            </a:r>
          </a:p>
          <a:p>
            <a:pPr marL="354013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 smtClean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2348880"/>
            <a:ext cx="8496944" cy="16561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4452" y="19971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endParaRPr lang="fr-FR" sz="18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mtClean="0"/>
              <a:t>Propriétés anti-inflammatoires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9934" y="247692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PGE2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30979" y="2275017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</a:t>
            </a:r>
            <a:r>
              <a:rPr lang="fr-FR" sz="1800" dirty="0" smtClean="0">
                <a:solidFill>
                  <a:srgbClr val="000000"/>
                </a:solidFill>
              </a:rPr>
              <a:t>ugmentation </a:t>
            </a:r>
            <a:r>
              <a:rPr lang="fr-FR" sz="1800" dirty="0">
                <a:solidFill>
                  <a:srgbClr val="000000"/>
                </a:solidFill>
              </a:rPr>
              <a:t>de la perméabilité vasculaire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</a:t>
            </a:r>
            <a:r>
              <a:rPr lang="fr-FR" sz="1800" dirty="0" smtClean="0">
                <a:solidFill>
                  <a:srgbClr val="000000"/>
                </a:solidFill>
              </a:rPr>
              <a:t>ugmentation </a:t>
            </a:r>
            <a:r>
              <a:rPr lang="fr-FR" sz="1800" dirty="0">
                <a:solidFill>
                  <a:srgbClr val="000000"/>
                </a:solidFill>
              </a:rPr>
              <a:t>du débit sanguin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P</a:t>
            </a:r>
            <a:r>
              <a:rPr lang="fr-FR" sz="1800" dirty="0" smtClean="0">
                <a:solidFill>
                  <a:srgbClr val="000000"/>
                </a:solidFill>
              </a:rPr>
              <a:t>roduction </a:t>
            </a:r>
            <a:r>
              <a:rPr lang="fr-FR" sz="1800" dirty="0">
                <a:solidFill>
                  <a:srgbClr val="000000"/>
                </a:solidFill>
              </a:rPr>
              <a:t>de </a:t>
            </a:r>
            <a:r>
              <a:rPr lang="fr-FR" sz="1800" dirty="0" smtClean="0">
                <a:solidFill>
                  <a:srgbClr val="000000"/>
                </a:solidFill>
              </a:rPr>
              <a:t>cytokines pro-inflammatoires</a:t>
            </a:r>
            <a:endParaRPr lang="fr-FR" sz="1800" dirty="0">
              <a:solidFill>
                <a:srgbClr val="000000"/>
              </a:solidFill>
            </a:endParaRP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 bwMode="auto">
          <a:xfrm flipV="1">
            <a:off x="2430979" y="2476927"/>
            <a:ext cx="324176" cy="2616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" name="Connecteur droit avec flèche 6"/>
          <p:cNvCxnSpPr>
            <a:stCxn id="4" idx="3"/>
          </p:cNvCxnSpPr>
          <p:nvPr/>
        </p:nvCxnSpPr>
        <p:spPr bwMode="auto">
          <a:xfrm flipV="1">
            <a:off x="2430979" y="2736682"/>
            <a:ext cx="396184" cy="18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stCxn id="4" idx="3"/>
          </p:cNvCxnSpPr>
          <p:nvPr/>
        </p:nvCxnSpPr>
        <p:spPr bwMode="auto">
          <a:xfrm>
            <a:off x="2430979" y="2738537"/>
            <a:ext cx="324176" cy="31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314995" y="2442974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" name="Flèche droite 1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10456" y="3490555"/>
            <a:ext cx="481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/>
              <a:t>Diminution de l’œdème, rougeur, chaleur</a:t>
            </a:r>
          </a:p>
        </p:txBody>
      </p:sp>
    </p:spTree>
    <p:extLst>
      <p:ext uri="{BB962C8B-B14F-4D97-AF65-F5344CB8AC3E}">
        <p14:creationId xmlns:p14="http://schemas.microsoft.com/office/powerpoint/2010/main" val="190524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535613" cy="11922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mtClean="0"/>
              <a:t>Propriétés analgésiques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9477" y="3926510"/>
            <a:ext cx="8599239" cy="9725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>
            <a:lvl1pPr defTabSz="8810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buNone/>
              <a:defRPr/>
            </a:pPr>
            <a:endParaRPr lang="fr-FR" sz="2400" dirty="0" smtClean="0"/>
          </a:p>
          <a:p>
            <a:pPr algn="ctr">
              <a:lnSpc>
                <a:spcPct val="110000"/>
              </a:lnSpc>
              <a:buNone/>
              <a:defRPr/>
            </a:pPr>
            <a:r>
              <a:rPr lang="fr-FR" b="1" dirty="0" smtClean="0"/>
              <a:t>AINS préviennent </a:t>
            </a:r>
            <a:r>
              <a:rPr lang="fr-FR" b="1" dirty="0" err="1">
                <a:solidFill>
                  <a:srgbClr val="C00000"/>
                </a:solidFill>
              </a:rPr>
              <a:t>allodynie</a:t>
            </a:r>
            <a:r>
              <a:rPr lang="fr-FR" b="1" dirty="0">
                <a:solidFill>
                  <a:srgbClr val="C00000"/>
                </a:solidFill>
              </a:rPr>
              <a:t> et </a:t>
            </a:r>
            <a:r>
              <a:rPr lang="fr-FR" b="1" dirty="0" smtClean="0">
                <a:solidFill>
                  <a:srgbClr val="C00000"/>
                </a:solidFill>
              </a:rPr>
              <a:t>hyperalgésie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5561" y="5559241"/>
            <a:ext cx="8710935" cy="10190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>
                <a:solidFill>
                  <a:srgbClr val="C00000"/>
                </a:solidFill>
              </a:rPr>
              <a:t>Allodynie</a:t>
            </a:r>
            <a:r>
              <a:rPr lang="fr-FR" altLang="fr-FR" sz="2000" b="1" dirty="0">
                <a:solidFill>
                  <a:srgbClr val="C00000"/>
                </a:solidFill>
              </a:rPr>
              <a:t>: </a:t>
            </a:r>
            <a:r>
              <a:rPr lang="fr-FR" altLang="fr-FR" sz="2000" dirty="0"/>
              <a:t>douleur due à </a:t>
            </a:r>
            <a:r>
              <a:rPr lang="fr-FR" altLang="fr-FR" sz="2000" dirty="0" smtClean="0"/>
              <a:t>un stimulus </a:t>
            </a:r>
            <a:r>
              <a:rPr lang="fr-FR" altLang="fr-FR" sz="2000" dirty="0"/>
              <a:t>normalement </a:t>
            </a:r>
            <a:r>
              <a:rPr lang="fr-FR" altLang="fr-FR" sz="2000" dirty="0" smtClean="0"/>
              <a:t>indolore</a:t>
            </a:r>
            <a:endParaRPr lang="fr-FR" altLang="fr-FR" sz="2000" dirty="0"/>
          </a:p>
          <a:p>
            <a:pPr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</a:rPr>
              <a:t>Hyperalgésie: </a:t>
            </a:r>
            <a:r>
              <a:rPr lang="fr-FR" altLang="fr-FR" sz="2000" dirty="0"/>
              <a:t>douleur due à un stimulus douloureux mais amplifiée par un phénomène de sensibilisation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8271" y="521147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Définitions</a:t>
            </a:r>
            <a:endParaRPr lang="fr-FR" sz="18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71600" y="4221088"/>
            <a:ext cx="7560840" cy="773182"/>
          </a:xfrm>
          <a:prstGeom prst="rect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Étoile à 5 branches 10"/>
          <p:cNvSpPr/>
          <p:nvPr/>
        </p:nvSpPr>
        <p:spPr>
          <a:xfrm>
            <a:off x="422893" y="377240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855085" y="1847457"/>
            <a:ext cx="7795685" cy="1734285"/>
            <a:chOff x="1256053" y="4887389"/>
            <a:chExt cx="7795685" cy="1734285"/>
          </a:xfrm>
        </p:grpSpPr>
        <p:sp>
          <p:nvSpPr>
            <p:cNvPr id="12" name="ZoneTexte 11"/>
            <p:cNvSpPr txBox="1"/>
            <p:nvPr/>
          </p:nvSpPr>
          <p:spPr>
            <a:xfrm>
              <a:off x="1256053" y="5013586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 smtClean="0"/>
                <a:t>PGE2 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16696" y="5012003"/>
              <a:ext cx="6835042" cy="1609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>
                <a:lnSpc>
                  <a:spcPct val="85000"/>
                </a:lnSpc>
                <a:buNone/>
              </a:pPr>
              <a:r>
                <a:rPr lang="fr-FR" altLang="fr-FR" sz="2000" dirty="0" smtClean="0"/>
                <a:t>Favorise </a:t>
              </a:r>
              <a:r>
                <a:rPr lang="fr-FR" altLang="fr-FR" sz="2000" b="1" u="sng" dirty="0" smtClean="0"/>
                <a:t>la transmission </a:t>
              </a:r>
              <a:r>
                <a:rPr lang="fr-FR" altLang="fr-FR" sz="2000" b="1" u="sng" dirty="0"/>
                <a:t>et </a:t>
              </a:r>
              <a:r>
                <a:rPr lang="fr-FR" altLang="fr-FR" sz="2000" b="1" u="sng" dirty="0" smtClean="0">
                  <a:solidFill>
                    <a:srgbClr val="FF0000"/>
                  </a:solidFill>
                </a:rPr>
                <a:t>amplification </a:t>
              </a:r>
              <a:r>
                <a:rPr lang="fr-FR" altLang="fr-FR" sz="2000" dirty="0"/>
                <a:t>du signal </a:t>
              </a:r>
              <a:r>
                <a:rPr lang="fr-FR" altLang="fr-FR" sz="2000" dirty="0" smtClean="0"/>
                <a:t>douloureux </a:t>
              </a:r>
            </a:p>
            <a:p>
              <a:pPr marL="1085850" lvl="1" indent="-342900">
                <a:lnSpc>
                  <a:spcPct val="85000"/>
                </a:lnSpc>
              </a:pPr>
              <a:r>
                <a:rPr lang="fr-FR" altLang="fr-FR" sz="2000" b="1" u="sng" dirty="0" smtClean="0"/>
                <a:t>au site inflammatoire </a:t>
              </a:r>
              <a:r>
                <a:rPr lang="fr-FR" altLang="fr-FR" sz="2000" dirty="0" smtClean="0"/>
                <a:t>et </a:t>
              </a:r>
            </a:p>
            <a:p>
              <a:pPr marL="1085850" lvl="1" indent="-342900">
                <a:lnSpc>
                  <a:spcPct val="85000"/>
                </a:lnSpc>
              </a:pPr>
              <a:r>
                <a:rPr lang="fr-FR" altLang="fr-FR" sz="2000" b="1" u="sng" dirty="0" smtClean="0"/>
                <a:t>dans SNC</a:t>
              </a:r>
              <a:endParaRPr lang="fr-FR" altLang="fr-FR" sz="2000" b="1" u="sng" dirty="0"/>
            </a:p>
            <a:p>
              <a:pPr marL="457200" indent="-457200">
                <a:lnSpc>
                  <a:spcPct val="85000"/>
                </a:lnSpc>
              </a:pPr>
              <a:endParaRPr lang="fr-FR" altLang="fr-FR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 bwMode="auto">
            <a:xfrm>
              <a:off x="2497098" y="5336875"/>
              <a:ext cx="41871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  <p:cxnSp>
          <p:nvCxnSpPr>
            <p:cNvPr id="15" name="Connecteur droit 14"/>
            <p:cNvCxnSpPr/>
            <p:nvPr/>
          </p:nvCxnSpPr>
          <p:spPr bwMode="auto">
            <a:xfrm flipV="1">
              <a:off x="1423515" y="4887389"/>
              <a:ext cx="906120" cy="72327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16" name="Flèche droite 15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10456" y="3490555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/>
              <a:t>Diminution de la douleur</a:t>
            </a:r>
          </a:p>
        </p:txBody>
      </p:sp>
    </p:spTree>
    <p:extLst>
      <p:ext uri="{BB962C8B-B14F-4D97-AF65-F5344CB8AC3E}">
        <p14:creationId xmlns:p14="http://schemas.microsoft.com/office/powerpoint/2010/main" val="1273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9" grpId="0"/>
      <p:bldP spid="2" grpId="0" animBg="1"/>
      <p:bldP spid="11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47675"/>
            <a:ext cx="8475663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z="4600" smtClean="0"/>
              <a:t>Propriétés anti-pyrétiques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913214" y="2276872"/>
            <a:ext cx="7876774" cy="830997"/>
            <a:chOff x="1284747" y="3387312"/>
            <a:chExt cx="7277884" cy="830997"/>
          </a:xfrm>
        </p:grpSpPr>
        <p:sp>
          <p:nvSpPr>
            <p:cNvPr id="6" name="ZoneTexte 5"/>
            <p:cNvSpPr txBox="1"/>
            <p:nvPr/>
          </p:nvSpPr>
          <p:spPr>
            <a:xfrm>
              <a:off x="1284747" y="3410200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fr-FR" dirty="0" smtClean="0"/>
                <a:t>PGE2 </a:t>
              </a:r>
              <a:endParaRPr lang="fr-FR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80578" y="3387312"/>
              <a:ext cx="63820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>
                <a:buNone/>
                <a:defRPr/>
              </a:pPr>
              <a:r>
                <a:rPr lang="fr-FR" sz="2400" dirty="0" smtClean="0">
                  <a:solidFill>
                    <a:srgbClr val="000000"/>
                  </a:solidFill>
                </a:rPr>
                <a:t>Augmentation de </a:t>
              </a:r>
              <a:r>
                <a:rPr lang="fr-FR" sz="2400" dirty="0">
                  <a:solidFill>
                    <a:srgbClr val="000000"/>
                  </a:solidFill>
                </a:rPr>
                <a:t>la température de consigne au niveau de l’hypothalamus</a:t>
              </a:r>
              <a:endParaRPr lang="fr-FR" altLang="fr-FR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>
              <a:off x="2497098" y="3671810"/>
              <a:ext cx="418718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  <p:cxnSp>
          <p:nvCxnSpPr>
            <p:cNvPr id="9" name="Connecteur droit 8"/>
            <p:cNvCxnSpPr/>
            <p:nvPr/>
          </p:nvCxnSpPr>
          <p:spPr bwMode="auto">
            <a:xfrm flipV="1">
              <a:off x="1452209" y="3403695"/>
              <a:ext cx="906120" cy="72327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cxnSp>
      </p:grpSp>
      <p:sp>
        <p:nvSpPr>
          <p:cNvPr id="10" name="Flèche droite 9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10456" y="349055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/>
              <a:t>Antipyrétique </a:t>
            </a:r>
          </a:p>
        </p:txBody>
      </p:sp>
    </p:spTree>
    <p:extLst>
      <p:ext uri="{BB962C8B-B14F-4D97-AF65-F5344CB8AC3E}">
        <p14:creationId xmlns:p14="http://schemas.microsoft.com/office/powerpoint/2010/main" val="38276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98" y="201570"/>
            <a:ext cx="8630190" cy="71651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La plupart des effets des AINS sont une conséquence de la diminution de PGE2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" y="1732891"/>
            <a:ext cx="4988043" cy="3496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41636"/>
            <a:ext cx="3816424" cy="34052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00" y="5306040"/>
            <a:ext cx="5726422" cy="1025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9512" y="1566153"/>
            <a:ext cx="8784976" cy="481517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26522" y="115668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b="1" dirty="0" smtClean="0">
                <a:solidFill>
                  <a:srgbClr val="00CC99">
                    <a:lumMod val="75000"/>
                  </a:srgbClr>
                </a:solidFill>
              </a:rPr>
              <a:t>Exemple </a:t>
            </a:r>
            <a:endParaRPr lang="fr-FR" sz="2000" b="1" dirty="0">
              <a:solidFill>
                <a:srgbClr val="00CC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Classification </a:t>
            </a:r>
            <a:r>
              <a:rPr lang="fr-FR" altLang="fr-FR" dirty="0"/>
              <a:t>des AINS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006112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2416" y="1157428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rgbClr val="C00000"/>
                </a:solidFill>
              </a:rPr>
              <a:t>Anti-inflammatoires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771800" y="1865314"/>
            <a:ext cx="1800200" cy="1563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865314"/>
            <a:ext cx="2304256" cy="6865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547664" y="3429000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 smtClean="0"/>
              <a:t>AINS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76056" y="2551837"/>
            <a:ext cx="360040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AIS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Corticoïdes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Glucocorticoïdes</a:t>
            </a:r>
            <a:endParaRPr lang="fr-FR" sz="2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endCxn id="12" idx="0"/>
          </p:cNvCxnSpPr>
          <p:nvPr/>
        </p:nvCxnSpPr>
        <p:spPr bwMode="auto">
          <a:xfrm flipH="1">
            <a:off x="1547664" y="4136886"/>
            <a:ext cx="1033452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23528" y="5210949"/>
            <a:ext cx="2448272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 smtClean="0"/>
              <a:t>« Classiques » = non sélectifs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157180" y="5210949"/>
            <a:ext cx="2829640" cy="7386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 err="1" smtClean="0"/>
              <a:t>Coxibs</a:t>
            </a:r>
            <a:endParaRPr lang="fr-FR" sz="2400" dirty="0" smtClean="0"/>
          </a:p>
          <a:p>
            <a:pPr algn="ctr">
              <a:buNone/>
            </a:pPr>
            <a:r>
              <a:rPr lang="fr-FR" sz="1800" dirty="0" smtClean="0"/>
              <a:t>(COX-2 sélectifs)</a:t>
            </a:r>
            <a:endParaRPr lang="fr-FR" sz="1800" dirty="0"/>
          </a:p>
        </p:txBody>
      </p:sp>
      <p:cxnSp>
        <p:nvCxnSpPr>
          <p:cNvPr id="14" name="Connecteur droit avec flèche 13"/>
          <p:cNvCxnSpPr>
            <a:stCxn id="9" idx="2"/>
            <a:endCxn id="13" idx="0"/>
          </p:cNvCxnSpPr>
          <p:nvPr/>
        </p:nvCxnSpPr>
        <p:spPr bwMode="auto">
          <a:xfrm>
            <a:off x="2771800" y="4136886"/>
            <a:ext cx="1800200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51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365875" cy="1143000"/>
          </a:xfrm>
        </p:spPr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7874198" cy="3744416"/>
          </a:xfrm>
        </p:spPr>
        <p:txBody>
          <a:bodyPr/>
          <a:lstStyle/>
          <a:p>
            <a:pPr lvl="1"/>
            <a:endParaRPr lang="fr-FR" sz="1100" dirty="0" smtClean="0"/>
          </a:p>
          <a:p>
            <a:r>
              <a:rPr lang="fr-FR" b="0" dirty="0" smtClean="0"/>
              <a:t>Savoir mettre en place un traitement avec des AINS</a:t>
            </a:r>
          </a:p>
          <a:p>
            <a:pPr marL="0" indent="0">
              <a:buNone/>
            </a:pPr>
            <a:r>
              <a:rPr lang="fr-FR" b="0" dirty="0" smtClean="0"/>
              <a:t> </a:t>
            </a:r>
          </a:p>
          <a:p>
            <a:pPr lvl="1"/>
            <a:r>
              <a:rPr lang="fr-FR" sz="1600" b="0" dirty="0" smtClean="0"/>
              <a:t>Connaître </a:t>
            </a:r>
            <a:r>
              <a:rPr lang="fr-FR" sz="1600" b="0" dirty="0"/>
              <a:t>les </a:t>
            </a:r>
            <a:r>
              <a:rPr lang="fr-FR" sz="1600" b="0" dirty="0" smtClean="0"/>
              <a:t>indications et les contre-indications</a:t>
            </a:r>
          </a:p>
          <a:p>
            <a:pPr lvl="1"/>
            <a:r>
              <a:rPr lang="fr-FR" sz="1600" b="0" dirty="0" smtClean="0"/>
              <a:t>Choisir la voie d’administration</a:t>
            </a:r>
          </a:p>
          <a:p>
            <a:pPr lvl="1"/>
            <a:r>
              <a:rPr lang="fr-FR" sz="1600" b="0" dirty="0" smtClean="0"/>
              <a:t>Anticiper les effets indésirables</a:t>
            </a:r>
          </a:p>
          <a:p>
            <a:pPr lvl="1"/>
            <a:r>
              <a:rPr lang="fr-FR" sz="1600" b="0" dirty="0" smtClean="0"/>
              <a:t>Éviter les interactions médicamenteuses</a:t>
            </a:r>
          </a:p>
          <a:p>
            <a:pPr lvl="1"/>
            <a:r>
              <a:rPr lang="fr-FR" sz="1600" b="0" dirty="0" smtClean="0"/>
              <a:t>Respecter la réglementation (dopage, consommation lait, viande)</a:t>
            </a:r>
          </a:p>
          <a:p>
            <a:pPr lvl="1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461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994407" y="2181001"/>
            <a:ext cx="298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carboxyliques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-83050" y="3164152"/>
            <a:ext cx="153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dirty="0" smtClean="0"/>
              <a:t>Aspirine</a:t>
            </a:r>
          </a:p>
          <a:p>
            <a:pPr algn="ctr">
              <a:buFontTx/>
              <a:buNone/>
            </a:pPr>
            <a:r>
              <a:rPr lang="fr-FR" altLang="fr-FR" sz="1200" dirty="0" smtClean="0"/>
              <a:t>Acide salicylique</a:t>
            </a:r>
            <a:endParaRPr lang="fr-FR" altLang="fr-FR" sz="1200" dirty="0"/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1978818" y="4422429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</a:t>
            </a:r>
            <a:r>
              <a:rPr lang="fr-FR" altLang="fr-FR" sz="2000" b="1" dirty="0" err="1"/>
              <a:t>énoliques</a:t>
            </a:r>
            <a:endParaRPr lang="fr-FR" altLang="fr-FR" sz="2000" b="1" dirty="0"/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6743282" y="2560509"/>
            <a:ext cx="2665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1" u="sng" dirty="0" err="1" smtClean="0">
                <a:solidFill>
                  <a:srgbClr val="C00000"/>
                </a:solidFill>
              </a:rPr>
              <a:t>Coxibs</a:t>
            </a:r>
            <a:endParaRPr lang="fr-FR" altLang="fr-FR" b="1" u="sng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endParaRPr lang="fr-FR" altLang="fr-FR" sz="1600" b="1" u="sng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 smtClean="0">
                <a:solidFill>
                  <a:srgbClr val="FF0000"/>
                </a:solidFill>
              </a:rPr>
              <a:t>Enflicoxib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 smtClean="0">
                <a:solidFill>
                  <a:srgbClr val="FF0000"/>
                </a:solidFill>
              </a:rPr>
              <a:t>Cimicoxib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 smtClean="0">
                <a:solidFill>
                  <a:srgbClr val="FF0000"/>
                </a:solidFill>
              </a:rPr>
              <a:t>Mavacoxib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 smtClean="0">
                <a:solidFill>
                  <a:srgbClr val="FF0000"/>
                </a:solidFill>
              </a:rPr>
              <a:t>Firocoxib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 smtClean="0">
                <a:solidFill>
                  <a:srgbClr val="FF0000"/>
                </a:solidFill>
              </a:rPr>
              <a:t>Robénacoxib</a:t>
            </a:r>
            <a:endParaRPr lang="fr-FR" altLang="fr-FR" sz="1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fr-FR" altLang="fr-FR" sz="2000" b="1" dirty="0">
              <a:solidFill>
                <a:srgbClr val="C00000"/>
              </a:solidFill>
            </a:endParaRPr>
          </a:p>
        </p:txBody>
      </p: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3642518" y="4971433"/>
            <a:ext cx="151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Oxicams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 err="1">
                <a:solidFill>
                  <a:srgbClr val="FF0000"/>
                </a:solidFill>
              </a:rPr>
              <a:t>Méloxicam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422514" y="5005651"/>
            <a:ext cx="2017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Pyrazolés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 smtClean="0">
                <a:solidFill>
                  <a:srgbClr val="FF0000"/>
                </a:solidFill>
              </a:rPr>
              <a:t>Phénylbutazone</a:t>
            </a:r>
          </a:p>
          <a:p>
            <a:pPr algn="ctr">
              <a:buFontTx/>
              <a:buNone/>
            </a:pPr>
            <a:r>
              <a:rPr lang="fr-FR" altLang="fr-FR" sz="1200" dirty="0" err="1" smtClean="0">
                <a:solidFill>
                  <a:srgbClr val="FF0000"/>
                </a:solidFill>
              </a:rPr>
              <a:t>Dipyrone</a:t>
            </a:r>
            <a:r>
              <a:rPr lang="fr-FR" altLang="fr-FR" sz="1200" dirty="0" smtClean="0">
                <a:solidFill>
                  <a:srgbClr val="FF0000"/>
                </a:solidFill>
              </a:rPr>
              <a:t> (=</a:t>
            </a:r>
            <a:r>
              <a:rPr lang="fr-FR" altLang="fr-FR" sz="1200" dirty="0" err="1" smtClean="0">
                <a:solidFill>
                  <a:srgbClr val="FF0000"/>
                </a:solidFill>
              </a:rPr>
              <a:t>Métamizole</a:t>
            </a:r>
            <a:r>
              <a:rPr lang="fr-FR" altLang="fr-FR" sz="1200" dirty="0" smtClean="0">
                <a:solidFill>
                  <a:srgbClr val="FF0000"/>
                </a:solidFill>
              </a:rPr>
              <a:t>)</a:t>
            </a:r>
            <a:endParaRPr lang="fr-FR" altLang="fr-FR" sz="12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02556" y="2962051"/>
            <a:ext cx="21971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 smtClean="0"/>
              <a:t>A. </a:t>
            </a:r>
            <a:r>
              <a:rPr lang="fr-FR" sz="1600" b="1" dirty="0" err="1" smtClean="0"/>
              <a:t>propioniques</a:t>
            </a:r>
            <a:endParaRPr lang="fr-FR" sz="1600" b="1" dirty="0"/>
          </a:p>
          <a:p>
            <a:pPr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Carprofène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 smtClean="0">
                <a:solidFill>
                  <a:srgbClr val="FF0000"/>
                </a:solidFill>
              </a:rPr>
              <a:t>Kétoprofène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FF0000"/>
                </a:solidFill>
              </a:rPr>
              <a:t>Ibuprofène</a:t>
            </a:r>
          </a:p>
          <a:p>
            <a:pPr>
              <a:buFontTx/>
              <a:buNone/>
              <a:defRPr/>
            </a:pPr>
            <a:r>
              <a:rPr lang="fr-FR" sz="1400" dirty="0" err="1" smtClean="0">
                <a:solidFill>
                  <a:srgbClr val="FF0000"/>
                </a:solidFill>
              </a:rPr>
              <a:t>Védaprofène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75806" y="2971576"/>
            <a:ext cx="22447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 smtClean="0"/>
              <a:t>a. </a:t>
            </a:r>
            <a:r>
              <a:rPr lang="fr-FR" sz="1600" b="1" dirty="0" err="1" smtClean="0"/>
              <a:t>fénamiques</a:t>
            </a:r>
            <a:endParaRPr lang="fr-FR" sz="1600" b="1" dirty="0"/>
          </a:p>
          <a:p>
            <a:pPr>
              <a:buFontTx/>
              <a:buNone/>
              <a:defRPr/>
            </a:pPr>
            <a:r>
              <a:rPr lang="fr-FR" sz="1200" dirty="0" smtClean="0">
                <a:solidFill>
                  <a:srgbClr val="FF0000"/>
                </a:solidFill>
              </a:rPr>
              <a:t>Acide </a:t>
            </a:r>
            <a:r>
              <a:rPr lang="fr-FR" sz="1200" dirty="0" err="1">
                <a:solidFill>
                  <a:srgbClr val="FF0000"/>
                </a:solidFill>
              </a:rPr>
              <a:t>tolfénamique</a:t>
            </a:r>
            <a:endParaRPr lang="fr-FR" sz="12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Flunixine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méglumine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63356" y="3000151"/>
            <a:ext cx="1612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 smtClean="0"/>
              <a:t>A. acétiques</a:t>
            </a:r>
            <a:endParaRPr lang="fr-FR" sz="1600" b="1" dirty="0"/>
          </a:p>
          <a:p>
            <a:pPr>
              <a:buFontTx/>
              <a:buNone/>
              <a:defRPr/>
            </a:pPr>
            <a:r>
              <a:rPr lang="fr-FR" sz="1200" dirty="0"/>
              <a:t>Pas en véto en France</a:t>
            </a:r>
          </a:p>
        </p:txBody>
      </p:sp>
      <p:cxnSp>
        <p:nvCxnSpPr>
          <p:cNvPr id="22542" name="Connecteur droit avec flèche 16"/>
          <p:cNvCxnSpPr>
            <a:cxnSpLocks noChangeShapeType="1"/>
          </p:cNvCxnSpPr>
          <p:nvPr/>
        </p:nvCxnSpPr>
        <p:spPr bwMode="auto">
          <a:xfrm>
            <a:off x="2770981" y="2581051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" name="Connecteur droit avec flèche 2"/>
          <p:cNvCxnSpPr>
            <a:stCxn id="22531" idx="2"/>
            <a:endCxn id="22532" idx="0"/>
          </p:cNvCxnSpPr>
          <p:nvPr/>
        </p:nvCxnSpPr>
        <p:spPr bwMode="auto">
          <a:xfrm flipH="1">
            <a:off x="686344" y="2581051"/>
            <a:ext cx="2802695" cy="583101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312193" y="2581051"/>
            <a:ext cx="1161258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2" name="Connecteur droit avec flèche 21"/>
          <p:cNvCxnSpPr>
            <a:endCxn id="12" idx="0"/>
          </p:cNvCxnSpPr>
          <p:nvPr/>
        </p:nvCxnSpPr>
        <p:spPr bwMode="auto">
          <a:xfrm>
            <a:off x="3473450" y="2581051"/>
            <a:ext cx="924719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3473450" y="2581051"/>
            <a:ext cx="2178074" cy="4191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1" name="Connecteur droit avec flèche 30"/>
          <p:cNvCxnSpPr>
            <a:stCxn id="22533" idx="2"/>
          </p:cNvCxnSpPr>
          <p:nvPr/>
        </p:nvCxnSpPr>
        <p:spPr bwMode="auto">
          <a:xfrm flipH="1">
            <a:off x="2398316" y="4822479"/>
            <a:ext cx="912415" cy="2286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3" name="Connecteur droit avec flèche 32"/>
          <p:cNvCxnSpPr>
            <a:stCxn id="22533" idx="2"/>
            <a:endCxn id="22535" idx="0"/>
          </p:cNvCxnSpPr>
          <p:nvPr/>
        </p:nvCxnSpPr>
        <p:spPr bwMode="auto">
          <a:xfrm>
            <a:off x="3310731" y="4822479"/>
            <a:ext cx="1087437" cy="148954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0" name="Ellipse 19"/>
          <p:cNvSpPr/>
          <p:nvPr/>
        </p:nvSpPr>
        <p:spPr bwMode="auto">
          <a:xfrm>
            <a:off x="7139884" y="2069438"/>
            <a:ext cx="1872208" cy="266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7793" y="116632"/>
            <a:ext cx="7561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dirty="0" smtClean="0"/>
              <a:t>Classification des AINS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0" y="1196752"/>
            <a:ext cx="6660232" cy="489654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12193" y="1422417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b="1" u="sng" dirty="0" smtClean="0">
                <a:solidFill>
                  <a:srgbClr val="C00000"/>
                </a:solidFill>
              </a:rPr>
              <a:t>Classiques</a:t>
            </a:r>
            <a:endParaRPr lang="fr-FR" sz="3200" b="1" u="sng" dirty="0">
              <a:solidFill>
                <a:srgbClr val="C00000"/>
              </a:solidFill>
            </a:endParaRPr>
          </a:p>
        </p:txBody>
      </p:sp>
      <p:sp>
        <p:nvSpPr>
          <p:cNvPr id="24" name="Étoile à 5 branches 23"/>
          <p:cNvSpPr/>
          <p:nvPr/>
        </p:nvSpPr>
        <p:spPr>
          <a:xfrm>
            <a:off x="7139884" y="180439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5537" y="6312341"/>
            <a:ext cx="84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2060"/>
                </a:solidFill>
              </a:rPr>
              <a:t>Il faut </a:t>
            </a:r>
            <a:r>
              <a:rPr lang="fr-FR" sz="2000" b="1" u="sng" dirty="0" smtClean="0">
                <a:solidFill>
                  <a:srgbClr val="002060"/>
                </a:solidFill>
              </a:rPr>
              <a:t>connaître les noms </a:t>
            </a:r>
            <a:r>
              <a:rPr lang="fr-FR" sz="2000" b="1" dirty="0" smtClean="0">
                <a:solidFill>
                  <a:srgbClr val="002060"/>
                </a:solidFill>
              </a:rPr>
              <a:t>des principes actifs mais pas des familles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75994"/>
              </p:ext>
            </p:extLst>
          </p:nvPr>
        </p:nvGraphicFramePr>
        <p:xfrm>
          <a:off x="215515" y="980729"/>
          <a:ext cx="8568953" cy="57587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CN/</a:t>
                      </a:r>
                      <a:r>
                        <a:rPr lang="fr-FR" baseline="0" dirty="0" smtClean="0"/>
                        <a:t> CT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Indication</a:t>
                      </a:r>
                      <a:r>
                        <a:rPr lang="fr-FR" baseline="0" dirty="0" smtClean="0"/>
                        <a:t> AMM (RCP)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dirty="0" smtClean="0"/>
                        <a:t>a. salicylique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Infl</a:t>
                      </a:r>
                      <a:r>
                        <a:rPr lang="fr-FR" sz="1400" baseline="0" dirty="0" smtClean="0"/>
                        <a:t> associée à infection (BV/PC)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carprofène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Ostéo-articulaire/</a:t>
                      </a:r>
                      <a:r>
                        <a:rPr lang="fr-FR" sz="1400" dirty="0" err="1" smtClean="0"/>
                        <a:t>chir</a:t>
                      </a:r>
                      <a:endParaRPr lang="fr-FR" sz="1400" dirty="0" smtClean="0"/>
                    </a:p>
                    <a:p>
                      <a:r>
                        <a:rPr lang="fr-FR" sz="1400" dirty="0" err="1" smtClean="0"/>
                        <a:t>Infl</a:t>
                      </a:r>
                      <a:r>
                        <a:rPr lang="fr-FR" sz="1400" baseline="0" dirty="0" smtClean="0"/>
                        <a:t> associée à infection (BV)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ketoprofène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Ostéo-articulaire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Infl</a:t>
                      </a:r>
                      <a:r>
                        <a:rPr lang="fr-FR" sz="1400" baseline="0" dirty="0" smtClean="0"/>
                        <a:t> associée à infection(BV/PC)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4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vedaprofène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Ostéo-articulaire/ tissus mous</a:t>
                      </a:r>
                    </a:p>
                    <a:p>
                      <a:r>
                        <a:rPr lang="fr-FR" sz="1400" dirty="0" smtClean="0"/>
                        <a:t>Efficacité discutée</a:t>
                      </a:r>
                      <a:endParaRPr lang="fr-FR" sz="1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Flunixine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méglumine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Ostéo-articulaire/colique</a:t>
                      </a:r>
                    </a:p>
                    <a:p>
                      <a:r>
                        <a:rPr lang="fr-FR" sz="1400" dirty="0" err="1" smtClean="0"/>
                        <a:t>Infl</a:t>
                      </a:r>
                      <a:r>
                        <a:rPr lang="fr-FR" sz="1400" baseline="0" dirty="0" smtClean="0"/>
                        <a:t> associée à infection (BV/PC)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dirty="0" smtClean="0"/>
                        <a:t>acide </a:t>
                      </a:r>
                      <a:r>
                        <a:rPr lang="fr-FR" dirty="0" err="1" smtClean="0"/>
                        <a:t>tolfénamique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Ostéo-articulaire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meloxicam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Ostéo-articulaire/</a:t>
                      </a:r>
                      <a:r>
                        <a:rPr lang="fr-FR" sz="1400" dirty="0" err="1" smtClean="0"/>
                        <a:t>chir</a:t>
                      </a:r>
                      <a:r>
                        <a:rPr lang="fr-FR" sz="1400" dirty="0" smtClean="0"/>
                        <a:t>/Colique</a:t>
                      </a:r>
                    </a:p>
                    <a:p>
                      <a:r>
                        <a:rPr lang="fr-FR" sz="1400" dirty="0" err="1" smtClean="0"/>
                        <a:t>Infl</a:t>
                      </a:r>
                      <a:r>
                        <a:rPr lang="fr-FR" sz="1400" baseline="0" dirty="0" smtClean="0"/>
                        <a:t> associée à infection (BV/PC)</a:t>
                      </a:r>
                      <a:endParaRPr lang="fr-F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phénylbutazone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X(CN)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CV : fourbure chronique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9777"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Métamizole</a:t>
                      </a:r>
                      <a:endParaRPr lang="fr-FR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(=</a:t>
                      </a: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dipyrone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(=noramidopyrine)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ANTISPASMODIQUE</a:t>
                      </a:r>
                    </a:p>
                    <a:p>
                      <a:r>
                        <a:rPr lang="fr-FR" sz="1400" dirty="0" smtClean="0">
                          <a:solidFill>
                            <a:srgbClr val="FF0000"/>
                          </a:solidFill>
                        </a:rPr>
                        <a:t>ANTIPYRETIQUE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26161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b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911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41108"/>
              </p:ext>
            </p:extLst>
          </p:nvPr>
        </p:nvGraphicFramePr>
        <p:xfrm>
          <a:off x="395536" y="980728"/>
          <a:ext cx="8568953" cy="25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CN/</a:t>
                      </a:r>
                      <a:r>
                        <a:rPr lang="fr-FR" baseline="0" dirty="0" smtClean="0"/>
                        <a:t> CT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firocoxib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 (CN)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Ostéo-articulaire/</a:t>
                      </a:r>
                      <a:r>
                        <a:rPr lang="fr-FR" dirty="0" err="1" smtClean="0"/>
                        <a:t>chir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robénacoxib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cimicoxib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 (CN)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Ostéo-articulaire/</a:t>
                      </a:r>
                      <a:r>
                        <a:rPr lang="fr-FR" dirty="0" err="1" smtClean="0"/>
                        <a:t>chir</a:t>
                      </a:r>
                      <a:endParaRPr lang="fr-F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Enflicoxib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X(CN)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Arthrose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mavacoxib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X</a:t>
                      </a:r>
                      <a:r>
                        <a:rPr lang="fr-FR" baseline="0" dirty="0" smtClean="0"/>
                        <a:t> (CN)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Arthrose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7481" y="260648"/>
            <a:ext cx="8856983" cy="47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2800" b="1" kern="0" dirty="0" smtClean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 (suite)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536079" y="4311460"/>
            <a:ext cx="7962002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Savoir dire que c’est un AINS quand vous voyez le nom du PA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Savoir si c’est un COX-2 sélectif ou non </a:t>
            </a:r>
          </a:p>
          <a:p>
            <a:pPr>
              <a:buNone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Connaître les PA particuliers : PBZ,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dipyrone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+ particularités PK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236296" y="39759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Objectifs</a:t>
            </a:r>
            <a:endParaRPr lang="fr-FR" sz="1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Sélectivité COX-1/COX-2</a:t>
            </a:r>
          </a:p>
        </p:txBody>
      </p:sp>
    </p:spTree>
    <p:extLst>
      <p:ext uri="{BB962C8B-B14F-4D97-AF65-F5344CB8AC3E}">
        <p14:creationId xmlns:p14="http://schemas.microsoft.com/office/powerpoint/2010/main" val="284252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 smtClean="0"/>
              <a:t>Cyclo-oxygénases : 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712646" cy="532792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fr-FR" altLang="fr-FR" sz="2300" dirty="0" smtClean="0"/>
              <a:t>Deux principales formes de cyclo-oxygenases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 smtClean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 smtClean="0">
                <a:solidFill>
                  <a:srgbClr val="C00000"/>
                </a:solidFill>
              </a:rPr>
              <a:t>COX1: </a:t>
            </a:r>
            <a:r>
              <a:rPr lang="fr-FR" altLang="fr-FR" sz="2000" dirty="0" smtClean="0"/>
              <a:t>expression</a:t>
            </a:r>
            <a:r>
              <a:rPr lang="fr-FR" altLang="fr-FR" sz="2000" dirty="0" smtClean="0">
                <a:solidFill>
                  <a:srgbClr val="C00000"/>
                </a:solidFill>
              </a:rPr>
              <a:t> </a:t>
            </a:r>
            <a:r>
              <a:rPr lang="fr-FR" altLang="fr-FR" sz="2000" u="sng" dirty="0" smtClean="0">
                <a:solidFill>
                  <a:srgbClr val="C00000"/>
                </a:solidFill>
              </a:rPr>
              <a:t>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 smtClean="0">
                <a:solidFill>
                  <a:srgbClr val="00B050"/>
                </a:solidFill>
              </a:rPr>
              <a:t>Rôles physiologiques : 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100" dirty="0" smtClean="0">
                <a:solidFill>
                  <a:srgbClr val="000000"/>
                </a:solidFill>
              </a:rPr>
              <a:t>protection </a:t>
            </a:r>
            <a:endParaRPr lang="fr-FR" altLang="fr-FR" sz="2100" dirty="0">
              <a:solidFill>
                <a:srgbClr val="000000"/>
              </a:solidFill>
            </a:endParaRP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 smtClean="0">
                <a:solidFill>
                  <a:srgbClr val="000000"/>
                </a:solidFill>
              </a:rPr>
              <a:t>Estomac : </a:t>
            </a:r>
            <a:r>
              <a:rPr lang="fr-FR" altLang="fr-FR" sz="1600" b="0" dirty="0" smtClean="0">
                <a:solidFill>
                  <a:srgbClr val="000000"/>
                </a:solidFill>
              </a:rPr>
              <a:t>barrière muqueuse gastrique (protection contre l’acidité)</a:t>
            </a:r>
            <a:endParaRPr lang="fr-FR" altLang="fr-FR" sz="1600" b="0" dirty="0">
              <a:solidFill>
                <a:srgbClr val="000000"/>
              </a:solidFill>
            </a:endParaRP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 smtClean="0">
                <a:solidFill>
                  <a:srgbClr val="000000"/>
                </a:solidFill>
              </a:rPr>
              <a:t>Rein : </a:t>
            </a:r>
            <a:r>
              <a:rPr lang="fr-FR" altLang="fr-FR" sz="1600" b="0" dirty="0" smtClean="0">
                <a:solidFill>
                  <a:srgbClr val="000000"/>
                </a:solidFill>
              </a:rPr>
              <a:t>vasodilatation de l’artériole afférente du glomérule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000" dirty="0" smtClean="0">
                <a:solidFill>
                  <a:srgbClr val="000000"/>
                </a:solidFill>
              </a:rPr>
              <a:t>Hémostase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1900" b="0" dirty="0" smtClean="0">
                <a:solidFill>
                  <a:srgbClr val="000000"/>
                </a:solidFill>
              </a:rPr>
              <a:t>Rôle dans l’inflammation ?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 smtClean="0">
                <a:solidFill>
                  <a:srgbClr val="C00000"/>
                </a:solidFill>
              </a:rPr>
              <a:t>COX2 : </a:t>
            </a:r>
            <a:r>
              <a:rPr lang="fr-FR" altLang="fr-FR" sz="2200" dirty="0" smtClean="0"/>
              <a:t>expression</a:t>
            </a:r>
            <a:r>
              <a:rPr lang="fr-FR" altLang="fr-FR" sz="2200" dirty="0" smtClean="0">
                <a:solidFill>
                  <a:srgbClr val="C00000"/>
                </a:solidFill>
              </a:rPr>
              <a:t> </a:t>
            </a:r>
            <a:r>
              <a:rPr lang="fr-FR" altLang="fr-FR" sz="2200" u="sng" dirty="0" smtClean="0">
                <a:solidFill>
                  <a:srgbClr val="C00000"/>
                </a:solidFill>
              </a:rPr>
              <a:t>majoritairement inductible </a:t>
            </a:r>
            <a:r>
              <a:rPr lang="fr-FR" altLang="fr-FR" sz="1700" b="0" dirty="0" smtClean="0"/>
              <a:t>(par des cytokines entre autres)</a:t>
            </a:r>
            <a:endParaRPr lang="fr-FR" altLang="fr-FR" sz="1900" b="0" dirty="0" smtClean="0"/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rgbClr val="000000"/>
                </a:solidFill>
              </a:rPr>
              <a:t>Rôles dans </a:t>
            </a:r>
            <a:r>
              <a:rPr lang="fr-FR" altLang="fr-FR" sz="1900" dirty="0">
                <a:solidFill>
                  <a:srgbClr val="FF0000"/>
                </a:solidFill>
              </a:rPr>
              <a:t>douleur</a:t>
            </a:r>
            <a:r>
              <a:rPr lang="fr-FR" altLang="fr-FR" sz="1900" dirty="0">
                <a:solidFill>
                  <a:srgbClr val="000000"/>
                </a:solidFill>
              </a:rPr>
              <a:t>, </a:t>
            </a:r>
            <a:r>
              <a:rPr lang="fr-FR" altLang="fr-FR" sz="1900" dirty="0">
                <a:solidFill>
                  <a:srgbClr val="FF0000"/>
                </a:solidFill>
              </a:rPr>
              <a:t>croissance de </a:t>
            </a:r>
            <a:r>
              <a:rPr lang="fr-FR" altLang="fr-FR" sz="1900" dirty="0" smtClean="0">
                <a:solidFill>
                  <a:srgbClr val="FF0000"/>
                </a:solidFill>
              </a:rPr>
              <a:t>tumeurs, </a:t>
            </a:r>
            <a:r>
              <a:rPr lang="fr-FR" altLang="fr-FR" sz="1900" dirty="0" smtClean="0">
                <a:solidFill>
                  <a:srgbClr val="000000"/>
                </a:solidFill>
              </a:rPr>
              <a:t>nécrose, </a:t>
            </a:r>
            <a:r>
              <a:rPr lang="fr-FR" altLang="fr-FR" sz="1900" dirty="0">
                <a:solidFill>
                  <a:srgbClr val="000000"/>
                </a:solidFill>
              </a:rPr>
              <a:t>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 smtClean="0">
                <a:solidFill>
                  <a:srgbClr val="000000"/>
                </a:solidFill>
              </a:rPr>
              <a:t>Rôles physiologiques : </a:t>
            </a:r>
            <a:r>
              <a:rPr lang="fr-FR" altLang="fr-FR" sz="1900" b="0" dirty="0" smtClean="0">
                <a:solidFill>
                  <a:srgbClr val="000000"/>
                </a:solidFill>
              </a:rPr>
              <a:t>induction de l'ovulation et de la parturition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</a:t>
            </a:r>
            <a:r>
              <a:rPr lang="fr-FR" altLang="fr-FR" sz="1900" b="0" u="sng" dirty="0" err="1" smtClean="0">
                <a:solidFill>
                  <a:srgbClr val="000000"/>
                </a:solidFill>
              </a:rPr>
              <a:t>physio-pathologiques</a:t>
            </a:r>
            <a:r>
              <a:rPr lang="fr-FR" altLang="fr-FR" sz="1900" b="0" u="sng" dirty="0" smtClean="0">
                <a:solidFill>
                  <a:srgbClr val="000000"/>
                </a:solidFill>
              </a:rPr>
              <a:t> </a:t>
            </a:r>
            <a:r>
              <a:rPr lang="fr-FR" altLang="fr-FR" sz="1900" b="0" u="sng" dirty="0">
                <a:solidFill>
                  <a:srgbClr val="000000"/>
                </a:solidFill>
              </a:rPr>
              <a:t>: </a:t>
            </a:r>
            <a:r>
              <a:rPr lang="fr-FR" altLang="fr-FR" sz="1900" b="0" dirty="0" smtClean="0">
                <a:solidFill>
                  <a:srgbClr val="000000"/>
                </a:solidFill>
              </a:rPr>
              <a:t>maintien de la fonction rénale</a:t>
            </a:r>
            <a:r>
              <a:rPr lang="fr-FR" altLang="fr-FR" sz="1900" b="0" dirty="0">
                <a:solidFill>
                  <a:srgbClr val="000000"/>
                </a:solidFill>
              </a:rPr>
              <a:t>, </a:t>
            </a:r>
            <a:r>
              <a:rPr lang="fr-FR" altLang="fr-FR" sz="19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900" b="0" dirty="0">
                <a:solidFill>
                  <a:srgbClr val="000000"/>
                </a:solidFill>
              </a:rPr>
              <a:t>,  </a:t>
            </a:r>
            <a:r>
              <a:rPr lang="fr-FR" altLang="fr-FR" sz="1900" dirty="0" smtClean="0">
                <a:solidFill>
                  <a:srgbClr val="000000"/>
                </a:solidFill>
              </a:rPr>
              <a:t>cicatrisation, </a:t>
            </a:r>
            <a:r>
              <a:rPr lang="fr-FR" altLang="fr-FR" sz="1900" b="0" dirty="0" smtClean="0">
                <a:solidFill>
                  <a:srgbClr val="000000"/>
                </a:solidFill>
              </a:rPr>
              <a:t>… </a:t>
            </a:r>
            <a:endParaRPr lang="fr-FR" altLang="fr-FR" sz="1600" b="0" dirty="0" smtClean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 smtClean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smtClean="0"/>
              <a:t>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118475" cy="398938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 smtClean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 smtClean="0">
                <a:solidFill>
                  <a:srgbClr val="C00000"/>
                </a:solidFill>
              </a:rPr>
              <a:t>COX1: </a:t>
            </a:r>
            <a:r>
              <a:rPr lang="fr-FR" altLang="fr-FR" sz="2000" dirty="0" smtClean="0">
                <a:solidFill>
                  <a:srgbClr val="C00000"/>
                </a:solidFill>
              </a:rPr>
              <a:t>sécrétion 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 smtClean="0">
                <a:solidFill>
                  <a:srgbClr val="000000"/>
                </a:solidFill>
              </a:rPr>
              <a:t>Rôle physiologique  </a:t>
            </a:r>
            <a:endParaRPr lang="fr-FR" altLang="fr-FR" sz="1600" dirty="0" smtClean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 smtClean="0">
                <a:solidFill>
                  <a:srgbClr val="000000"/>
                </a:solidFill>
              </a:rPr>
              <a:t>Rôle dans l’inflammation 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 smtClean="0">
                <a:solidFill>
                  <a:srgbClr val="C00000"/>
                </a:solidFill>
              </a:rPr>
              <a:t>COX2 : sécrétion majoritairement inductible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Rôles dans douleur, nécrose, croissance de tumeurs,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700" b="0" dirty="0" smtClean="0">
                <a:solidFill>
                  <a:srgbClr val="000000"/>
                </a:solidFill>
              </a:rPr>
              <a:t>Physiologique : induction de l'ovulation et de la parturition, </a:t>
            </a:r>
            <a:r>
              <a:rPr lang="fr-FR" altLang="fr-FR" sz="1700" b="0" dirty="0" err="1" smtClean="0">
                <a:solidFill>
                  <a:srgbClr val="000000"/>
                </a:solidFill>
              </a:rPr>
              <a:t>angiogénèse</a:t>
            </a:r>
            <a:r>
              <a:rPr lang="fr-FR" altLang="fr-FR" sz="1700" b="0" dirty="0" smtClean="0">
                <a:solidFill>
                  <a:srgbClr val="000000"/>
                </a:solidFill>
              </a:rPr>
              <a:t>, fonction rénale, cicatrisation</a:t>
            </a:r>
            <a:endParaRPr lang="fr-FR" altLang="fr-FR" sz="1500" b="0" dirty="0" smtClean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 smtClean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6159" y="2204864"/>
            <a:ext cx="77005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Inhibition COX1 = effets indésirables des AINS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08959" y="4300361"/>
            <a:ext cx="652608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Inhibition COX2 = effets thérapeutiques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 descr="noir)"/>
          <p:cNvSpPr>
            <a:spLocks noChangeArrowheads="1"/>
          </p:cNvSpPr>
          <p:nvPr/>
        </p:nvSpPr>
        <p:spPr bwMode="auto">
          <a:xfrm>
            <a:off x="395536" y="2110735"/>
            <a:ext cx="6618801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2800" u="sng" dirty="0">
                <a:solidFill>
                  <a:srgbClr val="C00000"/>
                </a:solidFill>
                <a:latin typeface="Arial"/>
              </a:rPr>
              <a:t>Aspirine</a:t>
            </a:r>
            <a:r>
              <a:rPr lang="fr-FR" altLang="fr-FR" sz="2800" dirty="0">
                <a:solidFill>
                  <a:srgbClr val="C00000"/>
                </a:solidFill>
                <a:latin typeface="Arial"/>
              </a:rPr>
              <a:t> 	</a:t>
            </a:r>
            <a:r>
              <a:rPr lang="fr-FR" altLang="fr-FR" sz="2800" dirty="0" smtClean="0">
                <a:solidFill>
                  <a:srgbClr val="C00000"/>
                </a:solidFill>
                <a:latin typeface="Arial"/>
              </a:rPr>
              <a:t>		</a:t>
            </a:r>
            <a:r>
              <a:rPr lang="fr-FR" altLang="fr-FR" sz="2800" dirty="0" smtClean="0">
                <a:solidFill>
                  <a:srgbClr val="000000"/>
                </a:solidFill>
                <a:latin typeface="Arial"/>
              </a:rPr>
              <a:t>Cox1 &gt;&gt;&gt;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dirty="0" smtClean="0">
                <a:latin typeface="+mn-lt"/>
              </a:rPr>
              <a:t>Fixation</a:t>
            </a:r>
            <a:r>
              <a:rPr lang="fr-FR" altLang="fr-FR" dirty="0" smtClean="0">
                <a:solidFill>
                  <a:srgbClr val="FE9B03"/>
                </a:solidFill>
                <a:latin typeface="+mn-lt"/>
              </a:rPr>
              <a:t> </a:t>
            </a:r>
            <a:r>
              <a:rPr lang="fr-FR" altLang="fr-FR" dirty="0" smtClean="0">
                <a:solidFill>
                  <a:srgbClr val="FF0000"/>
                </a:solidFill>
                <a:latin typeface="+mn-lt"/>
              </a:rPr>
              <a:t>IRREVERSIBLE </a:t>
            </a:r>
            <a:r>
              <a:rPr lang="fr-FR" altLang="fr-FR" dirty="0" smtClean="0">
                <a:latin typeface="+mn-lt"/>
              </a:rPr>
              <a:t>sur COX 1 et COX 2</a:t>
            </a:r>
          </a:p>
        </p:txBody>
      </p:sp>
      <p:sp>
        <p:nvSpPr>
          <p:cNvPr id="51204" name="Rectangle 5" descr="noir)"/>
          <p:cNvSpPr>
            <a:spLocks noChangeArrowheads="1"/>
          </p:cNvSpPr>
          <p:nvPr/>
        </p:nvSpPr>
        <p:spPr bwMode="auto">
          <a:xfrm>
            <a:off x="395536" y="4177891"/>
            <a:ext cx="8064896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1600" u="sng" dirty="0" err="1">
                <a:solidFill>
                  <a:srgbClr val="C00000"/>
                </a:solidFill>
                <a:latin typeface="Arial"/>
              </a:rPr>
              <a:t>Ac</a:t>
            </a:r>
            <a:r>
              <a:rPr lang="fr-FR" altLang="fr-FR" sz="1600" u="sng" dirty="0">
                <a:solidFill>
                  <a:srgbClr val="C00000"/>
                </a:solidFill>
                <a:latin typeface="Arial"/>
              </a:rPr>
              <a:t>. </a:t>
            </a:r>
            <a:r>
              <a:rPr lang="fr-FR" altLang="fr-FR" sz="1600" u="sng" dirty="0" smtClean="0">
                <a:solidFill>
                  <a:srgbClr val="C00000"/>
                </a:solidFill>
                <a:latin typeface="Arial"/>
              </a:rPr>
              <a:t>salicylique</a:t>
            </a:r>
            <a:r>
              <a:rPr lang="fr-FR" altLang="fr-FR" sz="1400" dirty="0" smtClean="0">
                <a:solidFill>
                  <a:srgbClr val="C00000"/>
                </a:solidFill>
                <a:latin typeface="Arial"/>
              </a:rPr>
              <a:t>		</a:t>
            </a:r>
            <a:r>
              <a:rPr lang="fr-FR" altLang="fr-FR" sz="1600" dirty="0" smtClean="0">
                <a:solidFill>
                  <a:srgbClr val="000000"/>
                </a:solidFill>
                <a:latin typeface="Arial"/>
              </a:rPr>
              <a:t>Cox1 =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1400" dirty="0">
              <a:solidFill>
                <a:srgbClr val="C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200" b="0" dirty="0" smtClean="0">
                <a:solidFill>
                  <a:srgbClr val="000000"/>
                </a:solidFill>
                <a:latin typeface="Arial"/>
              </a:rPr>
              <a:t>Inhibition sur Cox1 et Cox2 nécessite des concentrations beaucoup plus fortes que l’inhibition de Cox1 par l’aspirine</a:t>
            </a:r>
            <a:endParaRPr lang="fr-FR" altLang="fr-FR" sz="12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title"/>
          </p:nvPr>
        </p:nvSpPr>
        <p:spPr bwMode="invGray">
          <a:xfrm>
            <a:off x="987425" y="404813"/>
            <a:ext cx="7297738" cy="16557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200" dirty="0" smtClean="0">
                <a:solidFill>
                  <a:srgbClr val="FF0000"/>
                </a:solidFill>
              </a:rPr>
              <a:t>Aspirine</a:t>
            </a:r>
            <a:r>
              <a:rPr lang="fr-FR" altLang="fr-FR" sz="3200" dirty="0" smtClean="0"/>
              <a:t> </a:t>
            </a:r>
            <a:r>
              <a:rPr lang="fr-FR" altLang="fr-FR" sz="3200" i="1" dirty="0" smtClean="0"/>
              <a:t>vs</a:t>
            </a:r>
            <a:r>
              <a:rPr lang="fr-FR" altLang="fr-FR" sz="3200" dirty="0" smtClean="0"/>
              <a:t> </a:t>
            </a:r>
            <a:r>
              <a:rPr lang="fr-FR" altLang="fr-FR" sz="3200" dirty="0" err="1" smtClean="0"/>
              <a:t>Ac</a:t>
            </a:r>
            <a:r>
              <a:rPr lang="fr-FR" altLang="fr-FR" sz="3200" dirty="0" smtClean="0"/>
              <a:t>. Salicylique</a:t>
            </a:r>
            <a:br>
              <a:rPr lang="fr-FR" altLang="fr-FR" sz="3200" dirty="0" smtClean="0"/>
            </a:br>
            <a:endParaRPr lang="fr-FR" altLang="fr-FR" sz="3200" baseline="-25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179512" y="2708920"/>
            <a:ext cx="8712968" cy="1151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7852971" y="226271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285163" y="24146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27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smtClean="0"/>
              <a:t>COX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2" y="1628800"/>
            <a:ext cx="8118475" cy="3989387"/>
          </a:xfrm>
          <a:solidFill>
            <a:schemeClr val="bg1"/>
          </a:solidFill>
        </p:spPr>
        <p:txBody>
          <a:bodyPr lIns="94805" tIns="47402" rIns="94805" bIns="47402"/>
          <a:lstStyle/>
          <a:p>
            <a:pPr marL="0" indent="0">
              <a:lnSpc>
                <a:spcPct val="70000"/>
              </a:lnSpc>
              <a:buFontTx/>
              <a:buNone/>
            </a:pPr>
            <a:endParaRPr lang="fr-FR" altLang="fr-FR" sz="19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altLang="fr-FR" sz="2800" dirty="0" smtClean="0">
                <a:solidFill>
                  <a:srgbClr val="C00000"/>
                </a:solidFill>
              </a:rPr>
              <a:t>COX3</a:t>
            </a:r>
            <a:r>
              <a:rPr lang="fr-FR" altLang="fr-FR" sz="2200" dirty="0" smtClean="0">
                <a:solidFill>
                  <a:srgbClr val="C00000"/>
                </a:solidFill>
              </a:rPr>
              <a:t> </a:t>
            </a:r>
            <a:r>
              <a:rPr lang="fr-FR" altLang="fr-FR" sz="2000" dirty="0" smtClean="0"/>
              <a:t>(variant de COX1</a:t>
            </a:r>
            <a:r>
              <a:rPr lang="fr-FR" altLang="fr-FR" sz="1800" dirty="0" smtClean="0"/>
              <a:t>)</a:t>
            </a:r>
          </a:p>
          <a:p>
            <a:pPr marL="0" indent="0">
              <a:lnSpc>
                <a:spcPct val="100000"/>
              </a:lnSpc>
            </a:pPr>
            <a:endParaRPr lang="fr-FR" altLang="fr-FR" sz="2000" dirty="0" smtClean="0">
              <a:solidFill>
                <a:srgbClr val="C00000"/>
              </a:solidFill>
            </a:endParaRPr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 smtClean="0"/>
              <a:t> Plutôt localisée au système nerveux central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2000" b="0" dirty="0" smtClean="0"/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 smtClean="0"/>
              <a:t> COX3 semble plus prépondérante chez le chien que chez les rongeurs ou chez l’Homme. 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2000" b="0" dirty="0" smtClean="0"/>
          </a:p>
          <a:p>
            <a:pPr marL="400050" lvl="1" indent="0">
              <a:lnSpc>
                <a:spcPct val="100000"/>
              </a:lnSpc>
            </a:pPr>
            <a:r>
              <a:rPr lang="fr-FR" altLang="fr-FR" sz="2000" b="0" dirty="0" smtClean="0"/>
              <a:t> Inhibée par paracétamol (=</a:t>
            </a:r>
            <a:r>
              <a:rPr lang="fr-FR" altLang="fr-FR" sz="2000" b="0" dirty="0" err="1" smtClean="0"/>
              <a:t>acetaminophene</a:t>
            </a:r>
            <a:r>
              <a:rPr lang="fr-FR" altLang="fr-FR" sz="2000" b="0" dirty="0" smtClean="0"/>
              <a:t>), </a:t>
            </a:r>
            <a:r>
              <a:rPr lang="fr-FR" altLang="fr-FR" sz="2000" b="0" dirty="0" err="1" smtClean="0"/>
              <a:t>métamizole</a:t>
            </a:r>
            <a:r>
              <a:rPr lang="fr-FR" altLang="fr-FR" sz="2000" b="0" dirty="0" smtClean="0"/>
              <a:t>? </a:t>
            </a:r>
            <a:r>
              <a:rPr lang="fr-FR" altLang="fr-FR" sz="2000" b="0" dirty="0" err="1" smtClean="0"/>
              <a:t>Carprofène</a:t>
            </a:r>
            <a:r>
              <a:rPr lang="fr-FR" altLang="fr-FR" sz="2000" b="0" dirty="0" smtClean="0"/>
              <a:t>?  (pas accepté par toutes les études)</a:t>
            </a:r>
          </a:p>
          <a:p>
            <a:pPr marL="400050" lvl="1" indent="0">
              <a:lnSpc>
                <a:spcPct val="100000"/>
              </a:lnSpc>
            </a:pPr>
            <a:endParaRPr lang="fr-FR" altLang="fr-FR" sz="1600" dirty="0" smtClean="0"/>
          </a:p>
          <a:p>
            <a:pPr marL="400050" lvl="1" indent="0">
              <a:lnSpc>
                <a:spcPct val="100000"/>
              </a:lnSpc>
            </a:pPr>
            <a:endParaRPr lang="fr-FR" altLang="fr-FR" sz="160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539552" y="1916832"/>
            <a:ext cx="7848872" cy="35283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092280" y="155679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endParaRPr lang="fr-FR" sz="18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</a:rPr>
              <a:t>0.1</a:t>
            </a:r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090771" y="6288613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 smtClean="0">
                <a:solidFill>
                  <a:srgbClr val="000000"/>
                </a:solidFill>
              </a:rPr>
              <a:t>)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63681" y="376002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0330" y="31551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</a:rPr>
              <a:t>0.02</a:t>
            </a:r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2351" y="152451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1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708573" y="1484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2 </a:t>
            </a:r>
            <a:endParaRPr lang="fr-FR" dirty="0">
              <a:solidFill>
                <a:srgbClr val="0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100%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28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348880"/>
            <a:ext cx="3263318" cy="2571706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20138" y="3853020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60508" y="5267883"/>
            <a:ext cx="493313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60549" y="176774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273249" y="500810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185517" y="2458255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267538" y="2492528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36321" y="2535298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77754" y="3306688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82313" y="1161126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Sélectif vis-à-vis de COX 2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99800" y="12083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2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937239" y="5894418"/>
            <a:ext cx="7629927" cy="724667"/>
          </a:xfrm>
          <a:prstGeom prst="rect">
            <a:avLst/>
          </a:prstGeom>
          <a:solidFill>
            <a:schemeClr val="bg1"/>
          </a:solidFill>
          <a:ln w="3810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kern="0" dirty="0" smtClean="0">
                <a:solidFill>
                  <a:srgbClr val="FF0000"/>
                </a:solidFill>
                <a:latin typeface="+mj-lt"/>
              </a:rPr>
              <a:t>La sélectivité </a:t>
            </a:r>
            <a:r>
              <a:rPr lang="fr-FR" b="0" kern="0" dirty="0" smtClean="0">
                <a:latin typeface="+mj-lt"/>
              </a:rPr>
              <a:t>est l’affinité d’un principe actif pour une cible par rapport à une autre </a:t>
            </a:r>
            <a:endParaRPr lang="fr-FR" b="0" kern="0" dirty="0"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164218" y="55918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  <a:endParaRPr lang="fr-FR" sz="18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2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7768"/>
            <a:ext cx="6365875" cy="1143000"/>
          </a:xfrm>
        </p:spPr>
        <p:txBody>
          <a:bodyPr/>
          <a:lstStyle/>
          <a:p>
            <a:r>
              <a:rPr lang="fr-FR" dirty="0" smtClean="0"/>
              <a:t>Plus en détail…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7874198" cy="5040560"/>
          </a:xfrm>
        </p:spPr>
        <p:txBody>
          <a:bodyPr/>
          <a:lstStyle/>
          <a:p>
            <a:r>
              <a:rPr lang="fr-FR" sz="1800" dirty="0" smtClean="0">
                <a:solidFill>
                  <a:srgbClr val="FF0000"/>
                </a:solidFill>
              </a:rPr>
              <a:t>Reconnaître tous les AINS (principes actifs) disponibles en médecine vétérinaire et savoir en citer au moins 5 de mémoire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Citer les propriétés générales des AINS 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Connaître la particularité pharmacodynamique des </a:t>
            </a:r>
            <a:r>
              <a:rPr lang="fr-FR" sz="1800" dirty="0" err="1" smtClean="0">
                <a:solidFill>
                  <a:srgbClr val="FF0000"/>
                </a:solidFill>
              </a:rPr>
              <a:t>coxibs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1800" dirty="0" smtClean="0"/>
          </a:p>
          <a:p>
            <a:r>
              <a:rPr lang="fr-FR" sz="1600" b="0" dirty="0" smtClean="0"/>
              <a:t>Etre capable d’expliquer les particularités </a:t>
            </a:r>
            <a:r>
              <a:rPr lang="fr-FR" sz="1600" dirty="0" smtClean="0"/>
              <a:t>pharmacodynamiques</a:t>
            </a:r>
            <a:r>
              <a:rPr lang="fr-FR" sz="1600" b="0" dirty="0" smtClean="0"/>
              <a:t> de</a:t>
            </a:r>
          </a:p>
          <a:p>
            <a:pPr lvl="1"/>
            <a:r>
              <a:rPr lang="fr-FR" sz="1200" b="0" dirty="0" smtClean="0"/>
              <a:t>Aspirine</a:t>
            </a:r>
          </a:p>
          <a:p>
            <a:pPr lvl="1"/>
            <a:r>
              <a:rPr lang="fr-FR" sz="1200" b="0" dirty="0" err="1" smtClean="0"/>
              <a:t>Dipyrone</a:t>
            </a:r>
            <a:r>
              <a:rPr lang="fr-FR" sz="1200" b="0" dirty="0"/>
              <a:t>=</a:t>
            </a:r>
            <a:r>
              <a:rPr lang="fr-FR" sz="1200" b="0" dirty="0" err="1" smtClean="0"/>
              <a:t>métamizole</a:t>
            </a:r>
            <a:endParaRPr lang="fr-FR" sz="1200" b="0" dirty="0" smtClean="0"/>
          </a:p>
          <a:p>
            <a:pPr lvl="1"/>
            <a:endParaRPr lang="fr-FR" sz="1600" b="0" dirty="0" smtClean="0"/>
          </a:p>
          <a:p>
            <a:r>
              <a:rPr lang="fr-FR" sz="1600" b="0" dirty="0" smtClean="0"/>
              <a:t>Etre </a:t>
            </a:r>
            <a:r>
              <a:rPr lang="fr-FR" sz="1600" b="0" dirty="0"/>
              <a:t>capable d’expliquer les particularités </a:t>
            </a:r>
            <a:r>
              <a:rPr lang="fr-FR" sz="1600" dirty="0" smtClean="0"/>
              <a:t>pharmacocinétiques</a:t>
            </a:r>
            <a:r>
              <a:rPr lang="fr-FR" sz="1600" b="0" dirty="0" smtClean="0"/>
              <a:t> </a:t>
            </a:r>
            <a:r>
              <a:rPr lang="fr-FR" sz="1600" b="0" dirty="0"/>
              <a:t>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 smtClean="0"/>
              <a:t>Mavacoxib</a:t>
            </a:r>
            <a:r>
              <a:rPr lang="fr-FR" sz="1200" b="0" dirty="0" smtClean="0"/>
              <a:t>, </a:t>
            </a:r>
            <a:r>
              <a:rPr lang="fr-FR" sz="1200" b="0" dirty="0" err="1" smtClean="0"/>
              <a:t>enflicoxib</a:t>
            </a:r>
            <a:endParaRPr lang="fr-FR" sz="1200" b="0" dirty="0" smtClean="0"/>
          </a:p>
          <a:p>
            <a:pPr lvl="1"/>
            <a:r>
              <a:rPr lang="fr-FR" sz="1200" b="0" dirty="0" err="1" smtClean="0"/>
              <a:t>Meloxicam</a:t>
            </a:r>
            <a:r>
              <a:rPr lang="fr-FR" sz="1200" b="0" dirty="0" smtClean="0"/>
              <a:t> (CN et CT)</a:t>
            </a:r>
          </a:p>
          <a:p>
            <a:pPr lvl="1"/>
            <a:r>
              <a:rPr lang="fr-FR" sz="1200" b="0" dirty="0" err="1" smtClean="0"/>
              <a:t>Firocoxib</a:t>
            </a:r>
            <a:r>
              <a:rPr lang="fr-FR" sz="1200" b="0" dirty="0" smtClean="0"/>
              <a:t> (CV)</a:t>
            </a:r>
            <a:endParaRPr lang="fr-FR" sz="1600" b="0" dirty="0"/>
          </a:p>
          <a:p>
            <a:pPr marL="457200" lvl="1" indent="0">
              <a:buNone/>
            </a:pP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6926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65300" y="2724150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dirty="0" smtClean="0"/>
              <a:t>Sélectivité COX-1 vs COX-2</a:t>
            </a:r>
            <a:endParaRPr lang="en-US" altLang="fr-F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8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 smtClean="0">
                <a:solidFill>
                  <a:schemeClr val="tx2"/>
                </a:solidFill>
                <a:latin typeface="+mj-lt"/>
              </a:rPr>
              <a:t>Sélectivité 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= </a:t>
            </a:r>
            <a:r>
              <a:rPr lang="fr-FR" sz="3300" b="0" dirty="0" smtClean="0">
                <a:solidFill>
                  <a:schemeClr val="tx2"/>
                </a:solidFill>
                <a:latin typeface="+mj-lt"/>
              </a:rPr>
              <a:t>IC</a:t>
            </a:r>
            <a:r>
              <a:rPr lang="fr-FR" sz="3300" b="0" baseline="-25000" dirty="0" smtClean="0">
                <a:solidFill>
                  <a:schemeClr val="tx2"/>
                </a:solidFill>
                <a:latin typeface="+mj-lt"/>
              </a:rPr>
              <a:t>50 COX-1</a:t>
            </a:r>
            <a:r>
              <a:rPr lang="fr-FR" sz="3300" b="0" dirty="0" smtClean="0">
                <a:solidFill>
                  <a:schemeClr val="tx2"/>
                </a:solidFill>
                <a:latin typeface="+mj-lt"/>
              </a:rPr>
              <a:t> / IC</a:t>
            </a:r>
            <a:r>
              <a:rPr lang="fr-FR" sz="3300" b="0" baseline="-25000" dirty="0" smtClean="0">
                <a:solidFill>
                  <a:schemeClr val="tx2"/>
                </a:solidFill>
                <a:latin typeface="+mj-lt"/>
              </a:rPr>
              <a:t>50 COX-2</a:t>
            </a:r>
            <a:endParaRPr lang="fr-FR" sz="3300" b="0" baseline="-25000" dirty="0">
              <a:solidFill>
                <a:schemeClr val="tx2"/>
              </a:solidFill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    </a:t>
            </a:r>
            <a:endParaRPr lang="fr-FR" sz="2800" b="0" dirty="0" smtClean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 smtClean="0">
                <a:latin typeface="+mj-lt"/>
              </a:rPr>
              <a:t>	Plus </a:t>
            </a:r>
            <a:r>
              <a:rPr lang="fr-FR" sz="2800" b="0" dirty="0">
                <a:latin typeface="+mj-lt"/>
              </a:rPr>
              <a:t>ce rapport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est </a:t>
            </a:r>
            <a:r>
              <a:rPr lang="fr-FR" sz="2800" dirty="0" smtClean="0">
                <a:solidFill>
                  <a:srgbClr val="C00000"/>
                </a:solidFill>
                <a:latin typeface="+mj-lt"/>
              </a:rPr>
              <a:t>élevé</a:t>
            </a:r>
            <a:r>
              <a:rPr lang="fr-FR" sz="2800" b="0" dirty="0" smtClean="0">
                <a:latin typeface="+mj-lt"/>
              </a:rPr>
              <a:t>, </a:t>
            </a:r>
            <a:r>
              <a:rPr lang="fr-FR" sz="2800" b="0" dirty="0">
                <a:latin typeface="+mj-lt"/>
              </a:rPr>
              <a:t>plus l’AINS sera qualifié de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sélectif vis-à-vis de COX-2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21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185863" y="1988840"/>
            <a:ext cx="6985000" cy="790575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60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97992" y="50066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0.05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42518" y="3650649"/>
            <a:ext cx="3591675" cy="74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267744" y="3658109"/>
            <a:ext cx="39377" cy="130482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71284" y="1023202"/>
            <a:ext cx="2662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Cox-2 Sélectif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01223"/>
              </p:ext>
            </p:extLst>
          </p:nvPr>
        </p:nvGraphicFramePr>
        <p:xfrm>
          <a:off x="5565303" y="2606024"/>
          <a:ext cx="3000672" cy="103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Équation" r:id="rId4" imgW="1409088" imgH="431613" progId="Equation.3">
                  <p:embed/>
                </p:oleObj>
              </mc:Choice>
              <mc:Fallback>
                <p:oleObj name="Équation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03" y="2606024"/>
                        <a:ext cx="3000672" cy="1032399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3366368" y="3697154"/>
            <a:ext cx="11147" cy="122343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984192" y="50685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0.5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769186" y="3316287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3200" dirty="0" smtClean="0"/>
              <a:t>Sélectivité COX-1 vs COX-2</a:t>
            </a:r>
            <a:endParaRPr lang="en-US" altLang="fr-FR" sz="3300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067" y="2330373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355519" indent="-355519" algn="ctr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 smtClean="0">
                <a:solidFill>
                  <a:schemeClr val="tx2"/>
                </a:solidFill>
              </a:rPr>
              <a:t>Sélectivité </a:t>
            </a:r>
            <a:r>
              <a:rPr lang="fr-FR" sz="2800" b="0" dirty="0">
                <a:solidFill>
                  <a:schemeClr val="tx2"/>
                </a:solidFill>
              </a:rPr>
              <a:t>= IC</a:t>
            </a:r>
            <a:r>
              <a:rPr lang="fr-FR" sz="2800" b="0" baseline="-25000" dirty="0">
                <a:solidFill>
                  <a:schemeClr val="tx2"/>
                </a:solidFill>
              </a:rPr>
              <a:t>50 COX-1</a:t>
            </a:r>
            <a:r>
              <a:rPr lang="fr-FR" sz="2800" b="0" dirty="0">
                <a:solidFill>
                  <a:schemeClr val="tx2"/>
                </a:solidFill>
              </a:rPr>
              <a:t> / IC</a:t>
            </a:r>
            <a:r>
              <a:rPr lang="fr-FR" sz="2800" b="0" baseline="-25000" dirty="0">
                <a:solidFill>
                  <a:schemeClr val="tx2"/>
                </a:solidFill>
              </a:rPr>
              <a:t>50 COX-2</a:t>
            </a:r>
            <a:r>
              <a:rPr lang="fr-FR" sz="2000" b="0" dirty="0" smtClean="0"/>
              <a:t>    </a:t>
            </a:r>
            <a:endParaRPr lang="fr-FR" sz="2000" b="0" dirty="0"/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 smtClean="0">
              <a:latin typeface="+mj-lt"/>
            </a:endParaRP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r>
              <a:rPr lang="fr-FR" b="0" u="sng" dirty="0" smtClean="0">
                <a:latin typeface="+mj-lt"/>
              </a:rPr>
              <a:t>Il faudrait plutôt</a:t>
            </a:r>
            <a:endParaRPr lang="fr-FR" b="0" u="sng" dirty="0">
              <a:latin typeface="+mj-lt"/>
            </a:endParaRP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 smtClean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 smtClean="0">
                <a:solidFill>
                  <a:schemeClr val="tx2"/>
                </a:solidFill>
              </a:rPr>
              <a:t>IC</a:t>
            </a:r>
            <a:r>
              <a:rPr lang="fr-FR" sz="3300" baseline="-25000" dirty="0">
                <a:solidFill>
                  <a:schemeClr val="tx2"/>
                </a:solidFill>
              </a:rPr>
              <a:t>2</a:t>
            </a:r>
            <a:r>
              <a:rPr lang="fr-FR" sz="3300" baseline="-25000" dirty="0" smtClean="0">
                <a:solidFill>
                  <a:schemeClr val="tx2"/>
                </a:solidFill>
              </a:rPr>
              <a:t>0</a:t>
            </a:r>
            <a:r>
              <a:rPr lang="fr-FR" sz="3300" b="0" baseline="-25000" dirty="0" smtClean="0">
                <a:solidFill>
                  <a:schemeClr val="tx2"/>
                </a:solidFill>
              </a:rPr>
              <a:t> </a:t>
            </a:r>
            <a:r>
              <a:rPr lang="fr-FR" sz="3300" b="0" baseline="-25000" dirty="0">
                <a:solidFill>
                  <a:schemeClr val="tx2"/>
                </a:solidFill>
              </a:rPr>
              <a:t>COX-1</a:t>
            </a:r>
            <a:r>
              <a:rPr lang="fr-FR" sz="3300" b="0" dirty="0">
                <a:solidFill>
                  <a:schemeClr val="tx2"/>
                </a:solidFill>
              </a:rPr>
              <a:t> / </a:t>
            </a:r>
            <a:r>
              <a:rPr lang="fr-FR" sz="3300" b="0" dirty="0" smtClean="0">
                <a:solidFill>
                  <a:schemeClr val="tx2"/>
                </a:solidFill>
              </a:rPr>
              <a:t>IC</a:t>
            </a:r>
            <a:r>
              <a:rPr lang="fr-FR" sz="3300" baseline="-25000" dirty="0">
                <a:solidFill>
                  <a:schemeClr val="tx2"/>
                </a:solidFill>
              </a:rPr>
              <a:t>8</a:t>
            </a:r>
            <a:r>
              <a:rPr lang="fr-FR" sz="3300" baseline="-25000" dirty="0" smtClean="0">
                <a:solidFill>
                  <a:schemeClr val="tx2"/>
                </a:solidFill>
              </a:rPr>
              <a:t>0</a:t>
            </a:r>
            <a:r>
              <a:rPr lang="fr-FR" sz="3300" b="0" baseline="-25000" dirty="0" smtClean="0">
                <a:solidFill>
                  <a:schemeClr val="tx2"/>
                </a:solidFill>
              </a:rPr>
              <a:t> </a:t>
            </a:r>
            <a:r>
              <a:rPr lang="fr-FR" sz="3300" b="0" baseline="-25000" dirty="0">
                <a:solidFill>
                  <a:schemeClr val="tx2"/>
                </a:solidFill>
              </a:rPr>
              <a:t>COX-2</a:t>
            </a:r>
            <a:endParaRPr lang="fr-FR" sz="21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1279442" y="4248350"/>
            <a:ext cx="6985000" cy="59083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1278649" y="2292350"/>
            <a:ext cx="6985000" cy="592137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563888" y="4867648"/>
            <a:ext cx="576064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1165806" y="5742368"/>
            <a:ext cx="400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/>
              <a:t>Inhibition de 20% sur COX-1 </a:t>
            </a:r>
          </a:p>
          <a:p>
            <a:pPr>
              <a:buNone/>
            </a:pPr>
            <a:r>
              <a:rPr lang="fr-FR" sz="2000" b="1" dirty="0" smtClean="0"/>
              <a:t>= Très peu d’effets indésirables</a:t>
            </a:r>
            <a:endParaRPr lang="fr-FR" sz="2000" b="1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6486939" y="4867648"/>
            <a:ext cx="643880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5263705" y="5742368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smtClean="0"/>
              <a:t>Inhibition de 80% sur COX-2 </a:t>
            </a:r>
          </a:p>
          <a:p>
            <a:pPr>
              <a:buNone/>
            </a:pPr>
            <a:r>
              <a:rPr lang="fr-FR" sz="2000" b="1" dirty="0" smtClean="0"/>
              <a:t>= Effet thérapeutique élevé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2642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37239" y="492058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130538" y="5006631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</a:rPr>
              <a:t>0.1</a:t>
            </a:r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96928" y="2879507"/>
            <a:ext cx="1561902" cy="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09836" y="2913316"/>
            <a:ext cx="40188" cy="194530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53110"/>
              </p:ext>
            </p:extLst>
          </p:nvPr>
        </p:nvGraphicFramePr>
        <p:xfrm>
          <a:off x="5640388" y="2409825"/>
          <a:ext cx="2838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Équation" r:id="rId4" imgW="1333440" imgH="431640" progId="Equation.3">
                  <p:embed/>
                </p:oleObj>
              </mc:Choice>
              <mc:Fallback>
                <p:oleObj name="Équation" r:id="rId4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409825"/>
                        <a:ext cx="2838450" cy="1031875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008300" y="4365104"/>
            <a:ext cx="0" cy="57606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804326" y="5004800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 smtClean="0">
                <a:solidFill>
                  <a:srgbClr val="000000"/>
                </a:solidFill>
              </a:rPr>
              <a:t>0.3</a:t>
            </a:r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937240" y="4406324"/>
            <a:ext cx="2071060" cy="307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500" y="287338"/>
            <a:ext cx="81946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947738">
              <a:buNone/>
            </a:pPr>
            <a:r>
              <a:rPr lang="fr-FR" altLang="fr-FR" sz="3200" kern="0" smtClean="0"/>
              <a:t>Sélectivité COX-1 vs COX-2</a:t>
            </a:r>
            <a:endParaRPr lang="en-US" altLang="fr-FR" sz="3300" kern="0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01876"/>
              </p:ext>
            </p:extLst>
          </p:nvPr>
        </p:nvGraphicFramePr>
        <p:xfrm>
          <a:off x="995772" y="3212976"/>
          <a:ext cx="7152456" cy="141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45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Mavacoxib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carprofene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5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solidFill>
                            <a:schemeClr val="tx2"/>
                          </a:solidFill>
                        </a:rPr>
                        <a:t> IC</a:t>
                      </a:r>
                      <a:r>
                        <a:rPr lang="fr-FR" sz="2400" b="0" baseline="-25000" dirty="0" smtClean="0">
                          <a:solidFill>
                            <a:schemeClr val="tx2"/>
                          </a:solidFill>
                        </a:rPr>
                        <a:t>50 COX-1</a:t>
                      </a:r>
                      <a:r>
                        <a:rPr lang="fr-FR" sz="2400" b="0" dirty="0" smtClean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="0" baseline="-25000" dirty="0" smtClean="0">
                          <a:solidFill>
                            <a:schemeClr val="tx2"/>
                          </a:solidFill>
                        </a:rPr>
                        <a:t>50 COX-2</a:t>
                      </a:r>
                      <a:r>
                        <a:rPr lang="fr-FR" sz="1800" b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22.1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17.2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 smtClean="0">
                          <a:solidFill>
                            <a:schemeClr val="tx2"/>
                          </a:solidFill>
                        </a:rPr>
                        <a:t>IC</a:t>
                      </a:r>
                      <a:r>
                        <a:rPr lang="fr-FR" sz="2400" baseline="-250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fr-FR" sz="2400" b="0" baseline="-25000" dirty="0" smtClean="0">
                          <a:solidFill>
                            <a:schemeClr val="tx2"/>
                          </a:solidFill>
                        </a:rPr>
                        <a:t> COX-1</a:t>
                      </a:r>
                      <a:r>
                        <a:rPr lang="fr-FR" sz="2400" b="0" dirty="0" smtClean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aseline="-25000" dirty="0" smtClean="0">
                          <a:solidFill>
                            <a:schemeClr val="tx2"/>
                          </a:solidFill>
                        </a:rPr>
                        <a:t>80</a:t>
                      </a:r>
                      <a:r>
                        <a:rPr lang="fr-FR" sz="2400" b="0" baseline="-25000" dirty="0" smtClean="0">
                          <a:solidFill>
                            <a:schemeClr val="tx2"/>
                          </a:solidFill>
                        </a:rPr>
                        <a:t> COX-2</a:t>
                      </a:r>
                      <a:endParaRPr lang="fr-FR" sz="1600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1.92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48393" y="2738191"/>
            <a:ext cx="7992888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 smtClean="0"/>
          </a:p>
          <a:p>
            <a:endParaRPr lang="fr-FR" sz="2800" kern="0" dirty="0" smtClean="0"/>
          </a:p>
          <a:p>
            <a:endParaRPr lang="fr-FR" sz="2800" kern="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7129484" y="2339588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3356992"/>
            <a:ext cx="2592288" cy="152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74613" indent="0" defTabSz="947738">
              <a:buNone/>
              <a:defRPr/>
            </a:pPr>
            <a:r>
              <a:rPr lang="fr-FR" sz="1800" kern="0" dirty="0" err="1" smtClean="0">
                <a:latin typeface="+mj-lt"/>
              </a:rPr>
              <a:t>Kétoprofène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800" kern="0" dirty="0" err="1" smtClean="0">
                <a:latin typeface="+mj-lt"/>
              </a:rPr>
              <a:t>Védaprofène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600" kern="0" dirty="0" err="1" smtClean="0">
                <a:latin typeface="+mj-lt"/>
              </a:rPr>
              <a:t>Flunixine</a:t>
            </a:r>
            <a:r>
              <a:rPr lang="fr-FR" sz="1600" kern="0" dirty="0" smtClean="0">
                <a:latin typeface="+mj-lt"/>
              </a:rPr>
              <a:t> </a:t>
            </a:r>
            <a:r>
              <a:rPr lang="fr-FR" sz="1600" kern="0" dirty="0" err="1" smtClean="0">
                <a:latin typeface="+mj-lt"/>
              </a:rPr>
              <a:t>meglumine</a:t>
            </a:r>
            <a:endParaRPr lang="fr-FR" sz="16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altLang="fr-FR" sz="1800" dirty="0" smtClean="0"/>
              <a:t>Aspirine</a:t>
            </a:r>
            <a:endParaRPr lang="fr-FR" altLang="fr-FR" sz="1800" dirty="0"/>
          </a:p>
          <a:p>
            <a:pPr marL="474663" lvl="1" indent="0" algn="ctr" defTabSz="947738">
              <a:buFontTx/>
              <a:buNone/>
              <a:defRPr/>
            </a:pPr>
            <a:endParaRPr lang="fr-FR" sz="2000" kern="0" dirty="0" smtClean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3402097"/>
            <a:ext cx="2232248" cy="9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086" rIns="93818" bIns="46086"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4746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 smtClean="0"/>
              <a:t>Ibuprofène</a:t>
            </a:r>
            <a:endParaRPr lang="fr-FR" altLang="fr-FR" sz="2000" b="1" dirty="0"/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 smtClean="0"/>
              <a:t>Phénylbutazone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1800" b="1" dirty="0" smtClean="0"/>
              <a:t>a. salicylique</a:t>
            </a:r>
            <a:endParaRPr lang="fr-FR" altLang="fr-FR" sz="18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3888" y="3366993"/>
            <a:ext cx="4306887" cy="1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 err="1"/>
              <a:t>Carprofène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Méloxicam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Ac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Tolfénamique</a:t>
            </a:r>
            <a:endParaRPr lang="fr-FR" altLang="fr-FR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24849" y="3326300"/>
            <a:ext cx="1919151" cy="16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05" tIns="47402" rIns="94805" bIns="47402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/>
              <a:t>Firo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Robéna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Cimi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Mava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Enfli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631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COX-1 sélectifs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28184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 smtClean="0"/>
              <a:t>COX-2 sélectifs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 bwMode="auto">
          <a:xfrm>
            <a:off x="395536" y="2663019"/>
            <a:ext cx="8064896" cy="507574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CC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00125" y="476672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 smtClean="0"/>
              <a:t>Sélectivité COX-1 vs COX-2</a:t>
            </a:r>
            <a:endParaRPr lang="fr-FR" altLang="fr-FR" sz="4800" kern="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6948264" y="3263792"/>
            <a:ext cx="2123728" cy="171391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167" y="1431569"/>
            <a:ext cx="8475414" cy="208552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b="0" dirty="0" smtClean="0">
                <a:latin typeface="+mj-lt"/>
              </a:rPr>
              <a:t>Le classement précédent (sélectif Cox-1 vs Cox-2) a été effectué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à partir d’études </a:t>
            </a:r>
            <a:r>
              <a:rPr lang="fr-FR" i="1" dirty="0" smtClean="0">
                <a:solidFill>
                  <a:srgbClr val="C00000"/>
                </a:solidFill>
                <a:latin typeface="+mj-lt"/>
              </a:rPr>
              <a:t>in vitro.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b="0" dirty="0" smtClean="0">
              <a:latin typeface="+mj-lt"/>
            </a:endParaRPr>
          </a:p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dirty="0" smtClean="0">
                <a:latin typeface="+mj-lt"/>
              </a:rPr>
              <a:t>L’intérêt thérapeutique </a:t>
            </a:r>
            <a:r>
              <a:rPr lang="fr-FR" b="0" dirty="0" smtClean="0">
                <a:latin typeface="+mj-lt"/>
              </a:rPr>
              <a:t>des COX-2 sélectifs est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moins évident </a:t>
            </a:r>
            <a:r>
              <a:rPr lang="fr-FR" i="1" dirty="0" smtClean="0">
                <a:solidFill>
                  <a:srgbClr val="C00000"/>
                </a:solidFill>
                <a:latin typeface="+mj-lt"/>
              </a:rPr>
              <a:t>in vivo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7750" y="260648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 smtClean="0"/>
              <a:t>Sélectivité COX-1 vs COX-2</a:t>
            </a:r>
            <a:endParaRPr lang="fr-FR" altLang="fr-FR" sz="4800" kern="0" dirty="0" smtClean="0"/>
          </a:p>
        </p:txBody>
      </p:sp>
    </p:spTree>
    <p:extLst>
      <p:ext uri="{BB962C8B-B14F-4D97-AF65-F5344CB8AC3E}">
        <p14:creationId xmlns:p14="http://schemas.microsoft.com/office/powerpoint/2010/main" val="27376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7750" y="476672"/>
            <a:ext cx="7048500" cy="788988"/>
          </a:xfrm>
        </p:spPr>
        <p:txBody>
          <a:bodyPr/>
          <a:lstStyle/>
          <a:p>
            <a:r>
              <a:rPr lang="fr-FR" altLang="fr-FR" sz="4000" dirty="0"/>
              <a:t>Sélectivité COX-1 vs COX-2</a:t>
            </a:r>
            <a:endParaRPr lang="fr-FR" altLang="fr-FR" sz="4000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1642" y="1919759"/>
            <a:ext cx="7931150" cy="3729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algn="l">
              <a:defRPr/>
            </a:pPr>
            <a:r>
              <a:rPr lang="fr-FR" b="0" dirty="0">
                <a:latin typeface="+mj-lt"/>
              </a:rPr>
              <a:t>On recherche des </a:t>
            </a:r>
            <a:r>
              <a:rPr lang="fr-FR" dirty="0" smtClean="0">
                <a:latin typeface="+mj-lt"/>
              </a:rPr>
              <a:t>AINS </a:t>
            </a:r>
            <a:r>
              <a:rPr lang="fr-FR" dirty="0">
                <a:latin typeface="+mj-lt"/>
              </a:rPr>
              <a:t>plus sélectifs pour COX-2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afin d’optimiser le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rapport </a:t>
            </a:r>
            <a:r>
              <a:rPr lang="fr-FR" u="sng" dirty="0" smtClean="0">
                <a:solidFill>
                  <a:srgbClr val="C00000"/>
                </a:solidFill>
                <a:latin typeface="+mj-lt"/>
              </a:rPr>
              <a:t>bénéfice/risque</a:t>
            </a:r>
            <a:endParaRPr lang="fr-FR" u="sng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fr-FR" sz="3300" dirty="0">
              <a:latin typeface="+mj-lt"/>
            </a:endParaRPr>
          </a:p>
          <a:p>
            <a:pPr>
              <a:defRPr/>
            </a:pPr>
            <a:r>
              <a:rPr lang="fr-FR" sz="3200" b="0" dirty="0">
                <a:latin typeface="+mj-lt"/>
              </a:rPr>
              <a:t>E</a:t>
            </a:r>
            <a:r>
              <a:rPr lang="fr-FR" sz="3200" b="0" dirty="0" smtClean="0">
                <a:latin typeface="+mj-lt"/>
              </a:rPr>
              <a:t>njeu </a:t>
            </a:r>
            <a:r>
              <a:rPr lang="fr-FR" sz="3200" b="0" dirty="0">
                <a:latin typeface="+mj-lt"/>
              </a:rPr>
              <a:t>thérapeutique </a:t>
            </a:r>
            <a:r>
              <a:rPr lang="fr-FR" sz="3200" b="0" dirty="0" smtClean="0">
                <a:latin typeface="+mj-lt"/>
              </a:rPr>
              <a:t>ET </a:t>
            </a:r>
            <a:r>
              <a:rPr lang="fr-FR" sz="3200" b="0" u="sng" dirty="0">
                <a:latin typeface="+mj-lt"/>
              </a:rPr>
              <a:t>commercial</a:t>
            </a:r>
          </a:p>
        </p:txBody>
      </p:sp>
      <p:sp>
        <p:nvSpPr>
          <p:cNvPr id="39940" name="Flèche droite 1"/>
          <p:cNvSpPr>
            <a:spLocks noChangeArrowheads="1"/>
          </p:cNvSpPr>
          <p:nvPr/>
        </p:nvSpPr>
        <p:spPr bwMode="auto">
          <a:xfrm>
            <a:off x="740852" y="3281040"/>
            <a:ext cx="504825" cy="503238"/>
          </a:xfrm>
          <a:prstGeom prst="rightArrow">
            <a:avLst>
              <a:gd name="adj1" fmla="val 50000"/>
              <a:gd name="adj2" fmla="val 50158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  <p:sp>
        <p:nvSpPr>
          <p:cNvPr id="2" name="ZoneTexte 1"/>
          <p:cNvSpPr txBox="1"/>
          <p:nvPr/>
        </p:nvSpPr>
        <p:spPr>
          <a:xfrm>
            <a:off x="412722" y="4490594"/>
            <a:ext cx="873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 smtClean="0"/>
              <a:t>	La sélectivité </a:t>
            </a:r>
            <a:r>
              <a:rPr lang="fr-FR" b="1" dirty="0" smtClean="0"/>
              <a:t>n’est pas corrélée à l’efficacité</a:t>
            </a:r>
          </a:p>
          <a:p>
            <a:pPr>
              <a:buNone/>
            </a:pPr>
            <a:endParaRPr lang="fr-FR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" y="4163389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744997" y="403298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 smtClean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3029292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907704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0.05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52827" y="4304207"/>
            <a:ext cx="6517184" cy="65606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311432" y="4304206"/>
            <a:ext cx="28320" cy="1315821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05274" y="6292095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89383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117422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092280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0.01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7452321" y="4369814"/>
            <a:ext cx="17690" cy="1219426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999491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 smtClean="0">
                <a:solidFill>
                  <a:srgbClr val="000000"/>
                </a:solidFill>
              </a:rPr>
              <a:t>Imax</a:t>
            </a:r>
            <a:endParaRPr lang="en-US" altLang="fr-FR" sz="2000" b="1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21089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1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659652" y="224148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2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17014" y="1170992"/>
            <a:ext cx="7487372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fr-FR" kern="0" dirty="0" smtClean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 smtClean="0">
                <a:latin typeface="+mj-lt"/>
              </a:rPr>
              <a:t>est la concentration nécessaire pour obtenir (inhiber) 50 % des effets. </a:t>
            </a:r>
            <a:endParaRPr lang="fr-FR" b="0" kern="0" dirty="0">
              <a:latin typeface="+mj-lt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90249" y="8588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  <a:endParaRPr lang="fr-FR" sz="18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  <a:endParaRPr lang="fr-FR" altLang="fr-FR" dirty="0" smtClean="0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184797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08833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528386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016666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23235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0.1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2832289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2946151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777662" y="5315880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 smtClean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 smtClean="0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392930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smtClean="0">
                <a:solidFill>
                  <a:srgbClr val="000000"/>
                </a:solidFill>
              </a:rPr>
              <a:t>Inhibition de l’activité de COX</a:t>
            </a:r>
            <a:endParaRPr lang="fr-FR" altLang="fr-FR" sz="2000" b="1" dirty="0">
              <a:solidFill>
                <a:srgbClr val="000000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189173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13209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2616516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2659286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23546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 smtClean="0">
                <a:solidFill>
                  <a:srgbClr val="000000"/>
                </a:solidFill>
              </a:rPr>
              <a:t>0.02</a:t>
            </a:r>
            <a:endParaRPr lang="fr-FR" altLang="fr-FR" b="1" dirty="0">
              <a:solidFill>
                <a:srgbClr val="000000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2832289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498585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 smtClean="0">
                <a:solidFill>
                  <a:srgbClr val="000000"/>
                </a:solidFill>
              </a:rPr>
              <a:t>Imax</a:t>
            </a:r>
            <a:endParaRPr lang="en-US" altLang="fr-FR" sz="2000" b="1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12474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1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142801" y="133952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 smtClean="0">
                <a:solidFill>
                  <a:srgbClr val="000000"/>
                </a:solidFill>
              </a:rPr>
              <a:t>AINS 2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8062" y="1737322"/>
            <a:ext cx="3445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 smtClean="0">
                <a:solidFill>
                  <a:srgbClr val="2D2DB9">
                    <a:lumMod val="75000"/>
                  </a:srgbClr>
                </a:solidFill>
              </a:rPr>
              <a:t>80 % inhibition COX-2 = </a:t>
            </a:r>
            <a:r>
              <a:rPr lang="fr-FR" sz="2400" b="1" u="sng" dirty="0" smtClean="0">
                <a:solidFill>
                  <a:srgbClr val="2D2DB9">
                    <a:lumMod val="75000"/>
                  </a:srgbClr>
                </a:solidFill>
              </a:rPr>
              <a:t>même activité</a:t>
            </a:r>
            <a:endParaRPr lang="fr-FR" sz="2400" b="1" u="sng" dirty="0">
              <a:solidFill>
                <a:srgbClr val="2D2DB9">
                  <a:lumMod val="75000"/>
                </a:srgbClr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172742" y="5729608"/>
            <a:ext cx="7629927" cy="101281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5519" indent="-355519" defTabSz="948050">
              <a:lnSpc>
                <a:spcPct val="80000"/>
              </a:lnSpc>
              <a:spcBef>
                <a:spcPct val="100000"/>
              </a:spcBef>
              <a:defRPr/>
            </a:pPr>
            <a:r>
              <a:rPr lang="fr-FR" kern="0" dirty="0" smtClean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 smtClean="0">
                <a:latin typeface="+mj-lt"/>
              </a:rPr>
              <a:t>des effets </a:t>
            </a:r>
            <a:r>
              <a:rPr lang="fr-FR" kern="0" dirty="0" smtClean="0">
                <a:solidFill>
                  <a:srgbClr val="C00000"/>
                </a:solidFill>
                <a:latin typeface="+mj-lt"/>
              </a:rPr>
              <a:t>ne préjuge pas de l'intérêt clinique </a:t>
            </a:r>
            <a:r>
              <a:rPr lang="fr-FR" b="0" kern="0" dirty="0" smtClean="0">
                <a:latin typeface="+mj-lt"/>
              </a:rPr>
              <a:t>d'un AINS et ne permet pas de classer les AINS entre eux</a:t>
            </a:r>
            <a:endParaRPr lang="fr-FR" b="0" kern="0" dirty="0">
              <a:latin typeface="+mj-lt"/>
            </a:endParaRPr>
          </a:p>
        </p:txBody>
      </p:sp>
      <p:sp>
        <p:nvSpPr>
          <p:cNvPr id="35" name="Étoile à 5 branches 34"/>
          <p:cNvSpPr/>
          <p:nvPr/>
        </p:nvSpPr>
        <p:spPr>
          <a:xfrm>
            <a:off x="856729" y="540846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9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116632"/>
            <a:ext cx="6365875" cy="1143000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7024687" cy="5040560"/>
          </a:xfrm>
        </p:spPr>
        <p:txBody>
          <a:bodyPr/>
          <a:lstStyle/>
          <a:p>
            <a:r>
              <a:rPr lang="fr-FR" sz="1800" b="0" dirty="0" smtClean="0"/>
              <a:t>Introduction : inflammation (voir ana-</a:t>
            </a:r>
            <a:r>
              <a:rPr lang="fr-FR" sz="1800" b="0" dirty="0" err="1" smtClean="0"/>
              <a:t>path</a:t>
            </a:r>
            <a:r>
              <a:rPr lang="fr-FR" sz="1800" b="0" dirty="0" smtClean="0"/>
              <a:t>)</a:t>
            </a:r>
          </a:p>
          <a:p>
            <a:endParaRPr lang="fr-FR" sz="1800" b="0" dirty="0" smtClean="0"/>
          </a:p>
          <a:p>
            <a:r>
              <a:rPr lang="fr-FR" sz="2000" b="0" dirty="0" smtClean="0"/>
              <a:t>Historique</a:t>
            </a:r>
          </a:p>
          <a:p>
            <a:r>
              <a:rPr lang="fr-FR" sz="2000" b="0" dirty="0" smtClean="0"/>
              <a:t>Classification</a:t>
            </a:r>
          </a:p>
          <a:p>
            <a:r>
              <a:rPr lang="fr-FR" sz="2000" b="0" dirty="0" smtClean="0"/>
              <a:t>Mécanismes d’action des AINS</a:t>
            </a:r>
            <a:endParaRPr lang="fr-FR" sz="1400" b="0" dirty="0" smtClean="0"/>
          </a:p>
          <a:p>
            <a:pPr marL="857250" lvl="1" indent="-457200"/>
            <a:r>
              <a:rPr lang="fr-FR" sz="1400" b="0" dirty="0" smtClean="0"/>
              <a:t>Inhibition des COX</a:t>
            </a:r>
          </a:p>
          <a:p>
            <a:pPr marL="857250" lvl="1" indent="-457200"/>
            <a:r>
              <a:rPr lang="fr-FR" sz="1400" b="0" dirty="0" smtClean="0"/>
              <a:t>Sélectivité </a:t>
            </a:r>
            <a:r>
              <a:rPr lang="fr-FR" sz="1400" b="0" dirty="0"/>
              <a:t>COX-1/COX-2</a:t>
            </a:r>
          </a:p>
          <a:p>
            <a:pPr marL="857250" lvl="1" indent="-457200"/>
            <a:r>
              <a:rPr lang="fr-FR" sz="1400" b="0" dirty="0"/>
              <a:t>Puissance des </a:t>
            </a:r>
            <a:r>
              <a:rPr lang="fr-FR" sz="1400" b="0" dirty="0" smtClean="0"/>
              <a:t>AINS</a:t>
            </a:r>
          </a:p>
          <a:p>
            <a:pPr marL="857250" lvl="1" indent="-457200"/>
            <a:endParaRPr lang="fr-FR" sz="1400" b="0" dirty="0"/>
          </a:p>
          <a:p>
            <a:r>
              <a:rPr lang="fr-FR" sz="2000" b="0" dirty="0"/>
              <a:t>Efficacité clinique</a:t>
            </a:r>
          </a:p>
          <a:p>
            <a:endParaRPr lang="fr-FR" i="1" dirty="0" smtClean="0"/>
          </a:p>
          <a:p>
            <a:r>
              <a:rPr lang="fr-FR" sz="2000" dirty="0" smtClean="0"/>
              <a:t>Indications des AINS en médecine vétérinaire</a:t>
            </a:r>
          </a:p>
          <a:p>
            <a:pPr marL="0" indent="0">
              <a:buNone/>
            </a:pPr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29730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600" y="353914"/>
            <a:ext cx="7872413" cy="10588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/>
              <a:t>Puissance des AINS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68776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dirty="0" smtClean="0">
                <a:solidFill>
                  <a:srgbClr val="00B050"/>
                </a:solidFill>
                <a:latin typeface="+mj-lt"/>
              </a:rPr>
              <a:t>Remarque : </a:t>
            </a:r>
            <a:r>
              <a:rPr lang="fr-FR" b="0" dirty="0" smtClean="0">
                <a:latin typeface="+mj-lt"/>
              </a:rPr>
              <a:t>Un avantage d’un médicament puissant est de permettre de traiter 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>un animal de grand format avec un petit volume</a:t>
            </a:r>
            <a:r>
              <a:rPr lang="fr-FR" b="0" dirty="0" smtClean="0">
                <a:latin typeface="+mj-lt"/>
              </a:rPr>
              <a:t> </a:t>
            </a: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endParaRPr lang="fr-FR" b="0" dirty="0">
              <a:latin typeface="+mj-lt"/>
            </a:endParaRP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b="0" dirty="0" err="1">
                <a:latin typeface="+mj-lt"/>
              </a:rPr>
              <a:t>F</a:t>
            </a:r>
            <a:r>
              <a:rPr lang="fr-FR" b="0" dirty="0" err="1" smtClean="0">
                <a:latin typeface="+mj-lt"/>
              </a:rPr>
              <a:t>irocoxib</a:t>
            </a:r>
            <a:r>
              <a:rPr lang="fr-FR" b="0" dirty="0" smtClean="0">
                <a:latin typeface="+mj-lt"/>
              </a:rPr>
              <a:t> chez le cheval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756366" y="4221088"/>
            <a:ext cx="369088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 smtClean="0"/>
          </a:p>
          <a:p>
            <a:endParaRPr lang="fr-FR" sz="2800" kern="0" dirty="0" smtClean="0"/>
          </a:p>
          <a:p>
            <a:endParaRPr lang="fr-FR" sz="2800" kern="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3851756"/>
            <a:ext cx="15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476672"/>
            <a:ext cx="6464300" cy="746125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 smtClean="0"/>
              <a:t>Essais cliniques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922463"/>
            <a:ext cx="8512175" cy="425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u="sng" dirty="0">
                <a:latin typeface="+mj-lt"/>
              </a:rPr>
              <a:t>Réalisés par les </a:t>
            </a:r>
            <a:r>
              <a:rPr lang="fr-FR" sz="2000" u="sng" dirty="0" smtClean="0">
                <a:latin typeface="+mj-lt"/>
              </a:rPr>
              <a:t>industries pharmaceutiques</a:t>
            </a:r>
            <a:endParaRPr lang="fr-FR" sz="2000" u="sng" dirty="0">
              <a:latin typeface="+mj-lt"/>
            </a:endParaRP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Publiés dans les médias non-scientifiques (journaux publicitaires, congrès,...)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Difficulté d'avoir des critères de jugement avec de bonnes performances </a:t>
            </a:r>
            <a:r>
              <a:rPr lang="fr-FR" sz="2000" b="0" dirty="0" smtClean="0">
                <a:latin typeface="+mj-lt"/>
              </a:rPr>
              <a:t>de mesure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endParaRPr lang="fr-FR" sz="2000" b="0" dirty="0">
              <a:latin typeface="+mj-lt"/>
            </a:endParaRPr>
          </a:p>
          <a:p>
            <a:pPr marL="0" indent="0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dirty="0" smtClean="0">
                <a:solidFill>
                  <a:srgbClr val="C00000"/>
                </a:solidFill>
                <a:latin typeface="+mj-lt"/>
              </a:rPr>
              <a:t>		Biais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de publication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971600" y="4264330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5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688137" cy="123031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 smtClean="0"/>
              <a:t>Essais cliniques</a:t>
            </a:r>
            <a:endParaRPr lang="fr-FR" altLang="fr-FR" u="sng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1988" cy="3944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spcBef>
                <a:spcPct val="60000"/>
              </a:spcBef>
              <a:defRPr/>
            </a:pPr>
            <a:r>
              <a:rPr lang="fr-FR" sz="2800" dirty="0" smtClean="0">
                <a:solidFill>
                  <a:srgbClr val="C00000"/>
                </a:solidFill>
                <a:latin typeface="+mj-lt"/>
              </a:rPr>
              <a:t>Formulation des conclusions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sz="2400" b="0" dirty="0" smtClean="0">
                <a:latin typeface="+mj-lt"/>
              </a:rPr>
              <a:t>Le </a:t>
            </a:r>
            <a:r>
              <a:rPr lang="fr-FR" sz="2400" b="0" dirty="0">
                <a:latin typeface="+mj-lt"/>
              </a:rPr>
              <a:t>produit X n'est </a:t>
            </a:r>
            <a:r>
              <a:rPr lang="fr-FR" sz="2400" dirty="0">
                <a:latin typeface="+mj-lt"/>
              </a:rPr>
              <a:t>pas différent </a:t>
            </a:r>
            <a:r>
              <a:rPr lang="fr-FR" sz="2400" b="0" dirty="0">
                <a:latin typeface="+mj-lt"/>
              </a:rPr>
              <a:t>du produit de référence </a:t>
            </a:r>
            <a:r>
              <a:rPr lang="fr-FR" sz="2400" b="0" dirty="0" smtClean="0">
                <a:latin typeface="+mj-lt"/>
              </a:rPr>
              <a:t>Y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b="0" dirty="0" smtClean="0">
                <a:latin typeface="+mj-lt"/>
              </a:rPr>
              <a:t>Le produit X n’est </a:t>
            </a:r>
            <a:r>
              <a:rPr lang="fr-FR" dirty="0" smtClean="0">
                <a:latin typeface="+mj-lt"/>
              </a:rPr>
              <a:t>pas inférieur </a:t>
            </a:r>
            <a:r>
              <a:rPr lang="fr-FR" b="0" dirty="0" smtClean="0">
                <a:latin typeface="+mj-lt"/>
              </a:rPr>
              <a:t>au produit Y</a:t>
            </a:r>
            <a:endParaRPr lang="fr-FR" sz="2400" b="0" dirty="0" smtClean="0">
              <a:latin typeface="+mj-lt"/>
            </a:endParaRPr>
          </a:p>
          <a:p>
            <a:pPr marL="457200" lvl="1" indent="0">
              <a:spcBef>
                <a:spcPct val="60000"/>
              </a:spcBef>
              <a:buFontTx/>
              <a:buNone/>
              <a:defRPr/>
            </a:pPr>
            <a:endParaRPr lang="fr-FR" sz="2400" b="0" dirty="0">
              <a:latin typeface="+mj-lt"/>
            </a:endParaRPr>
          </a:p>
          <a:p>
            <a:pPr marL="457200" lvl="1" indent="0" algn="ctr">
              <a:spcBef>
                <a:spcPct val="60000"/>
              </a:spcBef>
              <a:buFontTx/>
              <a:buNone/>
              <a:defRPr/>
            </a:pPr>
            <a:r>
              <a:rPr lang="fr-FR" sz="2800" dirty="0" smtClean="0">
                <a:solidFill>
                  <a:schemeClr val="tx2"/>
                </a:solidFill>
                <a:latin typeface="+mj-lt"/>
              </a:rPr>
              <a:t>Ceci </a:t>
            </a:r>
            <a:r>
              <a:rPr lang="fr-FR" sz="2800" dirty="0">
                <a:solidFill>
                  <a:schemeClr val="tx2"/>
                </a:solidFill>
                <a:latin typeface="+mj-lt"/>
              </a:rPr>
              <a:t>n'est pas la preuve de l'équivalence thérapeutique de X </a:t>
            </a:r>
            <a:r>
              <a:rPr lang="fr-FR" sz="3200" dirty="0">
                <a:solidFill>
                  <a:schemeClr val="tx2"/>
                </a:solidFill>
                <a:latin typeface="+mj-lt"/>
              </a:rPr>
              <a:t>et Y</a:t>
            </a:r>
          </a:p>
        </p:txBody>
      </p:sp>
    </p:spTree>
    <p:extLst>
      <p:ext uri="{BB962C8B-B14F-4D97-AF65-F5344CB8AC3E}">
        <p14:creationId xmlns:p14="http://schemas.microsoft.com/office/powerpoint/2010/main" val="261239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22068"/>
            <a:ext cx="7704856" cy="4176464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sz="2000" b="0" dirty="0" smtClean="0"/>
              <a:t>Non infériorité du </a:t>
            </a:r>
            <a:r>
              <a:rPr lang="fr-FR" sz="2000" b="0" dirty="0" err="1" smtClean="0"/>
              <a:t>robenacoxib</a:t>
            </a:r>
            <a:r>
              <a:rPr lang="fr-FR" sz="2000" b="0" dirty="0" smtClean="0"/>
              <a:t> vs </a:t>
            </a:r>
            <a:r>
              <a:rPr lang="fr-FR" sz="2000" b="0" dirty="0" err="1" smtClean="0"/>
              <a:t>meloxicam</a:t>
            </a:r>
            <a:r>
              <a:rPr lang="fr-FR" sz="2000" b="0" dirty="0" smtClean="0"/>
              <a:t> pour chirurgies majeures des tissus mous</a:t>
            </a:r>
          </a:p>
          <a:p>
            <a:pPr marL="0" indent="0">
              <a:buNone/>
            </a:pPr>
            <a:r>
              <a:rPr lang="fr-FR" sz="1600" b="0" dirty="0" smtClean="0"/>
              <a:t>BMC </a:t>
            </a:r>
            <a:r>
              <a:rPr lang="fr-FR" sz="1600" b="0" dirty="0" err="1" smtClean="0"/>
              <a:t>Vet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Research</a:t>
            </a:r>
            <a:r>
              <a:rPr lang="fr-FR" sz="1600" b="0" dirty="0" smtClean="0"/>
              <a:t> 2013 9 92 </a:t>
            </a:r>
            <a:endParaRPr lang="fr-FR" sz="1600" b="0" dirty="0"/>
          </a:p>
          <a:p>
            <a:pPr marL="0" indent="0">
              <a:buNone/>
            </a:pPr>
            <a:endParaRPr lang="fr-FR" sz="2000" b="0" dirty="0" smtClean="0"/>
          </a:p>
          <a:p>
            <a:r>
              <a:rPr lang="fr-FR" sz="2000" b="0" dirty="0"/>
              <a:t>Non infériorité du </a:t>
            </a:r>
            <a:r>
              <a:rPr lang="fr-FR" sz="2000" b="0" dirty="0" err="1" smtClean="0"/>
              <a:t>cimicoxib</a:t>
            </a:r>
            <a:r>
              <a:rPr lang="fr-FR" sz="2000" b="0" dirty="0" smtClean="0"/>
              <a:t> </a:t>
            </a:r>
            <a:r>
              <a:rPr lang="fr-FR" sz="2000" b="0" dirty="0"/>
              <a:t>vs </a:t>
            </a:r>
            <a:r>
              <a:rPr lang="fr-FR" sz="2000" b="0" dirty="0" err="1" smtClean="0"/>
              <a:t>carprofène</a:t>
            </a:r>
            <a:r>
              <a:rPr lang="fr-FR" sz="2000" b="0" dirty="0" smtClean="0"/>
              <a:t> pour </a:t>
            </a:r>
            <a:r>
              <a:rPr lang="fr-FR" sz="2000" b="0" dirty="0"/>
              <a:t>chirurgies </a:t>
            </a:r>
          </a:p>
          <a:p>
            <a:pPr marL="0" indent="0">
              <a:buNone/>
            </a:pPr>
            <a:r>
              <a:rPr lang="fr-FR" sz="1600" b="0" dirty="0" smtClean="0"/>
              <a:t>J Small </a:t>
            </a:r>
            <a:r>
              <a:rPr lang="fr-FR" sz="1600" b="0" dirty="0" err="1" smtClean="0"/>
              <a:t>Anim</a:t>
            </a:r>
            <a:r>
              <a:rPr lang="fr-FR" sz="1600" b="0" dirty="0" smtClean="0"/>
              <a:t> </a:t>
            </a:r>
            <a:r>
              <a:rPr lang="fr-FR" sz="1600" b="0" dirty="0" err="1" smtClean="0"/>
              <a:t>Pract</a:t>
            </a:r>
            <a:r>
              <a:rPr lang="fr-FR" sz="1600" b="0" dirty="0" smtClean="0"/>
              <a:t> 2013 54 (6) 304 </a:t>
            </a:r>
            <a:endParaRPr lang="fr-FR" sz="1600" b="0" dirty="0"/>
          </a:p>
          <a:p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 smtClean="0"/>
              <a:t>mavacoxib</a:t>
            </a:r>
            <a:r>
              <a:rPr lang="fr-FR" sz="2000" b="0" dirty="0" smtClean="0"/>
              <a:t> </a:t>
            </a:r>
            <a:r>
              <a:rPr lang="fr-FR" sz="2000" b="0" dirty="0"/>
              <a:t>vs </a:t>
            </a:r>
            <a:r>
              <a:rPr lang="fr-FR" sz="2000" b="0" dirty="0" err="1" smtClean="0"/>
              <a:t>carprofène</a:t>
            </a:r>
            <a:r>
              <a:rPr lang="fr-FR" sz="2000" b="0" dirty="0" smtClean="0"/>
              <a:t> </a:t>
            </a:r>
            <a:r>
              <a:rPr lang="fr-FR" sz="2000" b="0" dirty="0"/>
              <a:t>pour </a:t>
            </a:r>
            <a:r>
              <a:rPr lang="fr-FR" sz="2000" b="0" dirty="0" smtClean="0"/>
              <a:t>arthrose </a:t>
            </a:r>
            <a:endParaRPr lang="fr-FR" sz="2000" b="0" dirty="0"/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</a:t>
            </a:r>
            <a:r>
              <a:rPr lang="fr-FR" sz="1600" b="0" dirty="0" smtClean="0"/>
              <a:t>2015 176 284</a:t>
            </a:r>
            <a:endParaRPr lang="fr-FR" sz="1600" b="0" dirty="0"/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 err="1" smtClean="0"/>
              <a:t>Mavacoxib</a:t>
            </a:r>
            <a:r>
              <a:rPr lang="fr-FR" sz="2000" b="0" dirty="0" smtClean="0"/>
              <a:t> vs </a:t>
            </a:r>
            <a:r>
              <a:rPr lang="fr-FR" sz="2000" b="0" dirty="0" err="1" smtClean="0"/>
              <a:t>meloxicam</a:t>
            </a:r>
            <a:r>
              <a:rPr lang="fr-FR" sz="2000" b="0" dirty="0" smtClean="0"/>
              <a:t> ont une efficacité clinique équivalente</a:t>
            </a:r>
          </a:p>
          <a:p>
            <a:pPr marL="0" indent="0">
              <a:buNone/>
            </a:pPr>
            <a:r>
              <a:rPr lang="fr-FR" sz="1600" b="0" dirty="0" err="1" smtClean="0"/>
              <a:t>Vet</a:t>
            </a:r>
            <a:r>
              <a:rPr lang="fr-FR" sz="1600" b="0" dirty="0" smtClean="0"/>
              <a:t> Record 2014 175 280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188640"/>
            <a:ext cx="668813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489" tIns="118493" rIns="197489" bIns="118493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kern="0" dirty="0" smtClean="0"/>
              <a:t>Essais cliniques</a:t>
            </a:r>
            <a:endParaRPr lang="fr-FR" altLang="fr-FR" u="sng" kern="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976627" y="1052736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47737" y="5733256"/>
            <a:ext cx="7448525" cy="83099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 smtClean="0"/>
              <a:t>Dans tous les essais, les auteurs sont affiliés au laboratoire produisant le produit test. </a:t>
            </a:r>
            <a:endParaRPr lang="fr-FR" sz="2400" b="1" dirty="0"/>
          </a:p>
        </p:txBody>
      </p:sp>
      <p:sp>
        <p:nvSpPr>
          <p:cNvPr id="7" name="Étoile à 5 branches 6"/>
          <p:cNvSpPr/>
          <p:nvPr/>
        </p:nvSpPr>
        <p:spPr>
          <a:xfrm>
            <a:off x="251520" y="544522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395536" y="2300520"/>
            <a:ext cx="7920037" cy="1143000"/>
          </a:xfrm>
        </p:spPr>
        <p:txBody>
          <a:bodyPr/>
          <a:lstStyle/>
          <a:p>
            <a:r>
              <a:rPr lang="fr-FR" altLang="fr-FR" dirty="0" smtClean="0"/>
              <a:t>Indications des AINS en médecine vétérinaire</a:t>
            </a:r>
          </a:p>
        </p:txBody>
      </p:sp>
    </p:spTree>
    <p:extLst>
      <p:ext uri="{BB962C8B-B14F-4D97-AF65-F5344CB8AC3E}">
        <p14:creationId xmlns:p14="http://schemas.microsoft.com/office/powerpoint/2010/main" val="15299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0037" cy="1143000"/>
          </a:xfrm>
        </p:spPr>
        <p:txBody>
          <a:bodyPr/>
          <a:lstStyle/>
          <a:p>
            <a:r>
              <a:rPr lang="fr-FR" altLang="fr-FR" dirty="0" smtClean="0"/>
              <a:t>Indications principales des AINS en médecine vétérinaire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684" y="1844824"/>
            <a:ext cx="7688014" cy="461645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C00000"/>
                </a:solidFill>
              </a:rPr>
              <a:t>Douleurs</a:t>
            </a:r>
            <a:r>
              <a:rPr lang="fr-FR" dirty="0" smtClean="0"/>
              <a:t> et inflammations associées à </a:t>
            </a:r>
          </a:p>
          <a:p>
            <a:pPr lvl="1">
              <a:defRPr/>
            </a:pPr>
            <a:r>
              <a:rPr lang="fr-FR" dirty="0" smtClean="0">
                <a:solidFill>
                  <a:srgbClr val="FF0000"/>
                </a:solidFill>
              </a:rPr>
              <a:t>des affections ostéo-articulaires et musculo-squelettiques</a:t>
            </a:r>
          </a:p>
          <a:p>
            <a:pPr lvl="1">
              <a:defRPr/>
            </a:pPr>
            <a:r>
              <a:rPr lang="fr-FR" b="0" dirty="0" smtClean="0"/>
              <a:t>des actes chirurgicaux</a:t>
            </a:r>
          </a:p>
          <a:p>
            <a:pPr lvl="1">
              <a:defRPr/>
            </a:pPr>
            <a:r>
              <a:rPr lang="fr-FR" b="0" dirty="0" smtClean="0"/>
              <a:t>des processus cancéreux</a:t>
            </a:r>
          </a:p>
          <a:p>
            <a:pPr lvl="1">
              <a:defRPr/>
            </a:pPr>
            <a:r>
              <a:rPr lang="fr-FR" b="0" dirty="0" smtClean="0"/>
              <a:t>….</a:t>
            </a:r>
          </a:p>
          <a:p>
            <a:pPr lvl="1">
              <a:defRPr/>
            </a:pPr>
            <a:endParaRPr lang="fr-FR" b="0" dirty="0" smtClean="0"/>
          </a:p>
          <a:p>
            <a:pPr>
              <a:defRPr/>
            </a:pPr>
            <a:r>
              <a:rPr lang="fr-FR" dirty="0" smtClean="0"/>
              <a:t>Douleurs associées </a:t>
            </a:r>
            <a:r>
              <a:rPr lang="fr-FR" dirty="0" smtClean="0">
                <a:solidFill>
                  <a:srgbClr val="C00000"/>
                </a:solidFill>
              </a:rPr>
              <a:t>aux coliques </a:t>
            </a:r>
            <a:r>
              <a:rPr lang="fr-FR" dirty="0" smtClean="0"/>
              <a:t>chez le cheval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Traitements symptomatiques de </a:t>
            </a:r>
          </a:p>
          <a:p>
            <a:pPr lvl="1">
              <a:defRPr/>
            </a:pPr>
            <a:r>
              <a:rPr lang="fr-FR" b="0" dirty="0" smtClean="0"/>
              <a:t>Bronchopneumonies (bovins)</a:t>
            </a:r>
          </a:p>
          <a:p>
            <a:pPr lvl="1">
              <a:defRPr/>
            </a:pPr>
            <a:r>
              <a:rPr lang="fr-FR" b="0" dirty="0" smtClean="0"/>
              <a:t>Mammites aigües</a:t>
            </a:r>
          </a:p>
          <a:p>
            <a:pPr lvl="1">
              <a:defRPr/>
            </a:pPr>
            <a:r>
              <a:rPr lang="fr-FR" b="0" dirty="0" smtClean="0"/>
              <a:t>Diarrhées (veau) 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2" name="Étoile à 5 branches 1"/>
          <p:cNvSpPr/>
          <p:nvPr/>
        </p:nvSpPr>
        <p:spPr bwMode="auto">
          <a:xfrm>
            <a:off x="7812360" y="2060848"/>
            <a:ext cx="504056" cy="504056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33512" y="260648"/>
            <a:ext cx="6276975" cy="1343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 smtClean="0"/>
              <a:t>Indications antipyrétiques des AINS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31677"/>
            <a:ext cx="8194675" cy="4435475"/>
          </a:xfrm>
          <a:solidFill>
            <a:schemeClr val="bg1"/>
          </a:solidFill>
        </p:spPr>
        <p:txBody>
          <a:bodyPr lIns="91430" tIns="45715" rIns="91430" bIns="45715"/>
          <a:lstStyle/>
          <a:p>
            <a:r>
              <a:rPr lang="fr-FR" altLang="fr-FR" sz="2000" b="0" dirty="0" smtClean="0">
                <a:solidFill>
                  <a:srgbClr val="C00000"/>
                </a:solidFill>
              </a:rPr>
              <a:t>AINS suppriment certains symptômes de la fièvre</a:t>
            </a:r>
          </a:p>
          <a:p>
            <a:pPr lvl="1"/>
            <a:r>
              <a:rPr lang="fr-FR" altLang="fr-FR" sz="1600" b="0" dirty="0" smtClean="0"/>
              <a:t>hyperthermie</a:t>
            </a:r>
          </a:p>
          <a:p>
            <a:pPr lvl="1"/>
            <a:r>
              <a:rPr lang="fr-FR" altLang="fr-FR" sz="1600" b="0" dirty="0" smtClean="0"/>
              <a:t>anorexie</a:t>
            </a:r>
          </a:p>
          <a:p>
            <a:pPr lvl="1"/>
            <a:r>
              <a:rPr lang="fr-FR" altLang="fr-FR" sz="1600" b="0" dirty="0" smtClean="0"/>
              <a:t>apathie</a:t>
            </a:r>
          </a:p>
          <a:p>
            <a:r>
              <a:rPr lang="fr-FR" altLang="fr-FR" sz="2000" b="0" dirty="0" smtClean="0">
                <a:solidFill>
                  <a:srgbClr val="C00000"/>
                </a:solidFill>
              </a:rPr>
              <a:t>Avantages</a:t>
            </a:r>
          </a:p>
          <a:p>
            <a:pPr lvl="1"/>
            <a:r>
              <a:rPr lang="fr-FR" altLang="fr-FR" sz="1600" u="sng" dirty="0" smtClean="0"/>
              <a:t>bien-être de l’animal</a:t>
            </a:r>
          </a:p>
          <a:p>
            <a:pPr marL="457200" lvl="1" indent="0">
              <a:buNone/>
            </a:pPr>
            <a:endParaRPr lang="fr-FR" altLang="fr-FR" sz="1600" b="0" dirty="0" smtClean="0"/>
          </a:p>
          <a:p>
            <a:r>
              <a:rPr lang="fr-FR" altLang="fr-FR" b="0" dirty="0" smtClean="0">
                <a:solidFill>
                  <a:srgbClr val="C00000"/>
                </a:solidFill>
              </a:rPr>
              <a:t>Justifications des AINS</a:t>
            </a:r>
            <a:endParaRPr lang="fr-FR" altLang="fr-FR" sz="1800" b="0" dirty="0" smtClean="0">
              <a:solidFill>
                <a:srgbClr val="C00000"/>
              </a:solidFill>
            </a:endParaRPr>
          </a:p>
          <a:p>
            <a:pPr lvl="1"/>
            <a:r>
              <a:rPr lang="fr-FR" altLang="fr-FR" sz="1600" b="0" dirty="0" smtClean="0"/>
              <a:t>fièvre dangereuse et prolongée</a:t>
            </a:r>
          </a:p>
          <a:p>
            <a:pPr lvl="1"/>
            <a:r>
              <a:rPr lang="fr-FR" altLang="fr-FR" sz="1600" b="0" dirty="0" smtClean="0"/>
              <a:t>animal qui </a:t>
            </a:r>
            <a:r>
              <a:rPr lang="fr-FR" altLang="fr-FR" sz="1600" b="0" dirty="0"/>
              <a:t>ne peut pas gérer les modifications hémodynamiques et métaboliques dues à la fièvre </a:t>
            </a:r>
            <a:r>
              <a:rPr lang="fr-FR" altLang="fr-FR" sz="1600" b="0" dirty="0" smtClean="0"/>
              <a:t>(cardiaque, diabétique,…)</a:t>
            </a:r>
          </a:p>
          <a:p>
            <a:pPr lvl="1">
              <a:buFontTx/>
              <a:buNone/>
            </a:pPr>
            <a:endParaRPr lang="fr-FR" altLang="fr-FR" sz="2800" b="0" dirty="0" smtClean="0"/>
          </a:p>
          <a:p>
            <a:pPr lvl="1"/>
            <a:endParaRPr lang="fr-FR" altLang="fr-FR" sz="20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48457" y="5664159"/>
            <a:ext cx="7423943" cy="1138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err="1" smtClean="0"/>
              <a:t>Metamizole</a:t>
            </a:r>
            <a:r>
              <a:rPr lang="fr-FR" sz="2400" dirty="0" smtClean="0"/>
              <a:t> (dipyrone) a une activité antipyrétique avec peu d’effets indésirables associés  </a:t>
            </a:r>
            <a:r>
              <a:rPr lang="fr-FR" sz="1800" dirty="0" smtClean="0"/>
              <a:t>(=cox-3 inhibiteur?)</a:t>
            </a:r>
            <a:endParaRPr lang="fr-FR" sz="1800" dirty="0"/>
          </a:p>
        </p:txBody>
      </p:sp>
      <p:sp>
        <p:nvSpPr>
          <p:cNvPr id="6" name="Étoile à 5 branches 5"/>
          <p:cNvSpPr/>
          <p:nvPr/>
        </p:nvSpPr>
        <p:spPr>
          <a:xfrm>
            <a:off x="7841168" y="5193022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4163"/>
            <a:ext cx="7339013" cy="1033462"/>
          </a:xfrm>
        </p:spPr>
        <p:txBody>
          <a:bodyPr/>
          <a:lstStyle/>
          <a:p>
            <a:r>
              <a:rPr lang="fr-FR" altLang="fr-FR" smtClean="0"/>
              <a:t>Inflammations ostéo-articulaires</a:t>
            </a:r>
            <a:br>
              <a:rPr lang="fr-FR" altLang="fr-FR" smtClean="0"/>
            </a:br>
            <a:r>
              <a:rPr lang="fr-FR" altLang="fr-FR" smtClean="0"/>
              <a:t>(associées à l’arthrose)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225" y="1728788"/>
            <a:ext cx="1979613" cy="2122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716088"/>
            <a:ext cx="20748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37013" y="3446463"/>
            <a:ext cx="10213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200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23850" y="4076700"/>
            <a:ext cx="80152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dirty="0"/>
              <a:t>Les </a:t>
            </a:r>
            <a:r>
              <a:rPr lang="fr-FR" altLang="fr-FR" sz="2400" dirty="0" smtClean="0"/>
              <a:t>AINS </a:t>
            </a:r>
            <a:r>
              <a:rPr lang="fr-FR" altLang="fr-FR" sz="2400" b="1" u="sng" dirty="0">
                <a:solidFill>
                  <a:srgbClr val="C00000"/>
                </a:solidFill>
              </a:rPr>
              <a:t>n'agissent pas </a:t>
            </a:r>
            <a:r>
              <a:rPr lang="fr-FR" altLang="fr-FR" sz="2400" b="1" dirty="0">
                <a:solidFill>
                  <a:srgbClr val="C00000"/>
                </a:solidFill>
              </a:rPr>
              <a:t>sur </a:t>
            </a:r>
            <a:r>
              <a:rPr lang="fr-FR" altLang="fr-FR" sz="2400" b="1" dirty="0" smtClean="0">
                <a:solidFill>
                  <a:srgbClr val="C00000"/>
                </a:solidFill>
              </a:rPr>
              <a:t>les lésions d'arthrose </a:t>
            </a:r>
            <a:r>
              <a:rPr lang="fr-FR" altLang="fr-FR" sz="2400" dirty="0"/>
              <a:t>mais sur ses symptômes. </a:t>
            </a:r>
          </a:p>
          <a:p>
            <a:pPr>
              <a:buFontTx/>
              <a:buNone/>
            </a:pPr>
            <a:endParaRPr lang="fr-FR" altLang="fr-FR" sz="2400" dirty="0"/>
          </a:p>
          <a:p>
            <a:pPr>
              <a:buFontTx/>
              <a:buNone/>
            </a:pPr>
            <a:r>
              <a:rPr lang="fr-FR" altLang="fr-FR" sz="2400" dirty="0"/>
              <a:t>Ils suppriment </a:t>
            </a:r>
            <a:r>
              <a:rPr lang="fr-FR" altLang="fr-FR" sz="2400" dirty="0" smtClean="0"/>
              <a:t>l’inflammation et </a:t>
            </a:r>
            <a:r>
              <a:rPr lang="fr-FR" altLang="fr-FR" sz="2400" b="1" dirty="0"/>
              <a:t>peuvent </a:t>
            </a:r>
            <a:r>
              <a:rPr lang="fr-FR" altLang="fr-FR" sz="2400" b="1" dirty="0" smtClean="0"/>
              <a:t>ralentir le cercle vicieux de l’arthrose.</a:t>
            </a:r>
            <a:r>
              <a:rPr lang="fr-FR" altLang="fr-FR" sz="2400" dirty="0" smtClean="0"/>
              <a:t> </a:t>
            </a:r>
            <a:endParaRPr lang="fr-FR" altLang="fr-FR" sz="2400" b="1" dirty="0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79512" y="1834356"/>
            <a:ext cx="46799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600" dirty="0"/>
              <a:t>L’arthrose (</a:t>
            </a:r>
            <a:r>
              <a:rPr lang="fr-FR" altLang="fr-FR" sz="1600" dirty="0" err="1"/>
              <a:t>osteoarthritis</a:t>
            </a:r>
            <a:r>
              <a:rPr lang="fr-FR" altLang="fr-FR" sz="1600" dirty="0"/>
              <a:t> en anglais) correspond à une </a:t>
            </a:r>
            <a:r>
              <a:rPr lang="fr-FR" altLang="fr-FR" sz="1600" b="1" dirty="0"/>
              <a:t>dégradation </a:t>
            </a:r>
            <a:r>
              <a:rPr lang="fr-FR" altLang="fr-FR" sz="1600" b="1" dirty="0" smtClean="0"/>
              <a:t>progressive </a:t>
            </a:r>
            <a:r>
              <a:rPr lang="fr-FR" altLang="fr-FR" sz="1600" b="1" dirty="0"/>
              <a:t>du cartilage</a:t>
            </a:r>
            <a:r>
              <a:rPr lang="fr-FR" altLang="fr-FR" sz="1600" dirty="0"/>
              <a:t> qui  perd sa souplesse et son élasticité. À cela s'ajoute </a:t>
            </a:r>
            <a:r>
              <a:rPr lang="fr-FR" altLang="fr-FR" sz="1600" b="1" dirty="0"/>
              <a:t>une perte de qualité du liquide synovial</a:t>
            </a:r>
            <a:r>
              <a:rPr lang="fr-FR" altLang="fr-FR" sz="1600" dirty="0"/>
              <a:t> qui lubrifie l’articulation. </a:t>
            </a:r>
          </a:p>
          <a:p>
            <a:pPr>
              <a:buFontTx/>
              <a:buNone/>
            </a:pPr>
            <a:r>
              <a:rPr lang="fr-FR" altLang="fr-FR" sz="1600" dirty="0"/>
              <a:t>L’arthrose finit par provoquer une </a:t>
            </a:r>
            <a:r>
              <a:rPr lang="fr-FR" altLang="fr-FR" sz="1600" b="1" dirty="0"/>
              <a:t>inflammation douloureuse</a:t>
            </a:r>
            <a:endParaRPr lang="en-US" altLang="fr-FR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98301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5696" y="6319412"/>
            <a:ext cx="3749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/>
              <a:t>Temps de détection dopage cheval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2508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20726"/>
            <a:ext cx="7121525" cy="86995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3808" tIns="46081" rIns="93808" bIns="46081"/>
          <a:lstStyle/>
          <a:p>
            <a:r>
              <a:rPr lang="fr-FR" altLang="fr-FR" sz="4000" dirty="0" smtClean="0"/>
              <a:t>Cas </a:t>
            </a:r>
            <a:r>
              <a:rPr lang="fr-FR" altLang="fr-FR" sz="4000" dirty="0"/>
              <a:t>des </a:t>
            </a:r>
            <a:r>
              <a:rPr lang="fr-FR" altLang="fr-FR" sz="4000" dirty="0" smtClean="0"/>
              <a:t>coliques</a:t>
            </a:r>
            <a:br>
              <a:rPr lang="fr-FR" altLang="fr-FR" sz="4000" dirty="0" smtClean="0"/>
            </a:br>
            <a:r>
              <a:rPr lang="fr-FR" altLang="fr-FR" sz="2800" dirty="0" smtClean="0">
                <a:solidFill>
                  <a:schemeClr val="tx1"/>
                </a:solidFill>
              </a:rPr>
              <a:t>Propriétés analgésiques et/ou antispasmodiques </a:t>
            </a:r>
            <a:r>
              <a:rPr lang="fr-FR" altLang="fr-FR" dirty="0" smtClean="0">
                <a:solidFill>
                  <a:schemeClr val="tx1"/>
                </a:solidFill>
              </a:rPr>
              <a:t/>
            </a:r>
            <a:br>
              <a:rPr lang="fr-FR" altLang="fr-FR" dirty="0" smtClean="0">
                <a:solidFill>
                  <a:schemeClr val="tx1"/>
                </a:solidFill>
              </a:rPr>
            </a:br>
            <a:endParaRPr lang="fr-FR" altLang="fr-FR" dirty="0" smtClean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536" y="1876423"/>
            <a:ext cx="8620125" cy="46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830" tIns="26332" rIns="65830" bIns="26332">
            <a:spAutoFit/>
          </a:bodyPr>
          <a:lstStyle/>
          <a:p>
            <a:pPr marL="342900" indent="-342900" defTabSz="7874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fr-FR" sz="2400" b="1" u="sng" dirty="0" err="1" smtClean="0">
                <a:solidFill>
                  <a:srgbClr val="C00000"/>
                </a:solidFill>
              </a:rPr>
              <a:t>Metamizole</a:t>
            </a:r>
            <a:r>
              <a:rPr lang="fr-FR" sz="2400" b="1" u="sng" dirty="0" smtClean="0">
                <a:solidFill>
                  <a:srgbClr val="C00000"/>
                </a:solidFill>
              </a:rPr>
              <a:t> </a:t>
            </a:r>
            <a:r>
              <a:rPr lang="fr-FR" sz="2400" b="1" u="sng" dirty="0">
                <a:solidFill>
                  <a:srgbClr val="C00000"/>
                </a:solidFill>
              </a:rPr>
              <a:t>(DCI) </a:t>
            </a:r>
            <a:r>
              <a:rPr lang="fr-FR" sz="2400" u="sng" dirty="0"/>
              <a:t>ou </a:t>
            </a:r>
            <a:r>
              <a:rPr lang="fr-FR" sz="2400" u="sng" dirty="0" err="1"/>
              <a:t>dipyrone</a:t>
            </a:r>
            <a:r>
              <a:rPr lang="fr-FR" sz="2400" u="sng" dirty="0"/>
              <a:t> (ou </a:t>
            </a:r>
            <a:r>
              <a:rPr lang="fr-FR" sz="2400" u="sng" dirty="0" smtClean="0"/>
              <a:t>noramidopyrine (DCF</a:t>
            </a:r>
            <a:r>
              <a:rPr lang="fr-FR" sz="2400" u="sng" dirty="0"/>
              <a:t>))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Propriétés </a:t>
            </a:r>
            <a:r>
              <a:rPr lang="fr-FR" sz="2000" b="1" dirty="0" err="1" smtClean="0">
                <a:solidFill>
                  <a:srgbClr val="FF0000"/>
                </a:solidFill>
              </a:rPr>
              <a:t>anti-spasmodiques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 smtClean="0"/>
              <a:t>Douleurs </a:t>
            </a:r>
            <a:r>
              <a:rPr lang="fr-FR" sz="2000" b="1" u="sng" dirty="0" smtClean="0"/>
              <a:t>modérées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</a:rPr>
              <a:t>1</a:t>
            </a:r>
            <a:r>
              <a:rPr lang="fr-FR" sz="2000" b="1" baseline="30000" dirty="0" smtClean="0">
                <a:solidFill>
                  <a:srgbClr val="FF0000"/>
                </a:solidFill>
              </a:rPr>
              <a:t>ère</a:t>
            </a:r>
            <a:r>
              <a:rPr lang="fr-FR" sz="2000" b="1" dirty="0" smtClean="0">
                <a:solidFill>
                  <a:srgbClr val="FF0000"/>
                </a:solidFill>
              </a:rPr>
              <a:t> intention </a:t>
            </a:r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 smtClean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 smtClean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 smtClean="0"/>
              <a:t>Autres AINS </a:t>
            </a:r>
            <a:endParaRPr lang="fr-FR" sz="2000" dirty="0"/>
          </a:p>
          <a:p>
            <a:pPr defTabSz="787400">
              <a:defRPr/>
            </a:pPr>
            <a:r>
              <a:rPr lang="fr-FR" sz="2000" b="1" dirty="0" smtClean="0"/>
              <a:t>    </a:t>
            </a:r>
            <a:r>
              <a:rPr lang="fr-FR" sz="1400" b="1" dirty="0" smtClean="0"/>
              <a:t>Flunixine </a:t>
            </a:r>
            <a:r>
              <a:rPr lang="fr-FR" sz="1400" b="1" dirty="0" err="1" smtClean="0"/>
              <a:t>meglumine</a:t>
            </a:r>
            <a:endParaRPr lang="fr-FR" sz="1400" b="1" dirty="0"/>
          </a:p>
          <a:p>
            <a:pPr marL="342900" indent="-342900" defTabSz="787400">
              <a:defRPr/>
            </a:pPr>
            <a:endParaRPr lang="fr-FR" sz="1400" b="1" dirty="0" smtClean="0"/>
          </a:p>
          <a:p>
            <a:pPr marL="342900" indent="-342900" defTabSz="787400">
              <a:defRPr/>
            </a:pPr>
            <a:r>
              <a:rPr lang="fr-FR" sz="1400" b="1" dirty="0" err="1" smtClean="0"/>
              <a:t>Meloxicam</a:t>
            </a:r>
            <a:r>
              <a:rPr lang="fr-FR" sz="1400" b="1" dirty="0" smtClean="0"/>
              <a:t> </a:t>
            </a:r>
          </a:p>
          <a:p>
            <a:pPr marL="342900" indent="-342900" defTabSz="787400">
              <a:defRPr/>
            </a:pPr>
            <a:endParaRPr lang="fr-FR" sz="1400" dirty="0"/>
          </a:p>
          <a:p>
            <a:pPr marL="342900" indent="-342900" defTabSz="787400">
              <a:defRPr/>
            </a:pPr>
            <a:r>
              <a:rPr lang="fr-FR" sz="1400" b="1" dirty="0" err="1" smtClean="0"/>
              <a:t>Kétoprofène</a:t>
            </a:r>
            <a:endParaRPr lang="fr-FR" sz="1400" b="1" dirty="0"/>
          </a:p>
          <a:p>
            <a:pPr lvl="1" defTabSz="787400">
              <a:buClr>
                <a:srgbClr val="C00000"/>
              </a:buClr>
              <a:buFontTx/>
              <a:buNone/>
              <a:defRPr/>
            </a:pPr>
            <a:endParaRPr lang="fr-FR" sz="2000" b="1" dirty="0"/>
          </a:p>
          <a:p>
            <a:pPr defTabSz="787400">
              <a:defRPr/>
            </a:pPr>
            <a:endParaRPr lang="fr-FR" sz="1600" dirty="0"/>
          </a:p>
        </p:txBody>
      </p:sp>
      <p:sp>
        <p:nvSpPr>
          <p:cNvPr id="66564" name="Freeform 4"/>
          <p:cNvSpPr>
            <a:spLocks noChangeAspect="1"/>
          </p:cNvSpPr>
          <p:nvPr/>
        </p:nvSpPr>
        <p:spPr bwMode="invGray">
          <a:xfrm>
            <a:off x="7392988" y="274638"/>
            <a:ext cx="866775" cy="88106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rgbClr val="C00000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Flèche droite 1"/>
          <p:cNvSpPr/>
          <p:nvPr/>
        </p:nvSpPr>
        <p:spPr bwMode="auto">
          <a:xfrm>
            <a:off x="755576" y="2852936"/>
            <a:ext cx="360040" cy="36004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579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 rot="10800000" flipV="1">
            <a:off x="3563888" y="48712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 smtClean="0"/>
              <a:t>La durée d’action de ces </a:t>
            </a:r>
            <a:r>
              <a:rPr lang="fr-FR" sz="1800" b="1" dirty="0" smtClean="0"/>
              <a:t>AINS </a:t>
            </a:r>
            <a:r>
              <a:rPr lang="fr-FR" sz="1800" dirty="0" smtClean="0"/>
              <a:t>peut masquer l’évolution clinique de la colique</a:t>
            </a:r>
            <a:endParaRPr lang="fr-FR" sz="1800" dirty="0"/>
          </a:p>
        </p:txBody>
      </p:sp>
      <p:sp>
        <p:nvSpPr>
          <p:cNvPr id="9" name="Étoile à 5 branches 8"/>
          <p:cNvSpPr/>
          <p:nvPr/>
        </p:nvSpPr>
        <p:spPr>
          <a:xfrm>
            <a:off x="127285" y="1660184"/>
            <a:ext cx="788530" cy="5846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941" y="332656"/>
            <a:ext cx="7424117" cy="1143000"/>
          </a:xfrm>
        </p:spPr>
        <p:txBody>
          <a:bodyPr/>
          <a:lstStyle/>
          <a:p>
            <a:r>
              <a:rPr lang="fr-FR" altLang="fr-FR" dirty="0"/>
              <a:t>Cas des coliques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>
                <a:solidFill>
                  <a:schemeClr val="tx1"/>
                </a:solidFill>
              </a:rPr>
              <a:t>Propriétés anti-</a:t>
            </a:r>
            <a:r>
              <a:rPr lang="fr-FR" sz="3200" dirty="0" err="1" smtClean="0">
                <a:solidFill>
                  <a:schemeClr val="tx1"/>
                </a:solidFill>
              </a:rPr>
              <a:t>endotoxémiques</a:t>
            </a:r>
            <a:r>
              <a:rPr lang="fr-FR" sz="3200" dirty="0" smtClean="0">
                <a:solidFill>
                  <a:schemeClr val="tx1"/>
                </a:solidFill>
              </a:rPr>
              <a:t> ?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7874198" cy="46164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>
                <a:solidFill>
                  <a:srgbClr val="C00000"/>
                </a:solidFill>
              </a:rPr>
              <a:t>Flunixine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méglumine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2000" dirty="0" smtClean="0"/>
              <a:t>réduit les </a:t>
            </a:r>
            <a:r>
              <a:rPr lang="fr-FR" sz="2000" u="sng" dirty="0" smtClean="0"/>
              <a:t>symptômes</a:t>
            </a:r>
            <a:r>
              <a:rPr lang="fr-FR" sz="2000" b="0" dirty="0" smtClean="0"/>
              <a:t> (fièvre, </a:t>
            </a:r>
            <a:r>
              <a:rPr lang="fr-FR" sz="2000" b="0" dirty="0"/>
              <a:t>hypotension, état de </a:t>
            </a:r>
            <a:r>
              <a:rPr lang="fr-FR" sz="2000" b="0" dirty="0" smtClean="0"/>
              <a:t>choc) </a:t>
            </a:r>
            <a:r>
              <a:rPr lang="fr-FR" sz="2000" dirty="0" smtClean="0"/>
              <a:t>associés à l’</a:t>
            </a:r>
            <a:r>
              <a:rPr lang="fr-FR" sz="2000" dirty="0" err="1" smtClean="0"/>
              <a:t>endotoxémie</a:t>
            </a:r>
            <a:r>
              <a:rPr lang="fr-FR" sz="2000" dirty="0" smtClean="0"/>
              <a:t> </a:t>
            </a:r>
          </a:p>
          <a:p>
            <a:endParaRPr lang="fr-FR" sz="2000" dirty="0" smtClean="0"/>
          </a:p>
          <a:p>
            <a:pPr lvl="1"/>
            <a:r>
              <a:rPr lang="fr-FR" dirty="0" smtClean="0"/>
              <a:t>Dose = 0.25 mg/kg q8h au lieu de 1.1 mg/kg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400" b="0" dirty="0" smtClean="0"/>
              <a:t>Diminution de la douleur associée à l’</a:t>
            </a:r>
            <a:r>
              <a:rPr lang="fr-FR" sz="1400" b="0" dirty="0" err="1" smtClean="0"/>
              <a:t>endotoxémie</a:t>
            </a:r>
            <a:endParaRPr lang="fr-FR" sz="1400" b="0" dirty="0" smtClean="0"/>
          </a:p>
          <a:p>
            <a:pPr marL="0" indent="0">
              <a:buNone/>
            </a:pPr>
            <a:r>
              <a:rPr lang="fr-FR" sz="1400" b="0" dirty="0" smtClean="0"/>
              <a:t>Limite l’activation néfaste du </a:t>
            </a:r>
            <a:r>
              <a:rPr lang="fr-FR" sz="1400" b="0" dirty="0"/>
              <a:t>système </a:t>
            </a:r>
            <a:r>
              <a:rPr lang="fr-FR" sz="1400" b="0" dirty="0" smtClean="0"/>
              <a:t>immunitaire (Inhibition de la phosphorylation de </a:t>
            </a:r>
            <a:r>
              <a:rPr lang="fr-FR" sz="1400" b="0" dirty="0" err="1" smtClean="0"/>
              <a:t>NFkB</a:t>
            </a:r>
            <a:r>
              <a:rPr lang="fr-FR" sz="1400" b="0" dirty="0"/>
              <a:t>) </a:t>
            </a:r>
            <a:endParaRPr lang="fr-FR" sz="1400" b="0" dirty="0" smtClean="0"/>
          </a:p>
          <a:p>
            <a:pPr marL="0" indent="0">
              <a:buNone/>
            </a:pPr>
            <a:r>
              <a:rPr lang="fr-FR" sz="1400" b="0" dirty="0"/>
              <a:t>L</a:t>
            </a:r>
            <a:r>
              <a:rPr lang="fr-FR" sz="1400" b="0" dirty="0" smtClean="0"/>
              <a:t>imite l’hypotension (Inhibition de l’activité des </a:t>
            </a:r>
            <a:r>
              <a:rPr lang="fr-FR" sz="1400" b="0" dirty="0" err="1" smtClean="0"/>
              <a:t>metalloproteases</a:t>
            </a:r>
            <a:r>
              <a:rPr lang="fr-FR" sz="1400" b="0" dirty="0" smtClean="0"/>
              <a:t>)</a:t>
            </a:r>
          </a:p>
          <a:p>
            <a:pPr marL="0" indent="0">
              <a:buNone/>
            </a:pPr>
            <a:endParaRPr lang="fr-FR" sz="2000" b="0" dirty="0" smtClean="0"/>
          </a:p>
          <a:p>
            <a:pPr marL="0" indent="0">
              <a:buNone/>
            </a:pPr>
            <a:r>
              <a:rPr lang="fr-FR" sz="2800" dirty="0" smtClean="0"/>
              <a:t>Peu d’essais avec d’autres AINS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1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 smtClean="0"/>
              <a:t>Inflammation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36613" y="5275263"/>
            <a:ext cx="382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fr-FR" sz="2000" b="1"/>
              <a:t>Calor, Rubor, Dolor, Tumor</a:t>
            </a:r>
          </a:p>
        </p:txBody>
      </p:sp>
      <p:pic>
        <p:nvPicPr>
          <p:cNvPr id="15364" name="Picture 5" descr="le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8" y="2160588"/>
            <a:ext cx="4403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259413" y="2538413"/>
            <a:ext cx="3455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Chaleur</a:t>
            </a: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Rougeur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Douleur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 smtClean="0">
                <a:solidFill>
                  <a:srgbClr val="C00000"/>
                </a:solidFill>
              </a:rPr>
              <a:t>Oedème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Perte</a:t>
            </a:r>
            <a:r>
              <a:rPr lang="en-US" altLang="fr-FR" b="1" dirty="0">
                <a:solidFill>
                  <a:srgbClr val="C00000"/>
                </a:solidFill>
              </a:rPr>
              <a:t> de </a:t>
            </a:r>
            <a:r>
              <a:rPr lang="en-US" altLang="fr-FR" b="1" dirty="0" err="1">
                <a:solidFill>
                  <a:srgbClr val="C00000"/>
                </a:solidFill>
              </a:rPr>
              <a:t>fonction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 smtClean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 smtClean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et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mammite expérimentale </a:t>
            </a:r>
            <a:r>
              <a:rPr lang="fr-FR" u="sng" dirty="0" smtClean="0">
                <a:solidFill>
                  <a:srgbClr val="C00000"/>
                </a:solidFill>
                <a:latin typeface="+mj-lt"/>
              </a:rPr>
              <a:t>(LPS)</a:t>
            </a: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Effets positifs </a:t>
            </a:r>
            <a:r>
              <a:rPr lang="fr-FR" dirty="0" smtClean="0">
                <a:latin typeface="+mj-lt"/>
              </a:rPr>
              <a:t>des AINS</a:t>
            </a:r>
          </a:p>
          <a:p>
            <a:pPr marL="770291" lvl="1" indent="-296266" defTabSz="948050">
              <a:defRPr/>
            </a:pPr>
            <a:r>
              <a:rPr lang="fr-FR" b="0" dirty="0" smtClean="0">
                <a:latin typeface="+mj-lt"/>
              </a:rPr>
              <a:t>Diminution hyperthermie, FC</a:t>
            </a:r>
          </a:p>
          <a:p>
            <a:pPr marL="770291" lvl="1" indent="-296266" defTabSz="948050">
              <a:defRPr/>
            </a:pPr>
            <a:r>
              <a:rPr lang="fr-FR" b="0" dirty="0" smtClean="0">
                <a:latin typeface="+mj-lt"/>
              </a:rPr>
              <a:t>Amélioration comportement</a:t>
            </a:r>
          </a:p>
          <a:p>
            <a:pPr marL="770291" lvl="1" indent="-296266" defTabSz="948050">
              <a:defRPr/>
            </a:pPr>
            <a:endParaRPr lang="fr-FR" b="0" dirty="0" smtClean="0">
              <a:latin typeface="+mj-lt"/>
            </a:endParaRPr>
          </a:p>
          <a:p>
            <a:pPr marL="770291" lvl="1" indent="-296266" defTabSz="948050">
              <a:defRPr/>
            </a:pPr>
            <a:r>
              <a:rPr lang="fr-FR" b="0" dirty="0" smtClean="0">
                <a:latin typeface="+mj-lt"/>
              </a:rPr>
              <a:t>Diminution des symptômes locaux</a:t>
            </a:r>
          </a:p>
          <a:p>
            <a:pPr marL="770291" lvl="1" indent="-296266" defTabSz="948050">
              <a:defRPr/>
            </a:pPr>
            <a:endParaRPr lang="fr-FR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 smtClean="0">
                <a:latin typeface="+mj-lt"/>
              </a:rPr>
              <a:t>Peu d’effet sur :  </a:t>
            </a:r>
          </a:p>
          <a:p>
            <a:pPr marL="770291" lvl="1" indent="-296266" defTabSz="948050">
              <a:defRPr/>
            </a:pPr>
            <a:r>
              <a:rPr lang="fr-FR" dirty="0" smtClean="0">
                <a:latin typeface="+mj-lt"/>
              </a:rPr>
              <a:t>Production </a:t>
            </a:r>
            <a:r>
              <a:rPr lang="fr-FR" dirty="0">
                <a:latin typeface="+mj-lt"/>
              </a:rPr>
              <a:t>de </a:t>
            </a:r>
            <a:r>
              <a:rPr lang="fr-FR" dirty="0" smtClean="0">
                <a:latin typeface="+mj-lt"/>
              </a:rPr>
              <a:t>lait </a:t>
            </a:r>
            <a:r>
              <a:rPr lang="fr-FR" sz="1600" b="0" dirty="0" smtClean="0">
                <a:latin typeface="+mj-lt"/>
              </a:rPr>
              <a:t>(variable selon publication)</a:t>
            </a:r>
          </a:p>
          <a:p>
            <a:pPr marL="770291" lvl="1" indent="-296266" defTabSz="948050">
              <a:defRPr/>
            </a:pPr>
            <a:r>
              <a:rPr lang="fr-FR" dirty="0" smtClean="0">
                <a:latin typeface="+mj-lt"/>
              </a:rPr>
              <a:t>Appétit</a:t>
            </a:r>
            <a:endParaRPr lang="fr-FR" dirty="0">
              <a:latin typeface="+mj-lt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Right Arrow 1"/>
          <p:cNvSpPr/>
          <p:nvPr/>
        </p:nvSpPr>
        <p:spPr bwMode="auto">
          <a:xfrm>
            <a:off x="423407" y="6013648"/>
            <a:ext cx="689676" cy="51169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6358" y="5829454"/>
            <a:ext cx="76192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 smtClean="0"/>
              <a:t>AINS souvent voire toujours recommandés pour les mammites avec </a:t>
            </a:r>
            <a:r>
              <a:rPr lang="fr-FR" sz="2400" b="1" u="sng" dirty="0" err="1" smtClean="0"/>
              <a:t>endotoxémie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9995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 smtClean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 smtClean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et </a:t>
            </a:r>
            <a:r>
              <a:rPr lang="fr-FR" u="sng" dirty="0" smtClean="0">
                <a:solidFill>
                  <a:srgbClr val="C00000"/>
                </a:solidFill>
                <a:latin typeface="+mj-lt"/>
              </a:rPr>
              <a:t>mammite clinique modérée</a:t>
            </a:r>
            <a:endParaRPr lang="fr-FR" sz="1600" u="sng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 smtClean="0"/>
              <a:t>Diminution </a:t>
            </a:r>
            <a:r>
              <a:rPr lang="fr-FR" b="0" dirty="0"/>
              <a:t>FC</a:t>
            </a:r>
          </a:p>
          <a:p>
            <a:pPr marL="770291" lvl="1" indent="-296266" defTabSz="948050">
              <a:defRPr/>
            </a:pPr>
            <a:r>
              <a:rPr lang="fr-FR" b="0" dirty="0"/>
              <a:t>Amélioration </a:t>
            </a:r>
            <a:r>
              <a:rPr lang="fr-FR" b="0" dirty="0" smtClean="0"/>
              <a:t>du comportement</a:t>
            </a:r>
            <a:endParaRPr lang="fr-FR" b="0" dirty="0"/>
          </a:p>
          <a:p>
            <a:pPr marL="770291" lvl="1" indent="-296266" defTabSz="948050">
              <a:defRPr/>
            </a:pPr>
            <a:r>
              <a:rPr lang="fr-FR" b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dirty="0" smtClean="0">
                <a:latin typeface="+mj-lt"/>
              </a:rPr>
              <a:t>Une étude a montré une diminution des réformes et des comptages cellulaires (</a:t>
            </a:r>
            <a:r>
              <a:rPr lang="fr-FR" sz="2000" b="0" dirty="0" err="1" smtClean="0">
                <a:latin typeface="+mj-lt"/>
              </a:rPr>
              <a:t>meloxicam</a:t>
            </a:r>
            <a:r>
              <a:rPr lang="fr-FR" sz="2000" b="0" dirty="0" smtClean="0">
                <a:latin typeface="+mj-lt"/>
              </a:rPr>
              <a:t>) </a:t>
            </a: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dirty="0" smtClean="0">
              <a:latin typeface="+mj-lt"/>
            </a:endParaRPr>
          </a:p>
          <a:p>
            <a:pPr marL="73975" indent="0" defTabSz="948050">
              <a:buNone/>
              <a:defRPr/>
            </a:pPr>
            <a:r>
              <a:rPr lang="fr-FR" sz="2000" b="0" dirty="0" smtClean="0">
                <a:latin typeface="+mj-lt"/>
              </a:rPr>
              <a:t>		Penser aux temps d’attente</a:t>
            </a:r>
            <a:endParaRPr lang="fr-FR" sz="1800" b="0" dirty="0">
              <a:latin typeface="+mj-lt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479" y="1773238"/>
            <a:ext cx="8613775" cy="46085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buFontTx/>
              <a:buNone/>
              <a:defRPr/>
            </a:pPr>
            <a:r>
              <a:rPr lang="fr-FR" kern="0" dirty="0" smtClean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kern="0" dirty="0" smtClean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kern="0" dirty="0" smtClean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kern="0" dirty="0" smtClean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kern="0" dirty="0" smtClean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sz="1800" b="0" kern="0" dirty="0" smtClean="0"/>
              <a:t>Diminution FC</a:t>
            </a:r>
          </a:p>
          <a:p>
            <a:pPr marL="770291" lvl="1" indent="-296266" defTabSz="948050">
              <a:defRPr/>
            </a:pPr>
            <a:r>
              <a:rPr lang="fr-FR" sz="1800" b="0" kern="0" dirty="0" smtClean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sz="1800" b="0" kern="0" dirty="0" smtClean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kern="0" dirty="0" smtClean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kern="0" dirty="0" smtClean="0">
                <a:latin typeface="+mj-lt"/>
              </a:rPr>
              <a:t>Une étude a montré une diminution des réformes et des comptages cellulaires avec le </a:t>
            </a:r>
            <a:r>
              <a:rPr lang="fr-FR" sz="2000" b="0" kern="0" dirty="0" err="1" smtClean="0">
                <a:latin typeface="+mj-lt"/>
              </a:rPr>
              <a:t>meloxicam</a:t>
            </a:r>
            <a:r>
              <a:rPr lang="fr-FR" sz="2000" b="0" kern="0" dirty="0" smtClean="0">
                <a:latin typeface="+mj-lt"/>
              </a:rPr>
              <a:t> </a:t>
            </a:r>
          </a:p>
          <a:p>
            <a:pPr marL="370241" indent="-296266" defTabSz="948050">
              <a:defRPr/>
            </a:pPr>
            <a:endParaRPr lang="fr-FR" sz="2000" b="0" kern="0" dirty="0" smtClean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kern="0" dirty="0" smtClean="0">
              <a:latin typeface="+mj-lt"/>
            </a:endParaRPr>
          </a:p>
          <a:p>
            <a:pPr marL="73975" indent="0" defTabSz="948050">
              <a:buFontTx/>
              <a:buNone/>
              <a:defRPr/>
            </a:pPr>
            <a:r>
              <a:rPr lang="fr-FR" sz="2000" b="0" kern="0" dirty="0" smtClean="0">
                <a:latin typeface="+mj-lt"/>
              </a:rPr>
              <a:t>		Penser aux temps d’attente</a:t>
            </a:r>
            <a:endParaRPr lang="fr-FR" sz="1800" b="0" kern="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8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9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254125" y="47667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 smtClean="0"/>
              <a:t>Traitements symptomatiques des diarrhées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2" y="1844824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5519" indent="-355519" defTabSz="948050">
              <a:defRPr/>
            </a:pPr>
            <a:r>
              <a:rPr lang="fr-FR" sz="2000" b="0" dirty="0" smtClean="0"/>
              <a:t>Réduction de la diarrhée</a:t>
            </a:r>
          </a:p>
          <a:p>
            <a:pPr marL="355519" indent="-355519" defTabSz="948050">
              <a:defRPr/>
            </a:pPr>
            <a:r>
              <a:rPr lang="fr-FR" sz="2000" b="0" dirty="0" smtClean="0"/>
              <a:t>Amélioration du comportement, de la tétée.</a:t>
            </a:r>
          </a:p>
          <a:p>
            <a:pPr marL="355519" indent="-355519" defTabSz="948050">
              <a:defRPr/>
            </a:pPr>
            <a:r>
              <a:rPr lang="fr-FR" sz="2000" b="0" dirty="0" smtClean="0"/>
              <a:t>Augmentation </a:t>
            </a:r>
            <a:r>
              <a:rPr lang="fr-FR" sz="2000" b="0" dirty="0"/>
              <a:t>de l’abreuvement et de </a:t>
            </a:r>
            <a:r>
              <a:rPr lang="fr-FR" sz="2000" b="0" dirty="0" smtClean="0"/>
              <a:t>l’alimentation</a:t>
            </a:r>
          </a:p>
          <a:p>
            <a:pPr marL="355519" indent="-355519" defTabSz="948050">
              <a:defRPr/>
            </a:pPr>
            <a:endParaRPr lang="fr-FR" sz="20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 smtClean="0">
                <a:latin typeface="+mj-lt"/>
              </a:rPr>
              <a:t>Porcelets</a:t>
            </a:r>
          </a:p>
          <a:p>
            <a:pPr marL="755569" lvl="1" indent="-355519" defTabSz="948050">
              <a:defRPr/>
            </a:pPr>
            <a:r>
              <a:rPr lang="fr-FR" sz="1600" b="0" dirty="0" smtClean="0">
                <a:latin typeface="+mj-lt"/>
              </a:rPr>
              <a:t>réduction du choc </a:t>
            </a:r>
            <a:r>
              <a:rPr lang="fr-FR" sz="1600" b="0" dirty="0" err="1" smtClean="0">
                <a:latin typeface="+mj-lt"/>
              </a:rPr>
              <a:t>endotoxémique</a:t>
            </a:r>
            <a:r>
              <a:rPr lang="fr-FR" sz="1600" b="0" dirty="0" smtClean="0">
                <a:latin typeface="+mj-lt"/>
              </a:rPr>
              <a:t>  (ex : </a:t>
            </a:r>
            <a:r>
              <a:rPr lang="fr-FR" sz="1600" b="0" dirty="0" err="1" smtClean="0">
                <a:latin typeface="+mj-lt"/>
              </a:rPr>
              <a:t>ketoprofene</a:t>
            </a:r>
            <a:r>
              <a:rPr lang="fr-FR" sz="1600" b="0" dirty="0" smtClean="0">
                <a:latin typeface="+mj-lt"/>
              </a:rPr>
              <a:t>)</a:t>
            </a:r>
          </a:p>
          <a:p>
            <a:pPr marL="755569" lvl="1" indent="-355519" defTabSz="948050">
              <a:defRPr/>
            </a:pPr>
            <a:endParaRPr lang="fr-FR" sz="16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 smtClean="0"/>
              <a:t>Veaux</a:t>
            </a:r>
            <a:endParaRPr lang="fr-FR" sz="2000" b="0" dirty="0"/>
          </a:p>
          <a:p>
            <a:pPr marL="755569" lvl="1" indent="-355519" defTabSz="948050">
              <a:defRPr/>
            </a:pPr>
            <a:r>
              <a:rPr lang="fr-FR" sz="1600" b="0" dirty="0" err="1" smtClean="0"/>
              <a:t>meloxicam</a:t>
            </a:r>
            <a:r>
              <a:rPr lang="fr-FR" sz="1600" b="0" dirty="0" smtClean="0"/>
              <a:t>, flunixine </a:t>
            </a:r>
            <a:r>
              <a:rPr lang="fr-FR" sz="1600" b="0" dirty="0" err="1" smtClean="0"/>
              <a:t>meglumine</a:t>
            </a:r>
            <a:r>
              <a:rPr lang="fr-FR" sz="1600" b="0" dirty="0" smtClean="0"/>
              <a:t> (généralement administration de moins de 3 doses pour éviter les ulcères de la caillette)</a:t>
            </a:r>
            <a:endParaRPr lang="fr-FR" sz="1600" b="0" dirty="0"/>
          </a:p>
          <a:p>
            <a:pPr marL="755569" lvl="1" indent="-355519" defTabSz="948050">
              <a:defRPr/>
            </a:pPr>
            <a:endParaRPr lang="fr-FR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076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20688"/>
            <a:ext cx="7600950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4000" dirty="0" smtClean="0"/>
              <a:t>Traitements symptomatiques des maladies respiratoires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8831" y="2822476"/>
            <a:ext cx="5690644" cy="167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67" tIns="26985" rIns="66667" bIns="26985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9000"/>
              </a:lnSpc>
            </a:pPr>
            <a:r>
              <a:rPr lang="fr-FR" altLang="fr-FR" sz="2000" b="1" dirty="0" smtClean="0"/>
              <a:t> Diminution de</a:t>
            </a:r>
          </a:p>
          <a:p>
            <a:pPr lvl="2">
              <a:lnSpc>
                <a:spcPct val="89000"/>
              </a:lnSpc>
            </a:pPr>
            <a:r>
              <a:rPr lang="fr-FR" altLang="fr-FR" sz="2000" b="1" dirty="0">
                <a:solidFill>
                  <a:srgbClr val="FF0000"/>
                </a:solidFill>
              </a:rPr>
              <a:t>Fièvre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 smtClean="0"/>
              <a:t>(Toux)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 smtClean="0"/>
              <a:t>(Tachypnée)</a:t>
            </a:r>
          </a:p>
          <a:p>
            <a:pPr lvl="1">
              <a:lnSpc>
                <a:spcPct val="89000"/>
              </a:lnSpc>
              <a:buNone/>
            </a:pPr>
            <a:endParaRPr lang="fr-FR" altLang="fr-FR" sz="2000" b="1" dirty="0"/>
          </a:p>
          <a:p>
            <a:pPr lvl="1">
              <a:lnSpc>
                <a:spcPct val="89000"/>
              </a:lnSpc>
            </a:pPr>
            <a:r>
              <a:rPr lang="fr-FR" altLang="fr-FR" sz="1800" dirty="0" smtClean="0"/>
              <a:t> (Meilleur </a:t>
            </a:r>
            <a:r>
              <a:rPr lang="fr-FR" altLang="fr-FR" sz="1800" dirty="0"/>
              <a:t>score anatomopathologique (</a:t>
            </a:r>
            <a:r>
              <a:rPr lang="fr-FR" altLang="fr-FR" sz="1800" dirty="0" smtClean="0"/>
              <a:t>Poumon))</a:t>
            </a:r>
            <a:endParaRPr lang="fr-FR" altLang="fr-FR" sz="1800" dirty="0"/>
          </a:p>
        </p:txBody>
      </p:sp>
      <p:sp>
        <p:nvSpPr>
          <p:cNvPr id="69639" name="Freeform 7"/>
          <p:cNvSpPr>
            <a:spLocks/>
          </p:cNvSpPr>
          <p:nvPr/>
        </p:nvSpPr>
        <p:spPr bwMode="invGray">
          <a:xfrm>
            <a:off x="7043738" y="2133600"/>
            <a:ext cx="884237" cy="639763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poumons lek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319213"/>
            <a:ext cx="56435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4544" y="125512"/>
            <a:ext cx="7321550" cy="711200"/>
          </a:xfrm>
        </p:spPr>
        <p:txBody>
          <a:bodyPr/>
          <a:lstStyle/>
          <a:p>
            <a:r>
              <a:rPr lang="fr-FR" altLang="fr-FR" sz="2800" dirty="0" smtClean="0"/>
              <a:t>Traitements symptomatiques des maladies respiratoires</a:t>
            </a:r>
            <a:endParaRPr lang="fr-FR" altLang="fr-FR" sz="2500" dirty="0" smtClean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blackWhite">
          <a:xfrm>
            <a:off x="1077913" y="6232525"/>
            <a:ext cx="4116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/>
              <a:t>Wallmacq et al Rev med vet 2007 8-9 pp 418-424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blackWhite">
          <a:xfrm>
            <a:off x="263525" y="5087938"/>
            <a:ext cx="8383588" cy="115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None/>
              <a:defRPr/>
            </a:pPr>
            <a:r>
              <a:rPr lang="fr-FR" sz="1800" dirty="0" smtClean="0"/>
              <a:t>L’injection de </a:t>
            </a:r>
            <a:r>
              <a:rPr lang="fr-FR" sz="1800" dirty="0" err="1" smtClean="0"/>
              <a:t>carprofène</a:t>
            </a:r>
            <a:r>
              <a:rPr lang="fr-FR" sz="1800" dirty="0" smtClean="0"/>
              <a:t> (1,4 mg/kg IV) immédiatement après l’apparition des premiers signes cliniques de BPM permet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 smtClean="0">
                <a:solidFill>
                  <a:srgbClr val="C00000"/>
                </a:solidFill>
              </a:rPr>
              <a:t>d’améliorer l’état clinique</a:t>
            </a:r>
            <a:r>
              <a:rPr lang="fr-FR" sz="1800" dirty="0" smtClean="0"/>
              <a:t> des veaux 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 smtClean="0">
                <a:solidFill>
                  <a:srgbClr val="C00000"/>
                </a:solidFill>
              </a:rPr>
              <a:t>de réduire </a:t>
            </a:r>
            <a:r>
              <a:rPr lang="fr-FR" sz="1800" dirty="0" smtClean="0"/>
              <a:t>l’étendue des </a:t>
            </a:r>
            <a:r>
              <a:rPr lang="fr-FR" sz="1800" dirty="0" smtClean="0">
                <a:solidFill>
                  <a:srgbClr val="C00000"/>
                </a:solidFill>
              </a:rPr>
              <a:t>lésions pulmonaires. 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644650" y="1458913"/>
            <a:ext cx="1377950" cy="2063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681413" y="1490663"/>
            <a:ext cx="881062" cy="1309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9" name="ZoneTexte 8"/>
          <p:cNvSpPr txBox="1"/>
          <p:nvPr/>
        </p:nvSpPr>
        <p:spPr>
          <a:xfrm>
            <a:off x="7048635" y="83671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  <a:endParaRPr lang="fr-FR" sz="1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3525" y="1208088"/>
            <a:ext cx="8124899" cy="53943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en cancérologie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981200"/>
            <a:ext cx="7658174" cy="4616450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(1) Pour soulager la douleur et améliorer la qualité de vie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48680"/>
            <a:ext cx="7488832" cy="5688632"/>
          </a:xfrm>
        </p:spPr>
        <p:txBody>
          <a:bodyPr/>
          <a:lstStyle/>
          <a:p>
            <a:r>
              <a:rPr lang="fr-FR" dirty="0" smtClean="0"/>
              <a:t>(2) Pour limiter la croissance des tumeurs ?</a:t>
            </a:r>
          </a:p>
          <a:p>
            <a:pPr lvl="1"/>
            <a:r>
              <a:rPr lang="en-US" dirty="0" err="1" smtClean="0"/>
              <a:t>Carcinome</a:t>
            </a:r>
            <a:r>
              <a:rPr lang="en-US" dirty="0" smtClean="0"/>
              <a:t> </a:t>
            </a:r>
            <a:r>
              <a:rPr lang="en-US" dirty="0" err="1" smtClean="0"/>
              <a:t>mammaire</a:t>
            </a:r>
            <a:r>
              <a:rPr lang="en-US" dirty="0" smtClean="0"/>
              <a:t> de haut grade après </a:t>
            </a:r>
            <a:r>
              <a:rPr lang="en-US" dirty="0" err="1" smtClean="0"/>
              <a:t>chirurgie</a:t>
            </a:r>
            <a:r>
              <a:rPr lang="en-US" dirty="0" smtClean="0"/>
              <a:t> : </a:t>
            </a:r>
          </a:p>
          <a:p>
            <a:pPr marL="457200" lvl="1" indent="0">
              <a:buNone/>
            </a:pPr>
            <a:r>
              <a:rPr lang="en-US" b="0" dirty="0" err="1" smtClean="0"/>
              <a:t>survie</a:t>
            </a:r>
            <a:r>
              <a:rPr lang="en-US" b="0" dirty="0" smtClean="0"/>
              <a:t> </a:t>
            </a:r>
            <a:r>
              <a:rPr lang="en-US" b="0" dirty="0" err="1" smtClean="0"/>
              <a:t>significativement</a:t>
            </a:r>
            <a:r>
              <a:rPr lang="en-US" b="0" dirty="0" smtClean="0"/>
              <a:t> plus </a:t>
            </a:r>
            <a:r>
              <a:rPr lang="en-US" b="0" dirty="0" err="1" smtClean="0"/>
              <a:t>élevée</a:t>
            </a:r>
            <a:r>
              <a:rPr lang="en-US" b="0" dirty="0" smtClean="0"/>
              <a:t> avec </a:t>
            </a:r>
            <a:r>
              <a:rPr lang="en-US" b="0" dirty="0" err="1" smtClean="0"/>
              <a:t>firocoxib</a:t>
            </a:r>
            <a:r>
              <a:rPr lang="en-US" b="0" dirty="0" smtClean="0"/>
              <a:t> (n= 7) </a:t>
            </a:r>
            <a:r>
              <a:rPr lang="en-US" b="0" dirty="0" err="1" smtClean="0"/>
              <a:t>comparée</a:t>
            </a:r>
            <a:r>
              <a:rPr lang="en-US" b="0" dirty="0" smtClean="0"/>
              <a:t> à </a:t>
            </a:r>
            <a:r>
              <a:rPr lang="en-US" b="0" dirty="0" err="1" smtClean="0"/>
              <a:t>contrôle</a:t>
            </a:r>
            <a:r>
              <a:rPr lang="en-US" b="0" dirty="0" smtClean="0"/>
              <a:t> (n=13) </a:t>
            </a:r>
            <a:r>
              <a:rPr lang="en-US" b="0" dirty="0" err="1" smtClean="0"/>
              <a:t>ou</a:t>
            </a:r>
            <a:r>
              <a:rPr lang="en-US" b="0" dirty="0" smtClean="0"/>
              <a:t> </a:t>
            </a:r>
            <a:r>
              <a:rPr lang="en-US" b="0" dirty="0" err="1" smtClean="0"/>
              <a:t>mitoxantrone</a:t>
            </a:r>
            <a:r>
              <a:rPr lang="en-US" b="0" dirty="0" smtClean="0"/>
              <a:t> (n=8) </a:t>
            </a:r>
            <a:r>
              <a:rPr lang="en-US" sz="1400" b="0" dirty="0" smtClean="0"/>
              <a:t>(Arenas et al, 2016 Vet Rec)</a:t>
            </a:r>
          </a:p>
          <a:p>
            <a:pPr marL="457200" lvl="1" indent="0">
              <a:buNone/>
            </a:pPr>
            <a:endParaRPr lang="en-US" sz="1200" b="0" dirty="0" smtClean="0"/>
          </a:p>
        </p:txBody>
      </p:sp>
      <p:sp>
        <p:nvSpPr>
          <p:cNvPr id="4" name="Flèche droite 3"/>
          <p:cNvSpPr/>
          <p:nvPr/>
        </p:nvSpPr>
        <p:spPr bwMode="auto">
          <a:xfrm>
            <a:off x="583856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smtClean="0"/>
              <a:t>Actuellement, seuls les </a:t>
            </a:r>
            <a:r>
              <a:rPr lang="fr-FR" sz="2400" b="1" dirty="0" smtClean="0">
                <a:solidFill>
                  <a:srgbClr val="C00000"/>
                </a:solidFill>
              </a:rPr>
              <a:t>COX-2 sélectifs </a:t>
            </a:r>
            <a:r>
              <a:rPr lang="fr-FR" sz="2400" dirty="0" smtClean="0"/>
              <a:t>ont été étudiés</a:t>
            </a:r>
            <a:endParaRPr lang="fr-FR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207"/>
            <a:ext cx="9144000" cy="4492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6296" y="59390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/>
              <a:t>(mois)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55776" y="57543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 smtClean="0"/>
              <a:t>(mois)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630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885" y="305271"/>
            <a:ext cx="7488832" cy="568863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(2) Pour limiter la croissance des tumeurs ?</a:t>
            </a:r>
          </a:p>
          <a:p>
            <a:pPr lvl="1"/>
            <a:r>
              <a:rPr lang="en-US" sz="1600" b="0" dirty="0" err="1" smtClean="0"/>
              <a:t>Carcinome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mammaire</a:t>
            </a:r>
            <a:r>
              <a:rPr lang="en-US" sz="1600" b="0" dirty="0" smtClean="0"/>
              <a:t> haut grade: </a:t>
            </a:r>
            <a:r>
              <a:rPr lang="en-US" sz="1600" b="0" dirty="0" err="1" smtClean="0"/>
              <a:t>survie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significativement</a:t>
            </a:r>
            <a:r>
              <a:rPr lang="en-US" sz="1600" b="0" dirty="0" smtClean="0"/>
              <a:t> plus </a:t>
            </a:r>
            <a:r>
              <a:rPr lang="en-US" sz="1600" b="0" dirty="0" err="1" smtClean="0"/>
              <a:t>élevée</a:t>
            </a:r>
            <a:r>
              <a:rPr lang="en-US" sz="1600" b="0" dirty="0" smtClean="0"/>
              <a:t> avec </a:t>
            </a:r>
            <a:r>
              <a:rPr lang="en-US" sz="1600" b="0" dirty="0" err="1" smtClean="0"/>
              <a:t>firocoxib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comparée</a:t>
            </a:r>
            <a:r>
              <a:rPr lang="en-US" sz="1600" b="0" dirty="0" smtClean="0"/>
              <a:t> à </a:t>
            </a:r>
            <a:r>
              <a:rPr lang="en-US" sz="1600" b="0" dirty="0" err="1" smtClean="0"/>
              <a:t>contrôle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ou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mitoxantrone</a:t>
            </a:r>
            <a:r>
              <a:rPr lang="en-US" sz="1600" b="0" dirty="0" smtClean="0"/>
              <a:t> </a:t>
            </a:r>
            <a:r>
              <a:rPr lang="en-US" sz="1200" b="0" dirty="0" smtClean="0"/>
              <a:t>(Arenas et al, 2016 Vet Rec)</a:t>
            </a:r>
          </a:p>
          <a:p>
            <a:pPr marL="457200" lvl="1" indent="0">
              <a:buNone/>
            </a:pPr>
            <a:endParaRPr lang="en-US" sz="1200" b="0" dirty="0" smtClean="0"/>
          </a:p>
          <a:p>
            <a:pPr lvl="1"/>
            <a:r>
              <a:rPr lang="en-US" sz="1600" b="0" dirty="0" err="1" smtClean="0"/>
              <a:t>Carcinome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mammaire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inflammatoire</a:t>
            </a:r>
            <a:r>
              <a:rPr lang="en-US" sz="1600" b="0" dirty="0" smtClean="0"/>
              <a:t> : 12/18 </a:t>
            </a:r>
            <a:r>
              <a:rPr lang="en-US" sz="1600" b="0" dirty="0" err="1" smtClean="0"/>
              <a:t>chiens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en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rémission</a:t>
            </a:r>
            <a:r>
              <a:rPr lang="en-US" sz="1600" b="0" dirty="0" smtClean="0"/>
              <a:t> avec du </a:t>
            </a:r>
            <a:r>
              <a:rPr lang="en-US" sz="1600" b="0" dirty="0" err="1" smtClean="0"/>
              <a:t>piroxicam</a:t>
            </a:r>
            <a:r>
              <a:rPr lang="en-US" sz="1600" b="0" dirty="0" smtClean="0"/>
              <a:t> </a:t>
            </a:r>
            <a:r>
              <a:rPr lang="en-US" sz="1200" b="0" dirty="0" smtClean="0"/>
              <a:t>(</a:t>
            </a:r>
            <a:r>
              <a:rPr lang="en-US" sz="1200" b="0" dirty="0"/>
              <a:t>de, </a:t>
            </a:r>
            <a:r>
              <a:rPr lang="en-US" sz="1200" b="0" dirty="0" smtClean="0"/>
              <a:t>Toledo-</a:t>
            </a:r>
            <a:r>
              <a:rPr lang="en-US" sz="1200" b="0" dirty="0" err="1" smtClean="0"/>
              <a:t>Piza</a:t>
            </a:r>
            <a:r>
              <a:rPr lang="en-US" sz="1200" b="0" dirty="0" smtClean="0"/>
              <a:t> </a:t>
            </a:r>
            <a:r>
              <a:rPr lang="en-US" sz="1200" b="0" dirty="0"/>
              <a:t>et al., 2009). </a:t>
            </a:r>
            <a:endParaRPr lang="en-US" sz="1200" b="0" dirty="0" smtClean="0"/>
          </a:p>
          <a:p>
            <a:pPr lvl="1"/>
            <a:endParaRPr lang="en-US" sz="1600" b="0" dirty="0"/>
          </a:p>
          <a:p>
            <a:pPr lvl="1"/>
            <a:r>
              <a:rPr lang="en-US" sz="1600" b="0" dirty="0" err="1" smtClean="0"/>
              <a:t>Carcinome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invasif</a:t>
            </a:r>
            <a:r>
              <a:rPr lang="en-US" sz="1600" b="0" dirty="0" smtClean="0"/>
              <a:t> </a:t>
            </a:r>
            <a:r>
              <a:rPr lang="en-US" sz="1600" b="0" dirty="0"/>
              <a:t>de la </a:t>
            </a:r>
            <a:r>
              <a:rPr lang="en-US" sz="1600" b="0" dirty="0" err="1"/>
              <a:t>vessie</a:t>
            </a:r>
            <a:r>
              <a:rPr lang="en-US" sz="1600" b="0" dirty="0"/>
              <a:t> </a:t>
            </a:r>
            <a:r>
              <a:rPr lang="en-US" sz="1600" b="0" dirty="0" smtClean="0"/>
              <a:t>à cellules </a:t>
            </a:r>
            <a:r>
              <a:rPr lang="en-US" sz="1600" b="0" dirty="0" err="1" smtClean="0"/>
              <a:t>transitionelles</a:t>
            </a:r>
            <a:r>
              <a:rPr lang="en-US" sz="1600" b="0" dirty="0" smtClean="0"/>
              <a:t> : 17/24 </a:t>
            </a:r>
            <a:r>
              <a:rPr lang="en-US" sz="1600" b="0" dirty="0" err="1" smtClean="0"/>
              <a:t>chiens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stabilisés</a:t>
            </a:r>
            <a:r>
              <a:rPr lang="en-US" sz="1600" b="0" dirty="0" smtClean="0"/>
              <a:t> et 4/24 </a:t>
            </a:r>
            <a:r>
              <a:rPr lang="en-US" sz="1600" b="0" dirty="0" err="1" smtClean="0"/>
              <a:t>chiens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en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rémission</a:t>
            </a:r>
            <a:r>
              <a:rPr lang="en-US" sz="1600" b="0" dirty="0" smtClean="0"/>
              <a:t> avec du </a:t>
            </a:r>
            <a:r>
              <a:rPr lang="en-US" sz="1600" b="0" dirty="0" err="1" smtClean="0"/>
              <a:t>deracoxib</a:t>
            </a:r>
            <a:r>
              <a:rPr lang="en-US" sz="1600" b="0" dirty="0" smtClean="0"/>
              <a:t> </a:t>
            </a:r>
            <a:r>
              <a:rPr lang="en-US" sz="1200" b="0" dirty="0" smtClean="0"/>
              <a:t>(</a:t>
            </a:r>
            <a:r>
              <a:rPr lang="en-US" sz="1200" b="0" dirty="0"/>
              <a:t>McMillan, </a:t>
            </a:r>
            <a:r>
              <a:rPr lang="en-US" sz="1200" b="0" dirty="0" err="1"/>
              <a:t>Boria</a:t>
            </a:r>
            <a:r>
              <a:rPr lang="en-US" sz="1200" b="0" dirty="0"/>
              <a:t> et al., 2011</a:t>
            </a:r>
            <a:r>
              <a:rPr lang="en-US" sz="1200" b="0" dirty="0" smtClean="0"/>
              <a:t>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Mode </a:t>
            </a:r>
            <a:r>
              <a:rPr lang="en-US" dirty="0" err="1" smtClean="0"/>
              <a:t>d’action</a:t>
            </a:r>
            <a:r>
              <a:rPr lang="en-US" dirty="0" smtClean="0"/>
              <a:t>?</a:t>
            </a:r>
          </a:p>
          <a:p>
            <a:pPr lvl="1"/>
            <a:r>
              <a:rPr lang="en-US" sz="1600" b="0" dirty="0" smtClean="0"/>
              <a:t>Inhibition PGE2</a:t>
            </a:r>
          </a:p>
          <a:p>
            <a:pPr lvl="1"/>
            <a:r>
              <a:rPr lang="en-US" sz="1600" b="0" dirty="0" smtClean="0"/>
              <a:t>Activation de NAG-1 et ERG -1 qui </a:t>
            </a:r>
            <a:r>
              <a:rPr lang="en-US" sz="1600" b="0" dirty="0" err="1" smtClean="0"/>
              <a:t>sont</a:t>
            </a:r>
            <a:r>
              <a:rPr lang="en-US" sz="1600" b="0" dirty="0" smtClean="0"/>
              <a:t> des </a:t>
            </a:r>
            <a:r>
              <a:rPr lang="en-US" sz="1600" b="0" dirty="0" err="1" smtClean="0"/>
              <a:t>gènes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suppresseurs</a:t>
            </a:r>
            <a:r>
              <a:rPr lang="en-US" sz="1600" b="0" dirty="0" smtClean="0"/>
              <a:t> de </a:t>
            </a:r>
            <a:r>
              <a:rPr lang="en-US" sz="1600" b="0" dirty="0" err="1" smtClean="0"/>
              <a:t>tumeurs</a:t>
            </a:r>
            <a:endParaRPr lang="fr-FR" sz="1600" b="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21177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smtClean="0"/>
              <a:t>Actuellement, seuls les </a:t>
            </a:r>
            <a:r>
              <a:rPr lang="fr-FR" sz="2400" b="1" dirty="0" smtClean="0">
                <a:solidFill>
                  <a:srgbClr val="C00000"/>
                </a:solidFill>
              </a:rPr>
              <a:t>COX-2 sélectifs </a:t>
            </a:r>
            <a:r>
              <a:rPr lang="fr-FR" sz="2400" dirty="0" smtClean="0"/>
              <a:t>ont été étudiés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523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 sz="3500" dirty="0" smtClean="0"/>
              <a:t>Autres actions des AINS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536" y="1772816"/>
            <a:ext cx="7367587" cy="350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b="1" dirty="0">
                <a:solidFill>
                  <a:srgbClr val="C00000"/>
                </a:solidFill>
              </a:rPr>
              <a:t>Sur le sang </a:t>
            </a:r>
            <a:r>
              <a:rPr lang="fr-FR" altLang="fr-FR" b="1" dirty="0" smtClean="0">
                <a:solidFill>
                  <a:srgbClr val="C00000"/>
                </a:solidFill>
              </a:rPr>
              <a:t>:</a:t>
            </a:r>
          </a:p>
          <a:p>
            <a:endParaRPr lang="fr-FR" altLang="fr-FR" b="1" dirty="0">
              <a:solidFill>
                <a:srgbClr val="C00000"/>
              </a:solidFill>
            </a:endParaRPr>
          </a:p>
          <a:p>
            <a:pPr lvl="1"/>
            <a:r>
              <a:rPr lang="fr-FR" altLang="fr-FR" sz="2000" b="1" dirty="0" smtClean="0">
                <a:solidFill>
                  <a:srgbClr val="C00000"/>
                </a:solidFill>
              </a:rPr>
              <a:t>Inhibition de l’agrégation plaquettaire </a:t>
            </a:r>
            <a:r>
              <a:rPr lang="fr-FR" altLang="fr-FR" sz="2000" b="1" dirty="0" smtClean="0"/>
              <a:t>(surtout </a:t>
            </a:r>
            <a:r>
              <a:rPr lang="fr-FR" altLang="fr-FR" sz="2000" b="1" dirty="0"/>
              <a:t>aspirine) </a:t>
            </a:r>
            <a:endParaRPr lang="fr-FR" alt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u="sng" dirty="0" smtClean="0"/>
          </a:p>
          <a:p>
            <a:pPr marL="0" indent="0">
              <a:buNone/>
            </a:pPr>
            <a:r>
              <a:rPr lang="fr-FR" u="sng" dirty="0" smtClean="0"/>
              <a:t>Indication lors de </a:t>
            </a:r>
            <a:r>
              <a:rPr lang="fr-FR" u="sng" dirty="0" err="1" smtClean="0"/>
              <a:t>thrombo</a:t>
            </a:r>
            <a:r>
              <a:rPr lang="fr-FR" u="sng" dirty="0" smtClean="0"/>
              <a:t>-embolie </a:t>
            </a:r>
            <a:r>
              <a:rPr lang="fr-FR" dirty="0"/>
              <a:t>à </a:t>
            </a:r>
            <a:r>
              <a:rPr lang="fr-FR" dirty="0" smtClean="0"/>
              <a:t>faibles </a:t>
            </a:r>
            <a:r>
              <a:rPr lang="fr-FR" dirty="0"/>
              <a:t>doses</a:t>
            </a:r>
          </a:p>
          <a:p>
            <a:r>
              <a:rPr lang="fr-FR" sz="2000" dirty="0"/>
              <a:t>Chien : 0.5-1mg/kg/j</a:t>
            </a:r>
          </a:p>
          <a:p>
            <a:r>
              <a:rPr lang="fr-FR" sz="2000" dirty="0"/>
              <a:t>Chat : 5 </a:t>
            </a:r>
            <a:r>
              <a:rPr lang="fr-FR" sz="2000" dirty="0" smtClean="0"/>
              <a:t>mg in tot</a:t>
            </a:r>
            <a:r>
              <a:rPr lang="fr-FR" sz="2000" dirty="0"/>
              <a:t>o</a:t>
            </a:r>
            <a:r>
              <a:rPr lang="fr-FR" sz="2000" dirty="0" smtClean="0"/>
              <a:t> </a:t>
            </a:r>
            <a:r>
              <a:rPr lang="fr-FR" sz="2000" dirty="0">
                <a:solidFill>
                  <a:srgbClr val="FF0000"/>
                </a:solidFill>
              </a:rPr>
              <a:t>tous les 3 </a:t>
            </a:r>
            <a:r>
              <a:rPr lang="fr-FR" sz="2000" dirty="0" smtClean="0">
                <a:solidFill>
                  <a:srgbClr val="FF0000"/>
                </a:solidFill>
              </a:rPr>
              <a:t>j</a:t>
            </a:r>
          </a:p>
          <a:p>
            <a:pPr lvl="1"/>
            <a:endParaRPr lang="fr-FR" altLang="fr-FR" sz="1200" b="1" dirty="0"/>
          </a:p>
          <a:p>
            <a:pPr lvl="1"/>
            <a:endParaRPr lang="fr-FR" altLang="fr-FR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2286000"/>
            <a:ext cx="6365875" cy="1143000"/>
          </a:xfrm>
        </p:spPr>
        <p:txBody>
          <a:bodyPr/>
          <a:lstStyle/>
          <a:p>
            <a:r>
              <a:rPr lang="fr-FR" dirty="0" smtClean="0"/>
              <a:t>Autre molécule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 smtClean="0"/>
              <a:t>Inflammation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755577" y="2397948"/>
            <a:ext cx="79598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 smtClean="0">
                <a:solidFill>
                  <a:srgbClr val="C00000"/>
                </a:solidFill>
              </a:rPr>
              <a:t>Cause:</a:t>
            </a:r>
            <a:r>
              <a:rPr lang="en-US" altLang="fr-FR" b="1" dirty="0">
                <a:solidFill>
                  <a:srgbClr val="C00000"/>
                </a:solidFill>
              </a:rPr>
              <a:t> </a:t>
            </a:r>
            <a:r>
              <a:rPr lang="en-US" altLang="fr-FR" b="1" dirty="0" err="1" smtClean="0"/>
              <a:t>Toute</a:t>
            </a:r>
            <a:r>
              <a:rPr lang="en-US" altLang="fr-FR" b="1" dirty="0" smtClean="0"/>
              <a:t> destruction </a:t>
            </a:r>
            <a:r>
              <a:rPr lang="en-US" altLang="fr-FR" b="1" dirty="0" err="1" smtClean="0"/>
              <a:t>tissulaire</a:t>
            </a:r>
            <a:endParaRPr lang="en-US" altLang="fr-FR" b="1" dirty="0"/>
          </a:p>
          <a:p>
            <a:pPr marL="457200" indent="-457200"/>
            <a:r>
              <a:rPr lang="en-US" altLang="fr-FR" sz="2000" dirty="0" err="1" smtClean="0"/>
              <a:t>Traumatisme</a:t>
            </a:r>
            <a:endParaRPr lang="en-US" altLang="fr-FR" sz="2000" dirty="0" smtClean="0"/>
          </a:p>
          <a:p>
            <a:pPr marL="457200" indent="-457200"/>
            <a:r>
              <a:rPr lang="en-US" altLang="fr-FR" sz="2000" dirty="0" smtClean="0"/>
              <a:t>Infection</a:t>
            </a:r>
          </a:p>
          <a:p>
            <a:pPr marL="457200" indent="-457200"/>
            <a:r>
              <a:rPr lang="en-US" altLang="fr-FR" sz="2000" dirty="0" err="1" smtClean="0"/>
              <a:t>Arthrose</a:t>
            </a:r>
            <a:endParaRPr lang="en-US" altLang="fr-FR" sz="2000" dirty="0" smtClean="0"/>
          </a:p>
          <a:p>
            <a:pPr marL="457200" indent="-457200"/>
            <a:r>
              <a:rPr lang="en-US" altLang="fr-FR" sz="2000" dirty="0" err="1" smtClean="0"/>
              <a:t>Processus</a:t>
            </a:r>
            <a:r>
              <a:rPr lang="en-US" altLang="fr-FR" sz="2000" dirty="0" smtClean="0"/>
              <a:t> auto-</a:t>
            </a:r>
            <a:r>
              <a:rPr lang="en-US" altLang="fr-FR" sz="2000" dirty="0" err="1" smtClean="0"/>
              <a:t>immun</a:t>
            </a:r>
            <a:endParaRPr lang="en-US" altLang="fr-FR" sz="2000" dirty="0" smtClean="0"/>
          </a:p>
          <a:p>
            <a:pPr marL="457200" indent="-457200"/>
            <a:r>
              <a:rPr lang="en-US" altLang="fr-FR" sz="2000" dirty="0" err="1" smtClean="0"/>
              <a:t>Processus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cancéreux</a:t>
            </a:r>
            <a:endParaRPr lang="en-US" altLang="fr-FR" sz="2000" dirty="0" smtClean="0"/>
          </a:p>
          <a:p>
            <a:pPr marL="457200" indent="-457200"/>
            <a:r>
              <a:rPr lang="en-US" altLang="fr-FR" sz="2000" dirty="0" smtClean="0"/>
              <a:t>...</a:t>
            </a:r>
          </a:p>
          <a:p>
            <a:pPr marL="457200" indent="-457200"/>
            <a:endParaRPr lang="en-US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134157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6365875" cy="1143000"/>
          </a:xfrm>
        </p:spPr>
        <p:txBody>
          <a:bodyPr/>
          <a:lstStyle/>
          <a:p>
            <a:r>
              <a:rPr lang="fr-FR" altLang="fr-FR" sz="4000" dirty="0" err="1" smtClean="0">
                <a:solidFill>
                  <a:srgbClr val="FFFF00"/>
                </a:solidFill>
                <a:hlinkClick r:id="rId3"/>
              </a:rPr>
              <a:t>Tépoxalin</a:t>
            </a:r>
            <a:r>
              <a:rPr lang="fr-FR" altLang="fr-FR" sz="4000" dirty="0" smtClean="0">
                <a:solidFill>
                  <a:srgbClr val="FFFF00"/>
                </a:solidFill>
                <a:hlinkClick r:id="rId4"/>
              </a:rPr>
              <a:t/>
            </a:r>
            <a:br>
              <a:rPr lang="fr-FR" altLang="fr-FR" sz="4000" dirty="0" smtClean="0">
                <a:solidFill>
                  <a:srgbClr val="FFFF00"/>
                </a:solidFill>
                <a:hlinkClick r:id="rId4"/>
              </a:rPr>
            </a:br>
            <a:r>
              <a:rPr lang="fr-FR" altLang="fr-FR" sz="2800" b="0" dirty="0" smtClean="0">
                <a:solidFill>
                  <a:schemeClr val="tx1"/>
                </a:solidFill>
              </a:rPr>
              <a:t>pas en France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95338" y="2565400"/>
            <a:ext cx="7937500" cy="34559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fr-FR" altLang="fr-FR" sz="2800" dirty="0" smtClean="0">
                <a:cs typeface="Arial" charset="0"/>
              </a:rPr>
              <a:t>Inhibiteur bivalent:</a:t>
            </a:r>
          </a:p>
          <a:p>
            <a:pPr lvl="1">
              <a:defRPr/>
            </a:pPr>
            <a:r>
              <a:rPr lang="fr-FR" altLang="fr-FR" sz="2000" dirty="0" smtClean="0">
                <a:cs typeface="Arial" charset="0"/>
              </a:rPr>
              <a:t>	Cox	</a:t>
            </a:r>
          </a:p>
          <a:p>
            <a:pPr lvl="1">
              <a:defRPr/>
            </a:pPr>
            <a:r>
              <a:rPr lang="fr-FR" altLang="fr-FR" sz="2000" dirty="0" smtClean="0">
                <a:cs typeface="Arial" charset="0"/>
              </a:rPr>
              <a:t>	</a:t>
            </a:r>
            <a:r>
              <a:rPr lang="fr-FR" altLang="fr-FR" sz="2000" dirty="0" err="1" smtClean="0">
                <a:cs typeface="Arial" charset="0"/>
              </a:rPr>
              <a:t>Lox</a:t>
            </a:r>
            <a:r>
              <a:rPr lang="fr-FR" altLang="fr-FR" sz="2000" dirty="0" smtClean="0">
                <a:cs typeface="Arial" charset="0"/>
              </a:rPr>
              <a:t> </a:t>
            </a:r>
            <a:r>
              <a:rPr lang="fr-FR" altLang="fr-FR" sz="2000" b="0" dirty="0" smtClean="0">
                <a:cs typeface="Arial" charset="0"/>
              </a:rPr>
              <a:t>(5-lipoxygénase, responsable de la synthèse des </a:t>
            </a:r>
            <a:r>
              <a:rPr lang="fr-FR" altLang="fr-FR" sz="2000" b="0" dirty="0" err="1" smtClean="0">
                <a:cs typeface="Arial" charset="0"/>
              </a:rPr>
              <a:t>leucotriènes</a:t>
            </a:r>
            <a:r>
              <a:rPr lang="fr-FR" altLang="fr-FR" sz="2000" b="0" dirty="0" smtClean="0">
                <a:cs typeface="Arial" charset="0"/>
              </a:rPr>
              <a:t>)</a:t>
            </a:r>
          </a:p>
          <a:p>
            <a:pPr lvl="1">
              <a:defRPr/>
            </a:pPr>
            <a:endParaRPr lang="fr-FR" altLang="fr-FR" sz="2000" b="0" dirty="0">
              <a:cs typeface="Arial" charset="0"/>
            </a:endParaRPr>
          </a:p>
          <a:p>
            <a:pPr marL="457200" lvl="1" indent="0">
              <a:buFontTx/>
              <a:buNone/>
              <a:defRPr/>
            </a:pPr>
            <a:r>
              <a:rPr lang="fr-FR" altLang="fr-FR" sz="2000" b="0" dirty="0" smtClean="0">
                <a:cs typeface="Arial" charset="0"/>
              </a:rPr>
              <a:t>Indications : troubles musculo-squelettiques</a:t>
            </a:r>
          </a:p>
        </p:txBody>
      </p:sp>
    </p:spTree>
    <p:extLst>
      <p:ext uri="{BB962C8B-B14F-4D97-AF65-F5344CB8AC3E}">
        <p14:creationId xmlns:p14="http://schemas.microsoft.com/office/powerpoint/2010/main" val="18745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452813"/>
            <a:ext cx="6213475" cy="31543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672589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553557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234951" y="140750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212725" y="2098090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449272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849338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249404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1649470" y="14075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449272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849338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249404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1649470" y="194092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528650" y="155355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927128" y="157419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325607" y="155197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1724084" y="155832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538176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936653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335132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1732023" y="183296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856347" y="1310763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834121" y="200135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5070668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470734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870800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270865" y="131076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5070668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470734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870800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270865" y="1844183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5150046" y="145681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548524" y="1477457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947003" y="145523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345480" y="1461582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5159572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558049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956528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353418" y="1736229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953336" y="1170998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3012888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850631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449272" y="534803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539759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5404159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540415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651541" y="6101979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499389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59572" y="3063874"/>
            <a:ext cx="2292748" cy="3889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47003" y="2820481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452357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4221739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3005154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710524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619848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582654" y="4498878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Thromboxane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619849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055240" y="4653803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860934" y="4665964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629380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591085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416799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773505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6034540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766784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821113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 smtClean="0">
                <a:solidFill>
                  <a:prstClr val="black"/>
                </a:solidFill>
              </a:rPr>
              <a:t>AINS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4052888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821113"/>
            <a:ext cx="14288" cy="436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517530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407821"/>
            <a:ext cx="225109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Membrane plasmique</a:t>
            </a: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7741660" y="2154184"/>
            <a:ext cx="100380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1600" b="0" dirty="0" err="1" smtClean="0">
                <a:solidFill>
                  <a:prstClr val="black"/>
                </a:solidFill>
              </a:rPr>
              <a:t>tépoxalin</a:t>
            </a:r>
            <a:endParaRPr lang="fr-FR" sz="1600" b="0" dirty="0">
              <a:solidFill>
                <a:prstClr val="black"/>
              </a:solidFill>
            </a:endParaRPr>
          </a:p>
        </p:txBody>
      </p:sp>
      <p:cxnSp>
        <p:nvCxnSpPr>
          <p:cNvPr id="74" name="Connecteur droit 73"/>
          <p:cNvCxnSpPr>
            <a:stCxn id="73" idx="1"/>
            <a:endCxn id="30776" idx="0"/>
          </p:cNvCxnSpPr>
          <p:nvPr/>
        </p:nvCxnSpPr>
        <p:spPr bwMode="auto">
          <a:xfrm flipH="1">
            <a:off x="6760848" y="2323461"/>
            <a:ext cx="980812" cy="497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 bwMode="auto">
          <a:xfrm flipH="1" flipV="1">
            <a:off x="6576578" y="2718313"/>
            <a:ext cx="454272" cy="266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91"/>
          <p:cNvSpPr txBox="1">
            <a:spLocks noChangeArrowheads="1"/>
          </p:cNvSpPr>
          <p:nvPr/>
        </p:nvSpPr>
        <p:spPr bwMode="auto">
          <a:xfrm>
            <a:off x="6943116" y="2154184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904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24744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 smtClean="0">
                <a:solidFill>
                  <a:srgbClr val="C00000"/>
                </a:solidFill>
              </a:rPr>
              <a:t>Anti-inflammatoires</a:t>
            </a:r>
            <a:endParaRPr lang="fr-FR" sz="4000" b="1" dirty="0">
              <a:solidFill>
                <a:srgbClr val="C00000"/>
              </a:solidFill>
            </a:endParaRP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01622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988840"/>
            <a:ext cx="2250250" cy="19250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 smtClean="0"/>
              <a:t>AINS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4680012" y="3913892"/>
            <a:ext cx="428447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dirty="0" smtClean="0"/>
              <a:t>AIS</a:t>
            </a:r>
          </a:p>
          <a:p>
            <a:pPr algn="ctr">
              <a:buNone/>
            </a:pPr>
            <a:r>
              <a:rPr lang="fr-FR" sz="3600" dirty="0" smtClean="0"/>
              <a:t>=Glucocorticoïdes</a:t>
            </a:r>
          </a:p>
          <a:p>
            <a:pPr algn="ctr">
              <a:buNone/>
            </a:pPr>
            <a:r>
              <a:rPr lang="fr-FR" sz="3600" dirty="0" smtClean="0"/>
              <a:t>=« Corticoïdes »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53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invGray">
          <a:xfrm>
            <a:off x="1978025" y="440564"/>
            <a:ext cx="5187950" cy="842962"/>
          </a:xfrm>
          <a:prstGeom prst="rect">
            <a:avLst/>
          </a:prstGeom>
          <a:noFill/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 smtClean="0">
                <a:solidFill>
                  <a:srgbClr val="C00000"/>
                </a:solidFill>
                <a:latin typeface="Arial Unicode MS" pitchFamily="34" charset="-128"/>
              </a:rPr>
              <a:t>Historique</a:t>
            </a:r>
            <a:endParaRPr lang="fr-FR" altLang="fr-FR" sz="4200" b="1" dirty="0">
              <a:solidFill>
                <a:srgbClr val="C00000"/>
              </a:solidFill>
              <a:latin typeface="Arial Unicode MS" pitchFamily="34" charset="-128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4838" y="1700808"/>
            <a:ext cx="8090705" cy="48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marL="190500" indent="-190500"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Utilisation de la poudre </a:t>
            </a:r>
            <a:r>
              <a:rPr lang="fr-FR" altLang="fr-FR" sz="2000" b="1" dirty="0">
                <a:cs typeface="Arial" charset="0"/>
              </a:rPr>
              <a:t>d'écorce de </a:t>
            </a:r>
            <a:r>
              <a:rPr lang="fr-FR" altLang="fr-FR" sz="2000" b="1" dirty="0" smtClean="0">
                <a:cs typeface="Arial" charset="0"/>
              </a:rPr>
              <a:t>saule </a:t>
            </a:r>
            <a:r>
              <a:rPr lang="fr-FR" altLang="fr-FR" sz="1600" dirty="0">
                <a:cs typeface="Arial" charset="0"/>
              </a:rPr>
              <a:t>(</a:t>
            </a:r>
            <a:r>
              <a:rPr lang="fr-FR" altLang="fr-FR" sz="1600" dirty="0" err="1">
                <a:cs typeface="Arial" charset="0"/>
              </a:rPr>
              <a:t>salix</a:t>
            </a:r>
            <a:r>
              <a:rPr lang="fr-FR" altLang="fr-FR" sz="1600" dirty="0">
                <a:cs typeface="Arial" charset="0"/>
              </a:rPr>
              <a:t> en latin) (</a:t>
            </a:r>
            <a:r>
              <a:rPr lang="fr-FR" altLang="fr-FR" sz="1600" dirty="0" smtClean="0">
                <a:cs typeface="Arial" charset="0"/>
              </a:rPr>
              <a:t>avant JC)</a:t>
            </a:r>
            <a:endParaRPr lang="fr-FR" altLang="fr-FR" sz="1600" dirty="0">
              <a:cs typeface="Arial" charset="0"/>
            </a:endParaRPr>
          </a:p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Extraction de la </a:t>
            </a:r>
            <a:r>
              <a:rPr lang="fr-FR" altLang="fr-FR" sz="2000" dirty="0" err="1">
                <a:cs typeface="Arial" charset="0"/>
              </a:rPr>
              <a:t>saliciline</a:t>
            </a:r>
            <a:r>
              <a:rPr lang="fr-FR" altLang="fr-FR" sz="2000" dirty="0">
                <a:cs typeface="Arial" charset="0"/>
              </a:rPr>
              <a:t> </a:t>
            </a:r>
            <a:r>
              <a:rPr lang="fr-FR" altLang="fr-FR" sz="1600" dirty="0" smtClean="0">
                <a:cs typeface="Arial" charset="0"/>
              </a:rPr>
              <a:t>(ester d’acide salicylique)(Leroux,1827</a:t>
            </a:r>
            <a:r>
              <a:rPr lang="fr-FR" altLang="fr-FR" sz="1600" dirty="0">
                <a:cs typeface="Arial" charset="0"/>
              </a:rPr>
              <a:t>)</a:t>
            </a:r>
          </a:p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Acétylation = </a:t>
            </a:r>
            <a:r>
              <a:rPr lang="fr-FR" altLang="fr-FR" sz="2000" b="1" dirty="0">
                <a:cs typeface="Arial" charset="0"/>
              </a:rPr>
              <a:t>acétylsalicylique ou aspirine </a:t>
            </a:r>
            <a:r>
              <a:rPr lang="fr-FR" altLang="fr-FR" sz="1600" dirty="0" smtClean="0">
                <a:cs typeface="Arial" charset="0"/>
              </a:rPr>
              <a:t>(Hoffman1899</a:t>
            </a:r>
            <a:r>
              <a:rPr lang="fr-FR" altLang="fr-FR" sz="1600" dirty="0">
                <a:cs typeface="Arial" charset="0"/>
              </a:rPr>
              <a:t>)</a:t>
            </a:r>
          </a:p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Découverte du </a:t>
            </a:r>
            <a:r>
              <a:rPr lang="fr-FR" altLang="fr-FR" sz="2000" b="1" dirty="0" smtClean="0">
                <a:cs typeface="Arial" charset="0"/>
              </a:rPr>
              <a:t>mécanisme d’action</a:t>
            </a:r>
            <a:r>
              <a:rPr lang="fr-FR" altLang="fr-FR" sz="2000" dirty="0" smtClean="0">
                <a:cs typeface="Arial" charset="0"/>
              </a:rPr>
              <a:t> </a:t>
            </a:r>
            <a:r>
              <a:rPr lang="fr-FR" altLang="fr-FR" sz="2000" dirty="0">
                <a:cs typeface="Arial" charset="0"/>
              </a:rPr>
              <a:t>anti-prostaglandine de l'aspirine </a:t>
            </a:r>
            <a:r>
              <a:rPr lang="fr-FR" altLang="fr-FR" sz="1600" dirty="0">
                <a:cs typeface="Arial" charset="0"/>
              </a:rPr>
              <a:t>(Vane, </a:t>
            </a:r>
            <a:r>
              <a:rPr lang="fr-FR" altLang="fr-FR" sz="1600" dirty="0" smtClean="0">
                <a:cs typeface="Arial" charset="0"/>
              </a:rPr>
              <a:t>1971, Prix Nobel)</a:t>
            </a: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endParaRPr lang="fr-FR" altLang="fr-FR" sz="2000" dirty="0" smtClean="0">
              <a:cs typeface="Arial" charset="0"/>
            </a:endParaRPr>
          </a:p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Utilisation </a:t>
            </a:r>
            <a:r>
              <a:rPr lang="fr-FR" altLang="fr-FR" sz="2000" dirty="0">
                <a:cs typeface="Arial" charset="0"/>
              </a:rPr>
              <a:t>en médecine vétérinaire </a:t>
            </a:r>
            <a:r>
              <a:rPr lang="fr-FR" altLang="fr-FR" sz="1600" dirty="0">
                <a:cs typeface="Arial" charset="0"/>
              </a:rPr>
              <a:t>(1980)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des COX-2 </a:t>
            </a:r>
            <a:r>
              <a:rPr lang="fr-FR" altLang="fr-FR" sz="2000" dirty="0" smtClean="0">
                <a:cs typeface="Arial" charset="0"/>
              </a:rPr>
              <a:t>sélectifs </a:t>
            </a:r>
            <a:r>
              <a:rPr lang="fr-FR" altLang="fr-FR" sz="1600" dirty="0" smtClean="0">
                <a:cs typeface="Arial" charset="0"/>
              </a:rPr>
              <a:t>(1986) </a:t>
            </a:r>
          </a:p>
          <a:p>
            <a:pPr>
              <a:spcBef>
                <a:spcPct val="60000"/>
              </a:spcBef>
            </a:pPr>
            <a:r>
              <a:rPr lang="fr-FR" altLang="fr-FR" sz="2000" dirty="0" smtClean="0">
                <a:cs typeface="Arial" charset="0"/>
              </a:rPr>
              <a:t>Arrivée en médecine vétérinaire des COX-2 sélectifs entre 2008 et 2012</a:t>
            </a:r>
          </a:p>
          <a:p>
            <a:pPr>
              <a:spcBef>
                <a:spcPct val="60000"/>
              </a:spcBef>
            </a:pPr>
            <a:endParaRPr lang="fr-FR" altLang="fr-F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573963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4100" dirty="0" smtClean="0"/>
              <a:t>Mécanisme d'action des AINS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7776864" cy="2448272"/>
          </a:xfr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4805" tIns="47402" rIns="94805" bIns="47402"/>
          <a:lstStyle/>
          <a:p>
            <a:pPr>
              <a:defRPr/>
            </a:pPr>
            <a:r>
              <a:rPr lang="fr-FR" sz="2800" b="0" dirty="0" smtClean="0">
                <a:latin typeface="+mj-lt"/>
              </a:rPr>
              <a:t>Les AINS interfèrent </a:t>
            </a:r>
            <a:r>
              <a:rPr lang="fr-FR" sz="2800" b="0" dirty="0">
                <a:latin typeface="+mj-lt"/>
              </a:rPr>
              <a:t>avec </a:t>
            </a:r>
            <a:r>
              <a:rPr lang="fr-FR" sz="2800" dirty="0">
                <a:latin typeface="+mj-lt"/>
              </a:rPr>
              <a:t>la synthèse des </a:t>
            </a:r>
            <a:r>
              <a:rPr lang="fr-FR" sz="2800" dirty="0" smtClean="0">
                <a:latin typeface="+mj-lt"/>
              </a:rPr>
              <a:t>médiateurs </a:t>
            </a:r>
            <a:r>
              <a:rPr lang="fr-FR" sz="2800" dirty="0">
                <a:latin typeface="+mj-lt"/>
              </a:rPr>
              <a:t>de </a:t>
            </a:r>
            <a:r>
              <a:rPr lang="fr-FR" sz="2800" dirty="0" smtClean="0">
                <a:latin typeface="+mj-lt"/>
              </a:rPr>
              <a:t>l’inflammation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Les </a:t>
            </a:r>
            <a:r>
              <a:rPr lang="fr-FR" dirty="0">
                <a:solidFill>
                  <a:srgbClr val="FF0000"/>
                </a:solidFill>
              </a:rPr>
              <a:t>AINS inhibent les </a:t>
            </a:r>
            <a:r>
              <a:rPr lang="fr-FR" u="sng" dirty="0">
                <a:solidFill>
                  <a:srgbClr val="FF0000"/>
                </a:solidFill>
              </a:rPr>
              <a:t>cyclo-oxygénases 1 et 2</a:t>
            </a:r>
          </a:p>
          <a:p>
            <a:r>
              <a:rPr lang="fr-FR" u="sng" dirty="0">
                <a:solidFill>
                  <a:srgbClr val="FF0000"/>
                </a:solidFill>
              </a:rPr>
              <a:t>(COX-1 et COX-2)</a:t>
            </a:r>
          </a:p>
          <a:p>
            <a:pPr>
              <a:defRPr/>
            </a:pPr>
            <a:endParaRPr lang="fr-FR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331379" y="382504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8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b53c9f2-9454-4bf1-bb7f-2f8addbc5914"/>
  <p:tag name="WASPOLLED" val="AABA20AD570F493E876090BA598D6564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  <a:ex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2454</Words>
  <Application>Microsoft Office PowerPoint</Application>
  <PresentationFormat>Transparent</PresentationFormat>
  <Paragraphs>656</Paragraphs>
  <Slides>61</Slides>
  <Notes>56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8" baseType="lpstr">
      <vt:lpstr>Arial</vt:lpstr>
      <vt:lpstr>Arial Black</vt:lpstr>
      <vt:lpstr>Arial Unicode MS</vt:lpstr>
      <vt:lpstr>Calibri</vt:lpstr>
      <vt:lpstr>Disquette 3½ (A:)</vt:lpstr>
      <vt:lpstr>1_Disquette 3½ (A:)</vt:lpstr>
      <vt:lpstr>Équation</vt:lpstr>
      <vt:lpstr>Présentation PowerPoint</vt:lpstr>
      <vt:lpstr>Objectifs</vt:lpstr>
      <vt:lpstr>Plus en détail…</vt:lpstr>
      <vt:lpstr>Plan</vt:lpstr>
      <vt:lpstr>Inflammation</vt:lpstr>
      <vt:lpstr>Inflammation</vt:lpstr>
      <vt:lpstr>Présentation PowerPoint</vt:lpstr>
      <vt:lpstr>Présentation PowerPoint</vt:lpstr>
      <vt:lpstr>Mécanisme d'action des AINS</vt:lpstr>
      <vt:lpstr>Présentation PowerPoint</vt:lpstr>
      <vt:lpstr>Présentation PowerPoint</vt:lpstr>
      <vt:lpstr>Présentation PowerPoint</vt:lpstr>
      <vt:lpstr>Propriétés anti-inflammatoires</vt:lpstr>
      <vt:lpstr>Propriétés anti-inflammatoires</vt:lpstr>
      <vt:lpstr>Propriétés analgésiques</vt:lpstr>
      <vt:lpstr>Propriétés anti-pyrétiques</vt:lpstr>
      <vt:lpstr>Présentation PowerPoint</vt:lpstr>
      <vt:lpstr>Classification des AINS</vt:lpstr>
      <vt:lpstr>Présentation PowerPoint</vt:lpstr>
      <vt:lpstr>Classification des AINS</vt:lpstr>
      <vt:lpstr>Présentation PowerPoint</vt:lpstr>
      <vt:lpstr>Liste des AINS disponibles en France (suite)</vt:lpstr>
      <vt:lpstr>Sélectivité COX-1/COX-2</vt:lpstr>
      <vt:lpstr>Cyclo-oxygénases : COX</vt:lpstr>
      <vt:lpstr>COX</vt:lpstr>
      <vt:lpstr>Aspirine vs Ac. Salicylique </vt:lpstr>
      <vt:lpstr>COX</vt:lpstr>
      <vt:lpstr>Inhibition COX-1 vs COX-2</vt:lpstr>
      <vt:lpstr>Sélectivité COX-1 vs COX-2</vt:lpstr>
      <vt:lpstr>Sélectivité COX-1 vs COX-2</vt:lpstr>
      <vt:lpstr>Sélectivité COX-1 vs COX-2</vt:lpstr>
      <vt:lpstr>Sélectivité COX-1 vs COX-2</vt:lpstr>
      <vt:lpstr>Sélectivité COX-1 vs COX-2</vt:lpstr>
      <vt:lpstr>Présentation PowerPoint</vt:lpstr>
      <vt:lpstr>Présentation PowerPoint</vt:lpstr>
      <vt:lpstr>Présentation PowerPoint</vt:lpstr>
      <vt:lpstr>Sélectivité COX-1 vs COX-2</vt:lpstr>
      <vt:lpstr>Puissance des AINS</vt:lpstr>
      <vt:lpstr>Puissance des AINS</vt:lpstr>
      <vt:lpstr>Puissance des AINS</vt:lpstr>
      <vt:lpstr>Essais cliniques</vt:lpstr>
      <vt:lpstr>Essais cliniques</vt:lpstr>
      <vt:lpstr>Présentation PowerPoint</vt:lpstr>
      <vt:lpstr>Indications des AINS en médecine vétérinaire</vt:lpstr>
      <vt:lpstr>Indications principales des AINS en médecine vétérinaire</vt:lpstr>
      <vt:lpstr>Indications antipyrétiques des AINS</vt:lpstr>
      <vt:lpstr>Inflammations ostéo-articulaires (associées à l’arthrose)</vt:lpstr>
      <vt:lpstr>Cas des coliques Propriétés analgésiques et/ou antispasmodiques  </vt:lpstr>
      <vt:lpstr>Cas des coliques Propriétés anti-endotoxémiques ?</vt:lpstr>
      <vt:lpstr>Traitements symptomatiques des mammites</vt:lpstr>
      <vt:lpstr>Traitements symptomatiques des mammites</vt:lpstr>
      <vt:lpstr>Traitements symptomatiques des diarrhées</vt:lpstr>
      <vt:lpstr>Traitements symptomatiques des maladies respiratoires</vt:lpstr>
      <vt:lpstr>Traitements symptomatiques des maladies respiratoires</vt:lpstr>
      <vt:lpstr>Utilisation en cancérologie</vt:lpstr>
      <vt:lpstr>Présentation PowerPoint</vt:lpstr>
      <vt:lpstr>Présentation PowerPoint</vt:lpstr>
      <vt:lpstr>Autres actions des AINS</vt:lpstr>
      <vt:lpstr>Autre molécule</vt:lpstr>
      <vt:lpstr>Tépoxalin pas en France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2023-01-24T13:00:51Z</dcterms:created>
  <dcterms:modified xsi:type="dcterms:W3CDTF">2023-01-24T13:00:59Z</dcterms:modified>
</cp:coreProperties>
</file>