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868" r:id="rId2"/>
    <p:sldId id="874" r:id="rId3"/>
    <p:sldId id="870" r:id="rId4"/>
    <p:sldId id="871" r:id="rId5"/>
    <p:sldId id="872" r:id="rId6"/>
    <p:sldId id="873" r:id="rId7"/>
    <p:sldId id="529" r:id="rId8"/>
    <p:sldId id="821" r:id="rId9"/>
    <p:sldId id="530" r:id="rId10"/>
    <p:sldId id="653" r:id="rId11"/>
    <p:sldId id="654" r:id="rId12"/>
    <p:sldId id="655" r:id="rId13"/>
    <p:sldId id="794" r:id="rId14"/>
    <p:sldId id="434" r:id="rId15"/>
    <p:sldId id="440" r:id="rId16"/>
    <p:sldId id="438" r:id="rId17"/>
    <p:sldId id="435" r:id="rId18"/>
    <p:sldId id="423" r:id="rId19"/>
    <p:sldId id="795" r:id="rId20"/>
    <p:sldId id="429" r:id="rId21"/>
    <p:sldId id="711" r:id="rId22"/>
    <p:sldId id="827" r:id="rId23"/>
    <p:sldId id="755" r:id="rId24"/>
    <p:sldId id="737" r:id="rId25"/>
    <p:sldId id="738" r:id="rId26"/>
    <p:sldId id="875" r:id="rId27"/>
    <p:sldId id="476" r:id="rId28"/>
  </p:sldIdLst>
  <p:sldSz cx="10287000" cy="6858000" type="35mm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9900"/>
    <a:srgbClr val="CCCCFF"/>
    <a:srgbClr val="FF0000"/>
    <a:srgbClr val="CCECFF"/>
    <a:srgbClr val="CCFFFF"/>
    <a:srgbClr val="333399"/>
    <a:srgbClr val="FF6600"/>
    <a:srgbClr val="0033CC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271" autoAdjust="0"/>
    <p:restoredTop sz="92077" autoAdjust="0"/>
  </p:normalViewPr>
  <p:slideViewPr>
    <p:cSldViewPr snapToGrid="0">
      <p:cViewPr varScale="1">
        <p:scale>
          <a:sx n="93" d="100"/>
          <a:sy n="93" d="100"/>
        </p:scale>
        <p:origin x="706" y="67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4219" y="96"/>
      </p:cViewPr>
      <p:guideLst>
        <p:guide orient="horz" pos="3127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0" rIns="91420" bIns="4571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0" rIns="91420" bIns="4571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2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0" rIns="91420" bIns="4571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2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0" rIns="91420" bIns="4571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D82E38F-950E-4CEE-8B35-700731EE0250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0" rIns="91420" bIns="4571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0" rIns="91420" bIns="4571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08013" y="744538"/>
            <a:ext cx="55816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0" rIns="91420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Click to change the mask text styles</a:t>
            </a:r>
          </a:p>
          <a:p>
            <a:pPr lvl="1"/>
            <a:r>
              <a:rPr lang="fr-FR" noProof="0" smtClean="0"/>
              <a:t>Second level</a:t>
            </a:r>
          </a:p>
          <a:p>
            <a:pPr lvl="2"/>
            <a:r>
              <a:rPr lang="fr-FR" noProof="0" smtClean="0"/>
              <a:t>Third level</a:t>
            </a:r>
          </a:p>
          <a:p>
            <a:pPr lvl="3"/>
            <a:r>
              <a:rPr lang="fr-FR" noProof="0" smtClean="0"/>
              <a:t>Fourth level</a:t>
            </a:r>
          </a:p>
          <a:p>
            <a:pPr lvl="4"/>
            <a:r>
              <a:rPr lang="fr-FR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0" rIns="91420" bIns="4571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0" rIns="91420" bIns="4571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11AE261-6FE5-42E4-A2FE-D28465C8E49B}" type="slidenum">
              <a:rPr lang="fr-FR" altLang="fr-FR"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AE261-6FE5-42E4-A2FE-D28465C8E49B}" type="slidenum">
              <a:rPr lang="fr-FR" altLang="fr-FR" smtClean="0"/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66019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C876C1-1599-4846-B1B1-40619735A990}" type="slidenum">
              <a:rPr lang="fr-FR" altLang="fr-FR" smtClean="0"/>
              <a:t>10</a:t>
            </a:fld>
            <a:endParaRPr lang="fr-FR" altLang="fr-FR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7400" y="858838"/>
            <a:ext cx="5227638" cy="3484562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9163"/>
            <a:ext cx="4984750" cy="4416425"/>
          </a:xfrm>
          <a:noFill/>
        </p:spPr>
        <p:txBody>
          <a:bodyPr/>
          <a:lstStyle/>
          <a:p>
            <a:pPr defTabSz="760413" eaLnBrk="1" hangingPunct="1"/>
            <a:endParaRPr lang="en-US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8945F9-2F25-4EA7-A4C6-FEBFB670B804}" type="slidenum">
              <a:rPr lang="fr-FR" altLang="fr-FR" smtClean="0"/>
              <a:t>11</a:t>
            </a:fld>
            <a:endParaRPr lang="fr-FR" altLang="fr-FR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B73071-BB75-4720-9391-34EE343E0A18}" type="slidenum">
              <a:rPr lang="fr-FR" altLang="fr-FR" smtClean="0"/>
              <a:t>12</a:t>
            </a:fld>
            <a:endParaRPr lang="fr-FR" altLang="fr-FR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344E17-20EB-4AEE-9DA6-B40B02970A37}" type="slidenum">
              <a:rPr lang="fr-FR" altLang="fr-FR" smtClean="0"/>
              <a:t>13</a:t>
            </a:fld>
            <a:endParaRPr lang="fr-FR" altLang="fr-FR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3867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39E058-3B0B-4779-A3F6-4E4274CC09E6}" type="slidenum">
              <a:rPr lang="fr-FR" altLang="fr-FR" smtClean="0"/>
              <a:t>14</a:t>
            </a:fld>
            <a:endParaRPr lang="fr-FR" altLang="fr-F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7400" y="858838"/>
            <a:ext cx="5227638" cy="3484562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9163"/>
            <a:ext cx="4984750" cy="4416425"/>
          </a:xfrm>
          <a:noFill/>
        </p:spPr>
        <p:txBody>
          <a:bodyPr/>
          <a:lstStyle/>
          <a:p>
            <a:pPr defTabSz="760413" eaLnBrk="1" hangingPunct="1"/>
            <a:endParaRPr lang="en-US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497314-2829-4876-99D1-502CBE4A1C26}" type="slidenum">
              <a:rPr lang="fr-FR" altLang="fr-FR" smtClean="0"/>
              <a:t>15</a:t>
            </a:fld>
            <a:endParaRPr lang="fr-FR" altLang="fr-FR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6925" y="865188"/>
            <a:ext cx="5210175" cy="3473450"/>
          </a:xfrm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9163"/>
            <a:ext cx="4984750" cy="4416425"/>
          </a:xfrm>
          <a:noFill/>
        </p:spPr>
        <p:txBody>
          <a:bodyPr/>
          <a:lstStyle/>
          <a:p>
            <a:pPr defTabSz="760413" eaLnBrk="1" hangingPunct="1"/>
            <a:endParaRPr lang="en-US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EBD066-5150-4171-B2B4-A21ED5D3E005}" type="slidenum">
              <a:rPr lang="fr-FR" altLang="fr-FR" smtClean="0"/>
              <a:t>16</a:t>
            </a:fld>
            <a:endParaRPr lang="fr-FR" altLang="fr-FR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DFFA55-F1E8-4D82-94A5-C09DC05B6FD0}" type="slidenum">
              <a:rPr lang="fr-FR" altLang="fr-FR" smtClean="0"/>
              <a:t>17</a:t>
            </a:fld>
            <a:endParaRPr lang="fr-FR" altLang="fr-FR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7400" y="858838"/>
            <a:ext cx="5227638" cy="3484562"/>
          </a:xfrm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9163"/>
            <a:ext cx="4984750" cy="4416425"/>
          </a:xfrm>
          <a:noFill/>
        </p:spPr>
        <p:txBody>
          <a:bodyPr/>
          <a:lstStyle/>
          <a:p>
            <a:pPr defTabSz="760413" eaLnBrk="1" hangingPunct="1"/>
            <a:endParaRPr lang="en-US" alt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610E1C-9700-4F60-9815-347E9E13F1F0}" type="slidenum">
              <a:rPr lang="fr-FR" altLang="fr-FR" smtClean="0"/>
              <a:t>18</a:t>
            </a:fld>
            <a:endParaRPr lang="fr-FR" altLang="fr-FR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6425" y="744538"/>
            <a:ext cx="5584825" cy="3722687"/>
          </a:xfrm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</p:spPr>
        <p:txBody>
          <a:bodyPr/>
          <a:lstStyle/>
          <a:p>
            <a:pPr eaLnBrk="1" hangingPunct="1"/>
            <a:endParaRPr lang="en-US" altLang="fr-FR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D2F5B4-FBD3-4558-9118-903E532C4C0D}" type="slidenum">
              <a:rPr lang="fr-FR" altLang="fr-FR" smtClean="0"/>
              <a:t>19</a:t>
            </a:fld>
            <a:endParaRPr lang="fr-FR" altLang="fr-FR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6425" y="744538"/>
            <a:ext cx="5584825" cy="3722687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</p:spPr>
        <p:txBody>
          <a:bodyPr/>
          <a:lstStyle/>
          <a:p>
            <a:pPr eaLnBrk="1" hangingPunct="1"/>
            <a:endParaRPr lang="en-US" alt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218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36D60D-1583-4D53-82DB-F9ED15149538}" type="slidenum">
              <a:rPr lang="fr-FR" altLang="fr-FR" smtClean="0"/>
              <a:t>2</a:t>
            </a:fld>
            <a:endParaRPr lang="fr-FR" altLang="fr-FR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5683953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018D03-DA1E-482D-B2E4-E30D82C8B8B5}" type="slidenum">
              <a:rPr lang="fr-FR" altLang="fr-FR" smtClean="0"/>
              <a:t>20</a:t>
            </a:fld>
            <a:endParaRPr lang="fr-FR" altLang="fr-FR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6425" y="744538"/>
            <a:ext cx="5584825" cy="3722687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</p:spPr>
        <p:txBody>
          <a:bodyPr/>
          <a:lstStyle/>
          <a:p>
            <a:pPr eaLnBrk="1" hangingPunct="1"/>
            <a:endParaRPr lang="en-US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4838" y="744538"/>
            <a:ext cx="5588000" cy="3724275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B45901-96F3-47AA-8DE8-4FC2357D67AF}" type="slidenum">
              <a:rPr lang="fr-FR" altLang="fr-FR" smtClean="0"/>
              <a:t>22</a:t>
            </a:fld>
            <a:endParaRPr lang="fr-FR" altLang="fr-FR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6385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B45901-96F3-47AA-8DE8-4FC2357D67AF}" type="slidenum">
              <a:rPr lang="fr-FR" altLang="fr-FR" smtClean="0"/>
              <a:t>23</a:t>
            </a:fld>
            <a:endParaRPr lang="fr-FR" altLang="fr-FR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8283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6EFA54-5787-44E5-BBBC-D20475B04C2E}" type="slidenum">
              <a:rPr lang="fr-FR" altLang="fr-FR" smtClean="0"/>
              <a:t>25</a:t>
            </a:fld>
            <a:endParaRPr lang="fr-FR" altLang="fr-FR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4850" y="803275"/>
            <a:ext cx="5387975" cy="3592513"/>
          </a:xfrm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9163"/>
            <a:ext cx="4984750" cy="4416425"/>
          </a:xfrm>
          <a:noFill/>
        </p:spPr>
        <p:txBody>
          <a:bodyPr/>
          <a:lstStyle/>
          <a:p>
            <a:pPr defTabSz="725488" eaLnBrk="1" hangingPunct="1"/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6EFA54-5787-44E5-BBBC-D20475B04C2E}" type="slidenum">
              <a:rPr lang="fr-FR" altLang="fr-FR" smtClean="0"/>
              <a:t>26</a:t>
            </a:fld>
            <a:endParaRPr lang="fr-FR" altLang="fr-FR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4850" y="803275"/>
            <a:ext cx="5387975" cy="3592513"/>
          </a:xfrm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29163"/>
            <a:ext cx="4984750" cy="4416425"/>
          </a:xfrm>
          <a:noFill/>
        </p:spPr>
        <p:txBody>
          <a:bodyPr/>
          <a:lstStyle/>
          <a:p>
            <a:pPr defTabSz="725488" eaLnBrk="1" hangingPunct="1"/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3787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C3BFDD9-3127-480A-80F5-60524352A695}" type="slidenum">
              <a:rPr lang="fr-FR" altLang="fr-FR" smtClean="0"/>
              <a:t>27</a:t>
            </a:fld>
            <a:endParaRPr lang="fr-FR" altLang="fr-FR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20713" y="750888"/>
            <a:ext cx="5559425" cy="3706812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</p:spPr>
        <p:txBody>
          <a:bodyPr/>
          <a:lstStyle/>
          <a:p>
            <a:pPr eaLnBrk="1" hangingPunct="1"/>
            <a:endParaRPr lang="en-GB" alt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B109F6-F543-471C-A198-35449460511C}" type="slidenum">
              <a:rPr lang="fr-FR" altLang="fr-FR" smtClean="0"/>
              <a:t>3</a:t>
            </a:fld>
            <a:endParaRPr lang="fr-FR" altLang="fr-FR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0" y="863600"/>
            <a:ext cx="5211763" cy="347345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30750"/>
            <a:ext cx="4984750" cy="4414838"/>
          </a:xfrm>
          <a:noFill/>
        </p:spPr>
        <p:txBody>
          <a:bodyPr/>
          <a:lstStyle/>
          <a:p>
            <a:endParaRPr lang="fr-FR" alt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737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4D8255-C2AC-4ADD-8A35-5F7BA7A188DE}" type="slidenum">
              <a:rPr lang="fr-FR" altLang="fr-FR" smtClean="0"/>
              <a:t>4</a:t>
            </a:fld>
            <a:endParaRPr lang="fr-FR" altLang="fr-FR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5338" y="865188"/>
            <a:ext cx="5207000" cy="3471862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30750"/>
            <a:ext cx="4984750" cy="4414838"/>
          </a:xfrm>
          <a:noFill/>
        </p:spPr>
        <p:txBody>
          <a:bodyPr/>
          <a:lstStyle/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493545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3C53FD-421E-4D1A-8FD2-960BCAEA9718}" type="slidenum">
              <a:rPr lang="fr-FR" altLang="fr-FR" smtClean="0"/>
              <a:t>5</a:t>
            </a:fld>
            <a:endParaRPr lang="fr-FR" altLang="fr-FR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2950"/>
            <a:ext cx="5583237" cy="3722688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8813"/>
          </a:xfrm>
          <a:noFill/>
        </p:spPr>
        <p:txBody>
          <a:bodyPr lIns="96640" tIns="48320" rIns="96640" bIns="48320"/>
          <a:lstStyle/>
          <a:p>
            <a:endParaRPr lang="en-GB" alt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080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2129E9-CB1A-491B-BBCB-AA338E54780E}" type="slidenum">
              <a:rPr lang="fr-FR" altLang="fr-FR" smtClean="0"/>
              <a:t>6</a:t>
            </a:fld>
            <a:endParaRPr lang="fr-FR" altLang="fr-FR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854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A7BA36-BA12-4E20-8D1D-5799BA2926C4}" type="slidenum">
              <a:rPr lang="fr-FR" altLang="fr-FR" smtClean="0"/>
              <a:t>7</a:t>
            </a:fld>
            <a:endParaRPr lang="fr-FR" altLang="fr-FR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4825" cy="3722687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3288"/>
            <a:ext cx="4984750" cy="4468812"/>
          </a:xfrm>
          <a:noFill/>
        </p:spPr>
        <p:txBody>
          <a:bodyPr/>
          <a:lstStyle/>
          <a:p>
            <a:pPr eaLnBrk="1" hangingPunct="1"/>
            <a:r>
              <a:rPr lang="en-US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Way to sum up the information</a:t>
            </a:r>
            <a:r>
              <a:rPr lang="en-US" altLang="fr-FR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A7BA36-BA12-4E20-8D1D-5799BA2926C4}" type="slidenum">
              <a:rPr lang="fr-FR" altLang="fr-FR" smtClean="0"/>
              <a:t>8</a:t>
            </a:fld>
            <a:endParaRPr lang="fr-FR" altLang="fr-FR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4825" cy="3722687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3288"/>
            <a:ext cx="4984750" cy="4468812"/>
          </a:xfrm>
          <a:noFill/>
        </p:spPr>
        <p:txBody>
          <a:bodyPr/>
          <a:lstStyle/>
          <a:p>
            <a:pPr eaLnBrk="1" hangingPunct="1"/>
            <a:r>
              <a:rPr lang="en-US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Way to sum up the information</a:t>
            </a:r>
            <a:r>
              <a:rPr lang="en-US" altLang="fr-FR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654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6B6F7F-0200-41FD-8CB5-0DCD6699753C}" type="slidenum">
              <a:rPr lang="fr-FR" altLang="fr-FR" smtClean="0"/>
              <a:t>9</a:t>
            </a:fld>
            <a:endParaRPr lang="fr-FR" altLang="fr-FR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4825" cy="3722687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3288"/>
            <a:ext cx="4984750" cy="4468812"/>
          </a:xfrm>
          <a:noFill/>
        </p:spPr>
        <p:txBody>
          <a:bodyPr/>
          <a:lstStyle/>
          <a:p>
            <a:pPr eaLnBrk="1" hangingPunct="1"/>
            <a:endParaRPr lang="en-US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Alfort CEAV 2012-</a:t>
            </a:r>
            <a:fld id="{8908FCC1-C15F-405A-8522-47409B562CC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53028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43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458075" y="482600"/>
            <a:ext cx="2314575" cy="56435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4350" y="482600"/>
            <a:ext cx="6791325" cy="56435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482600"/>
            <a:ext cx="9258300" cy="72707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14350" y="1600200"/>
            <a:ext cx="9258300" cy="21859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350" y="3938588"/>
            <a:ext cx="9258300" cy="21875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4681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482600"/>
            <a:ext cx="9258300" cy="72707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514350" y="1600200"/>
            <a:ext cx="9258300" cy="4525963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08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Alfort CEAV 2012-</a:t>
            </a:r>
            <a:fld id="{46A9CDD5-1B9F-45C8-9CC2-1F7DFA1C2C5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68424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Alfort CEAV 2012-</a:t>
            </a:r>
            <a:fld id="{D24038A6-A1FF-41BD-9CF9-51CE3716027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51866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Alfort CEAV 2012-</a:t>
            </a:r>
            <a:fld id="{7A8D2E12-6CF3-447C-996E-6720D19B73C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0500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Alfort CEAV 2012-</a:t>
            </a:r>
            <a:fld id="{9A36A139-C2D4-40F5-8AB4-7B6DEA77D66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12474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Alfort CEAV 2012-</a:t>
            </a:r>
            <a:fld id="{C1CB376D-DEF8-4EF8-AAA3-1615A3F5F60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39736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78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728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884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514350" y="482600"/>
            <a:ext cx="9258300" cy="727075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45720" rIns="54000" bIns="45720" numCol="1" anchor="ctr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Click to change the style of the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Click to change the mask text styles</a:t>
            </a:r>
          </a:p>
          <a:p>
            <a:pPr lvl="1"/>
            <a:r>
              <a:rPr lang="fr-FR" altLang="fr-FR" smtClean="0"/>
              <a:t>Second level</a:t>
            </a:r>
          </a:p>
          <a:p>
            <a:pPr lvl="2"/>
            <a:r>
              <a:rPr lang="fr-FR" altLang="fr-FR" smtClean="0"/>
              <a:t>Third level</a:t>
            </a:r>
          </a:p>
          <a:p>
            <a:pPr lvl="3"/>
            <a:r>
              <a:rPr lang="fr-FR" altLang="fr-FR" smtClean="0"/>
              <a:t>Fourth level</a:t>
            </a:r>
          </a:p>
          <a:p>
            <a:pPr lvl="4"/>
            <a:r>
              <a:rPr lang="fr-FR" altLang="fr-F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537325"/>
            <a:ext cx="26574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r>
              <a:rPr lang="fr-FR" altLang="fr-FR"/>
              <a:t>Alfort CEAV 2012- </a:t>
            </a:r>
            <a:fld id="{B693C8C6-D943-49F2-B39C-390DE5B7EEEC}" type="slidenum">
              <a:rPr lang="fr-FR" altLang="fr-FR"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0.png"/><Relationship Id="rId3" Type="http://schemas.openxmlformats.org/officeDocument/2006/relationships/image" Target="../media/image6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0.png"/><Relationship Id="rId5" Type="http://schemas.openxmlformats.org/officeDocument/2006/relationships/image" Target="../media/image180.png"/><Relationship Id="rId4" Type="http://schemas.openxmlformats.org/officeDocument/2006/relationships/image" Target="../media/image170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1525" y="2234496"/>
            <a:ext cx="8743950" cy="1261884"/>
          </a:xfrm>
        </p:spPr>
        <p:txBody>
          <a:bodyPr/>
          <a:lstStyle/>
          <a:p>
            <a:r>
              <a:rPr lang="en-GB" altLang="fr-FR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PK/PD for antibiotics </a:t>
            </a:r>
            <a:br>
              <a:rPr lang="en-GB" altLang="fr-FR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fr-FR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altLang="fr-FR" sz="3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vivo </a:t>
            </a:r>
            <a:r>
              <a:rPr lang="en-GB" altLang="fr-FR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PK/PD efficacy indices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01625" y="5741021"/>
            <a:ext cx="7200900" cy="260684"/>
          </a:xfrm>
        </p:spPr>
        <p:txBody>
          <a:bodyPr/>
          <a:lstStyle/>
          <a:p>
            <a:r>
              <a:rPr lang="fr-FR" sz="2000" dirty="0" smtClean="0"/>
              <a:t>Alain </a:t>
            </a:r>
            <a:r>
              <a:rPr lang="fr-FR" sz="2000" dirty="0" err="1" smtClean="0"/>
              <a:t>Bousquet-Mélou</a:t>
            </a:r>
            <a:r>
              <a:rPr lang="fr-FR" sz="2000" dirty="0" smtClean="0"/>
              <a:t> </a:t>
            </a:r>
            <a:endParaRPr lang="fr-FR" sz="2000" dirty="0" smtClean="0"/>
          </a:p>
          <a:p>
            <a:r>
              <a:rPr lang="fr-FR" sz="1600" b="0" dirty="0" smtClean="0"/>
              <a:t>May 2022</a:t>
            </a:r>
            <a:endParaRPr lang="fr-FR" sz="1600" b="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87" y="5635167"/>
            <a:ext cx="2856148" cy="73307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8590" y="5467142"/>
            <a:ext cx="2278410" cy="106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4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39750" y="2427634"/>
            <a:ext cx="9301163" cy="1077218"/>
          </a:xfrm>
        </p:spPr>
        <p:txBody>
          <a:bodyPr/>
          <a:lstStyle/>
          <a:p>
            <a:pPr defTabSz="762000" eaLnBrk="1" hangingPunct="1"/>
            <a:r>
              <a:rPr lang="fr-FR" altLang="fr-FR" sz="3200" dirty="0" smtClean="0"/>
              <a:t>The </a:t>
            </a:r>
            <a:r>
              <a:rPr lang="fr-FR" altLang="fr-FR" sz="3200" u="sng" dirty="0" smtClean="0">
                <a:solidFill>
                  <a:srgbClr val="C00000"/>
                </a:solidFill>
              </a:rPr>
              <a:t>PK/PD index </a:t>
            </a:r>
            <a:r>
              <a:rPr lang="fr-FR" altLang="fr-FR" sz="3200" dirty="0" smtClean="0"/>
              <a:t>best </a:t>
            </a:r>
            <a:r>
              <a:rPr lang="fr-FR" altLang="fr-FR" sz="3200" dirty="0" err="1" smtClean="0"/>
              <a:t>correlated</a:t>
            </a:r>
            <a:r>
              <a:rPr lang="fr-FR" altLang="fr-FR" sz="3200" dirty="0" smtClean="0"/>
              <a:t> </a:t>
            </a:r>
            <a:r>
              <a:rPr lang="fr-FR" altLang="fr-FR" sz="3200" dirty="0" err="1" smtClean="0"/>
              <a:t>with</a:t>
            </a:r>
            <a:r>
              <a:rPr lang="fr-FR" altLang="fr-FR" sz="3200" dirty="0" smtClean="0"/>
              <a:t> </a:t>
            </a:r>
            <a:r>
              <a:rPr lang="fr-FR" altLang="fr-FR" sz="3200" dirty="0" err="1" smtClean="0"/>
              <a:t>efficacy</a:t>
            </a:r>
            <a:r>
              <a:rPr lang="fr-FR" altLang="fr-FR" sz="3200" dirty="0" smtClean="0"/>
              <a:t> </a:t>
            </a:r>
            <a:r>
              <a:rPr lang="fr-FR" altLang="fr-FR" sz="3200" dirty="0" err="1" smtClean="0">
                <a:solidFill>
                  <a:srgbClr val="C00000"/>
                </a:solidFill>
              </a:rPr>
              <a:t>depends</a:t>
            </a:r>
            <a:r>
              <a:rPr lang="fr-FR" altLang="fr-FR" sz="3200" dirty="0" smtClean="0">
                <a:solidFill>
                  <a:srgbClr val="C00000"/>
                </a:solidFill>
              </a:rPr>
              <a:t> on the </a:t>
            </a:r>
            <a:r>
              <a:rPr lang="fr-FR" altLang="fr-FR" sz="3200" u="sng" dirty="0" err="1" smtClean="0">
                <a:solidFill>
                  <a:srgbClr val="C00000"/>
                </a:solidFill>
              </a:rPr>
              <a:t>antibiotic</a:t>
            </a:r>
            <a:r>
              <a:rPr lang="fr-FR" altLang="fr-FR" sz="3200" u="sng" dirty="0" smtClean="0">
                <a:solidFill>
                  <a:srgbClr val="C00000"/>
                </a:solidFill>
              </a:rPr>
              <a:t> class</a:t>
            </a:r>
            <a:endParaRPr lang="fr-FR" altLang="fr-FR" sz="4400" u="sng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025" y="1947863"/>
            <a:ext cx="5822950" cy="296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211" name="Rectangle 5"/>
          <p:cNvSpPr>
            <a:spLocks noChangeAspect="1" noChangeArrowheads="1"/>
          </p:cNvSpPr>
          <p:nvPr/>
        </p:nvSpPr>
        <p:spPr bwMode="auto">
          <a:xfrm>
            <a:off x="585788" y="516364"/>
            <a:ext cx="9115425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2400" dirty="0">
                <a:solidFill>
                  <a:schemeClr val="tx2"/>
                </a:solidFill>
              </a:rPr>
              <a:t>Relationship between 3 PK/PD indices and </a:t>
            </a:r>
            <a:r>
              <a:rPr lang="en-US" altLang="fr-FR" sz="2400" i="1" dirty="0">
                <a:solidFill>
                  <a:srgbClr val="6666FF"/>
                </a:solidFill>
              </a:rPr>
              <a:t>Streptococcus </a:t>
            </a:r>
            <a:r>
              <a:rPr lang="en-US" altLang="fr-FR" sz="2400" i="1" dirty="0" err="1">
                <a:solidFill>
                  <a:srgbClr val="6666FF"/>
                </a:solidFill>
              </a:rPr>
              <a:t>pneumoniae</a:t>
            </a:r>
            <a:r>
              <a:rPr lang="en-US" altLang="fr-FR" sz="2400" i="1" dirty="0">
                <a:solidFill>
                  <a:srgbClr val="6666FF"/>
                </a:solidFill>
              </a:rPr>
              <a:t> </a:t>
            </a:r>
            <a:r>
              <a:rPr lang="en-US" altLang="fr-FR" sz="2400" dirty="0" smtClean="0">
                <a:solidFill>
                  <a:schemeClr val="tx2"/>
                </a:solidFill>
              </a:rPr>
              <a:t>counts </a:t>
            </a:r>
            <a:r>
              <a:rPr lang="en-US" altLang="fr-FR" sz="2400" dirty="0">
                <a:solidFill>
                  <a:schemeClr val="tx2"/>
                </a:solidFill>
              </a:rPr>
              <a:t>after 24 h of treatment with </a:t>
            </a:r>
            <a:r>
              <a:rPr lang="en-US" altLang="fr-FR" sz="2400" dirty="0" err="1">
                <a:solidFill>
                  <a:srgbClr val="6666FF"/>
                </a:solidFill>
              </a:rPr>
              <a:t>temafloxacin</a:t>
            </a:r>
            <a:endParaRPr lang="en-US" altLang="fr-FR" sz="2400" dirty="0">
              <a:solidFill>
                <a:srgbClr val="6666FF"/>
              </a:solidFill>
            </a:endParaRPr>
          </a:p>
        </p:txBody>
      </p:sp>
      <p:sp>
        <p:nvSpPr>
          <p:cNvPr id="94212" name="Text Box 6"/>
          <p:cNvSpPr txBox="1">
            <a:spLocks noChangeArrowheads="1"/>
          </p:cNvSpPr>
          <p:nvPr/>
        </p:nvSpPr>
        <p:spPr bwMode="auto">
          <a:xfrm>
            <a:off x="5593273" y="4991165"/>
            <a:ext cx="38544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 b="0" dirty="0"/>
              <a:t>Andes &amp; Craig, Int J </a:t>
            </a:r>
            <a:r>
              <a:rPr lang="fr-FR" altLang="fr-FR" sz="1400" b="0" dirty="0" err="1"/>
              <a:t>Antimicrob</a:t>
            </a:r>
            <a:r>
              <a:rPr lang="fr-FR" altLang="fr-FR" sz="1400" b="0" dirty="0"/>
              <a:t> Agents, 2002</a:t>
            </a:r>
          </a:p>
        </p:txBody>
      </p:sp>
      <p:sp>
        <p:nvSpPr>
          <p:cNvPr id="1025031" name="Rectangle 7"/>
          <p:cNvSpPr>
            <a:spLocks noChangeArrowheads="1"/>
          </p:cNvSpPr>
          <p:nvPr/>
        </p:nvSpPr>
        <p:spPr bwMode="auto">
          <a:xfrm>
            <a:off x="2887663" y="2201863"/>
            <a:ext cx="1697037" cy="2190750"/>
          </a:xfrm>
          <a:prstGeom prst="rect">
            <a:avLst/>
          </a:prstGeom>
          <a:solidFill>
            <a:srgbClr val="FF0000">
              <a:alpha val="2784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94214" name="Rectangle 5"/>
          <p:cNvSpPr>
            <a:spLocks noChangeAspect="1" noChangeArrowheads="1"/>
          </p:cNvSpPr>
          <p:nvPr/>
        </p:nvSpPr>
        <p:spPr bwMode="auto">
          <a:xfrm>
            <a:off x="255588" y="5645150"/>
            <a:ext cx="3136900" cy="101600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2000" b="0">
                <a:solidFill>
                  <a:schemeClr val="tx2"/>
                </a:solidFill>
              </a:rPr>
              <a:t>Mouse model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2000" b="0">
                <a:solidFill>
                  <a:schemeClr val="tx2"/>
                </a:solidFill>
              </a:rPr>
              <a:t>Thigh infection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2000">
                <a:solidFill>
                  <a:srgbClr val="C00000"/>
                </a:solidFill>
              </a:rPr>
              <a:t>Neutropenic </a:t>
            </a:r>
            <a:r>
              <a:rPr lang="en-US" altLang="fr-FR" sz="2000" b="0">
                <a:solidFill>
                  <a:schemeClr val="tx2"/>
                </a:solidFill>
              </a:rPr>
              <a:t>animals</a:t>
            </a:r>
          </a:p>
        </p:txBody>
      </p:sp>
      <p:sp>
        <p:nvSpPr>
          <p:cNvPr id="94215" name="ZoneTexte 1"/>
          <p:cNvSpPr txBox="1">
            <a:spLocks noChangeArrowheads="1"/>
          </p:cNvSpPr>
          <p:nvPr/>
        </p:nvSpPr>
        <p:spPr bwMode="auto">
          <a:xfrm>
            <a:off x="4448969" y="1495360"/>
            <a:ext cx="2005012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C00000"/>
                </a:solidFill>
              </a:rPr>
              <a:t>Fluoroquinolone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288" y="2206625"/>
            <a:ext cx="5786437" cy="287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054" name="Rectangle 6"/>
          <p:cNvSpPr>
            <a:spLocks noChangeArrowheads="1"/>
          </p:cNvSpPr>
          <p:nvPr/>
        </p:nvSpPr>
        <p:spPr bwMode="auto">
          <a:xfrm>
            <a:off x="6029325" y="2355850"/>
            <a:ext cx="1698625" cy="2190750"/>
          </a:xfrm>
          <a:prstGeom prst="rect">
            <a:avLst/>
          </a:prstGeom>
          <a:solidFill>
            <a:srgbClr val="FF0000">
              <a:alpha val="2784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96260" name="Rectangle 5"/>
          <p:cNvSpPr>
            <a:spLocks noChangeAspect="1" noChangeArrowheads="1"/>
          </p:cNvSpPr>
          <p:nvPr/>
        </p:nvSpPr>
        <p:spPr bwMode="auto">
          <a:xfrm>
            <a:off x="585788" y="517525"/>
            <a:ext cx="9115425" cy="8302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2400" dirty="0">
                <a:solidFill>
                  <a:schemeClr val="tx2"/>
                </a:solidFill>
              </a:rPr>
              <a:t>Relationship between 3 PK/PD indices and </a:t>
            </a:r>
            <a:r>
              <a:rPr lang="en-US" altLang="fr-FR" sz="2400" i="1" dirty="0" err="1">
                <a:solidFill>
                  <a:srgbClr val="6666FF"/>
                </a:solidFill>
              </a:rPr>
              <a:t>Klebsiella</a:t>
            </a:r>
            <a:r>
              <a:rPr lang="en-US" altLang="fr-FR" sz="2400" i="1" dirty="0">
                <a:solidFill>
                  <a:srgbClr val="6666FF"/>
                </a:solidFill>
              </a:rPr>
              <a:t> </a:t>
            </a:r>
            <a:r>
              <a:rPr lang="en-US" altLang="fr-FR" sz="2400" i="1" dirty="0" err="1">
                <a:solidFill>
                  <a:srgbClr val="6666FF"/>
                </a:solidFill>
              </a:rPr>
              <a:t>pneumoniae</a:t>
            </a:r>
            <a:r>
              <a:rPr lang="en-US" altLang="fr-FR" sz="2400" i="1" dirty="0">
                <a:solidFill>
                  <a:srgbClr val="6666FF"/>
                </a:solidFill>
              </a:rPr>
              <a:t> </a:t>
            </a:r>
            <a:r>
              <a:rPr lang="en-US" altLang="fr-FR" sz="2400" dirty="0" smtClean="0">
                <a:solidFill>
                  <a:schemeClr val="tx2"/>
                </a:solidFill>
              </a:rPr>
              <a:t>counts </a:t>
            </a:r>
            <a:r>
              <a:rPr lang="en-US" altLang="fr-FR" sz="2400" dirty="0">
                <a:solidFill>
                  <a:schemeClr val="tx2"/>
                </a:solidFill>
              </a:rPr>
              <a:t>after 24 h of treatment with </a:t>
            </a:r>
            <a:r>
              <a:rPr lang="en-US" altLang="fr-FR" sz="2400" dirty="0" err="1">
                <a:solidFill>
                  <a:srgbClr val="6666FF"/>
                </a:solidFill>
              </a:rPr>
              <a:t>ceftazidime</a:t>
            </a:r>
            <a:endParaRPr lang="en-US" altLang="fr-FR" sz="2400" dirty="0">
              <a:solidFill>
                <a:srgbClr val="6666FF"/>
              </a:solidFill>
            </a:endParaRPr>
          </a:p>
        </p:txBody>
      </p:sp>
      <p:sp>
        <p:nvSpPr>
          <p:cNvPr id="96261" name="Text Box 6"/>
          <p:cNvSpPr txBox="1">
            <a:spLocks noChangeArrowheads="1"/>
          </p:cNvSpPr>
          <p:nvPr/>
        </p:nvSpPr>
        <p:spPr bwMode="auto">
          <a:xfrm>
            <a:off x="5570026" y="5153025"/>
            <a:ext cx="38544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 b="0" dirty="0"/>
              <a:t>Andes &amp; Craig, Int J </a:t>
            </a:r>
            <a:r>
              <a:rPr lang="fr-FR" altLang="fr-FR" sz="1400" b="0" dirty="0" err="1"/>
              <a:t>Antimicrob</a:t>
            </a:r>
            <a:r>
              <a:rPr lang="fr-FR" altLang="fr-FR" sz="1400" b="0" dirty="0"/>
              <a:t> Agents, 2002</a:t>
            </a:r>
          </a:p>
        </p:txBody>
      </p:sp>
      <p:sp>
        <p:nvSpPr>
          <p:cNvPr id="96262" name="Rectangle 5"/>
          <p:cNvSpPr>
            <a:spLocks noChangeAspect="1" noChangeArrowheads="1"/>
          </p:cNvSpPr>
          <p:nvPr/>
        </p:nvSpPr>
        <p:spPr bwMode="auto">
          <a:xfrm>
            <a:off x="255588" y="5645150"/>
            <a:ext cx="3136900" cy="101600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2000" b="0">
                <a:solidFill>
                  <a:schemeClr val="tx2"/>
                </a:solidFill>
              </a:rPr>
              <a:t>Mouse model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2000" b="0">
                <a:solidFill>
                  <a:schemeClr val="tx2"/>
                </a:solidFill>
              </a:rPr>
              <a:t>Thigh infection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2000">
                <a:solidFill>
                  <a:srgbClr val="C00000"/>
                </a:solidFill>
              </a:rPr>
              <a:t>Neutropenic </a:t>
            </a:r>
            <a:r>
              <a:rPr lang="en-US" altLang="fr-FR" sz="2000" b="0">
                <a:solidFill>
                  <a:schemeClr val="tx2"/>
                </a:solidFill>
              </a:rPr>
              <a:t>animals</a:t>
            </a:r>
          </a:p>
        </p:txBody>
      </p:sp>
      <p:sp>
        <p:nvSpPr>
          <p:cNvPr id="96263" name="ZoneTexte 10"/>
          <p:cNvSpPr txBox="1">
            <a:spLocks noChangeArrowheads="1"/>
          </p:cNvSpPr>
          <p:nvPr/>
        </p:nvSpPr>
        <p:spPr bwMode="auto">
          <a:xfrm>
            <a:off x="4203700" y="1762125"/>
            <a:ext cx="182562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C00000"/>
                </a:solidFill>
              </a:rPr>
              <a:t>Beta-lactam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05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3702" name="Group 4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938709"/>
              </p:ext>
            </p:extLst>
          </p:nvPr>
        </p:nvGraphicFramePr>
        <p:xfrm>
          <a:off x="225425" y="258763"/>
          <a:ext cx="6871402" cy="6173868"/>
        </p:xfrm>
        <a:graphic>
          <a:graphicData uri="http://schemas.openxmlformats.org/drawingml/2006/table">
            <a:tbl>
              <a:tblPr/>
              <a:tblGrid>
                <a:gridCol w="2496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0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48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Antibacterial action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Antibiotic family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PK-PD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 correlated 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with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antibacterial action 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23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Concentration-dependent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Aminoglycosides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Cmax/MIC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Fluoroquinolones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AUC/MIC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Cmax/MIC</a:t>
                      </a: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Nitroimidazoles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AUC/MIC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Cmax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/MIC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Polymixins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AUC/MIC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4243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Time-dependent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Penicillins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T&gt;MIC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Cephalosporins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T&gt;MIC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1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Macrolides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T&gt;MIC or (AUC/MIC)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Lincosamides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T&gt;MIC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Phenicols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T&gt;MIC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Sulfonamides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T&gt;MIC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Diaminopyrimidines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T&gt;MIC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69924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Both 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Time- and Concentration-dependent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Tetracyclines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AUC/MIC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Ketolides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AUC/MIC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3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Glycopeptides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AUC/MIC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79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779463" y="2524125"/>
            <a:ext cx="8766175" cy="1200150"/>
          </a:xfrm>
        </p:spPr>
        <p:txBody>
          <a:bodyPr/>
          <a:lstStyle/>
          <a:p>
            <a:pPr defTabSz="762000" eaLnBrk="1" hangingPunct="1"/>
            <a:r>
              <a:rPr lang="fr-FR" altLang="fr-FR" sz="3600" smtClean="0"/>
              <a:t>PK/PD index </a:t>
            </a:r>
            <a:r>
              <a:rPr lang="fr-FR" altLang="fr-FR" sz="3600" smtClean="0">
                <a:solidFill>
                  <a:srgbClr val="C00000"/>
                </a:solidFill>
              </a:rPr>
              <a:t>values </a:t>
            </a:r>
            <a:r>
              <a:rPr lang="fr-FR" altLang="fr-FR" sz="3600" dirty="0" err="1" smtClean="0"/>
              <a:t>required</a:t>
            </a:r>
            <a:r>
              <a:rPr lang="fr-FR" altLang="fr-FR" sz="3600" dirty="0" smtClean="0"/>
              <a:t> to </a:t>
            </a:r>
            <a:r>
              <a:rPr lang="fr-FR" altLang="fr-FR" sz="3600" dirty="0" err="1" smtClean="0"/>
              <a:t>ensure</a:t>
            </a:r>
            <a:r>
              <a:rPr lang="fr-FR" altLang="fr-FR" sz="3600" dirty="0" smtClean="0"/>
              <a:t> maximum </a:t>
            </a:r>
            <a:r>
              <a:rPr lang="fr-FR" altLang="fr-FR" sz="3600" dirty="0" err="1" smtClean="0"/>
              <a:t>efficiency</a:t>
            </a:r>
            <a:endParaRPr lang="fr-FR" altLang="fr-FR" sz="3600" dirty="0" smtClean="0"/>
          </a:p>
        </p:txBody>
      </p:sp>
      <p:sp>
        <p:nvSpPr>
          <p:cNvPr id="102403" name="Text Box 4"/>
          <p:cNvSpPr txBox="1">
            <a:spLocks noChangeArrowheads="1"/>
          </p:cNvSpPr>
          <p:nvPr/>
        </p:nvSpPr>
        <p:spPr bwMode="auto">
          <a:xfrm>
            <a:off x="2244643" y="4068971"/>
            <a:ext cx="56653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 b="0" dirty="0" err="1" smtClean="0">
                <a:solidFill>
                  <a:srgbClr val="0066FF"/>
                </a:solidFill>
              </a:rPr>
              <a:t>Determination</a:t>
            </a:r>
            <a:r>
              <a:rPr lang="fr-FR" altLang="fr-FR" sz="2800" b="0" dirty="0" smtClean="0">
                <a:solidFill>
                  <a:srgbClr val="0066FF"/>
                </a:solidFill>
              </a:rPr>
              <a:t> </a:t>
            </a:r>
            <a:r>
              <a:rPr lang="fr-FR" altLang="fr-FR" sz="2800" b="0" dirty="0" err="1" smtClean="0">
                <a:solidFill>
                  <a:srgbClr val="0066FF"/>
                </a:solidFill>
              </a:rPr>
              <a:t>from</a:t>
            </a:r>
            <a:r>
              <a:rPr lang="fr-FR" altLang="fr-FR" sz="2800" b="0" dirty="0" smtClean="0">
                <a:solidFill>
                  <a:srgbClr val="0066FF"/>
                </a:solidFill>
              </a:rPr>
              <a:t> animal </a:t>
            </a:r>
            <a:r>
              <a:rPr lang="fr-FR" altLang="fr-FR" sz="2800" b="0" dirty="0" err="1">
                <a:solidFill>
                  <a:srgbClr val="0066FF"/>
                </a:solidFill>
              </a:rPr>
              <a:t>models</a:t>
            </a:r>
            <a:endParaRPr lang="fr-FR" altLang="fr-FR" sz="2800" b="0" dirty="0">
              <a:solidFill>
                <a:srgbClr val="0066FF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79463" y="2100021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Step</a:t>
            </a:r>
            <a:r>
              <a:rPr lang="fr-FR" dirty="0" smtClean="0"/>
              <a:t> 1 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34692" y="515293"/>
            <a:ext cx="8639471" cy="461665"/>
          </a:xfrm>
        </p:spPr>
        <p:txBody>
          <a:bodyPr/>
          <a:lstStyle/>
          <a:p>
            <a:pPr defTabSz="762000" eaLnBrk="1" hangingPunct="1"/>
            <a:r>
              <a:rPr lang="fr-FR" altLang="fr-FR" sz="2400" dirty="0" smtClean="0"/>
              <a:t>Influence of the </a:t>
            </a:r>
            <a:r>
              <a:rPr lang="fr-FR" altLang="fr-FR" sz="2400" dirty="0" err="1" smtClean="0"/>
              <a:t>bacteria</a:t>
            </a:r>
            <a:r>
              <a:rPr lang="fr-FR" altLang="fr-FR" sz="2400" dirty="0" smtClean="0"/>
              <a:t> </a:t>
            </a:r>
            <a:r>
              <a:rPr lang="fr-FR" altLang="fr-FR" sz="2400" b="0" dirty="0" smtClean="0"/>
              <a:t>on the value of the PK/PD index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42319"/>
            <a:ext cx="5089525" cy="2942431"/>
          </a:xfrm>
        </p:spPr>
        <p:txBody>
          <a:bodyPr/>
          <a:lstStyle/>
          <a:p>
            <a:pPr marL="285750" indent="-285750" defTabSz="762000" eaLnBrk="1" hangingPunct="1"/>
            <a:r>
              <a:rPr lang="fr-FR" altLang="fr-FR" sz="1800" dirty="0"/>
              <a:t>For </a:t>
            </a:r>
            <a:r>
              <a:rPr lang="fr-FR" altLang="fr-FR" sz="1800" i="1" dirty="0">
                <a:solidFill>
                  <a:schemeClr val="hlink"/>
                </a:solidFill>
              </a:rPr>
              <a:t>E. </a:t>
            </a:r>
            <a:r>
              <a:rPr lang="fr-FR" altLang="fr-FR" sz="1800" i="1" dirty="0" smtClean="0">
                <a:solidFill>
                  <a:schemeClr val="hlink"/>
                </a:solidFill>
              </a:rPr>
              <a:t>coli</a:t>
            </a:r>
            <a:endParaRPr lang="fr-FR" altLang="fr-FR" sz="1800" dirty="0" smtClean="0"/>
          </a:p>
          <a:p>
            <a:pPr marL="0" indent="0" defTabSz="762000" eaLnBrk="1" hangingPunct="1">
              <a:buNone/>
            </a:pPr>
            <a:r>
              <a:rPr lang="fr-FR" altLang="fr-FR" sz="1800" dirty="0" smtClean="0"/>
              <a:t>=&gt; </a:t>
            </a:r>
            <a:r>
              <a:rPr lang="fr-FR" altLang="fr-FR" sz="1800" dirty="0" err="1" smtClean="0"/>
              <a:t>efficacy</a:t>
            </a:r>
            <a:r>
              <a:rPr lang="fr-FR" altLang="fr-FR" sz="1800" dirty="0" smtClean="0"/>
              <a:t> </a:t>
            </a:r>
            <a:r>
              <a:rPr lang="fr-FR" altLang="fr-FR" sz="1800" dirty="0" err="1"/>
              <a:t>is</a:t>
            </a:r>
            <a:r>
              <a:rPr lang="fr-FR" altLang="fr-FR" sz="1800" dirty="0"/>
              <a:t> maximal </a:t>
            </a:r>
            <a:r>
              <a:rPr lang="fr-FR" altLang="fr-FR" sz="1800" dirty="0" err="1"/>
              <a:t>when</a:t>
            </a:r>
            <a:r>
              <a:rPr lang="fr-FR" altLang="fr-FR" sz="1800" dirty="0"/>
              <a:t> T</a:t>
            </a:r>
            <a:r>
              <a:rPr lang="fr-FR" altLang="fr-FR" sz="1800" baseline="-25000" dirty="0"/>
              <a:t>&gt;MIC</a:t>
            </a:r>
            <a:r>
              <a:rPr lang="fr-FR" altLang="fr-FR" sz="1800" dirty="0"/>
              <a:t> </a:t>
            </a:r>
            <a:r>
              <a:rPr lang="fr-FR" altLang="fr-FR" sz="1800" dirty="0" smtClean="0"/>
              <a:t>&gt; </a:t>
            </a:r>
            <a:r>
              <a:rPr lang="fr-FR" altLang="fr-FR" sz="1800" dirty="0" smtClean="0">
                <a:solidFill>
                  <a:schemeClr val="hlink"/>
                </a:solidFill>
              </a:rPr>
              <a:t>80</a:t>
            </a:r>
            <a:r>
              <a:rPr lang="fr-FR" altLang="fr-FR" sz="1800" dirty="0">
                <a:solidFill>
                  <a:schemeClr val="hlink"/>
                </a:solidFill>
              </a:rPr>
              <a:t>% of the </a:t>
            </a:r>
            <a:r>
              <a:rPr lang="fr-FR" altLang="fr-FR" sz="1800" dirty="0" err="1">
                <a:solidFill>
                  <a:schemeClr val="hlink"/>
                </a:solidFill>
              </a:rPr>
              <a:t>dosing</a:t>
            </a:r>
            <a:r>
              <a:rPr lang="fr-FR" altLang="fr-FR" sz="1800" dirty="0">
                <a:solidFill>
                  <a:schemeClr val="hlink"/>
                </a:solidFill>
              </a:rPr>
              <a:t> </a:t>
            </a:r>
            <a:r>
              <a:rPr lang="fr-FR" altLang="fr-FR" sz="1800" dirty="0" err="1" smtClean="0">
                <a:solidFill>
                  <a:schemeClr val="hlink"/>
                </a:solidFill>
              </a:rPr>
              <a:t>interval</a:t>
            </a:r>
            <a:endParaRPr lang="fr-FR" altLang="fr-FR" sz="1800" dirty="0" smtClean="0">
              <a:solidFill>
                <a:schemeClr val="hlink"/>
              </a:solidFill>
            </a:endParaRPr>
          </a:p>
          <a:p>
            <a:pPr marL="285750" indent="-285750" defTabSz="762000" eaLnBrk="1" hangingPunct="1"/>
            <a:endParaRPr lang="fr-FR" altLang="fr-FR" sz="1800" dirty="0">
              <a:solidFill>
                <a:schemeClr val="hlink"/>
              </a:solidFill>
            </a:endParaRPr>
          </a:p>
          <a:p>
            <a:pPr marL="285750" indent="-285750" defTabSz="762000" eaLnBrk="1" hangingPunct="1"/>
            <a:r>
              <a:rPr lang="fr-FR" altLang="fr-FR" sz="1800" dirty="0" smtClean="0"/>
              <a:t>For </a:t>
            </a:r>
            <a:r>
              <a:rPr lang="fr-FR" altLang="fr-FR" sz="1800" i="1" dirty="0" smtClean="0">
                <a:solidFill>
                  <a:srgbClr val="0066FF"/>
                </a:solidFill>
              </a:rPr>
              <a:t>S. </a:t>
            </a:r>
            <a:r>
              <a:rPr lang="fr-FR" altLang="fr-FR" sz="1800" i="1" dirty="0" smtClean="0">
                <a:solidFill>
                  <a:srgbClr val="0066FF"/>
                </a:solidFill>
              </a:rPr>
              <a:t>aureus</a:t>
            </a:r>
            <a:endParaRPr lang="fr-FR" altLang="fr-FR" sz="1800" dirty="0" smtClean="0"/>
          </a:p>
          <a:p>
            <a:pPr marL="0" indent="0" defTabSz="762000" eaLnBrk="1" hangingPunct="1">
              <a:buNone/>
            </a:pPr>
            <a:r>
              <a:rPr lang="fr-FR" altLang="fr-FR" sz="1800" dirty="0" smtClean="0"/>
              <a:t>=&gt; </a:t>
            </a:r>
            <a:r>
              <a:rPr lang="fr-FR" altLang="fr-FR" sz="1800" dirty="0" err="1" smtClean="0"/>
              <a:t>efficacy</a:t>
            </a:r>
            <a:r>
              <a:rPr lang="fr-FR" altLang="fr-FR" sz="1800" dirty="0" smtClean="0"/>
              <a:t> </a:t>
            </a:r>
            <a:r>
              <a:rPr lang="fr-FR" altLang="fr-FR" sz="1800" dirty="0" err="1" smtClean="0"/>
              <a:t>is</a:t>
            </a:r>
            <a:r>
              <a:rPr lang="fr-FR" altLang="fr-FR" sz="1800" dirty="0" smtClean="0"/>
              <a:t> maximal </a:t>
            </a:r>
            <a:r>
              <a:rPr lang="fr-FR" altLang="fr-FR" sz="1800" dirty="0" err="1" smtClean="0"/>
              <a:t>when</a:t>
            </a:r>
            <a:r>
              <a:rPr lang="fr-FR" altLang="fr-FR" sz="1800" dirty="0" smtClean="0"/>
              <a:t> T</a:t>
            </a:r>
            <a:r>
              <a:rPr lang="fr-FR" altLang="fr-FR" sz="1800" baseline="-25000" dirty="0" smtClean="0"/>
              <a:t>&gt;MIC</a:t>
            </a:r>
            <a:r>
              <a:rPr lang="fr-FR" altLang="fr-FR" sz="1800" dirty="0" smtClean="0"/>
              <a:t> &gt;</a:t>
            </a:r>
            <a:r>
              <a:rPr lang="fr-FR" altLang="fr-FR" sz="1800" dirty="0" smtClean="0">
                <a:solidFill>
                  <a:srgbClr val="0066FF"/>
                </a:solidFill>
              </a:rPr>
              <a:t>50% of the </a:t>
            </a:r>
            <a:r>
              <a:rPr lang="fr-FR" altLang="fr-FR" sz="1800" dirty="0" err="1" smtClean="0">
                <a:solidFill>
                  <a:srgbClr val="0066FF"/>
                </a:solidFill>
              </a:rPr>
              <a:t>dosing</a:t>
            </a:r>
            <a:r>
              <a:rPr lang="fr-FR" altLang="fr-FR" sz="1800" dirty="0" smtClean="0">
                <a:solidFill>
                  <a:srgbClr val="0066FF"/>
                </a:solidFill>
              </a:rPr>
              <a:t> </a:t>
            </a:r>
            <a:r>
              <a:rPr lang="fr-FR" altLang="fr-FR" sz="1800" dirty="0" err="1" smtClean="0">
                <a:solidFill>
                  <a:srgbClr val="0066FF"/>
                </a:solidFill>
              </a:rPr>
              <a:t>interval</a:t>
            </a:r>
            <a:endParaRPr lang="fr-FR" altLang="fr-FR" sz="1800" dirty="0" smtClean="0">
              <a:solidFill>
                <a:srgbClr val="0066FF"/>
              </a:solidFill>
            </a:endParaRPr>
          </a:p>
          <a:p>
            <a:pPr marL="285750" indent="-285750" defTabSz="762000" eaLnBrk="1" hangingPunct="1"/>
            <a:endParaRPr lang="fr-FR" altLang="fr-FR" sz="1800" dirty="0" smtClean="0">
              <a:solidFill>
                <a:srgbClr val="0066FF"/>
              </a:solidFill>
            </a:endParaRP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6034673" y="6330950"/>
            <a:ext cx="314207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600" b="0" dirty="0" err="1"/>
              <a:t>Vogelman</a:t>
            </a:r>
            <a:r>
              <a:rPr lang="en-US" altLang="fr-FR" sz="1600" b="0" dirty="0"/>
              <a:t> et al. 1988, J. Inf. Dis.</a:t>
            </a:r>
          </a:p>
        </p:txBody>
      </p:sp>
      <p:sp>
        <p:nvSpPr>
          <p:cNvPr id="104453" name="Line 5"/>
          <p:cNvSpPr>
            <a:spLocks noChangeShapeType="1"/>
          </p:cNvSpPr>
          <p:nvPr/>
        </p:nvSpPr>
        <p:spPr bwMode="auto">
          <a:xfrm>
            <a:off x="5848350" y="5118100"/>
            <a:ext cx="171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4454" name="Line 6"/>
          <p:cNvSpPr>
            <a:spLocks noChangeShapeType="1"/>
          </p:cNvSpPr>
          <p:nvPr/>
        </p:nvSpPr>
        <p:spPr bwMode="auto">
          <a:xfrm>
            <a:off x="6654800" y="5118100"/>
            <a:ext cx="0" cy="5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4455" name="Line 7"/>
          <p:cNvSpPr>
            <a:spLocks noChangeShapeType="1"/>
          </p:cNvSpPr>
          <p:nvPr/>
        </p:nvSpPr>
        <p:spPr bwMode="auto">
          <a:xfrm>
            <a:off x="7531100" y="5118100"/>
            <a:ext cx="0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4456" name="Line 8"/>
          <p:cNvSpPr>
            <a:spLocks noChangeShapeType="1"/>
          </p:cNvSpPr>
          <p:nvPr/>
        </p:nvSpPr>
        <p:spPr bwMode="auto">
          <a:xfrm>
            <a:off x="7804150" y="5111859"/>
            <a:ext cx="0" cy="88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4457" name="Line 9"/>
          <p:cNvSpPr>
            <a:spLocks noChangeShapeType="1"/>
          </p:cNvSpPr>
          <p:nvPr/>
        </p:nvSpPr>
        <p:spPr bwMode="auto">
          <a:xfrm>
            <a:off x="8666163" y="5121384"/>
            <a:ext cx="0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4458" name="Line 10"/>
          <p:cNvSpPr>
            <a:spLocks noChangeShapeType="1"/>
          </p:cNvSpPr>
          <p:nvPr/>
        </p:nvSpPr>
        <p:spPr bwMode="auto">
          <a:xfrm>
            <a:off x="9512300" y="5111859"/>
            <a:ext cx="12700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4459" name="Line 11"/>
          <p:cNvSpPr>
            <a:spLocks noChangeShapeType="1"/>
          </p:cNvSpPr>
          <p:nvPr/>
        </p:nvSpPr>
        <p:spPr bwMode="auto">
          <a:xfrm>
            <a:off x="7795567" y="5111859"/>
            <a:ext cx="170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4460" name="Line 12"/>
          <p:cNvSpPr>
            <a:spLocks noChangeShapeType="1"/>
          </p:cNvSpPr>
          <p:nvPr/>
        </p:nvSpPr>
        <p:spPr bwMode="auto">
          <a:xfrm flipV="1">
            <a:off x="7723188" y="2755900"/>
            <a:ext cx="0" cy="2381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4461" name="Line 13"/>
          <p:cNvSpPr>
            <a:spLocks noChangeShapeType="1"/>
          </p:cNvSpPr>
          <p:nvPr/>
        </p:nvSpPr>
        <p:spPr bwMode="auto">
          <a:xfrm flipH="1" flipV="1">
            <a:off x="6089650" y="2717800"/>
            <a:ext cx="1441450" cy="15176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4462" name="Oval 14"/>
          <p:cNvSpPr>
            <a:spLocks noChangeArrowheads="1"/>
          </p:cNvSpPr>
          <p:nvPr/>
        </p:nvSpPr>
        <p:spPr bwMode="auto">
          <a:xfrm>
            <a:off x="6140450" y="27320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63" name="Oval 15"/>
          <p:cNvSpPr>
            <a:spLocks noChangeArrowheads="1"/>
          </p:cNvSpPr>
          <p:nvPr/>
        </p:nvSpPr>
        <p:spPr bwMode="auto">
          <a:xfrm>
            <a:off x="6089650" y="2770188"/>
            <a:ext cx="76200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64" name="Oval 16"/>
          <p:cNvSpPr>
            <a:spLocks noChangeArrowheads="1"/>
          </p:cNvSpPr>
          <p:nvPr/>
        </p:nvSpPr>
        <p:spPr bwMode="auto">
          <a:xfrm>
            <a:off x="6089650" y="2827338"/>
            <a:ext cx="76200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65" name="Oval 17"/>
          <p:cNvSpPr>
            <a:spLocks noChangeArrowheads="1"/>
          </p:cNvSpPr>
          <p:nvPr/>
        </p:nvSpPr>
        <p:spPr bwMode="auto">
          <a:xfrm>
            <a:off x="6280150" y="28590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66" name="Oval 18"/>
          <p:cNvSpPr>
            <a:spLocks noChangeArrowheads="1"/>
          </p:cNvSpPr>
          <p:nvPr/>
        </p:nvSpPr>
        <p:spPr bwMode="auto">
          <a:xfrm>
            <a:off x="6223000" y="30051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67" name="Oval 19"/>
          <p:cNvSpPr>
            <a:spLocks noChangeArrowheads="1"/>
          </p:cNvSpPr>
          <p:nvPr/>
        </p:nvSpPr>
        <p:spPr bwMode="auto">
          <a:xfrm>
            <a:off x="6305550" y="30241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68" name="Oval 20"/>
          <p:cNvSpPr>
            <a:spLocks noChangeArrowheads="1"/>
          </p:cNvSpPr>
          <p:nvPr/>
        </p:nvSpPr>
        <p:spPr bwMode="auto">
          <a:xfrm>
            <a:off x="6362700" y="29416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69" name="Oval 21"/>
          <p:cNvSpPr>
            <a:spLocks noChangeArrowheads="1"/>
          </p:cNvSpPr>
          <p:nvPr/>
        </p:nvSpPr>
        <p:spPr bwMode="auto">
          <a:xfrm>
            <a:off x="6375400" y="3005138"/>
            <a:ext cx="76200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70" name="Oval 22"/>
          <p:cNvSpPr>
            <a:spLocks noChangeArrowheads="1"/>
          </p:cNvSpPr>
          <p:nvPr/>
        </p:nvSpPr>
        <p:spPr bwMode="auto">
          <a:xfrm>
            <a:off x="6388100" y="28654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71" name="Oval 23"/>
          <p:cNvSpPr>
            <a:spLocks noChangeArrowheads="1"/>
          </p:cNvSpPr>
          <p:nvPr/>
        </p:nvSpPr>
        <p:spPr bwMode="auto">
          <a:xfrm>
            <a:off x="6172200" y="28209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72" name="Oval 24"/>
          <p:cNvSpPr>
            <a:spLocks noChangeArrowheads="1"/>
          </p:cNvSpPr>
          <p:nvPr/>
        </p:nvSpPr>
        <p:spPr bwMode="auto">
          <a:xfrm>
            <a:off x="6165850" y="28654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73" name="Oval 25"/>
          <p:cNvSpPr>
            <a:spLocks noChangeArrowheads="1"/>
          </p:cNvSpPr>
          <p:nvPr/>
        </p:nvSpPr>
        <p:spPr bwMode="auto">
          <a:xfrm>
            <a:off x="6267450" y="28019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74" name="Oval 26"/>
          <p:cNvSpPr>
            <a:spLocks noChangeArrowheads="1"/>
          </p:cNvSpPr>
          <p:nvPr/>
        </p:nvSpPr>
        <p:spPr bwMode="auto">
          <a:xfrm>
            <a:off x="6242050" y="29035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75" name="Oval 27"/>
          <p:cNvSpPr>
            <a:spLocks noChangeArrowheads="1"/>
          </p:cNvSpPr>
          <p:nvPr/>
        </p:nvSpPr>
        <p:spPr bwMode="auto">
          <a:xfrm>
            <a:off x="6273800" y="29670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76" name="Oval 28"/>
          <p:cNvSpPr>
            <a:spLocks noChangeArrowheads="1"/>
          </p:cNvSpPr>
          <p:nvPr/>
        </p:nvSpPr>
        <p:spPr bwMode="auto">
          <a:xfrm>
            <a:off x="6191250" y="29352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77" name="Oval 29"/>
          <p:cNvSpPr>
            <a:spLocks noChangeArrowheads="1"/>
          </p:cNvSpPr>
          <p:nvPr/>
        </p:nvSpPr>
        <p:spPr bwMode="auto">
          <a:xfrm>
            <a:off x="6294438" y="3068638"/>
            <a:ext cx="73025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78" name="Oval 30"/>
          <p:cNvSpPr>
            <a:spLocks noChangeArrowheads="1"/>
          </p:cNvSpPr>
          <p:nvPr/>
        </p:nvSpPr>
        <p:spPr bwMode="auto">
          <a:xfrm>
            <a:off x="6523038" y="2852738"/>
            <a:ext cx="73025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79" name="Oval 31"/>
          <p:cNvSpPr>
            <a:spLocks noChangeArrowheads="1"/>
          </p:cNvSpPr>
          <p:nvPr/>
        </p:nvSpPr>
        <p:spPr bwMode="auto">
          <a:xfrm>
            <a:off x="6572250" y="29098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80" name="Oval 32"/>
          <p:cNvSpPr>
            <a:spLocks noChangeArrowheads="1"/>
          </p:cNvSpPr>
          <p:nvPr/>
        </p:nvSpPr>
        <p:spPr bwMode="auto">
          <a:xfrm>
            <a:off x="6515100" y="29162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81" name="Oval 33"/>
          <p:cNvSpPr>
            <a:spLocks noChangeArrowheads="1"/>
          </p:cNvSpPr>
          <p:nvPr/>
        </p:nvSpPr>
        <p:spPr bwMode="auto">
          <a:xfrm>
            <a:off x="6508750" y="29670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82" name="Oval 34"/>
          <p:cNvSpPr>
            <a:spLocks noChangeArrowheads="1"/>
          </p:cNvSpPr>
          <p:nvPr/>
        </p:nvSpPr>
        <p:spPr bwMode="auto">
          <a:xfrm>
            <a:off x="6623050" y="29416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83" name="Oval 35"/>
          <p:cNvSpPr>
            <a:spLocks noChangeArrowheads="1"/>
          </p:cNvSpPr>
          <p:nvPr/>
        </p:nvSpPr>
        <p:spPr bwMode="auto">
          <a:xfrm>
            <a:off x="6654800" y="30432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84" name="Oval 36"/>
          <p:cNvSpPr>
            <a:spLocks noChangeArrowheads="1"/>
          </p:cNvSpPr>
          <p:nvPr/>
        </p:nvSpPr>
        <p:spPr bwMode="auto">
          <a:xfrm>
            <a:off x="6711950" y="31575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85" name="Oval 37"/>
          <p:cNvSpPr>
            <a:spLocks noChangeArrowheads="1"/>
          </p:cNvSpPr>
          <p:nvPr/>
        </p:nvSpPr>
        <p:spPr bwMode="auto">
          <a:xfrm>
            <a:off x="6724650" y="30940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86" name="Oval 38"/>
          <p:cNvSpPr>
            <a:spLocks noChangeArrowheads="1"/>
          </p:cNvSpPr>
          <p:nvPr/>
        </p:nvSpPr>
        <p:spPr bwMode="auto">
          <a:xfrm>
            <a:off x="6781800" y="31321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87" name="Oval 39"/>
          <p:cNvSpPr>
            <a:spLocks noChangeArrowheads="1"/>
          </p:cNvSpPr>
          <p:nvPr/>
        </p:nvSpPr>
        <p:spPr bwMode="auto">
          <a:xfrm>
            <a:off x="6775450" y="3176588"/>
            <a:ext cx="76200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88" name="Oval 40"/>
          <p:cNvSpPr>
            <a:spLocks noChangeArrowheads="1"/>
          </p:cNvSpPr>
          <p:nvPr/>
        </p:nvSpPr>
        <p:spPr bwMode="auto">
          <a:xfrm>
            <a:off x="6489700" y="3259138"/>
            <a:ext cx="76200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89" name="Oval 41"/>
          <p:cNvSpPr>
            <a:spLocks noChangeArrowheads="1"/>
          </p:cNvSpPr>
          <p:nvPr/>
        </p:nvSpPr>
        <p:spPr bwMode="auto">
          <a:xfrm>
            <a:off x="6438900" y="31765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90" name="Oval 42"/>
          <p:cNvSpPr>
            <a:spLocks noChangeArrowheads="1"/>
          </p:cNvSpPr>
          <p:nvPr/>
        </p:nvSpPr>
        <p:spPr bwMode="auto">
          <a:xfrm>
            <a:off x="6527800" y="31511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91" name="Oval 43"/>
          <p:cNvSpPr>
            <a:spLocks noChangeArrowheads="1"/>
          </p:cNvSpPr>
          <p:nvPr/>
        </p:nvSpPr>
        <p:spPr bwMode="auto">
          <a:xfrm>
            <a:off x="6457950" y="31448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92" name="Oval 44"/>
          <p:cNvSpPr>
            <a:spLocks noChangeArrowheads="1"/>
          </p:cNvSpPr>
          <p:nvPr/>
        </p:nvSpPr>
        <p:spPr bwMode="auto">
          <a:xfrm>
            <a:off x="6419850" y="31130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93" name="Oval 45"/>
          <p:cNvSpPr>
            <a:spLocks noChangeArrowheads="1"/>
          </p:cNvSpPr>
          <p:nvPr/>
        </p:nvSpPr>
        <p:spPr bwMode="auto">
          <a:xfrm>
            <a:off x="6483350" y="32972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94" name="Oval 46"/>
          <p:cNvSpPr>
            <a:spLocks noChangeArrowheads="1"/>
          </p:cNvSpPr>
          <p:nvPr/>
        </p:nvSpPr>
        <p:spPr bwMode="auto">
          <a:xfrm>
            <a:off x="6667500" y="32273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95" name="Oval 47"/>
          <p:cNvSpPr>
            <a:spLocks noChangeArrowheads="1"/>
          </p:cNvSpPr>
          <p:nvPr/>
        </p:nvSpPr>
        <p:spPr bwMode="auto">
          <a:xfrm>
            <a:off x="6680200" y="32845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96" name="Oval 48"/>
          <p:cNvSpPr>
            <a:spLocks noChangeArrowheads="1"/>
          </p:cNvSpPr>
          <p:nvPr/>
        </p:nvSpPr>
        <p:spPr bwMode="auto">
          <a:xfrm>
            <a:off x="6838950" y="32527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97" name="Oval 49"/>
          <p:cNvSpPr>
            <a:spLocks noChangeArrowheads="1"/>
          </p:cNvSpPr>
          <p:nvPr/>
        </p:nvSpPr>
        <p:spPr bwMode="auto">
          <a:xfrm>
            <a:off x="6826250" y="32972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98" name="Oval 50"/>
          <p:cNvSpPr>
            <a:spLocks noChangeArrowheads="1"/>
          </p:cNvSpPr>
          <p:nvPr/>
        </p:nvSpPr>
        <p:spPr bwMode="auto">
          <a:xfrm>
            <a:off x="6870700" y="32781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499" name="Oval 51"/>
          <p:cNvSpPr>
            <a:spLocks noChangeArrowheads="1"/>
          </p:cNvSpPr>
          <p:nvPr/>
        </p:nvSpPr>
        <p:spPr bwMode="auto">
          <a:xfrm>
            <a:off x="6769100" y="33480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00" name="Oval 52"/>
          <p:cNvSpPr>
            <a:spLocks noChangeArrowheads="1"/>
          </p:cNvSpPr>
          <p:nvPr/>
        </p:nvSpPr>
        <p:spPr bwMode="auto">
          <a:xfrm>
            <a:off x="6865938" y="3379788"/>
            <a:ext cx="73025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01" name="Oval 53"/>
          <p:cNvSpPr>
            <a:spLocks noChangeArrowheads="1"/>
          </p:cNvSpPr>
          <p:nvPr/>
        </p:nvSpPr>
        <p:spPr bwMode="auto">
          <a:xfrm>
            <a:off x="6616700" y="34432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02" name="Oval 54"/>
          <p:cNvSpPr>
            <a:spLocks noChangeArrowheads="1"/>
          </p:cNvSpPr>
          <p:nvPr/>
        </p:nvSpPr>
        <p:spPr bwMode="auto">
          <a:xfrm>
            <a:off x="6616700" y="35067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03" name="Oval 55"/>
          <p:cNvSpPr>
            <a:spLocks noChangeArrowheads="1"/>
          </p:cNvSpPr>
          <p:nvPr/>
        </p:nvSpPr>
        <p:spPr bwMode="auto">
          <a:xfrm>
            <a:off x="6604000" y="3703638"/>
            <a:ext cx="76200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04" name="Oval 56"/>
          <p:cNvSpPr>
            <a:spLocks noChangeArrowheads="1"/>
          </p:cNvSpPr>
          <p:nvPr/>
        </p:nvSpPr>
        <p:spPr bwMode="auto">
          <a:xfrm>
            <a:off x="6902450" y="36528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05" name="Oval 57"/>
          <p:cNvSpPr>
            <a:spLocks noChangeArrowheads="1"/>
          </p:cNvSpPr>
          <p:nvPr/>
        </p:nvSpPr>
        <p:spPr bwMode="auto">
          <a:xfrm>
            <a:off x="6826250" y="36972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06" name="Oval 58"/>
          <p:cNvSpPr>
            <a:spLocks noChangeArrowheads="1"/>
          </p:cNvSpPr>
          <p:nvPr/>
        </p:nvSpPr>
        <p:spPr bwMode="auto">
          <a:xfrm>
            <a:off x="6896100" y="37480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07" name="Oval 59"/>
          <p:cNvSpPr>
            <a:spLocks noChangeArrowheads="1"/>
          </p:cNvSpPr>
          <p:nvPr/>
        </p:nvSpPr>
        <p:spPr bwMode="auto">
          <a:xfrm>
            <a:off x="7029450" y="37925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08" name="Oval 60"/>
          <p:cNvSpPr>
            <a:spLocks noChangeArrowheads="1"/>
          </p:cNvSpPr>
          <p:nvPr/>
        </p:nvSpPr>
        <p:spPr bwMode="auto">
          <a:xfrm>
            <a:off x="6826250" y="40147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09" name="Oval 61"/>
          <p:cNvSpPr>
            <a:spLocks noChangeArrowheads="1"/>
          </p:cNvSpPr>
          <p:nvPr/>
        </p:nvSpPr>
        <p:spPr bwMode="auto">
          <a:xfrm>
            <a:off x="7042150" y="39703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10" name="Oval 62"/>
          <p:cNvSpPr>
            <a:spLocks noChangeArrowheads="1"/>
          </p:cNvSpPr>
          <p:nvPr/>
        </p:nvSpPr>
        <p:spPr bwMode="auto">
          <a:xfrm>
            <a:off x="6980238" y="4046538"/>
            <a:ext cx="73025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11" name="Oval 63"/>
          <p:cNvSpPr>
            <a:spLocks noChangeArrowheads="1"/>
          </p:cNvSpPr>
          <p:nvPr/>
        </p:nvSpPr>
        <p:spPr bwMode="auto">
          <a:xfrm>
            <a:off x="7048500" y="40401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12" name="Oval 64"/>
          <p:cNvSpPr>
            <a:spLocks noChangeArrowheads="1"/>
          </p:cNvSpPr>
          <p:nvPr/>
        </p:nvSpPr>
        <p:spPr bwMode="auto">
          <a:xfrm>
            <a:off x="7137400" y="40719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13" name="Oval 65"/>
          <p:cNvSpPr>
            <a:spLocks noChangeArrowheads="1"/>
          </p:cNvSpPr>
          <p:nvPr/>
        </p:nvSpPr>
        <p:spPr bwMode="auto">
          <a:xfrm>
            <a:off x="7200900" y="40465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14" name="Oval 66"/>
          <p:cNvSpPr>
            <a:spLocks noChangeArrowheads="1"/>
          </p:cNvSpPr>
          <p:nvPr/>
        </p:nvSpPr>
        <p:spPr bwMode="auto">
          <a:xfrm>
            <a:off x="7181850" y="41163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15" name="Oval 67"/>
          <p:cNvSpPr>
            <a:spLocks noChangeArrowheads="1"/>
          </p:cNvSpPr>
          <p:nvPr/>
        </p:nvSpPr>
        <p:spPr bwMode="auto">
          <a:xfrm>
            <a:off x="6959600" y="41798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16" name="Oval 68"/>
          <p:cNvSpPr>
            <a:spLocks noChangeArrowheads="1"/>
          </p:cNvSpPr>
          <p:nvPr/>
        </p:nvSpPr>
        <p:spPr bwMode="auto">
          <a:xfrm>
            <a:off x="7042150" y="42370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17" name="Oval 69"/>
          <p:cNvSpPr>
            <a:spLocks noChangeArrowheads="1"/>
          </p:cNvSpPr>
          <p:nvPr/>
        </p:nvSpPr>
        <p:spPr bwMode="auto">
          <a:xfrm>
            <a:off x="7143750" y="41989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18" name="Oval 70"/>
          <p:cNvSpPr>
            <a:spLocks noChangeArrowheads="1"/>
          </p:cNvSpPr>
          <p:nvPr/>
        </p:nvSpPr>
        <p:spPr bwMode="auto">
          <a:xfrm>
            <a:off x="7410450" y="39957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19" name="Oval 71"/>
          <p:cNvSpPr>
            <a:spLocks noChangeArrowheads="1"/>
          </p:cNvSpPr>
          <p:nvPr/>
        </p:nvSpPr>
        <p:spPr bwMode="auto">
          <a:xfrm>
            <a:off x="7410450" y="40528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20" name="Oval 72"/>
          <p:cNvSpPr>
            <a:spLocks noChangeArrowheads="1"/>
          </p:cNvSpPr>
          <p:nvPr/>
        </p:nvSpPr>
        <p:spPr bwMode="auto">
          <a:xfrm>
            <a:off x="7543800" y="39449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21" name="Oval 73"/>
          <p:cNvSpPr>
            <a:spLocks noChangeArrowheads="1"/>
          </p:cNvSpPr>
          <p:nvPr/>
        </p:nvSpPr>
        <p:spPr bwMode="auto">
          <a:xfrm>
            <a:off x="7543800" y="40020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22" name="Oval 74"/>
          <p:cNvSpPr>
            <a:spLocks noChangeArrowheads="1"/>
          </p:cNvSpPr>
          <p:nvPr/>
        </p:nvSpPr>
        <p:spPr bwMode="auto">
          <a:xfrm>
            <a:off x="7531100" y="40592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23" name="Oval 75"/>
          <p:cNvSpPr>
            <a:spLocks noChangeArrowheads="1"/>
          </p:cNvSpPr>
          <p:nvPr/>
        </p:nvSpPr>
        <p:spPr bwMode="auto">
          <a:xfrm>
            <a:off x="8032750" y="3017838"/>
            <a:ext cx="76200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24" name="Oval 76"/>
          <p:cNvSpPr>
            <a:spLocks noChangeArrowheads="1"/>
          </p:cNvSpPr>
          <p:nvPr/>
        </p:nvSpPr>
        <p:spPr bwMode="auto">
          <a:xfrm>
            <a:off x="7551738" y="4179888"/>
            <a:ext cx="73025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25" name="Oval 77"/>
          <p:cNvSpPr>
            <a:spLocks noChangeArrowheads="1"/>
          </p:cNvSpPr>
          <p:nvPr/>
        </p:nvSpPr>
        <p:spPr bwMode="auto">
          <a:xfrm>
            <a:off x="7543800" y="42306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26" name="Oval 78"/>
          <p:cNvSpPr>
            <a:spLocks noChangeArrowheads="1"/>
          </p:cNvSpPr>
          <p:nvPr/>
        </p:nvSpPr>
        <p:spPr bwMode="auto">
          <a:xfrm>
            <a:off x="7543800" y="42878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27" name="Oval 79"/>
          <p:cNvSpPr>
            <a:spLocks noChangeArrowheads="1"/>
          </p:cNvSpPr>
          <p:nvPr/>
        </p:nvSpPr>
        <p:spPr bwMode="auto">
          <a:xfrm>
            <a:off x="7543800" y="43449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28" name="Oval 80"/>
          <p:cNvSpPr>
            <a:spLocks noChangeArrowheads="1"/>
          </p:cNvSpPr>
          <p:nvPr/>
        </p:nvSpPr>
        <p:spPr bwMode="auto">
          <a:xfrm>
            <a:off x="7543800" y="44021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29" name="Oval 81"/>
          <p:cNvSpPr>
            <a:spLocks noChangeArrowheads="1"/>
          </p:cNvSpPr>
          <p:nvPr/>
        </p:nvSpPr>
        <p:spPr bwMode="auto">
          <a:xfrm>
            <a:off x="8020050" y="31765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30" name="Oval 82"/>
          <p:cNvSpPr>
            <a:spLocks noChangeArrowheads="1"/>
          </p:cNvSpPr>
          <p:nvPr/>
        </p:nvSpPr>
        <p:spPr bwMode="auto">
          <a:xfrm>
            <a:off x="8066088" y="3170238"/>
            <a:ext cx="73025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31" name="Oval 83"/>
          <p:cNvSpPr>
            <a:spLocks noChangeArrowheads="1"/>
          </p:cNvSpPr>
          <p:nvPr/>
        </p:nvSpPr>
        <p:spPr bwMode="auto">
          <a:xfrm>
            <a:off x="8058150" y="33035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32" name="Oval 84"/>
          <p:cNvSpPr>
            <a:spLocks noChangeArrowheads="1"/>
          </p:cNvSpPr>
          <p:nvPr/>
        </p:nvSpPr>
        <p:spPr bwMode="auto">
          <a:xfrm>
            <a:off x="8115300" y="32908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33" name="Oval 85"/>
          <p:cNvSpPr>
            <a:spLocks noChangeArrowheads="1"/>
          </p:cNvSpPr>
          <p:nvPr/>
        </p:nvSpPr>
        <p:spPr bwMode="auto">
          <a:xfrm>
            <a:off x="8140700" y="33861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34" name="Oval 86"/>
          <p:cNvSpPr>
            <a:spLocks noChangeArrowheads="1"/>
          </p:cNvSpPr>
          <p:nvPr/>
        </p:nvSpPr>
        <p:spPr bwMode="auto">
          <a:xfrm>
            <a:off x="8180388" y="3348038"/>
            <a:ext cx="73025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35" name="Oval 87"/>
          <p:cNvSpPr>
            <a:spLocks noChangeArrowheads="1"/>
          </p:cNvSpPr>
          <p:nvPr/>
        </p:nvSpPr>
        <p:spPr bwMode="auto">
          <a:xfrm>
            <a:off x="8180388" y="3316288"/>
            <a:ext cx="73025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36" name="Oval 88"/>
          <p:cNvSpPr>
            <a:spLocks noChangeArrowheads="1"/>
          </p:cNvSpPr>
          <p:nvPr/>
        </p:nvSpPr>
        <p:spPr bwMode="auto">
          <a:xfrm>
            <a:off x="8229600" y="33797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37" name="Oval 89"/>
          <p:cNvSpPr>
            <a:spLocks noChangeArrowheads="1"/>
          </p:cNvSpPr>
          <p:nvPr/>
        </p:nvSpPr>
        <p:spPr bwMode="auto">
          <a:xfrm>
            <a:off x="8267700" y="35067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38" name="Oval 90"/>
          <p:cNvSpPr>
            <a:spLocks noChangeArrowheads="1"/>
          </p:cNvSpPr>
          <p:nvPr/>
        </p:nvSpPr>
        <p:spPr bwMode="auto">
          <a:xfrm>
            <a:off x="8216900" y="36210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39" name="Oval 91"/>
          <p:cNvSpPr>
            <a:spLocks noChangeArrowheads="1"/>
          </p:cNvSpPr>
          <p:nvPr/>
        </p:nvSpPr>
        <p:spPr bwMode="auto">
          <a:xfrm>
            <a:off x="8343900" y="38369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40" name="Oval 92"/>
          <p:cNvSpPr>
            <a:spLocks noChangeArrowheads="1"/>
          </p:cNvSpPr>
          <p:nvPr/>
        </p:nvSpPr>
        <p:spPr bwMode="auto">
          <a:xfrm>
            <a:off x="8261350" y="4116388"/>
            <a:ext cx="76200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41" name="Oval 93"/>
          <p:cNvSpPr>
            <a:spLocks noChangeArrowheads="1"/>
          </p:cNvSpPr>
          <p:nvPr/>
        </p:nvSpPr>
        <p:spPr bwMode="auto">
          <a:xfrm>
            <a:off x="8312150" y="40274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42" name="Oval 94"/>
          <p:cNvSpPr>
            <a:spLocks noChangeArrowheads="1"/>
          </p:cNvSpPr>
          <p:nvPr/>
        </p:nvSpPr>
        <p:spPr bwMode="auto">
          <a:xfrm>
            <a:off x="8382000" y="40719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43" name="Oval 95"/>
          <p:cNvSpPr>
            <a:spLocks noChangeArrowheads="1"/>
          </p:cNvSpPr>
          <p:nvPr/>
        </p:nvSpPr>
        <p:spPr bwMode="auto">
          <a:xfrm>
            <a:off x="8356600" y="41163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44" name="Oval 96"/>
          <p:cNvSpPr>
            <a:spLocks noChangeArrowheads="1"/>
          </p:cNvSpPr>
          <p:nvPr/>
        </p:nvSpPr>
        <p:spPr bwMode="auto">
          <a:xfrm>
            <a:off x="8351838" y="4179888"/>
            <a:ext cx="73025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45" name="Oval 97"/>
          <p:cNvSpPr>
            <a:spLocks noChangeArrowheads="1"/>
          </p:cNvSpPr>
          <p:nvPr/>
        </p:nvSpPr>
        <p:spPr bwMode="auto">
          <a:xfrm>
            <a:off x="8362950" y="42624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46" name="Oval 98"/>
          <p:cNvSpPr>
            <a:spLocks noChangeArrowheads="1"/>
          </p:cNvSpPr>
          <p:nvPr/>
        </p:nvSpPr>
        <p:spPr bwMode="auto">
          <a:xfrm>
            <a:off x="8439150" y="41036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47" name="Oval 99"/>
          <p:cNvSpPr>
            <a:spLocks noChangeArrowheads="1"/>
          </p:cNvSpPr>
          <p:nvPr/>
        </p:nvSpPr>
        <p:spPr bwMode="auto">
          <a:xfrm>
            <a:off x="8432800" y="4402138"/>
            <a:ext cx="76200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48" name="Oval 100"/>
          <p:cNvSpPr>
            <a:spLocks noChangeArrowheads="1"/>
          </p:cNvSpPr>
          <p:nvPr/>
        </p:nvSpPr>
        <p:spPr bwMode="auto">
          <a:xfrm>
            <a:off x="8489950" y="4484688"/>
            <a:ext cx="76200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49" name="Oval 101"/>
          <p:cNvSpPr>
            <a:spLocks noChangeArrowheads="1"/>
          </p:cNvSpPr>
          <p:nvPr/>
        </p:nvSpPr>
        <p:spPr bwMode="auto">
          <a:xfrm>
            <a:off x="8580438" y="4548188"/>
            <a:ext cx="73025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50" name="Oval 102"/>
          <p:cNvSpPr>
            <a:spLocks noChangeArrowheads="1"/>
          </p:cNvSpPr>
          <p:nvPr/>
        </p:nvSpPr>
        <p:spPr bwMode="auto">
          <a:xfrm>
            <a:off x="8694738" y="4560888"/>
            <a:ext cx="73025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51" name="Oval 103"/>
          <p:cNvSpPr>
            <a:spLocks noChangeArrowheads="1"/>
          </p:cNvSpPr>
          <p:nvPr/>
        </p:nvSpPr>
        <p:spPr bwMode="auto">
          <a:xfrm>
            <a:off x="8686800" y="45037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52" name="Oval 104"/>
          <p:cNvSpPr>
            <a:spLocks noChangeArrowheads="1"/>
          </p:cNvSpPr>
          <p:nvPr/>
        </p:nvSpPr>
        <p:spPr bwMode="auto">
          <a:xfrm>
            <a:off x="8585200" y="46116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53" name="Oval 105"/>
          <p:cNvSpPr>
            <a:spLocks noChangeArrowheads="1"/>
          </p:cNvSpPr>
          <p:nvPr/>
        </p:nvSpPr>
        <p:spPr bwMode="auto">
          <a:xfrm>
            <a:off x="8694738" y="4738688"/>
            <a:ext cx="73025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54" name="Oval 106"/>
          <p:cNvSpPr>
            <a:spLocks noChangeArrowheads="1"/>
          </p:cNvSpPr>
          <p:nvPr/>
        </p:nvSpPr>
        <p:spPr bwMode="auto">
          <a:xfrm>
            <a:off x="8667750" y="48275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55" name="Oval 107"/>
          <p:cNvSpPr>
            <a:spLocks noChangeArrowheads="1"/>
          </p:cNvSpPr>
          <p:nvPr/>
        </p:nvSpPr>
        <p:spPr bwMode="auto">
          <a:xfrm>
            <a:off x="8909050" y="47069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56" name="Oval 108"/>
          <p:cNvSpPr>
            <a:spLocks noChangeArrowheads="1"/>
          </p:cNvSpPr>
          <p:nvPr/>
        </p:nvSpPr>
        <p:spPr bwMode="auto">
          <a:xfrm>
            <a:off x="8809038" y="4827588"/>
            <a:ext cx="73025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57" name="Oval 109"/>
          <p:cNvSpPr>
            <a:spLocks noChangeArrowheads="1"/>
          </p:cNvSpPr>
          <p:nvPr/>
        </p:nvSpPr>
        <p:spPr bwMode="auto">
          <a:xfrm>
            <a:off x="8909050" y="480218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58" name="Oval 110"/>
          <p:cNvSpPr>
            <a:spLocks noChangeArrowheads="1"/>
          </p:cNvSpPr>
          <p:nvPr/>
        </p:nvSpPr>
        <p:spPr bwMode="auto">
          <a:xfrm>
            <a:off x="9209088" y="4764088"/>
            <a:ext cx="73025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59" name="Oval 111"/>
          <p:cNvSpPr>
            <a:spLocks noChangeArrowheads="1"/>
          </p:cNvSpPr>
          <p:nvPr/>
        </p:nvSpPr>
        <p:spPr bwMode="auto">
          <a:xfrm>
            <a:off x="9042400" y="48085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60" name="Oval 112"/>
          <p:cNvSpPr>
            <a:spLocks noChangeArrowheads="1"/>
          </p:cNvSpPr>
          <p:nvPr/>
        </p:nvSpPr>
        <p:spPr bwMode="auto">
          <a:xfrm>
            <a:off x="9194800" y="49609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61" name="Oval 113"/>
          <p:cNvSpPr>
            <a:spLocks noChangeArrowheads="1"/>
          </p:cNvSpPr>
          <p:nvPr/>
        </p:nvSpPr>
        <p:spPr bwMode="auto">
          <a:xfrm>
            <a:off x="9029700" y="4897438"/>
            <a:ext cx="74613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62" name="Oval 114"/>
          <p:cNvSpPr>
            <a:spLocks noChangeArrowheads="1"/>
          </p:cNvSpPr>
          <p:nvPr/>
        </p:nvSpPr>
        <p:spPr bwMode="auto">
          <a:xfrm>
            <a:off x="9380538" y="4764088"/>
            <a:ext cx="73025" cy="746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4563" name="Line 115"/>
          <p:cNvSpPr>
            <a:spLocks noChangeShapeType="1"/>
          </p:cNvSpPr>
          <p:nvPr/>
        </p:nvSpPr>
        <p:spPr bwMode="auto">
          <a:xfrm flipH="1" flipV="1">
            <a:off x="7912100" y="2762250"/>
            <a:ext cx="882650" cy="22669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4564" name="Line 116"/>
          <p:cNvSpPr>
            <a:spLocks noChangeShapeType="1"/>
          </p:cNvSpPr>
          <p:nvPr/>
        </p:nvSpPr>
        <p:spPr bwMode="auto">
          <a:xfrm flipH="1">
            <a:off x="5645150" y="3570288"/>
            <a:ext cx="4006850" cy="238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4565" name="Line 117"/>
          <p:cNvSpPr>
            <a:spLocks noChangeShapeType="1"/>
          </p:cNvSpPr>
          <p:nvPr/>
        </p:nvSpPr>
        <p:spPr bwMode="auto">
          <a:xfrm flipV="1">
            <a:off x="5715000" y="2673350"/>
            <a:ext cx="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4566" name="Line 118"/>
          <p:cNvSpPr>
            <a:spLocks noChangeShapeType="1"/>
          </p:cNvSpPr>
          <p:nvPr/>
        </p:nvSpPr>
        <p:spPr bwMode="auto">
          <a:xfrm>
            <a:off x="5619750" y="2882900"/>
            <a:ext cx="107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4567" name="Line 119"/>
          <p:cNvSpPr>
            <a:spLocks noChangeShapeType="1"/>
          </p:cNvSpPr>
          <p:nvPr/>
        </p:nvSpPr>
        <p:spPr bwMode="auto">
          <a:xfrm>
            <a:off x="5588000" y="4984750"/>
            <a:ext cx="134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4568" name="Line 120"/>
          <p:cNvSpPr>
            <a:spLocks noChangeShapeType="1"/>
          </p:cNvSpPr>
          <p:nvPr/>
        </p:nvSpPr>
        <p:spPr bwMode="auto">
          <a:xfrm>
            <a:off x="5608638" y="4622800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4569" name="Line 121"/>
          <p:cNvSpPr>
            <a:spLocks noChangeShapeType="1"/>
          </p:cNvSpPr>
          <p:nvPr/>
        </p:nvSpPr>
        <p:spPr bwMode="auto">
          <a:xfrm>
            <a:off x="5608638" y="4279900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4570" name="Line 122"/>
          <p:cNvSpPr>
            <a:spLocks noChangeShapeType="1"/>
          </p:cNvSpPr>
          <p:nvPr/>
        </p:nvSpPr>
        <p:spPr bwMode="auto">
          <a:xfrm>
            <a:off x="5608638" y="3937000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4571" name="Line 123"/>
          <p:cNvSpPr>
            <a:spLocks noChangeShapeType="1"/>
          </p:cNvSpPr>
          <p:nvPr/>
        </p:nvSpPr>
        <p:spPr bwMode="auto">
          <a:xfrm>
            <a:off x="5581650" y="3594100"/>
            <a:ext cx="107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4572" name="Line 124"/>
          <p:cNvSpPr>
            <a:spLocks noChangeShapeType="1"/>
          </p:cNvSpPr>
          <p:nvPr/>
        </p:nvSpPr>
        <p:spPr bwMode="auto">
          <a:xfrm>
            <a:off x="5608638" y="3251200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4573" name="Line 125"/>
          <p:cNvSpPr>
            <a:spLocks noChangeShapeType="1"/>
          </p:cNvSpPr>
          <p:nvPr/>
        </p:nvSpPr>
        <p:spPr bwMode="auto">
          <a:xfrm>
            <a:off x="5854700" y="51181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4574" name="Text Box 126"/>
          <p:cNvSpPr txBox="1">
            <a:spLocks noChangeArrowheads="1"/>
          </p:cNvSpPr>
          <p:nvPr/>
        </p:nvSpPr>
        <p:spPr bwMode="auto">
          <a:xfrm>
            <a:off x="6159500" y="2274888"/>
            <a:ext cx="107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2400" i="1" dirty="0">
                <a:solidFill>
                  <a:schemeClr val="hlink"/>
                </a:solidFill>
              </a:rPr>
              <a:t>E. coli</a:t>
            </a:r>
          </a:p>
        </p:txBody>
      </p:sp>
      <p:sp>
        <p:nvSpPr>
          <p:cNvPr id="104575" name="Text Box 127"/>
          <p:cNvSpPr txBox="1">
            <a:spLocks noChangeArrowheads="1"/>
          </p:cNvSpPr>
          <p:nvPr/>
        </p:nvSpPr>
        <p:spPr bwMode="auto">
          <a:xfrm>
            <a:off x="8223250" y="2274888"/>
            <a:ext cx="15696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2400" i="1" dirty="0">
                <a:solidFill>
                  <a:srgbClr val="0070C0"/>
                </a:solidFill>
              </a:rPr>
              <a:t>S</a:t>
            </a:r>
            <a:r>
              <a:rPr lang="en-US" altLang="fr-FR" sz="2400" i="1" dirty="0" smtClean="0">
                <a:solidFill>
                  <a:srgbClr val="0070C0"/>
                </a:solidFill>
              </a:rPr>
              <a:t>. aureus</a:t>
            </a:r>
            <a:endParaRPr lang="en-US" altLang="fr-FR" sz="2400" i="1" dirty="0">
              <a:solidFill>
                <a:srgbClr val="0070C0"/>
              </a:solidFill>
            </a:endParaRPr>
          </a:p>
        </p:txBody>
      </p:sp>
      <p:sp>
        <p:nvSpPr>
          <p:cNvPr id="104576" name="Text Box 128"/>
          <p:cNvSpPr txBox="1">
            <a:spLocks noChangeArrowheads="1"/>
          </p:cNvSpPr>
          <p:nvPr/>
        </p:nvSpPr>
        <p:spPr bwMode="auto">
          <a:xfrm>
            <a:off x="6246813" y="5492750"/>
            <a:ext cx="22156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400" dirty="0"/>
              <a:t>T </a:t>
            </a:r>
            <a:r>
              <a:rPr lang="en-US" altLang="fr-FR" sz="2000" baseline="-25000" dirty="0"/>
              <a:t>&gt; MIC </a:t>
            </a:r>
            <a:r>
              <a:rPr lang="en-US" altLang="fr-FR" sz="1400" dirty="0"/>
              <a:t>(% assay range)</a:t>
            </a:r>
          </a:p>
        </p:txBody>
      </p:sp>
      <p:sp>
        <p:nvSpPr>
          <p:cNvPr id="104577" name="Text Box 129"/>
          <p:cNvSpPr txBox="1">
            <a:spLocks noChangeArrowheads="1"/>
          </p:cNvSpPr>
          <p:nvPr/>
        </p:nvSpPr>
        <p:spPr bwMode="auto">
          <a:xfrm rot="-5400000">
            <a:off x="3175794" y="3836194"/>
            <a:ext cx="4302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800" dirty="0"/>
              <a:t>Mean </a:t>
            </a:r>
            <a:r>
              <a:rPr lang="en-US" altLang="fr-FR" sz="1800" dirty="0">
                <a:latin typeface="Symbol" panose="05050102010706020507" pitchFamily="18" charset="2"/>
              </a:rPr>
              <a:t>D </a:t>
            </a:r>
            <a:r>
              <a:rPr lang="en-US" altLang="fr-FR" sz="1800" dirty="0"/>
              <a:t>log</a:t>
            </a:r>
            <a:r>
              <a:rPr lang="en-US" altLang="fr-FR" sz="1800" baseline="-25000" dirty="0"/>
              <a:t>10</a:t>
            </a:r>
            <a:r>
              <a:rPr lang="en-US" altLang="fr-FR" sz="1800" dirty="0"/>
              <a:t> CFU per mouse over 24h</a:t>
            </a:r>
          </a:p>
        </p:txBody>
      </p:sp>
      <p:sp>
        <p:nvSpPr>
          <p:cNvPr id="104578" name="Text Box 130"/>
          <p:cNvSpPr txBox="1">
            <a:spLocks noChangeArrowheads="1"/>
          </p:cNvSpPr>
          <p:nvPr/>
        </p:nvSpPr>
        <p:spPr bwMode="auto">
          <a:xfrm>
            <a:off x="5762625" y="51181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600"/>
              <a:t>0</a:t>
            </a:r>
          </a:p>
        </p:txBody>
      </p:sp>
      <p:sp>
        <p:nvSpPr>
          <p:cNvPr id="104579" name="Text Box 131"/>
          <p:cNvSpPr txBox="1">
            <a:spLocks noChangeArrowheads="1"/>
          </p:cNvSpPr>
          <p:nvPr/>
        </p:nvSpPr>
        <p:spPr bwMode="auto">
          <a:xfrm>
            <a:off x="6413500" y="51181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600"/>
              <a:t>50</a:t>
            </a:r>
          </a:p>
        </p:txBody>
      </p:sp>
      <p:sp>
        <p:nvSpPr>
          <p:cNvPr id="104580" name="Text Box 132"/>
          <p:cNvSpPr txBox="1">
            <a:spLocks noChangeArrowheads="1"/>
          </p:cNvSpPr>
          <p:nvPr/>
        </p:nvSpPr>
        <p:spPr bwMode="auto">
          <a:xfrm>
            <a:off x="7156450" y="5118100"/>
            <a:ext cx="523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600"/>
              <a:t>100</a:t>
            </a:r>
          </a:p>
        </p:txBody>
      </p:sp>
      <p:sp>
        <p:nvSpPr>
          <p:cNvPr id="104581" name="Text Box 133"/>
          <p:cNvSpPr txBox="1">
            <a:spLocks noChangeArrowheads="1"/>
          </p:cNvSpPr>
          <p:nvPr/>
        </p:nvSpPr>
        <p:spPr bwMode="auto">
          <a:xfrm>
            <a:off x="7648575" y="5172184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600"/>
              <a:t>0</a:t>
            </a:r>
          </a:p>
        </p:txBody>
      </p:sp>
      <p:sp>
        <p:nvSpPr>
          <p:cNvPr id="104582" name="Text Box 134"/>
          <p:cNvSpPr txBox="1">
            <a:spLocks noChangeArrowheads="1"/>
          </p:cNvSpPr>
          <p:nvPr/>
        </p:nvSpPr>
        <p:spPr bwMode="auto">
          <a:xfrm>
            <a:off x="8432800" y="5105509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600"/>
              <a:t>50</a:t>
            </a:r>
          </a:p>
        </p:txBody>
      </p:sp>
      <p:sp>
        <p:nvSpPr>
          <p:cNvPr id="104583" name="Text Box 135"/>
          <p:cNvSpPr txBox="1">
            <a:spLocks noChangeArrowheads="1"/>
          </p:cNvSpPr>
          <p:nvPr/>
        </p:nvSpPr>
        <p:spPr bwMode="auto">
          <a:xfrm>
            <a:off x="9128125" y="5086459"/>
            <a:ext cx="523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600"/>
              <a:t>100</a:t>
            </a:r>
          </a:p>
        </p:txBody>
      </p:sp>
      <p:sp>
        <p:nvSpPr>
          <p:cNvPr id="104584" name="Freeform 136"/>
          <p:cNvSpPr>
            <a:spLocks/>
          </p:cNvSpPr>
          <p:nvPr/>
        </p:nvSpPr>
        <p:spPr bwMode="invGray">
          <a:xfrm>
            <a:off x="9194800" y="1817688"/>
            <a:ext cx="666750" cy="404812"/>
          </a:xfrm>
          <a:custGeom>
            <a:avLst/>
            <a:gdLst>
              <a:gd name="T0" fmla="*/ 2147483646 w 421"/>
              <a:gd name="T1" fmla="*/ 2147483646 h 255"/>
              <a:gd name="T2" fmla="*/ 2147483646 w 421"/>
              <a:gd name="T3" fmla="*/ 2147483646 h 255"/>
              <a:gd name="T4" fmla="*/ 2147483646 w 421"/>
              <a:gd name="T5" fmla="*/ 2147483646 h 255"/>
              <a:gd name="T6" fmla="*/ 2147483646 w 421"/>
              <a:gd name="T7" fmla="*/ 2147483646 h 255"/>
              <a:gd name="T8" fmla="*/ 2147483646 w 421"/>
              <a:gd name="T9" fmla="*/ 2147483646 h 255"/>
              <a:gd name="T10" fmla="*/ 2147483646 w 421"/>
              <a:gd name="T11" fmla="*/ 2147483646 h 255"/>
              <a:gd name="T12" fmla="*/ 2147483646 w 421"/>
              <a:gd name="T13" fmla="*/ 0 h 255"/>
              <a:gd name="T14" fmla="*/ 2147483646 w 421"/>
              <a:gd name="T15" fmla="*/ 2147483646 h 255"/>
              <a:gd name="T16" fmla="*/ 2147483646 w 421"/>
              <a:gd name="T17" fmla="*/ 2147483646 h 255"/>
              <a:gd name="T18" fmla="*/ 2147483646 w 421"/>
              <a:gd name="T19" fmla="*/ 2147483646 h 255"/>
              <a:gd name="T20" fmla="*/ 2147483646 w 421"/>
              <a:gd name="T21" fmla="*/ 2147483646 h 255"/>
              <a:gd name="T22" fmla="*/ 2147483646 w 421"/>
              <a:gd name="T23" fmla="*/ 2147483646 h 255"/>
              <a:gd name="T24" fmla="*/ 2147483646 w 421"/>
              <a:gd name="T25" fmla="*/ 2147483646 h 255"/>
              <a:gd name="T26" fmla="*/ 2147483646 w 421"/>
              <a:gd name="T27" fmla="*/ 2147483646 h 255"/>
              <a:gd name="T28" fmla="*/ 2147483646 w 421"/>
              <a:gd name="T29" fmla="*/ 2147483646 h 255"/>
              <a:gd name="T30" fmla="*/ 2147483646 w 421"/>
              <a:gd name="T31" fmla="*/ 2147483646 h 255"/>
              <a:gd name="T32" fmla="*/ 2147483646 w 421"/>
              <a:gd name="T33" fmla="*/ 2147483646 h 255"/>
              <a:gd name="T34" fmla="*/ 2147483646 w 421"/>
              <a:gd name="T35" fmla="*/ 2147483646 h 255"/>
              <a:gd name="T36" fmla="*/ 2147483646 w 421"/>
              <a:gd name="T37" fmla="*/ 2147483646 h 255"/>
              <a:gd name="T38" fmla="*/ 2147483646 w 421"/>
              <a:gd name="T39" fmla="*/ 2147483646 h 255"/>
              <a:gd name="T40" fmla="*/ 2147483646 w 421"/>
              <a:gd name="T41" fmla="*/ 2147483646 h 255"/>
              <a:gd name="T42" fmla="*/ 2147483646 w 421"/>
              <a:gd name="T43" fmla="*/ 2147483646 h 255"/>
              <a:gd name="T44" fmla="*/ 2147483646 w 421"/>
              <a:gd name="T45" fmla="*/ 2147483646 h 255"/>
              <a:gd name="T46" fmla="*/ 2147483646 w 421"/>
              <a:gd name="T47" fmla="*/ 2147483646 h 255"/>
              <a:gd name="T48" fmla="*/ 2147483646 w 421"/>
              <a:gd name="T49" fmla="*/ 2147483646 h 255"/>
              <a:gd name="T50" fmla="*/ 2147483646 w 421"/>
              <a:gd name="T51" fmla="*/ 2147483646 h 255"/>
              <a:gd name="T52" fmla="*/ 2147483646 w 421"/>
              <a:gd name="T53" fmla="*/ 2147483646 h 255"/>
              <a:gd name="T54" fmla="*/ 2147483646 w 421"/>
              <a:gd name="T55" fmla="*/ 2147483646 h 255"/>
              <a:gd name="T56" fmla="*/ 2147483646 w 421"/>
              <a:gd name="T57" fmla="*/ 2147483646 h 255"/>
              <a:gd name="T58" fmla="*/ 2147483646 w 421"/>
              <a:gd name="T59" fmla="*/ 2147483646 h 255"/>
              <a:gd name="T60" fmla="*/ 2147483646 w 421"/>
              <a:gd name="T61" fmla="*/ 2147483646 h 255"/>
              <a:gd name="T62" fmla="*/ 2147483646 w 421"/>
              <a:gd name="T63" fmla="*/ 2147483646 h 255"/>
              <a:gd name="T64" fmla="*/ 2147483646 w 421"/>
              <a:gd name="T65" fmla="*/ 2147483646 h 255"/>
              <a:gd name="T66" fmla="*/ 2147483646 w 421"/>
              <a:gd name="T67" fmla="*/ 2147483646 h 25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421" h="255">
                <a:moveTo>
                  <a:pt x="3" y="120"/>
                </a:moveTo>
                <a:cubicBezTo>
                  <a:pt x="0" y="114"/>
                  <a:pt x="24" y="103"/>
                  <a:pt x="29" y="96"/>
                </a:cubicBezTo>
                <a:cubicBezTo>
                  <a:pt x="34" y="89"/>
                  <a:pt x="30" y="84"/>
                  <a:pt x="33" y="78"/>
                </a:cubicBezTo>
                <a:cubicBezTo>
                  <a:pt x="36" y="72"/>
                  <a:pt x="43" y="66"/>
                  <a:pt x="50" y="59"/>
                </a:cubicBezTo>
                <a:cubicBezTo>
                  <a:pt x="57" y="52"/>
                  <a:pt x="73" y="43"/>
                  <a:pt x="78" y="37"/>
                </a:cubicBezTo>
                <a:cubicBezTo>
                  <a:pt x="83" y="31"/>
                  <a:pt x="75" y="27"/>
                  <a:pt x="80" y="21"/>
                </a:cubicBezTo>
                <a:cubicBezTo>
                  <a:pt x="85" y="15"/>
                  <a:pt x="100" y="0"/>
                  <a:pt x="110" y="0"/>
                </a:cubicBezTo>
                <a:cubicBezTo>
                  <a:pt x="120" y="0"/>
                  <a:pt x="117" y="21"/>
                  <a:pt x="138" y="21"/>
                </a:cubicBezTo>
                <a:cubicBezTo>
                  <a:pt x="159" y="21"/>
                  <a:pt x="207" y="2"/>
                  <a:pt x="239" y="3"/>
                </a:cubicBezTo>
                <a:cubicBezTo>
                  <a:pt x="271" y="4"/>
                  <a:pt x="307" y="13"/>
                  <a:pt x="330" y="27"/>
                </a:cubicBezTo>
                <a:cubicBezTo>
                  <a:pt x="353" y="41"/>
                  <a:pt x="367" y="65"/>
                  <a:pt x="375" y="85"/>
                </a:cubicBezTo>
                <a:cubicBezTo>
                  <a:pt x="383" y="105"/>
                  <a:pt x="371" y="134"/>
                  <a:pt x="377" y="150"/>
                </a:cubicBezTo>
                <a:cubicBezTo>
                  <a:pt x="383" y="166"/>
                  <a:pt x="403" y="168"/>
                  <a:pt x="410" y="179"/>
                </a:cubicBezTo>
                <a:cubicBezTo>
                  <a:pt x="417" y="190"/>
                  <a:pt x="421" y="205"/>
                  <a:pt x="418" y="217"/>
                </a:cubicBezTo>
                <a:cubicBezTo>
                  <a:pt x="415" y="229"/>
                  <a:pt x="407" y="243"/>
                  <a:pt x="394" y="249"/>
                </a:cubicBezTo>
                <a:cubicBezTo>
                  <a:pt x="381" y="255"/>
                  <a:pt x="362" y="255"/>
                  <a:pt x="338" y="251"/>
                </a:cubicBezTo>
                <a:cubicBezTo>
                  <a:pt x="314" y="247"/>
                  <a:pt x="284" y="232"/>
                  <a:pt x="248" y="223"/>
                </a:cubicBezTo>
                <a:cubicBezTo>
                  <a:pt x="212" y="214"/>
                  <a:pt x="153" y="202"/>
                  <a:pt x="120" y="199"/>
                </a:cubicBezTo>
                <a:cubicBezTo>
                  <a:pt x="87" y="196"/>
                  <a:pt x="62" y="204"/>
                  <a:pt x="50" y="203"/>
                </a:cubicBezTo>
                <a:cubicBezTo>
                  <a:pt x="38" y="202"/>
                  <a:pt x="38" y="194"/>
                  <a:pt x="48" y="191"/>
                </a:cubicBezTo>
                <a:cubicBezTo>
                  <a:pt x="58" y="188"/>
                  <a:pt x="83" y="183"/>
                  <a:pt x="108" y="183"/>
                </a:cubicBezTo>
                <a:cubicBezTo>
                  <a:pt x="133" y="183"/>
                  <a:pt x="166" y="184"/>
                  <a:pt x="200" y="191"/>
                </a:cubicBezTo>
                <a:cubicBezTo>
                  <a:pt x="234" y="198"/>
                  <a:pt x="281" y="217"/>
                  <a:pt x="310" y="223"/>
                </a:cubicBezTo>
                <a:cubicBezTo>
                  <a:pt x="339" y="229"/>
                  <a:pt x="360" y="230"/>
                  <a:pt x="374" y="227"/>
                </a:cubicBezTo>
                <a:cubicBezTo>
                  <a:pt x="388" y="224"/>
                  <a:pt x="392" y="209"/>
                  <a:pt x="392" y="203"/>
                </a:cubicBezTo>
                <a:cubicBezTo>
                  <a:pt x="392" y="197"/>
                  <a:pt x="392" y="192"/>
                  <a:pt x="377" y="189"/>
                </a:cubicBezTo>
                <a:cubicBezTo>
                  <a:pt x="362" y="186"/>
                  <a:pt x="327" y="185"/>
                  <a:pt x="299" y="183"/>
                </a:cubicBezTo>
                <a:cubicBezTo>
                  <a:pt x="271" y="181"/>
                  <a:pt x="230" y="180"/>
                  <a:pt x="210" y="178"/>
                </a:cubicBezTo>
                <a:cubicBezTo>
                  <a:pt x="190" y="176"/>
                  <a:pt x="200" y="171"/>
                  <a:pt x="182" y="169"/>
                </a:cubicBezTo>
                <a:cubicBezTo>
                  <a:pt x="164" y="167"/>
                  <a:pt x="119" y="167"/>
                  <a:pt x="102" y="165"/>
                </a:cubicBezTo>
                <a:cubicBezTo>
                  <a:pt x="85" y="163"/>
                  <a:pt x="82" y="158"/>
                  <a:pt x="80" y="154"/>
                </a:cubicBezTo>
                <a:cubicBezTo>
                  <a:pt x="78" y="150"/>
                  <a:pt x="98" y="143"/>
                  <a:pt x="92" y="139"/>
                </a:cubicBezTo>
                <a:cubicBezTo>
                  <a:pt x="86" y="135"/>
                  <a:pt x="60" y="135"/>
                  <a:pt x="45" y="132"/>
                </a:cubicBezTo>
                <a:cubicBezTo>
                  <a:pt x="30" y="129"/>
                  <a:pt x="12" y="122"/>
                  <a:pt x="3" y="120"/>
                </a:cubicBezTo>
                <a:close/>
              </a:path>
            </a:pathLst>
          </a:custGeom>
          <a:solidFill>
            <a:schemeClr val="tx1"/>
          </a:solidFill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6923106" y="1580654"/>
            <a:ext cx="15520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/>
              <a:t>Cefazolin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288" y="2846388"/>
            <a:ext cx="7118350" cy="282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499" name="Rectangle 5"/>
          <p:cNvSpPr>
            <a:spLocks noChangeAspect="1" noChangeArrowheads="1"/>
          </p:cNvSpPr>
          <p:nvPr/>
        </p:nvSpPr>
        <p:spPr bwMode="auto">
          <a:xfrm>
            <a:off x="411163" y="554980"/>
            <a:ext cx="9258300" cy="461665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 smtClean="0">
                <a:solidFill>
                  <a:schemeClr val="tx2"/>
                </a:solidFill>
              </a:rPr>
              <a:t>Influence of the immune system </a:t>
            </a:r>
            <a:r>
              <a:rPr lang="fr-FR" altLang="fr-FR" sz="2400" b="0" dirty="0" smtClean="0">
                <a:solidFill>
                  <a:schemeClr val="tx2"/>
                </a:solidFill>
              </a:rPr>
              <a:t>on the value of the PK/PD index</a:t>
            </a:r>
            <a:endParaRPr lang="fr-FR" altLang="fr-FR" sz="2400" b="0" dirty="0">
              <a:solidFill>
                <a:schemeClr val="tx2"/>
              </a:solidFill>
            </a:endParaRPr>
          </a:p>
        </p:txBody>
      </p:sp>
      <p:sp>
        <p:nvSpPr>
          <p:cNvPr id="106500" name="Text Box 6"/>
          <p:cNvSpPr txBox="1">
            <a:spLocks noChangeArrowheads="1"/>
          </p:cNvSpPr>
          <p:nvPr/>
        </p:nvSpPr>
        <p:spPr bwMode="auto">
          <a:xfrm>
            <a:off x="2003425" y="2200275"/>
            <a:ext cx="21050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chemeClr val="hlink"/>
                </a:solidFill>
                <a:latin typeface="Tahoma" panose="020B0604030504040204" pitchFamily="34" charset="0"/>
              </a:rPr>
              <a:t>Neutropenic</a:t>
            </a:r>
          </a:p>
        </p:txBody>
      </p:sp>
      <p:sp>
        <p:nvSpPr>
          <p:cNvPr id="106501" name="Text Box 7"/>
          <p:cNvSpPr txBox="1">
            <a:spLocks noChangeArrowheads="1"/>
          </p:cNvSpPr>
          <p:nvPr/>
        </p:nvSpPr>
        <p:spPr bwMode="auto">
          <a:xfrm>
            <a:off x="5394325" y="2200275"/>
            <a:ext cx="26638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rgbClr val="0066FF"/>
                </a:solidFill>
                <a:latin typeface="Tahoma" panose="020B0604030504040204" pitchFamily="34" charset="0"/>
              </a:rPr>
              <a:t>Immunocompetent</a:t>
            </a:r>
          </a:p>
        </p:txBody>
      </p:sp>
      <p:sp>
        <p:nvSpPr>
          <p:cNvPr id="106502" name="AutoShape 8"/>
          <p:cNvSpPr>
            <a:spLocks noChangeArrowheads="1"/>
          </p:cNvSpPr>
          <p:nvPr/>
        </p:nvSpPr>
        <p:spPr bwMode="auto">
          <a:xfrm>
            <a:off x="3500438" y="5408613"/>
            <a:ext cx="144462" cy="758825"/>
          </a:xfrm>
          <a:prstGeom prst="upArrow">
            <a:avLst>
              <a:gd name="adj1" fmla="val 50000"/>
              <a:gd name="adj2" fmla="val 131319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6503" name="AutoShape 9"/>
          <p:cNvSpPr>
            <a:spLocks noChangeArrowheads="1"/>
          </p:cNvSpPr>
          <p:nvPr/>
        </p:nvSpPr>
        <p:spPr bwMode="auto">
          <a:xfrm>
            <a:off x="6786563" y="5408613"/>
            <a:ext cx="146050" cy="758825"/>
          </a:xfrm>
          <a:prstGeom prst="upArrow">
            <a:avLst>
              <a:gd name="adj1" fmla="val 50000"/>
              <a:gd name="adj2" fmla="val 129891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06504" name="Text Box 10"/>
          <p:cNvSpPr txBox="1">
            <a:spLocks noChangeArrowheads="1"/>
          </p:cNvSpPr>
          <p:nvPr/>
        </p:nvSpPr>
        <p:spPr bwMode="auto">
          <a:xfrm>
            <a:off x="2347913" y="6237288"/>
            <a:ext cx="15398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chemeClr val="hlink"/>
                </a:solidFill>
                <a:latin typeface="Tahoma" panose="020B0604030504040204" pitchFamily="34" charset="0"/>
              </a:rPr>
              <a:t>Higher</a:t>
            </a:r>
          </a:p>
        </p:txBody>
      </p:sp>
      <p:sp>
        <p:nvSpPr>
          <p:cNvPr id="106505" name="Text Box 11"/>
          <p:cNvSpPr txBox="1">
            <a:spLocks noChangeArrowheads="1"/>
          </p:cNvSpPr>
          <p:nvPr/>
        </p:nvSpPr>
        <p:spPr bwMode="auto">
          <a:xfrm>
            <a:off x="5984875" y="6237288"/>
            <a:ext cx="16049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rgbClr val="0066FF"/>
                </a:solidFill>
                <a:latin typeface="Tahoma" panose="020B0604030504040204" pitchFamily="34" charset="0"/>
              </a:rPr>
              <a:t>Lower</a:t>
            </a:r>
          </a:p>
        </p:txBody>
      </p:sp>
      <p:sp>
        <p:nvSpPr>
          <p:cNvPr id="106506" name="Text Box 12"/>
          <p:cNvSpPr txBox="1">
            <a:spLocks noChangeArrowheads="1"/>
          </p:cNvSpPr>
          <p:nvPr/>
        </p:nvSpPr>
        <p:spPr bwMode="auto">
          <a:xfrm>
            <a:off x="4449762" y="5907088"/>
            <a:ext cx="1411287" cy="707886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fr-FR" altLang="fr-FR" sz="2000" b="0" dirty="0" err="1" smtClean="0">
                <a:latin typeface="Tahoma" panose="020B0604030504040204" pitchFamily="34" charset="0"/>
              </a:rPr>
              <a:t>Threshold</a:t>
            </a:r>
            <a:r>
              <a:rPr lang="fr-FR" altLang="fr-FR" sz="2000" b="0" dirty="0" smtClean="0">
                <a:latin typeface="Tahoma" panose="020B0604030504040204" pitchFamily="34" charset="0"/>
              </a:rPr>
              <a:t> value</a:t>
            </a:r>
            <a:endParaRPr lang="fr-FR" altLang="fr-FR" sz="2000" b="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3"/>
          <p:cNvSpPr txBox="1">
            <a:spLocks noChangeArrowheads="1"/>
          </p:cNvSpPr>
          <p:nvPr/>
        </p:nvSpPr>
        <p:spPr bwMode="auto">
          <a:xfrm>
            <a:off x="2322363" y="4071050"/>
            <a:ext cx="52116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0" dirty="0" smtClean="0">
                <a:solidFill>
                  <a:srgbClr val="0066FF"/>
                </a:solidFill>
              </a:rPr>
              <a:t>Validation </a:t>
            </a:r>
            <a:r>
              <a:rPr lang="fr-FR" altLang="fr-FR" b="0" dirty="0" err="1" smtClean="0">
                <a:solidFill>
                  <a:srgbClr val="0066FF"/>
                </a:solidFill>
              </a:rPr>
              <a:t>from</a:t>
            </a:r>
            <a:r>
              <a:rPr lang="fr-FR" altLang="fr-FR" b="0" dirty="0" smtClean="0">
                <a:solidFill>
                  <a:srgbClr val="0066FF"/>
                </a:solidFill>
              </a:rPr>
              <a:t> </a:t>
            </a:r>
            <a:r>
              <a:rPr lang="fr-FR" altLang="fr-FR" b="0" dirty="0" err="1" smtClean="0">
                <a:solidFill>
                  <a:srgbClr val="0066FF"/>
                </a:solidFill>
              </a:rPr>
              <a:t>clinical</a:t>
            </a:r>
            <a:r>
              <a:rPr lang="fr-FR" altLang="fr-FR" b="0" dirty="0" smtClean="0">
                <a:solidFill>
                  <a:srgbClr val="0066FF"/>
                </a:solidFill>
              </a:rPr>
              <a:t> trials</a:t>
            </a:r>
            <a:endParaRPr lang="fr-FR" altLang="fr-FR" b="0" dirty="0">
              <a:solidFill>
                <a:srgbClr val="0066FF"/>
              </a:solidFill>
            </a:endParaRPr>
          </a:p>
        </p:txBody>
      </p:sp>
      <p:sp>
        <p:nvSpPr>
          <p:cNvPr id="108547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779463" y="2524125"/>
            <a:ext cx="8766175" cy="1200150"/>
          </a:xfrm>
        </p:spPr>
        <p:txBody>
          <a:bodyPr/>
          <a:lstStyle/>
          <a:p>
            <a:pPr defTabSz="762000" eaLnBrk="1" hangingPunct="1"/>
            <a:r>
              <a:rPr lang="fr-FR" altLang="fr-FR" sz="3600" dirty="0" smtClean="0"/>
              <a:t>PK/PD index values </a:t>
            </a:r>
            <a:r>
              <a:rPr lang="fr-FR" altLang="fr-FR" sz="3600" dirty="0" err="1" smtClean="0"/>
              <a:t>required</a:t>
            </a:r>
            <a:r>
              <a:rPr lang="fr-FR" altLang="fr-FR" sz="3600" dirty="0" smtClean="0"/>
              <a:t> to </a:t>
            </a:r>
            <a:r>
              <a:rPr lang="fr-FR" altLang="fr-FR" sz="3600" dirty="0" err="1" smtClean="0"/>
              <a:t>ensure</a:t>
            </a:r>
            <a:r>
              <a:rPr lang="fr-FR" altLang="fr-FR" sz="3600" dirty="0" smtClean="0"/>
              <a:t> maximum </a:t>
            </a:r>
            <a:r>
              <a:rPr lang="fr-FR" altLang="fr-FR" sz="3600" dirty="0" err="1" smtClean="0"/>
              <a:t>efficiency</a:t>
            </a:r>
            <a:endParaRPr lang="fr-FR" altLang="fr-FR" sz="3600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779463" y="2100021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Step</a:t>
            </a:r>
            <a:r>
              <a:rPr lang="fr-FR" dirty="0" smtClean="0"/>
              <a:t> 2 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196850" y="162610"/>
            <a:ext cx="9893300" cy="646331"/>
          </a:xfrm>
        </p:spPr>
        <p:txBody>
          <a:bodyPr/>
          <a:lstStyle/>
          <a:p>
            <a:pPr eaLnBrk="1" hangingPunct="1"/>
            <a:r>
              <a:rPr lang="fr-FR" altLang="fr-FR" sz="3600" dirty="0" err="1" smtClean="0"/>
              <a:t>Clinical</a:t>
            </a:r>
            <a:r>
              <a:rPr lang="fr-FR" altLang="fr-FR" sz="3600" dirty="0" smtClean="0"/>
              <a:t> validation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0888" y="5495925"/>
            <a:ext cx="8764587" cy="1112838"/>
          </a:xfrm>
        </p:spPr>
        <p:txBody>
          <a:bodyPr/>
          <a:lstStyle/>
          <a:p>
            <a:pPr eaLnBrk="1" hangingPunct="1"/>
            <a:r>
              <a:rPr lang="fr-FR" altLang="fr-FR" sz="2000" i="1" dirty="0" err="1" smtClean="0">
                <a:solidFill>
                  <a:srgbClr val="0000CC"/>
                </a:solidFill>
              </a:rPr>
              <a:t>f</a:t>
            </a:r>
            <a:r>
              <a:rPr lang="fr-FR" altLang="fr-FR" sz="2000" dirty="0" err="1" smtClean="0"/>
              <a:t>T</a:t>
            </a:r>
            <a:r>
              <a:rPr lang="fr-FR" altLang="fr-FR" sz="2000" baseline="-25000" dirty="0" smtClean="0"/>
              <a:t>&gt;MIC</a:t>
            </a:r>
            <a:r>
              <a:rPr lang="fr-FR" altLang="fr-FR" sz="2000" dirty="0" smtClean="0"/>
              <a:t> &gt; </a:t>
            </a:r>
            <a:r>
              <a:rPr lang="fr-FR" altLang="fr-FR" sz="2000" dirty="0" smtClean="0">
                <a:solidFill>
                  <a:srgbClr val="C00000"/>
                </a:solidFill>
              </a:rPr>
              <a:t>50% of the </a:t>
            </a:r>
            <a:r>
              <a:rPr lang="fr-FR" altLang="fr-FR" sz="2000" dirty="0" err="1" smtClean="0">
                <a:solidFill>
                  <a:srgbClr val="C00000"/>
                </a:solidFill>
              </a:rPr>
              <a:t>dosing</a:t>
            </a:r>
            <a:r>
              <a:rPr lang="fr-FR" altLang="fr-FR" sz="2000" dirty="0" smtClean="0">
                <a:solidFill>
                  <a:srgbClr val="C00000"/>
                </a:solidFill>
              </a:rPr>
              <a:t> </a:t>
            </a:r>
            <a:r>
              <a:rPr lang="fr-FR" altLang="fr-FR" sz="2000" dirty="0" err="1" smtClean="0">
                <a:solidFill>
                  <a:srgbClr val="C00000"/>
                </a:solidFill>
              </a:rPr>
              <a:t>interval</a:t>
            </a:r>
            <a:r>
              <a:rPr lang="fr-FR" altLang="fr-FR" sz="2000" dirty="0" smtClean="0">
                <a:solidFill>
                  <a:srgbClr val="C00000"/>
                </a:solidFill>
              </a:rPr>
              <a:t> </a:t>
            </a:r>
            <a:r>
              <a:rPr lang="fr-FR" altLang="fr-FR" sz="2000" dirty="0" smtClean="0"/>
              <a:t>to </a:t>
            </a:r>
            <a:r>
              <a:rPr lang="fr-FR" altLang="fr-FR" sz="2000" dirty="0" err="1" smtClean="0"/>
              <a:t>achieve</a:t>
            </a:r>
            <a:r>
              <a:rPr lang="fr-FR" altLang="fr-FR" sz="2000" dirty="0" smtClean="0"/>
              <a:t> </a:t>
            </a:r>
            <a:r>
              <a:rPr lang="fr-FR" altLang="fr-FR" sz="2000" dirty="0" err="1" smtClean="0"/>
              <a:t>bacteriological</a:t>
            </a:r>
            <a:r>
              <a:rPr lang="fr-FR" altLang="fr-FR" sz="2000" dirty="0" smtClean="0"/>
              <a:t> cure in </a:t>
            </a:r>
            <a:r>
              <a:rPr lang="fr-FR" altLang="fr-FR" sz="2000" dirty="0" smtClean="0">
                <a:solidFill>
                  <a:srgbClr val="C00000"/>
                </a:solidFill>
              </a:rPr>
              <a:t>80% of patients</a:t>
            </a:r>
          </a:p>
        </p:txBody>
      </p:sp>
      <p:sp>
        <p:nvSpPr>
          <p:cNvPr id="110596" name="Freeform 4"/>
          <p:cNvSpPr>
            <a:spLocks/>
          </p:cNvSpPr>
          <p:nvPr/>
        </p:nvSpPr>
        <p:spPr bwMode="invGray">
          <a:xfrm>
            <a:off x="9244013" y="1392238"/>
            <a:ext cx="417512" cy="1306512"/>
          </a:xfrm>
          <a:custGeom>
            <a:avLst/>
            <a:gdLst>
              <a:gd name="T0" fmla="*/ 2147483646 w 263"/>
              <a:gd name="T1" fmla="*/ 2147483646 h 823"/>
              <a:gd name="T2" fmla="*/ 2147483646 w 263"/>
              <a:gd name="T3" fmla="*/ 2147483646 h 823"/>
              <a:gd name="T4" fmla="*/ 2147483646 w 263"/>
              <a:gd name="T5" fmla="*/ 2147483646 h 823"/>
              <a:gd name="T6" fmla="*/ 2147483646 w 263"/>
              <a:gd name="T7" fmla="*/ 2147483646 h 823"/>
              <a:gd name="T8" fmla="*/ 2147483646 w 263"/>
              <a:gd name="T9" fmla="*/ 2147483646 h 823"/>
              <a:gd name="T10" fmla="*/ 2147483646 w 263"/>
              <a:gd name="T11" fmla="*/ 2147483646 h 823"/>
              <a:gd name="T12" fmla="*/ 2147483646 w 263"/>
              <a:gd name="T13" fmla="*/ 2147483646 h 823"/>
              <a:gd name="T14" fmla="*/ 2147483646 w 263"/>
              <a:gd name="T15" fmla="*/ 2147483646 h 823"/>
              <a:gd name="T16" fmla="*/ 2147483646 w 263"/>
              <a:gd name="T17" fmla="*/ 2147483646 h 823"/>
              <a:gd name="T18" fmla="*/ 2147483646 w 263"/>
              <a:gd name="T19" fmla="*/ 2147483646 h 823"/>
              <a:gd name="T20" fmla="*/ 2147483646 w 263"/>
              <a:gd name="T21" fmla="*/ 2147483646 h 823"/>
              <a:gd name="T22" fmla="*/ 2147483646 w 263"/>
              <a:gd name="T23" fmla="*/ 2147483646 h 823"/>
              <a:gd name="T24" fmla="*/ 2147483646 w 263"/>
              <a:gd name="T25" fmla="*/ 2147483646 h 823"/>
              <a:gd name="T26" fmla="*/ 2147483646 w 263"/>
              <a:gd name="T27" fmla="*/ 2147483646 h 823"/>
              <a:gd name="T28" fmla="*/ 2147483646 w 263"/>
              <a:gd name="T29" fmla="*/ 2147483646 h 823"/>
              <a:gd name="T30" fmla="*/ 2147483646 w 263"/>
              <a:gd name="T31" fmla="*/ 2147483646 h 823"/>
              <a:gd name="T32" fmla="*/ 2147483646 w 263"/>
              <a:gd name="T33" fmla="*/ 2147483646 h 823"/>
              <a:gd name="T34" fmla="*/ 2147483646 w 263"/>
              <a:gd name="T35" fmla="*/ 2147483646 h 823"/>
              <a:gd name="T36" fmla="*/ 2147483646 w 263"/>
              <a:gd name="T37" fmla="*/ 2147483646 h 823"/>
              <a:gd name="T38" fmla="*/ 2147483646 w 263"/>
              <a:gd name="T39" fmla="*/ 2147483646 h 823"/>
              <a:gd name="T40" fmla="*/ 2147483646 w 263"/>
              <a:gd name="T41" fmla="*/ 2147483646 h 823"/>
              <a:gd name="T42" fmla="*/ 2147483646 w 263"/>
              <a:gd name="T43" fmla="*/ 2147483646 h 823"/>
              <a:gd name="T44" fmla="*/ 2147483646 w 263"/>
              <a:gd name="T45" fmla="*/ 2147483646 h 823"/>
              <a:gd name="T46" fmla="*/ 2147483646 w 263"/>
              <a:gd name="T47" fmla="*/ 2147483646 h 823"/>
              <a:gd name="T48" fmla="*/ 2147483646 w 263"/>
              <a:gd name="T49" fmla="*/ 2147483646 h 823"/>
              <a:gd name="T50" fmla="*/ 2147483646 w 263"/>
              <a:gd name="T51" fmla="*/ 2147483646 h 823"/>
              <a:gd name="T52" fmla="*/ 2147483646 w 263"/>
              <a:gd name="T53" fmla="*/ 2147483646 h 823"/>
              <a:gd name="T54" fmla="*/ 2147483646 w 263"/>
              <a:gd name="T55" fmla="*/ 2147483646 h 823"/>
              <a:gd name="T56" fmla="*/ 2147483646 w 263"/>
              <a:gd name="T57" fmla="*/ 2147483646 h 823"/>
              <a:gd name="T58" fmla="*/ 2147483646 w 263"/>
              <a:gd name="T59" fmla="*/ 2147483646 h 823"/>
              <a:gd name="T60" fmla="*/ 2147483646 w 263"/>
              <a:gd name="T61" fmla="*/ 2147483646 h 823"/>
              <a:gd name="T62" fmla="*/ 2147483646 w 263"/>
              <a:gd name="T63" fmla="*/ 2147483646 h 823"/>
              <a:gd name="T64" fmla="*/ 2147483646 w 263"/>
              <a:gd name="T65" fmla="*/ 2147483646 h 823"/>
              <a:gd name="T66" fmla="*/ 2147483646 w 263"/>
              <a:gd name="T67" fmla="*/ 2147483646 h 823"/>
              <a:gd name="T68" fmla="*/ 2147483646 w 263"/>
              <a:gd name="T69" fmla="*/ 2147483646 h 823"/>
              <a:gd name="T70" fmla="*/ 2147483646 w 263"/>
              <a:gd name="T71" fmla="*/ 2147483646 h 823"/>
              <a:gd name="T72" fmla="*/ 2147483646 w 263"/>
              <a:gd name="T73" fmla="*/ 2147483646 h 823"/>
              <a:gd name="T74" fmla="*/ 2147483646 w 263"/>
              <a:gd name="T75" fmla="*/ 2147483646 h 823"/>
              <a:gd name="T76" fmla="*/ 2147483646 w 263"/>
              <a:gd name="T77" fmla="*/ 2147483646 h 823"/>
              <a:gd name="T78" fmla="*/ 2147483646 w 263"/>
              <a:gd name="T79" fmla="*/ 2147483646 h 823"/>
              <a:gd name="T80" fmla="*/ 2147483646 w 263"/>
              <a:gd name="T81" fmla="*/ 2147483646 h 823"/>
              <a:gd name="T82" fmla="*/ 2147483646 w 263"/>
              <a:gd name="T83" fmla="*/ 2147483646 h 823"/>
              <a:gd name="T84" fmla="*/ 2147483646 w 263"/>
              <a:gd name="T85" fmla="*/ 2147483646 h 823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63" h="823">
                <a:moveTo>
                  <a:pt x="91" y="116"/>
                </a:moveTo>
                <a:cubicBezTo>
                  <a:pt x="87" y="106"/>
                  <a:pt x="68" y="87"/>
                  <a:pt x="64" y="74"/>
                </a:cubicBezTo>
                <a:cubicBezTo>
                  <a:pt x="60" y="61"/>
                  <a:pt x="60" y="49"/>
                  <a:pt x="64" y="38"/>
                </a:cubicBezTo>
                <a:cubicBezTo>
                  <a:pt x="68" y="27"/>
                  <a:pt x="77" y="10"/>
                  <a:pt x="88" y="5"/>
                </a:cubicBezTo>
                <a:cubicBezTo>
                  <a:pt x="99" y="0"/>
                  <a:pt x="122" y="1"/>
                  <a:pt x="133" y="5"/>
                </a:cubicBezTo>
                <a:cubicBezTo>
                  <a:pt x="144" y="9"/>
                  <a:pt x="152" y="22"/>
                  <a:pt x="157" y="32"/>
                </a:cubicBezTo>
                <a:cubicBezTo>
                  <a:pt x="162" y="42"/>
                  <a:pt x="164" y="54"/>
                  <a:pt x="163" y="65"/>
                </a:cubicBezTo>
                <a:cubicBezTo>
                  <a:pt x="162" y="76"/>
                  <a:pt x="152" y="87"/>
                  <a:pt x="151" y="98"/>
                </a:cubicBezTo>
                <a:cubicBezTo>
                  <a:pt x="150" y="109"/>
                  <a:pt x="152" y="124"/>
                  <a:pt x="157" y="130"/>
                </a:cubicBezTo>
                <a:cubicBezTo>
                  <a:pt x="162" y="136"/>
                  <a:pt x="174" y="131"/>
                  <a:pt x="184" y="134"/>
                </a:cubicBezTo>
                <a:cubicBezTo>
                  <a:pt x="194" y="137"/>
                  <a:pt x="207" y="141"/>
                  <a:pt x="216" y="151"/>
                </a:cubicBezTo>
                <a:cubicBezTo>
                  <a:pt x="225" y="161"/>
                  <a:pt x="236" y="184"/>
                  <a:pt x="241" y="197"/>
                </a:cubicBezTo>
                <a:cubicBezTo>
                  <a:pt x="246" y="210"/>
                  <a:pt x="244" y="216"/>
                  <a:pt x="244" y="227"/>
                </a:cubicBezTo>
                <a:cubicBezTo>
                  <a:pt x="244" y="238"/>
                  <a:pt x="244" y="257"/>
                  <a:pt x="244" y="266"/>
                </a:cubicBezTo>
                <a:cubicBezTo>
                  <a:pt x="244" y="275"/>
                  <a:pt x="246" y="278"/>
                  <a:pt x="247" y="284"/>
                </a:cubicBezTo>
                <a:cubicBezTo>
                  <a:pt x="248" y="290"/>
                  <a:pt x="251" y="296"/>
                  <a:pt x="252" y="302"/>
                </a:cubicBezTo>
                <a:cubicBezTo>
                  <a:pt x="253" y="308"/>
                  <a:pt x="256" y="314"/>
                  <a:pt x="256" y="323"/>
                </a:cubicBezTo>
                <a:cubicBezTo>
                  <a:pt x="256" y="332"/>
                  <a:pt x="253" y="348"/>
                  <a:pt x="253" y="359"/>
                </a:cubicBezTo>
                <a:cubicBezTo>
                  <a:pt x="253" y="370"/>
                  <a:pt x="255" y="383"/>
                  <a:pt x="256" y="392"/>
                </a:cubicBezTo>
                <a:cubicBezTo>
                  <a:pt x="257" y="401"/>
                  <a:pt x="262" y="404"/>
                  <a:pt x="262" y="413"/>
                </a:cubicBezTo>
                <a:cubicBezTo>
                  <a:pt x="262" y="422"/>
                  <a:pt x="263" y="438"/>
                  <a:pt x="259" y="449"/>
                </a:cubicBezTo>
                <a:cubicBezTo>
                  <a:pt x="255" y="460"/>
                  <a:pt x="245" y="478"/>
                  <a:pt x="238" y="482"/>
                </a:cubicBezTo>
                <a:cubicBezTo>
                  <a:pt x="231" y="486"/>
                  <a:pt x="220" y="482"/>
                  <a:pt x="217" y="473"/>
                </a:cubicBezTo>
                <a:cubicBezTo>
                  <a:pt x="214" y="464"/>
                  <a:pt x="222" y="442"/>
                  <a:pt x="222" y="430"/>
                </a:cubicBezTo>
                <a:cubicBezTo>
                  <a:pt x="222" y="418"/>
                  <a:pt x="217" y="411"/>
                  <a:pt x="214" y="401"/>
                </a:cubicBezTo>
                <a:cubicBezTo>
                  <a:pt x="211" y="391"/>
                  <a:pt x="207" y="381"/>
                  <a:pt x="205" y="370"/>
                </a:cubicBezTo>
                <a:cubicBezTo>
                  <a:pt x="203" y="359"/>
                  <a:pt x="202" y="346"/>
                  <a:pt x="202" y="334"/>
                </a:cubicBezTo>
                <a:cubicBezTo>
                  <a:pt x="202" y="322"/>
                  <a:pt x="204" y="308"/>
                  <a:pt x="205" y="299"/>
                </a:cubicBezTo>
                <a:cubicBezTo>
                  <a:pt x="206" y="290"/>
                  <a:pt x="207" y="280"/>
                  <a:pt x="205" y="278"/>
                </a:cubicBezTo>
                <a:cubicBezTo>
                  <a:pt x="203" y="276"/>
                  <a:pt x="194" y="278"/>
                  <a:pt x="192" y="286"/>
                </a:cubicBezTo>
                <a:cubicBezTo>
                  <a:pt x="190" y="294"/>
                  <a:pt x="189" y="314"/>
                  <a:pt x="190" y="329"/>
                </a:cubicBezTo>
                <a:cubicBezTo>
                  <a:pt x="191" y="344"/>
                  <a:pt x="193" y="354"/>
                  <a:pt x="196" y="374"/>
                </a:cubicBezTo>
                <a:cubicBezTo>
                  <a:pt x="199" y="394"/>
                  <a:pt x="206" y="426"/>
                  <a:pt x="210" y="448"/>
                </a:cubicBezTo>
                <a:cubicBezTo>
                  <a:pt x="214" y="470"/>
                  <a:pt x="221" y="488"/>
                  <a:pt x="222" y="506"/>
                </a:cubicBezTo>
                <a:cubicBezTo>
                  <a:pt x="223" y="524"/>
                  <a:pt x="218" y="541"/>
                  <a:pt x="217" y="554"/>
                </a:cubicBezTo>
                <a:cubicBezTo>
                  <a:pt x="216" y="567"/>
                  <a:pt x="218" y="571"/>
                  <a:pt x="217" y="583"/>
                </a:cubicBezTo>
                <a:cubicBezTo>
                  <a:pt x="216" y="595"/>
                  <a:pt x="214" y="605"/>
                  <a:pt x="211" y="626"/>
                </a:cubicBezTo>
                <a:cubicBezTo>
                  <a:pt x="208" y="647"/>
                  <a:pt x="194" y="689"/>
                  <a:pt x="196" y="710"/>
                </a:cubicBezTo>
                <a:cubicBezTo>
                  <a:pt x="198" y="731"/>
                  <a:pt x="218" y="739"/>
                  <a:pt x="223" y="752"/>
                </a:cubicBezTo>
                <a:cubicBezTo>
                  <a:pt x="228" y="765"/>
                  <a:pt x="230" y="779"/>
                  <a:pt x="229" y="788"/>
                </a:cubicBezTo>
                <a:cubicBezTo>
                  <a:pt x="228" y="797"/>
                  <a:pt x="225" y="805"/>
                  <a:pt x="220" y="806"/>
                </a:cubicBezTo>
                <a:cubicBezTo>
                  <a:pt x="215" y="807"/>
                  <a:pt x="206" y="797"/>
                  <a:pt x="199" y="791"/>
                </a:cubicBezTo>
                <a:cubicBezTo>
                  <a:pt x="192" y="785"/>
                  <a:pt x="187" y="776"/>
                  <a:pt x="178" y="770"/>
                </a:cubicBezTo>
                <a:cubicBezTo>
                  <a:pt x="169" y="764"/>
                  <a:pt x="150" y="764"/>
                  <a:pt x="145" y="755"/>
                </a:cubicBezTo>
                <a:cubicBezTo>
                  <a:pt x="140" y="746"/>
                  <a:pt x="149" y="727"/>
                  <a:pt x="151" y="716"/>
                </a:cubicBezTo>
                <a:cubicBezTo>
                  <a:pt x="153" y="705"/>
                  <a:pt x="158" y="696"/>
                  <a:pt x="157" y="686"/>
                </a:cubicBezTo>
                <a:cubicBezTo>
                  <a:pt x="156" y="676"/>
                  <a:pt x="146" y="666"/>
                  <a:pt x="145" y="653"/>
                </a:cubicBezTo>
                <a:cubicBezTo>
                  <a:pt x="144" y="640"/>
                  <a:pt x="150" y="619"/>
                  <a:pt x="150" y="605"/>
                </a:cubicBezTo>
                <a:cubicBezTo>
                  <a:pt x="150" y="591"/>
                  <a:pt x="150" y="580"/>
                  <a:pt x="148" y="568"/>
                </a:cubicBezTo>
                <a:cubicBezTo>
                  <a:pt x="146" y="556"/>
                  <a:pt x="140" y="549"/>
                  <a:pt x="139" y="535"/>
                </a:cubicBezTo>
                <a:cubicBezTo>
                  <a:pt x="138" y="521"/>
                  <a:pt x="147" y="483"/>
                  <a:pt x="145" y="482"/>
                </a:cubicBezTo>
                <a:cubicBezTo>
                  <a:pt x="143" y="481"/>
                  <a:pt x="132" y="511"/>
                  <a:pt x="127" y="527"/>
                </a:cubicBezTo>
                <a:cubicBezTo>
                  <a:pt x="122" y="543"/>
                  <a:pt x="115" y="564"/>
                  <a:pt x="115" y="578"/>
                </a:cubicBezTo>
                <a:cubicBezTo>
                  <a:pt x="115" y="592"/>
                  <a:pt x="123" y="602"/>
                  <a:pt x="124" y="614"/>
                </a:cubicBezTo>
                <a:cubicBezTo>
                  <a:pt x="125" y="626"/>
                  <a:pt x="122" y="640"/>
                  <a:pt x="121" y="653"/>
                </a:cubicBezTo>
                <a:cubicBezTo>
                  <a:pt x="120" y="666"/>
                  <a:pt x="118" y="676"/>
                  <a:pt x="118" y="692"/>
                </a:cubicBezTo>
                <a:cubicBezTo>
                  <a:pt x="118" y="708"/>
                  <a:pt x="125" y="739"/>
                  <a:pt x="121" y="752"/>
                </a:cubicBezTo>
                <a:cubicBezTo>
                  <a:pt x="117" y="765"/>
                  <a:pt x="100" y="762"/>
                  <a:pt x="91" y="773"/>
                </a:cubicBezTo>
                <a:cubicBezTo>
                  <a:pt x="82" y="784"/>
                  <a:pt x="72" y="813"/>
                  <a:pt x="64" y="818"/>
                </a:cubicBezTo>
                <a:cubicBezTo>
                  <a:pt x="56" y="823"/>
                  <a:pt x="47" y="813"/>
                  <a:pt x="43" y="806"/>
                </a:cubicBezTo>
                <a:cubicBezTo>
                  <a:pt x="39" y="799"/>
                  <a:pt x="36" y="784"/>
                  <a:pt x="40" y="773"/>
                </a:cubicBezTo>
                <a:cubicBezTo>
                  <a:pt x="44" y="762"/>
                  <a:pt x="66" y="756"/>
                  <a:pt x="70" y="742"/>
                </a:cubicBezTo>
                <a:cubicBezTo>
                  <a:pt x="74" y="728"/>
                  <a:pt x="63" y="705"/>
                  <a:pt x="61" y="691"/>
                </a:cubicBezTo>
                <a:cubicBezTo>
                  <a:pt x="59" y="677"/>
                  <a:pt x="58" y="666"/>
                  <a:pt x="58" y="655"/>
                </a:cubicBezTo>
                <a:cubicBezTo>
                  <a:pt x="58" y="644"/>
                  <a:pt x="59" y="640"/>
                  <a:pt x="58" y="626"/>
                </a:cubicBezTo>
                <a:cubicBezTo>
                  <a:pt x="57" y="612"/>
                  <a:pt x="54" y="592"/>
                  <a:pt x="52" y="569"/>
                </a:cubicBezTo>
                <a:cubicBezTo>
                  <a:pt x="50" y="546"/>
                  <a:pt x="42" y="518"/>
                  <a:pt x="43" y="487"/>
                </a:cubicBezTo>
                <a:cubicBezTo>
                  <a:pt x="44" y="456"/>
                  <a:pt x="54" y="406"/>
                  <a:pt x="58" y="382"/>
                </a:cubicBezTo>
                <a:cubicBezTo>
                  <a:pt x="62" y="358"/>
                  <a:pt x="66" y="355"/>
                  <a:pt x="67" y="341"/>
                </a:cubicBezTo>
                <a:cubicBezTo>
                  <a:pt x="68" y="327"/>
                  <a:pt x="65" y="306"/>
                  <a:pt x="64" y="295"/>
                </a:cubicBezTo>
                <a:cubicBezTo>
                  <a:pt x="63" y="284"/>
                  <a:pt x="65" y="276"/>
                  <a:pt x="63" y="274"/>
                </a:cubicBezTo>
                <a:cubicBezTo>
                  <a:pt x="61" y="272"/>
                  <a:pt x="54" y="275"/>
                  <a:pt x="52" y="284"/>
                </a:cubicBezTo>
                <a:cubicBezTo>
                  <a:pt x="50" y="293"/>
                  <a:pt x="52" y="315"/>
                  <a:pt x="52" y="326"/>
                </a:cubicBezTo>
                <a:cubicBezTo>
                  <a:pt x="52" y="337"/>
                  <a:pt x="52" y="345"/>
                  <a:pt x="51" y="353"/>
                </a:cubicBezTo>
                <a:cubicBezTo>
                  <a:pt x="50" y="361"/>
                  <a:pt x="45" y="365"/>
                  <a:pt x="43" y="377"/>
                </a:cubicBezTo>
                <a:cubicBezTo>
                  <a:pt x="41" y="389"/>
                  <a:pt x="38" y="408"/>
                  <a:pt x="37" y="428"/>
                </a:cubicBezTo>
                <a:cubicBezTo>
                  <a:pt x="36" y="448"/>
                  <a:pt x="41" y="488"/>
                  <a:pt x="37" y="497"/>
                </a:cubicBezTo>
                <a:cubicBezTo>
                  <a:pt x="33" y="506"/>
                  <a:pt x="18" y="495"/>
                  <a:pt x="13" y="482"/>
                </a:cubicBezTo>
                <a:cubicBezTo>
                  <a:pt x="8" y="469"/>
                  <a:pt x="6" y="435"/>
                  <a:pt x="4" y="416"/>
                </a:cubicBezTo>
                <a:cubicBezTo>
                  <a:pt x="2" y="397"/>
                  <a:pt x="1" y="387"/>
                  <a:pt x="1" y="368"/>
                </a:cubicBezTo>
                <a:cubicBezTo>
                  <a:pt x="1" y="349"/>
                  <a:pt x="0" y="321"/>
                  <a:pt x="1" y="299"/>
                </a:cubicBezTo>
                <a:cubicBezTo>
                  <a:pt x="2" y="277"/>
                  <a:pt x="1" y="254"/>
                  <a:pt x="4" y="236"/>
                </a:cubicBezTo>
                <a:cubicBezTo>
                  <a:pt x="7" y="218"/>
                  <a:pt x="13" y="201"/>
                  <a:pt x="19" y="188"/>
                </a:cubicBezTo>
                <a:cubicBezTo>
                  <a:pt x="25" y="175"/>
                  <a:pt x="35" y="162"/>
                  <a:pt x="43" y="155"/>
                </a:cubicBezTo>
                <a:cubicBezTo>
                  <a:pt x="51" y="148"/>
                  <a:pt x="62" y="146"/>
                  <a:pt x="70" y="143"/>
                </a:cubicBezTo>
                <a:cubicBezTo>
                  <a:pt x="78" y="140"/>
                  <a:pt x="90" y="140"/>
                  <a:pt x="93" y="136"/>
                </a:cubicBezTo>
                <a:cubicBezTo>
                  <a:pt x="96" y="132"/>
                  <a:pt x="91" y="120"/>
                  <a:pt x="91" y="116"/>
                </a:cubicBez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477837" y="1157308"/>
            <a:ext cx="83978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b="0" dirty="0" err="1"/>
              <a:t>Bacteriological</a:t>
            </a:r>
            <a:r>
              <a:rPr lang="fr-FR" altLang="fr-FR" sz="2000" b="0" dirty="0"/>
              <a:t> cure </a:t>
            </a:r>
            <a:r>
              <a:rPr lang="fr-FR" altLang="fr-FR" sz="2000" b="0" i="1" dirty="0"/>
              <a:t>versus </a:t>
            </a:r>
            <a:r>
              <a:rPr lang="fr-FR" altLang="fr-FR" sz="2000" b="0" dirty="0">
                <a:solidFill>
                  <a:srgbClr val="C00000"/>
                </a:solidFill>
              </a:rPr>
              <a:t>Time </a:t>
            </a:r>
            <a:r>
              <a:rPr lang="fr-FR" altLang="fr-FR" sz="2000" b="0" baseline="-25000" dirty="0">
                <a:solidFill>
                  <a:srgbClr val="C00000"/>
                </a:solidFill>
              </a:rPr>
              <a:t>&gt; MIC </a:t>
            </a:r>
            <a:r>
              <a:rPr lang="fr-FR" altLang="fr-FR" sz="2000" b="0" dirty="0" err="1"/>
              <a:t>when</a:t>
            </a:r>
            <a:r>
              <a:rPr lang="fr-FR" altLang="fr-FR" sz="2000" b="0" dirty="0"/>
              <a:t> </a:t>
            </a:r>
            <a:r>
              <a:rPr lang="fr-FR" altLang="fr-FR" sz="2000" b="0" dirty="0" err="1"/>
              <a:t>treating</a:t>
            </a:r>
            <a:r>
              <a:rPr lang="fr-FR" altLang="fr-FR" sz="2000" b="0" dirty="0"/>
              <a:t> </a:t>
            </a:r>
            <a:r>
              <a:rPr lang="fr-FR" altLang="fr-FR" sz="2000" b="0" dirty="0" err="1"/>
              <a:t>otitis</a:t>
            </a:r>
            <a:r>
              <a:rPr lang="fr-FR" altLang="fr-FR" sz="2000" b="0" dirty="0"/>
              <a:t> media </a:t>
            </a:r>
            <a:r>
              <a:rPr lang="fr-FR" altLang="fr-FR" sz="2000" b="0" dirty="0" err="1"/>
              <a:t>with</a:t>
            </a:r>
            <a:r>
              <a:rPr lang="fr-FR" altLang="fr-FR" sz="2000" b="0" dirty="0"/>
              <a:t> </a:t>
            </a:r>
            <a:r>
              <a:rPr lang="fr-FR" altLang="fr-FR" sz="2000" u="sng" dirty="0">
                <a:solidFill>
                  <a:srgbClr val="FF0000"/>
                </a:solidFill>
              </a:rPr>
              <a:t>beta-</a:t>
            </a:r>
            <a:r>
              <a:rPr lang="fr-FR" altLang="fr-FR" sz="2000" u="sng" dirty="0" err="1">
                <a:solidFill>
                  <a:srgbClr val="FF0000"/>
                </a:solidFill>
              </a:rPr>
              <a:t>lactams</a:t>
            </a:r>
            <a:r>
              <a:rPr lang="fr-FR" altLang="fr-FR" sz="2000" b="0" dirty="0">
                <a:solidFill>
                  <a:srgbClr val="C00000"/>
                </a:solidFill>
              </a:rPr>
              <a:t> </a:t>
            </a:r>
            <a:r>
              <a:rPr lang="fr-FR" altLang="fr-FR" sz="1200" b="0" dirty="0"/>
              <a:t>(Craig and Andes 1996) </a:t>
            </a:r>
            <a:endParaRPr lang="fr-FR" altLang="fr-FR" sz="2000" b="0" dirty="0"/>
          </a:p>
        </p:txBody>
      </p:sp>
      <p:sp>
        <p:nvSpPr>
          <p:cNvPr id="110598" name="Line 6"/>
          <p:cNvSpPr>
            <a:spLocks noChangeShapeType="1"/>
          </p:cNvSpPr>
          <p:nvPr/>
        </p:nvSpPr>
        <p:spPr bwMode="auto">
          <a:xfrm flipV="1">
            <a:off x="3657600" y="2514600"/>
            <a:ext cx="0" cy="2238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0599" name="Line 7"/>
          <p:cNvSpPr>
            <a:spLocks noChangeShapeType="1"/>
          </p:cNvSpPr>
          <p:nvPr/>
        </p:nvSpPr>
        <p:spPr bwMode="auto">
          <a:xfrm>
            <a:off x="3657600" y="4752975"/>
            <a:ext cx="2771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0600" name="Line 8"/>
          <p:cNvSpPr>
            <a:spLocks noChangeShapeType="1"/>
          </p:cNvSpPr>
          <p:nvPr/>
        </p:nvSpPr>
        <p:spPr bwMode="auto">
          <a:xfrm>
            <a:off x="3790950" y="47625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0601" name="Line 9"/>
          <p:cNvSpPr>
            <a:spLocks noChangeShapeType="1"/>
          </p:cNvSpPr>
          <p:nvPr/>
        </p:nvSpPr>
        <p:spPr bwMode="auto">
          <a:xfrm>
            <a:off x="5086350" y="47625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0602" name="Line 10"/>
          <p:cNvSpPr>
            <a:spLocks noChangeShapeType="1"/>
          </p:cNvSpPr>
          <p:nvPr/>
        </p:nvSpPr>
        <p:spPr bwMode="auto">
          <a:xfrm>
            <a:off x="6429375" y="474345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0603" name="Line 11"/>
          <p:cNvSpPr>
            <a:spLocks noChangeShapeType="1"/>
          </p:cNvSpPr>
          <p:nvPr/>
        </p:nvSpPr>
        <p:spPr bwMode="auto">
          <a:xfrm>
            <a:off x="3590925" y="4295775"/>
            <a:ext cx="66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0604" name="Line 12"/>
          <p:cNvSpPr>
            <a:spLocks noChangeShapeType="1"/>
          </p:cNvSpPr>
          <p:nvPr/>
        </p:nvSpPr>
        <p:spPr bwMode="auto">
          <a:xfrm>
            <a:off x="3629025" y="3848100"/>
            <a:ext cx="38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0605" name="Line 13"/>
          <p:cNvSpPr>
            <a:spLocks noChangeShapeType="1"/>
          </p:cNvSpPr>
          <p:nvPr/>
        </p:nvSpPr>
        <p:spPr bwMode="auto">
          <a:xfrm>
            <a:off x="3590925" y="3400425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0606" name="Line 14"/>
          <p:cNvSpPr>
            <a:spLocks noChangeShapeType="1"/>
          </p:cNvSpPr>
          <p:nvPr/>
        </p:nvSpPr>
        <p:spPr bwMode="auto">
          <a:xfrm flipV="1">
            <a:off x="3619500" y="2962275"/>
            <a:ext cx="36513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0607" name="Line 15"/>
          <p:cNvSpPr>
            <a:spLocks noChangeShapeType="1"/>
          </p:cNvSpPr>
          <p:nvPr/>
        </p:nvSpPr>
        <p:spPr bwMode="auto">
          <a:xfrm>
            <a:off x="3629025" y="2524125"/>
            <a:ext cx="38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0608" name="Oval 16"/>
          <p:cNvSpPr>
            <a:spLocks noChangeArrowheads="1"/>
          </p:cNvSpPr>
          <p:nvPr/>
        </p:nvSpPr>
        <p:spPr bwMode="auto">
          <a:xfrm>
            <a:off x="5467350" y="2590800"/>
            <a:ext cx="74613" cy="74613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09" name="Oval 17"/>
          <p:cNvSpPr>
            <a:spLocks noChangeArrowheads="1"/>
          </p:cNvSpPr>
          <p:nvPr/>
        </p:nvSpPr>
        <p:spPr bwMode="auto">
          <a:xfrm>
            <a:off x="6172200" y="2638425"/>
            <a:ext cx="74613" cy="74613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10" name="Oval 18"/>
          <p:cNvSpPr>
            <a:spLocks noChangeArrowheads="1"/>
          </p:cNvSpPr>
          <p:nvPr/>
        </p:nvSpPr>
        <p:spPr bwMode="auto">
          <a:xfrm>
            <a:off x="6372225" y="2600325"/>
            <a:ext cx="74613" cy="74613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11" name="Oval 19"/>
          <p:cNvSpPr>
            <a:spLocks noChangeArrowheads="1"/>
          </p:cNvSpPr>
          <p:nvPr/>
        </p:nvSpPr>
        <p:spPr bwMode="auto">
          <a:xfrm>
            <a:off x="5133975" y="2495550"/>
            <a:ext cx="74613" cy="74613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12" name="Oval 20"/>
          <p:cNvSpPr>
            <a:spLocks noChangeArrowheads="1"/>
          </p:cNvSpPr>
          <p:nvPr/>
        </p:nvSpPr>
        <p:spPr bwMode="auto">
          <a:xfrm>
            <a:off x="6438900" y="2609850"/>
            <a:ext cx="74613" cy="74613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13" name="Oval 21"/>
          <p:cNvSpPr>
            <a:spLocks noChangeArrowheads="1"/>
          </p:cNvSpPr>
          <p:nvPr/>
        </p:nvSpPr>
        <p:spPr bwMode="auto">
          <a:xfrm>
            <a:off x="6419850" y="2724150"/>
            <a:ext cx="74613" cy="74613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14" name="Oval 22"/>
          <p:cNvSpPr>
            <a:spLocks noChangeArrowheads="1"/>
          </p:cNvSpPr>
          <p:nvPr/>
        </p:nvSpPr>
        <p:spPr bwMode="auto">
          <a:xfrm>
            <a:off x="6448425" y="2533650"/>
            <a:ext cx="74613" cy="74613"/>
          </a:xfrm>
          <a:prstGeom prst="ellips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15" name="Oval 23"/>
          <p:cNvSpPr>
            <a:spLocks noChangeArrowheads="1"/>
          </p:cNvSpPr>
          <p:nvPr/>
        </p:nvSpPr>
        <p:spPr bwMode="auto">
          <a:xfrm>
            <a:off x="5857875" y="2676525"/>
            <a:ext cx="74613" cy="74613"/>
          </a:xfrm>
          <a:prstGeom prst="ellips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16" name="Oval 24"/>
          <p:cNvSpPr>
            <a:spLocks noChangeArrowheads="1"/>
          </p:cNvSpPr>
          <p:nvPr/>
        </p:nvSpPr>
        <p:spPr bwMode="auto">
          <a:xfrm>
            <a:off x="5734050" y="2514600"/>
            <a:ext cx="74613" cy="74613"/>
          </a:xfrm>
          <a:prstGeom prst="ellips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17" name="Oval 25"/>
          <p:cNvSpPr>
            <a:spLocks noChangeArrowheads="1"/>
          </p:cNvSpPr>
          <p:nvPr/>
        </p:nvSpPr>
        <p:spPr bwMode="auto">
          <a:xfrm>
            <a:off x="5429250" y="2886075"/>
            <a:ext cx="74613" cy="74613"/>
          </a:xfrm>
          <a:prstGeom prst="ellips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18" name="Oval 26"/>
          <p:cNvSpPr>
            <a:spLocks noChangeArrowheads="1"/>
          </p:cNvSpPr>
          <p:nvPr/>
        </p:nvSpPr>
        <p:spPr bwMode="auto">
          <a:xfrm>
            <a:off x="4962525" y="2638425"/>
            <a:ext cx="74613" cy="74613"/>
          </a:xfrm>
          <a:prstGeom prst="ellips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19" name="Oval 27"/>
          <p:cNvSpPr>
            <a:spLocks noChangeArrowheads="1"/>
          </p:cNvSpPr>
          <p:nvPr/>
        </p:nvSpPr>
        <p:spPr bwMode="auto">
          <a:xfrm>
            <a:off x="5048250" y="3076575"/>
            <a:ext cx="74613" cy="74613"/>
          </a:xfrm>
          <a:prstGeom prst="ellips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20" name="Oval 28"/>
          <p:cNvSpPr>
            <a:spLocks noChangeArrowheads="1"/>
          </p:cNvSpPr>
          <p:nvPr/>
        </p:nvSpPr>
        <p:spPr bwMode="auto">
          <a:xfrm>
            <a:off x="5181600" y="3676650"/>
            <a:ext cx="74613" cy="74613"/>
          </a:xfrm>
          <a:prstGeom prst="ellips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21" name="Oval 29"/>
          <p:cNvSpPr>
            <a:spLocks noChangeArrowheads="1"/>
          </p:cNvSpPr>
          <p:nvPr/>
        </p:nvSpPr>
        <p:spPr bwMode="auto">
          <a:xfrm>
            <a:off x="4648200" y="3105150"/>
            <a:ext cx="74613" cy="74613"/>
          </a:xfrm>
          <a:prstGeom prst="ellips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22" name="Oval 30"/>
          <p:cNvSpPr>
            <a:spLocks noChangeArrowheads="1"/>
          </p:cNvSpPr>
          <p:nvPr/>
        </p:nvSpPr>
        <p:spPr bwMode="auto">
          <a:xfrm>
            <a:off x="4524375" y="3257550"/>
            <a:ext cx="74613" cy="74613"/>
          </a:xfrm>
          <a:prstGeom prst="ellips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23" name="Oval 31"/>
          <p:cNvSpPr>
            <a:spLocks noChangeArrowheads="1"/>
          </p:cNvSpPr>
          <p:nvPr/>
        </p:nvSpPr>
        <p:spPr bwMode="auto">
          <a:xfrm>
            <a:off x="4676775" y="2924175"/>
            <a:ext cx="74613" cy="74613"/>
          </a:xfrm>
          <a:prstGeom prst="ellips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24" name="Oval 32"/>
          <p:cNvSpPr>
            <a:spLocks noChangeArrowheads="1"/>
          </p:cNvSpPr>
          <p:nvPr/>
        </p:nvSpPr>
        <p:spPr bwMode="auto">
          <a:xfrm>
            <a:off x="3762375" y="3752850"/>
            <a:ext cx="74613" cy="74613"/>
          </a:xfrm>
          <a:prstGeom prst="ellips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25" name="AutoShape 33"/>
          <p:cNvSpPr>
            <a:spLocks noChangeArrowheads="1"/>
          </p:cNvSpPr>
          <p:nvPr/>
        </p:nvSpPr>
        <p:spPr bwMode="auto">
          <a:xfrm>
            <a:off x="4371975" y="3695700"/>
            <a:ext cx="76200" cy="9525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26" name="AutoShape 34"/>
          <p:cNvSpPr>
            <a:spLocks noChangeArrowheads="1"/>
          </p:cNvSpPr>
          <p:nvPr/>
        </p:nvSpPr>
        <p:spPr bwMode="auto">
          <a:xfrm>
            <a:off x="3762375" y="3886200"/>
            <a:ext cx="76200" cy="9525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27" name="AutoShape 35"/>
          <p:cNvSpPr>
            <a:spLocks noChangeArrowheads="1"/>
          </p:cNvSpPr>
          <p:nvPr/>
        </p:nvSpPr>
        <p:spPr bwMode="auto">
          <a:xfrm>
            <a:off x="4333875" y="2476500"/>
            <a:ext cx="76200" cy="9525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28" name="AutoShape 36"/>
          <p:cNvSpPr>
            <a:spLocks noChangeArrowheads="1"/>
          </p:cNvSpPr>
          <p:nvPr/>
        </p:nvSpPr>
        <p:spPr bwMode="auto">
          <a:xfrm>
            <a:off x="4867275" y="2981325"/>
            <a:ext cx="76200" cy="9525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29" name="AutoShape 37"/>
          <p:cNvSpPr>
            <a:spLocks noChangeArrowheads="1"/>
          </p:cNvSpPr>
          <p:nvPr/>
        </p:nvSpPr>
        <p:spPr bwMode="auto">
          <a:xfrm>
            <a:off x="5343525" y="2762250"/>
            <a:ext cx="76200" cy="9525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30" name="AutoShape 38"/>
          <p:cNvSpPr>
            <a:spLocks noChangeArrowheads="1"/>
          </p:cNvSpPr>
          <p:nvPr/>
        </p:nvSpPr>
        <p:spPr bwMode="auto">
          <a:xfrm>
            <a:off x="5486400" y="2733675"/>
            <a:ext cx="76200" cy="9525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31" name="AutoShape 39"/>
          <p:cNvSpPr>
            <a:spLocks noChangeArrowheads="1"/>
          </p:cNvSpPr>
          <p:nvPr/>
        </p:nvSpPr>
        <p:spPr bwMode="auto">
          <a:xfrm>
            <a:off x="7138988" y="4570413"/>
            <a:ext cx="76200" cy="9525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32" name="AutoShape 40"/>
          <p:cNvSpPr>
            <a:spLocks noChangeArrowheads="1"/>
          </p:cNvSpPr>
          <p:nvPr/>
        </p:nvSpPr>
        <p:spPr bwMode="auto">
          <a:xfrm>
            <a:off x="4171950" y="3733800"/>
            <a:ext cx="76200" cy="9525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33" name="AutoShape 41"/>
          <p:cNvSpPr>
            <a:spLocks noChangeArrowheads="1"/>
          </p:cNvSpPr>
          <p:nvPr/>
        </p:nvSpPr>
        <p:spPr bwMode="auto">
          <a:xfrm>
            <a:off x="4181475" y="3476625"/>
            <a:ext cx="76200" cy="9525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34" name="AutoShape 42"/>
          <p:cNvSpPr>
            <a:spLocks noChangeArrowheads="1"/>
          </p:cNvSpPr>
          <p:nvPr/>
        </p:nvSpPr>
        <p:spPr bwMode="auto">
          <a:xfrm>
            <a:off x="4257675" y="3371850"/>
            <a:ext cx="76200" cy="9525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35" name="AutoShape 43"/>
          <p:cNvSpPr>
            <a:spLocks noChangeArrowheads="1"/>
          </p:cNvSpPr>
          <p:nvPr/>
        </p:nvSpPr>
        <p:spPr bwMode="auto">
          <a:xfrm>
            <a:off x="4114800" y="2943225"/>
            <a:ext cx="76200" cy="9525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36" name="AutoShape 44"/>
          <p:cNvSpPr>
            <a:spLocks noChangeArrowheads="1"/>
          </p:cNvSpPr>
          <p:nvPr/>
        </p:nvSpPr>
        <p:spPr bwMode="auto">
          <a:xfrm>
            <a:off x="5934075" y="2600325"/>
            <a:ext cx="76200" cy="9525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37" name="AutoShape 45"/>
          <p:cNvSpPr>
            <a:spLocks noChangeArrowheads="1"/>
          </p:cNvSpPr>
          <p:nvPr/>
        </p:nvSpPr>
        <p:spPr bwMode="auto">
          <a:xfrm>
            <a:off x="6096000" y="2619375"/>
            <a:ext cx="76200" cy="9525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38" name="AutoShape 46"/>
          <p:cNvSpPr>
            <a:spLocks noChangeArrowheads="1"/>
          </p:cNvSpPr>
          <p:nvPr/>
        </p:nvSpPr>
        <p:spPr bwMode="auto">
          <a:xfrm>
            <a:off x="6353175" y="2495550"/>
            <a:ext cx="76200" cy="9525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39" name="AutoShape 47"/>
          <p:cNvSpPr>
            <a:spLocks noChangeArrowheads="1"/>
          </p:cNvSpPr>
          <p:nvPr/>
        </p:nvSpPr>
        <p:spPr bwMode="auto">
          <a:xfrm>
            <a:off x="4648200" y="2905125"/>
            <a:ext cx="76200" cy="9525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40" name="AutoShape 48"/>
          <p:cNvSpPr>
            <a:spLocks noChangeArrowheads="1"/>
          </p:cNvSpPr>
          <p:nvPr/>
        </p:nvSpPr>
        <p:spPr bwMode="auto">
          <a:xfrm>
            <a:off x="3771900" y="3790950"/>
            <a:ext cx="76200" cy="9525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41" name="Oval 49"/>
          <p:cNvSpPr>
            <a:spLocks noChangeArrowheads="1"/>
          </p:cNvSpPr>
          <p:nvPr/>
        </p:nvSpPr>
        <p:spPr bwMode="auto">
          <a:xfrm>
            <a:off x="7129463" y="3343275"/>
            <a:ext cx="74612" cy="74613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42" name="Oval 50"/>
          <p:cNvSpPr>
            <a:spLocks noChangeArrowheads="1"/>
          </p:cNvSpPr>
          <p:nvPr/>
        </p:nvSpPr>
        <p:spPr bwMode="auto">
          <a:xfrm>
            <a:off x="7129463" y="3589338"/>
            <a:ext cx="74612" cy="74612"/>
          </a:xfrm>
          <a:prstGeom prst="ellips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43" name="AutoShape 51"/>
          <p:cNvSpPr>
            <a:spLocks noChangeArrowheads="1"/>
          </p:cNvSpPr>
          <p:nvPr/>
        </p:nvSpPr>
        <p:spPr bwMode="auto">
          <a:xfrm>
            <a:off x="7138988" y="4838700"/>
            <a:ext cx="76200" cy="9525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0644" name="Freeform 52"/>
          <p:cNvSpPr>
            <a:spLocks/>
          </p:cNvSpPr>
          <p:nvPr/>
        </p:nvSpPr>
        <p:spPr bwMode="auto">
          <a:xfrm>
            <a:off x="3981450" y="2705100"/>
            <a:ext cx="2447925" cy="1143000"/>
          </a:xfrm>
          <a:custGeom>
            <a:avLst/>
            <a:gdLst>
              <a:gd name="T0" fmla="*/ 0 w 1542"/>
              <a:gd name="T1" fmla="*/ 2147483646 h 720"/>
              <a:gd name="T2" fmla="*/ 2147483646 w 1542"/>
              <a:gd name="T3" fmla="*/ 2147483646 h 720"/>
              <a:gd name="T4" fmla="*/ 2147483646 w 1542"/>
              <a:gd name="T5" fmla="*/ 2147483646 h 720"/>
              <a:gd name="T6" fmla="*/ 2147483646 w 1542"/>
              <a:gd name="T7" fmla="*/ 2147483646 h 720"/>
              <a:gd name="T8" fmla="*/ 2147483646 w 1542"/>
              <a:gd name="T9" fmla="*/ 0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42" h="720">
                <a:moveTo>
                  <a:pt x="0" y="720"/>
                </a:moveTo>
                <a:cubicBezTo>
                  <a:pt x="30" y="666"/>
                  <a:pt x="94" y="485"/>
                  <a:pt x="180" y="396"/>
                </a:cubicBezTo>
                <a:cubicBezTo>
                  <a:pt x="266" y="307"/>
                  <a:pt x="391" y="241"/>
                  <a:pt x="516" y="186"/>
                </a:cubicBezTo>
                <a:cubicBezTo>
                  <a:pt x="641" y="131"/>
                  <a:pt x="759" y="97"/>
                  <a:pt x="930" y="66"/>
                </a:cubicBezTo>
                <a:cubicBezTo>
                  <a:pt x="1101" y="35"/>
                  <a:pt x="1341" y="8"/>
                  <a:pt x="1542" y="0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0645" name="Text Box 53"/>
          <p:cNvSpPr txBox="1">
            <a:spLocks noChangeArrowheads="1"/>
          </p:cNvSpPr>
          <p:nvPr/>
        </p:nvSpPr>
        <p:spPr bwMode="auto">
          <a:xfrm>
            <a:off x="7299325" y="2849563"/>
            <a:ext cx="200888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i="1" dirty="0">
                <a:solidFill>
                  <a:schemeClr val="hlink"/>
                </a:solidFill>
              </a:rPr>
              <a:t>S. </a:t>
            </a:r>
            <a:r>
              <a:rPr lang="fr-FR" altLang="fr-FR" sz="2000" i="1" dirty="0" err="1">
                <a:solidFill>
                  <a:schemeClr val="hlink"/>
                </a:solidFill>
              </a:rPr>
              <a:t>pneumoniae</a:t>
            </a:r>
            <a:endParaRPr lang="fr-FR" altLang="fr-FR" sz="2000" dirty="0">
              <a:solidFill>
                <a:schemeClr val="hlink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b="0" dirty="0" err="1"/>
              <a:t>Penicillin</a:t>
            </a:r>
            <a:endParaRPr lang="fr-FR" altLang="fr-FR" sz="1800" b="0" dirty="0"/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b="0" dirty="0" err="1"/>
              <a:t>cephalosporins</a:t>
            </a:r>
            <a:endParaRPr lang="fr-FR" altLang="fr-FR" sz="1800" b="0" dirty="0"/>
          </a:p>
        </p:txBody>
      </p:sp>
      <p:sp>
        <p:nvSpPr>
          <p:cNvPr id="110646" name="Text Box 54"/>
          <p:cNvSpPr txBox="1">
            <a:spLocks noChangeArrowheads="1"/>
          </p:cNvSpPr>
          <p:nvPr/>
        </p:nvSpPr>
        <p:spPr bwMode="auto">
          <a:xfrm>
            <a:off x="7356475" y="4125913"/>
            <a:ext cx="176522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i="1" dirty="0">
                <a:solidFill>
                  <a:schemeClr val="tx2"/>
                </a:solidFill>
              </a:rPr>
              <a:t>H. influenzae</a:t>
            </a:r>
            <a:endParaRPr lang="fr-FR" altLang="fr-FR" sz="2000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b="0" dirty="0" err="1"/>
              <a:t>Penicillin</a:t>
            </a:r>
            <a:endParaRPr lang="fr-FR" altLang="fr-FR" sz="1800" b="0" dirty="0"/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b="0" dirty="0" err="1"/>
              <a:t>cephalosporins</a:t>
            </a:r>
            <a:endParaRPr lang="fr-FR" altLang="fr-FR" sz="1800" b="0" dirty="0"/>
          </a:p>
        </p:txBody>
      </p:sp>
      <p:sp>
        <p:nvSpPr>
          <p:cNvPr id="110647" name="Text Box 55"/>
          <p:cNvSpPr txBox="1">
            <a:spLocks noChangeArrowheads="1"/>
          </p:cNvSpPr>
          <p:nvPr/>
        </p:nvSpPr>
        <p:spPr bwMode="auto">
          <a:xfrm>
            <a:off x="3857625" y="5008563"/>
            <a:ext cx="234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/>
              <a:t>Time above MIC (%)</a:t>
            </a:r>
          </a:p>
        </p:txBody>
      </p:sp>
      <p:sp>
        <p:nvSpPr>
          <p:cNvPr id="110648" name="Text Box 56"/>
          <p:cNvSpPr txBox="1">
            <a:spLocks noChangeArrowheads="1"/>
          </p:cNvSpPr>
          <p:nvPr/>
        </p:nvSpPr>
        <p:spPr bwMode="auto">
          <a:xfrm rot="-5400000">
            <a:off x="1486424" y="3522147"/>
            <a:ext cx="28135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 err="1" smtClean="0"/>
              <a:t>Bacteriological</a:t>
            </a:r>
            <a:r>
              <a:rPr lang="fr-FR" altLang="fr-FR" sz="1800" dirty="0" smtClean="0"/>
              <a:t> </a:t>
            </a:r>
            <a:r>
              <a:rPr lang="fr-FR" altLang="fr-FR" sz="1800" dirty="0"/>
              <a:t>cure (%)</a:t>
            </a:r>
          </a:p>
        </p:txBody>
      </p:sp>
      <p:sp>
        <p:nvSpPr>
          <p:cNvPr id="110649" name="Text Box 57"/>
          <p:cNvSpPr txBox="1">
            <a:spLocks noChangeArrowheads="1"/>
          </p:cNvSpPr>
          <p:nvPr/>
        </p:nvSpPr>
        <p:spPr bwMode="auto">
          <a:xfrm>
            <a:off x="3068638" y="2382838"/>
            <a:ext cx="522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600"/>
              <a:t>100</a:t>
            </a:r>
          </a:p>
        </p:txBody>
      </p:sp>
      <p:sp>
        <p:nvSpPr>
          <p:cNvPr id="110650" name="Text Box 58"/>
          <p:cNvSpPr txBox="1">
            <a:spLocks noChangeArrowheads="1"/>
          </p:cNvSpPr>
          <p:nvPr/>
        </p:nvSpPr>
        <p:spPr bwMode="auto">
          <a:xfrm>
            <a:off x="3181350" y="32512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600"/>
              <a:t>50</a:t>
            </a:r>
          </a:p>
        </p:txBody>
      </p:sp>
      <p:sp>
        <p:nvSpPr>
          <p:cNvPr id="110651" name="Text Box 59"/>
          <p:cNvSpPr txBox="1">
            <a:spLocks noChangeArrowheads="1"/>
          </p:cNvSpPr>
          <p:nvPr/>
        </p:nvSpPr>
        <p:spPr bwMode="auto">
          <a:xfrm>
            <a:off x="3387725" y="451643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600"/>
              <a:t>0</a:t>
            </a:r>
          </a:p>
        </p:txBody>
      </p:sp>
      <p:sp>
        <p:nvSpPr>
          <p:cNvPr id="110652" name="Text Box 60"/>
          <p:cNvSpPr txBox="1">
            <a:spLocks noChangeArrowheads="1"/>
          </p:cNvSpPr>
          <p:nvPr/>
        </p:nvSpPr>
        <p:spPr bwMode="auto">
          <a:xfrm>
            <a:off x="3651250" y="4783138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400"/>
              <a:t>0</a:t>
            </a:r>
          </a:p>
        </p:txBody>
      </p:sp>
      <p:sp>
        <p:nvSpPr>
          <p:cNvPr id="110653" name="Text Box 61"/>
          <p:cNvSpPr txBox="1">
            <a:spLocks noChangeArrowheads="1"/>
          </p:cNvSpPr>
          <p:nvPr/>
        </p:nvSpPr>
        <p:spPr bwMode="auto">
          <a:xfrm>
            <a:off x="4822825" y="4792663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400"/>
              <a:t>50</a:t>
            </a:r>
          </a:p>
        </p:txBody>
      </p:sp>
      <p:sp>
        <p:nvSpPr>
          <p:cNvPr id="110654" name="Text Box 62"/>
          <p:cNvSpPr txBox="1">
            <a:spLocks noChangeArrowheads="1"/>
          </p:cNvSpPr>
          <p:nvPr/>
        </p:nvSpPr>
        <p:spPr bwMode="auto">
          <a:xfrm>
            <a:off x="6080125" y="4783138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400"/>
              <a:t>100</a:t>
            </a:r>
          </a:p>
        </p:txBody>
      </p:sp>
      <p:cxnSp>
        <p:nvCxnSpPr>
          <p:cNvPr id="3" name="Connecteur droit 2"/>
          <p:cNvCxnSpPr/>
          <p:nvPr/>
        </p:nvCxnSpPr>
        <p:spPr bwMode="auto">
          <a:xfrm>
            <a:off x="3667125" y="2886075"/>
            <a:ext cx="1295400" cy="19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Connecteur droit 67"/>
          <p:cNvCxnSpPr/>
          <p:nvPr/>
        </p:nvCxnSpPr>
        <p:spPr bwMode="auto">
          <a:xfrm>
            <a:off x="5060385" y="2960043"/>
            <a:ext cx="22681" cy="17938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Line 3"/>
          <p:cNvSpPr>
            <a:spLocks noChangeShapeType="1"/>
          </p:cNvSpPr>
          <p:nvPr/>
        </p:nvSpPr>
        <p:spPr bwMode="auto">
          <a:xfrm flipV="1">
            <a:off x="3824422" y="2645219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2643" name="Line 4"/>
          <p:cNvSpPr>
            <a:spLocks noChangeShapeType="1"/>
          </p:cNvSpPr>
          <p:nvPr/>
        </p:nvSpPr>
        <p:spPr bwMode="auto">
          <a:xfrm>
            <a:off x="3814897" y="5159819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2644" name="Rectangle 5"/>
          <p:cNvSpPr>
            <a:spLocks noChangeArrowheads="1"/>
          </p:cNvSpPr>
          <p:nvPr/>
        </p:nvSpPr>
        <p:spPr bwMode="auto">
          <a:xfrm>
            <a:off x="3824422" y="4540694"/>
            <a:ext cx="419100" cy="619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2645" name="Rectangle 6"/>
          <p:cNvSpPr>
            <a:spLocks noChangeArrowheads="1"/>
          </p:cNvSpPr>
          <p:nvPr/>
        </p:nvSpPr>
        <p:spPr bwMode="auto">
          <a:xfrm>
            <a:off x="4235585" y="4073969"/>
            <a:ext cx="417512" cy="1076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2646" name="Rectangle 7"/>
          <p:cNvSpPr>
            <a:spLocks noChangeArrowheads="1"/>
          </p:cNvSpPr>
          <p:nvPr/>
        </p:nvSpPr>
        <p:spPr bwMode="auto">
          <a:xfrm>
            <a:off x="4653097" y="3921569"/>
            <a:ext cx="419100" cy="1228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2647" name="Rectangle 8"/>
          <p:cNvSpPr>
            <a:spLocks noChangeArrowheads="1"/>
          </p:cNvSpPr>
          <p:nvPr/>
        </p:nvSpPr>
        <p:spPr bwMode="auto">
          <a:xfrm>
            <a:off x="5072197" y="3350069"/>
            <a:ext cx="420688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2648" name="Rectangle 9"/>
          <p:cNvSpPr>
            <a:spLocks noChangeArrowheads="1"/>
          </p:cNvSpPr>
          <p:nvPr/>
        </p:nvSpPr>
        <p:spPr bwMode="auto">
          <a:xfrm>
            <a:off x="5500822" y="3130994"/>
            <a:ext cx="400050" cy="2019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2649" name="Rectangle 10"/>
          <p:cNvSpPr>
            <a:spLocks noChangeArrowheads="1"/>
          </p:cNvSpPr>
          <p:nvPr/>
        </p:nvSpPr>
        <p:spPr bwMode="auto">
          <a:xfrm>
            <a:off x="5900872" y="2997644"/>
            <a:ext cx="409575" cy="2152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12650" name="Line 11"/>
          <p:cNvSpPr>
            <a:spLocks noChangeShapeType="1"/>
          </p:cNvSpPr>
          <p:nvPr/>
        </p:nvSpPr>
        <p:spPr bwMode="auto">
          <a:xfrm flipV="1">
            <a:off x="4024447" y="4254944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2651" name="Line 12"/>
          <p:cNvSpPr>
            <a:spLocks noChangeShapeType="1"/>
          </p:cNvSpPr>
          <p:nvPr/>
        </p:nvSpPr>
        <p:spPr bwMode="auto">
          <a:xfrm flipV="1">
            <a:off x="4443547" y="3645344"/>
            <a:ext cx="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2652" name="Line 13"/>
          <p:cNvSpPr>
            <a:spLocks noChangeShapeType="1"/>
          </p:cNvSpPr>
          <p:nvPr/>
        </p:nvSpPr>
        <p:spPr bwMode="auto">
          <a:xfrm flipV="1">
            <a:off x="4853122" y="3673919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2653" name="Line 14"/>
          <p:cNvSpPr>
            <a:spLocks noChangeShapeType="1"/>
          </p:cNvSpPr>
          <p:nvPr/>
        </p:nvSpPr>
        <p:spPr bwMode="auto">
          <a:xfrm flipV="1">
            <a:off x="5292860" y="3140519"/>
            <a:ext cx="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2654" name="Line 15"/>
          <p:cNvSpPr>
            <a:spLocks noChangeShapeType="1"/>
          </p:cNvSpPr>
          <p:nvPr/>
        </p:nvSpPr>
        <p:spPr bwMode="auto">
          <a:xfrm flipV="1">
            <a:off x="5700847" y="2911919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2655" name="Line 16"/>
          <p:cNvSpPr>
            <a:spLocks noChangeShapeType="1"/>
          </p:cNvSpPr>
          <p:nvPr/>
        </p:nvSpPr>
        <p:spPr bwMode="auto">
          <a:xfrm flipV="1">
            <a:off x="6121535" y="2807144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2656" name="Line 17"/>
          <p:cNvSpPr>
            <a:spLocks noChangeShapeType="1"/>
          </p:cNvSpPr>
          <p:nvPr/>
        </p:nvSpPr>
        <p:spPr bwMode="auto">
          <a:xfrm>
            <a:off x="3767272" y="2664269"/>
            <a:ext cx="5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2657" name="Line 18"/>
          <p:cNvSpPr>
            <a:spLocks noChangeShapeType="1"/>
          </p:cNvSpPr>
          <p:nvPr/>
        </p:nvSpPr>
        <p:spPr bwMode="auto">
          <a:xfrm>
            <a:off x="3767272" y="3511994"/>
            <a:ext cx="68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2658" name="Line 19"/>
          <p:cNvSpPr>
            <a:spLocks noChangeShapeType="1"/>
          </p:cNvSpPr>
          <p:nvPr/>
        </p:nvSpPr>
        <p:spPr bwMode="auto">
          <a:xfrm>
            <a:off x="3767272" y="4340669"/>
            <a:ext cx="5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2659" name="Text Box 20"/>
          <p:cNvSpPr txBox="1">
            <a:spLocks noChangeArrowheads="1"/>
          </p:cNvSpPr>
          <p:nvPr/>
        </p:nvSpPr>
        <p:spPr bwMode="auto">
          <a:xfrm>
            <a:off x="3851410" y="5167756"/>
            <a:ext cx="312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800"/>
              <a:t>2</a:t>
            </a:r>
          </a:p>
        </p:txBody>
      </p:sp>
      <p:sp>
        <p:nvSpPr>
          <p:cNvPr id="112660" name="Text Box 21"/>
          <p:cNvSpPr txBox="1">
            <a:spLocks noChangeArrowheads="1"/>
          </p:cNvSpPr>
          <p:nvPr/>
        </p:nvSpPr>
        <p:spPr bwMode="auto">
          <a:xfrm>
            <a:off x="4260985" y="516775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800"/>
              <a:t>4</a:t>
            </a:r>
          </a:p>
        </p:txBody>
      </p:sp>
      <p:sp>
        <p:nvSpPr>
          <p:cNvPr id="112661" name="Text Box 22"/>
          <p:cNvSpPr txBox="1">
            <a:spLocks noChangeArrowheads="1"/>
          </p:cNvSpPr>
          <p:nvPr/>
        </p:nvSpPr>
        <p:spPr bwMode="auto">
          <a:xfrm>
            <a:off x="4680085" y="5167756"/>
            <a:ext cx="312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800"/>
              <a:t>6</a:t>
            </a:r>
          </a:p>
        </p:txBody>
      </p:sp>
      <p:sp>
        <p:nvSpPr>
          <p:cNvPr id="112662" name="Text Box 23"/>
          <p:cNvSpPr txBox="1">
            <a:spLocks noChangeArrowheads="1"/>
          </p:cNvSpPr>
          <p:nvPr/>
        </p:nvSpPr>
        <p:spPr bwMode="auto">
          <a:xfrm>
            <a:off x="5118235" y="5167756"/>
            <a:ext cx="355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2400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12663" name="Text Box 24"/>
          <p:cNvSpPr txBox="1">
            <a:spLocks noChangeArrowheads="1"/>
          </p:cNvSpPr>
          <p:nvPr/>
        </p:nvSpPr>
        <p:spPr bwMode="auto">
          <a:xfrm>
            <a:off x="5518285" y="5167756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800"/>
              <a:t>10</a:t>
            </a:r>
          </a:p>
        </p:txBody>
      </p:sp>
      <p:sp>
        <p:nvSpPr>
          <p:cNvPr id="112664" name="Text Box 25"/>
          <p:cNvSpPr txBox="1">
            <a:spLocks noChangeArrowheads="1"/>
          </p:cNvSpPr>
          <p:nvPr/>
        </p:nvSpPr>
        <p:spPr bwMode="auto">
          <a:xfrm>
            <a:off x="5927860" y="5167756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800"/>
              <a:t>12</a:t>
            </a:r>
          </a:p>
        </p:txBody>
      </p:sp>
      <p:sp>
        <p:nvSpPr>
          <p:cNvPr id="112665" name="Text Box 26"/>
          <p:cNvSpPr txBox="1">
            <a:spLocks noChangeArrowheads="1"/>
          </p:cNvSpPr>
          <p:nvPr/>
        </p:nvSpPr>
        <p:spPr bwMode="auto">
          <a:xfrm>
            <a:off x="3351347" y="4167631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800"/>
              <a:t>60</a:t>
            </a:r>
          </a:p>
        </p:txBody>
      </p:sp>
      <p:sp>
        <p:nvSpPr>
          <p:cNvPr id="112666" name="Text Box 27"/>
          <p:cNvSpPr txBox="1">
            <a:spLocks noChangeArrowheads="1"/>
          </p:cNvSpPr>
          <p:nvPr/>
        </p:nvSpPr>
        <p:spPr bwMode="auto">
          <a:xfrm>
            <a:off x="3379922" y="3243706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800"/>
              <a:t>80</a:t>
            </a:r>
          </a:p>
        </p:txBody>
      </p:sp>
      <p:sp>
        <p:nvSpPr>
          <p:cNvPr id="112667" name="Text Box 28"/>
          <p:cNvSpPr txBox="1">
            <a:spLocks noChangeArrowheads="1"/>
          </p:cNvSpPr>
          <p:nvPr/>
        </p:nvSpPr>
        <p:spPr bwMode="auto">
          <a:xfrm>
            <a:off x="3252922" y="2395981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800"/>
              <a:t>100</a:t>
            </a:r>
          </a:p>
        </p:txBody>
      </p:sp>
      <p:sp>
        <p:nvSpPr>
          <p:cNvPr id="112668" name="Line 29"/>
          <p:cNvSpPr>
            <a:spLocks noChangeShapeType="1"/>
          </p:cNvSpPr>
          <p:nvPr/>
        </p:nvSpPr>
        <p:spPr bwMode="auto">
          <a:xfrm>
            <a:off x="4006985" y="4254944"/>
            <a:ext cx="5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2669" name="Line 30"/>
          <p:cNvSpPr>
            <a:spLocks noChangeShapeType="1"/>
          </p:cNvSpPr>
          <p:nvPr/>
        </p:nvSpPr>
        <p:spPr bwMode="auto">
          <a:xfrm>
            <a:off x="4424497" y="3645344"/>
            <a:ext cx="5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2670" name="Line 31"/>
          <p:cNvSpPr>
            <a:spLocks noChangeShapeType="1"/>
          </p:cNvSpPr>
          <p:nvPr/>
        </p:nvSpPr>
        <p:spPr bwMode="auto">
          <a:xfrm>
            <a:off x="4835660" y="3673919"/>
            <a:ext cx="5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2671" name="Line 32"/>
          <p:cNvSpPr>
            <a:spLocks noChangeShapeType="1"/>
          </p:cNvSpPr>
          <p:nvPr/>
        </p:nvSpPr>
        <p:spPr bwMode="auto">
          <a:xfrm>
            <a:off x="5681797" y="2911919"/>
            <a:ext cx="5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2672" name="Line 33"/>
          <p:cNvSpPr>
            <a:spLocks noChangeShapeType="1"/>
          </p:cNvSpPr>
          <p:nvPr/>
        </p:nvSpPr>
        <p:spPr bwMode="auto">
          <a:xfrm>
            <a:off x="5272222" y="3140519"/>
            <a:ext cx="5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2673" name="Line 34"/>
          <p:cNvSpPr>
            <a:spLocks noChangeShapeType="1"/>
          </p:cNvSpPr>
          <p:nvPr/>
        </p:nvSpPr>
        <p:spPr bwMode="auto">
          <a:xfrm>
            <a:off x="6100897" y="2807144"/>
            <a:ext cx="5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2674" name="Text Box 35"/>
          <p:cNvSpPr txBox="1">
            <a:spLocks noChangeArrowheads="1"/>
          </p:cNvSpPr>
          <p:nvPr/>
        </p:nvSpPr>
        <p:spPr bwMode="auto">
          <a:xfrm>
            <a:off x="466859" y="1362083"/>
            <a:ext cx="960437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 b="0" dirty="0"/>
              <a:t>Relationship </a:t>
            </a:r>
            <a:r>
              <a:rPr lang="fr-FR" altLang="fr-FR" sz="1800" b="0" dirty="0" err="1"/>
              <a:t>between</a:t>
            </a:r>
            <a:r>
              <a:rPr lang="fr-FR" altLang="fr-FR" sz="1800" b="0" dirty="0"/>
              <a:t> </a:t>
            </a:r>
            <a:r>
              <a:rPr lang="fr-FR" altLang="fr-FR" sz="1800" b="0" dirty="0" err="1">
                <a:solidFill>
                  <a:srgbClr val="C00000"/>
                </a:solidFill>
              </a:rPr>
              <a:t>C</a:t>
            </a:r>
            <a:r>
              <a:rPr lang="fr-FR" altLang="fr-FR" sz="1800" b="0" baseline="-25000" dirty="0" err="1">
                <a:solidFill>
                  <a:srgbClr val="C00000"/>
                </a:solidFill>
              </a:rPr>
              <a:t>max</a:t>
            </a:r>
            <a:r>
              <a:rPr lang="fr-FR" altLang="fr-FR" sz="1800" b="0" dirty="0">
                <a:solidFill>
                  <a:srgbClr val="C00000"/>
                </a:solidFill>
              </a:rPr>
              <a:t>/MIC ratio </a:t>
            </a:r>
            <a:r>
              <a:rPr lang="fr-FR" altLang="fr-FR" sz="1800" b="0" dirty="0"/>
              <a:t>and </a:t>
            </a:r>
            <a:r>
              <a:rPr lang="fr-FR" altLang="fr-FR" sz="1800" b="0" dirty="0" err="1"/>
              <a:t>clinical</a:t>
            </a:r>
            <a:r>
              <a:rPr lang="fr-FR" altLang="fr-FR" sz="1800" b="0" dirty="0"/>
              <a:t> cure in 236 patients </a:t>
            </a:r>
            <a:r>
              <a:rPr lang="fr-FR" altLang="fr-FR" sz="1800" b="0" dirty="0" err="1"/>
              <a:t>with</a:t>
            </a:r>
            <a:r>
              <a:rPr lang="fr-FR" altLang="fr-FR" sz="1800" b="0" dirty="0"/>
              <a:t> Gram-</a:t>
            </a:r>
            <a:r>
              <a:rPr lang="fr-FR" altLang="fr-FR" sz="1800" b="0" dirty="0" err="1"/>
              <a:t>negative</a:t>
            </a:r>
            <a:r>
              <a:rPr lang="fr-FR" altLang="fr-FR" sz="1800" b="0" dirty="0"/>
              <a:t> infections </a:t>
            </a:r>
            <a:r>
              <a:rPr lang="fr-FR" altLang="fr-FR" sz="1800" b="0" dirty="0" err="1"/>
              <a:t>treated</a:t>
            </a:r>
            <a:r>
              <a:rPr lang="fr-FR" altLang="fr-FR" sz="1800" b="0" dirty="0"/>
              <a:t> </a:t>
            </a:r>
            <a:r>
              <a:rPr lang="fr-FR" altLang="fr-FR" sz="1800" b="0" dirty="0" err="1"/>
              <a:t>with</a:t>
            </a:r>
            <a:r>
              <a:rPr lang="fr-FR" altLang="fr-FR" sz="1800" b="0" dirty="0"/>
              <a:t> </a:t>
            </a:r>
            <a:r>
              <a:rPr lang="fr-FR" altLang="fr-FR" sz="1800" u="sng" dirty="0" err="1">
                <a:solidFill>
                  <a:srgbClr val="FF0000"/>
                </a:solidFill>
              </a:rPr>
              <a:t>aminoglycosides</a:t>
            </a:r>
            <a:r>
              <a:rPr lang="fr-FR" altLang="fr-FR" sz="1800" u="sng" dirty="0">
                <a:solidFill>
                  <a:srgbClr val="FF0000"/>
                </a:solidFill>
              </a:rPr>
              <a:t> </a:t>
            </a:r>
            <a:r>
              <a:rPr lang="fr-FR" altLang="fr-FR" sz="1800" b="0" dirty="0"/>
              <a:t>(</a:t>
            </a:r>
            <a:r>
              <a:rPr lang="fr-FR" altLang="fr-FR" sz="1800" b="0" dirty="0" err="1"/>
              <a:t>gentamicin</a:t>
            </a:r>
            <a:r>
              <a:rPr lang="fr-FR" altLang="fr-FR" sz="1800" b="0" dirty="0"/>
              <a:t>, </a:t>
            </a:r>
            <a:r>
              <a:rPr lang="fr-FR" altLang="fr-FR" sz="1800" b="0" dirty="0" err="1"/>
              <a:t>tobramycin</a:t>
            </a:r>
            <a:r>
              <a:rPr lang="fr-FR" altLang="fr-FR" sz="1800" b="0" dirty="0"/>
              <a:t>, </a:t>
            </a:r>
            <a:r>
              <a:rPr lang="fr-FR" altLang="fr-FR" sz="1800" b="0" dirty="0" err="1"/>
              <a:t>amikacin</a:t>
            </a:r>
            <a:r>
              <a:rPr lang="fr-FR" altLang="fr-FR" sz="1800" b="0" dirty="0" smtClean="0"/>
              <a:t>)</a:t>
            </a:r>
            <a:r>
              <a:rPr lang="en-US" altLang="fr-FR" sz="1800" b="0" dirty="0"/>
              <a:t> </a:t>
            </a:r>
            <a:r>
              <a:rPr lang="en-US" altLang="fr-FR" sz="1200" b="0" dirty="0" smtClean="0"/>
              <a:t>(Moor </a:t>
            </a:r>
            <a:r>
              <a:rPr lang="en-US" altLang="fr-FR" sz="1200" b="0" dirty="0"/>
              <a:t>et al. 1984 J. Infect. </a:t>
            </a:r>
            <a:r>
              <a:rPr lang="en-US" altLang="fr-FR" sz="1200" b="0" dirty="0" smtClean="0"/>
              <a:t>Dis)</a:t>
            </a:r>
            <a:endParaRPr lang="fr-FR" altLang="fr-FR" sz="1800" b="0" dirty="0"/>
          </a:p>
        </p:txBody>
      </p:sp>
      <p:sp>
        <p:nvSpPr>
          <p:cNvPr id="112675" name="Text Box 36"/>
          <p:cNvSpPr txBox="1">
            <a:spLocks noChangeArrowheads="1"/>
          </p:cNvSpPr>
          <p:nvPr/>
        </p:nvSpPr>
        <p:spPr bwMode="auto">
          <a:xfrm>
            <a:off x="6748596" y="4128031"/>
            <a:ext cx="24237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600" b="0" dirty="0" smtClean="0"/>
              <a:t>.</a:t>
            </a:r>
            <a:endParaRPr lang="en-US" altLang="fr-FR" sz="1600" b="0" dirty="0"/>
          </a:p>
        </p:txBody>
      </p:sp>
      <p:sp>
        <p:nvSpPr>
          <p:cNvPr id="112676" name="Text Box 37"/>
          <p:cNvSpPr txBox="1">
            <a:spLocks noChangeArrowheads="1"/>
          </p:cNvSpPr>
          <p:nvPr/>
        </p:nvSpPr>
        <p:spPr bwMode="auto">
          <a:xfrm>
            <a:off x="3837122" y="5450331"/>
            <a:ext cx="286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1800"/>
              <a:t>Maximum peak/MIC ratio</a:t>
            </a:r>
          </a:p>
        </p:txBody>
      </p:sp>
      <p:sp>
        <p:nvSpPr>
          <p:cNvPr id="112677" name="Text Box 38"/>
          <p:cNvSpPr txBox="1">
            <a:spLocks noChangeArrowheads="1"/>
          </p:cNvSpPr>
          <p:nvPr/>
        </p:nvSpPr>
        <p:spPr bwMode="auto">
          <a:xfrm rot="-5400000">
            <a:off x="1705110" y="3586606"/>
            <a:ext cx="2398712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2000"/>
              <a:t>Response rate (%)</a:t>
            </a:r>
          </a:p>
        </p:txBody>
      </p:sp>
      <p:sp>
        <p:nvSpPr>
          <p:cNvPr id="112678" name="Freeform 39"/>
          <p:cNvSpPr>
            <a:spLocks/>
          </p:cNvSpPr>
          <p:nvPr/>
        </p:nvSpPr>
        <p:spPr bwMode="invGray">
          <a:xfrm>
            <a:off x="9283700" y="2443163"/>
            <a:ext cx="417513" cy="1306512"/>
          </a:xfrm>
          <a:custGeom>
            <a:avLst/>
            <a:gdLst>
              <a:gd name="T0" fmla="*/ 2147483646 w 263"/>
              <a:gd name="T1" fmla="*/ 2147483646 h 823"/>
              <a:gd name="T2" fmla="*/ 2147483646 w 263"/>
              <a:gd name="T3" fmla="*/ 2147483646 h 823"/>
              <a:gd name="T4" fmla="*/ 2147483646 w 263"/>
              <a:gd name="T5" fmla="*/ 2147483646 h 823"/>
              <a:gd name="T6" fmla="*/ 2147483646 w 263"/>
              <a:gd name="T7" fmla="*/ 2147483646 h 823"/>
              <a:gd name="T8" fmla="*/ 2147483646 w 263"/>
              <a:gd name="T9" fmla="*/ 2147483646 h 823"/>
              <a:gd name="T10" fmla="*/ 2147483646 w 263"/>
              <a:gd name="T11" fmla="*/ 2147483646 h 823"/>
              <a:gd name="T12" fmla="*/ 2147483646 w 263"/>
              <a:gd name="T13" fmla="*/ 2147483646 h 823"/>
              <a:gd name="T14" fmla="*/ 2147483646 w 263"/>
              <a:gd name="T15" fmla="*/ 2147483646 h 823"/>
              <a:gd name="T16" fmla="*/ 2147483646 w 263"/>
              <a:gd name="T17" fmla="*/ 2147483646 h 823"/>
              <a:gd name="T18" fmla="*/ 2147483646 w 263"/>
              <a:gd name="T19" fmla="*/ 2147483646 h 823"/>
              <a:gd name="T20" fmla="*/ 2147483646 w 263"/>
              <a:gd name="T21" fmla="*/ 2147483646 h 823"/>
              <a:gd name="T22" fmla="*/ 2147483646 w 263"/>
              <a:gd name="T23" fmla="*/ 2147483646 h 823"/>
              <a:gd name="T24" fmla="*/ 2147483646 w 263"/>
              <a:gd name="T25" fmla="*/ 2147483646 h 823"/>
              <a:gd name="T26" fmla="*/ 2147483646 w 263"/>
              <a:gd name="T27" fmla="*/ 2147483646 h 823"/>
              <a:gd name="T28" fmla="*/ 2147483646 w 263"/>
              <a:gd name="T29" fmla="*/ 2147483646 h 823"/>
              <a:gd name="T30" fmla="*/ 2147483646 w 263"/>
              <a:gd name="T31" fmla="*/ 2147483646 h 823"/>
              <a:gd name="T32" fmla="*/ 2147483646 w 263"/>
              <a:gd name="T33" fmla="*/ 2147483646 h 823"/>
              <a:gd name="T34" fmla="*/ 2147483646 w 263"/>
              <a:gd name="T35" fmla="*/ 2147483646 h 823"/>
              <a:gd name="T36" fmla="*/ 2147483646 w 263"/>
              <a:gd name="T37" fmla="*/ 2147483646 h 823"/>
              <a:gd name="T38" fmla="*/ 2147483646 w 263"/>
              <a:gd name="T39" fmla="*/ 2147483646 h 823"/>
              <a:gd name="T40" fmla="*/ 2147483646 w 263"/>
              <a:gd name="T41" fmla="*/ 2147483646 h 823"/>
              <a:gd name="T42" fmla="*/ 2147483646 w 263"/>
              <a:gd name="T43" fmla="*/ 2147483646 h 823"/>
              <a:gd name="T44" fmla="*/ 2147483646 w 263"/>
              <a:gd name="T45" fmla="*/ 2147483646 h 823"/>
              <a:gd name="T46" fmla="*/ 2147483646 w 263"/>
              <a:gd name="T47" fmla="*/ 2147483646 h 823"/>
              <a:gd name="T48" fmla="*/ 2147483646 w 263"/>
              <a:gd name="T49" fmla="*/ 2147483646 h 823"/>
              <a:gd name="T50" fmla="*/ 2147483646 w 263"/>
              <a:gd name="T51" fmla="*/ 2147483646 h 823"/>
              <a:gd name="T52" fmla="*/ 2147483646 w 263"/>
              <a:gd name="T53" fmla="*/ 2147483646 h 823"/>
              <a:gd name="T54" fmla="*/ 2147483646 w 263"/>
              <a:gd name="T55" fmla="*/ 2147483646 h 823"/>
              <a:gd name="T56" fmla="*/ 2147483646 w 263"/>
              <a:gd name="T57" fmla="*/ 2147483646 h 823"/>
              <a:gd name="T58" fmla="*/ 2147483646 w 263"/>
              <a:gd name="T59" fmla="*/ 2147483646 h 823"/>
              <a:gd name="T60" fmla="*/ 2147483646 w 263"/>
              <a:gd name="T61" fmla="*/ 2147483646 h 823"/>
              <a:gd name="T62" fmla="*/ 2147483646 w 263"/>
              <a:gd name="T63" fmla="*/ 2147483646 h 823"/>
              <a:gd name="T64" fmla="*/ 2147483646 w 263"/>
              <a:gd name="T65" fmla="*/ 2147483646 h 823"/>
              <a:gd name="T66" fmla="*/ 2147483646 w 263"/>
              <a:gd name="T67" fmla="*/ 2147483646 h 823"/>
              <a:gd name="T68" fmla="*/ 2147483646 w 263"/>
              <a:gd name="T69" fmla="*/ 2147483646 h 823"/>
              <a:gd name="T70" fmla="*/ 2147483646 w 263"/>
              <a:gd name="T71" fmla="*/ 2147483646 h 823"/>
              <a:gd name="T72" fmla="*/ 2147483646 w 263"/>
              <a:gd name="T73" fmla="*/ 2147483646 h 823"/>
              <a:gd name="T74" fmla="*/ 2147483646 w 263"/>
              <a:gd name="T75" fmla="*/ 2147483646 h 823"/>
              <a:gd name="T76" fmla="*/ 2147483646 w 263"/>
              <a:gd name="T77" fmla="*/ 2147483646 h 823"/>
              <a:gd name="T78" fmla="*/ 2147483646 w 263"/>
              <a:gd name="T79" fmla="*/ 2147483646 h 823"/>
              <a:gd name="T80" fmla="*/ 2147483646 w 263"/>
              <a:gd name="T81" fmla="*/ 2147483646 h 823"/>
              <a:gd name="T82" fmla="*/ 2147483646 w 263"/>
              <a:gd name="T83" fmla="*/ 2147483646 h 823"/>
              <a:gd name="T84" fmla="*/ 2147483646 w 263"/>
              <a:gd name="T85" fmla="*/ 2147483646 h 823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63" h="823">
                <a:moveTo>
                  <a:pt x="91" y="116"/>
                </a:moveTo>
                <a:cubicBezTo>
                  <a:pt x="87" y="106"/>
                  <a:pt x="68" y="87"/>
                  <a:pt x="64" y="74"/>
                </a:cubicBezTo>
                <a:cubicBezTo>
                  <a:pt x="60" y="61"/>
                  <a:pt x="60" y="49"/>
                  <a:pt x="64" y="38"/>
                </a:cubicBezTo>
                <a:cubicBezTo>
                  <a:pt x="68" y="27"/>
                  <a:pt x="77" y="10"/>
                  <a:pt x="88" y="5"/>
                </a:cubicBezTo>
                <a:cubicBezTo>
                  <a:pt x="99" y="0"/>
                  <a:pt x="122" y="1"/>
                  <a:pt x="133" y="5"/>
                </a:cubicBezTo>
                <a:cubicBezTo>
                  <a:pt x="144" y="9"/>
                  <a:pt x="152" y="22"/>
                  <a:pt x="157" y="32"/>
                </a:cubicBezTo>
                <a:cubicBezTo>
                  <a:pt x="162" y="42"/>
                  <a:pt x="164" y="54"/>
                  <a:pt x="163" y="65"/>
                </a:cubicBezTo>
                <a:cubicBezTo>
                  <a:pt x="162" y="76"/>
                  <a:pt x="152" y="87"/>
                  <a:pt x="151" y="98"/>
                </a:cubicBezTo>
                <a:cubicBezTo>
                  <a:pt x="150" y="109"/>
                  <a:pt x="152" y="124"/>
                  <a:pt x="157" y="130"/>
                </a:cubicBezTo>
                <a:cubicBezTo>
                  <a:pt x="162" y="136"/>
                  <a:pt x="174" y="131"/>
                  <a:pt x="184" y="134"/>
                </a:cubicBezTo>
                <a:cubicBezTo>
                  <a:pt x="194" y="137"/>
                  <a:pt x="207" y="141"/>
                  <a:pt x="216" y="151"/>
                </a:cubicBezTo>
                <a:cubicBezTo>
                  <a:pt x="225" y="161"/>
                  <a:pt x="236" y="184"/>
                  <a:pt x="241" y="197"/>
                </a:cubicBezTo>
                <a:cubicBezTo>
                  <a:pt x="246" y="210"/>
                  <a:pt x="244" y="216"/>
                  <a:pt x="244" y="227"/>
                </a:cubicBezTo>
                <a:cubicBezTo>
                  <a:pt x="244" y="238"/>
                  <a:pt x="244" y="257"/>
                  <a:pt x="244" y="266"/>
                </a:cubicBezTo>
                <a:cubicBezTo>
                  <a:pt x="244" y="275"/>
                  <a:pt x="246" y="278"/>
                  <a:pt x="247" y="284"/>
                </a:cubicBezTo>
                <a:cubicBezTo>
                  <a:pt x="248" y="290"/>
                  <a:pt x="251" y="296"/>
                  <a:pt x="252" y="302"/>
                </a:cubicBezTo>
                <a:cubicBezTo>
                  <a:pt x="253" y="308"/>
                  <a:pt x="256" y="314"/>
                  <a:pt x="256" y="323"/>
                </a:cubicBezTo>
                <a:cubicBezTo>
                  <a:pt x="256" y="332"/>
                  <a:pt x="253" y="348"/>
                  <a:pt x="253" y="359"/>
                </a:cubicBezTo>
                <a:cubicBezTo>
                  <a:pt x="253" y="370"/>
                  <a:pt x="255" y="383"/>
                  <a:pt x="256" y="392"/>
                </a:cubicBezTo>
                <a:cubicBezTo>
                  <a:pt x="257" y="401"/>
                  <a:pt x="262" y="404"/>
                  <a:pt x="262" y="413"/>
                </a:cubicBezTo>
                <a:cubicBezTo>
                  <a:pt x="262" y="422"/>
                  <a:pt x="263" y="438"/>
                  <a:pt x="259" y="449"/>
                </a:cubicBezTo>
                <a:cubicBezTo>
                  <a:pt x="255" y="460"/>
                  <a:pt x="245" y="478"/>
                  <a:pt x="238" y="482"/>
                </a:cubicBezTo>
                <a:cubicBezTo>
                  <a:pt x="231" y="486"/>
                  <a:pt x="220" y="482"/>
                  <a:pt x="217" y="473"/>
                </a:cubicBezTo>
                <a:cubicBezTo>
                  <a:pt x="214" y="464"/>
                  <a:pt x="222" y="442"/>
                  <a:pt x="222" y="430"/>
                </a:cubicBezTo>
                <a:cubicBezTo>
                  <a:pt x="222" y="418"/>
                  <a:pt x="217" y="411"/>
                  <a:pt x="214" y="401"/>
                </a:cubicBezTo>
                <a:cubicBezTo>
                  <a:pt x="211" y="391"/>
                  <a:pt x="207" y="381"/>
                  <a:pt x="205" y="370"/>
                </a:cubicBezTo>
                <a:cubicBezTo>
                  <a:pt x="203" y="359"/>
                  <a:pt x="202" y="346"/>
                  <a:pt x="202" y="334"/>
                </a:cubicBezTo>
                <a:cubicBezTo>
                  <a:pt x="202" y="322"/>
                  <a:pt x="204" y="308"/>
                  <a:pt x="205" y="299"/>
                </a:cubicBezTo>
                <a:cubicBezTo>
                  <a:pt x="206" y="290"/>
                  <a:pt x="207" y="280"/>
                  <a:pt x="205" y="278"/>
                </a:cubicBezTo>
                <a:cubicBezTo>
                  <a:pt x="203" y="276"/>
                  <a:pt x="194" y="278"/>
                  <a:pt x="192" y="286"/>
                </a:cubicBezTo>
                <a:cubicBezTo>
                  <a:pt x="190" y="294"/>
                  <a:pt x="189" y="314"/>
                  <a:pt x="190" y="329"/>
                </a:cubicBezTo>
                <a:cubicBezTo>
                  <a:pt x="191" y="344"/>
                  <a:pt x="193" y="354"/>
                  <a:pt x="196" y="374"/>
                </a:cubicBezTo>
                <a:cubicBezTo>
                  <a:pt x="199" y="394"/>
                  <a:pt x="206" y="426"/>
                  <a:pt x="210" y="448"/>
                </a:cubicBezTo>
                <a:cubicBezTo>
                  <a:pt x="214" y="470"/>
                  <a:pt x="221" y="488"/>
                  <a:pt x="222" y="506"/>
                </a:cubicBezTo>
                <a:cubicBezTo>
                  <a:pt x="223" y="524"/>
                  <a:pt x="218" y="541"/>
                  <a:pt x="217" y="554"/>
                </a:cubicBezTo>
                <a:cubicBezTo>
                  <a:pt x="216" y="567"/>
                  <a:pt x="218" y="571"/>
                  <a:pt x="217" y="583"/>
                </a:cubicBezTo>
                <a:cubicBezTo>
                  <a:pt x="216" y="595"/>
                  <a:pt x="214" y="605"/>
                  <a:pt x="211" y="626"/>
                </a:cubicBezTo>
                <a:cubicBezTo>
                  <a:pt x="208" y="647"/>
                  <a:pt x="194" y="689"/>
                  <a:pt x="196" y="710"/>
                </a:cubicBezTo>
                <a:cubicBezTo>
                  <a:pt x="198" y="731"/>
                  <a:pt x="218" y="739"/>
                  <a:pt x="223" y="752"/>
                </a:cubicBezTo>
                <a:cubicBezTo>
                  <a:pt x="228" y="765"/>
                  <a:pt x="230" y="779"/>
                  <a:pt x="229" y="788"/>
                </a:cubicBezTo>
                <a:cubicBezTo>
                  <a:pt x="228" y="797"/>
                  <a:pt x="225" y="805"/>
                  <a:pt x="220" y="806"/>
                </a:cubicBezTo>
                <a:cubicBezTo>
                  <a:pt x="215" y="807"/>
                  <a:pt x="206" y="797"/>
                  <a:pt x="199" y="791"/>
                </a:cubicBezTo>
                <a:cubicBezTo>
                  <a:pt x="192" y="785"/>
                  <a:pt x="187" y="776"/>
                  <a:pt x="178" y="770"/>
                </a:cubicBezTo>
                <a:cubicBezTo>
                  <a:pt x="169" y="764"/>
                  <a:pt x="150" y="764"/>
                  <a:pt x="145" y="755"/>
                </a:cubicBezTo>
                <a:cubicBezTo>
                  <a:pt x="140" y="746"/>
                  <a:pt x="149" y="727"/>
                  <a:pt x="151" y="716"/>
                </a:cubicBezTo>
                <a:cubicBezTo>
                  <a:pt x="153" y="705"/>
                  <a:pt x="158" y="696"/>
                  <a:pt x="157" y="686"/>
                </a:cubicBezTo>
                <a:cubicBezTo>
                  <a:pt x="156" y="676"/>
                  <a:pt x="146" y="666"/>
                  <a:pt x="145" y="653"/>
                </a:cubicBezTo>
                <a:cubicBezTo>
                  <a:pt x="144" y="640"/>
                  <a:pt x="150" y="619"/>
                  <a:pt x="150" y="605"/>
                </a:cubicBezTo>
                <a:cubicBezTo>
                  <a:pt x="150" y="591"/>
                  <a:pt x="150" y="580"/>
                  <a:pt x="148" y="568"/>
                </a:cubicBezTo>
                <a:cubicBezTo>
                  <a:pt x="146" y="556"/>
                  <a:pt x="140" y="549"/>
                  <a:pt x="139" y="535"/>
                </a:cubicBezTo>
                <a:cubicBezTo>
                  <a:pt x="138" y="521"/>
                  <a:pt x="147" y="483"/>
                  <a:pt x="145" y="482"/>
                </a:cubicBezTo>
                <a:cubicBezTo>
                  <a:pt x="143" y="481"/>
                  <a:pt x="132" y="511"/>
                  <a:pt x="127" y="527"/>
                </a:cubicBezTo>
                <a:cubicBezTo>
                  <a:pt x="122" y="543"/>
                  <a:pt x="115" y="564"/>
                  <a:pt x="115" y="578"/>
                </a:cubicBezTo>
                <a:cubicBezTo>
                  <a:pt x="115" y="592"/>
                  <a:pt x="123" y="602"/>
                  <a:pt x="124" y="614"/>
                </a:cubicBezTo>
                <a:cubicBezTo>
                  <a:pt x="125" y="626"/>
                  <a:pt x="122" y="640"/>
                  <a:pt x="121" y="653"/>
                </a:cubicBezTo>
                <a:cubicBezTo>
                  <a:pt x="120" y="666"/>
                  <a:pt x="118" y="676"/>
                  <a:pt x="118" y="692"/>
                </a:cubicBezTo>
                <a:cubicBezTo>
                  <a:pt x="118" y="708"/>
                  <a:pt x="125" y="739"/>
                  <a:pt x="121" y="752"/>
                </a:cubicBezTo>
                <a:cubicBezTo>
                  <a:pt x="117" y="765"/>
                  <a:pt x="100" y="762"/>
                  <a:pt x="91" y="773"/>
                </a:cubicBezTo>
                <a:cubicBezTo>
                  <a:pt x="82" y="784"/>
                  <a:pt x="72" y="813"/>
                  <a:pt x="64" y="818"/>
                </a:cubicBezTo>
                <a:cubicBezTo>
                  <a:pt x="56" y="823"/>
                  <a:pt x="47" y="813"/>
                  <a:pt x="43" y="806"/>
                </a:cubicBezTo>
                <a:cubicBezTo>
                  <a:pt x="39" y="799"/>
                  <a:pt x="36" y="784"/>
                  <a:pt x="40" y="773"/>
                </a:cubicBezTo>
                <a:cubicBezTo>
                  <a:pt x="44" y="762"/>
                  <a:pt x="66" y="756"/>
                  <a:pt x="70" y="742"/>
                </a:cubicBezTo>
                <a:cubicBezTo>
                  <a:pt x="74" y="728"/>
                  <a:pt x="63" y="705"/>
                  <a:pt x="61" y="691"/>
                </a:cubicBezTo>
                <a:cubicBezTo>
                  <a:pt x="59" y="677"/>
                  <a:pt x="58" y="666"/>
                  <a:pt x="58" y="655"/>
                </a:cubicBezTo>
                <a:cubicBezTo>
                  <a:pt x="58" y="644"/>
                  <a:pt x="59" y="640"/>
                  <a:pt x="58" y="626"/>
                </a:cubicBezTo>
                <a:cubicBezTo>
                  <a:pt x="57" y="612"/>
                  <a:pt x="54" y="592"/>
                  <a:pt x="52" y="569"/>
                </a:cubicBezTo>
                <a:cubicBezTo>
                  <a:pt x="50" y="546"/>
                  <a:pt x="42" y="518"/>
                  <a:pt x="43" y="487"/>
                </a:cubicBezTo>
                <a:cubicBezTo>
                  <a:pt x="44" y="456"/>
                  <a:pt x="54" y="406"/>
                  <a:pt x="58" y="382"/>
                </a:cubicBezTo>
                <a:cubicBezTo>
                  <a:pt x="62" y="358"/>
                  <a:pt x="66" y="355"/>
                  <a:pt x="67" y="341"/>
                </a:cubicBezTo>
                <a:cubicBezTo>
                  <a:pt x="68" y="327"/>
                  <a:pt x="65" y="306"/>
                  <a:pt x="64" y="295"/>
                </a:cubicBezTo>
                <a:cubicBezTo>
                  <a:pt x="63" y="284"/>
                  <a:pt x="65" y="276"/>
                  <a:pt x="63" y="274"/>
                </a:cubicBezTo>
                <a:cubicBezTo>
                  <a:pt x="61" y="272"/>
                  <a:pt x="54" y="275"/>
                  <a:pt x="52" y="284"/>
                </a:cubicBezTo>
                <a:cubicBezTo>
                  <a:pt x="50" y="293"/>
                  <a:pt x="52" y="315"/>
                  <a:pt x="52" y="326"/>
                </a:cubicBezTo>
                <a:cubicBezTo>
                  <a:pt x="52" y="337"/>
                  <a:pt x="52" y="345"/>
                  <a:pt x="51" y="353"/>
                </a:cubicBezTo>
                <a:cubicBezTo>
                  <a:pt x="50" y="361"/>
                  <a:pt x="45" y="365"/>
                  <a:pt x="43" y="377"/>
                </a:cubicBezTo>
                <a:cubicBezTo>
                  <a:pt x="41" y="389"/>
                  <a:pt x="38" y="408"/>
                  <a:pt x="37" y="428"/>
                </a:cubicBezTo>
                <a:cubicBezTo>
                  <a:pt x="36" y="448"/>
                  <a:pt x="41" y="488"/>
                  <a:pt x="37" y="497"/>
                </a:cubicBezTo>
                <a:cubicBezTo>
                  <a:pt x="33" y="506"/>
                  <a:pt x="18" y="495"/>
                  <a:pt x="13" y="482"/>
                </a:cubicBezTo>
                <a:cubicBezTo>
                  <a:pt x="8" y="469"/>
                  <a:pt x="6" y="435"/>
                  <a:pt x="4" y="416"/>
                </a:cubicBezTo>
                <a:cubicBezTo>
                  <a:pt x="2" y="397"/>
                  <a:pt x="1" y="387"/>
                  <a:pt x="1" y="368"/>
                </a:cubicBezTo>
                <a:cubicBezTo>
                  <a:pt x="1" y="349"/>
                  <a:pt x="0" y="321"/>
                  <a:pt x="1" y="299"/>
                </a:cubicBezTo>
                <a:cubicBezTo>
                  <a:pt x="2" y="277"/>
                  <a:pt x="1" y="254"/>
                  <a:pt x="4" y="236"/>
                </a:cubicBezTo>
                <a:cubicBezTo>
                  <a:pt x="7" y="218"/>
                  <a:pt x="13" y="201"/>
                  <a:pt x="19" y="188"/>
                </a:cubicBezTo>
                <a:cubicBezTo>
                  <a:pt x="25" y="175"/>
                  <a:pt x="35" y="162"/>
                  <a:pt x="43" y="155"/>
                </a:cubicBezTo>
                <a:cubicBezTo>
                  <a:pt x="51" y="148"/>
                  <a:pt x="62" y="146"/>
                  <a:pt x="70" y="143"/>
                </a:cubicBezTo>
                <a:cubicBezTo>
                  <a:pt x="78" y="140"/>
                  <a:pt x="90" y="140"/>
                  <a:pt x="93" y="136"/>
                </a:cubicBezTo>
                <a:cubicBezTo>
                  <a:pt x="96" y="132"/>
                  <a:pt x="91" y="120"/>
                  <a:pt x="91" y="116"/>
                </a:cubicBezTo>
                <a:close/>
              </a:path>
            </a:pathLst>
          </a:custGeom>
          <a:solidFill>
            <a:schemeClr val="tx1"/>
          </a:solidFill>
          <a:ln w="127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2679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196850" y="162610"/>
            <a:ext cx="9893300" cy="646331"/>
          </a:xfrm>
        </p:spPr>
        <p:txBody>
          <a:bodyPr/>
          <a:lstStyle/>
          <a:p>
            <a:pPr eaLnBrk="1" hangingPunct="1"/>
            <a:r>
              <a:rPr lang="fr-FR" altLang="fr-FR" sz="3600" dirty="0" err="1"/>
              <a:t>C</a:t>
            </a:r>
            <a:r>
              <a:rPr lang="fr-FR" altLang="fr-FR" sz="3600" dirty="0" err="1" smtClean="0"/>
              <a:t>linical</a:t>
            </a:r>
            <a:r>
              <a:rPr lang="fr-FR" altLang="fr-FR" sz="3600" dirty="0" smtClean="0"/>
              <a:t> validation</a:t>
            </a: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761206" y="6140100"/>
            <a:ext cx="8764587" cy="90225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fr-FR" altLang="fr-FR" sz="2000" i="1" kern="0" dirty="0" err="1" smtClean="0"/>
              <a:t>f</a:t>
            </a:r>
            <a:r>
              <a:rPr lang="fr-FR" altLang="fr-FR" sz="2000" kern="0" dirty="0" err="1" smtClean="0"/>
              <a:t>C</a:t>
            </a:r>
            <a:r>
              <a:rPr lang="fr-FR" altLang="fr-FR" sz="2000" kern="0" baseline="-25000" dirty="0" err="1" smtClean="0"/>
              <a:t>max</a:t>
            </a:r>
            <a:r>
              <a:rPr lang="fr-FR" altLang="fr-FR" sz="2000" kern="0" dirty="0" smtClean="0"/>
              <a:t> /MIC &gt; </a:t>
            </a:r>
            <a:r>
              <a:rPr lang="fr-FR" altLang="fr-FR" sz="2000" kern="0" dirty="0" smtClean="0">
                <a:solidFill>
                  <a:srgbClr val="C00000"/>
                </a:solidFill>
              </a:rPr>
              <a:t>8 </a:t>
            </a:r>
            <a:r>
              <a:rPr lang="fr-FR" altLang="fr-FR" sz="2000" kern="0" dirty="0" smtClean="0"/>
              <a:t>to </a:t>
            </a:r>
            <a:r>
              <a:rPr lang="fr-FR" altLang="fr-FR" sz="2000" kern="0" dirty="0" err="1" smtClean="0"/>
              <a:t>achieve</a:t>
            </a:r>
            <a:r>
              <a:rPr lang="fr-FR" altLang="fr-FR" sz="2000" kern="0" dirty="0" smtClean="0"/>
              <a:t> </a:t>
            </a:r>
            <a:r>
              <a:rPr lang="fr-FR" altLang="fr-FR" sz="2000" kern="0" dirty="0" err="1" smtClean="0"/>
              <a:t>bacteriological</a:t>
            </a:r>
            <a:r>
              <a:rPr lang="fr-FR" altLang="fr-FR" sz="2000" kern="0" dirty="0" smtClean="0"/>
              <a:t> cure in </a:t>
            </a:r>
            <a:r>
              <a:rPr lang="fr-FR" altLang="fr-FR" sz="2000" kern="0" dirty="0" smtClean="0">
                <a:solidFill>
                  <a:srgbClr val="C00000"/>
                </a:solidFill>
              </a:rPr>
              <a:t>80% of patients</a:t>
            </a:r>
          </a:p>
        </p:txBody>
      </p:sp>
    </p:spTree>
    <p:extLst>
      <p:ext uri="{BB962C8B-B14F-4D97-AF65-F5344CB8AC3E}">
        <p14:creationId xmlns:p14="http://schemas.microsoft.com/office/powerpoint/2010/main" val="356817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5719763" y="5967413"/>
            <a:ext cx="3806825" cy="576262"/>
            <a:chOff x="3923" y="2659"/>
            <a:chExt cx="1588" cy="363"/>
          </a:xfrm>
        </p:grpSpPr>
        <p:sp>
          <p:nvSpPr>
            <p:cNvPr id="16416" name="AutoShape 7"/>
            <p:cNvSpPr>
              <a:spLocks noChangeArrowheads="1"/>
            </p:cNvSpPr>
            <p:nvPr/>
          </p:nvSpPr>
          <p:spPr bwMode="auto">
            <a:xfrm>
              <a:off x="3923" y="2659"/>
              <a:ext cx="1588" cy="363"/>
            </a:xfrm>
            <a:prstGeom prst="octagon">
              <a:avLst>
                <a:gd name="adj" fmla="val 2928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fr-FR" sz="1600" b="0" dirty="0"/>
            </a:p>
          </p:txBody>
        </p:sp>
        <p:sp>
          <p:nvSpPr>
            <p:cNvPr id="16417" name="Text Box 8"/>
            <p:cNvSpPr txBox="1">
              <a:spLocks noChangeArrowheads="1"/>
            </p:cNvSpPr>
            <p:nvPr/>
          </p:nvSpPr>
          <p:spPr bwMode="auto">
            <a:xfrm>
              <a:off x="4028" y="2685"/>
              <a:ext cx="117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fr-FR" sz="1800" dirty="0" smtClean="0">
                  <a:solidFill>
                    <a:srgbClr val="333399"/>
                  </a:solidFill>
                  <a:latin typeface="Tahoma" panose="020B0604030504040204" pitchFamily="34" charset="0"/>
                </a:rPr>
                <a:t>PHARMACODYNAMICS</a:t>
              </a:r>
              <a:endParaRPr lang="en-GB" altLang="fr-FR" sz="1800" dirty="0">
                <a:solidFill>
                  <a:srgbClr val="333399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16387" name="Rectangle 10"/>
          <p:cNvSpPr>
            <a:spLocks noChangeArrowheads="1"/>
          </p:cNvSpPr>
          <p:nvPr/>
        </p:nvSpPr>
        <p:spPr bwMode="auto">
          <a:xfrm>
            <a:off x="-43742" y="584781"/>
            <a:ext cx="10287000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2B2B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0" dirty="0" smtClean="0">
                <a:solidFill>
                  <a:schemeClr val="accent2">
                    <a:lumMod val="75000"/>
                  </a:schemeClr>
                </a:solidFill>
              </a:rPr>
              <a:t>PK/PD </a:t>
            </a:r>
            <a:r>
              <a:rPr lang="fr-FR" altLang="fr-FR" b="0" dirty="0" err="1" smtClean="0">
                <a:solidFill>
                  <a:schemeClr val="accent2">
                    <a:lumMod val="75000"/>
                  </a:schemeClr>
                </a:solidFill>
              </a:rPr>
              <a:t>approach</a:t>
            </a:r>
            <a:r>
              <a:rPr lang="fr-FR" altLang="fr-FR" b="0" dirty="0" smtClean="0">
                <a:solidFill>
                  <a:schemeClr val="accent2">
                    <a:lumMod val="75000"/>
                  </a:schemeClr>
                </a:solidFill>
              </a:rPr>
              <a:t> for </a:t>
            </a:r>
            <a:r>
              <a:rPr lang="fr-FR" altLang="fr-FR" b="0" dirty="0" err="1" smtClean="0">
                <a:solidFill>
                  <a:schemeClr val="accent2">
                    <a:lumMod val="75000"/>
                  </a:schemeClr>
                </a:solidFill>
              </a:rPr>
              <a:t>antibiotics</a:t>
            </a:r>
            <a:endParaRPr lang="fr-FR" altLang="fr-FR" b="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 b="0" dirty="0" err="1" smtClean="0"/>
              <a:t>What</a:t>
            </a:r>
            <a:r>
              <a:rPr lang="fr-FR" altLang="fr-FR" sz="2400" b="0" dirty="0" smtClean="0"/>
              <a:t> information </a:t>
            </a:r>
            <a:r>
              <a:rPr lang="fr-FR" altLang="fr-FR" sz="2400" b="0" dirty="0" err="1" smtClean="0"/>
              <a:t>is</a:t>
            </a:r>
            <a:r>
              <a:rPr lang="fr-FR" altLang="fr-FR" sz="2400" b="0" dirty="0" smtClean="0"/>
              <a:t> </a:t>
            </a:r>
            <a:r>
              <a:rPr lang="fr-FR" altLang="fr-FR" sz="2400" b="0" dirty="0" err="1" smtClean="0"/>
              <a:t>needed</a:t>
            </a:r>
            <a:r>
              <a:rPr lang="fr-FR" altLang="fr-FR" sz="2400" b="0" dirty="0" smtClean="0"/>
              <a:t>/</a:t>
            </a:r>
            <a:r>
              <a:rPr lang="fr-FR" altLang="fr-FR" sz="2400" b="0" dirty="0" err="1" smtClean="0"/>
              <a:t>available</a:t>
            </a:r>
            <a:r>
              <a:rPr lang="fr-FR" altLang="fr-FR" sz="2400" b="0" dirty="0" smtClean="0"/>
              <a:t> ? </a:t>
            </a:r>
            <a:endParaRPr lang="fr-FR" altLang="fr-FR" sz="2400" b="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0" dirty="0" smtClean="0">
                <a:solidFill>
                  <a:schemeClr val="tx2"/>
                </a:solidFill>
              </a:rPr>
              <a:t> </a:t>
            </a:r>
            <a:endParaRPr lang="fr-FR" altLang="fr-FR" b="0" dirty="0">
              <a:solidFill>
                <a:schemeClr val="tx2"/>
              </a:solidFill>
            </a:endParaRPr>
          </a:p>
        </p:txBody>
      </p:sp>
      <p:sp>
        <p:nvSpPr>
          <p:cNvPr id="16388" name="Text Box 18"/>
          <p:cNvSpPr txBox="1">
            <a:spLocks noChangeArrowheads="1"/>
          </p:cNvSpPr>
          <p:nvPr/>
        </p:nvSpPr>
        <p:spPr bwMode="auto">
          <a:xfrm>
            <a:off x="6196158" y="1658938"/>
            <a:ext cx="2071401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fr-FR" sz="1600" dirty="0" smtClean="0">
                <a:solidFill>
                  <a:srgbClr val="009900"/>
                </a:solidFill>
                <a:latin typeface="Tahoma" panose="020B0604030504040204" pitchFamily="34" charset="0"/>
              </a:rPr>
              <a:t>Therapeutic effect</a:t>
            </a:r>
            <a:endParaRPr lang="en-GB" altLang="fr-FR" sz="1600" dirty="0">
              <a:solidFill>
                <a:srgbClr val="009900"/>
              </a:solidFill>
              <a:latin typeface="Tahoma" panose="020B0604030504040204" pitchFamily="34" charset="0"/>
            </a:endParaRPr>
          </a:p>
        </p:txBody>
      </p:sp>
      <p:sp>
        <p:nvSpPr>
          <p:cNvPr id="16389" name="Line 19"/>
          <p:cNvSpPr>
            <a:spLocks noChangeShapeType="1"/>
          </p:cNvSpPr>
          <p:nvPr/>
        </p:nvSpPr>
        <p:spPr bwMode="auto">
          <a:xfrm>
            <a:off x="5214938" y="1216025"/>
            <a:ext cx="0" cy="5256213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grpSp>
        <p:nvGrpSpPr>
          <p:cNvPr id="9236" name="Group 20"/>
          <p:cNvGrpSpPr>
            <a:grpSpLocks/>
          </p:cNvGrpSpPr>
          <p:nvPr/>
        </p:nvGrpSpPr>
        <p:grpSpPr bwMode="auto">
          <a:xfrm>
            <a:off x="750888" y="5967413"/>
            <a:ext cx="3963987" cy="576262"/>
            <a:chOff x="3923" y="2659"/>
            <a:chExt cx="1588" cy="363"/>
          </a:xfrm>
        </p:grpSpPr>
        <p:sp>
          <p:nvSpPr>
            <p:cNvPr id="16414" name="AutoShape 21"/>
            <p:cNvSpPr>
              <a:spLocks noChangeArrowheads="1"/>
            </p:cNvSpPr>
            <p:nvPr/>
          </p:nvSpPr>
          <p:spPr bwMode="auto">
            <a:xfrm>
              <a:off x="3923" y="2659"/>
              <a:ext cx="1588" cy="363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fr-FR" sz="1600" b="0" dirty="0"/>
            </a:p>
          </p:txBody>
        </p:sp>
        <p:sp>
          <p:nvSpPr>
            <p:cNvPr id="16415" name="Text Box 22"/>
            <p:cNvSpPr txBox="1">
              <a:spLocks noChangeArrowheads="1"/>
            </p:cNvSpPr>
            <p:nvPr/>
          </p:nvSpPr>
          <p:spPr bwMode="auto">
            <a:xfrm>
              <a:off x="4028" y="2685"/>
              <a:ext cx="107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fr-FR" sz="1800" dirty="0" smtClean="0">
                  <a:solidFill>
                    <a:srgbClr val="333399"/>
                  </a:solidFill>
                  <a:latin typeface="Tahoma" panose="020B0604030504040204" pitchFamily="34" charset="0"/>
                </a:rPr>
                <a:t>PHARMACOKINETICS</a:t>
              </a:r>
              <a:endParaRPr lang="en-GB" altLang="fr-FR" sz="1800" dirty="0">
                <a:solidFill>
                  <a:srgbClr val="333399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16391" name="Text Box 24"/>
          <p:cNvSpPr txBox="1">
            <a:spLocks noChangeArrowheads="1"/>
          </p:cNvSpPr>
          <p:nvPr/>
        </p:nvSpPr>
        <p:spPr bwMode="auto">
          <a:xfrm>
            <a:off x="6913273" y="4557713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600" dirty="0"/>
          </a:p>
        </p:txBody>
      </p:sp>
      <p:grpSp>
        <p:nvGrpSpPr>
          <p:cNvPr id="9257" name="Group 41"/>
          <p:cNvGrpSpPr>
            <a:grpSpLocks/>
          </p:cNvGrpSpPr>
          <p:nvPr/>
        </p:nvGrpSpPr>
        <p:grpSpPr bwMode="auto">
          <a:xfrm>
            <a:off x="468313" y="2451100"/>
            <a:ext cx="4756150" cy="2881313"/>
            <a:chOff x="295" y="1623"/>
            <a:chExt cx="2996" cy="1815"/>
          </a:xfrm>
        </p:grpSpPr>
        <p:grpSp>
          <p:nvGrpSpPr>
            <p:cNvPr id="16402" name="Group 3"/>
            <p:cNvGrpSpPr>
              <a:grpSpLocks/>
            </p:cNvGrpSpPr>
            <p:nvPr/>
          </p:nvGrpSpPr>
          <p:grpSpPr bwMode="auto">
            <a:xfrm>
              <a:off x="338" y="1668"/>
              <a:ext cx="1071" cy="363"/>
              <a:chOff x="249" y="2659"/>
              <a:chExt cx="1588" cy="363"/>
            </a:xfrm>
          </p:grpSpPr>
          <p:sp>
            <p:nvSpPr>
              <p:cNvPr id="16412" name="AutoShape 4"/>
              <p:cNvSpPr>
                <a:spLocks noChangeArrowheads="1"/>
              </p:cNvSpPr>
              <p:nvPr/>
            </p:nvSpPr>
            <p:spPr bwMode="auto">
              <a:xfrm>
                <a:off x="249" y="2659"/>
                <a:ext cx="1588" cy="363"/>
              </a:xfrm>
              <a:prstGeom prst="octagon">
                <a:avLst>
                  <a:gd name="adj" fmla="val 2928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fr-FR" sz="1600" b="0" dirty="0"/>
              </a:p>
            </p:txBody>
          </p:sp>
          <p:sp>
            <p:nvSpPr>
              <p:cNvPr id="16413" name="Text Box 5"/>
              <p:cNvSpPr txBox="1">
                <a:spLocks noChangeArrowheads="1"/>
              </p:cNvSpPr>
              <p:nvPr/>
            </p:nvSpPr>
            <p:spPr bwMode="auto">
              <a:xfrm>
                <a:off x="249" y="2716"/>
                <a:ext cx="1312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fr-FR" sz="1400" dirty="0" smtClean="0">
                    <a:latin typeface="Tahoma" panose="020B0604030504040204" pitchFamily="34" charset="0"/>
                  </a:rPr>
                  <a:t>ABSORPTION</a:t>
                </a:r>
                <a:endParaRPr lang="en-GB" altLang="fr-FR" sz="1400" dirty="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16403" name="Line 9"/>
            <p:cNvSpPr>
              <a:spLocks noChangeShapeType="1"/>
            </p:cNvSpPr>
            <p:nvPr/>
          </p:nvSpPr>
          <p:spPr bwMode="auto">
            <a:xfrm rot="5400000">
              <a:off x="1472" y="1964"/>
              <a:ext cx="6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600" dirty="0"/>
            </a:p>
          </p:txBody>
        </p:sp>
        <p:grpSp>
          <p:nvGrpSpPr>
            <p:cNvPr id="16404" name="Group 11"/>
            <p:cNvGrpSpPr>
              <a:grpSpLocks/>
            </p:cNvGrpSpPr>
            <p:nvPr/>
          </p:nvGrpSpPr>
          <p:grpSpPr bwMode="auto">
            <a:xfrm>
              <a:off x="295" y="2905"/>
              <a:ext cx="1224" cy="363"/>
              <a:chOff x="249" y="2659"/>
              <a:chExt cx="1588" cy="363"/>
            </a:xfrm>
          </p:grpSpPr>
          <p:sp>
            <p:nvSpPr>
              <p:cNvPr id="16410" name="AutoShape 12"/>
              <p:cNvSpPr>
                <a:spLocks noChangeArrowheads="1"/>
              </p:cNvSpPr>
              <p:nvPr/>
            </p:nvSpPr>
            <p:spPr bwMode="auto">
              <a:xfrm>
                <a:off x="249" y="2659"/>
                <a:ext cx="1588" cy="363"/>
              </a:xfrm>
              <a:prstGeom prst="octagon">
                <a:avLst>
                  <a:gd name="adj" fmla="val 2928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fr-FR" sz="1600" b="0" dirty="0"/>
              </a:p>
            </p:txBody>
          </p:sp>
          <p:sp>
            <p:nvSpPr>
              <p:cNvPr id="16411" name="Text Box 13"/>
              <p:cNvSpPr txBox="1">
                <a:spLocks noChangeArrowheads="1"/>
              </p:cNvSpPr>
              <p:nvPr/>
            </p:nvSpPr>
            <p:spPr bwMode="auto">
              <a:xfrm>
                <a:off x="319" y="2716"/>
                <a:ext cx="1198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fr-FR" sz="1400" dirty="0" smtClean="0">
                    <a:latin typeface="Tahoma" panose="020B0604030504040204" pitchFamily="34" charset="0"/>
                  </a:rPr>
                  <a:t>ELIMINATION</a:t>
                </a:r>
                <a:endParaRPr lang="en-GB" altLang="fr-FR" sz="1400" dirty="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16405" name="Line 14"/>
            <p:cNvSpPr>
              <a:spLocks noChangeShapeType="1"/>
            </p:cNvSpPr>
            <p:nvPr/>
          </p:nvSpPr>
          <p:spPr bwMode="auto">
            <a:xfrm rot="5400000">
              <a:off x="1471" y="3098"/>
              <a:ext cx="6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600" dirty="0"/>
            </a:p>
          </p:txBody>
        </p:sp>
        <p:grpSp>
          <p:nvGrpSpPr>
            <p:cNvPr id="16406" name="Group 15"/>
            <p:cNvGrpSpPr>
              <a:grpSpLocks/>
            </p:cNvGrpSpPr>
            <p:nvPr/>
          </p:nvGrpSpPr>
          <p:grpSpPr bwMode="auto">
            <a:xfrm>
              <a:off x="1965" y="2931"/>
              <a:ext cx="1326" cy="363"/>
              <a:chOff x="249" y="2659"/>
              <a:chExt cx="1688" cy="363"/>
            </a:xfrm>
          </p:grpSpPr>
          <p:sp>
            <p:nvSpPr>
              <p:cNvPr id="16408" name="AutoShape 16"/>
              <p:cNvSpPr>
                <a:spLocks noChangeArrowheads="1"/>
              </p:cNvSpPr>
              <p:nvPr/>
            </p:nvSpPr>
            <p:spPr bwMode="auto">
              <a:xfrm>
                <a:off x="249" y="2659"/>
                <a:ext cx="1588" cy="363"/>
              </a:xfrm>
              <a:prstGeom prst="octagon">
                <a:avLst>
                  <a:gd name="adj" fmla="val 2928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fr-FR" sz="1600" b="0" dirty="0"/>
              </a:p>
            </p:txBody>
          </p:sp>
          <p:sp>
            <p:nvSpPr>
              <p:cNvPr id="16409" name="Text Box 17"/>
              <p:cNvSpPr txBox="1">
                <a:spLocks noChangeArrowheads="1"/>
              </p:cNvSpPr>
              <p:nvPr/>
            </p:nvSpPr>
            <p:spPr bwMode="auto">
              <a:xfrm>
                <a:off x="249" y="2716"/>
                <a:ext cx="1688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fr-FR" sz="1400" dirty="0" smtClean="0">
                    <a:latin typeface="Tahoma" panose="020B0604030504040204" pitchFamily="34" charset="0"/>
                  </a:rPr>
                  <a:t>DISTRIBUTION</a:t>
                </a:r>
                <a:endParaRPr lang="en-GB" altLang="fr-FR" sz="1400" dirty="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16407" name="Text Box 28"/>
            <p:cNvSpPr txBox="1">
              <a:spLocks noChangeArrowheads="1"/>
            </p:cNvSpPr>
            <p:nvPr/>
          </p:nvSpPr>
          <p:spPr bwMode="auto">
            <a:xfrm>
              <a:off x="1261" y="2349"/>
              <a:ext cx="1103" cy="3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None/>
              </a:pPr>
              <a:r>
                <a:rPr lang="en-GB" altLang="fr-FR" sz="1600" dirty="0" smtClean="0">
                  <a:solidFill>
                    <a:srgbClr val="333399"/>
                  </a:solidFill>
                  <a:latin typeface="Tahoma" panose="020B0604030504040204" pitchFamily="34" charset="0"/>
                </a:rPr>
                <a:t>Plasma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fr-FR" sz="1600" dirty="0" smtClean="0">
                  <a:solidFill>
                    <a:srgbClr val="333399"/>
                  </a:solidFill>
                  <a:latin typeface="Tahoma" panose="020B0604030504040204" pitchFamily="34" charset="0"/>
                </a:rPr>
                <a:t>concentrations</a:t>
              </a:r>
              <a:endParaRPr lang="en-GB" altLang="fr-FR" sz="1600" dirty="0">
                <a:solidFill>
                  <a:srgbClr val="333399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16393" name="Text Box 31"/>
          <p:cNvSpPr txBox="1">
            <a:spLocks noChangeArrowheads="1"/>
          </p:cNvSpPr>
          <p:nvPr/>
        </p:nvSpPr>
        <p:spPr bwMode="auto">
          <a:xfrm>
            <a:off x="1492197" y="1658938"/>
            <a:ext cx="2768707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fr-FR" sz="1600" dirty="0" smtClean="0">
                <a:solidFill>
                  <a:srgbClr val="009900"/>
                </a:solidFill>
                <a:latin typeface="Tahoma" panose="020B0604030504040204" pitchFamily="34" charset="0"/>
              </a:rPr>
              <a:t>Dose of active ingredient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fr-FR" sz="1600" dirty="0" smtClean="0">
                <a:solidFill>
                  <a:srgbClr val="009900"/>
                </a:solidFill>
                <a:latin typeface="Tahoma" panose="020B0604030504040204" pitchFamily="34" charset="0"/>
              </a:rPr>
              <a:t>administered</a:t>
            </a:r>
            <a:endParaRPr lang="en-GB" altLang="fr-FR" sz="1600" dirty="0">
              <a:solidFill>
                <a:srgbClr val="009900"/>
              </a:solidFill>
              <a:latin typeface="Tahoma" panose="020B0604030504040204" pitchFamily="34" charset="0"/>
            </a:endParaRPr>
          </a:p>
        </p:txBody>
      </p:sp>
      <p:grpSp>
        <p:nvGrpSpPr>
          <p:cNvPr id="9258" name="Group 42"/>
          <p:cNvGrpSpPr>
            <a:grpSpLocks/>
          </p:cNvGrpSpPr>
          <p:nvPr/>
        </p:nvGrpSpPr>
        <p:grpSpPr bwMode="auto">
          <a:xfrm>
            <a:off x="4783138" y="3890963"/>
            <a:ext cx="844550" cy="288925"/>
            <a:chOff x="3013" y="2530"/>
            <a:chExt cx="532" cy="182"/>
          </a:xfrm>
        </p:grpSpPr>
        <p:sp>
          <p:nvSpPr>
            <p:cNvPr id="16400" name="Line 32"/>
            <p:cNvSpPr>
              <a:spLocks noChangeShapeType="1"/>
            </p:cNvSpPr>
            <p:nvPr/>
          </p:nvSpPr>
          <p:spPr bwMode="auto">
            <a:xfrm>
              <a:off x="3013" y="2530"/>
              <a:ext cx="5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600" dirty="0"/>
            </a:p>
          </p:txBody>
        </p:sp>
        <p:sp>
          <p:nvSpPr>
            <p:cNvPr id="16401" name="Line 33"/>
            <p:cNvSpPr>
              <a:spLocks noChangeShapeType="1"/>
            </p:cNvSpPr>
            <p:nvPr/>
          </p:nvSpPr>
          <p:spPr bwMode="auto">
            <a:xfrm flipH="1">
              <a:off x="3013" y="2712"/>
              <a:ext cx="5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600" dirty="0"/>
            </a:p>
          </p:txBody>
        </p:sp>
      </p:grpSp>
      <p:sp>
        <p:nvSpPr>
          <p:cNvPr id="16395" name="Line 34"/>
          <p:cNvSpPr>
            <a:spLocks noChangeShapeType="1"/>
          </p:cNvSpPr>
          <p:nvPr/>
        </p:nvSpPr>
        <p:spPr bwMode="auto">
          <a:xfrm>
            <a:off x="4495800" y="1946275"/>
            <a:ext cx="15128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600" dirty="0"/>
          </a:p>
        </p:txBody>
      </p:sp>
      <p:grpSp>
        <p:nvGrpSpPr>
          <p:cNvPr id="9256" name="Group 40"/>
          <p:cNvGrpSpPr>
            <a:grpSpLocks/>
          </p:cNvGrpSpPr>
          <p:nvPr/>
        </p:nvGrpSpPr>
        <p:grpSpPr bwMode="auto">
          <a:xfrm>
            <a:off x="6168973" y="2226444"/>
            <a:ext cx="2185988" cy="1953444"/>
            <a:chOff x="3866" y="1622"/>
            <a:chExt cx="1377" cy="1037"/>
          </a:xfrm>
        </p:grpSpPr>
        <p:sp>
          <p:nvSpPr>
            <p:cNvPr id="16398" name="Text Box 23"/>
            <p:cNvSpPr txBox="1">
              <a:spLocks noChangeArrowheads="1"/>
            </p:cNvSpPr>
            <p:nvPr/>
          </p:nvSpPr>
          <p:spPr bwMode="auto">
            <a:xfrm>
              <a:off x="3866" y="2349"/>
              <a:ext cx="1377" cy="3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None/>
              </a:pPr>
              <a:r>
                <a:rPr lang="en-GB" altLang="fr-FR" sz="1600" dirty="0" smtClean="0">
                  <a:solidFill>
                    <a:srgbClr val="333399"/>
                  </a:solidFill>
                  <a:latin typeface="Tahoma" panose="020B0604030504040204" pitchFamily="34" charset="0"/>
                </a:rPr>
                <a:t>Infectious site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fr-FR" sz="1600" dirty="0" smtClean="0">
                  <a:solidFill>
                    <a:srgbClr val="333399"/>
                  </a:solidFill>
                  <a:latin typeface="Tahoma" panose="020B0604030504040204" pitchFamily="34" charset="0"/>
                </a:rPr>
                <a:t>concentrations</a:t>
              </a:r>
              <a:endParaRPr lang="en-GB" altLang="fr-FR" sz="1600" dirty="0">
                <a:solidFill>
                  <a:srgbClr val="333399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6399" name="Line 35"/>
            <p:cNvSpPr>
              <a:spLocks noChangeShapeType="1"/>
            </p:cNvSpPr>
            <p:nvPr/>
          </p:nvSpPr>
          <p:spPr bwMode="auto">
            <a:xfrm rot="5400000">
              <a:off x="4214" y="1963"/>
              <a:ext cx="6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600" dirty="0"/>
            </a:p>
          </p:txBody>
        </p:sp>
      </p:grpSp>
      <p:sp>
        <p:nvSpPr>
          <p:cNvPr id="38" name="Text Box 35"/>
          <p:cNvSpPr txBox="1">
            <a:spLocks noChangeArrowheads="1"/>
          </p:cNvSpPr>
          <p:nvPr/>
        </p:nvSpPr>
        <p:spPr bwMode="auto">
          <a:xfrm>
            <a:off x="7383451" y="2327439"/>
            <a:ext cx="2884207" cy="892552"/>
          </a:xfrm>
          <a:prstGeom prst="rect">
            <a:avLst/>
          </a:prstGeom>
          <a:solidFill>
            <a:srgbClr val="FF3300"/>
          </a:solidFill>
          <a:ln w="76200" cmpd="tri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90500" indent="-190500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GB" altLang="fr-FR" sz="2000" i="1" dirty="0" smtClean="0">
                <a:solidFill>
                  <a:srgbClr val="FFFFFF"/>
                </a:solidFill>
              </a:rPr>
              <a:t>in vitro PD</a:t>
            </a:r>
          </a:p>
          <a:p>
            <a:pPr>
              <a:spcBef>
                <a:spcPct val="0"/>
              </a:spcBef>
            </a:pPr>
            <a:r>
              <a:rPr lang="en-GB" altLang="fr-FR" sz="1600" dirty="0" smtClean="0">
                <a:solidFill>
                  <a:srgbClr val="FFFFFF"/>
                </a:solidFill>
              </a:rPr>
              <a:t>MIC</a:t>
            </a:r>
          </a:p>
          <a:p>
            <a:pPr>
              <a:spcBef>
                <a:spcPct val="0"/>
              </a:spcBef>
            </a:pPr>
            <a:r>
              <a:rPr lang="en-GB" altLang="fr-FR" sz="1600" dirty="0" smtClean="0">
                <a:solidFill>
                  <a:srgbClr val="FFFFFF"/>
                </a:solidFill>
              </a:rPr>
              <a:t>Rates of bacterial killing</a:t>
            </a:r>
            <a:endParaRPr lang="en-GB" altLang="fr-FR" sz="1600" dirty="0">
              <a:solidFill>
                <a:srgbClr val="FFFFFF"/>
              </a:solidFill>
            </a:endParaRPr>
          </a:p>
        </p:txBody>
      </p:sp>
      <p:sp>
        <p:nvSpPr>
          <p:cNvPr id="37" name="AutoShape 38"/>
          <p:cNvSpPr>
            <a:spLocks noChangeArrowheads="1"/>
          </p:cNvSpPr>
          <p:nvPr/>
        </p:nvSpPr>
        <p:spPr bwMode="auto">
          <a:xfrm rot="-1737670">
            <a:off x="3582197" y="2678308"/>
            <a:ext cx="3143861" cy="525641"/>
          </a:xfrm>
          <a:prstGeom prst="rightArrow">
            <a:avLst>
              <a:gd name="adj1" fmla="val 50000"/>
              <a:gd name="adj2" fmla="val 127615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3303914" y="2591374"/>
            <a:ext cx="2566510" cy="892552"/>
          </a:xfrm>
          <a:prstGeom prst="rect">
            <a:avLst/>
          </a:prstGeom>
          <a:solidFill>
            <a:srgbClr val="FF3300"/>
          </a:solidFill>
          <a:ln w="76200" cmpd="tri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90500" indent="-190500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GB" altLang="fr-FR" sz="2000" i="1" dirty="0" smtClean="0">
                <a:solidFill>
                  <a:srgbClr val="FFFFFF"/>
                </a:solidFill>
              </a:rPr>
              <a:t>in vivo PK</a:t>
            </a:r>
          </a:p>
          <a:p>
            <a:pPr>
              <a:spcBef>
                <a:spcPct val="0"/>
              </a:spcBef>
            </a:pPr>
            <a:r>
              <a:rPr lang="en-GB" altLang="fr-FR" sz="1600" dirty="0" smtClean="0">
                <a:solidFill>
                  <a:srgbClr val="FFFFFF"/>
                </a:solidFill>
              </a:rPr>
              <a:t>PK data</a:t>
            </a:r>
          </a:p>
          <a:p>
            <a:pPr>
              <a:spcBef>
                <a:spcPct val="0"/>
              </a:spcBef>
            </a:pPr>
            <a:r>
              <a:rPr lang="en-GB" altLang="fr-FR" sz="1600" dirty="0" smtClean="0">
                <a:solidFill>
                  <a:srgbClr val="FFFFFF"/>
                </a:solidFill>
              </a:rPr>
              <a:t>PK/PD efficacy indices</a:t>
            </a:r>
            <a:endParaRPr lang="en-GB" altLang="fr-FR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66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4524375" y="4352925"/>
            <a:ext cx="114300" cy="1047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691" name="Text Box 4"/>
          <p:cNvSpPr txBox="1">
            <a:spLocks noChangeArrowheads="1"/>
          </p:cNvSpPr>
          <p:nvPr/>
        </p:nvSpPr>
        <p:spPr bwMode="auto">
          <a:xfrm>
            <a:off x="179387" y="1047492"/>
            <a:ext cx="9680575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60400" indent="-20320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9325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2000" b="0" dirty="0" smtClean="0"/>
              <a:t>Pulmonary infections (nosocomial) treated with </a:t>
            </a:r>
            <a:r>
              <a:rPr lang="en-GB" altLang="fr-FR" sz="2000" u="sng" dirty="0" smtClean="0">
                <a:solidFill>
                  <a:srgbClr val="FF0000"/>
                </a:solidFill>
              </a:rPr>
              <a:t>ciprofloxacin</a:t>
            </a:r>
            <a:r>
              <a:rPr lang="en-GB" altLang="fr-FR" sz="2000" b="0" dirty="0" smtClean="0">
                <a:solidFill>
                  <a:srgbClr val="C00000"/>
                </a:solidFill>
              </a:rPr>
              <a:t> </a:t>
            </a:r>
            <a:r>
              <a:rPr lang="en-GB" altLang="fr-FR" sz="2000" b="0" dirty="0" smtClean="0"/>
              <a:t>IV</a:t>
            </a:r>
            <a:endParaRPr lang="en-GB" altLang="fr-FR" sz="2000" b="0" dirty="0" smtClean="0">
              <a:solidFill>
                <a:srgbClr val="C0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fr-FR" sz="200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000" dirty="0" smtClean="0"/>
              <a:t>AUC/MIC was strongly predictive of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000" dirty="0" smtClean="0"/>
              <a:t>	</a:t>
            </a:r>
            <a:r>
              <a:rPr lang="en-GB" altLang="fr-FR" sz="1800" b="0" dirty="0" smtClean="0"/>
              <a:t>- the bacterial eradication and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1800" b="0" dirty="0" smtClean="0"/>
              <a:t>	- the time to achieve it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fr-FR" sz="2400" dirty="0" smtClean="0"/>
          </a:p>
          <a:p>
            <a:pPr>
              <a:spcBef>
                <a:spcPct val="0"/>
              </a:spcBef>
            </a:pPr>
            <a:r>
              <a:rPr lang="en-GB" altLang="fr-FR" sz="2000" dirty="0" smtClean="0">
                <a:solidFill>
                  <a:srgbClr val="C00000"/>
                </a:solidFill>
              </a:rPr>
              <a:t>AUC/MIC&gt;125: </a:t>
            </a:r>
            <a:r>
              <a:rPr lang="en-GB" altLang="fr-FR" sz="2000" dirty="0" smtClean="0"/>
              <a:t>very high % eradication</a:t>
            </a:r>
          </a:p>
          <a:p>
            <a:pPr>
              <a:spcBef>
                <a:spcPct val="0"/>
              </a:spcBef>
            </a:pPr>
            <a:r>
              <a:rPr lang="en-GB" altLang="fr-FR" sz="2000" dirty="0" smtClean="0">
                <a:solidFill>
                  <a:srgbClr val="C00000"/>
                </a:solidFill>
              </a:rPr>
              <a:t>AUC/MIC&gt;250: </a:t>
            </a:r>
            <a:r>
              <a:rPr lang="en-GB" altLang="fr-FR" sz="2000" dirty="0" smtClean="0">
                <a:solidFill>
                  <a:schemeClr val="tx2"/>
                </a:solidFill>
              </a:rPr>
              <a:t>eradication </a:t>
            </a:r>
            <a:r>
              <a:rPr lang="en-GB" altLang="fr-FR" sz="2000" dirty="0" smtClean="0"/>
              <a:t>obtained on the first day of treatment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fr-FR" sz="2000" dirty="0"/>
          </a:p>
        </p:txBody>
      </p:sp>
      <p:sp>
        <p:nvSpPr>
          <p:cNvPr id="114692" name="Line 5"/>
          <p:cNvSpPr>
            <a:spLocks noChangeShapeType="1"/>
          </p:cNvSpPr>
          <p:nvPr/>
        </p:nvSpPr>
        <p:spPr bwMode="auto">
          <a:xfrm flipV="1">
            <a:off x="3867150" y="3829050"/>
            <a:ext cx="0" cy="2085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14693" name="Line 6"/>
          <p:cNvSpPr>
            <a:spLocks noChangeShapeType="1"/>
          </p:cNvSpPr>
          <p:nvPr/>
        </p:nvSpPr>
        <p:spPr bwMode="auto">
          <a:xfrm>
            <a:off x="3790950" y="5819775"/>
            <a:ext cx="347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14694" name="Line 7"/>
          <p:cNvSpPr>
            <a:spLocks noChangeShapeType="1"/>
          </p:cNvSpPr>
          <p:nvPr/>
        </p:nvSpPr>
        <p:spPr bwMode="auto">
          <a:xfrm>
            <a:off x="4829175" y="5800725"/>
            <a:ext cx="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14695" name="Line 8"/>
          <p:cNvSpPr>
            <a:spLocks noChangeShapeType="1"/>
          </p:cNvSpPr>
          <p:nvPr/>
        </p:nvSpPr>
        <p:spPr bwMode="auto">
          <a:xfrm>
            <a:off x="5781675" y="5772150"/>
            <a:ext cx="0" cy="104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14696" name="Line 9"/>
          <p:cNvSpPr>
            <a:spLocks noChangeShapeType="1"/>
          </p:cNvSpPr>
          <p:nvPr/>
        </p:nvSpPr>
        <p:spPr bwMode="auto">
          <a:xfrm>
            <a:off x="6734175" y="5762625"/>
            <a:ext cx="0" cy="12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14697" name="Line 10"/>
          <p:cNvSpPr>
            <a:spLocks noChangeShapeType="1"/>
          </p:cNvSpPr>
          <p:nvPr/>
        </p:nvSpPr>
        <p:spPr bwMode="auto">
          <a:xfrm>
            <a:off x="3752850" y="4857750"/>
            <a:ext cx="95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14698" name="Line 11"/>
          <p:cNvSpPr>
            <a:spLocks noChangeShapeType="1"/>
          </p:cNvSpPr>
          <p:nvPr/>
        </p:nvSpPr>
        <p:spPr bwMode="auto">
          <a:xfrm>
            <a:off x="3752850" y="3895725"/>
            <a:ext cx="66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14699" name="Oval 12"/>
          <p:cNvSpPr>
            <a:spLocks noChangeArrowheads="1"/>
          </p:cNvSpPr>
          <p:nvPr/>
        </p:nvSpPr>
        <p:spPr bwMode="auto">
          <a:xfrm>
            <a:off x="4048125" y="3771900"/>
            <a:ext cx="76200" cy="76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00" name="Oval 13"/>
          <p:cNvSpPr>
            <a:spLocks noChangeArrowheads="1"/>
          </p:cNvSpPr>
          <p:nvPr/>
        </p:nvSpPr>
        <p:spPr bwMode="auto">
          <a:xfrm>
            <a:off x="4267200" y="3800475"/>
            <a:ext cx="76200" cy="76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01" name="Oval 14"/>
          <p:cNvSpPr>
            <a:spLocks noChangeArrowheads="1"/>
          </p:cNvSpPr>
          <p:nvPr/>
        </p:nvSpPr>
        <p:spPr bwMode="auto">
          <a:xfrm>
            <a:off x="4267200" y="4200525"/>
            <a:ext cx="76200" cy="76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02" name="Oval 15"/>
          <p:cNvSpPr>
            <a:spLocks noChangeArrowheads="1"/>
          </p:cNvSpPr>
          <p:nvPr/>
        </p:nvSpPr>
        <p:spPr bwMode="auto">
          <a:xfrm>
            <a:off x="4552950" y="43529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03" name="Oval 16"/>
          <p:cNvSpPr>
            <a:spLocks noChangeArrowheads="1"/>
          </p:cNvSpPr>
          <p:nvPr/>
        </p:nvSpPr>
        <p:spPr bwMode="auto">
          <a:xfrm>
            <a:off x="4772025" y="4391025"/>
            <a:ext cx="76200" cy="76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04" name="Oval 17"/>
          <p:cNvSpPr>
            <a:spLocks noChangeArrowheads="1"/>
          </p:cNvSpPr>
          <p:nvPr/>
        </p:nvSpPr>
        <p:spPr bwMode="auto">
          <a:xfrm>
            <a:off x="4981575" y="4381500"/>
            <a:ext cx="76200" cy="76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05" name="Oval 18"/>
          <p:cNvSpPr>
            <a:spLocks noChangeArrowheads="1"/>
          </p:cNvSpPr>
          <p:nvPr/>
        </p:nvSpPr>
        <p:spPr bwMode="auto">
          <a:xfrm>
            <a:off x="5238750" y="4514850"/>
            <a:ext cx="76200" cy="76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06" name="Oval 19"/>
          <p:cNvSpPr>
            <a:spLocks noChangeArrowheads="1"/>
          </p:cNvSpPr>
          <p:nvPr/>
        </p:nvSpPr>
        <p:spPr bwMode="auto">
          <a:xfrm>
            <a:off x="5467350" y="4514850"/>
            <a:ext cx="76200" cy="76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07" name="Oval 20"/>
          <p:cNvSpPr>
            <a:spLocks noChangeArrowheads="1"/>
          </p:cNvSpPr>
          <p:nvPr/>
        </p:nvSpPr>
        <p:spPr bwMode="auto">
          <a:xfrm>
            <a:off x="5695950" y="4514850"/>
            <a:ext cx="76200" cy="76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08" name="Oval 21"/>
          <p:cNvSpPr>
            <a:spLocks noChangeArrowheads="1"/>
          </p:cNvSpPr>
          <p:nvPr/>
        </p:nvSpPr>
        <p:spPr bwMode="auto">
          <a:xfrm>
            <a:off x="5924550" y="4514850"/>
            <a:ext cx="76200" cy="76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09" name="Oval 22"/>
          <p:cNvSpPr>
            <a:spLocks noChangeArrowheads="1"/>
          </p:cNvSpPr>
          <p:nvPr/>
        </p:nvSpPr>
        <p:spPr bwMode="auto">
          <a:xfrm>
            <a:off x="6153150" y="4514850"/>
            <a:ext cx="76200" cy="76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10" name="Oval 23"/>
          <p:cNvSpPr>
            <a:spLocks noChangeArrowheads="1"/>
          </p:cNvSpPr>
          <p:nvPr/>
        </p:nvSpPr>
        <p:spPr bwMode="auto">
          <a:xfrm>
            <a:off x="6381750" y="4514850"/>
            <a:ext cx="76200" cy="76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11" name="Oval 24"/>
          <p:cNvSpPr>
            <a:spLocks noChangeArrowheads="1"/>
          </p:cNvSpPr>
          <p:nvPr/>
        </p:nvSpPr>
        <p:spPr bwMode="auto">
          <a:xfrm>
            <a:off x="6610350" y="4514850"/>
            <a:ext cx="76200" cy="76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12" name="Oval 25"/>
          <p:cNvSpPr>
            <a:spLocks noChangeArrowheads="1"/>
          </p:cNvSpPr>
          <p:nvPr/>
        </p:nvSpPr>
        <p:spPr bwMode="auto">
          <a:xfrm>
            <a:off x="6838950" y="4514850"/>
            <a:ext cx="76200" cy="76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13" name="Oval 26"/>
          <p:cNvSpPr>
            <a:spLocks noChangeArrowheads="1"/>
          </p:cNvSpPr>
          <p:nvPr/>
        </p:nvSpPr>
        <p:spPr bwMode="auto">
          <a:xfrm>
            <a:off x="7067550" y="4505325"/>
            <a:ext cx="76200" cy="76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14" name="Rectangle 27"/>
          <p:cNvSpPr>
            <a:spLocks noChangeArrowheads="1"/>
          </p:cNvSpPr>
          <p:nvPr/>
        </p:nvSpPr>
        <p:spPr bwMode="auto">
          <a:xfrm>
            <a:off x="4048125" y="3800475"/>
            <a:ext cx="114300" cy="1047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15" name="Rectangle 28"/>
          <p:cNvSpPr>
            <a:spLocks noChangeArrowheads="1"/>
          </p:cNvSpPr>
          <p:nvPr/>
        </p:nvSpPr>
        <p:spPr bwMode="auto">
          <a:xfrm>
            <a:off x="4533900" y="4086225"/>
            <a:ext cx="114300" cy="1047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16" name="Rectangle 29"/>
          <p:cNvSpPr>
            <a:spLocks noChangeArrowheads="1"/>
          </p:cNvSpPr>
          <p:nvPr/>
        </p:nvSpPr>
        <p:spPr bwMode="auto">
          <a:xfrm>
            <a:off x="4057650" y="4057650"/>
            <a:ext cx="114300" cy="1047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17" name="Rectangle 30"/>
          <p:cNvSpPr>
            <a:spLocks noChangeArrowheads="1"/>
          </p:cNvSpPr>
          <p:nvPr/>
        </p:nvSpPr>
        <p:spPr bwMode="auto">
          <a:xfrm>
            <a:off x="4781550" y="4533900"/>
            <a:ext cx="114300" cy="1047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18" name="Rectangle 31"/>
          <p:cNvSpPr>
            <a:spLocks noChangeArrowheads="1"/>
          </p:cNvSpPr>
          <p:nvPr/>
        </p:nvSpPr>
        <p:spPr bwMode="auto">
          <a:xfrm>
            <a:off x="5000625" y="4695825"/>
            <a:ext cx="114300" cy="1047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19" name="Rectangle 32"/>
          <p:cNvSpPr>
            <a:spLocks noChangeArrowheads="1"/>
          </p:cNvSpPr>
          <p:nvPr/>
        </p:nvSpPr>
        <p:spPr bwMode="auto">
          <a:xfrm>
            <a:off x="5229225" y="4848225"/>
            <a:ext cx="114300" cy="1047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20" name="Rectangle 33"/>
          <p:cNvSpPr>
            <a:spLocks noChangeArrowheads="1"/>
          </p:cNvSpPr>
          <p:nvPr/>
        </p:nvSpPr>
        <p:spPr bwMode="auto">
          <a:xfrm>
            <a:off x="5962650" y="5248275"/>
            <a:ext cx="114300" cy="1047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21" name="Rectangle 34"/>
          <p:cNvSpPr>
            <a:spLocks noChangeArrowheads="1"/>
          </p:cNvSpPr>
          <p:nvPr/>
        </p:nvSpPr>
        <p:spPr bwMode="auto">
          <a:xfrm>
            <a:off x="5505450" y="5267325"/>
            <a:ext cx="114300" cy="1047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22" name="Rectangle 35"/>
          <p:cNvSpPr>
            <a:spLocks noChangeArrowheads="1"/>
          </p:cNvSpPr>
          <p:nvPr/>
        </p:nvSpPr>
        <p:spPr bwMode="auto">
          <a:xfrm>
            <a:off x="5705475" y="5248275"/>
            <a:ext cx="114300" cy="1047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23" name="Rectangle 36"/>
          <p:cNvSpPr>
            <a:spLocks noChangeArrowheads="1"/>
          </p:cNvSpPr>
          <p:nvPr/>
        </p:nvSpPr>
        <p:spPr bwMode="auto">
          <a:xfrm>
            <a:off x="6181725" y="5248275"/>
            <a:ext cx="114300" cy="1047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24" name="Rectangle 37"/>
          <p:cNvSpPr>
            <a:spLocks noChangeArrowheads="1"/>
          </p:cNvSpPr>
          <p:nvPr/>
        </p:nvSpPr>
        <p:spPr bwMode="auto">
          <a:xfrm>
            <a:off x="6419850" y="5248275"/>
            <a:ext cx="114300" cy="1047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25" name="Rectangle 38"/>
          <p:cNvSpPr>
            <a:spLocks noChangeArrowheads="1"/>
          </p:cNvSpPr>
          <p:nvPr/>
        </p:nvSpPr>
        <p:spPr bwMode="auto">
          <a:xfrm>
            <a:off x="6667500" y="5514975"/>
            <a:ext cx="114300" cy="1047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26" name="Rectangle 39"/>
          <p:cNvSpPr>
            <a:spLocks noChangeArrowheads="1"/>
          </p:cNvSpPr>
          <p:nvPr/>
        </p:nvSpPr>
        <p:spPr bwMode="auto">
          <a:xfrm>
            <a:off x="6848475" y="5705475"/>
            <a:ext cx="114300" cy="1047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27" name="Rectangle 40"/>
          <p:cNvSpPr>
            <a:spLocks noChangeArrowheads="1"/>
          </p:cNvSpPr>
          <p:nvPr/>
        </p:nvSpPr>
        <p:spPr bwMode="auto">
          <a:xfrm>
            <a:off x="7143750" y="5715000"/>
            <a:ext cx="114300" cy="1047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28" name="Rectangle 41"/>
          <p:cNvSpPr>
            <a:spLocks noChangeArrowheads="1"/>
          </p:cNvSpPr>
          <p:nvPr/>
        </p:nvSpPr>
        <p:spPr bwMode="auto">
          <a:xfrm>
            <a:off x="3971925" y="4067175"/>
            <a:ext cx="171450" cy="7461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29" name="Rectangle 42"/>
          <p:cNvSpPr>
            <a:spLocks noChangeArrowheads="1"/>
          </p:cNvSpPr>
          <p:nvPr/>
        </p:nvSpPr>
        <p:spPr bwMode="auto">
          <a:xfrm>
            <a:off x="3981450" y="3829050"/>
            <a:ext cx="171450" cy="7461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30" name="Rectangle 43"/>
          <p:cNvSpPr>
            <a:spLocks noChangeArrowheads="1"/>
          </p:cNvSpPr>
          <p:nvPr/>
        </p:nvSpPr>
        <p:spPr bwMode="auto">
          <a:xfrm>
            <a:off x="4019550" y="4962525"/>
            <a:ext cx="171450" cy="7461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31" name="Rectangle 44"/>
          <p:cNvSpPr>
            <a:spLocks noChangeArrowheads="1"/>
          </p:cNvSpPr>
          <p:nvPr/>
        </p:nvSpPr>
        <p:spPr bwMode="auto">
          <a:xfrm>
            <a:off x="4286250" y="5086350"/>
            <a:ext cx="171450" cy="7461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32" name="Rectangle 45"/>
          <p:cNvSpPr>
            <a:spLocks noChangeArrowheads="1"/>
          </p:cNvSpPr>
          <p:nvPr/>
        </p:nvSpPr>
        <p:spPr bwMode="auto">
          <a:xfrm>
            <a:off x="4514850" y="5219700"/>
            <a:ext cx="171450" cy="7461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33" name="Rectangle 46"/>
          <p:cNvSpPr>
            <a:spLocks noChangeArrowheads="1"/>
          </p:cNvSpPr>
          <p:nvPr/>
        </p:nvSpPr>
        <p:spPr bwMode="auto">
          <a:xfrm>
            <a:off x="4772025" y="5210175"/>
            <a:ext cx="171450" cy="7461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34" name="Rectangle 47"/>
          <p:cNvSpPr>
            <a:spLocks noChangeArrowheads="1"/>
          </p:cNvSpPr>
          <p:nvPr/>
        </p:nvSpPr>
        <p:spPr bwMode="auto">
          <a:xfrm>
            <a:off x="4972050" y="5372100"/>
            <a:ext cx="171450" cy="7461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35" name="Rectangle 48"/>
          <p:cNvSpPr>
            <a:spLocks noChangeArrowheads="1"/>
          </p:cNvSpPr>
          <p:nvPr/>
        </p:nvSpPr>
        <p:spPr bwMode="auto">
          <a:xfrm>
            <a:off x="5219700" y="5514975"/>
            <a:ext cx="171450" cy="7461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36" name="Rectangle 49"/>
          <p:cNvSpPr>
            <a:spLocks noChangeArrowheads="1"/>
          </p:cNvSpPr>
          <p:nvPr/>
        </p:nvSpPr>
        <p:spPr bwMode="auto">
          <a:xfrm>
            <a:off x="5486400" y="5514975"/>
            <a:ext cx="171450" cy="7461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37" name="Rectangle 50"/>
          <p:cNvSpPr>
            <a:spLocks noChangeArrowheads="1"/>
          </p:cNvSpPr>
          <p:nvPr/>
        </p:nvSpPr>
        <p:spPr bwMode="auto">
          <a:xfrm>
            <a:off x="5705475" y="5505450"/>
            <a:ext cx="171450" cy="7461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38" name="Rectangle 51"/>
          <p:cNvSpPr>
            <a:spLocks noChangeArrowheads="1"/>
          </p:cNvSpPr>
          <p:nvPr/>
        </p:nvSpPr>
        <p:spPr bwMode="auto">
          <a:xfrm>
            <a:off x="5943600" y="5505450"/>
            <a:ext cx="171450" cy="7461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39" name="Rectangle 52"/>
          <p:cNvSpPr>
            <a:spLocks noChangeArrowheads="1"/>
          </p:cNvSpPr>
          <p:nvPr/>
        </p:nvSpPr>
        <p:spPr bwMode="auto">
          <a:xfrm>
            <a:off x="6172200" y="5495925"/>
            <a:ext cx="171450" cy="7461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40" name="Rectangle 53"/>
          <p:cNvSpPr>
            <a:spLocks noChangeArrowheads="1"/>
          </p:cNvSpPr>
          <p:nvPr/>
        </p:nvSpPr>
        <p:spPr bwMode="auto">
          <a:xfrm>
            <a:off x="6419850" y="5495925"/>
            <a:ext cx="171450" cy="7461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41" name="Rectangle 54"/>
          <p:cNvSpPr>
            <a:spLocks noChangeArrowheads="1"/>
          </p:cNvSpPr>
          <p:nvPr/>
        </p:nvSpPr>
        <p:spPr bwMode="auto">
          <a:xfrm>
            <a:off x="6848475" y="5495925"/>
            <a:ext cx="171450" cy="7461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42" name="Rectangle 55"/>
          <p:cNvSpPr>
            <a:spLocks noChangeArrowheads="1"/>
          </p:cNvSpPr>
          <p:nvPr/>
        </p:nvSpPr>
        <p:spPr bwMode="auto">
          <a:xfrm>
            <a:off x="7086600" y="5495925"/>
            <a:ext cx="171450" cy="7461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43" name="Rectangle 56"/>
          <p:cNvSpPr>
            <a:spLocks noChangeArrowheads="1"/>
          </p:cNvSpPr>
          <p:nvPr/>
        </p:nvSpPr>
        <p:spPr bwMode="auto">
          <a:xfrm>
            <a:off x="6629400" y="5486400"/>
            <a:ext cx="171450" cy="7461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44" name="Freeform 57"/>
          <p:cNvSpPr>
            <a:spLocks/>
          </p:cNvSpPr>
          <p:nvPr/>
        </p:nvSpPr>
        <p:spPr bwMode="auto">
          <a:xfrm>
            <a:off x="4086225" y="3829050"/>
            <a:ext cx="3028950" cy="723900"/>
          </a:xfrm>
          <a:custGeom>
            <a:avLst/>
            <a:gdLst>
              <a:gd name="T0" fmla="*/ 0 w 1908"/>
              <a:gd name="T1" fmla="*/ 2147483646 h 456"/>
              <a:gd name="T2" fmla="*/ 2147483646 w 1908"/>
              <a:gd name="T3" fmla="*/ 0 h 456"/>
              <a:gd name="T4" fmla="*/ 2147483646 w 1908"/>
              <a:gd name="T5" fmla="*/ 2147483646 h 456"/>
              <a:gd name="T6" fmla="*/ 2147483646 w 1908"/>
              <a:gd name="T7" fmla="*/ 2147483646 h 456"/>
              <a:gd name="T8" fmla="*/ 2147483646 w 1908"/>
              <a:gd name="T9" fmla="*/ 2147483646 h 456"/>
              <a:gd name="T10" fmla="*/ 2147483646 w 1908"/>
              <a:gd name="T11" fmla="*/ 2147483646 h 456"/>
              <a:gd name="T12" fmla="*/ 2147483646 w 1908"/>
              <a:gd name="T13" fmla="*/ 2147483646 h 456"/>
              <a:gd name="T14" fmla="*/ 2147483646 w 1908"/>
              <a:gd name="T15" fmla="*/ 2147483646 h 45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908" h="456">
                <a:moveTo>
                  <a:pt x="0" y="12"/>
                </a:moveTo>
                <a:lnTo>
                  <a:pt x="138" y="0"/>
                </a:lnTo>
                <a:lnTo>
                  <a:pt x="144" y="252"/>
                </a:lnTo>
                <a:lnTo>
                  <a:pt x="318" y="252"/>
                </a:lnTo>
                <a:lnTo>
                  <a:pt x="312" y="366"/>
                </a:lnTo>
                <a:lnTo>
                  <a:pt x="750" y="360"/>
                </a:lnTo>
                <a:lnTo>
                  <a:pt x="756" y="456"/>
                </a:lnTo>
                <a:lnTo>
                  <a:pt x="1908" y="432"/>
                </a:lnTo>
              </a:path>
            </a:pathLst>
          </a:custGeom>
          <a:noFill/>
          <a:ln w="19050" cmpd="sng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14745" name="Rectangle 58"/>
          <p:cNvSpPr>
            <a:spLocks noChangeArrowheads="1"/>
          </p:cNvSpPr>
          <p:nvPr/>
        </p:nvSpPr>
        <p:spPr bwMode="auto">
          <a:xfrm>
            <a:off x="4514850" y="4381500"/>
            <a:ext cx="114300" cy="1047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 sz="1800" b="0" dirty="0"/>
          </a:p>
        </p:txBody>
      </p:sp>
      <p:sp>
        <p:nvSpPr>
          <p:cNvPr id="114746" name="Freeform 59"/>
          <p:cNvSpPr>
            <a:spLocks/>
          </p:cNvSpPr>
          <p:nvPr/>
        </p:nvSpPr>
        <p:spPr bwMode="auto">
          <a:xfrm>
            <a:off x="4095750" y="4095750"/>
            <a:ext cx="3105150" cy="1666875"/>
          </a:xfrm>
          <a:custGeom>
            <a:avLst/>
            <a:gdLst>
              <a:gd name="T0" fmla="*/ 0 w 1956"/>
              <a:gd name="T1" fmla="*/ 0 h 1050"/>
              <a:gd name="T2" fmla="*/ 2147483646 w 1956"/>
              <a:gd name="T3" fmla="*/ 2147483646 h 1050"/>
              <a:gd name="T4" fmla="*/ 2147483646 w 1956"/>
              <a:gd name="T5" fmla="*/ 2147483646 h 1050"/>
              <a:gd name="T6" fmla="*/ 2147483646 w 1956"/>
              <a:gd name="T7" fmla="*/ 2147483646 h 1050"/>
              <a:gd name="T8" fmla="*/ 2147483646 w 1956"/>
              <a:gd name="T9" fmla="*/ 2147483646 h 1050"/>
              <a:gd name="T10" fmla="*/ 2147483646 w 1956"/>
              <a:gd name="T11" fmla="*/ 2147483646 h 1050"/>
              <a:gd name="T12" fmla="*/ 2147483646 w 1956"/>
              <a:gd name="T13" fmla="*/ 2147483646 h 1050"/>
              <a:gd name="T14" fmla="*/ 2147483646 w 1956"/>
              <a:gd name="T15" fmla="*/ 2147483646 h 1050"/>
              <a:gd name="T16" fmla="*/ 2147483646 w 1956"/>
              <a:gd name="T17" fmla="*/ 2147483646 h 1050"/>
              <a:gd name="T18" fmla="*/ 2147483646 w 1956"/>
              <a:gd name="T19" fmla="*/ 2147483646 h 1050"/>
              <a:gd name="T20" fmla="*/ 2147483646 w 1956"/>
              <a:gd name="T21" fmla="*/ 2147483646 h 1050"/>
              <a:gd name="T22" fmla="*/ 2147483646 w 1956"/>
              <a:gd name="T23" fmla="*/ 2147483646 h 1050"/>
              <a:gd name="T24" fmla="*/ 2147483646 w 1956"/>
              <a:gd name="T25" fmla="*/ 2147483646 h 1050"/>
              <a:gd name="T26" fmla="*/ 2147483646 w 1956"/>
              <a:gd name="T27" fmla="*/ 2147483646 h 1050"/>
              <a:gd name="T28" fmla="*/ 2147483646 w 1956"/>
              <a:gd name="T29" fmla="*/ 2147483646 h 1050"/>
              <a:gd name="T30" fmla="*/ 2147483646 w 1956"/>
              <a:gd name="T31" fmla="*/ 2147483646 h 105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956" h="1050">
                <a:moveTo>
                  <a:pt x="0" y="0"/>
                </a:moveTo>
                <a:lnTo>
                  <a:pt x="318" y="12"/>
                </a:lnTo>
                <a:lnTo>
                  <a:pt x="312" y="228"/>
                </a:lnTo>
                <a:lnTo>
                  <a:pt x="456" y="210"/>
                </a:lnTo>
                <a:lnTo>
                  <a:pt x="468" y="306"/>
                </a:lnTo>
                <a:lnTo>
                  <a:pt x="588" y="288"/>
                </a:lnTo>
                <a:lnTo>
                  <a:pt x="594" y="414"/>
                </a:lnTo>
                <a:lnTo>
                  <a:pt x="750" y="396"/>
                </a:lnTo>
                <a:lnTo>
                  <a:pt x="762" y="492"/>
                </a:lnTo>
                <a:lnTo>
                  <a:pt x="912" y="486"/>
                </a:lnTo>
                <a:lnTo>
                  <a:pt x="924" y="762"/>
                </a:lnTo>
                <a:lnTo>
                  <a:pt x="1644" y="750"/>
                </a:lnTo>
                <a:lnTo>
                  <a:pt x="1644" y="894"/>
                </a:lnTo>
                <a:lnTo>
                  <a:pt x="1776" y="894"/>
                </a:lnTo>
                <a:lnTo>
                  <a:pt x="1770" y="1050"/>
                </a:lnTo>
                <a:lnTo>
                  <a:pt x="1956" y="1050"/>
                </a:lnTo>
              </a:path>
            </a:pathLst>
          </a:custGeom>
          <a:noFill/>
          <a:ln w="1905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14747" name="Freeform 60"/>
          <p:cNvSpPr>
            <a:spLocks/>
          </p:cNvSpPr>
          <p:nvPr/>
        </p:nvSpPr>
        <p:spPr bwMode="auto">
          <a:xfrm>
            <a:off x="4086225" y="3857625"/>
            <a:ext cx="3124200" cy="1704975"/>
          </a:xfrm>
          <a:custGeom>
            <a:avLst/>
            <a:gdLst>
              <a:gd name="T0" fmla="*/ 0 w 1968"/>
              <a:gd name="T1" fmla="*/ 0 h 1074"/>
              <a:gd name="T2" fmla="*/ 2147483646 w 1968"/>
              <a:gd name="T3" fmla="*/ 2147483646 h 1074"/>
              <a:gd name="T4" fmla="*/ 2147483646 w 1968"/>
              <a:gd name="T5" fmla="*/ 2147483646 h 1074"/>
              <a:gd name="T6" fmla="*/ 2147483646 w 1968"/>
              <a:gd name="T7" fmla="*/ 2147483646 h 1074"/>
              <a:gd name="T8" fmla="*/ 2147483646 w 1968"/>
              <a:gd name="T9" fmla="*/ 2147483646 h 1074"/>
              <a:gd name="T10" fmla="*/ 2147483646 w 1968"/>
              <a:gd name="T11" fmla="*/ 2147483646 h 1074"/>
              <a:gd name="T12" fmla="*/ 2147483646 w 1968"/>
              <a:gd name="T13" fmla="*/ 2147483646 h 1074"/>
              <a:gd name="T14" fmla="*/ 2147483646 w 1968"/>
              <a:gd name="T15" fmla="*/ 2147483646 h 1074"/>
              <a:gd name="T16" fmla="*/ 2147483646 w 1968"/>
              <a:gd name="T17" fmla="*/ 2147483646 h 1074"/>
              <a:gd name="T18" fmla="*/ 2147483646 w 1968"/>
              <a:gd name="T19" fmla="*/ 2147483646 h 1074"/>
              <a:gd name="T20" fmla="*/ 2147483646 w 1968"/>
              <a:gd name="T21" fmla="*/ 2147483646 h 107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68" h="1074">
                <a:moveTo>
                  <a:pt x="0" y="0"/>
                </a:moveTo>
                <a:lnTo>
                  <a:pt x="12" y="714"/>
                </a:lnTo>
                <a:lnTo>
                  <a:pt x="168" y="714"/>
                </a:lnTo>
                <a:lnTo>
                  <a:pt x="174" y="798"/>
                </a:lnTo>
                <a:lnTo>
                  <a:pt x="324" y="798"/>
                </a:lnTo>
                <a:lnTo>
                  <a:pt x="330" y="876"/>
                </a:lnTo>
                <a:lnTo>
                  <a:pt x="594" y="876"/>
                </a:lnTo>
                <a:lnTo>
                  <a:pt x="600" y="984"/>
                </a:lnTo>
                <a:lnTo>
                  <a:pt x="768" y="990"/>
                </a:lnTo>
                <a:lnTo>
                  <a:pt x="774" y="1074"/>
                </a:lnTo>
                <a:lnTo>
                  <a:pt x="1968" y="1044"/>
                </a:lnTo>
              </a:path>
            </a:pathLst>
          </a:custGeom>
          <a:noFill/>
          <a:ln w="1905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14748" name="Text Box 61"/>
          <p:cNvSpPr txBox="1">
            <a:spLocks noChangeArrowheads="1"/>
          </p:cNvSpPr>
          <p:nvPr/>
        </p:nvSpPr>
        <p:spPr bwMode="auto">
          <a:xfrm>
            <a:off x="3236913" y="3713163"/>
            <a:ext cx="569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1800" dirty="0" smtClean="0"/>
              <a:t>100</a:t>
            </a:r>
            <a:endParaRPr lang="en-GB" altLang="fr-FR" sz="1800" dirty="0"/>
          </a:p>
        </p:txBody>
      </p:sp>
      <p:sp>
        <p:nvSpPr>
          <p:cNvPr id="114749" name="Text Box 62"/>
          <p:cNvSpPr txBox="1">
            <a:spLocks noChangeArrowheads="1"/>
          </p:cNvSpPr>
          <p:nvPr/>
        </p:nvSpPr>
        <p:spPr bwMode="auto">
          <a:xfrm>
            <a:off x="3362325" y="462756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1800" dirty="0" smtClean="0"/>
              <a:t>50</a:t>
            </a:r>
            <a:endParaRPr lang="en-GB" altLang="fr-FR" sz="1800" dirty="0"/>
          </a:p>
        </p:txBody>
      </p:sp>
      <p:sp>
        <p:nvSpPr>
          <p:cNvPr id="114750" name="Text Box 63"/>
          <p:cNvSpPr txBox="1">
            <a:spLocks noChangeArrowheads="1"/>
          </p:cNvSpPr>
          <p:nvPr/>
        </p:nvSpPr>
        <p:spPr bwMode="auto">
          <a:xfrm>
            <a:off x="3489325" y="56657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1800" dirty="0" smtClean="0"/>
              <a:t>0</a:t>
            </a:r>
            <a:endParaRPr lang="en-GB" altLang="fr-FR" sz="1800" dirty="0"/>
          </a:p>
        </p:txBody>
      </p:sp>
      <p:sp>
        <p:nvSpPr>
          <p:cNvPr id="114751" name="Text Box 64"/>
          <p:cNvSpPr txBox="1">
            <a:spLocks noChangeArrowheads="1"/>
          </p:cNvSpPr>
          <p:nvPr/>
        </p:nvSpPr>
        <p:spPr bwMode="auto">
          <a:xfrm>
            <a:off x="4660900" y="5827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1800" dirty="0" smtClean="0"/>
              <a:t>4</a:t>
            </a:r>
            <a:endParaRPr lang="en-GB" altLang="fr-FR" sz="1800" dirty="0"/>
          </a:p>
        </p:txBody>
      </p:sp>
      <p:sp>
        <p:nvSpPr>
          <p:cNvPr id="114752" name="Text Box 65"/>
          <p:cNvSpPr txBox="1">
            <a:spLocks noChangeArrowheads="1"/>
          </p:cNvSpPr>
          <p:nvPr/>
        </p:nvSpPr>
        <p:spPr bwMode="auto">
          <a:xfrm>
            <a:off x="5641975" y="58181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1800" dirty="0" smtClean="0"/>
              <a:t>8</a:t>
            </a:r>
            <a:endParaRPr lang="en-GB" altLang="fr-FR" sz="1800" dirty="0"/>
          </a:p>
        </p:txBody>
      </p:sp>
      <p:sp>
        <p:nvSpPr>
          <p:cNvPr id="114753" name="Text Box 66"/>
          <p:cNvSpPr txBox="1">
            <a:spLocks noChangeArrowheads="1"/>
          </p:cNvSpPr>
          <p:nvPr/>
        </p:nvSpPr>
        <p:spPr bwMode="auto">
          <a:xfrm>
            <a:off x="6537325" y="58181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1800" dirty="0" smtClean="0"/>
              <a:t>12</a:t>
            </a:r>
            <a:endParaRPr lang="en-GB" altLang="fr-FR" sz="1800" dirty="0"/>
          </a:p>
        </p:txBody>
      </p:sp>
      <p:sp>
        <p:nvSpPr>
          <p:cNvPr id="114754" name="Text Box 67"/>
          <p:cNvSpPr txBox="1">
            <a:spLocks noChangeArrowheads="1"/>
          </p:cNvSpPr>
          <p:nvPr/>
        </p:nvSpPr>
        <p:spPr bwMode="auto">
          <a:xfrm>
            <a:off x="4035425" y="6142038"/>
            <a:ext cx="301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1800" dirty="0" smtClean="0"/>
              <a:t>Days after start of therapy</a:t>
            </a:r>
            <a:endParaRPr lang="en-GB" altLang="fr-FR" sz="1800" dirty="0"/>
          </a:p>
        </p:txBody>
      </p:sp>
      <p:sp>
        <p:nvSpPr>
          <p:cNvPr id="114755" name="Text Box 68"/>
          <p:cNvSpPr txBox="1">
            <a:spLocks noChangeArrowheads="1"/>
          </p:cNvSpPr>
          <p:nvPr/>
        </p:nvSpPr>
        <p:spPr bwMode="auto">
          <a:xfrm rot="-5400000">
            <a:off x="1751012" y="4602163"/>
            <a:ext cx="2530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fr-FR" sz="1800" dirty="0" smtClean="0"/>
              <a:t>% patients remaining culture positive</a:t>
            </a:r>
            <a:endParaRPr lang="en-GB" altLang="fr-FR" sz="1800" dirty="0"/>
          </a:p>
        </p:txBody>
      </p:sp>
      <p:sp>
        <p:nvSpPr>
          <p:cNvPr id="114756" name="Text Box 69"/>
          <p:cNvSpPr txBox="1">
            <a:spLocks noChangeArrowheads="1"/>
          </p:cNvSpPr>
          <p:nvPr/>
        </p:nvSpPr>
        <p:spPr bwMode="auto">
          <a:xfrm>
            <a:off x="285750" y="6378575"/>
            <a:ext cx="242406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1400" b="0" dirty="0" err="1" smtClean="0"/>
              <a:t>Schentag</a:t>
            </a:r>
            <a:r>
              <a:rPr lang="en-GB" altLang="fr-FR" sz="1400" b="0" dirty="0" smtClean="0"/>
              <a:t> Symposium, 1999</a:t>
            </a:r>
            <a:endParaRPr lang="en-GB" altLang="fr-FR" sz="1400" b="0" dirty="0"/>
          </a:p>
        </p:txBody>
      </p:sp>
      <p:sp>
        <p:nvSpPr>
          <p:cNvPr id="114757" name="Text Box 70"/>
          <p:cNvSpPr txBox="1">
            <a:spLocks noChangeArrowheads="1"/>
          </p:cNvSpPr>
          <p:nvPr/>
        </p:nvSpPr>
        <p:spPr bwMode="auto">
          <a:xfrm>
            <a:off x="7359650" y="4237038"/>
            <a:ext cx="20002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2000" dirty="0" smtClean="0">
                <a:solidFill>
                  <a:srgbClr val="0066FF"/>
                </a:solidFill>
              </a:rPr>
              <a:t>AUC/MIC &lt; 125</a:t>
            </a:r>
            <a:endParaRPr lang="en-GB" altLang="fr-FR" sz="2000" dirty="0">
              <a:solidFill>
                <a:srgbClr val="0066FF"/>
              </a:solidFill>
            </a:endParaRPr>
          </a:p>
        </p:txBody>
      </p:sp>
      <p:sp>
        <p:nvSpPr>
          <p:cNvPr id="114758" name="Text Box 71"/>
          <p:cNvSpPr txBox="1">
            <a:spLocks noChangeArrowheads="1"/>
          </p:cNvSpPr>
          <p:nvPr/>
        </p:nvSpPr>
        <p:spPr bwMode="auto">
          <a:xfrm>
            <a:off x="7359650" y="5092700"/>
            <a:ext cx="22939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2000" dirty="0" smtClean="0">
                <a:solidFill>
                  <a:schemeClr val="tx2"/>
                </a:solidFill>
              </a:rPr>
              <a:t>AUC/MIC 125-250</a:t>
            </a:r>
            <a:endParaRPr lang="en-GB" altLang="fr-FR" sz="2000" dirty="0">
              <a:solidFill>
                <a:schemeClr val="tx2"/>
              </a:solidFill>
            </a:endParaRPr>
          </a:p>
        </p:txBody>
      </p:sp>
      <p:sp>
        <p:nvSpPr>
          <p:cNvPr id="114759" name="Text Box 72"/>
          <p:cNvSpPr txBox="1">
            <a:spLocks noChangeArrowheads="1"/>
          </p:cNvSpPr>
          <p:nvPr/>
        </p:nvSpPr>
        <p:spPr bwMode="auto">
          <a:xfrm>
            <a:off x="7359650" y="5522913"/>
            <a:ext cx="2071688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2000" dirty="0" smtClean="0">
                <a:solidFill>
                  <a:schemeClr val="accent2"/>
                </a:solidFill>
              </a:rPr>
              <a:t>AUC/MIC &gt; 250</a:t>
            </a:r>
            <a:endParaRPr lang="en-GB" altLang="fr-FR" sz="2000" dirty="0">
              <a:solidFill>
                <a:schemeClr val="accent2"/>
              </a:solidFill>
            </a:endParaRPr>
          </a:p>
        </p:txBody>
      </p:sp>
      <p:sp>
        <p:nvSpPr>
          <p:cNvPr id="114760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196850" y="162610"/>
            <a:ext cx="9893300" cy="646331"/>
          </a:xfrm>
        </p:spPr>
        <p:txBody>
          <a:bodyPr/>
          <a:lstStyle/>
          <a:p>
            <a:pPr eaLnBrk="1" hangingPunct="1"/>
            <a:r>
              <a:rPr lang="fr-FR" altLang="fr-FR" sz="3600" dirty="0" err="1" smtClean="0"/>
              <a:t>Clinical</a:t>
            </a:r>
            <a:r>
              <a:rPr lang="fr-FR" altLang="fr-FR" sz="3600" dirty="0" smtClean="0"/>
              <a:t> validation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2113" y="1679575"/>
            <a:ext cx="5927725" cy="254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fr-FR" sz="2000" dirty="0" smtClean="0">
                <a:solidFill>
                  <a:srgbClr val="C00000"/>
                </a:solidFill>
              </a:rPr>
              <a:t>AUC / MIC : </a:t>
            </a:r>
            <a:r>
              <a:rPr lang="en-GB" altLang="fr-FR" sz="2000" dirty="0" smtClean="0"/>
              <a:t>125 h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fr-FR" sz="2000" dirty="0" err="1" smtClean="0">
                <a:solidFill>
                  <a:srgbClr val="C00000"/>
                </a:solidFill>
              </a:rPr>
              <a:t>Cmax</a:t>
            </a:r>
            <a:r>
              <a:rPr lang="en-GB" altLang="fr-FR" sz="2000" dirty="0" smtClean="0">
                <a:solidFill>
                  <a:srgbClr val="C00000"/>
                </a:solidFill>
              </a:rPr>
              <a:t> / MIC : </a:t>
            </a:r>
            <a:r>
              <a:rPr lang="en-GB" altLang="fr-FR" sz="2000" dirty="0" smtClean="0"/>
              <a:t>8-10</a:t>
            </a:r>
          </a:p>
          <a:p>
            <a:pPr eaLnBrk="1" hangingPunct="1">
              <a:lnSpc>
                <a:spcPct val="90000"/>
              </a:lnSpc>
            </a:pPr>
            <a:r>
              <a:rPr lang="en-GB" altLang="fr-FR" sz="2000" dirty="0" smtClean="0">
                <a:solidFill>
                  <a:srgbClr val="C00000"/>
                </a:solidFill>
              </a:rPr>
              <a:t>T</a:t>
            </a:r>
            <a:r>
              <a:rPr lang="en-GB" altLang="fr-FR" sz="2000" baseline="-25000" dirty="0" smtClean="0">
                <a:solidFill>
                  <a:srgbClr val="C00000"/>
                </a:solidFill>
              </a:rPr>
              <a:t>&gt;MIC </a:t>
            </a:r>
            <a:r>
              <a:rPr lang="en-GB" altLang="fr-FR" sz="2000" dirty="0" smtClean="0">
                <a:solidFill>
                  <a:srgbClr val="C00000"/>
                </a:solidFill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fr-FR" sz="1800" dirty="0" smtClean="0"/>
              <a:t>40 to 50% for Gram + bacteria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fr-FR" sz="1800" dirty="0" smtClean="0"/>
              <a:t>60 to 80% for Gram - bacteria</a:t>
            </a:r>
            <a:endParaRPr lang="en-GB" altLang="fr-FR" sz="1800" dirty="0" smtClean="0"/>
          </a:p>
        </p:txBody>
      </p:sp>
      <p:sp>
        <p:nvSpPr>
          <p:cNvPr id="116739" name="Freeform 4"/>
          <p:cNvSpPr>
            <a:spLocks/>
          </p:cNvSpPr>
          <p:nvPr/>
        </p:nvSpPr>
        <p:spPr bwMode="invGray">
          <a:xfrm>
            <a:off x="9156700" y="1679575"/>
            <a:ext cx="417513" cy="1306513"/>
          </a:xfrm>
          <a:custGeom>
            <a:avLst/>
            <a:gdLst>
              <a:gd name="T0" fmla="*/ 2147483646 w 263"/>
              <a:gd name="T1" fmla="*/ 2147483646 h 823"/>
              <a:gd name="T2" fmla="*/ 2147483646 w 263"/>
              <a:gd name="T3" fmla="*/ 2147483646 h 823"/>
              <a:gd name="T4" fmla="*/ 2147483646 w 263"/>
              <a:gd name="T5" fmla="*/ 2147483646 h 823"/>
              <a:gd name="T6" fmla="*/ 2147483646 w 263"/>
              <a:gd name="T7" fmla="*/ 2147483646 h 823"/>
              <a:gd name="T8" fmla="*/ 2147483646 w 263"/>
              <a:gd name="T9" fmla="*/ 2147483646 h 823"/>
              <a:gd name="T10" fmla="*/ 2147483646 w 263"/>
              <a:gd name="T11" fmla="*/ 2147483646 h 823"/>
              <a:gd name="T12" fmla="*/ 2147483646 w 263"/>
              <a:gd name="T13" fmla="*/ 2147483646 h 823"/>
              <a:gd name="T14" fmla="*/ 2147483646 w 263"/>
              <a:gd name="T15" fmla="*/ 2147483646 h 823"/>
              <a:gd name="T16" fmla="*/ 2147483646 w 263"/>
              <a:gd name="T17" fmla="*/ 2147483646 h 823"/>
              <a:gd name="T18" fmla="*/ 2147483646 w 263"/>
              <a:gd name="T19" fmla="*/ 2147483646 h 823"/>
              <a:gd name="T20" fmla="*/ 2147483646 w 263"/>
              <a:gd name="T21" fmla="*/ 2147483646 h 823"/>
              <a:gd name="T22" fmla="*/ 2147483646 w 263"/>
              <a:gd name="T23" fmla="*/ 2147483646 h 823"/>
              <a:gd name="T24" fmla="*/ 2147483646 w 263"/>
              <a:gd name="T25" fmla="*/ 2147483646 h 823"/>
              <a:gd name="T26" fmla="*/ 2147483646 w 263"/>
              <a:gd name="T27" fmla="*/ 2147483646 h 823"/>
              <a:gd name="T28" fmla="*/ 2147483646 w 263"/>
              <a:gd name="T29" fmla="*/ 2147483646 h 823"/>
              <a:gd name="T30" fmla="*/ 2147483646 w 263"/>
              <a:gd name="T31" fmla="*/ 2147483646 h 823"/>
              <a:gd name="T32" fmla="*/ 2147483646 w 263"/>
              <a:gd name="T33" fmla="*/ 2147483646 h 823"/>
              <a:gd name="T34" fmla="*/ 2147483646 w 263"/>
              <a:gd name="T35" fmla="*/ 2147483646 h 823"/>
              <a:gd name="T36" fmla="*/ 2147483646 w 263"/>
              <a:gd name="T37" fmla="*/ 2147483646 h 823"/>
              <a:gd name="T38" fmla="*/ 2147483646 w 263"/>
              <a:gd name="T39" fmla="*/ 2147483646 h 823"/>
              <a:gd name="T40" fmla="*/ 2147483646 w 263"/>
              <a:gd name="T41" fmla="*/ 2147483646 h 823"/>
              <a:gd name="T42" fmla="*/ 2147483646 w 263"/>
              <a:gd name="T43" fmla="*/ 2147483646 h 823"/>
              <a:gd name="T44" fmla="*/ 2147483646 w 263"/>
              <a:gd name="T45" fmla="*/ 2147483646 h 823"/>
              <a:gd name="T46" fmla="*/ 2147483646 w 263"/>
              <a:gd name="T47" fmla="*/ 2147483646 h 823"/>
              <a:gd name="T48" fmla="*/ 2147483646 w 263"/>
              <a:gd name="T49" fmla="*/ 2147483646 h 823"/>
              <a:gd name="T50" fmla="*/ 2147483646 w 263"/>
              <a:gd name="T51" fmla="*/ 2147483646 h 823"/>
              <a:gd name="T52" fmla="*/ 2147483646 w 263"/>
              <a:gd name="T53" fmla="*/ 2147483646 h 823"/>
              <a:gd name="T54" fmla="*/ 2147483646 w 263"/>
              <a:gd name="T55" fmla="*/ 2147483646 h 823"/>
              <a:gd name="T56" fmla="*/ 2147483646 w 263"/>
              <a:gd name="T57" fmla="*/ 2147483646 h 823"/>
              <a:gd name="T58" fmla="*/ 2147483646 w 263"/>
              <a:gd name="T59" fmla="*/ 2147483646 h 823"/>
              <a:gd name="T60" fmla="*/ 2147483646 w 263"/>
              <a:gd name="T61" fmla="*/ 2147483646 h 823"/>
              <a:gd name="T62" fmla="*/ 2147483646 w 263"/>
              <a:gd name="T63" fmla="*/ 2147483646 h 823"/>
              <a:gd name="T64" fmla="*/ 2147483646 w 263"/>
              <a:gd name="T65" fmla="*/ 2147483646 h 823"/>
              <a:gd name="T66" fmla="*/ 2147483646 w 263"/>
              <a:gd name="T67" fmla="*/ 2147483646 h 823"/>
              <a:gd name="T68" fmla="*/ 2147483646 w 263"/>
              <a:gd name="T69" fmla="*/ 2147483646 h 823"/>
              <a:gd name="T70" fmla="*/ 2147483646 w 263"/>
              <a:gd name="T71" fmla="*/ 2147483646 h 823"/>
              <a:gd name="T72" fmla="*/ 2147483646 w 263"/>
              <a:gd name="T73" fmla="*/ 2147483646 h 823"/>
              <a:gd name="T74" fmla="*/ 2147483646 w 263"/>
              <a:gd name="T75" fmla="*/ 2147483646 h 823"/>
              <a:gd name="T76" fmla="*/ 2147483646 w 263"/>
              <a:gd name="T77" fmla="*/ 2147483646 h 823"/>
              <a:gd name="T78" fmla="*/ 2147483646 w 263"/>
              <a:gd name="T79" fmla="*/ 2147483646 h 823"/>
              <a:gd name="T80" fmla="*/ 2147483646 w 263"/>
              <a:gd name="T81" fmla="*/ 2147483646 h 823"/>
              <a:gd name="T82" fmla="*/ 2147483646 w 263"/>
              <a:gd name="T83" fmla="*/ 2147483646 h 823"/>
              <a:gd name="T84" fmla="*/ 2147483646 w 263"/>
              <a:gd name="T85" fmla="*/ 2147483646 h 823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63" h="823">
                <a:moveTo>
                  <a:pt x="91" y="116"/>
                </a:moveTo>
                <a:cubicBezTo>
                  <a:pt x="87" y="106"/>
                  <a:pt x="68" y="87"/>
                  <a:pt x="64" y="74"/>
                </a:cubicBezTo>
                <a:cubicBezTo>
                  <a:pt x="60" y="61"/>
                  <a:pt x="60" y="49"/>
                  <a:pt x="64" y="38"/>
                </a:cubicBezTo>
                <a:cubicBezTo>
                  <a:pt x="68" y="27"/>
                  <a:pt x="77" y="10"/>
                  <a:pt x="88" y="5"/>
                </a:cubicBezTo>
                <a:cubicBezTo>
                  <a:pt x="99" y="0"/>
                  <a:pt x="122" y="1"/>
                  <a:pt x="133" y="5"/>
                </a:cubicBezTo>
                <a:cubicBezTo>
                  <a:pt x="144" y="9"/>
                  <a:pt x="152" y="22"/>
                  <a:pt x="157" y="32"/>
                </a:cubicBezTo>
                <a:cubicBezTo>
                  <a:pt x="162" y="42"/>
                  <a:pt x="164" y="54"/>
                  <a:pt x="163" y="65"/>
                </a:cubicBezTo>
                <a:cubicBezTo>
                  <a:pt x="162" y="76"/>
                  <a:pt x="152" y="87"/>
                  <a:pt x="151" y="98"/>
                </a:cubicBezTo>
                <a:cubicBezTo>
                  <a:pt x="150" y="109"/>
                  <a:pt x="152" y="124"/>
                  <a:pt x="157" y="130"/>
                </a:cubicBezTo>
                <a:cubicBezTo>
                  <a:pt x="162" y="136"/>
                  <a:pt x="174" y="131"/>
                  <a:pt x="184" y="134"/>
                </a:cubicBezTo>
                <a:cubicBezTo>
                  <a:pt x="194" y="137"/>
                  <a:pt x="207" y="141"/>
                  <a:pt x="216" y="151"/>
                </a:cubicBezTo>
                <a:cubicBezTo>
                  <a:pt x="225" y="161"/>
                  <a:pt x="236" y="184"/>
                  <a:pt x="241" y="197"/>
                </a:cubicBezTo>
                <a:cubicBezTo>
                  <a:pt x="246" y="210"/>
                  <a:pt x="244" y="216"/>
                  <a:pt x="244" y="227"/>
                </a:cubicBezTo>
                <a:cubicBezTo>
                  <a:pt x="244" y="238"/>
                  <a:pt x="244" y="257"/>
                  <a:pt x="244" y="266"/>
                </a:cubicBezTo>
                <a:cubicBezTo>
                  <a:pt x="244" y="275"/>
                  <a:pt x="246" y="278"/>
                  <a:pt x="247" y="284"/>
                </a:cubicBezTo>
                <a:cubicBezTo>
                  <a:pt x="248" y="290"/>
                  <a:pt x="251" y="296"/>
                  <a:pt x="252" y="302"/>
                </a:cubicBezTo>
                <a:cubicBezTo>
                  <a:pt x="253" y="308"/>
                  <a:pt x="256" y="314"/>
                  <a:pt x="256" y="323"/>
                </a:cubicBezTo>
                <a:cubicBezTo>
                  <a:pt x="256" y="332"/>
                  <a:pt x="253" y="348"/>
                  <a:pt x="253" y="359"/>
                </a:cubicBezTo>
                <a:cubicBezTo>
                  <a:pt x="253" y="370"/>
                  <a:pt x="255" y="383"/>
                  <a:pt x="256" y="392"/>
                </a:cubicBezTo>
                <a:cubicBezTo>
                  <a:pt x="257" y="401"/>
                  <a:pt x="262" y="404"/>
                  <a:pt x="262" y="413"/>
                </a:cubicBezTo>
                <a:cubicBezTo>
                  <a:pt x="262" y="422"/>
                  <a:pt x="263" y="438"/>
                  <a:pt x="259" y="449"/>
                </a:cubicBezTo>
                <a:cubicBezTo>
                  <a:pt x="255" y="460"/>
                  <a:pt x="245" y="478"/>
                  <a:pt x="238" y="482"/>
                </a:cubicBezTo>
                <a:cubicBezTo>
                  <a:pt x="231" y="486"/>
                  <a:pt x="220" y="482"/>
                  <a:pt x="217" y="473"/>
                </a:cubicBezTo>
                <a:cubicBezTo>
                  <a:pt x="214" y="464"/>
                  <a:pt x="222" y="442"/>
                  <a:pt x="222" y="430"/>
                </a:cubicBezTo>
                <a:cubicBezTo>
                  <a:pt x="222" y="418"/>
                  <a:pt x="217" y="411"/>
                  <a:pt x="214" y="401"/>
                </a:cubicBezTo>
                <a:cubicBezTo>
                  <a:pt x="211" y="391"/>
                  <a:pt x="207" y="381"/>
                  <a:pt x="205" y="370"/>
                </a:cubicBezTo>
                <a:cubicBezTo>
                  <a:pt x="203" y="359"/>
                  <a:pt x="202" y="346"/>
                  <a:pt x="202" y="334"/>
                </a:cubicBezTo>
                <a:cubicBezTo>
                  <a:pt x="202" y="322"/>
                  <a:pt x="204" y="308"/>
                  <a:pt x="205" y="299"/>
                </a:cubicBezTo>
                <a:cubicBezTo>
                  <a:pt x="206" y="290"/>
                  <a:pt x="207" y="280"/>
                  <a:pt x="205" y="278"/>
                </a:cubicBezTo>
                <a:cubicBezTo>
                  <a:pt x="203" y="276"/>
                  <a:pt x="194" y="278"/>
                  <a:pt x="192" y="286"/>
                </a:cubicBezTo>
                <a:cubicBezTo>
                  <a:pt x="190" y="294"/>
                  <a:pt x="189" y="314"/>
                  <a:pt x="190" y="329"/>
                </a:cubicBezTo>
                <a:cubicBezTo>
                  <a:pt x="191" y="344"/>
                  <a:pt x="193" y="354"/>
                  <a:pt x="196" y="374"/>
                </a:cubicBezTo>
                <a:cubicBezTo>
                  <a:pt x="199" y="394"/>
                  <a:pt x="206" y="426"/>
                  <a:pt x="210" y="448"/>
                </a:cubicBezTo>
                <a:cubicBezTo>
                  <a:pt x="214" y="470"/>
                  <a:pt x="221" y="488"/>
                  <a:pt x="222" y="506"/>
                </a:cubicBezTo>
                <a:cubicBezTo>
                  <a:pt x="223" y="524"/>
                  <a:pt x="218" y="541"/>
                  <a:pt x="217" y="554"/>
                </a:cubicBezTo>
                <a:cubicBezTo>
                  <a:pt x="216" y="567"/>
                  <a:pt x="218" y="571"/>
                  <a:pt x="217" y="583"/>
                </a:cubicBezTo>
                <a:cubicBezTo>
                  <a:pt x="216" y="595"/>
                  <a:pt x="214" y="605"/>
                  <a:pt x="211" y="626"/>
                </a:cubicBezTo>
                <a:cubicBezTo>
                  <a:pt x="208" y="647"/>
                  <a:pt x="194" y="689"/>
                  <a:pt x="196" y="710"/>
                </a:cubicBezTo>
                <a:cubicBezTo>
                  <a:pt x="198" y="731"/>
                  <a:pt x="218" y="739"/>
                  <a:pt x="223" y="752"/>
                </a:cubicBezTo>
                <a:cubicBezTo>
                  <a:pt x="228" y="765"/>
                  <a:pt x="230" y="779"/>
                  <a:pt x="229" y="788"/>
                </a:cubicBezTo>
                <a:cubicBezTo>
                  <a:pt x="228" y="797"/>
                  <a:pt x="225" y="805"/>
                  <a:pt x="220" y="806"/>
                </a:cubicBezTo>
                <a:cubicBezTo>
                  <a:pt x="215" y="807"/>
                  <a:pt x="206" y="797"/>
                  <a:pt x="199" y="791"/>
                </a:cubicBezTo>
                <a:cubicBezTo>
                  <a:pt x="192" y="785"/>
                  <a:pt x="187" y="776"/>
                  <a:pt x="178" y="770"/>
                </a:cubicBezTo>
                <a:cubicBezTo>
                  <a:pt x="169" y="764"/>
                  <a:pt x="150" y="764"/>
                  <a:pt x="145" y="755"/>
                </a:cubicBezTo>
                <a:cubicBezTo>
                  <a:pt x="140" y="746"/>
                  <a:pt x="149" y="727"/>
                  <a:pt x="151" y="716"/>
                </a:cubicBezTo>
                <a:cubicBezTo>
                  <a:pt x="153" y="705"/>
                  <a:pt x="158" y="696"/>
                  <a:pt x="157" y="686"/>
                </a:cubicBezTo>
                <a:cubicBezTo>
                  <a:pt x="156" y="676"/>
                  <a:pt x="146" y="666"/>
                  <a:pt x="145" y="653"/>
                </a:cubicBezTo>
                <a:cubicBezTo>
                  <a:pt x="144" y="640"/>
                  <a:pt x="150" y="619"/>
                  <a:pt x="150" y="605"/>
                </a:cubicBezTo>
                <a:cubicBezTo>
                  <a:pt x="150" y="591"/>
                  <a:pt x="150" y="580"/>
                  <a:pt x="148" y="568"/>
                </a:cubicBezTo>
                <a:cubicBezTo>
                  <a:pt x="146" y="556"/>
                  <a:pt x="140" y="549"/>
                  <a:pt x="139" y="535"/>
                </a:cubicBezTo>
                <a:cubicBezTo>
                  <a:pt x="138" y="521"/>
                  <a:pt x="147" y="483"/>
                  <a:pt x="145" y="482"/>
                </a:cubicBezTo>
                <a:cubicBezTo>
                  <a:pt x="143" y="481"/>
                  <a:pt x="132" y="511"/>
                  <a:pt x="127" y="527"/>
                </a:cubicBezTo>
                <a:cubicBezTo>
                  <a:pt x="122" y="543"/>
                  <a:pt x="115" y="564"/>
                  <a:pt x="115" y="578"/>
                </a:cubicBezTo>
                <a:cubicBezTo>
                  <a:pt x="115" y="592"/>
                  <a:pt x="123" y="602"/>
                  <a:pt x="124" y="614"/>
                </a:cubicBezTo>
                <a:cubicBezTo>
                  <a:pt x="125" y="626"/>
                  <a:pt x="122" y="640"/>
                  <a:pt x="121" y="653"/>
                </a:cubicBezTo>
                <a:cubicBezTo>
                  <a:pt x="120" y="666"/>
                  <a:pt x="118" y="676"/>
                  <a:pt x="118" y="692"/>
                </a:cubicBezTo>
                <a:cubicBezTo>
                  <a:pt x="118" y="708"/>
                  <a:pt x="125" y="739"/>
                  <a:pt x="121" y="752"/>
                </a:cubicBezTo>
                <a:cubicBezTo>
                  <a:pt x="117" y="765"/>
                  <a:pt x="100" y="762"/>
                  <a:pt x="91" y="773"/>
                </a:cubicBezTo>
                <a:cubicBezTo>
                  <a:pt x="82" y="784"/>
                  <a:pt x="72" y="813"/>
                  <a:pt x="64" y="818"/>
                </a:cubicBezTo>
                <a:cubicBezTo>
                  <a:pt x="56" y="823"/>
                  <a:pt x="47" y="813"/>
                  <a:pt x="43" y="806"/>
                </a:cubicBezTo>
                <a:cubicBezTo>
                  <a:pt x="39" y="799"/>
                  <a:pt x="36" y="784"/>
                  <a:pt x="40" y="773"/>
                </a:cubicBezTo>
                <a:cubicBezTo>
                  <a:pt x="44" y="762"/>
                  <a:pt x="66" y="756"/>
                  <a:pt x="70" y="742"/>
                </a:cubicBezTo>
                <a:cubicBezTo>
                  <a:pt x="74" y="728"/>
                  <a:pt x="63" y="705"/>
                  <a:pt x="61" y="691"/>
                </a:cubicBezTo>
                <a:cubicBezTo>
                  <a:pt x="59" y="677"/>
                  <a:pt x="58" y="666"/>
                  <a:pt x="58" y="655"/>
                </a:cubicBezTo>
                <a:cubicBezTo>
                  <a:pt x="58" y="644"/>
                  <a:pt x="59" y="640"/>
                  <a:pt x="58" y="626"/>
                </a:cubicBezTo>
                <a:cubicBezTo>
                  <a:pt x="57" y="612"/>
                  <a:pt x="54" y="592"/>
                  <a:pt x="52" y="569"/>
                </a:cubicBezTo>
                <a:cubicBezTo>
                  <a:pt x="50" y="546"/>
                  <a:pt x="42" y="518"/>
                  <a:pt x="43" y="487"/>
                </a:cubicBezTo>
                <a:cubicBezTo>
                  <a:pt x="44" y="456"/>
                  <a:pt x="54" y="406"/>
                  <a:pt x="58" y="382"/>
                </a:cubicBezTo>
                <a:cubicBezTo>
                  <a:pt x="62" y="358"/>
                  <a:pt x="66" y="355"/>
                  <a:pt x="67" y="341"/>
                </a:cubicBezTo>
                <a:cubicBezTo>
                  <a:pt x="68" y="327"/>
                  <a:pt x="65" y="306"/>
                  <a:pt x="64" y="295"/>
                </a:cubicBezTo>
                <a:cubicBezTo>
                  <a:pt x="63" y="284"/>
                  <a:pt x="65" y="276"/>
                  <a:pt x="63" y="274"/>
                </a:cubicBezTo>
                <a:cubicBezTo>
                  <a:pt x="61" y="272"/>
                  <a:pt x="54" y="275"/>
                  <a:pt x="52" y="284"/>
                </a:cubicBezTo>
                <a:cubicBezTo>
                  <a:pt x="50" y="293"/>
                  <a:pt x="52" y="315"/>
                  <a:pt x="52" y="326"/>
                </a:cubicBezTo>
                <a:cubicBezTo>
                  <a:pt x="52" y="337"/>
                  <a:pt x="52" y="345"/>
                  <a:pt x="51" y="353"/>
                </a:cubicBezTo>
                <a:cubicBezTo>
                  <a:pt x="50" y="361"/>
                  <a:pt x="45" y="365"/>
                  <a:pt x="43" y="377"/>
                </a:cubicBezTo>
                <a:cubicBezTo>
                  <a:pt x="41" y="389"/>
                  <a:pt x="38" y="408"/>
                  <a:pt x="37" y="428"/>
                </a:cubicBezTo>
                <a:cubicBezTo>
                  <a:pt x="36" y="448"/>
                  <a:pt x="41" y="488"/>
                  <a:pt x="37" y="497"/>
                </a:cubicBezTo>
                <a:cubicBezTo>
                  <a:pt x="33" y="506"/>
                  <a:pt x="18" y="495"/>
                  <a:pt x="13" y="482"/>
                </a:cubicBezTo>
                <a:cubicBezTo>
                  <a:pt x="8" y="469"/>
                  <a:pt x="6" y="435"/>
                  <a:pt x="4" y="416"/>
                </a:cubicBezTo>
                <a:cubicBezTo>
                  <a:pt x="2" y="397"/>
                  <a:pt x="1" y="387"/>
                  <a:pt x="1" y="368"/>
                </a:cubicBezTo>
                <a:cubicBezTo>
                  <a:pt x="1" y="349"/>
                  <a:pt x="0" y="321"/>
                  <a:pt x="1" y="299"/>
                </a:cubicBezTo>
                <a:cubicBezTo>
                  <a:pt x="2" y="277"/>
                  <a:pt x="1" y="254"/>
                  <a:pt x="4" y="236"/>
                </a:cubicBezTo>
                <a:cubicBezTo>
                  <a:pt x="7" y="218"/>
                  <a:pt x="13" y="201"/>
                  <a:pt x="19" y="188"/>
                </a:cubicBezTo>
                <a:cubicBezTo>
                  <a:pt x="25" y="175"/>
                  <a:pt x="35" y="162"/>
                  <a:pt x="43" y="155"/>
                </a:cubicBezTo>
                <a:cubicBezTo>
                  <a:pt x="51" y="148"/>
                  <a:pt x="62" y="146"/>
                  <a:pt x="70" y="143"/>
                </a:cubicBezTo>
                <a:cubicBezTo>
                  <a:pt x="78" y="140"/>
                  <a:pt x="90" y="140"/>
                  <a:pt x="93" y="136"/>
                </a:cubicBezTo>
                <a:cubicBezTo>
                  <a:pt x="96" y="132"/>
                  <a:pt x="91" y="120"/>
                  <a:pt x="91" y="116"/>
                </a:cubicBezTo>
                <a:close/>
              </a:path>
            </a:pathLst>
          </a:custGeom>
          <a:solidFill>
            <a:srgbClr val="990000"/>
          </a:solidFill>
          <a:ln w="12700" cmpd="sng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6" name="Rectangle 2"/>
          <p:cNvSpPr txBox="1">
            <a:spLocks noChangeAspect="1" noChangeArrowheads="1"/>
          </p:cNvSpPr>
          <p:nvPr/>
        </p:nvSpPr>
        <p:spPr bwMode="auto">
          <a:xfrm>
            <a:off x="196850" y="185738"/>
            <a:ext cx="9893300" cy="1077912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 anchor="ctr" anchorCtr="1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fr-FR" sz="3200" kern="0" dirty="0" smtClean="0">
                <a:solidFill>
                  <a:srgbClr val="C00000"/>
                </a:solidFill>
              </a:rPr>
              <a:t>Summary of validated critical values in human medicine</a:t>
            </a:r>
            <a:endParaRPr lang="en-GB" altLang="fr-FR" sz="3200" kern="0" dirty="0" smtClean="0">
              <a:solidFill>
                <a:srgbClr val="C00000"/>
              </a:solidFill>
            </a:endParaRPr>
          </a:p>
        </p:txBody>
      </p:sp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344487" y="3666748"/>
            <a:ext cx="95980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fr-FR" sz="2000" b="0" dirty="0" smtClean="0"/>
              <a:t>These indices and their threshold values are used as indicators to </a:t>
            </a:r>
            <a:r>
              <a:rPr lang="en-GB" altLang="fr-FR" sz="2000" dirty="0" smtClean="0">
                <a:solidFill>
                  <a:srgbClr val="0000CC"/>
                </a:solidFill>
              </a:rPr>
              <a:t>predict whether a dosage will be associated with a high percentage of cure</a:t>
            </a:r>
          </a:p>
          <a:p>
            <a:pPr lvl="3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fr-FR" b="0" dirty="0" smtClean="0"/>
          </a:p>
          <a:p>
            <a:pPr eaLnBrk="1" hangingPunct="1">
              <a:spcBef>
                <a:spcPct val="0"/>
              </a:spcBef>
            </a:pPr>
            <a:r>
              <a:rPr lang="en-GB" altLang="fr-FR" sz="2000" u="sng" dirty="0" smtClean="0">
                <a:solidFill>
                  <a:srgbClr val="FF0000"/>
                </a:solidFill>
              </a:rPr>
              <a:t>Possible uses of these values</a:t>
            </a:r>
          </a:p>
          <a:p>
            <a:pPr lvl="1" eaLnBrk="1" hangingPunct="1">
              <a:spcBef>
                <a:spcPct val="0"/>
              </a:spcBef>
            </a:pPr>
            <a:r>
              <a:rPr lang="en-GB" altLang="fr-FR" sz="2000" b="0" dirty="0" smtClean="0"/>
              <a:t>To check if a given dosage allows to reach these </a:t>
            </a:r>
            <a:r>
              <a:rPr lang="en-GB" altLang="fr-FR" sz="2000" dirty="0" smtClean="0">
                <a:solidFill>
                  <a:srgbClr val="0000CC"/>
                </a:solidFill>
              </a:rPr>
              <a:t>thresholds for different MIC values</a:t>
            </a:r>
          </a:p>
          <a:p>
            <a:pPr lvl="1" eaLnBrk="1" hangingPunct="1">
              <a:spcBef>
                <a:spcPct val="0"/>
              </a:spcBef>
            </a:pPr>
            <a:r>
              <a:rPr lang="en-GB" altLang="fr-FR" sz="2000" b="0" dirty="0" smtClean="0"/>
              <a:t>To define, in a rational way, the </a:t>
            </a:r>
            <a:r>
              <a:rPr lang="en-GB" altLang="fr-FR" sz="2000" dirty="0" smtClean="0">
                <a:solidFill>
                  <a:srgbClr val="0000CC"/>
                </a:solidFill>
              </a:rPr>
              <a:t>administration scheme</a:t>
            </a:r>
          </a:p>
          <a:p>
            <a:pPr lvl="1" eaLnBrk="1" hangingPunct="1">
              <a:spcBef>
                <a:spcPct val="0"/>
              </a:spcBef>
            </a:pPr>
            <a:r>
              <a:rPr lang="en-GB" altLang="fr-FR" sz="2000" b="0" dirty="0" smtClean="0">
                <a:solidFill>
                  <a:srgbClr val="0000CC"/>
                </a:solidFill>
              </a:rPr>
              <a:t>To </a:t>
            </a:r>
            <a:r>
              <a:rPr lang="en-GB" altLang="fr-FR" sz="2000" dirty="0" smtClean="0">
                <a:solidFill>
                  <a:srgbClr val="0000CC"/>
                </a:solidFill>
              </a:rPr>
              <a:t>calculate the dosage </a:t>
            </a:r>
            <a:r>
              <a:rPr lang="en-GB" altLang="fr-FR" sz="2000" b="0" dirty="0" smtClean="0"/>
              <a:t>that will allow to reach these thresholds</a:t>
            </a:r>
            <a:endParaRPr lang="en-GB" altLang="fr-FR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Group 4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320383"/>
              </p:ext>
            </p:extLst>
          </p:nvPr>
        </p:nvGraphicFramePr>
        <p:xfrm>
          <a:off x="225425" y="258763"/>
          <a:ext cx="9805988" cy="6230937"/>
        </p:xfrm>
        <a:graphic>
          <a:graphicData uri="http://schemas.openxmlformats.org/drawingml/2006/table">
            <a:tbl>
              <a:tblPr/>
              <a:tblGrid>
                <a:gridCol w="2496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0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4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48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Antibacterial action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Antibiotic family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Antibiotic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PK-PD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 correlated 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with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antibacterial action 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23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Concentration-dependent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Aminoglycosides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Streptomycin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fr-F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Neomycin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fr-F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Gentamicin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fr-F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Amikacin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fr-F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Tobramycin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Cmax/MIC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Fluoroquinolones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Enrofloxacin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fr-F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Danofloxacin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, Marbofloxacin, </a:t>
                      </a:r>
                      <a:r>
                        <a:rPr kumimoji="0" lang="fr-F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Difloxacin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fr-F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Ibafloxacin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AUC/MIC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Cmax/MIC</a:t>
                      </a: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Nitroimidazoles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Metronidazole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AUC/MIC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Cmax/MIC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Polymixins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Colistin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AUC/MIC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23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Time-dependent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Penicillins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Benzylpenicillin, Cloxacillin, Ampicillin, Amoxicillin, Carbenicillin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T&gt;MIC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Cephalosporins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Ceftiofur, Cefalexin, Cefapirin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T&gt;MIC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Macrolides &amp; triamilides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Tilvalosin, Tylosin, Erythromycin, Tilmicosin, Tulathromycin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T&gt;MIC or (AUC/MIC)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Lincosamides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Clindamycin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T&gt;MIC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Phenicols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Chloramphenicol, Florphenicol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T&gt;MIC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Sulfonamides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Sulfadoxine, Sulfadiazine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T&gt;MIC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Diaminopyrimidines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Trimethoprim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T&gt;MIC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69924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Both 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Time- and Concentration-dependent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Tetracyclines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Oxytetracycline, Chlortetracycline, Doxycycline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AUC/MIC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Ketolides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Azithromycin, Clarithromycin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AUC/MIC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3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Glycopeptides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Vancomycin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AUC/MIC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325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Group 4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112768"/>
              </p:ext>
            </p:extLst>
          </p:nvPr>
        </p:nvGraphicFramePr>
        <p:xfrm>
          <a:off x="225425" y="258763"/>
          <a:ext cx="9805988" cy="6230937"/>
        </p:xfrm>
        <a:graphic>
          <a:graphicData uri="http://schemas.openxmlformats.org/drawingml/2006/table">
            <a:tbl>
              <a:tblPr/>
              <a:tblGrid>
                <a:gridCol w="2496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0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4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48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Antibacterial action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Antibiotic family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Antibiotic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PK-PD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 correlated 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with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antibacterial action 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23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Concentration-dependent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Aminoglycosides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Streptomycin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fr-F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Neomycin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fr-F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Gentamicin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fr-F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Amikacin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fr-F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Tobramycin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Cmax/MIC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Fluoroquinolones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Enrofloxacin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fr-F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Danofloxacin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, Marbofloxacin, </a:t>
                      </a:r>
                      <a:r>
                        <a:rPr kumimoji="0" lang="fr-F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Difloxacin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fr-F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Ibafloxacin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AUC/MIC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Cmax/MIC</a:t>
                      </a: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Nitroimidazoles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Metronidazole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AUC/MIC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Cmax/MIC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Polymixins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Colistin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AUC/MIC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23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Time-dependent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Penicillins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Benzylpenicillin, Cloxacillin, Ampicillin, Amoxicillin, Carbenicillin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T&gt;MIC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Cephalosporins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Ceftiofur, Cefalexin, Cefapirin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T&gt;MIC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Macrolides &amp; triamilides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Tilvalosin, Tylosin, Erythromycin, Tilmicosin, Tulathromycin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T&gt;MIC or (AUC/MIC)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Lincosamides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Clindamycin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T&gt;MIC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Phenicols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Chloramphenicol, Florphenicol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T&gt;MIC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Sulfonamides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Sulfadoxine, Sulfadiazine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T&gt;MIC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Diaminopyrimidines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Trimethoprim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T&gt;MIC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69924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Both 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Time- and Concentration-dependent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Tetracyclines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Oxytetracycline, Chlortetracycline, Doxycycline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AUC/MIC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Ketolides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Azithromycin, Clarithromycin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AUC/MIC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3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Glycopeptides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Vancomycin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AUC/MIC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387350" y="3154363"/>
            <a:ext cx="3411538" cy="19827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fr-FR" sz="1800" b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38150" y="901700"/>
            <a:ext cx="2433638" cy="198278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fr-FR" sz="1800" b="0"/>
          </a:p>
        </p:txBody>
      </p:sp>
      <p:sp>
        <p:nvSpPr>
          <p:cNvPr id="4" name="ZoneTexte 1"/>
          <p:cNvSpPr txBox="1">
            <a:spLocks noChangeArrowheads="1"/>
          </p:cNvSpPr>
          <p:nvPr/>
        </p:nvSpPr>
        <p:spPr bwMode="auto">
          <a:xfrm>
            <a:off x="6065886" y="1189038"/>
            <a:ext cx="2419252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 dirty="0">
                <a:solidFill>
                  <a:srgbClr val="CC0099"/>
                </a:solidFill>
                <a:ea typeface="MS PGothic" panose="020B0600070205080204" pitchFamily="34" charset="-128"/>
              </a:rPr>
              <a:t>Daily doses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 dirty="0">
                <a:solidFill>
                  <a:srgbClr val="CC0099"/>
                </a:solidFill>
                <a:ea typeface="MS PGothic" panose="020B0600070205080204" pitchFamily="34" charset="-128"/>
              </a:rPr>
              <a:t>high / </a:t>
            </a:r>
            <a:r>
              <a:rPr lang="fr-FR" altLang="fr-FR" sz="2800" dirty="0" smtClean="0">
                <a:solidFill>
                  <a:srgbClr val="CC0099"/>
                </a:solidFill>
                <a:ea typeface="MS PGothic" panose="020B0600070205080204" pitchFamily="34" charset="-128"/>
              </a:rPr>
              <a:t>unique</a:t>
            </a:r>
            <a:endParaRPr lang="fr-FR" altLang="fr-FR" sz="2800" dirty="0">
              <a:solidFill>
                <a:srgbClr val="CC0099"/>
              </a:solidFill>
              <a:ea typeface="MS PGothic" panose="020B0600070205080204" pitchFamily="34" charset="-128"/>
            </a:endParaRPr>
          </a:p>
        </p:txBody>
      </p:sp>
      <p:sp>
        <p:nvSpPr>
          <p:cNvPr id="29787" name="ZoneTexte 1"/>
          <p:cNvSpPr txBox="1">
            <a:spLocks noChangeArrowheads="1"/>
          </p:cNvSpPr>
          <p:nvPr/>
        </p:nvSpPr>
        <p:spPr bwMode="auto">
          <a:xfrm>
            <a:off x="2425700" y="93663"/>
            <a:ext cx="5930900" cy="6461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3600" dirty="0">
                <a:solidFill>
                  <a:srgbClr val="CC0099"/>
                </a:solidFill>
                <a:ea typeface="MS PGothic" panose="020B0600070205080204" pitchFamily="34" charset="-128"/>
              </a:rPr>
              <a:t>Administration </a:t>
            </a:r>
            <a:r>
              <a:rPr lang="fr-FR" altLang="fr-FR" sz="3600" dirty="0" err="1">
                <a:solidFill>
                  <a:srgbClr val="CC0099"/>
                </a:solidFill>
                <a:ea typeface="MS PGothic" panose="020B0600070205080204" pitchFamily="34" charset="-128"/>
              </a:rPr>
              <a:t>schemes</a:t>
            </a:r>
            <a:endParaRPr lang="fr-FR" altLang="fr-FR" sz="3600" dirty="0">
              <a:solidFill>
                <a:srgbClr val="CC0099"/>
              </a:solidFill>
              <a:ea typeface="MS PGothic" panose="020B0600070205080204" pitchFamily="34" charset="-128"/>
            </a:endParaRPr>
          </a:p>
        </p:txBody>
      </p:sp>
      <p:sp>
        <p:nvSpPr>
          <p:cNvPr id="7" name="ZoneTexte 1"/>
          <p:cNvSpPr txBox="1">
            <a:spLocks noChangeArrowheads="1"/>
          </p:cNvSpPr>
          <p:nvPr/>
        </p:nvSpPr>
        <p:spPr bwMode="auto">
          <a:xfrm>
            <a:off x="5281613" y="3128963"/>
            <a:ext cx="4260850" cy="1816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>
                <a:solidFill>
                  <a:srgbClr val="CC0099"/>
                </a:solidFill>
                <a:ea typeface="MS PGothic" panose="020B0600070205080204" pitchFamily="34" charset="-128"/>
              </a:rPr>
              <a:t>Daily doses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>
                <a:solidFill>
                  <a:srgbClr val="CC0099"/>
                </a:solidFill>
                <a:ea typeface="MS PGothic" panose="020B0600070205080204" pitchFamily="34" charset="-128"/>
              </a:rPr>
              <a:t>fractionated / infusion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>
                <a:solidFill>
                  <a:srgbClr val="CC0099"/>
                </a:solidFill>
                <a:ea typeface="MS PGothic" panose="020B0600070205080204" pitchFamily="34" charset="-128"/>
              </a:rPr>
              <a:t>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>
                <a:solidFill>
                  <a:srgbClr val="CC0099"/>
                </a:solidFill>
                <a:ea typeface="MS PGothic" panose="020B0600070205080204" pitchFamily="34" charset="-128"/>
              </a:rPr>
              <a:t>(Very) long-action</a:t>
            </a:r>
          </a:p>
        </p:txBody>
      </p:sp>
      <p:grpSp>
        <p:nvGrpSpPr>
          <p:cNvPr id="8" name="Groupe 7"/>
          <p:cNvGrpSpPr>
            <a:grpSpLocks/>
          </p:cNvGrpSpPr>
          <p:nvPr/>
        </p:nvGrpSpPr>
        <p:grpSpPr bwMode="auto">
          <a:xfrm>
            <a:off x="560388" y="1004888"/>
            <a:ext cx="2176462" cy="1754187"/>
            <a:chOff x="738188" y="862767"/>
            <a:chExt cx="4552156" cy="5426114"/>
          </a:xfrm>
        </p:grpSpPr>
        <p:sp>
          <p:nvSpPr>
            <p:cNvPr id="122988" name="Line 2"/>
            <p:cNvSpPr>
              <a:spLocks noChangeShapeType="1"/>
            </p:cNvSpPr>
            <p:nvPr/>
          </p:nvSpPr>
          <p:spPr bwMode="auto">
            <a:xfrm flipV="1">
              <a:off x="738188" y="1341438"/>
              <a:ext cx="0" cy="49387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22989" name="Line 3"/>
            <p:cNvSpPr>
              <a:spLocks noChangeShapeType="1"/>
            </p:cNvSpPr>
            <p:nvPr/>
          </p:nvSpPr>
          <p:spPr bwMode="auto">
            <a:xfrm>
              <a:off x="738188" y="6280150"/>
              <a:ext cx="4552156" cy="87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22990" name="Freeform 19"/>
            <p:cNvSpPr>
              <a:spLocks/>
            </p:cNvSpPr>
            <p:nvPr/>
          </p:nvSpPr>
          <p:spPr bwMode="auto">
            <a:xfrm>
              <a:off x="750888" y="1341438"/>
              <a:ext cx="1801812" cy="4938712"/>
            </a:xfrm>
            <a:custGeom>
              <a:avLst/>
              <a:gdLst>
                <a:gd name="T0" fmla="*/ 0 w 4101"/>
                <a:gd name="T1" fmla="*/ 2147483646 h 1814"/>
                <a:gd name="T2" fmla="*/ 2147483646 w 4101"/>
                <a:gd name="T3" fmla="*/ 2147483646 h 1814"/>
                <a:gd name="T4" fmla="*/ 2147483646 w 4101"/>
                <a:gd name="T5" fmla="*/ 2147483646 h 1814"/>
                <a:gd name="T6" fmla="*/ 2147483646 w 4101"/>
                <a:gd name="T7" fmla="*/ 2147483646 h 18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101" h="1814">
                  <a:moveTo>
                    <a:pt x="0" y="1814"/>
                  </a:moveTo>
                  <a:cubicBezTo>
                    <a:pt x="105" y="1096"/>
                    <a:pt x="211" y="378"/>
                    <a:pt x="538" y="189"/>
                  </a:cubicBezTo>
                  <a:cubicBezTo>
                    <a:pt x="865" y="0"/>
                    <a:pt x="1369" y="437"/>
                    <a:pt x="1963" y="677"/>
                  </a:cubicBezTo>
                  <a:cubicBezTo>
                    <a:pt x="2557" y="917"/>
                    <a:pt x="3329" y="1271"/>
                    <a:pt x="4101" y="1626"/>
                  </a:cubicBezTo>
                </a:path>
              </a:pathLst>
            </a:custGeom>
            <a:noFill/>
            <a:ln w="38100" cmpd="sng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22991" name="Freeform 19"/>
            <p:cNvSpPr>
              <a:spLocks/>
            </p:cNvSpPr>
            <p:nvPr/>
          </p:nvSpPr>
          <p:spPr bwMode="auto">
            <a:xfrm>
              <a:off x="2641953" y="862767"/>
              <a:ext cx="1801812" cy="4938712"/>
            </a:xfrm>
            <a:custGeom>
              <a:avLst/>
              <a:gdLst>
                <a:gd name="T0" fmla="*/ 0 w 4101"/>
                <a:gd name="T1" fmla="*/ 2147483646 h 1814"/>
                <a:gd name="T2" fmla="*/ 2147483646 w 4101"/>
                <a:gd name="T3" fmla="*/ 2147483646 h 1814"/>
                <a:gd name="T4" fmla="*/ 2147483646 w 4101"/>
                <a:gd name="T5" fmla="*/ 2147483646 h 1814"/>
                <a:gd name="T6" fmla="*/ 2147483646 w 4101"/>
                <a:gd name="T7" fmla="*/ 2147483646 h 18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101" h="1814">
                  <a:moveTo>
                    <a:pt x="0" y="1814"/>
                  </a:moveTo>
                  <a:cubicBezTo>
                    <a:pt x="105" y="1096"/>
                    <a:pt x="211" y="378"/>
                    <a:pt x="538" y="189"/>
                  </a:cubicBezTo>
                  <a:cubicBezTo>
                    <a:pt x="865" y="0"/>
                    <a:pt x="1369" y="437"/>
                    <a:pt x="1963" y="677"/>
                  </a:cubicBezTo>
                  <a:cubicBezTo>
                    <a:pt x="2557" y="917"/>
                    <a:pt x="3329" y="1271"/>
                    <a:pt x="4101" y="1626"/>
                  </a:cubicBezTo>
                </a:path>
              </a:pathLst>
            </a:custGeom>
            <a:noFill/>
            <a:ln w="38100" cmpd="sng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566738" y="2190750"/>
            <a:ext cx="2154237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5" name="Groupe 24"/>
          <p:cNvGrpSpPr>
            <a:grpSpLocks/>
          </p:cNvGrpSpPr>
          <p:nvPr/>
        </p:nvGrpSpPr>
        <p:grpSpPr bwMode="auto">
          <a:xfrm>
            <a:off x="498475" y="3206750"/>
            <a:ext cx="3059113" cy="1939925"/>
            <a:chOff x="738188" y="2827338"/>
            <a:chExt cx="7697475" cy="3636962"/>
          </a:xfrm>
        </p:grpSpPr>
        <p:sp>
          <p:nvSpPr>
            <p:cNvPr id="122977" name="Line 2"/>
            <p:cNvSpPr>
              <a:spLocks noChangeShapeType="1"/>
            </p:cNvSpPr>
            <p:nvPr/>
          </p:nvSpPr>
          <p:spPr bwMode="auto">
            <a:xfrm flipV="1">
              <a:off x="738188" y="2827338"/>
              <a:ext cx="0" cy="34528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22978" name="Line 3"/>
            <p:cNvSpPr>
              <a:spLocks noChangeShapeType="1"/>
            </p:cNvSpPr>
            <p:nvPr/>
          </p:nvSpPr>
          <p:spPr bwMode="auto">
            <a:xfrm>
              <a:off x="750887" y="6280150"/>
              <a:ext cx="76847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22979" name="Freeform 4"/>
            <p:cNvSpPr>
              <a:spLocks/>
            </p:cNvSpPr>
            <p:nvPr/>
          </p:nvSpPr>
          <p:spPr bwMode="auto">
            <a:xfrm>
              <a:off x="750888" y="4516438"/>
              <a:ext cx="7488237" cy="1728787"/>
            </a:xfrm>
            <a:custGeom>
              <a:avLst/>
              <a:gdLst>
                <a:gd name="T0" fmla="*/ 0 w 4101"/>
                <a:gd name="T1" fmla="*/ 2147483646 h 1814"/>
                <a:gd name="T2" fmla="*/ 2147483646 w 4101"/>
                <a:gd name="T3" fmla="*/ 2147483646 h 1814"/>
                <a:gd name="T4" fmla="*/ 2147483646 w 4101"/>
                <a:gd name="T5" fmla="*/ 2147483646 h 1814"/>
                <a:gd name="T6" fmla="*/ 2147483646 w 4101"/>
                <a:gd name="T7" fmla="*/ 2147483646 h 18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101" h="1814">
                  <a:moveTo>
                    <a:pt x="0" y="1814"/>
                  </a:moveTo>
                  <a:cubicBezTo>
                    <a:pt x="105" y="1096"/>
                    <a:pt x="211" y="378"/>
                    <a:pt x="538" y="189"/>
                  </a:cubicBezTo>
                  <a:cubicBezTo>
                    <a:pt x="865" y="0"/>
                    <a:pt x="1369" y="437"/>
                    <a:pt x="1963" y="677"/>
                  </a:cubicBezTo>
                  <a:cubicBezTo>
                    <a:pt x="2557" y="917"/>
                    <a:pt x="3329" y="1271"/>
                    <a:pt x="4101" y="1626"/>
                  </a:cubicBezTo>
                </a:path>
              </a:pathLst>
            </a:custGeom>
            <a:noFill/>
            <a:ln w="38100" cmpd="sng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22980" name="Line 10"/>
            <p:cNvSpPr>
              <a:spLocks noChangeShapeType="1"/>
            </p:cNvSpPr>
            <p:nvPr/>
          </p:nvSpPr>
          <p:spPr bwMode="auto">
            <a:xfrm>
              <a:off x="750889" y="5307013"/>
              <a:ext cx="7684774" cy="0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122981" name="Group 13"/>
            <p:cNvGrpSpPr>
              <a:grpSpLocks/>
            </p:cNvGrpSpPr>
            <p:nvPr/>
          </p:nvGrpSpPr>
          <p:grpSpPr bwMode="auto">
            <a:xfrm>
              <a:off x="750888" y="4516438"/>
              <a:ext cx="4991100" cy="1947862"/>
              <a:chOff x="609" y="2800"/>
              <a:chExt cx="3144" cy="1227"/>
            </a:xfrm>
          </p:grpSpPr>
          <p:sp>
            <p:nvSpPr>
              <p:cNvPr id="122982" name="Line 14"/>
              <p:cNvSpPr>
                <a:spLocks noChangeShapeType="1"/>
              </p:cNvSpPr>
              <p:nvPr/>
            </p:nvSpPr>
            <p:spPr bwMode="auto">
              <a:xfrm rot="-1482038">
                <a:off x="3299" y="3029"/>
                <a:ext cx="454" cy="998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2983" name="Freeform 15"/>
              <p:cNvSpPr>
                <a:spLocks/>
              </p:cNvSpPr>
              <p:nvPr/>
            </p:nvSpPr>
            <p:spPr bwMode="auto">
              <a:xfrm>
                <a:off x="609" y="2936"/>
                <a:ext cx="499" cy="408"/>
              </a:xfrm>
              <a:custGeom>
                <a:avLst/>
                <a:gdLst>
                  <a:gd name="T0" fmla="*/ 0 w 4101"/>
                  <a:gd name="T1" fmla="*/ 0 h 1814"/>
                  <a:gd name="T2" fmla="*/ 0 w 4101"/>
                  <a:gd name="T3" fmla="*/ 0 h 1814"/>
                  <a:gd name="T4" fmla="*/ 0 w 4101"/>
                  <a:gd name="T5" fmla="*/ 0 h 1814"/>
                  <a:gd name="T6" fmla="*/ 0 w 4101"/>
                  <a:gd name="T7" fmla="*/ 0 h 18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101" h="1814">
                    <a:moveTo>
                      <a:pt x="0" y="1814"/>
                    </a:moveTo>
                    <a:cubicBezTo>
                      <a:pt x="105" y="1096"/>
                      <a:pt x="211" y="378"/>
                      <a:pt x="538" y="189"/>
                    </a:cubicBezTo>
                    <a:cubicBezTo>
                      <a:pt x="865" y="0"/>
                      <a:pt x="1369" y="437"/>
                      <a:pt x="1963" y="677"/>
                    </a:cubicBezTo>
                    <a:cubicBezTo>
                      <a:pt x="2557" y="917"/>
                      <a:pt x="3329" y="1271"/>
                      <a:pt x="4101" y="1626"/>
                    </a:cubicBezTo>
                  </a:path>
                </a:pathLst>
              </a:custGeom>
              <a:noFill/>
              <a:ln w="38100" cmpd="sng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2984" name="Freeform 16"/>
              <p:cNvSpPr>
                <a:spLocks/>
              </p:cNvSpPr>
              <p:nvPr/>
            </p:nvSpPr>
            <p:spPr bwMode="auto">
              <a:xfrm>
                <a:off x="1108" y="2890"/>
                <a:ext cx="499" cy="408"/>
              </a:xfrm>
              <a:custGeom>
                <a:avLst/>
                <a:gdLst>
                  <a:gd name="T0" fmla="*/ 0 w 4101"/>
                  <a:gd name="T1" fmla="*/ 0 h 1814"/>
                  <a:gd name="T2" fmla="*/ 0 w 4101"/>
                  <a:gd name="T3" fmla="*/ 0 h 1814"/>
                  <a:gd name="T4" fmla="*/ 0 w 4101"/>
                  <a:gd name="T5" fmla="*/ 0 h 1814"/>
                  <a:gd name="T6" fmla="*/ 0 w 4101"/>
                  <a:gd name="T7" fmla="*/ 0 h 18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101" h="1814">
                    <a:moveTo>
                      <a:pt x="0" y="1814"/>
                    </a:moveTo>
                    <a:cubicBezTo>
                      <a:pt x="105" y="1096"/>
                      <a:pt x="211" y="378"/>
                      <a:pt x="538" y="189"/>
                    </a:cubicBezTo>
                    <a:cubicBezTo>
                      <a:pt x="865" y="0"/>
                      <a:pt x="1369" y="437"/>
                      <a:pt x="1963" y="677"/>
                    </a:cubicBezTo>
                    <a:cubicBezTo>
                      <a:pt x="2557" y="917"/>
                      <a:pt x="3329" y="1271"/>
                      <a:pt x="4101" y="1626"/>
                    </a:cubicBezTo>
                  </a:path>
                </a:pathLst>
              </a:custGeom>
              <a:noFill/>
              <a:ln w="38100" cmpd="sng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2985" name="Freeform 17"/>
              <p:cNvSpPr>
                <a:spLocks/>
              </p:cNvSpPr>
              <p:nvPr/>
            </p:nvSpPr>
            <p:spPr bwMode="auto">
              <a:xfrm>
                <a:off x="1607" y="2890"/>
                <a:ext cx="499" cy="408"/>
              </a:xfrm>
              <a:custGeom>
                <a:avLst/>
                <a:gdLst>
                  <a:gd name="T0" fmla="*/ 0 w 4101"/>
                  <a:gd name="T1" fmla="*/ 0 h 1814"/>
                  <a:gd name="T2" fmla="*/ 0 w 4101"/>
                  <a:gd name="T3" fmla="*/ 0 h 1814"/>
                  <a:gd name="T4" fmla="*/ 0 w 4101"/>
                  <a:gd name="T5" fmla="*/ 0 h 1814"/>
                  <a:gd name="T6" fmla="*/ 0 w 4101"/>
                  <a:gd name="T7" fmla="*/ 0 h 18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101" h="1814">
                    <a:moveTo>
                      <a:pt x="0" y="1814"/>
                    </a:moveTo>
                    <a:cubicBezTo>
                      <a:pt x="105" y="1096"/>
                      <a:pt x="211" y="378"/>
                      <a:pt x="538" y="189"/>
                    </a:cubicBezTo>
                    <a:cubicBezTo>
                      <a:pt x="865" y="0"/>
                      <a:pt x="1369" y="437"/>
                      <a:pt x="1963" y="677"/>
                    </a:cubicBezTo>
                    <a:cubicBezTo>
                      <a:pt x="2557" y="917"/>
                      <a:pt x="3329" y="1271"/>
                      <a:pt x="4101" y="1626"/>
                    </a:cubicBezTo>
                  </a:path>
                </a:pathLst>
              </a:custGeom>
              <a:noFill/>
              <a:ln w="38100" cmpd="sng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2986" name="Freeform 18"/>
              <p:cNvSpPr>
                <a:spLocks/>
              </p:cNvSpPr>
              <p:nvPr/>
            </p:nvSpPr>
            <p:spPr bwMode="auto">
              <a:xfrm>
                <a:off x="2106" y="2845"/>
                <a:ext cx="499" cy="408"/>
              </a:xfrm>
              <a:custGeom>
                <a:avLst/>
                <a:gdLst>
                  <a:gd name="T0" fmla="*/ 0 w 4101"/>
                  <a:gd name="T1" fmla="*/ 0 h 1814"/>
                  <a:gd name="T2" fmla="*/ 0 w 4101"/>
                  <a:gd name="T3" fmla="*/ 0 h 1814"/>
                  <a:gd name="T4" fmla="*/ 0 w 4101"/>
                  <a:gd name="T5" fmla="*/ 0 h 1814"/>
                  <a:gd name="T6" fmla="*/ 0 w 4101"/>
                  <a:gd name="T7" fmla="*/ 0 h 18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101" h="1814">
                    <a:moveTo>
                      <a:pt x="0" y="1814"/>
                    </a:moveTo>
                    <a:cubicBezTo>
                      <a:pt x="105" y="1096"/>
                      <a:pt x="211" y="378"/>
                      <a:pt x="538" y="189"/>
                    </a:cubicBezTo>
                    <a:cubicBezTo>
                      <a:pt x="865" y="0"/>
                      <a:pt x="1369" y="437"/>
                      <a:pt x="1963" y="677"/>
                    </a:cubicBezTo>
                    <a:cubicBezTo>
                      <a:pt x="2557" y="917"/>
                      <a:pt x="3329" y="1271"/>
                      <a:pt x="4101" y="1626"/>
                    </a:cubicBezTo>
                  </a:path>
                </a:pathLst>
              </a:custGeom>
              <a:noFill/>
              <a:ln w="38100" cmpd="sng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2987" name="Freeform 19"/>
              <p:cNvSpPr>
                <a:spLocks/>
              </p:cNvSpPr>
              <p:nvPr/>
            </p:nvSpPr>
            <p:spPr bwMode="auto">
              <a:xfrm>
                <a:off x="2605" y="2800"/>
                <a:ext cx="499" cy="408"/>
              </a:xfrm>
              <a:custGeom>
                <a:avLst/>
                <a:gdLst>
                  <a:gd name="T0" fmla="*/ 0 w 4101"/>
                  <a:gd name="T1" fmla="*/ 0 h 1814"/>
                  <a:gd name="T2" fmla="*/ 0 w 4101"/>
                  <a:gd name="T3" fmla="*/ 0 h 1814"/>
                  <a:gd name="T4" fmla="*/ 0 w 4101"/>
                  <a:gd name="T5" fmla="*/ 0 h 1814"/>
                  <a:gd name="T6" fmla="*/ 0 w 4101"/>
                  <a:gd name="T7" fmla="*/ 0 h 18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101" h="1814">
                    <a:moveTo>
                      <a:pt x="0" y="1814"/>
                    </a:moveTo>
                    <a:cubicBezTo>
                      <a:pt x="105" y="1096"/>
                      <a:pt x="211" y="378"/>
                      <a:pt x="538" y="189"/>
                    </a:cubicBezTo>
                    <a:cubicBezTo>
                      <a:pt x="865" y="0"/>
                      <a:pt x="1369" y="437"/>
                      <a:pt x="1963" y="677"/>
                    </a:cubicBezTo>
                    <a:cubicBezTo>
                      <a:pt x="2557" y="917"/>
                      <a:pt x="3329" y="1271"/>
                      <a:pt x="4101" y="1626"/>
                    </a:cubicBezTo>
                  </a:path>
                </a:pathLst>
              </a:custGeom>
              <a:noFill/>
              <a:ln w="38100" cmpd="sng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9862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2" grpId="0" animBg="1"/>
      <p:bldP spid="4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9"/>
          <p:cNvSpPr>
            <a:spLocks noChangeArrowheads="1"/>
          </p:cNvSpPr>
          <p:nvPr/>
        </p:nvSpPr>
        <p:spPr bwMode="auto">
          <a:xfrm>
            <a:off x="1800117" y="1737608"/>
            <a:ext cx="3175" cy="2179637"/>
          </a:xfrm>
          <a:prstGeom prst="rect">
            <a:avLst/>
          </a:prstGeom>
          <a:solidFill>
            <a:srgbClr val="000000"/>
          </a:solidFill>
          <a:ln w="1588">
            <a:solidFill>
              <a:srgbClr val="000000"/>
            </a:solidFill>
            <a:bevel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24931" name="Freeform 10"/>
          <p:cNvSpPr>
            <a:spLocks noEditPoints="1"/>
          </p:cNvSpPr>
          <p:nvPr/>
        </p:nvSpPr>
        <p:spPr bwMode="auto">
          <a:xfrm>
            <a:off x="1763605" y="1736020"/>
            <a:ext cx="38100" cy="2182813"/>
          </a:xfrm>
          <a:custGeom>
            <a:avLst/>
            <a:gdLst>
              <a:gd name="T0" fmla="*/ 2147483646 w 24"/>
              <a:gd name="T1" fmla="*/ 2147483646 h 1375"/>
              <a:gd name="T2" fmla="*/ 2147483646 w 24"/>
              <a:gd name="T3" fmla="*/ 2147483646 h 1375"/>
              <a:gd name="T4" fmla="*/ 2147483646 w 24"/>
              <a:gd name="T5" fmla="*/ 2147483646 h 1375"/>
              <a:gd name="T6" fmla="*/ 2147483646 w 24"/>
              <a:gd name="T7" fmla="*/ 2147483646 h 1375"/>
              <a:gd name="T8" fmla="*/ 2147483646 w 24"/>
              <a:gd name="T9" fmla="*/ 2147483646 h 1375"/>
              <a:gd name="T10" fmla="*/ 2147483646 w 24"/>
              <a:gd name="T11" fmla="*/ 2147483646 h 1375"/>
              <a:gd name="T12" fmla="*/ 2147483646 w 24"/>
              <a:gd name="T13" fmla="*/ 2147483646 h 1375"/>
              <a:gd name="T14" fmla="*/ 2147483646 w 24"/>
              <a:gd name="T15" fmla="*/ 2147483646 h 1375"/>
              <a:gd name="T16" fmla="*/ 2147483646 w 24"/>
              <a:gd name="T17" fmla="*/ 2147483646 h 1375"/>
              <a:gd name="T18" fmla="*/ 2147483646 w 24"/>
              <a:gd name="T19" fmla="*/ 2147483646 h 1375"/>
              <a:gd name="T20" fmla="*/ 2147483646 w 24"/>
              <a:gd name="T21" fmla="*/ 2147483646 h 1375"/>
              <a:gd name="T22" fmla="*/ 2147483646 w 24"/>
              <a:gd name="T23" fmla="*/ 2147483646 h 1375"/>
              <a:gd name="T24" fmla="*/ 2147483646 w 24"/>
              <a:gd name="T25" fmla="*/ 2147483646 h 1375"/>
              <a:gd name="T26" fmla="*/ 2147483646 w 24"/>
              <a:gd name="T27" fmla="*/ 2147483646 h 1375"/>
              <a:gd name="T28" fmla="*/ 2147483646 w 24"/>
              <a:gd name="T29" fmla="*/ 2147483646 h 1375"/>
              <a:gd name="T30" fmla="*/ 2147483646 w 24"/>
              <a:gd name="T31" fmla="*/ 2147483646 h 1375"/>
              <a:gd name="T32" fmla="*/ 2147483646 w 24"/>
              <a:gd name="T33" fmla="*/ 2147483646 h 1375"/>
              <a:gd name="T34" fmla="*/ 2147483646 w 24"/>
              <a:gd name="T35" fmla="*/ 2147483646 h 1375"/>
              <a:gd name="T36" fmla="*/ 2147483646 w 24"/>
              <a:gd name="T37" fmla="*/ 2147483646 h 1375"/>
              <a:gd name="T38" fmla="*/ 2147483646 w 24"/>
              <a:gd name="T39" fmla="*/ 2147483646 h 1375"/>
              <a:gd name="T40" fmla="*/ 2147483646 w 24"/>
              <a:gd name="T41" fmla="*/ 2147483646 h 1375"/>
              <a:gd name="T42" fmla="*/ 2147483646 w 24"/>
              <a:gd name="T43" fmla="*/ 2147483646 h 1375"/>
              <a:gd name="T44" fmla="*/ 2147483646 w 24"/>
              <a:gd name="T45" fmla="*/ 2147483646 h 1375"/>
              <a:gd name="T46" fmla="*/ 2147483646 w 24"/>
              <a:gd name="T47" fmla="*/ 2147483646 h 1375"/>
              <a:gd name="T48" fmla="*/ 2147483646 w 24"/>
              <a:gd name="T49" fmla="*/ 2147483646 h 1375"/>
              <a:gd name="T50" fmla="*/ 2147483646 w 24"/>
              <a:gd name="T51" fmla="*/ 2147483646 h 1375"/>
              <a:gd name="T52" fmla="*/ 2147483646 w 24"/>
              <a:gd name="T53" fmla="*/ 2147483646 h 1375"/>
              <a:gd name="T54" fmla="*/ 2147483646 w 24"/>
              <a:gd name="T55" fmla="*/ 2147483646 h 1375"/>
              <a:gd name="T56" fmla="*/ 2147483646 w 24"/>
              <a:gd name="T57" fmla="*/ 2147483646 h 1375"/>
              <a:gd name="T58" fmla="*/ 2147483646 w 24"/>
              <a:gd name="T59" fmla="*/ 2147483646 h 1375"/>
              <a:gd name="T60" fmla="*/ 2147483646 w 24"/>
              <a:gd name="T61" fmla="*/ 0 h 1375"/>
              <a:gd name="T62" fmla="*/ 2147483646 w 24"/>
              <a:gd name="T63" fmla="*/ 2147483646 h 1375"/>
              <a:gd name="T64" fmla="*/ 0 w 24"/>
              <a:gd name="T65" fmla="*/ 2147483646 h 1375"/>
              <a:gd name="T66" fmla="*/ 2147483646 w 24"/>
              <a:gd name="T67" fmla="*/ 2147483646 h 1375"/>
              <a:gd name="T68" fmla="*/ 0 w 24"/>
              <a:gd name="T69" fmla="*/ 2147483646 h 1375"/>
              <a:gd name="T70" fmla="*/ 2147483646 w 24"/>
              <a:gd name="T71" fmla="*/ 2147483646 h 1375"/>
              <a:gd name="T72" fmla="*/ 0 w 24"/>
              <a:gd name="T73" fmla="*/ 2147483646 h 1375"/>
              <a:gd name="T74" fmla="*/ 0 w 24"/>
              <a:gd name="T75" fmla="*/ 2147483646 h 1375"/>
              <a:gd name="T76" fmla="*/ 2147483646 w 24"/>
              <a:gd name="T77" fmla="*/ 2147483646 h 1375"/>
              <a:gd name="T78" fmla="*/ 0 w 24"/>
              <a:gd name="T79" fmla="*/ 2147483646 h 1375"/>
              <a:gd name="T80" fmla="*/ 2147483646 w 24"/>
              <a:gd name="T81" fmla="*/ 2147483646 h 1375"/>
              <a:gd name="T82" fmla="*/ 0 w 24"/>
              <a:gd name="T83" fmla="*/ 2147483646 h 1375"/>
              <a:gd name="T84" fmla="*/ 0 w 24"/>
              <a:gd name="T85" fmla="*/ 2147483646 h 1375"/>
              <a:gd name="T86" fmla="*/ 2147483646 w 24"/>
              <a:gd name="T87" fmla="*/ 2147483646 h 1375"/>
              <a:gd name="T88" fmla="*/ 0 w 24"/>
              <a:gd name="T89" fmla="*/ 2147483646 h 1375"/>
              <a:gd name="T90" fmla="*/ 2147483646 w 24"/>
              <a:gd name="T91" fmla="*/ 2147483646 h 1375"/>
              <a:gd name="T92" fmla="*/ 0 w 24"/>
              <a:gd name="T93" fmla="*/ 2147483646 h 1375"/>
              <a:gd name="T94" fmla="*/ 0 w 24"/>
              <a:gd name="T95" fmla="*/ 0 h 1375"/>
              <a:gd name="T96" fmla="*/ 2147483646 w 24"/>
              <a:gd name="T97" fmla="*/ 2147483646 h 1375"/>
              <a:gd name="T98" fmla="*/ 0 w 24"/>
              <a:gd name="T99" fmla="*/ 0 h 137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4" h="1375">
                <a:moveTo>
                  <a:pt x="6" y="1373"/>
                </a:moveTo>
                <a:lnTo>
                  <a:pt x="24" y="1373"/>
                </a:lnTo>
                <a:lnTo>
                  <a:pt x="24" y="1375"/>
                </a:lnTo>
                <a:lnTo>
                  <a:pt x="6" y="1375"/>
                </a:lnTo>
                <a:lnTo>
                  <a:pt x="6" y="1373"/>
                </a:lnTo>
                <a:close/>
                <a:moveTo>
                  <a:pt x="6" y="1259"/>
                </a:moveTo>
                <a:lnTo>
                  <a:pt x="24" y="1259"/>
                </a:lnTo>
                <a:lnTo>
                  <a:pt x="24" y="1261"/>
                </a:lnTo>
                <a:lnTo>
                  <a:pt x="6" y="1261"/>
                </a:lnTo>
                <a:lnTo>
                  <a:pt x="6" y="1259"/>
                </a:lnTo>
                <a:close/>
                <a:moveTo>
                  <a:pt x="6" y="1145"/>
                </a:moveTo>
                <a:lnTo>
                  <a:pt x="24" y="1145"/>
                </a:lnTo>
                <a:lnTo>
                  <a:pt x="24" y="1146"/>
                </a:lnTo>
                <a:lnTo>
                  <a:pt x="6" y="1146"/>
                </a:lnTo>
                <a:lnTo>
                  <a:pt x="6" y="1145"/>
                </a:lnTo>
                <a:close/>
                <a:moveTo>
                  <a:pt x="6" y="1030"/>
                </a:moveTo>
                <a:lnTo>
                  <a:pt x="24" y="1030"/>
                </a:lnTo>
                <a:lnTo>
                  <a:pt x="24" y="1032"/>
                </a:lnTo>
                <a:lnTo>
                  <a:pt x="6" y="1032"/>
                </a:lnTo>
                <a:lnTo>
                  <a:pt x="6" y="1030"/>
                </a:lnTo>
                <a:close/>
                <a:moveTo>
                  <a:pt x="6" y="916"/>
                </a:moveTo>
                <a:lnTo>
                  <a:pt x="24" y="916"/>
                </a:lnTo>
                <a:lnTo>
                  <a:pt x="24" y="918"/>
                </a:lnTo>
                <a:lnTo>
                  <a:pt x="6" y="918"/>
                </a:lnTo>
                <a:lnTo>
                  <a:pt x="6" y="916"/>
                </a:lnTo>
                <a:close/>
                <a:moveTo>
                  <a:pt x="6" y="801"/>
                </a:moveTo>
                <a:lnTo>
                  <a:pt x="24" y="801"/>
                </a:lnTo>
                <a:lnTo>
                  <a:pt x="24" y="803"/>
                </a:lnTo>
                <a:lnTo>
                  <a:pt x="6" y="803"/>
                </a:lnTo>
                <a:lnTo>
                  <a:pt x="6" y="801"/>
                </a:lnTo>
                <a:close/>
                <a:moveTo>
                  <a:pt x="6" y="687"/>
                </a:moveTo>
                <a:lnTo>
                  <a:pt x="24" y="687"/>
                </a:lnTo>
                <a:lnTo>
                  <a:pt x="24" y="689"/>
                </a:lnTo>
                <a:lnTo>
                  <a:pt x="6" y="689"/>
                </a:lnTo>
                <a:lnTo>
                  <a:pt x="6" y="687"/>
                </a:lnTo>
                <a:close/>
                <a:moveTo>
                  <a:pt x="6" y="572"/>
                </a:moveTo>
                <a:lnTo>
                  <a:pt x="24" y="572"/>
                </a:lnTo>
                <a:lnTo>
                  <a:pt x="24" y="574"/>
                </a:lnTo>
                <a:lnTo>
                  <a:pt x="6" y="574"/>
                </a:lnTo>
                <a:lnTo>
                  <a:pt x="6" y="572"/>
                </a:lnTo>
                <a:close/>
                <a:moveTo>
                  <a:pt x="6" y="458"/>
                </a:moveTo>
                <a:lnTo>
                  <a:pt x="24" y="458"/>
                </a:lnTo>
                <a:lnTo>
                  <a:pt x="24" y="460"/>
                </a:lnTo>
                <a:lnTo>
                  <a:pt x="6" y="460"/>
                </a:lnTo>
                <a:lnTo>
                  <a:pt x="6" y="458"/>
                </a:lnTo>
                <a:close/>
                <a:moveTo>
                  <a:pt x="6" y="344"/>
                </a:moveTo>
                <a:lnTo>
                  <a:pt x="24" y="344"/>
                </a:lnTo>
                <a:lnTo>
                  <a:pt x="24" y="346"/>
                </a:lnTo>
                <a:lnTo>
                  <a:pt x="6" y="346"/>
                </a:lnTo>
                <a:lnTo>
                  <a:pt x="6" y="344"/>
                </a:lnTo>
                <a:close/>
                <a:moveTo>
                  <a:pt x="6" y="230"/>
                </a:moveTo>
                <a:lnTo>
                  <a:pt x="24" y="230"/>
                </a:lnTo>
                <a:lnTo>
                  <a:pt x="24" y="232"/>
                </a:lnTo>
                <a:lnTo>
                  <a:pt x="6" y="232"/>
                </a:lnTo>
                <a:lnTo>
                  <a:pt x="6" y="230"/>
                </a:lnTo>
                <a:close/>
                <a:moveTo>
                  <a:pt x="6" y="115"/>
                </a:moveTo>
                <a:lnTo>
                  <a:pt x="24" y="115"/>
                </a:lnTo>
                <a:lnTo>
                  <a:pt x="24" y="116"/>
                </a:lnTo>
                <a:lnTo>
                  <a:pt x="6" y="116"/>
                </a:lnTo>
                <a:lnTo>
                  <a:pt x="6" y="115"/>
                </a:lnTo>
                <a:close/>
                <a:moveTo>
                  <a:pt x="6" y="0"/>
                </a:moveTo>
                <a:lnTo>
                  <a:pt x="24" y="0"/>
                </a:lnTo>
                <a:lnTo>
                  <a:pt x="24" y="2"/>
                </a:lnTo>
                <a:lnTo>
                  <a:pt x="6" y="2"/>
                </a:lnTo>
                <a:lnTo>
                  <a:pt x="6" y="0"/>
                </a:lnTo>
                <a:close/>
                <a:moveTo>
                  <a:pt x="0" y="1373"/>
                </a:moveTo>
                <a:lnTo>
                  <a:pt x="24" y="1373"/>
                </a:lnTo>
                <a:lnTo>
                  <a:pt x="24" y="1375"/>
                </a:lnTo>
                <a:lnTo>
                  <a:pt x="0" y="1375"/>
                </a:lnTo>
                <a:lnTo>
                  <a:pt x="0" y="1373"/>
                </a:lnTo>
                <a:close/>
                <a:moveTo>
                  <a:pt x="0" y="1145"/>
                </a:moveTo>
                <a:lnTo>
                  <a:pt x="24" y="1145"/>
                </a:lnTo>
                <a:lnTo>
                  <a:pt x="24" y="1146"/>
                </a:lnTo>
                <a:lnTo>
                  <a:pt x="0" y="1146"/>
                </a:lnTo>
                <a:lnTo>
                  <a:pt x="0" y="1145"/>
                </a:lnTo>
                <a:close/>
                <a:moveTo>
                  <a:pt x="0" y="916"/>
                </a:moveTo>
                <a:lnTo>
                  <a:pt x="24" y="916"/>
                </a:lnTo>
                <a:lnTo>
                  <a:pt x="24" y="918"/>
                </a:lnTo>
                <a:lnTo>
                  <a:pt x="0" y="918"/>
                </a:lnTo>
                <a:lnTo>
                  <a:pt x="0" y="916"/>
                </a:lnTo>
                <a:close/>
                <a:moveTo>
                  <a:pt x="0" y="687"/>
                </a:moveTo>
                <a:lnTo>
                  <a:pt x="24" y="687"/>
                </a:lnTo>
                <a:lnTo>
                  <a:pt x="24" y="689"/>
                </a:lnTo>
                <a:lnTo>
                  <a:pt x="0" y="689"/>
                </a:lnTo>
                <a:lnTo>
                  <a:pt x="0" y="687"/>
                </a:lnTo>
                <a:close/>
                <a:moveTo>
                  <a:pt x="0" y="458"/>
                </a:moveTo>
                <a:lnTo>
                  <a:pt x="24" y="458"/>
                </a:lnTo>
                <a:lnTo>
                  <a:pt x="24" y="460"/>
                </a:lnTo>
                <a:lnTo>
                  <a:pt x="0" y="460"/>
                </a:lnTo>
                <a:lnTo>
                  <a:pt x="0" y="458"/>
                </a:lnTo>
                <a:close/>
                <a:moveTo>
                  <a:pt x="0" y="230"/>
                </a:moveTo>
                <a:lnTo>
                  <a:pt x="24" y="230"/>
                </a:lnTo>
                <a:lnTo>
                  <a:pt x="24" y="232"/>
                </a:lnTo>
                <a:lnTo>
                  <a:pt x="0" y="232"/>
                </a:lnTo>
                <a:lnTo>
                  <a:pt x="0" y="230"/>
                </a:lnTo>
                <a:close/>
                <a:moveTo>
                  <a:pt x="0" y="0"/>
                </a:moveTo>
                <a:lnTo>
                  <a:pt x="24" y="0"/>
                </a:lnTo>
                <a:lnTo>
                  <a:pt x="24" y="2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24932" name="Rectangle 11"/>
          <p:cNvSpPr>
            <a:spLocks noChangeArrowheads="1"/>
          </p:cNvSpPr>
          <p:nvPr/>
        </p:nvSpPr>
        <p:spPr bwMode="auto">
          <a:xfrm>
            <a:off x="1801705" y="3915658"/>
            <a:ext cx="4841875" cy="3175"/>
          </a:xfrm>
          <a:prstGeom prst="rect">
            <a:avLst/>
          </a:prstGeom>
          <a:solidFill>
            <a:srgbClr val="000000"/>
          </a:solidFill>
          <a:ln w="1588">
            <a:solidFill>
              <a:srgbClr val="000000"/>
            </a:solidFill>
            <a:bevel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24933" name="Freeform 12"/>
          <p:cNvSpPr>
            <a:spLocks noEditPoints="1"/>
          </p:cNvSpPr>
          <p:nvPr/>
        </p:nvSpPr>
        <p:spPr bwMode="auto">
          <a:xfrm>
            <a:off x="1800117" y="3917245"/>
            <a:ext cx="4845050" cy="38100"/>
          </a:xfrm>
          <a:custGeom>
            <a:avLst/>
            <a:gdLst>
              <a:gd name="T0" fmla="*/ 2147483646 w 3052"/>
              <a:gd name="T1" fmla="*/ 2147483646 h 24"/>
              <a:gd name="T2" fmla="*/ 0 w 3052"/>
              <a:gd name="T3" fmla="*/ 0 h 24"/>
              <a:gd name="T4" fmla="*/ 2147483646 w 3052"/>
              <a:gd name="T5" fmla="*/ 0 h 24"/>
              <a:gd name="T6" fmla="*/ 2147483646 w 3052"/>
              <a:gd name="T7" fmla="*/ 2147483646 h 24"/>
              <a:gd name="T8" fmla="*/ 2147483646 w 3052"/>
              <a:gd name="T9" fmla="*/ 0 h 24"/>
              <a:gd name="T10" fmla="*/ 2147483646 w 3052"/>
              <a:gd name="T11" fmla="*/ 2147483646 h 24"/>
              <a:gd name="T12" fmla="*/ 2147483646 w 3052"/>
              <a:gd name="T13" fmla="*/ 0 h 24"/>
              <a:gd name="T14" fmla="*/ 2147483646 w 3052"/>
              <a:gd name="T15" fmla="*/ 0 h 24"/>
              <a:gd name="T16" fmla="*/ 2147483646 w 3052"/>
              <a:gd name="T17" fmla="*/ 2147483646 h 24"/>
              <a:gd name="T18" fmla="*/ 2147483646 w 3052"/>
              <a:gd name="T19" fmla="*/ 0 h 24"/>
              <a:gd name="T20" fmla="*/ 2147483646 w 3052"/>
              <a:gd name="T21" fmla="*/ 2147483646 h 24"/>
              <a:gd name="T22" fmla="*/ 2147483646 w 3052"/>
              <a:gd name="T23" fmla="*/ 0 h 24"/>
              <a:gd name="T24" fmla="*/ 2147483646 w 3052"/>
              <a:gd name="T25" fmla="*/ 0 h 24"/>
              <a:gd name="T26" fmla="*/ 2147483646 w 3052"/>
              <a:gd name="T27" fmla="*/ 2147483646 h 24"/>
              <a:gd name="T28" fmla="*/ 2147483646 w 3052"/>
              <a:gd name="T29" fmla="*/ 0 h 24"/>
              <a:gd name="T30" fmla="*/ 2147483646 w 3052"/>
              <a:gd name="T31" fmla="*/ 2147483646 h 24"/>
              <a:gd name="T32" fmla="*/ 2147483646 w 3052"/>
              <a:gd name="T33" fmla="*/ 0 h 24"/>
              <a:gd name="T34" fmla="*/ 2147483646 w 3052"/>
              <a:gd name="T35" fmla="*/ 0 h 24"/>
              <a:gd name="T36" fmla="*/ 2147483646 w 3052"/>
              <a:gd name="T37" fmla="*/ 2147483646 h 24"/>
              <a:gd name="T38" fmla="*/ 2147483646 w 3052"/>
              <a:gd name="T39" fmla="*/ 0 h 24"/>
              <a:gd name="T40" fmla="*/ 2147483646 w 3052"/>
              <a:gd name="T41" fmla="*/ 2147483646 h 24"/>
              <a:gd name="T42" fmla="*/ 2147483646 w 3052"/>
              <a:gd name="T43" fmla="*/ 0 h 24"/>
              <a:gd name="T44" fmla="*/ 2147483646 w 3052"/>
              <a:gd name="T45" fmla="*/ 0 h 24"/>
              <a:gd name="T46" fmla="*/ 0 w 3052"/>
              <a:gd name="T47" fmla="*/ 2147483646 h 24"/>
              <a:gd name="T48" fmla="*/ 2147483646 w 3052"/>
              <a:gd name="T49" fmla="*/ 0 h 24"/>
              <a:gd name="T50" fmla="*/ 2147483646 w 3052"/>
              <a:gd name="T51" fmla="*/ 2147483646 h 24"/>
              <a:gd name="T52" fmla="*/ 2147483646 w 3052"/>
              <a:gd name="T53" fmla="*/ 0 h 24"/>
              <a:gd name="T54" fmla="*/ 2147483646 w 3052"/>
              <a:gd name="T55" fmla="*/ 0 h 24"/>
              <a:gd name="T56" fmla="*/ 2147483646 w 3052"/>
              <a:gd name="T57" fmla="*/ 2147483646 h 24"/>
              <a:gd name="T58" fmla="*/ 2147483646 w 3052"/>
              <a:gd name="T59" fmla="*/ 0 h 24"/>
              <a:gd name="T60" fmla="*/ 2147483646 w 3052"/>
              <a:gd name="T61" fmla="*/ 2147483646 h 24"/>
              <a:gd name="T62" fmla="*/ 2147483646 w 3052"/>
              <a:gd name="T63" fmla="*/ 0 h 24"/>
              <a:gd name="T64" fmla="*/ 2147483646 w 3052"/>
              <a:gd name="T65" fmla="*/ 0 h 24"/>
              <a:gd name="T66" fmla="*/ 2147483646 w 3052"/>
              <a:gd name="T67" fmla="*/ 2147483646 h 24"/>
              <a:gd name="T68" fmla="*/ 2147483646 w 3052"/>
              <a:gd name="T69" fmla="*/ 0 h 2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052" h="24">
                <a:moveTo>
                  <a:pt x="2" y="0"/>
                </a:moveTo>
                <a:lnTo>
                  <a:pt x="2" y="18"/>
                </a:lnTo>
                <a:lnTo>
                  <a:pt x="0" y="18"/>
                </a:lnTo>
                <a:lnTo>
                  <a:pt x="0" y="0"/>
                </a:lnTo>
                <a:lnTo>
                  <a:pt x="2" y="0"/>
                </a:lnTo>
                <a:close/>
                <a:moveTo>
                  <a:pt x="383" y="0"/>
                </a:moveTo>
                <a:lnTo>
                  <a:pt x="383" y="18"/>
                </a:lnTo>
                <a:lnTo>
                  <a:pt x="381" y="18"/>
                </a:lnTo>
                <a:lnTo>
                  <a:pt x="381" y="0"/>
                </a:lnTo>
                <a:lnTo>
                  <a:pt x="383" y="0"/>
                </a:lnTo>
                <a:close/>
                <a:moveTo>
                  <a:pt x="764" y="0"/>
                </a:moveTo>
                <a:lnTo>
                  <a:pt x="764" y="18"/>
                </a:lnTo>
                <a:lnTo>
                  <a:pt x="762" y="18"/>
                </a:lnTo>
                <a:lnTo>
                  <a:pt x="762" y="0"/>
                </a:lnTo>
                <a:lnTo>
                  <a:pt x="764" y="0"/>
                </a:lnTo>
                <a:close/>
                <a:moveTo>
                  <a:pt x="1145" y="0"/>
                </a:moveTo>
                <a:lnTo>
                  <a:pt x="1145" y="18"/>
                </a:lnTo>
                <a:lnTo>
                  <a:pt x="1143" y="18"/>
                </a:lnTo>
                <a:lnTo>
                  <a:pt x="1143" y="0"/>
                </a:lnTo>
                <a:lnTo>
                  <a:pt x="1145" y="0"/>
                </a:lnTo>
                <a:close/>
                <a:moveTo>
                  <a:pt x="1526" y="0"/>
                </a:moveTo>
                <a:lnTo>
                  <a:pt x="1526" y="18"/>
                </a:lnTo>
                <a:lnTo>
                  <a:pt x="1524" y="18"/>
                </a:lnTo>
                <a:lnTo>
                  <a:pt x="1524" y="0"/>
                </a:lnTo>
                <a:lnTo>
                  <a:pt x="1526" y="0"/>
                </a:lnTo>
                <a:close/>
                <a:moveTo>
                  <a:pt x="1908" y="0"/>
                </a:moveTo>
                <a:lnTo>
                  <a:pt x="1908" y="18"/>
                </a:lnTo>
                <a:lnTo>
                  <a:pt x="1906" y="18"/>
                </a:lnTo>
                <a:lnTo>
                  <a:pt x="1906" y="0"/>
                </a:lnTo>
                <a:lnTo>
                  <a:pt x="1908" y="0"/>
                </a:lnTo>
                <a:close/>
                <a:moveTo>
                  <a:pt x="2289" y="0"/>
                </a:moveTo>
                <a:lnTo>
                  <a:pt x="2289" y="18"/>
                </a:lnTo>
                <a:lnTo>
                  <a:pt x="2287" y="18"/>
                </a:lnTo>
                <a:lnTo>
                  <a:pt x="2287" y="0"/>
                </a:lnTo>
                <a:lnTo>
                  <a:pt x="2289" y="0"/>
                </a:lnTo>
                <a:close/>
                <a:moveTo>
                  <a:pt x="2670" y="0"/>
                </a:moveTo>
                <a:lnTo>
                  <a:pt x="2670" y="18"/>
                </a:lnTo>
                <a:lnTo>
                  <a:pt x="2668" y="18"/>
                </a:lnTo>
                <a:lnTo>
                  <a:pt x="2668" y="0"/>
                </a:lnTo>
                <a:lnTo>
                  <a:pt x="2670" y="0"/>
                </a:lnTo>
                <a:close/>
                <a:moveTo>
                  <a:pt x="3052" y="0"/>
                </a:moveTo>
                <a:lnTo>
                  <a:pt x="3052" y="18"/>
                </a:lnTo>
                <a:lnTo>
                  <a:pt x="3050" y="18"/>
                </a:lnTo>
                <a:lnTo>
                  <a:pt x="3050" y="0"/>
                </a:lnTo>
                <a:lnTo>
                  <a:pt x="3052" y="0"/>
                </a:lnTo>
                <a:close/>
                <a:moveTo>
                  <a:pt x="2" y="0"/>
                </a:moveTo>
                <a:lnTo>
                  <a:pt x="2" y="24"/>
                </a:lnTo>
                <a:lnTo>
                  <a:pt x="0" y="24"/>
                </a:lnTo>
                <a:lnTo>
                  <a:pt x="0" y="0"/>
                </a:lnTo>
                <a:lnTo>
                  <a:pt x="2" y="0"/>
                </a:lnTo>
                <a:close/>
                <a:moveTo>
                  <a:pt x="764" y="0"/>
                </a:moveTo>
                <a:lnTo>
                  <a:pt x="764" y="24"/>
                </a:lnTo>
                <a:lnTo>
                  <a:pt x="762" y="24"/>
                </a:lnTo>
                <a:lnTo>
                  <a:pt x="762" y="0"/>
                </a:lnTo>
                <a:lnTo>
                  <a:pt x="764" y="0"/>
                </a:lnTo>
                <a:close/>
                <a:moveTo>
                  <a:pt x="1526" y="0"/>
                </a:moveTo>
                <a:lnTo>
                  <a:pt x="1526" y="24"/>
                </a:lnTo>
                <a:lnTo>
                  <a:pt x="1524" y="24"/>
                </a:lnTo>
                <a:lnTo>
                  <a:pt x="1524" y="0"/>
                </a:lnTo>
                <a:lnTo>
                  <a:pt x="1526" y="0"/>
                </a:lnTo>
                <a:close/>
                <a:moveTo>
                  <a:pt x="2289" y="0"/>
                </a:moveTo>
                <a:lnTo>
                  <a:pt x="2289" y="24"/>
                </a:lnTo>
                <a:lnTo>
                  <a:pt x="2287" y="24"/>
                </a:lnTo>
                <a:lnTo>
                  <a:pt x="2287" y="0"/>
                </a:lnTo>
                <a:lnTo>
                  <a:pt x="2289" y="0"/>
                </a:lnTo>
                <a:close/>
                <a:moveTo>
                  <a:pt x="3052" y="0"/>
                </a:moveTo>
                <a:lnTo>
                  <a:pt x="3052" y="24"/>
                </a:lnTo>
                <a:lnTo>
                  <a:pt x="3050" y="24"/>
                </a:lnTo>
                <a:lnTo>
                  <a:pt x="3050" y="0"/>
                </a:lnTo>
                <a:lnTo>
                  <a:pt x="3052" y="0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124934" name="Groupe 26"/>
          <p:cNvGrpSpPr>
            <a:grpSpLocks/>
          </p:cNvGrpSpPr>
          <p:nvPr/>
        </p:nvGrpSpPr>
        <p:grpSpPr bwMode="auto">
          <a:xfrm>
            <a:off x="1789005" y="2920295"/>
            <a:ext cx="4867275" cy="1009650"/>
            <a:chOff x="2967038" y="1857376"/>
            <a:chExt cx="4867275" cy="1009650"/>
          </a:xfrm>
        </p:grpSpPr>
        <p:sp>
          <p:nvSpPr>
            <p:cNvPr id="124983" name="Freeform 13"/>
            <p:cNvSpPr>
              <a:spLocks/>
            </p:cNvSpPr>
            <p:nvPr/>
          </p:nvSpPr>
          <p:spPr bwMode="auto">
            <a:xfrm>
              <a:off x="2967038" y="1857376"/>
              <a:ext cx="4060825" cy="1009650"/>
            </a:xfrm>
            <a:custGeom>
              <a:avLst/>
              <a:gdLst>
                <a:gd name="T0" fmla="*/ 2147483646 w 21315"/>
                <a:gd name="T1" fmla="*/ 2147483646 h 5300"/>
                <a:gd name="T2" fmla="*/ 2147483646 w 21315"/>
                <a:gd name="T3" fmla="*/ 2147483646 h 5300"/>
                <a:gd name="T4" fmla="*/ 2147483646 w 21315"/>
                <a:gd name="T5" fmla="*/ 2147483646 h 5300"/>
                <a:gd name="T6" fmla="*/ 2147483646 w 21315"/>
                <a:gd name="T7" fmla="*/ 2147483646 h 5300"/>
                <a:gd name="T8" fmla="*/ 2147483646 w 21315"/>
                <a:gd name="T9" fmla="*/ 2147483646 h 5300"/>
                <a:gd name="T10" fmla="*/ 2147483646 w 21315"/>
                <a:gd name="T11" fmla="*/ 2147483646 h 5300"/>
                <a:gd name="T12" fmla="*/ 2147483646 w 21315"/>
                <a:gd name="T13" fmla="*/ 2147483646 h 5300"/>
                <a:gd name="T14" fmla="*/ 2147483646 w 21315"/>
                <a:gd name="T15" fmla="*/ 2147483646 h 5300"/>
                <a:gd name="T16" fmla="*/ 2147483646 w 21315"/>
                <a:gd name="T17" fmla="*/ 2147483646 h 5300"/>
                <a:gd name="T18" fmla="*/ 2147483646 w 21315"/>
                <a:gd name="T19" fmla="*/ 2147483646 h 5300"/>
                <a:gd name="T20" fmla="*/ 2147483646 w 21315"/>
                <a:gd name="T21" fmla="*/ 2147483646 h 5300"/>
                <a:gd name="T22" fmla="*/ 2147483646 w 21315"/>
                <a:gd name="T23" fmla="*/ 2147483646 h 5300"/>
                <a:gd name="T24" fmla="*/ 2147483646 w 21315"/>
                <a:gd name="T25" fmla="*/ 2147483646 h 5300"/>
                <a:gd name="T26" fmla="*/ 2147483646 w 21315"/>
                <a:gd name="T27" fmla="*/ 2147483646 h 5300"/>
                <a:gd name="T28" fmla="*/ 2147483646 w 21315"/>
                <a:gd name="T29" fmla="*/ 2147483646 h 5300"/>
                <a:gd name="T30" fmla="*/ 2147483646 w 21315"/>
                <a:gd name="T31" fmla="*/ 2147483646 h 5300"/>
                <a:gd name="T32" fmla="*/ 2147483646 w 21315"/>
                <a:gd name="T33" fmla="*/ 2147483646 h 5300"/>
                <a:gd name="T34" fmla="*/ 2147483646 w 21315"/>
                <a:gd name="T35" fmla="*/ 2147483646 h 5300"/>
                <a:gd name="T36" fmla="*/ 2147483646 w 21315"/>
                <a:gd name="T37" fmla="*/ 2147483646 h 5300"/>
                <a:gd name="T38" fmla="*/ 2147483646 w 21315"/>
                <a:gd name="T39" fmla="*/ 2147483646 h 5300"/>
                <a:gd name="T40" fmla="*/ 2147483646 w 21315"/>
                <a:gd name="T41" fmla="*/ 2147483646 h 5300"/>
                <a:gd name="T42" fmla="*/ 2147483646 w 21315"/>
                <a:gd name="T43" fmla="*/ 2147483646 h 5300"/>
                <a:gd name="T44" fmla="*/ 2147483646 w 21315"/>
                <a:gd name="T45" fmla="*/ 2147483646 h 5300"/>
                <a:gd name="T46" fmla="*/ 2147483646 w 21315"/>
                <a:gd name="T47" fmla="*/ 2147483646 h 5300"/>
                <a:gd name="T48" fmla="*/ 2147483646 w 21315"/>
                <a:gd name="T49" fmla="*/ 2147483646 h 5300"/>
                <a:gd name="T50" fmla="*/ 2147483646 w 21315"/>
                <a:gd name="T51" fmla="*/ 2147483646 h 5300"/>
                <a:gd name="T52" fmla="*/ 2147483646 w 21315"/>
                <a:gd name="T53" fmla="*/ 2147483646 h 5300"/>
                <a:gd name="T54" fmla="*/ 2147483646 w 21315"/>
                <a:gd name="T55" fmla="*/ 2147483646 h 5300"/>
                <a:gd name="T56" fmla="*/ 2147483646 w 21315"/>
                <a:gd name="T57" fmla="*/ 2147483646 h 5300"/>
                <a:gd name="T58" fmla="*/ 2147483646 w 21315"/>
                <a:gd name="T59" fmla="*/ 2147483646 h 5300"/>
                <a:gd name="T60" fmla="*/ 2147483646 w 21315"/>
                <a:gd name="T61" fmla="*/ 2147483646 h 5300"/>
                <a:gd name="T62" fmla="*/ 2147483646 w 21315"/>
                <a:gd name="T63" fmla="*/ 2147483646 h 5300"/>
                <a:gd name="T64" fmla="*/ 2147483646 w 21315"/>
                <a:gd name="T65" fmla="*/ 2147483646 h 5300"/>
                <a:gd name="T66" fmla="*/ 2147483646 w 21315"/>
                <a:gd name="T67" fmla="*/ 2147483646 h 5300"/>
                <a:gd name="T68" fmla="*/ 2147483646 w 21315"/>
                <a:gd name="T69" fmla="*/ 2147483646 h 5300"/>
                <a:gd name="T70" fmla="*/ 2147483646 w 21315"/>
                <a:gd name="T71" fmla="*/ 2147483646 h 5300"/>
                <a:gd name="T72" fmla="*/ 2147483646 w 21315"/>
                <a:gd name="T73" fmla="*/ 2147483646 h 5300"/>
                <a:gd name="T74" fmla="*/ 2147483646 w 21315"/>
                <a:gd name="T75" fmla="*/ 2147483646 h 5300"/>
                <a:gd name="T76" fmla="*/ 2147483646 w 21315"/>
                <a:gd name="T77" fmla="*/ 2147483646 h 5300"/>
                <a:gd name="T78" fmla="*/ 2147483646 w 21315"/>
                <a:gd name="T79" fmla="*/ 2147483646 h 5300"/>
                <a:gd name="T80" fmla="*/ 2147483646 w 21315"/>
                <a:gd name="T81" fmla="*/ 2147483646 h 5300"/>
                <a:gd name="T82" fmla="*/ 2147483646 w 21315"/>
                <a:gd name="T83" fmla="*/ 2147483646 h 5300"/>
                <a:gd name="T84" fmla="*/ 2147483646 w 21315"/>
                <a:gd name="T85" fmla="*/ 2147483646 h 5300"/>
                <a:gd name="T86" fmla="*/ 2147483646 w 21315"/>
                <a:gd name="T87" fmla="*/ 2147483646 h 5300"/>
                <a:gd name="T88" fmla="*/ 2147483646 w 21315"/>
                <a:gd name="T89" fmla="*/ 2147483646 h 5300"/>
                <a:gd name="T90" fmla="*/ 2147483646 w 21315"/>
                <a:gd name="T91" fmla="*/ 2147483646 h 5300"/>
                <a:gd name="T92" fmla="*/ 2147483646 w 21315"/>
                <a:gd name="T93" fmla="*/ 2147483646 h 5300"/>
                <a:gd name="T94" fmla="*/ 2147483646 w 21315"/>
                <a:gd name="T95" fmla="*/ 2147483646 h 5300"/>
                <a:gd name="T96" fmla="*/ 2147483646 w 21315"/>
                <a:gd name="T97" fmla="*/ 2147483646 h 5300"/>
                <a:gd name="T98" fmla="*/ 2147483646 w 21315"/>
                <a:gd name="T99" fmla="*/ 2147483646 h 5300"/>
                <a:gd name="T100" fmla="*/ 2147483646 w 21315"/>
                <a:gd name="T101" fmla="*/ 2147483646 h 5300"/>
                <a:gd name="T102" fmla="*/ 2147483646 w 21315"/>
                <a:gd name="T103" fmla="*/ 2147483646 h 5300"/>
                <a:gd name="T104" fmla="*/ 2147483646 w 21315"/>
                <a:gd name="T105" fmla="*/ 2147483646 h 5300"/>
                <a:gd name="T106" fmla="*/ 2147483646 w 21315"/>
                <a:gd name="T107" fmla="*/ 2147483646 h 5300"/>
                <a:gd name="T108" fmla="*/ 2147483646 w 21315"/>
                <a:gd name="T109" fmla="*/ 2147483646 h 5300"/>
                <a:gd name="T110" fmla="*/ 2147483646 w 21315"/>
                <a:gd name="T111" fmla="*/ 2147483646 h 5300"/>
                <a:gd name="T112" fmla="*/ 2147483646 w 21315"/>
                <a:gd name="T113" fmla="*/ 2147483646 h 5300"/>
                <a:gd name="T114" fmla="*/ 2147483646 w 21315"/>
                <a:gd name="T115" fmla="*/ 2147483646 h 5300"/>
                <a:gd name="T116" fmla="*/ 2147483646 w 21315"/>
                <a:gd name="T117" fmla="*/ 2147483646 h 5300"/>
                <a:gd name="T118" fmla="*/ 2147483646 w 21315"/>
                <a:gd name="T119" fmla="*/ 2147483646 h 5300"/>
                <a:gd name="T120" fmla="*/ 2147483646 w 21315"/>
                <a:gd name="T121" fmla="*/ 2147483646 h 530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1315" h="5300">
                  <a:moveTo>
                    <a:pt x="4" y="5226"/>
                  </a:moveTo>
                  <a:lnTo>
                    <a:pt x="108" y="4258"/>
                  </a:lnTo>
                  <a:lnTo>
                    <a:pt x="212" y="3432"/>
                  </a:lnTo>
                  <a:lnTo>
                    <a:pt x="316" y="2751"/>
                  </a:lnTo>
                  <a:lnTo>
                    <a:pt x="429" y="2180"/>
                  </a:lnTo>
                  <a:lnTo>
                    <a:pt x="533" y="1707"/>
                  </a:lnTo>
                  <a:lnTo>
                    <a:pt x="638" y="1327"/>
                  </a:lnTo>
                  <a:lnTo>
                    <a:pt x="743" y="1012"/>
                  </a:lnTo>
                  <a:lnTo>
                    <a:pt x="857" y="765"/>
                  </a:lnTo>
                  <a:lnTo>
                    <a:pt x="963" y="570"/>
                  </a:lnTo>
                  <a:lnTo>
                    <a:pt x="1072" y="419"/>
                  </a:lnTo>
                  <a:cubicBezTo>
                    <a:pt x="1074" y="416"/>
                    <a:pt x="1076" y="414"/>
                    <a:pt x="1078" y="411"/>
                  </a:cubicBezTo>
                  <a:lnTo>
                    <a:pt x="1182" y="307"/>
                  </a:lnTo>
                  <a:cubicBezTo>
                    <a:pt x="1186" y="303"/>
                    <a:pt x="1191" y="300"/>
                    <a:pt x="1196" y="297"/>
                  </a:cubicBezTo>
                  <a:lnTo>
                    <a:pt x="1308" y="233"/>
                  </a:lnTo>
                  <a:cubicBezTo>
                    <a:pt x="1311" y="231"/>
                    <a:pt x="1313" y="230"/>
                    <a:pt x="1316" y="229"/>
                  </a:cubicBezTo>
                  <a:lnTo>
                    <a:pt x="1420" y="189"/>
                  </a:lnTo>
                  <a:cubicBezTo>
                    <a:pt x="1426" y="187"/>
                    <a:pt x="1432" y="185"/>
                    <a:pt x="1439" y="185"/>
                  </a:cubicBezTo>
                  <a:lnTo>
                    <a:pt x="1543" y="177"/>
                  </a:lnTo>
                  <a:cubicBezTo>
                    <a:pt x="1546" y="176"/>
                    <a:pt x="1549" y="176"/>
                    <a:pt x="1552" y="177"/>
                  </a:cubicBezTo>
                  <a:lnTo>
                    <a:pt x="1656" y="185"/>
                  </a:lnTo>
                  <a:lnTo>
                    <a:pt x="1777" y="210"/>
                  </a:lnTo>
                  <a:cubicBezTo>
                    <a:pt x="1780" y="211"/>
                    <a:pt x="1783" y="212"/>
                    <a:pt x="1786" y="213"/>
                  </a:cubicBezTo>
                  <a:lnTo>
                    <a:pt x="1890" y="253"/>
                  </a:lnTo>
                  <a:lnTo>
                    <a:pt x="2002" y="312"/>
                  </a:lnTo>
                  <a:lnTo>
                    <a:pt x="2109" y="378"/>
                  </a:lnTo>
                  <a:lnTo>
                    <a:pt x="2222" y="451"/>
                  </a:lnTo>
                  <a:lnTo>
                    <a:pt x="2328" y="524"/>
                  </a:lnTo>
                  <a:lnTo>
                    <a:pt x="2437" y="616"/>
                  </a:lnTo>
                  <a:lnTo>
                    <a:pt x="2541" y="704"/>
                  </a:lnTo>
                  <a:lnTo>
                    <a:pt x="2647" y="801"/>
                  </a:lnTo>
                  <a:lnTo>
                    <a:pt x="2757" y="896"/>
                  </a:lnTo>
                  <a:lnTo>
                    <a:pt x="2863" y="993"/>
                  </a:lnTo>
                  <a:lnTo>
                    <a:pt x="2967" y="1089"/>
                  </a:lnTo>
                  <a:lnTo>
                    <a:pt x="3071" y="1185"/>
                  </a:lnTo>
                  <a:lnTo>
                    <a:pt x="3181" y="1280"/>
                  </a:lnTo>
                  <a:lnTo>
                    <a:pt x="3289" y="1387"/>
                  </a:lnTo>
                  <a:lnTo>
                    <a:pt x="3391" y="1481"/>
                  </a:lnTo>
                  <a:lnTo>
                    <a:pt x="3495" y="1577"/>
                  </a:lnTo>
                  <a:lnTo>
                    <a:pt x="3605" y="1672"/>
                  </a:lnTo>
                  <a:lnTo>
                    <a:pt x="3709" y="1760"/>
                  </a:lnTo>
                  <a:lnTo>
                    <a:pt x="3815" y="1857"/>
                  </a:lnTo>
                  <a:lnTo>
                    <a:pt x="3917" y="1944"/>
                  </a:lnTo>
                  <a:lnTo>
                    <a:pt x="4027" y="2030"/>
                  </a:lnTo>
                  <a:lnTo>
                    <a:pt x="4133" y="2120"/>
                  </a:lnTo>
                  <a:lnTo>
                    <a:pt x="4237" y="2208"/>
                  </a:lnTo>
                  <a:lnTo>
                    <a:pt x="4341" y="2296"/>
                  </a:lnTo>
                  <a:lnTo>
                    <a:pt x="4442" y="2374"/>
                  </a:lnTo>
                  <a:lnTo>
                    <a:pt x="4553" y="2452"/>
                  </a:lnTo>
                  <a:lnTo>
                    <a:pt x="4656" y="2524"/>
                  </a:lnTo>
                  <a:lnTo>
                    <a:pt x="4762" y="2606"/>
                  </a:lnTo>
                  <a:lnTo>
                    <a:pt x="4864" y="2676"/>
                  </a:lnTo>
                  <a:lnTo>
                    <a:pt x="4974" y="2747"/>
                  </a:lnTo>
                  <a:lnTo>
                    <a:pt x="5080" y="2820"/>
                  </a:lnTo>
                  <a:lnTo>
                    <a:pt x="5184" y="2892"/>
                  </a:lnTo>
                  <a:lnTo>
                    <a:pt x="5285" y="2954"/>
                  </a:lnTo>
                  <a:lnTo>
                    <a:pt x="5395" y="3017"/>
                  </a:lnTo>
                  <a:lnTo>
                    <a:pt x="5501" y="3082"/>
                  </a:lnTo>
                  <a:lnTo>
                    <a:pt x="5602" y="3136"/>
                  </a:lnTo>
                  <a:lnTo>
                    <a:pt x="5709" y="3202"/>
                  </a:lnTo>
                  <a:lnTo>
                    <a:pt x="5816" y="3255"/>
                  </a:lnTo>
                  <a:lnTo>
                    <a:pt x="5922" y="3312"/>
                  </a:lnTo>
                  <a:lnTo>
                    <a:pt x="6026" y="3368"/>
                  </a:lnTo>
                  <a:lnTo>
                    <a:pt x="6130" y="3424"/>
                  </a:lnTo>
                  <a:lnTo>
                    <a:pt x="6230" y="3470"/>
                  </a:lnTo>
                  <a:lnTo>
                    <a:pt x="6341" y="3518"/>
                  </a:lnTo>
                  <a:lnTo>
                    <a:pt x="6446" y="3566"/>
                  </a:lnTo>
                  <a:lnTo>
                    <a:pt x="6550" y="3614"/>
                  </a:lnTo>
                  <a:lnTo>
                    <a:pt x="6654" y="3662"/>
                  </a:lnTo>
                  <a:lnTo>
                    <a:pt x="6765" y="3710"/>
                  </a:lnTo>
                  <a:lnTo>
                    <a:pt x="6866" y="3749"/>
                  </a:lnTo>
                  <a:lnTo>
                    <a:pt x="6970" y="3789"/>
                  </a:lnTo>
                  <a:lnTo>
                    <a:pt x="7074" y="3829"/>
                  </a:lnTo>
                  <a:lnTo>
                    <a:pt x="7185" y="3868"/>
                  </a:lnTo>
                  <a:lnTo>
                    <a:pt x="7290" y="3909"/>
                  </a:lnTo>
                  <a:lnTo>
                    <a:pt x="7394" y="3949"/>
                  </a:lnTo>
                  <a:lnTo>
                    <a:pt x="7494" y="3979"/>
                  </a:lnTo>
                  <a:lnTo>
                    <a:pt x="7609" y="4020"/>
                  </a:lnTo>
                  <a:lnTo>
                    <a:pt x="7710" y="4051"/>
                  </a:lnTo>
                  <a:lnTo>
                    <a:pt x="7814" y="4083"/>
                  </a:lnTo>
                  <a:lnTo>
                    <a:pt x="7918" y="4115"/>
                  </a:lnTo>
                  <a:lnTo>
                    <a:pt x="8029" y="4147"/>
                  </a:lnTo>
                  <a:lnTo>
                    <a:pt x="8134" y="4179"/>
                  </a:lnTo>
                  <a:lnTo>
                    <a:pt x="8234" y="4202"/>
                  </a:lnTo>
                  <a:lnTo>
                    <a:pt x="8342" y="4235"/>
                  </a:lnTo>
                  <a:lnTo>
                    <a:pt x="8442" y="4258"/>
                  </a:lnTo>
                  <a:lnTo>
                    <a:pt x="8557" y="4291"/>
                  </a:lnTo>
                  <a:lnTo>
                    <a:pt x="8658" y="4314"/>
                  </a:lnTo>
                  <a:lnTo>
                    <a:pt x="8762" y="4338"/>
                  </a:lnTo>
                  <a:lnTo>
                    <a:pt x="8866" y="4362"/>
                  </a:lnTo>
                  <a:lnTo>
                    <a:pt x="8977" y="4386"/>
                  </a:lnTo>
                  <a:lnTo>
                    <a:pt x="9082" y="4410"/>
                  </a:lnTo>
                  <a:lnTo>
                    <a:pt x="9186" y="4434"/>
                  </a:lnTo>
                  <a:lnTo>
                    <a:pt x="9290" y="4458"/>
                  </a:lnTo>
                  <a:lnTo>
                    <a:pt x="9397" y="4473"/>
                  </a:lnTo>
                  <a:lnTo>
                    <a:pt x="9506" y="4498"/>
                  </a:lnTo>
                  <a:lnTo>
                    <a:pt x="9605" y="4513"/>
                  </a:lnTo>
                  <a:lnTo>
                    <a:pt x="9714" y="4538"/>
                  </a:lnTo>
                  <a:lnTo>
                    <a:pt x="9821" y="4553"/>
                  </a:lnTo>
                  <a:lnTo>
                    <a:pt x="9925" y="4569"/>
                  </a:lnTo>
                  <a:lnTo>
                    <a:pt x="10034" y="4594"/>
                  </a:lnTo>
                  <a:lnTo>
                    <a:pt x="10133" y="4609"/>
                  </a:lnTo>
                  <a:lnTo>
                    <a:pt x="10237" y="4625"/>
                  </a:lnTo>
                  <a:lnTo>
                    <a:pt x="10349" y="4641"/>
                  </a:lnTo>
                  <a:lnTo>
                    <a:pt x="10453" y="4657"/>
                  </a:lnTo>
                  <a:lnTo>
                    <a:pt x="10557" y="4673"/>
                  </a:lnTo>
                  <a:lnTo>
                    <a:pt x="10661" y="4689"/>
                  </a:lnTo>
                  <a:lnTo>
                    <a:pt x="10768" y="4697"/>
                  </a:lnTo>
                  <a:lnTo>
                    <a:pt x="10877" y="4713"/>
                  </a:lnTo>
                  <a:lnTo>
                    <a:pt x="10981" y="4729"/>
                  </a:lnTo>
                  <a:lnTo>
                    <a:pt x="11080" y="4737"/>
                  </a:lnTo>
                  <a:lnTo>
                    <a:pt x="11197" y="4753"/>
                  </a:lnTo>
                  <a:lnTo>
                    <a:pt x="11301" y="4769"/>
                  </a:lnTo>
                  <a:lnTo>
                    <a:pt x="11400" y="4777"/>
                  </a:lnTo>
                  <a:lnTo>
                    <a:pt x="11509" y="4793"/>
                  </a:lnTo>
                  <a:lnTo>
                    <a:pt x="11616" y="4801"/>
                  </a:lnTo>
                  <a:lnTo>
                    <a:pt x="11720" y="4809"/>
                  </a:lnTo>
                  <a:lnTo>
                    <a:pt x="11829" y="4825"/>
                  </a:lnTo>
                  <a:lnTo>
                    <a:pt x="11928" y="4833"/>
                  </a:lnTo>
                  <a:lnTo>
                    <a:pt x="12040" y="4841"/>
                  </a:lnTo>
                  <a:lnTo>
                    <a:pt x="12144" y="4849"/>
                  </a:lnTo>
                  <a:lnTo>
                    <a:pt x="12253" y="4865"/>
                  </a:lnTo>
                  <a:lnTo>
                    <a:pt x="12352" y="4873"/>
                  </a:lnTo>
                  <a:lnTo>
                    <a:pt x="12456" y="4881"/>
                  </a:lnTo>
                  <a:lnTo>
                    <a:pt x="12568" y="4889"/>
                  </a:lnTo>
                  <a:lnTo>
                    <a:pt x="12672" y="4897"/>
                  </a:lnTo>
                  <a:lnTo>
                    <a:pt x="12776" y="4905"/>
                  </a:lnTo>
                  <a:lnTo>
                    <a:pt x="12708" y="4962"/>
                  </a:lnTo>
                  <a:lnTo>
                    <a:pt x="12812" y="3994"/>
                  </a:lnTo>
                  <a:lnTo>
                    <a:pt x="12924" y="3184"/>
                  </a:lnTo>
                  <a:lnTo>
                    <a:pt x="13028" y="2511"/>
                  </a:lnTo>
                  <a:lnTo>
                    <a:pt x="13133" y="1941"/>
                  </a:lnTo>
                  <a:lnTo>
                    <a:pt x="13237" y="1482"/>
                  </a:lnTo>
                  <a:lnTo>
                    <a:pt x="13350" y="1102"/>
                  </a:lnTo>
                  <a:lnTo>
                    <a:pt x="13455" y="796"/>
                  </a:lnTo>
                  <a:lnTo>
                    <a:pt x="13561" y="551"/>
                  </a:lnTo>
                  <a:lnTo>
                    <a:pt x="13668" y="361"/>
                  </a:lnTo>
                  <a:cubicBezTo>
                    <a:pt x="13670" y="358"/>
                    <a:pt x="13672" y="355"/>
                    <a:pt x="13674" y="352"/>
                  </a:cubicBezTo>
                  <a:lnTo>
                    <a:pt x="13786" y="216"/>
                  </a:lnTo>
                  <a:lnTo>
                    <a:pt x="13896" y="113"/>
                  </a:lnTo>
                  <a:cubicBezTo>
                    <a:pt x="13900" y="110"/>
                    <a:pt x="13904" y="107"/>
                    <a:pt x="13909" y="104"/>
                  </a:cubicBezTo>
                  <a:lnTo>
                    <a:pt x="14013" y="48"/>
                  </a:lnTo>
                  <a:cubicBezTo>
                    <a:pt x="14017" y="46"/>
                    <a:pt x="14021" y="45"/>
                    <a:pt x="14025" y="43"/>
                  </a:cubicBezTo>
                  <a:lnTo>
                    <a:pt x="14129" y="11"/>
                  </a:lnTo>
                  <a:cubicBezTo>
                    <a:pt x="14133" y="10"/>
                    <a:pt x="14138" y="9"/>
                    <a:pt x="14143" y="9"/>
                  </a:cubicBezTo>
                  <a:lnTo>
                    <a:pt x="14247" y="1"/>
                  </a:lnTo>
                  <a:cubicBezTo>
                    <a:pt x="14250" y="0"/>
                    <a:pt x="14253" y="0"/>
                    <a:pt x="14256" y="1"/>
                  </a:cubicBezTo>
                  <a:lnTo>
                    <a:pt x="14368" y="9"/>
                  </a:lnTo>
                  <a:cubicBezTo>
                    <a:pt x="14373" y="9"/>
                    <a:pt x="14378" y="10"/>
                    <a:pt x="14382" y="11"/>
                  </a:cubicBezTo>
                  <a:lnTo>
                    <a:pt x="14486" y="43"/>
                  </a:lnTo>
                  <a:lnTo>
                    <a:pt x="14598" y="94"/>
                  </a:lnTo>
                  <a:lnTo>
                    <a:pt x="14706" y="152"/>
                  </a:lnTo>
                  <a:lnTo>
                    <a:pt x="14822" y="227"/>
                  </a:lnTo>
                  <a:lnTo>
                    <a:pt x="14928" y="300"/>
                  </a:lnTo>
                  <a:lnTo>
                    <a:pt x="15037" y="392"/>
                  </a:lnTo>
                  <a:lnTo>
                    <a:pt x="15141" y="480"/>
                  </a:lnTo>
                  <a:lnTo>
                    <a:pt x="15251" y="566"/>
                  </a:lnTo>
                  <a:lnTo>
                    <a:pt x="15361" y="675"/>
                  </a:lnTo>
                  <a:lnTo>
                    <a:pt x="15463" y="769"/>
                  </a:lnTo>
                  <a:lnTo>
                    <a:pt x="15567" y="865"/>
                  </a:lnTo>
                  <a:lnTo>
                    <a:pt x="15679" y="970"/>
                  </a:lnTo>
                  <a:lnTo>
                    <a:pt x="15785" y="1075"/>
                  </a:lnTo>
                  <a:lnTo>
                    <a:pt x="15887" y="1169"/>
                  </a:lnTo>
                  <a:lnTo>
                    <a:pt x="15993" y="1275"/>
                  </a:lnTo>
                  <a:lnTo>
                    <a:pt x="16103" y="1378"/>
                  </a:lnTo>
                  <a:lnTo>
                    <a:pt x="16207" y="1473"/>
                  </a:lnTo>
                  <a:lnTo>
                    <a:pt x="16311" y="1569"/>
                  </a:lnTo>
                  <a:lnTo>
                    <a:pt x="16415" y="1665"/>
                  </a:lnTo>
                  <a:lnTo>
                    <a:pt x="16519" y="1761"/>
                  </a:lnTo>
                  <a:lnTo>
                    <a:pt x="16629" y="1856"/>
                  </a:lnTo>
                  <a:lnTo>
                    <a:pt x="16735" y="1953"/>
                  </a:lnTo>
                  <a:lnTo>
                    <a:pt x="16837" y="2040"/>
                  </a:lnTo>
                  <a:lnTo>
                    <a:pt x="16941" y="2128"/>
                  </a:lnTo>
                  <a:lnTo>
                    <a:pt x="17051" y="2214"/>
                  </a:lnTo>
                  <a:lnTo>
                    <a:pt x="17154" y="2294"/>
                  </a:lnTo>
                  <a:lnTo>
                    <a:pt x="17258" y="2374"/>
                  </a:lnTo>
                  <a:lnTo>
                    <a:pt x="17362" y="2454"/>
                  </a:lnTo>
                  <a:lnTo>
                    <a:pt x="17473" y="2532"/>
                  </a:lnTo>
                  <a:lnTo>
                    <a:pt x="17578" y="2614"/>
                  </a:lnTo>
                  <a:lnTo>
                    <a:pt x="17680" y="2684"/>
                  </a:lnTo>
                  <a:lnTo>
                    <a:pt x="17784" y="2756"/>
                  </a:lnTo>
                  <a:lnTo>
                    <a:pt x="17894" y="2827"/>
                  </a:lnTo>
                  <a:lnTo>
                    <a:pt x="17997" y="2890"/>
                  </a:lnTo>
                  <a:lnTo>
                    <a:pt x="18101" y="2954"/>
                  </a:lnTo>
                  <a:lnTo>
                    <a:pt x="18208" y="3028"/>
                  </a:lnTo>
                  <a:lnTo>
                    <a:pt x="18306" y="3080"/>
                  </a:lnTo>
                  <a:lnTo>
                    <a:pt x="18419" y="3145"/>
                  </a:lnTo>
                  <a:lnTo>
                    <a:pt x="18525" y="3210"/>
                  </a:lnTo>
                  <a:lnTo>
                    <a:pt x="18626" y="3264"/>
                  </a:lnTo>
                  <a:lnTo>
                    <a:pt x="18730" y="3320"/>
                  </a:lnTo>
                  <a:lnTo>
                    <a:pt x="18840" y="3375"/>
                  </a:lnTo>
                  <a:lnTo>
                    <a:pt x="18942" y="3422"/>
                  </a:lnTo>
                  <a:lnTo>
                    <a:pt x="19050" y="3480"/>
                  </a:lnTo>
                  <a:lnTo>
                    <a:pt x="19150" y="3526"/>
                  </a:lnTo>
                  <a:lnTo>
                    <a:pt x="19261" y="3574"/>
                  </a:lnTo>
                  <a:lnTo>
                    <a:pt x="19366" y="3622"/>
                  </a:lnTo>
                  <a:lnTo>
                    <a:pt x="19470" y="3670"/>
                  </a:lnTo>
                  <a:lnTo>
                    <a:pt x="19570" y="3709"/>
                  </a:lnTo>
                  <a:lnTo>
                    <a:pt x="19681" y="3748"/>
                  </a:lnTo>
                  <a:lnTo>
                    <a:pt x="19790" y="3798"/>
                  </a:lnTo>
                  <a:lnTo>
                    <a:pt x="19890" y="3837"/>
                  </a:lnTo>
                  <a:lnTo>
                    <a:pt x="19994" y="3877"/>
                  </a:lnTo>
                  <a:lnTo>
                    <a:pt x="20098" y="3917"/>
                  </a:lnTo>
                  <a:lnTo>
                    <a:pt x="20205" y="3947"/>
                  </a:lnTo>
                  <a:lnTo>
                    <a:pt x="20314" y="3989"/>
                  </a:lnTo>
                  <a:lnTo>
                    <a:pt x="20414" y="4019"/>
                  </a:lnTo>
                  <a:lnTo>
                    <a:pt x="20518" y="4051"/>
                  </a:lnTo>
                  <a:lnTo>
                    <a:pt x="20629" y="4083"/>
                  </a:lnTo>
                  <a:lnTo>
                    <a:pt x="20734" y="4115"/>
                  </a:lnTo>
                  <a:lnTo>
                    <a:pt x="20838" y="4147"/>
                  </a:lnTo>
                  <a:lnTo>
                    <a:pt x="20942" y="4179"/>
                  </a:lnTo>
                  <a:lnTo>
                    <a:pt x="21053" y="4211"/>
                  </a:lnTo>
                  <a:lnTo>
                    <a:pt x="21154" y="4234"/>
                  </a:lnTo>
                  <a:lnTo>
                    <a:pt x="21262" y="4267"/>
                  </a:lnTo>
                  <a:cubicBezTo>
                    <a:pt x="21296" y="4278"/>
                    <a:pt x="21315" y="4314"/>
                    <a:pt x="21305" y="4347"/>
                  </a:cubicBezTo>
                  <a:cubicBezTo>
                    <a:pt x="21294" y="4381"/>
                    <a:pt x="21258" y="4400"/>
                    <a:pt x="21225" y="4390"/>
                  </a:cubicBezTo>
                  <a:lnTo>
                    <a:pt x="21125" y="4359"/>
                  </a:lnTo>
                  <a:lnTo>
                    <a:pt x="21018" y="4334"/>
                  </a:lnTo>
                  <a:lnTo>
                    <a:pt x="20905" y="4302"/>
                  </a:lnTo>
                  <a:lnTo>
                    <a:pt x="20801" y="4270"/>
                  </a:lnTo>
                  <a:lnTo>
                    <a:pt x="20697" y="4238"/>
                  </a:lnTo>
                  <a:lnTo>
                    <a:pt x="20594" y="4206"/>
                  </a:lnTo>
                  <a:lnTo>
                    <a:pt x="20481" y="4174"/>
                  </a:lnTo>
                  <a:lnTo>
                    <a:pt x="20377" y="4142"/>
                  </a:lnTo>
                  <a:lnTo>
                    <a:pt x="20268" y="4108"/>
                  </a:lnTo>
                  <a:lnTo>
                    <a:pt x="20170" y="4070"/>
                  </a:lnTo>
                  <a:lnTo>
                    <a:pt x="20052" y="4036"/>
                  </a:lnTo>
                  <a:lnTo>
                    <a:pt x="19948" y="3996"/>
                  </a:lnTo>
                  <a:lnTo>
                    <a:pt x="19844" y="3956"/>
                  </a:lnTo>
                  <a:lnTo>
                    <a:pt x="19737" y="3915"/>
                  </a:lnTo>
                  <a:lnTo>
                    <a:pt x="19638" y="3869"/>
                  </a:lnTo>
                  <a:lnTo>
                    <a:pt x="19524" y="3828"/>
                  </a:lnTo>
                  <a:lnTo>
                    <a:pt x="19417" y="3787"/>
                  </a:lnTo>
                  <a:lnTo>
                    <a:pt x="19313" y="3739"/>
                  </a:lnTo>
                  <a:lnTo>
                    <a:pt x="19210" y="3691"/>
                  </a:lnTo>
                  <a:lnTo>
                    <a:pt x="19097" y="3643"/>
                  </a:lnTo>
                  <a:lnTo>
                    <a:pt x="18989" y="3593"/>
                  </a:lnTo>
                  <a:lnTo>
                    <a:pt x="18889" y="3539"/>
                  </a:lnTo>
                  <a:lnTo>
                    <a:pt x="18783" y="3490"/>
                  </a:lnTo>
                  <a:lnTo>
                    <a:pt x="18669" y="3433"/>
                  </a:lnTo>
                  <a:lnTo>
                    <a:pt x="18565" y="3377"/>
                  </a:lnTo>
                  <a:lnTo>
                    <a:pt x="18458" y="3319"/>
                  </a:lnTo>
                  <a:lnTo>
                    <a:pt x="18356" y="3256"/>
                  </a:lnTo>
                  <a:lnTo>
                    <a:pt x="18245" y="3193"/>
                  </a:lnTo>
                  <a:lnTo>
                    <a:pt x="18135" y="3133"/>
                  </a:lnTo>
                  <a:lnTo>
                    <a:pt x="18034" y="3063"/>
                  </a:lnTo>
                  <a:lnTo>
                    <a:pt x="17930" y="2999"/>
                  </a:lnTo>
                  <a:lnTo>
                    <a:pt x="17825" y="2934"/>
                  </a:lnTo>
                  <a:lnTo>
                    <a:pt x="17711" y="2861"/>
                  </a:lnTo>
                  <a:lnTo>
                    <a:pt x="17607" y="2789"/>
                  </a:lnTo>
                  <a:lnTo>
                    <a:pt x="17500" y="2715"/>
                  </a:lnTo>
                  <a:lnTo>
                    <a:pt x="17398" y="2637"/>
                  </a:lnTo>
                  <a:lnTo>
                    <a:pt x="17284" y="2555"/>
                  </a:lnTo>
                  <a:lnTo>
                    <a:pt x="17180" y="2475"/>
                  </a:lnTo>
                  <a:lnTo>
                    <a:pt x="17076" y="2395"/>
                  </a:lnTo>
                  <a:lnTo>
                    <a:pt x="16972" y="2315"/>
                  </a:lnTo>
                  <a:lnTo>
                    <a:pt x="16858" y="2225"/>
                  </a:lnTo>
                  <a:lnTo>
                    <a:pt x="16754" y="2137"/>
                  </a:lnTo>
                  <a:lnTo>
                    <a:pt x="16648" y="2047"/>
                  </a:lnTo>
                  <a:lnTo>
                    <a:pt x="16546" y="1953"/>
                  </a:lnTo>
                  <a:lnTo>
                    <a:pt x="16432" y="1855"/>
                  </a:lnTo>
                  <a:lnTo>
                    <a:pt x="16328" y="1759"/>
                  </a:lnTo>
                  <a:lnTo>
                    <a:pt x="16224" y="1663"/>
                  </a:lnTo>
                  <a:lnTo>
                    <a:pt x="16120" y="1567"/>
                  </a:lnTo>
                  <a:lnTo>
                    <a:pt x="16016" y="1471"/>
                  </a:lnTo>
                  <a:lnTo>
                    <a:pt x="15902" y="1366"/>
                  </a:lnTo>
                  <a:lnTo>
                    <a:pt x="15800" y="1263"/>
                  </a:lnTo>
                  <a:lnTo>
                    <a:pt x="15694" y="1166"/>
                  </a:lnTo>
                  <a:lnTo>
                    <a:pt x="15592" y="1063"/>
                  </a:lnTo>
                  <a:lnTo>
                    <a:pt x="15480" y="959"/>
                  </a:lnTo>
                  <a:lnTo>
                    <a:pt x="15376" y="863"/>
                  </a:lnTo>
                  <a:lnTo>
                    <a:pt x="15270" y="766"/>
                  </a:lnTo>
                  <a:lnTo>
                    <a:pt x="15172" y="667"/>
                  </a:lnTo>
                  <a:lnTo>
                    <a:pt x="15058" y="577"/>
                  </a:lnTo>
                  <a:lnTo>
                    <a:pt x="14954" y="489"/>
                  </a:lnTo>
                  <a:lnTo>
                    <a:pt x="14855" y="405"/>
                  </a:lnTo>
                  <a:lnTo>
                    <a:pt x="14753" y="334"/>
                  </a:lnTo>
                  <a:lnTo>
                    <a:pt x="14645" y="265"/>
                  </a:lnTo>
                  <a:lnTo>
                    <a:pt x="14545" y="211"/>
                  </a:lnTo>
                  <a:lnTo>
                    <a:pt x="14449" y="166"/>
                  </a:lnTo>
                  <a:lnTo>
                    <a:pt x="14345" y="134"/>
                  </a:lnTo>
                  <a:lnTo>
                    <a:pt x="14359" y="136"/>
                  </a:lnTo>
                  <a:lnTo>
                    <a:pt x="14247" y="128"/>
                  </a:lnTo>
                  <a:lnTo>
                    <a:pt x="14256" y="128"/>
                  </a:lnTo>
                  <a:lnTo>
                    <a:pt x="14152" y="136"/>
                  </a:lnTo>
                  <a:lnTo>
                    <a:pt x="14166" y="134"/>
                  </a:lnTo>
                  <a:lnTo>
                    <a:pt x="14062" y="166"/>
                  </a:lnTo>
                  <a:lnTo>
                    <a:pt x="14074" y="161"/>
                  </a:lnTo>
                  <a:lnTo>
                    <a:pt x="13970" y="217"/>
                  </a:lnTo>
                  <a:lnTo>
                    <a:pt x="13983" y="207"/>
                  </a:lnTo>
                  <a:lnTo>
                    <a:pt x="13885" y="297"/>
                  </a:lnTo>
                  <a:lnTo>
                    <a:pt x="13773" y="433"/>
                  </a:lnTo>
                  <a:lnTo>
                    <a:pt x="13779" y="424"/>
                  </a:lnTo>
                  <a:lnTo>
                    <a:pt x="13678" y="602"/>
                  </a:lnTo>
                  <a:lnTo>
                    <a:pt x="13576" y="837"/>
                  </a:lnTo>
                  <a:lnTo>
                    <a:pt x="13473" y="1139"/>
                  </a:lnTo>
                  <a:lnTo>
                    <a:pt x="13362" y="1511"/>
                  </a:lnTo>
                  <a:lnTo>
                    <a:pt x="13258" y="1964"/>
                  </a:lnTo>
                  <a:lnTo>
                    <a:pt x="13155" y="2530"/>
                  </a:lnTo>
                  <a:lnTo>
                    <a:pt x="13051" y="3201"/>
                  </a:lnTo>
                  <a:lnTo>
                    <a:pt x="12939" y="4007"/>
                  </a:lnTo>
                  <a:lnTo>
                    <a:pt x="12835" y="4975"/>
                  </a:lnTo>
                  <a:cubicBezTo>
                    <a:pt x="12831" y="5010"/>
                    <a:pt x="12801" y="5035"/>
                    <a:pt x="12767" y="5032"/>
                  </a:cubicBezTo>
                  <a:lnTo>
                    <a:pt x="12663" y="5024"/>
                  </a:lnTo>
                  <a:lnTo>
                    <a:pt x="12559" y="5016"/>
                  </a:lnTo>
                  <a:lnTo>
                    <a:pt x="12447" y="5008"/>
                  </a:lnTo>
                  <a:lnTo>
                    <a:pt x="12343" y="5000"/>
                  </a:lnTo>
                  <a:lnTo>
                    <a:pt x="12234" y="4992"/>
                  </a:lnTo>
                  <a:lnTo>
                    <a:pt x="12135" y="4976"/>
                  </a:lnTo>
                  <a:lnTo>
                    <a:pt x="12031" y="4968"/>
                  </a:lnTo>
                  <a:lnTo>
                    <a:pt x="11919" y="4960"/>
                  </a:lnTo>
                  <a:lnTo>
                    <a:pt x="11810" y="4952"/>
                  </a:lnTo>
                  <a:lnTo>
                    <a:pt x="11711" y="4936"/>
                  </a:lnTo>
                  <a:lnTo>
                    <a:pt x="11607" y="4928"/>
                  </a:lnTo>
                  <a:lnTo>
                    <a:pt x="11490" y="4920"/>
                  </a:lnTo>
                  <a:lnTo>
                    <a:pt x="11391" y="4904"/>
                  </a:lnTo>
                  <a:lnTo>
                    <a:pt x="11282" y="4896"/>
                  </a:lnTo>
                  <a:lnTo>
                    <a:pt x="11178" y="4880"/>
                  </a:lnTo>
                  <a:lnTo>
                    <a:pt x="11071" y="4864"/>
                  </a:lnTo>
                  <a:lnTo>
                    <a:pt x="10962" y="4856"/>
                  </a:lnTo>
                  <a:lnTo>
                    <a:pt x="10858" y="4840"/>
                  </a:lnTo>
                  <a:lnTo>
                    <a:pt x="10759" y="4824"/>
                  </a:lnTo>
                  <a:lnTo>
                    <a:pt x="10642" y="4816"/>
                  </a:lnTo>
                  <a:lnTo>
                    <a:pt x="10538" y="4800"/>
                  </a:lnTo>
                  <a:lnTo>
                    <a:pt x="10434" y="4784"/>
                  </a:lnTo>
                  <a:lnTo>
                    <a:pt x="10330" y="4768"/>
                  </a:lnTo>
                  <a:lnTo>
                    <a:pt x="10218" y="4752"/>
                  </a:lnTo>
                  <a:lnTo>
                    <a:pt x="10114" y="4736"/>
                  </a:lnTo>
                  <a:lnTo>
                    <a:pt x="10005" y="4719"/>
                  </a:lnTo>
                  <a:lnTo>
                    <a:pt x="9906" y="4696"/>
                  </a:lnTo>
                  <a:lnTo>
                    <a:pt x="9802" y="4680"/>
                  </a:lnTo>
                  <a:lnTo>
                    <a:pt x="9685" y="4663"/>
                  </a:lnTo>
                  <a:lnTo>
                    <a:pt x="9586" y="4640"/>
                  </a:lnTo>
                  <a:lnTo>
                    <a:pt x="9477" y="4623"/>
                  </a:lnTo>
                  <a:lnTo>
                    <a:pt x="9378" y="4600"/>
                  </a:lnTo>
                  <a:lnTo>
                    <a:pt x="9261" y="4583"/>
                  </a:lnTo>
                  <a:lnTo>
                    <a:pt x="9157" y="4559"/>
                  </a:lnTo>
                  <a:lnTo>
                    <a:pt x="9053" y="4535"/>
                  </a:lnTo>
                  <a:lnTo>
                    <a:pt x="8950" y="4511"/>
                  </a:lnTo>
                  <a:lnTo>
                    <a:pt x="8837" y="4487"/>
                  </a:lnTo>
                  <a:lnTo>
                    <a:pt x="8733" y="4463"/>
                  </a:lnTo>
                  <a:lnTo>
                    <a:pt x="8629" y="4439"/>
                  </a:lnTo>
                  <a:lnTo>
                    <a:pt x="8522" y="4414"/>
                  </a:lnTo>
                  <a:lnTo>
                    <a:pt x="8413" y="4383"/>
                  </a:lnTo>
                  <a:lnTo>
                    <a:pt x="8305" y="4358"/>
                  </a:lnTo>
                  <a:lnTo>
                    <a:pt x="8205" y="4327"/>
                  </a:lnTo>
                  <a:lnTo>
                    <a:pt x="8097" y="4302"/>
                  </a:lnTo>
                  <a:lnTo>
                    <a:pt x="7994" y="4270"/>
                  </a:lnTo>
                  <a:lnTo>
                    <a:pt x="7881" y="4238"/>
                  </a:lnTo>
                  <a:lnTo>
                    <a:pt x="7777" y="4206"/>
                  </a:lnTo>
                  <a:lnTo>
                    <a:pt x="7673" y="4174"/>
                  </a:lnTo>
                  <a:lnTo>
                    <a:pt x="7566" y="4141"/>
                  </a:lnTo>
                  <a:lnTo>
                    <a:pt x="7457" y="4102"/>
                  </a:lnTo>
                  <a:lnTo>
                    <a:pt x="7348" y="4068"/>
                  </a:lnTo>
                  <a:lnTo>
                    <a:pt x="7244" y="4028"/>
                  </a:lnTo>
                  <a:lnTo>
                    <a:pt x="7142" y="3989"/>
                  </a:lnTo>
                  <a:lnTo>
                    <a:pt x="7028" y="3948"/>
                  </a:lnTo>
                  <a:lnTo>
                    <a:pt x="6924" y="3908"/>
                  </a:lnTo>
                  <a:lnTo>
                    <a:pt x="6820" y="3868"/>
                  </a:lnTo>
                  <a:lnTo>
                    <a:pt x="6714" y="3827"/>
                  </a:lnTo>
                  <a:lnTo>
                    <a:pt x="6601" y="3779"/>
                  </a:lnTo>
                  <a:lnTo>
                    <a:pt x="6497" y="3731"/>
                  </a:lnTo>
                  <a:lnTo>
                    <a:pt x="6393" y="3683"/>
                  </a:lnTo>
                  <a:lnTo>
                    <a:pt x="6290" y="3635"/>
                  </a:lnTo>
                  <a:lnTo>
                    <a:pt x="6177" y="3587"/>
                  </a:lnTo>
                  <a:lnTo>
                    <a:pt x="6069" y="3537"/>
                  </a:lnTo>
                  <a:lnTo>
                    <a:pt x="5965" y="3481"/>
                  </a:lnTo>
                  <a:lnTo>
                    <a:pt x="5861" y="3425"/>
                  </a:lnTo>
                  <a:lnTo>
                    <a:pt x="5759" y="3370"/>
                  </a:lnTo>
                  <a:lnTo>
                    <a:pt x="5642" y="3311"/>
                  </a:lnTo>
                  <a:lnTo>
                    <a:pt x="5541" y="3249"/>
                  </a:lnTo>
                  <a:lnTo>
                    <a:pt x="5434" y="3191"/>
                  </a:lnTo>
                  <a:lnTo>
                    <a:pt x="5332" y="3128"/>
                  </a:lnTo>
                  <a:lnTo>
                    <a:pt x="5218" y="3063"/>
                  </a:lnTo>
                  <a:lnTo>
                    <a:pt x="5111" y="2997"/>
                  </a:lnTo>
                  <a:lnTo>
                    <a:pt x="5007" y="2925"/>
                  </a:lnTo>
                  <a:lnTo>
                    <a:pt x="4905" y="2854"/>
                  </a:lnTo>
                  <a:lnTo>
                    <a:pt x="4791" y="2781"/>
                  </a:lnTo>
                  <a:lnTo>
                    <a:pt x="4684" y="2707"/>
                  </a:lnTo>
                  <a:lnTo>
                    <a:pt x="4583" y="2629"/>
                  </a:lnTo>
                  <a:lnTo>
                    <a:pt x="4478" y="2557"/>
                  </a:lnTo>
                  <a:lnTo>
                    <a:pt x="4364" y="2475"/>
                  </a:lnTo>
                  <a:lnTo>
                    <a:pt x="4258" y="2393"/>
                  </a:lnTo>
                  <a:lnTo>
                    <a:pt x="4154" y="2305"/>
                  </a:lnTo>
                  <a:lnTo>
                    <a:pt x="4050" y="2217"/>
                  </a:lnTo>
                  <a:lnTo>
                    <a:pt x="3948" y="2131"/>
                  </a:lnTo>
                  <a:lnTo>
                    <a:pt x="3834" y="2041"/>
                  </a:lnTo>
                  <a:lnTo>
                    <a:pt x="3728" y="1951"/>
                  </a:lnTo>
                  <a:lnTo>
                    <a:pt x="3626" y="1857"/>
                  </a:lnTo>
                  <a:lnTo>
                    <a:pt x="3522" y="1769"/>
                  </a:lnTo>
                  <a:lnTo>
                    <a:pt x="3408" y="1671"/>
                  </a:lnTo>
                  <a:lnTo>
                    <a:pt x="3304" y="1575"/>
                  </a:lnTo>
                  <a:lnTo>
                    <a:pt x="3198" y="1478"/>
                  </a:lnTo>
                  <a:lnTo>
                    <a:pt x="3098" y="1377"/>
                  </a:lnTo>
                  <a:lnTo>
                    <a:pt x="2984" y="1279"/>
                  </a:lnTo>
                  <a:lnTo>
                    <a:pt x="2880" y="1183"/>
                  </a:lnTo>
                  <a:lnTo>
                    <a:pt x="2776" y="1087"/>
                  </a:lnTo>
                  <a:lnTo>
                    <a:pt x="2674" y="993"/>
                  </a:lnTo>
                  <a:lnTo>
                    <a:pt x="2560" y="895"/>
                  </a:lnTo>
                  <a:lnTo>
                    <a:pt x="2458" y="801"/>
                  </a:lnTo>
                  <a:lnTo>
                    <a:pt x="2354" y="713"/>
                  </a:lnTo>
                  <a:lnTo>
                    <a:pt x="2255" y="629"/>
                  </a:lnTo>
                  <a:lnTo>
                    <a:pt x="2153" y="558"/>
                  </a:lnTo>
                  <a:lnTo>
                    <a:pt x="2042" y="487"/>
                  </a:lnTo>
                  <a:lnTo>
                    <a:pt x="1941" y="425"/>
                  </a:lnTo>
                  <a:lnTo>
                    <a:pt x="1844" y="372"/>
                  </a:lnTo>
                  <a:lnTo>
                    <a:pt x="1740" y="332"/>
                  </a:lnTo>
                  <a:lnTo>
                    <a:pt x="1750" y="335"/>
                  </a:lnTo>
                  <a:lnTo>
                    <a:pt x="1647" y="312"/>
                  </a:lnTo>
                  <a:lnTo>
                    <a:pt x="1543" y="304"/>
                  </a:lnTo>
                  <a:lnTo>
                    <a:pt x="1552" y="304"/>
                  </a:lnTo>
                  <a:lnTo>
                    <a:pt x="1448" y="312"/>
                  </a:lnTo>
                  <a:lnTo>
                    <a:pt x="1466" y="308"/>
                  </a:lnTo>
                  <a:lnTo>
                    <a:pt x="1362" y="348"/>
                  </a:lnTo>
                  <a:lnTo>
                    <a:pt x="1371" y="344"/>
                  </a:lnTo>
                  <a:lnTo>
                    <a:pt x="1259" y="408"/>
                  </a:lnTo>
                  <a:lnTo>
                    <a:pt x="1273" y="398"/>
                  </a:lnTo>
                  <a:lnTo>
                    <a:pt x="1169" y="502"/>
                  </a:lnTo>
                  <a:lnTo>
                    <a:pt x="1175" y="494"/>
                  </a:lnTo>
                  <a:lnTo>
                    <a:pt x="1076" y="631"/>
                  </a:lnTo>
                  <a:lnTo>
                    <a:pt x="973" y="820"/>
                  </a:lnTo>
                  <a:lnTo>
                    <a:pt x="864" y="1053"/>
                  </a:lnTo>
                  <a:lnTo>
                    <a:pt x="761" y="1362"/>
                  </a:lnTo>
                  <a:lnTo>
                    <a:pt x="658" y="1734"/>
                  </a:lnTo>
                  <a:lnTo>
                    <a:pt x="554" y="2205"/>
                  </a:lnTo>
                  <a:lnTo>
                    <a:pt x="443" y="2770"/>
                  </a:lnTo>
                  <a:lnTo>
                    <a:pt x="339" y="3448"/>
                  </a:lnTo>
                  <a:lnTo>
                    <a:pt x="235" y="4271"/>
                  </a:lnTo>
                  <a:lnTo>
                    <a:pt x="131" y="5239"/>
                  </a:lnTo>
                  <a:cubicBezTo>
                    <a:pt x="127" y="5274"/>
                    <a:pt x="96" y="5300"/>
                    <a:pt x="61" y="5296"/>
                  </a:cubicBezTo>
                  <a:cubicBezTo>
                    <a:pt x="25" y="5292"/>
                    <a:pt x="0" y="5261"/>
                    <a:pt x="4" y="5226"/>
                  </a:cubicBezTo>
                  <a:close/>
                </a:path>
              </a:pathLst>
            </a:custGeom>
            <a:solidFill>
              <a:srgbClr val="FF0000"/>
            </a:solidFill>
            <a:ln w="1588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984" name="Freeform 14"/>
            <p:cNvSpPr>
              <a:spLocks/>
            </p:cNvSpPr>
            <p:nvPr/>
          </p:nvSpPr>
          <p:spPr bwMode="auto">
            <a:xfrm>
              <a:off x="7000875" y="2668588"/>
              <a:ext cx="833438" cy="146050"/>
            </a:xfrm>
            <a:custGeom>
              <a:avLst/>
              <a:gdLst>
                <a:gd name="T0" fmla="*/ 2147483646 w 4377"/>
                <a:gd name="T1" fmla="*/ 2147483646 h 769"/>
                <a:gd name="T2" fmla="*/ 2147483646 w 4377"/>
                <a:gd name="T3" fmla="*/ 2147483646 h 769"/>
                <a:gd name="T4" fmla="*/ 2147483646 w 4377"/>
                <a:gd name="T5" fmla="*/ 2147483646 h 769"/>
                <a:gd name="T6" fmla="*/ 2147483646 w 4377"/>
                <a:gd name="T7" fmla="*/ 2147483646 h 769"/>
                <a:gd name="T8" fmla="*/ 2147483646 w 4377"/>
                <a:gd name="T9" fmla="*/ 2147483646 h 769"/>
                <a:gd name="T10" fmla="*/ 2147483646 w 4377"/>
                <a:gd name="T11" fmla="*/ 2147483646 h 769"/>
                <a:gd name="T12" fmla="*/ 2147483646 w 4377"/>
                <a:gd name="T13" fmla="*/ 2147483646 h 769"/>
                <a:gd name="T14" fmla="*/ 2147483646 w 4377"/>
                <a:gd name="T15" fmla="*/ 2147483646 h 769"/>
                <a:gd name="T16" fmla="*/ 2147483646 w 4377"/>
                <a:gd name="T17" fmla="*/ 2147483646 h 769"/>
                <a:gd name="T18" fmla="*/ 2147483646 w 4377"/>
                <a:gd name="T19" fmla="*/ 2147483646 h 769"/>
                <a:gd name="T20" fmla="*/ 2147483646 w 4377"/>
                <a:gd name="T21" fmla="*/ 2147483646 h 769"/>
                <a:gd name="T22" fmla="*/ 2147483646 w 4377"/>
                <a:gd name="T23" fmla="*/ 2147483646 h 769"/>
                <a:gd name="T24" fmla="*/ 2147483646 w 4377"/>
                <a:gd name="T25" fmla="*/ 2147483646 h 769"/>
                <a:gd name="T26" fmla="*/ 2147483646 w 4377"/>
                <a:gd name="T27" fmla="*/ 2147483646 h 769"/>
                <a:gd name="T28" fmla="*/ 2147483646 w 4377"/>
                <a:gd name="T29" fmla="*/ 2147483646 h 769"/>
                <a:gd name="T30" fmla="*/ 2147483646 w 4377"/>
                <a:gd name="T31" fmla="*/ 2147483646 h 769"/>
                <a:gd name="T32" fmla="*/ 2147483646 w 4377"/>
                <a:gd name="T33" fmla="*/ 2147483646 h 769"/>
                <a:gd name="T34" fmla="*/ 2147483646 w 4377"/>
                <a:gd name="T35" fmla="*/ 2147483646 h 769"/>
                <a:gd name="T36" fmla="*/ 2147483646 w 4377"/>
                <a:gd name="T37" fmla="*/ 2147483646 h 769"/>
                <a:gd name="T38" fmla="*/ 2147483646 w 4377"/>
                <a:gd name="T39" fmla="*/ 2147483646 h 769"/>
                <a:gd name="T40" fmla="*/ 2147483646 w 4377"/>
                <a:gd name="T41" fmla="*/ 2147483646 h 769"/>
                <a:gd name="T42" fmla="*/ 2147483646 w 4377"/>
                <a:gd name="T43" fmla="*/ 2147483646 h 769"/>
                <a:gd name="T44" fmla="*/ 2147483646 w 4377"/>
                <a:gd name="T45" fmla="*/ 2147483646 h 769"/>
                <a:gd name="T46" fmla="*/ 2147483646 w 4377"/>
                <a:gd name="T47" fmla="*/ 2147483646 h 769"/>
                <a:gd name="T48" fmla="*/ 2147483646 w 4377"/>
                <a:gd name="T49" fmla="*/ 2147483646 h 769"/>
                <a:gd name="T50" fmla="*/ 2147483646 w 4377"/>
                <a:gd name="T51" fmla="*/ 2147483646 h 769"/>
                <a:gd name="T52" fmla="*/ 2147483646 w 4377"/>
                <a:gd name="T53" fmla="*/ 2147483646 h 769"/>
                <a:gd name="T54" fmla="*/ 2147483646 w 4377"/>
                <a:gd name="T55" fmla="*/ 2147483646 h 769"/>
                <a:gd name="T56" fmla="*/ 2147483646 w 4377"/>
                <a:gd name="T57" fmla="*/ 2147483646 h 769"/>
                <a:gd name="T58" fmla="*/ 2147483646 w 4377"/>
                <a:gd name="T59" fmla="*/ 2147483646 h 769"/>
                <a:gd name="T60" fmla="*/ 2147483646 w 4377"/>
                <a:gd name="T61" fmla="*/ 2147483646 h 769"/>
                <a:gd name="T62" fmla="*/ 2147483646 w 4377"/>
                <a:gd name="T63" fmla="*/ 2147483646 h 769"/>
                <a:gd name="T64" fmla="*/ 2147483646 w 4377"/>
                <a:gd name="T65" fmla="*/ 2147483646 h 769"/>
                <a:gd name="T66" fmla="*/ 2147483646 w 4377"/>
                <a:gd name="T67" fmla="*/ 2147483646 h 769"/>
                <a:gd name="T68" fmla="*/ 2147483646 w 4377"/>
                <a:gd name="T69" fmla="*/ 2147483646 h 769"/>
                <a:gd name="T70" fmla="*/ 2147483646 w 4377"/>
                <a:gd name="T71" fmla="*/ 2147483646 h 769"/>
                <a:gd name="T72" fmla="*/ 2147483646 w 4377"/>
                <a:gd name="T73" fmla="*/ 2147483646 h 769"/>
                <a:gd name="T74" fmla="*/ 2147483646 w 4377"/>
                <a:gd name="T75" fmla="*/ 2147483646 h 769"/>
                <a:gd name="T76" fmla="*/ 2147483646 w 4377"/>
                <a:gd name="T77" fmla="*/ 2147483646 h 769"/>
                <a:gd name="T78" fmla="*/ 2147483646 w 4377"/>
                <a:gd name="T79" fmla="*/ 2147483646 h 769"/>
                <a:gd name="T80" fmla="*/ 2147483646 w 4377"/>
                <a:gd name="T81" fmla="*/ 2147483646 h 769"/>
                <a:gd name="T82" fmla="*/ 2147483646 w 4377"/>
                <a:gd name="T83" fmla="*/ 2147483646 h 76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4377" h="769">
                  <a:moveTo>
                    <a:pt x="85" y="8"/>
                  </a:moveTo>
                  <a:lnTo>
                    <a:pt x="189" y="32"/>
                  </a:lnTo>
                  <a:lnTo>
                    <a:pt x="300" y="56"/>
                  </a:lnTo>
                  <a:lnTo>
                    <a:pt x="409" y="89"/>
                  </a:lnTo>
                  <a:lnTo>
                    <a:pt x="509" y="112"/>
                  </a:lnTo>
                  <a:lnTo>
                    <a:pt x="613" y="136"/>
                  </a:lnTo>
                  <a:lnTo>
                    <a:pt x="720" y="151"/>
                  </a:lnTo>
                  <a:lnTo>
                    <a:pt x="829" y="176"/>
                  </a:lnTo>
                  <a:lnTo>
                    <a:pt x="933" y="200"/>
                  </a:lnTo>
                  <a:lnTo>
                    <a:pt x="1037" y="224"/>
                  </a:lnTo>
                  <a:lnTo>
                    <a:pt x="1136" y="239"/>
                  </a:lnTo>
                  <a:lnTo>
                    <a:pt x="1252" y="264"/>
                  </a:lnTo>
                  <a:lnTo>
                    <a:pt x="1352" y="279"/>
                  </a:lnTo>
                  <a:lnTo>
                    <a:pt x="1456" y="295"/>
                  </a:lnTo>
                  <a:lnTo>
                    <a:pt x="1565" y="320"/>
                  </a:lnTo>
                  <a:lnTo>
                    <a:pt x="1672" y="335"/>
                  </a:lnTo>
                  <a:lnTo>
                    <a:pt x="1776" y="351"/>
                  </a:lnTo>
                  <a:lnTo>
                    <a:pt x="1880" y="367"/>
                  </a:lnTo>
                  <a:lnTo>
                    <a:pt x="1984" y="383"/>
                  </a:lnTo>
                  <a:lnTo>
                    <a:pt x="2096" y="399"/>
                  </a:lnTo>
                  <a:lnTo>
                    <a:pt x="2200" y="415"/>
                  </a:lnTo>
                  <a:lnTo>
                    <a:pt x="2304" y="431"/>
                  </a:lnTo>
                  <a:lnTo>
                    <a:pt x="2408" y="447"/>
                  </a:lnTo>
                  <a:lnTo>
                    <a:pt x="2515" y="455"/>
                  </a:lnTo>
                  <a:lnTo>
                    <a:pt x="2624" y="471"/>
                  </a:lnTo>
                  <a:lnTo>
                    <a:pt x="2728" y="487"/>
                  </a:lnTo>
                  <a:lnTo>
                    <a:pt x="2827" y="495"/>
                  </a:lnTo>
                  <a:lnTo>
                    <a:pt x="2936" y="511"/>
                  </a:lnTo>
                  <a:lnTo>
                    <a:pt x="3043" y="519"/>
                  </a:lnTo>
                  <a:lnTo>
                    <a:pt x="3152" y="535"/>
                  </a:lnTo>
                  <a:lnTo>
                    <a:pt x="3251" y="543"/>
                  </a:lnTo>
                  <a:lnTo>
                    <a:pt x="3355" y="551"/>
                  </a:lnTo>
                  <a:lnTo>
                    <a:pt x="3472" y="567"/>
                  </a:lnTo>
                  <a:lnTo>
                    <a:pt x="3571" y="575"/>
                  </a:lnTo>
                  <a:lnTo>
                    <a:pt x="3675" y="583"/>
                  </a:lnTo>
                  <a:lnTo>
                    <a:pt x="3779" y="591"/>
                  </a:lnTo>
                  <a:lnTo>
                    <a:pt x="3896" y="607"/>
                  </a:lnTo>
                  <a:lnTo>
                    <a:pt x="3995" y="615"/>
                  </a:lnTo>
                  <a:lnTo>
                    <a:pt x="4099" y="623"/>
                  </a:lnTo>
                  <a:lnTo>
                    <a:pt x="4203" y="631"/>
                  </a:lnTo>
                  <a:lnTo>
                    <a:pt x="4315" y="639"/>
                  </a:lnTo>
                  <a:cubicBezTo>
                    <a:pt x="4350" y="641"/>
                    <a:pt x="4377" y="672"/>
                    <a:pt x="4374" y="707"/>
                  </a:cubicBezTo>
                  <a:cubicBezTo>
                    <a:pt x="4372" y="742"/>
                    <a:pt x="4341" y="769"/>
                    <a:pt x="4306" y="766"/>
                  </a:cubicBezTo>
                  <a:lnTo>
                    <a:pt x="4194" y="758"/>
                  </a:lnTo>
                  <a:lnTo>
                    <a:pt x="4090" y="750"/>
                  </a:lnTo>
                  <a:lnTo>
                    <a:pt x="3986" y="742"/>
                  </a:lnTo>
                  <a:lnTo>
                    <a:pt x="3877" y="734"/>
                  </a:lnTo>
                  <a:lnTo>
                    <a:pt x="3770" y="718"/>
                  </a:lnTo>
                  <a:lnTo>
                    <a:pt x="3666" y="710"/>
                  </a:lnTo>
                  <a:lnTo>
                    <a:pt x="3562" y="702"/>
                  </a:lnTo>
                  <a:lnTo>
                    <a:pt x="3453" y="694"/>
                  </a:lnTo>
                  <a:lnTo>
                    <a:pt x="3346" y="678"/>
                  </a:lnTo>
                  <a:lnTo>
                    <a:pt x="3242" y="670"/>
                  </a:lnTo>
                  <a:lnTo>
                    <a:pt x="3133" y="662"/>
                  </a:lnTo>
                  <a:lnTo>
                    <a:pt x="3034" y="646"/>
                  </a:lnTo>
                  <a:lnTo>
                    <a:pt x="2917" y="638"/>
                  </a:lnTo>
                  <a:lnTo>
                    <a:pt x="2818" y="622"/>
                  </a:lnTo>
                  <a:lnTo>
                    <a:pt x="2709" y="614"/>
                  </a:lnTo>
                  <a:lnTo>
                    <a:pt x="2605" y="598"/>
                  </a:lnTo>
                  <a:lnTo>
                    <a:pt x="2506" y="582"/>
                  </a:lnTo>
                  <a:lnTo>
                    <a:pt x="2389" y="574"/>
                  </a:lnTo>
                  <a:lnTo>
                    <a:pt x="2285" y="558"/>
                  </a:lnTo>
                  <a:lnTo>
                    <a:pt x="2181" y="542"/>
                  </a:lnTo>
                  <a:lnTo>
                    <a:pt x="2077" y="526"/>
                  </a:lnTo>
                  <a:lnTo>
                    <a:pt x="1965" y="510"/>
                  </a:lnTo>
                  <a:lnTo>
                    <a:pt x="1861" y="494"/>
                  </a:lnTo>
                  <a:lnTo>
                    <a:pt x="1757" y="478"/>
                  </a:lnTo>
                  <a:lnTo>
                    <a:pt x="1653" y="462"/>
                  </a:lnTo>
                  <a:lnTo>
                    <a:pt x="1536" y="445"/>
                  </a:lnTo>
                  <a:lnTo>
                    <a:pt x="1437" y="422"/>
                  </a:lnTo>
                  <a:lnTo>
                    <a:pt x="1333" y="406"/>
                  </a:lnTo>
                  <a:lnTo>
                    <a:pt x="1225" y="389"/>
                  </a:lnTo>
                  <a:lnTo>
                    <a:pt x="1117" y="366"/>
                  </a:lnTo>
                  <a:lnTo>
                    <a:pt x="1008" y="349"/>
                  </a:lnTo>
                  <a:lnTo>
                    <a:pt x="904" y="325"/>
                  </a:lnTo>
                  <a:lnTo>
                    <a:pt x="800" y="301"/>
                  </a:lnTo>
                  <a:lnTo>
                    <a:pt x="701" y="278"/>
                  </a:lnTo>
                  <a:lnTo>
                    <a:pt x="584" y="261"/>
                  </a:lnTo>
                  <a:lnTo>
                    <a:pt x="480" y="237"/>
                  </a:lnTo>
                  <a:lnTo>
                    <a:pt x="372" y="212"/>
                  </a:lnTo>
                  <a:lnTo>
                    <a:pt x="273" y="181"/>
                  </a:lnTo>
                  <a:lnTo>
                    <a:pt x="160" y="157"/>
                  </a:lnTo>
                  <a:lnTo>
                    <a:pt x="56" y="133"/>
                  </a:lnTo>
                  <a:cubicBezTo>
                    <a:pt x="22" y="125"/>
                    <a:pt x="0" y="91"/>
                    <a:pt x="8" y="56"/>
                  </a:cubicBezTo>
                  <a:cubicBezTo>
                    <a:pt x="16" y="22"/>
                    <a:pt x="50" y="0"/>
                    <a:pt x="85" y="8"/>
                  </a:cubicBezTo>
                  <a:close/>
                </a:path>
              </a:pathLst>
            </a:custGeom>
            <a:solidFill>
              <a:srgbClr val="FF0000"/>
            </a:solidFill>
            <a:ln w="1588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8" name="Groupe 27"/>
          <p:cNvGrpSpPr>
            <a:grpSpLocks/>
          </p:cNvGrpSpPr>
          <p:nvPr/>
        </p:nvGrpSpPr>
        <p:grpSpPr bwMode="auto">
          <a:xfrm>
            <a:off x="1789005" y="1934458"/>
            <a:ext cx="4867275" cy="1995487"/>
            <a:chOff x="2967038" y="871538"/>
            <a:chExt cx="4867275" cy="1995488"/>
          </a:xfrm>
        </p:grpSpPr>
        <p:sp>
          <p:nvSpPr>
            <p:cNvPr id="124981" name="Freeform 15"/>
            <p:cNvSpPr>
              <a:spLocks/>
            </p:cNvSpPr>
            <p:nvPr/>
          </p:nvSpPr>
          <p:spPr bwMode="auto">
            <a:xfrm>
              <a:off x="2967038" y="871538"/>
              <a:ext cx="4060825" cy="1995488"/>
            </a:xfrm>
            <a:custGeom>
              <a:avLst/>
              <a:gdLst>
                <a:gd name="T0" fmla="*/ 2147483646 w 21314"/>
                <a:gd name="T1" fmla="*/ 2147483646 h 10474"/>
                <a:gd name="T2" fmla="*/ 2147483646 w 21314"/>
                <a:gd name="T3" fmla="*/ 2147483646 h 10474"/>
                <a:gd name="T4" fmla="*/ 2147483646 w 21314"/>
                <a:gd name="T5" fmla="*/ 2147483646 h 10474"/>
                <a:gd name="T6" fmla="*/ 2147483646 w 21314"/>
                <a:gd name="T7" fmla="*/ 2147483646 h 10474"/>
                <a:gd name="T8" fmla="*/ 2147483646 w 21314"/>
                <a:gd name="T9" fmla="*/ 2147483646 h 10474"/>
                <a:gd name="T10" fmla="*/ 2147483646 w 21314"/>
                <a:gd name="T11" fmla="*/ 2147483646 h 10474"/>
                <a:gd name="T12" fmla="*/ 2147483646 w 21314"/>
                <a:gd name="T13" fmla="*/ 2147483646 h 10474"/>
                <a:gd name="T14" fmla="*/ 2147483646 w 21314"/>
                <a:gd name="T15" fmla="*/ 2147483646 h 10474"/>
                <a:gd name="T16" fmla="*/ 2147483646 w 21314"/>
                <a:gd name="T17" fmla="*/ 2147483646 h 10474"/>
                <a:gd name="T18" fmla="*/ 2147483646 w 21314"/>
                <a:gd name="T19" fmla="*/ 2147483646 h 10474"/>
                <a:gd name="T20" fmla="*/ 2147483646 w 21314"/>
                <a:gd name="T21" fmla="*/ 2147483646 h 10474"/>
                <a:gd name="T22" fmla="*/ 2147483646 w 21314"/>
                <a:gd name="T23" fmla="*/ 2147483646 h 10474"/>
                <a:gd name="T24" fmla="*/ 2147483646 w 21314"/>
                <a:gd name="T25" fmla="*/ 2147483646 h 10474"/>
                <a:gd name="T26" fmla="*/ 2147483646 w 21314"/>
                <a:gd name="T27" fmla="*/ 2147483646 h 10474"/>
                <a:gd name="T28" fmla="*/ 2147483646 w 21314"/>
                <a:gd name="T29" fmla="*/ 2147483646 h 10474"/>
                <a:gd name="T30" fmla="*/ 2147483646 w 21314"/>
                <a:gd name="T31" fmla="*/ 2147483646 h 10474"/>
                <a:gd name="T32" fmla="*/ 2147483646 w 21314"/>
                <a:gd name="T33" fmla="*/ 2147483646 h 10474"/>
                <a:gd name="T34" fmla="*/ 2147483646 w 21314"/>
                <a:gd name="T35" fmla="*/ 2147483646 h 10474"/>
                <a:gd name="T36" fmla="*/ 2147483646 w 21314"/>
                <a:gd name="T37" fmla="*/ 2147483646 h 10474"/>
                <a:gd name="T38" fmla="*/ 2147483646 w 21314"/>
                <a:gd name="T39" fmla="*/ 2147483646 h 10474"/>
                <a:gd name="T40" fmla="*/ 2147483646 w 21314"/>
                <a:gd name="T41" fmla="*/ 2147483646 h 10474"/>
                <a:gd name="T42" fmla="*/ 2147483646 w 21314"/>
                <a:gd name="T43" fmla="*/ 2147483646 h 10474"/>
                <a:gd name="T44" fmla="*/ 2147483646 w 21314"/>
                <a:gd name="T45" fmla="*/ 2147483646 h 10474"/>
                <a:gd name="T46" fmla="*/ 2147483646 w 21314"/>
                <a:gd name="T47" fmla="*/ 2147483646 h 10474"/>
                <a:gd name="T48" fmla="*/ 2147483646 w 21314"/>
                <a:gd name="T49" fmla="*/ 2147483646 h 10474"/>
                <a:gd name="T50" fmla="*/ 2147483646 w 21314"/>
                <a:gd name="T51" fmla="*/ 2147483646 h 10474"/>
                <a:gd name="T52" fmla="*/ 2147483646 w 21314"/>
                <a:gd name="T53" fmla="*/ 2147483646 h 10474"/>
                <a:gd name="T54" fmla="*/ 2147483646 w 21314"/>
                <a:gd name="T55" fmla="*/ 2147483646 h 10474"/>
                <a:gd name="T56" fmla="*/ 2147483646 w 21314"/>
                <a:gd name="T57" fmla="*/ 2147483646 h 10474"/>
                <a:gd name="T58" fmla="*/ 2147483646 w 21314"/>
                <a:gd name="T59" fmla="*/ 2147483646 h 10474"/>
                <a:gd name="T60" fmla="*/ 2147483646 w 21314"/>
                <a:gd name="T61" fmla="*/ 2147483646 h 10474"/>
                <a:gd name="T62" fmla="*/ 2147483646 w 21314"/>
                <a:gd name="T63" fmla="*/ 2147483646 h 10474"/>
                <a:gd name="T64" fmla="*/ 2147483646 w 21314"/>
                <a:gd name="T65" fmla="*/ 2147483646 h 10474"/>
                <a:gd name="T66" fmla="*/ 2147483646 w 21314"/>
                <a:gd name="T67" fmla="*/ 2147483646 h 10474"/>
                <a:gd name="T68" fmla="*/ 2147483646 w 21314"/>
                <a:gd name="T69" fmla="*/ 2147483646 h 10474"/>
                <a:gd name="T70" fmla="*/ 2147483646 w 21314"/>
                <a:gd name="T71" fmla="*/ 2147483646 h 10474"/>
                <a:gd name="T72" fmla="*/ 2147483646 w 21314"/>
                <a:gd name="T73" fmla="*/ 2147483646 h 10474"/>
                <a:gd name="T74" fmla="*/ 2147483646 w 21314"/>
                <a:gd name="T75" fmla="*/ 2147483646 h 10474"/>
                <a:gd name="T76" fmla="*/ 2147483646 w 21314"/>
                <a:gd name="T77" fmla="*/ 2147483646 h 10474"/>
                <a:gd name="T78" fmla="*/ 2147483646 w 21314"/>
                <a:gd name="T79" fmla="*/ 2147483646 h 10474"/>
                <a:gd name="T80" fmla="*/ 2147483646 w 21314"/>
                <a:gd name="T81" fmla="*/ 2147483646 h 10474"/>
                <a:gd name="T82" fmla="*/ 2147483646 w 21314"/>
                <a:gd name="T83" fmla="*/ 2147483646 h 10474"/>
                <a:gd name="T84" fmla="*/ 2147483646 w 21314"/>
                <a:gd name="T85" fmla="*/ 2147483646 h 10474"/>
                <a:gd name="T86" fmla="*/ 2147483646 w 21314"/>
                <a:gd name="T87" fmla="*/ 2147483646 h 10474"/>
                <a:gd name="T88" fmla="*/ 2147483646 w 21314"/>
                <a:gd name="T89" fmla="*/ 2147483646 h 10474"/>
                <a:gd name="T90" fmla="*/ 2147483646 w 21314"/>
                <a:gd name="T91" fmla="*/ 2147483646 h 10474"/>
                <a:gd name="T92" fmla="*/ 2147483646 w 21314"/>
                <a:gd name="T93" fmla="*/ 2147483646 h 10474"/>
                <a:gd name="T94" fmla="*/ 2147483646 w 21314"/>
                <a:gd name="T95" fmla="*/ 2147483646 h 10474"/>
                <a:gd name="T96" fmla="*/ 2147483646 w 21314"/>
                <a:gd name="T97" fmla="*/ 2147483646 h 10474"/>
                <a:gd name="T98" fmla="*/ 2147483646 w 21314"/>
                <a:gd name="T99" fmla="*/ 2147483646 h 10474"/>
                <a:gd name="T100" fmla="*/ 2147483646 w 21314"/>
                <a:gd name="T101" fmla="*/ 2147483646 h 10474"/>
                <a:gd name="T102" fmla="*/ 2147483646 w 21314"/>
                <a:gd name="T103" fmla="*/ 2147483646 h 10474"/>
                <a:gd name="T104" fmla="*/ 2147483646 w 21314"/>
                <a:gd name="T105" fmla="*/ 2147483646 h 10474"/>
                <a:gd name="T106" fmla="*/ 2147483646 w 21314"/>
                <a:gd name="T107" fmla="*/ 2147483646 h 10474"/>
                <a:gd name="T108" fmla="*/ 2147483646 w 21314"/>
                <a:gd name="T109" fmla="*/ 2147483646 h 10474"/>
                <a:gd name="T110" fmla="*/ 2147483646 w 21314"/>
                <a:gd name="T111" fmla="*/ 2147483646 h 10474"/>
                <a:gd name="T112" fmla="*/ 2147483646 w 21314"/>
                <a:gd name="T113" fmla="*/ 2147483646 h 10474"/>
                <a:gd name="T114" fmla="*/ 2147483646 w 21314"/>
                <a:gd name="T115" fmla="*/ 2147483646 h 10474"/>
                <a:gd name="T116" fmla="*/ 2147483646 w 21314"/>
                <a:gd name="T117" fmla="*/ 2147483646 h 10474"/>
                <a:gd name="T118" fmla="*/ 2147483646 w 21314"/>
                <a:gd name="T119" fmla="*/ 2147483646 h 10474"/>
                <a:gd name="T120" fmla="*/ 2147483646 w 21314"/>
                <a:gd name="T121" fmla="*/ 2147483646 h 1047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1314" h="10474">
                  <a:moveTo>
                    <a:pt x="2" y="10405"/>
                  </a:moveTo>
                  <a:lnTo>
                    <a:pt x="106" y="8461"/>
                  </a:lnTo>
                  <a:lnTo>
                    <a:pt x="210" y="6828"/>
                  </a:lnTo>
                  <a:lnTo>
                    <a:pt x="314" y="5460"/>
                  </a:lnTo>
                  <a:lnTo>
                    <a:pt x="426" y="4322"/>
                  </a:lnTo>
                  <a:lnTo>
                    <a:pt x="530" y="3385"/>
                  </a:lnTo>
                  <a:lnTo>
                    <a:pt x="634" y="2616"/>
                  </a:lnTo>
                  <a:lnTo>
                    <a:pt x="738" y="1998"/>
                  </a:lnTo>
                  <a:lnTo>
                    <a:pt x="851" y="1506"/>
                  </a:lnTo>
                  <a:lnTo>
                    <a:pt x="956" y="1127"/>
                  </a:lnTo>
                  <a:lnTo>
                    <a:pt x="1061" y="835"/>
                  </a:lnTo>
                  <a:lnTo>
                    <a:pt x="1169" y="627"/>
                  </a:lnTo>
                  <a:cubicBezTo>
                    <a:pt x="1171" y="623"/>
                    <a:pt x="1173" y="619"/>
                    <a:pt x="1176" y="616"/>
                  </a:cubicBezTo>
                  <a:lnTo>
                    <a:pt x="1288" y="480"/>
                  </a:lnTo>
                  <a:cubicBezTo>
                    <a:pt x="1291" y="476"/>
                    <a:pt x="1295" y="473"/>
                    <a:pt x="1298" y="470"/>
                  </a:cubicBezTo>
                  <a:lnTo>
                    <a:pt x="1402" y="390"/>
                  </a:lnTo>
                  <a:cubicBezTo>
                    <a:pt x="1410" y="384"/>
                    <a:pt x="1418" y="380"/>
                    <a:pt x="1427" y="378"/>
                  </a:cubicBezTo>
                  <a:lnTo>
                    <a:pt x="1531" y="354"/>
                  </a:lnTo>
                  <a:cubicBezTo>
                    <a:pt x="1539" y="352"/>
                    <a:pt x="1547" y="352"/>
                    <a:pt x="1555" y="353"/>
                  </a:cubicBezTo>
                  <a:lnTo>
                    <a:pt x="1659" y="369"/>
                  </a:lnTo>
                  <a:cubicBezTo>
                    <a:pt x="1665" y="370"/>
                    <a:pt x="1670" y="372"/>
                    <a:pt x="1675" y="374"/>
                  </a:cubicBezTo>
                  <a:lnTo>
                    <a:pt x="1787" y="422"/>
                  </a:lnTo>
                  <a:cubicBezTo>
                    <a:pt x="1793" y="424"/>
                    <a:pt x="1798" y="428"/>
                    <a:pt x="1803" y="432"/>
                  </a:cubicBezTo>
                  <a:lnTo>
                    <a:pt x="1907" y="520"/>
                  </a:lnTo>
                  <a:lnTo>
                    <a:pt x="2015" y="627"/>
                  </a:lnTo>
                  <a:lnTo>
                    <a:pt x="2123" y="760"/>
                  </a:lnTo>
                  <a:lnTo>
                    <a:pt x="2236" y="905"/>
                  </a:lnTo>
                  <a:lnTo>
                    <a:pt x="2343" y="1070"/>
                  </a:lnTo>
                  <a:lnTo>
                    <a:pt x="2448" y="1239"/>
                  </a:lnTo>
                  <a:lnTo>
                    <a:pt x="2553" y="1416"/>
                  </a:lnTo>
                  <a:lnTo>
                    <a:pt x="2657" y="1601"/>
                  </a:lnTo>
                  <a:lnTo>
                    <a:pt x="2769" y="1792"/>
                  </a:lnTo>
                  <a:lnTo>
                    <a:pt x="2874" y="1986"/>
                  </a:lnTo>
                  <a:lnTo>
                    <a:pt x="2978" y="2178"/>
                  </a:lnTo>
                  <a:lnTo>
                    <a:pt x="3082" y="2379"/>
                  </a:lnTo>
                  <a:lnTo>
                    <a:pt x="3193" y="2577"/>
                  </a:lnTo>
                  <a:lnTo>
                    <a:pt x="3298" y="2770"/>
                  </a:lnTo>
                  <a:lnTo>
                    <a:pt x="3402" y="2962"/>
                  </a:lnTo>
                  <a:lnTo>
                    <a:pt x="3506" y="3154"/>
                  </a:lnTo>
                  <a:lnTo>
                    <a:pt x="3617" y="3344"/>
                  </a:lnTo>
                  <a:lnTo>
                    <a:pt x="3722" y="3538"/>
                  </a:lnTo>
                  <a:lnTo>
                    <a:pt x="3825" y="3721"/>
                  </a:lnTo>
                  <a:lnTo>
                    <a:pt x="3929" y="3896"/>
                  </a:lnTo>
                  <a:lnTo>
                    <a:pt x="4040" y="4079"/>
                  </a:lnTo>
                  <a:lnTo>
                    <a:pt x="4145" y="4256"/>
                  </a:lnTo>
                  <a:lnTo>
                    <a:pt x="4248" y="4423"/>
                  </a:lnTo>
                  <a:lnTo>
                    <a:pt x="4352" y="4591"/>
                  </a:lnTo>
                  <a:lnTo>
                    <a:pt x="4455" y="4750"/>
                  </a:lnTo>
                  <a:lnTo>
                    <a:pt x="4566" y="4908"/>
                  </a:lnTo>
                  <a:lnTo>
                    <a:pt x="4671" y="5070"/>
                  </a:lnTo>
                  <a:lnTo>
                    <a:pt x="4774" y="5220"/>
                  </a:lnTo>
                  <a:lnTo>
                    <a:pt x="4877" y="5363"/>
                  </a:lnTo>
                  <a:lnTo>
                    <a:pt x="4988" y="5505"/>
                  </a:lnTo>
                  <a:lnTo>
                    <a:pt x="5093" y="5651"/>
                  </a:lnTo>
                  <a:lnTo>
                    <a:pt x="5196" y="5786"/>
                  </a:lnTo>
                  <a:lnTo>
                    <a:pt x="5299" y="5912"/>
                  </a:lnTo>
                  <a:lnTo>
                    <a:pt x="5411" y="6048"/>
                  </a:lnTo>
                  <a:lnTo>
                    <a:pt x="5514" y="6167"/>
                  </a:lnTo>
                  <a:lnTo>
                    <a:pt x="5619" y="6296"/>
                  </a:lnTo>
                  <a:lnTo>
                    <a:pt x="5722" y="6415"/>
                  </a:lnTo>
                  <a:lnTo>
                    <a:pt x="5831" y="6523"/>
                  </a:lnTo>
                  <a:lnTo>
                    <a:pt x="5936" y="6637"/>
                  </a:lnTo>
                  <a:lnTo>
                    <a:pt x="6040" y="6749"/>
                  </a:lnTo>
                  <a:lnTo>
                    <a:pt x="6143" y="6851"/>
                  </a:lnTo>
                  <a:lnTo>
                    <a:pt x="6247" y="6955"/>
                  </a:lnTo>
                  <a:lnTo>
                    <a:pt x="6355" y="7048"/>
                  </a:lnTo>
                  <a:lnTo>
                    <a:pt x="6463" y="7155"/>
                  </a:lnTo>
                  <a:lnTo>
                    <a:pt x="6563" y="7240"/>
                  </a:lnTo>
                  <a:lnTo>
                    <a:pt x="6669" y="7337"/>
                  </a:lnTo>
                  <a:lnTo>
                    <a:pt x="6777" y="7422"/>
                  </a:lnTo>
                  <a:lnTo>
                    <a:pt x="6883" y="7512"/>
                  </a:lnTo>
                  <a:lnTo>
                    <a:pt x="6984" y="7590"/>
                  </a:lnTo>
                  <a:lnTo>
                    <a:pt x="7088" y="7670"/>
                  </a:lnTo>
                  <a:lnTo>
                    <a:pt x="7199" y="7748"/>
                  </a:lnTo>
                  <a:lnTo>
                    <a:pt x="7304" y="7830"/>
                  </a:lnTo>
                  <a:lnTo>
                    <a:pt x="7406" y="7900"/>
                  </a:lnTo>
                  <a:lnTo>
                    <a:pt x="7510" y="7972"/>
                  </a:lnTo>
                  <a:lnTo>
                    <a:pt x="7620" y="8043"/>
                  </a:lnTo>
                  <a:lnTo>
                    <a:pt x="7726" y="8116"/>
                  </a:lnTo>
                  <a:lnTo>
                    <a:pt x="7827" y="8178"/>
                  </a:lnTo>
                  <a:lnTo>
                    <a:pt x="7931" y="8242"/>
                  </a:lnTo>
                  <a:lnTo>
                    <a:pt x="8041" y="8305"/>
                  </a:lnTo>
                  <a:lnTo>
                    <a:pt x="8144" y="8360"/>
                  </a:lnTo>
                  <a:lnTo>
                    <a:pt x="8251" y="8426"/>
                  </a:lnTo>
                  <a:lnTo>
                    <a:pt x="8352" y="8480"/>
                  </a:lnTo>
                  <a:lnTo>
                    <a:pt x="8456" y="8536"/>
                  </a:lnTo>
                  <a:lnTo>
                    <a:pt x="8563" y="8582"/>
                  </a:lnTo>
                  <a:lnTo>
                    <a:pt x="8672" y="8640"/>
                  </a:lnTo>
                  <a:lnTo>
                    <a:pt x="8772" y="8686"/>
                  </a:lnTo>
                  <a:lnTo>
                    <a:pt x="8876" y="8734"/>
                  </a:lnTo>
                  <a:lnTo>
                    <a:pt x="8987" y="8782"/>
                  </a:lnTo>
                  <a:lnTo>
                    <a:pt x="9092" y="8830"/>
                  </a:lnTo>
                  <a:lnTo>
                    <a:pt x="9196" y="8878"/>
                  </a:lnTo>
                  <a:lnTo>
                    <a:pt x="9296" y="8917"/>
                  </a:lnTo>
                  <a:lnTo>
                    <a:pt x="9411" y="8966"/>
                  </a:lnTo>
                  <a:lnTo>
                    <a:pt x="9512" y="9005"/>
                  </a:lnTo>
                  <a:lnTo>
                    <a:pt x="9616" y="9045"/>
                  </a:lnTo>
                  <a:lnTo>
                    <a:pt x="9716" y="9075"/>
                  </a:lnTo>
                  <a:lnTo>
                    <a:pt x="9831" y="9116"/>
                  </a:lnTo>
                  <a:lnTo>
                    <a:pt x="9936" y="9157"/>
                  </a:lnTo>
                  <a:lnTo>
                    <a:pt x="10036" y="9187"/>
                  </a:lnTo>
                  <a:lnTo>
                    <a:pt x="10140" y="9219"/>
                  </a:lnTo>
                  <a:lnTo>
                    <a:pt x="10248" y="9261"/>
                  </a:lnTo>
                  <a:lnTo>
                    <a:pt x="10355" y="9291"/>
                  </a:lnTo>
                  <a:lnTo>
                    <a:pt x="10460" y="9323"/>
                  </a:lnTo>
                  <a:lnTo>
                    <a:pt x="10560" y="9346"/>
                  </a:lnTo>
                  <a:lnTo>
                    <a:pt x="10668" y="9379"/>
                  </a:lnTo>
                  <a:lnTo>
                    <a:pt x="10779" y="9411"/>
                  </a:lnTo>
                  <a:lnTo>
                    <a:pt x="10880" y="9434"/>
                  </a:lnTo>
                  <a:lnTo>
                    <a:pt x="10984" y="9458"/>
                  </a:lnTo>
                  <a:lnTo>
                    <a:pt x="11092" y="9491"/>
                  </a:lnTo>
                  <a:lnTo>
                    <a:pt x="11199" y="9514"/>
                  </a:lnTo>
                  <a:lnTo>
                    <a:pt x="11304" y="9538"/>
                  </a:lnTo>
                  <a:lnTo>
                    <a:pt x="11408" y="9562"/>
                  </a:lnTo>
                  <a:lnTo>
                    <a:pt x="11512" y="9586"/>
                  </a:lnTo>
                  <a:lnTo>
                    <a:pt x="11623" y="9610"/>
                  </a:lnTo>
                  <a:lnTo>
                    <a:pt x="11723" y="9625"/>
                  </a:lnTo>
                  <a:lnTo>
                    <a:pt x="11832" y="9650"/>
                  </a:lnTo>
                  <a:lnTo>
                    <a:pt x="11936" y="9674"/>
                  </a:lnTo>
                  <a:lnTo>
                    <a:pt x="12043" y="9689"/>
                  </a:lnTo>
                  <a:lnTo>
                    <a:pt x="12152" y="9714"/>
                  </a:lnTo>
                  <a:lnTo>
                    <a:pt x="12251" y="9729"/>
                  </a:lnTo>
                  <a:lnTo>
                    <a:pt x="12355" y="9745"/>
                  </a:lnTo>
                  <a:lnTo>
                    <a:pt x="12459" y="9761"/>
                  </a:lnTo>
                  <a:lnTo>
                    <a:pt x="12575" y="9786"/>
                  </a:lnTo>
                  <a:lnTo>
                    <a:pt x="12675" y="9801"/>
                  </a:lnTo>
                  <a:lnTo>
                    <a:pt x="12779" y="9817"/>
                  </a:lnTo>
                  <a:lnTo>
                    <a:pt x="12706" y="9877"/>
                  </a:lnTo>
                  <a:lnTo>
                    <a:pt x="12810" y="7949"/>
                  </a:lnTo>
                  <a:lnTo>
                    <a:pt x="12922" y="6324"/>
                  </a:lnTo>
                  <a:lnTo>
                    <a:pt x="13026" y="4972"/>
                  </a:lnTo>
                  <a:lnTo>
                    <a:pt x="13130" y="3851"/>
                  </a:lnTo>
                  <a:lnTo>
                    <a:pt x="13234" y="2921"/>
                  </a:lnTo>
                  <a:lnTo>
                    <a:pt x="13346" y="2167"/>
                  </a:lnTo>
                  <a:lnTo>
                    <a:pt x="13450" y="1566"/>
                  </a:lnTo>
                  <a:lnTo>
                    <a:pt x="13555" y="1091"/>
                  </a:lnTo>
                  <a:lnTo>
                    <a:pt x="13660" y="719"/>
                  </a:lnTo>
                  <a:lnTo>
                    <a:pt x="13774" y="440"/>
                  </a:lnTo>
                  <a:lnTo>
                    <a:pt x="13881" y="242"/>
                  </a:lnTo>
                  <a:cubicBezTo>
                    <a:pt x="13883" y="238"/>
                    <a:pt x="13885" y="235"/>
                    <a:pt x="13888" y="232"/>
                  </a:cubicBezTo>
                  <a:lnTo>
                    <a:pt x="13992" y="104"/>
                  </a:lnTo>
                  <a:cubicBezTo>
                    <a:pt x="13996" y="99"/>
                    <a:pt x="14002" y="94"/>
                    <a:pt x="14008" y="90"/>
                  </a:cubicBezTo>
                  <a:lnTo>
                    <a:pt x="14112" y="26"/>
                  </a:lnTo>
                  <a:cubicBezTo>
                    <a:pt x="14119" y="21"/>
                    <a:pt x="14127" y="19"/>
                    <a:pt x="14136" y="17"/>
                  </a:cubicBezTo>
                  <a:lnTo>
                    <a:pt x="14240" y="1"/>
                  </a:lnTo>
                  <a:cubicBezTo>
                    <a:pt x="14249" y="0"/>
                    <a:pt x="14258" y="0"/>
                    <a:pt x="14267" y="3"/>
                  </a:cubicBezTo>
                  <a:lnTo>
                    <a:pt x="14379" y="35"/>
                  </a:lnTo>
                  <a:cubicBezTo>
                    <a:pt x="14383" y="36"/>
                    <a:pt x="14388" y="38"/>
                    <a:pt x="14392" y="40"/>
                  </a:cubicBezTo>
                  <a:lnTo>
                    <a:pt x="14496" y="96"/>
                  </a:lnTo>
                  <a:cubicBezTo>
                    <a:pt x="14501" y="99"/>
                    <a:pt x="14505" y="102"/>
                    <a:pt x="14509" y="105"/>
                  </a:cubicBezTo>
                  <a:lnTo>
                    <a:pt x="14613" y="201"/>
                  </a:lnTo>
                  <a:lnTo>
                    <a:pt x="14720" y="317"/>
                  </a:lnTo>
                  <a:lnTo>
                    <a:pt x="14835" y="456"/>
                  </a:lnTo>
                  <a:lnTo>
                    <a:pt x="14943" y="622"/>
                  </a:lnTo>
                  <a:lnTo>
                    <a:pt x="15047" y="782"/>
                  </a:lnTo>
                  <a:lnTo>
                    <a:pt x="15153" y="969"/>
                  </a:lnTo>
                  <a:lnTo>
                    <a:pt x="15264" y="1151"/>
                  </a:lnTo>
                  <a:lnTo>
                    <a:pt x="15370" y="1346"/>
                  </a:lnTo>
                  <a:lnTo>
                    <a:pt x="15474" y="1547"/>
                  </a:lnTo>
                  <a:lnTo>
                    <a:pt x="15578" y="1747"/>
                  </a:lnTo>
                  <a:lnTo>
                    <a:pt x="15689" y="1945"/>
                  </a:lnTo>
                  <a:lnTo>
                    <a:pt x="15794" y="2147"/>
                  </a:lnTo>
                  <a:lnTo>
                    <a:pt x="15899" y="2356"/>
                  </a:lnTo>
                  <a:lnTo>
                    <a:pt x="16002" y="2555"/>
                  </a:lnTo>
                  <a:lnTo>
                    <a:pt x="16113" y="2753"/>
                  </a:lnTo>
                  <a:lnTo>
                    <a:pt x="16218" y="2955"/>
                  </a:lnTo>
                  <a:lnTo>
                    <a:pt x="16322" y="3155"/>
                  </a:lnTo>
                  <a:lnTo>
                    <a:pt x="16426" y="3346"/>
                  </a:lnTo>
                  <a:lnTo>
                    <a:pt x="16530" y="3538"/>
                  </a:lnTo>
                  <a:lnTo>
                    <a:pt x="16640" y="3719"/>
                  </a:lnTo>
                  <a:lnTo>
                    <a:pt x="16745" y="3905"/>
                  </a:lnTo>
                  <a:lnTo>
                    <a:pt x="16849" y="4080"/>
                  </a:lnTo>
                  <a:lnTo>
                    <a:pt x="16953" y="4256"/>
                  </a:lnTo>
                  <a:lnTo>
                    <a:pt x="17063" y="4430"/>
                  </a:lnTo>
                  <a:lnTo>
                    <a:pt x="17168" y="4599"/>
                  </a:lnTo>
                  <a:lnTo>
                    <a:pt x="17271" y="4758"/>
                  </a:lnTo>
                  <a:lnTo>
                    <a:pt x="17375" y="4918"/>
                  </a:lnTo>
                  <a:lnTo>
                    <a:pt x="17486" y="5076"/>
                  </a:lnTo>
                  <a:lnTo>
                    <a:pt x="17590" y="5228"/>
                  </a:lnTo>
                  <a:lnTo>
                    <a:pt x="17693" y="5371"/>
                  </a:lnTo>
                  <a:lnTo>
                    <a:pt x="17798" y="5524"/>
                  </a:lnTo>
                  <a:lnTo>
                    <a:pt x="17907" y="5656"/>
                  </a:lnTo>
                  <a:lnTo>
                    <a:pt x="18012" y="5794"/>
                  </a:lnTo>
                  <a:lnTo>
                    <a:pt x="18116" y="5930"/>
                  </a:lnTo>
                  <a:lnTo>
                    <a:pt x="18219" y="6056"/>
                  </a:lnTo>
                  <a:lnTo>
                    <a:pt x="18323" y="6184"/>
                  </a:lnTo>
                  <a:lnTo>
                    <a:pt x="18432" y="6301"/>
                  </a:lnTo>
                  <a:lnTo>
                    <a:pt x="18538" y="6423"/>
                  </a:lnTo>
                  <a:lnTo>
                    <a:pt x="18640" y="6533"/>
                  </a:lnTo>
                  <a:lnTo>
                    <a:pt x="18744" y="6645"/>
                  </a:lnTo>
                  <a:lnTo>
                    <a:pt x="18855" y="6755"/>
                  </a:lnTo>
                  <a:lnTo>
                    <a:pt x="18959" y="6859"/>
                  </a:lnTo>
                  <a:lnTo>
                    <a:pt x="19063" y="6963"/>
                  </a:lnTo>
                  <a:lnTo>
                    <a:pt x="19167" y="7067"/>
                  </a:lnTo>
                  <a:lnTo>
                    <a:pt x="19275" y="7160"/>
                  </a:lnTo>
                  <a:lnTo>
                    <a:pt x="19381" y="7257"/>
                  </a:lnTo>
                  <a:lnTo>
                    <a:pt x="19483" y="7344"/>
                  </a:lnTo>
                  <a:lnTo>
                    <a:pt x="19587" y="7432"/>
                  </a:lnTo>
                  <a:lnTo>
                    <a:pt x="19697" y="7518"/>
                  </a:lnTo>
                  <a:lnTo>
                    <a:pt x="19800" y="7598"/>
                  </a:lnTo>
                  <a:lnTo>
                    <a:pt x="19904" y="7678"/>
                  </a:lnTo>
                  <a:lnTo>
                    <a:pt x="20008" y="7758"/>
                  </a:lnTo>
                  <a:lnTo>
                    <a:pt x="20112" y="7838"/>
                  </a:lnTo>
                  <a:lnTo>
                    <a:pt x="20220" y="7907"/>
                  </a:lnTo>
                  <a:lnTo>
                    <a:pt x="20326" y="7980"/>
                  </a:lnTo>
                  <a:lnTo>
                    <a:pt x="20430" y="8052"/>
                  </a:lnTo>
                  <a:lnTo>
                    <a:pt x="20534" y="8124"/>
                  </a:lnTo>
                  <a:lnTo>
                    <a:pt x="20641" y="8185"/>
                  </a:lnTo>
                  <a:lnTo>
                    <a:pt x="20747" y="8250"/>
                  </a:lnTo>
                  <a:lnTo>
                    <a:pt x="20851" y="8314"/>
                  </a:lnTo>
                  <a:lnTo>
                    <a:pt x="20952" y="8368"/>
                  </a:lnTo>
                  <a:lnTo>
                    <a:pt x="21062" y="8423"/>
                  </a:lnTo>
                  <a:lnTo>
                    <a:pt x="21171" y="8490"/>
                  </a:lnTo>
                  <a:lnTo>
                    <a:pt x="21268" y="8534"/>
                  </a:lnTo>
                  <a:cubicBezTo>
                    <a:pt x="21300" y="8549"/>
                    <a:pt x="21314" y="8587"/>
                    <a:pt x="21300" y="8619"/>
                  </a:cubicBezTo>
                  <a:cubicBezTo>
                    <a:pt x="21285" y="8651"/>
                    <a:pt x="21247" y="8665"/>
                    <a:pt x="21215" y="8651"/>
                  </a:cubicBezTo>
                  <a:lnTo>
                    <a:pt x="21104" y="8599"/>
                  </a:lnTo>
                  <a:lnTo>
                    <a:pt x="21005" y="8538"/>
                  </a:lnTo>
                  <a:lnTo>
                    <a:pt x="20891" y="8481"/>
                  </a:lnTo>
                  <a:lnTo>
                    <a:pt x="20784" y="8423"/>
                  </a:lnTo>
                  <a:lnTo>
                    <a:pt x="20680" y="8359"/>
                  </a:lnTo>
                  <a:lnTo>
                    <a:pt x="20578" y="8296"/>
                  </a:lnTo>
                  <a:lnTo>
                    <a:pt x="20461" y="8229"/>
                  </a:lnTo>
                  <a:lnTo>
                    <a:pt x="20357" y="8157"/>
                  </a:lnTo>
                  <a:lnTo>
                    <a:pt x="20253" y="8085"/>
                  </a:lnTo>
                  <a:lnTo>
                    <a:pt x="20151" y="8014"/>
                  </a:lnTo>
                  <a:lnTo>
                    <a:pt x="20034" y="7939"/>
                  </a:lnTo>
                  <a:lnTo>
                    <a:pt x="19930" y="7859"/>
                  </a:lnTo>
                  <a:lnTo>
                    <a:pt x="19826" y="7779"/>
                  </a:lnTo>
                  <a:lnTo>
                    <a:pt x="19722" y="7699"/>
                  </a:lnTo>
                  <a:lnTo>
                    <a:pt x="19618" y="7619"/>
                  </a:lnTo>
                  <a:lnTo>
                    <a:pt x="19504" y="7529"/>
                  </a:lnTo>
                  <a:lnTo>
                    <a:pt x="19400" y="7441"/>
                  </a:lnTo>
                  <a:lnTo>
                    <a:pt x="19294" y="7351"/>
                  </a:lnTo>
                  <a:lnTo>
                    <a:pt x="19192" y="7257"/>
                  </a:lnTo>
                  <a:lnTo>
                    <a:pt x="19076" y="7158"/>
                  </a:lnTo>
                  <a:lnTo>
                    <a:pt x="18972" y="7054"/>
                  </a:lnTo>
                  <a:lnTo>
                    <a:pt x="18868" y="6950"/>
                  </a:lnTo>
                  <a:lnTo>
                    <a:pt x="18764" y="6846"/>
                  </a:lnTo>
                  <a:lnTo>
                    <a:pt x="18651" y="6732"/>
                  </a:lnTo>
                  <a:lnTo>
                    <a:pt x="18547" y="6620"/>
                  </a:lnTo>
                  <a:lnTo>
                    <a:pt x="18441" y="6506"/>
                  </a:lnTo>
                  <a:lnTo>
                    <a:pt x="18339" y="6388"/>
                  </a:lnTo>
                  <a:lnTo>
                    <a:pt x="18224" y="6265"/>
                  </a:lnTo>
                  <a:lnTo>
                    <a:pt x="18120" y="6137"/>
                  </a:lnTo>
                  <a:lnTo>
                    <a:pt x="18015" y="6007"/>
                  </a:lnTo>
                  <a:lnTo>
                    <a:pt x="17911" y="5871"/>
                  </a:lnTo>
                  <a:lnTo>
                    <a:pt x="17808" y="5737"/>
                  </a:lnTo>
                  <a:lnTo>
                    <a:pt x="17693" y="5597"/>
                  </a:lnTo>
                  <a:lnTo>
                    <a:pt x="17590" y="5446"/>
                  </a:lnTo>
                  <a:lnTo>
                    <a:pt x="17485" y="5301"/>
                  </a:lnTo>
                  <a:lnTo>
                    <a:pt x="17381" y="5149"/>
                  </a:lnTo>
                  <a:lnTo>
                    <a:pt x="17268" y="4987"/>
                  </a:lnTo>
                  <a:lnTo>
                    <a:pt x="17164" y="4827"/>
                  </a:lnTo>
                  <a:lnTo>
                    <a:pt x="17059" y="4666"/>
                  </a:lnTo>
                  <a:lnTo>
                    <a:pt x="16955" y="4499"/>
                  </a:lnTo>
                  <a:lnTo>
                    <a:pt x="16842" y="4321"/>
                  </a:lnTo>
                  <a:lnTo>
                    <a:pt x="16738" y="4145"/>
                  </a:lnTo>
                  <a:lnTo>
                    <a:pt x="16634" y="3968"/>
                  </a:lnTo>
                  <a:lnTo>
                    <a:pt x="16531" y="3786"/>
                  </a:lnTo>
                  <a:lnTo>
                    <a:pt x="16417" y="3599"/>
                  </a:lnTo>
                  <a:lnTo>
                    <a:pt x="16313" y="3407"/>
                  </a:lnTo>
                  <a:lnTo>
                    <a:pt x="16209" y="3214"/>
                  </a:lnTo>
                  <a:lnTo>
                    <a:pt x="16105" y="3014"/>
                  </a:lnTo>
                  <a:lnTo>
                    <a:pt x="16002" y="2816"/>
                  </a:lnTo>
                  <a:lnTo>
                    <a:pt x="15889" y="2614"/>
                  </a:lnTo>
                  <a:lnTo>
                    <a:pt x="15784" y="2413"/>
                  </a:lnTo>
                  <a:lnTo>
                    <a:pt x="15681" y="2206"/>
                  </a:lnTo>
                  <a:lnTo>
                    <a:pt x="15578" y="2008"/>
                  </a:lnTo>
                  <a:lnTo>
                    <a:pt x="15465" y="1806"/>
                  </a:lnTo>
                  <a:lnTo>
                    <a:pt x="15361" y="1606"/>
                  </a:lnTo>
                  <a:lnTo>
                    <a:pt x="15257" y="1407"/>
                  </a:lnTo>
                  <a:lnTo>
                    <a:pt x="15155" y="1218"/>
                  </a:lnTo>
                  <a:lnTo>
                    <a:pt x="15042" y="1032"/>
                  </a:lnTo>
                  <a:lnTo>
                    <a:pt x="14940" y="851"/>
                  </a:lnTo>
                  <a:lnTo>
                    <a:pt x="14836" y="691"/>
                  </a:lnTo>
                  <a:lnTo>
                    <a:pt x="14736" y="537"/>
                  </a:lnTo>
                  <a:lnTo>
                    <a:pt x="14627" y="404"/>
                  </a:lnTo>
                  <a:lnTo>
                    <a:pt x="14526" y="295"/>
                  </a:lnTo>
                  <a:lnTo>
                    <a:pt x="14422" y="199"/>
                  </a:lnTo>
                  <a:lnTo>
                    <a:pt x="14435" y="209"/>
                  </a:lnTo>
                  <a:lnTo>
                    <a:pt x="14331" y="153"/>
                  </a:lnTo>
                  <a:lnTo>
                    <a:pt x="14344" y="158"/>
                  </a:lnTo>
                  <a:lnTo>
                    <a:pt x="14232" y="126"/>
                  </a:lnTo>
                  <a:lnTo>
                    <a:pt x="14259" y="128"/>
                  </a:lnTo>
                  <a:lnTo>
                    <a:pt x="14155" y="144"/>
                  </a:lnTo>
                  <a:lnTo>
                    <a:pt x="14179" y="135"/>
                  </a:lnTo>
                  <a:lnTo>
                    <a:pt x="14075" y="199"/>
                  </a:lnTo>
                  <a:lnTo>
                    <a:pt x="14091" y="185"/>
                  </a:lnTo>
                  <a:lnTo>
                    <a:pt x="13987" y="313"/>
                  </a:lnTo>
                  <a:lnTo>
                    <a:pt x="13994" y="303"/>
                  </a:lnTo>
                  <a:lnTo>
                    <a:pt x="13893" y="489"/>
                  </a:lnTo>
                  <a:lnTo>
                    <a:pt x="13783" y="754"/>
                  </a:lnTo>
                  <a:lnTo>
                    <a:pt x="13680" y="1118"/>
                  </a:lnTo>
                  <a:lnTo>
                    <a:pt x="13577" y="1587"/>
                  </a:lnTo>
                  <a:lnTo>
                    <a:pt x="13473" y="2186"/>
                  </a:lnTo>
                  <a:lnTo>
                    <a:pt x="13361" y="2936"/>
                  </a:lnTo>
                  <a:lnTo>
                    <a:pt x="13257" y="3862"/>
                  </a:lnTo>
                  <a:lnTo>
                    <a:pt x="13153" y="4981"/>
                  </a:lnTo>
                  <a:lnTo>
                    <a:pt x="13049" y="6333"/>
                  </a:lnTo>
                  <a:lnTo>
                    <a:pt x="12937" y="7956"/>
                  </a:lnTo>
                  <a:lnTo>
                    <a:pt x="12833" y="9884"/>
                  </a:lnTo>
                  <a:cubicBezTo>
                    <a:pt x="12832" y="9902"/>
                    <a:pt x="12824" y="9919"/>
                    <a:pt x="12810" y="9930"/>
                  </a:cubicBezTo>
                  <a:cubicBezTo>
                    <a:pt x="12796" y="9942"/>
                    <a:pt x="12778" y="9946"/>
                    <a:pt x="12760" y="9944"/>
                  </a:cubicBezTo>
                  <a:lnTo>
                    <a:pt x="12656" y="9928"/>
                  </a:lnTo>
                  <a:lnTo>
                    <a:pt x="12548" y="9911"/>
                  </a:lnTo>
                  <a:lnTo>
                    <a:pt x="12440" y="9888"/>
                  </a:lnTo>
                  <a:lnTo>
                    <a:pt x="12336" y="9872"/>
                  </a:lnTo>
                  <a:lnTo>
                    <a:pt x="12232" y="9856"/>
                  </a:lnTo>
                  <a:lnTo>
                    <a:pt x="12123" y="9839"/>
                  </a:lnTo>
                  <a:lnTo>
                    <a:pt x="12024" y="9816"/>
                  </a:lnTo>
                  <a:lnTo>
                    <a:pt x="11907" y="9799"/>
                  </a:lnTo>
                  <a:lnTo>
                    <a:pt x="11803" y="9775"/>
                  </a:lnTo>
                  <a:lnTo>
                    <a:pt x="11704" y="9752"/>
                  </a:lnTo>
                  <a:lnTo>
                    <a:pt x="11596" y="9735"/>
                  </a:lnTo>
                  <a:lnTo>
                    <a:pt x="11483" y="9711"/>
                  </a:lnTo>
                  <a:lnTo>
                    <a:pt x="11379" y="9687"/>
                  </a:lnTo>
                  <a:lnTo>
                    <a:pt x="11275" y="9663"/>
                  </a:lnTo>
                  <a:lnTo>
                    <a:pt x="11172" y="9639"/>
                  </a:lnTo>
                  <a:lnTo>
                    <a:pt x="11055" y="9614"/>
                  </a:lnTo>
                  <a:lnTo>
                    <a:pt x="10955" y="9583"/>
                  </a:lnTo>
                  <a:lnTo>
                    <a:pt x="10851" y="9559"/>
                  </a:lnTo>
                  <a:lnTo>
                    <a:pt x="10744" y="9534"/>
                  </a:lnTo>
                  <a:lnTo>
                    <a:pt x="10631" y="9502"/>
                  </a:lnTo>
                  <a:lnTo>
                    <a:pt x="10531" y="9471"/>
                  </a:lnTo>
                  <a:lnTo>
                    <a:pt x="10423" y="9446"/>
                  </a:lnTo>
                  <a:lnTo>
                    <a:pt x="10320" y="9414"/>
                  </a:lnTo>
                  <a:lnTo>
                    <a:pt x="10202" y="9380"/>
                  </a:lnTo>
                  <a:lnTo>
                    <a:pt x="10103" y="9342"/>
                  </a:lnTo>
                  <a:lnTo>
                    <a:pt x="9999" y="9310"/>
                  </a:lnTo>
                  <a:lnTo>
                    <a:pt x="9890" y="9276"/>
                  </a:lnTo>
                  <a:lnTo>
                    <a:pt x="9788" y="9237"/>
                  </a:lnTo>
                  <a:lnTo>
                    <a:pt x="9679" y="9198"/>
                  </a:lnTo>
                  <a:lnTo>
                    <a:pt x="9570" y="9164"/>
                  </a:lnTo>
                  <a:lnTo>
                    <a:pt x="9466" y="9124"/>
                  </a:lnTo>
                  <a:lnTo>
                    <a:pt x="9360" y="9083"/>
                  </a:lnTo>
                  <a:lnTo>
                    <a:pt x="9250" y="9036"/>
                  </a:lnTo>
                  <a:lnTo>
                    <a:pt x="9143" y="8995"/>
                  </a:lnTo>
                  <a:lnTo>
                    <a:pt x="9039" y="8947"/>
                  </a:lnTo>
                  <a:lnTo>
                    <a:pt x="8936" y="8899"/>
                  </a:lnTo>
                  <a:lnTo>
                    <a:pt x="8823" y="8851"/>
                  </a:lnTo>
                  <a:lnTo>
                    <a:pt x="8719" y="8803"/>
                  </a:lnTo>
                  <a:lnTo>
                    <a:pt x="8611" y="8753"/>
                  </a:lnTo>
                  <a:lnTo>
                    <a:pt x="8512" y="8699"/>
                  </a:lnTo>
                  <a:lnTo>
                    <a:pt x="8395" y="8649"/>
                  </a:lnTo>
                  <a:lnTo>
                    <a:pt x="8291" y="8593"/>
                  </a:lnTo>
                  <a:lnTo>
                    <a:pt x="8184" y="8535"/>
                  </a:lnTo>
                  <a:lnTo>
                    <a:pt x="8083" y="8473"/>
                  </a:lnTo>
                  <a:lnTo>
                    <a:pt x="7978" y="8416"/>
                  </a:lnTo>
                  <a:lnTo>
                    <a:pt x="7864" y="8351"/>
                  </a:lnTo>
                  <a:lnTo>
                    <a:pt x="7760" y="8287"/>
                  </a:lnTo>
                  <a:lnTo>
                    <a:pt x="7653" y="8221"/>
                  </a:lnTo>
                  <a:lnTo>
                    <a:pt x="7551" y="8150"/>
                  </a:lnTo>
                  <a:lnTo>
                    <a:pt x="7437" y="8077"/>
                  </a:lnTo>
                  <a:lnTo>
                    <a:pt x="7333" y="8005"/>
                  </a:lnTo>
                  <a:lnTo>
                    <a:pt x="7226" y="7931"/>
                  </a:lnTo>
                  <a:lnTo>
                    <a:pt x="7124" y="7853"/>
                  </a:lnTo>
                  <a:lnTo>
                    <a:pt x="7010" y="7771"/>
                  </a:lnTo>
                  <a:lnTo>
                    <a:pt x="6906" y="7691"/>
                  </a:lnTo>
                  <a:lnTo>
                    <a:pt x="6800" y="7609"/>
                  </a:lnTo>
                  <a:lnTo>
                    <a:pt x="6698" y="7523"/>
                  </a:lnTo>
                  <a:lnTo>
                    <a:pt x="6582" y="7431"/>
                  </a:lnTo>
                  <a:lnTo>
                    <a:pt x="6480" y="7337"/>
                  </a:lnTo>
                  <a:lnTo>
                    <a:pt x="6372" y="7246"/>
                  </a:lnTo>
                  <a:lnTo>
                    <a:pt x="6272" y="7145"/>
                  </a:lnTo>
                  <a:lnTo>
                    <a:pt x="6156" y="7046"/>
                  </a:lnTo>
                  <a:lnTo>
                    <a:pt x="6052" y="6942"/>
                  </a:lnTo>
                  <a:lnTo>
                    <a:pt x="5947" y="6836"/>
                  </a:lnTo>
                  <a:lnTo>
                    <a:pt x="5843" y="6724"/>
                  </a:lnTo>
                  <a:lnTo>
                    <a:pt x="5740" y="6614"/>
                  </a:lnTo>
                  <a:lnTo>
                    <a:pt x="5625" y="6498"/>
                  </a:lnTo>
                  <a:lnTo>
                    <a:pt x="5520" y="6377"/>
                  </a:lnTo>
                  <a:lnTo>
                    <a:pt x="5417" y="6250"/>
                  </a:lnTo>
                  <a:lnTo>
                    <a:pt x="5312" y="6129"/>
                  </a:lnTo>
                  <a:lnTo>
                    <a:pt x="5200" y="5993"/>
                  </a:lnTo>
                  <a:lnTo>
                    <a:pt x="5095" y="5863"/>
                  </a:lnTo>
                  <a:lnTo>
                    <a:pt x="4990" y="5726"/>
                  </a:lnTo>
                  <a:lnTo>
                    <a:pt x="4887" y="5584"/>
                  </a:lnTo>
                  <a:lnTo>
                    <a:pt x="4774" y="5438"/>
                  </a:lnTo>
                  <a:lnTo>
                    <a:pt x="4669" y="5293"/>
                  </a:lnTo>
                  <a:lnTo>
                    <a:pt x="4564" y="5139"/>
                  </a:lnTo>
                  <a:lnTo>
                    <a:pt x="4461" y="4981"/>
                  </a:lnTo>
                  <a:lnTo>
                    <a:pt x="4348" y="4819"/>
                  </a:lnTo>
                  <a:lnTo>
                    <a:pt x="4243" y="4658"/>
                  </a:lnTo>
                  <a:lnTo>
                    <a:pt x="4139" y="4490"/>
                  </a:lnTo>
                  <a:lnTo>
                    <a:pt x="4034" y="4321"/>
                  </a:lnTo>
                  <a:lnTo>
                    <a:pt x="3931" y="4146"/>
                  </a:lnTo>
                  <a:lnTo>
                    <a:pt x="3818" y="3961"/>
                  </a:lnTo>
                  <a:lnTo>
                    <a:pt x="3714" y="3784"/>
                  </a:lnTo>
                  <a:lnTo>
                    <a:pt x="3609" y="3599"/>
                  </a:lnTo>
                  <a:lnTo>
                    <a:pt x="3506" y="3409"/>
                  </a:lnTo>
                  <a:lnTo>
                    <a:pt x="3393" y="3215"/>
                  </a:lnTo>
                  <a:lnTo>
                    <a:pt x="3289" y="3023"/>
                  </a:lnTo>
                  <a:lnTo>
                    <a:pt x="3185" y="2831"/>
                  </a:lnTo>
                  <a:lnTo>
                    <a:pt x="3082" y="2640"/>
                  </a:lnTo>
                  <a:lnTo>
                    <a:pt x="2969" y="2438"/>
                  </a:lnTo>
                  <a:lnTo>
                    <a:pt x="2865" y="2239"/>
                  </a:lnTo>
                  <a:lnTo>
                    <a:pt x="2761" y="2047"/>
                  </a:lnTo>
                  <a:lnTo>
                    <a:pt x="2658" y="1857"/>
                  </a:lnTo>
                  <a:lnTo>
                    <a:pt x="2546" y="1664"/>
                  </a:lnTo>
                  <a:lnTo>
                    <a:pt x="2442" y="1481"/>
                  </a:lnTo>
                  <a:lnTo>
                    <a:pt x="2339" y="1306"/>
                  </a:lnTo>
                  <a:lnTo>
                    <a:pt x="2236" y="1139"/>
                  </a:lnTo>
                  <a:lnTo>
                    <a:pt x="2135" y="984"/>
                  </a:lnTo>
                  <a:lnTo>
                    <a:pt x="2024" y="841"/>
                  </a:lnTo>
                  <a:lnTo>
                    <a:pt x="1924" y="718"/>
                  </a:lnTo>
                  <a:lnTo>
                    <a:pt x="1824" y="617"/>
                  </a:lnTo>
                  <a:lnTo>
                    <a:pt x="1720" y="529"/>
                  </a:lnTo>
                  <a:lnTo>
                    <a:pt x="1736" y="539"/>
                  </a:lnTo>
                  <a:lnTo>
                    <a:pt x="1624" y="491"/>
                  </a:lnTo>
                  <a:lnTo>
                    <a:pt x="1640" y="496"/>
                  </a:lnTo>
                  <a:lnTo>
                    <a:pt x="1536" y="480"/>
                  </a:lnTo>
                  <a:lnTo>
                    <a:pt x="1560" y="479"/>
                  </a:lnTo>
                  <a:lnTo>
                    <a:pt x="1456" y="503"/>
                  </a:lnTo>
                  <a:lnTo>
                    <a:pt x="1480" y="491"/>
                  </a:lnTo>
                  <a:lnTo>
                    <a:pt x="1376" y="571"/>
                  </a:lnTo>
                  <a:lnTo>
                    <a:pt x="1387" y="561"/>
                  </a:lnTo>
                  <a:lnTo>
                    <a:pt x="1275" y="697"/>
                  </a:lnTo>
                  <a:lnTo>
                    <a:pt x="1282" y="686"/>
                  </a:lnTo>
                  <a:lnTo>
                    <a:pt x="1182" y="878"/>
                  </a:lnTo>
                  <a:lnTo>
                    <a:pt x="1079" y="1162"/>
                  </a:lnTo>
                  <a:lnTo>
                    <a:pt x="976" y="1535"/>
                  </a:lnTo>
                  <a:lnTo>
                    <a:pt x="865" y="2019"/>
                  </a:lnTo>
                  <a:lnTo>
                    <a:pt x="761" y="2633"/>
                  </a:lnTo>
                  <a:lnTo>
                    <a:pt x="657" y="3400"/>
                  </a:lnTo>
                  <a:lnTo>
                    <a:pt x="553" y="4335"/>
                  </a:lnTo>
                  <a:lnTo>
                    <a:pt x="441" y="5469"/>
                  </a:lnTo>
                  <a:lnTo>
                    <a:pt x="337" y="6837"/>
                  </a:lnTo>
                  <a:lnTo>
                    <a:pt x="233" y="8468"/>
                  </a:lnTo>
                  <a:lnTo>
                    <a:pt x="129" y="10412"/>
                  </a:lnTo>
                  <a:cubicBezTo>
                    <a:pt x="127" y="10447"/>
                    <a:pt x="97" y="10474"/>
                    <a:pt x="62" y="10472"/>
                  </a:cubicBezTo>
                  <a:cubicBezTo>
                    <a:pt x="27" y="10470"/>
                    <a:pt x="0" y="10440"/>
                    <a:pt x="2" y="10405"/>
                  </a:cubicBezTo>
                  <a:close/>
                </a:path>
              </a:pathLst>
            </a:custGeom>
            <a:solidFill>
              <a:srgbClr val="008000"/>
            </a:solidFill>
            <a:ln w="1588" cap="flat">
              <a:solidFill>
                <a:srgbClr val="008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982" name="Freeform 16"/>
            <p:cNvSpPr>
              <a:spLocks/>
            </p:cNvSpPr>
            <p:nvPr/>
          </p:nvSpPr>
          <p:spPr bwMode="auto">
            <a:xfrm>
              <a:off x="6999288" y="2493963"/>
              <a:ext cx="835025" cy="269875"/>
            </a:xfrm>
            <a:custGeom>
              <a:avLst/>
              <a:gdLst>
                <a:gd name="T0" fmla="*/ 2147483646 w 4382"/>
                <a:gd name="T1" fmla="*/ 2147483646 h 1414"/>
                <a:gd name="T2" fmla="*/ 2147483646 w 4382"/>
                <a:gd name="T3" fmla="*/ 2147483646 h 1414"/>
                <a:gd name="T4" fmla="*/ 2147483646 w 4382"/>
                <a:gd name="T5" fmla="*/ 2147483646 h 1414"/>
                <a:gd name="T6" fmla="*/ 2147483646 w 4382"/>
                <a:gd name="T7" fmla="*/ 2147483646 h 1414"/>
                <a:gd name="T8" fmla="*/ 2147483646 w 4382"/>
                <a:gd name="T9" fmla="*/ 2147483646 h 1414"/>
                <a:gd name="T10" fmla="*/ 2147483646 w 4382"/>
                <a:gd name="T11" fmla="*/ 2147483646 h 1414"/>
                <a:gd name="T12" fmla="*/ 2147483646 w 4382"/>
                <a:gd name="T13" fmla="*/ 2147483646 h 1414"/>
                <a:gd name="T14" fmla="*/ 2147483646 w 4382"/>
                <a:gd name="T15" fmla="*/ 2147483646 h 1414"/>
                <a:gd name="T16" fmla="*/ 2147483646 w 4382"/>
                <a:gd name="T17" fmla="*/ 2147483646 h 1414"/>
                <a:gd name="T18" fmla="*/ 2147483646 w 4382"/>
                <a:gd name="T19" fmla="*/ 2147483646 h 1414"/>
                <a:gd name="T20" fmla="*/ 2147483646 w 4382"/>
                <a:gd name="T21" fmla="*/ 2147483646 h 1414"/>
                <a:gd name="T22" fmla="*/ 2147483646 w 4382"/>
                <a:gd name="T23" fmla="*/ 2147483646 h 1414"/>
                <a:gd name="T24" fmla="*/ 2147483646 w 4382"/>
                <a:gd name="T25" fmla="*/ 2147483646 h 1414"/>
                <a:gd name="T26" fmla="*/ 2147483646 w 4382"/>
                <a:gd name="T27" fmla="*/ 2147483646 h 1414"/>
                <a:gd name="T28" fmla="*/ 2147483646 w 4382"/>
                <a:gd name="T29" fmla="*/ 2147483646 h 1414"/>
                <a:gd name="T30" fmla="*/ 2147483646 w 4382"/>
                <a:gd name="T31" fmla="*/ 2147483646 h 1414"/>
                <a:gd name="T32" fmla="*/ 2147483646 w 4382"/>
                <a:gd name="T33" fmla="*/ 2147483646 h 1414"/>
                <a:gd name="T34" fmla="*/ 2147483646 w 4382"/>
                <a:gd name="T35" fmla="*/ 2147483646 h 1414"/>
                <a:gd name="T36" fmla="*/ 2147483646 w 4382"/>
                <a:gd name="T37" fmla="*/ 2147483646 h 1414"/>
                <a:gd name="T38" fmla="*/ 2147483646 w 4382"/>
                <a:gd name="T39" fmla="*/ 2147483646 h 1414"/>
                <a:gd name="T40" fmla="*/ 2147483646 w 4382"/>
                <a:gd name="T41" fmla="*/ 2147483646 h 1414"/>
                <a:gd name="T42" fmla="*/ 2147483646 w 4382"/>
                <a:gd name="T43" fmla="*/ 2147483646 h 1414"/>
                <a:gd name="T44" fmla="*/ 2147483646 w 4382"/>
                <a:gd name="T45" fmla="*/ 2147483646 h 1414"/>
                <a:gd name="T46" fmla="*/ 2147483646 w 4382"/>
                <a:gd name="T47" fmla="*/ 2147483646 h 1414"/>
                <a:gd name="T48" fmla="*/ 2147483646 w 4382"/>
                <a:gd name="T49" fmla="*/ 2147483646 h 1414"/>
                <a:gd name="T50" fmla="*/ 2147483646 w 4382"/>
                <a:gd name="T51" fmla="*/ 2147483646 h 1414"/>
                <a:gd name="T52" fmla="*/ 2147483646 w 4382"/>
                <a:gd name="T53" fmla="*/ 2147483646 h 1414"/>
                <a:gd name="T54" fmla="*/ 2147483646 w 4382"/>
                <a:gd name="T55" fmla="*/ 2147483646 h 1414"/>
                <a:gd name="T56" fmla="*/ 2147483646 w 4382"/>
                <a:gd name="T57" fmla="*/ 2147483646 h 1414"/>
                <a:gd name="T58" fmla="*/ 2147483646 w 4382"/>
                <a:gd name="T59" fmla="*/ 2147483646 h 1414"/>
                <a:gd name="T60" fmla="*/ 2147483646 w 4382"/>
                <a:gd name="T61" fmla="*/ 2147483646 h 1414"/>
                <a:gd name="T62" fmla="*/ 2147483646 w 4382"/>
                <a:gd name="T63" fmla="*/ 2147483646 h 1414"/>
                <a:gd name="T64" fmla="*/ 2147483646 w 4382"/>
                <a:gd name="T65" fmla="*/ 2147483646 h 1414"/>
                <a:gd name="T66" fmla="*/ 2147483646 w 4382"/>
                <a:gd name="T67" fmla="*/ 2147483646 h 1414"/>
                <a:gd name="T68" fmla="*/ 2147483646 w 4382"/>
                <a:gd name="T69" fmla="*/ 2147483646 h 1414"/>
                <a:gd name="T70" fmla="*/ 2147483646 w 4382"/>
                <a:gd name="T71" fmla="*/ 2147483646 h 1414"/>
                <a:gd name="T72" fmla="*/ 2147483646 w 4382"/>
                <a:gd name="T73" fmla="*/ 2147483646 h 1414"/>
                <a:gd name="T74" fmla="*/ 2147483646 w 4382"/>
                <a:gd name="T75" fmla="*/ 2147483646 h 1414"/>
                <a:gd name="T76" fmla="*/ 2147483646 w 4382"/>
                <a:gd name="T77" fmla="*/ 2147483646 h 1414"/>
                <a:gd name="T78" fmla="*/ 2147483646 w 4382"/>
                <a:gd name="T79" fmla="*/ 2147483646 h 1414"/>
                <a:gd name="T80" fmla="*/ 2147483646 w 4382"/>
                <a:gd name="T81" fmla="*/ 2147483646 h 1414"/>
                <a:gd name="T82" fmla="*/ 2147483646 w 4382"/>
                <a:gd name="T83" fmla="*/ 2147483646 h 141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4382" h="1414">
                  <a:moveTo>
                    <a:pt x="104" y="17"/>
                  </a:moveTo>
                  <a:lnTo>
                    <a:pt x="208" y="73"/>
                  </a:lnTo>
                  <a:lnTo>
                    <a:pt x="318" y="128"/>
                  </a:lnTo>
                  <a:lnTo>
                    <a:pt x="420" y="175"/>
                  </a:lnTo>
                  <a:lnTo>
                    <a:pt x="524" y="223"/>
                  </a:lnTo>
                  <a:lnTo>
                    <a:pt x="628" y="271"/>
                  </a:lnTo>
                  <a:lnTo>
                    <a:pt x="739" y="319"/>
                  </a:lnTo>
                  <a:lnTo>
                    <a:pt x="840" y="358"/>
                  </a:lnTo>
                  <a:lnTo>
                    <a:pt x="948" y="407"/>
                  </a:lnTo>
                  <a:lnTo>
                    <a:pt x="1048" y="446"/>
                  </a:lnTo>
                  <a:lnTo>
                    <a:pt x="1152" y="486"/>
                  </a:lnTo>
                  <a:lnTo>
                    <a:pt x="1263" y="525"/>
                  </a:lnTo>
                  <a:lnTo>
                    <a:pt x="1368" y="566"/>
                  </a:lnTo>
                  <a:lnTo>
                    <a:pt x="1472" y="606"/>
                  </a:lnTo>
                  <a:lnTo>
                    <a:pt x="1572" y="636"/>
                  </a:lnTo>
                  <a:lnTo>
                    <a:pt x="1687" y="677"/>
                  </a:lnTo>
                  <a:lnTo>
                    <a:pt x="1788" y="708"/>
                  </a:lnTo>
                  <a:lnTo>
                    <a:pt x="1892" y="740"/>
                  </a:lnTo>
                  <a:lnTo>
                    <a:pt x="1996" y="772"/>
                  </a:lnTo>
                  <a:lnTo>
                    <a:pt x="2107" y="804"/>
                  </a:lnTo>
                  <a:lnTo>
                    <a:pt x="2212" y="836"/>
                  </a:lnTo>
                  <a:lnTo>
                    <a:pt x="2312" y="859"/>
                  </a:lnTo>
                  <a:lnTo>
                    <a:pt x="2420" y="892"/>
                  </a:lnTo>
                  <a:lnTo>
                    <a:pt x="2527" y="915"/>
                  </a:lnTo>
                  <a:lnTo>
                    <a:pt x="2636" y="948"/>
                  </a:lnTo>
                  <a:lnTo>
                    <a:pt x="2736" y="971"/>
                  </a:lnTo>
                  <a:lnTo>
                    <a:pt x="2840" y="995"/>
                  </a:lnTo>
                  <a:lnTo>
                    <a:pt x="2944" y="1019"/>
                  </a:lnTo>
                  <a:lnTo>
                    <a:pt x="3055" y="1043"/>
                  </a:lnTo>
                  <a:lnTo>
                    <a:pt x="3160" y="1067"/>
                  </a:lnTo>
                  <a:lnTo>
                    <a:pt x="3264" y="1091"/>
                  </a:lnTo>
                  <a:lnTo>
                    <a:pt x="3368" y="1115"/>
                  </a:lnTo>
                  <a:lnTo>
                    <a:pt x="3475" y="1130"/>
                  </a:lnTo>
                  <a:lnTo>
                    <a:pt x="3584" y="1155"/>
                  </a:lnTo>
                  <a:lnTo>
                    <a:pt x="3683" y="1170"/>
                  </a:lnTo>
                  <a:lnTo>
                    <a:pt x="3792" y="1195"/>
                  </a:lnTo>
                  <a:lnTo>
                    <a:pt x="3899" y="1210"/>
                  </a:lnTo>
                  <a:lnTo>
                    <a:pt x="4003" y="1226"/>
                  </a:lnTo>
                  <a:lnTo>
                    <a:pt x="4112" y="1251"/>
                  </a:lnTo>
                  <a:lnTo>
                    <a:pt x="4211" y="1266"/>
                  </a:lnTo>
                  <a:lnTo>
                    <a:pt x="4323" y="1282"/>
                  </a:lnTo>
                  <a:cubicBezTo>
                    <a:pt x="4358" y="1287"/>
                    <a:pt x="4382" y="1320"/>
                    <a:pt x="4377" y="1355"/>
                  </a:cubicBezTo>
                  <a:cubicBezTo>
                    <a:pt x="4372" y="1390"/>
                    <a:pt x="4339" y="1414"/>
                    <a:pt x="4304" y="1409"/>
                  </a:cubicBezTo>
                  <a:lnTo>
                    <a:pt x="4192" y="1393"/>
                  </a:lnTo>
                  <a:lnTo>
                    <a:pt x="4083" y="1376"/>
                  </a:lnTo>
                  <a:lnTo>
                    <a:pt x="3984" y="1353"/>
                  </a:lnTo>
                  <a:lnTo>
                    <a:pt x="3880" y="1337"/>
                  </a:lnTo>
                  <a:lnTo>
                    <a:pt x="3763" y="1320"/>
                  </a:lnTo>
                  <a:lnTo>
                    <a:pt x="3664" y="1297"/>
                  </a:lnTo>
                  <a:lnTo>
                    <a:pt x="3555" y="1280"/>
                  </a:lnTo>
                  <a:lnTo>
                    <a:pt x="3456" y="1257"/>
                  </a:lnTo>
                  <a:lnTo>
                    <a:pt x="3339" y="1240"/>
                  </a:lnTo>
                  <a:lnTo>
                    <a:pt x="3235" y="1216"/>
                  </a:lnTo>
                  <a:lnTo>
                    <a:pt x="3131" y="1192"/>
                  </a:lnTo>
                  <a:lnTo>
                    <a:pt x="3028" y="1168"/>
                  </a:lnTo>
                  <a:lnTo>
                    <a:pt x="2915" y="1144"/>
                  </a:lnTo>
                  <a:lnTo>
                    <a:pt x="2811" y="1120"/>
                  </a:lnTo>
                  <a:lnTo>
                    <a:pt x="2707" y="1096"/>
                  </a:lnTo>
                  <a:lnTo>
                    <a:pt x="2599" y="1071"/>
                  </a:lnTo>
                  <a:lnTo>
                    <a:pt x="2500" y="1040"/>
                  </a:lnTo>
                  <a:lnTo>
                    <a:pt x="2383" y="1015"/>
                  </a:lnTo>
                  <a:lnTo>
                    <a:pt x="2283" y="984"/>
                  </a:lnTo>
                  <a:lnTo>
                    <a:pt x="2175" y="959"/>
                  </a:lnTo>
                  <a:lnTo>
                    <a:pt x="2072" y="927"/>
                  </a:lnTo>
                  <a:lnTo>
                    <a:pt x="1959" y="895"/>
                  </a:lnTo>
                  <a:lnTo>
                    <a:pt x="1855" y="863"/>
                  </a:lnTo>
                  <a:lnTo>
                    <a:pt x="1751" y="831"/>
                  </a:lnTo>
                  <a:lnTo>
                    <a:pt x="1644" y="798"/>
                  </a:lnTo>
                  <a:lnTo>
                    <a:pt x="1535" y="759"/>
                  </a:lnTo>
                  <a:lnTo>
                    <a:pt x="1426" y="725"/>
                  </a:lnTo>
                  <a:lnTo>
                    <a:pt x="1322" y="685"/>
                  </a:lnTo>
                  <a:lnTo>
                    <a:pt x="1220" y="646"/>
                  </a:lnTo>
                  <a:lnTo>
                    <a:pt x="1106" y="605"/>
                  </a:lnTo>
                  <a:lnTo>
                    <a:pt x="1002" y="565"/>
                  </a:lnTo>
                  <a:lnTo>
                    <a:pt x="895" y="524"/>
                  </a:lnTo>
                  <a:lnTo>
                    <a:pt x="794" y="477"/>
                  </a:lnTo>
                  <a:lnTo>
                    <a:pt x="688" y="436"/>
                  </a:lnTo>
                  <a:lnTo>
                    <a:pt x="575" y="388"/>
                  </a:lnTo>
                  <a:lnTo>
                    <a:pt x="471" y="340"/>
                  </a:lnTo>
                  <a:lnTo>
                    <a:pt x="367" y="292"/>
                  </a:lnTo>
                  <a:lnTo>
                    <a:pt x="261" y="243"/>
                  </a:lnTo>
                  <a:lnTo>
                    <a:pt x="147" y="186"/>
                  </a:lnTo>
                  <a:lnTo>
                    <a:pt x="43" y="130"/>
                  </a:lnTo>
                  <a:cubicBezTo>
                    <a:pt x="12" y="113"/>
                    <a:pt x="0" y="74"/>
                    <a:pt x="17" y="43"/>
                  </a:cubicBezTo>
                  <a:cubicBezTo>
                    <a:pt x="34" y="12"/>
                    <a:pt x="73" y="0"/>
                    <a:pt x="104" y="17"/>
                  </a:cubicBezTo>
                  <a:close/>
                </a:path>
              </a:pathLst>
            </a:custGeom>
            <a:solidFill>
              <a:srgbClr val="008000"/>
            </a:solidFill>
            <a:ln w="1588" cap="flat">
              <a:solidFill>
                <a:srgbClr val="008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24936" name="Freeform 17"/>
          <p:cNvSpPr>
            <a:spLocks noEditPoints="1"/>
          </p:cNvSpPr>
          <p:nvPr/>
        </p:nvSpPr>
        <p:spPr bwMode="auto">
          <a:xfrm>
            <a:off x="1789005" y="3542595"/>
            <a:ext cx="4852987" cy="23813"/>
          </a:xfrm>
          <a:custGeom>
            <a:avLst/>
            <a:gdLst>
              <a:gd name="T0" fmla="*/ 0 w 25472"/>
              <a:gd name="T1" fmla="*/ 2147483646 h 128"/>
              <a:gd name="T2" fmla="*/ 2147483646 w 25472"/>
              <a:gd name="T3" fmla="*/ 2147483646 h 128"/>
              <a:gd name="T4" fmla="*/ 2147483646 w 25472"/>
              <a:gd name="T5" fmla="*/ 2147483646 h 128"/>
              <a:gd name="T6" fmla="*/ 2147483646 w 25472"/>
              <a:gd name="T7" fmla="*/ 2147483646 h 128"/>
              <a:gd name="T8" fmla="*/ 2147483646 w 25472"/>
              <a:gd name="T9" fmla="*/ 0 h 128"/>
              <a:gd name="T10" fmla="*/ 2147483646 w 25472"/>
              <a:gd name="T11" fmla="*/ 0 h 128"/>
              <a:gd name="T12" fmla="*/ 2147483646 w 25472"/>
              <a:gd name="T13" fmla="*/ 0 h 128"/>
              <a:gd name="T14" fmla="*/ 2147483646 w 25472"/>
              <a:gd name="T15" fmla="*/ 2147483646 h 128"/>
              <a:gd name="T16" fmla="*/ 2147483646 w 25472"/>
              <a:gd name="T17" fmla="*/ 2147483646 h 128"/>
              <a:gd name="T18" fmla="*/ 2147483646 w 25472"/>
              <a:gd name="T19" fmla="*/ 2147483646 h 128"/>
              <a:gd name="T20" fmla="*/ 2147483646 w 25472"/>
              <a:gd name="T21" fmla="*/ 2147483646 h 128"/>
              <a:gd name="T22" fmla="*/ 2147483646 w 25472"/>
              <a:gd name="T23" fmla="*/ 0 h 128"/>
              <a:gd name="T24" fmla="*/ 2147483646 w 25472"/>
              <a:gd name="T25" fmla="*/ 0 h 128"/>
              <a:gd name="T26" fmla="*/ 2147483646 w 25472"/>
              <a:gd name="T27" fmla="*/ 0 h 128"/>
              <a:gd name="T28" fmla="*/ 2147483646 w 25472"/>
              <a:gd name="T29" fmla="*/ 2147483646 h 128"/>
              <a:gd name="T30" fmla="*/ 2147483646 w 25472"/>
              <a:gd name="T31" fmla="*/ 2147483646 h 128"/>
              <a:gd name="T32" fmla="*/ 2147483646 w 25472"/>
              <a:gd name="T33" fmla="*/ 2147483646 h 128"/>
              <a:gd name="T34" fmla="*/ 2147483646 w 25472"/>
              <a:gd name="T35" fmla="*/ 2147483646 h 128"/>
              <a:gd name="T36" fmla="*/ 2147483646 w 25472"/>
              <a:gd name="T37" fmla="*/ 0 h 128"/>
              <a:gd name="T38" fmla="*/ 2147483646 w 25472"/>
              <a:gd name="T39" fmla="*/ 0 h 128"/>
              <a:gd name="T40" fmla="*/ 2147483646 w 25472"/>
              <a:gd name="T41" fmla="*/ 0 h 128"/>
              <a:gd name="T42" fmla="*/ 2147483646 w 25472"/>
              <a:gd name="T43" fmla="*/ 2147483646 h 128"/>
              <a:gd name="T44" fmla="*/ 2147483646 w 25472"/>
              <a:gd name="T45" fmla="*/ 2147483646 h 128"/>
              <a:gd name="T46" fmla="*/ 2147483646 w 25472"/>
              <a:gd name="T47" fmla="*/ 2147483646 h 128"/>
              <a:gd name="T48" fmla="*/ 2147483646 w 25472"/>
              <a:gd name="T49" fmla="*/ 2147483646 h 128"/>
              <a:gd name="T50" fmla="*/ 2147483646 w 25472"/>
              <a:gd name="T51" fmla="*/ 0 h 128"/>
              <a:gd name="T52" fmla="*/ 2147483646 w 25472"/>
              <a:gd name="T53" fmla="*/ 0 h 128"/>
              <a:gd name="T54" fmla="*/ 2147483646 w 25472"/>
              <a:gd name="T55" fmla="*/ 0 h 128"/>
              <a:gd name="T56" fmla="*/ 2147483646 w 25472"/>
              <a:gd name="T57" fmla="*/ 2147483646 h 128"/>
              <a:gd name="T58" fmla="*/ 2147483646 w 25472"/>
              <a:gd name="T59" fmla="*/ 2147483646 h 128"/>
              <a:gd name="T60" fmla="*/ 2147483646 w 25472"/>
              <a:gd name="T61" fmla="*/ 2147483646 h 128"/>
              <a:gd name="T62" fmla="*/ 2147483646 w 25472"/>
              <a:gd name="T63" fmla="*/ 2147483646 h 128"/>
              <a:gd name="T64" fmla="*/ 2147483646 w 25472"/>
              <a:gd name="T65" fmla="*/ 0 h 128"/>
              <a:gd name="T66" fmla="*/ 2147483646 w 25472"/>
              <a:gd name="T67" fmla="*/ 0 h 128"/>
              <a:gd name="T68" fmla="*/ 2147483646 w 25472"/>
              <a:gd name="T69" fmla="*/ 0 h 128"/>
              <a:gd name="T70" fmla="*/ 2147483646 w 25472"/>
              <a:gd name="T71" fmla="*/ 2147483646 h 128"/>
              <a:gd name="T72" fmla="*/ 2147483646 w 25472"/>
              <a:gd name="T73" fmla="*/ 2147483646 h 128"/>
              <a:gd name="T74" fmla="*/ 2147483646 w 25472"/>
              <a:gd name="T75" fmla="*/ 2147483646 h 128"/>
              <a:gd name="T76" fmla="*/ 2147483646 w 25472"/>
              <a:gd name="T77" fmla="*/ 2147483646 h 128"/>
              <a:gd name="T78" fmla="*/ 2147483646 w 25472"/>
              <a:gd name="T79" fmla="*/ 0 h 128"/>
              <a:gd name="T80" fmla="*/ 2147483646 w 25472"/>
              <a:gd name="T81" fmla="*/ 0 h 128"/>
              <a:gd name="T82" fmla="*/ 2147483646 w 25472"/>
              <a:gd name="T83" fmla="*/ 0 h 128"/>
              <a:gd name="T84" fmla="*/ 2147483646 w 25472"/>
              <a:gd name="T85" fmla="*/ 2147483646 h 128"/>
              <a:gd name="T86" fmla="*/ 2147483646 w 25472"/>
              <a:gd name="T87" fmla="*/ 2147483646 h 128"/>
              <a:gd name="T88" fmla="*/ 2147483646 w 25472"/>
              <a:gd name="T89" fmla="*/ 2147483646 h 128"/>
              <a:gd name="T90" fmla="*/ 2147483646 w 25472"/>
              <a:gd name="T91" fmla="*/ 2147483646 h 128"/>
              <a:gd name="T92" fmla="*/ 2147483646 w 25472"/>
              <a:gd name="T93" fmla="*/ 0 h 128"/>
              <a:gd name="T94" fmla="*/ 2147483646 w 25472"/>
              <a:gd name="T95" fmla="*/ 0 h 128"/>
              <a:gd name="T96" fmla="*/ 2147483646 w 25472"/>
              <a:gd name="T97" fmla="*/ 0 h 128"/>
              <a:gd name="T98" fmla="*/ 2147483646 w 25472"/>
              <a:gd name="T99" fmla="*/ 2147483646 h 128"/>
              <a:gd name="T100" fmla="*/ 2147483646 w 25472"/>
              <a:gd name="T101" fmla="*/ 2147483646 h 128"/>
              <a:gd name="T102" fmla="*/ 2147483646 w 25472"/>
              <a:gd name="T103" fmla="*/ 2147483646 h 128"/>
              <a:gd name="T104" fmla="*/ 2147483646 w 25472"/>
              <a:gd name="T105" fmla="*/ 2147483646 h 128"/>
              <a:gd name="T106" fmla="*/ 2147483646 w 25472"/>
              <a:gd name="T107" fmla="*/ 0 h 128"/>
              <a:gd name="T108" fmla="*/ 2147483646 w 25472"/>
              <a:gd name="T109" fmla="*/ 0 h 128"/>
              <a:gd name="T110" fmla="*/ 2147483646 w 25472"/>
              <a:gd name="T111" fmla="*/ 0 h 128"/>
              <a:gd name="T112" fmla="*/ 2147483646 w 25472"/>
              <a:gd name="T113" fmla="*/ 2147483646 h 128"/>
              <a:gd name="T114" fmla="*/ 2147483646 w 25472"/>
              <a:gd name="T115" fmla="*/ 2147483646 h 12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5472" h="128">
                <a:moveTo>
                  <a:pt x="64" y="0"/>
                </a:moveTo>
                <a:lnTo>
                  <a:pt x="320" y="0"/>
                </a:lnTo>
                <a:cubicBezTo>
                  <a:pt x="356" y="0"/>
                  <a:pt x="384" y="29"/>
                  <a:pt x="384" y="64"/>
                </a:cubicBezTo>
                <a:cubicBezTo>
                  <a:pt x="384" y="100"/>
                  <a:pt x="356" y="128"/>
                  <a:pt x="320" y="128"/>
                </a:cubicBezTo>
                <a:lnTo>
                  <a:pt x="64" y="128"/>
                </a:lnTo>
                <a:cubicBezTo>
                  <a:pt x="29" y="128"/>
                  <a:pt x="0" y="100"/>
                  <a:pt x="0" y="64"/>
                </a:cubicBezTo>
                <a:cubicBezTo>
                  <a:pt x="0" y="29"/>
                  <a:pt x="29" y="0"/>
                  <a:pt x="64" y="0"/>
                </a:cubicBezTo>
                <a:close/>
                <a:moveTo>
                  <a:pt x="576" y="0"/>
                </a:moveTo>
                <a:lnTo>
                  <a:pt x="832" y="0"/>
                </a:lnTo>
                <a:cubicBezTo>
                  <a:pt x="868" y="0"/>
                  <a:pt x="896" y="29"/>
                  <a:pt x="896" y="64"/>
                </a:cubicBezTo>
                <a:cubicBezTo>
                  <a:pt x="896" y="100"/>
                  <a:pt x="868" y="128"/>
                  <a:pt x="832" y="128"/>
                </a:cubicBezTo>
                <a:lnTo>
                  <a:pt x="576" y="128"/>
                </a:lnTo>
                <a:cubicBezTo>
                  <a:pt x="541" y="128"/>
                  <a:pt x="512" y="100"/>
                  <a:pt x="512" y="64"/>
                </a:cubicBezTo>
                <a:cubicBezTo>
                  <a:pt x="512" y="29"/>
                  <a:pt x="541" y="0"/>
                  <a:pt x="576" y="0"/>
                </a:cubicBezTo>
                <a:close/>
                <a:moveTo>
                  <a:pt x="1088" y="0"/>
                </a:moveTo>
                <a:lnTo>
                  <a:pt x="1344" y="0"/>
                </a:lnTo>
                <a:cubicBezTo>
                  <a:pt x="1380" y="0"/>
                  <a:pt x="1408" y="29"/>
                  <a:pt x="1408" y="64"/>
                </a:cubicBezTo>
                <a:cubicBezTo>
                  <a:pt x="1408" y="100"/>
                  <a:pt x="1380" y="128"/>
                  <a:pt x="1344" y="128"/>
                </a:cubicBezTo>
                <a:lnTo>
                  <a:pt x="1088" y="128"/>
                </a:lnTo>
                <a:cubicBezTo>
                  <a:pt x="1053" y="128"/>
                  <a:pt x="1024" y="100"/>
                  <a:pt x="1024" y="64"/>
                </a:cubicBezTo>
                <a:cubicBezTo>
                  <a:pt x="1024" y="29"/>
                  <a:pt x="1053" y="0"/>
                  <a:pt x="1088" y="0"/>
                </a:cubicBezTo>
                <a:close/>
                <a:moveTo>
                  <a:pt x="1600" y="0"/>
                </a:moveTo>
                <a:lnTo>
                  <a:pt x="1856" y="0"/>
                </a:lnTo>
                <a:cubicBezTo>
                  <a:pt x="1892" y="0"/>
                  <a:pt x="1920" y="29"/>
                  <a:pt x="1920" y="64"/>
                </a:cubicBezTo>
                <a:cubicBezTo>
                  <a:pt x="1920" y="100"/>
                  <a:pt x="1892" y="128"/>
                  <a:pt x="1856" y="128"/>
                </a:cubicBezTo>
                <a:lnTo>
                  <a:pt x="1600" y="128"/>
                </a:lnTo>
                <a:cubicBezTo>
                  <a:pt x="1565" y="128"/>
                  <a:pt x="1536" y="100"/>
                  <a:pt x="1536" y="64"/>
                </a:cubicBezTo>
                <a:cubicBezTo>
                  <a:pt x="1536" y="29"/>
                  <a:pt x="1565" y="0"/>
                  <a:pt x="1600" y="0"/>
                </a:cubicBezTo>
                <a:close/>
                <a:moveTo>
                  <a:pt x="2112" y="0"/>
                </a:moveTo>
                <a:lnTo>
                  <a:pt x="2368" y="0"/>
                </a:lnTo>
                <a:cubicBezTo>
                  <a:pt x="2404" y="0"/>
                  <a:pt x="2432" y="29"/>
                  <a:pt x="2432" y="64"/>
                </a:cubicBezTo>
                <a:cubicBezTo>
                  <a:pt x="2432" y="100"/>
                  <a:pt x="2404" y="128"/>
                  <a:pt x="2368" y="128"/>
                </a:cubicBezTo>
                <a:lnTo>
                  <a:pt x="2112" y="128"/>
                </a:lnTo>
                <a:cubicBezTo>
                  <a:pt x="2077" y="128"/>
                  <a:pt x="2048" y="100"/>
                  <a:pt x="2048" y="64"/>
                </a:cubicBezTo>
                <a:cubicBezTo>
                  <a:pt x="2048" y="29"/>
                  <a:pt x="2077" y="0"/>
                  <a:pt x="2112" y="0"/>
                </a:cubicBezTo>
                <a:close/>
                <a:moveTo>
                  <a:pt x="2624" y="0"/>
                </a:moveTo>
                <a:lnTo>
                  <a:pt x="2880" y="0"/>
                </a:lnTo>
                <a:cubicBezTo>
                  <a:pt x="2916" y="0"/>
                  <a:pt x="2944" y="29"/>
                  <a:pt x="2944" y="64"/>
                </a:cubicBezTo>
                <a:cubicBezTo>
                  <a:pt x="2944" y="100"/>
                  <a:pt x="2916" y="128"/>
                  <a:pt x="2880" y="128"/>
                </a:cubicBezTo>
                <a:lnTo>
                  <a:pt x="2624" y="128"/>
                </a:lnTo>
                <a:cubicBezTo>
                  <a:pt x="2589" y="128"/>
                  <a:pt x="2560" y="100"/>
                  <a:pt x="2560" y="64"/>
                </a:cubicBezTo>
                <a:cubicBezTo>
                  <a:pt x="2560" y="29"/>
                  <a:pt x="2589" y="0"/>
                  <a:pt x="2624" y="0"/>
                </a:cubicBezTo>
                <a:close/>
                <a:moveTo>
                  <a:pt x="3136" y="0"/>
                </a:moveTo>
                <a:lnTo>
                  <a:pt x="3392" y="0"/>
                </a:lnTo>
                <a:cubicBezTo>
                  <a:pt x="3428" y="0"/>
                  <a:pt x="3456" y="29"/>
                  <a:pt x="3456" y="64"/>
                </a:cubicBezTo>
                <a:cubicBezTo>
                  <a:pt x="3456" y="100"/>
                  <a:pt x="3428" y="128"/>
                  <a:pt x="3392" y="128"/>
                </a:cubicBezTo>
                <a:lnTo>
                  <a:pt x="3136" y="128"/>
                </a:lnTo>
                <a:cubicBezTo>
                  <a:pt x="3101" y="128"/>
                  <a:pt x="3072" y="100"/>
                  <a:pt x="3072" y="64"/>
                </a:cubicBezTo>
                <a:cubicBezTo>
                  <a:pt x="3072" y="29"/>
                  <a:pt x="3101" y="0"/>
                  <a:pt x="3136" y="0"/>
                </a:cubicBezTo>
                <a:close/>
                <a:moveTo>
                  <a:pt x="3648" y="0"/>
                </a:moveTo>
                <a:lnTo>
                  <a:pt x="3904" y="0"/>
                </a:lnTo>
                <a:cubicBezTo>
                  <a:pt x="3940" y="0"/>
                  <a:pt x="3968" y="29"/>
                  <a:pt x="3968" y="64"/>
                </a:cubicBezTo>
                <a:cubicBezTo>
                  <a:pt x="3968" y="100"/>
                  <a:pt x="3940" y="128"/>
                  <a:pt x="3904" y="128"/>
                </a:cubicBezTo>
                <a:lnTo>
                  <a:pt x="3648" y="128"/>
                </a:lnTo>
                <a:cubicBezTo>
                  <a:pt x="3613" y="128"/>
                  <a:pt x="3584" y="100"/>
                  <a:pt x="3584" y="64"/>
                </a:cubicBezTo>
                <a:cubicBezTo>
                  <a:pt x="3584" y="29"/>
                  <a:pt x="3613" y="0"/>
                  <a:pt x="3648" y="0"/>
                </a:cubicBezTo>
                <a:close/>
                <a:moveTo>
                  <a:pt x="4160" y="0"/>
                </a:moveTo>
                <a:lnTo>
                  <a:pt x="4416" y="0"/>
                </a:lnTo>
                <a:cubicBezTo>
                  <a:pt x="4452" y="0"/>
                  <a:pt x="4480" y="29"/>
                  <a:pt x="4480" y="64"/>
                </a:cubicBezTo>
                <a:cubicBezTo>
                  <a:pt x="4480" y="100"/>
                  <a:pt x="4452" y="128"/>
                  <a:pt x="4416" y="128"/>
                </a:cubicBezTo>
                <a:lnTo>
                  <a:pt x="4160" y="128"/>
                </a:lnTo>
                <a:cubicBezTo>
                  <a:pt x="4125" y="128"/>
                  <a:pt x="4096" y="100"/>
                  <a:pt x="4096" y="64"/>
                </a:cubicBezTo>
                <a:cubicBezTo>
                  <a:pt x="4096" y="29"/>
                  <a:pt x="4125" y="0"/>
                  <a:pt x="4160" y="0"/>
                </a:cubicBezTo>
                <a:close/>
                <a:moveTo>
                  <a:pt x="4672" y="0"/>
                </a:moveTo>
                <a:lnTo>
                  <a:pt x="4928" y="0"/>
                </a:lnTo>
                <a:cubicBezTo>
                  <a:pt x="4964" y="0"/>
                  <a:pt x="4992" y="29"/>
                  <a:pt x="4992" y="64"/>
                </a:cubicBezTo>
                <a:cubicBezTo>
                  <a:pt x="4992" y="100"/>
                  <a:pt x="4964" y="128"/>
                  <a:pt x="4928" y="128"/>
                </a:cubicBezTo>
                <a:lnTo>
                  <a:pt x="4672" y="128"/>
                </a:lnTo>
                <a:cubicBezTo>
                  <a:pt x="4637" y="128"/>
                  <a:pt x="4608" y="100"/>
                  <a:pt x="4608" y="64"/>
                </a:cubicBezTo>
                <a:cubicBezTo>
                  <a:pt x="4608" y="29"/>
                  <a:pt x="4637" y="0"/>
                  <a:pt x="4672" y="0"/>
                </a:cubicBezTo>
                <a:close/>
                <a:moveTo>
                  <a:pt x="5184" y="0"/>
                </a:moveTo>
                <a:lnTo>
                  <a:pt x="5440" y="0"/>
                </a:lnTo>
                <a:cubicBezTo>
                  <a:pt x="5476" y="0"/>
                  <a:pt x="5504" y="29"/>
                  <a:pt x="5504" y="64"/>
                </a:cubicBezTo>
                <a:cubicBezTo>
                  <a:pt x="5504" y="100"/>
                  <a:pt x="5476" y="128"/>
                  <a:pt x="5440" y="128"/>
                </a:cubicBezTo>
                <a:lnTo>
                  <a:pt x="5184" y="128"/>
                </a:lnTo>
                <a:cubicBezTo>
                  <a:pt x="5149" y="128"/>
                  <a:pt x="5120" y="100"/>
                  <a:pt x="5120" y="64"/>
                </a:cubicBezTo>
                <a:cubicBezTo>
                  <a:pt x="5120" y="29"/>
                  <a:pt x="5149" y="0"/>
                  <a:pt x="5184" y="0"/>
                </a:cubicBezTo>
                <a:close/>
                <a:moveTo>
                  <a:pt x="5696" y="0"/>
                </a:moveTo>
                <a:lnTo>
                  <a:pt x="5952" y="0"/>
                </a:lnTo>
                <a:cubicBezTo>
                  <a:pt x="5988" y="0"/>
                  <a:pt x="6016" y="29"/>
                  <a:pt x="6016" y="64"/>
                </a:cubicBezTo>
                <a:cubicBezTo>
                  <a:pt x="6016" y="100"/>
                  <a:pt x="5988" y="128"/>
                  <a:pt x="5952" y="128"/>
                </a:cubicBezTo>
                <a:lnTo>
                  <a:pt x="5696" y="128"/>
                </a:lnTo>
                <a:cubicBezTo>
                  <a:pt x="5661" y="128"/>
                  <a:pt x="5632" y="100"/>
                  <a:pt x="5632" y="64"/>
                </a:cubicBezTo>
                <a:cubicBezTo>
                  <a:pt x="5632" y="29"/>
                  <a:pt x="5661" y="0"/>
                  <a:pt x="5696" y="0"/>
                </a:cubicBezTo>
                <a:close/>
                <a:moveTo>
                  <a:pt x="6208" y="0"/>
                </a:moveTo>
                <a:lnTo>
                  <a:pt x="6464" y="0"/>
                </a:lnTo>
                <a:cubicBezTo>
                  <a:pt x="6500" y="0"/>
                  <a:pt x="6528" y="29"/>
                  <a:pt x="6528" y="64"/>
                </a:cubicBezTo>
                <a:cubicBezTo>
                  <a:pt x="6528" y="100"/>
                  <a:pt x="6500" y="128"/>
                  <a:pt x="6464" y="128"/>
                </a:cubicBezTo>
                <a:lnTo>
                  <a:pt x="6208" y="128"/>
                </a:lnTo>
                <a:cubicBezTo>
                  <a:pt x="6173" y="128"/>
                  <a:pt x="6144" y="100"/>
                  <a:pt x="6144" y="64"/>
                </a:cubicBezTo>
                <a:cubicBezTo>
                  <a:pt x="6144" y="29"/>
                  <a:pt x="6173" y="0"/>
                  <a:pt x="6208" y="0"/>
                </a:cubicBezTo>
                <a:close/>
                <a:moveTo>
                  <a:pt x="6720" y="0"/>
                </a:moveTo>
                <a:lnTo>
                  <a:pt x="6976" y="0"/>
                </a:lnTo>
                <a:cubicBezTo>
                  <a:pt x="7012" y="0"/>
                  <a:pt x="7040" y="29"/>
                  <a:pt x="7040" y="64"/>
                </a:cubicBezTo>
                <a:cubicBezTo>
                  <a:pt x="7040" y="100"/>
                  <a:pt x="7012" y="128"/>
                  <a:pt x="6976" y="128"/>
                </a:cubicBezTo>
                <a:lnTo>
                  <a:pt x="6720" y="128"/>
                </a:lnTo>
                <a:cubicBezTo>
                  <a:pt x="6685" y="128"/>
                  <a:pt x="6656" y="100"/>
                  <a:pt x="6656" y="64"/>
                </a:cubicBezTo>
                <a:cubicBezTo>
                  <a:pt x="6656" y="29"/>
                  <a:pt x="6685" y="0"/>
                  <a:pt x="6720" y="0"/>
                </a:cubicBezTo>
                <a:close/>
                <a:moveTo>
                  <a:pt x="7232" y="0"/>
                </a:moveTo>
                <a:lnTo>
                  <a:pt x="7488" y="0"/>
                </a:lnTo>
                <a:cubicBezTo>
                  <a:pt x="7524" y="0"/>
                  <a:pt x="7552" y="29"/>
                  <a:pt x="7552" y="64"/>
                </a:cubicBezTo>
                <a:cubicBezTo>
                  <a:pt x="7552" y="100"/>
                  <a:pt x="7524" y="128"/>
                  <a:pt x="7488" y="128"/>
                </a:cubicBezTo>
                <a:lnTo>
                  <a:pt x="7232" y="128"/>
                </a:lnTo>
                <a:cubicBezTo>
                  <a:pt x="7197" y="128"/>
                  <a:pt x="7168" y="100"/>
                  <a:pt x="7168" y="64"/>
                </a:cubicBezTo>
                <a:cubicBezTo>
                  <a:pt x="7168" y="29"/>
                  <a:pt x="7197" y="0"/>
                  <a:pt x="7232" y="0"/>
                </a:cubicBezTo>
                <a:close/>
                <a:moveTo>
                  <a:pt x="7744" y="0"/>
                </a:moveTo>
                <a:lnTo>
                  <a:pt x="8000" y="0"/>
                </a:lnTo>
                <a:cubicBezTo>
                  <a:pt x="8036" y="0"/>
                  <a:pt x="8064" y="29"/>
                  <a:pt x="8064" y="64"/>
                </a:cubicBezTo>
                <a:cubicBezTo>
                  <a:pt x="8064" y="100"/>
                  <a:pt x="8036" y="128"/>
                  <a:pt x="8000" y="128"/>
                </a:cubicBezTo>
                <a:lnTo>
                  <a:pt x="7744" y="128"/>
                </a:lnTo>
                <a:cubicBezTo>
                  <a:pt x="7709" y="128"/>
                  <a:pt x="7680" y="100"/>
                  <a:pt x="7680" y="64"/>
                </a:cubicBezTo>
                <a:cubicBezTo>
                  <a:pt x="7680" y="29"/>
                  <a:pt x="7709" y="0"/>
                  <a:pt x="7744" y="0"/>
                </a:cubicBezTo>
                <a:close/>
                <a:moveTo>
                  <a:pt x="8256" y="0"/>
                </a:moveTo>
                <a:lnTo>
                  <a:pt x="8512" y="0"/>
                </a:lnTo>
                <a:cubicBezTo>
                  <a:pt x="8548" y="0"/>
                  <a:pt x="8576" y="29"/>
                  <a:pt x="8576" y="64"/>
                </a:cubicBezTo>
                <a:cubicBezTo>
                  <a:pt x="8576" y="100"/>
                  <a:pt x="8548" y="128"/>
                  <a:pt x="8512" y="128"/>
                </a:cubicBezTo>
                <a:lnTo>
                  <a:pt x="8256" y="128"/>
                </a:lnTo>
                <a:cubicBezTo>
                  <a:pt x="8221" y="128"/>
                  <a:pt x="8192" y="100"/>
                  <a:pt x="8192" y="64"/>
                </a:cubicBezTo>
                <a:cubicBezTo>
                  <a:pt x="8192" y="29"/>
                  <a:pt x="8221" y="0"/>
                  <a:pt x="8256" y="0"/>
                </a:cubicBezTo>
                <a:close/>
                <a:moveTo>
                  <a:pt x="8768" y="0"/>
                </a:moveTo>
                <a:lnTo>
                  <a:pt x="9024" y="0"/>
                </a:lnTo>
                <a:cubicBezTo>
                  <a:pt x="9060" y="0"/>
                  <a:pt x="9088" y="29"/>
                  <a:pt x="9088" y="64"/>
                </a:cubicBezTo>
                <a:cubicBezTo>
                  <a:pt x="9088" y="100"/>
                  <a:pt x="9060" y="128"/>
                  <a:pt x="9024" y="128"/>
                </a:cubicBezTo>
                <a:lnTo>
                  <a:pt x="8768" y="128"/>
                </a:lnTo>
                <a:cubicBezTo>
                  <a:pt x="8733" y="128"/>
                  <a:pt x="8704" y="100"/>
                  <a:pt x="8704" y="64"/>
                </a:cubicBezTo>
                <a:cubicBezTo>
                  <a:pt x="8704" y="29"/>
                  <a:pt x="8733" y="0"/>
                  <a:pt x="8768" y="0"/>
                </a:cubicBezTo>
                <a:close/>
                <a:moveTo>
                  <a:pt x="9280" y="0"/>
                </a:moveTo>
                <a:lnTo>
                  <a:pt x="9536" y="0"/>
                </a:lnTo>
                <a:cubicBezTo>
                  <a:pt x="9572" y="0"/>
                  <a:pt x="9600" y="29"/>
                  <a:pt x="9600" y="64"/>
                </a:cubicBezTo>
                <a:cubicBezTo>
                  <a:pt x="9600" y="100"/>
                  <a:pt x="9572" y="128"/>
                  <a:pt x="9536" y="128"/>
                </a:cubicBezTo>
                <a:lnTo>
                  <a:pt x="9280" y="128"/>
                </a:lnTo>
                <a:cubicBezTo>
                  <a:pt x="9245" y="128"/>
                  <a:pt x="9216" y="100"/>
                  <a:pt x="9216" y="64"/>
                </a:cubicBezTo>
                <a:cubicBezTo>
                  <a:pt x="9216" y="29"/>
                  <a:pt x="9245" y="0"/>
                  <a:pt x="9280" y="0"/>
                </a:cubicBezTo>
                <a:close/>
                <a:moveTo>
                  <a:pt x="9792" y="0"/>
                </a:moveTo>
                <a:lnTo>
                  <a:pt x="10048" y="0"/>
                </a:lnTo>
                <a:cubicBezTo>
                  <a:pt x="10084" y="0"/>
                  <a:pt x="10112" y="29"/>
                  <a:pt x="10112" y="64"/>
                </a:cubicBezTo>
                <a:cubicBezTo>
                  <a:pt x="10112" y="100"/>
                  <a:pt x="10084" y="128"/>
                  <a:pt x="10048" y="128"/>
                </a:cubicBezTo>
                <a:lnTo>
                  <a:pt x="9792" y="128"/>
                </a:lnTo>
                <a:cubicBezTo>
                  <a:pt x="9757" y="128"/>
                  <a:pt x="9728" y="100"/>
                  <a:pt x="9728" y="64"/>
                </a:cubicBezTo>
                <a:cubicBezTo>
                  <a:pt x="9728" y="29"/>
                  <a:pt x="9757" y="0"/>
                  <a:pt x="9792" y="0"/>
                </a:cubicBezTo>
                <a:close/>
                <a:moveTo>
                  <a:pt x="10304" y="0"/>
                </a:moveTo>
                <a:lnTo>
                  <a:pt x="10560" y="0"/>
                </a:lnTo>
                <a:cubicBezTo>
                  <a:pt x="10596" y="0"/>
                  <a:pt x="10624" y="29"/>
                  <a:pt x="10624" y="64"/>
                </a:cubicBezTo>
                <a:cubicBezTo>
                  <a:pt x="10624" y="100"/>
                  <a:pt x="10596" y="128"/>
                  <a:pt x="10560" y="128"/>
                </a:cubicBezTo>
                <a:lnTo>
                  <a:pt x="10304" y="128"/>
                </a:lnTo>
                <a:cubicBezTo>
                  <a:pt x="10269" y="128"/>
                  <a:pt x="10240" y="100"/>
                  <a:pt x="10240" y="64"/>
                </a:cubicBezTo>
                <a:cubicBezTo>
                  <a:pt x="10240" y="29"/>
                  <a:pt x="10269" y="0"/>
                  <a:pt x="10304" y="0"/>
                </a:cubicBezTo>
                <a:close/>
                <a:moveTo>
                  <a:pt x="10816" y="0"/>
                </a:moveTo>
                <a:lnTo>
                  <a:pt x="11072" y="0"/>
                </a:lnTo>
                <a:cubicBezTo>
                  <a:pt x="11108" y="0"/>
                  <a:pt x="11136" y="29"/>
                  <a:pt x="11136" y="64"/>
                </a:cubicBezTo>
                <a:cubicBezTo>
                  <a:pt x="11136" y="100"/>
                  <a:pt x="11108" y="128"/>
                  <a:pt x="11072" y="128"/>
                </a:cubicBezTo>
                <a:lnTo>
                  <a:pt x="10816" y="128"/>
                </a:lnTo>
                <a:cubicBezTo>
                  <a:pt x="10781" y="128"/>
                  <a:pt x="10752" y="100"/>
                  <a:pt x="10752" y="64"/>
                </a:cubicBezTo>
                <a:cubicBezTo>
                  <a:pt x="10752" y="29"/>
                  <a:pt x="10781" y="0"/>
                  <a:pt x="10816" y="0"/>
                </a:cubicBezTo>
                <a:close/>
                <a:moveTo>
                  <a:pt x="11328" y="0"/>
                </a:moveTo>
                <a:lnTo>
                  <a:pt x="11584" y="0"/>
                </a:lnTo>
                <a:cubicBezTo>
                  <a:pt x="11620" y="0"/>
                  <a:pt x="11648" y="29"/>
                  <a:pt x="11648" y="64"/>
                </a:cubicBezTo>
                <a:cubicBezTo>
                  <a:pt x="11648" y="100"/>
                  <a:pt x="11620" y="128"/>
                  <a:pt x="11584" y="128"/>
                </a:cubicBezTo>
                <a:lnTo>
                  <a:pt x="11328" y="128"/>
                </a:lnTo>
                <a:cubicBezTo>
                  <a:pt x="11293" y="128"/>
                  <a:pt x="11264" y="100"/>
                  <a:pt x="11264" y="64"/>
                </a:cubicBezTo>
                <a:cubicBezTo>
                  <a:pt x="11264" y="29"/>
                  <a:pt x="11293" y="0"/>
                  <a:pt x="11328" y="0"/>
                </a:cubicBezTo>
                <a:close/>
                <a:moveTo>
                  <a:pt x="11840" y="0"/>
                </a:moveTo>
                <a:lnTo>
                  <a:pt x="12096" y="0"/>
                </a:lnTo>
                <a:cubicBezTo>
                  <a:pt x="12132" y="0"/>
                  <a:pt x="12160" y="29"/>
                  <a:pt x="12160" y="64"/>
                </a:cubicBezTo>
                <a:cubicBezTo>
                  <a:pt x="12160" y="100"/>
                  <a:pt x="12132" y="128"/>
                  <a:pt x="12096" y="128"/>
                </a:cubicBezTo>
                <a:lnTo>
                  <a:pt x="11840" y="128"/>
                </a:lnTo>
                <a:cubicBezTo>
                  <a:pt x="11805" y="128"/>
                  <a:pt x="11776" y="100"/>
                  <a:pt x="11776" y="64"/>
                </a:cubicBezTo>
                <a:cubicBezTo>
                  <a:pt x="11776" y="29"/>
                  <a:pt x="11805" y="0"/>
                  <a:pt x="11840" y="0"/>
                </a:cubicBezTo>
                <a:close/>
                <a:moveTo>
                  <a:pt x="12352" y="0"/>
                </a:moveTo>
                <a:lnTo>
                  <a:pt x="12608" y="0"/>
                </a:lnTo>
                <a:cubicBezTo>
                  <a:pt x="12644" y="0"/>
                  <a:pt x="12672" y="29"/>
                  <a:pt x="12672" y="64"/>
                </a:cubicBezTo>
                <a:cubicBezTo>
                  <a:pt x="12672" y="100"/>
                  <a:pt x="12644" y="128"/>
                  <a:pt x="12608" y="128"/>
                </a:cubicBezTo>
                <a:lnTo>
                  <a:pt x="12352" y="128"/>
                </a:lnTo>
                <a:cubicBezTo>
                  <a:pt x="12317" y="128"/>
                  <a:pt x="12288" y="100"/>
                  <a:pt x="12288" y="64"/>
                </a:cubicBezTo>
                <a:cubicBezTo>
                  <a:pt x="12288" y="29"/>
                  <a:pt x="12317" y="0"/>
                  <a:pt x="12352" y="0"/>
                </a:cubicBezTo>
                <a:close/>
                <a:moveTo>
                  <a:pt x="12864" y="0"/>
                </a:moveTo>
                <a:lnTo>
                  <a:pt x="13120" y="0"/>
                </a:lnTo>
                <a:cubicBezTo>
                  <a:pt x="13156" y="0"/>
                  <a:pt x="13184" y="29"/>
                  <a:pt x="13184" y="64"/>
                </a:cubicBezTo>
                <a:cubicBezTo>
                  <a:pt x="13184" y="100"/>
                  <a:pt x="13156" y="128"/>
                  <a:pt x="13120" y="128"/>
                </a:cubicBezTo>
                <a:lnTo>
                  <a:pt x="12864" y="128"/>
                </a:lnTo>
                <a:cubicBezTo>
                  <a:pt x="12829" y="128"/>
                  <a:pt x="12800" y="100"/>
                  <a:pt x="12800" y="64"/>
                </a:cubicBezTo>
                <a:cubicBezTo>
                  <a:pt x="12800" y="29"/>
                  <a:pt x="12829" y="0"/>
                  <a:pt x="12864" y="0"/>
                </a:cubicBezTo>
                <a:close/>
                <a:moveTo>
                  <a:pt x="13376" y="0"/>
                </a:moveTo>
                <a:lnTo>
                  <a:pt x="13632" y="0"/>
                </a:lnTo>
                <a:cubicBezTo>
                  <a:pt x="13668" y="0"/>
                  <a:pt x="13696" y="29"/>
                  <a:pt x="13696" y="64"/>
                </a:cubicBezTo>
                <a:cubicBezTo>
                  <a:pt x="13696" y="100"/>
                  <a:pt x="13668" y="128"/>
                  <a:pt x="13632" y="128"/>
                </a:cubicBezTo>
                <a:lnTo>
                  <a:pt x="13376" y="128"/>
                </a:lnTo>
                <a:cubicBezTo>
                  <a:pt x="13341" y="128"/>
                  <a:pt x="13312" y="100"/>
                  <a:pt x="13312" y="64"/>
                </a:cubicBezTo>
                <a:cubicBezTo>
                  <a:pt x="13312" y="29"/>
                  <a:pt x="13341" y="0"/>
                  <a:pt x="13376" y="0"/>
                </a:cubicBezTo>
                <a:close/>
                <a:moveTo>
                  <a:pt x="13888" y="0"/>
                </a:moveTo>
                <a:lnTo>
                  <a:pt x="14144" y="0"/>
                </a:lnTo>
                <a:cubicBezTo>
                  <a:pt x="14180" y="0"/>
                  <a:pt x="14208" y="29"/>
                  <a:pt x="14208" y="64"/>
                </a:cubicBezTo>
                <a:cubicBezTo>
                  <a:pt x="14208" y="100"/>
                  <a:pt x="14180" y="128"/>
                  <a:pt x="14144" y="128"/>
                </a:cubicBezTo>
                <a:lnTo>
                  <a:pt x="13888" y="128"/>
                </a:lnTo>
                <a:cubicBezTo>
                  <a:pt x="13853" y="128"/>
                  <a:pt x="13824" y="100"/>
                  <a:pt x="13824" y="64"/>
                </a:cubicBezTo>
                <a:cubicBezTo>
                  <a:pt x="13824" y="29"/>
                  <a:pt x="13853" y="0"/>
                  <a:pt x="13888" y="0"/>
                </a:cubicBezTo>
                <a:close/>
                <a:moveTo>
                  <a:pt x="14400" y="0"/>
                </a:moveTo>
                <a:lnTo>
                  <a:pt x="14656" y="0"/>
                </a:lnTo>
                <a:cubicBezTo>
                  <a:pt x="14692" y="0"/>
                  <a:pt x="14720" y="29"/>
                  <a:pt x="14720" y="64"/>
                </a:cubicBezTo>
                <a:cubicBezTo>
                  <a:pt x="14720" y="100"/>
                  <a:pt x="14692" y="128"/>
                  <a:pt x="14656" y="128"/>
                </a:cubicBezTo>
                <a:lnTo>
                  <a:pt x="14400" y="128"/>
                </a:lnTo>
                <a:cubicBezTo>
                  <a:pt x="14365" y="128"/>
                  <a:pt x="14336" y="100"/>
                  <a:pt x="14336" y="64"/>
                </a:cubicBezTo>
                <a:cubicBezTo>
                  <a:pt x="14336" y="29"/>
                  <a:pt x="14365" y="0"/>
                  <a:pt x="14400" y="0"/>
                </a:cubicBezTo>
                <a:close/>
                <a:moveTo>
                  <a:pt x="14912" y="0"/>
                </a:moveTo>
                <a:lnTo>
                  <a:pt x="15168" y="0"/>
                </a:lnTo>
                <a:cubicBezTo>
                  <a:pt x="15204" y="0"/>
                  <a:pt x="15232" y="29"/>
                  <a:pt x="15232" y="64"/>
                </a:cubicBezTo>
                <a:cubicBezTo>
                  <a:pt x="15232" y="100"/>
                  <a:pt x="15204" y="128"/>
                  <a:pt x="15168" y="128"/>
                </a:cubicBezTo>
                <a:lnTo>
                  <a:pt x="14912" y="128"/>
                </a:lnTo>
                <a:cubicBezTo>
                  <a:pt x="14877" y="128"/>
                  <a:pt x="14848" y="100"/>
                  <a:pt x="14848" y="64"/>
                </a:cubicBezTo>
                <a:cubicBezTo>
                  <a:pt x="14848" y="29"/>
                  <a:pt x="14877" y="0"/>
                  <a:pt x="14912" y="0"/>
                </a:cubicBezTo>
                <a:close/>
                <a:moveTo>
                  <a:pt x="15424" y="0"/>
                </a:moveTo>
                <a:lnTo>
                  <a:pt x="15680" y="0"/>
                </a:lnTo>
                <a:cubicBezTo>
                  <a:pt x="15716" y="0"/>
                  <a:pt x="15744" y="29"/>
                  <a:pt x="15744" y="64"/>
                </a:cubicBezTo>
                <a:cubicBezTo>
                  <a:pt x="15744" y="100"/>
                  <a:pt x="15716" y="128"/>
                  <a:pt x="15680" y="128"/>
                </a:cubicBezTo>
                <a:lnTo>
                  <a:pt x="15424" y="128"/>
                </a:lnTo>
                <a:cubicBezTo>
                  <a:pt x="15389" y="128"/>
                  <a:pt x="15360" y="100"/>
                  <a:pt x="15360" y="64"/>
                </a:cubicBezTo>
                <a:cubicBezTo>
                  <a:pt x="15360" y="29"/>
                  <a:pt x="15389" y="0"/>
                  <a:pt x="15424" y="0"/>
                </a:cubicBezTo>
                <a:close/>
                <a:moveTo>
                  <a:pt x="15936" y="0"/>
                </a:moveTo>
                <a:lnTo>
                  <a:pt x="16192" y="0"/>
                </a:lnTo>
                <a:cubicBezTo>
                  <a:pt x="16228" y="0"/>
                  <a:pt x="16256" y="29"/>
                  <a:pt x="16256" y="64"/>
                </a:cubicBezTo>
                <a:cubicBezTo>
                  <a:pt x="16256" y="100"/>
                  <a:pt x="16228" y="128"/>
                  <a:pt x="16192" y="128"/>
                </a:cubicBezTo>
                <a:lnTo>
                  <a:pt x="15936" y="128"/>
                </a:lnTo>
                <a:cubicBezTo>
                  <a:pt x="15901" y="128"/>
                  <a:pt x="15872" y="100"/>
                  <a:pt x="15872" y="64"/>
                </a:cubicBezTo>
                <a:cubicBezTo>
                  <a:pt x="15872" y="29"/>
                  <a:pt x="15901" y="0"/>
                  <a:pt x="15936" y="0"/>
                </a:cubicBezTo>
                <a:close/>
                <a:moveTo>
                  <a:pt x="16448" y="0"/>
                </a:moveTo>
                <a:lnTo>
                  <a:pt x="16704" y="0"/>
                </a:lnTo>
                <a:cubicBezTo>
                  <a:pt x="16740" y="0"/>
                  <a:pt x="16768" y="29"/>
                  <a:pt x="16768" y="64"/>
                </a:cubicBezTo>
                <a:cubicBezTo>
                  <a:pt x="16768" y="100"/>
                  <a:pt x="16740" y="128"/>
                  <a:pt x="16704" y="128"/>
                </a:cubicBezTo>
                <a:lnTo>
                  <a:pt x="16448" y="128"/>
                </a:lnTo>
                <a:cubicBezTo>
                  <a:pt x="16413" y="128"/>
                  <a:pt x="16384" y="100"/>
                  <a:pt x="16384" y="64"/>
                </a:cubicBezTo>
                <a:cubicBezTo>
                  <a:pt x="16384" y="29"/>
                  <a:pt x="16413" y="0"/>
                  <a:pt x="16448" y="0"/>
                </a:cubicBezTo>
                <a:close/>
                <a:moveTo>
                  <a:pt x="16960" y="0"/>
                </a:moveTo>
                <a:lnTo>
                  <a:pt x="17216" y="0"/>
                </a:lnTo>
                <a:cubicBezTo>
                  <a:pt x="17252" y="0"/>
                  <a:pt x="17280" y="29"/>
                  <a:pt x="17280" y="64"/>
                </a:cubicBezTo>
                <a:cubicBezTo>
                  <a:pt x="17280" y="100"/>
                  <a:pt x="17252" y="128"/>
                  <a:pt x="17216" y="128"/>
                </a:cubicBezTo>
                <a:lnTo>
                  <a:pt x="16960" y="128"/>
                </a:lnTo>
                <a:cubicBezTo>
                  <a:pt x="16925" y="128"/>
                  <a:pt x="16896" y="100"/>
                  <a:pt x="16896" y="64"/>
                </a:cubicBezTo>
                <a:cubicBezTo>
                  <a:pt x="16896" y="29"/>
                  <a:pt x="16925" y="0"/>
                  <a:pt x="16960" y="0"/>
                </a:cubicBezTo>
                <a:close/>
                <a:moveTo>
                  <a:pt x="17472" y="0"/>
                </a:moveTo>
                <a:lnTo>
                  <a:pt x="17728" y="0"/>
                </a:lnTo>
                <a:cubicBezTo>
                  <a:pt x="17764" y="0"/>
                  <a:pt x="17792" y="29"/>
                  <a:pt x="17792" y="64"/>
                </a:cubicBezTo>
                <a:cubicBezTo>
                  <a:pt x="17792" y="100"/>
                  <a:pt x="17764" y="128"/>
                  <a:pt x="17728" y="128"/>
                </a:cubicBezTo>
                <a:lnTo>
                  <a:pt x="17472" y="128"/>
                </a:lnTo>
                <a:cubicBezTo>
                  <a:pt x="17437" y="128"/>
                  <a:pt x="17408" y="100"/>
                  <a:pt x="17408" y="64"/>
                </a:cubicBezTo>
                <a:cubicBezTo>
                  <a:pt x="17408" y="29"/>
                  <a:pt x="17437" y="0"/>
                  <a:pt x="17472" y="0"/>
                </a:cubicBezTo>
                <a:close/>
                <a:moveTo>
                  <a:pt x="17984" y="0"/>
                </a:moveTo>
                <a:lnTo>
                  <a:pt x="18240" y="0"/>
                </a:lnTo>
                <a:cubicBezTo>
                  <a:pt x="18276" y="0"/>
                  <a:pt x="18304" y="29"/>
                  <a:pt x="18304" y="64"/>
                </a:cubicBezTo>
                <a:cubicBezTo>
                  <a:pt x="18304" y="100"/>
                  <a:pt x="18276" y="128"/>
                  <a:pt x="18240" y="128"/>
                </a:cubicBezTo>
                <a:lnTo>
                  <a:pt x="17984" y="128"/>
                </a:lnTo>
                <a:cubicBezTo>
                  <a:pt x="17949" y="128"/>
                  <a:pt x="17920" y="100"/>
                  <a:pt x="17920" y="64"/>
                </a:cubicBezTo>
                <a:cubicBezTo>
                  <a:pt x="17920" y="29"/>
                  <a:pt x="17949" y="0"/>
                  <a:pt x="17984" y="0"/>
                </a:cubicBezTo>
                <a:close/>
                <a:moveTo>
                  <a:pt x="18496" y="0"/>
                </a:moveTo>
                <a:lnTo>
                  <a:pt x="18752" y="0"/>
                </a:lnTo>
                <a:cubicBezTo>
                  <a:pt x="18788" y="0"/>
                  <a:pt x="18816" y="29"/>
                  <a:pt x="18816" y="64"/>
                </a:cubicBezTo>
                <a:cubicBezTo>
                  <a:pt x="18816" y="100"/>
                  <a:pt x="18788" y="128"/>
                  <a:pt x="18752" y="128"/>
                </a:cubicBezTo>
                <a:lnTo>
                  <a:pt x="18496" y="128"/>
                </a:lnTo>
                <a:cubicBezTo>
                  <a:pt x="18461" y="128"/>
                  <a:pt x="18432" y="100"/>
                  <a:pt x="18432" y="64"/>
                </a:cubicBezTo>
                <a:cubicBezTo>
                  <a:pt x="18432" y="29"/>
                  <a:pt x="18461" y="0"/>
                  <a:pt x="18496" y="0"/>
                </a:cubicBezTo>
                <a:close/>
                <a:moveTo>
                  <a:pt x="19008" y="0"/>
                </a:moveTo>
                <a:lnTo>
                  <a:pt x="19264" y="0"/>
                </a:lnTo>
                <a:cubicBezTo>
                  <a:pt x="19300" y="0"/>
                  <a:pt x="19328" y="29"/>
                  <a:pt x="19328" y="64"/>
                </a:cubicBezTo>
                <a:cubicBezTo>
                  <a:pt x="19328" y="100"/>
                  <a:pt x="19300" y="128"/>
                  <a:pt x="19264" y="128"/>
                </a:cubicBezTo>
                <a:lnTo>
                  <a:pt x="19008" y="128"/>
                </a:lnTo>
                <a:cubicBezTo>
                  <a:pt x="18973" y="128"/>
                  <a:pt x="18944" y="100"/>
                  <a:pt x="18944" y="64"/>
                </a:cubicBezTo>
                <a:cubicBezTo>
                  <a:pt x="18944" y="29"/>
                  <a:pt x="18973" y="0"/>
                  <a:pt x="19008" y="0"/>
                </a:cubicBezTo>
                <a:close/>
                <a:moveTo>
                  <a:pt x="19520" y="0"/>
                </a:moveTo>
                <a:lnTo>
                  <a:pt x="19776" y="0"/>
                </a:lnTo>
                <a:cubicBezTo>
                  <a:pt x="19812" y="0"/>
                  <a:pt x="19840" y="29"/>
                  <a:pt x="19840" y="64"/>
                </a:cubicBezTo>
                <a:cubicBezTo>
                  <a:pt x="19840" y="100"/>
                  <a:pt x="19812" y="128"/>
                  <a:pt x="19776" y="128"/>
                </a:cubicBezTo>
                <a:lnTo>
                  <a:pt x="19520" y="128"/>
                </a:lnTo>
                <a:cubicBezTo>
                  <a:pt x="19485" y="128"/>
                  <a:pt x="19456" y="100"/>
                  <a:pt x="19456" y="64"/>
                </a:cubicBezTo>
                <a:cubicBezTo>
                  <a:pt x="19456" y="29"/>
                  <a:pt x="19485" y="0"/>
                  <a:pt x="19520" y="0"/>
                </a:cubicBezTo>
                <a:close/>
                <a:moveTo>
                  <a:pt x="20032" y="0"/>
                </a:moveTo>
                <a:lnTo>
                  <a:pt x="20288" y="0"/>
                </a:lnTo>
                <a:cubicBezTo>
                  <a:pt x="20324" y="0"/>
                  <a:pt x="20352" y="29"/>
                  <a:pt x="20352" y="64"/>
                </a:cubicBezTo>
                <a:cubicBezTo>
                  <a:pt x="20352" y="100"/>
                  <a:pt x="20324" y="128"/>
                  <a:pt x="20288" y="128"/>
                </a:cubicBezTo>
                <a:lnTo>
                  <a:pt x="20032" y="128"/>
                </a:lnTo>
                <a:cubicBezTo>
                  <a:pt x="19997" y="128"/>
                  <a:pt x="19968" y="100"/>
                  <a:pt x="19968" y="64"/>
                </a:cubicBezTo>
                <a:cubicBezTo>
                  <a:pt x="19968" y="29"/>
                  <a:pt x="19997" y="0"/>
                  <a:pt x="20032" y="0"/>
                </a:cubicBezTo>
                <a:close/>
                <a:moveTo>
                  <a:pt x="20544" y="0"/>
                </a:moveTo>
                <a:lnTo>
                  <a:pt x="20800" y="0"/>
                </a:lnTo>
                <a:cubicBezTo>
                  <a:pt x="20836" y="0"/>
                  <a:pt x="20864" y="29"/>
                  <a:pt x="20864" y="64"/>
                </a:cubicBezTo>
                <a:cubicBezTo>
                  <a:pt x="20864" y="100"/>
                  <a:pt x="20836" y="128"/>
                  <a:pt x="20800" y="128"/>
                </a:cubicBezTo>
                <a:lnTo>
                  <a:pt x="20544" y="128"/>
                </a:lnTo>
                <a:cubicBezTo>
                  <a:pt x="20509" y="128"/>
                  <a:pt x="20480" y="100"/>
                  <a:pt x="20480" y="64"/>
                </a:cubicBezTo>
                <a:cubicBezTo>
                  <a:pt x="20480" y="29"/>
                  <a:pt x="20509" y="0"/>
                  <a:pt x="20544" y="0"/>
                </a:cubicBezTo>
                <a:close/>
                <a:moveTo>
                  <a:pt x="21056" y="0"/>
                </a:moveTo>
                <a:lnTo>
                  <a:pt x="21312" y="0"/>
                </a:lnTo>
                <a:cubicBezTo>
                  <a:pt x="21348" y="0"/>
                  <a:pt x="21376" y="29"/>
                  <a:pt x="21376" y="64"/>
                </a:cubicBezTo>
                <a:cubicBezTo>
                  <a:pt x="21376" y="100"/>
                  <a:pt x="21348" y="128"/>
                  <a:pt x="21312" y="128"/>
                </a:cubicBezTo>
                <a:lnTo>
                  <a:pt x="21056" y="128"/>
                </a:lnTo>
                <a:cubicBezTo>
                  <a:pt x="21021" y="128"/>
                  <a:pt x="20992" y="100"/>
                  <a:pt x="20992" y="64"/>
                </a:cubicBezTo>
                <a:cubicBezTo>
                  <a:pt x="20992" y="29"/>
                  <a:pt x="21021" y="0"/>
                  <a:pt x="21056" y="0"/>
                </a:cubicBezTo>
                <a:close/>
                <a:moveTo>
                  <a:pt x="21568" y="0"/>
                </a:moveTo>
                <a:lnTo>
                  <a:pt x="21824" y="0"/>
                </a:lnTo>
                <a:cubicBezTo>
                  <a:pt x="21860" y="0"/>
                  <a:pt x="21888" y="29"/>
                  <a:pt x="21888" y="64"/>
                </a:cubicBezTo>
                <a:cubicBezTo>
                  <a:pt x="21888" y="100"/>
                  <a:pt x="21860" y="128"/>
                  <a:pt x="21824" y="128"/>
                </a:cubicBezTo>
                <a:lnTo>
                  <a:pt x="21568" y="128"/>
                </a:lnTo>
                <a:cubicBezTo>
                  <a:pt x="21533" y="128"/>
                  <a:pt x="21504" y="100"/>
                  <a:pt x="21504" y="64"/>
                </a:cubicBezTo>
                <a:cubicBezTo>
                  <a:pt x="21504" y="29"/>
                  <a:pt x="21533" y="0"/>
                  <a:pt x="21568" y="0"/>
                </a:cubicBezTo>
                <a:close/>
                <a:moveTo>
                  <a:pt x="22080" y="0"/>
                </a:moveTo>
                <a:lnTo>
                  <a:pt x="22336" y="0"/>
                </a:lnTo>
                <a:cubicBezTo>
                  <a:pt x="22372" y="0"/>
                  <a:pt x="22400" y="29"/>
                  <a:pt x="22400" y="64"/>
                </a:cubicBezTo>
                <a:cubicBezTo>
                  <a:pt x="22400" y="100"/>
                  <a:pt x="22372" y="128"/>
                  <a:pt x="22336" y="128"/>
                </a:cubicBezTo>
                <a:lnTo>
                  <a:pt x="22080" y="128"/>
                </a:lnTo>
                <a:cubicBezTo>
                  <a:pt x="22045" y="128"/>
                  <a:pt x="22016" y="100"/>
                  <a:pt x="22016" y="64"/>
                </a:cubicBezTo>
                <a:cubicBezTo>
                  <a:pt x="22016" y="29"/>
                  <a:pt x="22045" y="0"/>
                  <a:pt x="22080" y="0"/>
                </a:cubicBezTo>
                <a:close/>
                <a:moveTo>
                  <a:pt x="22592" y="0"/>
                </a:moveTo>
                <a:lnTo>
                  <a:pt x="22848" y="0"/>
                </a:lnTo>
                <a:cubicBezTo>
                  <a:pt x="22884" y="0"/>
                  <a:pt x="22912" y="29"/>
                  <a:pt x="22912" y="64"/>
                </a:cubicBezTo>
                <a:cubicBezTo>
                  <a:pt x="22912" y="100"/>
                  <a:pt x="22884" y="128"/>
                  <a:pt x="22848" y="128"/>
                </a:cubicBezTo>
                <a:lnTo>
                  <a:pt x="22592" y="128"/>
                </a:lnTo>
                <a:cubicBezTo>
                  <a:pt x="22557" y="128"/>
                  <a:pt x="22528" y="100"/>
                  <a:pt x="22528" y="64"/>
                </a:cubicBezTo>
                <a:cubicBezTo>
                  <a:pt x="22528" y="29"/>
                  <a:pt x="22557" y="0"/>
                  <a:pt x="22592" y="0"/>
                </a:cubicBezTo>
                <a:close/>
                <a:moveTo>
                  <a:pt x="23104" y="0"/>
                </a:moveTo>
                <a:lnTo>
                  <a:pt x="23360" y="0"/>
                </a:lnTo>
                <a:cubicBezTo>
                  <a:pt x="23396" y="0"/>
                  <a:pt x="23424" y="29"/>
                  <a:pt x="23424" y="64"/>
                </a:cubicBezTo>
                <a:cubicBezTo>
                  <a:pt x="23424" y="100"/>
                  <a:pt x="23396" y="128"/>
                  <a:pt x="23360" y="128"/>
                </a:cubicBezTo>
                <a:lnTo>
                  <a:pt x="23104" y="128"/>
                </a:lnTo>
                <a:cubicBezTo>
                  <a:pt x="23069" y="128"/>
                  <a:pt x="23040" y="100"/>
                  <a:pt x="23040" y="64"/>
                </a:cubicBezTo>
                <a:cubicBezTo>
                  <a:pt x="23040" y="29"/>
                  <a:pt x="23069" y="0"/>
                  <a:pt x="23104" y="0"/>
                </a:cubicBezTo>
                <a:close/>
                <a:moveTo>
                  <a:pt x="23616" y="0"/>
                </a:moveTo>
                <a:lnTo>
                  <a:pt x="23872" y="0"/>
                </a:lnTo>
                <a:cubicBezTo>
                  <a:pt x="23908" y="0"/>
                  <a:pt x="23936" y="29"/>
                  <a:pt x="23936" y="64"/>
                </a:cubicBezTo>
                <a:cubicBezTo>
                  <a:pt x="23936" y="100"/>
                  <a:pt x="23908" y="128"/>
                  <a:pt x="23872" y="128"/>
                </a:cubicBezTo>
                <a:lnTo>
                  <a:pt x="23616" y="128"/>
                </a:lnTo>
                <a:cubicBezTo>
                  <a:pt x="23581" y="128"/>
                  <a:pt x="23552" y="100"/>
                  <a:pt x="23552" y="64"/>
                </a:cubicBezTo>
                <a:cubicBezTo>
                  <a:pt x="23552" y="29"/>
                  <a:pt x="23581" y="0"/>
                  <a:pt x="23616" y="0"/>
                </a:cubicBezTo>
                <a:close/>
                <a:moveTo>
                  <a:pt x="24128" y="0"/>
                </a:moveTo>
                <a:lnTo>
                  <a:pt x="24384" y="0"/>
                </a:lnTo>
                <a:cubicBezTo>
                  <a:pt x="24420" y="0"/>
                  <a:pt x="24448" y="29"/>
                  <a:pt x="24448" y="64"/>
                </a:cubicBezTo>
                <a:cubicBezTo>
                  <a:pt x="24448" y="100"/>
                  <a:pt x="24420" y="128"/>
                  <a:pt x="24384" y="128"/>
                </a:cubicBezTo>
                <a:lnTo>
                  <a:pt x="24128" y="128"/>
                </a:lnTo>
                <a:cubicBezTo>
                  <a:pt x="24093" y="128"/>
                  <a:pt x="24064" y="100"/>
                  <a:pt x="24064" y="64"/>
                </a:cubicBezTo>
                <a:cubicBezTo>
                  <a:pt x="24064" y="29"/>
                  <a:pt x="24093" y="0"/>
                  <a:pt x="24128" y="0"/>
                </a:cubicBezTo>
                <a:close/>
                <a:moveTo>
                  <a:pt x="24640" y="0"/>
                </a:moveTo>
                <a:lnTo>
                  <a:pt x="24896" y="0"/>
                </a:lnTo>
                <a:cubicBezTo>
                  <a:pt x="24932" y="0"/>
                  <a:pt x="24960" y="29"/>
                  <a:pt x="24960" y="64"/>
                </a:cubicBezTo>
                <a:cubicBezTo>
                  <a:pt x="24960" y="100"/>
                  <a:pt x="24932" y="128"/>
                  <a:pt x="24896" y="128"/>
                </a:cubicBezTo>
                <a:lnTo>
                  <a:pt x="24640" y="128"/>
                </a:lnTo>
                <a:cubicBezTo>
                  <a:pt x="24605" y="128"/>
                  <a:pt x="24576" y="100"/>
                  <a:pt x="24576" y="64"/>
                </a:cubicBezTo>
                <a:cubicBezTo>
                  <a:pt x="24576" y="29"/>
                  <a:pt x="24605" y="0"/>
                  <a:pt x="24640" y="0"/>
                </a:cubicBezTo>
                <a:close/>
                <a:moveTo>
                  <a:pt x="25152" y="0"/>
                </a:moveTo>
                <a:lnTo>
                  <a:pt x="25408" y="0"/>
                </a:lnTo>
                <a:cubicBezTo>
                  <a:pt x="25444" y="0"/>
                  <a:pt x="25472" y="29"/>
                  <a:pt x="25472" y="64"/>
                </a:cubicBezTo>
                <a:cubicBezTo>
                  <a:pt x="25472" y="100"/>
                  <a:pt x="25444" y="128"/>
                  <a:pt x="25408" y="128"/>
                </a:cubicBezTo>
                <a:lnTo>
                  <a:pt x="25152" y="128"/>
                </a:lnTo>
                <a:cubicBezTo>
                  <a:pt x="25117" y="128"/>
                  <a:pt x="25088" y="100"/>
                  <a:pt x="25088" y="64"/>
                </a:cubicBezTo>
                <a:cubicBezTo>
                  <a:pt x="25088" y="29"/>
                  <a:pt x="25117" y="0"/>
                  <a:pt x="25152" y="0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24937" name="Rectangle 18"/>
          <p:cNvSpPr>
            <a:spLocks noChangeArrowheads="1"/>
          </p:cNvSpPr>
          <p:nvPr/>
        </p:nvSpPr>
        <p:spPr bwMode="auto">
          <a:xfrm>
            <a:off x="1622317" y="3842633"/>
            <a:ext cx="12700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="0">
                <a:solidFill>
                  <a:srgbClr val="000000"/>
                </a:solidFill>
              </a:rPr>
              <a:t>0 </a:t>
            </a:r>
            <a:endParaRPr lang="fr-FR" altLang="fr-FR" sz="1800" b="0"/>
          </a:p>
        </p:txBody>
      </p:sp>
      <p:sp>
        <p:nvSpPr>
          <p:cNvPr id="124938" name="Rectangle 19"/>
          <p:cNvSpPr>
            <a:spLocks noChangeArrowheads="1"/>
          </p:cNvSpPr>
          <p:nvPr/>
        </p:nvSpPr>
        <p:spPr bwMode="auto">
          <a:xfrm>
            <a:off x="1550880" y="3479095"/>
            <a:ext cx="1968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="0">
                <a:solidFill>
                  <a:srgbClr val="000000"/>
                </a:solidFill>
              </a:rPr>
              <a:t>20 </a:t>
            </a:r>
            <a:endParaRPr lang="fr-FR" altLang="fr-FR" sz="1800" b="0"/>
          </a:p>
        </p:txBody>
      </p:sp>
      <p:sp>
        <p:nvSpPr>
          <p:cNvPr id="124939" name="Rectangle 20"/>
          <p:cNvSpPr>
            <a:spLocks noChangeArrowheads="1"/>
          </p:cNvSpPr>
          <p:nvPr/>
        </p:nvSpPr>
        <p:spPr bwMode="auto">
          <a:xfrm>
            <a:off x="1550880" y="3117145"/>
            <a:ext cx="1968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="0">
                <a:solidFill>
                  <a:srgbClr val="000000"/>
                </a:solidFill>
              </a:rPr>
              <a:t>40 </a:t>
            </a:r>
            <a:endParaRPr lang="fr-FR" altLang="fr-FR" sz="1800" b="0"/>
          </a:p>
        </p:txBody>
      </p:sp>
      <p:sp>
        <p:nvSpPr>
          <p:cNvPr id="124940" name="Rectangle 21"/>
          <p:cNvSpPr>
            <a:spLocks noChangeArrowheads="1"/>
          </p:cNvSpPr>
          <p:nvPr/>
        </p:nvSpPr>
        <p:spPr bwMode="auto">
          <a:xfrm>
            <a:off x="1550880" y="2753608"/>
            <a:ext cx="1968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="0">
                <a:solidFill>
                  <a:srgbClr val="000000"/>
                </a:solidFill>
              </a:rPr>
              <a:t>60 </a:t>
            </a:r>
            <a:endParaRPr lang="fr-FR" altLang="fr-FR" sz="1800" b="0"/>
          </a:p>
        </p:txBody>
      </p:sp>
      <p:sp>
        <p:nvSpPr>
          <p:cNvPr id="124941" name="Rectangle 22"/>
          <p:cNvSpPr>
            <a:spLocks noChangeArrowheads="1"/>
          </p:cNvSpPr>
          <p:nvPr/>
        </p:nvSpPr>
        <p:spPr bwMode="auto">
          <a:xfrm>
            <a:off x="1550880" y="2390070"/>
            <a:ext cx="1968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="0">
                <a:solidFill>
                  <a:srgbClr val="000000"/>
                </a:solidFill>
              </a:rPr>
              <a:t>80 </a:t>
            </a:r>
            <a:endParaRPr lang="fr-FR" altLang="fr-FR" sz="1800" b="0"/>
          </a:p>
        </p:txBody>
      </p:sp>
      <p:sp>
        <p:nvSpPr>
          <p:cNvPr id="124942" name="Rectangle 23"/>
          <p:cNvSpPr>
            <a:spLocks noChangeArrowheads="1"/>
          </p:cNvSpPr>
          <p:nvPr/>
        </p:nvSpPr>
        <p:spPr bwMode="auto">
          <a:xfrm>
            <a:off x="1481030" y="2026533"/>
            <a:ext cx="265112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="0">
                <a:solidFill>
                  <a:srgbClr val="000000"/>
                </a:solidFill>
              </a:rPr>
              <a:t>100 </a:t>
            </a:r>
            <a:endParaRPr lang="fr-FR" altLang="fr-FR" sz="1800" b="0"/>
          </a:p>
        </p:txBody>
      </p:sp>
      <p:sp>
        <p:nvSpPr>
          <p:cNvPr id="124943" name="Rectangle 24"/>
          <p:cNvSpPr>
            <a:spLocks noChangeArrowheads="1"/>
          </p:cNvSpPr>
          <p:nvPr/>
        </p:nvSpPr>
        <p:spPr bwMode="auto">
          <a:xfrm>
            <a:off x="1481030" y="1664583"/>
            <a:ext cx="2651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="0">
                <a:solidFill>
                  <a:srgbClr val="000000"/>
                </a:solidFill>
              </a:rPr>
              <a:t>120 </a:t>
            </a:r>
            <a:endParaRPr lang="fr-FR" altLang="fr-FR" sz="1800" b="0"/>
          </a:p>
        </p:txBody>
      </p:sp>
      <p:sp>
        <p:nvSpPr>
          <p:cNvPr id="124944" name="Rectangle 25"/>
          <p:cNvSpPr>
            <a:spLocks noChangeArrowheads="1"/>
          </p:cNvSpPr>
          <p:nvPr/>
        </p:nvSpPr>
        <p:spPr bwMode="auto">
          <a:xfrm>
            <a:off x="1766780" y="3993445"/>
            <a:ext cx="12700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="0">
                <a:solidFill>
                  <a:srgbClr val="000000"/>
                </a:solidFill>
              </a:rPr>
              <a:t>0 </a:t>
            </a:r>
            <a:endParaRPr lang="fr-FR" altLang="fr-FR" sz="1800" b="0"/>
          </a:p>
        </p:txBody>
      </p:sp>
      <p:sp>
        <p:nvSpPr>
          <p:cNvPr id="124945" name="Rectangle 26"/>
          <p:cNvSpPr>
            <a:spLocks noChangeArrowheads="1"/>
          </p:cNvSpPr>
          <p:nvPr/>
        </p:nvSpPr>
        <p:spPr bwMode="auto">
          <a:xfrm>
            <a:off x="2941530" y="3993445"/>
            <a:ext cx="1968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="0">
                <a:solidFill>
                  <a:srgbClr val="000000"/>
                </a:solidFill>
              </a:rPr>
              <a:t>12 </a:t>
            </a:r>
            <a:endParaRPr lang="fr-FR" altLang="fr-FR" sz="1800" b="0"/>
          </a:p>
        </p:txBody>
      </p:sp>
      <p:sp>
        <p:nvSpPr>
          <p:cNvPr id="124946" name="Rectangle 27"/>
          <p:cNvSpPr>
            <a:spLocks noChangeArrowheads="1"/>
          </p:cNvSpPr>
          <p:nvPr/>
        </p:nvSpPr>
        <p:spPr bwMode="auto">
          <a:xfrm>
            <a:off x="4152792" y="3993445"/>
            <a:ext cx="1968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="0">
                <a:solidFill>
                  <a:srgbClr val="000000"/>
                </a:solidFill>
              </a:rPr>
              <a:t>24 </a:t>
            </a:r>
            <a:endParaRPr lang="fr-FR" altLang="fr-FR" sz="1800" b="0"/>
          </a:p>
        </p:txBody>
      </p:sp>
      <p:sp>
        <p:nvSpPr>
          <p:cNvPr id="124947" name="Rectangle 28"/>
          <p:cNvSpPr>
            <a:spLocks noChangeArrowheads="1"/>
          </p:cNvSpPr>
          <p:nvPr/>
        </p:nvSpPr>
        <p:spPr bwMode="auto">
          <a:xfrm>
            <a:off x="5362467" y="3993445"/>
            <a:ext cx="1968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="0">
                <a:solidFill>
                  <a:srgbClr val="000000"/>
                </a:solidFill>
              </a:rPr>
              <a:t>36 </a:t>
            </a:r>
            <a:endParaRPr lang="fr-FR" altLang="fr-FR" sz="1800" b="0"/>
          </a:p>
        </p:txBody>
      </p:sp>
      <p:sp>
        <p:nvSpPr>
          <p:cNvPr id="124948" name="Rectangle 29"/>
          <p:cNvSpPr>
            <a:spLocks noChangeArrowheads="1"/>
          </p:cNvSpPr>
          <p:nvPr/>
        </p:nvSpPr>
        <p:spPr bwMode="auto">
          <a:xfrm>
            <a:off x="6573730" y="3993445"/>
            <a:ext cx="1968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="0">
                <a:solidFill>
                  <a:srgbClr val="000000"/>
                </a:solidFill>
              </a:rPr>
              <a:t>48 </a:t>
            </a:r>
            <a:endParaRPr lang="fr-FR" altLang="fr-FR" sz="1800" b="0"/>
          </a:p>
        </p:txBody>
      </p:sp>
      <p:sp>
        <p:nvSpPr>
          <p:cNvPr id="124950" name="Rectangle 35"/>
          <p:cNvSpPr>
            <a:spLocks noChangeArrowheads="1"/>
          </p:cNvSpPr>
          <p:nvPr/>
        </p:nvSpPr>
        <p:spPr bwMode="auto">
          <a:xfrm>
            <a:off x="1825517" y="4305564"/>
            <a:ext cx="3175" cy="2179638"/>
          </a:xfrm>
          <a:prstGeom prst="rect">
            <a:avLst/>
          </a:prstGeom>
          <a:solidFill>
            <a:srgbClr val="000000"/>
          </a:solidFill>
          <a:ln w="1588">
            <a:solidFill>
              <a:srgbClr val="000000"/>
            </a:solidFill>
            <a:bevel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24951" name="Freeform 36"/>
          <p:cNvSpPr>
            <a:spLocks noEditPoints="1"/>
          </p:cNvSpPr>
          <p:nvPr/>
        </p:nvSpPr>
        <p:spPr bwMode="auto">
          <a:xfrm>
            <a:off x="1789005" y="4303977"/>
            <a:ext cx="38100" cy="2182812"/>
          </a:xfrm>
          <a:custGeom>
            <a:avLst/>
            <a:gdLst>
              <a:gd name="T0" fmla="*/ 2147483646 w 24"/>
              <a:gd name="T1" fmla="*/ 2147483646 h 1375"/>
              <a:gd name="T2" fmla="*/ 2147483646 w 24"/>
              <a:gd name="T3" fmla="*/ 2147483646 h 1375"/>
              <a:gd name="T4" fmla="*/ 2147483646 w 24"/>
              <a:gd name="T5" fmla="*/ 2147483646 h 1375"/>
              <a:gd name="T6" fmla="*/ 2147483646 w 24"/>
              <a:gd name="T7" fmla="*/ 2147483646 h 1375"/>
              <a:gd name="T8" fmla="*/ 2147483646 w 24"/>
              <a:gd name="T9" fmla="*/ 2147483646 h 1375"/>
              <a:gd name="T10" fmla="*/ 2147483646 w 24"/>
              <a:gd name="T11" fmla="*/ 2147483646 h 1375"/>
              <a:gd name="T12" fmla="*/ 2147483646 w 24"/>
              <a:gd name="T13" fmla="*/ 2147483646 h 1375"/>
              <a:gd name="T14" fmla="*/ 2147483646 w 24"/>
              <a:gd name="T15" fmla="*/ 2147483646 h 1375"/>
              <a:gd name="T16" fmla="*/ 2147483646 w 24"/>
              <a:gd name="T17" fmla="*/ 2147483646 h 1375"/>
              <a:gd name="T18" fmla="*/ 2147483646 w 24"/>
              <a:gd name="T19" fmla="*/ 2147483646 h 1375"/>
              <a:gd name="T20" fmla="*/ 2147483646 w 24"/>
              <a:gd name="T21" fmla="*/ 2147483646 h 1375"/>
              <a:gd name="T22" fmla="*/ 2147483646 w 24"/>
              <a:gd name="T23" fmla="*/ 2147483646 h 1375"/>
              <a:gd name="T24" fmla="*/ 2147483646 w 24"/>
              <a:gd name="T25" fmla="*/ 2147483646 h 1375"/>
              <a:gd name="T26" fmla="*/ 2147483646 w 24"/>
              <a:gd name="T27" fmla="*/ 2147483646 h 1375"/>
              <a:gd name="T28" fmla="*/ 2147483646 w 24"/>
              <a:gd name="T29" fmla="*/ 2147483646 h 1375"/>
              <a:gd name="T30" fmla="*/ 2147483646 w 24"/>
              <a:gd name="T31" fmla="*/ 2147483646 h 1375"/>
              <a:gd name="T32" fmla="*/ 2147483646 w 24"/>
              <a:gd name="T33" fmla="*/ 2147483646 h 1375"/>
              <a:gd name="T34" fmla="*/ 2147483646 w 24"/>
              <a:gd name="T35" fmla="*/ 2147483646 h 1375"/>
              <a:gd name="T36" fmla="*/ 2147483646 w 24"/>
              <a:gd name="T37" fmla="*/ 2147483646 h 1375"/>
              <a:gd name="T38" fmla="*/ 2147483646 w 24"/>
              <a:gd name="T39" fmla="*/ 2147483646 h 1375"/>
              <a:gd name="T40" fmla="*/ 2147483646 w 24"/>
              <a:gd name="T41" fmla="*/ 2147483646 h 1375"/>
              <a:gd name="T42" fmla="*/ 2147483646 w 24"/>
              <a:gd name="T43" fmla="*/ 2147483646 h 1375"/>
              <a:gd name="T44" fmla="*/ 2147483646 w 24"/>
              <a:gd name="T45" fmla="*/ 2147483646 h 1375"/>
              <a:gd name="T46" fmla="*/ 2147483646 w 24"/>
              <a:gd name="T47" fmla="*/ 2147483646 h 1375"/>
              <a:gd name="T48" fmla="*/ 2147483646 w 24"/>
              <a:gd name="T49" fmla="*/ 2147483646 h 1375"/>
              <a:gd name="T50" fmla="*/ 2147483646 w 24"/>
              <a:gd name="T51" fmla="*/ 2147483646 h 1375"/>
              <a:gd name="T52" fmla="*/ 2147483646 w 24"/>
              <a:gd name="T53" fmla="*/ 2147483646 h 1375"/>
              <a:gd name="T54" fmla="*/ 2147483646 w 24"/>
              <a:gd name="T55" fmla="*/ 2147483646 h 1375"/>
              <a:gd name="T56" fmla="*/ 2147483646 w 24"/>
              <a:gd name="T57" fmla="*/ 2147483646 h 1375"/>
              <a:gd name="T58" fmla="*/ 2147483646 w 24"/>
              <a:gd name="T59" fmla="*/ 2147483646 h 1375"/>
              <a:gd name="T60" fmla="*/ 2147483646 w 24"/>
              <a:gd name="T61" fmla="*/ 0 h 1375"/>
              <a:gd name="T62" fmla="*/ 2147483646 w 24"/>
              <a:gd name="T63" fmla="*/ 2147483646 h 1375"/>
              <a:gd name="T64" fmla="*/ 0 w 24"/>
              <a:gd name="T65" fmla="*/ 2147483646 h 1375"/>
              <a:gd name="T66" fmla="*/ 2147483646 w 24"/>
              <a:gd name="T67" fmla="*/ 2147483646 h 1375"/>
              <a:gd name="T68" fmla="*/ 0 w 24"/>
              <a:gd name="T69" fmla="*/ 2147483646 h 1375"/>
              <a:gd name="T70" fmla="*/ 2147483646 w 24"/>
              <a:gd name="T71" fmla="*/ 2147483646 h 1375"/>
              <a:gd name="T72" fmla="*/ 0 w 24"/>
              <a:gd name="T73" fmla="*/ 2147483646 h 1375"/>
              <a:gd name="T74" fmla="*/ 0 w 24"/>
              <a:gd name="T75" fmla="*/ 2147483646 h 1375"/>
              <a:gd name="T76" fmla="*/ 2147483646 w 24"/>
              <a:gd name="T77" fmla="*/ 2147483646 h 1375"/>
              <a:gd name="T78" fmla="*/ 0 w 24"/>
              <a:gd name="T79" fmla="*/ 2147483646 h 1375"/>
              <a:gd name="T80" fmla="*/ 2147483646 w 24"/>
              <a:gd name="T81" fmla="*/ 2147483646 h 1375"/>
              <a:gd name="T82" fmla="*/ 0 w 24"/>
              <a:gd name="T83" fmla="*/ 2147483646 h 1375"/>
              <a:gd name="T84" fmla="*/ 0 w 24"/>
              <a:gd name="T85" fmla="*/ 2147483646 h 1375"/>
              <a:gd name="T86" fmla="*/ 2147483646 w 24"/>
              <a:gd name="T87" fmla="*/ 2147483646 h 1375"/>
              <a:gd name="T88" fmla="*/ 0 w 24"/>
              <a:gd name="T89" fmla="*/ 2147483646 h 1375"/>
              <a:gd name="T90" fmla="*/ 2147483646 w 24"/>
              <a:gd name="T91" fmla="*/ 2147483646 h 1375"/>
              <a:gd name="T92" fmla="*/ 0 w 24"/>
              <a:gd name="T93" fmla="*/ 2147483646 h 1375"/>
              <a:gd name="T94" fmla="*/ 0 w 24"/>
              <a:gd name="T95" fmla="*/ 0 h 1375"/>
              <a:gd name="T96" fmla="*/ 2147483646 w 24"/>
              <a:gd name="T97" fmla="*/ 2147483646 h 1375"/>
              <a:gd name="T98" fmla="*/ 0 w 24"/>
              <a:gd name="T99" fmla="*/ 0 h 137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4" h="1375">
                <a:moveTo>
                  <a:pt x="6" y="1373"/>
                </a:moveTo>
                <a:lnTo>
                  <a:pt x="24" y="1373"/>
                </a:lnTo>
                <a:lnTo>
                  <a:pt x="24" y="1375"/>
                </a:lnTo>
                <a:lnTo>
                  <a:pt x="6" y="1375"/>
                </a:lnTo>
                <a:lnTo>
                  <a:pt x="6" y="1373"/>
                </a:lnTo>
                <a:close/>
                <a:moveTo>
                  <a:pt x="6" y="1259"/>
                </a:moveTo>
                <a:lnTo>
                  <a:pt x="24" y="1259"/>
                </a:lnTo>
                <a:lnTo>
                  <a:pt x="24" y="1261"/>
                </a:lnTo>
                <a:lnTo>
                  <a:pt x="6" y="1261"/>
                </a:lnTo>
                <a:lnTo>
                  <a:pt x="6" y="1259"/>
                </a:lnTo>
                <a:close/>
                <a:moveTo>
                  <a:pt x="6" y="1145"/>
                </a:moveTo>
                <a:lnTo>
                  <a:pt x="24" y="1145"/>
                </a:lnTo>
                <a:lnTo>
                  <a:pt x="24" y="1146"/>
                </a:lnTo>
                <a:lnTo>
                  <a:pt x="6" y="1146"/>
                </a:lnTo>
                <a:lnTo>
                  <a:pt x="6" y="1145"/>
                </a:lnTo>
                <a:close/>
                <a:moveTo>
                  <a:pt x="6" y="1030"/>
                </a:moveTo>
                <a:lnTo>
                  <a:pt x="24" y="1030"/>
                </a:lnTo>
                <a:lnTo>
                  <a:pt x="24" y="1032"/>
                </a:lnTo>
                <a:lnTo>
                  <a:pt x="6" y="1032"/>
                </a:lnTo>
                <a:lnTo>
                  <a:pt x="6" y="1030"/>
                </a:lnTo>
                <a:close/>
                <a:moveTo>
                  <a:pt x="6" y="916"/>
                </a:moveTo>
                <a:lnTo>
                  <a:pt x="24" y="916"/>
                </a:lnTo>
                <a:lnTo>
                  <a:pt x="24" y="918"/>
                </a:lnTo>
                <a:lnTo>
                  <a:pt x="6" y="918"/>
                </a:lnTo>
                <a:lnTo>
                  <a:pt x="6" y="916"/>
                </a:lnTo>
                <a:close/>
                <a:moveTo>
                  <a:pt x="6" y="801"/>
                </a:moveTo>
                <a:lnTo>
                  <a:pt x="24" y="801"/>
                </a:lnTo>
                <a:lnTo>
                  <a:pt x="24" y="803"/>
                </a:lnTo>
                <a:lnTo>
                  <a:pt x="6" y="803"/>
                </a:lnTo>
                <a:lnTo>
                  <a:pt x="6" y="801"/>
                </a:lnTo>
                <a:close/>
                <a:moveTo>
                  <a:pt x="6" y="687"/>
                </a:moveTo>
                <a:lnTo>
                  <a:pt x="24" y="687"/>
                </a:lnTo>
                <a:lnTo>
                  <a:pt x="24" y="689"/>
                </a:lnTo>
                <a:lnTo>
                  <a:pt x="6" y="689"/>
                </a:lnTo>
                <a:lnTo>
                  <a:pt x="6" y="687"/>
                </a:lnTo>
                <a:close/>
                <a:moveTo>
                  <a:pt x="6" y="572"/>
                </a:moveTo>
                <a:lnTo>
                  <a:pt x="24" y="572"/>
                </a:lnTo>
                <a:lnTo>
                  <a:pt x="24" y="574"/>
                </a:lnTo>
                <a:lnTo>
                  <a:pt x="6" y="574"/>
                </a:lnTo>
                <a:lnTo>
                  <a:pt x="6" y="572"/>
                </a:lnTo>
                <a:close/>
                <a:moveTo>
                  <a:pt x="6" y="458"/>
                </a:moveTo>
                <a:lnTo>
                  <a:pt x="24" y="458"/>
                </a:lnTo>
                <a:lnTo>
                  <a:pt x="24" y="460"/>
                </a:lnTo>
                <a:lnTo>
                  <a:pt x="6" y="460"/>
                </a:lnTo>
                <a:lnTo>
                  <a:pt x="6" y="458"/>
                </a:lnTo>
                <a:close/>
                <a:moveTo>
                  <a:pt x="6" y="344"/>
                </a:moveTo>
                <a:lnTo>
                  <a:pt x="24" y="344"/>
                </a:lnTo>
                <a:lnTo>
                  <a:pt x="24" y="346"/>
                </a:lnTo>
                <a:lnTo>
                  <a:pt x="6" y="346"/>
                </a:lnTo>
                <a:lnTo>
                  <a:pt x="6" y="344"/>
                </a:lnTo>
                <a:close/>
                <a:moveTo>
                  <a:pt x="6" y="230"/>
                </a:moveTo>
                <a:lnTo>
                  <a:pt x="24" y="230"/>
                </a:lnTo>
                <a:lnTo>
                  <a:pt x="24" y="232"/>
                </a:lnTo>
                <a:lnTo>
                  <a:pt x="6" y="232"/>
                </a:lnTo>
                <a:lnTo>
                  <a:pt x="6" y="230"/>
                </a:lnTo>
                <a:close/>
                <a:moveTo>
                  <a:pt x="6" y="115"/>
                </a:moveTo>
                <a:lnTo>
                  <a:pt x="24" y="115"/>
                </a:lnTo>
                <a:lnTo>
                  <a:pt x="24" y="116"/>
                </a:lnTo>
                <a:lnTo>
                  <a:pt x="6" y="116"/>
                </a:lnTo>
                <a:lnTo>
                  <a:pt x="6" y="115"/>
                </a:lnTo>
                <a:close/>
                <a:moveTo>
                  <a:pt x="6" y="0"/>
                </a:moveTo>
                <a:lnTo>
                  <a:pt x="24" y="0"/>
                </a:lnTo>
                <a:lnTo>
                  <a:pt x="24" y="2"/>
                </a:lnTo>
                <a:lnTo>
                  <a:pt x="6" y="2"/>
                </a:lnTo>
                <a:lnTo>
                  <a:pt x="6" y="0"/>
                </a:lnTo>
                <a:close/>
                <a:moveTo>
                  <a:pt x="0" y="1373"/>
                </a:moveTo>
                <a:lnTo>
                  <a:pt x="24" y="1373"/>
                </a:lnTo>
                <a:lnTo>
                  <a:pt x="24" y="1375"/>
                </a:lnTo>
                <a:lnTo>
                  <a:pt x="0" y="1375"/>
                </a:lnTo>
                <a:lnTo>
                  <a:pt x="0" y="1373"/>
                </a:lnTo>
                <a:close/>
                <a:moveTo>
                  <a:pt x="0" y="1145"/>
                </a:moveTo>
                <a:lnTo>
                  <a:pt x="24" y="1145"/>
                </a:lnTo>
                <a:lnTo>
                  <a:pt x="24" y="1146"/>
                </a:lnTo>
                <a:lnTo>
                  <a:pt x="0" y="1146"/>
                </a:lnTo>
                <a:lnTo>
                  <a:pt x="0" y="1145"/>
                </a:lnTo>
                <a:close/>
                <a:moveTo>
                  <a:pt x="0" y="916"/>
                </a:moveTo>
                <a:lnTo>
                  <a:pt x="24" y="916"/>
                </a:lnTo>
                <a:lnTo>
                  <a:pt x="24" y="918"/>
                </a:lnTo>
                <a:lnTo>
                  <a:pt x="0" y="918"/>
                </a:lnTo>
                <a:lnTo>
                  <a:pt x="0" y="916"/>
                </a:lnTo>
                <a:close/>
                <a:moveTo>
                  <a:pt x="0" y="687"/>
                </a:moveTo>
                <a:lnTo>
                  <a:pt x="24" y="687"/>
                </a:lnTo>
                <a:lnTo>
                  <a:pt x="24" y="689"/>
                </a:lnTo>
                <a:lnTo>
                  <a:pt x="0" y="689"/>
                </a:lnTo>
                <a:lnTo>
                  <a:pt x="0" y="687"/>
                </a:lnTo>
                <a:close/>
                <a:moveTo>
                  <a:pt x="0" y="458"/>
                </a:moveTo>
                <a:lnTo>
                  <a:pt x="24" y="458"/>
                </a:lnTo>
                <a:lnTo>
                  <a:pt x="24" y="460"/>
                </a:lnTo>
                <a:lnTo>
                  <a:pt x="0" y="460"/>
                </a:lnTo>
                <a:lnTo>
                  <a:pt x="0" y="458"/>
                </a:lnTo>
                <a:close/>
                <a:moveTo>
                  <a:pt x="0" y="230"/>
                </a:moveTo>
                <a:lnTo>
                  <a:pt x="24" y="230"/>
                </a:lnTo>
                <a:lnTo>
                  <a:pt x="24" y="232"/>
                </a:lnTo>
                <a:lnTo>
                  <a:pt x="0" y="232"/>
                </a:lnTo>
                <a:lnTo>
                  <a:pt x="0" y="230"/>
                </a:lnTo>
                <a:close/>
                <a:moveTo>
                  <a:pt x="0" y="0"/>
                </a:moveTo>
                <a:lnTo>
                  <a:pt x="24" y="0"/>
                </a:lnTo>
                <a:lnTo>
                  <a:pt x="24" y="2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24952" name="Rectangle 37"/>
          <p:cNvSpPr>
            <a:spLocks noChangeArrowheads="1"/>
          </p:cNvSpPr>
          <p:nvPr/>
        </p:nvSpPr>
        <p:spPr bwMode="auto">
          <a:xfrm>
            <a:off x="1827105" y="6483614"/>
            <a:ext cx="4841875" cy="3175"/>
          </a:xfrm>
          <a:prstGeom prst="rect">
            <a:avLst/>
          </a:prstGeom>
          <a:solidFill>
            <a:srgbClr val="000000"/>
          </a:solidFill>
          <a:ln w="1588">
            <a:solidFill>
              <a:srgbClr val="000000"/>
            </a:solidFill>
            <a:bevel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24953" name="Freeform 38"/>
          <p:cNvSpPr>
            <a:spLocks noEditPoints="1"/>
          </p:cNvSpPr>
          <p:nvPr/>
        </p:nvSpPr>
        <p:spPr bwMode="auto">
          <a:xfrm>
            <a:off x="1825517" y="6485202"/>
            <a:ext cx="4845050" cy="38100"/>
          </a:xfrm>
          <a:custGeom>
            <a:avLst/>
            <a:gdLst>
              <a:gd name="T0" fmla="*/ 2147483646 w 3052"/>
              <a:gd name="T1" fmla="*/ 2147483646 h 24"/>
              <a:gd name="T2" fmla="*/ 0 w 3052"/>
              <a:gd name="T3" fmla="*/ 0 h 24"/>
              <a:gd name="T4" fmla="*/ 2147483646 w 3052"/>
              <a:gd name="T5" fmla="*/ 0 h 24"/>
              <a:gd name="T6" fmla="*/ 2147483646 w 3052"/>
              <a:gd name="T7" fmla="*/ 2147483646 h 24"/>
              <a:gd name="T8" fmla="*/ 2147483646 w 3052"/>
              <a:gd name="T9" fmla="*/ 0 h 24"/>
              <a:gd name="T10" fmla="*/ 2147483646 w 3052"/>
              <a:gd name="T11" fmla="*/ 2147483646 h 24"/>
              <a:gd name="T12" fmla="*/ 2147483646 w 3052"/>
              <a:gd name="T13" fmla="*/ 0 h 24"/>
              <a:gd name="T14" fmla="*/ 2147483646 w 3052"/>
              <a:gd name="T15" fmla="*/ 0 h 24"/>
              <a:gd name="T16" fmla="*/ 2147483646 w 3052"/>
              <a:gd name="T17" fmla="*/ 2147483646 h 24"/>
              <a:gd name="T18" fmla="*/ 2147483646 w 3052"/>
              <a:gd name="T19" fmla="*/ 0 h 24"/>
              <a:gd name="T20" fmla="*/ 2147483646 w 3052"/>
              <a:gd name="T21" fmla="*/ 2147483646 h 24"/>
              <a:gd name="T22" fmla="*/ 2147483646 w 3052"/>
              <a:gd name="T23" fmla="*/ 0 h 24"/>
              <a:gd name="T24" fmla="*/ 2147483646 w 3052"/>
              <a:gd name="T25" fmla="*/ 0 h 24"/>
              <a:gd name="T26" fmla="*/ 2147483646 w 3052"/>
              <a:gd name="T27" fmla="*/ 2147483646 h 24"/>
              <a:gd name="T28" fmla="*/ 2147483646 w 3052"/>
              <a:gd name="T29" fmla="*/ 0 h 24"/>
              <a:gd name="T30" fmla="*/ 2147483646 w 3052"/>
              <a:gd name="T31" fmla="*/ 2147483646 h 24"/>
              <a:gd name="T32" fmla="*/ 2147483646 w 3052"/>
              <a:gd name="T33" fmla="*/ 0 h 24"/>
              <a:gd name="T34" fmla="*/ 2147483646 w 3052"/>
              <a:gd name="T35" fmla="*/ 0 h 24"/>
              <a:gd name="T36" fmla="*/ 2147483646 w 3052"/>
              <a:gd name="T37" fmla="*/ 2147483646 h 24"/>
              <a:gd name="T38" fmla="*/ 2147483646 w 3052"/>
              <a:gd name="T39" fmla="*/ 0 h 24"/>
              <a:gd name="T40" fmla="*/ 2147483646 w 3052"/>
              <a:gd name="T41" fmla="*/ 2147483646 h 24"/>
              <a:gd name="T42" fmla="*/ 2147483646 w 3052"/>
              <a:gd name="T43" fmla="*/ 0 h 24"/>
              <a:gd name="T44" fmla="*/ 2147483646 w 3052"/>
              <a:gd name="T45" fmla="*/ 0 h 24"/>
              <a:gd name="T46" fmla="*/ 0 w 3052"/>
              <a:gd name="T47" fmla="*/ 2147483646 h 24"/>
              <a:gd name="T48" fmla="*/ 2147483646 w 3052"/>
              <a:gd name="T49" fmla="*/ 0 h 24"/>
              <a:gd name="T50" fmla="*/ 2147483646 w 3052"/>
              <a:gd name="T51" fmla="*/ 2147483646 h 24"/>
              <a:gd name="T52" fmla="*/ 2147483646 w 3052"/>
              <a:gd name="T53" fmla="*/ 0 h 24"/>
              <a:gd name="T54" fmla="*/ 2147483646 w 3052"/>
              <a:gd name="T55" fmla="*/ 0 h 24"/>
              <a:gd name="T56" fmla="*/ 2147483646 w 3052"/>
              <a:gd name="T57" fmla="*/ 2147483646 h 24"/>
              <a:gd name="T58" fmla="*/ 2147483646 w 3052"/>
              <a:gd name="T59" fmla="*/ 0 h 24"/>
              <a:gd name="T60" fmla="*/ 2147483646 w 3052"/>
              <a:gd name="T61" fmla="*/ 2147483646 h 24"/>
              <a:gd name="T62" fmla="*/ 2147483646 w 3052"/>
              <a:gd name="T63" fmla="*/ 0 h 24"/>
              <a:gd name="T64" fmla="*/ 2147483646 w 3052"/>
              <a:gd name="T65" fmla="*/ 0 h 24"/>
              <a:gd name="T66" fmla="*/ 2147483646 w 3052"/>
              <a:gd name="T67" fmla="*/ 2147483646 h 24"/>
              <a:gd name="T68" fmla="*/ 2147483646 w 3052"/>
              <a:gd name="T69" fmla="*/ 0 h 2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052" h="24">
                <a:moveTo>
                  <a:pt x="2" y="0"/>
                </a:moveTo>
                <a:lnTo>
                  <a:pt x="2" y="18"/>
                </a:lnTo>
                <a:lnTo>
                  <a:pt x="0" y="18"/>
                </a:lnTo>
                <a:lnTo>
                  <a:pt x="0" y="0"/>
                </a:lnTo>
                <a:lnTo>
                  <a:pt x="2" y="0"/>
                </a:lnTo>
                <a:close/>
                <a:moveTo>
                  <a:pt x="383" y="0"/>
                </a:moveTo>
                <a:lnTo>
                  <a:pt x="383" y="18"/>
                </a:lnTo>
                <a:lnTo>
                  <a:pt x="381" y="18"/>
                </a:lnTo>
                <a:lnTo>
                  <a:pt x="381" y="0"/>
                </a:lnTo>
                <a:lnTo>
                  <a:pt x="383" y="0"/>
                </a:lnTo>
                <a:close/>
                <a:moveTo>
                  <a:pt x="764" y="0"/>
                </a:moveTo>
                <a:lnTo>
                  <a:pt x="764" y="18"/>
                </a:lnTo>
                <a:lnTo>
                  <a:pt x="762" y="18"/>
                </a:lnTo>
                <a:lnTo>
                  <a:pt x="762" y="0"/>
                </a:lnTo>
                <a:lnTo>
                  <a:pt x="764" y="0"/>
                </a:lnTo>
                <a:close/>
                <a:moveTo>
                  <a:pt x="1145" y="0"/>
                </a:moveTo>
                <a:lnTo>
                  <a:pt x="1145" y="18"/>
                </a:lnTo>
                <a:lnTo>
                  <a:pt x="1143" y="18"/>
                </a:lnTo>
                <a:lnTo>
                  <a:pt x="1143" y="0"/>
                </a:lnTo>
                <a:lnTo>
                  <a:pt x="1145" y="0"/>
                </a:lnTo>
                <a:close/>
                <a:moveTo>
                  <a:pt x="1526" y="0"/>
                </a:moveTo>
                <a:lnTo>
                  <a:pt x="1526" y="18"/>
                </a:lnTo>
                <a:lnTo>
                  <a:pt x="1524" y="18"/>
                </a:lnTo>
                <a:lnTo>
                  <a:pt x="1524" y="0"/>
                </a:lnTo>
                <a:lnTo>
                  <a:pt x="1526" y="0"/>
                </a:lnTo>
                <a:close/>
                <a:moveTo>
                  <a:pt x="1908" y="0"/>
                </a:moveTo>
                <a:lnTo>
                  <a:pt x="1908" y="18"/>
                </a:lnTo>
                <a:lnTo>
                  <a:pt x="1906" y="18"/>
                </a:lnTo>
                <a:lnTo>
                  <a:pt x="1906" y="0"/>
                </a:lnTo>
                <a:lnTo>
                  <a:pt x="1908" y="0"/>
                </a:lnTo>
                <a:close/>
                <a:moveTo>
                  <a:pt x="2289" y="0"/>
                </a:moveTo>
                <a:lnTo>
                  <a:pt x="2289" y="18"/>
                </a:lnTo>
                <a:lnTo>
                  <a:pt x="2287" y="18"/>
                </a:lnTo>
                <a:lnTo>
                  <a:pt x="2287" y="0"/>
                </a:lnTo>
                <a:lnTo>
                  <a:pt x="2289" y="0"/>
                </a:lnTo>
                <a:close/>
                <a:moveTo>
                  <a:pt x="2670" y="0"/>
                </a:moveTo>
                <a:lnTo>
                  <a:pt x="2670" y="18"/>
                </a:lnTo>
                <a:lnTo>
                  <a:pt x="2668" y="18"/>
                </a:lnTo>
                <a:lnTo>
                  <a:pt x="2668" y="0"/>
                </a:lnTo>
                <a:lnTo>
                  <a:pt x="2670" y="0"/>
                </a:lnTo>
                <a:close/>
                <a:moveTo>
                  <a:pt x="3052" y="0"/>
                </a:moveTo>
                <a:lnTo>
                  <a:pt x="3052" y="18"/>
                </a:lnTo>
                <a:lnTo>
                  <a:pt x="3050" y="18"/>
                </a:lnTo>
                <a:lnTo>
                  <a:pt x="3050" y="0"/>
                </a:lnTo>
                <a:lnTo>
                  <a:pt x="3052" y="0"/>
                </a:lnTo>
                <a:close/>
                <a:moveTo>
                  <a:pt x="2" y="0"/>
                </a:moveTo>
                <a:lnTo>
                  <a:pt x="2" y="24"/>
                </a:lnTo>
                <a:lnTo>
                  <a:pt x="0" y="24"/>
                </a:lnTo>
                <a:lnTo>
                  <a:pt x="0" y="0"/>
                </a:lnTo>
                <a:lnTo>
                  <a:pt x="2" y="0"/>
                </a:lnTo>
                <a:close/>
                <a:moveTo>
                  <a:pt x="764" y="0"/>
                </a:moveTo>
                <a:lnTo>
                  <a:pt x="764" y="24"/>
                </a:lnTo>
                <a:lnTo>
                  <a:pt x="762" y="24"/>
                </a:lnTo>
                <a:lnTo>
                  <a:pt x="762" y="0"/>
                </a:lnTo>
                <a:lnTo>
                  <a:pt x="764" y="0"/>
                </a:lnTo>
                <a:close/>
                <a:moveTo>
                  <a:pt x="1526" y="0"/>
                </a:moveTo>
                <a:lnTo>
                  <a:pt x="1526" y="24"/>
                </a:lnTo>
                <a:lnTo>
                  <a:pt x="1524" y="24"/>
                </a:lnTo>
                <a:lnTo>
                  <a:pt x="1524" y="0"/>
                </a:lnTo>
                <a:lnTo>
                  <a:pt x="1526" y="0"/>
                </a:lnTo>
                <a:close/>
                <a:moveTo>
                  <a:pt x="2289" y="0"/>
                </a:moveTo>
                <a:lnTo>
                  <a:pt x="2289" y="24"/>
                </a:lnTo>
                <a:lnTo>
                  <a:pt x="2287" y="24"/>
                </a:lnTo>
                <a:lnTo>
                  <a:pt x="2287" y="0"/>
                </a:lnTo>
                <a:lnTo>
                  <a:pt x="2289" y="0"/>
                </a:lnTo>
                <a:close/>
                <a:moveTo>
                  <a:pt x="3052" y="0"/>
                </a:moveTo>
                <a:lnTo>
                  <a:pt x="3052" y="24"/>
                </a:lnTo>
                <a:lnTo>
                  <a:pt x="3050" y="24"/>
                </a:lnTo>
                <a:lnTo>
                  <a:pt x="3050" y="0"/>
                </a:lnTo>
                <a:lnTo>
                  <a:pt x="3052" y="0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124954" name="Groupe 66584"/>
          <p:cNvGrpSpPr>
            <a:grpSpLocks/>
          </p:cNvGrpSpPr>
          <p:nvPr/>
        </p:nvGrpSpPr>
        <p:grpSpPr bwMode="auto">
          <a:xfrm>
            <a:off x="1814405" y="5488252"/>
            <a:ext cx="4867275" cy="1009650"/>
            <a:chOff x="2967038" y="4973638"/>
            <a:chExt cx="4867275" cy="1009650"/>
          </a:xfrm>
        </p:grpSpPr>
        <p:sp>
          <p:nvSpPr>
            <p:cNvPr id="124979" name="Freeform 39"/>
            <p:cNvSpPr>
              <a:spLocks/>
            </p:cNvSpPr>
            <p:nvPr/>
          </p:nvSpPr>
          <p:spPr bwMode="auto">
            <a:xfrm>
              <a:off x="2967038" y="4973638"/>
              <a:ext cx="4060825" cy="1009650"/>
            </a:xfrm>
            <a:custGeom>
              <a:avLst/>
              <a:gdLst>
                <a:gd name="T0" fmla="*/ 2147483646 w 21315"/>
                <a:gd name="T1" fmla="*/ 2147483646 h 5300"/>
                <a:gd name="T2" fmla="*/ 2147483646 w 21315"/>
                <a:gd name="T3" fmla="*/ 2147483646 h 5300"/>
                <a:gd name="T4" fmla="*/ 2147483646 w 21315"/>
                <a:gd name="T5" fmla="*/ 2147483646 h 5300"/>
                <a:gd name="T6" fmla="*/ 2147483646 w 21315"/>
                <a:gd name="T7" fmla="*/ 2147483646 h 5300"/>
                <a:gd name="T8" fmla="*/ 2147483646 w 21315"/>
                <a:gd name="T9" fmla="*/ 2147483646 h 5300"/>
                <a:gd name="T10" fmla="*/ 2147483646 w 21315"/>
                <a:gd name="T11" fmla="*/ 2147483646 h 5300"/>
                <a:gd name="T12" fmla="*/ 2147483646 w 21315"/>
                <a:gd name="T13" fmla="*/ 2147483646 h 5300"/>
                <a:gd name="T14" fmla="*/ 2147483646 w 21315"/>
                <a:gd name="T15" fmla="*/ 2147483646 h 5300"/>
                <a:gd name="T16" fmla="*/ 2147483646 w 21315"/>
                <a:gd name="T17" fmla="*/ 2147483646 h 5300"/>
                <a:gd name="T18" fmla="*/ 2147483646 w 21315"/>
                <a:gd name="T19" fmla="*/ 2147483646 h 5300"/>
                <a:gd name="T20" fmla="*/ 2147483646 w 21315"/>
                <a:gd name="T21" fmla="*/ 2147483646 h 5300"/>
                <a:gd name="T22" fmla="*/ 2147483646 w 21315"/>
                <a:gd name="T23" fmla="*/ 2147483646 h 5300"/>
                <a:gd name="T24" fmla="*/ 2147483646 w 21315"/>
                <a:gd name="T25" fmla="*/ 2147483646 h 5300"/>
                <a:gd name="T26" fmla="*/ 2147483646 w 21315"/>
                <a:gd name="T27" fmla="*/ 2147483646 h 5300"/>
                <a:gd name="T28" fmla="*/ 2147483646 w 21315"/>
                <a:gd name="T29" fmla="*/ 2147483646 h 5300"/>
                <a:gd name="T30" fmla="*/ 2147483646 w 21315"/>
                <a:gd name="T31" fmla="*/ 2147483646 h 5300"/>
                <a:gd name="T32" fmla="*/ 2147483646 w 21315"/>
                <a:gd name="T33" fmla="*/ 2147483646 h 5300"/>
                <a:gd name="T34" fmla="*/ 2147483646 w 21315"/>
                <a:gd name="T35" fmla="*/ 2147483646 h 5300"/>
                <a:gd name="T36" fmla="*/ 2147483646 w 21315"/>
                <a:gd name="T37" fmla="*/ 2147483646 h 5300"/>
                <a:gd name="T38" fmla="*/ 2147483646 w 21315"/>
                <a:gd name="T39" fmla="*/ 2147483646 h 5300"/>
                <a:gd name="T40" fmla="*/ 2147483646 w 21315"/>
                <a:gd name="T41" fmla="*/ 2147483646 h 5300"/>
                <a:gd name="T42" fmla="*/ 2147483646 w 21315"/>
                <a:gd name="T43" fmla="*/ 2147483646 h 5300"/>
                <a:gd name="T44" fmla="*/ 2147483646 w 21315"/>
                <a:gd name="T45" fmla="*/ 2147483646 h 5300"/>
                <a:gd name="T46" fmla="*/ 2147483646 w 21315"/>
                <a:gd name="T47" fmla="*/ 2147483646 h 5300"/>
                <a:gd name="T48" fmla="*/ 2147483646 w 21315"/>
                <a:gd name="T49" fmla="*/ 2147483646 h 5300"/>
                <a:gd name="T50" fmla="*/ 2147483646 w 21315"/>
                <a:gd name="T51" fmla="*/ 2147483646 h 5300"/>
                <a:gd name="T52" fmla="*/ 2147483646 w 21315"/>
                <a:gd name="T53" fmla="*/ 2147483646 h 5300"/>
                <a:gd name="T54" fmla="*/ 2147483646 w 21315"/>
                <a:gd name="T55" fmla="*/ 2147483646 h 5300"/>
                <a:gd name="T56" fmla="*/ 2147483646 w 21315"/>
                <a:gd name="T57" fmla="*/ 2147483646 h 5300"/>
                <a:gd name="T58" fmla="*/ 2147483646 w 21315"/>
                <a:gd name="T59" fmla="*/ 2147483646 h 5300"/>
                <a:gd name="T60" fmla="*/ 2147483646 w 21315"/>
                <a:gd name="T61" fmla="*/ 2147483646 h 5300"/>
                <a:gd name="T62" fmla="*/ 2147483646 w 21315"/>
                <a:gd name="T63" fmla="*/ 2147483646 h 5300"/>
                <a:gd name="T64" fmla="*/ 2147483646 w 21315"/>
                <a:gd name="T65" fmla="*/ 2147483646 h 5300"/>
                <a:gd name="T66" fmla="*/ 2147483646 w 21315"/>
                <a:gd name="T67" fmla="*/ 2147483646 h 5300"/>
                <a:gd name="T68" fmla="*/ 2147483646 w 21315"/>
                <a:gd name="T69" fmla="*/ 2147483646 h 5300"/>
                <a:gd name="T70" fmla="*/ 2147483646 w 21315"/>
                <a:gd name="T71" fmla="*/ 2147483646 h 5300"/>
                <a:gd name="T72" fmla="*/ 2147483646 w 21315"/>
                <a:gd name="T73" fmla="*/ 2147483646 h 5300"/>
                <a:gd name="T74" fmla="*/ 2147483646 w 21315"/>
                <a:gd name="T75" fmla="*/ 2147483646 h 5300"/>
                <a:gd name="T76" fmla="*/ 2147483646 w 21315"/>
                <a:gd name="T77" fmla="*/ 2147483646 h 5300"/>
                <a:gd name="T78" fmla="*/ 2147483646 w 21315"/>
                <a:gd name="T79" fmla="*/ 2147483646 h 5300"/>
                <a:gd name="T80" fmla="*/ 2147483646 w 21315"/>
                <a:gd name="T81" fmla="*/ 2147483646 h 5300"/>
                <a:gd name="T82" fmla="*/ 2147483646 w 21315"/>
                <a:gd name="T83" fmla="*/ 2147483646 h 5300"/>
                <a:gd name="T84" fmla="*/ 2147483646 w 21315"/>
                <a:gd name="T85" fmla="*/ 2147483646 h 5300"/>
                <a:gd name="T86" fmla="*/ 2147483646 w 21315"/>
                <a:gd name="T87" fmla="*/ 2147483646 h 5300"/>
                <a:gd name="T88" fmla="*/ 2147483646 w 21315"/>
                <a:gd name="T89" fmla="*/ 2147483646 h 5300"/>
                <a:gd name="T90" fmla="*/ 2147483646 w 21315"/>
                <a:gd name="T91" fmla="*/ 2147483646 h 5300"/>
                <a:gd name="T92" fmla="*/ 2147483646 w 21315"/>
                <a:gd name="T93" fmla="*/ 2147483646 h 5300"/>
                <a:gd name="T94" fmla="*/ 2147483646 w 21315"/>
                <a:gd name="T95" fmla="*/ 2147483646 h 5300"/>
                <a:gd name="T96" fmla="*/ 2147483646 w 21315"/>
                <a:gd name="T97" fmla="*/ 2147483646 h 5300"/>
                <a:gd name="T98" fmla="*/ 2147483646 w 21315"/>
                <a:gd name="T99" fmla="*/ 2147483646 h 5300"/>
                <a:gd name="T100" fmla="*/ 2147483646 w 21315"/>
                <a:gd name="T101" fmla="*/ 2147483646 h 5300"/>
                <a:gd name="T102" fmla="*/ 2147483646 w 21315"/>
                <a:gd name="T103" fmla="*/ 2147483646 h 5300"/>
                <a:gd name="T104" fmla="*/ 2147483646 w 21315"/>
                <a:gd name="T105" fmla="*/ 2147483646 h 5300"/>
                <a:gd name="T106" fmla="*/ 2147483646 w 21315"/>
                <a:gd name="T107" fmla="*/ 2147483646 h 5300"/>
                <a:gd name="T108" fmla="*/ 2147483646 w 21315"/>
                <a:gd name="T109" fmla="*/ 2147483646 h 5300"/>
                <a:gd name="T110" fmla="*/ 2147483646 w 21315"/>
                <a:gd name="T111" fmla="*/ 2147483646 h 5300"/>
                <a:gd name="T112" fmla="*/ 2147483646 w 21315"/>
                <a:gd name="T113" fmla="*/ 2147483646 h 5300"/>
                <a:gd name="T114" fmla="*/ 2147483646 w 21315"/>
                <a:gd name="T115" fmla="*/ 2147483646 h 5300"/>
                <a:gd name="T116" fmla="*/ 2147483646 w 21315"/>
                <a:gd name="T117" fmla="*/ 2147483646 h 5300"/>
                <a:gd name="T118" fmla="*/ 2147483646 w 21315"/>
                <a:gd name="T119" fmla="*/ 2147483646 h 5300"/>
                <a:gd name="T120" fmla="*/ 2147483646 w 21315"/>
                <a:gd name="T121" fmla="*/ 2147483646 h 530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1315" h="5300">
                  <a:moveTo>
                    <a:pt x="4" y="5226"/>
                  </a:moveTo>
                  <a:lnTo>
                    <a:pt x="108" y="4258"/>
                  </a:lnTo>
                  <a:lnTo>
                    <a:pt x="212" y="3432"/>
                  </a:lnTo>
                  <a:lnTo>
                    <a:pt x="316" y="2751"/>
                  </a:lnTo>
                  <a:lnTo>
                    <a:pt x="429" y="2180"/>
                  </a:lnTo>
                  <a:lnTo>
                    <a:pt x="533" y="1707"/>
                  </a:lnTo>
                  <a:lnTo>
                    <a:pt x="638" y="1327"/>
                  </a:lnTo>
                  <a:lnTo>
                    <a:pt x="743" y="1012"/>
                  </a:lnTo>
                  <a:lnTo>
                    <a:pt x="857" y="765"/>
                  </a:lnTo>
                  <a:lnTo>
                    <a:pt x="963" y="570"/>
                  </a:lnTo>
                  <a:lnTo>
                    <a:pt x="1072" y="419"/>
                  </a:lnTo>
                  <a:cubicBezTo>
                    <a:pt x="1074" y="416"/>
                    <a:pt x="1076" y="414"/>
                    <a:pt x="1078" y="411"/>
                  </a:cubicBezTo>
                  <a:lnTo>
                    <a:pt x="1182" y="307"/>
                  </a:lnTo>
                  <a:cubicBezTo>
                    <a:pt x="1186" y="303"/>
                    <a:pt x="1191" y="300"/>
                    <a:pt x="1196" y="297"/>
                  </a:cubicBezTo>
                  <a:lnTo>
                    <a:pt x="1308" y="233"/>
                  </a:lnTo>
                  <a:cubicBezTo>
                    <a:pt x="1311" y="231"/>
                    <a:pt x="1313" y="230"/>
                    <a:pt x="1316" y="229"/>
                  </a:cubicBezTo>
                  <a:lnTo>
                    <a:pt x="1420" y="189"/>
                  </a:lnTo>
                  <a:cubicBezTo>
                    <a:pt x="1426" y="187"/>
                    <a:pt x="1432" y="185"/>
                    <a:pt x="1439" y="185"/>
                  </a:cubicBezTo>
                  <a:lnTo>
                    <a:pt x="1543" y="177"/>
                  </a:lnTo>
                  <a:cubicBezTo>
                    <a:pt x="1546" y="176"/>
                    <a:pt x="1549" y="176"/>
                    <a:pt x="1552" y="177"/>
                  </a:cubicBezTo>
                  <a:lnTo>
                    <a:pt x="1656" y="185"/>
                  </a:lnTo>
                  <a:lnTo>
                    <a:pt x="1777" y="210"/>
                  </a:lnTo>
                  <a:cubicBezTo>
                    <a:pt x="1780" y="211"/>
                    <a:pt x="1783" y="212"/>
                    <a:pt x="1786" y="213"/>
                  </a:cubicBezTo>
                  <a:lnTo>
                    <a:pt x="1890" y="253"/>
                  </a:lnTo>
                  <a:lnTo>
                    <a:pt x="2002" y="312"/>
                  </a:lnTo>
                  <a:lnTo>
                    <a:pt x="2109" y="378"/>
                  </a:lnTo>
                  <a:lnTo>
                    <a:pt x="2222" y="451"/>
                  </a:lnTo>
                  <a:lnTo>
                    <a:pt x="2328" y="524"/>
                  </a:lnTo>
                  <a:lnTo>
                    <a:pt x="2437" y="616"/>
                  </a:lnTo>
                  <a:lnTo>
                    <a:pt x="2541" y="704"/>
                  </a:lnTo>
                  <a:lnTo>
                    <a:pt x="2647" y="801"/>
                  </a:lnTo>
                  <a:lnTo>
                    <a:pt x="2757" y="896"/>
                  </a:lnTo>
                  <a:lnTo>
                    <a:pt x="2863" y="993"/>
                  </a:lnTo>
                  <a:lnTo>
                    <a:pt x="2967" y="1089"/>
                  </a:lnTo>
                  <a:lnTo>
                    <a:pt x="3071" y="1185"/>
                  </a:lnTo>
                  <a:lnTo>
                    <a:pt x="3181" y="1280"/>
                  </a:lnTo>
                  <a:lnTo>
                    <a:pt x="3289" y="1387"/>
                  </a:lnTo>
                  <a:lnTo>
                    <a:pt x="3391" y="1481"/>
                  </a:lnTo>
                  <a:lnTo>
                    <a:pt x="3495" y="1577"/>
                  </a:lnTo>
                  <a:lnTo>
                    <a:pt x="3605" y="1672"/>
                  </a:lnTo>
                  <a:lnTo>
                    <a:pt x="3709" y="1760"/>
                  </a:lnTo>
                  <a:lnTo>
                    <a:pt x="3815" y="1857"/>
                  </a:lnTo>
                  <a:lnTo>
                    <a:pt x="3917" y="1944"/>
                  </a:lnTo>
                  <a:lnTo>
                    <a:pt x="4027" y="2030"/>
                  </a:lnTo>
                  <a:lnTo>
                    <a:pt x="4133" y="2120"/>
                  </a:lnTo>
                  <a:lnTo>
                    <a:pt x="4237" y="2208"/>
                  </a:lnTo>
                  <a:lnTo>
                    <a:pt x="4341" y="2296"/>
                  </a:lnTo>
                  <a:lnTo>
                    <a:pt x="4442" y="2374"/>
                  </a:lnTo>
                  <a:lnTo>
                    <a:pt x="4553" y="2452"/>
                  </a:lnTo>
                  <a:lnTo>
                    <a:pt x="4656" y="2524"/>
                  </a:lnTo>
                  <a:lnTo>
                    <a:pt x="4762" y="2606"/>
                  </a:lnTo>
                  <a:lnTo>
                    <a:pt x="4864" y="2676"/>
                  </a:lnTo>
                  <a:lnTo>
                    <a:pt x="4974" y="2747"/>
                  </a:lnTo>
                  <a:lnTo>
                    <a:pt x="5080" y="2820"/>
                  </a:lnTo>
                  <a:lnTo>
                    <a:pt x="5184" y="2892"/>
                  </a:lnTo>
                  <a:lnTo>
                    <a:pt x="5285" y="2954"/>
                  </a:lnTo>
                  <a:lnTo>
                    <a:pt x="5395" y="3017"/>
                  </a:lnTo>
                  <a:lnTo>
                    <a:pt x="5501" y="3082"/>
                  </a:lnTo>
                  <a:lnTo>
                    <a:pt x="5602" y="3136"/>
                  </a:lnTo>
                  <a:lnTo>
                    <a:pt x="5709" y="3202"/>
                  </a:lnTo>
                  <a:lnTo>
                    <a:pt x="5816" y="3255"/>
                  </a:lnTo>
                  <a:lnTo>
                    <a:pt x="5922" y="3312"/>
                  </a:lnTo>
                  <a:lnTo>
                    <a:pt x="6026" y="3368"/>
                  </a:lnTo>
                  <a:lnTo>
                    <a:pt x="6130" y="3424"/>
                  </a:lnTo>
                  <a:lnTo>
                    <a:pt x="6230" y="3470"/>
                  </a:lnTo>
                  <a:lnTo>
                    <a:pt x="6341" y="3518"/>
                  </a:lnTo>
                  <a:lnTo>
                    <a:pt x="6446" y="3566"/>
                  </a:lnTo>
                  <a:lnTo>
                    <a:pt x="6550" y="3614"/>
                  </a:lnTo>
                  <a:lnTo>
                    <a:pt x="6654" y="3662"/>
                  </a:lnTo>
                  <a:lnTo>
                    <a:pt x="6765" y="3710"/>
                  </a:lnTo>
                  <a:lnTo>
                    <a:pt x="6866" y="3749"/>
                  </a:lnTo>
                  <a:lnTo>
                    <a:pt x="6970" y="3789"/>
                  </a:lnTo>
                  <a:lnTo>
                    <a:pt x="7074" y="3829"/>
                  </a:lnTo>
                  <a:lnTo>
                    <a:pt x="7185" y="3868"/>
                  </a:lnTo>
                  <a:lnTo>
                    <a:pt x="7290" y="3909"/>
                  </a:lnTo>
                  <a:lnTo>
                    <a:pt x="7394" y="3949"/>
                  </a:lnTo>
                  <a:lnTo>
                    <a:pt x="7494" y="3979"/>
                  </a:lnTo>
                  <a:lnTo>
                    <a:pt x="7609" y="4020"/>
                  </a:lnTo>
                  <a:lnTo>
                    <a:pt x="7710" y="4051"/>
                  </a:lnTo>
                  <a:lnTo>
                    <a:pt x="7814" y="4083"/>
                  </a:lnTo>
                  <a:lnTo>
                    <a:pt x="7918" y="4115"/>
                  </a:lnTo>
                  <a:lnTo>
                    <a:pt x="8029" y="4147"/>
                  </a:lnTo>
                  <a:lnTo>
                    <a:pt x="8134" y="4179"/>
                  </a:lnTo>
                  <a:lnTo>
                    <a:pt x="8234" y="4202"/>
                  </a:lnTo>
                  <a:lnTo>
                    <a:pt x="8342" y="4235"/>
                  </a:lnTo>
                  <a:lnTo>
                    <a:pt x="8442" y="4258"/>
                  </a:lnTo>
                  <a:lnTo>
                    <a:pt x="8557" y="4291"/>
                  </a:lnTo>
                  <a:lnTo>
                    <a:pt x="8658" y="4314"/>
                  </a:lnTo>
                  <a:lnTo>
                    <a:pt x="8762" y="4338"/>
                  </a:lnTo>
                  <a:lnTo>
                    <a:pt x="8866" y="4362"/>
                  </a:lnTo>
                  <a:lnTo>
                    <a:pt x="8977" y="4386"/>
                  </a:lnTo>
                  <a:lnTo>
                    <a:pt x="9082" y="4410"/>
                  </a:lnTo>
                  <a:lnTo>
                    <a:pt x="9186" y="4434"/>
                  </a:lnTo>
                  <a:lnTo>
                    <a:pt x="9290" y="4458"/>
                  </a:lnTo>
                  <a:lnTo>
                    <a:pt x="9397" y="4473"/>
                  </a:lnTo>
                  <a:lnTo>
                    <a:pt x="9506" y="4498"/>
                  </a:lnTo>
                  <a:lnTo>
                    <a:pt x="9605" y="4513"/>
                  </a:lnTo>
                  <a:lnTo>
                    <a:pt x="9714" y="4538"/>
                  </a:lnTo>
                  <a:lnTo>
                    <a:pt x="9821" y="4553"/>
                  </a:lnTo>
                  <a:lnTo>
                    <a:pt x="9925" y="4569"/>
                  </a:lnTo>
                  <a:lnTo>
                    <a:pt x="10034" y="4594"/>
                  </a:lnTo>
                  <a:lnTo>
                    <a:pt x="10133" y="4609"/>
                  </a:lnTo>
                  <a:lnTo>
                    <a:pt x="10237" y="4625"/>
                  </a:lnTo>
                  <a:lnTo>
                    <a:pt x="10349" y="4641"/>
                  </a:lnTo>
                  <a:lnTo>
                    <a:pt x="10453" y="4657"/>
                  </a:lnTo>
                  <a:lnTo>
                    <a:pt x="10557" y="4673"/>
                  </a:lnTo>
                  <a:lnTo>
                    <a:pt x="10661" y="4689"/>
                  </a:lnTo>
                  <a:lnTo>
                    <a:pt x="10768" y="4697"/>
                  </a:lnTo>
                  <a:lnTo>
                    <a:pt x="10877" y="4713"/>
                  </a:lnTo>
                  <a:lnTo>
                    <a:pt x="10981" y="4729"/>
                  </a:lnTo>
                  <a:lnTo>
                    <a:pt x="11080" y="4737"/>
                  </a:lnTo>
                  <a:lnTo>
                    <a:pt x="11197" y="4753"/>
                  </a:lnTo>
                  <a:lnTo>
                    <a:pt x="11301" y="4769"/>
                  </a:lnTo>
                  <a:lnTo>
                    <a:pt x="11400" y="4777"/>
                  </a:lnTo>
                  <a:lnTo>
                    <a:pt x="11509" y="4793"/>
                  </a:lnTo>
                  <a:lnTo>
                    <a:pt x="11616" y="4801"/>
                  </a:lnTo>
                  <a:lnTo>
                    <a:pt x="11720" y="4809"/>
                  </a:lnTo>
                  <a:lnTo>
                    <a:pt x="11829" y="4825"/>
                  </a:lnTo>
                  <a:lnTo>
                    <a:pt x="11928" y="4833"/>
                  </a:lnTo>
                  <a:lnTo>
                    <a:pt x="12040" y="4841"/>
                  </a:lnTo>
                  <a:lnTo>
                    <a:pt x="12144" y="4849"/>
                  </a:lnTo>
                  <a:lnTo>
                    <a:pt x="12253" y="4865"/>
                  </a:lnTo>
                  <a:lnTo>
                    <a:pt x="12352" y="4873"/>
                  </a:lnTo>
                  <a:lnTo>
                    <a:pt x="12456" y="4881"/>
                  </a:lnTo>
                  <a:lnTo>
                    <a:pt x="12568" y="4889"/>
                  </a:lnTo>
                  <a:lnTo>
                    <a:pt x="12672" y="4897"/>
                  </a:lnTo>
                  <a:lnTo>
                    <a:pt x="12776" y="4905"/>
                  </a:lnTo>
                  <a:lnTo>
                    <a:pt x="12708" y="4962"/>
                  </a:lnTo>
                  <a:lnTo>
                    <a:pt x="12812" y="3994"/>
                  </a:lnTo>
                  <a:lnTo>
                    <a:pt x="12924" y="3184"/>
                  </a:lnTo>
                  <a:lnTo>
                    <a:pt x="13028" y="2511"/>
                  </a:lnTo>
                  <a:lnTo>
                    <a:pt x="13133" y="1941"/>
                  </a:lnTo>
                  <a:lnTo>
                    <a:pt x="13237" y="1482"/>
                  </a:lnTo>
                  <a:lnTo>
                    <a:pt x="13350" y="1102"/>
                  </a:lnTo>
                  <a:lnTo>
                    <a:pt x="13455" y="796"/>
                  </a:lnTo>
                  <a:lnTo>
                    <a:pt x="13561" y="551"/>
                  </a:lnTo>
                  <a:lnTo>
                    <a:pt x="13668" y="361"/>
                  </a:lnTo>
                  <a:cubicBezTo>
                    <a:pt x="13670" y="358"/>
                    <a:pt x="13672" y="355"/>
                    <a:pt x="13674" y="352"/>
                  </a:cubicBezTo>
                  <a:lnTo>
                    <a:pt x="13786" y="216"/>
                  </a:lnTo>
                  <a:lnTo>
                    <a:pt x="13896" y="113"/>
                  </a:lnTo>
                  <a:cubicBezTo>
                    <a:pt x="13900" y="110"/>
                    <a:pt x="13904" y="107"/>
                    <a:pt x="13909" y="104"/>
                  </a:cubicBezTo>
                  <a:lnTo>
                    <a:pt x="14013" y="48"/>
                  </a:lnTo>
                  <a:cubicBezTo>
                    <a:pt x="14017" y="46"/>
                    <a:pt x="14021" y="45"/>
                    <a:pt x="14025" y="43"/>
                  </a:cubicBezTo>
                  <a:lnTo>
                    <a:pt x="14129" y="11"/>
                  </a:lnTo>
                  <a:cubicBezTo>
                    <a:pt x="14133" y="10"/>
                    <a:pt x="14138" y="9"/>
                    <a:pt x="14143" y="9"/>
                  </a:cubicBezTo>
                  <a:lnTo>
                    <a:pt x="14247" y="1"/>
                  </a:lnTo>
                  <a:cubicBezTo>
                    <a:pt x="14250" y="0"/>
                    <a:pt x="14253" y="0"/>
                    <a:pt x="14256" y="1"/>
                  </a:cubicBezTo>
                  <a:lnTo>
                    <a:pt x="14368" y="9"/>
                  </a:lnTo>
                  <a:cubicBezTo>
                    <a:pt x="14373" y="9"/>
                    <a:pt x="14378" y="10"/>
                    <a:pt x="14382" y="11"/>
                  </a:cubicBezTo>
                  <a:lnTo>
                    <a:pt x="14486" y="43"/>
                  </a:lnTo>
                  <a:lnTo>
                    <a:pt x="14598" y="94"/>
                  </a:lnTo>
                  <a:lnTo>
                    <a:pt x="14706" y="152"/>
                  </a:lnTo>
                  <a:lnTo>
                    <a:pt x="14822" y="227"/>
                  </a:lnTo>
                  <a:lnTo>
                    <a:pt x="14928" y="300"/>
                  </a:lnTo>
                  <a:lnTo>
                    <a:pt x="15037" y="392"/>
                  </a:lnTo>
                  <a:lnTo>
                    <a:pt x="15141" y="480"/>
                  </a:lnTo>
                  <a:lnTo>
                    <a:pt x="15251" y="566"/>
                  </a:lnTo>
                  <a:lnTo>
                    <a:pt x="15361" y="675"/>
                  </a:lnTo>
                  <a:lnTo>
                    <a:pt x="15463" y="769"/>
                  </a:lnTo>
                  <a:lnTo>
                    <a:pt x="15567" y="865"/>
                  </a:lnTo>
                  <a:lnTo>
                    <a:pt x="15679" y="970"/>
                  </a:lnTo>
                  <a:lnTo>
                    <a:pt x="15785" y="1075"/>
                  </a:lnTo>
                  <a:lnTo>
                    <a:pt x="15887" y="1169"/>
                  </a:lnTo>
                  <a:lnTo>
                    <a:pt x="15993" y="1275"/>
                  </a:lnTo>
                  <a:lnTo>
                    <a:pt x="16103" y="1378"/>
                  </a:lnTo>
                  <a:lnTo>
                    <a:pt x="16207" y="1473"/>
                  </a:lnTo>
                  <a:lnTo>
                    <a:pt x="16311" y="1569"/>
                  </a:lnTo>
                  <a:lnTo>
                    <a:pt x="16415" y="1665"/>
                  </a:lnTo>
                  <a:lnTo>
                    <a:pt x="16519" y="1761"/>
                  </a:lnTo>
                  <a:lnTo>
                    <a:pt x="16629" y="1856"/>
                  </a:lnTo>
                  <a:lnTo>
                    <a:pt x="16735" y="1953"/>
                  </a:lnTo>
                  <a:lnTo>
                    <a:pt x="16837" y="2040"/>
                  </a:lnTo>
                  <a:lnTo>
                    <a:pt x="16941" y="2128"/>
                  </a:lnTo>
                  <a:lnTo>
                    <a:pt x="17051" y="2214"/>
                  </a:lnTo>
                  <a:lnTo>
                    <a:pt x="17154" y="2294"/>
                  </a:lnTo>
                  <a:lnTo>
                    <a:pt x="17258" y="2374"/>
                  </a:lnTo>
                  <a:lnTo>
                    <a:pt x="17362" y="2454"/>
                  </a:lnTo>
                  <a:lnTo>
                    <a:pt x="17473" y="2532"/>
                  </a:lnTo>
                  <a:lnTo>
                    <a:pt x="17578" y="2614"/>
                  </a:lnTo>
                  <a:lnTo>
                    <a:pt x="17680" y="2684"/>
                  </a:lnTo>
                  <a:lnTo>
                    <a:pt x="17784" y="2756"/>
                  </a:lnTo>
                  <a:lnTo>
                    <a:pt x="17894" y="2827"/>
                  </a:lnTo>
                  <a:lnTo>
                    <a:pt x="17997" y="2890"/>
                  </a:lnTo>
                  <a:lnTo>
                    <a:pt x="18101" y="2954"/>
                  </a:lnTo>
                  <a:lnTo>
                    <a:pt x="18208" y="3028"/>
                  </a:lnTo>
                  <a:lnTo>
                    <a:pt x="18306" y="3080"/>
                  </a:lnTo>
                  <a:lnTo>
                    <a:pt x="18419" y="3145"/>
                  </a:lnTo>
                  <a:lnTo>
                    <a:pt x="18525" y="3210"/>
                  </a:lnTo>
                  <a:lnTo>
                    <a:pt x="18626" y="3264"/>
                  </a:lnTo>
                  <a:lnTo>
                    <a:pt x="18730" y="3320"/>
                  </a:lnTo>
                  <a:lnTo>
                    <a:pt x="18840" y="3375"/>
                  </a:lnTo>
                  <a:lnTo>
                    <a:pt x="18942" y="3422"/>
                  </a:lnTo>
                  <a:lnTo>
                    <a:pt x="19050" y="3480"/>
                  </a:lnTo>
                  <a:lnTo>
                    <a:pt x="19150" y="3526"/>
                  </a:lnTo>
                  <a:lnTo>
                    <a:pt x="19261" y="3574"/>
                  </a:lnTo>
                  <a:lnTo>
                    <a:pt x="19366" y="3622"/>
                  </a:lnTo>
                  <a:lnTo>
                    <a:pt x="19470" y="3670"/>
                  </a:lnTo>
                  <a:lnTo>
                    <a:pt x="19570" y="3709"/>
                  </a:lnTo>
                  <a:lnTo>
                    <a:pt x="19681" y="3748"/>
                  </a:lnTo>
                  <a:lnTo>
                    <a:pt x="19790" y="3798"/>
                  </a:lnTo>
                  <a:lnTo>
                    <a:pt x="19890" y="3837"/>
                  </a:lnTo>
                  <a:lnTo>
                    <a:pt x="19994" y="3877"/>
                  </a:lnTo>
                  <a:lnTo>
                    <a:pt x="20098" y="3917"/>
                  </a:lnTo>
                  <a:lnTo>
                    <a:pt x="20205" y="3947"/>
                  </a:lnTo>
                  <a:lnTo>
                    <a:pt x="20314" y="3989"/>
                  </a:lnTo>
                  <a:lnTo>
                    <a:pt x="20414" y="4019"/>
                  </a:lnTo>
                  <a:lnTo>
                    <a:pt x="20518" y="4051"/>
                  </a:lnTo>
                  <a:lnTo>
                    <a:pt x="20629" y="4083"/>
                  </a:lnTo>
                  <a:lnTo>
                    <a:pt x="20734" y="4115"/>
                  </a:lnTo>
                  <a:lnTo>
                    <a:pt x="20838" y="4147"/>
                  </a:lnTo>
                  <a:lnTo>
                    <a:pt x="20942" y="4179"/>
                  </a:lnTo>
                  <a:lnTo>
                    <a:pt x="21053" y="4211"/>
                  </a:lnTo>
                  <a:lnTo>
                    <a:pt x="21154" y="4234"/>
                  </a:lnTo>
                  <a:lnTo>
                    <a:pt x="21262" y="4267"/>
                  </a:lnTo>
                  <a:cubicBezTo>
                    <a:pt x="21296" y="4278"/>
                    <a:pt x="21315" y="4314"/>
                    <a:pt x="21305" y="4347"/>
                  </a:cubicBezTo>
                  <a:cubicBezTo>
                    <a:pt x="21294" y="4381"/>
                    <a:pt x="21258" y="4400"/>
                    <a:pt x="21225" y="4390"/>
                  </a:cubicBezTo>
                  <a:lnTo>
                    <a:pt x="21125" y="4359"/>
                  </a:lnTo>
                  <a:lnTo>
                    <a:pt x="21018" y="4334"/>
                  </a:lnTo>
                  <a:lnTo>
                    <a:pt x="20905" y="4302"/>
                  </a:lnTo>
                  <a:lnTo>
                    <a:pt x="20801" y="4270"/>
                  </a:lnTo>
                  <a:lnTo>
                    <a:pt x="20697" y="4238"/>
                  </a:lnTo>
                  <a:lnTo>
                    <a:pt x="20594" y="4206"/>
                  </a:lnTo>
                  <a:lnTo>
                    <a:pt x="20481" y="4174"/>
                  </a:lnTo>
                  <a:lnTo>
                    <a:pt x="20377" y="4142"/>
                  </a:lnTo>
                  <a:lnTo>
                    <a:pt x="20268" y="4108"/>
                  </a:lnTo>
                  <a:lnTo>
                    <a:pt x="20170" y="4070"/>
                  </a:lnTo>
                  <a:lnTo>
                    <a:pt x="20052" y="4036"/>
                  </a:lnTo>
                  <a:lnTo>
                    <a:pt x="19948" y="3996"/>
                  </a:lnTo>
                  <a:lnTo>
                    <a:pt x="19844" y="3956"/>
                  </a:lnTo>
                  <a:lnTo>
                    <a:pt x="19737" y="3915"/>
                  </a:lnTo>
                  <a:lnTo>
                    <a:pt x="19638" y="3869"/>
                  </a:lnTo>
                  <a:lnTo>
                    <a:pt x="19524" y="3828"/>
                  </a:lnTo>
                  <a:lnTo>
                    <a:pt x="19417" y="3787"/>
                  </a:lnTo>
                  <a:lnTo>
                    <a:pt x="19313" y="3739"/>
                  </a:lnTo>
                  <a:lnTo>
                    <a:pt x="19210" y="3691"/>
                  </a:lnTo>
                  <a:lnTo>
                    <a:pt x="19097" y="3643"/>
                  </a:lnTo>
                  <a:lnTo>
                    <a:pt x="18989" y="3593"/>
                  </a:lnTo>
                  <a:lnTo>
                    <a:pt x="18889" y="3539"/>
                  </a:lnTo>
                  <a:lnTo>
                    <a:pt x="18783" y="3490"/>
                  </a:lnTo>
                  <a:lnTo>
                    <a:pt x="18669" y="3433"/>
                  </a:lnTo>
                  <a:lnTo>
                    <a:pt x="18565" y="3377"/>
                  </a:lnTo>
                  <a:lnTo>
                    <a:pt x="18458" y="3319"/>
                  </a:lnTo>
                  <a:lnTo>
                    <a:pt x="18356" y="3256"/>
                  </a:lnTo>
                  <a:lnTo>
                    <a:pt x="18245" y="3193"/>
                  </a:lnTo>
                  <a:lnTo>
                    <a:pt x="18135" y="3133"/>
                  </a:lnTo>
                  <a:lnTo>
                    <a:pt x="18034" y="3063"/>
                  </a:lnTo>
                  <a:lnTo>
                    <a:pt x="17930" y="2999"/>
                  </a:lnTo>
                  <a:lnTo>
                    <a:pt x="17825" y="2934"/>
                  </a:lnTo>
                  <a:lnTo>
                    <a:pt x="17711" y="2861"/>
                  </a:lnTo>
                  <a:lnTo>
                    <a:pt x="17607" y="2789"/>
                  </a:lnTo>
                  <a:lnTo>
                    <a:pt x="17500" y="2715"/>
                  </a:lnTo>
                  <a:lnTo>
                    <a:pt x="17398" y="2637"/>
                  </a:lnTo>
                  <a:lnTo>
                    <a:pt x="17284" y="2555"/>
                  </a:lnTo>
                  <a:lnTo>
                    <a:pt x="17180" y="2475"/>
                  </a:lnTo>
                  <a:lnTo>
                    <a:pt x="17076" y="2395"/>
                  </a:lnTo>
                  <a:lnTo>
                    <a:pt x="16972" y="2315"/>
                  </a:lnTo>
                  <a:lnTo>
                    <a:pt x="16858" y="2225"/>
                  </a:lnTo>
                  <a:lnTo>
                    <a:pt x="16754" y="2137"/>
                  </a:lnTo>
                  <a:lnTo>
                    <a:pt x="16648" y="2047"/>
                  </a:lnTo>
                  <a:lnTo>
                    <a:pt x="16546" y="1953"/>
                  </a:lnTo>
                  <a:lnTo>
                    <a:pt x="16432" y="1855"/>
                  </a:lnTo>
                  <a:lnTo>
                    <a:pt x="16328" y="1759"/>
                  </a:lnTo>
                  <a:lnTo>
                    <a:pt x="16224" y="1663"/>
                  </a:lnTo>
                  <a:lnTo>
                    <a:pt x="16120" y="1567"/>
                  </a:lnTo>
                  <a:lnTo>
                    <a:pt x="16016" y="1471"/>
                  </a:lnTo>
                  <a:lnTo>
                    <a:pt x="15902" y="1366"/>
                  </a:lnTo>
                  <a:lnTo>
                    <a:pt x="15800" y="1263"/>
                  </a:lnTo>
                  <a:lnTo>
                    <a:pt x="15694" y="1166"/>
                  </a:lnTo>
                  <a:lnTo>
                    <a:pt x="15592" y="1063"/>
                  </a:lnTo>
                  <a:lnTo>
                    <a:pt x="15480" y="959"/>
                  </a:lnTo>
                  <a:lnTo>
                    <a:pt x="15376" y="863"/>
                  </a:lnTo>
                  <a:lnTo>
                    <a:pt x="15270" y="766"/>
                  </a:lnTo>
                  <a:lnTo>
                    <a:pt x="15172" y="667"/>
                  </a:lnTo>
                  <a:lnTo>
                    <a:pt x="15058" y="577"/>
                  </a:lnTo>
                  <a:lnTo>
                    <a:pt x="14954" y="489"/>
                  </a:lnTo>
                  <a:lnTo>
                    <a:pt x="14855" y="405"/>
                  </a:lnTo>
                  <a:lnTo>
                    <a:pt x="14753" y="334"/>
                  </a:lnTo>
                  <a:lnTo>
                    <a:pt x="14645" y="265"/>
                  </a:lnTo>
                  <a:lnTo>
                    <a:pt x="14545" y="211"/>
                  </a:lnTo>
                  <a:lnTo>
                    <a:pt x="14449" y="166"/>
                  </a:lnTo>
                  <a:lnTo>
                    <a:pt x="14345" y="134"/>
                  </a:lnTo>
                  <a:lnTo>
                    <a:pt x="14359" y="136"/>
                  </a:lnTo>
                  <a:lnTo>
                    <a:pt x="14247" y="128"/>
                  </a:lnTo>
                  <a:lnTo>
                    <a:pt x="14256" y="128"/>
                  </a:lnTo>
                  <a:lnTo>
                    <a:pt x="14152" y="136"/>
                  </a:lnTo>
                  <a:lnTo>
                    <a:pt x="14166" y="134"/>
                  </a:lnTo>
                  <a:lnTo>
                    <a:pt x="14062" y="166"/>
                  </a:lnTo>
                  <a:lnTo>
                    <a:pt x="14074" y="161"/>
                  </a:lnTo>
                  <a:lnTo>
                    <a:pt x="13970" y="217"/>
                  </a:lnTo>
                  <a:lnTo>
                    <a:pt x="13983" y="207"/>
                  </a:lnTo>
                  <a:lnTo>
                    <a:pt x="13885" y="297"/>
                  </a:lnTo>
                  <a:lnTo>
                    <a:pt x="13773" y="433"/>
                  </a:lnTo>
                  <a:lnTo>
                    <a:pt x="13779" y="424"/>
                  </a:lnTo>
                  <a:lnTo>
                    <a:pt x="13678" y="602"/>
                  </a:lnTo>
                  <a:lnTo>
                    <a:pt x="13576" y="837"/>
                  </a:lnTo>
                  <a:lnTo>
                    <a:pt x="13473" y="1139"/>
                  </a:lnTo>
                  <a:lnTo>
                    <a:pt x="13362" y="1511"/>
                  </a:lnTo>
                  <a:lnTo>
                    <a:pt x="13258" y="1964"/>
                  </a:lnTo>
                  <a:lnTo>
                    <a:pt x="13155" y="2530"/>
                  </a:lnTo>
                  <a:lnTo>
                    <a:pt x="13051" y="3201"/>
                  </a:lnTo>
                  <a:lnTo>
                    <a:pt x="12939" y="4007"/>
                  </a:lnTo>
                  <a:lnTo>
                    <a:pt x="12835" y="4975"/>
                  </a:lnTo>
                  <a:cubicBezTo>
                    <a:pt x="12831" y="5010"/>
                    <a:pt x="12801" y="5035"/>
                    <a:pt x="12767" y="5032"/>
                  </a:cubicBezTo>
                  <a:lnTo>
                    <a:pt x="12663" y="5024"/>
                  </a:lnTo>
                  <a:lnTo>
                    <a:pt x="12559" y="5016"/>
                  </a:lnTo>
                  <a:lnTo>
                    <a:pt x="12447" y="5008"/>
                  </a:lnTo>
                  <a:lnTo>
                    <a:pt x="12343" y="5000"/>
                  </a:lnTo>
                  <a:lnTo>
                    <a:pt x="12234" y="4992"/>
                  </a:lnTo>
                  <a:lnTo>
                    <a:pt x="12135" y="4976"/>
                  </a:lnTo>
                  <a:lnTo>
                    <a:pt x="12031" y="4968"/>
                  </a:lnTo>
                  <a:lnTo>
                    <a:pt x="11919" y="4960"/>
                  </a:lnTo>
                  <a:lnTo>
                    <a:pt x="11810" y="4952"/>
                  </a:lnTo>
                  <a:lnTo>
                    <a:pt x="11711" y="4936"/>
                  </a:lnTo>
                  <a:lnTo>
                    <a:pt x="11607" y="4928"/>
                  </a:lnTo>
                  <a:lnTo>
                    <a:pt x="11490" y="4920"/>
                  </a:lnTo>
                  <a:lnTo>
                    <a:pt x="11391" y="4904"/>
                  </a:lnTo>
                  <a:lnTo>
                    <a:pt x="11282" y="4896"/>
                  </a:lnTo>
                  <a:lnTo>
                    <a:pt x="11178" y="4880"/>
                  </a:lnTo>
                  <a:lnTo>
                    <a:pt x="11071" y="4864"/>
                  </a:lnTo>
                  <a:lnTo>
                    <a:pt x="10962" y="4856"/>
                  </a:lnTo>
                  <a:lnTo>
                    <a:pt x="10858" y="4840"/>
                  </a:lnTo>
                  <a:lnTo>
                    <a:pt x="10759" y="4824"/>
                  </a:lnTo>
                  <a:lnTo>
                    <a:pt x="10642" y="4816"/>
                  </a:lnTo>
                  <a:lnTo>
                    <a:pt x="10538" y="4800"/>
                  </a:lnTo>
                  <a:lnTo>
                    <a:pt x="10434" y="4784"/>
                  </a:lnTo>
                  <a:lnTo>
                    <a:pt x="10330" y="4768"/>
                  </a:lnTo>
                  <a:lnTo>
                    <a:pt x="10218" y="4752"/>
                  </a:lnTo>
                  <a:lnTo>
                    <a:pt x="10114" y="4736"/>
                  </a:lnTo>
                  <a:lnTo>
                    <a:pt x="10005" y="4719"/>
                  </a:lnTo>
                  <a:lnTo>
                    <a:pt x="9906" y="4696"/>
                  </a:lnTo>
                  <a:lnTo>
                    <a:pt x="9802" y="4680"/>
                  </a:lnTo>
                  <a:lnTo>
                    <a:pt x="9685" y="4663"/>
                  </a:lnTo>
                  <a:lnTo>
                    <a:pt x="9586" y="4640"/>
                  </a:lnTo>
                  <a:lnTo>
                    <a:pt x="9477" y="4623"/>
                  </a:lnTo>
                  <a:lnTo>
                    <a:pt x="9378" y="4600"/>
                  </a:lnTo>
                  <a:lnTo>
                    <a:pt x="9261" y="4583"/>
                  </a:lnTo>
                  <a:lnTo>
                    <a:pt x="9157" y="4559"/>
                  </a:lnTo>
                  <a:lnTo>
                    <a:pt x="9053" y="4535"/>
                  </a:lnTo>
                  <a:lnTo>
                    <a:pt x="8950" y="4511"/>
                  </a:lnTo>
                  <a:lnTo>
                    <a:pt x="8837" y="4487"/>
                  </a:lnTo>
                  <a:lnTo>
                    <a:pt x="8733" y="4463"/>
                  </a:lnTo>
                  <a:lnTo>
                    <a:pt x="8629" y="4439"/>
                  </a:lnTo>
                  <a:lnTo>
                    <a:pt x="8522" y="4414"/>
                  </a:lnTo>
                  <a:lnTo>
                    <a:pt x="8413" y="4383"/>
                  </a:lnTo>
                  <a:lnTo>
                    <a:pt x="8305" y="4358"/>
                  </a:lnTo>
                  <a:lnTo>
                    <a:pt x="8205" y="4327"/>
                  </a:lnTo>
                  <a:lnTo>
                    <a:pt x="8097" y="4302"/>
                  </a:lnTo>
                  <a:lnTo>
                    <a:pt x="7994" y="4270"/>
                  </a:lnTo>
                  <a:lnTo>
                    <a:pt x="7881" y="4238"/>
                  </a:lnTo>
                  <a:lnTo>
                    <a:pt x="7777" y="4206"/>
                  </a:lnTo>
                  <a:lnTo>
                    <a:pt x="7673" y="4174"/>
                  </a:lnTo>
                  <a:lnTo>
                    <a:pt x="7566" y="4141"/>
                  </a:lnTo>
                  <a:lnTo>
                    <a:pt x="7457" y="4102"/>
                  </a:lnTo>
                  <a:lnTo>
                    <a:pt x="7348" y="4068"/>
                  </a:lnTo>
                  <a:lnTo>
                    <a:pt x="7244" y="4028"/>
                  </a:lnTo>
                  <a:lnTo>
                    <a:pt x="7142" y="3989"/>
                  </a:lnTo>
                  <a:lnTo>
                    <a:pt x="7028" y="3948"/>
                  </a:lnTo>
                  <a:lnTo>
                    <a:pt x="6924" y="3908"/>
                  </a:lnTo>
                  <a:lnTo>
                    <a:pt x="6820" y="3868"/>
                  </a:lnTo>
                  <a:lnTo>
                    <a:pt x="6714" y="3827"/>
                  </a:lnTo>
                  <a:lnTo>
                    <a:pt x="6601" y="3779"/>
                  </a:lnTo>
                  <a:lnTo>
                    <a:pt x="6497" y="3731"/>
                  </a:lnTo>
                  <a:lnTo>
                    <a:pt x="6393" y="3683"/>
                  </a:lnTo>
                  <a:lnTo>
                    <a:pt x="6290" y="3635"/>
                  </a:lnTo>
                  <a:lnTo>
                    <a:pt x="6177" y="3587"/>
                  </a:lnTo>
                  <a:lnTo>
                    <a:pt x="6069" y="3537"/>
                  </a:lnTo>
                  <a:lnTo>
                    <a:pt x="5965" y="3481"/>
                  </a:lnTo>
                  <a:lnTo>
                    <a:pt x="5861" y="3425"/>
                  </a:lnTo>
                  <a:lnTo>
                    <a:pt x="5759" y="3370"/>
                  </a:lnTo>
                  <a:lnTo>
                    <a:pt x="5642" y="3311"/>
                  </a:lnTo>
                  <a:lnTo>
                    <a:pt x="5541" y="3249"/>
                  </a:lnTo>
                  <a:lnTo>
                    <a:pt x="5434" y="3191"/>
                  </a:lnTo>
                  <a:lnTo>
                    <a:pt x="5332" y="3128"/>
                  </a:lnTo>
                  <a:lnTo>
                    <a:pt x="5218" y="3063"/>
                  </a:lnTo>
                  <a:lnTo>
                    <a:pt x="5111" y="2997"/>
                  </a:lnTo>
                  <a:lnTo>
                    <a:pt x="5007" y="2925"/>
                  </a:lnTo>
                  <a:lnTo>
                    <a:pt x="4905" y="2854"/>
                  </a:lnTo>
                  <a:lnTo>
                    <a:pt x="4791" y="2781"/>
                  </a:lnTo>
                  <a:lnTo>
                    <a:pt x="4684" y="2707"/>
                  </a:lnTo>
                  <a:lnTo>
                    <a:pt x="4583" y="2629"/>
                  </a:lnTo>
                  <a:lnTo>
                    <a:pt x="4478" y="2557"/>
                  </a:lnTo>
                  <a:lnTo>
                    <a:pt x="4364" y="2475"/>
                  </a:lnTo>
                  <a:lnTo>
                    <a:pt x="4258" y="2393"/>
                  </a:lnTo>
                  <a:lnTo>
                    <a:pt x="4154" y="2305"/>
                  </a:lnTo>
                  <a:lnTo>
                    <a:pt x="4050" y="2217"/>
                  </a:lnTo>
                  <a:lnTo>
                    <a:pt x="3948" y="2131"/>
                  </a:lnTo>
                  <a:lnTo>
                    <a:pt x="3834" y="2041"/>
                  </a:lnTo>
                  <a:lnTo>
                    <a:pt x="3728" y="1951"/>
                  </a:lnTo>
                  <a:lnTo>
                    <a:pt x="3626" y="1857"/>
                  </a:lnTo>
                  <a:lnTo>
                    <a:pt x="3522" y="1769"/>
                  </a:lnTo>
                  <a:lnTo>
                    <a:pt x="3408" y="1671"/>
                  </a:lnTo>
                  <a:lnTo>
                    <a:pt x="3304" y="1575"/>
                  </a:lnTo>
                  <a:lnTo>
                    <a:pt x="3198" y="1478"/>
                  </a:lnTo>
                  <a:lnTo>
                    <a:pt x="3098" y="1377"/>
                  </a:lnTo>
                  <a:lnTo>
                    <a:pt x="2984" y="1279"/>
                  </a:lnTo>
                  <a:lnTo>
                    <a:pt x="2880" y="1183"/>
                  </a:lnTo>
                  <a:lnTo>
                    <a:pt x="2776" y="1087"/>
                  </a:lnTo>
                  <a:lnTo>
                    <a:pt x="2674" y="993"/>
                  </a:lnTo>
                  <a:lnTo>
                    <a:pt x="2560" y="895"/>
                  </a:lnTo>
                  <a:lnTo>
                    <a:pt x="2458" y="801"/>
                  </a:lnTo>
                  <a:lnTo>
                    <a:pt x="2354" y="713"/>
                  </a:lnTo>
                  <a:lnTo>
                    <a:pt x="2255" y="629"/>
                  </a:lnTo>
                  <a:lnTo>
                    <a:pt x="2153" y="558"/>
                  </a:lnTo>
                  <a:lnTo>
                    <a:pt x="2042" y="487"/>
                  </a:lnTo>
                  <a:lnTo>
                    <a:pt x="1941" y="425"/>
                  </a:lnTo>
                  <a:lnTo>
                    <a:pt x="1844" y="372"/>
                  </a:lnTo>
                  <a:lnTo>
                    <a:pt x="1740" y="332"/>
                  </a:lnTo>
                  <a:lnTo>
                    <a:pt x="1750" y="335"/>
                  </a:lnTo>
                  <a:lnTo>
                    <a:pt x="1647" y="312"/>
                  </a:lnTo>
                  <a:lnTo>
                    <a:pt x="1543" y="304"/>
                  </a:lnTo>
                  <a:lnTo>
                    <a:pt x="1552" y="304"/>
                  </a:lnTo>
                  <a:lnTo>
                    <a:pt x="1448" y="312"/>
                  </a:lnTo>
                  <a:lnTo>
                    <a:pt x="1466" y="308"/>
                  </a:lnTo>
                  <a:lnTo>
                    <a:pt x="1362" y="348"/>
                  </a:lnTo>
                  <a:lnTo>
                    <a:pt x="1371" y="344"/>
                  </a:lnTo>
                  <a:lnTo>
                    <a:pt x="1259" y="408"/>
                  </a:lnTo>
                  <a:lnTo>
                    <a:pt x="1273" y="398"/>
                  </a:lnTo>
                  <a:lnTo>
                    <a:pt x="1169" y="502"/>
                  </a:lnTo>
                  <a:lnTo>
                    <a:pt x="1175" y="494"/>
                  </a:lnTo>
                  <a:lnTo>
                    <a:pt x="1076" y="631"/>
                  </a:lnTo>
                  <a:lnTo>
                    <a:pt x="973" y="820"/>
                  </a:lnTo>
                  <a:lnTo>
                    <a:pt x="864" y="1053"/>
                  </a:lnTo>
                  <a:lnTo>
                    <a:pt x="761" y="1362"/>
                  </a:lnTo>
                  <a:lnTo>
                    <a:pt x="658" y="1734"/>
                  </a:lnTo>
                  <a:lnTo>
                    <a:pt x="554" y="2205"/>
                  </a:lnTo>
                  <a:lnTo>
                    <a:pt x="443" y="2770"/>
                  </a:lnTo>
                  <a:lnTo>
                    <a:pt x="339" y="3448"/>
                  </a:lnTo>
                  <a:lnTo>
                    <a:pt x="235" y="4271"/>
                  </a:lnTo>
                  <a:lnTo>
                    <a:pt x="131" y="5239"/>
                  </a:lnTo>
                  <a:cubicBezTo>
                    <a:pt x="127" y="5274"/>
                    <a:pt x="96" y="5300"/>
                    <a:pt x="61" y="5296"/>
                  </a:cubicBezTo>
                  <a:cubicBezTo>
                    <a:pt x="25" y="5292"/>
                    <a:pt x="0" y="5261"/>
                    <a:pt x="4" y="5226"/>
                  </a:cubicBezTo>
                  <a:close/>
                </a:path>
              </a:pathLst>
            </a:custGeom>
            <a:solidFill>
              <a:srgbClr val="FF0000"/>
            </a:solidFill>
            <a:ln w="1588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980" name="Freeform 40"/>
            <p:cNvSpPr>
              <a:spLocks/>
            </p:cNvSpPr>
            <p:nvPr/>
          </p:nvSpPr>
          <p:spPr bwMode="auto">
            <a:xfrm>
              <a:off x="7000875" y="5784850"/>
              <a:ext cx="833438" cy="146050"/>
            </a:xfrm>
            <a:custGeom>
              <a:avLst/>
              <a:gdLst>
                <a:gd name="T0" fmla="*/ 2147483646 w 4377"/>
                <a:gd name="T1" fmla="*/ 2147483646 h 769"/>
                <a:gd name="T2" fmla="*/ 2147483646 w 4377"/>
                <a:gd name="T3" fmla="*/ 2147483646 h 769"/>
                <a:gd name="T4" fmla="*/ 2147483646 w 4377"/>
                <a:gd name="T5" fmla="*/ 2147483646 h 769"/>
                <a:gd name="T6" fmla="*/ 2147483646 w 4377"/>
                <a:gd name="T7" fmla="*/ 2147483646 h 769"/>
                <a:gd name="T8" fmla="*/ 2147483646 w 4377"/>
                <a:gd name="T9" fmla="*/ 2147483646 h 769"/>
                <a:gd name="T10" fmla="*/ 2147483646 w 4377"/>
                <a:gd name="T11" fmla="*/ 2147483646 h 769"/>
                <a:gd name="T12" fmla="*/ 2147483646 w 4377"/>
                <a:gd name="T13" fmla="*/ 2147483646 h 769"/>
                <a:gd name="T14" fmla="*/ 2147483646 w 4377"/>
                <a:gd name="T15" fmla="*/ 2147483646 h 769"/>
                <a:gd name="T16" fmla="*/ 2147483646 w 4377"/>
                <a:gd name="T17" fmla="*/ 2147483646 h 769"/>
                <a:gd name="T18" fmla="*/ 2147483646 w 4377"/>
                <a:gd name="T19" fmla="*/ 2147483646 h 769"/>
                <a:gd name="T20" fmla="*/ 2147483646 w 4377"/>
                <a:gd name="T21" fmla="*/ 2147483646 h 769"/>
                <a:gd name="T22" fmla="*/ 2147483646 w 4377"/>
                <a:gd name="T23" fmla="*/ 2147483646 h 769"/>
                <a:gd name="T24" fmla="*/ 2147483646 w 4377"/>
                <a:gd name="T25" fmla="*/ 2147483646 h 769"/>
                <a:gd name="T26" fmla="*/ 2147483646 w 4377"/>
                <a:gd name="T27" fmla="*/ 2147483646 h 769"/>
                <a:gd name="T28" fmla="*/ 2147483646 w 4377"/>
                <a:gd name="T29" fmla="*/ 2147483646 h 769"/>
                <a:gd name="T30" fmla="*/ 2147483646 w 4377"/>
                <a:gd name="T31" fmla="*/ 2147483646 h 769"/>
                <a:gd name="T32" fmla="*/ 2147483646 w 4377"/>
                <a:gd name="T33" fmla="*/ 2147483646 h 769"/>
                <a:gd name="T34" fmla="*/ 2147483646 w 4377"/>
                <a:gd name="T35" fmla="*/ 2147483646 h 769"/>
                <a:gd name="T36" fmla="*/ 2147483646 w 4377"/>
                <a:gd name="T37" fmla="*/ 2147483646 h 769"/>
                <a:gd name="T38" fmla="*/ 2147483646 w 4377"/>
                <a:gd name="T39" fmla="*/ 2147483646 h 769"/>
                <a:gd name="T40" fmla="*/ 2147483646 w 4377"/>
                <a:gd name="T41" fmla="*/ 2147483646 h 769"/>
                <a:gd name="T42" fmla="*/ 2147483646 w 4377"/>
                <a:gd name="T43" fmla="*/ 2147483646 h 769"/>
                <a:gd name="T44" fmla="*/ 2147483646 w 4377"/>
                <a:gd name="T45" fmla="*/ 2147483646 h 769"/>
                <a:gd name="T46" fmla="*/ 2147483646 w 4377"/>
                <a:gd name="T47" fmla="*/ 2147483646 h 769"/>
                <a:gd name="T48" fmla="*/ 2147483646 w 4377"/>
                <a:gd name="T49" fmla="*/ 2147483646 h 769"/>
                <a:gd name="T50" fmla="*/ 2147483646 w 4377"/>
                <a:gd name="T51" fmla="*/ 2147483646 h 769"/>
                <a:gd name="T52" fmla="*/ 2147483646 w 4377"/>
                <a:gd name="T53" fmla="*/ 2147483646 h 769"/>
                <a:gd name="T54" fmla="*/ 2147483646 w 4377"/>
                <a:gd name="T55" fmla="*/ 2147483646 h 769"/>
                <a:gd name="T56" fmla="*/ 2147483646 w 4377"/>
                <a:gd name="T57" fmla="*/ 2147483646 h 769"/>
                <a:gd name="T58" fmla="*/ 2147483646 w 4377"/>
                <a:gd name="T59" fmla="*/ 2147483646 h 769"/>
                <a:gd name="T60" fmla="*/ 2147483646 w 4377"/>
                <a:gd name="T61" fmla="*/ 2147483646 h 769"/>
                <a:gd name="T62" fmla="*/ 2147483646 w 4377"/>
                <a:gd name="T63" fmla="*/ 2147483646 h 769"/>
                <a:gd name="T64" fmla="*/ 2147483646 w 4377"/>
                <a:gd name="T65" fmla="*/ 2147483646 h 769"/>
                <a:gd name="T66" fmla="*/ 2147483646 w 4377"/>
                <a:gd name="T67" fmla="*/ 2147483646 h 769"/>
                <a:gd name="T68" fmla="*/ 2147483646 w 4377"/>
                <a:gd name="T69" fmla="*/ 2147483646 h 769"/>
                <a:gd name="T70" fmla="*/ 2147483646 w 4377"/>
                <a:gd name="T71" fmla="*/ 2147483646 h 769"/>
                <a:gd name="T72" fmla="*/ 2147483646 w 4377"/>
                <a:gd name="T73" fmla="*/ 2147483646 h 769"/>
                <a:gd name="T74" fmla="*/ 2147483646 w 4377"/>
                <a:gd name="T75" fmla="*/ 2147483646 h 769"/>
                <a:gd name="T76" fmla="*/ 2147483646 w 4377"/>
                <a:gd name="T77" fmla="*/ 2147483646 h 769"/>
                <a:gd name="T78" fmla="*/ 2147483646 w 4377"/>
                <a:gd name="T79" fmla="*/ 2147483646 h 769"/>
                <a:gd name="T80" fmla="*/ 2147483646 w 4377"/>
                <a:gd name="T81" fmla="*/ 2147483646 h 769"/>
                <a:gd name="T82" fmla="*/ 2147483646 w 4377"/>
                <a:gd name="T83" fmla="*/ 2147483646 h 76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4377" h="769">
                  <a:moveTo>
                    <a:pt x="85" y="8"/>
                  </a:moveTo>
                  <a:lnTo>
                    <a:pt x="189" y="32"/>
                  </a:lnTo>
                  <a:lnTo>
                    <a:pt x="300" y="56"/>
                  </a:lnTo>
                  <a:lnTo>
                    <a:pt x="409" y="89"/>
                  </a:lnTo>
                  <a:lnTo>
                    <a:pt x="509" y="112"/>
                  </a:lnTo>
                  <a:lnTo>
                    <a:pt x="613" y="136"/>
                  </a:lnTo>
                  <a:lnTo>
                    <a:pt x="720" y="151"/>
                  </a:lnTo>
                  <a:lnTo>
                    <a:pt x="829" y="176"/>
                  </a:lnTo>
                  <a:lnTo>
                    <a:pt x="933" y="200"/>
                  </a:lnTo>
                  <a:lnTo>
                    <a:pt x="1037" y="224"/>
                  </a:lnTo>
                  <a:lnTo>
                    <a:pt x="1136" y="239"/>
                  </a:lnTo>
                  <a:lnTo>
                    <a:pt x="1252" y="264"/>
                  </a:lnTo>
                  <a:lnTo>
                    <a:pt x="1352" y="279"/>
                  </a:lnTo>
                  <a:lnTo>
                    <a:pt x="1456" y="295"/>
                  </a:lnTo>
                  <a:lnTo>
                    <a:pt x="1565" y="320"/>
                  </a:lnTo>
                  <a:lnTo>
                    <a:pt x="1672" y="335"/>
                  </a:lnTo>
                  <a:lnTo>
                    <a:pt x="1776" y="351"/>
                  </a:lnTo>
                  <a:lnTo>
                    <a:pt x="1880" y="367"/>
                  </a:lnTo>
                  <a:lnTo>
                    <a:pt x="1984" y="383"/>
                  </a:lnTo>
                  <a:lnTo>
                    <a:pt x="2096" y="399"/>
                  </a:lnTo>
                  <a:lnTo>
                    <a:pt x="2200" y="415"/>
                  </a:lnTo>
                  <a:lnTo>
                    <a:pt x="2304" y="431"/>
                  </a:lnTo>
                  <a:lnTo>
                    <a:pt x="2408" y="447"/>
                  </a:lnTo>
                  <a:lnTo>
                    <a:pt x="2515" y="455"/>
                  </a:lnTo>
                  <a:lnTo>
                    <a:pt x="2624" y="471"/>
                  </a:lnTo>
                  <a:lnTo>
                    <a:pt x="2728" y="487"/>
                  </a:lnTo>
                  <a:lnTo>
                    <a:pt x="2827" y="495"/>
                  </a:lnTo>
                  <a:lnTo>
                    <a:pt x="2936" y="511"/>
                  </a:lnTo>
                  <a:lnTo>
                    <a:pt x="3043" y="519"/>
                  </a:lnTo>
                  <a:lnTo>
                    <a:pt x="3152" y="535"/>
                  </a:lnTo>
                  <a:lnTo>
                    <a:pt x="3251" y="543"/>
                  </a:lnTo>
                  <a:lnTo>
                    <a:pt x="3355" y="551"/>
                  </a:lnTo>
                  <a:lnTo>
                    <a:pt x="3472" y="567"/>
                  </a:lnTo>
                  <a:lnTo>
                    <a:pt x="3571" y="575"/>
                  </a:lnTo>
                  <a:lnTo>
                    <a:pt x="3675" y="583"/>
                  </a:lnTo>
                  <a:lnTo>
                    <a:pt x="3779" y="591"/>
                  </a:lnTo>
                  <a:lnTo>
                    <a:pt x="3896" y="607"/>
                  </a:lnTo>
                  <a:lnTo>
                    <a:pt x="3995" y="615"/>
                  </a:lnTo>
                  <a:lnTo>
                    <a:pt x="4099" y="623"/>
                  </a:lnTo>
                  <a:lnTo>
                    <a:pt x="4203" y="631"/>
                  </a:lnTo>
                  <a:lnTo>
                    <a:pt x="4315" y="639"/>
                  </a:lnTo>
                  <a:cubicBezTo>
                    <a:pt x="4350" y="641"/>
                    <a:pt x="4377" y="672"/>
                    <a:pt x="4374" y="707"/>
                  </a:cubicBezTo>
                  <a:cubicBezTo>
                    <a:pt x="4372" y="742"/>
                    <a:pt x="4341" y="769"/>
                    <a:pt x="4306" y="766"/>
                  </a:cubicBezTo>
                  <a:lnTo>
                    <a:pt x="4194" y="758"/>
                  </a:lnTo>
                  <a:lnTo>
                    <a:pt x="4090" y="750"/>
                  </a:lnTo>
                  <a:lnTo>
                    <a:pt x="3986" y="742"/>
                  </a:lnTo>
                  <a:lnTo>
                    <a:pt x="3877" y="734"/>
                  </a:lnTo>
                  <a:lnTo>
                    <a:pt x="3770" y="718"/>
                  </a:lnTo>
                  <a:lnTo>
                    <a:pt x="3666" y="710"/>
                  </a:lnTo>
                  <a:lnTo>
                    <a:pt x="3562" y="702"/>
                  </a:lnTo>
                  <a:lnTo>
                    <a:pt x="3453" y="694"/>
                  </a:lnTo>
                  <a:lnTo>
                    <a:pt x="3346" y="678"/>
                  </a:lnTo>
                  <a:lnTo>
                    <a:pt x="3242" y="670"/>
                  </a:lnTo>
                  <a:lnTo>
                    <a:pt x="3133" y="662"/>
                  </a:lnTo>
                  <a:lnTo>
                    <a:pt x="3034" y="646"/>
                  </a:lnTo>
                  <a:lnTo>
                    <a:pt x="2917" y="638"/>
                  </a:lnTo>
                  <a:lnTo>
                    <a:pt x="2818" y="622"/>
                  </a:lnTo>
                  <a:lnTo>
                    <a:pt x="2709" y="614"/>
                  </a:lnTo>
                  <a:lnTo>
                    <a:pt x="2605" y="598"/>
                  </a:lnTo>
                  <a:lnTo>
                    <a:pt x="2506" y="582"/>
                  </a:lnTo>
                  <a:lnTo>
                    <a:pt x="2389" y="574"/>
                  </a:lnTo>
                  <a:lnTo>
                    <a:pt x="2285" y="558"/>
                  </a:lnTo>
                  <a:lnTo>
                    <a:pt x="2181" y="542"/>
                  </a:lnTo>
                  <a:lnTo>
                    <a:pt x="2077" y="526"/>
                  </a:lnTo>
                  <a:lnTo>
                    <a:pt x="1965" y="510"/>
                  </a:lnTo>
                  <a:lnTo>
                    <a:pt x="1861" y="494"/>
                  </a:lnTo>
                  <a:lnTo>
                    <a:pt x="1757" y="478"/>
                  </a:lnTo>
                  <a:lnTo>
                    <a:pt x="1653" y="462"/>
                  </a:lnTo>
                  <a:lnTo>
                    <a:pt x="1536" y="445"/>
                  </a:lnTo>
                  <a:lnTo>
                    <a:pt x="1437" y="422"/>
                  </a:lnTo>
                  <a:lnTo>
                    <a:pt x="1333" y="406"/>
                  </a:lnTo>
                  <a:lnTo>
                    <a:pt x="1225" y="389"/>
                  </a:lnTo>
                  <a:lnTo>
                    <a:pt x="1117" y="366"/>
                  </a:lnTo>
                  <a:lnTo>
                    <a:pt x="1008" y="349"/>
                  </a:lnTo>
                  <a:lnTo>
                    <a:pt x="904" y="325"/>
                  </a:lnTo>
                  <a:lnTo>
                    <a:pt x="800" y="301"/>
                  </a:lnTo>
                  <a:lnTo>
                    <a:pt x="701" y="278"/>
                  </a:lnTo>
                  <a:lnTo>
                    <a:pt x="584" y="261"/>
                  </a:lnTo>
                  <a:lnTo>
                    <a:pt x="480" y="237"/>
                  </a:lnTo>
                  <a:lnTo>
                    <a:pt x="372" y="212"/>
                  </a:lnTo>
                  <a:lnTo>
                    <a:pt x="273" y="181"/>
                  </a:lnTo>
                  <a:lnTo>
                    <a:pt x="160" y="157"/>
                  </a:lnTo>
                  <a:lnTo>
                    <a:pt x="56" y="133"/>
                  </a:lnTo>
                  <a:cubicBezTo>
                    <a:pt x="22" y="125"/>
                    <a:pt x="0" y="91"/>
                    <a:pt x="8" y="56"/>
                  </a:cubicBezTo>
                  <a:cubicBezTo>
                    <a:pt x="16" y="22"/>
                    <a:pt x="50" y="0"/>
                    <a:pt x="85" y="8"/>
                  </a:cubicBezTo>
                  <a:close/>
                </a:path>
              </a:pathLst>
            </a:custGeom>
            <a:solidFill>
              <a:srgbClr val="FF0000"/>
            </a:solidFill>
            <a:ln w="1588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66586" name="Groupe 66585"/>
          <p:cNvGrpSpPr>
            <a:grpSpLocks/>
          </p:cNvGrpSpPr>
          <p:nvPr/>
        </p:nvGrpSpPr>
        <p:grpSpPr bwMode="auto">
          <a:xfrm>
            <a:off x="1814405" y="5277114"/>
            <a:ext cx="4868862" cy="1220788"/>
            <a:chOff x="2967038" y="4762500"/>
            <a:chExt cx="4868862" cy="1220788"/>
          </a:xfrm>
        </p:grpSpPr>
        <p:sp>
          <p:nvSpPr>
            <p:cNvPr id="124977" name="Freeform 41"/>
            <p:cNvSpPr>
              <a:spLocks/>
            </p:cNvSpPr>
            <p:nvPr/>
          </p:nvSpPr>
          <p:spPr bwMode="auto">
            <a:xfrm>
              <a:off x="2967038" y="4762500"/>
              <a:ext cx="4060825" cy="1220788"/>
            </a:xfrm>
            <a:custGeom>
              <a:avLst/>
              <a:gdLst>
                <a:gd name="T0" fmla="*/ 2147483646 w 21314"/>
                <a:gd name="T1" fmla="*/ 2147483646 h 6412"/>
                <a:gd name="T2" fmla="*/ 2147483646 w 21314"/>
                <a:gd name="T3" fmla="*/ 2147483646 h 6412"/>
                <a:gd name="T4" fmla="*/ 2147483646 w 21314"/>
                <a:gd name="T5" fmla="*/ 2147483646 h 6412"/>
                <a:gd name="T6" fmla="*/ 2147483646 w 21314"/>
                <a:gd name="T7" fmla="*/ 2147483646 h 6412"/>
                <a:gd name="T8" fmla="*/ 2147483646 w 21314"/>
                <a:gd name="T9" fmla="*/ 2147483646 h 6412"/>
                <a:gd name="T10" fmla="*/ 2147483646 w 21314"/>
                <a:gd name="T11" fmla="*/ 2147483646 h 6412"/>
                <a:gd name="T12" fmla="*/ 2147483646 w 21314"/>
                <a:gd name="T13" fmla="*/ 2147483646 h 6412"/>
                <a:gd name="T14" fmla="*/ 2147483646 w 21314"/>
                <a:gd name="T15" fmla="*/ 2147483646 h 6412"/>
                <a:gd name="T16" fmla="*/ 2147483646 w 21314"/>
                <a:gd name="T17" fmla="*/ 2147483646 h 6412"/>
                <a:gd name="T18" fmla="*/ 2147483646 w 21314"/>
                <a:gd name="T19" fmla="*/ 2147483646 h 6412"/>
                <a:gd name="T20" fmla="*/ 2147483646 w 21314"/>
                <a:gd name="T21" fmla="*/ 2147483646 h 6412"/>
                <a:gd name="T22" fmla="*/ 2147483646 w 21314"/>
                <a:gd name="T23" fmla="*/ 2147483646 h 6412"/>
                <a:gd name="T24" fmla="*/ 2147483646 w 21314"/>
                <a:gd name="T25" fmla="*/ 2147483646 h 6412"/>
                <a:gd name="T26" fmla="*/ 2147483646 w 21314"/>
                <a:gd name="T27" fmla="*/ 2147483646 h 6412"/>
                <a:gd name="T28" fmla="*/ 2147483646 w 21314"/>
                <a:gd name="T29" fmla="*/ 2147483646 h 6412"/>
                <a:gd name="T30" fmla="*/ 2147483646 w 21314"/>
                <a:gd name="T31" fmla="*/ 2147483646 h 6412"/>
                <a:gd name="T32" fmla="*/ 2147483646 w 21314"/>
                <a:gd name="T33" fmla="*/ 2147483646 h 6412"/>
                <a:gd name="T34" fmla="*/ 2147483646 w 21314"/>
                <a:gd name="T35" fmla="*/ 2147483646 h 6412"/>
                <a:gd name="T36" fmla="*/ 2147483646 w 21314"/>
                <a:gd name="T37" fmla="*/ 2147483646 h 6412"/>
                <a:gd name="T38" fmla="*/ 2147483646 w 21314"/>
                <a:gd name="T39" fmla="*/ 2147483646 h 6412"/>
                <a:gd name="T40" fmla="*/ 2147483646 w 21314"/>
                <a:gd name="T41" fmla="*/ 2147483646 h 6412"/>
                <a:gd name="T42" fmla="*/ 2147483646 w 21314"/>
                <a:gd name="T43" fmla="*/ 2147483646 h 6412"/>
                <a:gd name="T44" fmla="*/ 2147483646 w 21314"/>
                <a:gd name="T45" fmla="*/ 2147483646 h 6412"/>
                <a:gd name="T46" fmla="*/ 2147483646 w 21314"/>
                <a:gd name="T47" fmla="*/ 2147483646 h 6412"/>
                <a:gd name="T48" fmla="*/ 2147483646 w 21314"/>
                <a:gd name="T49" fmla="*/ 2147483646 h 6412"/>
                <a:gd name="T50" fmla="*/ 2147483646 w 21314"/>
                <a:gd name="T51" fmla="*/ 2147483646 h 6412"/>
                <a:gd name="T52" fmla="*/ 2147483646 w 21314"/>
                <a:gd name="T53" fmla="*/ 2147483646 h 6412"/>
                <a:gd name="T54" fmla="*/ 2147483646 w 21314"/>
                <a:gd name="T55" fmla="*/ 2147483646 h 6412"/>
                <a:gd name="T56" fmla="*/ 2147483646 w 21314"/>
                <a:gd name="T57" fmla="*/ 2147483646 h 6412"/>
                <a:gd name="T58" fmla="*/ 2147483646 w 21314"/>
                <a:gd name="T59" fmla="*/ 2147483646 h 6412"/>
                <a:gd name="T60" fmla="*/ 2147483646 w 21314"/>
                <a:gd name="T61" fmla="*/ 2147483646 h 6412"/>
                <a:gd name="T62" fmla="*/ 2147483646 w 21314"/>
                <a:gd name="T63" fmla="*/ 2147483646 h 6412"/>
                <a:gd name="T64" fmla="*/ 2147483646 w 21314"/>
                <a:gd name="T65" fmla="*/ 2147483646 h 6412"/>
                <a:gd name="T66" fmla="*/ 2147483646 w 21314"/>
                <a:gd name="T67" fmla="*/ 2147483646 h 6412"/>
                <a:gd name="T68" fmla="*/ 2147483646 w 21314"/>
                <a:gd name="T69" fmla="*/ 2147483646 h 6412"/>
                <a:gd name="T70" fmla="*/ 2147483646 w 21314"/>
                <a:gd name="T71" fmla="*/ 2147483646 h 6412"/>
                <a:gd name="T72" fmla="*/ 2147483646 w 21314"/>
                <a:gd name="T73" fmla="*/ 2147483646 h 6412"/>
                <a:gd name="T74" fmla="*/ 2147483646 w 21314"/>
                <a:gd name="T75" fmla="*/ 2147483646 h 6412"/>
                <a:gd name="T76" fmla="*/ 2147483646 w 21314"/>
                <a:gd name="T77" fmla="*/ 2147483646 h 6412"/>
                <a:gd name="T78" fmla="*/ 2147483646 w 21314"/>
                <a:gd name="T79" fmla="*/ 2147483646 h 6412"/>
                <a:gd name="T80" fmla="*/ 2147483646 w 21314"/>
                <a:gd name="T81" fmla="*/ 2147483646 h 6412"/>
                <a:gd name="T82" fmla="*/ 2147483646 w 21314"/>
                <a:gd name="T83" fmla="*/ 2147483646 h 6412"/>
                <a:gd name="T84" fmla="*/ 2147483646 w 21314"/>
                <a:gd name="T85" fmla="*/ 2147483646 h 6412"/>
                <a:gd name="T86" fmla="*/ 2147483646 w 21314"/>
                <a:gd name="T87" fmla="*/ 2147483646 h 6412"/>
                <a:gd name="T88" fmla="*/ 2147483646 w 21314"/>
                <a:gd name="T89" fmla="*/ 2147483646 h 6412"/>
                <a:gd name="T90" fmla="*/ 2147483646 w 21314"/>
                <a:gd name="T91" fmla="*/ 2147483646 h 6412"/>
                <a:gd name="T92" fmla="*/ 2147483646 w 21314"/>
                <a:gd name="T93" fmla="*/ 2147483646 h 6412"/>
                <a:gd name="T94" fmla="*/ 2147483646 w 21314"/>
                <a:gd name="T95" fmla="*/ 2147483646 h 6412"/>
                <a:gd name="T96" fmla="*/ 2147483646 w 21314"/>
                <a:gd name="T97" fmla="*/ 2147483646 h 6412"/>
                <a:gd name="T98" fmla="*/ 2147483646 w 21314"/>
                <a:gd name="T99" fmla="*/ 2147483646 h 6412"/>
                <a:gd name="T100" fmla="*/ 2147483646 w 21314"/>
                <a:gd name="T101" fmla="*/ 2147483646 h 6412"/>
                <a:gd name="T102" fmla="*/ 2147483646 w 21314"/>
                <a:gd name="T103" fmla="*/ 2147483646 h 6412"/>
                <a:gd name="T104" fmla="*/ 2147483646 w 21314"/>
                <a:gd name="T105" fmla="*/ 2147483646 h 6412"/>
                <a:gd name="T106" fmla="*/ 2147483646 w 21314"/>
                <a:gd name="T107" fmla="*/ 2147483646 h 6412"/>
                <a:gd name="T108" fmla="*/ 2147483646 w 21314"/>
                <a:gd name="T109" fmla="*/ 2147483646 h 6412"/>
                <a:gd name="T110" fmla="*/ 2147483646 w 21314"/>
                <a:gd name="T111" fmla="*/ 2147483646 h 6412"/>
                <a:gd name="T112" fmla="*/ 2147483646 w 21314"/>
                <a:gd name="T113" fmla="*/ 2147483646 h 6412"/>
                <a:gd name="T114" fmla="*/ 2147483646 w 21314"/>
                <a:gd name="T115" fmla="*/ 2147483646 h 641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1314" h="6412">
                  <a:moveTo>
                    <a:pt x="4" y="6338"/>
                  </a:moveTo>
                  <a:lnTo>
                    <a:pt x="108" y="5370"/>
                  </a:lnTo>
                  <a:lnTo>
                    <a:pt x="212" y="4544"/>
                  </a:lnTo>
                  <a:lnTo>
                    <a:pt x="316" y="3863"/>
                  </a:lnTo>
                  <a:lnTo>
                    <a:pt x="429" y="3292"/>
                  </a:lnTo>
                  <a:lnTo>
                    <a:pt x="533" y="2819"/>
                  </a:lnTo>
                  <a:lnTo>
                    <a:pt x="638" y="2439"/>
                  </a:lnTo>
                  <a:lnTo>
                    <a:pt x="743" y="2124"/>
                  </a:lnTo>
                  <a:lnTo>
                    <a:pt x="857" y="1877"/>
                  </a:lnTo>
                  <a:lnTo>
                    <a:pt x="963" y="1682"/>
                  </a:lnTo>
                  <a:lnTo>
                    <a:pt x="1072" y="1531"/>
                  </a:lnTo>
                  <a:cubicBezTo>
                    <a:pt x="1074" y="1528"/>
                    <a:pt x="1076" y="1526"/>
                    <a:pt x="1078" y="1523"/>
                  </a:cubicBezTo>
                  <a:lnTo>
                    <a:pt x="1182" y="1419"/>
                  </a:lnTo>
                  <a:cubicBezTo>
                    <a:pt x="1186" y="1415"/>
                    <a:pt x="1191" y="1412"/>
                    <a:pt x="1196" y="1409"/>
                  </a:cubicBezTo>
                  <a:lnTo>
                    <a:pt x="1308" y="1345"/>
                  </a:lnTo>
                  <a:cubicBezTo>
                    <a:pt x="1311" y="1343"/>
                    <a:pt x="1313" y="1342"/>
                    <a:pt x="1316" y="1341"/>
                  </a:cubicBezTo>
                  <a:lnTo>
                    <a:pt x="1420" y="1301"/>
                  </a:lnTo>
                  <a:cubicBezTo>
                    <a:pt x="1426" y="1299"/>
                    <a:pt x="1432" y="1297"/>
                    <a:pt x="1439" y="1297"/>
                  </a:cubicBezTo>
                  <a:lnTo>
                    <a:pt x="1543" y="1289"/>
                  </a:lnTo>
                  <a:cubicBezTo>
                    <a:pt x="1546" y="1288"/>
                    <a:pt x="1549" y="1288"/>
                    <a:pt x="1552" y="1289"/>
                  </a:cubicBezTo>
                  <a:lnTo>
                    <a:pt x="1656" y="1297"/>
                  </a:lnTo>
                  <a:lnTo>
                    <a:pt x="1777" y="1322"/>
                  </a:lnTo>
                  <a:cubicBezTo>
                    <a:pt x="1780" y="1323"/>
                    <a:pt x="1783" y="1324"/>
                    <a:pt x="1786" y="1325"/>
                  </a:cubicBezTo>
                  <a:lnTo>
                    <a:pt x="1890" y="1365"/>
                  </a:lnTo>
                  <a:lnTo>
                    <a:pt x="2002" y="1424"/>
                  </a:lnTo>
                  <a:lnTo>
                    <a:pt x="2109" y="1490"/>
                  </a:lnTo>
                  <a:lnTo>
                    <a:pt x="2222" y="1563"/>
                  </a:lnTo>
                  <a:lnTo>
                    <a:pt x="2328" y="1636"/>
                  </a:lnTo>
                  <a:lnTo>
                    <a:pt x="2437" y="1728"/>
                  </a:lnTo>
                  <a:lnTo>
                    <a:pt x="2541" y="1816"/>
                  </a:lnTo>
                  <a:lnTo>
                    <a:pt x="2647" y="1913"/>
                  </a:lnTo>
                  <a:lnTo>
                    <a:pt x="2757" y="2008"/>
                  </a:lnTo>
                  <a:lnTo>
                    <a:pt x="2863" y="2105"/>
                  </a:lnTo>
                  <a:lnTo>
                    <a:pt x="2967" y="2201"/>
                  </a:lnTo>
                  <a:lnTo>
                    <a:pt x="3071" y="2297"/>
                  </a:lnTo>
                  <a:lnTo>
                    <a:pt x="3181" y="2392"/>
                  </a:lnTo>
                  <a:lnTo>
                    <a:pt x="3289" y="2499"/>
                  </a:lnTo>
                  <a:lnTo>
                    <a:pt x="3391" y="2593"/>
                  </a:lnTo>
                  <a:lnTo>
                    <a:pt x="3495" y="2689"/>
                  </a:lnTo>
                  <a:lnTo>
                    <a:pt x="3605" y="2784"/>
                  </a:lnTo>
                  <a:lnTo>
                    <a:pt x="3709" y="2872"/>
                  </a:lnTo>
                  <a:lnTo>
                    <a:pt x="3815" y="2969"/>
                  </a:lnTo>
                  <a:lnTo>
                    <a:pt x="3917" y="3056"/>
                  </a:lnTo>
                  <a:lnTo>
                    <a:pt x="4027" y="3142"/>
                  </a:lnTo>
                  <a:lnTo>
                    <a:pt x="4133" y="3232"/>
                  </a:lnTo>
                  <a:lnTo>
                    <a:pt x="4237" y="3320"/>
                  </a:lnTo>
                  <a:lnTo>
                    <a:pt x="4341" y="3408"/>
                  </a:lnTo>
                  <a:lnTo>
                    <a:pt x="4442" y="3486"/>
                  </a:lnTo>
                  <a:lnTo>
                    <a:pt x="4553" y="3564"/>
                  </a:lnTo>
                  <a:lnTo>
                    <a:pt x="4656" y="3636"/>
                  </a:lnTo>
                  <a:lnTo>
                    <a:pt x="4762" y="3718"/>
                  </a:lnTo>
                  <a:lnTo>
                    <a:pt x="4864" y="3788"/>
                  </a:lnTo>
                  <a:lnTo>
                    <a:pt x="4974" y="3859"/>
                  </a:lnTo>
                  <a:lnTo>
                    <a:pt x="5080" y="3932"/>
                  </a:lnTo>
                  <a:lnTo>
                    <a:pt x="5184" y="4004"/>
                  </a:lnTo>
                  <a:lnTo>
                    <a:pt x="5285" y="4066"/>
                  </a:lnTo>
                  <a:lnTo>
                    <a:pt x="5395" y="4129"/>
                  </a:lnTo>
                  <a:lnTo>
                    <a:pt x="5501" y="4194"/>
                  </a:lnTo>
                  <a:lnTo>
                    <a:pt x="5602" y="4248"/>
                  </a:lnTo>
                  <a:lnTo>
                    <a:pt x="5709" y="4314"/>
                  </a:lnTo>
                  <a:lnTo>
                    <a:pt x="5816" y="4367"/>
                  </a:lnTo>
                  <a:lnTo>
                    <a:pt x="5922" y="4424"/>
                  </a:lnTo>
                  <a:lnTo>
                    <a:pt x="6026" y="4480"/>
                  </a:lnTo>
                  <a:lnTo>
                    <a:pt x="6130" y="4536"/>
                  </a:lnTo>
                  <a:lnTo>
                    <a:pt x="6230" y="4582"/>
                  </a:lnTo>
                  <a:lnTo>
                    <a:pt x="6341" y="4630"/>
                  </a:lnTo>
                  <a:lnTo>
                    <a:pt x="6446" y="4678"/>
                  </a:lnTo>
                  <a:lnTo>
                    <a:pt x="6356" y="4729"/>
                  </a:lnTo>
                  <a:lnTo>
                    <a:pt x="6460" y="3809"/>
                  </a:lnTo>
                  <a:lnTo>
                    <a:pt x="6564" y="3032"/>
                  </a:lnTo>
                  <a:lnTo>
                    <a:pt x="6676" y="2389"/>
                  </a:lnTo>
                  <a:lnTo>
                    <a:pt x="6781" y="1868"/>
                  </a:lnTo>
                  <a:lnTo>
                    <a:pt x="6885" y="1433"/>
                  </a:lnTo>
                  <a:lnTo>
                    <a:pt x="6990" y="1094"/>
                  </a:lnTo>
                  <a:lnTo>
                    <a:pt x="7104" y="816"/>
                  </a:lnTo>
                  <a:lnTo>
                    <a:pt x="7210" y="604"/>
                  </a:lnTo>
                  <a:lnTo>
                    <a:pt x="7319" y="444"/>
                  </a:lnTo>
                  <a:cubicBezTo>
                    <a:pt x="7321" y="441"/>
                    <a:pt x="7323" y="438"/>
                    <a:pt x="7326" y="435"/>
                  </a:cubicBezTo>
                  <a:lnTo>
                    <a:pt x="7430" y="331"/>
                  </a:lnTo>
                  <a:cubicBezTo>
                    <a:pt x="7434" y="327"/>
                    <a:pt x="7439" y="324"/>
                    <a:pt x="7444" y="321"/>
                  </a:cubicBezTo>
                  <a:lnTo>
                    <a:pt x="7556" y="257"/>
                  </a:lnTo>
                  <a:cubicBezTo>
                    <a:pt x="7560" y="255"/>
                    <a:pt x="7564" y="253"/>
                    <a:pt x="7569" y="251"/>
                  </a:cubicBezTo>
                  <a:lnTo>
                    <a:pt x="7673" y="219"/>
                  </a:lnTo>
                  <a:cubicBezTo>
                    <a:pt x="7677" y="218"/>
                    <a:pt x="7682" y="217"/>
                    <a:pt x="7687" y="217"/>
                  </a:cubicBezTo>
                  <a:lnTo>
                    <a:pt x="7791" y="209"/>
                  </a:lnTo>
                  <a:cubicBezTo>
                    <a:pt x="7795" y="208"/>
                    <a:pt x="7800" y="208"/>
                    <a:pt x="7805" y="209"/>
                  </a:cubicBezTo>
                  <a:lnTo>
                    <a:pt x="7909" y="225"/>
                  </a:lnTo>
                  <a:cubicBezTo>
                    <a:pt x="7913" y="226"/>
                    <a:pt x="7917" y="227"/>
                    <a:pt x="7921" y="228"/>
                  </a:cubicBezTo>
                  <a:lnTo>
                    <a:pt x="8033" y="268"/>
                  </a:lnTo>
                  <a:cubicBezTo>
                    <a:pt x="8036" y="269"/>
                    <a:pt x="8039" y="271"/>
                    <a:pt x="8042" y="272"/>
                  </a:cubicBezTo>
                  <a:lnTo>
                    <a:pt x="8146" y="328"/>
                  </a:lnTo>
                  <a:lnTo>
                    <a:pt x="8256" y="404"/>
                  </a:lnTo>
                  <a:lnTo>
                    <a:pt x="8362" y="486"/>
                  </a:lnTo>
                  <a:lnTo>
                    <a:pt x="8471" y="585"/>
                  </a:lnTo>
                  <a:lnTo>
                    <a:pt x="8581" y="680"/>
                  </a:lnTo>
                  <a:lnTo>
                    <a:pt x="8689" y="787"/>
                  </a:lnTo>
                  <a:lnTo>
                    <a:pt x="8794" y="901"/>
                  </a:lnTo>
                  <a:lnTo>
                    <a:pt x="8898" y="1013"/>
                  </a:lnTo>
                  <a:lnTo>
                    <a:pt x="9010" y="1133"/>
                  </a:lnTo>
                  <a:lnTo>
                    <a:pt x="9116" y="1255"/>
                  </a:lnTo>
                  <a:lnTo>
                    <a:pt x="9218" y="1365"/>
                  </a:lnTo>
                  <a:lnTo>
                    <a:pt x="9324" y="1487"/>
                  </a:lnTo>
                  <a:lnTo>
                    <a:pt x="9434" y="1605"/>
                  </a:lnTo>
                  <a:lnTo>
                    <a:pt x="9540" y="1727"/>
                  </a:lnTo>
                  <a:lnTo>
                    <a:pt x="9644" y="1847"/>
                  </a:lnTo>
                  <a:lnTo>
                    <a:pt x="9746" y="1957"/>
                  </a:lnTo>
                  <a:lnTo>
                    <a:pt x="9858" y="2077"/>
                  </a:lnTo>
                  <a:lnTo>
                    <a:pt x="9962" y="2189"/>
                  </a:lnTo>
                  <a:lnTo>
                    <a:pt x="10066" y="2301"/>
                  </a:lnTo>
                  <a:lnTo>
                    <a:pt x="10170" y="2413"/>
                  </a:lnTo>
                  <a:lnTo>
                    <a:pt x="10273" y="2515"/>
                  </a:lnTo>
                  <a:lnTo>
                    <a:pt x="10383" y="2618"/>
                  </a:lnTo>
                  <a:lnTo>
                    <a:pt x="10489" y="2723"/>
                  </a:lnTo>
                  <a:lnTo>
                    <a:pt x="10593" y="2827"/>
                  </a:lnTo>
                  <a:lnTo>
                    <a:pt x="10695" y="2921"/>
                  </a:lnTo>
                  <a:lnTo>
                    <a:pt x="10805" y="3016"/>
                  </a:lnTo>
                  <a:lnTo>
                    <a:pt x="10911" y="3113"/>
                  </a:lnTo>
                  <a:lnTo>
                    <a:pt x="11013" y="3200"/>
                  </a:lnTo>
                  <a:lnTo>
                    <a:pt x="11117" y="3288"/>
                  </a:lnTo>
                  <a:lnTo>
                    <a:pt x="11227" y="3374"/>
                  </a:lnTo>
                  <a:lnTo>
                    <a:pt x="11333" y="3464"/>
                  </a:lnTo>
                  <a:lnTo>
                    <a:pt x="11434" y="3542"/>
                  </a:lnTo>
                  <a:lnTo>
                    <a:pt x="11538" y="3622"/>
                  </a:lnTo>
                  <a:lnTo>
                    <a:pt x="11649" y="3700"/>
                  </a:lnTo>
                  <a:lnTo>
                    <a:pt x="11752" y="3772"/>
                  </a:lnTo>
                  <a:lnTo>
                    <a:pt x="11856" y="3844"/>
                  </a:lnTo>
                  <a:lnTo>
                    <a:pt x="11960" y="3916"/>
                  </a:lnTo>
                  <a:lnTo>
                    <a:pt x="12070" y="3987"/>
                  </a:lnTo>
                  <a:lnTo>
                    <a:pt x="12173" y="4050"/>
                  </a:lnTo>
                  <a:lnTo>
                    <a:pt x="12280" y="4124"/>
                  </a:lnTo>
                  <a:lnTo>
                    <a:pt x="12378" y="4176"/>
                  </a:lnTo>
                  <a:lnTo>
                    <a:pt x="12485" y="4242"/>
                  </a:lnTo>
                  <a:lnTo>
                    <a:pt x="12595" y="4305"/>
                  </a:lnTo>
                  <a:lnTo>
                    <a:pt x="12698" y="4360"/>
                  </a:lnTo>
                  <a:lnTo>
                    <a:pt x="12802" y="4416"/>
                  </a:lnTo>
                  <a:lnTo>
                    <a:pt x="12708" y="4465"/>
                  </a:lnTo>
                  <a:lnTo>
                    <a:pt x="12812" y="3545"/>
                  </a:lnTo>
                  <a:lnTo>
                    <a:pt x="12924" y="2783"/>
                  </a:lnTo>
                  <a:lnTo>
                    <a:pt x="13028" y="2150"/>
                  </a:lnTo>
                  <a:lnTo>
                    <a:pt x="13133" y="1628"/>
                  </a:lnTo>
                  <a:lnTo>
                    <a:pt x="13237" y="1209"/>
                  </a:lnTo>
                  <a:lnTo>
                    <a:pt x="13351" y="868"/>
                  </a:lnTo>
                  <a:lnTo>
                    <a:pt x="13456" y="601"/>
                  </a:lnTo>
                  <a:lnTo>
                    <a:pt x="13563" y="395"/>
                  </a:lnTo>
                  <a:cubicBezTo>
                    <a:pt x="13564" y="392"/>
                    <a:pt x="13566" y="390"/>
                    <a:pt x="13568" y="387"/>
                  </a:cubicBezTo>
                  <a:lnTo>
                    <a:pt x="13672" y="243"/>
                  </a:lnTo>
                  <a:cubicBezTo>
                    <a:pt x="13675" y="239"/>
                    <a:pt x="13678" y="235"/>
                    <a:pt x="13682" y="232"/>
                  </a:cubicBezTo>
                  <a:lnTo>
                    <a:pt x="13794" y="136"/>
                  </a:lnTo>
                  <a:cubicBezTo>
                    <a:pt x="13796" y="134"/>
                    <a:pt x="13799" y="132"/>
                    <a:pt x="13802" y="130"/>
                  </a:cubicBezTo>
                  <a:lnTo>
                    <a:pt x="13906" y="66"/>
                  </a:lnTo>
                  <a:cubicBezTo>
                    <a:pt x="13912" y="62"/>
                    <a:pt x="13918" y="60"/>
                    <a:pt x="13925" y="58"/>
                  </a:cubicBezTo>
                  <a:lnTo>
                    <a:pt x="14029" y="34"/>
                  </a:lnTo>
                  <a:cubicBezTo>
                    <a:pt x="14034" y="33"/>
                    <a:pt x="14039" y="32"/>
                    <a:pt x="14043" y="32"/>
                  </a:cubicBezTo>
                  <a:lnTo>
                    <a:pt x="14147" y="32"/>
                  </a:lnTo>
                  <a:cubicBezTo>
                    <a:pt x="14152" y="32"/>
                    <a:pt x="14157" y="33"/>
                    <a:pt x="14162" y="34"/>
                  </a:cubicBezTo>
                  <a:lnTo>
                    <a:pt x="14266" y="58"/>
                  </a:lnTo>
                  <a:lnTo>
                    <a:pt x="14385" y="100"/>
                  </a:lnTo>
                  <a:cubicBezTo>
                    <a:pt x="14389" y="102"/>
                    <a:pt x="14393" y="104"/>
                    <a:pt x="14397" y="106"/>
                  </a:cubicBezTo>
                  <a:lnTo>
                    <a:pt x="14501" y="170"/>
                  </a:lnTo>
                  <a:lnTo>
                    <a:pt x="14608" y="244"/>
                  </a:lnTo>
                  <a:lnTo>
                    <a:pt x="14717" y="336"/>
                  </a:lnTo>
                  <a:lnTo>
                    <a:pt x="14829" y="432"/>
                  </a:lnTo>
                  <a:lnTo>
                    <a:pt x="14937" y="539"/>
                  </a:lnTo>
                  <a:lnTo>
                    <a:pt x="15042" y="653"/>
                  </a:lnTo>
                  <a:lnTo>
                    <a:pt x="15146" y="765"/>
                  </a:lnTo>
                  <a:lnTo>
                    <a:pt x="15258" y="885"/>
                  </a:lnTo>
                  <a:lnTo>
                    <a:pt x="15364" y="1007"/>
                  </a:lnTo>
                  <a:lnTo>
                    <a:pt x="15468" y="1127"/>
                  </a:lnTo>
                  <a:lnTo>
                    <a:pt x="15572" y="1247"/>
                  </a:lnTo>
                  <a:lnTo>
                    <a:pt x="15684" y="1374"/>
                  </a:lnTo>
                  <a:lnTo>
                    <a:pt x="15788" y="1495"/>
                  </a:lnTo>
                  <a:lnTo>
                    <a:pt x="15892" y="1615"/>
                  </a:lnTo>
                  <a:lnTo>
                    <a:pt x="15996" y="1735"/>
                  </a:lnTo>
                  <a:lnTo>
                    <a:pt x="16106" y="1853"/>
                  </a:lnTo>
                  <a:lnTo>
                    <a:pt x="16212" y="1975"/>
                  </a:lnTo>
                  <a:lnTo>
                    <a:pt x="16316" y="2095"/>
                  </a:lnTo>
                  <a:lnTo>
                    <a:pt x="16418" y="2205"/>
                  </a:lnTo>
                  <a:lnTo>
                    <a:pt x="16522" y="2317"/>
                  </a:lnTo>
                  <a:lnTo>
                    <a:pt x="16633" y="2427"/>
                  </a:lnTo>
                  <a:lnTo>
                    <a:pt x="16737" y="2531"/>
                  </a:lnTo>
                  <a:lnTo>
                    <a:pt x="16841" y="2635"/>
                  </a:lnTo>
                  <a:lnTo>
                    <a:pt x="16945" y="2739"/>
                  </a:lnTo>
                  <a:lnTo>
                    <a:pt x="17055" y="2842"/>
                  </a:lnTo>
                  <a:lnTo>
                    <a:pt x="17159" y="2937"/>
                  </a:lnTo>
                  <a:lnTo>
                    <a:pt x="17263" y="3033"/>
                  </a:lnTo>
                  <a:lnTo>
                    <a:pt x="17367" y="3129"/>
                  </a:lnTo>
                  <a:lnTo>
                    <a:pt x="17475" y="3214"/>
                  </a:lnTo>
                  <a:lnTo>
                    <a:pt x="17581" y="3304"/>
                  </a:lnTo>
                  <a:lnTo>
                    <a:pt x="17685" y="3392"/>
                  </a:lnTo>
                  <a:lnTo>
                    <a:pt x="17789" y="3480"/>
                  </a:lnTo>
                  <a:lnTo>
                    <a:pt x="17897" y="3556"/>
                  </a:lnTo>
                  <a:lnTo>
                    <a:pt x="18002" y="3638"/>
                  </a:lnTo>
                  <a:lnTo>
                    <a:pt x="18106" y="3718"/>
                  </a:lnTo>
                  <a:lnTo>
                    <a:pt x="18208" y="3788"/>
                  </a:lnTo>
                  <a:lnTo>
                    <a:pt x="18312" y="3860"/>
                  </a:lnTo>
                  <a:lnTo>
                    <a:pt x="18422" y="3931"/>
                  </a:lnTo>
                  <a:lnTo>
                    <a:pt x="18528" y="4004"/>
                  </a:lnTo>
                  <a:lnTo>
                    <a:pt x="18629" y="4066"/>
                  </a:lnTo>
                  <a:lnTo>
                    <a:pt x="18733" y="4130"/>
                  </a:lnTo>
                  <a:lnTo>
                    <a:pt x="18843" y="4193"/>
                  </a:lnTo>
                  <a:lnTo>
                    <a:pt x="18949" y="4258"/>
                  </a:lnTo>
                  <a:lnTo>
                    <a:pt x="19050" y="4312"/>
                  </a:lnTo>
                  <a:lnTo>
                    <a:pt x="19157" y="4378"/>
                  </a:lnTo>
                  <a:lnTo>
                    <a:pt x="19060" y="4425"/>
                  </a:lnTo>
                  <a:lnTo>
                    <a:pt x="19172" y="3505"/>
                  </a:lnTo>
                  <a:lnTo>
                    <a:pt x="19276" y="2744"/>
                  </a:lnTo>
                  <a:lnTo>
                    <a:pt x="19380" y="2110"/>
                  </a:lnTo>
                  <a:lnTo>
                    <a:pt x="19485" y="1588"/>
                  </a:lnTo>
                  <a:lnTo>
                    <a:pt x="19598" y="1168"/>
                  </a:lnTo>
                  <a:lnTo>
                    <a:pt x="19702" y="830"/>
                  </a:lnTo>
                  <a:lnTo>
                    <a:pt x="19808" y="568"/>
                  </a:lnTo>
                  <a:lnTo>
                    <a:pt x="19915" y="363"/>
                  </a:lnTo>
                  <a:cubicBezTo>
                    <a:pt x="19916" y="360"/>
                    <a:pt x="19918" y="358"/>
                    <a:pt x="19920" y="355"/>
                  </a:cubicBezTo>
                  <a:lnTo>
                    <a:pt x="20024" y="211"/>
                  </a:lnTo>
                  <a:cubicBezTo>
                    <a:pt x="20027" y="207"/>
                    <a:pt x="20030" y="203"/>
                    <a:pt x="20034" y="200"/>
                  </a:cubicBezTo>
                  <a:lnTo>
                    <a:pt x="20146" y="104"/>
                  </a:lnTo>
                  <a:cubicBezTo>
                    <a:pt x="20148" y="102"/>
                    <a:pt x="20151" y="100"/>
                    <a:pt x="20154" y="98"/>
                  </a:cubicBezTo>
                  <a:lnTo>
                    <a:pt x="20258" y="34"/>
                  </a:lnTo>
                  <a:cubicBezTo>
                    <a:pt x="20264" y="30"/>
                    <a:pt x="20270" y="28"/>
                    <a:pt x="20277" y="26"/>
                  </a:cubicBezTo>
                  <a:lnTo>
                    <a:pt x="20381" y="2"/>
                  </a:lnTo>
                  <a:cubicBezTo>
                    <a:pt x="20386" y="1"/>
                    <a:pt x="20391" y="0"/>
                    <a:pt x="20395" y="0"/>
                  </a:cubicBezTo>
                  <a:lnTo>
                    <a:pt x="20499" y="0"/>
                  </a:lnTo>
                  <a:cubicBezTo>
                    <a:pt x="20504" y="0"/>
                    <a:pt x="20508" y="1"/>
                    <a:pt x="20513" y="2"/>
                  </a:cubicBezTo>
                  <a:lnTo>
                    <a:pt x="20625" y="26"/>
                  </a:lnTo>
                  <a:cubicBezTo>
                    <a:pt x="20629" y="27"/>
                    <a:pt x="20634" y="28"/>
                    <a:pt x="20638" y="30"/>
                  </a:cubicBezTo>
                  <a:lnTo>
                    <a:pt x="20742" y="78"/>
                  </a:lnTo>
                  <a:lnTo>
                    <a:pt x="20850" y="136"/>
                  </a:lnTo>
                  <a:cubicBezTo>
                    <a:pt x="20853" y="138"/>
                    <a:pt x="20856" y="140"/>
                    <a:pt x="20858" y="142"/>
                  </a:cubicBezTo>
                  <a:lnTo>
                    <a:pt x="20962" y="222"/>
                  </a:lnTo>
                  <a:lnTo>
                    <a:pt x="21075" y="310"/>
                  </a:lnTo>
                  <a:lnTo>
                    <a:pt x="21183" y="409"/>
                  </a:lnTo>
                  <a:lnTo>
                    <a:pt x="21289" y="515"/>
                  </a:lnTo>
                  <a:cubicBezTo>
                    <a:pt x="21314" y="540"/>
                    <a:pt x="21314" y="581"/>
                    <a:pt x="21289" y="606"/>
                  </a:cubicBezTo>
                  <a:cubicBezTo>
                    <a:pt x="21264" y="631"/>
                    <a:pt x="21223" y="631"/>
                    <a:pt x="21198" y="606"/>
                  </a:cubicBezTo>
                  <a:lnTo>
                    <a:pt x="21096" y="503"/>
                  </a:lnTo>
                  <a:lnTo>
                    <a:pt x="20996" y="411"/>
                  </a:lnTo>
                  <a:lnTo>
                    <a:pt x="20884" y="323"/>
                  </a:lnTo>
                  <a:lnTo>
                    <a:pt x="20780" y="243"/>
                  </a:lnTo>
                  <a:lnTo>
                    <a:pt x="20789" y="249"/>
                  </a:lnTo>
                  <a:lnTo>
                    <a:pt x="20689" y="195"/>
                  </a:lnTo>
                  <a:lnTo>
                    <a:pt x="20585" y="147"/>
                  </a:lnTo>
                  <a:lnTo>
                    <a:pt x="20598" y="151"/>
                  </a:lnTo>
                  <a:lnTo>
                    <a:pt x="20486" y="127"/>
                  </a:lnTo>
                  <a:lnTo>
                    <a:pt x="20499" y="128"/>
                  </a:lnTo>
                  <a:lnTo>
                    <a:pt x="20395" y="128"/>
                  </a:lnTo>
                  <a:lnTo>
                    <a:pt x="20410" y="127"/>
                  </a:lnTo>
                  <a:lnTo>
                    <a:pt x="20306" y="151"/>
                  </a:lnTo>
                  <a:lnTo>
                    <a:pt x="20325" y="143"/>
                  </a:lnTo>
                  <a:lnTo>
                    <a:pt x="20221" y="207"/>
                  </a:lnTo>
                  <a:lnTo>
                    <a:pt x="20229" y="201"/>
                  </a:lnTo>
                  <a:lnTo>
                    <a:pt x="20117" y="297"/>
                  </a:lnTo>
                  <a:lnTo>
                    <a:pt x="20127" y="286"/>
                  </a:lnTo>
                  <a:lnTo>
                    <a:pt x="20023" y="430"/>
                  </a:lnTo>
                  <a:lnTo>
                    <a:pt x="20028" y="422"/>
                  </a:lnTo>
                  <a:lnTo>
                    <a:pt x="19927" y="617"/>
                  </a:lnTo>
                  <a:lnTo>
                    <a:pt x="19825" y="867"/>
                  </a:lnTo>
                  <a:lnTo>
                    <a:pt x="19721" y="1201"/>
                  </a:lnTo>
                  <a:lnTo>
                    <a:pt x="19610" y="1613"/>
                  </a:lnTo>
                  <a:lnTo>
                    <a:pt x="19507" y="2131"/>
                  </a:lnTo>
                  <a:lnTo>
                    <a:pt x="19403" y="2761"/>
                  </a:lnTo>
                  <a:lnTo>
                    <a:pt x="19299" y="3520"/>
                  </a:lnTo>
                  <a:lnTo>
                    <a:pt x="19187" y="4440"/>
                  </a:lnTo>
                  <a:cubicBezTo>
                    <a:pt x="19184" y="4462"/>
                    <a:pt x="19171" y="4481"/>
                    <a:pt x="19151" y="4490"/>
                  </a:cubicBezTo>
                  <a:cubicBezTo>
                    <a:pt x="19132" y="4500"/>
                    <a:pt x="19108" y="4498"/>
                    <a:pt x="19090" y="4487"/>
                  </a:cubicBezTo>
                  <a:lnTo>
                    <a:pt x="18989" y="4425"/>
                  </a:lnTo>
                  <a:lnTo>
                    <a:pt x="18882" y="4367"/>
                  </a:lnTo>
                  <a:lnTo>
                    <a:pt x="18780" y="4304"/>
                  </a:lnTo>
                  <a:lnTo>
                    <a:pt x="18666" y="4239"/>
                  </a:lnTo>
                  <a:lnTo>
                    <a:pt x="18562" y="4175"/>
                  </a:lnTo>
                  <a:lnTo>
                    <a:pt x="18455" y="4109"/>
                  </a:lnTo>
                  <a:lnTo>
                    <a:pt x="18353" y="4038"/>
                  </a:lnTo>
                  <a:lnTo>
                    <a:pt x="18239" y="3965"/>
                  </a:lnTo>
                  <a:lnTo>
                    <a:pt x="18135" y="3893"/>
                  </a:lnTo>
                  <a:lnTo>
                    <a:pt x="18028" y="3819"/>
                  </a:lnTo>
                  <a:lnTo>
                    <a:pt x="17924" y="3739"/>
                  </a:lnTo>
                  <a:lnTo>
                    <a:pt x="17822" y="3661"/>
                  </a:lnTo>
                  <a:lnTo>
                    <a:pt x="17706" y="3577"/>
                  </a:lnTo>
                  <a:lnTo>
                    <a:pt x="17602" y="3489"/>
                  </a:lnTo>
                  <a:lnTo>
                    <a:pt x="17498" y="3401"/>
                  </a:lnTo>
                  <a:lnTo>
                    <a:pt x="17396" y="3315"/>
                  </a:lnTo>
                  <a:lnTo>
                    <a:pt x="17280" y="3223"/>
                  </a:lnTo>
                  <a:lnTo>
                    <a:pt x="17176" y="3127"/>
                  </a:lnTo>
                  <a:lnTo>
                    <a:pt x="17072" y="3031"/>
                  </a:lnTo>
                  <a:lnTo>
                    <a:pt x="16968" y="2935"/>
                  </a:lnTo>
                  <a:lnTo>
                    <a:pt x="16854" y="2830"/>
                  </a:lnTo>
                  <a:lnTo>
                    <a:pt x="16750" y="2726"/>
                  </a:lnTo>
                  <a:lnTo>
                    <a:pt x="16646" y="2622"/>
                  </a:lnTo>
                  <a:lnTo>
                    <a:pt x="16542" y="2518"/>
                  </a:lnTo>
                  <a:lnTo>
                    <a:pt x="16429" y="2404"/>
                  </a:lnTo>
                  <a:lnTo>
                    <a:pt x="16325" y="2292"/>
                  </a:lnTo>
                  <a:lnTo>
                    <a:pt x="16219" y="2178"/>
                  </a:lnTo>
                  <a:lnTo>
                    <a:pt x="16115" y="2058"/>
                  </a:lnTo>
                  <a:lnTo>
                    <a:pt x="16013" y="1940"/>
                  </a:lnTo>
                  <a:lnTo>
                    <a:pt x="15899" y="1818"/>
                  </a:lnTo>
                  <a:lnTo>
                    <a:pt x="15795" y="1698"/>
                  </a:lnTo>
                  <a:lnTo>
                    <a:pt x="15691" y="1578"/>
                  </a:lnTo>
                  <a:lnTo>
                    <a:pt x="15587" y="1459"/>
                  </a:lnTo>
                  <a:lnTo>
                    <a:pt x="15475" y="1330"/>
                  </a:lnTo>
                  <a:lnTo>
                    <a:pt x="15371" y="1210"/>
                  </a:lnTo>
                  <a:lnTo>
                    <a:pt x="15267" y="1090"/>
                  </a:lnTo>
                  <a:lnTo>
                    <a:pt x="15165" y="972"/>
                  </a:lnTo>
                  <a:lnTo>
                    <a:pt x="15053" y="852"/>
                  </a:lnTo>
                  <a:lnTo>
                    <a:pt x="14949" y="740"/>
                  </a:lnTo>
                  <a:lnTo>
                    <a:pt x="14846" y="630"/>
                  </a:lnTo>
                  <a:lnTo>
                    <a:pt x="14746" y="529"/>
                  </a:lnTo>
                  <a:lnTo>
                    <a:pt x="14634" y="433"/>
                  </a:lnTo>
                  <a:lnTo>
                    <a:pt x="14535" y="349"/>
                  </a:lnTo>
                  <a:lnTo>
                    <a:pt x="14434" y="279"/>
                  </a:lnTo>
                  <a:lnTo>
                    <a:pt x="14330" y="215"/>
                  </a:lnTo>
                  <a:lnTo>
                    <a:pt x="14342" y="221"/>
                  </a:lnTo>
                  <a:lnTo>
                    <a:pt x="14237" y="183"/>
                  </a:lnTo>
                  <a:lnTo>
                    <a:pt x="14133" y="159"/>
                  </a:lnTo>
                  <a:lnTo>
                    <a:pt x="14147" y="160"/>
                  </a:lnTo>
                  <a:lnTo>
                    <a:pt x="14043" y="160"/>
                  </a:lnTo>
                  <a:lnTo>
                    <a:pt x="14058" y="159"/>
                  </a:lnTo>
                  <a:lnTo>
                    <a:pt x="13954" y="183"/>
                  </a:lnTo>
                  <a:lnTo>
                    <a:pt x="13973" y="175"/>
                  </a:lnTo>
                  <a:lnTo>
                    <a:pt x="13869" y="239"/>
                  </a:lnTo>
                  <a:lnTo>
                    <a:pt x="13877" y="233"/>
                  </a:lnTo>
                  <a:lnTo>
                    <a:pt x="13765" y="329"/>
                  </a:lnTo>
                  <a:lnTo>
                    <a:pt x="13775" y="318"/>
                  </a:lnTo>
                  <a:lnTo>
                    <a:pt x="13671" y="462"/>
                  </a:lnTo>
                  <a:lnTo>
                    <a:pt x="13676" y="454"/>
                  </a:lnTo>
                  <a:lnTo>
                    <a:pt x="13575" y="648"/>
                  </a:lnTo>
                  <a:lnTo>
                    <a:pt x="13472" y="909"/>
                  </a:lnTo>
                  <a:lnTo>
                    <a:pt x="13362" y="1240"/>
                  </a:lnTo>
                  <a:lnTo>
                    <a:pt x="13258" y="1653"/>
                  </a:lnTo>
                  <a:lnTo>
                    <a:pt x="13155" y="2171"/>
                  </a:lnTo>
                  <a:lnTo>
                    <a:pt x="13051" y="2802"/>
                  </a:lnTo>
                  <a:lnTo>
                    <a:pt x="12939" y="3560"/>
                  </a:lnTo>
                  <a:lnTo>
                    <a:pt x="12835" y="4480"/>
                  </a:lnTo>
                  <a:cubicBezTo>
                    <a:pt x="12833" y="4501"/>
                    <a:pt x="12820" y="4519"/>
                    <a:pt x="12801" y="4529"/>
                  </a:cubicBezTo>
                  <a:cubicBezTo>
                    <a:pt x="12782" y="4539"/>
                    <a:pt x="12760" y="4539"/>
                    <a:pt x="12741" y="4529"/>
                  </a:cubicBezTo>
                  <a:lnTo>
                    <a:pt x="12637" y="4473"/>
                  </a:lnTo>
                  <a:lnTo>
                    <a:pt x="12532" y="4416"/>
                  </a:lnTo>
                  <a:lnTo>
                    <a:pt x="12418" y="4351"/>
                  </a:lnTo>
                  <a:lnTo>
                    <a:pt x="12317" y="4289"/>
                  </a:lnTo>
                  <a:lnTo>
                    <a:pt x="12207" y="4229"/>
                  </a:lnTo>
                  <a:lnTo>
                    <a:pt x="12106" y="4159"/>
                  </a:lnTo>
                  <a:lnTo>
                    <a:pt x="12001" y="4094"/>
                  </a:lnTo>
                  <a:lnTo>
                    <a:pt x="11887" y="4021"/>
                  </a:lnTo>
                  <a:lnTo>
                    <a:pt x="11783" y="3949"/>
                  </a:lnTo>
                  <a:lnTo>
                    <a:pt x="11679" y="3877"/>
                  </a:lnTo>
                  <a:lnTo>
                    <a:pt x="11574" y="3805"/>
                  </a:lnTo>
                  <a:lnTo>
                    <a:pt x="11460" y="3723"/>
                  </a:lnTo>
                  <a:lnTo>
                    <a:pt x="11356" y="3643"/>
                  </a:lnTo>
                  <a:lnTo>
                    <a:pt x="11250" y="3561"/>
                  </a:lnTo>
                  <a:lnTo>
                    <a:pt x="11148" y="3475"/>
                  </a:lnTo>
                  <a:lnTo>
                    <a:pt x="11034" y="3385"/>
                  </a:lnTo>
                  <a:lnTo>
                    <a:pt x="10930" y="3297"/>
                  </a:lnTo>
                  <a:lnTo>
                    <a:pt x="10824" y="3207"/>
                  </a:lnTo>
                  <a:lnTo>
                    <a:pt x="10722" y="3113"/>
                  </a:lnTo>
                  <a:lnTo>
                    <a:pt x="10608" y="3015"/>
                  </a:lnTo>
                  <a:lnTo>
                    <a:pt x="10502" y="2918"/>
                  </a:lnTo>
                  <a:lnTo>
                    <a:pt x="10398" y="2814"/>
                  </a:lnTo>
                  <a:lnTo>
                    <a:pt x="10296" y="2711"/>
                  </a:lnTo>
                  <a:lnTo>
                    <a:pt x="10182" y="2606"/>
                  </a:lnTo>
                  <a:lnTo>
                    <a:pt x="10077" y="2500"/>
                  </a:lnTo>
                  <a:lnTo>
                    <a:pt x="9973" y="2388"/>
                  </a:lnTo>
                  <a:lnTo>
                    <a:pt x="9869" y="2276"/>
                  </a:lnTo>
                  <a:lnTo>
                    <a:pt x="9765" y="2164"/>
                  </a:lnTo>
                  <a:lnTo>
                    <a:pt x="9653" y="2044"/>
                  </a:lnTo>
                  <a:lnTo>
                    <a:pt x="9547" y="1930"/>
                  </a:lnTo>
                  <a:lnTo>
                    <a:pt x="9443" y="1810"/>
                  </a:lnTo>
                  <a:lnTo>
                    <a:pt x="9341" y="1692"/>
                  </a:lnTo>
                  <a:lnTo>
                    <a:pt x="9227" y="1570"/>
                  </a:lnTo>
                  <a:lnTo>
                    <a:pt x="9125" y="1452"/>
                  </a:lnTo>
                  <a:lnTo>
                    <a:pt x="9019" y="1338"/>
                  </a:lnTo>
                  <a:lnTo>
                    <a:pt x="8917" y="1220"/>
                  </a:lnTo>
                  <a:lnTo>
                    <a:pt x="8805" y="1100"/>
                  </a:lnTo>
                  <a:lnTo>
                    <a:pt x="8701" y="988"/>
                  </a:lnTo>
                  <a:lnTo>
                    <a:pt x="8598" y="878"/>
                  </a:lnTo>
                  <a:lnTo>
                    <a:pt x="8498" y="777"/>
                  </a:lnTo>
                  <a:lnTo>
                    <a:pt x="8384" y="679"/>
                  </a:lnTo>
                  <a:lnTo>
                    <a:pt x="8284" y="587"/>
                  </a:lnTo>
                  <a:lnTo>
                    <a:pt x="8183" y="509"/>
                  </a:lnTo>
                  <a:lnTo>
                    <a:pt x="8085" y="441"/>
                  </a:lnTo>
                  <a:lnTo>
                    <a:pt x="7981" y="385"/>
                  </a:lnTo>
                  <a:lnTo>
                    <a:pt x="7990" y="389"/>
                  </a:lnTo>
                  <a:lnTo>
                    <a:pt x="7878" y="349"/>
                  </a:lnTo>
                  <a:lnTo>
                    <a:pt x="7890" y="352"/>
                  </a:lnTo>
                  <a:lnTo>
                    <a:pt x="7786" y="336"/>
                  </a:lnTo>
                  <a:lnTo>
                    <a:pt x="7800" y="336"/>
                  </a:lnTo>
                  <a:lnTo>
                    <a:pt x="7696" y="344"/>
                  </a:lnTo>
                  <a:lnTo>
                    <a:pt x="7710" y="342"/>
                  </a:lnTo>
                  <a:lnTo>
                    <a:pt x="7606" y="374"/>
                  </a:lnTo>
                  <a:lnTo>
                    <a:pt x="7619" y="368"/>
                  </a:lnTo>
                  <a:lnTo>
                    <a:pt x="7507" y="432"/>
                  </a:lnTo>
                  <a:lnTo>
                    <a:pt x="7521" y="422"/>
                  </a:lnTo>
                  <a:lnTo>
                    <a:pt x="7417" y="526"/>
                  </a:lnTo>
                  <a:lnTo>
                    <a:pt x="7424" y="517"/>
                  </a:lnTo>
                  <a:lnTo>
                    <a:pt x="7325" y="661"/>
                  </a:lnTo>
                  <a:lnTo>
                    <a:pt x="7223" y="865"/>
                  </a:lnTo>
                  <a:lnTo>
                    <a:pt x="7113" y="1131"/>
                  </a:lnTo>
                  <a:lnTo>
                    <a:pt x="7010" y="1463"/>
                  </a:lnTo>
                  <a:lnTo>
                    <a:pt x="6906" y="1893"/>
                  </a:lnTo>
                  <a:lnTo>
                    <a:pt x="6803" y="2412"/>
                  </a:lnTo>
                  <a:lnTo>
                    <a:pt x="6691" y="3049"/>
                  </a:lnTo>
                  <a:lnTo>
                    <a:pt x="6587" y="3824"/>
                  </a:lnTo>
                  <a:lnTo>
                    <a:pt x="6483" y="4744"/>
                  </a:lnTo>
                  <a:cubicBezTo>
                    <a:pt x="6481" y="4764"/>
                    <a:pt x="6469" y="4782"/>
                    <a:pt x="6451" y="4792"/>
                  </a:cubicBezTo>
                  <a:cubicBezTo>
                    <a:pt x="6433" y="4802"/>
                    <a:pt x="6411" y="4803"/>
                    <a:pt x="6393" y="4795"/>
                  </a:cubicBezTo>
                  <a:lnTo>
                    <a:pt x="6290" y="4747"/>
                  </a:lnTo>
                  <a:lnTo>
                    <a:pt x="6177" y="4699"/>
                  </a:lnTo>
                  <a:lnTo>
                    <a:pt x="6069" y="4649"/>
                  </a:lnTo>
                  <a:lnTo>
                    <a:pt x="5965" y="4593"/>
                  </a:lnTo>
                  <a:lnTo>
                    <a:pt x="5861" y="4537"/>
                  </a:lnTo>
                  <a:lnTo>
                    <a:pt x="5759" y="4482"/>
                  </a:lnTo>
                  <a:lnTo>
                    <a:pt x="5642" y="4423"/>
                  </a:lnTo>
                  <a:lnTo>
                    <a:pt x="5541" y="4361"/>
                  </a:lnTo>
                  <a:lnTo>
                    <a:pt x="5434" y="4303"/>
                  </a:lnTo>
                  <a:lnTo>
                    <a:pt x="5332" y="4240"/>
                  </a:lnTo>
                  <a:lnTo>
                    <a:pt x="5218" y="4175"/>
                  </a:lnTo>
                  <a:lnTo>
                    <a:pt x="5111" y="4109"/>
                  </a:lnTo>
                  <a:lnTo>
                    <a:pt x="5007" y="4037"/>
                  </a:lnTo>
                  <a:lnTo>
                    <a:pt x="4905" y="3966"/>
                  </a:lnTo>
                  <a:lnTo>
                    <a:pt x="4791" y="3893"/>
                  </a:lnTo>
                  <a:lnTo>
                    <a:pt x="4684" y="3819"/>
                  </a:lnTo>
                  <a:lnTo>
                    <a:pt x="4583" y="3741"/>
                  </a:lnTo>
                  <a:lnTo>
                    <a:pt x="4478" y="3669"/>
                  </a:lnTo>
                  <a:lnTo>
                    <a:pt x="4364" y="3587"/>
                  </a:lnTo>
                  <a:lnTo>
                    <a:pt x="4258" y="3505"/>
                  </a:lnTo>
                  <a:lnTo>
                    <a:pt x="4154" y="3417"/>
                  </a:lnTo>
                  <a:lnTo>
                    <a:pt x="4050" y="3329"/>
                  </a:lnTo>
                  <a:lnTo>
                    <a:pt x="3948" y="3243"/>
                  </a:lnTo>
                  <a:lnTo>
                    <a:pt x="3834" y="3153"/>
                  </a:lnTo>
                  <a:lnTo>
                    <a:pt x="3728" y="3063"/>
                  </a:lnTo>
                  <a:lnTo>
                    <a:pt x="3626" y="2969"/>
                  </a:lnTo>
                  <a:lnTo>
                    <a:pt x="3522" y="2881"/>
                  </a:lnTo>
                  <a:lnTo>
                    <a:pt x="3408" y="2783"/>
                  </a:lnTo>
                  <a:lnTo>
                    <a:pt x="3304" y="2687"/>
                  </a:lnTo>
                  <a:lnTo>
                    <a:pt x="3198" y="2590"/>
                  </a:lnTo>
                  <a:lnTo>
                    <a:pt x="3098" y="2489"/>
                  </a:lnTo>
                  <a:lnTo>
                    <a:pt x="2984" y="2391"/>
                  </a:lnTo>
                  <a:lnTo>
                    <a:pt x="2880" y="2295"/>
                  </a:lnTo>
                  <a:lnTo>
                    <a:pt x="2776" y="2199"/>
                  </a:lnTo>
                  <a:lnTo>
                    <a:pt x="2674" y="2105"/>
                  </a:lnTo>
                  <a:lnTo>
                    <a:pt x="2560" y="2007"/>
                  </a:lnTo>
                  <a:lnTo>
                    <a:pt x="2458" y="1913"/>
                  </a:lnTo>
                  <a:lnTo>
                    <a:pt x="2354" y="1825"/>
                  </a:lnTo>
                  <a:lnTo>
                    <a:pt x="2255" y="1741"/>
                  </a:lnTo>
                  <a:lnTo>
                    <a:pt x="2153" y="1670"/>
                  </a:lnTo>
                  <a:lnTo>
                    <a:pt x="2042" y="1599"/>
                  </a:lnTo>
                  <a:lnTo>
                    <a:pt x="1941" y="1537"/>
                  </a:lnTo>
                  <a:lnTo>
                    <a:pt x="1844" y="1484"/>
                  </a:lnTo>
                  <a:lnTo>
                    <a:pt x="1740" y="1444"/>
                  </a:lnTo>
                  <a:lnTo>
                    <a:pt x="1750" y="1447"/>
                  </a:lnTo>
                  <a:lnTo>
                    <a:pt x="1647" y="1424"/>
                  </a:lnTo>
                  <a:lnTo>
                    <a:pt x="1543" y="1416"/>
                  </a:lnTo>
                  <a:lnTo>
                    <a:pt x="1552" y="1416"/>
                  </a:lnTo>
                  <a:lnTo>
                    <a:pt x="1448" y="1424"/>
                  </a:lnTo>
                  <a:lnTo>
                    <a:pt x="1466" y="1420"/>
                  </a:lnTo>
                  <a:lnTo>
                    <a:pt x="1362" y="1460"/>
                  </a:lnTo>
                  <a:lnTo>
                    <a:pt x="1371" y="1456"/>
                  </a:lnTo>
                  <a:lnTo>
                    <a:pt x="1259" y="1520"/>
                  </a:lnTo>
                  <a:lnTo>
                    <a:pt x="1273" y="1510"/>
                  </a:lnTo>
                  <a:lnTo>
                    <a:pt x="1169" y="1614"/>
                  </a:lnTo>
                  <a:lnTo>
                    <a:pt x="1175" y="1606"/>
                  </a:lnTo>
                  <a:lnTo>
                    <a:pt x="1076" y="1743"/>
                  </a:lnTo>
                  <a:lnTo>
                    <a:pt x="973" y="1932"/>
                  </a:lnTo>
                  <a:lnTo>
                    <a:pt x="864" y="2165"/>
                  </a:lnTo>
                  <a:lnTo>
                    <a:pt x="761" y="2474"/>
                  </a:lnTo>
                  <a:lnTo>
                    <a:pt x="658" y="2846"/>
                  </a:lnTo>
                  <a:lnTo>
                    <a:pt x="554" y="3317"/>
                  </a:lnTo>
                  <a:lnTo>
                    <a:pt x="443" y="3882"/>
                  </a:lnTo>
                  <a:lnTo>
                    <a:pt x="339" y="4560"/>
                  </a:lnTo>
                  <a:lnTo>
                    <a:pt x="235" y="5383"/>
                  </a:lnTo>
                  <a:lnTo>
                    <a:pt x="131" y="6351"/>
                  </a:lnTo>
                  <a:cubicBezTo>
                    <a:pt x="127" y="6386"/>
                    <a:pt x="96" y="6412"/>
                    <a:pt x="61" y="6408"/>
                  </a:cubicBezTo>
                  <a:cubicBezTo>
                    <a:pt x="25" y="6404"/>
                    <a:pt x="0" y="6373"/>
                    <a:pt x="4" y="6338"/>
                  </a:cubicBezTo>
                  <a:close/>
                </a:path>
              </a:pathLst>
            </a:custGeom>
            <a:solidFill>
              <a:srgbClr val="008000"/>
            </a:solidFill>
            <a:ln w="1588" cap="flat">
              <a:solidFill>
                <a:srgbClr val="008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978" name="Freeform 42"/>
            <p:cNvSpPr>
              <a:spLocks/>
            </p:cNvSpPr>
            <p:nvPr/>
          </p:nvSpPr>
          <p:spPr bwMode="auto">
            <a:xfrm>
              <a:off x="7000875" y="4856163"/>
              <a:ext cx="835025" cy="762000"/>
            </a:xfrm>
            <a:custGeom>
              <a:avLst/>
              <a:gdLst>
                <a:gd name="T0" fmla="*/ 2147483646 w 4384"/>
                <a:gd name="T1" fmla="*/ 2147483646 h 4008"/>
                <a:gd name="T2" fmla="*/ 2147483646 w 4384"/>
                <a:gd name="T3" fmla="*/ 2147483646 h 4008"/>
                <a:gd name="T4" fmla="*/ 2147483646 w 4384"/>
                <a:gd name="T5" fmla="*/ 2147483646 h 4008"/>
                <a:gd name="T6" fmla="*/ 2147483646 w 4384"/>
                <a:gd name="T7" fmla="*/ 2147483646 h 4008"/>
                <a:gd name="T8" fmla="*/ 2147483646 w 4384"/>
                <a:gd name="T9" fmla="*/ 2147483646 h 4008"/>
                <a:gd name="T10" fmla="*/ 2147483646 w 4384"/>
                <a:gd name="T11" fmla="*/ 2147483646 h 4008"/>
                <a:gd name="T12" fmla="*/ 2147483646 w 4384"/>
                <a:gd name="T13" fmla="*/ 2147483646 h 4008"/>
                <a:gd name="T14" fmla="*/ 2147483646 w 4384"/>
                <a:gd name="T15" fmla="*/ 2147483646 h 4008"/>
                <a:gd name="T16" fmla="*/ 2147483646 w 4384"/>
                <a:gd name="T17" fmla="*/ 2147483646 h 4008"/>
                <a:gd name="T18" fmla="*/ 2147483646 w 4384"/>
                <a:gd name="T19" fmla="*/ 2147483646 h 4008"/>
                <a:gd name="T20" fmla="*/ 2147483646 w 4384"/>
                <a:gd name="T21" fmla="*/ 2147483646 h 4008"/>
                <a:gd name="T22" fmla="*/ 2147483646 w 4384"/>
                <a:gd name="T23" fmla="*/ 2147483646 h 4008"/>
                <a:gd name="T24" fmla="*/ 2147483646 w 4384"/>
                <a:gd name="T25" fmla="*/ 2147483646 h 4008"/>
                <a:gd name="T26" fmla="*/ 2147483646 w 4384"/>
                <a:gd name="T27" fmla="*/ 2147483646 h 4008"/>
                <a:gd name="T28" fmla="*/ 2147483646 w 4384"/>
                <a:gd name="T29" fmla="*/ 2147483646 h 4008"/>
                <a:gd name="T30" fmla="*/ 2147483646 w 4384"/>
                <a:gd name="T31" fmla="*/ 2147483646 h 4008"/>
                <a:gd name="T32" fmla="*/ 2147483646 w 4384"/>
                <a:gd name="T33" fmla="*/ 2147483646 h 4008"/>
                <a:gd name="T34" fmla="*/ 2147483646 w 4384"/>
                <a:gd name="T35" fmla="*/ 2147483646 h 4008"/>
                <a:gd name="T36" fmla="*/ 2147483646 w 4384"/>
                <a:gd name="T37" fmla="*/ 2147483646 h 4008"/>
                <a:gd name="T38" fmla="*/ 2147483646 w 4384"/>
                <a:gd name="T39" fmla="*/ 2147483646 h 4008"/>
                <a:gd name="T40" fmla="*/ 2147483646 w 4384"/>
                <a:gd name="T41" fmla="*/ 2147483646 h 4008"/>
                <a:gd name="T42" fmla="*/ 2147483646 w 4384"/>
                <a:gd name="T43" fmla="*/ 2147483646 h 4008"/>
                <a:gd name="T44" fmla="*/ 2147483646 w 4384"/>
                <a:gd name="T45" fmla="*/ 2147483646 h 4008"/>
                <a:gd name="T46" fmla="*/ 2147483646 w 4384"/>
                <a:gd name="T47" fmla="*/ 2147483646 h 4008"/>
                <a:gd name="T48" fmla="*/ 2147483646 w 4384"/>
                <a:gd name="T49" fmla="*/ 2147483646 h 4008"/>
                <a:gd name="T50" fmla="*/ 2147483646 w 4384"/>
                <a:gd name="T51" fmla="*/ 2147483646 h 4008"/>
                <a:gd name="T52" fmla="*/ 2147483646 w 4384"/>
                <a:gd name="T53" fmla="*/ 2147483646 h 4008"/>
                <a:gd name="T54" fmla="*/ 2147483646 w 4384"/>
                <a:gd name="T55" fmla="*/ 2147483646 h 4008"/>
                <a:gd name="T56" fmla="*/ 2147483646 w 4384"/>
                <a:gd name="T57" fmla="*/ 2147483646 h 4008"/>
                <a:gd name="T58" fmla="*/ 2147483646 w 4384"/>
                <a:gd name="T59" fmla="*/ 2147483646 h 4008"/>
                <a:gd name="T60" fmla="*/ 2147483646 w 4384"/>
                <a:gd name="T61" fmla="*/ 2147483646 h 4008"/>
                <a:gd name="T62" fmla="*/ 2147483646 w 4384"/>
                <a:gd name="T63" fmla="*/ 2147483646 h 4008"/>
                <a:gd name="T64" fmla="*/ 2147483646 w 4384"/>
                <a:gd name="T65" fmla="*/ 2147483646 h 4008"/>
                <a:gd name="T66" fmla="*/ 2147483646 w 4384"/>
                <a:gd name="T67" fmla="*/ 2147483646 h 4008"/>
                <a:gd name="T68" fmla="*/ 2147483646 w 4384"/>
                <a:gd name="T69" fmla="*/ 2147483646 h 4008"/>
                <a:gd name="T70" fmla="*/ 2147483646 w 4384"/>
                <a:gd name="T71" fmla="*/ 2147483646 h 4008"/>
                <a:gd name="T72" fmla="*/ 2147483646 w 4384"/>
                <a:gd name="T73" fmla="*/ 2147483646 h 4008"/>
                <a:gd name="T74" fmla="*/ 2147483646 w 4384"/>
                <a:gd name="T75" fmla="*/ 2147483646 h 4008"/>
                <a:gd name="T76" fmla="*/ 2147483646 w 4384"/>
                <a:gd name="T77" fmla="*/ 2147483646 h 4008"/>
                <a:gd name="T78" fmla="*/ 2147483646 w 4384"/>
                <a:gd name="T79" fmla="*/ 2147483646 h 4008"/>
                <a:gd name="T80" fmla="*/ 2147483646 w 4384"/>
                <a:gd name="T81" fmla="*/ 2147483646 h 4008"/>
                <a:gd name="T82" fmla="*/ 2147483646 w 4384"/>
                <a:gd name="T83" fmla="*/ 2147483646 h 40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4384" h="4008">
                  <a:moveTo>
                    <a:pt x="117" y="27"/>
                  </a:moveTo>
                  <a:lnTo>
                    <a:pt x="221" y="139"/>
                  </a:lnTo>
                  <a:lnTo>
                    <a:pt x="332" y="249"/>
                  </a:lnTo>
                  <a:lnTo>
                    <a:pt x="439" y="373"/>
                  </a:lnTo>
                  <a:lnTo>
                    <a:pt x="543" y="493"/>
                  </a:lnTo>
                  <a:lnTo>
                    <a:pt x="647" y="613"/>
                  </a:lnTo>
                  <a:lnTo>
                    <a:pt x="759" y="740"/>
                  </a:lnTo>
                  <a:lnTo>
                    <a:pt x="863" y="861"/>
                  </a:lnTo>
                  <a:lnTo>
                    <a:pt x="968" y="990"/>
                  </a:lnTo>
                  <a:lnTo>
                    <a:pt x="1071" y="1109"/>
                  </a:lnTo>
                  <a:lnTo>
                    <a:pt x="1175" y="1229"/>
                  </a:lnTo>
                  <a:lnTo>
                    <a:pt x="1285" y="1347"/>
                  </a:lnTo>
                  <a:lnTo>
                    <a:pt x="1391" y="1469"/>
                  </a:lnTo>
                  <a:lnTo>
                    <a:pt x="1495" y="1589"/>
                  </a:lnTo>
                  <a:lnTo>
                    <a:pt x="1597" y="1699"/>
                  </a:lnTo>
                  <a:lnTo>
                    <a:pt x="1708" y="1809"/>
                  </a:lnTo>
                  <a:lnTo>
                    <a:pt x="1813" y="1923"/>
                  </a:lnTo>
                  <a:lnTo>
                    <a:pt x="1916" y="2025"/>
                  </a:lnTo>
                  <a:lnTo>
                    <a:pt x="2021" y="2139"/>
                  </a:lnTo>
                  <a:lnTo>
                    <a:pt x="2130" y="2240"/>
                  </a:lnTo>
                  <a:lnTo>
                    <a:pt x="2234" y="2335"/>
                  </a:lnTo>
                  <a:lnTo>
                    <a:pt x="2340" y="2441"/>
                  </a:lnTo>
                  <a:lnTo>
                    <a:pt x="2442" y="2535"/>
                  </a:lnTo>
                  <a:lnTo>
                    <a:pt x="2550" y="2620"/>
                  </a:lnTo>
                  <a:lnTo>
                    <a:pt x="2658" y="2719"/>
                  </a:lnTo>
                  <a:lnTo>
                    <a:pt x="2760" y="2806"/>
                  </a:lnTo>
                  <a:lnTo>
                    <a:pt x="2864" y="2894"/>
                  </a:lnTo>
                  <a:lnTo>
                    <a:pt x="2965" y="2972"/>
                  </a:lnTo>
                  <a:lnTo>
                    <a:pt x="3078" y="3060"/>
                  </a:lnTo>
                  <a:lnTo>
                    <a:pt x="3181" y="3140"/>
                  </a:lnTo>
                  <a:lnTo>
                    <a:pt x="3283" y="3210"/>
                  </a:lnTo>
                  <a:lnTo>
                    <a:pt x="3389" y="3292"/>
                  </a:lnTo>
                  <a:lnTo>
                    <a:pt x="3497" y="3361"/>
                  </a:lnTo>
                  <a:lnTo>
                    <a:pt x="3603" y="3434"/>
                  </a:lnTo>
                  <a:lnTo>
                    <a:pt x="3707" y="3506"/>
                  </a:lnTo>
                  <a:lnTo>
                    <a:pt x="3808" y="3568"/>
                  </a:lnTo>
                  <a:lnTo>
                    <a:pt x="3918" y="3631"/>
                  </a:lnTo>
                  <a:lnTo>
                    <a:pt x="4024" y="3696"/>
                  </a:lnTo>
                  <a:lnTo>
                    <a:pt x="4128" y="3760"/>
                  </a:lnTo>
                  <a:lnTo>
                    <a:pt x="4229" y="3814"/>
                  </a:lnTo>
                  <a:lnTo>
                    <a:pt x="4342" y="3879"/>
                  </a:lnTo>
                  <a:cubicBezTo>
                    <a:pt x="4373" y="3896"/>
                    <a:pt x="4384" y="3936"/>
                    <a:pt x="4366" y="3966"/>
                  </a:cubicBezTo>
                  <a:cubicBezTo>
                    <a:pt x="4348" y="3997"/>
                    <a:pt x="4309" y="4008"/>
                    <a:pt x="4279" y="3990"/>
                  </a:cubicBezTo>
                  <a:lnTo>
                    <a:pt x="4168" y="3927"/>
                  </a:lnTo>
                  <a:lnTo>
                    <a:pt x="4061" y="3869"/>
                  </a:lnTo>
                  <a:lnTo>
                    <a:pt x="3957" y="3805"/>
                  </a:lnTo>
                  <a:lnTo>
                    <a:pt x="3855" y="3742"/>
                  </a:lnTo>
                  <a:lnTo>
                    <a:pt x="3741" y="3677"/>
                  </a:lnTo>
                  <a:lnTo>
                    <a:pt x="3634" y="3611"/>
                  </a:lnTo>
                  <a:lnTo>
                    <a:pt x="3530" y="3539"/>
                  </a:lnTo>
                  <a:lnTo>
                    <a:pt x="3428" y="3468"/>
                  </a:lnTo>
                  <a:lnTo>
                    <a:pt x="3311" y="3393"/>
                  </a:lnTo>
                  <a:lnTo>
                    <a:pt x="3210" y="3315"/>
                  </a:lnTo>
                  <a:lnTo>
                    <a:pt x="3103" y="3241"/>
                  </a:lnTo>
                  <a:lnTo>
                    <a:pt x="2999" y="3161"/>
                  </a:lnTo>
                  <a:lnTo>
                    <a:pt x="2887" y="3073"/>
                  </a:lnTo>
                  <a:lnTo>
                    <a:pt x="2781" y="2991"/>
                  </a:lnTo>
                  <a:lnTo>
                    <a:pt x="2677" y="2903"/>
                  </a:lnTo>
                  <a:lnTo>
                    <a:pt x="2571" y="2813"/>
                  </a:lnTo>
                  <a:lnTo>
                    <a:pt x="2471" y="2721"/>
                  </a:lnTo>
                  <a:lnTo>
                    <a:pt x="2355" y="2629"/>
                  </a:lnTo>
                  <a:lnTo>
                    <a:pt x="2249" y="2532"/>
                  </a:lnTo>
                  <a:lnTo>
                    <a:pt x="2147" y="2429"/>
                  </a:lnTo>
                  <a:lnTo>
                    <a:pt x="2043" y="2333"/>
                  </a:lnTo>
                  <a:lnTo>
                    <a:pt x="1928" y="2226"/>
                  </a:lnTo>
                  <a:lnTo>
                    <a:pt x="1825" y="2116"/>
                  </a:lnTo>
                  <a:lnTo>
                    <a:pt x="1720" y="2010"/>
                  </a:lnTo>
                  <a:lnTo>
                    <a:pt x="1617" y="1900"/>
                  </a:lnTo>
                  <a:lnTo>
                    <a:pt x="1504" y="1786"/>
                  </a:lnTo>
                  <a:lnTo>
                    <a:pt x="1398" y="1672"/>
                  </a:lnTo>
                  <a:lnTo>
                    <a:pt x="1294" y="1552"/>
                  </a:lnTo>
                  <a:lnTo>
                    <a:pt x="1192" y="1434"/>
                  </a:lnTo>
                  <a:lnTo>
                    <a:pt x="1078" y="1312"/>
                  </a:lnTo>
                  <a:lnTo>
                    <a:pt x="974" y="1192"/>
                  </a:lnTo>
                  <a:lnTo>
                    <a:pt x="869" y="1071"/>
                  </a:lnTo>
                  <a:lnTo>
                    <a:pt x="766" y="944"/>
                  </a:lnTo>
                  <a:lnTo>
                    <a:pt x="662" y="825"/>
                  </a:lnTo>
                  <a:lnTo>
                    <a:pt x="550" y="696"/>
                  </a:lnTo>
                  <a:lnTo>
                    <a:pt x="446" y="576"/>
                  </a:lnTo>
                  <a:lnTo>
                    <a:pt x="342" y="456"/>
                  </a:lnTo>
                  <a:lnTo>
                    <a:pt x="241" y="340"/>
                  </a:lnTo>
                  <a:lnTo>
                    <a:pt x="128" y="226"/>
                  </a:lnTo>
                  <a:lnTo>
                    <a:pt x="24" y="114"/>
                  </a:lnTo>
                  <a:cubicBezTo>
                    <a:pt x="0" y="88"/>
                    <a:pt x="1" y="48"/>
                    <a:pt x="27" y="24"/>
                  </a:cubicBezTo>
                  <a:cubicBezTo>
                    <a:pt x="53" y="0"/>
                    <a:pt x="93" y="1"/>
                    <a:pt x="117" y="27"/>
                  </a:cubicBezTo>
                  <a:close/>
                </a:path>
              </a:pathLst>
            </a:custGeom>
            <a:solidFill>
              <a:srgbClr val="008000"/>
            </a:solidFill>
            <a:ln w="1588" cap="flat">
              <a:solidFill>
                <a:srgbClr val="008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24956" name="Freeform 43"/>
          <p:cNvSpPr>
            <a:spLocks noEditPoints="1"/>
          </p:cNvSpPr>
          <p:nvPr/>
        </p:nvSpPr>
        <p:spPr bwMode="auto">
          <a:xfrm>
            <a:off x="1814405" y="6110552"/>
            <a:ext cx="4852987" cy="23812"/>
          </a:xfrm>
          <a:custGeom>
            <a:avLst/>
            <a:gdLst>
              <a:gd name="T0" fmla="*/ 0 w 25472"/>
              <a:gd name="T1" fmla="*/ 2147483646 h 128"/>
              <a:gd name="T2" fmla="*/ 2147483646 w 25472"/>
              <a:gd name="T3" fmla="*/ 2147483646 h 128"/>
              <a:gd name="T4" fmla="*/ 2147483646 w 25472"/>
              <a:gd name="T5" fmla="*/ 2147483646 h 128"/>
              <a:gd name="T6" fmla="*/ 2147483646 w 25472"/>
              <a:gd name="T7" fmla="*/ 2147483646 h 128"/>
              <a:gd name="T8" fmla="*/ 2147483646 w 25472"/>
              <a:gd name="T9" fmla="*/ 0 h 128"/>
              <a:gd name="T10" fmla="*/ 2147483646 w 25472"/>
              <a:gd name="T11" fmla="*/ 0 h 128"/>
              <a:gd name="T12" fmla="*/ 2147483646 w 25472"/>
              <a:gd name="T13" fmla="*/ 0 h 128"/>
              <a:gd name="T14" fmla="*/ 2147483646 w 25472"/>
              <a:gd name="T15" fmla="*/ 2147483646 h 128"/>
              <a:gd name="T16" fmla="*/ 2147483646 w 25472"/>
              <a:gd name="T17" fmla="*/ 2147483646 h 128"/>
              <a:gd name="T18" fmla="*/ 2147483646 w 25472"/>
              <a:gd name="T19" fmla="*/ 2147483646 h 128"/>
              <a:gd name="T20" fmla="*/ 2147483646 w 25472"/>
              <a:gd name="T21" fmla="*/ 2147483646 h 128"/>
              <a:gd name="T22" fmla="*/ 2147483646 w 25472"/>
              <a:gd name="T23" fmla="*/ 0 h 128"/>
              <a:gd name="T24" fmla="*/ 2147483646 w 25472"/>
              <a:gd name="T25" fmla="*/ 0 h 128"/>
              <a:gd name="T26" fmla="*/ 2147483646 w 25472"/>
              <a:gd name="T27" fmla="*/ 0 h 128"/>
              <a:gd name="T28" fmla="*/ 2147483646 w 25472"/>
              <a:gd name="T29" fmla="*/ 2147483646 h 128"/>
              <a:gd name="T30" fmla="*/ 2147483646 w 25472"/>
              <a:gd name="T31" fmla="*/ 2147483646 h 128"/>
              <a:gd name="T32" fmla="*/ 2147483646 w 25472"/>
              <a:gd name="T33" fmla="*/ 2147483646 h 128"/>
              <a:gd name="T34" fmla="*/ 2147483646 w 25472"/>
              <a:gd name="T35" fmla="*/ 2147483646 h 128"/>
              <a:gd name="T36" fmla="*/ 2147483646 w 25472"/>
              <a:gd name="T37" fmla="*/ 0 h 128"/>
              <a:gd name="T38" fmla="*/ 2147483646 w 25472"/>
              <a:gd name="T39" fmla="*/ 0 h 128"/>
              <a:gd name="T40" fmla="*/ 2147483646 w 25472"/>
              <a:gd name="T41" fmla="*/ 0 h 128"/>
              <a:gd name="T42" fmla="*/ 2147483646 w 25472"/>
              <a:gd name="T43" fmla="*/ 2147483646 h 128"/>
              <a:gd name="T44" fmla="*/ 2147483646 w 25472"/>
              <a:gd name="T45" fmla="*/ 2147483646 h 128"/>
              <a:gd name="T46" fmla="*/ 2147483646 w 25472"/>
              <a:gd name="T47" fmla="*/ 2147483646 h 128"/>
              <a:gd name="T48" fmla="*/ 2147483646 w 25472"/>
              <a:gd name="T49" fmla="*/ 2147483646 h 128"/>
              <a:gd name="T50" fmla="*/ 2147483646 w 25472"/>
              <a:gd name="T51" fmla="*/ 0 h 128"/>
              <a:gd name="T52" fmla="*/ 2147483646 w 25472"/>
              <a:gd name="T53" fmla="*/ 0 h 128"/>
              <a:gd name="T54" fmla="*/ 2147483646 w 25472"/>
              <a:gd name="T55" fmla="*/ 0 h 128"/>
              <a:gd name="T56" fmla="*/ 2147483646 w 25472"/>
              <a:gd name="T57" fmla="*/ 2147483646 h 128"/>
              <a:gd name="T58" fmla="*/ 2147483646 w 25472"/>
              <a:gd name="T59" fmla="*/ 2147483646 h 128"/>
              <a:gd name="T60" fmla="*/ 2147483646 w 25472"/>
              <a:gd name="T61" fmla="*/ 2147483646 h 128"/>
              <a:gd name="T62" fmla="*/ 2147483646 w 25472"/>
              <a:gd name="T63" fmla="*/ 2147483646 h 128"/>
              <a:gd name="T64" fmla="*/ 2147483646 w 25472"/>
              <a:gd name="T65" fmla="*/ 0 h 128"/>
              <a:gd name="T66" fmla="*/ 2147483646 w 25472"/>
              <a:gd name="T67" fmla="*/ 0 h 128"/>
              <a:gd name="T68" fmla="*/ 2147483646 w 25472"/>
              <a:gd name="T69" fmla="*/ 0 h 128"/>
              <a:gd name="T70" fmla="*/ 2147483646 w 25472"/>
              <a:gd name="T71" fmla="*/ 2147483646 h 128"/>
              <a:gd name="T72" fmla="*/ 2147483646 w 25472"/>
              <a:gd name="T73" fmla="*/ 2147483646 h 128"/>
              <a:gd name="T74" fmla="*/ 2147483646 w 25472"/>
              <a:gd name="T75" fmla="*/ 2147483646 h 128"/>
              <a:gd name="T76" fmla="*/ 2147483646 w 25472"/>
              <a:gd name="T77" fmla="*/ 2147483646 h 128"/>
              <a:gd name="T78" fmla="*/ 2147483646 w 25472"/>
              <a:gd name="T79" fmla="*/ 0 h 128"/>
              <a:gd name="T80" fmla="*/ 2147483646 w 25472"/>
              <a:gd name="T81" fmla="*/ 0 h 128"/>
              <a:gd name="T82" fmla="*/ 2147483646 w 25472"/>
              <a:gd name="T83" fmla="*/ 0 h 128"/>
              <a:gd name="T84" fmla="*/ 2147483646 w 25472"/>
              <a:gd name="T85" fmla="*/ 2147483646 h 128"/>
              <a:gd name="T86" fmla="*/ 2147483646 w 25472"/>
              <a:gd name="T87" fmla="*/ 2147483646 h 128"/>
              <a:gd name="T88" fmla="*/ 2147483646 w 25472"/>
              <a:gd name="T89" fmla="*/ 2147483646 h 128"/>
              <a:gd name="T90" fmla="*/ 2147483646 w 25472"/>
              <a:gd name="T91" fmla="*/ 2147483646 h 128"/>
              <a:gd name="T92" fmla="*/ 2147483646 w 25472"/>
              <a:gd name="T93" fmla="*/ 0 h 128"/>
              <a:gd name="T94" fmla="*/ 2147483646 w 25472"/>
              <a:gd name="T95" fmla="*/ 0 h 128"/>
              <a:gd name="T96" fmla="*/ 2147483646 w 25472"/>
              <a:gd name="T97" fmla="*/ 0 h 128"/>
              <a:gd name="T98" fmla="*/ 2147483646 w 25472"/>
              <a:gd name="T99" fmla="*/ 2147483646 h 128"/>
              <a:gd name="T100" fmla="*/ 2147483646 w 25472"/>
              <a:gd name="T101" fmla="*/ 2147483646 h 128"/>
              <a:gd name="T102" fmla="*/ 2147483646 w 25472"/>
              <a:gd name="T103" fmla="*/ 2147483646 h 128"/>
              <a:gd name="T104" fmla="*/ 2147483646 w 25472"/>
              <a:gd name="T105" fmla="*/ 2147483646 h 128"/>
              <a:gd name="T106" fmla="*/ 2147483646 w 25472"/>
              <a:gd name="T107" fmla="*/ 0 h 128"/>
              <a:gd name="T108" fmla="*/ 2147483646 w 25472"/>
              <a:gd name="T109" fmla="*/ 0 h 128"/>
              <a:gd name="T110" fmla="*/ 2147483646 w 25472"/>
              <a:gd name="T111" fmla="*/ 0 h 128"/>
              <a:gd name="T112" fmla="*/ 2147483646 w 25472"/>
              <a:gd name="T113" fmla="*/ 2147483646 h 128"/>
              <a:gd name="T114" fmla="*/ 2147483646 w 25472"/>
              <a:gd name="T115" fmla="*/ 2147483646 h 12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5472" h="128">
                <a:moveTo>
                  <a:pt x="64" y="0"/>
                </a:moveTo>
                <a:lnTo>
                  <a:pt x="320" y="0"/>
                </a:lnTo>
                <a:cubicBezTo>
                  <a:pt x="356" y="0"/>
                  <a:pt x="384" y="29"/>
                  <a:pt x="384" y="64"/>
                </a:cubicBezTo>
                <a:cubicBezTo>
                  <a:pt x="384" y="100"/>
                  <a:pt x="356" y="128"/>
                  <a:pt x="320" y="128"/>
                </a:cubicBezTo>
                <a:lnTo>
                  <a:pt x="64" y="128"/>
                </a:lnTo>
                <a:cubicBezTo>
                  <a:pt x="29" y="128"/>
                  <a:pt x="0" y="100"/>
                  <a:pt x="0" y="64"/>
                </a:cubicBezTo>
                <a:cubicBezTo>
                  <a:pt x="0" y="29"/>
                  <a:pt x="29" y="0"/>
                  <a:pt x="64" y="0"/>
                </a:cubicBezTo>
                <a:close/>
                <a:moveTo>
                  <a:pt x="576" y="0"/>
                </a:moveTo>
                <a:lnTo>
                  <a:pt x="832" y="0"/>
                </a:lnTo>
                <a:cubicBezTo>
                  <a:pt x="868" y="0"/>
                  <a:pt x="896" y="29"/>
                  <a:pt x="896" y="64"/>
                </a:cubicBezTo>
                <a:cubicBezTo>
                  <a:pt x="896" y="100"/>
                  <a:pt x="868" y="128"/>
                  <a:pt x="832" y="128"/>
                </a:cubicBezTo>
                <a:lnTo>
                  <a:pt x="576" y="128"/>
                </a:lnTo>
                <a:cubicBezTo>
                  <a:pt x="541" y="128"/>
                  <a:pt x="512" y="100"/>
                  <a:pt x="512" y="64"/>
                </a:cubicBezTo>
                <a:cubicBezTo>
                  <a:pt x="512" y="29"/>
                  <a:pt x="541" y="0"/>
                  <a:pt x="576" y="0"/>
                </a:cubicBezTo>
                <a:close/>
                <a:moveTo>
                  <a:pt x="1088" y="0"/>
                </a:moveTo>
                <a:lnTo>
                  <a:pt x="1344" y="0"/>
                </a:lnTo>
                <a:cubicBezTo>
                  <a:pt x="1380" y="0"/>
                  <a:pt x="1408" y="29"/>
                  <a:pt x="1408" y="64"/>
                </a:cubicBezTo>
                <a:cubicBezTo>
                  <a:pt x="1408" y="100"/>
                  <a:pt x="1380" y="128"/>
                  <a:pt x="1344" y="128"/>
                </a:cubicBezTo>
                <a:lnTo>
                  <a:pt x="1088" y="128"/>
                </a:lnTo>
                <a:cubicBezTo>
                  <a:pt x="1053" y="128"/>
                  <a:pt x="1024" y="100"/>
                  <a:pt x="1024" y="64"/>
                </a:cubicBezTo>
                <a:cubicBezTo>
                  <a:pt x="1024" y="29"/>
                  <a:pt x="1053" y="0"/>
                  <a:pt x="1088" y="0"/>
                </a:cubicBezTo>
                <a:close/>
                <a:moveTo>
                  <a:pt x="1600" y="0"/>
                </a:moveTo>
                <a:lnTo>
                  <a:pt x="1856" y="0"/>
                </a:lnTo>
                <a:cubicBezTo>
                  <a:pt x="1892" y="0"/>
                  <a:pt x="1920" y="29"/>
                  <a:pt x="1920" y="64"/>
                </a:cubicBezTo>
                <a:cubicBezTo>
                  <a:pt x="1920" y="100"/>
                  <a:pt x="1892" y="128"/>
                  <a:pt x="1856" y="128"/>
                </a:cubicBezTo>
                <a:lnTo>
                  <a:pt x="1600" y="128"/>
                </a:lnTo>
                <a:cubicBezTo>
                  <a:pt x="1565" y="128"/>
                  <a:pt x="1536" y="100"/>
                  <a:pt x="1536" y="64"/>
                </a:cubicBezTo>
                <a:cubicBezTo>
                  <a:pt x="1536" y="29"/>
                  <a:pt x="1565" y="0"/>
                  <a:pt x="1600" y="0"/>
                </a:cubicBezTo>
                <a:close/>
                <a:moveTo>
                  <a:pt x="2112" y="0"/>
                </a:moveTo>
                <a:lnTo>
                  <a:pt x="2368" y="0"/>
                </a:lnTo>
                <a:cubicBezTo>
                  <a:pt x="2404" y="0"/>
                  <a:pt x="2432" y="29"/>
                  <a:pt x="2432" y="64"/>
                </a:cubicBezTo>
                <a:cubicBezTo>
                  <a:pt x="2432" y="100"/>
                  <a:pt x="2404" y="128"/>
                  <a:pt x="2368" y="128"/>
                </a:cubicBezTo>
                <a:lnTo>
                  <a:pt x="2112" y="128"/>
                </a:lnTo>
                <a:cubicBezTo>
                  <a:pt x="2077" y="128"/>
                  <a:pt x="2048" y="100"/>
                  <a:pt x="2048" y="64"/>
                </a:cubicBezTo>
                <a:cubicBezTo>
                  <a:pt x="2048" y="29"/>
                  <a:pt x="2077" y="0"/>
                  <a:pt x="2112" y="0"/>
                </a:cubicBezTo>
                <a:close/>
                <a:moveTo>
                  <a:pt x="2624" y="0"/>
                </a:moveTo>
                <a:lnTo>
                  <a:pt x="2880" y="0"/>
                </a:lnTo>
                <a:cubicBezTo>
                  <a:pt x="2916" y="0"/>
                  <a:pt x="2944" y="29"/>
                  <a:pt x="2944" y="64"/>
                </a:cubicBezTo>
                <a:cubicBezTo>
                  <a:pt x="2944" y="100"/>
                  <a:pt x="2916" y="128"/>
                  <a:pt x="2880" y="128"/>
                </a:cubicBezTo>
                <a:lnTo>
                  <a:pt x="2624" y="128"/>
                </a:lnTo>
                <a:cubicBezTo>
                  <a:pt x="2589" y="128"/>
                  <a:pt x="2560" y="100"/>
                  <a:pt x="2560" y="64"/>
                </a:cubicBezTo>
                <a:cubicBezTo>
                  <a:pt x="2560" y="29"/>
                  <a:pt x="2589" y="0"/>
                  <a:pt x="2624" y="0"/>
                </a:cubicBezTo>
                <a:close/>
                <a:moveTo>
                  <a:pt x="3136" y="0"/>
                </a:moveTo>
                <a:lnTo>
                  <a:pt x="3392" y="0"/>
                </a:lnTo>
                <a:cubicBezTo>
                  <a:pt x="3428" y="0"/>
                  <a:pt x="3456" y="29"/>
                  <a:pt x="3456" y="64"/>
                </a:cubicBezTo>
                <a:cubicBezTo>
                  <a:pt x="3456" y="100"/>
                  <a:pt x="3428" y="128"/>
                  <a:pt x="3392" y="128"/>
                </a:cubicBezTo>
                <a:lnTo>
                  <a:pt x="3136" y="128"/>
                </a:lnTo>
                <a:cubicBezTo>
                  <a:pt x="3101" y="128"/>
                  <a:pt x="3072" y="100"/>
                  <a:pt x="3072" y="64"/>
                </a:cubicBezTo>
                <a:cubicBezTo>
                  <a:pt x="3072" y="29"/>
                  <a:pt x="3101" y="0"/>
                  <a:pt x="3136" y="0"/>
                </a:cubicBezTo>
                <a:close/>
                <a:moveTo>
                  <a:pt x="3648" y="0"/>
                </a:moveTo>
                <a:lnTo>
                  <a:pt x="3904" y="0"/>
                </a:lnTo>
                <a:cubicBezTo>
                  <a:pt x="3940" y="0"/>
                  <a:pt x="3968" y="29"/>
                  <a:pt x="3968" y="64"/>
                </a:cubicBezTo>
                <a:cubicBezTo>
                  <a:pt x="3968" y="100"/>
                  <a:pt x="3940" y="128"/>
                  <a:pt x="3904" y="128"/>
                </a:cubicBezTo>
                <a:lnTo>
                  <a:pt x="3648" y="128"/>
                </a:lnTo>
                <a:cubicBezTo>
                  <a:pt x="3613" y="128"/>
                  <a:pt x="3584" y="100"/>
                  <a:pt x="3584" y="64"/>
                </a:cubicBezTo>
                <a:cubicBezTo>
                  <a:pt x="3584" y="29"/>
                  <a:pt x="3613" y="0"/>
                  <a:pt x="3648" y="0"/>
                </a:cubicBezTo>
                <a:close/>
                <a:moveTo>
                  <a:pt x="4160" y="0"/>
                </a:moveTo>
                <a:lnTo>
                  <a:pt x="4416" y="0"/>
                </a:lnTo>
                <a:cubicBezTo>
                  <a:pt x="4452" y="0"/>
                  <a:pt x="4480" y="29"/>
                  <a:pt x="4480" y="64"/>
                </a:cubicBezTo>
                <a:cubicBezTo>
                  <a:pt x="4480" y="100"/>
                  <a:pt x="4452" y="128"/>
                  <a:pt x="4416" y="128"/>
                </a:cubicBezTo>
                <a:lnTo>
                  <a:pt x="4160" y="128"/>
                </a:lnTo>
                <a:cubicBezTo>
                  <a:pt x="4125" y="128"/>
                  <a:pt x="4096" y="100"/>
                  <a:pt x="4096" y="64"/>
                </a:cubicBezTo>
                <a:cubicBezTo>
                  <a:pt x="4096" y="29"/>
                  <a:pt x="4125" y="0"/>
                  <a:pt x="4160" y="0"/>
                </a:cubicBezTo>
                <a:close/>
                <a:moveTo>
                  <a:pt x="4672" y="0"/>
                </a:moveTo>
                <a:lnTo>
                  <a:pt x="4928" y="0"/>
                </a:lnTo>
                <a:cubicBezTo>
                  <a:pt x="4964" y="0"/>
                  <a:pt x="4992" y="29"/>
                  <a:pt x="4992" y="64"/>
                </a:cubicBezTo>
                <a:cubicBezTo>
                  <a:pt x="4992" y="100"/>
                  <a:pt x="4964" y="128"/>
                  <a:pt x="4928" y="128"/>
                </a:cubicBezTo>
                <a:lnTo>
                  <a:pt x="4672" y="128"/>
                </a:lnTo>
                <a:cubicBezTo>
                  <a:pt x="4637" y="128"/>
                  <a:pt x="4608" y="100"/>
                  <a:pt x="4608" y="64"/>
                </a:cubicBezTo>
                <a:cubicBezTo>
                  <a:pt x="4608" y="29"/>
                  <a:pt x="4637" y="0"/>
                  <a:pt x="4672" y="0"/>
                </a:cubicBezTo>
                <a:close/>
                <a:moveTo>
                  <a:pt x="5184" y="0"/>
                </a:moveTo>
                <a:lnTo>
                  <a:pt x="5440" y="0"/>
                </a:lnTo>
                <a:cubicBezTo>
                  <a:pt x="5476" y="0"/>
                  <a:pt x="5504" y="29"/>
                  <a:pt x="5504" y="64"/>
                </a:cubicBezTo>
                <a:cubicBezTo>
                  <a:pt x="5504" y="100"/>
                  <a:pt x="5476" y="128"/>
                  <a:pt x="5440" y="128"/>
                </a:cubicBezTo>
                <a:lnTo>
                  <a:pt x="5184" y="128"/>
                </a:lnTo>
                <a:cubicBezTo>
                  <a:pt x="5149" y="128"/>
                  <a:pt x="5120" y="100"/>
                  <a:pt x="5120" y="64"/>
                </a:cubicBezTo>
                <a:cubicBezTo>
                  <a:pt x="5120" y="29"/>
                  <a:pt x="5149" y="0"/>
                  <a:pt x="5184" y="0"/>
                </a:cubicBezTo>
                <a:close/>
                <a:moveTo>
                  <a:pt x="5696" y="0"/>
                </a:moveTo>
                <a:lnTo>
                  <a:pt x="5952" y="0"/>
                </a:lnTo>
                <a:cubicBezTo>
                  <a:pt x="5988" y="0"/>
                  <a:pt x="6016" y="29"/>
                  <a:pt x="6016" y="64"/>
                </a:cubicBezTo>
                <a:cubicBezTo>
                  <a:pt x="6016" y="100"/>
                  <a:pt x="5988" y="128"/>
                  <a:pt x="5952" y="128"/>
                </a:cubicBezTo>
                <a:lnTo>
                  <a:pt x="5696" y="128"/>
                </a:lnTo>
                <a:cubicBezTo>
                  <a:pt x="5661" y="128"/>
                  <a:pt x="5632" y="100"/>
                  <a:pt x="5632" y="64"/>
                </a:cubicBezTo>
                <a:cubicBezTo>
                  <a:pt x="5632" y="29"/>
                  <a:pt x="5661" y="0"/>
                  <a:pt x="5696" y="0"/>
                </a:cubicBezTo>
                <a:close/>
                <a:moveTo>
                  <a:pt x="6208" y="0"/>
                </a:moveTo>
                <a:lnTo>
                  <a:pt x="6464" y="0"/>
                </a:lnTo>
                <a:cubicBezTo>
                  <a:pt x="6500" y="0"/>
                  <a:pt x="6528" y="29"/>
                  <a:pt x="6528" y="64"/>
                </a:cubicBezTo>
                <a:cubicBezTo>
                  <a:pt x="6528" y="100"/>
                  <a:pt x="6500" y="128"/>
                  <a:pt x="6464" y="128"/>
                </a:cubicBezTo>
                <a:lnTo>
                  <a:pt x="6208" y="128"/>
                </a:lnTo>
                <a:cubicBezTo>
                  <a:pt x="6173" y="128"/>
                  <a:pt x="6144" y="100"/>
                  <a:pt x="6144" y="64"/>
                </a:cubicBezTo>
                <a:cubicBezTo>
                  <a:pt x="6144" y="29"/>
                  <a:pt x="6173" y="0"/>
                  <a:pt x="6208" y="0"/>
                </a:cubicBezTo>
                <a:close/>
                <a:moveTo>
                  <a:pt x="6720" y="0"/>
                </a:moveTo>
                <a:lnTo>
                  <a:pt x="6976" y="0"/>
                </a:lnTo>
                <a:cubicBezTo>
                  <a:pt x="7012" y="0"/>
                  <a:pt x="7040" y="29"/>
                  <a:pt x="7040" y="64"/>
                </a:cubicBezTo>
                <a:cubicBezTo>
                  <a:pt x="7040" y="100"/>
                  <a:pt x="7012" y="128"/>
                  <a:pt x="6976" y="128"/>
                </a:cubicBezTo>
                <a:lnTo>
                  <a:pt x="6720" y="128"/>
                </a:lnTo>
                <a:cubicBezTo>
                  <a:pt x="6685" y="128"/>
                  <a:pt x="6656" y="100"/>
                  <a:pt x="6656" y="64"/>
                </a:cubicBezTo>
                <a:cubicBezTo>
                  <a:pt x="6656" y="29"/>
                  <a:pt x="6685" y="0"/>
                  <a:pt x="6720" y="0"/>
                </a:cubicBezTo>
                <a:close/>
                <a:moveTo>
                  <a:pt x="7232" y="0"/>
                </a:moveTo>
                <a:lnTo>
                  <a:pt x="7488" y="0"/>
                </a:lnTo>
                <a:cubicBezTo>
                  <a:pt x="7524" y="0"/>
                  <a:pt x="7552" y="29"/>
                  <a:pt x="7552" y="64"/>
                </a:cubicBezTo>
                <a:cubicBezTo>
                  <a:pt x="7552" y="100"/>
                  <a:pt x="7524" y="128"/>
                  <a:pt x="7488" y="128"/>
                </a:cubicBezTo>
                <a:lnTo>
                  <a:pt x="7232" y="128"/>
                </a:lnTo>
                <a:cubicBezTo>
                  <a:pt x="7197" y="128"/>
                  <a:pt x="7168" y="100"/>
                  <a:pt x="7168" y="64"/>
                </a:cubicBezTo>
                <a:cubicBezTo>
                  <a:pt x="7168" y="29"/>
                  <a:pt x="7197" y="0"/>
                  <a:pt x="7232" y="0"/>
                </a:cubicBezTo>
                <a:close/>
                <a:moveTo>
                  <a:pt x="7744" y="0"/>
                </a:moveTo>
                <a:lnTo>
                  <a:pt x="8000" y="0"/>
                </a:lnTo>
                <a:cubicBezTo>
                  <a:pt x="8036" y="0"/>
                  <a:pt x="8064" y="29"/>
                  <a:pt x="8064" y="64"/>
                </a:cubicBezTo>
                <a:cubicBezTo>
                  <a:pt x="8064" y="100"/>
                  <a:pt x="8036" y="128"/>
                  <a:pt x="8000" y="128"/>
                </a:cubicBezTo>
                <a:lnTo>
                  <a:pt x="7744" y="128"/>
                </a:lnTo>
                <a:cubicBezTo>
                  <a:pt x="7709" y="128"/>
                  <a:pt x="7680" y="100"/>
                  <a:pt x="7680" y="64"/>
                </a:cubicBezTo>
                <a:cubicBezTo>
                  <a:pt x="7680" y="29"/>
                  <a:pt x="7709" y="0"/>
                  <a:pt x="7744" y="0"/>
                </a:cubicBezTo>
                <a:close/>
                <a:moveTo>
                  <a:pt x="8256" y="0"/>
                </a:moveTo>
                <a:lnTo>
                  <a:pt x="8512" y="0"/>
                </a:lnTo>
                <a:cubicBezTo>
                  <a:pt x="8548" y="0"/>
                  <a:pt x="8576" y="29"/>
                  <a:pt x="8576" y="64"/>
                </a:cubicBezTo>
                <a:cubicBezTo>
                  <a:pt x="8576" y="100"/>
                  <a:pt x="8548" y="128"/>
                  <a:pt x="8512" y="128"/>
                </a:cubicBezTo>
                <a:lnTo>
                  <a:pt x="8256" y="128"/>
                </a:lnTo>
                <a:cubicBezTo>
                  <a:pt x="8221" y="128"/>
                  <a:pt x="8192" y="100"/>
                  <a:pt x="8192" y="64"/>
                </a:cubicBezTo>
                <a:cubicBezTo>
                  <a:pt x="8192" y="29"/>
                  <a:pt x="8221" y="0"/>
                  <a:pt x="8256" y="0"/>
                </a:cubicBezTo>
                <a:close/>
                <a:moveTo>
                  <a:pt x="8768" y="0"/>
                </a:moveTo>
                <a:lnTo>
                  <a:pt x="9024" y="0"/>
                </a:lnTo>
                <a:cubicBezTo>
                  <a:pt x="9060" y="0"/>
                  <a:pt x="9088" y="29"/>
                  <a:pt x="9088" y="64"/>
                </a:cubicBezTo>
                <a:cubicBezTo>
                  <a:pt x="9088" y="100"/>
                  <a:pt x="9060" y="128"/>
                  <a:pt x="9024" y="128"/>
                </a:cubicBezTo>
                <a:lnTo>
                  <a:pt x="8768" y="128"/>
                </a:lnTo>
                <a:cubicBezTo>
                  <a:pt x="8733" y="128"/>
                  <a:pt x="8704" y="100"/>
                  <a:pt x="8704" y="64"/>
                </a:cubicBezTo>
                <a:cubicBezTo>
                  <a:pt x="8704" y="29"/>
                  <a:pt x="8733" y="0"/>
                  <a:pt x="8768" y="0"/>
                </a:cubicBezTo>
                <a:close/>
                <a:moveTo>
                  <a:pt x="9280" y="0"/>
                </a:moveTo>
                <a:lnTo>
                  <a:pt x="9536" y="0"/>
                </a:lnTo>
                <a:cubicBezTo>
                  <a:pt x="9572" y="0"/>
                  <a:pt x="9600" y="29"/>
                  <a:pt x="9600" y="64"/>
                </a:cubicBezTo>
                <a:cubicBezTo>
                  <a:pt x="9600" y="100"/>
                  <a:pt x="9572" y="128"/>
                  <a:pt x="9536" y="128"/>
                </a:cubicBezTo>
                <a:lnTo>
                  <a:pt x="9280" y="128"/>
                </a:lnTo>
                <a:cubicBezTo>
                  <a:pt x="9245" y="128"/>
                  <a:pt x="9216" y="100"/>
                  <a:pt x="9216" y="64"/>
                </a:cubicBezTo>
                <a:cubicBezTo>
                  <a:pt x="9216" y="29"/>
                  <a:pt x="9245" y="0"/>
                  <a:pt x="9280" y="0"/>
                </a:cubicBezTo>
                <a:close/>
                <a:moveTo>
                  <a:pt x="9792" y="0"/>
                </a:moveTo>
                <a:lnTo>
                  <a:pt x="10048" y="0"/>
                </a:lnTo>
                <a:cubicBezTo>
                  <a:pt x="10084" y="0"/>
                  <a:pt x="10112" y="29"/>
                  <a:pt x="10112" y="64"/>
                </a:cubicBezTo>
                <a:cubicBezTo>
                  <a:pt x="10112" y="100"/>
                  <a:pt x="10084" y="128"/>
                  <a:pt x="10048" y="128"/>
                </a:cubicBezTo>
                <a:lnTo>
                  <a:pt x="9792" y="128"/>
                </a:lnTo>
                <a:cubicBezTo>
                  <a:pt x="9757" y="128"/>
                  <a:pt x="9728" y="100"/>
                  <a:pt x="9728" y="64"/>
                </a:cubicBezTo>
                <a:cubicBezTo>
                  <a:pt x="9728" y="29"/>
                  <a:pt x="9757" y="0"/>
                  <a:pt x="9792" y="0"/>
                </a:cubicBezTo>
                <a:close/>
                <a:moveTo>
                  <a:pt x="10304" y="0"/>
                </a:moveTo>
                <a:lnTo>
                  <a:pt x="10560" y="0"/>
                </a:lnTo>
                <a:cubicBezTo>
                  <a:pt x="10596" y="0"/>
                  <a:pt x="10624" y="29"/>
                  <a:pt x="10624" y="64"/>
                </a:cubicBezTo>
                <a:cubicBezTo>
                  <a:pt x="10624" y="100"/>
                  <a:pt x="10596" y="128"/>
                  <a:pt x="10560" y="128"/>
                </a:cubicBezTo>
                <a:lnTo>
                  <a:pt x="10304" y="128"/>
                </a:lnTo>
                <a:cubicBezTo>
                  <a:pt x="10269" y="128"/>
                  <a:pt x="10240" y="100"/>
                  <a:pt x="10240" y="64"/>
                </a:cubicBezTo>
                <a:cubicBezTo>
                  <a:pt x="10240" y="29"/>
                  <a:pt x="10269" y="0"/>
                  <a:pt x="10304" y="0"/>
                </a:cubicBezTo>
                <a:close/>
                <a:moveTo>
                  <a:pt x="10816" y="0"/>
                </a:moveTo>
                <a:lnTo>
                  <a:pt x="11072" y="0"/>
                </a:lnTo>
                <a:cubicBezTo>
                  <a:pt x="11108" y="0"/>
                  <a:pt x="11136" y="29"/>
                  <a:pt x="11136" y="64"/>
                </a:cubicBezTo>
                <a:cubicBezTo>
                  <a:pt x="11136" y="100"/>
                  <a:pt x="11108" y="128"/>
                  <a:pt x="11072" y="128"/>
                </a:cubicBezTo>
                <a:lnTo>
                  <a:pt x="10816" y="128"/>
                </a:lnTo>
                <a:cubicBezTo>
                  <a:pt x="10781" y="128"/>
                  <a:pt x="10752" y="100"/>
                  <a:pt x="10752" y="64"/>
                </a:cubicBezTo>
                <a:cubicBezTo>
                  <a:pt x="10752" y="29"/>
                  <a:pt x="10781" y="0"/>
                  <a:pt x="10816" y="0"/>
                </a:cubicBezTo>
                <a:close/>
                <a:moveTo>
                  <a:pt x="11328" y="0"/>
                </a:moveTo>
                <a:lnTo>
                  <a:pt x="11584" y="0"/>
                </a:lnTo>
                <a:cubicBezTo>
                  <a:pt x="11620" y="0"/>
                  <a:pt x="11648" y="29"/>
                  <a:pt x="11648" y="64"/>
                </a:cubicBezTo>
                <a:cubicBezTo>
                  <a:pt x="11648" y="100"/>
                  <a:pt x="11620" y="128"/>
                  <a:pt x="11584" y="128"/>
                </a:cubicBezTo>
                <a:lnTo>
                  <a:pt x="11328" y="128"/>
                </a:lnTo>
                <a:cubicBezTo>
                  <a:pt x="11293" y="128"/>
                  <a:pt x="11264" y="100"/>
                  <a:pt x="11264" y="64"/>
                </a:cubicBezTo>
                <a:cubicBezTo>
                  <a:pt x="11264" y="29"/>
                  <a:pt x="11293" y="0"/>
                  <a:pt x="11328" y="0"/>
                </a:cubicBezTo>
                <a:close/>
                <a:moveTo>
                  <a:pt x="11840" y="0"/>
                </a:moveTo>
                <a:lnTo>
                  <a:pt x="12096" y="0"/>
                </a:lnTo>
                <a:cubicBezTo>
                  <a:pt x="12132" y="0"/>
                  <a:pt x="12160" y="29"/>
                  <a:pt x="12160" y="64"/>
                </a:cubicBezTo>
                <a:cubicBezTo>
                  <a:pt x="12160" y="100"/>
                  <a:pt x="12132" y="128"/>
                  <a:pt x="12096" y="128"/>
                </a:cubicBezTo>
                <a:lnTo>
                  <a:pt x="11840" y="128"/>
                </a:lnTo>
                <a:cubicBezTo>
                  <a:pt x="11805" y="128"/>
                  <a:pt x="11776" y="100"/>
                  <a:pt x="11776" y="64"/>
                </a:cubicBezTo>
                <a:cubicBezTo>
                  <a:pt x="11776" y="29"/>
                  <a:pt x="11805" y="0"/>
                  <a:pt x="11840" y="0"/>
                </a:cubicBezTo>
                <a:close/>
                <a:moveTo>
                  <a:pt x="12352" y="0"/>
                </a:moveTo>
                <a:lnTo>
                  <a:pt x="12608" y="0"/>
                </a:lnTo>
                <a:cubicBezTo>
                  <a:pt x="12644" y="0"/>
                  <a:pt x="12672" y="29"/>
                  <a:pt x="12672" y="64"/>
                </a:cubicBezTo>
                <a:cubicBezTo>
                  <a:pt x="12672" y="100"/>
                  <a:pt x="12644" y="128"/>
                  <a:pt x="12608" y="128"/>
                </a:cubicBezTo>
                <a:lnTo>
                  <a:pt x="12352" y="128"/>
                </a:lnTo>
                <a:cubicBezTo>
                  <a:pt x="12317" y="128"/>
                  <a:pt x="12288" y="100"/>
                  <a:pt x="12288" y="64"/>
                </a:cubicBezTo>
                <a:cubicBezTo>
                  <a:pt x="12288" y="29"/>
                  <a:pt x="12317" y="0"/>
                  <a:pt x="12352" y="0"/>
                </a:cubicBezTo>
                <a:close/>
                <a:moveTo>
                  <a:pt x="12864" y="0"/>
                </a:moveTo>
                <a:lnTo>
                  <a:pt x="13120" y="0"/>
                </a:lnTo>
                <a:cubicBezTo>
                  <a:pt x="13156" y="0"/>
                  <a:pt x="13184" y="29"/>
                  <a:pt x="13184" y="64"/>
                </a:cubicBezTo>
                <a:cubicBezTo>
                  <a:pt x="13184" y="100"/>
                  <a:pt x="13156" y="128"/>
                  <a:pt x="13120" y="128"/>
                </a:cubicBezTo>
                <a:lnTo>
                  <a:pt x="12864" y="128"/>
                </a:lnTo>
                <a:cubicBezTo>
                  <a:pt x="12829" y="128"/>
                  <a:pt x="12800" y="100"/>
                  <a:pt x="12800" y="64"/>
                </a:cubicBezTo>
                <a:cubicBezTo>
                  <a:pt x="12800" y="29"/>
                  <a:pt x="12829" y="0"/>
                  <a:pt x="12864" y="0"/>
                </a:cubicBezTo>
                <a:close/>
                <a:moveTo>
                  <a:pt x="13376" y="0"/>
                </a:moveTo>
                <a:lnTo>
                  <a:pt x="13632" y="0"/>
                </a:lnTo>
                <a:cubicBezTo>
                  <a:pt x="13668" y="0"/>
                  <a:pt x="13696" y="29"/>
                  <a:pt x="13696" y="64"/>
                </a:cubicBezTo>
                <a:cubicBezTo>
                  <a:pt x="13696" y="100"/>
                  <a:pt x="13668" y="128"/>
                  <a:pt x="13632" y="128"/>
                </a:cubicBezTo>
                <a:lnTo>
                  <a:pt x="13376" y="128"/>
                </a:lnTo>
                <a:cubicBezTo>
                  <a:pt x="13341" y="128"/>
                  <a:pt x="13312" y="100"/>
                  <a:pt x="13312" y="64"/>
                </a:cubicBezTo>
                <a:cubicBezTo>
                  <a:pt x="13312" y="29"/>
                  <a:pt x="13341" y="0"/>
                  <a:pt x="13376" y="0"/>
                </a:cubicBezTo>
                <a:close/>
                <a:moveTo>
                  <a:pt x="13888" y="0"/>
                </a:moveTo>
                <a:lnTo>
                  <a:pt x="14144" y="0"/>
                </a:lnTo>
                <a:cubicBezTo>
                  <a:pt x="14180" y="0"/>
                  <a:pt x="14208" y="29"/>
                  <a:pt x="14208" y="64"/>
                </a:cubicBezTo>
                <a:cubicBezTo>
                  <a:pt x="14208" y="100"/>
                  <a:pt x="14180" y="128"/>
                  <a:pt x="14144" y="128"/>
                </a:cubicBezTo>
                <a:lnTo>
                  <a:pt x="13888" y="128"/>
                </a:lnTo>
                <a:cubicBezTo>
                  <a:pt x="13853" y="128"/>
                  <a:pt x="13824" y="100"/>
                  <a:pt x="13824" y="64"/>
                </a:cubicBezTo>
                <a:cubicBezTo>
                  <a:pt x="13824" y="29"/>
                  <a:pt x="13853" y="0"/>
                  <a:pt x="13888" y="0"/>
                </a:cubicBezTo>
                <a:close/>
                <a:moveTo>
                  <a:pt x="14400" y="0"/>
                </a:moveTo>
                <a:lnTo>
                  <a:pt x="14656" y="0"/>
                </a:lnTo>
                <a:cubicBezTo>
                  <a:pt x="14692" y="0"/>
                  <a:pt x="14720" y="29"/>
                  <a:pt x="14720" y="64"/>
                </a:cubicBezTo>
                <a:cubicBezTo>
                  <a:pt x="14720" y="100"/>
                  <a:pt x="14692" y="128"/>
                  <a:pt x="14656" y="128"/>
                </a:cubicBezTo>
                <a:lnTo>
                  <a:pt x="14400" y="128"/>
                </a:lnTo>
                <a:cubicBezTo>
                  <a:pt x="14365" y="128"/>
                  <a:pt x="14336" y="100"/>
                  <a:pt x="14336" y="64"/>
                </a:cubicBezTo>
                <a:cubicBezTo>
                  <a:pt x="14336" y="29"/>
                  <a:pt x="14365" y="0"/>
                  <a:pt x="14400" y="0"/>
                </a:cubicBezTo>
                <a:close/>
                <a:moveTo>
                  <a:pt x="14912" y="0"/>
                </a:moveTo>
                <a:lnTo>
                  <a:pt x="15168" y="0"/>
                </a:lnTo>
                <a:cubicBezTo>
                  <a:pt x="15204" y="0"/>
                  <a:pt x="15232" y="29"/>
                  <a:pt x="15232" y="64"/>
                </a:cubicBezTo>
                <a:cubicBezTo>
                  <a:pt x="15232" y="100"/>
                  <a:pt x="15204" y="128"/>
                  <a:pt x="15168" y="128"/>
                </a:cubicBezTo>
                <a:lnTo>
                  <a:pt x="14912" y="128"/>
                </a:lnTo>
                <a:cubicBezTo>
                  <a:pt x="14877" y="128"/>
                  <a:pt x="14848" y="100"/>
                  <a:pt x="14848" y="64"/>
                </a:cubicBezTo>
                <a:cubicBezTo>
                  <a:pt x="14848" y="29"/>
                  <a:pt x="14877" y="0"/>
                  <a:pt x="14912" y="0"/>
                </a:cubicBezTo>
                <a:close/>
                <a:moveTo>
                  <a:pt x="15424" y="0"/>
                </a:moveTo>
                <a:lnTo>
                  <a:pt x="15680" y="0"/>
                </a:lnTo>
                <a:cubicBezTo>
                  <a:pt x="15716" y="0"/>
                  <a:pt x="15744" y="29"/>
                  <a:pt x="15744" y="64"/>
                </a:cubicBezTo>
                <a:cubicBezTo>
                  <a:pt x="15744" y="100"/>
                  <a:pt x="15716" y="128"/>
                  <a:pt x="15680" y="128"/>
                </a:cubicBezTo>
                <a:lnTo>
                  <a:pt x="15424" y="128"/>
                </a:lnTo>
                <a:cubicBezTo>
                  <a:pt x="15389" y="128"/>
                  <a:pt x="15360" y="100"/>
                  <a:pt x="15360" y="64"/>
                </a:cubicBezTo>
                <a:cubicBezTo>
                  <a:pt x="15360" y="29"/>
                  <a:pt x="15389" y="0"/>
                  <a:pt x="15424" y="0"/>
                </a:cubicBezTo>
                <a:close/>
                <a:moveTo>
                  <a:pt x="15936" y="0"/>
                </a:moveTo>
                <a:lnTo>
                  <a:pt x="16192" y="0"/>
                </a:lnTo>
                <a:cubicBezTo>
                  <a:pt x="16228" y="0"/>
                  <a:pt x="16256" y="29"/>
                  <a:pt x="16256" y="64"/>
                </a:cubicBezTo>
                <a:cubicBezTo>
                  <a:pt x="16256" y="100"/>
                  <a:pt x="16228" y="128"/>
                  <a:pt x="16192" y="128"/>
                </a:cubicBezTo>
                <a:lnTo>
                  <a:pt x="15936" y="128"/>
                </a:lnTo>
                <a:cubicBezTo>
                  <a:pt x="15901" y="128"/>
                  <a:pt x="15872" y="100"/>
                  <a:pt x="15872" y="64"/>
                </a:cubicBezTo>
                <a:cubicBezTo>
                  <a:pt x="15872" y="29"/>
                  <a:pt x="15901" y="0"/>
                  <a:pt x="15936" y="0"/>
                </a:cubicBezTo>
                <a:close/>
                <a:moveTo>
                  <a:pt x="16448" y="0"/>
                </a:moveTo>
                <a:lnTo>
                  <a:pt x="16704" y="0"/>
                </a:lnTo>
                <a:cubicBezTo>
                  <a:pt x="16740" y="0"/>
                  <a:pt x="16768" y="29"/>
                  <a:pt x="16768" y="64"/>
                </a:cubicBezTo>
                <a:cubicBezTo>
                  <a:pt x="16768" y="100"/>
                  <a:pt x="16740" y="128"/>
                  <a:pt x="16704" y="128"/>
                </a:cubicBezTo>
                <a:lnTo>
                  <a:pt x="16448" y="128"/>
                </a:lnTo>
                <a:cubicBezTo>
                  <a:pt x="16413" y="128"/>
                  <a:pt x="16384" y="100"/>
                  <a:pt x="16384" y="64"/>
                </a:cubicBezTo>
                <a:cubicBezTo>
                  <a:pt x="16384" y="29"/>
                  <a:pt x="16413" y="0"/>
                  <a:pt x="16448" y="0"/>
                </a:cubicBezTo>
                <a:close/>
                <a:moveTo>
                  <a:pt x="16960" y="0"/>
                </a:moveTo>
                <a:lnTo>
                  <a:pt x="17216" y="0"/>
                </a:lnTo>
                <a:cubicBezTo>
                  <a:pt x="17252" y="0"/>
                  <a:pt x="17280" y="29"/>
                  <a:pt x="17280" y="64"/>
                </a:cubicBezTo>
                <a:cubicBezTo>
                  <a:pt x="17280" y="100"/>
                  <a:pt x="17252" y="128"/>
                  <a:pt x="17216" y="128"/>
                </a:cubicBezTo>
                <a:lnTo>
                  <a:pt x="16960" y="128"/>
                </a:lnTo>
                <a:cubicBezTo>
                  <a:pt x="16925" y="128"/>
                  <a:pt x="16896" y="100"/>
                  <a:pt x="16896" y="64"/>
                </a:cubicBezTo>
                <a:cubicBezTo>
                  <a:pt x="16896" y="29"/>
                  <a:pt x="16925" y="0"/>
                  <a:pt x="16960" y="0"/>
                </a:cubicBezTo>
                <a:close/>
                <a:moveTo>
                  <a:pt x="17472" y="0"/>
                </a:moveTo>
                <a:lnTo>
                  <a:pt x="17728" y="0"/>
                </a:lnTo>
                <a:cubicBezTo>
                  <a:pt x="17764" y="0"/>
                  <a:pt x="17792" y="29"/>
                  <a:pt x="17792" y="64"/>
                </a:cubicBezTo>
                <a:cubicBezTo>
                  <a:pt x="17792" y="100"/>
                  <a:pt x="17764" y="128"/>
                  <a:pt x="17728" y="128"/>
                </a:cubicBezTo>
                <a:lnTo>
                  <a:pt x="17472" y="128"/>
                </a:lnTo>
                <a:cubicBezTo>
                  <a:pt x="17437" y="128"/>
                  <a:pt x="17408" y="100"/>
                  <a:pt x="17408" y="64"/>
                </a:cubicBezTo>
                <a:cubicBezTo>
                  <a:pt x="17408" y="29"/>
                  <a:pt x="17437" y="0"/>
                  <a:pt x="17472" y="0"/>
                </a:cubicBezTo>
                <a:close/>
                <a:moveTo>
                  <a:pt x="17984" y="0"/>
                </a:moveTo>
                <a:lnTo>
                  <a:pt x="18240" y="0"/>
                </a:lnTo>
                <a:cubicBezTo>
                  <a:pt x="18276" y="0"/>
                  <a:pt x="18304" y="29"/>
                  <a:pt x="18304" y="64"/>
                </a:cubicBezTo>
                <a:cubicBezTo>
                  <a:pt x="18304" y="100"/>
                  <a:pt x="18276" y="128"/>
                  <a:pt x="18240" y="128"/>
                </a:cubicBezTo>
                <a:lnTo>
                  <a:pt x="17984" y="128"/>
                </a:lnTo>
                <a:cubicBezTo>
                  <a:pt x="17949" y="128"/>
                  <a:pt x="17920" y="100"/>
                  <a:pt x="17920" y="64"/>
                </a:cubicBezTo>
                <a:cubicBezTo>
                  <a:pt x="17920" y="29"/>
                  <a:pt x="17949" y="0"/>
                  <a:pt x="17984" y="0"/>
                </a:cubicBezTo>
                <a:close/>
                <a:moveTo>
                  <a:pt x="18496" y="0"/>
                </a:moveTo>
                <a:lnTo>
                  <a:pt x="18752" y="0"/>
                </a:lnTo>
                <a:cubicBezTo>
                  <a:pt x="18788" y="0"/>
                  <a:pt x="18816" y="29"/>
                  <a:pt x="18816" y="64"/>
                </a:cubicBezTo>
                <a:cubicBezTo>
                  <a:pt x="18816" y="100"/>
                  <a:pt x="18788" y="128"/>
                  <a:pt x="18752" y="128"/>
                </a:cubicBezTo>
                <a:lnTo>
                  <a:pt x="18496" y="128"/>
                </a:lnTo>
                <a:cubicBezTo>
                  <a:pt x="18461" y="128"/>
                  <a:pt x="18432" y="100"/>
                  <a:pt x="18432" y="64"/>
                </a:cubicBezTo>
                <a:cubicBezTo>
                  <a:pt x="18432" y="29"/>
                  <a:pt x="18461" y="0"/>
                  <a:pt x="18496" y="0"/>
                </a:cubicBezTo>
                <a:close/>
                <a:moveTo>
                  <a:pt x="19008" y="0"/>
                </a:moveTo>
                <a:lnTo>
                  <a:pt x="19264" y="0"/>
                </a:lnTo>
                <a:cubicBezTo>
                  <a:pt x="19300" y="0"/>
                  <a:pt x="19328" y="29"/>
                  <a:pt x="19328" y="64"/>
                </a:cubicBezTo>
                <a:cubicBezTo>
                  <a:pt x="19328" y="100"/>
                  <a:pt x="19300" y="128"/>
                  <a:pt x="19264" y="128"/>
                </a:cubicBezTo>
                <a:lnTo>
                  <a:pt x="19008" y="128"/>
                </a:lnTo>
                <a:cubicBezTo>
                  <a:pt x="18973" y="128"/>
                  <a:pt x="18944" y="100"/>
                  <a:pt x="18944" y="64"/>
                </a:cubicBezTo>
                <a:cubicBezTo>
                  <a:pt x="18944" y="29"/>
                  <a:pt x="18973" y="0"/>
                  <a:pt x="19008" y="0"/>
                </a:cubicBezTo>
                <a:close/>
                <a:moveTo>
                  <a:pt x="19520" y="0"/>
                </a:moveTo>
                <a:lnTo>
                  <a:pt x="19776" y="0"/>
                </a:lnTo>
                <a:cubicBezTo>
                  <a:pt x="19812" y="0"/>
                  <a:pt x="19840" y="29"/>
                  <a:pt x="19840" y="64"/>
                </a:cubicBezTo>
                <a:cubicBezTo>
                  <a:pt x="19840" y="100"/>
                  <a:pt x="19812" y="128"/>
                  <a:pt x="19776" y="128"/>
                </a:cubicBezTo>
                <a:lnTo>
                  <a:pt x="19520" y="128"/>
                </a:lnTo>
                <a:cubicBezTo>
                  <a:pt x="19485" y="128"/>
                  <a:pt x="19456" y="100"/>
                  <a:pt x="19456" y="64"/>
                </a:cubicBezTo>
                <a:cubicBezTo>
                  <a:pt x="19456" y="29"/>
                  <a:pt x="19485" y="0"/>
                  <a:pt x="19520" y="0"/>
                </a:cubicBezTo>
                <a:close/>
                <a:moveTo>
                  <a:pt x="20032" y="0"/>
                </a:moveTo>
                <a:lnTo>
                  <a:pt x="20288" y="0"/>
                </a:lnTo>
                <a:cubicBezTo>
                  <a:pt x="20324" y="0"/>
                  <a:pt x="20352" y="29"/>
                  <a:pt x="20352" y="64"/>
                </a:cubicBezTo>
                <a:cubicBezTo>
                  <a:pt x="20352" y="100"/>
                  <a:pt x="20324" y="128"/>
                  <a:pt x="20288" y="128"/>
                </a:cubicBezTo>
                <a:lnTo>
                  <a:pt x="20032" y="128"/>
                </a:lnTo>
                <a:cubicBezTo>
                  <a:pt x="19997" y="128"/>
                  <a:pt x="19968" y="100"/>
                  <a:pt x="19968" y="64"/>
                </a:cubicBezTo>
                <a:cubicBezTo>
                  <a:pt x="19968" y="29"/>
                  <a:pt x="19997" y="0"/>
                  <a:pt x="20032" y="0"/>
                </a:cubicBezTo>
                <a:close/>
                <a:moveTo>
                  <a:pt x="20544" y="0"/>
                </a:moveTo>
                <a:lnTo>
                  <a:pt x="20800" y="0"/>
                </a:lnTo>
                <a:cubicBezTo>
                  <a:pt x="20836" y="0"/>
                  <a:pt x="20864" y="29"/>
                  <a:pt x="20864" y="64"/>
                </a:cubicBezTo>
                <a:cubicBezTo>
                  <a:pt x="20864" y="100"/>
                  <a:pt x="20836" y="128"/>
                  <a:pt x="20800" y="128"/>
                </a:cubicBezTo>
                <a:lnTo>
                  <a:pt x="20544" y="128"/>
                </a:lnTo>
                <a:cubicBezTo>
                  <a:pt x="20509" y="128"/>
                  <a:pt x="20480" y="100"/>
                  <a:pt x="20480" y="64"/>
                </a:cubicBezTo>
                <a:cubicBezTo>
                  <a:pt x="20480" y="29"/>
                  <a:pt x="20509" y="0"/>
                  <a:pt x="20544" y="0"/>
                </a:cubicBezTo>
                <a:close/>
                <a:moveTo>
                  <a:pt x="21056" y="0"/>
                </a:moveTo>
                <a:lnTo>
                  <a:pt x="21312" y="0"/>
                </a:lnTo>
                <a:cubicBezTo>
                  <a:pt x="21348" y="0"/>
                  <a:pt x="21376" y="29"/>
                  <a:pt x="21376" y="64"/>
                </a:cubicBezTo>
                <a:cubicBezTo>
                  <a:pt x="21376" y="100"/>
                  <a:pt x="21348" y="128"/>
                  <a:pt x="21312" y="128"/>
                </a:cubicBezTo>
                <a:lnTo>
                  <a:pt x="21056" y="128"/>
                </a:lnTo>
                <a:cubicBezTo>
                  <a:pt x="21021" y="128"/>
                  <a:pt x="20992" y="100"/>
                  <a:pt x="20992" y="64"/>
                </a:cubicBezTo>
                <a:cubicBezTo>
                  <a:pt x="20992" y="29"/>
                  <a:pt x="21021" y="0"/>
                  <a:pt x="21056" y="0"/>
                </a:cubicBezTo>
                <a:close/>
                <a:moveTo>
                  <a:pt x="21568" y="0"/>
                </a:moveTo>
                <a:lnTo>
                  <a:pt x="21824" y="0"/>
                </a:lnTo>
                <a:cubicBezTo>
                  <a:pt x="21860" y="0"/>
                  <a:pt x="21888" y="29"/>
                  <a:pt x="21888" y="64"/>
                </a:cubicBezTo>
                <a:cubicBezTo>
                  <a:pt x="21888" y="100"/>
                  <a:pt x="21860" y="128"/>
                  <a:pt x="21824" y="128"/>
                </a:cubicBezTo>
                <a:lnTo>
                  <a:pt x="21568" y="128"/>
                </a:lnTo>
                <a:cubicBezTo>
                  <a:pt x="21533" y="128"/>
                  <a:pt x="21504" y="100"/>
                  <a:pt x="21504" y="64"/>
                </a:cubicBezTo>
                <a:cubicBezTo>
                  <a:pt x="21504" y="29"/>
                  <a:pt x="21533" y="0"/>
                  <a:pt x="21568" y="0"/>
                </a:cubicBezTo>
                <a:close/>
                <a:moveTo>
                  <a:pt x="22080" y="0"/>
                </a:moveTo>
                <a:lnTo>
                  <a:pt x="22336" y="0"/>
                </a:lnTo>
                <a:cubicBezTo>
                  <a:pt x="22372" y="0"/>
                  <a:pt x="22400" y="29"/>
                  <a:pt x="22400" y="64"/>
                </a:cubicBezTo>
                <a:cubicBezTo>
                  <a:pt x="22400" y="100"/>
                  <a:pt x="22372" y="128"/>
                  <a:pt x="22336" y="128"/>
                </a:cubicBezTo>
                <a:lnTo>
                  <a:pt x="22080" y="128"/>
                </a:lnTo>
                <a:cubicBezTo>
                  <a:pt x="22045" y="128"/>
                  <a:pt x="22016" y="100"/>
                  <a:pt x="22016" y="64"/>
                </a:cubicBezTo>
                <a:cubicBezTo>
                  <a:pt x="22016" y="29"/>
                  <a:pt x="22045" y="0"/>
                  <a:pt x="22080" y="0"/>
                </a:cubicBezTo>
                <a:close/>
                <a:moveTo>
                  <a:pt x="22592" y="0"/>
                </a:moveTo>
                <a:lnTo>
                  <a:pt x="22848" y="0"/>
                </a:lnTo>
                <a:cubicBezTo>
                  <a:pt x="22884" y="0"/>
                  <a:pt x="22912" y="29"/>
                  <a:pt x="22912" y="64"/>
                </a:cubicBezTo>
                <a:cubicBezTo>
                  <a:pt x="22912" y="100"/>
                  <a:pt x="22884" y="128"/>
                  <a:pt x="22848" y="128"/>
                </a:cubicBezTo>
                <a:lnTo>
                  <a:pt x="22592" y="128"/>
                </a:lnTo>
                <a:cubicBezTo>
                  <a:pt x="22557" y="128"/>
                  <a:pt x="22528" y="100"/>
                  <a:pt x="22528" y="64"/>
                </a:cubicBezTo>
                <a:cubicBezTo>
                  <a:pt x="22528" y="29"/>
                  <a:pt x="22557" y="0"/>
                  <a:pt x="22592" y="0"/>
                </a:cubicBezTo>
                <a:close/>
                <a:moveTo>
                  <a:pt x="23104" y="0"/>
                </a:moveTo>
                <a:lnTo>
                  <a:pt x="23360" y="0"/>
                </a:lnTo>
                <a:cubicBezTo>
                  <a:pt x="23396" y="0"/>
                  <a:pt x="23424" y="29"/>
                  <a:pt x="23424" y="64"/>
                </a:cubicBezTo>
                <a:cubicBezTo>
                  <a:pt x="23424" y="100"/>
                  <a:pt x="23396" y="128"/>
                  <a:pt x="23360" y="128"/>
                </a:cubicBezTo>
                <a:lnTo>
                  <a:pt x="23104" y="128"/>
                </a:lnTo>
                <a:cubicBezTo>
                  <a:pt x="23069" y="128"/>
                  <a:pt x="23040" y="100"/>
                  <a:pt x="23040" y="64"/>
                </a:cubicBezTo>
                <a:cubicBezTo>
                  <a:pt x="23040" y="29"/>
                  <a:pt x="23069" y="0"/>
                  <a:pt x="23104" y="0"/>
                </a:cubicBezTo>
                <a:close/>
                <a:moveTo>
                  <a:pt x="23616" y="0"/>
                </a:moveTo>
                <a:lnTo>
                  <a:pt x="23872" y="0"/>
                </a:lnTo>
                <a:cubicBezTo>
                  <a:pt x="23908" y="0"/>
                  <a:pt x="23936" y="29"/>
                  <a:pt x="23936" y="64"/>
                </a:cubicBezTo>
                <a:cubicBezTo>
                  <a:pt x="23936" y="100"/>
                  <a:pt x="23908" y="128"/>
                  <a:pt x="23872" y="128"/>
                </a:cubicBezTo>
                <a:lnTo>
                  <a:pt x="23616" y="128"/>
                </a:lnTo>
                <a:cubicBezTo>
                  <a:pt x="23581" y="128"/>
                  <a:pt x="23552" y="100"/>
                  <a:pt x="23552" y="64"/>
                </a:cubicBezTo>
                <a:cubicBezTo>
                  <a:pt x="23552" y="29"/>
                  <a:pt x="23581" y="0"/>
                  <a:pt x="23616" y="0"/>
                </a:cubicBezTo>
                <a:close/>
                <a:moveTo>
                  <a:pt x="24128" y="0"/>
                </a:moveTo>
                <a:lnTo>
                  <a:pt x="24384" y="0"/>
                </a:lnTo>
                <a:cubicBezTo>
                  <a:pt x="24420" y="0"/>
                  <a:pt x="24448" y="29"/>
                  <a:pt x="24448" y="64"/>
                </a:cubicBezTo>
                <a:cubicBezTo>
                  <a:pt x="24448" y="100"/>
                  <a:pt x="24420" y="128"/>
                  <a:pt x="24384" y="128"/>
                </a:cubicBezTo>
                <a:lnTo>
                  <a:pt x="24128" y="128"/>
                </a:lnTo>
                <a:cubicBezTo>
                  <a:pt x="24093" y="128"/>
                  <a:pt x="24064" y="100"/>
                  <a:pt x="24064" y="64"/>
                </a:cubicBezTo>
                <a:cubicBezTo>
                  <a:pt x="24064" y="29"/>
                  <a:pt x="24093" y="0"/>
                  <a:pt x="24128" y="0"/>
                </a:cubicBezTo>
                <a:close/>
                <a:moveTo>
                  <a:pt x="24640" y="0"/>
                </a:moveTo>
                <a:lnTo>
                  <a:pt x="24896" y="0"/>
                </a:lnTo>
                <a:cubicBezTo>
                  <a:pt x="24932" y="0"/>
                  <a:pt x="24960" y="29"/>
                  <a:pt x="24960" y="64"/>
                </a:cubicBezTo>
                <a:cubicBezTo>
                  <a:pt x="24960" y="100"/>
                  <a:pt x="24932" y="128"/>
                  <a:pt x="24896" y="128"/>
                </a:cubicBezTo>
                <a:lnTo>
                  <a:pt x="24640" y="128"/>
                </a:lnTo>
                <a:cubicBezTo>
                  <a:pt x="24605" y="128"/>
                  <a:pt x="24576" y="100"/>
                  <a:pt x="24576" y="64"/>
                </a:cubicBezTo>
                <a:cubicBezTo>
                  <a:pt x="24576" y="29"/>
                  <a:pt x="24605" y="0"/>
                  <a:pt x="24640" y="0"/>
                </a:cubicBezTo>
                <a:close/>
                <a:moveTo>
                  <a:pt x="25152" y="0"/>
                </a:moveTo>
                <a:lnTo>
                  <a:pt x="25408" y="0"/>
                </a:lnTo>
                <a:cubicBezTo>
                  <a:pt x="25444" y="0"/>
                  <a:pt x="25472" y="29"/>
                  <a:pt x="25472" y="64"/>
                </a:cubicBezTo>
                <a:cubicBezTo>
                  <a:pt x="25472" y="100"/>
                  <a:pt x="25444" y="128"/>
                  <a:pt x="25408" y="128"/>
                </a:cubicBezTo>
                <a:lnTo>
                  <a:pt x="25152" y="128"/>
                </a:lnTo>
                <a:cubicBezTo>
                  <a:pt x="25117" y="128"/>
                  <a:pt x="25088" y="100"/>
                  <a:pt x="25088" y="64"/>
                </a:cubicBezTo>
                <a:cubicBezTo>
                  <a:pt x="25088" y="29"/>
                  <a:pt x="25117" y="0"/>
                  <a:pt x="25152" y="0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24957" name="Rectangle 44"/>
          <p:cNvSpPr>
            <a:spLocks noChangeArrowheads="1"/>
          </p:cNvSpPr>
          <p:nvPr/>
        </p:nvSpPr>
        <p:spPr bwMode="auto">
          <a:xfrm>
            <a:off x="1647717" y="6410589"/>
            <a:ext cx="12700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="0">
                <a:solidFill>
                  <a:srgbClr val="000000"/>
                </a:solidFill>
              </a:rPr>
              <a:t>0 </a:t>
            </a:r>
            <a:endParaRPr lang="fr-FR" altLang="fr-FR" sz="1800" b="0"/>
          </a:p>
        </p:txBody>
      </p:sp>
      <p:sp>
        <p:nvSpPr>
          <p:cNvPr id="124958" name="Rectangle 45"/>
          <p:cNvSpPr>
            <a:spLocks noChangeArrowheads="1"/>
          </p:cNvSpPr>
          <p:nvPr/>
        </p:nvSpPr>
        <p:spPr bwMode="auto">
          <a:xfrm>
            <a:off x="1576280" y="6047052"/>
            <a:ext cx="19685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="0">
                <a:solidFill>
                  <a:srgbClr val="000000"/>
                </a:solidFill>
              </a:rPr>
              <a:t>20 </a:t>
            </a:r>
            <a:endParaRPr lang="fr-FR" altLang="fr-FR" sz="1800" b="0"/>
          </a:p>
        </p:txBody>
      </p:sp>
      <p:sp>
        <p:nvSpPr>
          <p:cNvPr id="124959" name="Rectangle 46"/>
          <p:cNvSpPr>
            <a:spLocks noChangeArrowheads="1"/>
          </p:cNvSpPr>
          <p:nvPr/>
        </p:nvSpPr>
        <p:spPr bwMode="auto">
          <a:xfrm>
            <a:off x="1576280" y="5685102"/>
            <a:ext cx="1968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="0">
                <a:solidFill>
                  <a:srgbClr val="000000"/>
                </a:solidFill>
              </a:rPr>
              <a:t>40 </a:t>
            </a:r>
            <a:endParaRPr lang="fr-FR" altLang="fr-FR" sz="1800" b="0"/>
          </a:p>
        </p:txBody>
      </p:sp>
      <p:sp>
        <p:nvSpPr>
          <p:cNvPr id="124960" name="Rectangle 47"/>
          <p:cNvSpPr>
            <a:spLocks noChangeArrowheads="1"/>
          </p:cNvSpPr>
          <p:nvPr/>
        </p:nvSpPr>
        <p:spPr bwMode="auto">
          <a:xfrm>
            <a:off x="1576280" y="5321564"/>
            <a:ext cx="1968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="0">
                <a:solidFill>
                  <a:srgbClr val="000000"/>
                </a:solidFill>
              </a:rPr>
              <a:t>60 </a:t>
            </a:r>
            <a:endParaRPr lang="fr-FR" altLang="fr-FR" sz="1800" b="0"/>
          </a:p>
        </p:txBody>
      </p:sp>
      <p:sp>
        <p:nvSpPr>
          <p:cNvPr id="124961" name="Rectangle 48"/>
          <p:cNvSpPr>
            <a:spLocks noChangeArrowheads="1"/>
          </p:cNvSpPr>
          <p:nvPr/>
        </p:nvSpPr>
        <p:spPr bwMode="auto">
          <a:xfrm>
            <a:off x="1576280" y="4958027"/>
            <a:ext cx="19685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="0">
                <a:solidFill>
                  <a:srgbClr val="000000"/>
                </a:solidFill>
              </a:rPr>
              <a:t>80 </a:t>
            </a:r>
            <a:endParaRPr lang="fr-FR" altLang="fr-FR" sz="1800" b="0"/>
          </a:p>
        </p:txBody>
      </p:sp>
      <p:sp>
        <p:nvSpPr>
          <p:cNvPr id="124962" name="Rectangle 49"/>
          <p:cNvSpPr>
            <a:spLocks noChangeArrowheads="1"/>
          </p:cNvSpPr>
          <p:nvPr/>
        </p:nvSpPr>
        <p:spPr bwMode="auto">
          <a:xfrm>
            <a:off x="1506430" y="4594489"/>
            <a:ext cx="265112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="0">
                <a:solidFill>
                  <a:srgbClr val="000000"/>
                </a:solidFill>
              </a:rPr>
              <a:t>100 </a:t>
            </a:r>
            <a:endParaRPr lang="fr-FR" altLang="fr-FR" sz="1800" b="0"/>
          </a:p>
        </p:txBody>
      </p:sp>
      <p:sp>
        <p:nvSpPr>
          <p:cNvPr id="124963" name="Rectangle 50"/>
          <p:cNvSpPr>
            <a:spLocks noChangeArrowheads="1"/>
          </p:cNvSpPr>
          <p:nvPr/>
        </p:nvSpPr>
        <p:spPr bwMode="auto">
          <a:xfrm>
            <a:off x="1506430" y="4232539"/>
            <a:ext cx="2651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="0">
                <a:solidFill>
                  <a:srgbClr val="000000"/>
                </a:solidFill>
              </a:rPr>
              <a:t>120 </a:t>
            </a:r>
            <a:endParaRPr lang="fr-FR" altLang="fr-FR" sz="1800" b="0"/>
          </a:p>
        </p:txBody>
      </p:sp>
      <p:sp>
        <p:nvSpPr>
          <p:cNvPr id="124964" name="Rectangle 51"/>
          <p:cNvSpPr>
            <a:spLocks noChangeArrowheads="1"/>
          </p:cNvSpPr>
          <p:nvPr/>
        </p:nvSpPr>
        <p:spPr bwMode="auto">
          <a:xfrm>
            <a:off x="1792180" y="6561402"/>
            <a:ext cx="12700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="0">
                <a:solidFill>
                  <a:srgbClr val="000000"/>
                </a:solidFill>
              </a:rPr>
              <a:t>0 </a:t>
            </a:r>
            <a:endParaRPr lang="fr-FR" altLang="fr-FR" sz="1800" b="0"/>
          </a:p>
        </p:txBody>
      </p:sp>
      <p:sp>
        <p:nvSpPr>
          <p:cNvPr id="124965" name="Rectangle 52"/>
          <p:cNvSpPr>
            <a:spLocks noChangeArrowheads="1"/>
          </p:cNvSpPr>
          <p:nvPr/>
        </p:nvSpPr>
        <p:spPr bwMode="auto">
          <a:xfrm>
            <a:off x="2966930" y="6561402"/>
            <a:ext cx="19685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="0">
                <a:solidFill>
                  <a:srgbClr val="000000"/>
                </a:solidFill>
              </a:rPr>
              <a:t>12 </a:t>
            </a:r>
            <a:endParaRPr lang="fr-FR" altLang="fr-FR" sz="1800" b="0"/>
          </a:p>
        </p:txBody>
      </p:sp>
      <p:sp>
        <p:nvSpPr>
          <p:cNvPr id="124966" name="Rectangle 53"/>
          <p:cNvSpPr>
            <a:spLocks noChangeArrowheads="1"/>
          </p:cNvSpPr>
          <p:nvPr/>
        </p:nvSpPr>
        <p:spPr bwMode="auto">
          <a:xfrm>
            <a:off x="4178192" y="6561402"/>
            <a:ext cx="19685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="0">
                <a:solidFill>
                  <a:srgbClr val="000000"/>
                </a:solidFill>
              </a:rPr>
              <a:t>24 </a:t>
            </a:r>
            <a:endParaRPr lang="fr-FR" altLang="fr-FR" sz="1800" b="0"/>
          </a:p>
        </p:txBody>
      </p:sp>
      <p:sp>
        <p:nvSpPr>
          <p:cNvPr id="124967" name="Rectangle 54"/>
          <p:cNvSpPr>
            <a:spLocks noChangeArrowheads="1"/>
          </p:cNvSpPr>
          <p:nvPr/>
        </p:nvSpPr>
        <p:spPr bwMode="auto">
          <a:xfrm>
            <a:off x="5387867" y="6561402"/>
            <a:ext cx="19685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="0">
                <a:solidFill>
                  <a:srgbClr val="000000"/>
                </a:solidFill>
              </a:rPr>
              <a:t>36 </a:t>
            </a:r>
            <a:endParaRPr lang="fr-FR" altLang="fr-FR" sz="1800" b="0"/>
          </a:p>
        </p:txBody>
      </p:sp>
      <p:sp>
        <p:nvSpPr>
          <p:cNvPr id="124968" name="Rectangle 55"/>
          <p:cNvSpPr>
            <a:spLocks noChangeArrowheads="1"/>
          </p:cNvSpPr>
          <p:nvPr/>
        </p:nvSpPr>
        <p:spPr bwMode="auto">
          <a:xfrm>
            <a:off x="6599130" y="6561402"/>
            <a:ext cx="19685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="0">
                <a:solidFill>
                  <a:srgbClr val="000000"/>
                </a:solidFill>
              </a:rPr>
              <a:t>48 </a:t>
            </a:r>
            <a:endParaRPr lang="fr-FR" altLang="fr-FR" sz="1800" b="0"/>
          </a:p>
        </p:txBody>
      </p:sp>
      <p:sp>
        <p:nvSpPr>
          <p:cNvPr id="124970" name="ZoneTexte 66586"/>
          <p:cNvSpPr txBox="1">
            <a:spLocks noChangeArrowheads="1"/>
          </p:cNvSpPr>
          <p:nvPr/>
        </p:nvSpPr>
        <p:spPr bwMode="auto">
          <a:xfrm>
            <a:off x="7534167" y="2322138"/>
            <a:ext cx="1889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0">
                <a:solidFill>
                  <a:srgbClr val="FF0000"/>
                </a:solidFill>
              </a:rPr>
              <a:t>Dose 1; </a:t>
            </a:r>
            <a:r>
              <a:rPr lang="fr-FR" altLang="fr-FR" sz="2400" b="0">
                <a:solidFill>
                  <a:srgbClr val="FF0000"/>
                </a:solidFill>
                <a:latin typeface="Symbol" panose="05050102010706020507" pitchFamily="18" charset="2"/>
              </a:rPr>
              <a:t>t </a:t>
            </a:r>
            <a:r>
              <a:rPr lang="fr-FR" altLang="fr-FR" sz="1800" b="0">
                <a:solidFill>
                  <a:srgbClr val="FF0000"/>
                </a:solidFill>
              </a:rPr>
              <a:t>= 24h</a:t>
            </a:r>
          </a:p>
        </p:txBody>
      </p:sp>
      <p:sp>
        <p:nvSpPr>
          <p:cNvPr id="65580" name="ZoneTexte 60"/>
          <p:cNvSpPr txBox="1">
            <a:spLocks noChangeArrowheads="1"/>
          </p:cNvSpPr>
          <p:nvPr/>
        </p:nvSpPr>
        <p:spPr bwMode="auto">
          <a:xfrm>
            <a:off x="6379543" y="2870347"/>
            <a:ext cx="38010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0" dirty="0" smtClean="0">
                <a:solidFill>
                  <a:srgbClr val="008000"/>
                </a:solidFill>
              </a:rPr>
              <a:t>First </a:t>
            </a:r>
            <a:r>
              <a:rPr lang="fr-FR" altLang="fr-FR" sz="1800" b="0" dirty="0" err="1" smtClean="0">
                <a:solidFill>
                  <a:srgbClr val="008000"/>
                </a:solidFill>
              </a:rPr>
              <a:t>proposal</a:t>
            </a:r>
            <a:r>
              <a:rPr lang="fr-FR" altLang="fr-FR" sz="1800" b="0" dirty="0" smtClean="0">
                <a:solidFill>
                  <a:srgbClr val="008000"/>
                </a:solidFill>
              </a:rPr>
              <a:t> : 2 </a:t>
            </a:r>
            <a:r>
              <a:rPr lang="fr-FR" altLang="fr-FR" sz="1800" b="0" dirty="0">
                <a:solidFill>
                  <a:srgbClr val="008000"/>
                </a:solidFill>
              </a:rPr>
              <a:t>x Dose 1; </a:t>
            </a:r>
            <a:r>
              <a:rPr lang="fr-FR" altLang="fr-FR" sz="2400" b="0" dirty="0">
                <a:solidFill>
                  <a:srgbClr val="008000"/>
                </a:solidFill>
                <a:latin typeface="Symbol" panose="05050102010706020507" pitchFamily="18" charset="2"/>
              </a:rPr>
              <a:t>t </a:t>
            </a:r>
            <a:r>
              <a:rPr lang="fr-FR" altLang="fr-FR" sz="1800" b="0" dirty="0">
                <a:solidFill>
                  <a:srgbClr val="008000"/>
                </a:solidFill>
              </a:rPr>
              <a:t>= 24h</a:t>
            </a:r>
          </a:p>
        </p:txBody>
      </p:sp>
      <p:sp>
        <p:nvSpPr>
          <p:cNvPr id="124972" name="ZoneTexte 61"/>
          <p:cNvSpPr txBox="1">
            <a:spLocks noChangeArrowheads="1"/>
          </p:cNvSpPr>
          <p:nvPr/>
        </p:nvSpPr>
        <p:spPr bwMode="auto">
          <a:xfrm>
            <a:off x="7534167" y="5574949"/>
            <a:ext cx="1889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0">
                <a:solidFill>
                  <a:srgbClr val="FF0000"/>
                </a:solidFill>
              </a:rPr>
              <a:t>Dose 1; </a:t>
            </a:r>
            <a:r>
              <a:rPr lang="fr-FR" altLang="fr-FR" sz="2400" b="0">
                <a:solidFill>
                  <a:srgbClr val="FF0000"/>
                </a:solidFill>
                <a:latin typeface="Symbol" panose="05050102010706020507" pitchFamily="18" charset="2"/>
              </a:rPr>
              <a:t>t </a:t>
            </a:r>
            <a:r>
              <a:rPr lang="fr-FR" altLang="fr-FR" sz="1800" b="0">
                <a:solidFill>
                  <a:srgbClr val="FF0000"/>
                </a:solidFill>
              </a:rPr>
              <a:t>= 24h</a:t>
            </a:r>
          </a:p>
        </p:txBody>
      </p:sp>
      <p:sp>
        <p:nvSpPr>
          <p:cNvPr id="65582" name="ZoneTexte 62"/>
          <p:cNvSpPr txBox="1">
            <a:spLocks noChangeArrowheads="1"/>
          </p:cNvSpPr>
          <p:nvPr/>
        </p:nvSpPr>
        <p:spPr bwMode="auto">
          <a:xfrm>
            <a:off x="6722160" y="6099737"/>
            <a:ext cx="36343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0" dirty="0" smtClean="0">
                <a:solidFill>
                  <a:srgbClr val="008000"/>
                </a:solidFill>
              </a:rPr>
              <a:t>Second </a:t>
            </a:r>
            <a:r>
              <a:rPr lang="fr-FR" altLang="fr-FR" sz="1800" b="0" dirty="0" err="1" smtClean="0">
                <a:solidFill>
                  <a:srgbClr val="008000"/>
                </a:solidFill>
              </a:rPr>
              <a:t>proposal</a:t>
            </a:r>
            <a:r>
              <a:rPr lang="fr-FR" altLang="fr-FR" sz="1800" b="0" dirty="0" smtClean="0">
                <a:solidFill>
                  <a:srgbClr val="008000"/>
                </a:solidFill>
              </a:rPr>
              <a:t> Dose </a:t>
            </a:r>
            <a:r>
              <a:rPr lang="fr-FR" altLang="fr-FR" sz="1800" b="0" dirty="0">
                <a:solidFill>
                  <a:srgbClr val="008000"/>
                </a:solidFill>
              </a:rPr>
              <a:t>1; </a:t>
            </a:r>
            <a:r>
              <a:rPr lang="fr-FR" altLang="fr-FR" sz="2400" b="0" dirty="0">
                <a:solidFill>
                  <a:srgbClr val="008000"/>
                </a:solidFill>
                <a:latin typeface="Symbol" panose="05050102010706020507" pitchFamily="18" charset="2"/>
              </a:rPr>
              <a:t>t </a:t>
            </a:r>
            <a:r>
              <a:rPr lang="fr-FR" altLang="fr-FR" sz="1800" b="0" dirty="0">
                <a:solidFill>
                  <a:srgbClr val="008000"/>
                </a:solidFill>
              </a:rPr>
              <a:t>= 12h</a:t>
            </a:r>
          </a:p>
        </p:txBody>
      </p:sp>
      <p:sp>
        <p:nvSpPr>
          <p:cNvPr id="66589" name="Double flèche horizontale 66588"/>
          <p:cNvSpPr>
            <a:spLocks noChangeArrowheads="1"/>
          </p:cNvSpPr>
          <p:nvPr/>
        </p:nvSpPr>
        <p:spPr bwMode="auto">
          <a:xfrm>
            <a:off x="3468580" y="3355270"/>
            <a:ext cx="684212" cy="139700"/>
          </a:xfrm>
          <a:prstGeom prst="leftRightArrow">
            <a:avLst>
              <a:gd name="adj1" fmla="val 50000"/>
              <a:gd name="adj2" fmla="val 4999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124975" name="ZoneTexte 1"/>
          <p:cNvSpPr txBox="1">
            <a:spLocks noChangeArrowheads="1"/>
          </p:cNvSpPr>
          <p:nvPr/>
        </p:nvSpPr>
        <p:spPr bwMode="auto">
          <a:xfrm>
            <a:off x="2337516" y="836592"/>
            <a:ext cx="5611968" cy="677108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GB" altLang="fr-FR" sz="2000" dirty="0" smtClean="0"/>
              <a:t>Example of a time-dependent antibiotic</a:t>
            </a:r>
            <a:endParaRPr lang="en-GB" altLang="fr-FR" sz="1800" b="0" dirty="0" smtClean="0"/>
          </a:p>
          <a:p>
            <a:pPr algn="ctr" eaLnBrk="1" hangingPunct="1">
              <a:spcBef>
                <a:spcPct val="0"/>
              </a:spcBef>
              <a:buNone/>
            </a:pPr>
            <a:r>
              <a:rPr lang="en-GB" altLang="fr-FR" sz="1800" dirty="0" smtClean="0">
                <a:solidFill>
                  <a:srgbClr val="C00000"/>
                </a:solidFill>
              </a:rPr>
              <a:t>Objective: To maximize T</a:t>
            </a:r>
            <a:r>
              <a:rPr lang="en-GB" altLang="fr-FR" sz="1800" baseline="-25000" dirty="0" smtClean="0">
                <a:solidFill>
                  <a:srgbClr val="C00000"/>
                </a:solidFill>
              </a:rPr>
              <a:t>&gt;MIC</a:t>
            </a:r>
            <a:endParaRPr lang="en-GB" altLang="fr-FR" sz="1800" baseline="-25000" dirty="0" smtClean="0">
              <a:solidFill>
                <a:srgbClr val="C00000"/>
              </a:solidFill>
            </a:endParaRPr>
          </a:p>
        </p:txBody>
      </p:sp>
      <p:sp>
        <p:nvSpPr>
          <p:cNvPr id="57" name="ZoneTexte 1"/>
          <p:cNvSpPr txBox="1">
            <a:spLocks noChangeArrowheads="1"/>
          </p:cNvSpPr>
          <p:nvPr/>
        </p:nvSpPr>
        <p:spPr bwMode="auto">
          <a:xfrm>
            <a:off x="2370946" y="93663"/>
            <a:ext cx="5545108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fr-FR" sz="3600" dirty="0" smtClean="0">
                <a:solidFill>
                  <a:srgbClr val="CC0099"/>
                </a:solidFill>
                <a:ea typeface="MS PGothic" panose="020B0600070205080204" pitchFamily="34" charset="-128"/>
              </a:rPr>
              <a:t>Administration schemes</a:t>
            </a:r>
            <a:endParaRPr lang="en-GB" altLang="fr-FR" sz="3600" dirty="0">
              <a:solidFill>
                <a:srgbClr val="CC0099"/>
              </a:solidFill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80" grpId="0"/>
      <p:bldP spid="65582" grpId="0"/>
      <p:bldP spid="6658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/>
              <p:cNvSpPr txBox="1"/>
              <p:nvPr/>
            </p:nvSpPr>
            <p:spPr>
              <a:xfrm>
                <a:off x="5238836" y="3916767"/>
                <a:ext cx="3938533" cy="636969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𝐷𝑜𝑠𝑒</m:t>
                          </m:r>
                        </m:num>
                        <m:den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𝐶𝑙𝑒𝑎𝑟𝑎𝑛𝑐𝑒</m:t>
                          </m:r>
                        </m:num>
                        <m:den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𝐵𝑖𝑜𝑎𝑣𝑎𝑖𝑙𝑎𝑏𝑖𝑙𝑖𝑡𝑦</m:t>
                          </m:r>
                        </m:den>
                      </m:f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×5×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𝑀𝐼𝐶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836" y="3916767"/>
                <a:ext cx="3938533" cy="6369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544655" y="1610510"/>
                <a:ext cx="167622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𝐴𝑈𝐶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𝑀𝐼𝐶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=125 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655" y="1610510"/>
                <a:ext cx="1676228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/>
              <p:cNvSpPr txBox="1"/>
              <p:nvPr/>
            </p:nvSpPr>
            <p:spPr>
              <a:xfrm>
                <a:off x="455556" y="5354674"/>
                <a:ext cx="2362313" cy="299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𝑎𝑣𝑒𝑟𝑎𝑔𝑒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,24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𝑀𝐼𝐶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556" y="5354674"/>
                <a:ext cx="2362313" cy="299569"/>
              </a:xfrm>
              <a:prstGeom prst="rect">
                <a:avLst/>
              </a:prstGeom>
              <a:blipFill>
                <a:blip r:embed="rId5"/>
                <a:stretch>
                  <a:fillRect l="-1809" r="-1292" b="-22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/>
              <p:cNvSpPr txBox="1"/>
              <p:nvPr/>
            </p:nvSpPr>
            <p:spPr>
              <a:xfrm>
                <a:off x="477575" y="3916767"/>
                <a:ext cx="2411686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𝑎𝑣𝑒𝑟𝑎𝑔𝑒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125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𝑀𝐼𝐶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75" y="3916767"/>
                <a:ext cx="2411686" cy="5259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oneTexte 13"/>
              <p:cNvSpPr txBox="1"/>
              <p:nvPr/>
            </p:nvSpPr>
            <p:spPr>
              <a:xfrm>
                <a:off x="5166511" y="2062689"/>
                <a:ext cx="3938533" cy="63696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𝐷𝑜𝑠𝑒</m:t>
                          </m:r>
                        </m:num>
                        <m:den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𝐶𝑙𝑒𝑎𝑟𝑎𝑛𝑐𝑒</m:t>
                          </m:r>
                        </m:num>
                        <m:den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𝐵𝑖𝑜𝑎𝑣𝑎𝑖𝑙𝑎𝑏𝑖𝑙𝑖𝑡𝑦</m:t>
                          </m:r>
                        </m:den>
                      </m:f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fr-F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𝑡𝑎𝑟𝑔𝑒𝑡</m:t>
                          </m:r>
                        </m:sub>
                      </m:sSub>
                    </m:oMath>
                  </m:oMathPara>
                </a14:m>
                <a:endParaRPr lang="fr-FR" sz="1600" dirty="0"/>
              </a:p>
            </p:txBody>
          </p:sp>
        </mc:Choice>
        <mc:Fallback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6511" y="2062689"/>
                <a:ext cx="3938533" cy="63696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/>
              <p:cNvSpPr txBox="1"/>
              <p:nvPr/>
            </p:nvSpPr>
            <p:spPr>
              <a:xfrm>
                <a:off x="427536" y="2883766"/>
                <a:ext cx="2418354" cy="5341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𝑎𝑣𝑒𝑟𝑎𝑔𝑒</m:t>
                              </m:r>
                            </m:sub>
                          </m:sSub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×24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𝑀𝐼𝐶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=125 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536" y="2883766"/>
                <a:ext cx="2418354" cy="53412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llipse 8"/>
          <p:cNvSpPr/>
          <p:nvPr/>
        </p:nvSpPr>
        <p:spPr bwMode="auto">
          <a:xfrm>
            <a:off x="7883262" y="2007021"/>
            <a:ext cx="1294107" cy="643179"/>
          </a:xfrm>
          <a:prstGeom prst="ellipse">
            <a:avLst/>
          </a:prstGeom>
          <a:noFill/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Connecteur droit avec flèche 15"/>
          <p:cNvCxnSpPr>
            <a:stCxn id="9" idx="4"/>
            <a:endCxn id="18" idx="1"/>
          </p:cNvCxnSpPr>
          <p:nvPr/>
        </p:nvCxnSpPr>
        <p:spPr bwMode="auto">
          <a:xfrm>
            <a:off x="8530316" y="2650200"/>
            <a:ext cx="80161" cy="12088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Accolade fermante 17"/>
          <p:cNvSpPr/>
          <p:nvPr/>
        </p:nvSpPr>
        <p:spPr bwMode="auto">
          <a:xfrm rot="16200000">
            <a:off x="8439995" y="3534987"/>
            <a:ext cx="340963" cy="989136"/>
          </a:xfrm>
          <a:prstGeom prst="rightBrace">
            <a:avLst/>
          </a:prstGeom>
          <a:noFill/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ZoneTexte 1"/>
          <p:cNvSpPr txBox="1">
            <a:spLocks noChangeArrowheads="1"/>
          </p:cNvSpPr>
          <p:nvPr/>
        </p:nvSpPr>
        <p:spPr bwMode="auto">
          <a:xfrm>
            <a:off x="2512010" y="146815"/>
            <a:ext cx="5262980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fr-FR" sz="3600" dirty="0" smtClean="0">
                <a:solidFill>
                  <a:srgbClr val="CC0099"/>
                </a:solidFill>
                <a:ea typeface="MS PGothic" panose="020B0600070205080204" pitchFamily="34" charset="-128"/>
              </a:rPr>
              <a:t>Calculation of the dose</a:t>
            </a:r>
            <a:endParaRPr lang="en-GB" altLang="fr-FR" sz="3600" dirty="0">
              <a:solidFill>
                <a:srgbClr val="CC0099"/>
              </a:solidFill>
              <a:ea typeface="MS PGothic" panose="020B0600070205080204" pitchFamily="34" charset="-128"/>
            </a:endParaRPr>
          </a:p>
        </p:txBody>
      </p:sp>
      <p:sp>
        <p:nvSpPr>
          <p:cNvPr id="17" name="ZoneTexte 1"/>
          <p:cNvSpPr txBox="1">
            <a:spLocks noChangeArrowheads="1"/>
          </p:cNvSpPr>
          <p:nvPr/>
        </p:nvSpPr>
        <p:spPr bwMode="auto">
          <a:xfrm>
            <a:off x="1848365" y="869418"/>
            <a:ext cx="6590270" cy="677108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GB" altLang="fr-FR" sz="2000" dirty="0" smtClean="0"/>
              <a:t>Example of a concentration-depe</a:t>
            </a:r>
            <a:r>
              <a:rPr lang="en-GB" altLang="fr-FR" sz="2000" dirty="0" smtClean="0"/>
              <a:t>ndant</a:t>
            </a:r>
            <a:r>
              <a:rPr lang="en-GB" altLang="fr-FR" sz="2000" dirty="0" smtClean="0"/>
              <a:t> antibiotic</a:t>
            </a:r>
            <a:endParaRPr lang="en-GB" altLang="fr-FR" sz="1800" b="0" dirty="0" smtClean="0"/>
          </a:p>
          <a:p>
            <a:pPr algn="ctr" eaLnBrk="1" hangingPunct="1">
              <a:spcBef>
                <a:spcPct val="0"/>
              </a:spcBef>
              <a:buNone/>
            </a:pPr>
            <a:r>
              <a:rPr lang="en-GB" altLang="fr-FR" sz="1800" dirty="0" smtClean="0">
                <a:solidFill>
                  <a:srgbClr val="C00000"/>
                </a:solidFill>
              </a:rPr>
              <a:t>Objective: To have AUC/MI equal to 125h</a:t>
            </a:r>
            <a:endParaRPr lang="en-GB" altLang="fr-FR" sz="1800" baseline="-25000" dirty="0" smtClean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238836" y="5150515"/>
            <a:ext cx="364394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0070C0"/>
                </a:solidFill>
              </a:rPr>
              <a:t>Do you agree ?</a:t>
            </a:r>
          </a:p>
          <a:p>
            <a:r>
              <a:rPr lang="en-GB" sz="2000" b="1" dirty="0" smtClean="0">
                <a:solidFill>
                  <a:srgbClr val="0070C0"/>
                </a:solidFill>
              </a:rPr>
              <a:t>Don’t we forget something ?</a:t>
            </a:r>
            <a:endParaRPr lang="en-GB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3" grpId="0"/>
      <p:bldP spid="14" grpId="0"/>
      <p:bldP spid="15" grpId="0"/>
      <p:bldP spid="9" grpId="0" animBg="1"/>
      <p:bldP spid="18" grpId="0" animBg="1"/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/>
              <p:cNvSpPr txBox="1"/>
              <p:nvPr/>
            </p:nvSpPr>
            <p:spPr>
              <a:xfrm>
                <a:off x="5238836" y="3916767"/>
                <a:ext cx="4317056" cy="637097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𝐷𝑜𝑠𝑒</m:t>
                          </m:r>
                        </m:num>
                        <m:den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𝐶𝑙𝑒𝑎𝑟𝑎𝑛𝑐𝑒</m:t>
                          </m:r>
                        </m:num>
                        <m:den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𝐵𝑖𝑜𝑎𝑣𝑎𝑖𝑙𝑎𝑏𝑖𝑙𝑖𝑡𝑦</m:t>
                          </m:r>
                        </m:den>
                      </m:f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5×</m:t>
                          </m:r>
                          <m:r>
                            <a:rPr lang="fr-F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𝑀𝐼𝐶</m:t>
                          </m:r>
                        </m:num>
                        <m:den>
                          <m:r>
                            <a:rPr lang="fr-F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𝒇𝒖</m:t>
                          </m:r>
                        </m:den>
                      </m:f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836" y="3916767"/>
                <a:ext cx="4317056" cy="6370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544655" y="1610510"/>
                <a:ext cx="167622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𝐴𝑈𝐶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𝑀𝐼𝐶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=125 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655" y="1610510"/>
                <a:ext cx="1676228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/>
              <p:cNvSpPr txBox="1"/>
              <p:nvPr/>
            </p:nvSpPr>
            <p:spPr>
              <a:xfrm>
                <a:off x="455556" y="5354674"/>
                <a:ext cx="2416302" cy="5745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𝑎𝑣𝑒𝑟𝑎𝑔𝑒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,24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𝑀𝐼𝐶</m:t>
                          </m:r>
                          <m:r>
                            <m:rPr>
                              <m:nor/>
                            </m:rPr>
                            <a:rPr lang="fr-FR" dirty="0"/>
                            <m:t> </m:t>
                          </m:r>
                        </m:num>
                        <m:den>
                          <m:r>
                            <a:rPr lang="fr-F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𝒇𝒖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556" y="5354674"/>
                <a:ext cx="2416302" cy="5745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/>
              <p:cNvSpPr txBox="1"/>
              <p:nvPr/>
            </p:nvSpPr>
            <p:spPr>
              <a:xfrm>
                <a:off x="477575" y="3916767"/>
                <a:ext cx="2411686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𝑎𝑣𝑒𝑟𝑎𝑔𝑒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125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𝑀𝐼𝐶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75" y="3916767"/>
                <a:ext cx="2411686" cy="5259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oneTexte 13"/>
              <p:cNvSpPr txBox="1"/>
              <p:nvPr/>
            </p:nvSpPr>
            <p:spPr>
              <a:xfrm>
                <a:off x="5166511" y="2062689"/>
                <a:ext cx="3938533" cy="63696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𝐷𝑜𝑠𝑒</m:t>
                          </m:r>
                        </m:num>
                        <m:den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𝐶𝑙𝑒𝑎𝑟𝑎𝑛𝑐𝑒</m:t>
                          </m:r>
                        </m:num>
                        <m:den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𝐵𝑖𝑜𝑎𝑣𝑎𝑖𝑙𝑎𝑏𝑖𝑙𝑖𝑡𝑦</m:t>
                          </m:r>
                        </m:den>
                      </m:f>
                      <m:r>
                        <a:rPr lang="fr-F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fr-F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fr-F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𝑡𝑎𝑟𝑔𝑒𝑡</m:t>
                          </m:r>
                        </m:sub>
                      </m:sSub>
                    </m:oMath>
                  </m:oMathPara>
                </a14:m>
                <a:endParaRPr lang="fr-FR" sz="1600" dirty="0"/>
              </a:p>
            </p:txBody>
          </p:sp>
        </mc:Choice>
        <mc:Fallback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6511" y="2062689"/>
                <a:ext cx="3938533" cy="63696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/>
              <p:cNvSpPr txBox="1"/>
              <p:nvPr/>
            </p:nvSpPr>
            <p:spPr>
              <a:xfrm>
                <a:off x="427536" y="2883766"/>
                <a:ext cx="2418354" cy="5341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𝑎𝑣𝑒𝑟𝑎𝑔𝑒</m:t>
                              </m:r>
                            </m:sub>
                          </m:sSub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×24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𝑀𝐼𝐶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=125 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536" y="2883766"/>
                <a:ext cx="2418354" cy="53412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llipse 8"/>
          <p:cNvSpPr/>
          <p:nvPr/>
        </p:nvSpPr>
        <p:spPr bwMode="auto">
          <a:xfrm>
            <a:off x="7883262" y="2007021"/>
            <a:ext cx="1294107" cy="643179"/>
          </a:xfrm>
          <a:prstGeom prst="ellipse">
            <a:avLst/>
          </a:prstGeom>
          <a:noFill/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Connecteur droit avec flèche 15"/>
          <p:cNvCxnSpPr/>
          <p:nvPr/>
        </p:nvCxnSpPr>
        <p:spPr bwMode="auto">
          <a:xfrm>
            <a:off x="8762991" y="2650200"/>
            <a:ext cx="69987" cy="8673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Accolade fermante 17"/>
          <p:cNvSpPr/>
          <p:nvPr/>
        </p:nvSpPr>
        <p:spPr bwMode="auto">
          <a:xfrm rot="16200000">
            <a:off x="8662497" y="3087715"/>
            <a:ext cx="340963" cy="1170529"/>
          </a:xfrm>
          <a:prstGeom prst="rightBrace">
            <a:avLst/>
          </a:prstGeom>
          <a:noFill/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ZoneTexte 1"/>
          <p:cNvSpPr txBox="1">
            <a:spLocks noChangeArrowheads="1"/>
          </p:cNvSpPr>
          <p:nvPr/>
        </p:nvSpPr>
        <p:spPr bwMode="auto">
          <a:xfrm>
            <a:off x="2512010" y="146815"/>
            <a:ext cx="5262980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fr-FR" sz="3600" dirty="0" smtClean="0">
                <a:solidFill>
                  <a:srgbClr val="CC0099"/>
                </a:solidFill>
                <a:ea typeface="MS PGothic" panose="020B0600070205080204" pitchFamily="34" charset="-128"/>
              </a:rPr>
              <a:t>Calculation of the dose</a:t>
            </a:r>
            <a:endParaRPr lang="en-GB" altLang="fr-FR" sz="3600" dirty="0">
              <a:solidFill>
                <a:srgbClr val="CC0099"/>
              </a:solidFill>
              <a:ea typeface="MS PGothic" panose="020B0600070205080204" pitchFamily="34" charset="-128"/>
            </a:endParaRPr>
          </a:p>
        </p:txBody>
      </p:sp>
      <p:sp>
        <p:nvSpPr>
          <p:cNvPr id="17" name="ZoneTexte 1"/>
          <p:cNvSpPr txBox="1">
            <a:spLocks noChangeArrowheads="1"/>
          </p:cNvSpPr>
          <p:nvPr/>
        </p:nvSpPr>
        <p:spPr bwMode="auto">
          <a:xfrm>
            <a:off x="1848365" y="869418"/>
            <a:ext cx="6590270" cy="677108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GB" altLang="fr-FR" sz="2000" dirty="0" smtClean="0"/>
              <a:t>Example of a concentration-depe</a:t>
            </a:r>
            <a:r>
              <a:rPr lang="en-GB" altLang="fr-FR" sz="2000" dirty="0" smtClean="0"/>
              <a:t>ndant</a:t>
            </a:r>
            <a:r>
              <a:rPr lang="en-GB" altLang="fr-FR" sz="2000" dirty="0" smtClean="0"/>
              <a:t> antibiotic</a:t>
            </a:r>
            <a:endParaRPr lang="en-GB" altLang="fr-FR" sz="1800" b="0" dirty="0" smtClean="0"/>
          </a:p>
          <a:p>
            <a:pPr algn="ctr" eaLnBrk="1" hangingPunct="1">
              <a:spcBef>
                <a:spcPct val="0"/>
              </a:spcBef>
              <a:buNone/>
            </a:pPr>
            <a:r>
              <a:rPr lang="en-GB" altLang="fr-FR" sz="1800" dirty="0" smtClean="0">
                <a:solidFill>
                  <a:srgbClr val="C00000"/>
                </a:solidFill>
              </a:rPr>
              <a:t>Objective: To have AUC/MI equal to 125h</a:t>
            </a:r>
            <a:endParaRPr lang="en-GB" altLang="fr-FR" sz="1800" baseline="-25000" dirty="0" smtClean="0">
              <a:solidFill>
                <a:srgbClr val="C00000"/>
              </a:solidFill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2355496" y="3802190"/>
            <a:ext cx="507148" cy="643179"/>
          </a:xfrm>
          <a:prstGeom prst="ellipse">
            <a:avLst/>
          </a:prstGeom>
          <a:noFill/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" name="Connecteur droit avec flèche 20"/>
          <p:cNvCxnSpPr>
            <a:stCxn id="20" idx="4"/>
          </p:cNvCxnSpPr>
          <p:nvPr/>
        </p:nvCxnSpPr>
        <p:spPr bwMode="auto">
          <a:xfrm>
            <a:off x="2609070" y="4445369"/>
            <a:ext cx="694599" cy="2337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ZoneTexte 4"/>
          <p:cNvSpPr txBox="1"/>
          <p:nvPr/>
        </p:nvSpPr>
        <p:spPr>
          <a:xfrm>
            <a:off x="3190326" y="4647551"/>
            <a:ext cx="3223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solidFill>
                  <a:srgbClr val="FF0000"/>
                </a:solidFill>
              </a:rPr>
              <a:t>MIC </a:t>
            </a:r>
            <a:r>
              <a:rPr lang="fr-FR" u="sng" dirty="0" err="1" smtClean="0">
                <a:solidFill>
                  <a:srgbClr val="FF0000"/>
                </a:solidFill>
              </a:rPr>
              <a:t>is</a:t>
            </a:r>
            <a:r>
              <a:rPr lang="fr-FR" u="sng" dirty="0" smtClean="0">
                <a:solidFill>
                  <a:srgbClr val="FF0000"/>
                </a:solidFill>
              </a:rPr>
              <a:t> a free (</a:t>
            </a:r>
            <a:r>
              <a:rPr lang="fr-FR" u="sng" dirty="0" err="1" smtClean="0">
                <a:solidFill>
                  <a:srgbClr val="FF0000"/>
                </a:solidFill>
              </a:rPr>
              <a:t>unbound</a:t>
            </a:r>
            <a:r>
              <a:rPr lang="fr-FR" u="sng" dirty="0" smtClean="0">
                <a:solidFill>
                  <a:srgbClr val="FF0000"/>
                </a:solidFill>
              </a:rPr>
              <a:t>) </a:t>
            </a:r>
            <a:r>
              <a:rPr lang="fr-FR" u="sng" dirty="0" err="1" smtClean="0">
                <a:solidFill>
                  <a:srgbClr val="FF0000"/>
                </a:solidFill>
              </a:rPr>
              <a:t>conc</a:t>
            </a:r>
            <a:r>
              <a:rPr lang="fr-FR" u="sng" dirty="0" smtClean="0">
                <a:solidFill>
                  <a:srgbClr val="FF0000"/>
                </a:solidFill>
              </a:rPr>
              <a:t>.</a:t>
            </a:r>
            <a:endParaRPr lang="fr-FR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86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5"/>
          <p:cNvSpPr>
            <a:spLocks noChangeArrowheads="1"/>
          </p:cNvSpPr>
          <p:nvPr/>
        </p:nvSpPr>
        <p:spPr bwMode="auto">
          <a:xfrm>
            <a:off x="282575" y="44450"/>
            <a:ext cx="97218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600">
                <a:solidFill>
                  <a:srgbClr val="0066FF"/>
                </a:solidFill>
                <a:latin typeface="Tahoma" panose="020B0604030504040204" pitchFamily="34" charset="0"/>
              </a:rPr>
              <a:t>To summarize</a:t>
            </a:r>
          </a:p>
        </p:txBody>
      </p:sp>
      <p:sp>
        <p:nvSpPr>
          <p:cNvPr id="125955" name="Rectangle 6"/>
          <p:cNvSpPr>
            <a:spLocks noChangeArrowheads="1"/>
          </p:cNvSpPr>
          <p:nvPr/>
        </p:nvSpPr>
        <p:spPr bwMode="auto">
          <a:xfrm>
            <a:off x="0" y="3377407"/>
            <a:ext cx="102870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200" i="1" dirty="0" smtClean="0">
                <a:solidFill>
                  <a:srgbClr val="FF0000"/>
                </a:solidFill>
              </a:rPr>
              <a:t>The PK/PD </a:t>
            </a:r>
            <a:r>
              <a:rPr lang="fr-FR" altLang="fr-FR" sz="2200" i="1" dirty="0">
                <a:solidFill>
                  <a:srgbClr val="FF0000"/>
                </a:solidFill>
              </a:rPr>
              <a:t>index </a:t>
            </a:r>
            <a:r>
              <a:rPr lang="fr-FR" altLang="fr-FR" sz="2200" i="1" u="sng" dirty="0">
                <a:solidFill>
                  <a:srgbClr val="FF0000"/>
                </a:solidFill>
              </a:rPr>
              <a:t>values</a:t>
            </a:r>
            <a:r>
              <a:rPr lang="fr-FR" altLang="fr-FR" sz="2200" i="1" dirty="0">
                <a:solidFill>
                  <a:srgbClr val="FF0000"/>
                </a:solidFill>
              </a:rPr>
              <a:t> </a:t>
            </a:r>
            <a:r>
              <a:rPr lang="fr-FR" altLang="fr-FR" sz="2200" i="1" dirty="0" err="1">
                <a:solidFill>
                  <a:srgbClr val="333399"/>
                </a:solidFill>
              </a:rPr>
              <a:t>associated</a:t>
            </a:r>
            <a:r>
              <a:rPr lang="fr-FR" altLang="fr-FR" sz="2200" i="1" dirty="0">
                <a:solidFill>
                  <a:srgbClr val="333399"/>
                </a:solidFill>
              </a:rPr>
              <a:t> </a:t>
            </a:r>
            <a:r>
              <a:rPr lang="fr-FR" altLang="fr-FR" sz="2200" i="1" dirty="0" err="1">
                <a:solidFill>
                  <a:srgbClr val="333399"/>
                </a:solidFill>
              </a:rPr>
              <a:t>with</a:t>
            </a:r>
            <a:r>
              <a:rPr lang="fr-FR" altLang="fr-FR" sz="2200" i="1" dirty="0">
                <a:solidFill>
                  <a:srgbClr val="333399"/>
                </a:solidFill>
              </a:rPr>
              <a:t> a high </a:t>
            </a:r>
            <a:r>
              <a:rPr lang="fr-FR" altLang="fr-FR" sz="2200" i="1" dirty="0" err="1">
                <a:solidFill>
                  <a:srgbClr val="333399"/>
                </a:solidFill>
              </a:rPr>
              <a:t>probability</a:t>
            </a:r>
            <a:r>
              <a:rPr lang="fr-FR" altLang="fr-FR" sz="2200" i="1" dirty="0">
                <a:solidFill>
                  <a:srgbClr val="333399"/>
                </a:solidFill>
              </a:rPr>
              <a:t> of cure</a:t>
            </a:r>
            <a:r>
              <a:rPr lang="fr-FR" altLang="fr-FR" sz="2200" dirty="0">
                <a:solidFill>
                  <a:srgbClr val="333399"/>
                </a:solidFill>
              </a:rPr>
              <a:t>:</a:t>
            </a:r>
          </a:p>
          <a:p>
            <a:pPr lvl="1" eaLnBrk="1" hangingPunct="1"/>
            <a:r>
              <a:rPr lang="fr-FR" altLang="fr-FR" sz="2000" dirty="0" err="1">
                <a:solidFill>
                  <a:srgbClr val="333399"/>
                </a:solidFill>
              </a:rPr>
              <a:t>Depends</a:t>
            </a:r>
            <a:r>
              <a:rPr lang="fr-FR" altLang="fr-FR" sz="2000" dirty="0">
                <a:solidFill>
                  <a:srgbClr val="333399"/>
                </a:solidFill>
              </a:rPr>
              <a:t> on </a:t>
            </a:r>
            <a:r>
              <a:rPr lang="fr-FR" altLang="fr-FR" sz="2000" dirty="0" err="1">
                <a:solidFill>
                  <a:srgbClr val="333399"/>
                </a:solidFill>
              </a:rPr>
              <a:t>various</a:t>
            </a:r>
            <a:r>
              <a:rPr lang="fr-FR" altLang="fr-FR" sz="2000" dirty="0">
                <a:solidFill>
                  <a:srgbClr val="333399"/>
                </a:solidFill>
              </a:rPr>
              <a:t> </a:t>
            </a:r>
            <a:r>
              <a:rPr lang="fr-FR" altLang="fr-FR" sz="2000" dirty="0" err="1">
                <a:solidFill>
                  <a:srgbClr val="333399"/>
                </a:solidFill>
              </a:rPr>
              <a:t>factors</a:t>
            </a:r>
            <a:r>
              <a:rPr lang="fr-FR" altLang="fr-FR" sz="2000" dirty="0">
                <a:solidFill>
                  <a:srgbClr val="333399"/>
                </a:solidFill>
              </a:rPr>
              <a:t>: </a:t>
            </a:r>
            <a:r>
              <a:rPr lang="fr-FR" altLang="fr-FR" sz="1600" b="0" dirty="0" err="1"/>
              <a:t>bacteria</a:t>
            </a:r>
            <a:r>
              <a:rPr lang="fr-FR" altLang="fr-FR" sz="1600" b="0" dirty="0"/>
              <a:t> (Gram+ vs Gram-), </a:t>
            </a:r>
            <a:r>
              <a:rPr lang="fr-FR" altLang="fr-FR" sz="1600" b="0" dirty="0" err="1"/>
              <a:t>antibiotics</a:t>
            </a:r>
            <a:r>
              <a:rPr lang="fr-FR" altLang="fr-FR" sz="1600" b="0" dirty="0"/>
              <a:t> (beta-</a:t>
            </a:r>
            <a:r>
              <a:rPr lang="fr-FR" altLang="fr-FR" sz="1600" b="0" dirty="0" err="1"/>
              <a:t>lactams</a:t>
            </a:r>
            <a:r>
              <a:rPr lang="fr-FR" altLang="fr-FR" sz="1600" b="0" dirty="0"/>
              <a:t>), </a:t>
            </a:r>
            <a:r>
              <a:rPr lang="fr-FR" altLang="fr-FR" sz="1600" b="0" dirty="0" err="1"/>
              <a:t>infectious</a:t>
            </a:r>
            <a:r>
              <a:rPr lang="fr-FR" altLang="fr-FR" sz="1600" b="0" dirty="0"/>
              <a:t> sites, hosts (</a:t>
            </a:r>
            <a:r>
              <a:rPr lang="fr-FR" altLang="fr-FR" sz="1600" b="0" dirty="0" smtClean="0"/>
              <a:t>immune system)</a:t>
            </a:r>
            <a:endParaRPr lang="fr-FR" altLang="fr-FR" sz="1600" b="0" dirty="0"/>
          </a:p>
        </p:txBody>
      </p:sp>
      <p:sp>
        <p:nvSpPr>
          <p:cNvPr id="125956" name="Rectangle 8"/>
          <p:cNvSpPr>
            <a:spLocks noChangeArrowheads="1"/>
          </p:cNvSpPr>
          <p:nvPr/>
        </p:nvSpPr>
        <p:spPr bwMode="auto">
          <a:xfrm>
            <a:off x="0" y="1063356"/>
            <a:ext cx="10144125" cy="269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200" i="1" dirty="0">
                <a:solidFill>
                  <a:srgbClr val="FF0000"/>
                </a:solidFill>
              </a:rPr>
              <a:t>The </a:t>
            </a:r>
            <a:r>
              <a:rPr lang="fr-FR" altLang="fr-FR" sz="2200" i="1" dirty="0" smtClean="0">
                <a:solidFill>
                  <a:srgbClr val="FF0000"/>
                </a:solidFill>
              </a:rPr>
              <a:t>PK/PD </a:t>
            </a:r>
            <a:r>
              <a:rPr lang="fr-FR" altLang="fr-FR" sz="2200" i="1" dirty="0">
                <a:solidFill>
                  <a:srgbClr val="FF0000"/>
                </a:solidFill>
              </a:rPr>
              <a:t>index </a:t>
            </a:r>
            <a:r>
              <a:rPr lang="fr-FR" altLang="fr-FR" sz="2200" i="1" dirty="0" err="1">
                <a:solidFill>
                  <a:srgbClr val="333399"/>
                </a:solidFill>
              </a:rPr>
              <a:t>correlated</a:t>
            </a:r>
            <a:r>
              <a:rPr lang="fr-FR" altLang="fr-FR" sz="2200" i="1" dirty="0">
                <a:solidFill>
                  <a:srgbClr val="333399"/>
                </a:solidFill>
              </a:rPr>
              <a:t> </a:t>
            </a:r>
            <a:r>
              <a:rPr lang="fr-FR" altLang="fr-FR" sz="2200" i="1" dirty="0" err="1">
                <a:solidFill>
                  <a:srgbClr val="333399"/>
                </a:solidFill>
              </a:rPr>
              <a:t>with</a:t>
            </a:r>
            <a:r>
              <a:rPr lang="fr-FR" altLang="fr-FR" sz="2200" i="1" dirty="0">
                <a:solidFill>
                  <a:srgbClr val="333399"/>
                </a:solidFill>
              </a:rPr>
              <a:t> </a:t>
            </a:r>
            <a:r>
              <a:rPr lang="fr-FR" altLang="fr-FR" sz="2200" i="1" dirty="0" err="1" smtClean="0">
                <a:solidFill>
                  <a:srgbClr val="333399"/>
                </a:solidFill>
              </a:rPr>
              <a:t>efficacy</a:t>
            </a:r>
            <a:r>
              <a:rPr lang="fr-FR" altLang="fr-FR" sz="2200" dirty="0" smtClean="0">
                <a:solidFill>
                  <a:srgbClr val="333399"/>
                </a:solidFill>
              </a:rPr>
              <a:t>:</a:t>
            </a:r>
          </a:p>
          <a:p>
            <a:pPr lvl="1" eaLnBrk="1" hangingPunct="1"/>
            <a:r>
              <a:rPr lang="fr-FR" altLang="fr-FR" sz="2000" dirty="0">
                <a:solidFill>
                  <a:srgbClr val="333399"/>
                </a:solidFill>
              </a:rPr>
              <a:t>Is the </a:t>
            </a:r>
            <a:r>
              <a:rPr lang="fr-FR" altLang="fr-FR" sz="2000" dirty="0" err="1">
                <a:solidFill>
                  <a:srgbClr val="333399"/>
                </a:solidFill>
              </a:rPr>
              <a:t>same</a:t>
            </a:r>
            <a:r>
              <a:rPr lang="fr-FR" altLang="fr-FR" sz="2000" dirty="0">
                <a:solidFill>
                  <a:srgbClr val="333399"/>
                </a:solidFill>
              </a:rPr>
              <a:t> </a:t>
            </a:r>
            <a:r>
              <a:rPr lang="fr-FR" altLang="fr-FR" sz="2000" dirty="0" err="1">
                <a:solidFill>
                  <a:srgbClr val="333399"/>
                </a:solidFill>
              </a:rPr>
              <a:t>regardless</a:t>
            </a:r>
            <a:r>
              <a:rPr lang="fr-FR" altLang="fr-FR" sz="2000" dirty="0">
                <a:solidFill>
                  <a:srgbClr val="333399"/>
                </a:solidFill>
              </a:rPr>
              <a:t> of the </a:t>
            </a:r>
            <a:r>
              <a:rPr lang="fr-FR" altLang="fr-FR" sz="2000" dirty="0" err="1">
                <a:solidFill>
                  <a:srgbClr val="333399"/>
                </a:solidFill>
              </a:rPr>
              <a:t>infected</a:t>
            </a:r>
            <a:r>
              <a:rPr lang="fr-FR" altLang="fr-FR" sz="2000" dirty="0">
                <a:solidFill>
                  <a:srgbClr val="333399"/>
                </a:solidFill>
              </a:rPr>
              <a:t> host: </a:t>
            </a:r>
            <a:r>
              <a:rPr lang="fr-FR" altLang="fr-FR" sz="2000" dirty="0" err="1">
                <a:solidFill>
                  <a:srgbClr val="333399"/>
                </a:solidFill>
              </a:rPr>
              <a:t>animals</a:t>
            </a:r>
            <a:r>
              <a:rPr lang="fr-FR" altLang="fr-FR" sz="2000" dirty="0">
                <a:solidFill>
                  <a:srgbClr val="333399"/>
                </a:solidFill>
              </a:rPr>
              <a:t>, </a:t>
            </a:r>
            <a:r>
              <a:rPr lang="fr-FR" altLang="fr-FR" sz="2000" dirty="0" err="1">
                <a:solidFill>
                  <a:srgbClr val="333399"/>
                </a:solidFill>
              </a:rPr>
              <a:t>humans</a:t>
            </a:r>
            <a:endParaRPr lang="fr-FR" altLang="fr-FR" sz="2000" dirty="0">
              <a:solidFill>
                <a:srgbClr val="333399"/>
              </a:solidFill>
            </a:endParaRPr>
          </a:p>
          <a:p>
            <a:pPr lvl="1" eaLnBrk="1" hangingPunct="1"/>
            <a:endParaRPr lang="fr-FR" altLang="fr-FR" sz="2000" dirty="0" smtClean="0">
              <a:solidFill>
                <a:srgbClr val="333399"/>
              </a:solidFill>
            </a:endParaRPr>
          </a:p>
          <a:p>
            <a:pPr lvl="1" eaLnBrk="1" hangingPunct="1"/>
            <a:r>
              <a:rPr lang="fr-FR" altLang="fr-FR" sz="2000" dirty="0" err="1" smtClean="0">
                <a:solidFill>
                  <a:srgbClr val="333399"/>
                </a:solidFill>
              </a:rPr>
              <a:t>Depends</a:t>
            </a:r>
            <a:r>
              <a:rPr lang="fr-FR" altLang="fr-FR" sz="2000" dirty="0" smtClean="0">
                <a:solidFill>
                  <a:srgbClr val="333399"/>
                </a:solidFill>
              </a:rPr>
              <a:t> </a:t>
            </a:r>
            <a:r>
              <a:rPr lang="fr-FR" altLang="fr-FR" sz="2000" dirty="0">
                <a:solidFill>
                  <a:srgbClr val="333399"/>
                </a:solidFill>
              </a:rPr>
              <a:t>on the </a:t>
            </a:r>
            <a:r>
              <a:rPr lang="fr-FR" altLang="fr-FR" sz="2000" dirty="0" err="1" smtClean="0">
                <a:solidFill>
                  <a:srgbClr val="C00000"/>
                </a:solidFill>
              </a:rPr>
              <a:t>killing</a:t>
            </a:r>
            <a:r>
              <a:rPr lang="fr-FR" altLang="fr-FR" sz="2000" dirty="0" smtClean="0">
                <a:solidFill>
                  <a:srgbClr val="C00000"/>
                </a:solidFill>
              </a:rPr>
              <a:t> rate</a:t>
            </a:r>
            <a:r>
              <a:rPr lang="fr-FR" altLang="fr-FR" sz="2000" dirty="0" smtClean="0">
                <a:solidFill>
                  <a:srgbClr val="0000CC"/>
                </a:solidFill>
              </a:rPr>
              <a:t> </a:t>
            </a:r>
            <a:r>
              <a:rPr lang="fr-FR" altLang="fr-FR" sz="2000" dirty="0">
                <a:solidFill>
                  <a:srgbClr val="0000CC"/>
                </a:solidFill>
              </a:rPr>
              <a:t>of </a:t>
            </a:r>
            <a:r>
              <a:rPr lang="fr-FR" altLang="fr-FR" sz="2000" dirty="0">
                <a:solidFill>
                  <a:srgbClr val="333399"/>
                </a:solidFill>
              </a:rPr>
              <a:t>the </a:t>
            </a:r>
            <a:r>
              <a:rPr lang="fr-FR" altLang="fr-FR" sz="2000" dirty="0" err="1" smtClean="0">
                <a:solidFill>
                  <a:srgbClr val="333399"/>
                </a:solidFill>
              </a:rPr>
              <a:t>antibiotic</a:t>
            </a:r>
            <a:endParaRPr lang="fr-FR" altLang="fr-FR" sz="2000" dirty="0" smtClean="0">
              <a:solidFill>
                <a:srgbClr val="333399"/>
              </a:solidFill>
            </a:endParaRPr>
          </a:p>
          <a:p>
            <a:pPr lvl="2" eaLnBrk="1" hangingPunct="1"/>
            <a:r>
              <a:rPr lang="fr-FR" altLang="fr-FR" sz="1600" dirty="0" err="1" smtClean="0">
                <a:solidFill>
                  <a:srgbClr val="333399"/>
                </a:solidFill>
              </a:rPr>
              <a:t>Exposure</a:t>
            </a:r>
            <a:r>
              <a:rPr lang="fr-FR" altLang="fr-FR" sz="1600" dirty="0" smtClean="0">
                <a:solidFill>
                  <a:srgbClr val="333399"/>
                </a:solidFill>
              </a:rPr>
              <a:t> </a:t>
            </a:r>
            <a:r>
              <a:rPr lang="fr-FR" altLang="fr-FR" sz="1600" dirty="0" err="1">
                <a:solidFill>
                  <a:srgbClr val="C00000"/>
                </a:solidFill>
              </a:rPr>
              <a:t>intensity</a:t>
            </a:r>
            <a:r>
              <a:rPr lang="fr-FR" altLang="fr-FR" sz="1600" dirty="0">
                <a:solidFill>
                  <a:srgbClr val="C00000"/>
                </a:solidFill>
              </a:rPr>
              <a:t> </a:t>
            </a:r>
            <a:r>
              <a:rPr lang="fr-FR" altLang="fr-FR" sz="1600" dirty="0">
                <a:solidFill>
                  <a:srgbClr val="333399"/>
                </a:solidFill>
              </a:rPr>
              <a:t>(AUC/MIC, </a:t>
            </a:r>
            <a:r>
              <a:rPr lang="fr-FR" altLang="fr-FR" sz="1600" dirty="0" err="1">
                <a:solidFill>
                  <a:srgbClr val="333399"/>
                </a:solidFill>
              </a:rPr>
              <a:t>Cmax</a:t>
            </a:r>
            <a:r>
              <a:rPr lang="fr-FR" altLang="fr-FR" sz="1600" dirty="0">
                <a:solidFill>
                  <a:srgbClr val="333399"/>
                </a:solidFill>
              </a:rPr>
              <a:t>/MIC) for </a:t>
            </a:r>
            <a:r>
              <a:rPr lang="fr-FR" altLang="fr-FR" sz="1600" dirty="0">
                <a:solidFill>
                  <a:srgbClr val="C00000"/>
                </a:solidFill>
              </a:rPr>
              <a:t>concentration-</a:t>
            </a:r>
            <a:r>
              <a:rPr lang="fr-FR" altLang="fr-FR" sz="1600" dirty="0" err="1">
                <a:solidFill>
                  <a:srgbClr val="C00000"/>
                </a:solidFill>
              </a:rPr>
              <a:t>dependent</a:t>
            </a:r>
            <a:r>
              <a:rPr lang="fr-FR" altLang="fr-FR" sz="1600" dirty="0">
                <a:solidFill>
                  <a:srgbClr val="333399"/>
                </a:solidFill>
              </a:rPr>
              <a:t> </a:t>
            </a:r>
            <a:r>
              <a:rPr lang="fr-FR" altLang="fr-FR" sz="1600" dirty="0" err="1">
                <a:solidFill>
                  <a:srgbClr val="333399"/>
                </a:solidFill>
              </a:rPr>
              <a:t>antibiotics</a:t>
            </a:r>
            <a:r>
              <a:rPr lang="fr-FR" altLang="fr-FR" sz="1600" dirty="0">
                <a:solidFill>
                  <a:srgbClr val="333399"/>
                </a:solidFill>
              </a:rPr>
              <a:t> </a:t>
            </a:r>
            <a:r>
              <a:rPr lang="fr-FR" altLang="fr-FR" sz="1600" dirty="0" smtClean="0">
                <a:solidFill>
                  <a:srgbClr val="333399"/>
                </a:solidFill>
              </a:rPr>
              <a:t>and</a:t>
            </a:r>
          </a:p>
          <a:p>
            <a:pPr lvl="2" eaLnBrk="1" hangingPunct="1"/>
            <a:r>
              <a:rPr lang="fr-FR" altLang="fr-FR" sz="1600" dirty="0" err="1" smtClean="0">
                <a:solidFill>
                  <a:srgbClr val="333399"/>
                </a:solidFill>
              </a:rPr>
              <a:t>Exposure</a:t>
            </a:r>
            <a:r>
              <a:rPr lang="fr-FR" altLang="fr-FR" sz="1600" dirty="0" smtClean="0">
                <a:solidFill>
                  <a:srgbClr val="333399"/>
                </a:solidFill>
              </a:rPr>
              <a:t> </a:t>
            </a:r>
            <a:r>
              <a:rPr lang="fr-FR" altLang="fr-FR" sz="1600" dirty="0">
                <a:solidFill>
                  <a:srgbClr val="C00000"/>
                </a:solidFill>
              </a:rPr>
              <a:t>duration </a:t>
            </a:r>
            <a:r>
              <a:rPr lang="fr-FR" altLang="fr-FR" sz="1600" dirty="0">
                <a:solidFill>
                  <a:srgbClr val="333399"/>
                </a:solidFill>
              </a:rPr>
              <a:t>(T&gt;MIC) for </a:t>
            </a:r>
            <a:r>
              <a:rPr lang="fr-FR" altLang="fr-FR" sz="1600" dirty="0">
                <a:solidFill>
                  <a:srgbClr val="C00000"/>
                </a:solidFill>
              </a:rPr>
              <a:t>time-</a:t>
            </a:r>
            <a:r>
              <a:rPr lang="fr-FR" altLang="fr-FR" sz="1600" dirty="0" err="1">
                <a:solidFill>
                  <a:srgbClr val="C00000"/>
                </a:solidFill>
              </a:rPr>
              <a:t>dependent</a:t>
            </a:r>
            <a:r>
              <a:rPr lang="fr-FR" altLang="fr-FR" sz="1600" dirty="0">
                <a:solidFill>
                  <a:srgbClr val="C00000"/>
                </a:solidFill>
              </a:rPr>
              <a:t> </a:t>
            </a:r>
            <a:r>
              <a:rPr lang="fr-FR" altLang="fr-FR" sz="1600" dirty="0" err="1" smtClean="0">
                <a:solidFill>
                  <a:srgbClr val="333399"/>
                </a:solidFill>
              </a:rPr>
              <a:t>antibiotics</a:t>
            </a:r>
            <a:endParaRPr lang="fr-FR" altLang="fr-FR" sz="1600" dirty="0" smtClean="0">
              <a:solidFill>
                <a:srgbClr val="333399"/>
              </a:solidFill>
            </a:endParaRPr>
          </a:p>
          <a:p>
            <a:pPr lvl="2" eaLnBrk="1" hangingPunct="1"/>
            <a:endParaRPr lang="fr-FR" altLang="fr-FR" sz="1600" dirty="0">
              <a:solidFill>
                <a:srgbClr val="333399"/>
              </a:solidFill>
            </a:endParaRPr>
          </a:p>
          <a:p>
            <a:pPr lvl="1" eaLnBrk="1" hangingPunct="1">
              <a:buFontTx/>
              <a:buNone/>
            </a:pPr>
            <a:endParaRPr lang="fr-FR" altLang="fr-FR" sz="2000" dirty="0">
              <a:solidFill>
                <a:srgbClr val="333399"/>
              </a:solidFill>
            </a:endParaRPr>
          </a:p>
        </p:txBody>
      </p:sp>
      <p:sp>
        <p:nvSpPr>
          <p:cNvPr id="125957" name="Rectangle 6"/>
          <p:cNvSpPr>
            <a:spLocks noChangeArrowheads="1"/>
          </p:cNvSpPr>
          <p:nvPr/>
        </p:nvSpPr>
        <p:spPr bwMode="auto">
          <a:xfrm>
            <a:off x="3175" y="4960938"/>
            <a:ext cx="102870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200" i="1" dirty="0" err="1">
                <a:solidFill>
                  <a:srgbClr val="FF0000"/>
                </a:solidFill>
              </a:rPr>
              <a:t>Knowledge</a:t>
            </a:r>
            <a:r>
              <a:rPr lang="fr-FR" altLang="fr-FR" sz="2200" i="1" dirty="0">
                <a:solidFill>
                  <a:srgbClr val="FF0000"/>
                </a:solidFill>
              </a:rPr>
              <a:t> of </a:t>
            </a:r>
            <a:r>
              <a:rPr lang="fr-FR" altLang="fr-FR" sz="2200" i="1" dirty="0" smtClean="0">
                <a:solidFill>
                  <a:srgbClr val="FF0000"/>
                </a:solidFill>
              </a:rPr>
              <a:t>the type PK/PD </a:t>
            </a:r>
            <a:r>
              <a:rPr lang="fr-FR" altLang="fr-FR" sz="2200" i="1" dirty="0">
                <a:solidFill>
                  <a:srgbClr val="FF0000"/>
                </a:solidFill>
              </a:rPr>
              <a:t>indices </a:t>
            </a:r>
            <a:r>
              <a:rPr lang="fr-FR" altLang="fr-FR" sz="2200" i="1" dirty="0" err="1">
                <a:solidFill>
                  <a:srgbClr val="333399"/>
                </a:solidFill>
              </a:rPr>
              <a:t>correlated</a:t>
            </a:r>
            <a:r>
              <a:rPr lang="fr-FR" altLang="fr-FR" sz="2200" i="1" dirty="0">
                <a:solidFill>
                  <a:srgbClr val="333399"/>
                </a:solidFill>
              </a:rPr>
              <a:t> </a:t>
            </a:r>
            <a:r>
              <a:rPr lang="fr-FR" altLang="fr-FR" sz="2200" i="1" dirty="0" err="1">
                <a:solidFill>
                  <a:srgbClr val="333399"/>
                </a:solidFill>
              </a:rPr>
              <a:t>with</a:t>
            </a:r>
            <a:r>
              <a:rPr lang="fr-FR" altLang="fr-FR" sz="2200" i="1" dirty="0">
                <a:solidFill>
                  <a:srgbClr val="333399"/>
                </a:solidFill>
              </a:rPr>
              <a:t> </a:t>
            </a:r>
            <a:r>
              <a:rPr lang="fr-FR" altLang="fr-FR" sz="2200" i="1" dirty="0" err="1">
                <a:solidFill>
                  <a:srgbClr val="333399"/>
                </a:solidFill>
              </a:rPr>
              <a:t>efficacy</a:t>
            </a:r>
            <a:r>
              <a:rPr lang="fr-FR" altLang="fr-FR" sz="2200" i="1" dirty="0">
                <a:solidFill>
                  <a:srgbClr val="333399"/>
                </a:solidFill>
              </a:rPr>
              <a:t> </a:t>
            </a:r>
            <a:r>
              <a:rPr lang="fr-FR" altLang="fr-FR" sz="2200" i="1" dirty="0" err="1">
                <a:solidFill>
                  <a:srgbClr val="333399"/>
                </a:solidFill>
              </a:rPr>
              <a:t>allows</a:t>
            </a:r>
            <a:r>
              <a:rPr lang="fr-FR" altLang="fr-FR" sz="2200" i="1" dirty="0">
                <a:solidFill>
                  <a:srgbClr val="333399"/>
                </a:solidFill>
              </a:rPr>
              <a:t> </a:t>
            </a:r>
            <a:r>
              <a:rPr lang="fr-FR" altLang="fr-FR" sz="2200" i="1" dirty="0" err="1" smtClean="0">
                <a:solidFill>
                  <a:srgbClr val="FF0000"/>
                </a:solidFill>
              </a:rPr>
              <a:t>optimization</a:t>
            </a:r>
            <a:r>
              <a:rPr lang="fr-FR" altLang="fr-FR" sz="2200" i="1" dirty="0" smtClean="0">
                <a:solidFill>
                  <a:srgbClr val="FF0000"/>
                </a:solidFill>
              </a:rPr>
              <a:t> </a:t>
            </a:r>
            <a:r>
              <a:rPr lang="fr-FR" altLang="fr-FR" sz="2200" i="1" dirty="0">
                <a:solidFill>
                  <a:srgbClr val="FF0000"/>
                </a:solidFill>
              </a:rPr>
              <a:t>of </a:t>
            </a:r>
            <a:r>
              <a:rPr lang="fr-FR" altLang="fr-FR" sz="2200" i="1" dirty="0" err="1" smtClean="0">
                <a:solidFill>
                  <a:srgbClr val="FF0000"/>
                </a:solidFill>
              </a:rPr>
              <a:t>dosing</a:t>
            </a:r>
            <a:r>
              <a:rPr lang="fr-FR" altLang="fr-FR" sz="2200" i="1" dirty="0" smtClean="0">
                <a:solidFill>
                  <a:srgbClr val="FF0000"/>
                </a:solidFill>
              </a:rPr>
              <a:t> </a:t>
            </a:r>
            <a:r>
              <a:rPr lang="fr-FR" altLang="fr-FR" sz="2200" i="1" dirty="0" err="1">
                <a:solidFill>
                  <a:srgbClr val="FF0000"/>
                </a:solidFill>
              </a:rPr>
              <a:t>regimens</a:t>
            </a:r>
            <a:r>
              <a:rPr lang="fr-FR" altLang="fr-FR" sz="2200" dirty="0">
                <a:solidFill>
                  <a:srgbClr val="FF0000"/>
                </a:solidFill>
              </a:rPr>
              <a:t>:</a:t>
            </a:r>
          </a:p>
          <a:p>
            <a:pPr lvl="2" eaLnBrk="1" hangingPunct="1"/>
            <a:r>
              <a:rPr lang="fr-FR" altLang="fr-FR" sz="1600" dirty="0" err="1" smtClean="0">
                <a:solidFill>
                  <a:srgbClr val="333399"/>
                </a:solidFill>
              </a:rPr>
              <a:t>Maximize</a:t>
            </a:r>
            <a:r>
              <a:rPr lang="fr-FR" altLang="fr-FR" sz="1600" dirty="0" smtClean="0">
                <a:solidFill>
                  <a:srgbClr val="333399"/>
                </a:solidFill>
              </a:rPr>
              <a:t> </a:t>
            </a:r>
            <a:r>
              <a:rPr lang="fr-FR" altLang="fr-FR" sz="1600" dirty="0" smtClean="0">
                <a:solidFill>
                  <a:srgbClr val="C00000"/>
                </a:solidFill>
              </a:rPr>
              <a:t>the </a:t>
            </a:r>
            <a:r>
              <a:rPr lang="fr-FR" altLang="fr-FR" sz="1600" dirty="0" err="1">
                <a:solidFill>
                  <a:srgbClr val="C00000"/>
                </a:solidFill>
              </a:rPr>
              <a:t>intensity</a:t>
            </a:r>
            <a:r>
              <a:rPr lang="fr-FR" altLang="fr-FR" sz="1600" dirty="0">
                <a:solidFill>
                  <a:srgbClr val="C00000"/>
                </a:solidFill>
              </a:rPr>
              <a:t> of </a:t>
            </a:r>
            <a:r>
              <a:rPr lang="fr-FR" altLang="fr-FR" sz="1600" dirty="0" err="1">
                <a:solidFill>
                  <a:srgbClr val="C00000"/>
                </a:solidFill>
              </a:rPr>
              <a:t>exposure</a:t>
            </a:r>
            <a:r>
              <a:rPr lang="fr-FR" altLang="fr-FR" sz="1600" dirty="0">
                <a:solidFill>
                  <a:srgbClr val="C00000"/>
                </a:solidFill>
              </a:rPr>
              <a:t> </a:t>
            </a:r>
            <a:r>
              <a:rPr lang="fr-FR" altLang="fr-FR" sz="1600" dirty="0">
                <a:solidFill>
                  <a:srgbClr val="333399"/>
                </a:solidFill>
              </a:rPr>
              <a:t>for </a:t>
            </a:r>
            <a:r>
              <a:rPr lang="fr-FR" altLang="fr-FR" sz="1600" dirty="0">
                <a:solidFill>
                  <a:srgbClr val="C00000"/>
                </a:solidFill>
              </a:rPr>
              <a:t>concentration-</a:t>
            </a:r>
            <a:r>
              <a:rPr lang="fr-FR" altLang="fr-FR" sz="1600" dirty="0" err="1">
                <a:solidFill>
                  <a:srgbClr val="C00000"/>
                </a:solidFill>
              </a:rPr>
              <a:t>dependent</a:t>
            </a:r>
            <a:r>
              <a:rPr lang="fr-FR" altLang="fr-FR" sz="1600" dirty="0">
                <a:solidFill>
                  <a:srgbClr val="C00000"/>
                </a:solidFill>
              </a:rPr>
              <a:t> </a:t>
            </a:r>
            <a:r>
              <a:rPr lang="fr-FR" altLang="fr-FR" sz="1600" dirty="0" err="1">
                <a:solidFill>
                  <a:srgbClr val="333399"/>
                </a:solidFill>
              </a:rPr>
              <a:t>antibiotics</a:t>
            </a:r>
            <a:r>
              <a:rPr lang="fr-FR" altLang="fr-FR" sz="1600" dirty="0">
                <a:solidFill>
                  <a:srgbClr val="333399"/>
                </a:solidFill>
              </a:rPr>
              <a:t> </a:t>
            </a:r>
            <a:endParaRPr lang="fr-FR" altLang="fr-FR" sz="1600" dirty="0" smtClean="0">
              <a:solidFill>
                <a:srgbClr val="333399"/>
              </a:solidFill>
            </a:endParaRPr>
          </a:p>
          <a:p>
            <a:pPr lvl="2" eaLnBrk="1" hangingPunct="1"/>
            <a:r>
              <a:rPr lang="fr-FR" altLang="fr-FR" sz="1600" dirty="0" err="1">
                <a:solidFill>
                  <a:srgbClr val="333399"/>
                </a:solidFill>
              </a:rPr>
              <a:t>M</a:t>
            </a:r>
            <a:r>
              <a:rPr lang="fr-FR" altLang="fr-FR" sz="1600" dirty="0" err="1" smtClean="0">
                <a:solidFill>
                  <a:srgbClr val="333399"/>
                </a:solidFill>
              </a:rPr>
              <a:t>aximize</a:t>
            </a:r>
            <a:r>
              <a:rPr lang="fr-FR" altLang="fr-FR" sz="1600" dirty="0" smtClean="0">
                <a:solidFill>
                  <a:srgbClr val="333399"/>
                </a:solidFill>
              </a:rPr>
              <a:t> </a:t>
            </a:r>
            <a:r>
              <a:rPr lang="fr-FR" altLang="fr-FR" sz="1600" dirty="0">
                <a:solidFill>
                  <a:srgbClr val="C00000"/>
                </a:solidFill>
              </a:rPr>
              <a:t>the duration of </a:t>
            </a:r>
            <a:r>
              <a:rPr lang="fr-FR" altLang="fr-FR" sz="1600" dirty="0" err="1">
                <a:solidFill>
                  <a:srgbClr val="C00000"/>
                </a:solidFill>
              </a:rPr>
              <a:t>exposure</a:t>
            </a:r>
            <a:r>
              <a:rPr lang="fr-FR" altLang="fr-FR" sz="1600" dirty="0">
                <a:solidFill>
                  <a:srgbClr val="C00000"/>
                </a:solidFill>
              </a:rPr>
              <a:t> </a:t>
            </a:r>
            <a:r>
              <a:rPr lang="fr-FR" altLang="fr-FR" sz="1600" dirty="0">
                <a:solidFill>
                  <a:srgbClr val="333399"/>
                </a:solidFill>
              </a:rPr>
              <a:t>for </a:t>
            </a:r>
            <a:r>
              <a:rPr lang="fr-FR" altLang="fr-FR" sz="1600" dirty="0" smtClean="0">
                <a:solidFill>
                  <a:srgbClr val="C00000"/>
                </a:solidFill>
              </a:rPr>
              <a:t>time-</a:t>
            </a:r>
            <a:r>
              <a:rPr lang="fr-FR" altLang="fr-FR" sz="1600" dirty="0" err="1" smtClean="0">
                <a:solidFill>
                  <a:srgbClr val="C00000"/>
                </a:solidFill>
              </a:rPr>
              <a:t>dependent</a:t>
            </a:r>
            <a:r>
              <a:rPr lang="fr-FR" altLang="fr-FR" sz="1600" dirty="0">
                <a:solidFill>
                  <a:srgbClr val="333399"/>
                </a:solidFill>
              </a:rPr>
              <a:t> </a:t>
            </a:r>
            <a:r>
              <a:rPr lang="fr-FR" altLang="fr-FR" sz="1600" dirty="0" err="1" smtClean="0">
                <a:solidFill>
                  <a:srgbClr val="333399"/>
                </a:solidFill>
              </a:rPr>
              <a:t>antibiotics</a:t>
            </a:r>
            <a:endParaRPr lang="fr-FR" altLang="fr-FR" sz="1600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3" name="Text Box 3"/>
          <p:cNvSpPr txBox="1">
            <a:spLocks noChangeArrowheads="1"/>
          </p:cNvSpPr>
          <p:nvPr/>
        </p:nvSpPr>
        <p:spPr bwMode="auto">
          <a:xfrm>
            <a:off x="223758" y="2607097"/>
            <a:ext cx="987583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fr-FR" altLang="fr-FR" b="0" dirty="0" err="1" smtClean="0">
                <a:solidFill>
                  <a:srgbClr val="0033CC"/>
                </a:solidFill>
              </a:rPr>
              <a:t>Because</a:t>
            </a:r>
            <a:r>
              <a:rPr lang="fr-FR" altLang="fr-FR" b="0" dirty="0" smtClean="0">
                <a:solidFill>
                  <a:srgbClr val="0033CC"/>
                </a:solidFill>
              </a:rPr>
              <a:t> </a:t>
            </a:r>
            <a:r>
              <a:rPr lang="fr-FR" altLang="fr-FR" b="0" dirty="0" err="1">
                <a:solidFill>
                  <a:srgbClr val="0033CC"/>
                </a:solidFill>
              </a:rPr>
              <a:t>they</a:t>
            </a:r>
            <a:r>
              <a:rPr lang="fr-FR" altLang="fr-FR" b="0" dirty="0">
                <a:solidFill>
                  <a:srgbClr val="0033CC"/>
                </a:solidFill>
              </a:rPr>
              <a:t> </a:t>
            </a:r>
            <a:r>
              <a:rPr lang="fr-FR" altLang="fr-FR" dirty="0">
                <a:solidFill>
                  <a:srgbClr val="0033CC"/>
                </a:solidFill>
              </a:rPr>
              <a:t>control</a:t>
            </a:r>
            <a:r>
              <a:rPr lang="fr-FR" altLang="fr-FR" b="0" dirty="0">
                <a:solidFill>
                  <a:srgbClr val="0033CC"/>
                </a:solidFill>
              </a:rPr>
              <a:t> the concentrations at </a:t>
            </a:r>
            <a:r>
              <a:rPr lang="fr-FR" altLang="fr-FR" dirty="0">
                <a:solidFill>
                  <a:srgbClr val="0033CC"/>
                </a:solidFill>
              </a:rPr>
              <a:t>the infection </a:t>
            </a:r>
            <a:r>
              <a:rPr lang="fr-FR" altLang="fr-FR" dirty="0" smtClean="0">
                <a:solidFill>
                  <a:srgbClr val="0033CC"/>
                </a:solidFill>
              </a:rPr>
              <a:t>site </a:t>
            </a:r>
            <a:r>
              <a:rPr lang="fr-FR" altLang="fr-FR" b="0" dirty="0" err="1" smtClean="0">
                <a:solidFill>
                  <a:srgbClr val="0033CC"/>
                </a:solidFill>
              </a:rPr>
              <a:t>where</a:t>
            </a:r>
            <a:r>
              <a:rPr lang="fr-FR" altLang="fr-FR" b="0" dirty="0" smtClean="0">
                <a:solidFill>
                  <a:srgbClr val="0033CC"/>
                </a:solidFill>
              </a:rPr>
              <a:t> </a:t>
            </a:r>
            <a:r>
              <a:rPr lang="fr-FR" altLang="fr-FR" b="0" dirty="0" err="1" smtClean="0">
                <a:solidFill>
                  <a:srgbClr val="0033CC"/>
                </a:solidFill>
              </a:rPr>
              <a:t>pathogens</a:t>
            </a:r>
            <a:r>
              <a:rPr lang="fr-FR" altLang="fr-FR" b="0" dirty="0" smtClean="0">
                <a:solidFill>
                  <a:srgbClr val="0033CC"/>
                </a:solidFill>
              </a:rPr>
              <a:t> are </a:t>
            </a:r>
            <a:r>
              <a:rPr lang="fr-FR" altLang="fr-FR" b="0" dirty="0" err="1" smtClean="0">
                <a:solidFill>
                  <a:srgbClr val="0033CC"/>
                </a:solidFill>
              </a:rPr>
              <a:t>located</a:t>
            </a:r>
            <a:endParaRPr lang="fr-FR" altLang="fr-FR" b="0" dirty="0">
              <a:solidFill>
                <a:srgbClr val="0033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89085" y="892862"/>
            <a:ext cx="7277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</a:pPr>
            <a:r>
              <a:rPr lang="fi-FI" altLang="fr-FR" sz="4000" dirty="0">
                <a:solidFill>
                  <a:schemeClr val="accent2">
                    <a:lumMod val="75000"/>
                  </a:schemeClr>
                </a:solidFill>
              </a:rPr>
              <a:t>Why plasma </a:t>
            </a:r>
            <a:r>
              <a:rPr lang="fi-FI" altLang="fr-FR" sz="4000" dirty="0" smtClean="0">
                <a:solidFill>
                  <a:schemeClr val="accent2">
                    <a:lumMod val="75000"/>
                  </a:schemeClr>
                </a:solidFill>
              </a:rPr>
              <a:t>concentrations ?</a:t>
            </a:r>
            <a:endParaRPr lang="fi-FI" altLang="fr-FR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547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invGray">
          <a:xfrm>
            <a:off x="500063" y="130175"/>
            <a:ext cx="9263062" cy="781050"/>
          </a:xfrm>
          <a:ln w="19050" cap="flat">
            <a:solidFill>
              <a:schemeClr val="folHlink"/>
            </a:solidFill>
          </a:ln>
        </p:spPr>
        <p:txBody>
          <a:bodyPr lIns="76200" tIns="76200" rIns="76200" bIns="76200"/>
          <a:lstStyle/>
          <a:p>
            <a:pPr marL="838200" indent="-838200" defTabSz="762000"/>
            <a:r>
              <a:rPr lang="fi-FI" altLang="fr-FR" sz="3600" smtClean="0">
                <a:solidFill>
                  <a:schemeClr val="tx1"/>
                </a:solidFill>
              </a:rPr>
              <a:t>Where are the pathogens located? 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784280" y="1797838"/>
            <a:ext cx="4052888" cy="341375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fi-FI" altLang="fr-FR" sz="2400" u="sng" dirty="0" smtClean="0">
                <a:solidFill>
                  <a:srgbClr val="FF0000"/>
                </a:solidFill>
              </a:rPr>
              <a:t>Most of pathogens are extracellular </a:t>
            </a:r>
            <a:endParaRPr lang="fi-FI" altLang="fr-FR" sz="2400" u="sng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r-FR" sz="2400" u="sng" dirty="0" smtClean="0">
                <a:solidFill>
                  <a:schemeClr val="tx2"/>
                </a:solidFill>
              </a:rPr>
              <a:t> </a:t>
            </a:r>
            <a:endParaRPr lang="fi-FI" altLang="fr-FR" sz="2400" b="0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r-FR" sz="1800" b="0" i="1" dirty="0"/>
              <a:t>Streptococcus pneumoniae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r-FR" sz="1800" b="0" i="1" dirty="0">
                <a:solidFill>
                  <a:schemeClr val="accent6">
                    <a:lumMod val="75000"/>
                  </a:schemeClr>
                </a:solidFill>
              </a:rPr>
              <a:t>Escherichia coli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r-FR" sz="1800" b="0" i="1" dirty="0"/>
              <a:t>Klebsiella pneumoniae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r-FR" sz="1800" b="0" i="1" dirty="0"/>
              <a:t>Mannheimia haemolytica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r-FR" sz="1800" b="0" i="1" dirty="0"/>
              <a:t>Pasteurella multocida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r-FR" sz="1800" b="0" i="1" dirty="0"/>
              <a:t>Actinobacillus pleuropneumoniae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r-FR" sz="1800" b="0" i="1" dirty="0"/>
              <a:t>Mycoplasma hyopneumoniae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r-FR" sz="1800" b="0" i="1" dirty="0" smtClean="0"/>
              <a:t>Bordetella bronchiseptica</a:t>
            </a:r>
            <a:endParaRPr lang="fi-FI" altLang="fr-FR" sz="1800" b="0" i="1" dirty="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6018214" y="3689727"/>
            <a:ext cx="3733800" cy="2921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r-FR" sz="2000" dirty="0" smtClean="0">
                <a:solidFill>
                  <a:schemeClr val="tx2"/>
                </a:solidFill>
              </a:rPr>
              <a:t>Intracellular pathogens (</a:t>
            </a:r>
            <a:r>
              <a:rPr lang="fi-FI" altLang="fr-FR" sz="2000" dirty="0">
                <a:solidFill>
                  <a:schemeClr val="tx2"/>
                </a:solidFill>
              </a:rPr>
              <a:t>optional)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r-FR" sz="1800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fi-FI" altLang="fr-FR" sz="1800" b="0" i="1" dirty="0"/>
              <a:t>Rhodococcus equi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r-FR" sz="1800" b="0" i="1" dirty="0" smtClean="0"/>
              <a:t>Staphylococcus </a:t>
            </a:r>
            <a:r>
              <a:rPr lang="fi-FI" altLang="fr-FR" sz="1800" b="0" i="1" dirty="0"/>
              <a:t>aureus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r-FR" sz="1800" b="0" i="1" dirty="0">
                <a:solidFill>
                  <a:schemeClr val="accent6">
                    <a:lumMod val="75000"/>
                  </a:schemeClr>
                </a:solidFill>
              </a:rPr>
              <a:t>Escherichia coli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r-FR" sz="1800" b="0" i="1" dirty="0"/>
              <a:t>Salmonella typhi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r-FR" sz="1800" b="0" i="1" dirty="0"/>
              <a:t>Listeria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r-FR" sz="1800" b="0" i="1" dirty="0"/>
              <a:t>Mycobacterium tuberculosis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r-FR" sz="1800" b="0" i="1" dirty="0"/>
              <a:t>Streptococcus </a:t>
            </a:r>
            <a:r>
              <a:rPr lang="fi-FI" altLang="fr-FR" sz="1800" b="0" i="1" dirty="0" smtClean="0"/>
              <a:t>suis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6018214" y="1335088"/>
            <a:ext cx="3744912" cy="212109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r-FR" sz="2000" dirty="0" smtClean="0">
                <a:solidFill>
                  <a:schemeClr val="tx2"/>
                </a:solidFill>
              </a:rPr>
              <a:t>Intracellular pathogens </a:t>
            </a:r>
            <a:r>
              <a:rPr lang="fi-FI" altLang="fr-FR" sz="2000" dirty="0">
                <a:solidFill>
                  <a:schemeClr val="tx2"/>
                </a:solidFill>
              </a:rPr>
              <a:t>(mandatory)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r-FR" sz="2000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r-FR" sz="1800" b="0" i="1" dirty="0"/>
              <a:t>Chlamydia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r-FR" sz="1800" b="0" i="1" dirty="0"/>
              <a:t>Rickettsia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r-FR" sz="1800" b="0" i="1" dirty="0"/>
              <a:t>Brucella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r-FR" sz="1800" b="0" i="1" dirty="0"/>
              <a:t>Lawsonia </a:t>
            </a:r>
            <a:r>
              <a:rPr lang="fi-FI" altLang="fr-FR" sz="1800" b="0" i="1" dirty="0" smtClean="0"/>
              <a:t>intracellularis</a:t>
            </a:r>
            <a:endParaRPr lang="fi-FI" altLang="fr-FR" sz="1800" b="0" i="1" dirty="0"/>
          </a:p>
        </p:txBody>
      </p:sp>
    </p:spTree>
    <p:extLst>
      <p:ext uri="{BB962C8B-B14F-4D97-AF65-F5344CB8AC3E}">
        <p14:creationId xmlns:p14="http://schemas.microsoft.com/office/powerpoint/2010/main" val="1441256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Freeform 4"/>
          <p:cNvSpPr>
            <a:spLocks/>
          </p:cNvSpPr>
          <p:nvPr/>
        </p:nvSpPr>
        <p:spPr bwMode="invGray">
          <a:xfrm>
            <a:off x="3872370" y="1156749"/>
            <a:ext cx="4492625" cy="2732087"/>
          </a:xfrm>
          <a:custGeom>
            <a:avLst/>
            <a:gdLst>
              <a:gd name="T0" fmla="*/ 0 w 2831"/>
              <a:gd name="T1" fmla="*/ 2147483646 h 1568"/>
              <a:gd name="T2" fmla="*/ 2147483646 w 2831"/>
              <a:gd name="T3" fmla="*/ 0 h 1568"/>
              <a:gd name="T4" fmla="*/ 2147483646 w 2831"/>
              <a:gd name="T5" fmla="*/ 2147483646 h 1568"/>
              <a:gd name="T6" fmla="*/ 2147483646 w 2831"/>
              <a:gd name="T7" fmla="*/ 2147483646 h 1568"/>
              <a:gd name="T8" fmla="*/ 0 w 2831"/>
              <a:gd name="T9" fmla="*/ 2147483646 h 15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31" h="1568">
                <a:moveTo>
                  <a:pt x="0" y="12"/>
                </a:moveTo>
                <a:lnTo>
                  <a:pt x="2745" y="0"/>
                </a:lnTo>
                <a:lnTo>
                  <a:pt x="2831" y="1568"/>
                </a:lnTo>
                <a:lnTo>
                  <a:pt x="12" y="1434"/>
                </a:lnTo>
                <a:lnTo>
                  <a:pt x="0" y="12"/>
                </a:lnTo>
                <a:close/>
              </a:path>
            </a:pathLst>
          </a:custGeom>
          <a:solidFill>
            <a:srgbClr val="33CC33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fr-FR"/>
          </a:p>
        </p:txBody>
      </p:sp>
      <p:sp>
        <p:nvSpPr>
          <p:cNvPr id="28679" name="AutoShape 6"/>
          <p:cNvSpPr>
            <a:spLocks noChangeArrowheads="1"/>
          </p:cNvSpPr>
          <p:nvPr/>
        </p:nvSpPr>
        <p:spPr bwMode="invGray">
          <a:xfrm>
            <a:off x="1916570" y="1242474"/>
            <a:ext cx="1944688" cy="2157412"/>
          </a:xfrm>
          <a:prstGeom prst="can">
            <a:avLst>
              <a:gd name="adj" fmla="val 14972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28680" name="Text Box 7"/>
          <p:cNvSpPr txBox="1">
            <a:spLocks noChangeArrowheads="1"/>
          </p:cNvSpPr>
          <p:nvPr/>
        </p:nvSpPr>
        <p:spPr bwMode="auto">
          <a:xfrm>
            <a:off x="1890577" y="1830226"/>
            <a:ext cx="185300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400" dirty="0" smtClean="0"/>
              <a:t>ATB </a:t>
            </a:r>
            <a:r>
              <a:rPr lang="fr-FR" altLang="fr-FR" sz="2400" dirty="0" err="1" smtClean="0"/>
              <a:t>Bound</a:t>
            </a:r>
            <a:endParaRPr lang="fr-FR" altLang="fr-FR" sz="2400" dirty="0"/>
          </a:p>
          <a:p>
            <a:pPr algn="ctr">
              <a:spcBef>
                <a:spcPct val="0"/>
              </a:spcBef>
              <a:buFontTx/>
              <a:buNone/>
            </a:pPr>
            <a:endParaRPr lang="fr-FR" altLang="fr-FR" sz="2400" dirty="0"/>
          </a:p>
          <a:p>
            <a:pPr algn="ctr">
              <a:spcBef>
                <a:spcPct val="0"/>
              </a:spcBef>
              <a:buFontTx/>
              <a:buNone/>
            </a:pPr>
            <a:endParaRPr lang="fr-FR" altLang="fr-FR" sz="24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400" dirty="0" smtClean="0"/>
              <a:t>ATB </a:t>
            </a:r>
            <a:r>
              <a:rPr lang="fr-FR" altLang="fr-FR" sz="2400" dirty="0"/>
              <a:t>Free</a:t>
            </a:r>
          </a:p>
        </p:txBody>
      </p:sp>
      <p:sp>
        <p:nvSpPr>
          <p:cNvPr id="28681" name="Text Box 8"/>
          <p:cNvSpPr txBox="1">
            <a:spLocks noChangeArrowheads="1"/>
          </p:cNvSpPr>
          <p:nvPr/>
        </p:nvSpPr>
        <p:spPr bwMode="auto">
          <a:xfrm>
            <a:off x="3905707" y="3884867"/>
            <a:ext cx="3951723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2400" dirty="0" smtClean="0">
                <a:solidFill>
                  <a:srgbClr val="00B050"/>
                </a:solidFill>
              </a:rPr>
              <a:t>ECF = </a:t>
            </a:r>
            <a:r>
              <a:rPr lang="en-GB" altLang="fr-FR" sz="2400" dirty="0" err="1" smtClean="0">
                <a:solidFill>
                  <a:srgbClr val="00B050"/>
                </a:solidFill>
              </a:rPr>
              <a:t>ExtraCellular</a:t>
            </a:r>
            <a:r>
              <a:rPr lang="en-GB" altLang="fr-FR" sz="2400" dirty="0" smtClean="0">
                <a:solidFill>
                  <a:srgbClr val="00B050"/>
                </a:solidFill>
              </a:rPr>
              <a:t> Fluid</a:t>
            </a:r>
            <a:endParaRPr lang="en-GB" altLang="fr-FR" sz="2400" dirty="0">
              <a:solidFill>
                <a:srgbClr val="00B050"/>
              </a:solidFill>
            </a:endParaRPr>
          </a:p>
        </p:txBody>
      </p:sp>
      <p:sp>
        <p:nvSpPr>
          <p:cNvPr id="28682" name="Text Box 9"/>
          <p:cNvSpPr txBox="1">
            <a:spLocks noChangeArrowheads="1"/>
          </p:cNvSpPr>
          <p:nvPr/>
        </p:nvSpPr>
        <p:spPr bwMode="auto">
          <a:xfrm>
            <a:off x="3001587" y="2380711"/>
            <a:ext cx="3017837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chemeClr val="bg1"/>
                </a:solidFill>
              </a:rPr>
              <a:t>Diffusion/</a:t>
            </a:r>
            <a:r>
              <a:rPr lang="fr-FR" altLang="fr-FR" sz="1800" dirty="0" err="1">
                <a:solidFill>
                  <a:schemeClr val="bg1"/>
                </a:solidFill>
              </a:rPr>
              <a:t>permeability</a:t>
            </a:r>
            <a:endParaRPr lang="fr-FR" altLang="fr-FR" sz="18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2000" dirty="0">
              <a:solidFill>
                <a:schemeClr val="bg1"/>
              </a:solidFill>
            </a:endParaRPr>
          </a:p>
        </p:txBody>
      </p:sp>
      <p:sp>
        <p:nvSpPr>
          <p:cNvPr id="28684" name="Line 11"/>
          <p:cNvSpPr>
            <a:spLocks noChangeShapeType="1"/>
          </p:cNvSpPr>
          <p:nvPr/>
        </p:nvSpPr>
        <p:spPr bwMode="auto">
          <a:xfrm flipV="1">
            <a:off x="6631445" y="2590261"/>
            <a:ext cx="398463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8685" name="Line 12"/>
          <p:cNvSpPr>
            <a:spLocks noChangeShapeType="1"/>
          </p:cNvSpPr>
          <p:nvPr/>
        </p:nvSpPr>
        <p:spPr bwMode="auto">
          <a:xfrm flipH="1">
            <a:off x="3576433" y="2888691"/>
            <a:ext cx="925071" cy="14624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8686" name="Line 13"/>
          <p:cNvSpPr>
            <a:spLocks noChangeShapeType="1"/>
          </p:cNvSpPr>
          <p:nvPr/>
        </p:nvSpPr>
        <p:spPr bwMode="auto">
          <a:xfrm flipV="1">
            <a:off x="3612531" y="3050178"/>
            <a:ext cx="888973" cy="12535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8687" name="Line 14"/>
          <p:cNvSpPr>
            <a:spLocks noChangeShapeType="1"/>
          </p:cNvSpPr>
          <p:nvPr/>
        </p:nvSpPr>
        <p:spPr bwMode="auto">
          <a:xfrm flipV="1">
            <a:off x="5998033" y="2090199"/>
            <a:ext cx="0" cy="547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8688" name="Line 15"/>
          <p:cNvSpPr>
            <a:spLocks noChangeShapeType="1"/>
          </p:cNvSpPr>
          <p:nvPr/>
        </p:nvSpPr>
        <p:spPr bwMode="auto">
          <a:xfrm>
            <a:off x="6118683" y="2171161"/>
            <a:ext cx="0" cy="465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8689" name="Line 16"/>
          <p:cNvSpPr>
            <a:spLocks noChangeShapeType="1"/>
          </p:cNvSpPr>
          <p:nvPr/>
        </p:nvSpPr>
        <p:spPr bwMode="auto">
          <a:xfrm flipV="1">
            <a:off x="2623008" y="2334674"/>
            <a:ext cx="0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8690" name="Line 17"/>
          <p:cNvSpPr>
            <a:spLocks noChangeShapeType="1"/>
          </p:cNvSpPr>
          <p:nvPr/>
        </p:nvSpPr>
        <p:spPr bwMode="auto">
          <a:xfrm>
            <a:off x="2799220" y="2334674"/>
            <a:ext cx="0" cy="465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8700" name="Oval 27"/>
          <p:cNvSpPr>
            <a:spLocks noChangeArrowheads="1"/>
          </p:cNvSpPr>
          <p:nvPr/>
        </p:nvSpPr>
        <p:spPr bwMode="auto">
          <a:xfrm>
            <a:off x="7029908" y="1372649"/>
            <a:ext cx="636587" cy="1470025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28701" name="Text Box 28"/>
          <p:cNvSpPr txBox="1">
            <a:spLocks noChangeArrowheads="1"/>
          </p:cNvSpPr>
          <p:nvPr/>
        </p:nvSpPr>
        <p:spPr bwMode="auto">
          <a:xfrm rot="-5400000">
            <a:off x="6635414" y="1835405"/>
            <a:ext cx="1389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00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dirty="0" err="1"/>
              <a:t>Bacteria</a:t>
            </a:r>
            <a:endParaRPr lang="fr-FR" altLang="fr-FR" sz="2400" dirty="0"/>
          </a:p>
        </p:txBody>
      </p:sp>
      <p:sp>
        <p:nvSpPr>
          <p:cNvPr id="28702" name="Text Box 29"/>
          <p:cNvSpPr txBox="1">
            <a:spLocks noChangeArrowheads="1"/>
          </p:cNvSpPr>
          <p:nvPr/>
        </p:nvSpPr>
        <p:spPr bwMode="auto">
          <a:xfrm>
            <a:off x="5186623" y="1563149"/>
            <a:ext cx="185300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400" dirty="0" smtClean="0">
                <a:solidFill>
                  <a:schemeClr val="bg1"/>
                </a:solidFill>
              </a:rPr>
              <a:t>ATB </a:t>
            </a:r>
            <a:r>
              <a:rPr lang="fr-FR" altLang="fr-FR" sz="2400" dirty="0" err="1" smtClean="0">
                <a:solidFill>
                  <a:schemeClr val="bg1"/>
                </a:solidFill>
              </a:rPr>
              <a:t>Bound</a:t>
            </a:r>
            <a:endParaRPr lang="fr-FR" altLang="fr-FR" sz="2400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fr-FR" altLang="fr-FR" sz="2400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fr-FR" altLang="fr-FR" sz="2400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400" dirty="0" smtClean="0">
                <a:solidFill>
                  <a:schemeClr val="bg1"/>
                </a:solidFill>
              </a:rPr>
              <a:t>ATB </a:t>
            </a:r>
            <a:r>
              <a:rPr lang="fr-FR" altLang="fr-FR" sz="2400" dirty="0">
                <a:solidFill>
                  <a:schemeClr val="bg1"/>
                </a:solidFill>
              </a:rPr>
              <a:t>free</a:t>
            </a:r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61374" y="4855022"/>
            <a:ext cx="7260795" cy="707886"/>
          </a:xfrm>
          <a:ln w="12700">
            <a:noFill/>
          </a:ln>
        </p:spPr>
        <p:txBody>
          <a:bodyPr/>
          <a:lstStyle/>
          <a:p>
            <a:pPr algn="l"/>
            <a:r>
              <a:rPr lang="en-GB" altLang="fr-FR" sz="2000" dirty="0" smtClean="0">
                <a:solidFill>
                  <a:srgbClr val="FF0000"/>
                </a:solidFill>
              </a:rPr>
              <a:t>The </a:t>
            </a:r>
            <a:r>
              <a:rPr lang="en-GB" altLang="fr-FR" sz="2000" u="sng" dirty="0" smtClean="0">
                <a:solidFill>
                  <a:srgbClr val="FF0000"/>
                </a:solidFill>
              </a:rPr>
              <a:t>free plasma concentrations </a:t>
            </a:r>
            <a:r>
              <a:rPr lang="en-GB" altLang="fr-FR" sz="2000" dirty="0" smtClean="0">
                <a:solidFill>
                  <a:srgbClr val="FF0000"/>
                </a:solidFill>
              </a:rPr>
              <a:t>of the antibiotic control the concentrations of the extracellular </a:t>
            </a:r>
            <a:r>
              <a:rPr lang="en-GB" altLang="fr-FR" sz="2000" dirty="0" err="1" smtClean="0">
                <a:solidFill>
                  <a:srgbClr val="FF0000"/>
                </a:solidFill>
              </a:rPr>
              <a:t>biophase</a:t>
            </a:r>
            <a:endParaRPr lang="en-GB" altLang="fr-FR" sz="2000" dirty="0" smtClean="0">
              <a:solidFill>
                <a:srgbClr val="FF0000"/>
              </a:solidFill>
            </a:endParaRPr>
          </a:p>
        </p:txBody>
      </p: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1767543" y="5700966"/>
            <a:ext cx="6597452" cy="92333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100013" indent="-100013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1800" dirty="0" smtClean="0">
                <a:solidFill>
                  <a:srgbClr val="FF0000"/>
                </a:solidFill>
              </a:rPr>
              <a:t> !!! EXCEPT if barriers !!!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en-GB" altLang="fr-FR" sz="1800" dirty="0" smtClean="0"/>
              <a:t>Physiological: </a:t>
            </a:r>
            <a:r>
              <a:rPr lang="en-GB" altLang="fr-FR" sz="1800" b="0" dirty="0" smtClean="0"/>
              <a:t>brain, prostate, eye (posterior chamber)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en-GB" altLang="fr-FR" sz="1800" dirty="0" smtClean="0"/>
              <a:t>Pathological </a:t>
            </a:r>
            <a:r>
              <a:rPr lang="en-GB" altLang="fr-FR" sz="1800" b="0" dirty="0" smtClean="0"/>
              <a:t>: clot, abscess, ...</a:t>
            </a:r>
            <a:endParaRPr lang="en-GB" altLang="fr-FR" sz="1800" b="0" dirty="0"/>
          </a:p>
        </p:txBody>
      </p:sp>
      <p:sp>
        <p:nvSpPr>
          <p:cNvPr id="3" name="Flèche droite 2"/>
          <p:cNvSpPr/>
          <p:nvPr/>
        </p:nvSpPr>
        <p:spPr bwMode="auto">
          <a:xfrm>
            <a:off x="997281" y="4872054"/>
            <a:ext cx="706438" cy="529863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271671" y="3851421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Blood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9061" y="190424"/>
            <a:ext cx="3595856" cy="369332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b="1" u="sng" dirty="0" smtClean="0">
                <a:solidFill>
                  <a:srgbClr val="FF0000"/>
                </a:solidFill>
              </a:rPr>
              <a:t>Binding to plasma proteins </a:t>
            </a:r>
            <a:r>
              <a:rPr lang="en-GB" b="1" u="sng" dirty="0" smtClean="0">
                <a:solidFill>
                  <a:srgbClr val="FF0000"/>
                </a:solidFill>
              </a:rPr>
              <a:t>(</a:t>
            </a:r>
            <a:r>
              <a:rPr lang="en-GB" b="1" u="sng" dirty="0" err="1" smtClean="0">
                <a:solidFill>
                  <a:srgbClr val="FF0000"/>
                </a:solidFill>
                <a:latin typeface="+mn-lt"/>
              </a:rPr>
              <a:t>f</a:t>
            </a:r>
            <a:r>
              <a:rPr lang="en-GB" b="1" u="sng" dirty="0" err="1" smtClean="0">
                <a:solidFill>
                  <a:srgbClr val="FF0000"/>
                </a:solidFill>
              </a:rPr>
              <a:t>u</a:t>
            </a:r>
            <a:r>
              <a:rPr lang="en-GB" b="1" u="sng" dirty="0" smtClean="0">
                <a:solidFill>
                  <a:srgbClr val="FF0000"/>
                </a:solidFill>
              </a:rPr>
              <a:t>)</a:t>
            </a:r>
            <a:endParaRPr lang="en-GB" b="1" u="sng" dirty="0">
              <a:solidFill>
                <a:srgbClr val="FF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066269" y="195959"/>
            <a:ext cx="5160387" cy="646331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When bacteria are intracellular :</a:t>
            </a:r>
          </a:p>
          <a:p>
            <a:r>
              <a:rPr lang="en-GB" b="1" dirty="0" smtClean="0">
                <a:solidFill>
                  <a:srgbClr val="0070C0"/>
                </a:solidFill>
              </a:rPr>
              <a:t>The </a:t>
            </a:r>
            <a:r>
              <a:rPr lang="en-GB" b="1" u="sng" dirty="0" smtClean="0">
                <a:solidFill>
                  <a:srgbClr val="0070C0"/>
                </a:solidFill>
              </a:rPr>
              <a:t>volume of distribution (</a:t>
            </a:r>
            <a:r>
              <a:rPr lang="en-GB" b="1" u="sng" dirty="0" err="1" smtClean="0">
                <a:solidFill>
                  <a:srgbClr val="0070C0"/>
                </a:solidFill>
              </a:rPr>
              <a:t>Vd</a:t>
            </a:r>
            <a:r>
              <a:rPr lang="en-GB" b="1" u="sng" dirty="0" smtClean="0">
                <a:solidFill>
                  <a:srgbClr val="0070C0"/>
                </a:solidFill>
              </a:rPr>
              <a:t>)</a:t>
            </a:r>
            <a:r>
              <a:rPr lang="en-GB" b="1" dirty="0" smtClean="0">
                <a:solidFill>
                  <a:srgbClr val="0070C0"/>
                </a:solidFill>
              </a:rPr>
              <a:t> is to consider</a:t>
            </a:r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86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890" name="Rectangle 4"/>
          <p:cNvSpPr>
            <a:spLocks noChangeArrowheads="1"/>
          </p:cNvSpPr>
          <p:nvPr/>
        </p:nvSpPr>
        <p:spPr bwMode="invGray">
          <a:xfrm>
            <a:off x="500063" y="166757"/>
            <a:ext cx="9263062" cy="707886"/>
          </a:xfrm>
          <a:prstGeom prst="rect">
            <a:avLst/>
          </a:prstGeom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00" tIns="76200" rIns="76200" bIns="76200" anchor="ctr" anchorCtr="1">
            <a:spAutoFit/>
          </a:bodyPr>
          <a:lstStyle>
            <a:lvl1pPr marL="838200" indent="-838200" defTabSz="762000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38200" indent="-838200" defTabSz="76200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38200" indent="-838200" defTabSz="7620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38200" indent="-838200" defTabSz="7620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838200" indent="-838200" defTabSz="7620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295400" indent="-8382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752600" indent="-8382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209800" indent="-8382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667000" indent="-8382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r-FR" sz="3600" b="0" dirty="0"/>
              <a:t>Tissue </a:t>
            </a:r>
            <a:r>
              <a:rPr lang="fi-FI" altLang="fr-FR" sz="3600" b="0" dirty="0" smtClean="0"/>
              <a:t>concentrations</a:t>
            </a:r>
            <a:endParaRPr lang="fi-FI" altLang="fr-FR" sz="4000" b="0" dirty="0">
              <a:solidFill>
                <a:schemeClr val="tx2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291243" y="1621706"/>
            <a:ext cx="5468164" cy="8720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</a:rPr>
              <a:t>For PK/PD </a:t>
            </a:r>
            <a:r>
              <a:rPr lang="fr-FR" b="1" dirty="0" err="1" smtClean="0">
                <a:solidFill>
                  <a:srgbClr val="FF0000"/>
                </a:solidFill>
              </a:rPr>
              <a:t>approach</a:t>
            </a:r>
            <a:r>
              <a:rPr lang="fr-FR" b="1" dirty="0" smtClean="0">
                <a:solidFill>
                  <a:srgbClr val="FF0000"/>
                </a:solidFill>
              </a:rPr>
              <a:t>/</a:t>
            </a:r>
            <a:r>
              <a:rPr lang="fr-FR" b="1" dirty="0" err="1" smtClean="0">
                <a:solidFill>
                  <a:srgbClr val="FF0000"/>
                </a:solidFill>
              </a:rPr>
              <a:t>modelling</a:t>
            </a:r>
            <a:r>
              <a:rPr lang="fr-FR" b="1" dirty="0" smtClean="0">
                <a:solidFill>
                  <a:srgbClr val="FF0000"/>
                </a:solidFill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fr-FR" b="1" dirty="0" err="1" smtClean="0">
                <a:solidFill>
                  <a:srgbClr val="FF0000"/>
                </a:solidFill>
              </a:rPr>
              <a:t>it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is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mandatory</a:t>
            </a:r>
            <a:r>
              <a:rPr lang="fr-FR" b="1" dirty="0" smtClean="0">
                <a:solidFill>
                  <a:srgbClr val="FF0000"/>
                </a:solidFill>
              </a:rPr>
              <a:t> to </a:t>
            </a:r>
            <a:r>
              <a:rPr lang="fr-FR" b="1" dirty="0" err="1" smtClean="0">
                <a:solidFill>
                  <a:srgbClr val="FF0000"/>
                </a:solidFill>
              </a:rPr>
              <a:t>consider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u="sng" dirty="0" smtClean="0">
                <a:solidFill>
                  <a:srgbClr val="FF0000"/>
                </a:solidFill>
              </a:rPr>
              <a:t>free </a:t>
            </a:r>
            <a:r>
              <a:rPr lang="fr-FR" b="1" dirty="0" smtClean="0">
                <a:solidFill>
                  <a:srgbClr val="FF0000"/>
                </a:solidFill>
              </a:rPr>
              <a:t>concentrations 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89675" y="3200400"/>
            <a:ext cx="867130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i="1" dirty="0" smtClean="0"/>
              <a:t>In vitro</a:t>
            </a:r>
            <a:r>
              <a:rPr lang="fr-FR" dirty="0" smtClean="0"/>
              <a:t>, in standard </a:t>
            </a:r>
            <a:r>
              <a:rPr lang="fr-FR" dirty="0" err="1" smtClean="0"/>
              <a:t>broth</a:t>
            </a:r>
            <a:r>
              <a:rPr lang="fr-FR" dirty="0" smtClean="0"/>
              <a:t>,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b="1" dirty="0" smtClean="0"/>
              <a:t>no binding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Þ"/>
            </a:pPr>
            <a:r>
              <a:rPr lang="fr-FR" dirty="0" smtClean="0"/>
              <a:t>the </a:t>
            </a:r>
            <a:r>
              <a:rPr lang="fr-FR" dirty="0" err="1" smtClean="0"/>
              <a:t>assessed</a:t>
            </a:r>
            <a:r>
              <a:rPr lang="fr-FR" dirty="0" smtClean="0"/>
              <a:t> </a:t>
            </a:r>
            <a:r>
              <a:rPr lang="fr-FR" dirty="0" err="1" smtClean="0"/>
              <a:t>activity</a:t>
            </a:r>
            <a:r>
              <a:rPr lang="fr-FR" dirty="0" smtClean="0"/>
              <a:t> by MIC or time-</a:t>
            </a:r>
            <a:r>
              <a:rPr lang="fr-FR" dirty="0" err="1" smtClean="0"/>
              <a:t>kill</a:t>
            </a:r>
            <a:r>
              <a:rPr lang="fr-FR" dirty="0" smtClean="0"/>
              <a:t> </a:t>
            </a:r>
            <a:r>
              <a:rPr lang="fr-FR" dirty="0" err="1" smtClean="0"/>
              <a:t>curves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activity</a:t>
            </a:r>
            <a:r>
              <a:rPr lang="fr-FR" dirty="0" smtClean="0"/>
              <a:t> of </a:t>
            </a:r>
            <a:r>
              <a:rPr lang="fr-FR" b="1" u="sng" dirty="0" smtClean="0"/>
              <a:t>the free </a:t>
            </a:r>
            <a:r>
              <a:rPr lang="fr-FR" b="1" u="sng" dirty="0" err="1" smtClean="0"/>
              <a:t>drug</a:t>
            </a:r>
            <a:endParaRPr lang="fr-FR" b="1" u="sng" dirty="0" smtClean="0"/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Þ"/>
            </a:pPr>
            <a:endParaRPr lang="fr-FR" b="1" u="sng" dirty="0"/>
          </a:p>
          <a:p>
            <a:pPr>
              <a:lnSpc>
                <a:spcPct val="150000"/>
              </a:lnSpc>
            </a:pPr>
            <a:r>
              <a:rPr lang="fr-FR" dirty="0" smtClean="0"/>
              <a:t>The </a:t>
            </a:r>
            <a:r>
              <a:rPr lang="fr-FR" i="1" dirty="0" smtClean="0"/>
              <a:t>in vitro </a:t>
            </a:r>
            <a:r>
              <a:rPr lang="fr-FR" dirty="0" err="1" smtClean="0"/>
              <a:t>activity</a:t>
            </a:r>
            <a:r>
              <a:rPr lang="fr-FR" dirty="0" smtClean="0"/>
              <a:t> </a:t>
            </a:r>
            <a:r>
              <a:rPr lang="fr-FR" dirty="0" err="1" smtClean="0"/>
              <a:t>needs</a:t>
            </a:r>
            <a:r>
              <a:rPr lang="fr-FR" dirty="0" smtClean="0"/>
              <a:t> </a:t>
            </a:r>
            <a:r>
              <a:rPr lang="fr-FR" dirty="0" err="1" smtClean="0"/>
              <a:t>then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compared</a:t>
            </a:r>
            <a:r>
              <a:rPr lang="fr-FR" dirty="0" smtClean="0"/>
              <a:t> to </a:t>
            </a:r>
            <a:r>
              <a:rPr lang="fr-FR" b="1" u="sng" dirty="0" smtClean="0"/>
              <a:t>free plasma/</a:t>
            </a:r>
            <a:r>
              <a:rPr lang="fr-FR" b="1" u="sng" dirty="0" err="1" smtClean="0"/>
              <a:t>tissular</a:t>
            </a:r>
            <a:r>
              <a:rPr lang="fr-FR" b="1" u="sng" dirty="0" smtClean="0"/>
              <a:t> concentrations </a:t>
            </a:r>
            <a:r>
              <a:rPr lang="fr-FR" dirty="0" smtClean="0"/>
              <a:t>to </a:t>
            </a:r>
            <a:r>
              <a:rPr lang="fr-FR" dirty="0" err="1" smtClean="0"/>
              <a:t>predict</a:t>
            </a:r>
            <a:r>
              <a:rPr lang="fr-FR" dirty="0" smtClean="0"/>
              <a:t> </a:t>
            </a:r>
            <a:r>
              <a:rPr lang="fr-FR" dirty="0" err="1" smtClean="0"/>
              <a:t>efficacy</a:t>
            </a:r>
            <a:r>
              <a:rPr lang="fr-FR" dirty="0" smtClean="0"/>
              <a:t> of the </a:t>
            </a:r>
            <a:r>
              <a:rPr lang="fr-FR" dirty="0" err="1" smtClean="0"/>
              <a:t>treatment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69798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8"/>
          <p:cNvSpPr>
            <a:spLocks noChangeArrowheads="1"/>
          </p:cNvSpPr>
          <p:nvPr/>
        </p:nvSpPr>
        <p:spPr bwMode="auto">
          <a:xfrm>
            <a:off x="1146968" y="423728"/>
            <a:ext cx="7939087" cy="600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0" dirty="0" smtClean="0">
                <a:solidFill>
                  <a:srgbClr val="C00000"/>
                </a:solidFill>
                <a:latin typeface="Tahoma" panose="020B0604030504040204" pitchFamily="34" charset="0"/>
              </a:rPr>
              <a:t>The in vivo PK/PD </a:t>
            </a:r>
            <a:r>
              <a:rPr lang="fr-FR" altLang="fr-FR" b="0" dirty="0" err="1" smtClean="0">
                <a:solidFill>
                  <a:srgbClr val="C00000"/>
                </a:solidFill>
                <a:latin typeface="Tahoma" panose="020B0604030504040204" pitchFamily="34" charset="0"/>
              </a:rPr>
              <a:t>efficacy</a:t>
            </a:r>
            <a:r>
              <a:rPr lang="fr-FR" altLang="fr-FR" b="0" dirty="0" smtClean="0">
                <a:solidFill>
                  <a:srgbClr val="C00000"/>
                </a:solidFill>
                <a:latin typeface="Tahoma" panose="020B0604030504040204" pitchFamily="34" charset="0"/>
              </a:rPr>
              <a:t> indices</a:t>
            </a:r>
            <a:endParaRPr lang="fr-FR" altLang="fr-FR" b="0" dirty="0">
              <a:solidFill>
                <a:srgbClr val="C00000"/>
              </a:solidFill>
              <a:latin typeface="Tahoma" panose="020B0604030504040204" pitchFamily="34" charset="0"/>
            </a:endParaRPr>
          </a:p>
        </p:txBody>
      </p:sp>
      <p:sp>
        <p:nvSpPr>
          <p:cNvPr id="88067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247344" y="1701758"/>
            <a:ext cx="9542382" cy="3611647"/>
          </a:xfrm>
        </p:spPr>
        <p:txBody>
          <a:bodyPr/>
          <a:lstStyle/>
          <a:p>
            <a:pPr lvl="4" eaLnBrk="1" hangingPunct="1"/>
            <a:endParaRPr lang="en-GB" altLang="fr-FR" sz="1600" dirty="0" smtClean="0"/>
          </a:p>
          <a:p>
            <a:pPr eaLnBrk="1" hangingPunct="1"/>
            <a:r>
              <a:rPr lang="en-GB" altLang="fr-FR" sz="2800" dirty="0" smtClean="0"/>
              <a:t>Way to </a:t>
            </a:r>
            <a:r>
              <a:rPr lang="en-GB" altLang="fr-FR" sz="2800" dirty="0" smtClean="0">
                <a:solidFill>
                  <a:srgbClr val="0033CC"/>
                </a:solidFill>
              </a:rPr>
              <a:t>standardize plasma exposure</a:t>
            </a:r>
            <a:r>
              <a:rPr lang="en-GB" altLang="fr-FR" sz="2800" dirty="0" smtClean="0"/>
              <a:t>, according to the pathogen susceptibility (MIC)</a:t>
            </a:r>
          </a:p>
          <a:p>
            <a:pPr lvl="1" eaLnBrk="1" hangingPunct="1"/>
            <a:r>
              <a:rPr lang="en-GB" altLang="fr-FR" sz="2400" dirty="0" smtClean="0"/>
              <a:t>Plasma exposure in terms of </a:t>
            </a:r>
            <a:r>
              <a:rPr lang="en-GB" altLang="fr-FR" i="1" dirty="0" smtClean="0">
                <a:solidFill>
                  <a:srgbClr val="C00000"/>
                </a:solidFill>
              </a:rPr>
              <a:t>Intensity </a:t>
            </a:r>
            <a:r>
              <a:rPr lang="en-GB" altLang="fr-FR" sz="2400" dirty="0" smtClean="0"/>
              <a:t>and/or </a:t>
            </a:r>
            <a:r>
              <a:rPr lang="en-GB" altLang="fr-FR" i="1" dirty="0" smtClean="0">
                <a:solidFill>
                  <a:srgbClr val="C00000"/>
                </a:solidFill>
              </a:rPr>
              <a:t>Duration</a:t>
            </a:r>
          </a:p>
          <a:p>
            <a:pPr lvl="4" eaLnBrk="1" hangingPunct="1"/>
            <a:endParaRPr lang="en-GB" altLang="fr-FR" sz="1600" i="1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en-GB" altLang="fr-FR" sz="2800" dirty="0" smtClean="0">
                <a:solidFill>
                  <a:srgbClr val="0033CC"/>
                </a:solidFill>
              </a:rPr>
              <a:t>Threshold values of these indices </a:t>
            </a:r>
            <a:r>
              <a:rPr lang="en-GB" altLang="fr-FR" sz="2800" dirty="0" smtClean="0"/>
              <a:t>"guarantee" the cure with a certain </a:t>
            </a:r>
            <a:r>
              <a:rPr lang="en-GB" altLang="fr-FR" sz="2800" dirty="0" smtClean="0">
                <a:solidFill>
                  <a:srgbClr val="0033CC"/>
                </a:solidFill>
              </a:rPr>
              <a:t>probability </a:t>
            </a:r>
            <a:r>
              <a:rPr lang="en-GB" altLang="fr-FR" sz="2800" dirty="0" smtClean="0"/>
              <a:t>(usually 80-90%)</a:t>
            </a:r>
            <a:endParaRPr lang="en-GB" altLang="fr-FR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519193" y="1833563"/>
            <a:ext cx="9542382" cy="4479925"/>
          </a:xfrm>
        </p:spPr>
        <p:txBody>
          <a:bodyPr/>
          <a:lstStyle/>
          <a:p>
            <a:pPr lvl="4" eaLnBrk="1" hangingPunct="1"/>
            <a:endParaRPr lang="en-GB" altLang="fr-FR" sz="1600" dirty="0" smtClean="0"/>
          </a:p>
          <a:p>
            <a:pPr eaLnBrk="1" hangingPunct="1"/>
            <a:r>
              <a:rPr lang="en-GB" altLang="fr-FR" sz="2800" dirty="0" smtClean="0"/>
              <a:t>Step 1 : </a:t>
            </a:r>
            <a:r>
              <a:rPr lang="en-GB" altLang="fr-FR" sz="2800" dirty="0" smtClean="0">
                <a:solidFill>
                  <a:srgbClr val="FF0000"/>
                </a:solidFill>
              </a:rPr>
              <a:t>To identify</a:t>
            </a:r>
            <a:r>
              <a:rPr lang="en-GB" altLang="fr-FR" sz="2800" dirty="0" smtClean="0"/>
              <a:t> the more relevant </a:t>
            </a:r>
            <a:r>
              <a:rPr lang="en-GB" altLang="fr-FR" sz="2800" dirty="0" smtClean="0">
                <a:solidFill>
                  <a:srgbClr val="FF0000"/>
                </a:solidFill>
              </a:rPr>
              <a:t>PK/PD index </a:t>
            </a:r>
            <a:r>
              <a:rPr lang="en-GB" altLang="fr-FR" sz="2800" dirty="0" smtClean="0"/>
              <a:t>for the drug</a:t>
            </a:r>
          </a:p>
          <a:p>
            <a:pPr eaLnBrk="1" hangingPunct="1"/>
            <a:endParaRPr lang="en-GB" altLang="fr-FR" sz="2800" dirty="0" smtClean="0"/>
          </a:p>
          <a:p>
            <a:pPr eaLnBrk="1" hangingPunct="1"/>
            <a:r>
              <a:rPr lang="en-GB" altLang="fr-FR" sz="2800" dirty="0" smtClean="0"/>
              <a:t>Step 2 : </a:t>
            </a:r>
            <a:r>
              <a:rPr lang="en-GB" altLang="fr-FR" sz="2800" dirty="0" smtClean="0">
                <a:solidFill>
                  <a:srgbClr val="FF0000"/>
                </a:solidFill>
              </a:rPr>
              <a:t>To d</a:t>
            </a:r>
            <a:r>
              <a:rPr lang="en-GB" altLang="fr-FR" sz="2800" dirty="0" smtClean="0">
                <a:solidFill>
                  <a:srgbClr val="FF0000"/>
                </a:solidFill>
              </a:rPr>
              <a:t>etermine the value </a:t>
            </a:r>
            <a:r>
              <a:rPr lang="en-GB" altLang="fr-FR" sz="2800" dirty="0" smtClean="0"/>
              <a:t>of this PK/PD index that needs to be reached to ensure efficacy </a:t>
            </a:r>
            <a:endParaRPr lang="en-GB" altLang="fr-FR" sz="2800" dirty="0" smtClean="0"/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1146968" y="423728"/>
            <a:ext cx="7939087" cy="600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0" dirty="0" smtClean="0">
                <a:solidFill>
                  <a:srgbClr val="C00000"/>
                </a:solidFill>
                <a:latin typeface="Tahoma" panose="020B0604030504040204" pitchFamily="34" charset="0"/>
              </a:rPr>
              <a:t>The in vivo PK/PD </a:t>
            </a:r>
            <a:r>
              <a:rPr lang="fr-FR" altLang="fr-FR" b="0" dirty="0" err="1" smtClean="0">
                <a:solidFill>
                  <a:srgbClr val="C00000"/>
                </a:solidFill>
                <a:latin typeface="Tahoma" panose="020B0604030504040204" pitchFamily="34" charset="0"/>
              </a:rPr>
              <a:t>efficacy</a:t>
            </a:r>
            <a:r>
              <a:rPr lang="fr-FR" altLang="fr-FR" b="0" dirty="0" smtClean="0">
                <a:solidFill>
                  <a:srgbClr val="C00000"/>
                </a:solidFill>
                <a:latin typeface="Tahoma" panose="020B0604030504040204" pitchFamily="34" charset="0"/>
              </a:rPr>
              <a:t> indices</a:t>
            </a:r>
            <a:endParaRPr lang="fr-FR" altLang="fr-FR" b="0" dirty="0">
              <a:solidFill>
                <a:srgbClr val="C0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6387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4"/>
          <p:cNvSpPr>
            <a:spLocks noChangeShapeType="1"/>
          </p:cNvSpPr>
          <p:nvPr/>
        </p:nvSpPr>
        <p:spPr bwMode="auto">
          <a:xfrm flipV="1">
            <a:off x="1746250" y="2244725"/>
            <a:ext cx="0" cy="3452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0115" name="Line 5"/>
          <p:cNvSpPr>
            <a:spLocks noChangeShapeType="1"/>
          </p:cNvSpPr>
          <p:nvPr/>
        </p:nvSpPr>
        <p:spPr bwMode="auto">
          <a:xfrm>
            <a:off x="1746250" y="5697538"/>
            <a:ext cx="66087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0116" name="Freeform 6"/>
          <p:cNvSpPr>
            <a:spLocks/>
          </p:cNvSpPr>
          <p:nvPr/>
        </p:nvSpPr>
        <p:spPr bwMode="auto">
          <a:xfrm>
            <a:off x="1746250" y="2652713"/>
            <a:ext cx="6510338" cy="3044825"/>
          </a:xfrm>
          <a:custGeom>
            <a:avLst/>
            <a:gdLst>
              <a:gd name="T0" fmla="*/ 0 w 4101"/>
              <a:gd name="T1" fmla="*/ 2147483646 h 1814"/>
              <a:gd name="T2" fmla="*/ 2147483646 w 4101"/>
              <a:gd name="T3" fmla="*/ 2147483646 h 1814"/>
              <a:gd name="T4" fmla="*/ 2147483646 w 4101"/>
              <a:gd name="T5" fmla="*/ 2147483646 h 1814"/>
              <a:gd name="T6" fmla="*/ 2147483646 w 4101"/>
              <a:gd name="T7" fmla="*/ 2147483646 h 181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101" h="1814">
                <a:moveTo>
                  <a:pt x="0" y="1814"/>
                </a:moveTo>
                <a:cubicBezTo>
                  <a:pt x="105" y="1096"/>
                  <a:pt x="211" y="378"/>
                  <a:pt x="538" y="189"/>
                </a:cubicBezTo>
                <a:cubicBezTo>
                  <a:pt x="865" y="0"/>
                  <a:pt x="1369" y="437"/>
                  <a:pt x="1963" y="677"/>
                </a:cubicBezTo>
                <a:cubicBezTo>
                  <a:pt x="2557" y="917"/>
                  <a:pt x="3329" y="1271"/>
                  <a:pt x="4101" y="1626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0117" name="Text Box 15"/>
          <p:cNvSpPr txBox="1">
            <a:spLocks noChangeArrowheads="1"/>
          </p:cNvSpPr>
          <p:nvPr/>
        </p:nvSpPr>
        <p:spPr bwMode="auto">
          <a:xfrm rot="-5400000">
            <a:off x="-339521" y="3623619"/>
            <a:ext cx="35365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 sz="2400" dirty="0" smtClean="0"/>
              <a:t>Plasma concentrations</a:t>
            </a:r>
            <a:endParaRPr lang="en-US" altLang="fr-FR" sz="2400" dirty="0"/>
          </a:p>
        </p:txBody>
      </p:sp>
      <p:sp>
        <p:nvSpPr>
          <p:cNvPr id="90118" name="Text Box 18"/>
          <p:cNvSpPr txBox="1">
            <a:spLocks noChangeArrowheads="1"/>
          </p:cNvSpPr>
          <p:nvPr/>
        </p:nvSpPr>
        <p:spPr bwMode="auto">
          <a:xfrm>
            <a:off x="7931150" y="5697538"/>
            <a:ext cx="1036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 sz="1800"/>
              <a:t>Time</a:t>
            </a:r>
          </a:p>
        </p:txBody>
      </p:sp>
      <p:grpSp>
        <p:nvGrpSpPr>
          <p:cNvPr id="117799" name="Group 39"/>
          <p:cNvGrpSpPr>
            <a:grpSpLocks/>
          </p:cNvGrpSpPr>
          <p:nvPr/>
        </p:nvGrpSpPr>
        <p:grpSpPr bwMode="auto">
          <a:xfrm>
            <a:off x="2016125" y="4697413"/>
            <a:ext cx="4297363" cy="731837"/>
            <a:chOff x="1270" y="2959"/>
            <a:chExt cx="2707" cy="461"/>
          </a:xfrm>
        </p:grpSpPr>
        <p:sp>
          <p:nvSpPr>
            <p:cNvPr id="90136" name="Line 26"/>
            <p:cNvSpPr>
              <a:spLocks noChangeShapeType="1"/>
            </p:cNvSpPr>
            <p:nvPr/>
          </p:nvSpPr>
          <p:spPr bwMode="auto">
            <a:xfrm>
              <a:off x="1270" y="2959"/>
              <a:ext cx="2707" cy="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90137" name="Rectangle 27"/>
            <p:cNvSpPr>
              <a:spLocks noChangeArrowheads="1"/>
            </p:cNvSpPr>
            <p:nvPr/>
          </p:nvSpPr>
          <p:spPr bwMode="auto">
            <a:xfrm>
              <a:off x="1373" y="3132"/>
              <a:ext cx="2430" cy="288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fr-FR" sz="1800" dirty="0">
                  <a:solidFill>
                    <a:srgbClr val="F8F8F8"/>
                  </a:solidFill>
                </a:rPr>
                <a:t>Time &gt; MIC (T </a:t>
              </a:r>
              <a:r>
                <a:rPr lang="en-US" altLang="fr-FR" sz="1800" i="1" dirty="0">
                  <a:solidFill>
                    <a:srgbClr val="FFFF00"/>
                  </a:solidFill>
                </a:rPr>
                <a:t>&gt; MIC)</a:t>
              </a:r>
              <a:endParaRPr lang="en-US" altLang="fr-FR" sz="1800" b="0" i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17788" name="Group 28"/>
          <p:cNvGrpSpPr>
            <a:grpSpLocks/>
          </p:cNvGrpSpPr>
          <p:nvPr/>
        </p:nvGrpSpPr>
        <p:grpSpPr bwMode="auto">
          <a:xfrm>
            <a:off x="2890838" y="2800350"/>
            <a:ext cx="6682978" cy="1752600"/>
            <a:chOff x="1680" y="1632"/>
            <a:chExt cx="3742" cy="1104"/>
          </a:xfrm>
        </p:grpSpPr>
        <p:sp>
          <p:nvSpPr>
            <p:cNvPr id="90133" name="Line 29"/>
            <p:cNvSpPr>
              <a:spLocks noChangeShapeType="1"/>
            </p:cNvSpPr>
            <p:nvPr/>
          </p:nvSpPr>
          <p:spPr bwMode="auto">
            <a:xfrm>
              <a:off x="4560" y="1680"/>
              <a:ext cx="0" cy="1056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90134" name="Text Box 30"/>
            <p:cNvSpPr txBox="1">
              <a:spLocks noChangeArrowheads="1"/>
            </p:cNvSpPr>
            <p:nvPr/>
          </p:nvSpPr>
          <p:spPr bwMode="auto">
            <a:xfrm>
              <a:off x="4635" y="2062"/>
              <a:ext cx="787" cy="407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fr-FR" sz="1800" dirty="0">
                  <a:solidFill>
                    <a:srgbClr val="F8F8F8"/>
                  </a:solidFill>
                </a:rPr>
                <a:t>Peak / MIC</a:t>
              </a:r>
              <a:br>
                <a:rPr lang="en-US" altLang="fr-FR" sz="1800" dirty="0">
                  <a:solidFill>
                    <a:srgbClr val="F8F8F8"/>
                  </a:solidFill>
                </a:rPr>
              </a:br>
              <a:r>
                <a:rPr lang="en-US" altLang="fr-FR" sz="1800" i="1" dirty="0">
                  <a:solidFill>
                    <a:srgbClr val="FFFF00"/>
                  </a:solidFill>
                </a:rPr>
                <a:t> (</a:t>
              </a:r>
              <a:r>
                <a:rPr lang="en-US" altLang="fr-FR" sz="1800" i="1" dirty="0" err="1">
                  <a:solidFill>
                    <a:srgbClr val="FFFF00"/>
                  </a:solidFill>
                </a:rPr>
                <a:t>C</a:t>
              </a:r>
              <a:r>
                <a:rPr lang="en-US" altLang="fr-FR" sz="1800" i="1" baseline="-25000" dirty="0" err="1">
                  <a:solidFill>
                    <a:srgbClr val="FFFF00"/>
                  </a:solidFill>
                </a:rPr>
                <a:t>max</a:t>
              </a:r>
              <a:r>
                <a:rPr lang="en-US" altLang="fr-FR" sz="1800" i="1" baseline="-25000" dirty="0">
                  <a:solidFill>
                    <a:srgbClr val="FFFF00"/>
                  </a:solidFill>
                </a:rPr>
                <a:t> </a:t>
              </a:r>
              <a:r>
                <a:rPr lang="en-US" altLang="fr-FR" sz="1800" i="1" dirty="0" smtClean="0">
                  <a:solidFill>
                    <a:srgbClr val="FFFF00"/>
                  </a:solidFill>
                </a:rPr>
                <a:t>/MIC)</a:t>
              </a:r>
              <a:endParaRPr lang="en-US" altLang="fr-FR" sz="1800" i="1" dirty="0">
                <a:solidFill>
                  <a:srgbClr val="FFFF00"/>
                </a:solidFill>
              </a:endParaRPr>
            </a:p>
          </p:txBody>
        </p:sp>
        <p:sp>
          <p:nvSpPr>
            <p:cNvPr id="90135" name="Line 31"/>
            <p:cNvSpPr>
              <a:spLocks noChangeShapeType="1"/>
            </p:cNvSpPr>
            <p:nvPr/>
          </p:nvSpPr>
          <p:spPr bwMode="auto">
            <a:xfrm flipV="1">
              <a:off x="1680" y="1632"/>
              <a:ext cx="2880" cy="0"/>
            </a:xfrm>
            <a:prstGeom prst="line">
              <a:avLst/>
            </a:prstGeom>
            <a:noFill/>
            <a:ln w="28575" cap="rnd">
              <a:solidFill>
                <a:srgbClr val="CC33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17793" name="Rectangle 33"/>
          <p:cNvSpPr>
            <a:spLocks noChangeArrowheads="1"/>
          </p:cNvSpPr>
          <p:nvPr/>
        </p:nvSpPr>
        <p:spPr bwMode="auto">
          <a:xfrm>
            <a:off x="2239963" y="3586163"/>
            <a:ext cx="2073275" cy="855662"/>
          </a:xfrm>
          <a:prstGeom prst="rect">
            <a:avLst/>
          </a:prstGeom>
          <a:solidFill>
            <a:srgbClr val="000099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 sz="1800" dirty="0">
                <a:solidFill>
                  <a:srgbClr val="F8F8F8"/>
                </a:solidFill>
              </a:rPr>
              <a:t>Area24h under </a:t>
            </a:r>
            <a:br>
              <a:rPr lang="en-US" altLang="fr-FR" sz="1800" dirty="0">
                <a:solidFill>
                  <a:srgbClr val="F8F8F8"/>
                </a:solidFill>
              </a:rPr>
            </a:br>
            <a:r>
              <a:rPr lang="en-US" altLang="fr-FR" sz="1800" dirty="0">
                <a:solidFill>
                  <a:srgbClr val="F8F8F8"/>
                </a:solidFill>
              </a:rPr>
              <a:t>the curve / MIC</a:t>
            </a:r>
            <a:br>
              <a:rPr lang="en-US" altLang="fr-FR" sz="1800" dirty="0">
                <a:solidFill>
                  <a:srgbClr val="F8F8F8"/>
                </a:solidFill>
              </a:rPr>
            </a:br>
            <a:r>
              <a:rPr lang="en-US" altLang="fr-FR" sz="1800" i="1" dirty="0">
                <a:solidFill>
                  <a:srgbClr val="FFFF00"/>
                </a:solidFill>
              </a:rPr>
              <a:t>(AUC</a:t>
            </a:r>
            <a:r>
              <a:rPr lang="en-US" altLang="fr-FR" sz="1800" i="1" baseline="-25000" dirty="0">
                <a:solidFill>
                  <a:srgbClr val="FFFF00"/>
                </a:solidFill>
              </a:rPr>
              <a:t>24h</a:t>
            </a:r>
            <a:r>
              <a:rPr lang="en-US" altLang="fr-FR" sz="1800" i="1" dirty="0">
                <a:solidFill>
                  <a:srgbClr val="FFFF00"/>
                </a:solidFill>
              </a:rPr>
              <a:t> / MIC)</a:t>
            </a:r>
            <a:endParaRPr lang="en-US" altLang="fr-FR" sz="1800" b="0" i="1" dirty="0">
              <a:solidFill>
                <a:srgbClr val="FFFF00"/>
              </a:solidFill>
            </a:endParaRPr>
          </a:p>
        </p:txBody>
      </p:sp>
      <p:grpSp>
        <p:nvGrpSpPr>
          <p:cNvPr id="117800" name="Group 40"/>
          <p:cNvGrpSpPr>
            <a:grpSpLocks/>
          </p:cNvGrpSpPr>
          <p:nvPr/>
        </p:nvGrpSpPr>
        <p:grpSpPr bwMode="auto">
          <a:xfrm>
            <a:off x="1746250" y="4403725"/>
            <a:ext cx="7980363" cy="1293813"/>
            <a:chOff x="1100" y="2774"/>
            <a:chExt cx="5027" cy="815"/>
          </a:xfrm>
        </p:grpSpPr>
        <p:sp>
          <p:nvSpPr>
            <p:cNvPr id="90129" name="Line 8"/>
            <p:cNvSpPr>
              <a:spLocks noChangeShapeType="1"/>
            </p:cNvSpPr>
            <p:nvPr/>
          </p:nvSpPr>
          <p:spPr bwMode="auto">
            <a:xfrm>
              <a:off x="1100" y="2865"/>
              <a:ext cx="4914" cy="0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90130" name="Line 10"/>
            <p:cNvSpPr>
              <a:spLocks noChangeShapeType="1"/>
            </p:cNvSpPr>
            <p:nvPr/>
          </p:nvSpPr>
          <p:spPr bwMode="auto">
            <a:xfrm>
              <a:off x="4076" y="2844"/>
              <a:ext cx="0" cy="7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90131" name="Oval 12"/>
            <p:cNvSpPr>
              <a:spLocks noChangeArrowheads="1"/>
            </p:cNvSpPr>
            <p:nvPr/>
          </p:nvSpPr>
          <p:spPr bwMode="auto">
            <a:xfrm>
              <a:off x="4011" y="2774"/>
              <a:ext cx="142" cy="1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fr-FR" altLang="fr-FR" sz="2400" b="0"/>
            </a:p>
          </p:txBody>
        </p:sp>
        <p:sp>
          <p:nvSpPr>
            <p:cNvPr id="117798" name="Text Box 38"/>
            <p:cNvSpPr txBox="1">
              <a:spLocks noChangeArrowheads="1"/>
            </p:cNvSpPr>
            <p:nvPr/>
          </p:nvSpPr>
          <p:spPr bwMode="auto">
            <a:xfrm>
              <a:off x="5554" y="2969"/>
              <a:ext cx="5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fr-FR" sz="2800" b="1" dirty="0" smtClean="0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MIC</a:t>
              </a:r>
              <a:endParaRPr lang="fr-FR" sz="2800" b="1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sp>
        <p:nvSpPr>
          <p:cNvPr id="90124" name="Flèche droite 1"/>
          <p:cNvSpPr>
            <a:spLocks noChangeArrowheads="1"/>
          </p:cNvSpPr>
          <p:nvPr/>
        </p:nvSpPr>
        <p:spPr bwMode="auto">
          <a:xfrm rot="-5400000">
            <a:off x="-852488" y="3867414"/>
            <a:ext cx="3117850" cy="404813"/>
          </a:xfrm>
          <a:prstGeom prst="rightArrow">
            <a:avLst>
              <a:gd name="adj1" fmla="val 50000"/>
              <a:gd name="adj2" fmla="val 4992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90125" name="ZoneTexte 2"/>
          <p:cNvSpPr txBox="1">
            <a:spLocks noChangeArrowheads="1"/>
          </p:cNvSpPr>
          <p:nvPr/>
        </p:nvSpPr>
        <p:spPr bwMode="auto">
          <a:xfrm>
            <a:off x="136525" y="1623482"/>
            <a:ext cx="1236663" cy="400050"/>
          </a:xfrm>
          <a:prstGeom prst="rect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chemeClr val="accent1"/>
                </a:solidFill>
              </a:rPr>
              <a:t>Intensity</a:t>
            </a:r>
          </a:p>
        </p:txBody>
      </p:sp>
      <p:sp>
        <p:nvSpPr>
          <p:cNvPr id="90126" name="Flèche droite 23"/>
          <p:cNvSpPr>
            <a:spLocks noChangeArrowheads="1"/>
          </p:cNvSpPr>
          <p:nvPr/>
        </p:nvSpPr>
        <p:spPr bwMode="auto">
          <a:xfrm>
            <a:off x="2605088" y="6075363"/>
            <a:ext cx="3119437" cy="403225"/>
          </a:xfrm>
          <a:prstGeom prst="rightArrow">
            <a:avLst>
              <a:gd name="adj1" fmla="val 50000"/>
              <a:gd name="adj2" fmla="val 5014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b="0"/>
          </a:p>
        </p:txBody>
      </p:sp>
      <p:sp>
        <p:nvSpPr>
          <p:cNvPr id="90127" name="ZoneTexte 24"/>
          <p:cNvSpPr txBox="1">
            <a:spLocks noChangeArrowheads="1"/>
          </p:cNvSpPr>
          <p:nvPr/>
        </p:nvSpPr>
        <p:spPr bwMode="auto">
          <a:xfrm>
            <a:off x="6470650" y="6076950"/>
            <a:ext cx="1294001" cy="400050"/>
          </a:xfrm>
          <a:prstGeom prst="rect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dirty="0">
                <a:solidFill>
                  <a:schemeClr val="accent1"/>
                </a:solidFill>
              </a:rPr>
              <a:t>Duration</a:t>
            </a:r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1146968" y="423728"/>
            <a:ext cx="7939087" cy="600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0" dirty="0" smtClean="0">
                <a:solidFill>
                  <a:srgbClr val="C00000"/>
                </a:solidFill>
                <a:latin typeface="Tahoma" panose="020B0604030504040204" pitchFamily="34" charset="0"/>
              </a:rPr>
              <a:t>The in vivo PK/PD </a:t>
            </a:r>
            <a:r>
              <a:rPr lang="fr-FR" altLang="fr-FR" b="0" dirty="0" err="1" smtClean="0">
                <a:solidFill>
                  <a:srgbClr val="C00000"/>
                </a:solidFill>
                <a:latin typeface="Tahoma" panose="020B0604030504040204" pitchFamily="34" charset="0"/>
              </a:rPr>
              <a:t>efficacy</a:t>
            </a:r>
            <a:r>
              <a:rPr lang="fr-FR" altLang="fr-FR" b="0" dirty="0" smtClean="0">
                <a:solidFill>
                  <a:srgbClr val="C00000"/>
                </a:solidFill>
                <a:latin typeface="Tahoma" panose="020B0604030504040204" pitchFamily="34" charset="0"/>
              </a:rPr>
              <a:t> indices</a:t>
            </a:r>
            <a:endParaRPr lang="fr-FR" altLang="fr-FR" b="0" dirty="0">
              <a:solidFill>
                <a:srgbClr val="C0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93" grpId="0" animBg="1" autoUpdateAnimBg="0"/>
      <p:bldP spid="90124" grpId="0" animBg="1"/>
      <p:bldP spid="90125" grpId="0" animBg="1"/>
      <p:bldP spid="90126" grpId="0" animBg="1"/>
      <p:bldP spid="90127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FF66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14489</TotalTime>
  <Words>1638</Words>
  <Application>Microsoft Office PowerPoint</Application>
  <PresentationFormat>Diapositives 35 mm</PresentationFormat>
  <Paragraphs>442</Paragraphs>
  <Slides>27</Slides>
  <Notes>26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4" baseType="lpstr">
      <vt:lpstr>MS PGothic</vt:lpstr>
      <vt:lpstr>Arial</vt:lpstr>
      <vt:lpstr>Cambria Math</vt:lpstr>
      <vt:lpstr>Symbol</vt:lpstr>
      <vt:lpstr>Tahoma</vt:lpstr>
      <vt:lpstr>Times New Roman</vt:lpstr>
      <vt:lpstr>Modèle par défaut</vt:lpstr>
      <vt:lpstr>PK/PD for antibiotics  The in vivo PK/PD efficacy indices</vt:lpstr>
      <vt:lpstr>Présentation PowerPoint</vt:lpstr>
      <vt:lpstr>Présentation PowerPoint</vt:lpstr>
      <vt:lpstr>Where are the pathogens located? </vt:lpstr>
      <vt:lpstr>The free plasma concentrations of the antibiotic control the concentrations of the extracellular biophase</vt:lpstr>
      <vt:lpstr>Présentation PowerPoint</vt:lpstr>
      <vt:lpstr>Présentation PowerPoint</vt:lpstr>
      <vt:lpstr>Présentation PowerPoint</vt:lpstr>
      <vt:lpstr>Présentation PowerPoint</vt:lpstr>
      <vt:lpstr>The PK/PD index best correlated with efficacy depends on the antibiotic class</vt:lpstr>
      <vt:lpstr>Présentation PowerPoint</vt:lpstr>
      <vt:lpstr>Présentation PowerPoint</vt:lpstr>
      <vt:lpstr>Présentation PowerPoint</vt:lpstr>
      <vt:lpstr>PK/PD index values required to ensure maximum efficiency</vt:lpstr>
      <vt:lpstr>Influence of the bacteria on the value of the PK/PD index</vt:lpstr>
      <vt:lpstr>Présentation PowerPoint</vt:lpstr>
      <vt:lpstr>PK/PD index values required to ensure maximum efficiency</vt:lpstr>
      <vt:lpstr>Clinical validation</vt:lpstr>
      <vt:lpstr>Clinical validation</vt:lpstr>
      <vt:lpstr>Clinical validation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Pierre Louis TOUTAIN</dc:creator>
  <cp:lastModifiedBy>Alain BOUSQUET-MELOU</cp:lastModifiedBy>
  <cp:revision>735</cp:revision>
  <cp:lastPrinted>2014-02-11T12:46:01Z</cp:lastPrinted>
  <dcterms:created xsi:type="dcterms:W3CDTF">2006-04-18T14:56:37Z</dcterms:created>
  <dcterms:modified xsi:type="dcterms:W3CDTF">2022-05-10T08:58:02Z</dcterms:modified>
</cp:coreProperties>
</file>