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55" r:id="rId2"/>
  </p:sldMasterIdLst>
  <p:notesMasterIdLst>
    <p:notesMasterId r:id="rId83"/>
  </p:notesMasterIdLst>
  <p:sldIdLst>
    <p:sldId id="608" r:id="rId3"/>
    <p:sldId id="920" r:id="rId4"/>
    <p:sldId id="797" r:id="rId5"/>
    <p:sldId id="842" r:id="rId6"/>
    <p:sldId id="843" r:id="rId7"/>
    <p:sldId id="798" r:id="rId8"/>
    <p:sldId id="799" r:id="rId9"/>
    <p:sldId id="800" r:id="rId10"/>
    <p:sldId id="801" r:id="rId11"/>
    <p:sldId id="802" r:id="rId12"/>
    <p:sldId id="803" r:id="rId13"/>
    <p:sldId id="900" r:id="rId14"/>
    <p:sldId id="872" r:id="rId15"/>
    <p:sldId id="804" r:id="rId16"/>
    <p:sldId id="805" r:id="rId17"/>
    <p:sldId id="908" r:id="rId18"/>
    <p:sldId id="807" r:id="rId19"/>
    <p:sldId id="808" r:id="rId20"/>
    <p:sldId id="929" r:id="rId21"/>
    <p:sldId id="930" r:id="rId22"/>
    <p:sldId id="811" r:id="rId23"/>
    <p:sldId id="901" r:id="rId24"/>
    <p:sldId id="899" r:id="rId25"/>
    <p:sldId id="814" r:id="rId26"/>
    <p:sldId id="873" r:id="rId27"/>
    <p:sldId id="815" r:id="rId28"/>
    <p:sldId id="816" r:id="rId29"/>
    <p:sldId id="817" r:id="rId30"/>
    <p:sldId id="818" r:id="rId31"/>
    <p:sldId id="819" r:id="rId32"/>
    <p:sldId id="820" r:id="rId33"/>
    <p:sldId id="821" r:id="rId34"/>
    <p:sldId id="822" r:id="rId35"/>
    <p:sldId id="823" r:id="rId36"/>
    <p:sldId id="916" r:id="rId37"/>
    <p:sldId id="824" r:id="rId38"/>
    <p:sldId id="825" r:id="rId39"/>
    <p:sldId id="826" r:id="rId40"/>
    <p:sldId id="869" r:id="rId41"/>
    <p:sldId id="827" r:id="rId42"/>
    <p:sldId id="828" r:id="rId43"/>
    <p:sldId id="927" r:id="rId44"/>
    <p:sldId id="928" r:id="rId45"/>
    <p:sldId id="909" r:id="rId46"/>
    <p:sldId id="910" r:id="rId47"/>
    <p:sldId id="831" r:id="rId48"/>
    <p:sldId id="832" r:id="rId49"/>
    <p:sldId id="911" r:id="rId50"/>
    <p:sldId id="835" r:id="rId51"/>
    <p:sldId id="932" r:id="rId52"/>
    <p:sldId id="836" r:id="rId53"/>
    <p:sldId id="866" r:id="rId54"/>
    <p:sldId id="865" r:id="rId55"/>
    <p:sldId id="837" r:id="rId56"/>
    <p:sldId id="840" r:id="rId57"/>
    <p:sldId id="934" r:id="rId58"/>
    <p:sldId id="858" r:id="rId59"/>
    <p:sldId id="860" r:id="rId60"/>
    <p:sldId id="933" r:id="rId61"/>
    <p:sldId id="856" r:id="rId62"/>
    <p:sldId id="841" r:id="rId63"/>
    <p:sldId id="874" r:id="rId64"/>
    <p:sldId id="875" r:id="rId65"/>
    <p:sldId id="876" r:id="rId66"/>
    <p:sldId id="877" r:id="rId67"/>
    <p:sldId id="878" r:id="rId68"/>
    <p:sldId id="879" r:id="rId69"/>
    <p:sldId id="912" r:id="rId70"/>
    <p:sldId id="915" r:id="rId71"/>
    <p:sldId id="880" r:id="rId72"/>
    <p:sldId id="881" r:id="rId73"/>
    <p:sldId id="902" r:id="rId74"/>
    <p:sldId id="903" r:id="rId75"/>
    <p:sldId id="886" r:id="rId76"/>
    <p:sldId id="887" r:id="rId77"/>
    <p:sldId id="888" r:id="rId78"/>
    <p:sldId id="889" r:id="rId79"/>
    <p:sldId id="787" r:id="rId80"/>
    <p:sldId id="682" r:id="rId81"/>
    <p:sldId id="683" r:id="rId82"/>
  </p:sldIdLst>
  <p:sldSz cx="9144000" cy="6858000" type="overhead"/>
  <p:notesSz cx="6858000" cy="9144000"/>
  <p:custDataLst>
    <p:tags r:id="rId8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0FBEED0-3162-48D3-8C6A-0F8FB9103916}">
          <p14:sldIdLst>
            <p14:sldId id="608"/>
            <p14:sldId id="920"/>
            <p14:sldId id="797"/>
            <p14:sldId id="842"/>
            <p14:sldId id="843"/>
            <p14:sldId id="798"/>
            <p14:sldId id="799"/>
            <p14:sldId id="800"/>
            <p14:sldId id="801"/>
            <p14:sldId id="802"/>
            <p14:sldId id="803"/>
            <p14:sldId id="900"/>
            <p14:sldId id="872"/>
            <p14:sldId id="804"/>
            <p14:sldId id="805"/>
            <p14:sldId id="908"/>
            <p14:sldId id="807"/>
            <p14:sldId id="808"/>
            <p14:sldId id="929"/>
            <p14:sldId id="930"/>
            <p14:sldId id="811"/>
            <p14:sldId id="901"/>
            <p14:sldId id="899"/>
            <p14:sldId id="814"/>
            <p14:sldId id="873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3"/>
            <p14:sldId id="916"/>
            <p14:sldId id="824"/>
            <p14:sldId id="825"/>
            <p14:sldId id="826"/>
            <p14:sldId id="869"/>
            <p14:sldId id="827"/>
            <p14:sldId id="828"/>
            <p14:sldId id="927"/>
            <p14:sldId id="928"/>
            <p14:sldId id="909"/>
            <p14:sldId id="910"/>
            <p14:sldId id="831"/>
            <p14:sldId id="832"/>
            <p14:sldId id="911"/>
            <p14:sldId id="835"/>
            <p14:sldId id="932"/>
            <p14:sldId id="836"/>
            <p14:sldId id="866"/>
            <p14:sldId id="865"/>
            <p14:sldId id="837"/>
            <p14:sldId id="840"/>
            <p14:sldId id="934"/>
            <p14:sldId id="858"/>
            <p14:sldId id="860"/>
            <p14:sldId id="933"/>
            <p14:sldId id="856"/>
            <p14:sldId id="841"/>
            <p14:sldId id="874"/>
            <p14:sldId id="875"/>
            <p14:sldId id="876"/>
            <p14:sldId id="877"/>
            <p14:sldId id="878"/>
            <p14:sldId id="879"/>
            <p14:sldId id="912"/>
            <p14:sldId id="915"/>
            <p14:sldId id="880"/>
            <p14:sldId id="881"/>
            <p14:sldId id="902"/>
            <p14:sldId id="903"/>
            <p14:sldId id="886"/>
            <p14:sldId id="887"/>
            <p14:sldId id="888"/>
            <p14:sldId id="889"/>
            <p14:sldId id="787"/>
            <p14:sldId id="682"/>
            <p14:sldId id="6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9900"/>
    <a:srgbClr val="003399"/>
    <a:srgbClr val="FF505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76512" autoAdjust="0"/>
  </p:normalViewPr>
  <p:slideViewPr>
    <p:cSldViewPr>
      <p:cViewPr varScale="1">
        <p:scale>
          <a:sx n="56" d="100"/>
          <a:sy n="56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gs" Target="tags/tag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8-491D-8911-1BB6ED0E88B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78-491D-8911-1BB6ED0E88B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78-491D-8911-1BB6ED0E8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291616"/>
        <c:axId val="254288088"/>
        <c:axId val="338611800"/>
      </c:bar3DChart>
      <c:catAx>
        <c:axId val="2542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4288088"/>
        <c:crosses val="autoZero"/>
        <c:auto val="1"/>
        <c:lblAlgn val="ctr"/>
        <c:lblOffset val="100"/>
        <c:noMultiLvlLbl val="0"/>
      </c:catAx>
      <c:valAx>
        <c:axId val="25428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91616"/>
        <c:crosses val="autoZero"/>
        <c:crossBetween val="between"/>
      </c:valAx>
      <c:serAx>
        <c:axId val="33861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42880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507E9-E9C4-416F-A497-2F77F732D17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2E1611-E20E-4F02-A4D4-46BF4E8912D8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fr-FR" sz="2800" b="1" dirty="0" smtClean="0"/>
            <a:t>Substances</a:t>
          </a:r>
        </a:p>
        <a:p>
          <a:r>
            <a:rPr lang="fr-FR" sz="2800" b="1" dirty="0" smtClean="0"/>
            <a:t>(principes actifs)</a:t>
          </a:r>
          <a:endParaRPr lang="fr-FR" sz="2800" b="1" dirty="0"/>
        </a:p>
      </dgm:t>
    </dgm:pt>
    <dgm:pt modelId="{6DDC7E54-73AA-4476-A59E-9CF5D7D67EC9}" type="parTrans" cxnId="{93C3C4FA-8047-41D1-B88D-7E5A5E8DC055}">
      <dgm:prSet/>
      <dgm:spPr/>
      <dgm:t>
        <a:bodyPr/>
        <a:lstStyle/>
        <a:p>
          <a:endParaRPr lang="fr-FR"/>
        </a:p>
      </dgm:t>
    </dgm:pt>
    <dgm:pt modelId="{8AFD9ACD-C639-43D8-8D1B-BF462FBED015}" type="sibTrans" cxnId="{93C3C4FA-8047-41D1-B88D-7E5A5E8DC055}">
      <dgm:prSet/>
      <dgm:spPr/>
      <dgm:t>
        <a:bodyPr/>
        <a:lstStyle/>
        <a:p>
          <a:endParaRPr lang="fr-FR"/>
        </a:p>
      </dgm:t>
    </dgm:pt>
    <dgm:pt modelId="{28AFEA94-F66F-4303-88E2-96CA9789BA3F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800" b="1" dirty="0" smtClean="0"/>
            <a:t>Forme</a:t>
          </a:r>
        </a:p>
        <a:p>
          <a:r>
            <a:rPr lang="fr-FR" sz="2800" b="1" dirty="0" smtClean="0"/>
            <a:t>alcool</a:t>
          </a:r>
          <a:endParaRPr lang="fr-FR" sz="2800" b="1" dirty="0"/>
        </a:p>
      </dgm:t>
    </dgm:pt>
    <dgm:pt modelId="{4D998DD8-21AE-470D-9915-09AE09EB0091}" type="parTrans" cxnId="{5FDE539E-182D-4F89-9428-8040F7649EE2}">
      <dgm:prSet/>
      <dgm:spPr/>
      <dgm:t>
        <a:bodyPr/>
        <a:lstStyle/>
        <a:p>
          <a:endParaRPr lang="fr-FR" sz="2400" b="1"/>
        </a:p>
      </dgm:t>
    </dgm:pt>
    <dgm:pt modelId="{56C8DF2F-093C-4961-960F-AEA3690C93AB}" type="sibTrans" cxnId="{5FDE539E-182D-4F89-9428-8040F7649EE2}">
      <dgm:prSet/>
      <dgm:spPr/>
      <dgm:t>
        <a:bodyPr/>
        <a:lstStyle/>
        <a:p>
          <a:endParaRPr lang="fr-FR"/>
        </a:p>
      </dgm:t>
    </dgm:pt>
    <dgm:pt modelId="{3C6362A4-9795-49BE-9949-0AF8C64C05A4}">
      <dgm:prSet phldrT="[Texte]" custT="1"/>
      <dgm:spPr/>
      <dgm:t>
        <a:bodyPr/>
        <a:lstStyle/>
        <a:p>
          <a:r>
            <a:rPr lang="fr-FR" sz="2800" b="1" dirty="0" smtClean="0"/>
            <a:t>Esters</a:t>
          </a:r>
        </a:p>
        <a:p>
          <a:r>
            <a:rPr lang="fr-FR" sz="2800" b="1" dirty="0" smtClean="0"/>
            <a:t>(prodrogues)</a:t>
          </a:r>
          <a:endParaRPr lang="fr-FR" sz="2800" b="1" dirty="0"/>
        </a:p>
      </dgm:t>
    </dgm:pt>
    <dgm:pt modelId="{F3EEF0D0-3965-4A98-98AE-519972A94DF0}" type="parTrans" cxnId="{B414FD32-BF8B-4A11-A9FB-E7AEAACDE9D4}">
      <dgm:prSet/>
      <dgm:spPr/>
      <dgm:t>
        <a:bodyPr/>
        <a:lstStyle/>
        <a:p>
          <a:endParaRPr lang="fr-FR" sz="2400" b="1"/>
        </a:p>
      </dgm:t>
    </dgm:pt>
    <dgm:pt modelId="{8756B7A3-921A-47C7-B970-835A996DE31D}" type="sibTrans" cxnId="{B414FD32-BF8B-4A11-A9FB-E7AEAACDE9D4}">
      <dgm:prSet/>
      <dgm:spPr/>
      <dgm:t>
        <a:bodyPr/>
        <a:lstStyle/>
        <a:p>
          <a:endParaRPr lang="fr-FR"/>
        </a:p>
      </dgm:t>
    </dgm:pt>
    <dgm:pt modelId="{F7279D36-0D9D-4339-A127-EB8C2ED50CE0}">
      <dgm:prSet phldrT="[Texte]" custT="1"/>
      <dgm:spPr/>
      <dgm:t>
        <a:bodyPr/>
        <a:lstStyle/>
        <a:p>
          <a:r>
            <a:rPr lang="fr-FR" sz="2800" b="1" dirty="0" smtClean="0"/>
            <a:t>Hydrosolubles</a:t>
          </a:r>
          <a:endParaRPr lang="fr-FR" sz="2800" b="1" dirty="0"/>
        </a:p>
      </dgm:t>
    </dgm:pt>
    <dgm:pt modelId="{8181813A-999C-4771-AE07-6DA8BD1FD83D}" type="parTrans" cxnId="{18B551B8-9771-442E-96C4-60E3347524FC}">
      <dgm:prSet/>
      <dgm:spPr/>
      <dgm:t>
        <a:bodyPr/>
        <a:lstStyle/>
        <a:p>
          <a:endParaRPr lang="fr-FR" sz="2400" b="1"/>
        </a:p>
      </dgm:t>
    </dgm:pt>
    <dgm:pt modelId="{271BE0DD-A808-4639-BE9D-3A7018EE96F9}" type="sibTrans" cxnId="{18B551B8-9771-442E-96C4-60E3347524FC}">
      <dgm:prSet/>
      <dgm:spPr/>
      <dgm:t>
        <a:bodyPr/>
        <a:lstStyle/>
        <a:p>
          <a:endParaRPr lang="fr-FR"/>
        </a:p>
      </dgm:t>
    </dgm:pt>
    <dgm:pt modelId="{1613FBD7-F4E7-4973-8C89-F37DC23CF757}">
      <dgm:prSet custT="1"/>
      <dgm:spPr/>
      <dgm:t>
        <a:bodyPr/>
        <a:lstStyle/>
        <a:p>
          <a:r>
            <a:rPr lang="fr-FR" sz="2800" b="1" dirty="0" smtClean="0"/>
            <a:t>Non</a:t>
          </a:r>
        </a:p>
        <a:p>
          <a:r>
            <a:rPr lang="fr-FR" sz="2800" b="1" dirty="0" smtClean="0"/>
            <a:t>hydrosolubles</a:t>
          </a:r>
          <a:endParaRPr lang="fr-FR" sz="2800" b="1" dirty="0"/>
        </a:p>
      </dgm:t>
    </dgm:pt>
    <dgm:pt modelId="{C6DD92D9-46BB-459F-B9FB-EA9B0424636E}" type="parTrans" cxnId="{F71F53F8-6306-4D0E-AA3A-9D62472746DF}">
      <dgm:prSet/>
      <dgm:spPr/>
      <dgm:t>
        <a:bodyPr/>
        <a:lstStyle/>
        <a:p>
          <a:endParaRPr lang="fr-FR" sz="2400" b="1"/>
        </a:p>
      </dgm:t>
    </dgm:pt>
    <dgm:pt modelId="{4AEBA0F5-F1C9-409B-A299-9A52298CAF89}" type="sibTrans" cxnId="{F71F53F8-6306-4D0E-AA3A-9D62472746DF}">
      <dgm:prSet/>
      <dgm:spPr/>
      <dgm:t>
        <a:bodyPr/>
        <a:lstStyle/>
        <a:p>
          <a:endParaRPr lang="fr-FR"/>
        </a:p>
      </dgm:t>
    </dgm:pt>
    <dgm:pt modelId="{8623CE02-8899-4192-B8EE-024F8B979934}" type="pres">
      <dgm:prSet presAssocID="{99B507E9-E9C4-416F-A497-2F77F732D1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B421ACD-8C21-4E70-A8AE-BB4542EF88B9}" type="pres">
      <dgm:prSet presAssocID="{99B507E9-E9C4-416F-A497-2F77F732D175}" presName="hierFlow" presStyleCnt="0"/>
      <dgm:spPr/>
    </dgm:pt>
    <dgm:pt modelId="{F2516F90-4B4F-442A-A9F6-68E9A705A5E4}" type="pres">
      <dgm:prSet presAssocID="{99B507E9-E9C4-416F-A497-2F77F732D17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3451BF1-FE5D-440C-8B1F-ED3DAA803A65}" type="pres">
      <dgm:prSet presAssocID="{622E1611-E20E-4F02-A4D4-46BF4E8912D8}" presName="Name14" presStyleCnt="0"/>
      <dgm:spPr/>
    </dgm:pt>
    <dgm:pt modelId="{3D0070B0-1EE6-429E-AE09-EEEC3E05D58B}" type="pres">
      <dgm:prSet presAssocID="{622E1611-E20E-4F02-A4D4-46BF4E8912D8}" presName="level1Shape" presStyleLbl="node0" presStyleIdx="0" presStyleCnt="1" custScaleX="178378" custLinFactNeighborX="9588" custLinFactNeighborY="-36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9E9CFC-4011-405D-A598-86960EA1993F}" type="pres">
      <dgm:prSet presAssocID="{622E1611-E20E-4F02-A4D4-46BF4E8912D8}" presName="hierChild2" presStyleCnt="0"/>
      <dgm:spPr/>
    </dgm:pt>
    <dgm:pt modelId="{E417F718-0ECE-4508-B961-411E0ABDCD8F}" type="pres">
      <dgm:prSet presAssocID="{4D998DD8-21AE-470D-9915-09AE09EB0091}" presName="Name19" presStyleLbl="parChTrans1D2" presStyleIdx="0" presStyleCnt="2"/>
      <dgm:spPr/>
      <dgm:t>
        <a:bodyPr/>
        <a:lstStyle/>
        <a:p>
          <a:endParaRPr lang="fr-FR"/>
        </a:p>
      </dgm:t>
    </dgm:pt>
    <dgm:pt modelId="{B596BB5F-21BF-47E5-9D2A-5CE0BE9393DA}" type="pres">
      <dgm:prSet presAssocID="{28AFEA94-F66F-4303-88E2-96CA9789BA3F}" presName="Name21" presStyleCnt="0"/>
      <dgm:spPr/>
    </dgm:pt>
    <dgm:pt modelId="{C17AB879-9851-4C85-B7BE-09E4CBACFAA4}" type="pres">
      <dgm:prSet presAssocID="{28AFEA94-F66F-4303-88E2-96CA9789BA3F}" presName="level2Shape" presStyleLbl="node2" presStyleIdx="0" presStyleCnt="2"/>
      <dgm:spPr/>
      <dgm:t>
        <a:bodyPr/>
        <a:lstStyle/>
        <a:p>
          <a:endParaRPr lang="fr-FR"/>
        </a:p>
      </dgm:t>
    </dgm:pt>
    <dgm:pt modelId="{96AA8C68-B764-472D-83A0-A0D5AB783E33}" type="pres">
      <dgm:prSet presAssocID="{28AFEA94-F66F-4303-88E2-96CA9789BA3F}" presName="hierChild3" presStyleCnt="0"/>
      <dgm:spPr/>
    </dgm:pt>
    <dgm:pt modelId="{DF0955EE-3D74-4CC0-AE2F-B29870C89080}" type="pres">
      <dgm:prSet presAssocID="{F3EEF0D0-3965-4A98-98AE-519972A94DF0}" presName="Name19" presStyleLbl="parChTrans1D2" presStyleIdx="1" presStyleCnt="2"/>
      <dgm:spPr/>
      <dgm:t>
        <a:bodyPr/>
        <a:lstStyle/>
        <a:p>
          <a:endParaRPr lang="fr-FR"/>
        </a:p>
      </dgm:t>
    </dgm:pt>
    <dgm:pt modelId="{829A10A5-70F7-40D3-9F24-DE3C60DAD8B3}" type="pres">
      <dgm:prSet presAssocID="{3C6362A4-9795-49BE-9949-0AF8C64C05A4}" presName="Name21" presStyleCnt="0"/>
      <dgm:spPr/>
    </dgm:pt>
    <dgm:pt modelId="{462749CC-4D86-4F57-A74F-7B4AC9D6B423}" type="pres">
      <dgm:prSet presAssocID="{3C6362A4-9795-49BE-9949-0AF8C64C05A4}" presName="level2Shape" presStyleLbl="node2" presStyleIdx="1" presStyleCnt="2" custScaleX="164503" custLinFactNeighborX="50531" custLinFactNeighborY="1444"/>
      <dgm:spPr/>
      <dgm:t>
        <a:bodyPr/>
        <a:lstStyle/>
        <a:p>
          <a:endParaRPr lang="fr-FR"/>
        </a:p>
      </dgm:t>
    </dgm:pt>
    <dgm:pt modelId="{8C30BF7C-BD49-46D0-A005-83E3CCF1FD8A}" type="pres">
      <dgm:prSet presAssocID="{3C6362A4-9795-49BE-9949-0AF8C64C05A4}" presName="hierChild3" presStyleCnt="0"/>
      <dgm:spPr/>
    </dgm:pt>
    <dgm:pt modelId="{8AD29F5F-5723-40F3-A60D-A99433FE7EF8}" type="pres">
      <dgm:prSet presAssocID="{8181813A-999C-4771-AE07-6DA8BD1FD83D}" presName="Name19" presStyleLbl="parChTrans1D3" presStyleIdx="0" presStyleCnt="2"/>
      <dgm:spPr/>
      <dgm:t>
        <a:bodyPr/>
        <a:lstStyle/>
        <a:p>
          <a:endParaRPr lang="fr-FR"/>
        </a:p>
      </dgm:t>
    </dgm:pt>
    <dgm:pt modelId="{AC5DDF36-CB1C-4B04-9ADF-1177C3399BAE}" type="pres">
      <dgm:prSet presAssocID="{F7279D36-0D9D-4339-A127-EB8C2ED50CE0}" presName="Name21" presStyleCnt="0"/>
      <dgm:spPr/>
    </dgm:pt>
    <dgm:pt modelId="{00934A65-2A7A-487B-AD66-F19460D90215}" type="pres">
      <dgm:prSet presAssocID="{F7279D36-0D9D-4339-A127-EB8C2ED50CE0}" presName="level2Shape" presStyleLbl="node3" presStyleIdx="0" presStyleCnt="2" custScaleX="159834" custLinFactNeighborX="48555" custLinFactNeighborY="528"/>
      <dgm:spPr/>
      <dgm:t>
        <a:bodyPr/>
        <a:lstStyle/>
        <a:p>
          <a:endParaRPr lang="fr-FR"/>
        </a:p>
      </dgm:t>
    </dgm:pt>
    <dgm:pt modelId="{A113DCBF-7A37-4B37-984D-F42B9C04D0A5}" type="pres">
      <dgm:prSet presAssocID="{F7279D36-0D9D-4339-A127-EB8C2ED50CE0}" presName="hierChild3" presStyleCnt="0"/>
      <dgm:spPr/>
    </dgm:pt>
    <dgm:pt modelId="{A6C847CD-AAC9-4CA1-886D-31635C8E12BD}" type="pres">
      <dgm:prSet presAssocID="{C6DD92D9-46BB-459F-B9FB-EA9B0424636E}" presName="Name19" presStyleLbl="parChTrans1D3" presStyleIdx="1" presStyleCnt="2"/>
      <dgm:spPr/>
      <dgm:t>
        <a:bodyPr/>
        <a:lstStyle/>
        <a:p>
          <a:endParaRPr lang="fr-FR"/>
        </a:p>
      </dgm:t>
    </dgm:pt>
    <dgm:pt modelId="{06363F31-A24B-4E7A-82E4-4F7FBBA4F407}" type="pres">
      <dgm:prSet presAssocID="{1613FBD7-F4E7-4973-8C89-F37DC23CF757}" presName="Name21" presStyleCnt="0"/>
      <dgm:spPr/>
    </dgm:pt>
    <dgm:pt modelId="{378D5E7C-B4CB-4D87-A37C-2455B33BE2A6}" type="pres">
      <dgm:prSet presAssocID="{1613FBD7-F4E7-4973-8C89-F37DC23CF757}" presName="level2Shape" presStyleLbl="node3" presStyleIdx="1" presStyleCnt="2" custScaleX="156163" custLinFactNeighborX="68355" custLinFactNeighborY="528"/>
      <dgm:spPr/>
      <dgm:t>
        <a:bodyPr/>
        <a:lstStyle/>
        <a:p>
          <a:endParaRPr lang="fr-FR"/>
        </a:p>
      </dgm:t>
    </dgm:pt>
    <dgm:pt modelId="{831F76B7-7212-4787-BE4C-50FE138F34A9}" type="pres">
      <dgm:prSet presAssocID="{1613FBD7-F4E7-4973-8C89-F37DC23CF757}" presName="hierChild3" presStyleCnt="0"/>
      <dgm:spPr/>
    </dgm:pt>
    <dgm:pt modelId="{F7B7997C-9DDF-47AD-BF3B-368E0B5089F7}" type="pres">
      <dgm:prSet presAssocID="{99B507E9-E9C4-416F-A497-2F77F732D175}" presName="bgShapesFlow" presStyleCnt="0"/>
      <dgm:spPr/>
    </dgm:pt>
  </dgm:ptLst>
  <dgm:cxnLst>
    <dgm:cxn modelId="{8AF52676-FB18-4CE5-ADAF-DEEE9B643B6C}" type="presOf" srcId="{3C6362A4-9795-49BE-9949-0AF8C64C05A4}" destId="{462749CC-4D86-4F57-A74F-7B4AC9D6B423}" srcOrd="0" destOrd="0" presId="urn:microsoft.com/office/officeart/2005/8/layout/hierarchy6"/>
    <dgm:cxn modelId="{89739859-B9C4-4B05-9D52-5116F4731738}" type="presOf" srcId="{C6DD92D9-46BB-459F-B9FB-EA9B0424636E}" destId="{A6C847CD-AAC9-4CA1-886D-31635C8E12BD}" srcOrd="0" destOrd="0" presId="urn:microsoft.com/office/officeart/2005/8/layout/hierarchy6"/>
    <dgm:cxn modelId="{18B551B8-9771-442E-96C4-60E3347524FC}" srcId="{3C6362A4-9795-49BE-9949-0AF8C64C05A4}" destId="{F7279D36-0D9D-4339-A127-EB8C2ED50CE0}" srcOrd="0" destOrd="0" parTransId="{8181813A-999C-4771-AE07-6DA8BD1FD83D}" sibTransId="{271BE0DD-A808-4639-BE9D-3A7018EE96F9}"/>
    <dgm:cxn modelId="{2E56248C-939E-412D-B0B1-50EA55242AD9}" type="presOf" srcId="{99B507E9-E9C4-416F-A497-2F77F732D175}" destId="{8623CE02-8899-4192-B8EE-024F8B979934}" srcOrd="0" destOrd="0" presId="urn:microsoft.com/office/officeart/2005/8/layout/hierarchy6"/>
    <dgm:cxn modelId="{C98F25FE-0EF9-4ADD-93B0-2B2A96066F40}" type="presOf" srcId="{F3EEF0D0-3965-4A98-98AE-519972A94DF0}" destId="{DF0955EE-3D74-4CC0-AE2F-B29870C89080}" srcOrd="0" destOrd="0" presId="urn:microsoft.com/office/officeart/2005/8/layout/hierarchy6"/>
    <dgm:cxn modelId="{2157509A-FF15-479B-B3F8-674D5D8C3FA5}" type="presOf" srcId="{28AFEA94-F66F-4303-88E2-96CA9789BA3F}" destId="{C17AB879-9851-4C85-B7BE-09E4CBACFAA4}" srcOrd="0" destOrd="0" presId="urn:microsoft.com/office/officeart/2005/8/layout/hierarchy6"/>
    <dgm:cxn modelId="{214316F8-9731-482F-A858-7BB01E970570}" type="presOf" srcId="{4D998DD8-21AE-470D-9915-09AE09EB0091}" destId="{E417F718-0ECE-4508-B961-411E0ABDCD8F}" srcOrd="0" destOrd="0" presId="urn:microsoft.com/office/officeart/2005/8/layout/hierarchy6"/>
    <dgm:cxn modelId="{5FDE539E-182D-4F89-9428-8040F7649EE2}" srcId="{622E1611-E20E-4F02-A4D4-46BF4E8912D8}" destId="{28AFEA94-F66F-4303-88E2-96CA9789BA3F}" srcOrd="0" destOrd="0" parTransId="{4D998DD8-21AE-470D-9915-09AE09EB0091}" sibTransId="{56C8DF2F-093C-4961-960F-AEA3690C93AB}"/>
    <dgm:cxn modelId="{7E7672F3-41B7-4E7B-9A82-69F39B1AD04F}" type="presOf" srcId="{1613FBD7-F4E7-4973-8C89-F37DC23CF757}" destId="{378D5E7C-B4CB-4D87-A37C-2455B33BE2A6}" srcOrd="0" destOrd="0" presId="urn:microsoft.com/office/officeart/2005/8/layout/hierarchy6"/>
    <dgm:cxn modelId="{A34B4F11-E60D-450E-A0BC-7C762060EE68}" type="presOf" srcId="{F7279D36-0D9D-4339-A127-EB8C2ED50CE0}" destId="{00934A65-2A7A-487B-AD66-F19460D90215}" srcOrd="0" destOrd="0" presId="urn:microsoft.com/office/officeart/2005/8/layout/hierarchy6"/>
    <dgm:cxn modelId="{93C3C4FA-8047-41D1-B88D-7E5A5E8DC055}" srcId="{99B507E9-E9C4-416F-A497-2F77F732D175}" destId="{622E1611-E20E-4F02-A4D4-46BF4E8912D8}" srcOrd="0" destOrd="0" parTransId="{6DDC7E54-73AA-4476-A59E-9CF5D7D67EC9}" sibTransId="{8AFD9ACD-C639-43D8-8D1B-BF462FBED015}"/>
    <dgm:cxn modelId="{F71F53F8-6306-4D0E-AA3A-9D62472746DF}" srcId="{3C6362A4-9795-49BE-9949-0AF8C64C05A4}" destId="{1613FBD7-F4E7-4973-8C89-F37DC23CF757}" srcOrd="1" destOrd="0" parTransId="{C6DD92D9-46BB-459F-B9FB-EA9B0424636E}" sibTransId="{4AEBA0F5-F1C9-409B-A299-9A52298CAF89}"/>
    <dgm:cxn modelId="{F1735DEE-3033-4A80-9319-0B7F3B521287}" type="presOf" srcId="{8181813A-999C-4771-AE07-6DA8BD1FD83D}" destId="{8AD29F5F-5723-40F3-A60D-A99433FE7EF8}" srcOrd="0" destOrd="0" presId="urn:microsoft.com/office/officeart/2005/8/layout/hierarchy6"/>
    <dgm:cxn modelId="{B414FD32-BF8B-4A11-A9FB-E7AEAACDE9D4}" srcId="{622E1611-E20E-4F02-A4D4-46BF4E8912D8}" destId="{3C6362A4-9795-49BE-9949-0AF8C64C05A4}" srcOrd="1" destOrd="0" parTransId="{F3EEF0D0-3965-4A98-98AE-519972A94DF0}" sibTransId="{8756B7A3-921A-47C7-B970-835A996DE31D}"/>
    <dgm:cxn modelId="{759CEFEA-598E-4BB1-883C-2707DE889131}" type="presOf" srcId="{622E1611-E20E-4F02-A4D4-46BF4E8912D8}" destId="{3D0070B0-1EE6-429E-AE09-EEEC3E05D58B}" srcOrd="0" destOrd="0" presId="urn:microsoft.com/office/officeart/2005/8/layout/hierarchy6"/>
    <dgm:cxn modelId="{70D7C9D0-D93B-40F8-9E85-A3B26C823D6D}" type="presParOf" srcId="{8623CE02-8899-4192-B8EE-024F8B979934}" destId="{6B421ACD-8C21-4E70-A8AE-BB4542EF88B9}" srcOrd="0" destOrd="0" presId="urn:microsoft.com/office/officeart/2005/8/layout/hierarchy6"/>
    <dgm:cxn modelId="{0326E7AA-8ADE-4081-BA7C-8492F90ABA64}" type="presParOf" srcId="{6B421ACD-8C21-4E70-A8AE-BB4542EF88B9}" destId="{F2516F90-4B4F-442A-A9F6-68E9A705A5E4}" srcOrd="0" destOrd="0" presId="urn:microsoft.com/office/officeart/2005/8/layout/hierarchy6"/>
    <dgm:cxn modelId="{054AE836-B6B7-4AF5-90EE-6A0AEE765DA4}" type="presParOf" srcId="{F2516F90-4B4F-442A-A9F6-68E9A705A5E4}" destId="{83451BF1-FE5D-440C-8B1F-ED3DAA803A65}" srcOrd="0" destOrd="0" presId="urn:microsoft.com/office/officeart/2005/8/layout/hierarchy6"/>
    <dgm:cxn modelId="{15C55BBB-04F6-4921-9DE7-D06A037C81E7}" type="presParOf" srcId="{83451BF1-FE5D-440C-8B1F-ED3DAA803A65}" destId="{3D0070B0-1EE6-429E-AE09-EEEC3E05D58B}" srcOrd="0" destOrd="0" presId="urn:microsoft.com/office/officeart/2005/8/layout/hierarchy6"/>
    <dgm:cxn modelId="{4646B1DE-93AC-4F8F-8A45-798252914E18}" type="presParOf" srcId="{83451BF1-FE5D-440C-8B1F-ED3DAA803A65}" destId="{0A9E9CFC-4011-405D-A598-86960EA1993F}" srcOrd="1" destOrd="0" presId="urn:microsoft.com/office/officeart/2005/8/layout/hierarchy6"/>
    <dgm:cxn modelId="{C22B0719-8801-4E02-B531-B094FF5987BD}" type="presParOf" srcId="{0A9E9CFC-4011-405D-A598-86960EA1993F}" destId="{E417F718-0ECE-4508-B961-411E0ABDCD8F}" srcOrd="0" destOrd="0" presId="urn:microsoft.com/office/officeart/2005/8/layout/hierarchy6"/>
    <dgm:cxn modelId="{9C3259FC-B948-437F-80E2-50F5EF8B70D6}" type="presParOf" srcId="{0A9E9CFC-4011-405D-A598-86960EA1993F}" destId="{B596BB5F-21BF-47E5-9D2A-5CE0BE9393DA}" srcOrd="1" destOrd="0" presId="urn:microsoft.com/office/officeart/2005/8/layout/hierarchy6"/>
    <dgm:cxn modelId="{A494FBF5-994D-4E28-9F33-0B19528C8F59}" type="presParOf" srcId="{B596BB5F-21BF-47E5-9D2A-5CE0BE9393DA}" destId="{C17AB879-9851-4C85-B7BE-09E4CBACFAA4}" srcOrd="0" destOrd="0" presId="urn:microsoft.com/office/officeart/2005/8/layout/hierarchy6"/>
    <dgm:cxn modelId="{A11E49E3-6548-480F-A608-A992DB40BB3B}" type="presParOf" srcId="{B596BB5F-21BF-47E5-9D2A-5CE0BE9393DA}" destId="{96AA8C68-B764-472D-83A0-A0D5AB783E33}" srcOrd="1" destOrd="0" presId="urn:microsoft.com/office/officeart/2005/8/layout/hierarchy6"/>
    <dgm:cxn modelId="{F6CFA24A-083E-4B59-A849-BC3D74443A2D}" type="presParOf" srcId="{0A9E9CFC-4011-405D-A598-86960EA1993F}" destId="{DF0955EE-3D74-4CC0-AE2F-B29870C89080}" srcOrd="2" destOrd="0" presId="urn:microsoft.com/office/officeart/2005/8/layout/hierarchy6"/>
    <dgm:cxn modelId="{8E50E34A-3C53-4D9B-BAA1-6C38F6C9E2DD}" type="presParOf" srcId="{0A9E9CFC-4011-405D-A598-86960EA1993F}" destId="{829A10A5-70F7-40D3-9F24-DE3C60DAD8B3}" srcOrd="3" destOrd="0" presId="urn:microsoft.com/office/officeart/2005/8/layout/hierarchy6"/>
    <dgm:cxn modelId="{17792F01-CA09-45DB-B447-06C41DA25876}" type="presParOf" srcId="{829A10A5-70F7-40D3-9F24-DE3C60DAD8B3}" destId="{462749CC-4D86-4F57-A74F-7B4AC9D6B423}" srcOrd="0" destOrd="0" presId="urn:microsoft.com/office/officeart/2005/8/layout/hierarchy6"/>
    <dgm:cxn modelId="{07934032-3B75-4B5D-AE00-FCC4C09CE21F}" type="presParOf" srcId="{829A10A5-70F7-40D3-9F24-DE3C60DAD8B3}" destId="{8C30BF7C-BD49-46D0-A005-83E3CCF1FD8A}" srcOrd="1" destOrd="0" presId="urn:microsoft.com/office/officeart/2005/8/layout/hierarchy6"/>
    <dgm:cxn modelId="{C9EFFC80-21FD-4CB4-A3E3-76495F4A77EA}" type="presParOf" srcId="{8C30BF7C-BD49-46D0-A005-83E3CCF1FD8A}" destId="{8AD29F5F-5723-40F3-A60D-A99433FE7EF8}" srcOrd="0" destOrd="0" presId="urn:microsoft.com/office/officeart/2005/8/layout/hierarchy6"/>
    <dgm:cxn modelId="{0ECF8E97-D45A-41E1-8D97-F31E2D179568}" type="presParOf" srcId="{8C30BF7C-BD49-46D0-A005-83E3CCF1FD8A}" destId="{AC5DDF36-CB1C-4B04-9ADF-1177C3399BAE}" srcOrd="1" destOrd="0" presId="urn:microsoft.com/office/officeart/2005/8/layout/hierarchy6"/>
    <dgm:cxn modelId="{ECA2F175-A693-4D1B-A079-A1FAFE9A6F7A}" type="presParOf" srcId="{AC5DDF36-CB1C-4B04-9ADF-1177C3399BAE}" destId="{00934A65-2A7A-487B-AD66-F19460D90215}" srcOrd="0" destOrd="0" presId="urn:microsoft.com/office/officeart/2005/8/layout/hierarchy6"/>
    <dgm:cxn modelId="{122B4BBE-5513-4BEB-AB6C-C7487968679E}" type="presParOf" srcId="{AC5DDF36-CB1C-4B04-9ADF-1177C3399BAE}" destId="{A113DCBF-7A37-4B37-984D-F42B9C04D0A5}" srcOrd="1" destOrd="0" presId="urn:microsoft.com/office/officeart/2005/8/layout/hierarchy6"/>
    <dgm:cxn modelId="{8843AFC8-298D-4720-9C0B-78A1FF5AD551}" type="presParOf" srcId="{8C30BF7C-BD49-46D0-A005-83E3CCF1FD8A}" destId="{A6C847CD-AAC9-4CA1-886D-31635C8E12BD}" srcOrd="2" destOrd="0" presId="urn:microsoft.com/office/officeart/2005/8/layout/hierarchy6"/>
    <dgm:cxn modelId="{56AB4A47-31E7-4830-82D5-D625D0E59002}" type="presParOf" srcId="{8C30BF7C-BD49-46D0-A005-83E3CCF1FD8A}" destId="{06363F31-A24B-4E7A-82E4-4F7FBBA4F407}" srcOrd="3" destOrd="0" presId="urn:microsoft.com/office/officeart/2005/8/layout/hierarchy6"/>
    <dgm:cxn modelId="{0C98B789-DC4C-4571-9685-FFFF97A876E7}" type="presParOf" srcId="{06363F31-A24B-4E7A-82E4-4F7FBBA4F407}" destId="{378D5E7C-B4CB-4D87-A37C-2455B33BE2A6}" srcOrd="0" destOrd="0" presId="urn:microsoft.com/office/officeart/2005/8/layout/hierarchy6"/>
    <dgm:cxn modelId="{22639160-2BEE-4CB0-A75D-52C041295612}" type="presParOf" srcId="{06363F31-A24B-4E7A-82E4-4F7FBBA4F407}" destId="{831F76B7-7212-4787-BE4C-50FE138F34A9}" srcOrd="1" destOrd="0" presId="urn:microsoft.com/office/officeart/2005/8/layout/hierarchy6"/>
    <dgm:cxn modelId="{973631EA-69A6-4E73-909B-3AE1DCE21658}" type="presParOf" srcId="{8623CE02-8899-4192-B8EE-024F8B979934}" destId="{F7B7997C-9DDF-47AD-BF3B-368E0B5089F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70B0-1EE6-429E-AE09-EEEC3E05D58B}">
      <dsp:nvSpPr>
        <dsp:cNvPr id="0" name=""/>
        <dsp:cNvSpPr/>
      </dsp:nvSpPr>
      <dsp:spPr>
        <a:xfrm>
          <a:off x="1882554" y="0"/>
          <a:ext cx="3186117" cy="119077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Substances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(principes actifs)</a:t>
          </a:r>
          <a:endParaRPr lang="fr-FR" sz="2800" b="1" kern="1200" dirty="0"/>
        </a:p>
      </dsp:txBody>
      <dsp:txXfrm>
        <a:off x="1917431" y="34877"/>
        <a:ext cx="3116363" cy="1121019"/>
      </dsp:txXfrm>
    </dsp:sp>
    <dsp:sp modelId="{E417F718-0ECE-4508-B961-411E0ABDCD8F}">
      <dsp:nvSpPr>
        <dsp:cNvPr id="0" name=""/>
        <dsp:cNvSpPr/>
      </dsp:nvSpPr>
      <dsp:spPr>
        <a:xfrm>
          <a:off x="1567288" y="1190773"/>
          <a:ext cx="1908325" cy="476820"/>
        </a:xfrm>
        <a:custGeom>
          <a:avLst/>
          <a:gdLst/>
          <a:ahLst/>
          <a:cxnLst/>
          <a:rect l="0" t="0" r="0" b="0"/>
          <a:pathLst>
            <a:path>
              <a:moveTo>
                <a:pt x="1908325" y="0"/>
              </a:moveTo>
              <a:lnTo>
                <a:pt x="1908325" y="238410"/>
              </a:lnTo>
              <a:lnTo>
                <a:pt x="0" y="238410"/>
              </a:lnTo>
              <a:lnTo>
                <a:pt x="0" y="476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AB879-9851-4C85-B7BE-09E4CBACFAA4}">
      <dsp:nvSpPr>
        <dsp:cNvPr id="0" name=""/>
        <dsp:cNvSpPr/>
      </dsp:nvSpPr>
      <dsp:spPr>
        <a:xfrm>
          <a:off x="674207" y="1667594"/>
          <a:ext cx="1786160" cy="11907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Forme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alcool</a:t>
          </a:r>
          <a:endParaRPr lang="fr-FR" sz="2800" b="1" kern="1200" dirty="0"/>
        </a:p>
      </dsp:txBody>
      <dsp:txXfrm>
        <a:off x="709084" y="1702471"/>
        <a:ext cx="1716406" cy="1121019"/>
      </dsp:txXfrm>
    </dsp:sp>
    <dsp:sp modelId="{DF0955EE-3D74-4CC0-AE2F-B29870C89080}">
      <dsp:nvSpPr>
        <dsp:cNvPr id="0" name=""/>
        <dsp:cNvSpPr/>
      </dsp:nvSpPr>
      <dsp:spPr>
        <a:xfrm>
          <a:off x="3475613" y="1190773"/>
          <a:ext cx="1892312" cy="49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07"/>
              </a:lnTo>
              <a:lnTo>
                <a:pt x="1892312" y="247007"/>
              </a:lnTo>
              <a:lnTo>
                <a:pt x="1892312" y="494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749CC-4D86-4F57-A74F-7B4AC9D6B423}">
      <dsp:nvSpPr>
        <dsp:cNvPr id="0" name=""/>
        <dsp:cNvSpPr/>
      </dsp:nvSpPr>
      <dsp:spPr>
        <a:xfrm>
          <a:off x="3898781" y="1684789"/>
          <a:ext cx="2938288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Esters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(prodrogues)</a:t>
          </a:r>
          <a:endParaRPr lang="fr-FR" sz="2800" b="1" kern="1200" dirty="0"/>
        </a:p>
      </dsp:txBody>
      <dsp:txXfrm>
        <a:off x="3933658" y="1719666"/>
        <a:ext cx="2868534" cy="1121019"/>
      </dsp:txXfrm>
    </dsp:sp>
    <dsp:sp modelId="{8AD29F5F-5723-40F3-A60D-A99433FE7EF8}">
      <dsp:nvSpPr>
        <dsp:cNvPr id="0" name=""/>
        <dsp:cNvSpPr/>
      </dsp:nvSpPr>
      <dsp:spPr>
        <a:xfrm>
          <a:off x="3670045" y="2875563"/>
          <a:ext cx="1697879" cy="459625"/>
        </a:xfrm>
        <a:custGeom>
          <a:avLst/>
          <a:gdLst/>
          <a:ahLst/>
          <a:cxnLst/>
          <a:rect l="0" t="0" r="0" b="0"/>
          <a:pathLst>
            <a:path>
              <a:moveTo>
                <a:pt x="1697879" y="0"/>
              </a:moveTo>
              <a:lnTo>
                <a:pt x="1697879" y="229812"/>
              </a:lnTo>
              <a:lnTo>
                <a:pt x="0" y="229812"/>
              </a:lnTo>
              <a:lnTo>
                <a:pt x="0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34A65-2A7A-487B-AD66-F19460D90215}">
      <dsp:nvSpPr>
        <dsp:cNvPr id="0" name=""/>
        <dsp:cNvSpPr/>
      </dsp:nvSpPr>
      <dsp:spPr>
        <a:xfrm>
          <a:off x="2242599" y="3335189"/>
          <a:ext cx="285489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Hydrosolubles</a:t>
          </a:r>
          <a:endParaRPr lang="fr-FR" sz="2800" b="1" kern="1200" dirty="0"/>
        </a:p>
      </dsp:txBody>
      <dsp:txXfrm>
        <a:off x="2277476" y="3370066"/>
        <a:ext cx="2785138" cy="1121019"/>
      </dsp:txXfrm>
    </dsp:sp>
    <dsp:sp modelId="{A6C847CD-AAC9-4CA1-886D-31635C8E12BD}">
      <dsp:nvSpPr>
        <dsp:cNvPr id="0" name=""/>
        <dsp:cNvSpPr/>
      </dsp:nvSpPr>
      <dsp:spPr>
        <a:xfrm>
          <a:off x="5367925" y="2875563"/>
          <a:ext cx="1467013" cy="45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12"/>
              </a:lnTo>
              <a:lnTo>
                <a:pt x="1467013" y="229812"/>
              </a:lnTo>
              <a:lnTo>
                <a:pt x="1467013" y="459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5E7C-B4CB-4D87-A37C-2455B33BE2A6}">
      <dsp:nvSpPr>
        <dsp:cNvPr id="0" name=""/>
        <dsp:cNvSpPr/>
      </dsp:nvSpPr>
      <dsp:spPr>
        <a:xfrm>
          <a:off x="5440277" y="3335189"/>
          <a:ext cx="2789322" cy="1190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Non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hydrosolubles</a:t>
          </a:r>
          <a:endParaRPr lang="fr-FR" sz="2800" b="1" kern="1200" dirty="0"/>
        </a:p>
      </dsp:txBody>
      <dsp:txXfrm>
        <a:off x="5475154" y="3370066"/>
        <a:ext cx="2719568" cy="112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F06E-5C5D-496E-8E01-FC991B37C3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AA64-BE6E-4DC6-BBE7-56C6965749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4096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54742-7338-4141-B9EB-5B16B01255CE}" type="slidenum">
              <a:rPr lang="en-US"/>
              <a:pPr/>
              <a:t>11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2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0419-E6F6-4AED-A52E-105CE2F53CF8}" type="slidenum">
              <a:rPr lang="en-US"/>
              <a:pPr/>
              <a:t>12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38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1E90B-C74E-4225-B845-7A4BD320B1FF}" type="slidenum">
              <a:rPr lang="en-US"/>
              <a:pPr/>
              <a:t>13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68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8C355-E9AE-418D-94FE-DC66C6CF290C}" type="slidenum">
              <a:rPr lang="en-US"/>
              <a:pPr/>
              <a:t>14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47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15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98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0AFAA-5227-462E-80D8-F5F49F82B41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35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19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86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175B-5589-4E89-9573-0433AAE2A9BF}" type="slidenum">
              <a:rPr lang="en-US"/>
              <a:pPr/>
              <a:t>20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83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4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54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54A3E-3BD1-4485-B20E-E6096D2D954D}" type="slidenum">
              <a:rPr lang="en-US"/>
              <a:pPr/>
              <a:t>22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710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B27C-395B-48F5-B958-CC86E84147FC}" type="slidenum">
              <a:rPr lang="en-US"/>
              <a:pPr/>
              <a:t>23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9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F8879-AAAF-43B8-88F1-4723A5D1EF07}" type="slidenum">
              <a:rPr lang="en-US"/>
              <a:pPr/>
              <a:t>24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46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BA214-E525-4528-9905-8E0D7C50894B}" type="slidenum">
              <a:rPr lang="en-US"/>
              <a:pPr/>
              <a:t>25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48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A4A5-9C8C-4207-8D33-A32D8875BCEB}" type="slidenum">
              <a:rPr lang="en-US"/>
              <a:pPr/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319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94F36-35E4-4DA6-A222-6C9525750648}" type="slidenum">
              <a:rPr lang="en-US"/>
              <a:pPr/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881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28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444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5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1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67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EB7F7-73D3-47CB-9CE1-D0A4655A4922}" type="slidenum">
              <a:rPr lang="fr-FR">
                <a:solidFill>
                  <a:prstClr val="black"/>
                </a:solidFill>
              </a:rPr>
              <a:pPr eaLnBrk="1" hangingPunct="1"/>
              <a:t>33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7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84D-BA9E-4DC0-8D9A-27209A22E3C8}" type="slidenum">
              <a:rPr lang="en-US"/>
              <a:pPr/>
              <a:t>34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729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1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88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9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D303B-0B12-4881-AE31-B72C7EBD9AB3}" type="slidenum">
              <a:rPr lang="en-US" sz="1100" b="0">
                <a:latin typeface="Times New Roman" pitchFamily="18" charset="0"/>
              </a:rPr>
              <a:pPr/>
              <a:t>39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184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E2317-3A6E-4EC4-AA1B-6C3D507D4384}" type="slidenum">
              <a:rPr lang="en-US"/>
              <a:pPr/>
              <a:t>40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264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93884-DABA-4FE1-BC2C-E5EFC8EEF13C}" type="slidenum">
              <a:rPr lang="en-US" sz="1100" b="0">
                <a:latin typeface="Times New Roman" pitchFamily="18" charset="0"/>
              </a:rPr>
              <a:pPr/>
              <a:t>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454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44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066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52F02-2950-4A93-ABBC-7852D4B70F41}" type="slidenum">
              <a:rPr lang="en-US"/>
              <a:pPr/>
              <a:t>45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849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98917-60F8-448A-8302-DCFFD5FDC1A9}" type="slidenum">
              <a:rPr lang="en-US" sz="1100" b="0">
                <a:latin typeface="Times New Roman" pitchFamily="18" charset="0"/>
              </a:rPr>
              <a:pPr/>
              <a:t>46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037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B28988-B132-4A6E-80D5-DE15DC7EE6C9}" type="slidenum">
              <a:rPr lang="en-US" sz="1100" b="0">
                <a:latin typeface="Times New Roman" pitchFamily="18" charset="0"/>
              </a:rPr>
              <a:pPr/>
              <a:t>47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3791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DCDC1-286C-4555-BDBD-6DE316059B71}" type="slidenum">
              <a:rPr lang="en-US" sz="1100" b="0">
                <a:solidFill>
                  <a:prstClr val="black"/>
                </a:solidFill>
                <a:latin typeface="Times New Roman" pitchFamily="18" charset="0"/>
              </a:rPr>
              <a:pPr/>
              <a:t>48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8428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5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2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51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1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455A60-D878-4F88-97D9-AD55A9CCE26E}" type="slidenum">
              <a:rPr lang="en-US" sz="1100" b="0">
                <a:latin typeface="Times New Roman" pitchFamily="18" charset="0"/>
              </a:rPr>
              <a:pPr/>
              <a:t>6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31521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F0F6F-A039-4F94-86D1-A769A02491C6}" type="slidenum">
              <a:rPr lang="en-US" sz="1100" b="0">
                <a:latin typeface="Times New Roman" pitchFamily="18" charset="0"/>
              </a:rPr>
              <a:pPr/>
              <a:t>53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006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27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55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21350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56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9561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57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76291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3F182-4248-40EC-AE55-29B46B61547C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5540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EA759-7690-4A12-9ECD-9392BBFEC0B4}" type="slidenum">
              <a:rPr lang="en-US" sz="1100" b="0">
                <a:latin typeface="Times New Roman" pitchFamily="18" charset="0"/>
              </a:rPr>
              <a:pPr/>
              <a:t>59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00290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4DAEF-8B3B-40DE-A053-390350873D71}" type="slidenum">
              <a:rPr lang="en-US" sz="1100" b="0">
                <a:latin typeface="Times New Roman" pitchFamily="18" charset="0"/>
              </a:rPr>
              <a:pPr/>
              <a:t>60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030629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62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44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465E2-7C4A-4F78-A9FD-202BA682B8F2}" type="slidenum">
              <a:rPr lang="en-US"/>
              <a:pPr/>
              <a:t>63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6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101D-6B8E-4F82-BF19-7193994F03D2}" type="slidenum">
              <a:rPr lang="en-US"/>
              <a:pPr/>
              <a:t>7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9732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64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0725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65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1367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5C67-D063-49E7-96CD-8645030F284A}" type="slidenum">
              <a:rPr lang="en-US"/>
              <a:pPr/>
              <a:t>66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9569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7A6B4-C0F2-40FF-AA7F-20CC4D08FBA7}" type="slidenum">
              <a:rPr lang="en-US"/>
              <a:pPr/>
              <a:t>67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145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51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913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70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6040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BA156-9766-42E8-86D3-1D218B0AFDD0}" type="slidenum">
              <a:rPr lang="en-US"/>
              <a:pPr/>
              <a:t>71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503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AA64-BE6E-4DC6-BBE7-56C696574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40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4ED6F-8499-4ABE-AFB3-D65F17798EAF}" type="slidenum">
              <a:rPr lang="en-US"/>
              <a:pPr/>
              <a:t>74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9943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4ADD7-7323-4F38-8864-043174AD7B19}" type="slidenum">
              <a:rPr lang="en-US"/>
              <a:pPr/>
              <a:t>75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1443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1B7D3-5D0A-45E2-A006-81FF160976F8}" type="slidenum">
              <a:rPr lang="en-US"/>
              <a:pPr/>
              <a:t>76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261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B71A-3977-43E6-8093-BD9911DC0621}" type="slidenum">
              <a:rPr lang="en-US"/>
              <a:pPr/>
              <a:t>77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7805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4C0975-9BC6-47BD-93BB-D29B3DAAFF90}" type="slidenum">
              <a:rPr lang="en-US" sz="1100" b="0">
                <a:latin typeface="Times New Roman" pitchFamily="18" charset="0"/>
              </a:rPr>
              <a:pPr/>
              <a:t>78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722818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61C99-E812-4394-B74E-C8E907CF0010}" type="slidenum">
              <a:rPr lang="en-US" sz="1100" b="0">
                <a:latin typeface="Times New Roman" pitchFamily="18" charset="0"/>
              </a:rPr>
              <a:pPr/>
              <a:t>79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350306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836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EE482D-B0A6-4322-B015-EAF961F3E8A2}" type="slidenum">
              <a:rPr lang="en-US" sz="1100" b="0">
                <a:latin typeface="Times New Roman" pitchFamily="18" charset="0"/>
              </a:rPr>
              <a:pPr/>
              <a:t>80</a:t>
            </a:fld>
            <a:endParaRPr lang="en-US" sz="1100" b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032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44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DF44B-03FF-42BF-BD38-C8A7A4B16577}" type="slidenum">
              <a:rPr lang="en-US"/>
              <a:pPr/>
              <a:t>10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EFA-651E-4F3A-B96F-103C4B859BC1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CA95-17E0-43D9-B59F-8B63C1ACC27D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92EF-62E5-4A7A-B8A5-540BACC4D461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Cortic  00A.</a:t>
            </a:r>
            <a:fld id="{940AE023-23D2-484F-BF28-2C617D31E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9854234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548E-B07F-4268-A521-C7C77C0FE6C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3803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384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63F6-97BF-4302-8D09-02B64AA3E60A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1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7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3060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12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6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3938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4525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22275"/>
            <a:ext cx="7772400" cy="1517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Cortic  00A.</a:t>
            </a:r>
            <a:fld id="{940AE023-23D2-484F-BF28-2C617D31E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592B-6B8B-4EA4-B173-38BCFE26CA7B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9C6-1FA3-4046-860C-8FD9A6276C73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4466-4517-437E-97EB-B79BE2877A9B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D702-9AEC-4390-8FB8-E15A2948F855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63BA-DD9D-4381-B19B-B1F0DDCC4E57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5670-061D-4C35-8A0F-B16F7EEE067C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284-F17A-4FC1-9E92-6555D0CEE738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548E-B07F-4268-A521-C7C77C0FE6C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1F35-580D-4231-A829-66B353674E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4" r:id="rId12"/>
    <p:sldLayoutId id="2147483871" r:id="rId13"/>
    <p:sldLayoutId id="214748387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Corps du texte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7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ilip_Showalter_Hen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SPD3qTKuH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092325"/>
            <a:ext cx="8737600" cy="1336675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C00000"/>
                </a:solidFill>
              </a:rPr>
              <a:t>Glucocorticoïdes et corticothérapie </a:t>
            </a:r>
            <a:r>
              <a:rPr lang="fi-FI" sz="3100" dirty="0">
                <a:solidFill>
                  <a:srgbClr val="C00000"/>
                </a:solidFill>
              </a:rPr>
              <a:t>chez les animaux </a:t>
            </a:r>
            <a:r>
              <a:rPr lang="fi-FI" sz="3100" dirty="0" smtClean="0">
                <a:solidFill>
                  <a:srgbClr val="C00000"/>
                </a:solidFill>
              </a:rPr>
              <a:t>domestiques</a:t>
            </a:r>
            <a:br>
              <a:rPr lang="fi-FI" sz="3100" dirty="0" smtClean="0">
                <a:solidFill>
                  <a:srgbClr val="C00000"/>
                </a:solidFill>
              </a:rPr>
            </a:br>
            <a:endParaRPr lang="fi-FI" sz="3100" u="sng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5896" y="499604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Aude FERRAN</a:t>
            </a:r>
          </a:p>
          <a:p>
            <a:pPr algn="ctr"/>
            <a:r>
              <a:rPr lang="fr-FR" dirty="0" smtClean="0"/>
              <a:t>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53" y="565308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Action anti-inflammatoire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smtClean="0"/>
              <a:t>Actions sur les </a:t>
            </a:r>
            <a:r>
              <a:rPr lang="fr-FR" sz="2600" b="1" dirty="0" smtClean="0"/>
              <a:t>3 phases de l’inflammation</a:t>
            </a:r>
          </a:p>
          <a:p>
            <a:pPr marL="0" indent="0">
              <a:buNone/>
            </a:pPr>
            <a:endParaRPr lang="fr-FR" sz="2600" b="1" dirty="0" smtClean="0"/>
          </a:p>
          <a:p>
            <a:pPr lvl="1" defTabSz="785813">
              <a:lnSpc>
                <a:spcPct val="85000"/>
              </a:lnSpc>
            </a:pPr>
            <a:r>
              <a:rPr lang="fr-FR" sz="2200" dirty="0" smtClean="0"/>
              <a:t>Vasculaire :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 smtClean="0"/>
              <a:t>Diminution de la vasodilatation et donc de </a:t>
            </a:r>
            <a:r>
              <a:rPr lang="fr-FR" sz="1900" b="1" dirty="0" smtClean="0"/>
              <a:t>l’œdème</a:t>
            </a:r>
          </a:p>
          <a:p>
            <a:pPr marL="914400" lvl="2" indent="0" defTabSz="785813">
              <a:lnSpc>
                <a:spcPct val="85000"/>
              </a:lnSpc>
              <a:buNone/>
            </a:pPr>
            <a:endParaRPr lang="fr-FR" sz="1900" dirty="0" smtClean="0"/>
          </a:p>
          <a:p>
            <a:pPr lvl="1" defTabSz="785813">
              <a:lnSpc>
                <a:spcPct val="85000"/>
              </a:lnSpc>
            </a:pPr>
            <a:r>
              <a:rPr lang="fr-FR" sz="2200" dirty="0" smtClean="0"/>
              <a:t>Cellulaire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 smtClean="0"/>
              <a:t>Diminution de la diapédèse </a:t>
            </a:r>
            <a:endParaRPr lang="fr-FR" sz="1400" dirty="0"/>
          </a:p>
          <a:p>
            <a:pPr marL="914400" lvl="2" indent="0" defTabSz="785813">
              <a:lnSpc>
                <a:spcPct val="85000"/>
              </a:lnSpc>
              <a:buNone/>
            </a:pPr>
            <a:r>
              <a:rPr lang="fr-FR" sz="1600" dirty="0" smtClean="0"/>
              <a:t>= </a:t>
            </a:r>
            <a:r>
              <a:rPr lang="en-US" sz="1600" dirty="0" smtClean="0"/>
              <a:t>Inhibition </a:t>
            </a:r>
            <a:r>
              <a:rPr lang="en-US" sz="1600" dirty="0"/>
              <a:t>de la migration des </a:t>
            </a:r>
            <a:r>
              <a:rPr lang="en-US" sz="1600" dirty="0" smtClean="0"/>
              <a:t>cellules </a:t>
            </a:r>
            <a:r>
              <a:rPr lang="en-US" sz="1600" dirty="0" err="1"/>
              <a:t>immunitaires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les </a:t>
            </a:r>
            <a:r>
              <a:rPr lang="en-US" sz="1600" dirty="0" err="1" smtClean="0"/>
              <a:t>tissus</a:t>
            </a:r>
            <a:endParaRPr lang="en-US" sz="1600" dirty="0" smtClean="0"/>
          </a:p>
          <a:p>
            <a:pPr lvl="2" defTabSz="785813">
              <a:lnSpc>
                <a:spcPct val="85000"/>
              </a:lnSpc>
            </a:pPr>
            <a:endParaRPr lang="fr-FR" sz="1900" dirty="0"/>
          </a:p>
          <a:p>
            <a:pPr lvl="1" defTabSz="785813">
              <a:lnSpc>
                <a:spcPct val="85000"/>
              </a:lnSpc>
            </a:pPr>
            <a:r>
              <a:rPr lang="fr-FR" sz="2200" dirty="0" smtClean="0"/>
              <a:t>Résolution</a:t>
            </a:r>
          </a:p>
          <a:p>
            <a:pPr lvl="2" defTabSz="785813">
              <a:lnSpc>
                <a:spcPct val="85000"/>
              </a:lnSpc>
            </a:pPr>
            <a:r>
              <a:rPr lang="fr-FR" sz="1900" dirty="0" smtClean="0"/>
              <a:t>Diminution de la prolifération et l’activité des fibroblastes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60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462160" y="1988840"/>
            <a:ext cx="8134506" cy="453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400" dirty="0" smtClean="0"/>
              <a:t>Action sur l’interaction entre cellules dendritiques et </a:t>
            </a:r>
            <a:r>
              <a:rPr lang="fr-FR" sz="2400" b="1" u="sng" dirty="0" smtClean="0">
                <a:solidFill>
                  <a:srgbClr val="C00000"/>
                </a:solidFill>
              </a:rPr>
              <a:t>lymphocytes T </a:t>
            </a:r>
          </a:p>
          <a:p>
            <a:pPr defTabSz="785813">
              <a:lnSpc>
                <a:spcPct val="85000"/>
              </a:lnSpc>
            </a:pPr>
            <a:endParaRPr lang="fr-FR" sz="2000" b="1" u="sng" dirty="0" smtClean="0">
              <a:solidFill>
                <a:srgbClr val="C0000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dirty="0"/>
              <a:t>Diminution de la migration tissulaire des LT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Diminution de la présentation d’antigène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Diminution de la sécrétion d’IL-12 : </a:t>
            </a:r>
            <a:r>
              <a:rPr lang="fr-FR" b="1" dirty="0" smtClean="0"/>
              <a:t>diminution de la réponse Th1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131763" defTabSz="785813">
              <a:lnSpc>
                <a:spcPct val="89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Inhibition </a:t>
            </a:r>
            <a:r>
              <a:rPr lang="fr-FR" sz="2400" b="1" dirty="0">
                <a:solidFill>
                  <a:srgbClr val="C00000"/>
                </a:solidFill>
              </a:rPr>
              <a:t>de l'activité des </a:t>
            </a:r>
            <a:r>
              <a:rPr lang="fr-FR" sz="2400" b="1" u="sng" dirty="0">
                <a:solidFill>
                  <a:srgbClr val="C00000"/>
                </a:solidFill>
              </a:rPr>
              <a:t>macrophages</a:t>
            </a:r>
          </a:p>
          <a:p>
            <a:pPr marL="131763" defTabSz="785813">
              <a:lnSpc>
                <a:spcPct val="89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 algn="ctr" defTabSz="785813">
              <a:lnSpc>
                <a:spcPct val="89000"/>
              </a:lnSpc>
            </a:pPr>
            <a:r>
              <a:rPr lang="fr-FR" sz="2400" dirty="0"/>
              <a:t> Interférence avec l'immunité à </a:t>
            </a:r>
            <a:r>
              <a:rPr lang="fr-FR" sz="2400" dirty="0" smtClean="0"/>
              <a:t>médiation cellulaire</a:t>
            </a:r>
          </a:p>
          <a:p>
            <a:pPr algn="ctr" defTabSz="785813">
              <a:lnSpc>
                <a:spcPct val="89000"/>
              </a:lnSpc>
            </a:pPr>
            <a:endParaRPr lang="fr-FR" sz="2400" dirty="0">
              <a:latin typeface="Times New Roman" pitchFamily="18" charset="0"/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C00000"/>
              </a:solidFill>
            </a:endParaRPr>
          </a:p>
          <a:p>
            <a:pPr marL="131763" defTabSz="785813">
              <a:lnSpc>
                <a:spcPct val="89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3700" dirty="0">
              <a:solidFill>
                <a:srgbClr val="C00000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276350"/>
          </a:xfrm>
          <a:ln/>
        </p:spPr>
        <p:txBody>
          <a:bodyPr/>
          <a:lstStyle/>
          <a:p>
            <a:r>
              <a:rPr lang="fr-FR" sz="3600" dirty="0" smtClean="0"/>
              <a:t>Action sur le système immunitaire</a:t>
            </a:r>
            <a:r>
              <a:rPr lang="fr-FR" sz="3600" u="sng" dirty="0"/>
              <a:t> </a:t>
            </a:r>
            <a:r>
              <a:rPr lang="fr-FR" sz="3600" u="sng" dirty="0" smtClean="0">
                <a:solidFill>
                  <a:srgbClr val="FF0000"/>
                </a:solidFill>
              </a:rPr>
              <a:t/>
            </a:r>
            <a:br>
              <a:rPr lang="fr-FR" sz="3600" u="sng" dirty="0" smtClean="0">
                <a:solidFill>
                  <a:srgbClr val="FF0000"/>
                </a:solidFill>
              </a:rPr>
            </a:br>
            <a:r>
              <a:rPr lang="fr-FR" sz="3200" b="1" u="sng" dirty="0" smtClean="0">
                <a:solidFill>
                  <a:srgbClr val="FF0000"/>
                </a:solidFill>
              </a:rPr>
              <a:t>A </a:t>
            </a:r>
            <a:r>
              <a:rPr lang="fr-FR" sz="3200" b="1" u="sng" dirty="0">
                <a:solidFill>
                  <a:srgbClr val="FF0000"/>
                </a:solidFill>
              </a:rPr>
              <a:t>FORTES </a:t>
            </a:r>
            <a:r>
              <a:rPr lang="fr-FR" sz="3200" b="1" u="sng" dirty="0" smtClean="0">
                <a:solidFill>
                  <a:srgbClr val="FF0000"/>
                </a:solidFill>
              </a:rPr>
              <a:t>DOSES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74240" y="4354866"/>
            <a:ext cx="720080" cy="665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3" y="521137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92510" y="5211373"/>
            <a:ext cx="65384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Vaccination moins efficace</a:t>
            </a:r>
          </a:p>
          <a:p>
            <a:endParaRPr lang="fr-FR" sz="1400" b="1" dirty="0" smtClean="0"/>
          </a:p>
          <a:p>
            <a:r>
              <a:rPr lang="fr-FR" sz="2400" b="1" dirty="0" smtClean="0"/>
              <a:t>Risque de maladie vaccinale </a:t>
            </a:r>
            <a:r>
              <a:rPr lang="fr-FR" dirty="0" smtClean="0"/>
              <a:t>avec les vaccins à virus vivants atténués </a:t>
            </a:r>
            <a:r>
              <a:rPr lang="fr-FR" sz="1400" dirty="0" smtClean="0"/>
              <a:t>(Carré, </a:t>
            </a:r>
            <a:r>
              <a:rPr lang="fr-FR" sz="1400" dirty="0" err="1" smtClean="0"/>
              <a:t>Parvo</a:t>
            </a:r>
            <a:r>
              <a:rPr lang="fr-FR" sz="1400" dirty="0" smtClean="0"/>
              <a:t>, </a:t>
            </a:r>
            <a:r>
              <a:rPr lang="fr-FR" sz="1400" dirty="0" err="1" smtClean="0"/>
              <a:t>hepatite</a:t>
            </a:r>
            <a:r>
              <a:rPr lang="fr-FR" sz="1400" dirty="0" smtClean="0"/>
              <a:t> de </a:t>
            </a:r>
            <a:r>
              <a:rPr lang="fr-FR" sz="1400" dirty="0" err="1" smtClean="0"/>
              <a:t>Rubarth</a:t>
            </a:r>
            <a:r>
              <a:rPr lang="fr-FR" sz="1400" dirty="0" smtClean="0"/>
              <a:t>, (toux de chenil), </a:t>
            </a:r>
            <a:r>
              <a:rPr lang="fr-FR" sz="1400" dirty="0" err="1" smtClean="0"/>
              <a:t>panleucopénie</a:t>
            </a:r>
            <a:r>
              <a:rPr lang="fr-FR" sz="1400" dirty="0" smtClean="0"/>
              <a:t>, (herpès, </a:t>
            </a:r>
            <a:r>
              <a:rPr lang="fr-FR" sz="1400" dirty="0" err="1" smtClean="0"/>
              <a:t>calici</a:t>
            </a:r>
            <a:r>
              <a:rPr lang="fr-FR" sz="1400" dirty="0" smtClean="0"/>
              <a:t>))</a:t>
            </a:r>
            <a:endParaRPr lang="fr-FR" sz="1400" dirty="0"/>
          </a:p>
        </p:txBody>
      </p:sp>
      <p:sp>
        <p:nvSpPr>
          <p:cNvPr id="7" name="Étoile à 5 branches 6"/>
          <p:cNvSpPr/>
          <p:nvPr/>
        </p:nvSpPr>
        <p:spPr>
          <a:xfrm>
            <a:off x="2051721" y="908720"/>
            <a:ext cx="720080" cy="62827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1592511" y="980728"/>
            <a:ext cx="675234" cy="6696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3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922364" y="1757300"/>
            <a:ext cx="6127044" cy="1052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18" tIns="46086" rIns="93818" bIns="46086"/>
          <a:lstStyle/>
          <a:p>
            <a:pPr defTabSz="790575"/>
            <a:r>
              <a:rPr lang="fi-FI" sz="1600" b="1" dirty="0"/>
              <a:t>E</a:t>
            </a:r>
            <a:r>
              <a:rPr lang="fi-FI" sz="1600" b="1" dirty="0" smtClean="0"/>
              <a:t>ffets </a:t>
            </a:r>
            <a:r>
              <a:rPr lang="fi-FI" sz="1600" b="1" dirty="0"/>
              <a:t>de la </a:t>
            </a:r>
            <a:r>
              <a:rPr lang="fi-FI" sz="1600" b="1" dirty="0" smtClean="0"/>
              <a:t>dexamethasone à fortes doses sur </a:t>
            </a:r>
            <a:r>
              <a:rPr lang="fi-FI" sz="1600" b="1" dirty="0"/>
              <a:t>le parasitisme (strongylose)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79939" y="2588549"/>
            <a:ext cx="6743701" cy="3395753"/>
            <a:chOff x="860778" y="1676400"/>
            <a:chExt cx="7816021" cy="4805453"/>
          </a:xfrm>
        </p:grpSpPr>
        <p:sp>
          <p:nvSpPr>
            <p:cNvPr id="198659" name="Line 3"/>
            <p:cNvSpPr>
              <a:spLocks noChangeShapeType="1"/>
            </p:cNvSpPr>
            <p:nvPr/>
          </p:nvSpPr>
          <p:spPr bwMode="auto">
            <a:xfrm>
              <a:off x="1879600" y="5995988"/>
              <a:ext cx="5912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0" name="Line 4"/>
            <p:cNvSpPr>
              <a:spLocks noChangeShapeType="1"/>
            </p:cNvSpPr>
            <p:nvPr/>
          </p:nvSpPr>
          <p:spPr bwMode="auto">
            <a:xfrm flipV="1">
              <a:off x="4255911" y="57324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 flipV="1">
              <a:off x="3084689" y="5772150"/>
              <a:ext cx="0" cy="2238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 flipV="1">
              <a:off x="5508978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 flipV="1">
              <a:off x="6678789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 flipV="1">
              <a:off x="7792156" y="5680076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5" name="Line 9"/>
            <p:cNvSpPr>
              <a:spLocks noChangeShapeType="1"/>
            </p:cNvSpPr>
            <p:nvPr/>
          </p:nvSpPr>
          <p:spPr bwMode="auto">
            <a:xfrm flipV="1">
              <a:off x="1879600" y="5719764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6" name="Oval 10"/>
            <p:cNvSpPr>
              <a:spLocks noChangeArrowheads="1"/>
            </p:cNvSpPr>
            <p:nvPr/>
          </p:nvSpPr>
          <p:spPr bwMode="auto">
            <a:xfrm>
              <a:off x="2991555" y="492918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7" name="Oval 11"/>
            <p:cNvSpPr>
              <a:spLocks noChangeArrowheads="1"/>
            </p:cNvSpPr>
            <p:nvPr/>
          </p:nvSpPr>
          <p:spPr bwMode="auto">
            <a:xfrm>
              <a:off x="4138789" y="4008438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8" name="Oval 12"/>
            <p:cNvSpPr>
              <a:spLocks noChangeArrowheads="1"/>
            </p:cNvSpPr>
            <p:nvPr/>
          </p:nvSpPr>
          <p:spPr bwMode="auto">
            <a:xfrm>
              <a:off x="5367867" y="3060700"/>
              <a:ext cx="176389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69" name="Oval 13"/>
            <p:cNvSpPr>
              <a:spLocks noChangeArrowheads="1"/>
            </p:cNvSpPr>
            <p:nvPr/>
          </p:nvSpPr>
          <p:spPr bwMode="auto">
            <a:xfrm>
              <a:off x="6046612" y="2389188"/>
              <a:ext cx="17638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0" name="Oval 14"/>
            <p:cNvSpPr>
              <a:spLocks noChangeArrowheads="1"/>
            </p:cNvSpPr>
            <p:nvPr/>
          </p:nvSpPr>
          <p:spPr bwMode="auto">
            <a:xfrm>
              <a:off x="6632222" y="3100388"/>
              <a:ext cx="176389" cy="169862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1" name="Line 15"/>
            <p:cNvSpPr>
              <a:spLocks noChangeShapeType="1"/>
            </p:cNvSpPr>
            <p:nvPr/>
          </p:nvSpPr>
          <p:spPr bwMode="auto">
            <a:xfrm flipH="1">
              <a:off x="1984023" y="5048250"/>
              <a:ext cx="1018822" cy="223838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2" name="Line 16"/>
            <p:cNvSpPr>
              <a:spLocks noChangeShapeType="1"/>
            </p:cNvSpPr>
            <p:nvPr/>
          </p:nvSpPr>
          <p:spPr bwMode="auto">
            <a:xfrm flipV="1">
              <a:off x="3143956" y="4125913"/>
              <a:ext cx="1030111" cy="8826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3" name="Line 17"/>
            <p:cNvSpPr>
              <a:spLocks noChangeShapeType="1"/>
            </p:cNvSpPr>
            <p:nvPr/>
          </p:nvSpPr>
          <p:spPr bwMode="auto">
            <a:xfrm flipV="1">
              <a:off x="4326467" y="3205163"/>
              <a:ext cx="1041400" cy="8429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 flipV="1">
              <a:off x="5544256" y="2533650"/>
              <a:ext cx="526344" cy="552450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>
              <a:off x="6245578" y="2560638"/>
              <a:ext cx="386644" cy="525462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>
              <a:off x="6819901" y="3270251"/>
              <a:ext cx="855133" cy="409575"/>
            </a:xfrm>
            <a:prstGeom prst="lin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7" name="Oval 21"/>
            <p:cNvSpPr>
              <a:spLocks noChangeArrowheads="1"/>
            </p:cNvSpPr>
            <p:nvPr/>
          </p:nvSpPr>
          <p:spPr bwMode="auto">
            <a:xfrm>
              <a:off x="1820334" y="5219701"/>
              <a:ext cx="176389" cy="169863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8" name="Oval 22"/>
            <p:cNvSpPr>
              <a:spLocks noChangeArrowheads="1"/>
            </p:cNvSpPr>
            <p:nvPr/>
          </p:nvSpPr>
          <p:spPr bwMode="auto">
            <a:xfrm>
              <a:off x="7710311" y="3625850"/>
              <a:ext cx="174978" cy="171450"/>
            </a:xfrm>
            <a:prstGeom prst="ellipse">
              <a:avLst/>
            </a:prstGeom>
            <a:noFill/>
            <a:ln w="254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79" name="Oval 23"/>
            <p:cNvSpPr>
              <a:spLocks noChangeArrowheads="1"/>
            </p:cNvSpPr>
            <p:nvPr/>
          </p:nvSpPr>
          <p:spPr bwMode="auto">
            <a:xfrm>
              <a:off x="6568723" y="4843463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0" name="Oval 24"/>
            <p:cNvSpPr>
              <a:spLocks noChangeArrowheads="1"/>
            </p:cNvSpPr>
            <p:nvPr/>
          </p:nvSpPr>
          <p:spPr bwMode="auto">
            <a:xfrm>
              <a:off x="5421489" y="5146675"/>
              <a:ext cx="18626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1" name="Oval 25"/>
            <p:cNvSpPr>
              <a:spLocks noChangeArrowheads="1"/>
            </p:cNvSpPr>
            <p:nvPr/>
          </p:nvSpPr>
          <p:spPr bwMode="auto">
            <a:xfrm>
              <a:off x="4155723" y="5238750"/>
              <a:ext cx="187677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2" name="Oval 26"/>
            <p:cNvSpPr>
              <a:spLocks noChangeArrowheads="1"/>
            </p:cNvSpPr>
            <p:nvPr/>
          </p:nvSpPr>
          <p:spPr bwMode="auto">
            <a:xfrm>
              <a:off x="2950634" y="5343525"/>
              <a:ext cx="18767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3" name="Oval 27"/>
            <p:cNvSpPr>
              <a:spLocks noChangeArrowheads="1"/>
            </p:cNvSpPr>
            <p:nvPr/>
          </p:nvSpPr>
          <p:spPr bwMode="auto">
            <a:xfrm>
              <a:off x="1838678" y="5343525"/>
              <a:ext cx="186267" cy="18573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4" name="Line 28"/>
            <p:cNvSpPr>
              <a:spLocks noChangeShapeType="1"/>
            </p:cNvSpPr>
            <p:nvPr/>
          </p:nvSpPr>
          <p:spPr bwMode="auto">
            <a:xfrm>
              <a:off x="1914878" y="5443538"/>
              <a:ext cx="1099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5" name="Line 29"/>
            <p:cNvSpPr>
              <a:spLocks noChangeShapeType="1"/>
            </p:cNvSpPr>
            <p:nvPr/>
          </p:nvSpPr>
          <p:spPr bwMode="auto">
            <a:xfrm flipV="1">
              <a:off x="3038122" y="5351464"/>
              <a:ext cx="1206500" cy="920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6" name="Line 30"/>
            <p:cNvSpPr>
              <a:spLocks noChangeShapeType="1"/>
            </p:cNvSpPr>
            <p:nvPr/>
          </p:nvSpPr>
          <p:spPr bwMode="auto">
            <a:xfrm flipV="1">
              <a:off x="4255912" y="5219701"/>
              <a:ext cx="1217789" cy="144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 flipV="1">
              <a:off x="5531556" y="4956176"/>
              <a:ext cx="1135945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8" name="Line 32"/>
            <p:cNvSpPr>
              <a:spLocks noChangeShapeType="1"/>
            </p:cNvSpPr>
            <p:nvPr/>
          </p:nvSpPr>
          <p:spPr bwMode="auto">
            <a:xfrm>
              <a:off x="6678789" y="4968875"/>
              <a:ext cx="1100667" cy="198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89" name="Oval 33"/>
            <p:cNvSpPr>
              <a:spLocks noChangeArrowheads="1"/>
            </p:cNvSpPr>
            <p:nvPr/>
          </p:nvSpPr>
          <p:spPr bwMode="auto">
            <a:xfrm>
              <a:off x="7715956" y="5094288"/>
              <a:ext cx="187678" cy="1841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0" name="Line 34"/>
            <p:cNvSpPr>
              <a:spLocks noChangeShapeType="1"/>
            </p:cNvSpPr>
            <p:nvPr/>
          </p:nvSpPr>
          <p:spPr bwMode="auto">
            <a:xfrm flipV="1">
              <a:off x="1398412" y="2533651"/>
              <a:ext cx="0" cy="3146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1" name="Line 35"/>
            <p:cNvSpPr>
              <a:spLocks noChangeShapeType="1"/>
            </p:cNvSpPr>
            <p:nvPr/>
          </p:nvSpPr>
          <p:spPr bwMode="auto">
            <a:xfrm>
              <a:off x="1411111" y="2546350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2" name="Line 36"/>
            <p:cNvSpPr>
              <a:spLocks noChangeShapeType="1"/>
            </p:cNvSpPr>
            <p:nvPr/>
          </p:nvSpPr>
          <p:spPr bwMode="auto">
            <a:xfrm>
              <a:off x="1433689" y="3521075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3" name="Line 37"/>
            <p:cNvSpPr>
              <a:spLocks noChangeShapeType="1"/>
            </p:cNvSpPr>
            <p:nvPr/>
          </p:nvSpPr>
          <p:spPr bwMode="auto">
            <a:xfrm>
              <a:off x="1422400" y="4548188"/>
              <a:ext cx="1636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4" name="Line 38"/>
            <p:cNvSpPr>
              <a:spLocks noChangeShapeType="1"/>
            </p:cNvSpPr>
            <p:nvPr/>
          </p:nvSpPr>
          <p:spPr bwMode="auto">
            <a:xfrm>
              <a:off x="1398412" y="5653088"/>
              <a:ext cx="165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695" name="Rectangle 39"/>
            <p:cNvSpPr>
              <a:spLocks noChangeArrowheads="1"/>
            </p:cNvSpPr>
            <p:nvPr/>
          </p:nvSpPr>
          <p:spPr bwMode="auto">
            <a:xfrm>
              <a:off x="860778" y="23098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12</a:t>
              </a:r>
            </a:p>
          </p:txBody>
        </p:sp>
        <p:sp>
          <p:nvSpPr>
            <p:cNvPr id="198696" name="Rectangle 40"/>
            <p:cNvSpPr>
              <a:spLocks noChangeArrowheads="1"/>
            </p:cNvSpPr>
            <p:nvPr/>
          </p:nvSpPr>
          <p:spPr bwMode="auto">
            <a:xfrm>
              <a:off x="883356" y="3257551"/>
              <a:ext cx="310894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 8</a:t>
              </a:r>
            </a:p>
          </p:txBody>
        </p:sp>
        <p:sp>
          <p:nvSpPr>
            <p:cNvPr id="198697" name="Rectangle 41"/>
            <p:cNvSpPr>
              <a:spLocks noChangeArrowheads="1"/>
            </p:cNvSpPr>
            <p:nvPr/>
          </p:nvSpPr>
          <p:spPr bwMode="auto">
            <a:xfrm>
              <a:off x="989190" y="43640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</a:t>
              </a:r>
            </a:p>
          </p:txBody>
        </p:sp>
        <p:sp>
          <p:nvSpPr>
            <p:cNvPr id="198698" name="Rectangle 42"/>
            <p:cNvSpPr>
              <a:spLocks noChangeArrowheads="1"/>
            </p:cNvSpPr>
            <p:nvPr/>
          </p:nvSpPr>
          <p:spPr bwMode="auto">
            <a:xfrm>
              <a:off x="989190" y="542925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699" name="Rectangle 43"/>
            <p:cNvSpPr>
              <a:spLocks noChangeArrowheads="1"/>
            </p:cNvSpPr>
            <p:nvPr/>
          </p:nvSpPr>
          <p:spPr bwMode="auto">
            <a:xfrm>
              <a:off x="1329265" y="1968500"/>
              <a:ext cx="2751667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oeufs / g  x </a:t>
              </a:r>
              <a:r>
                <a:rPr lang="fi-FI" sz="2500" dirty="0" smtClean="0">
                  <a:solidFill>
                    <a:srgbClr val="C00000"/>
                  </a:solidFill>
                </a:rPr>
                <a:t>10</a:t>
              </a:r>
              <a:endParaRPr lang="fi-FI" sz="2500" dirty="0">
                <a:solidFill>
                  <a:srgbClr val="C00000"/>
                </a:solidFill>
              </a:endParaRPr>
            </a:p>
          </p:txBody>
        </p:sp>
        <p:sp>
          <p:nvSpPr>
            <p:cNvPr id="198700" name="Rectangle 44"/>
            <p:cNvSpPr>
              <a:spLocks noChangeArrowheads="1"/>
            </p:cNvSpPr>
            <p:nvPr/>
          </p:nvSpPr>
          <p:spPr bwMode="auto">
            <a:xfrm>
              <a:off x="3733684" y="1846741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98701" name="Rectangle 45"/>
            <p:cNvSpPr>
              <a:spLocks noChangeArrowheads="1"/>
            </p:cNvSpPr>
            <p:nvPr/>
          </p:nvSpPr>
          <p:spPr bwMode="auto">
            <a:xfrm>
              <a:off x="6678790" y="2493964"/>
              <a:ext cx="991080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 dirty="0">
                  <a:solidFill>
                    <a:srgbClr val="C00000"/>
                  </a:solidFill>
                </a:rPr>
                <a:t>Traités</a:t>
              </a:r>
            </a:p>
          </p:txBody>
        </p:sp>
        <p:sp>
          <p:nvSpPr>
            <p:cNvPr id="198702" name="Rectangle 46"/>
            <p:cNvSpPr>
              <a:spLocks noChangeArrowheads="1"/>
            </p:cNvSpPr>
            <p:nvPr/>
          </p:nvSpPr>
          <p:spPr bwMode="auto">
            <a:xfrm>
              <a:off x="6702778" y="4219575"/>
              <a:ext cx="1212166" cy="38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7000"/>
                </a:lnSpc>
              </a:pPr>
              <a:r>
                <a:rPr lang="fi-FI" sz="2500"/>
                <a:t>Témoins</a:t>
              </a:r>
            </a:p>
          </p:txBody>
        </p:sp>
        <p:sp>
          <p:nvSpPr>
            <p:cNvPr id="198703" name="Rectangle 47"/>
            <p:cNvSpPr>
              <a:spLocks noChangeArrowheads="1"/>
            </p:cNvSpPr>
            <p:nvPr/>
          </p:nvSpPr>
          <p:spPr bwMode="auto">
            <a:xfrm>
              <a:off x="1762479" y="6180139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198704" name="Rectangle 48"/>
            <p:cNvSpPr>
              <a:spLocks noChangeArrowheads="1"/>
            </p:cNvSpPr>
            <p:nvPr/>
          </p:nvSpPr>
          <p:spPr bwMode="auto">
            <a:xfrm>
              <a:off x="2898422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198705" name="Rectangle 49"/>
            <p:cNvSpPr>
              <a:spLocks noChangeArrowheads="1"/>
            </p:cNvSpPr>
            <p:nvPr/>
          </p:nvSpPr>
          <p:spPr bwMode="auto">
            <a:xfrm>
              <a:off x="408093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198706" name="Rectangle 50"/>
            <p:cNvSpPr>
              <a:spLocks noChangeArrowheads="1"/>
            </p:cNvSpPr>
            <p:nvPr/>
          </p:nvSpPr>
          <p:spPr bwMode="auto">
            <a:xfrm>
              <a:off x="5345289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30</a:t>
              </a:r>
            </a:p>
          </p:txBody>
        </p:sp>
        <p:sp>
          <p:nvSpPr>
            <p:cNvPr id="198707" name="Rectangle 51"/>
            <p:cNvSpPr>
              <a:spLocks noChangeArrowheads="1"/>
            </p:cNvSpPr>
            <p:nvPr/>
          </p:nvSpPr>
          <p:spPr bwMode="auto">
            <a:xfrm>
              <a:off x="6492523" y="618013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198708" name="Rectangle 52"/>
            <p:cNvSpPr>
              <a:spLocks noChangeArrowheads="1"/>
            </p:cNvSpPr>
            <p:nvPr/>
          </p:nvSpPr>
          <p:spPr bwMode="auto">
            <a:xfrm>
              <a:off x="7604479" y="6180139"/>
              <a:ext cx="1072320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50 JOURS</a:t>
              </a:r>
            </a:p>
          </p:txBody>
        </p:sp>
        <p:sp>
          <p:nvSpPr>
            <p:cNvPr id="198709" name="Freeform 53"/>
            <p:cNvSpPr>
              <a:spLocks/>
            </p:cNvSpPr>
            <p:nvPr/>
          </p:nvSpPr>
          <p:spPr bwMode="invGray">
            <a:xfrm>
              <a:off x="7586133" y="1676400"/>
              <a:ext cx="955323" cy="890588"/>
            </a:xfrm>
            <a:custGeom>
              <a:avLst/>
              <a:gdLst>
                <a:gd name="T0" fmla="*/ 2 w 677"/>
                <a:gd name="T1" fmla="*/ 134 h 561"/>
                <a:gd name="T2" fmla="*/ 13 w 677"/>
                <a:gd name="T3" fmla="*/ 98 h 561"/>
                <a:gd name="T4" fmla="*/ 35 w 677"/>
                <a:gd name="T5" fmla="*/ 68 h 561"/>
                <a:gd name="T6" fmla="*/ 58 w 677"/>
                <a:gd name="T7" fmla="*/ 30 h 561"/>
                <a:gd name="T8" fmla="*/ 93 w 677"/>
                <a:gd name="T9" fmla="*/ 0 h 561"/>
                <a:gd name="T10" fmla="*/ 151 w 677"/>
                <a:gd name="T11" fmla="*/ 14 h 561"/>
                <a:gd name="T12" fmla="*/ 199 w 677"/>
                <a:gd name="T13" fmla="*/ 44 h 561"/>
                <a:gd name="T14" fmla="*/ 233 w 677"/>
                <a:gd name="T15" fmla="*/ 56 h 561"/>
                <a:gd name="T16" fmla="*/ 281 w 677"/>
                <a:gd name="T17" fmla="*/ 62 h 561"/>
                <a:gd name="T18" fmla="*/ 333 w 677"/>
                <a:gd name="T19" fmla="*/ 76 h 561"/>
                <a:gd name="T20" fmla="*/ 383 w 677"/>
                <a:gd name="T21" fmla="*/ 72 h 561"/>
                <a:gd name="T22" fmla="*/ 443 w 677"/>
                <a:gd name="T23" fmla="*/ 76 h 561"/>
                <a:gd name="T24" fmla="*/ 489 w 677"/>
                <a:gd name="T25" fmla="*/ 76 h 561"/>
                <a:gd name="T26" fmla="*/ 545 w 677"/>
                <a:gd name="T27" fmla="*/ 80 h 561"/>
                <a:gd name="T28" fmla="*/ 577 w 677"/>
                <a:gd name="T29" fmla="*/ 88 h 561"/>
                <a:gd name="T30" fmla="*/ 625 w 677"/>
                <a:gd name="T31" fmla="*/ 104 h 561"/>
                <a:gd name="T32" fmla="*/ 655 w 677"/>
                <a:gd name="T33" fmla="*/ 128 h 561"/>
                <a:gd name="T34" fmla="*/ 674 w 677"/>
                <a:gd name="T35" fmla="*/ 165 h 561"/>
                <a:gd name="T36" fmla="*/ 677 w 677"/>
                <a:gd name="T37" fmla="*/ 230 h 561"/>
                <a:gd name="T38" fmla="*/ 667 w 677"/>
                <a:gd name="T39" fmla="*/ 278 h 561"/>
                <a:gd name="T40" fmla="*/ 643 w 677"/>
                <a:gd name="T41" fmla="*/ 244 h 561"/>
                <a:gd name="T42" fmla="*/ 637 w 677"/>
                <a:gd name="T43" fmla="*/ 314 h 561"/>
                <a:gd name="T44" fmla="*/ 647 w 677"/>
                <a:gd name="T45" fmla="*/ 348 h 561"/>
                <a:gd name="T46" fmla="*/ 659 w 677"/>
                <a:gd name="T47" fmla="*/ 394 h 561"/>
                <a:gd name="T48" fmla="*/ 652 w 677"/>
                <a:gd name="T49" fmla="*/ 434 h 561"/>
                <a:gd name="T50" fmla="*/ 639 w 677"/>
                <a:gd name="T51" fmla="*/ 516 h 561"/>
                <a:gd name="T52" fmla="*/ 627 w 677"/>
                <a:gd name="T53" fmla="*/ 546 h 561"/>
                <a:gd name="T54" fmla="*/ 601 w 677"/>
                <a:gd name="T55" fmla="*/ 514 h 561"/>
                <a:gd name="T56" fmla="*/ 619 w 677"/>
                <a:gd name="T57" fmla="*/ 430 h 561"/>
                <a:gd name="T58" fmla="*/ 599 w 677"/>
                <a:gd name="T59" fmla="*/ 408 h 561"/>
                <a:gd name="T60" fmla="*/ 603 w 677"/>
                <a:gd name="T61" fmla="*/ 446 h 561"/>
                <a:gd name="T62" fmla="*/ 587 w 677"/>
                <a:gd name="T63" fmla="*/ 532 h 561"/>
                <a:gd name="T64" fmla="*/ 569 w 677"/>
                <a:gd name="T65" fmla="*/ 558 h 561"/>
                <a:gd name="T66" fmla="*/ 553 w 677"/>
                <a:gd name="T67" fmla="*/ 525 h 561"/>
                <a:gd name="T68" fmla="*/ 573 w 677"/>
                <a:gd name="T69" fmla="*/ 454 h 561"/>
                <a:gd name="T70" fmla="*/ 529 w 677"/>
                <a:gd name="T71" fmla="*/ 374 h 561"/>
                <a:gd name="T72" fmla="*/ 515 w 677"/>
                <a:gd name="T73" fmla="*/ 384 h 561"/>
                <a:gd name="T74" fmla="*/ 465 w 677"/>
                <a:gd name="T75" fmla="*/ 380 h 561"/>
                <a:gd name="T76" fmla="*/ 417 w 677"/>
                <a:gd name="T77" fmla="*/ 378 h 561"/>
                <a:gd name="T78" fmla="*/ 361 w 677"/>
                <a:gd name="T79" fmla="*/ 386 h 561"/>
                <a:gd name="T80" fmla="*/ 347 w 677"/>
                <a:gd name="T81" fmla="*/ 408 h 561"/>
                <a:gd name="T82" fmla="*/ 343 w 677"/>
                <a:gd name="T83" fmla="*/ 442 h 561"/>
                <a:gd name="T84" fmla="*/ 331 w 677"/>
                <a:gd name="T85" fmla="*/ 482 h 561"/>
                <a:gd name="T86" fmla="*/ 331 w 677"/>
                <a:gd name="T87" fmla="*/ 524 h 561"/>
                <a:gd name="T88" fmla="*/ 295 w 677"/>
                <a:gd name="T89" fmla="*/ 549 h 561"/>
                <a:gd name="T90" fmla="*/ 303 w 677"/>
                <a:gd name="T91" fmla="*/ 452 h 561"/>
                <a:gd name="T92" fmla="*/ 253 w 677"/>
                <a:gd name="T93" fmla="*/ 448 h 561"/>
                <a:gd name="T94" fmla="*/ 245 w 677"/>
                <a:gd name="T95" fmla="*/ 504 h 561"/>
                <a:gd name="T96" fmla="*/ 229 w 677"/>
                <a:gd name="T97" fmla="*/ 536 h 561"/>
                <a:gd name="T98" fmla="*/ 209 w 677"/>
                <a:gd name="T99" fmla="*/ 506 h 561"/>
                <a:gd name="T100" fmla="*/ 229 w 677"/>
                <a:gd name="T101" fmla="*/ 442 h 561"/>
                <a:gd name="T102" fmla="*/ 223 w 677"/>
                <a:gd name="T103" fmla="*/ 398 h 561"/>
                <a:gd name="T104" fmla="*/ 207 w 677"/>
                <a:gd name="T105" fmla="*/ 322 h 561"/>
                <a:gd name="T106" fmla="*/ 173 w 677"/>
                <a:gd name="T107" fmla="*/ 282 h 561"/>
                <a:gd name="T108" fmla="*/ 155 w 677"/>
                <a:gd name="T109" fmla="*/ 240 h 561"/>
                <a:gd name="T110" fmla="*/ 139 w 677"/>
                <a:gd name="T111" fmla="*/ 210 h 561"/>
                <a:gd name="T112" fmla="*/ 113 w 677"/>
                <a:gd name="T113" fmla="*/ 176 h 561"/>
                <a:gd name="T114" fmla="*/ 67 w 677"/>
                <a:gd name="T115" fmla="*/ 141 h 561"/>
                <a:gd name="T116" fmla="*/ 23 w 677"/>
                <a:gd name="T117" fmla="*/ 15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561">
                  <a:moveTo>
                    <a:pt x="23" y="150"/>
                  </a:moveTo>
                  <a:cubicBezTo>
                    <a:pt x="17" y="149"/>
                    <a:pt x="4" y="140"/>
                    <a:pt x="2" y="134"/>
                  </a:cubicBezTo>
                  <a:cubicBezTo>
                    <a:pt x="0" y="128"/>
                    <a:pt x="6" y="122"/>
                    <a:pt x="8" y="116"/>
                  </a:cubicBezTo>
                  <a:cubicBezTo>
                    <a:pt x="10" y="110"/>
                    <a:pt x="10" y="103"/>
                    <a:pt x="13" y="98"/>
                  </a:cubicBezTo>
                  <a:cubicBezTo>
                    <a:pt x="16" y="93"/>
                    <a:pt x="21" y="91"/>
                    <a:pt x="25" y="86"/>
                  </a:cubicBezTo>
                  <a:cubicBezTo>
                    <a:pt x="29" y="81"/>
                    <a:pt x="33" y="73"/>
                    <a:pt x="35" y="68"/>
                  </a:cubicBezTo>
                  <a:cubicBezTo>
                    <a:pt x="37" y="63"/>
                    <a:pt x="33" y="59"/>
                    <a:pt x="37" y="53"/>
                  </a:cubicBezTo>
                  <a:cubicBezTo>
                    <a:pt x="41" y="47"/>
                    <a:pt x="52" y="37"/>
                    <a:pt x="58" y="30"/>
                  </a:cubicBezTo>
                  <a:cubicBezTo>
                    <a:pt x="64" y="23"/>
                    <a:pt x="67" y="15"/>
                    <a:pt x="73" y="10"/>
                  </a:cubicBezTo>
                  <a:cubicBezTo>
                    <a:pt x="79" y="5"/>
                    <a:pt x="86" y="0"/>
                    <a:pt x="93" y="0"/>
                  </a:cubicBezTo>
                  <a:cubicBezTo>
                    <a:pt x="100" y="0"/>
                    <a:pt x="107" y="6"/>
                    <a:pt x="117" y="8"/>
                  </a:cubicBezTo>
                  <a:cubicBezTo>
                    <a:pt x="127" y="10"/>
                    <a:pt x="142" y="10"/>
                    <a:pt x="151" y="14"/>
                  </a:cubicBezTo>
                  <a:cubicBezTo>
                    <a:pt x="160" y="18"/>
                    <a:pt x="161" y="28"/>
                    <a:pt x="169" y="33"/>
                  </a:cubicBezTo>
                  <a:cubicBezTo>
                    <a:pt x="177" y="38"/>
                    <a:pt x="191" y="40"/>
                    <a:pt x="199" y="44"/>
                  </a:cubicBezTo>
                  <a:cubicBezTo>
                    <a:pt x="207" y="48"/>
                    <a:pt x="213" y="58"/>
                    <a:pt x="219" y="60"/>
                  </a:cubicBezTo>
                  <a:cubicBezTo>
                    <a:pt x="225" y="62"/>
                    <a:pt x="228" y="55"/>
                    <a:pt x="233" y="56"/>
                  </a:cubicBezTo>
                  <a:cubicBezTo>
                    <a:pt x="238" y="57"/>
                    <a:pt x="243" y="67"/>
                    <a:pt x="251" y="68"/>
                  </a:cubicBezTo>
                  <a:cubicBezTo>
                    <a:pt x="259" y="69"/>
                    <a:pt x="273" y="60"/>
                    <a:pt x="281" y="62"/>
                  </a:cubicBezTo>
                  <a:cubicBezTo>
                    <a:pt x="289" y="64"/>
                    <a:pt x="292" y="76"/>
                    <a:pt x="301" y="78"/>
                  </a:cubicBezTo>
                  <a:cubicBezTo>
                    <a:pt x="310" y="80"/>
                    <a:pt x="325" y="76"/>
                    <a:pt x="333" y="76"/>
                  </a:cubicBezTo>
                  <a:cubicBezTo>
                    <a:pt x="341" y="76"/>
                    <a:pt x="341" y="81"/>
                    <a:pt x="349" y="80"/>
                  </a:cubicBezTo>
                  <a:cubicBezTo>
                    <a:pt x="357" y="79"/>
                    <a:pt x="373" y="72"/>
                    <a:pt x="383" y="72"/>
                  </a:cubicBezTo>
                  <a:cubicBezTo>
                    <a:pt x="393" y="72"/>
                    <a:pt x="397" y="81"/>
                    <a:pt x="407" y="82"/>
                  </a:cubicBezTo>
                  <a:cubicBezTo>
                    <a:pt x="417" y="83"/>
                    <a:pt x="434" y="76"/>
                    <a:pt x="443" y="76"/>
                  </a:cubicBezTo>
                  <a:cubicBezTo>
                    <a:pt x="452" y="76"/>
                    <a:pt x="453" y="80"/>
                    <a:pt x="461" y="80"/>
                  </a:cubicBezTo>
                  <a:cubicBezTo>
                    <a:pt x="469" y="80"/>
                    <a:pt x="479" y="76"/>
                    <a:pt x="489" y="76"/>
                  </a:cubicBezTo>
                  <a:cubicBezTo>
                    <a:pt x="499" y="76"/>
                    <a:pt x="510" y="81"/>
                    <a:pt x="519" y="82"/>
                  </a:cubicBezTo>
                  <a:cubicBezTo>
                    <a:pt x="528" y="83"/>
                    <a:pt x="538" y="78"/>
                    <a:pt x="545" y="80"/>
                  </a:cubicBezTo>
                  <a:cubicBezTo>
                    <a:pt x="552" y="82"/>
                    <a:pt x="556" y="91"/>
                    <a:pt x="561" y="92"/>
                  </a:cubicBezTo>
                  <a:cubicBezTo>
                    <a:pt x="566" y="93"/>
                    <a:pt x="573" y="87"/>
                    <a:pt x="577" y="88"/>
                  </a:cubicBezTo>
                  <a:cubicBezTo>
                    <a:pt x="581" y="89"/>
                    <a:pt x="579" y="93"/>
                    <a:pt x="587" y="96"/>
                  </a:cubicBezTo>
                  <a:cubicBezTo>
                    <a:pt x="595" y="99"/>
                    <a:pt x="616" y="100"/>
                    <a:pt x="625" y="104"/>
                  </a:cubicBezTo>
                  <a:cubicBezTo>
                    <a:pt x="634" y="108"/>
                    <a:pt x="634" y="116"/>
                    <a:pt x="639" y="120"/>
                  </a:cubicBezTo>
                  <a:cubicBezTo>
                    <a:pt x="644" y="124"/>
                    <a:pt x="651" y="123"/>
                    <a:pt x="655" y="128"/>
                  </a:cubicBezTo>
                  <a:cubicBezTo>
                    <a:pt x="659" y="133"/>
                    <a:pt x="660" y="146"/>
                    <a:pt x="663" y="152"/>
                  </a:cubicBezTo>
                  <a:cubicBezTo>
                    <a:pt x="666" y="158"/>
                    <a:pt x="673" y="159"/>
                    <a:pt x="674" y="165"/>
                  </a:cubicBezTo>
                  <a:cubicBezTo>
                    <a:pt x="675" y="171"/>
                    <a:pt x="671" y="179"/>
                    <a:pt x="671" y="190"/>
                  </a:cubicBezTo>
                  <a:cubicBezTo>
                    <a:pt x="671" y="201"/>
                    <a:pt x="677" y="219"/>
                    <a:pt x="677" y="230"/>
                  </a:cubicBezTo>
                  <a:cubicBezTo>
                    <a:pt x="677" y="241"/>
                    <a:pt x="673" y="248"/>
                    <a:pt x="671" y="256"/>
                  </a:cubicBezTo>
                  <a:cubicBezTo>
                    <a:pt x="669" y="264"/>
                    <a:pt x="671" y="273"/>
                    <a:pt x="667" y="278"/>
                  </a:cubicBezTo>
                  <a:cubicBezTo>
                    <a:pt x="663" y="283"/>
                    <a:pt x="651" y="292"/>
                    <a:pt x="647" y="286"/>
                  </a:cubicBezTo>
                  <a:cubicBezTo>
                    <a:pt x="643" y="280"/>
                    <a:pt x="644" y="245"/>
                    <a:pt x="643" y="244"/>
                  </a:cubicBezTo>
                  <a:cubicBezTo>
                    <a:pt x="642" y="243"/>
                    <a:pt x="640" y="268"/>
                    <a:pt x="639" y="280"/>
                  </a:cubicBezTo>
                  <a:cubicBezTo>
                    <a:pt x="638" y="292"/>
                    <a:pt x="637" y="305"/>
                    <a:pt x="637" y="314"/>
                  </a:cubicBezTo>
                  <a:cubicBezTo>
                    <a:pt x="637" y="323"/>
                    <a:pt x="637" y="328"/>
                    <a:pt x="639" y="334"/>
                  </a:cubicBezTo>
                  <a:cubicBezTo>
                    <a:pt x="641" y="340"/>
                    <a:pt x="646" y="342"/>
                    <a:pt x="647" y="348"/>
                  </a:cubicBezTo>
                  <a:cubicBezTo>
                    <a:pt x="648" y="354"/>
                    <a:pt x="645" y="362"/>
                    <a:pt x="647" y="370"/>
                  </a:cubicBezTo>
                  <a:cubicBezTo>
                    <a:pt x="649" y="378"/>
                    <a:pt x="656" y="387"/>
                    <a:pt x="659" y="394"/>
                  </a:cubicBezTo>
                  <a:cubicBezTo>
                    <a:pt x="662" y="401"/>
                    <a:pt x="664" y="403"/>
                    <a:pt x="663" y="410"/>
                  </a:cubicBezTo>
                  <a:cubicBezTo>
                    <a:pt x="662" y="417"/>
                    <a:pt x="655" y="424"/>
                    <a:pt x="652" y="434"/>
                  </a:cubicBezTo>
                  <a:cubicBezTo>
                    <a:pt x="649" y="444"/>
                    <a:pt x="645" y="454"/>
                    <a:pt x="643" y="468"/>
                  </a:cubicBezTo>
                  <a:cubicBezTo>
                    <a:pt x="641" y="482"/>
                    <a:pt x="641" y="506"/>
                    <a:pt x="639" y="516"/>
                  </a:cubicBezTo>
                  <a:cubicBezTo>
                    <a:pt x="637" y="526"/>
                    <a:pt x="635" y="521"/>
                    <a:pt x="633" y="526"/>
                  </a:cubicBezTo>
                  <a:cubicBezTo>
                    <a:pt x="631" y="531"/>
                    <a:pt x="634" y="543"/>
                    <a:pt x="627" y="546"/>
                  </a:cubicBezTo>
                  <a:cubicBezTo>
                    <a:pt x="620" y="549"/>
                    <a:pt x="595" y="551"/>
                    <a:pt x="591" y="546"/>
                  </a:cubicBezTo>
                  <a:cubicBezTo>
                    <a:pt x="587" y="541"/>
                    <a:pt x="596" y="528"/>
                    <a:pt x="601" y="514"/>
                  </a:cubicBezTo>
                  <a:cubicBezTo>
                    <a:pt x="606" y="500"/>
                    <a:pt x="616" y="476"/>
                    <a:pt x="619" y="462"/>
                  </a:cubicBezTo>
                  <a:cubicBezTo>
                    <a:pt x="622" y="448"/>
                    <a:pt x="621" y="441"/>
                    <a:pt x="619" y="430"/>
                  </a:cubicBezTo>
                  <a:cubicBezTo>
                    <a:pt x="617" y="419"/>
                    <a:pt x="608" y="400"/>
                    <a:pt x="605" y="396"/>
                  </a:cubicBezTo>
                  <a:cubicBezTo>
                    <a:pt x="602" y="392"/>
                    <a:pt x="598" y="403"/>
                    <a:pt x="599" y="408"/>
                  </a:cubicBezTo>
                  <a:cubicBezTo>
                    <a:pt x="600" y="413"/>
                    <a:pt x="608" y="420"/>
                    <a:pt x="609" y="426"/>
                  </a:cubicBezTo>
                  <a:cubicBezTo>
                    <a:pt x="610" y="432"/>
                    <a:pt x="606" y="434"/>
                    <a:pt x="603" y="446"/>
                  </a:cubicBezTo>
                  <a:cubicBezTo>
                    <a:pt x="600" y="458"/>
                    <a:pt x="594" y="484"/>
                    <a:pt x="591" y="498"/>
                  </a:cubicBezTo>
                  <a:cubicBezTo>
                    <a:pt x="588" y="512"/>
                    <a:pt x="590" y="525"/>
                    <a:pt x="587" y="532"/>
                  </a:cubicBezTo>
                  <a:cubicBezTo>
                    <a:pt x="584" y="539"/>
                    <a:pt x="578" y="538"/>
                    <a:pt x="575" y="542"/>
                  </a:cubicBezTo>
                  <a:cubicBezTo>
                    <a:pt x="572" y="546"/>
                    <a:pt x="576" y="556"/>
                    <a:pt x="569" y="558"/>
                  </a:cubicBezTo>
                  <a:cubicBezTo>
                    <a:pt x="562" y="560"/>
                    <a:pt x="538" y="561"/>
                    <a:pt x="535" y="556"/>
                  </a:cubicBezTo>
                  <a:cubicBezTo>
                    <a:pt x="532" y="551"/>
                    <a:pt x="547" y="539"/>
                    <a:pt x="553" y="525"/>
                  </a:cubicBezTo>
                  <a:cubicBezTo>
                    <a:pt x="559" y="511"/>
                    <a:pt x="566" y="486"/>
                    <a:pt x="569" y="474"/>
                  </a:cubicBezTo>
                  <a:cubicBezTo>
                    <a:pt x="572" y="462"/>
                    <a:pt x="577" y="465"/>
                    <a:pt x="573" y="454"/>
                  </a:cubicBezTo>
                  <a:cubicBezTo>
                    <a:pt x="569" y="443"/>
                    <a:pt x="552" y="419"/>
                    <a:pt x="545" y="406"/>
                  </a:cubicBezTo>
                  <a:cubicBezTo>
                    <a:pt x="538" y="393"/>
                    <a:pt x="533" y="381"/>
                    <a:pt x="529" y="374"/>
                  </a:cubicBezTo>
                  <a:cubicBezTo>
                    <a:pt x="525" y="367"/>
                    <a:pt x="523" y="362"/>
                    <a:pt x="521" y="364"/>
                  </a:cubicBezTo>
                  <a:cubicBezTo>
                    <a:pt x="519" y="366"/>
                    <a:pt x="518" y="382"/>
                    <a:pt x="515" y="384"/>
                  </a:cubicBezTo>
                  <a:cubicBezTo>
                    <a:pt x="512" y="386"/>
                    <a:pt x="509" y="375"/>
                    <a:pt x="501" y="374"/>
                  </a:cubicBezTo>
                  <a:cubicBezTo>
                    <a:pt x="493" y="373"/>
                    <a:pt x="475" y="377"/>
                    <a:pt x="465" y="380"/>
                  </a:cubicBezTo>
                  <a:cubicBezTo>
                    <a:pt x="455" y="383"/>
                    <a:pt x="447" y="394"/>
                    <a:pt x="439" y="394"/>
                  </a:cubicBezTo>
                  <a:cubicBezTo>
                    <a:pt x="431" y="394"/>
                    <a:pt x="425" y="378"/>
                    <a:pt x="417" y="378"/>
                  </a:cubicBezTo>
                  <a:cubicBezTo>
                    <a:pt x="409" y="378"/>
                    <a:pt x="398" y="391"/>
                    <a:pt x="389" y="392"/>
                  </a:cubicBezTo>
                  <a:cubicBezTo>
                    <a:pt x="380" y="393"/>
                    <a:pt x="366" y="384"/>
                    <a:pt x="361" y="386"/>
                  </a:cubicBezTo>
                  <a:cubicBezTo>
                    <a:pt x="356" y="388"/>
                    <a:pt x="361" y="400"/>
                    <a:pt x="359" y="404"/>
                  </a:cubicBezTo>
                  <a:cubicBezTo>
                    <a:pt x="357" y="408"/>
                    <a:pt x="349" y="404"/>
                    <a:pt x="347" y="408"/>
                  </a:cubicBezTo>
                  <a:cubicBezTo>
                    <a:pt x="345" y="412"/>
                    <a:pt x="348" y="420"/>
                    <a:pt x="347" y="426"/>
                  </a:cubicBezTo>
                  <a:cubicBezTo>
                    <a:pt x="346" y="432"/>
                    <a:pt x="346" y="439"/>
                    <a:pt x="343" y="442"/>
                  </a:cubicBezTo>
                  <a:cubicBezTo>
                    <a:pt x="340" y="445"/>
                    <a:pt x="329" y="437"/>
                    <a:pt x="327" y="444"/>
                  </a:cubicBezTo>
                  <a:cubicBezTo>
                    <a:pt x="325" y="451"/>
                    <a:pt x="329" y="472"/>
                    <a:pt x="331" y="482"/>
                  </a:cubicBezTo>
                  <a:cubicBezTo>
                    <a:pt x="333" y="492"/>
                    <a:pt x="339" y="499"/>
                    <a:pt x="339" y="506"/>
                  </a:cubicBezTo>
                  <a:cubicBezTo>
                    <a:pt x="339" y="513"/>
                    <a:pt x="332" y="517"/>
                    <a:pt x="331" y="524"/>
                  </a:cubicBezTo>
                  <a:cubicBezTo>
                    <a:pt x="330" y="531"/>
                    <a:pt x="337" y="545"/>
                    <a:pt x="331" y="549"/>
                  </a:cubicBezTo>
                  <a:cubicBezTo>
                    <a:pt x="325" y="553"/>
                    <a:pt x="299" y="555"/>
                    <a:pt x="295" y="549"/>
                  </a:cubicBezTo>
                  <a:cubicBezTo>
                    <a:pt x="291" y="543"/>
                    <a:pt x="306" y="528"/>
                    <a:pt x="307" y="512"/>
                  </a:cubicBezTo>
                  <a:cubicBezTo>
                    <a:pt x="308" y="496"/>
                    <a:pt x="308" y="471"/>
                    <a:pt x="303" y="452"/>
                  </a:cubicBezTo>
                  <a:cubicBezTo>
                    <a:pt x="298" y="433"/>
                    <a:pt x="287" y="401"/>
                    <a:pt x="279" y="400"/>
                  </a:cubicBezTo>
                  <a:cubicBezTo>
                    <a:pt x="271" y="399"/>
                    <a:pt x="258" y="436"/>
                    <a:pt x="253" y="448"/>
                  </a:cubicBezTo>
                  <a:cubicBezTo>
                    <a:pt x="248" y="460"/>
                    <a:pt x="252" y="465"/>
                    <a:pt x="251" y="474"/>
                  </a:cubicBezTo>
                  <a:cubicBezTo>
                    <a:pt x="250" y="483"/>
                    <a:pt x="248" y="497"/>
                    <a:pt x="245" y="504"/>
                  </a:cubicBezTo>
                  <a:cubicBezTo>
                    <a:pt x="242" y="511"/>
                    <a:pt x="238" y="511"/>
                    <a:pt x="235" y="516"/>
                  </a:cubicBezTo>
                  <a:cubicBezTo>
                    <a:pt x="232" y="521"/>
                    <a:pt x="237" y="533"/>
                    <a:pt x="229" y="536"/>
                  </a:cubicBezTo>
                  <a:cubicBezTo>
                    <a:pt x="221" y="539"/>
                    <a:pt x="192" y="539"/>
                    <a:pt x="189" y="534"/>
                  </a:cubicBezTo>
                  <a:cubicBezTo>
                    <a:pt x="186" y="529"/>
                    <a:pt x="204" y="517"/>
                    <a:pt x="209" y="506"/>
                  </a:cubicBezTo>
                  <a:cubicBezTo>
                    <a:pt x="214" y="495"/>
                    <a:pt x="218" y="481"/>
                    <a:pt x="221" y="470"/>
                  </a:cubicBezTo>
                  <a:cubicBezTo>
                    <a:pt x="224" y="459"/>
                    <a:pt x="227" y="451"/>
                    <a:pt x="229" y="442"/>
                  </a:cubicBezTo>
                  <a:cubicBezTo>
                    <a:pt x="231" y="433"/>
                    <a:pt x="234" y="425"/>
                    <a:pt x="233" y="418"/>
                  </a:cubicBezTo>
                  <a:cubicBezTo>
                    <a:pt x="232" y="411"/>
                    <a:pt x="224" y="405"/>
                    <a:pt x="223" y="398"/>
                  </a:cubicBezTo>
                  <a:cubicBezTo>
                    <a:pt x="222" y="391"/>
                    <a:pt x="230" y="387"/>
                    <a:pt x="227" y="374"/>
                  </a:cubicBezTo>
                  <a:cubicBezTo>
                    <a:pt x="224" y="361"/>
                    <a:pt x="214" y="332"/>
                    <a:pt x="207" y="322"/>
                  </a:cubicBezTo>
                  <a:cubicBezTo>
                    <a:pt x="200" y="312"/>
                    <a:pt x="193" y="319"/>
                    <a:pt x="187" y="312"/>
                  </a:cubicBezTo>
                  <a:cubicBezTo>
                    <a:pt x="181" y="305"/>
                    <a:pt x="176" y="291"/>
                    <a:pt x="173" y="282"/>
                  </a:cubicBezTo>
                  <a:cubicBezTo>
                    <a:pt x="170" y="273"/>
                    <a:pt x="174" y="267"/>
                    <a:pt x="171" y="260"/>
                  </a:cubicBezTo>
                  <a:cubicBezTo>
                    <a:pt x="168" y="253"/>
                    <a:pt x="158" y="246"/>
                    <a:pt x="155" y="240"/>
                  </a:cubicBezTo>
                  <a:cubicBezTo>
                    <a:pt x="152" y="234"/>
                    <a:pt x="158" y="229"/>
                    <a:pt x="155" y="224"/>
                  </a:cubicBezTo>
                  <a:cubicBezTo>
                    <a:pt x="152" y="219"/>
                    <a:pt x="143" y="216"/>
                    <a:pt x="139" y="210"/>
                  </a:cubicBezTo>
                  <a:cubicBezTo>
                    <a:pt x="135" y="204"/>
                    <a:pt x="137" y="195"/>
                    <a:pt x="133" y="189"/>
                  </a:cubicBezTo>
                  <a:cubicBezTo>
                    <a:pt x="129" y="183"/>
                    <a:pt x="119" y="183"/>
                    <a:pt x="113" y="176"/>
                  </a:cubicBezTo>
                  <a:cubicBezTo>
                    <a:pt x="107" y="169"/>
                    <a:pt x="106" y="150"/>
                    <a:pt x="98" y="144"/>
                  </a:cubicBezTo>
                  <a:cubicBezTo>
                    <a:pt x="90" y="138"/>
                    <a:pt x="77" y="142"/>
                    <a:pt x="67" y="141"/>
                  </a:cubicBezTo>
                  <a:cubicBezTo>
                    <a:pt x="57" y="140"/>
                    <a:pt x="45" y="140"/>
                    <a:pt x="38" y="141"/>
                  </a:cubicBezTo>
                  <a:cubicBezTo>
                    <a:pt x="31" y="142"/>
                    <a:pt x="26" y="148"/>
                    <a:pt x="23" y="150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3567" y="57683"/>
            <a:ext cx="7772400" cy="1276350"/>
          </a:xfrm>
          <a:ln/>
        </p:spPr>
        <p:txBody>
          <a:bodyPr/>
          <a:lstStyle/>
          <a:p>
            <a:r>
              <a:rPr lang="fr-FR" sz="3600" dirty="0" smtClean="0">
                <a:solidFill>
                  <a:srgbClr val="C00000"/>
                </a:solidFill>
              </a:rPr>
              <a:t>Action sur le système immunitaire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3567" y="1680223"/>
            <a:ext cx="8136903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7063180" y="1310891"/>
            <a:ext cx="179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3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539552" y="2132856"/>
            <a:ext cx="8352928" cy="15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588963" lvl="1" defTabSz="785813">
              <a:lnSpc>
                <a:spcPct val="95000"/>
              </a:lnSpc>
              <a:buFontTx/>
              <a:buChar char="•"/>
            </a:pPr>
            <a:endParaRPr lang="fr-FR" sz="2800" dirty="0"/>
          </a:p>
          <a:p>
            <a:pPr defTabSz="785813"/>
            <a:r>
              <a:rPr lang="fr-FR" sz="2800" dirty="0">
                <a:solidFill>
                  <a:srgbClr val="C00000"/>
                </a:solidFill>
              </a:rPr>
              <a:t>Stimulation de </a:t>
            </a:r>
            <a:r>
              <a:rPr lang="fr-FR" sz="2800" dirty="0" smtClean="0">
                <a:solidFill>
                  <a:srgbClr val="C00000"/>
                </a:solidFill>
              </a:rPr>
              <a:t>l’appétit</a:t>
            </a:r>
            <a:endParaRPr lang="fr-FR" sz="2800" dirty="0">
              <a:solidFill>
                <a:srgbClr val="C00000"/>
              </a:solidFill>
            </a:endParaRPr>
          </a:p>
          <a:p>
            <a:pPr marL="588963" lvl="1" defTabSz="785813">
              <a:buFontTx/>
              <a:buChar char="•"/>
            </a:pPr>
            <a:r>
              <a:rPr lang="fr-FR" sz="2000" dirty="0" smtClean="0"/>
              <a:t> Fièvre </a:t>
            </a:r>
          </a:p>
          <a:p>
            <a:pPr marL="588963" lvl="1" defTabSz="785813">
              <a:buFontTx/>
              <a:buChar char="•"/>
            </a:pPr>
            <a:r>
              <a:rPr lang="fr-FR" sz="2000" dirty="0" smtClean="0"/>
              <a:t> Acétonémie </a:t>
            </a:r>
            <a:r>
              <a:rPr lang="fr-FR" sz="1600" dirty="0" smtClean="0"/>
              <a:t>(la diminution de l’utilisation du lactose est aussi intéressante)</a:t>
            </a:r>
            <a:endParaRPr lang="fr-FR" sz="1600" dirty="0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11197" y="332656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Action sur le système nerveux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Mécanismes d’action des corticoïdes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Effets </a:t>
            </a:r>
            <a:r>
              <a:rPr lang="fr-FR" sz="2400" b="1" dirty="0" smtClean="0">
                <a:solidFill>
                  <a:srgbClr val="FF0000"/>
                </a:solidFill>
              </a:rPr>
              <a:t>rapides</a:t>
            </a:r>
            <a:r>
              <a:rPr lang="fr-FR" sz="2400" b="1" dirty="0" smtClean="0">
                <a:solidFill>
                  <a:srgbClr val="C00000"/>
                </a:solidFill>
              </a:rPr>
              <a:t> non-génomiques </a:t>
            </a:r>
          </a:p>
          <a:p>
            <a:pPr lvl="1"/>
            <a:r>
              <a:rPr lang="fr-FR" sz="2000" dirty="0" smtClean="0"/>
              <a:t>plus récemment identifiés et moins connus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Interactions avec des récepteurs membranaires qui modifieraient la signalisation cellulaire</a:t>
            </a:r>
          </a:p>
          <a:p>
            <a:pPr lvl="1"/>
            <a:r>
              <a:rPr lang="fr-FR" sz="2000" dirty="0" smtClean="0"/>
              <a:t>Modifications des membranes </a:t>
            </a:r>
          </a:p>
          <a:p>
            <a:pPr lvl="1"/>
            <a:r>
              <a:rPr lang="fr-FR" sz="2000" dirty="0" smtClean="0"/>
              <a:t>Inhibition de la recapture de la noradrénaline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0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2. Effets indésirables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58790" y="654040"/>
            <a:ext cx="8261681" cy="50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400" b="1" dirty="0">
                <a:solidFill>
                  <a:srgbClr val="000000"/>
                </a:solidFill>
              </a:rPr>
              <a:t>Modifications </a:t>
            </a:r>
            <a:r>
              <a:rPr lang="fr-FR" sz="2400" b="1" dirty="0" smtClean="0">
                <a:solidFill>
                  <a:srgbClr val="000000"/>
                </a:solidFill>
              </a:rPr>
              <a:t>hématologiques avec les corticoïdes</a:t>
            </a:r>
          </a:p>
          <a:p>
            <a:pPr defTabSz="785813">
              <a:lnSpc>
                <a:spcPct val="85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Diminution </a:t>
            </a:r>
            <a:r>
              <a:rPr lang="en-US" sz="2000" b="1" dirty="0">
                <a:solidFill>
                  <a:srgbClr val="C00000"/>
                </a:solidFill>
              </a:rPr>
              <a:t>des lymphocytes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éosinophiles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et basophiles </a:t>
            </a:r>
            <a:r>
              <a:rPr lang="en-US" sz="2000" dirty="0" err="1">
                <a:solidFill>
                  <a:srgbClr val="000000"/>
                </a:solidFill>
              </a:rPr>
              <a:t>circulants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par </a:t>
            </a:r>
            <a:r>
              <a:rPr lang="fr-FR" b="1" dirty="0">
                <a:solidFill>
                  <a:srgbClr val="000000"/>
                </a:solidFill>
              </a:rPr>
              <a:t>redistribution des cellules aux tissus lymphoïdes </a:t>
            </a:r>
            <a:r>
              <a:rPr lang="fr-FR" dirty="0">
                <a:solidFill>
                  <a:srgbClr val="000000"/>
                </a:solidFill>
              </a:rPr>
              <a:t>(rate, nœud </a:t>
            </a:r>
            <a:r>
              <a:rPr lang="fr-FR" dirty="0" smtClean="0">
                <a:solidFill>
                  <a:srgbClr val="000000"/>
                </a:solidFill>
              </a:rPr>
              <a:t>lymphatiques) max en 4- 8 h</a:t>
            </a: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C00000"/>
              </a:solidFill>
            </a:endParaRP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C00000"/>
                </a:solidFill>
              </a:rPr>
              <a:t>Neutrophilie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(1h)</a:t>
            </a:r>
          </a:p>
          <a:p>
            <a:pPr marL="474663" indent="-342900" defTabSz="785813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Plaquettes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Hématies augmentées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24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Modification biochimique avec les corticoïdes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342900" indent="-3429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Induction d’une </a:t>
            </a:r>
            <a:r>
              <a:rPr lang="fr-FR" sz="2000" dirty="0" err="1">
                <a:solidFill>
                  <a:srgbClr val="000000"/>
                </a:solidFill>
              </a:rPr>
              <a:t>isoforme</a:t>
            </a:r>
            <a:r>
              <a:rPr lang="fr-FR" sz="2000" dirty="0">
                <a:solidFill>
                  <a:srgbClr val="000000"/>
                </a:solidFill>
              </a:rPr>
              <a:t> de la </a:t>
            </a:r>
            <a:r>
              <a:rPr lang="fr-FR" sz="2000" dirty="0" smtClean="0">
                <a:solidFill>
                  <a:srgbClr val="000000"/>
                </a:solidFill>
              </a:rPr>
              <a:t>phosphatase alcaline (</a:t>
            </a:r>
            <a:r>
              <a:rPr lang="fr-FR" sz="2000" dirty="0" err="1" smtClean="0">
                <a:solidFill>
                  <a:srgbClr val="000000"/>
                </a:solidFill>
              </a:rPr>
              <a:t>pls</a:t>
            </a:r>
            <a:r>
              <a:rPr lang="fr-FR" sz="2000" dirty="0" smtClean="0">
                <a:solidFill>
                  <a:srgbClr val="000000"/>
                </a:solidFill>
              </a:rPr>
              <a:t> jours)</a:t>
            </a:r>
            <a:endParaRPr lang="fr-FR" sz="2000" dirty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endParaRPr lang="fr-FR" sz="3200" b="1" dirty="0" smtClean="0">
              <a:solidFill>
                <a:srgbClr val="0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fr-FR" sz="3200" b="1" dirty="0" smtClean="0">
                <a:solidFill>
                  <a:srgbClr val="000000"/>
                </a:solidFill>
              </a:rPr>
              <a:t>		</a:t>
            </a:r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78" y="545893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5682110"/>
            <a:ext cx="4281941" cy="77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3200" b="1" dirty="0">
                <a:solidFill>
                  <a:prstClr val="black"/>
                </a:solidFill>
              </a:rPr>
              <a:t>Biais </a:t>
            </a:r>
            <a:r>
              <a:rPr lang="fr-FR" sz="3200" b="1" dirty="0" smtClean="0">
                <a:solidFill>
                  <a:prstClr val="black"/>
                </a:solidFill>
              </a:rPr>
              <a:t>d’interprétation</a:t>
            </a:r>
          </a:p>
          <a:p>
            <a:pPr defTabSz="785813">
              <a:lnSpc>
                <a:spcPct val="85000"/>
              </a:lnSpc>
            </a:pPr>
            <a:r>
              <a:rPr lang="fr-FR" sz="2000" dirty="0" smtClean="0">
                <a:solidFill>
                  <a:prstClr val="black"/>
                </a:solidFill>
              </a:rPr>
              <a:t>(pas d’impact clinique)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17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863588" y="2384683"/>
            <a:ext cx="7416823" cy="19389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effets indésirables sont </a:t>
            </a:r>
            <a:r>
              <a:rPr lang="fr-FR" sz="3200" b="1" dirty="0" smtClean="0">
                <a:solidFill>
                  <a:srgbClr val="C00000"/>
                </a:solidFill>
              </a:rPr>
              <a:t>peu fréquents </a:t>
            </a:r>
            <a:r>
              <a:rPr lang="fr-FR" sz="3200" dirty="0" smtClean="0"/>
              <a:t>pour les corticothérapies </a:t>
            </a:r>
          </a:p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inférieures à 2 semaines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2000" dirty="0" smtClean="0"/>
              <a:t>y compris lorsque les doses sont élevées</a:t>
            </a:r>
            <a:endParaRPr lang="fr-FR" sz="2000" dirty="0"/>
          </a:p>
        </p:txBody>
      </p:sp>
      <p:sp>
        <p:nvSpPr>
          <p:cNvPr id="5" name="Étoile à 5 branches 4"/>
          <p:cNvSpPr/>
          <p:nvPr/>
        </p:nvSpPr>
        <p:spPr>
          <a:xfrm>
            <a:off x="307400" y="236105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1778" y="1988639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96321" y="2060848"/>
            <a:ext cx="8151357" cy="36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Estomac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Sécrétion augmentée du suc gastrique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Modification </a:t>
            </a:r>
            <a:r>
              <a:rPr lang="fr-FR" sz="2000" dirty="0"/>
              <a:t>du </a:t>
            </a:r>
            <a:r>
              <a:rPr lang="fr-FR" sz="2000" dirty="0" smtClean="0"/>
              <a:t>mucus</a:t>
            </a:r>
            <a:endParaRPr lang="fr-FR" sz="2000" dirty="0"/>
          </a:p>
          <a:p>
            <a:pPr marL="588963" lvl="1" defTabSz="785813">
              <a:lnSpc>
                <a:spcPct val="85000"/>
              </a:lnSpc>
            </a:pPr>
            <a:r>
              <a:rPr lang="fr-FR" sz="2800" b="1" dirty="0" smtClean="0">
                <a:solidFill>
                  <a:srgbClr val="C00000"/>
                </a:solidFill>
              </a:rPr>
              <a:t>= Risque d’ulcères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/>
              <a:t>(&lt;&lt;AINS)</a:t>
            </a:r>
          </a:p>
          <a:p>
            <a:pPr marL="588963" lvl="1" defTabSz="785813">
              <a:lnSpc>
                <a:spcPct val="85000"/>
              </a:lnSpc>
              <a:buFontTx/>
              <a:buChar char="•"/>
            </a:pPr>
            <a:endParaRPr lang="fr-FR" sz="2400" dirty="0"/>
          </a:p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00000"/>
                </a:solidFill>
              </a:rPr>
              <a:t>Foie 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/>
              <a:t>hépatopathie</a:t>
            </a:r>
            <a:r>
              <a:rPr lang="fr-FR" sz="2400" b="1" dirty="0"/>
              <a:t> </a:t>
            </a:r>
            <a:r>
              <a:rPr lang="fr-FR" sz="2400" dirty="0"/>
              <a:t>due aux stéroïdes chez le CN </a:t>
            </a:r>
            <a:r>
              <a:rPr lang="fr-FR" sz="2000" dirty="0"/>
              <a:t>(Extrêmement rare chez le CT) </a:t>
            </a:r>
            <a:endParaRPr lang="fr-FR" sz="2000" dirty="0" smtClean="0"/>
          </a:p>
          <a:p>
            <a:pPr defTabSz="785813">
              <a:lnSpc>
                <a:spcPct val="85000"/>
              </a:lnSpc>
              <a:buFontTx/>
              <a:buChar char="•"/>
            </a:pPr>
            <a:endParaRPr lang="fr-FR" sz="2000" dirty="0"/>
          </a:p>
          <a:p>
            <a:pPr defTabSz="785813">
              <a:lnSpc>
                <a:spcPct val="85000"/>
              </a:lnSpc>
            </a:pPr>
            <a:endParaRPr lang="fr-FR" sz="2400" dirty="0" smtClean="0"/>
          </a:p>
          <a:p>
            <a:pPr defTabSz="785813">
              <a:lnSpc>
                <a:spcPct val="85000"/>
              </a:lnSpc>
            </a:pPr>
            <a:endParaRPr lang="fr-FR" sz="2000" dirty="0" smtClean="0"/>
          </a:p>
          <a:p>
            <a:pPr defTabSz="785813">
              <a:lnSpc>
                <a:spcPct val="85000"/>
              </a:lnSpc>
            </a:pPr>
            <a:endParaRPr lang="fr-FR" sz="2000" dirty="0" smtClean="0"/>
          </a:p>
          <a:p>
            <a:pPr lvl="1" defTabSz="785813">
              <a:lnSpc>
                <a:spcPct val="85000"/>
              </a:lnSpc>
            </a:pPr>
            <a:r>
              <a:rPr lang="fr-FR" sz="2000" dirty="0" smtClean="0"/>
              <a:t>	</a:t>
            </a:r>
            <a:endParaRPr lang="fr-FR" sz="2400" dirty="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Tractus gastro-intestinal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6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95536" y="2276872"/>
            <a:ext cx="8151357" cy="20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lvl="1">
              <a:spcBef>
                <a:spcPct val="50000"/>
              </a:spcBef>
            </a:pPr>
            <a:r>
              <a:rPr lang="fi-FI" sz="2400" dirty="0" smtClean="0"/>
              <a:t>Les ulcères/hémorragies sont plus fréquents s’il y a d’autres facteurs prédisposnat tels que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Sepsis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Chirurgie majeure (dont neurochirurgie)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Choc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AINS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Tractus gastro-intestinal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8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Objectifs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100" y="1455291"/>
            <a:ext cx="8229600" cy="4929411"/>
          </a:xfrm>
        </p:spPr>
        <p:txBody>
          <a:bodyPr/>
          <a:lstStyle/>
          <a:p>
            <a:r>
              <a:rPr lang="fr-FR" sz="2800" dirty="0" smtClean="0"/>
              <a:t>Savoir mettre en place une corticothérapie</a:t>
            </a:r>
          </a:p>
          <a:p>
            <a:pPr marL="0" indent="0">
              <a:buNone/>
            </a:pPr>
            <a:endParaRPr lang="fr-FR" sz="2800" dirty="0" smtClean="0"/>
          </a:p>
          <a:p>
            <a:pPr lvl="1"/>
            <a:r>
              <a:rPr lang="fr-FR" sz="2000" dirty="0" smtClean="0"/>
              <a:t>Connaître les indications et contre-indications</a:t>
            </a:r>
          </a:p>
          <a:p>
            <a:pPr lvl="1"/>
            <a:r>
              <a:rPr lang="fr-FR" sz="2000" dirty="0" smtClean="0"/>
              <a:t>Connaître les différentes formulations disponibles </a:t>
            </a:r>
          </a:p>
          <a:p>
            <a:pPr lvl="2"/>
            <a:r>
              <a:rPr lang="fr-FR" sz="1600" dirty="0" smtClean="0"/>
              <a:t>Savoir citer les 3 principaux GC </a:t>
            </a:r>
          </a:p>
          <a:p>
            <a:pPr lvl="2"/>
            <a:r>
              <a:rPr lang="fr-FR" sz="1600" dirty="0" smtClean="0"/>
              <a:t>Savoir qu’il existe différents esters et connaître leurs différences d’effets</a:t>
            </a:r>
          </a:p>
          <a:p>
            <a:pPr lvl="1"/>
            <a:r>
              <a:rPr lang="fr-FR" sz="2000" dirty="0" smtClean="0"/>
              <a:t>Savoir adapter les doses en fonction des effets recherchés</a:t>
            </a:r>
          </a:p>
          <a:p>
            <a:pPr lvl="1"/>
            <a:r>
              <a:rPr lang="fr-FR" sz="2000" dirty="0" smtClean="0"/>
              <a:t>Anticiper les effets à court terme et à long terme et connaître les possibilités pour les diminuer</a:t>
            </a:r>
          </a:p>
          <a:p>
            <a:pPr lvl="1"/>
            <a:r>
              <a:rPr lang="fr-FR" sz="2000" dirty="0" smtClean="0"/>
              <a:t>Respecter la législation (TA, dopage)</a:t>
            </a:r>
          </a:p>
          <a:p>
            <a:pPr lvl="1"/>
            <a:endParaRPr lang="fr-FR" sz="2000" dirty="0"/>
          </a:p>
          <a:p>
            <a:r>
              <a:rPr lang="fr-FR" sz="2000" dirty="0" smtClean="0"/>
              <a:t>Connaître le mécanisme d’action des glucocorticoïdes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60648"/>
            <a:ext cx="7772400" cy="1397000"/>
          </a:xfrm>
          <a:ln/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Tractus gastro-intestinal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 useBgFill="1"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2204864"/>
            <a:ext cx="7518400" cy="1728192"/>
          </a:xfrm>
          <a:prstGeom prst="rect">
            <a:avLst/>
          </a:prstGeom>
          <a:ln w="25400" cap="flat"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lIns="92075" tIns="76200" rIns="92075" bIns="762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 smtClean="0">
                <a:solidFill>
                  <a:srgbClr val="C00000"/>
                </a:solidFill>
              </a:rPr>
              <a:t>Corticothérapie et ulcère du </a:t>
            </a:r>
            <a:r>
              <a:rPr lang="fi-FI" sz="2700" b="1" u="sng" dirty="0" smtClean="0">
                <a:solidFill>
                  <a:srgbClr val="FF0000"/>
                </a:solidFill>
              </a:rPr>
              <a:t>côlon</a:t>
            </a:r>
          </a:p>
          <a:p>
            <a:pPr algn="l"/>
            <a:r>
              <a:rPr lang="fi-FI" sz="2200" dirty="0"/>
              <a:t>Perforation côlonique signalée chez les chiens à paresie ou paralysie secondaire à </a:t>
            </a:r>
            <a:r>
              <a:rPr lang="fi-FI" sz="2200" b="1" dirty="0">
                <a:solidFill>
                  <a:srgbClr val="C00000"/>
                </a:solidFill>
              </a:rPr>
              <a:t>une pathologie intervertébrale </a:t>
            </a:r>
            <a:r>
              <a:rPr lang="fi-FI" sz="2200" b="1" dirty="0"/>
              <a:t>et </a:t>
            </a:r>
            <a:r>
              <a:rPr lang="fi-FI" sz="2200" dirty="0"/>
              <a:t>ayant reçu de </a:t>
            </a:r>
            <a:r>
              <a:rPr lang="fi-FI" sz="2200" b="1" dirty="0">
                <a:solidFill>
                  <a:srgbClr val="C00000"/>
                </a:solidFill>
              </a:rPr>
              <a:t>très fortes doses de dexaméthasone</a:t>
            </a:r>
            <a:endParaRPr lang="fi-FI" sz="2200" dirty="0"/>
          </a:p>
          <a:p>
            <a:pPr algn="l"/>
            <a:endParaRPr lang="fi-FI" sz="22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01" y="8523363"/>
            <a:ext cx="3175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i-FI" sz="1600"/>
              <a:t>Tombs et al. JAVMA, 1986, 188:145</a:t>
            </a:r>
          </a:p>
        </p:txBody>
      </p:sp>
      <p:sp>
        <p:nvSpPr>
          <p:cNvPr id="7" name="Freeform 7"/>
          <p:cNvSpPr>
            <a:spLocks noChangeAspect="1"/>
          </p:cNvSpPr>
          <p:nvPr/>
        </p:nvSpPr>
        <p:spPr bwMode="auto">
          <a:xfrm>
            <a:off x="217748" y="2547848"/>
            <a:ext cx="846667" cy="822325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81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26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</a:t>
            </a:r>
            <a:r>
              <a:rPr lang="fr-FR" sz="2800" dirty="0" smtClean="0">
                <a:solidFill>
                  <a:srgbClr val="C00000"/>
                </a:solidFill>
              </a:rPr>
              <a:t>secondaires </a:t>
            </a:r>
            <a:r>
              <a:rPr lang="fr-FR" sz="3200" b="1" u="sng" dirty="0" smtClean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90000"/>
              </a:lnSpc>
            </a:pPr>
            <a:endParaRPr lang="fr-FR" sz="2800" u="sng" dirty="0" smtClean="0"/>
          </a:p>
          <a:p>
            <a:pPr defTabSz="785813">
              <a:lnSpc>
                <a:spcPct val="90000"/>
              </a:lnSpc>
            </a:pPr>
            <a:r>
              <a:rPr lang="fr-FR" sz="2800" u="sng" dirty="0" smtClean="0"/>
              <a:t>Protéines </a:t>
            </a:r>
            <a:r>
              <a:rPr lang="fr-FR" sz="2000" u="sng" dirty="0" smtClean="0"/>
              <a:t>: </a:t>
            </a:r>
            <a:r>
              <a:rPr lang="fr-FR" sz="2400" dirty="0" smtClean="0"/>
              <a:t>diminution de synthèse  </a:t>
            </a:r>
            <a:r>
              <a:rPr lang="fr-FR" sz="2000" dirty="0" smtClean="0"/>
              <a:t>	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Amyotrophie (ptose abdominale)</a:t>
            </a:r>
            <a:endParaRPr lang="fr-FR" dirty="0"/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dirty="0"/>
              <a:t>D</a:t>
            </a:r>
            <a:r>
              <a:rPr lang="fr-FR" dirty="0" smtClean="0"/>
              <a:t>iminution </a:t>
            </a:r>
            <a:r>
              <a:rPr lang="fr-FR" dirty="0"/>
              <a:t>de l’épaisseur de la peau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Diminution de la </a:t>
            </a:r>
            <a:r>
              <a:rPr lang="fr-FR" dirty="0"/>
              <a:t>vitesse de </a:t>
            </a:r>
            <a:r>
              <a:rPr lang="fr-FR" dirty="0" smtClean="0"/>
              <a:t>cicatrisation</a:t>
            </a:r>
          </a:p>
          <a:p>
            <a:pPr marL="457200" indent="-4572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defTabSz="785813">
              <a:lnSpc>
                <a:spcPct val="90000"/>
              </a:lnSpc>
            </a:pPr>
            <a:r>
              <a:rPr lang="fr-FR" sz="2800" u="sng" dirty="0" smtClean="0"/>
              <a:t>Lipides </a:t>
            </a:r>
            <a:r>
              <a:rPr lang="fr-FR" sz="2000" u="sng" dirty="0" smtClean="0"/>
              <a:t>: </a:t>
            </a:r>
            <a:r>
              <a:rPr lang="fr-FR" sz="2400" dirty="0" smtClean="0"/>
              <a:t>modification de la répartition des graisses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Modifications métaboliques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6084168" y="162880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31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91445" y="2187576"/>
            <a:ext cx="7336939" cy="417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C00000"/>
                </a:solidFill>
              </a:rPr>
              <a:t>Effets </a:t>
            </a:r>
            <a:r>
              <a:rPr lang="fr-FR" sz="2800" dirty="0" smtClean="0">
                <a:solidFill>
                  <a:srgbClr val="C00000"/>
                </a:solidFill>
              </a:rPr>
              <a:t>secondaires </a:t>
            </a:r>
            <a:r>
              <a:rPr lang="fr-FR" sz="3200" b="1" u="sng" dirty="0" smtClean="0">
                <a:solidFill>
                  <a:srgbClr val="FF0000"/>
                </a:solidFill>
              </a:rPr>
              <a:t>à long terme</a:t>
            </a:r>
          </a:p>
          <a:p>
            <a:pPr defTabSz="785813">
              <a:lnSpc>
                <a:spcPct val="85000"/>
              </a:lnSpc>
            </a:pPr>
            <a:endParaRPr lang="fr-FR" sz="2400" dirty="0" smtClean="0">
              <a:solidFill>
                <a:srgbClr val="C00000"/>
              </a:solidFill>
            </a:endParaRPr>
          </a:p>
          <a:p>
            <a:pPr defTabSz="785813">
              <a:buFontTx/>
              <a:buChar char="•"/>
            </a:pPr>
            <a:r>
              <a:rPr lang="fr-FR" sz="2400" u="sng" dirty="0" smtClean="0"/>
              <a:t>Glucides</a:t>
            </a:r>
            <a:r>
              <a:rPr lang="fr-FR" u="sng" dirty="0" smtClean="0"/>
              <a:t> </a:t>
            </a:r>
            <a:r>
              <a:rPr lang="fr-FR" u="sng" dirty="0"/>
              <a:t>: </a:t>
            </a:r>
            <a:endParaRPr lang="fr-FR" u="sng" dirty="0" smtClean="0"/>
          </a:p>
          <a:p>
            <a:pPr defTabSz="785813">
              <a:buFontTx/>
              <a:buChar char="•"/>
            </a:pPr>
            <a:r>
              <a:rPr lang="en-US" sz="2400" dirty="0" err="1" smtClean="0">
                <a:solidFill>
                  <a:srgbClr val="C00000"/>
                </a:solidFill>
              </a:rPr>
              <a:t>Toutes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les </a:t>
            </a:r>
            <a:r>
              <a:rPr lang="en-US" sz="2400" dirty="0" err="1">
                <a:solidFill>
                  <a:srgbClr val="C00000"/>
                </a:solidFill>
              </a:rPr>
              <a:t>espèces</a:t>
            </a:r>
            <a:r>
              <a:rPr lang="en-US" sz="2400" dirty="0">
                <a:solidFill>
                  <a:srgbClr val="C00000"/>
                </a:solidFill>
              </a:rPr>
              <a:t> : </a:t>
            </a:r>
            <a:r>
              <a:rPr lang="en-US" sz="2000" dirty="0"/>
              <a:t>R</a:t>
            </a:r>
            <a:r>
              <a:rPr lang="fr-FR" sz="2000" dirty="0"/>
              <a:t>éduction de l'utilisation du glucose </a:t>
            </a:r>
            <a:r>
              <a:rPr lang="fr-FR" sz="2000" dirty="0" smtClean="0"/>
              <a:t>= </a:t>
            </a:r>
            <a:r>
              <a:rPr lang="fr-FR" sz="2000" b="1" dirty="0" smtClean="0"/>
              <a:t>action anti-insuline</a:t>
            </a:r>
          </a:p>
          <a:p>
            <a:pPr defTabSz="785813">
              <a:buFontTx/>
              <a:buChar char="•"/>
            </a:pPr>
            <a:endParaRPr lang="fr-FR" sz="2400" dirty="0"/>
          </a:p>
          <a:p>
            <a:pPr defTabSz="785813">
              <a:buFontTx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Monogastriques : </a:t>
            </a:r>
            <a:r>
              <a:rPr lang="fr-FR" sz="2000" dirty="0"/>
              <a:t>Augmentation de la </a:t>
            </a:r>
            <a:r>
              <a:rPr lang="fr-FR" sz="2000" dirty="0" smtClean="0"/>
              <a:t>néoglucogenèse en plus </a:t>
            </a:r>
            <a:r>
              <a:rPr lang="fr-FR" sz="2000" b="1" dirty="0" smtClean="0"/>
              <a:t>= diabétogène</a:t>
            </a:r>
            <a:endParaRPr lang="fr-FR" sz="2000" b="1" dirty="0"/>
          </a:p>
          <a:p>
            <a:pPr lvl="1" defTabSz="785813">
              <a:buFontTx/>
              <a:buChar char="•"/>
            </a:pPr>
            <a:endParaRPr lang="fr-FR" dirty="0"/>
          </a:p>
          <a:p>
            <a:pPr defTabSz="785813">
              <a:buFontTx/>
              <a:buChar char="•"/>
            </a:pPr>
            <a:r>
              <a:rPr lang="fr-FR" sz="2000" dirty="0">
                <a:solidFill>
                  <a:srgbClr val="C00000"/>
                </a:solidFill>
              </a:rPr>
              <a:t>Ruminants : </a:t>
            </a:r>
            <a:r>
              <a:rPr lang="fr-FR" sz="2000" b="1" dirty="0"/>
              <a:t>peu ou pas d'effet sur la néoglucogenèse </a:t>
            </a:r>
            <a:r>
              <a:rPr lang="fr-FR" sz="1600" dirty="0"/>
              <a:t>qui relève essentiellement de la transformation des AGV, une voie métabolique non contrôlée par les corticoïdes</a:t>
            </a:r>
          </a:p>
          <a:p>
            <a:pPr lvl="1" defTabSz="785813">
              <a:buFontTx/>
              <a:buChar char="•"/>
            </a:pPr>
            <a:endParaRPr lang="fr-FR" sz="1400" dirty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332656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Modifications métaboliques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6084168" y="17915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45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98122" y="1412354"/>
            <a:ext cx="8147756" cy="4777779"/>
            <a:chOff x="498122" y="848412"/>
            <a:chExt cx="8147756" cy="5725516"/>
          </a:xfrm>
        </p:grpSpPr>
        <p:sp>
          <p:nvSpPr>
            <p:cNvPr id="543746" name="Rectangle 2"/>
            <p:cNvSpPr>
              <a:spLocks noChangeArrowheads="1"/>
            </p:cNvSpPr>
            <p:nvPr/>
          </p:nvSpPr>
          <p:spPr bwMode="auto">
            <a:xfrm>
              <a:off x="4199467" y="2625726"/>
              <a:ext cx="22578" cy="47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7" name="Rectangle 3"/>
            <p:cNvSpPr>
              <a:spLocks noChangeArrowheads="1"/>
            </p:cNvSpPr>
            <p:nvPr/>
          </p:nvSpPr>
          <p:spPr bwMode="auto">
            <a:xfrm>
              <a:off x="4175479" y="2376489"/>
              <a:ext cx="23988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8" name="Oval 4"/>
            <p:cNvSpPr>
              <a:spLocks noChangeArrowheads="1"/>
            </p:cNvSpPr>
            <p:nvPr/>
          </p:nvSpPr>
          <p:spPr bwMode="auto">
            <a:xfrm>
              <a:off x="1365956" y="3810001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49" name="Oval 5"/>
            <p:cNvSpPr>
              <a:spLocks noChangeArrowheads="1"/>
            </p:cNvSpPr>
            <p:nvPr/>
          </p:nvSpPr>
          <p:spPr bwMode="auto">
            <a:xfrm>
              <a:off x="2537178" y="3494088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0" name="Oval 6"/>
            <p:cNvSpPr>
              <a:spLocks noChangeArrowheads="1"/>
            </p:cNvSpPr>
            <p:nvPr/>
          </p:nvSpPr>
          <p:spPr bwMode="auto">
            <a:xfrm>
              <a:off x="3145368" y="234950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1" name="Oval 7"/>
            <p:cNvSpPr>
              <a:spLocks noChangeArrowheads="1"/>
            </p:cNvSpPr>
            <p:nvPr/>
          </p:nvSpPr>
          <p:spPr bwMode="auto">
            <a:xfrm>
              <a:off x="3719690" y="2165351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2" name="Oval 8"/>
            <p:cNvSpPr>
              <a:spLocks noChangeArrowheads="1"/>
            </p:cNvSpPr>
            <p:nvPr/>
          </p:nvSpPr>
          <p:spPr bwMode="auto">
            <a:xfrm>
              <a:off x="4303889" y="2600326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3" name="Oval 9"/>
            <p:cNvSpPr>
              <a:spLocks noChangeArrowheads="1"/>
            </p:cNvSpPr>
            <p:nvPr/>
          </p:nvSpPr>
          <p:spPr bwMode="auto">
            <a:xfrm>
              <a:off x="4866923" y="3376614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4" name="Oval 10"/>
            <p:cNvSpPr>
              <a:spLocks noChangeArrowheads="1"/>
            </p:cNvSpPr>
            <p:nvPr/>
          </p:nvSpPr>
          <p:spPr bwMode="auto">
            <a:xfrm>
              <a:off x="5463823" y="3533775"/>
              <a:ext cx="93133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5" name="Oval 11"/>
            <p:cNvSpPr>
              <a:spLocks noChangeArrowheads="1"/>
            </p:cNvSpPr>
            <p:nvPr/>
          </p:nvSpPr>
          <p:spPr bwMode="auto">
            <a:xfrm>
              <a:off x="6036734" y="3797301"/>
              <a:ext cx="94545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6" name="Oval 12"/>
            <p:cNvSpPr>
              <a:spLocks noChangeArrowheads="1"/>
            </p:cNvSpPr>
            <p:nvPr/>
          </p:nvSpPr>
          <p:spPr bwMode="auto">
            <a:xfrm>
              <a:off x="6646334" y="3732213"/>
              <a:ext cx="93133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57" name="Oval 13"/>
            <p:cNvSpPr>
              <a:spLocks noChangeArrowheads="1"/>
            </p:cNvSpPr>
            <p:nvPr/>
          </p:nvSpPr>
          <p:spPr bwMode="auto">
            <a:xfrm>
              <a:off x="7207956" y="3784601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8" name="Oval 24"/>
            <p:cNvSpPr>
              <a:spLocks noChangeArrowheads="1"/>
            </p:cNvSpPr>
            <p:nvPr/>
          </p:nvSpPr>
          <p:spPr bwMode="auto">
            <a:xfrm>
              <a:off x="1377245" y="40211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69" name="Oval 25"/>
            <p:cNvSpPr>
              <a:spLocks noChangeArrowheads="1"/>
            </p:cNvSpPr>
            <p:nvPr/>
          </p:nvSpPr>
          <p:spPr bwMode="auto">
            <a:xfrm>
              <a:off x="2548467" y="38242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0" name="Oval 26"/>
            <p:cNvSpPr>
              <a:spLocks noChangeArrowheads="1"/>
            </p:cNvSpPr>
            <p:nvPr/>
          </p:nvSpPr>
          <p:spPr bwMode="auto">
            <a:xfrm>
              <a:off x="3134079" y="38496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1" name="Oval 27"/>
            <p:cNvSpPr>
              <a:spLocks noChangeArrowheads="1"/>
            </p:cNvSpPr>
            <p:nvPr/>
          </p:nvSpPr>
          <p:spPr bwMode="auto">
            <a:xfrm>
              <a:off x="3695701" y="39163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2" name="Oval 28"/>
            <p:cNvSpPr>
              <a:spLocks noChangeArrowheads="1"/>
            </p:cNvSpPr>
            <p:nvPr/>
          </p:nvSpPr>
          <p:spPr bwMode="auto">
            <a:xfrm>
              <a:off x="4292601" y="38766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3" name="Oval 29"/>
            <p:cNvSpPr>
              <a:spLocks noChangeArrowheads="1"/>
            </p:cNvSpPr>
            <p:nvPr/>
          </p:nvSpPr>
          <p:spPr bwMode="auto">
            <a:xfrm>
              <a:off x="4889501" y="383698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4" name="Oval 30"/>
            <p:cNvSpPr>
              <a:spLocks noChangeArrowheads="1"/>
            </p:cNvSpPr>
            <p:nvPr/>
          </p:nvSpPr>
          <p:spPr bwMode="auto">
            <a:xfrm>
              <a:off x="5463823" y="3863976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5" name="Oval 31"/>
            <p:cNvSpPr>
              <a:spLocks noChangeArrowheads="1"/>
            </p:cNvSpPr>
            <p:nvPr/>
          </p:nvSpPr>
          <p:spPr bwMode="auto">
            <a:xfrm>
              <a:off x="6072012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6" name="Oval 32"/>
            <p:cNvSpPr>
              <a:spLocks noChangeArrowheads="1"/>
            </p:cNvSpPr>
            <p:nvPr/>
          </p:nvSpPr>
          <p:spPr bwMode="auto">
            <a:xfrm>
              <a:off x="6646334" y="39560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7" name="Oval 33"/>
            <p:cNvSpPr>
              <a:spLocks noChangeArrowheads="1"/>
            </p:cNvSpPr>
            <p:nvPr/>
          </p:nvSpPr>
          <p:spPr bwMode="auto">
            <a:xfrm>
              <a:off x="7313790" y="3981451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8" name="Oval 34"/>
            <p:cNvSpPr>
              <a:spLocks noChangeArrowheads="1"/>
            </p:cNvSpPr>
            <p:nvPr/>
          </p:nvSpPr>
          <p:spPr bwMode="auto">
            <a:xfrm>
              <a:off x="1319390" y="520541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79" name="Oval 35"/>
            <p:cNvSpPr>
              <a:spLocks noChangeArrowheads="1"/>
            </p:cNvSpPr>
            <p:nvPr/>
          </p:nvSpPr>
          <p:spPr bwMode="auto">
            <a:xfrm>
              <a:off x="2501901" y="53768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0" name="Oval 36"/>
            <p:cNvSpPr>
              <a:spLocks noChangeArrowheads="1"/>
            </p:cNvSpPr>
            <p:nvPr/>
          </p:nvSpPr>
          <p:spPr bwMode="auto">
            <a:xfrm>
              <a:off x="3684412" y="5745163"/>
              <a:ext cx="93133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1" name="Oval 37"/>
            <p:cNvSpPr>
              <a:spLocks noChangeArrowheads="1"/>
            </p:cNvSpPr>
            <p:nvPr/>
          </p:nvSpPr>
          <p:spPr bwMode="auto">
            <a:xfrm>
              <a:off x="4842934" y="5548314"/>
              <a:ext cx="94545" cy="104775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2" name="Oval 38"/>
            <p:cNvSpPr>
              <a:spLocks noChangeArrowheads="1"/>
            </p:cNvSpPr>
            <p:nvPr/>
          </p:nvSpPr>
          <p:spPr bwMode="auto">
            <a:xfrm>
              <a:off x="6025445" y="5376863"/>
              <a:ext cx="94545" cy="106362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783" name="Oval 39"/>
            <p:cNvSpPr>
              <a:spLocks noChangeArrowheads="1"/>
            </p:cNvSpPr>
            <p:nvPr/>
          </p:nvSpPr>
          <p:spPr bwMode="auto">
            <a:xfrm>
              <a:off x="7172678" y="5337176"/>
              <a:ext cx="94544" cy="106363"/>
            </a:xfrm>
            <a:prstGeom prst="ellipse">
              <a:avLst/>
            </a:prstGeom>
            <a:solidFill>
              <a:srgbClr val="FE9B03"/>
            </a:solidFill>
            <a:ln w="254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0" name="Oval 66"/>
            <p:cNvSpPr>
              <a:spLocks noChangeArrowheads="1"/>
            </p:cNvSpPr>
            <p:nvPr/>
          </p:nvSpPr>
          <p:spPr bwMode="auto">
            <a:xfrm>
              <a:off x="1341968" y="50879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1" name="Oval 67"/>
            <p:cNvSpPr>
              <a:spLocks noChangeArrowheads="1"/>
            </p:cNvSpPr>
            <p:nvPr/>
          </p:nvSpPr>
          <p:spPr bwMode="auto">
            <a:xfrm>
              <a:off x="2524479" y="520541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2" name="Oval 68"/>
            <p:cNvSpPr>
              <a:spLocks noChangeArrowheads="1"/>
            </p:cNvSpPr>
            <p:nvPr/>
          </p:nvSpPr>
          <p:spPr bwMode="auto">
            <a:xfrm>
              <a:off x="3684412" y="5073651"/>
              <a:ext cx="81844" cy="9366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3" name="Oval 69"/>
            <p:cNvSpPr>
              <a:spLocks noChangeArrowheads="1"/>
            </p:cNvSpPr>
            <p:nvPr/>
          </p:nvSpPr>
          <p:spPr bwMode="auto">
            <a:xfrm>
              <a:off x="4902201" y="5100639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4" name="Oval 70"/>
            <p:cNvSpPr>
              <a:spLocks noChangeArrowheads="1"/>
            </p:cNvSpPr>
            <p:nvPr/>
          </p:nvSpPr>
          <p:spPr bwMode="auto">
            <a:xfrm>
              <a:off x="6014156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15" name="Oval 71"/>
            <p:cNvSpPr>
              <a:spLocks noChangeArrowheads="1"/>
            </p:cNvSpPr>
            <p:nvPr/>
          </p:nvSpPr>
          <p:spPr bwMode="auto">
            <a:xfrm>
              <a:off x="7196667" y="5021264"/>
              <a:ext cx="81844" cy="92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8" name="Line 84"/>
            <p:cNvSpPr>
              <a:spLocks noChangeShapeType="1"/>
            </p:cNvSpPr>
            <p:nvPr/>
          </p:nvSpPr>
          <p:spPr bwMode="auto">
            <a:xfrm>
              <a:off x="1365956" y="6180138"/>
              <a:ext cx="5842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29" name="Line 85"/>
            <p:cNvSpPr>
              <a:spLocks noChangeShapeType="1"/>
            </p:cNvSpPr>
            <p:nvPr/>
          </p:nvSpPr>
          <p:spPr bwMode="auto">
            <a:xfrm flipV="1">
              <a:off x="7207956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0" name="Line 86"/>
            <p:cNvSpPr>
              <a:spLocks noChangeShapeType="1"/>
            </p:cNvSpPr>
            <p:nvPr/>
          </p:nvSpPr>
          <p:spPr bwMode="auto">
            <a:xfrm flipV="1">
              <a:off x="6036733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1" name="Line 87"/>
            <p:cNvSpPr>
              <a:spLocks noChangeShapeType="1"/>
            </p:cNvSpPr>
            <p:nvPr/>
          </p:nvSpPr>
          <p:spPr bwMode="auto">
            <a:xfrm flipV="1">
              <a:off x="4854222" y="5969000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2" name="Line 88"/>
            <p:cNvSpPr>
              <a:spLocks noChangeShapeType="1"/>
            </p:cNvSpPr>
            <p:nvPr/>
          </p:nvSpPr>
          <p:spPr bwMode="auto">
            <a:xfrm flipV="1">
              <a:off x="3695700" y="59959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3" name="Line 89"/>
            <p:cNvSpPr>
              <a:spLocks noChangeShapeType="1"/>
            </p:cNvSpPr>
            <p:nvPr/>
          </p:nvSpPr>
          <p:spPr bwMode="auto">
            <a:xfrm flipV="1">
              <a:off x="2524478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4" name="Line 90"/>
            <p:cNvSpPr>
              <a:spLocks noChangeShapeType="1"/>
            </p:cNvSpPr>
            <p:nvPr/>
          </p:nvSpPr>
          <p:spPr bwMode="auto">
            <a:xfrm flipV="1">
              <a:off x="1354667" y="5983288"/>
              <a:ext cx="0" cy="1841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5" name="Line 91"/>
            <p:cNvSpPr>
              <a:spLocks noChangeShapeType="1"/>
            </p:cNvSpPr>
            <p:nvPr/>
          </p:nvSpPr>
          <p:spPr bwMode="auto">
            <a:xfrm flipV="1">
              <a:off x="1189567" y="4587875"/>
              <a:ext cx="0" cy="1303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6" name="Line 92"/>
            <p:cNvSpPr>
              <a:spLocks noChangeShapeType="1"/>
            </p:cNvSpPr>
            <p:nvPr/>
          </p:nvSpPr>
          <p:spPr bwMode="auto">
            <a:xfrm>
              <a:off x="1202267" y="4600575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7" name="Line 93"/>
            <p:cNvSpPr>
              <a:spLocks noChangeShapeType="1"/>
            </p:cNvSpPr>
            <p:nvPr/>
          </p:nvSpPr>
          <p:spPr bwMode="auto">
            <a:xfrm>
              <a:off x="1224845" y="5035550"/>
              <a:ext cx="11712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8" name="Line 94"/>
            <p:cNvSpPr>
              <a:spLocks noChangeShapeType="1"/>
            </p:cNvSpPr>
            <p:nvPr/>
          </p:nvSpPr>
          <p:spPr bwMode="auto">
            <a:xfrm>
              <a:off x="1213556" y="5456238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39" name="Line 95"/>
            <p:cNvSpPr>
              <a:spLocks noChangeShapeType="1"/>
            </p:cNvSpPr>
            <p:nvPr/>
          </p:nvSpPr>
          <p:spPr bwMode="auto">
            <a:xfrm>
              <a:off x="1213556" y="58769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0" name="Line 96"/>
            <p:cNvSpPr>
              <a:spLocks noChangeShapeType="1"/>
            </p:cNvSpPr>
            <p:nvPr/>
          </p:nvSpPr>
          <p:spPr bwMode="auto">
            <a:xfrm flipV="1">
              <a:off x="1224844" y="2309814"/>
              <a:ext cx="0" cy="1724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1" name="Line 97"/>
            <p:cNvSpPr>
              <a:spLocks noChangeShapeType="1"/>
            </p:cNvSpPr>
            <p:nvPr/>
          </p:nvSpPr>
          <p:spPr bwMode="auto">
            <a:xfrm>
              <a:off x="1213556" y="4060825"/>
              <a:ext cx="1171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2" name="Line 98"/>
            <p:cNvSpPr>
              <a:spLocks noChangeShapeType="1"/>
            </p:cNvSpPr>
            <p:nvPr/>
          </p:nvSpPr>
          <p:spPr bwMode="auto">
            <a:xfrm>
              <a:off x="1260123" y="3217863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43" name="Line 99"/>
            <p:cNvSpPr>
              <a:spLocks noChangeShapeType="1"/>
            </p:cNvSpPr>
            <p:nvPr/>
          </p:nvSpPr>
          <p:spPr bwMode="auto">
            <a:xfrm>
              <a:off x="1237545" y="2336800"/>
              <a:ext cx="117122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8" name="Line 114"/>
            <p:cNvSpPr>
              <a:spLocks noChangeShapeType="1"/>
            </p:cNvSpPr>
            <p:nvPr/>
          </p:nvSpPr>
          <p:spPr bwMode="auto">
            <a:xfrm flipV="1">
              <a:off x="1430867" y="3856038"/>
              <a:ext cx="115852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59" name="Line 115"/>
            <p:cNvSpPr>
              <a:spLocks noChangeShapeType="1"/>
            </p:cNvSpPr>
            <p:nvPr/>
          </p:nvSpPr>
          <p:spPr bwMode="auto">
            <a:xfrm>
              <a:off x="2600678" y="3870325"/>
              <a:ext cx="574322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0" name="Line 116"/>
            <p:cNvSpPr>
              <a:spLocks noChangeShapeType="1"/>
            </p:cNvSpPr>
            <p:nvPr/>
          </p:nvSpPr>
          <p:spPr bwMode="auto">
            <a:xfrm>
              <a:off x="3186290" y="3935414"/>
              <a:ext cx="550333" cy="26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1" name="Line 117"/>
            <p:cNvSpPr>
              <a:spLocks noChangeShapeType="1"/>
            </p:cNvSpPr>
            <p:nvPr/>
          </p:nvSpPr>
          <p:spPr bwMode="auto">
            <a:xfrm flipV="1">
              <a:off x="3747911" y="3935414"/>
              <a:ext cx="563034" cy="39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2" name="Line 118"/>
            <p:cNvSpPr>
              <a:spLocks noChangeShapeType="1"/>
            </p:cNvSpPr>
            <p:nvPr/>
          </p:nvSpPr>
          <p:spPr bwMode="auto">
            <a:xfrm flipV="1">
              <a:off x="4322234" y="3883026"/>
              <a:ext cx="585611" cy="66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3" name="Line 119"/>
            <p:cNvSpPr>
              <a:spLocks noChangeShapeType="1"/>
            </p:cNvSpPr>
            <p:nvPr/>
          </p:nvSpPr>
          <p:spPr bwMode="auto">
            <a:xfrm>
              <a:off x="4919134" y="3895725"/>
              <a:ext cx="574323" cy="39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4" name="Line 120"/>
            <p:cNvSpPr>
              <a:spLocks noChangeShapeType="1"/>
            </p:cNvSpPr>
            <p:nvPr/>
          </p:nvSpPr>
          <p:spPr bwMode="auto">
            <a:xfrm>
              <a:off x="5504745" y="3949700"/>
              <a:ext cx="596900" cy="52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5" name="Line 121"/>
            <p:cNvSpPr>
              <a:spLocks noChangeShapeType="1"/>
            </p:cNvSpPr>
            <p:nvPr/>
          </p:nvSpPr>
          <p:spPr bwMode="auto">
            <a:xfrm>
              <a:off x="6112934" y="4008438"/>
              <a:ext cx="5743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6" name="Line 122"/>
            <p:cNvSpPr>
              <a:spLocks noChangeShapeType="1"/>
            </p:cNvSpPr>
            <p:nvPr/>
          </p:nvSpPr>
          <p:spPr bwMode="auto">
            <a:xfrm>
              <a:off x="6698545" y="4008438"/>
              <a:ext cx="6208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7" name="Line 123"/>
            <p:cNvSpPr>
              <a:spLocks noChangeShapeType="1"/>
            </p:cNvSpPr>
            <p:nvPr/>
          </p:nvSpPr>
          <p:spPr bwMode="auto">
            <a:xfrm>
              <a:off x="1371601" y="5159376"/>
              <a:ext cx="1182511" cy="106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8" name="Line 124"/>
            <p:cNvSpPr>
              <a:spLocks noChangeShapeType="1"/>
            </p:cNvSpPr>
            <p:nvPr/>
          </p:nvSpPr>
          <p:spPr bwMode="auto">
            <a:xfrm flipV="1">
              <a:off x="2565400" y="5146676"/>
              <a:ext cx="1147234" cy="131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69" name="Line 125"/>
            <p:cNvSpPr>
              <a:spLocks noChangeShapeType="1"/>
            </p:cNvSpPr>
            <p:nvPr/>
          </p:nvSpPr>
          <p:spPr bwMode="auto">
            <a:xfrm>
              <a:off x="3725334" y="5153025"/>
              <a:ext cx="12050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0" name="Line 126"/>
            <p:cNvSpPr>
              <a:spLocks noChangeShapeType="1"/>
            </p:cNvSpPr>
            <p:nvPr/>
          </p:nvSpPr>
          <p:spPr bwMode="auto">
            <a:xfrm flipV="1">
              <a:off x="4943123" y="5081589"/>
              <a:ext cx="1123244" cy="77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1" name="Line 127"/>
            <p:cNvSpPr>
              <a:spLocks noChangeShapeType="1"/>
            </p:cNvSpPr>
            <p:nvPr/>
          </p:nvSpPr>
          <p:spPr bwMode="auto">
            <a:xfrm flipV="1">
              <a:off x="6077657" y="5067300"/>
              <a:ext cx="1148644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2" name="Line 128"/>
            <p:cNvSpPr>
              <a:spLocks noChangeShapeType="1"/>
            </p:cNvSpPr>
            <p:nvPr/>
          </p:nvSpPr>
          <p:spPr bwMode="auto">
            <a:xfrm flipV="1">
              <a:off x="1430867" y="3567113"/>
              <a:ext cx="1147234" cy="3286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3" name="Line 129"/>
            <p:cNvSpPr>
              <a:spLocks noChangeShapeType="1"/>
            </p:cNvSpPr>
            <p:nvPr/>
          </p:nvSpPr>
          <p:spPr bwMode="auto">
            <a:xfrm flipV="1">
              <a:off x="2589389" y="2422525"/>
              <a:ext cx="596900" cy="11572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4" name="Line 130"/>
            <p:cNvSpPr>
              <a:spLocks noChangeShapeType="1"/>
            </p:cNvSpPr>
            <p:nvPr/>
          </p:nvSpPr>
          <p:spPr bwMode="auto">
            <a:xfrm flipV="1">
              <a:off x="3197578" y="2198689"/>
              <a:ext cx="585612" cy="236537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5" name="Line 131"/>
            <p:cNvSpPr>
              <a:spLocks noChangeShapeType="1"/>
            </p:cNvSpPr>
            <p:nvPr/>
          </p:nvSpPr>
          <p:spPr bwMode="auto">
            <a:xfrm>
              <a:off x="3795889" y="2211389"/>
              <a:ext cx="572911" cy="4603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6" name="Line 132"/>
            <p:cNvSpPr>
              <a:spLocks noChangeShapeType="1"/>
            </p:cNvSpPr>
            <p:nvPr/>
          </p:nvSpPr>
          <p:spPr bwMode="auto">
            <a:xfrm>
              <a:off x="4380089" y="2686050"/>
              <a:ext cx="527756" cy="76200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7" name="Line 133"/>
            <p:cNvSpPr>
              <a:spLocks noChangeShapeType="1"/>
            </p:cNvSpPr>
            <p:nvPr/>
          </p:nvSpPr>
          <p:spPr bwMode="auto">
            <a:xfrm>
              <a:off x="4919134" y="3462339"/>
              <a:ext cx="585612" cy="1174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8" name="Line 134"/>
            <p:cNvSpPr>
              <a:spLocks noChangeShapeType="1"/>
            </p:cNvSpPr>
            <p:nvPr/>
          </p:nvSpPr>
          <p:spPr bwMode="auto">
            <a:xfrm>
              <a:off x="5516034" y="3594100"/>
              <a:ext cx="539044" cy="2095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79" name="Line 135"/>
            <p:cNvSpPr>
              <a:spLocks noChangeShapeType="1"/>
            </p:cNvSpPr>
            <p:nvPr/>
          </p:nvSpPr>
          <p:spPr bwMode="auto">
            <a:xfrm flipV="1">
              <a:off x="6066367" y="3763964"/>
              <a:ext cx="596900" cy="539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0" name="Line 136"/>
            <p:cNvSpPr>
              <a:spLocks noChangeShapeType="1"/>
            </p:cNvSpPr>
            <p:nvPr/>
          </p:nvSpPr>
          <p:spPr bwMode="auto">
            <a:xfrm>
              <a:off x="6675968" y="3778250"/>
              <a:ext cx="584200" cy="6508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1" name="Line 137"/>
            <p:cNvSpPr>
              <a:spLocks noChangeShapeType="1"/>
            </p:cNvSpPr>
            <p:nvPr/>
          </p:nvSpPr>
          <p:spPr bwMode="auto">
            <a:xfrm>
              <a:off x="1360312" y="5251450"/>
              <a:ext cx="1182511" cy="1841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2" name="Line 138"/>
            <p:cNvSpPr>
              <a:spLocks noChangeShapeType="1"/>
            </p:cNvSpPr>
            <p:nvPr/>
          </p:nvSpPr>
          <p:spPr bwMode="auto">
            <a:xfrm>
              <a:off x="2554111" y="5449888"/>
              <a:ext cx="1158523" cy="341312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3" name="Line 139"/>
            <p:cNvSpPr>
              <a:spLocks noChangeShapeType="1"/>
            </p:cNvSpPr>
            <p:nvPr/>
          </p:nvSpPr>
          <p:spPr bwMode="auto">
            <a:xfrm flipV="1">
              <a:off x="3725334" y="5594350"/>
              <a:ext cx="1182511" cy="211138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4" name="Line 140"/>
            <p:cNvSpPr>
              <a:spLocks noChangeShapeType="1"/>
            </p:cNvSpPr>
            <p:nvPr/>
          </p:nvSpPr>
          <p:spPr bwMode="auto">
            <a:xfrm flipV="1">
              <a:off x="4919133" y="5435600"/>
              <a:ext cx="1135945" cy="171450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885" name="Line 141"/>
            <p:cNvSpPr>
              <a:spLocks noChangeShapeType="1"/>
            </p:cNvSpPr>
            <p:nvPr/>
          </p:nvSpPr>
          <p:spPr bwMode="auto">
            <a:xfrm flipV="1">
              <a:off x="6077656" y="5383214"/>
              <a:ext cx="1135944" cy="66675"/>
            </a:xfrm>
            <a:prstGeom prst="line">
              <a:avLst/>
            </a:prstGeom>
            <a:noFill/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918" name="Rectangle 174"/>
            <p:cNvSpPr>
              <a:spLocks noChangeArrowheads="1"/>
            </p:cNvSpPr>
            <p:nvPr/>
          </p:nvSpPr>
          <p:spPr bwMode="auto">
            <a:xfrm>
              <a:off x="745067" y="212566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80</a:t>
              </a:r>
            </a:p>
          </p:txBody>
        </p:sp>
        <p:sp>
          <p:nvSpPr>
            <p:cNvPr id="543919" name="Rectangle 175"/>
            <p:cNvSpPr>
              <a:spLocks noChangeArrowheads="1"/>
            </p:cNvSpPr>
            <p:nvPr/>
          </p:nvSpPr>
          <p:spPr bwMode="auto">
            <a:xfrm>
              <a:off x="745067" y="30210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60</a:t>
              </a:r>
            </a:p>
          </p:txBody>
        </p:sp>
        <p:sp>
          <p:nvSpPr>
            <p:cNvPr id="543920" name="Rectangle 176"/>
            <p:cNvSpPr>
              <a:spLocks noChangeArrowheads="1"/>
            </p:cNvSpPr>
            <p:nvPr/>
          </p:nvSpPr>
          <p:spPr bwMode="auto">
            <a:xfrm>
              <a:off x="745067" y="3849689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40</a:t>
              </a:r>
            </a:p>
          </p:txBody>
        </p:sp>
        <p:sp>
          <p:nvSpPr>
            <p:cNvPr id="543921" name="Rectangle 177"/>
            <p:cNvSpPr>
              <a:spLocks noChangeArrowheads="1"/>
            </p:cNvSpPr>
            <p:nvPr/>
          </p:nvSpPr>
          <p:spPr bwMode="auto">
            <a:xfrm>
              <a:off x="745067" y="4456114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20</a:t>
              </a:r>
            </a:p>
          </p:txBody>
        </p:sp>
        <p:sp>
          <p:nvSpPr>
            <p:cNvPr id="543922" name="Rectangle 178"/>
            <p:cNvSpPr>
              <a:spLocks noChangeArrowheads="1"/>
            </p:cNvSpPr>
            <p:nvPr/>
          </p:nvSpPr>
          <p:spPr bwMode="auto">
            <a:xfrm>
              <a:off x="745067" y="5311775"/>
              <a:ext cx="37982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10</a:t>
              </a:r>
            </a:p>
          </p:txBody>
        </p:sp>
        <p:sp>
          <p:nvSpPr>
            <p:cNvPr id="543926" name="Rectangle 182"/>
            <p:cNvSpPr>
              <a:spLocks noChangeArrowheads="1"/>
            </p:cNvSpPr>
            <p:nvPr/>
          </p:nvSpPr>
          <p:spPr bwMode="auto">
            <a:xfrm>
              <a:off x="1189568" y="1892301"/>
              <a:ext cx="1724378" cy="5461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Glycémie</a:t>
              </a:r>
            </a:p>
            <a:p>
              <a:pPr algn="ctr" defTabSz="790575">
                <a:lnSpc>
                  <a:spcPct val="85000"/>
                </a:lnSpc>
              </a:pPr>
              <a:r>
                <a:rPr lang="fi-FI" sz="1900" dirty="0"/>
                <a:t>    ( mg /100 ml )</a:t>
              </a:r>
            </a:p>
          </p:txBody>
        </p:sp>
        <p:sp>
          <p:nvSpPr>
            <p:cNvPr id="543927" name="Rectangle 183"/>
            <p:cNvSpPr>
              <a:spLocks noChangeArrowheads="1"/>
            </p:cNvSpPr>
            <p:nvPr/>
          </p:nvSpPr>
          <p:spPr bwMode="auto">
            <a:xfrm>
              <a:off x="1120423" y="4284664"/>
              <a:ext cx="3204634" cy="3127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 dirty="0"/>
                <a:t>Production lactée    ( kg / jour)</a:t>
              </a:r>
            </a:p>
          </p:txBody>
        </p:sp>
        <p:sp>
          <p:nvSpPr>
            <p:cNvPr id="543930" name="Rectangle 186"/>
            <p:cNvSpPr>
              <a:spLocks noChangeArrowheads="1"/>
            </p:cNvSpPr>
            <p:nvPr/>
          </p:nvSpPr>
          <p:spPr bwMode="auto">
            <a:xfrm>
              <a:off x="4889500" y="3100389"/>
              <a:ext cx="614951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>
                  <a:solidFill>
                    <a:srgbClr val="FE9B03"/>
                  </a:solidFill>
                </a:rPr>
                <a:t>DXM</a:t>
              </a:r>
            </a:p>
          </p:txBody>
        </p:sp>
        <p:sp>
          <p:nvSpPr>
            <p:cNvPr id="543932" name="Rectangle 188"/>
            <p:cNvSpPr>
              <a:spLocks noChangeArrowheads="1"/>
            </p:cNvSpPr>
            <p:nvPr/>
          </p:nvSpPr>
          <p:spPr bwMode="auto">
            <a:xfrm>
              <a:off x="6153857" y="4152900"/>
              <a:ext cx="949677" cy="3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TEMOIN</a:t>
              </a:r>
            </a:p>
          </p:txBody>
        </p:sp>
        <p:sp>
          <p:nvSpPr>
            <p:cNvPr id="543933" name="Rectangle 189"/>
            <p:cNvSpPr>
              <a:spLocks noChangeArrowheads="1"/>
            </p:cNvSpPr>
            <p:nvPr/>
          </p:nvSpPr>
          <p:spPr bwMode="auto">
            <a:xfrm>
              <a:off x="1189568" y="6245225"/>
              <a:ext cx="33173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-1</a:t>
              </a:r>
            </a:p>
          </p:txBody>
        </p:sp>
        <p:sp>
          <p:nvSpPr>
            <p:cNvPr id="543934" name="Rectangle 190"/>
            <p:cNvSpPr>
              <a:spLocks noChangeArrowheads="1"/>
            </p:cNvSpPr>
            <p:nvPr/>
          </p:nvSpPr>
          <p:spPr bwMode="auto">
            <a:xfrm>
              <a:off x="2372078" y="62722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0</a:t>
              </a:r>
            </a:p>
          </p:txBody>
        </p:sp>
        <p:sp>
          <p:nvSpPr>
            <p:cNvPr id="543935" name="Rectangle 191"/>
            <p:cNvSpPr>
              <a:spLocks noChangeArrowheads="1"/>
            </p:cNvSpPr>
            <p:nvPr/>
          </p:nvSpPr>
          <p:spPr bwMode="auto">
            <a:xfrm>
              <a:off x="35433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1</a:t>
              </a:r>
            </a:p>
          </p:txBody>
        </p:sp>
        <p:sp>
          <p:nvSpPr>
            <p:cNvPr id="543936" name="Rectangle 192"/>
            <p:cNvSpPr>
              <a:spLocks noChangeArrowheads="1"/>
            </p:cNvSpPr>
            <p:nvPr/>
          </p:nvSpPr>
          <p:spPr bwMode="auto">
            <a:xfrm>
              <a:off x="4737101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2</a:t>
              </a:r>
            </a:p>
          </p:txBody>
        </p:sp>
        <p:sp>
          <p:nvSpPr>
            <p:cNvPr id="543937" name="Rectangle 193"/>
            <p:cNvSpPr>
              <a:spLocks noChangeArrowheads="1"/>
            </p:cNvSpPr>
            <p:nvPr/>
          </p:nvSpPr>
          <p:spPr bwMode="auto">
            <a:xfrm>
              <a:off x="5897034" y="6259514"/>
              <a:ext cx="256392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3</a:t>
              </a:r>
            </a:p>
          </p:txBody>
        </p:sp>
        <p:sp>
          <p:nvSpPr>
            <p:cNvPr id="543938" name="Rectangle 194"/>
            <p:cNvSpPr>
              <a:spLocks noChangeArrowheads="1"/>
            </p:cNvSpPr>
            <p:nvPr/>
          </p:nvSpPr>
          <p:spPr bwMode="auto">
            <a:xfrm>
              <a:off x="6986412" y="6259514"/>
              <a:ext cx="948889" cy="30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837" tIns="26335" rIns="65837" bIns="26335">
              <a:spAutoFit/>
            </a:bodyPr>
            <a:lstStyle/>
            <a:p>
              <a:pPr defTabSz="790575">
                <a:lnSpc>
                  <a:spcPct val="85000"/>
                </a:lnSpc>
              </a:pPr>
              <a:r>
                <a:rPr lang="fi-FI" sz="1900"/>
                <a:t>4 JOURS</a:t>
              </a:r>
            </a:p>
          </p:txBody>
        </p:sp>
        <p:sp>
          <p:nvSpPr>
            <p:cNvPr id="543939" name="Rectangle 195"/>
            <p:cNvSpPr>
              <a:spLocks noChangeArrowheads="1"/>
            </p:cNvSpPr>
            <p:nvPr/>
          </p:nvSpPr>
          <p:spPr bwMode="auto">
            <a:xfrm>
              <a:off x="498122" y="848412"/>
              <a:ext cx="8147756" cy="9477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818" tIns="46086" rIns="93818" bIns="46086"/>
            <a:lstStyle/>
            <a:p>
              <a:pPr defTabSz="790575"/>
              <a:r>
                <a:rPr lang="fi-FI" sz="2000" dirty="0"/>
                <a:t>Hyperglycémie et dépression de la production lactée</a:t>
              </a:r>
            </a:p>
            <a:p>
              <a:pPr defTabSz="790575"/>
              <a:r>
                <a:rPr lang="fi-FI" sz="2000" dirty="0" smtClean="0"/>
                <a:t>par </a:t>
              </a:r>
              <a:r>
                <a:rPr lang="fi-FI" sz="2000" dirty="0"/>
                <a:t>la dexaméthasone</a:t>
              </a:r>
            </a:p>
          </p:txBody>
        </p:sp>
        <p:sp>
          <p:nvSpPr>
            <p:cNvPr id="98" name="Freeform 9"/>
            <p:cNvSpPr>
              <a:spLocks/>
            </p:cNvSpPr>
            <p:nvPr/>
          </p:nvSpPr>
          <p:spPr bwMode="invGray">
            <a:xfrm>
              <a:off x="7008989" y="1897063"/>
              <a:ext cx="883356" cy="641350"/>
            </a:xfrm>
            <a:custGeom>
              <a:avLst/>
              <a:gdLst>
                <a:gd name="T0" fmla="*/ 38 w 626"/>
                <a:gd name="T1" fmla="*/ 68 h 404"/>
                <a:gd name="T2" fmla="*/ 32 w 626"/>
                <a:gd name="T3" fmla="*/ 18 h 404"/>
                <a:gd name="T4" fmla="*/ 64 w 626"/>
                <a:gd name="T5" fmla="*/ 30 h 404"/>
                <a:gd name="T6" fmla="*/ 94 w 626"/>
                <a:gd name="T7" fmla="*/ 30 h 404"/>
                <a:gd name="T8" fmla="*/ 124 w 626"/>
                <a:gd name="T9" fmla="*/ 10 h 404"/>
                <a:gd name="T10" fmla="*/ 193 w 626"/>
                <a:gd name="T11" fmla="*/ 48 h 404"/>
                <a:gd name="T12" fmla="*/ 288 w 626"/>
                <a:gd name="T13" fmla="*/ 51 h 404"/>
                <a:gd name="T14" fmla="*/ 532 w 626"/>
                <a:gd name="T15" fmla="*/ 34 h 404"/>
                <a:gd name="T16" fmla="*/ 620 w 626"/>
                <a:gd name="T17" fmla="*/ 116 h 404"/>
                <a:gd name="T18" fmla="*/ 626 w 626"/>
                <a:gd name="T19" fmla="*/ 270 h 404"/>
                <a:gd name="T20" fmla="*/ 606 w 626"/>
                <a:gd name="T21" fmla="*/ 340 h 404"/>
                <a:gd name="T22" fmla="*/ 606 w 626"/>
                <a:gd name="T23" fmla="*/ 228 h 404"/>
                <a:gd name="T24" fmla="*/ 590 w 626"/>
                <a:gd name="T25" fmla="*/ 138 h 404"/>
                <a:gd name="T26" fmla="*/ 578 w 626"/>
                <a:gd name="T27" fmla="*/ 248 h 404"/>
                <a:gd name="T28" fmla="*/ 566 w 626"/>
                <a:gd name="T29" fmla="*/ 322 h 404"/>
                <a:gd name="T30" fmla="*/ 552 w 626"/>
                <a:gd name="T31" fmla="*/ 394 h 404"/>
                <a:gd name="T32" fmla="*/ 538 w 626"/>
                <a:gd name="T33" fmla="*/ 356 h 404"/>
                <a:gd name="T34" fmla="*/ 526 w 626"/>
                <a:gd name="T35" fmla="*/ 324 h 404"/>
                <a:gd name="T36" fmla="*/ 500 w 626"/>
                <a:gd name="T37" fmla="*/ 392 h 404"/>
                <a:gd name="T38" fmla="*/ 496 w 626"/>
                <a:gd name="T39" fmla="*/ 360 h 404"/>
                <a:gd name="T40" fmla="*/ 504 w 626"/>
                <a:gd name="T41" fmla="*/ 274 h 404"/>
                <a:gd name="T42" fmla="*/ 492 w 626"/>
                <a:gd name="T43" fmla="*/ 292 h 404"/>
                <a:gd name="T44" fmla="*/ 468 w 626"/>
                <a:gd name="T45" fmla="*/ 295 h 404"/>
                <a:gd name="T46" fmla="*/ 446 w 626"/>
                <a:gd name="T47" fmla="*/ 272 h 404"/>
                <a:gd name="T48" fmla="*/ 394 w 626"/>
                <a:gd name="T49" fmla="*/ 262 h 404"/>
                <a:gd name="T50" fmla="*/ 292 w 626"/>
                <a:gd name="T51" fmla="*/ 244 h 404"/>
                <a:gd name="T52" fmla="*/ 266 w 626"/>
                <a:gd name="T53" fmla="*/ 376 h 404"/>
                <a:gd name="T54" fmla="*/ 228 w 626"/>
                <a:gd name="T55" fmla="*/ 394 h 404"/>
                <a:gd name="T56" fmla="*/ 246 w 626"/>
                <a:gd name="T57" fmla="*/ 304 h 404"/>
                <a:gd name="T58" fmla="*/ 236 w 626"/>
                <a:gd name="T59" fmla="*/ 374 h 404"/>
                <a:gd name="T60" fmla="*/ 194 w 626"/>
                <a:gd name="T61" fmla="*/ 398 h 404"/>
                <a:gd name="T62" fmla="*/ 214 w 626"/>
                <a:gd name="T63" fmla="*/ 306 h 404"/>
                <a:gd name="T64" fmla="*/ 180 w 626"/>
                <a:gd name="T65" fmla="*/ 242 h 404"/>
                <a:gd name="T66" fmla="*/ 124 w 626"/>
                <a:gd name="T67" fmla="*/ 140 h 404"/>
                <a:gd name="T68" fmla="*/ 58 w 626"/>
                <a:gd name="T69" fmla="*/ 144 h 404"/>
                <a:gd name="T70" fmla="*/ 12 w 626"/>
                <a:gd name="T71" fmla="*/ 14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934978" y="203080"/>
            <a:ext cx="6877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  <a:ea typeface="+mj-ea"/>
                <a:cs typeface="+mj-cs"/>
              </a:rPr>
              <a:t>Modifications métaboliques</a:t>
            </a:r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323529" y="1310891"/>
            <a:ext cx="8496942" cy="51535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6933107" y="934289"/>
            <a:ext cx="1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51367" y="2484439"/>
            <a:ext cx="8415867" cy="38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marL="457200" indent="-4572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Dexaméthasone</a:t>
            </a:r>
            <a:r>
              <a:rPr lang="fr-FR" sz="2400" b="1" dirty="0" smtClean="0"/>
              <a:t> </a:t>
            </a:r>
          </a:p>
          <a:p>
            <a:pPr marL="800100" lvl="1" indent="-342900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Pas d’action </a:t>
            </a:r>
            <a:r>
              <a:rPr lang="fr-FR" sz="2000" dirty="0" err="1" smtClean="0"/>
              <a:t>minéralocorticoïde</a:t>
            </a:r>
            <a:endParaRPr lang="fr-FR" sz="2000" dirty="0" smtClean="0"/>
          </a:p>
          <a:p>
            <a:pPr marL="800100" lvl="1" indent="-342900" defTabSz="785813">
              <a:buFont typeface="Arial" panose="020B0604020202020204" pitchFamily="34" charset="0"/>
              <a:buChar char="•"/>
            </a:pPr>
            <a:r>
              <a:rPr lang="fr-FR" sz="2000" dirty="0" smtClean="0"/>
              <a:t>Inhibition de la sécrétion/ de l’action de l‘ADH </a:t>
            </a:r>
          </a:p>
          <a:p>
            <a:pPr lvl="1">
              <a:spcBef>
                <a:spcPct val="60000"/>
              </a:spcBef>
            </a:pPr>
            <a:endParaRPr lang="fr-FR" sz="2900" dirty="0"/>
          </a:p>
          <a:p>
            <a:pPr defTabSz="785813"/>
            <a:r>
              <a:rPr lang="fr-FR" sz="2400" b="1" dirty="0" smtClean="0"/>
              <a:t>	PUPD</a:t>
            </a:r>
          </a:p>
          <a:p>
            <a:pPr defTabSz="785813"/>
            <a:endParaRPr lang="fr-FR" sz="2000" dirty="0" smtClean="0"/>
          </a:p>
          <a:p>
            <a:pPr defTabSz="785813"/>
            <a:r>
              <a:rPr lang="fr-FR" dirty="0" smtClean="0"/>
              <a:t>Chez </a:t>
            </a:r>
            <a:r>
              <a:rPr lang="fr-FR" dirty="0"/>
              <a:t>le chien et le chat, on observe </a:t>
            </a:r>
            <a:r>
              <a:rPr lang="fr-FR" dirty="0" smtClean="0"/>
              <a:t>aussi fréquemment </a:t>
            </a:r>
            <a:r>
              <a:rPr lang="fr-FR" dirty="0"/>
              <a:t>une </a:t>
            </a:r>
            <a:r>
              <a:rPr lang="fr-FR" dirty="0" smtClean="0"/>
              <a:t>PUPD avec la </a:t>
            </a:r>
            <a:r>
              <a:rPr lang="fr-FR" b="1" dirty="0" err="1" smtClean="0"/>
              <a:t>prednisolone</a:t>
            </a:r>
            <a:r>
              <a:rPr lang="fr-FR" b="1" dirty="0" smtClean="0"/>
              <a:t> et la </a:t>
            </a:r>
            <a:r>
              <a:rPr lang="fr-FR" b="1" dirty="0" err="1" smtClean="0"/>
              <a:t>méthylprednisolone</a:t>
            </a:r>
            <a:r>
              <a:rPr lang="fr-FR" b="1" dirty="0" smtClean="0"/>
              <a:t>  </a:t>
            </a:r>
            <a:endParaRPr lang="fr-FR" b="1" dirty="0"/>
          </a:p>
          <a:p>
            <a:pPr defTabSz="785813"/>
            <a:endParaRPr lang="fr-FR" sz="2400" b="1" dirty="0" smtClean="0"/>
          </a:p>
          <a:p>
            <a:pPr lvl="1" defTabSz="785813"/>
            <a:endParaRPr lang="fr-FR" sz="2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542925"/>
            <a:ext cx="8019345" cy="1276350"/>
          </a:xfrm>
          <a:ln/>
        </p:spPr>
        <p:txBody>
          <a:bodyPr/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Modification de </a:t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l’équilibre </a:t>
            </a:r>
            <a:r>
              <a:rPr lang="fr-FR" sz="3600" b="1" dirty="0" err="1">
                <a:solidFill>
                  <a:srgbClr val="C00000"/>
                </a:solidFill>
              </a:rPr>
              <a:t>hydro-minéral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11560" y="42930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5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05938" y="2348880"/>
            <a:ext cx="4655826" cy="18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437" tIns="26175" rIns="65437" bIns="26175">
            <a:spAutoFit/>
          </a:bodyPr>
          <a:lstStyle/>
          <a:p>
            <a:pPr defTabSz="785813">
              <a:lnSpc>
                <a:spcPct val="9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Diminution</a:t>
            </a:r>
            <a:r>
              <a:rPr lang="fr-FR" sz="2400" b="1" dirty="0" smtClean="0">
                <a:solidFill>
                  <a:srgbClr val="C00000"/>
                </a:solidFill>
              </a:rPr>
              <a:t> des stocks de Ca </a:t>
            </a:r>
            <a:r>
              <a:rPr lang="fr-FR" sz="2400" b="1" baseline="30000" dirty="0" smtClean="0">
                <a:solidFill>
                  <a:srgbClr val="C00000"/>
                </a:solidFill>
              </a:rPr>
              <a:t>2+</a:t>
            </a:r>
          </a:p>
          <a:p>
            <a:pPr defTabSz="785813">
              <a:lnSpc>
                <a:spcPct val="90000"/>
              </a:lnSpc>
            </a:pPr>
            <a:endParaRPr lang="fr-FR" sz="2000" b="1" baseline="30000" dirty="0" smtClean="0">
              <a:solidFill>
                <a:srgbClr val="C00000"/>
              </a:solidFill>
            </a:endParaRP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Absorption </a:t>
            </a:r>
            <a:r>
              <a:rPr lang="fr-FR" sz="2000" dirty="0"/>
              <a:t>du </a:t>
            </a:r>
            <a:r>
              <a:rPr lang="fr-FR" sz="2000" dirty="0" smtClean="0"/>
              <a:t>Ca</a:t>
            </a:r>
            <a:r>
              <a:rPr lang="fr-FR" sz="2000" baseline="30000" dirty="0" smtClean="0"/>
              <a:t>2+</a:t>
            </a:r>
            <a:r>
              <a:rPr lang="fr-FR" sz="2000" dirty="0" smtClean="0"/>
              <a:t> </a:t>
            </a:r>
            <a:r>
              <a:rPr lang="fr-FR" sz="2000" dirty="0"/>
              <a:t>diminuée </a:t>
            </a:r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Calciurie augmentée</a:t>
            </a:r>
            <a:endParaRPr lang="fr-FR" sz="2000" dirty="0"/>
          </a:p>
          <a:p>
            <a:pPr marL="800100" lvl="1" indent="-342900" defTabSz="7858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Minéralisation </a:t>
            </a:r>
            <a:r>
              <a:rPr lang="fr-FR" sz="2000" dirty="0"/>
              <a:t>de l'os diminuée </a:t>
            </a:r>
          </a:p>
          <a:p>
            <a:pPr defTabSz="785813">
              <a:lnSpc>
                <a:spcPct val="90000"/>
              </a:lnSpc>
              <a:buFontTx/>
              <a:buChar char="•"/>
            </a:pPr>
            <a:endParaRPr lang="fr-FR" sz="3600" b="1" dirty="0" smtClean="0">
              <a:solidFill>
                <a:srgbClr val="C00000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 bwMode="invGray">
          <a:xfrm>
            <a:off x="731524" y="188640"/>
            <a:ext cx="7772400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Modification de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l’équilibre </a:t>
            </a:r>
            <a:r>
              <a:rPr lang="fr-FR" sz="3600" b="1" dirty="0" smtClean="0">
                <a:solidFill>
                  <a:srgbClr val="C00000"/>
                </a:solidFill>
              </a:rPr>
              <a:t>minéral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8" y="4807451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91788" y="4906133"/>
            <a:ext cx="7022710" cy="85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Eviter de traiter plusieurs semaines </a:t>
            </a:r>
            <a:r>
              <a:rPr lang="fr-FR" sz="2400" b="1" dirty="0" smtClean="0"/>
              <a:t>un animal en croissance</a:t>
            </a:r>
            <a:endParaRPr lang="fr-FR" sz="2400" b="1" dirty="0"/>
          </a:p>
        </p:txBody>
      </p:sp>
      <p:sp>
        <p:nvSpPr>
          <p:cNvPr id="6" name="Étoile à 5 branches 5"/>
          <p:cNvSpPr/>
          <p:nvPr/>
        </p:nvSpPr>
        <p:spPr>
          <a:xfrm>
            <a:off x="3275856" y="5274899"/>
            <a:ext cx="648072" cy="5227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38822" cy="817563"/>
          </a:xfrm>
          <a:ln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</a:t>
            </a:r>
            <a:r>
              <a:rPr lang="fr-FR" sz="4000" b="1" dirty="0" smtClean="0">
                <a:solidFill>
                  <a:srgbClr val="C00000"/>
                </a:solidFill>
              </a:rPr>
              <a:t>HHS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67" y="2348880"/>
            <a:ext cx="4478949" cy="324036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800" b="1" dirty="0" smtClean="0"/>
              <a:t>Rôles de l’ACTH 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b="1" dirty="0" smtClean="0"/>
          </a:p>
          <a:p>
            <a:pPr>
              <a:lnSpc>
                <a:spcPct val="90000"/>
              </a:lnSpc>
            </a:pPr>
            <a:r>
              <a:rPr lang="fr-FR" sz="2400" dirty="0" smtClean="0"/>
              <a:t>Stimulation de la </a:t>
            </a:r>
            <a:r>
              <a:rPr lang="fr-FR" sz="2400" b="1" dirty="0" smtClean="0">
                <a:solidFill>
                  <a:srgbClr val="C00000"/>
                </a:solidFill>
              </a:rPr>
              <a:t>synthèse du cortisol</a:t>
            </a:r>
            <a:r>
              <a:rPr lang="fr-FR" sz="2400" dirty="0" smtClean="0"/>
              <a:t> </a:t>
            </a:r>
            <a:r>
              <a:rPr lang="fr-FR" sz="2000" b="1" dirty="0" smtClean="0"/>
              <a:t>(pas de réserve </a:t>
            </a:r>
            <a:r>
              <a:rPr lang="fr-FR" sz="2000" dirty="0" smtClean="0"/>
              <a:t>de cortisol dans la surrénale)</a:t>
            </a:r>
          </a:p>
          <a:p>
            <a:pPr>
              <a:lnSpc>
                <a:spcPct val="90000"/>
              </a:lnSpc>
            </a:pPr>
            <a:endParaRPr lang="fr-FR" sz="2400" dirty="0" smtClean="0"/>
          </a:p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Action trophique</a:t>
            </a:r>
            <a:r>
              <a:rPr lang="fr-FR" sz="2400" dirty="0" smtClean="0"/>
              <a:t> </a:t>
            </a:r>
            <a:r>
              <a:rPr lang="fr-FR" sz="2000" dirty="0" smtClean="0"/>
              <a:t>sur les zones fasciculée et réticulaire</a:t>
            </a:r>
            <a:endParaRPr lang="fr-FR" sz="2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88841"/>
            <a:ext cx="42934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29080" y="1988840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  <a:endParaRPr lang="fr-FR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15462" y="5949281"/>
            <a:ext cx="143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Corticoïdes exogènes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8434473" y="5373216"/>
            <a:ext cx="241983" cy="576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7" name="Rectangle 49"/>
          <p:cNvSpPr>
            <a:spLocks noGrp="1" noChangeArrowheads="1"/>
          </p:cNvSpPr>
          <p:nvPr>
            <p:ph type="title"/>
          </p:nvPr>
        </p:nvSpPr>
        <p:spPr bwMode="invGray">
          <a:xfrm>
            <a:off x="474133" y="116632"/>
            <a:ext cx="8195733" cy="1165225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dirty="0">
                <a:solidFill>
                  <a:srgbClr val="C00000"/>
                </a:solidFill>
              </a:rPr>
              <a:t>Effets </a:t>
            </a:r>
            <a:r>
              <a:rPr lang="fr-FR" sz="3600" b="1" dirty="0" smtClean="0">
                <a:solidFill>
                  <a:srgbClr val="C00000"/>
                </a:solidFill>
              </a:rPr>
              <a:t>suppresseurs de l’axe HHS</a:t>
            </a:r>
            <a:endParaRPr lang="fr-FR" sz="27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9532" y="1876876"/>
            <a:ext cx="84249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Conséquences d’une corticothérapie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A court terme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Synthèse de cortisol toujours </a:t>
            </a:r>
            <a:r>
              <a:rPr lang="fr-FR" b="1" dirty="0" smtClean="0"/>
              <a:t>possible à 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 </a:t>
            </a:r>
            <a:r>
              <a:rPr lang="fr-FR" sz="2000" b="1" dirty="0" smtClean="0"/>
              <a:t>long terme </a:t>
            </a:r>
            <a:endParaRPr lang="fr-F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Arrêt de la synthèse de cortisol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Synthèse de cortisol </a:t>
            </a:r>
            <a:r>
              <a:rPr lang="fr-FR" b="1" dirty="0" smtClean="0"/>
              <a:t>faible</a:t>
            </a:r>
            <a:r>
              <a:rPr lang="fr-FR" dirty="0" smtClean="0"/>
              <a:t> </a:t>
            </a:r>
            <a:r>
              <a:rPr lang="fr-FR" b="1" dirty="0" smtClean="0"/>
              <a:t>à </a:t>
            </a:r>
            <a:r>
              <a:rPr lang="fr-FR" b="1" dirty="0"/>
              <a:t>l’arrêt du traitement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lvl="1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624" y="5262418"/>
            <a:ext cx="7416823" cy="83099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Prévoir </a:t>
            </a:r>
            <a:r>
              <a:rPr lang="fr-FR" sz="2400" b="1" dirty="0" smtClean="0"/>
              <a:t>un arrêt progressif </a:t>
            </a:r>
            <a:r>
              <a:rPr lang="fr-FR" sz="2400" dirty="0" smtClean="0"/>
              <a:t>de la corticothérapie pour des traitements </a:t>
            </a:r>
            <a:r>
              <a:rPr lang="fr-FR" sz="2400" b="1" dirty="0" smtClean="0">
                <a:solidFill>
                  <a:srgbClr val="FF0000"/>
                </a:solidFill>
              </a:rPr>
              <a:t>de plus de 2 semaines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0" name="Étoile à 5 branches 169"/>
          <p:cNvSpPr/>
          <p:nvPr/>
        </p:nvSpPr>
        <p:spPr>
          <a:xfrm>
            <a:off x="611482" y="486637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5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2907" y="2065702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 smtClean="0">
                <a:solidFill>
                  <a:srgbClr val="C00000"/>
                </a:solidFill>
              </a:rPr>
              <a:t>Prednisolone</a:t>
            </a:r>
            <a:r>
              <a:rPr lang="fr-FR" sz="2400" b="1" dirty="0" smtClean="0">
                <a:solidFill>
                  <a:srgbClr val="C00000"/>
                </a:solidFill>
              </a:rPr>
              <a:t> (0.6 mg/kg)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9287" y="216380"/>
            <a:ext cx="8584152" cy="1152525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Effets suppresseurs de l’axe HHS</a:t>
            </a:r>
            <a:br>
              <a:rPr lang="fr-FR" sz="4000" b="1" dirty="0">
                <a:solidFill>
                  <a:srgbClr val="C00000"/>
                </a:solidFill>
              </a:rPr>
            </a:b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6143340" y="5742186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019212" y="6437192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2378496" y="3287912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2384140" y="4124524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2396841" y="4534099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2557708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2388374" y="4916686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2401074" y="3732411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2570407" y="3945136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2384140" y="5346899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2169652" y="5234186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2000318" y="4430911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2086396" y="40054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2086396" y="3611761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2001730" y="3181549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5224707" y="3856237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2511140" y="5353250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2734095" y="5438974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2893552" y="4426150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3206818" y="4476950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3531374" y="4784924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3861574" y="4975424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4187540" y="5084962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4517740" y="5200850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4843707" y="5259586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5477296" y="4164212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2653663" y="3578424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2968340" y="4076899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3281607" y="4170561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3587818" y="4557912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3923663" y="4799212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4255273" y="4908750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4585473" y="5038925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5532329" y="3886399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5190841" y="38419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2609918" y="3562549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2921774" y="4053086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3236451" y="4154686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3562418" y="4549974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3892618" y="4791274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4217174" y="4900811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4541730" y="5032574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4877574" y="5162749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3167307" y="5438974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3531374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3822063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4198829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4519152" y="5438974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48606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5152740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5451896" y="5438974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5161207" y="4257874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2401074" y="3272036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2000318" y="4810324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4911440" y="5178625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5511162" y="3876874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2365796" y="2852936"/>
            <a:ext cx="2994731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/>
              <a:t>Cortisol concentration (ng / ml)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3613595" y="5662598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21" y="5295689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4455229" y="4768168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93049" y="1864889"/>
            <a:ext cx="5760640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6012160" y="151857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3. Mise en place d’une corticothérapie 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400" b="1" dirty="0" smtClean="0"/>
              <a:t>Mécanismes d’action </a:t>
            </a:r>
          </a:p>
          <a:p>
            <a:pPr lvl="1"/>
            <a:r>
              <a:rPr lang="fr-FR" dirty="0"/>
              <a:t>Effets </a:t>
            </a:r>
            <a:r>
              <a:rPr lang="fr-FR" dirty="0" smtClean="0"/>
              <a:t>anti-inflammatoires</a:t>
            </a:r>
          </a:p>
          <a:p>
            <a:pPr lvl="1"/>
            <a:r>
              <a:rPr lang="fr-FR" dirty="0"/>
              <a:t>Effets </a:t>
            </a:r>
            <a:r>
              <a:rPr lang="fr-FR" dirty="0" err="1" smtClean="0"/>
              <a:t>immunomodulateurs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Effets non-génomiques </a:t>
            </a:r>
          </a:p>
          <a:p>
            <a:pPr lvl="1"/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 smtClean="0"/>
              <a:t>Effets indésirables 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Modifications hématologiques </a:t>
            </a:r>
          </a:p>
          <a:p>
            <a:pPr lvl="1"/>
            <a:r>
              <a:rPr lang="fr-FR" dirty="0" smtClean="0"/>
              <a:t>Toxicité digestive</a:t>
            </a:r>
          </a:p>
          <a:p>
            <a:pPr lvl="1"/>
            <a:r>
              <a:rPr lang="fr-FR" dirty="0" smtClean="0"/>
              <a:t>Modifications métaboliques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Modification de l’équilibre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hydro-minéral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dirty="0" smtClean="0"/>
              <a:t>Freination de l’axe HHS </a:t>
            </a:r>
          </a:p>
          <a:p>
            <a:pPr lvl="1"/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 smtClean="0"/>
              <a:t>Mise en place d’une corticothérapie</a:t>
            </a:r>
          </a:p>
          <a:p>
            <a:pPr marL="914400" lvl="1" indent="-514350"/>
            <a:r>
              <a:rPr lang="fr-FR" dirty="0" smtClean="0"/>
              <a:t>Principes actifs disponibles et puissance relative</a:t>
            </a:r>
          </a:p>
          <a:p>
            <a:pPr marL="914400" lvl="1" indent="-514350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Formulations disponibles </a:t>
            </a:r>
          </a:p>
          <a:p>
            <a:pPr marL="914400" lvl="1" indent="-514350"/>
            <a:r>
              <a:rPr lang="fr-FR" dirty="0" smtClean="0"/>
              <a:t>Voie systémique </a:t>
            </a:r>
          </a:p>
          <a:p>
            <a:pPr marL="914400" lvl="1" indent="-514350"/>
            <a:r>
              <a:rPr lang="fr-FR" dirty="0" smtClean="0"/>
              <a:t>Voies locales </a:t>
            </a:r>
          </a:p>
          <a:p>
            <a:pPr marL="914400" lvl="1" indent="-514350"/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400" b="1" dirty="0" smtClean="0"/>
              <a:t>Quelques exemples de corticothérapie</a:t>
            </a:r>
            <a:endParaRPr lang="fr-FR" sz="3400" b="1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Principes actifs disponibles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40000" lnSpcReduction="20000"/>
          </a:bodyPr>
          <a:lstStyle/>
          <a:p>
            <a:r>
              <a:rPr lang="fr-FR" sz="4000" dirty="0" smtClean="0"/>
              <a:t>Voie systémique</a:t>
            </a:r>
          </a:p>
          <a:p>
            <a:pPr lvl="1"/>
            <a:r>
              <a:rPr lang="fr-FR" sz="3500" b="1" dirty="0" err="1" smtClean="0">
                <a:solidFill>
                  <a:srgbClr val="FF0000"/>
                </a:solidFill>
              </a:rPr>
              <a:t>Dexaméthasone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 smtClean="0">
                <a:solidFill>
                  <a:srgbClr val="FF0000"/>
                </a:solidFill>
              </a:rPr>
              <a:t>Méthylprednisolone</a:t>
            </a:r>
            <a:endParaRPr lang="fr-FR" sz="3500" b="1" dirty="0" smtClean="0">
              <a:solidFill>
                <a:srgbClr val="FF0000"/>
              </a:solidFill>
            </a:endParaRPr>
          </a:p>
          <a:p>
            <a:pPr lvl="1"/>
            <a:r>
              <a:rPr lang="fr-FR" sz="3500" b="1" dirty="0" err="1" smtClean="0">
                <a:solidFill>
                  <a:srgbClr val="FF0000"/>
                </a:solidFill>
              </a:rPr>
              <a:t>Prednisolone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dirty="0" smtClean="0"/>
              <a:t>(VO seulement)</a:t>
            </a:r>
          </a:p>
          <a:p>
            <a:pPr lvl="1"/>
            <a:r>
              <a:rPr lang="fr-FR" sz="3500" b="1" dirty="0" smtClean="0"/>
              <a:t>Triamcinolone </a:t>
            </a:r>
            <a:r>
              <a:rPr lang="fr-FR" sz="3500" dirty="0" smtClean="0"/>
              <a:t>(VO seulement)</a:t>
            </a:r>
          </a:p>
          <a:p>
            <a:endParaRPr lang="fr-FR" sz="4000" dirty="0" smtClean="0"/>
          </a:p>
          <a:p>
            <a:r>
              <a:rPr lang="fr-FR" sz="4000" dirty="0" smtClean="0"/>
              <a:t>Voie oculaire</a:t>
            </a:r>
          </a:p>
          <a:p>
            <a:pPr lvl="1"/>
            <a:r>
              <a:rPr lang="fr-FR" sz="3500" b="1" dirty="0" smtClean="0"/>
              <a:t>Hydrocortisone =cortisol</a:t>
            </a:r>
          </a:p>
          <a:p>
            <a:pPr lvl="1"/>
            <a:r>
              <a:rPr lang="fr-FR" sz="3500" b="1" dirty="0" err="1" smtClean="0"/>
              <a:t>Betaméthasone</a:t>
            </a:r>
            <a:endParaRPr lang="fr-FR" sz="3500" b="1" dirty="0" smtClean="0"/>
          </a:p>
          <a:p>
            <a:pPr lvl="1"/>
            <a:r>
              <a:rPr lang="fr-FR" sz="3500" dirty="0" err="1" smtClean="0"/>
              <a:t>Dexaméthasone</a:t>
            </a:r>
            <a:endParaRPr lang="fr-FR" sz="3500" dirty="0" smtClean="0"/>
          </a:p>
          <a:p>
            <a:pPr lvl="1"/>
            <a:r>
              <a:rPr lang="fr-FR" sz="3500" b="1" dirty="0" smtClean="0"/>
              <a:t>Triamcinolone </a:t>
            </a:r>
            <a:r>
              <a:rPr lang="fr-FR" sz="3500" b="1" dirty="0" err="1" smtClean="0"/>
              <a:t>acétonide</a:t>
            </a:r>
            <a:endParaRPr lang="fr-FR" sz="3500" b="1" dirty="0" smtClean="0"/>
          </a:p>
          <a:p>
            <a:endParaRPr lang="fr-FR" sz="4000" dirty="0" smtClean="0"/>
          </a:p>
          <a:p>
            <a:r>
              <a:rPr lang="fr-FR" sz="4000" dirty="0" smtClean="0"/>
              <a:t>Voie auriculaire</a:t>
            </a:r>
          </a:p>
          <a:p>
            <a:pPr lvl="1"/>
            <a:r>
              <a:rPr lang="fr-FR" sz="3500" dirty="0" err="1" smtClean="0"/>
              <a:t>Prednisolone</a:t>
            </a:r>
            <a:endParaRPr lang="fr-FR" sz="3500" dirty="0" smtClean="0"/>
          </a:p>
          <a:p>
            <a:pPr lvl="1"/>
            <a:r>
              <a:rPr lang="fr-FR" sz="3500" dirty="0" err="1" smtClean="0"/>
              <a:t>Bétaméthasone</a:t>
            </a:r>
            <a:endParaRPr lang="fr-FR" sz="3500" dirty="0"/>
          </a:p>
          <a:p>
            <a:pPr lvl="1"/>
            <a:r>
              <a:rPr lang="fr-FR" sz="3500" dirty="0" smtClean="0"/>
              <a:t>Triamcinolone </a:t>
            </a:r>
            <a:r>
              <a:rPr lang="fr-FR" sz="3500" dirty="0" err="1"/>
              <a:t>acétonide</a:t>
            </a:r>
            <a:endParaRPr lang="fr-FR" sz="3500" dirty="0"/>
          </a:p>
          <a:p>
            <a:endParaRPr lang="fr-FR" sz="4000" dirty="0" smtClean="0"/>
          </a:p>
          <a:p>
            <a:r>
              <a:rPr lang="fr-FR" sz="4000" dirty="0" smtClean="0"/>
              <a:t>Voie cutanée</a:t>
            </a:r>
          </a:p>
          <a:p>
            <a:pPr lvl="1"/>
            <a:r>
              <a:rPr lang="fr-FR" sz="3500" dirty="0" err="1" smtClean="0"/>
              <a:t>Prednisolone</a:t>
            </a:r>
            <a:endParaRPr lang="fr-FR" sz="3500" dirty="0"/>
          </a:p>
          <a:p>
            <a:pPr lvl="1"/>
            <a:r>
              <a:rPr lang="fr-FR" sz="3500" dirty="0" err="1"/>
              <a:t>Bétaméthasone</a:t>
            </a:r>
            <a:endParaRPr lang="fr-FR" sz="3500" dirty="0"/>
          </a:p>
          <a:p>
            <a:pPr lvl="1"/>
            <a:r>
              <a:rPr lang="fr-FR" sz="3500" dirty="0" smtClean="0"/>
              <a:t>Hydrocortisone </a:t>
            </a:r>
            <a:r>
              <a:rPr lang="fr-FR" sz="3500" dirty="0" err="1" smtClean="0"/>
              <a:t>aceponate</a:t>
            </a:r>
            <a:r>
              <a:rPr lang="fr-FR" sz="3500" dirty="0" smtClean="0"/>
              <a:t> </a:t>
            </a:r>
            <a:r>
              <a:rPr lang="fr-FR" sz="3500" b="1" u="sng" dirty="0" smtClean="0"/>
              <a:t>(le </a:t>
            </a:r>
            <a:r>
              <a:rPr lang="fr-FR" sz="3500" b="1" u="sng" dirty="0"/>
              <a:t>seul sans association avec ATB</a:t>
            </a:r>
            <a:r>
              <a:rPr lang="fr-FR" sz="3300" b="1" u="sng" dirty="0" smtClean="0"/>
              <a:t>)</a:t>
            </a:r>
          </a:p>
          <a:p>
            <a:pPr lvl="1"/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3779912" y="3068960"/>
            <a:ext cx="583536" cy="3096344"/>
          </a:xfrm>
          <a:prstGeom prst="rightBrace">
            <a:avLst>
              <a:gd name="adj1" fmla="val 4159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52550" y="4432466"/>
            <a:ext cx="374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Associés avec ATB et/ou </a:t>
            </a:r>
            <a:r>
              <a:rPr lang="fr-FR" dirty="0" err="1" smtClean="0"/>
              <a:t>anti-fongique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32040" y="1612146"/>
            <a:ext cx="31932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Voie pulmonaire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FF0000"/>
                </a:solidFill>
              </a:rPr>
              <a:t>Ciclésonide</a:t>
            </a:r>
            <a:r>
              <a:rPr lang="fr-FR" b="1" dirty="0" smtClean="0">
                <a:solidFill>
                  <a:srgbClr val="FF0000"/>
                </a:solidFill>
              </a:rPr>
              <a:t> (cheval)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Fluticasone</a:t>
            </a:r>
            <a:r>
              <a:rPr lang="fr-FR" sz="1400" dirty="0"/>
              <a:t>(hors </a:t>
            </a:r>
            <a:r>
              <a:rPr lang="fr-FR" sz="1400" dirty="0" smtClean="0"/>
              <a:t>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Budesonide</a:t>
            </a:r>
            <a:r>
              <a:rPr lang="fr-FR" sz="1400" dirty="0" smtClean="0"/>
              <a:t>(hors AMM)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Beclométhasone</a:t>
            </a:r>
            <a:r>
              <a:rPr lang="fr-FR" sz="1400" dirty="0" smtClean="0"/>
              <a:t>(hors </a:t>
            </a:r>
            <a:r>
              <a:rPr lang="fr-FR" sz="1400" dirty="0"/>
              <a:t>AMM)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038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 smtClean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3094"/>
              </p:ext>
            </p:extLst>
          </p:nvPr>
        </p:nvGraphicFramePr>
        <p:xfrm>
          <a:off x="251520" y="1268760"/>
          <a:ext cx="6372707" cy="542638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Fludrocortisone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125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Isoflupredone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Dexamethasone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3200" b="1" dirty="0" smtClean="0">
                <a:solidFill>
                  <a:srgbClr val="C00000"/>
                </a:solidFill>
              </a:rPr>
              <a:t>Puissance relative des glucocorticoïdes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2492896"/>
            <a:ext cx="8208912" cy="1440160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Une puissance élevée ne signifie pas une activité plus élevée car les </a:t>
            </a:r>
            <a:r>
              <a:rPr lang="fr-FR" sz="2800" b="1" dirty="0" smtClean="0">
                <a:solidFill>
                  <a:srgbClr val="C00000"/>
                </a:solidFill>
              </a:rPr>
              <a:t>doses recommandées</a:t>
            </a:r>
            <a:r>
              <a:rPr lang="fr-FR" sz="2800" b="1" dirty="0" smtClean="0"/>
              <a:t> </a:t>
            </a:r>
            <a:r>
              <a:rPr lang="fr-FR" sz="2800" dirty="0" smtClean="0"/>
              <a:t>tiennent compte de ces différences</a:t>
            </a:r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5013176"/>
            <a:ext cx="646042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1 mg </a:t>
            </a:r>
            <a:r>
              <a:rPr lang="fr-FR" sz="2400" dirty="0" err="1" smtClean="0"/>
              <a:t>prednisolone</a:t>
            </a:r>
            <a:r>
              <a:rPr lang="fr-FR" sz="2400" dirty="0" smtClean="0"/>
              <a:t> = 0.15 mg </a:t>
            </a:r>
            <a:r>
              <a:rPr lang="fr-FR" sz="2400" dirty="0" err="1" smtClean="0"/>
              <a:t>dexamethasone</a:t>
            </a:r>
            <a:endParaRPr lang="fr-FR" sz="2400" dirty="0" smtClean="0"/>
          </a:p>
          <a:p>
            <a:pPr algn="ctr"/>
            <a:r>
              <a:rPr lang="fr-FR" sz="2400" dirty="0" smtClean="0"/>
              <a:t>chez l’Homme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06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 smtClean="0">
                <a:solidFill>
                  <a:srgbClr val="C00000"/>
                </a:solidFill>
              </a:rPr>
              <a:t>Puissance relative des glucocorticoïdes </a:t>
            </a:r>
            <a:br>
              <a:rPr lang="fr-FR" sz="3200" b="1" dirty="0" smtClean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à action systémique par voie IV</a:t>
            </a:r>
          </a:p>
        </p:txBody>
      </p:sp>
      <p:graphicFrame>
        <p:nvGraphicFramePr>
          <p:cNvPr id="34311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254737"/>
              </p:ext>
            </p:extLst>
          </p:nvPr>
        </p:nvGraphicFramePr>
        <p:xfrm>
          <a:off x="251520" y="1268760"/>
          <a:ext cx="8496944" cy="5426387"/>
        </p:xfrm>
        <a:graphic>
          <a:graphicData uri="http://schemas.openxmlformats.org/drawingml/2006/table">
            <a:tbl>
              <a:tblPr>
                <a:effectLst/>
                <a:tableStyleId>{69CF1AB2-1976-4502-BF36-3FF5EA218861}</a:tableStyleId>
              </a:tblPr>
              <a:tblGrid>
                <a:gridCol w="22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glucocorticoïde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minéralocorticoïde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Durée d’action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Cortisol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12h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Prednisolone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Méthylprednisolone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Fludrocortisone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125</a:t>
                      </a: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Isoflupredone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48-72h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Triamcinolone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Triamcinolone acétonide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48-72h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Dexamethasone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Betamethasone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48-72h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Flumethasone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72-96h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5" marB="46805" anchor="ctr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60232" y="1268760"/>
            <a:ext cx="2089323" cy="5400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2002160"/>
            <a:ext cx="4176463" cy="10668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err="1" smtClean="0">
                <a:solidFill>
                  <a:srgbClr val="C00000"/>
                </a:solidFill>
              </a:rPr>
              <a:t>Prednisolone</a:t>
            </a:r>
            <a:r>
              <a:rPr lang="fr-FR" sz="2400" b="1" dirty="0" smtClean="0">
                <a:solidFill>
                  <a:srgbClr val="C00000"/>
                </a:solidFill>
              </a:rPr>
              <a:t> (0.6 mg/kg)</a:t>
            </a:r>
          </a:p>
          <a:p>
            <a:pPr algn="ctr">
              <a:buFontTx/>
              <a:buNone/>
              <a:tabLst>
                <a:tab pos="4473575" algn="l"/>
              </a:tabLst>
            </a:pPr>
            <a:r>
              <a:rPr lang="fr-FR" sz="2400" b="1" dirty="0" smtClean="0"/>
              <a:t>Action courte</a:t>
            </a:r>
            <a:endParaRPr lang="fr-FR" sz="2800" b="1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271617" y="332656"/>
            <a:ext cx="8584152" cy="1152525"/>
          </a:xfrm>
          <a:ln/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Principes actifs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4899378" y="3838575"/>
            <a:ext cx="0" cy="184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4912078" y="4503738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4903612" y="4905375"/>
            <a:ext cx="465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5082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16" name="Line 8"/>
          <p:cNvSpPr>
            <a:spLocks noChangeShapeType="1"/>
          </p:cNvSpPr>
          <p:nvPr/>
        </p:nvSpPr>
        <p:spPr bwMode="auto">
          <a:xfrm>
            <a:off x="4912078" y="53006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4924778" y="405606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5088467" y="4049713"/>
            <a:ext cx="132644" cy="1646237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4906434" y="5694363"/>
            <a:ext cx="451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680656" y="559435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4632678" y="51990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20</a:t>
            </a: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4632678" y="4803776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40</a:t>
            </a: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4632678" y="4395789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4632678" y="3954464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5036256" y="5702300"/>
            <a:ext cx="38311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5302955" y="5778501"/>
            <a:ext cx="383118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0.16</a:t>
            </a:r>
          </a:p>
        </p:txBody>
      </p:sp>
      <p:sp>
        <p:nvSpPr>
          <p:cNvPr id="247827" name="Rectangle 19" descr="noir)"/>
          <p:cNvSpPr>
            <a:spLocks noChangeArrowheads="1"/>
          </p:cNvSpPr>
          <p:nvPr/>
        </p:nvSpPr>
        <p:spPr bwMode="auto">
          <a:xfrm>
            <a:off x="5425722" y="3937001"/>
            <a:ext cx="139700" cy="17510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Rectangle 20" descr="noir)"/>
          <p:cNvSpPr>
            <a:spLocks noChangeArrowheads="1"/>
          </p:cNvSpPr>
          <p:nvPr/>
        </p:nvSpPr>
        <p:spPr bwMode="auto">
          <a:xfrm>
            <a:off x="5730523" y="3859213"/>
            <a:ext cx="134055" cy="18288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 descr="noir)"/>
          <p:cNvSpPr>
            <a:spLocks noChangeArrowheads="1"/>
          </p:cNvSpPr>
          <p:nvPr/>
        </p:nvSpPr>
        <p:spPr bwMode="auto">
          <a:xfrm>
            <a:off x="6059312" y="3990975"/>
            <a:ext cx="139700" cy="16970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Rectangle 22" descr="noir)"/>
          <p:cNvSpPr>
            <a:spLocks noChangeArrowheads="1"/>
          </p:cNvSpPr>
          <p:nvPr/>
        </p:nvSpPr>
        <p:spPr bwMode="auto">
          <a:xfrm>
            <a:off x="6392334" y="4470401"/>
            <a:ext cx="134056" cy="12176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Rectangle 23" descr="noir)"/>
          <p:cNvSpPr>
            <a:spLocks noChangeArrowheads="1"/>
          </p:cNvSpPr>
          <p:nvPr/>
        </p:nvSpPr>
        <p:spPr bwMode="auto">
          <a:xfrm>
            <a:off x="6719711" y="4878389"/>
            <a:ext cx="135467" cy="8096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 descr="noir)"/>
          <p:cNvSpPr>
            <a:spLocks noChangeArrowheads="1"/>
          </p:cNvSpPr>
          <p:nvPr/>
        </p:nvSpPr>
        <p:spPr bwMode="auto">
          <a:xfrm>
            <a:off x="7055556" y="4976813"/>
            <a:ext cx="132644" cy="71120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Rectangle 25" descr="noir)"/>
          <p:cNvSpPr>
            <a:spLocks noChangeArrowheads="1"/>
          </p:cNvSpPr>
          <p:nvPr/>
        </p:nvSpPr>
        <p:spPr bwMode="auto">
          <a:xfrm>
            <a:off x="7381522" y="5300663"/>
            <a:ext cx="139700" cy="3873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 descr="noir)"/>
          <p:cNvSpPr>
            <a:spLocks noChangeArrowheads="1"/>
          </p:cNvSpPr>
          <p:nvPr/>
        </p:nvSpPr>
        <p:spPr bwMode="auto">
          <a:xfrm>
            <a:off x="8020756" y="5083175"/>
            <a:ext cx="132644" cy="6048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Rectangle 27" descr="noir)"/>
          <p:cNvSpPr>
            <a:spLocks noChangeArrowheads="1"/>
          </p:cNvSpPr>
          <p:nvPr/>
        </p:nvSpPr>
        <p:spPr bwMode="auto">
          <a:xfrm>
            <a:off x="8370711" y="4549775"/>
            <a:ext cx="135467" cy="113188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 descr="noir)"/>
          <p:cNvSpPr>
            <a:spLocks noChangeArrowheads="1"/>
          </p:cNvSpPr>
          <p:nvPr/>
        </p:nvSpPr>
        <p:spPr bwMode="auto">
          <a:xfrm>
            <a:off x="8682567" y="4352926"/>
            <a:ext cx="121356" cy="134302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>
            <a:off x="5801078" y="3878263"/>
            <a:ext cx="0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>
            <a:off x="6134100" y="4010025"/>
            <a:ext cx="0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>
            <a:off x="6468533" y="391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Line 32"/>
          <p:cNvSpPr>
            <a:spLocks noChangeShapeType="1"/>
          </p:cNvSpPr>
          <p:nvPr/>
        </p:nvSpPr>
        <p:spPr bwMode="auto">
          <a:xfrm>
            <a:off x="7773812" y="5181601"/>
            <a:ext cx="0" cy="290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>
            <a:off x="6784622" y="4589464"/>
            <a:ext cx="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Line 34"/>
          <p:cNvSpPr>
            <a:spLocks noChangeShapeType="1"/>
          </p:cNvSpPr>
          <p:nvPr/>
        </p:nvSpPr>
        <p:spPr bwMode="auto">
          <a:xfrm>
            <a:off x="7463367" y="5102225"/>
            <a:ext cx="0" cy="17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>
            <a:off x="7124700" y="4799013"/>
            <a:ext cx="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Line 36"/>
          <p:cNvSpPr>
            <a:spLocks noChangeShapeType="1"/>
          </p:cNvSpPr>
          <p:nvPr/>
        </p:nvSpPr>
        <p:spPr bwMode="auto">
          <a:xfrm>
            <a:off x="5151967" y="4068763"/>
            <a:ext cx="0" cy="534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>
            <a:off x="6445956" y="3898900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Line 38"/>
          <p:cNvSpPr>
            <a:spLocks noChangeShapeType="1"/>
          </p:cNvSpPr>
          <p:nvPr/>
        </p:nvSpPr>
        <p:spPr bwMode="auto">
          <a:xfrm>
            <a:off x="8050389" y="452437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>
            <a:off x="8394701" y="399097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>
            <a:off x="8699500" y="3798888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>
            <a:off x="7745589" y="5156200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Line 42"/>
          <p:cNvSpPr>
            <a:spLocks noChangeShapeType="1"/>
          </p:cNvSpPr>
          <p:nvPr/>
        </p:nvSpPr>
        <p:spPr bwMode="auto">
          <a:xfrm>
            <a:off x="6750756" y="45831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>
            <a:off x="7423856" y="5089525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2" name="Line 44"/>
          <p:cNvSpPr>
            <a:spLocks noChangeShapeType="1"/>
          </p:cNvSpPr>
          <p:nvPr/>
        </p:nvSpPr>
        <p:spPr bwMode="auto">
          <a:xfrm>
            <a:off x="5767212" y="4365625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3" name="Line 45"/>
          <p:cNvSpPr>
            <a:spLocks noChangeShapeType="1"/>
          </p:cNvSpPr>
          <p:nvPr/>
        </p:nvSpPr>
        <p:spPr bwMode="auto">
          <a:xfrm>
            <a:off x="7083778" y="4786313"/>
            <a:ext cx="63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4" name="Line 46"/>
          <p:cNvSpPr>
            <a:spLocks noChangeShapeType="1"/>
          </p:cNvSpPr>
          <p:nvPr/>
        </p:nvSpPr>
        <p:spPr bwMode="auto">
          <a:xfrm>
            <a:off x="5462412" y="439896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5" name="Line 47"/>
          <p:cNvSpPr>
            <a:spLocks noChangeShapeType="1"/>
          </p:cNvSpPr>
          <p:nvPr/>
        </p:nvSpPr>
        <p:spPr bwMode="auto">
          <a:xfrm>
            <a:off x="6100234" y="4418013"/>
            <a:ext cx="620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6" name="Rectangle 48"/>
          <p:cNvSpPr>
            <a:spLocks noChangeArrowheads="1"/>
          </p:cNvSpPr>
          <p:nvPr/>
        </p:nvSpPr>
        <p:spPr bwMode="auto">
          <a:xfrm>
            <a:off x="5703711" y="5778501"/>
            <a:ext cx="291747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857" name="Rectangle 49"/>
          <p:cNvSpPr>
            <a:spLocks noChangeArrowheads="1"/>
          </p:cNvSpPr>
          <p:nvPr/>
        </p:nvSpPr>
        <p:spPr bwMode="auto">
          <a:xfrm>
            <a:off x="6067778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858" name="Rectangle 50"/>
          <p:cNvSpPr>
            <a:spLocks noChangeArrowheads="1"/>
          </p:cNvSpPr>
          <p:nvPr/>
        </p:nvSpPr>
        <p:spPr bwMode="auto">
          <a:xfrm>
            <a:off x="6407856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859" name="Rectangle 51"/>
          <p:cNvSpPr>
            <a:spLocks noChangeArrowheads="1"/>
          </p:cNvSpPr>
          <p:nvPr/>
        </p:nvSpPr>
        <p:spPr bwMode="auto">
          <a:xfrm>
            <a:off x="67338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3</a:t>
            </a:r>
          </a:p>
        </p:txBody>
      </p:sp>
      <p:sp>
        <p:nvSpPr>
          <p:cNvPr id="247860" name="Rectangle 52"/>
          <p:cNvSpPr>
            <a:spLocks noChangeArrowheads="1"/>
          </p:cNvSpPr>
          <p:nvPr/>
        </p:nvSpPr>
        <p:spPr bwMode="auto">
          <a:xfrm>
            <a:off x="7062612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861" name="Rectangle 53"/>
          <p:cNvSpPr>
            <a:spLocks noChangeArrowheads="1"/>
          </p:cNvSpPr>
          <p:nvPr/>
        </p:nvSpPr>
        <p:spPr bwMode="auto">
          <a:xfrm>
            <a:off x="7406923" y="5778501"/>
            <a:ext cx="15549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6</a:t>
            </a:r>
          </a:p>
        </p:txBody>
      </p:sp>
      <p:sp>
        <p:nvSpPr>
          <p:cNvPr id="247862" name="Rectangle 54"/>
          <p:cNvSpPr>
            <a:spLocks noChangeArrowheads="1"/>
          </p:cNvSpPr>
          <p:nvPr/>
        </p:nvSpPr>
        <p:spPr bwMode="auto">
          <a:xfrm>
            <a:off x="76538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863" name="Rectangle 55"/>
          <p:cNvSpPr>
            <a:spLocks noChangeArrowheads="1"/>
          </p:cNvSpPr>
          <p:nvPr/>
        </p:nvSpPr>
        <p:spPr bwMode="auto">
          <a:xfrm>
            <a:off x="7972778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864" name="Rectangle 56"/>
          <p:cNvSpPr>
            <a:spLocks noChangeArrowheads="1"/>
          </p:cNvSpPr>
          <p:nvPr/>
        </p:nvSpPr>
        <p:spPr bwMode="auto">
          <a:xfrm>
            <a:off x="8326967" y="5778501"/>
            <a:ext cx="246862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72</a:t>
            </a:r>
          </a:p>
        </p:txBody>
      </p: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8528756" y="5778501"/>
            <a:ext cx="327013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400"/>
              <a:t>  96</a:t>
            </a:r>
          </a:p>
        </p:txBody>
      </p:sp>
      <p:sp>
        <p:nvSpPr>
          <p:cNvPr id="247866" name="Rectangle 58" descr="noir)"/>
          <p:cNvSpPr>
            <a:spLocks noChangeArrowheads="1"/>
          </p:cNvSpPr>
          <p:nvPr/>
        </p:nvSpPr>
        <p:spPr bwMode="auto">
          <a:xfrm>
            <a:off x="7697611" y="5491163"/>
            <a:ext cx="139700" cy="196850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Line 59"/>
          <p:cNvSpPr>
            <a:spLocks noChangeShapeType="1"/>
          </p:cNvSpPr>
          <p:nvPr/>
        </p:nvSpPr>
        <p:spPr bwMode="auto">
          <a:xfrm>
            <a:off x="5508978" y="3951289"/>
            <a:ext cx="0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8" name="Line 60"/>
          <p:cNvSpPr>
            <a:spLocks noChangeShapeType="1"/>
          </p:cNvSpPr>
          <p:nvPr/>
        </p:nvSpPr>
        <p:spPr bwMode="auto">
          <a:xfrm>
            <a:off x="8096956" y="45227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9" name="Line 61"/>
          <p:cNvSpPr>
            <a:spLocks noChangeShapeType="1"/>
          </p:cNvSpPr>
          <p:nvPr/>
        </p:nvSpPr>
        <p:spPr bwMode="auto">
          <a:xfrm>
            <a:off x="8429978" y="398938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Line 62"/>
          <p:cNvSpPr>
            <a:spLocks noChangeShapeType="1"/>
          </p:cNvSpPr>
          <p:nvPr/>
        </p:nvSpPr>
        <p:spPr bwMode="auto">
          <a:xfrm>
            <a:off x="8739012" y="3805239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1" name="Line 63"/>
          <p:cNvSpPr>
            <a:spLocks noChangeShapeType="1"/>
          </p:cNvSpPr>
          <p:nvPr/>
        </p:nvSpPr>
        <p:spPr bwMode="auto">
          <a:xfrm>
            <a:off x="5129389" y="4635500"/>
            <a:ext cx="620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2" name="Rectangle 64"/>
          <p:cNvSpPr>
            <a:spLocks noChangeArrowheads="1"/>
          </p:cNvSpPr>
          <p:nvPr/>
        </p:nvSpPr>
        <p:spPr bwMode="auto">
          <a:xfrm>
            <a:off x="4521200" y="5975350"/>
            <a:ext cx="64185" cy="1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90000"/>
              </a:lnSpc>
            </a:pPr>
            <a:endParaRPr lang="fr-FR" sz="1200">
              <a:solidFill>
                <a:srgbClr val="FE9B03"/>
              </a:solidFill>
            </a:endParaRPr>
          </a:p>
        </p:txBody>
      </p:sp>
      <p:sp>
        <p:nvSpPr>
          <p:cNvPr id="247873" name="Rectangle 65"/>
          <p:cNvSpPr>
            <a:spLocks noChangeArrowheads="1"/>
          </p:cNvSpPr>
          <p:nvPr/>
        </p:nvSpPr>
        <p:spPr bwMode="auto">
          <a:xfrm>
            <a:off x="3197999" y="6542140"/>
            <a:ext cx="2657394" cy="1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200" i="1" dirty="0"/>
              <a:t> Toutain et al., </a:t>
            </a:r>
            <a:r>
              <a:rPr lang="en-US" sz="1200" i="1" dirty="0" err="1"/>
              <a:t>Am.J.Vet.Res</a:t>
            </a:r>
            <a:r>
              <a:rPr lang="en-US" sz="1200" i="1" dirty="0"/>
              <a:t> 1985, 9: 1750</a:t>
            </a:r>
          </a:p>
        </p:txBody>
      </p:sp>
      <p:sp>
        <p:nvSpPr>
          <p:cNvPr id="247874" name="Rectangle 66"/>
          <p:cNvSpPr>
            <a:spLocks noChangeArrowheads="1"/>
          </p:cNvSpPr>
          <p:nvPr/>
        </p:nvSpPr>
        <p:spPr bwMode="auto">
          <a:xfrm>
            <a:off x="5012267" y="3187701"/>
            <a:ext cx="3141886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800" dirty="0"/>
              <a:t>Cortisol concentration (</a:t>
            </a:r>
            <a:r>
              <a:rPr lang="en-US" sz="1800" dirty="0" smtClean="0"/>
              <a:t>ng/ml</a:t>
            </a:r>
            <a:r>
              <a:rPr lang="en-US" sz="1800" dirty="0"/>
              <a:t>)</a:t>
            </a:r>
          </a:p>
        </p:txBody>
      </p:sp>
      <p:sp>
        <p:nvSpPr>
          <p:cNvPr id="247875" name="Line 67"/>
          <p:cNvSpPr>
            <a:spLocks noChangeShapeType="1"/>
          </p:cNvSpPr>
          <p:nvPr/>
        </p:nvSpPr>
        <p:spPr bwMode="auto">
          <a:xfrm>
            <a:off x="756356" y="3521076"/>
            <a:ext cx="0" cy="204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Line 68"/>
          <p:cNvSpPr>
            <a:spLocks noChangeShapeType="1"/>
          </p:cNvSpPr>
          <p:nvPr/>
        </p:nvSpPr>
        <p:spPr bwMode="auto">
          <a:xfrm>
            <a:off x="762000" y="4357688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Line 69"/>
          <p:cNvSpPr>
            <a:spLocks noChangeShapeType="1"/>
          </p:cNvSpPr>
          <p:nvPr/>
        </p:nvSpPr>
        <p:spPr bwMode="auto">
          <a:xfrm>
            <a:off x="774701" y="4767263"/>
            <a:ext cx="409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935568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79" name="Line 71"/>
          <p:cNvSpPr>
            <a:spLocks noChangeShapeType="1"/>
          </p:cNvSpPr>
          <p:nvPr/>
        </p:nvSpPr>
        <p:spPr bwMode="auto">
          <a:xfrm>
            <a:off x="766234" y="5149850"/>
            <a:ext cx="437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Line 72"/>
          <p:cNvSpPr>
            <a:spLocks noChangeShapeType="1"/>
          </p:cNvSpPr>
          <p:nvPr/>
        </p:nvSpPr>
        <p:spPr bwMode="auto">
          <a:xfrm>
            <a:off x="778934" y="396557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948267" y="4178300"/>
            <a:ext cx="128412" cy="1392238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Line 74"/>
          <p:cNvSpPr>
            <a:spLocks noChangeShapeType="1"/>
          </p:cNvSpPr>
          <p:nvPr/>
        </p:nvSpPr>
        <p:spPr bwMode="auto">
          <a:xfrm>
            <a:off x="762000" y="5580063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547512" y="5467350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378178" y="4664075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40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464256" y="42386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60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464256" y="3844925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80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379590" y="3414713"/>
            <a:ext cx="331822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100</a:t>
            </a:r>
          </a:p>
        </p:txBody>
      </p:sp>
      <p:sp>
        <p:nvSpPr>
          <p:cNvPr id="247888" name="Line 80"/>
          <p:cNvSpPr>
            <a:spLocks noChangeShapeType="1"/>
          </p:cNvSpPr>
          <p:nvPr/>
        </p:nvSpPr>
        <p:spPr bwMode="auto">
          <a:xfrm>
            <a:off x="3602567" y="4089401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9" name="Line 81"/>
          <p:cNvSpPr>
            <a:spLocks noChangeShapeType="1"/>
          </p:cNvSpPr>
          <p:nvPr/>
        </p:nvSpPr>
        <p:spPr bwMode="auto">
          <a:xfrm>
            <a:off x="889000" y="5586414"/>
            <a:ext cx="3342923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1111955" y="5672138"/>
            <a:ext cx="376706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0.25</a:t>
            </a:r>
          </a:p>
        </p:txBody>
      </p:sp>
      <p:sp>
        <p:nvSpPr>
          <p:cNvPr id="247891" name="Rectangle 83" descr="noir)"/>
          <p:cNvSpPr>
            <a:spLocks noChangeArrowheads="1"/>
          </p:cNvSpPr>
          <p:nvPr/>
        </p:nvSpPr>
        <p:spPr bwMode="auto">
          <a:xfrm>
            <a:off x="1271412" y="4659314"/>
            <a:ext cx="122766" cy="9048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2" name="Rectangle 84" descr="noir)"/>
          <p:cNvSpPr>
            <a:spLocks noChangeArrowheads="1"/>
          </p:cNvSpPr>
          <p:nvPr/>
        </p:nvSpPr>
        <p:spPr bwMode="auto">
          <a:xfrm>
            <a:off x="1584678" y="4710114"/>
            <a:ext cx="117122" cy="854075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3" name="Rectangle 85" descr="noir)"/>
          <p:cNvSpPr>
            <a:spLocks noChangeArrowheads="1"/>
          </p:cNvSpPr>
          <p:nvPr/>
        </p:nvSpPr>
        <p:spPr bwMode="auto">
          <a:xfrm>
            <a:off x="1909234" y="5018088"/>
            <a:ext cx="112889" cy="5461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4" name="Rectangle 86" descr="noir)"/>
          <p:cNvSpPr>
            <a:spLocks noChangeArrowheads="1"/>
          </p:cNvSpPr>
          <p:nvPr/>
        </p:nvSpPr>
        <p:spPr bwMode="auto">
          <a:xfrm>
            <a:off x="2239434" y="5208588"/>
            <a:ext cx="112889" cy="3556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5" name="Rectangle 87" descr="noir)"/>
          <p:cNvSpPr>
            <a:spLocks noChangeArrowheads="1"/>
          </p:cNvSpPr>
          <p:nvPr/>
        </p:nvSpPr>
        <p:spPr bwMode="auto">
          <a:xfrm>
            <a:off x="2565400" y="5318126"/>
            <a:ext cx="117123" cy="246063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6" name="Rectangle 88" descr="noir)"/>
          <p:cNvSpPr>
            <a:spLocks noChangeArrowheads="1"/>
          </p:cNvSpPr>
          <p:nvPr/>
        </p:nvSpPr>
        <p:spPr bwMode="auto">
          <a:xfrm>
            <a:off x="2895600" y="5434014"/>
            <a:ext cx="117123" cy="130175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7" name="Rectangle 89" descr="noir)"/>
          <p:cNvSpPr>
            <a:spLocks noChangeArrowheads="1"/>
          </p:cNvSpPr>
          <p:nvPr/>
        </p:nvSpPr>
        <p:spPr bwMode="auto">
          <a:xfrm>
            <a:off x="3221567" y="5492750"/>
            <a:ext cx="121356" cy="71438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8" name="Rectangle 90" descr="noir)"/>
          <p:cNvSpPr>
            <a:spLocks noChangeArrowheads="1"/>
          </p:cNvSpPr>
          <p:nvPr/>
        </p:nvSpPr>
        <p:spPr bwMode="auto">
          <a:xfrm>
            <a:off x="3855156" y="4397376"/>
            <a:ext cx="115711" cy="1166813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99" name="Line 91"/>
          <p:cNvSpPr>
            <a:spLocks noChangeShapeType="1"/>
          </p:cNvSpPr>
          <p:nvPr/>
        </p:nvSpPr>
        <p:spPr bwMode="auto">
          <a:xfrm>
            <a:off x="1031523" y="3811588"/>
            <a:ext cx="0" cy="334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0" name="Line 92"/>
          <p:cNvSpPr>
            <a:spLocks noChangeShapeType="1"/>
          </p:cNvSpPr>
          <p:nvPr/>
        </p:nvSpPr>
        <p:spPr bwMode="auto">
          <a:xfrm>
            <a:off x="1346200" y="4310063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1" name="Line 93"/>
          <p:cNvSpPr>
            <a:spLocks noChangeShapeType="1"/>
          </p:cNvSpPr>
          <p:nvPr/>
        </p:nvSpPr>
        <p:spPr bwMode="auto">
          <a:xfrm>
            <a:off x="1659467" y="4403725"/>
            <a:ext cx="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2" name="Line 94"/>
          <p:cNvSpPr>
            <a:spLocks noChangeShapeType="1"/>
          </p:cNvSpPr>
          <p:nvPr/>
        </p:nvSpPr>
        <p:spPr bwMode="auto">
          <a:xfrm>
            <a:off x="1965678" y="4791076"/>
            <a:ext cx="0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3" name="Line 95"/>
          <p:cNvSpPr>
            <a:spLocks noChangeShapeType="1"/>
          </p:cNvSpPr>
          <p:nvPr/>
        </p:nvSpPr>
        <p:spPr bwMode="auto">
          <a:xfrm>
            <a:off x="2301523" y="5032376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4" name="Line 96"/>
          <p:cNvSpPr>
            <a:spLocks noChangeShapeType="1"/>
          </p:cNvSpPr>
          <p:nvPr/>
        </p:nvSpPr>
        <p:spPr bwMode="auto">
          <a:xfrm>
            <a:off x="2633133" y="5141914"/>
            <a:ext cx="0" cy="136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5" name="Line 97"/>
          <p:cNvSpPr>
            <a:spLocks noChangeShapeType="1"/>
          </p:cNvSpPr>
          <p:nvPr/>
        </p:nvSpPr>
        <p:spPr bwMode="auto">
          <a:xfrm>
            <a:off x="2963333" y="5272089"/>
            <a:ext cx="0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6" name="Line 98"/>
          <p:cNvSpPr>
            <a:spLocks noChangeShapeType="1"/>
          </p:cNvSpPr>
          <p:nvPr/>
        </p:nvSpPr>
        <p:spPr bwMode="auto">
          <a:xfrm>
            <a:off x="3910189" y="4119563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7" name="Line 99"/>
          <p:cNvSpPr>
            <a:spLocks noChangeShapeType="1"/>
          </p:cNvSpPr>
          <p:nvPr/>
        </p:nvSpPr>
        <p:spPr bwMode="auto">
          <a:xfrm>
            <a:off x="3568701" y="40751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8" name="Line 100"/>
          <p:cNvSpPr>
            <a:spLocks noChangeShapeType="1"/>
          </p:cNvSpPr>
          <p:nvPr/>
        </p:nvSpPr>
        <p:spPr bwMode="auto">
          <a:xfrm>
            <a:off x="987778" y="3795713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09" name="Line 101"/>
          <p:cNvSpPr>
            <a:spLocks noChangeShapeType="1"/>
          </p:cNvSpPr>
          <p:nvPr/>
        </p:nvSpPr>
        <p:spPr bwMode="auto">
          <a:xfrm>
            <a:off x="1299634" y="4286250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>
            <a:off x="1614311" y="4387850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>
            <a:off x="1940278" y="4783138"/>
            <a:ext cx="564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2" name="Line 104"/>
          <p:cNvSpPr>
            <a:spLocks noChangeShapeType="1"/>
          </p:cNvSpPr>
          <p:nvPr/>
        </p:nvSpPr>
        <p:spPr bwMode="auto">
          <a:xfrm>
            <a:off x="2270478" y="5024438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3" name="Line 105"/>
          <p:cNvSpPr>
            <a:spLocks noChangeShapeType="1"/>
          </p:cNvSpPr>
          <p:nvPr/>
        </p:nvSpPr>
        <p:spPr bwMode="auto">
          <a:xfrm>
            <a:off x="2595034" y="5133975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4" name="Line 106"/>
          <p:cNvSpPr>
            <a:spLocks noChangeShapeType="1"/>
          </p:cNvSpPr>
          <p:nvPr/>
        </p:nvSpPr>
        <p:spPr bwMode="auto">
          <a:xfrm>
            <a:off x="2919590" y="5265738"/>
            <a:ext cx="592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>
            <a:off x="3255434" y="5395913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16" name="Rectangle 108"/>
          <p:cNvSpPr>
            <a:spLocks noChangeArrowheads="1"/>
          </p:cNvSpPr>
          <p:nvPr/>
        </p:nvSpPr>
        <p:spPr bwMode="auto">
          <a:xfrm>
            <a:off x="1545167" y="5672138"/>
            <a:ext cx="285335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0.5</a:t>
            </a:r>
          </a:p>
        </p:txBody>
      </p:sp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1909234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</a:t>
            </a:r>
          </a:p>
        </p:txBody>
      </p:sp>
      <p:sp>
        <p:nvSpPr>
          <p:cNvPr id="247918" name="Rectangle 110"/>
          <p:cNvSpPr>
            <a:spLocks noChangeArrowheads="1"/>
          </p:cNvSpPr>
          <p:nvPr/>
        </p:nvSpPr>
        <p:spPr bwMode="auto">
          <a:xfrm>
            <a:off x="2199923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</a:t>
            </a:r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2576689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</a:t>
            </a:r>
          </a:p>
        </p:txBody>
      </p:sp>
      <p:sp>
        <p:nvSpPr>
          <p:cNvPr id="247920" name="Rectangle 112"/>
          <p:cNvSpPr>
            <a:spLocks noChangeArrowheads="1"/>
          </p:cNvSpPr>
          <p:nvPr/>
        </p:nvSpPr>
        <p:spPr bwMode="auto">
          <a:xfrm>
            <a:off x="2897012" y="5672138"/>
            <a:ext cx="14908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8</a:t>
            </a:r>
          </a:p>
        </p:txBody>
      </p:sp>
      <p:sp>
        <p:nvSpPr>
          <p:cNvPr id="247921" name="Rectangle 113"/>
          <p:cNvSpPr>
            <a:spLocks noChangeArrowheads="1"/>
          </p:cNvSpPr>
          <p:nvPr/>
        </p:nvSpPr>
        <p:spPr bwMode="auto">
          <a:xfrm>
            <a:off x="32385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12</a:t>
            </a:r>
          </a:p>
        </p:txBody>
      </p:sp>
      <p:sp>
        <p:nvSpPr>
          <p:cNvPr id="247922" name="Rectangle 114"/>
          <p:cNvSpPr>
            <a:spLocks noChangeArrowheads="1"/>
          </p:cNvSpPr>
          <p:nvPr/>
        </p:nvSpPr>
        <p:spPr bwMode="auto">
          <a:xfrm>
            <a:off x="3530600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24</a:t>
            </a:r>
          </a:p>
        </p:txBody>
      </p:sp>
      <p:sp>
        <p:nvSpPr>
          <p:cNvPr id="247923" name="Rectangle 115"/>
          <p:cNvSpPr>
            <a:spLocks noChangeArrowheads="1"/>
          </p:cNvSpPr>
          <p:nvPr/>
        </p:nvSpPr>
        <p:spPr bwMode="auto">
          <a:xfrm>
            <a:off x="3829756" y="5672138"/>
            <a:ext cx="240450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48</a:t>
            </a:r>
          </a:p>
        </p:txBody>
      </p:sp>
      <p:sp>
        <p:nvSpPr>
          <p:cNvPr id="247924" name="Rectangle 116" descr="noir)"/>
          <p:cNvSpPr>
            <a:spLocks noChangeArrowheads="1"/>
          </p:cNvSpPr>
          <p:nvPr/>
        </p:nvSpPr>
        <p:spPr bwMode="auto">
          <a:xfrm>
            <a:off x="3539067" y="4491038"/>
            <a:ext cx="118533" cy="1065212"/>
          </a:xfrm>
          <a:prstGeom prst="rect">
            <a:avLst/>
          </a:prstGeom>
          <a:gradFill>
            <a:gsLst>
              <a:gs pos="0">
                <a:srgbClr val="0000FF"/>
              </a:gs>
              <a:gs pos="66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925" name="Line 117"/>
          <p:cNvSpPr>
            <a:spLocks noChangeShapeType="1"/>
          </p:cNvSpPr>
          <p:nvPr/>
        </p:nvSpPr>
        <p:spPr bwMode="auto">
          <a:xfrm>
            <a:off x="778934" y="3505200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6" name="Rectangle 118"/>
          <p:cNvSpPr>
            <a:spLocks noChangeArrowheads="1"/>
          </p:cNvSpPr>
          <p:nvPr/>
        </p:nvSpPr>
        <p:spPr bwMode="auto">
          <a:xfrm>
            <a:off x="378178" y="5043488"/>
            <a:ext cx="320601" cy="2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5000"/>
              </a:lnSpc>
            </a:pPr>
            <a:r>
              <a:rPr lang="en-US" sz="1400"/>
              <a:t>  20</a:t>
            </a:r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>
            <a:off x="3289300" y="5411789"/>
            <a:ext cx="0" cy="4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8" name="Line 120"/>
          <p:cNvSpPr>
            <a:spLocks noChangeShapeType="1"/>
          </p:cNvSpPr>
          <p:nvPr/>
        </p:nvSpPr>
        <p:spPr bwMode="auto">
          <a:xfrm>
            <a:off x="3889022" y="4110038"/>
            <a:ext cx="578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743656" y="3086100"/>
            <a:ext cx="3135474" cy="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8575" tIns="11112" rIns="28575" bIns="11112">
            <a:spAutoFit/>
          </a:bodyPr>
          <a:lstStyle/>
          <a:p>
            <a:pPr defTabSz="153988">
              <a:lnSpc>
                <a:spcPct val="87000"/>
              </a:lnSpc>
            </a:pPr>
            <a:r>
              <a:rPr lang="en-US" sz="1800" dirty="0"/>
              <a:t>Cortisol concentration (</a:t>
            </a:r>
            <a:r>
              <a:rPr lang="en-US" sz="1800" dirty="0" smtClean="0"/>
              <a:t>ng/ml</a:t>
            </a:r>
            <a:r>
              <a:rPr lang="en-US" sz="1800" dirty="0"/>
              <a:t>)</a:t>
            </a:r>
          </a:p>
        </p:txBody>
      </p:sp>
      <p:sp>
        <p:nvSpPr>
          <p:cNvPr id="247930" name="Text Box 122"/>
          <p:cNvSpPr txBox="1">
            <a:spLocks noChangeArrowheads="1"/>
          </p:cNvSpPr>
          <p:nvPr/>
        </p:nvSpPr>
        <p:spPr bwMode="auto">
          <a:xfrm>
            <a:off x="1991455" y="5895762"/>
            <a:ext cx="93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Hours</a:t>
            </a:r>
          </a:p>
        </p:txBody>
      </p:sp>
      <p:sp>
        <p:nvSpPr>
          <p:cNvPr id="247931" name="Text Box 123"/>
          <p:cNvSpPr txBox="1">
            <a:spLocks noChangeArrowheads="1"/>
          </p:cNvSpPr>
          <p:nvPr/>
        </p:nvSpPr>
        <p:spPr bwMode="auto">
          <a:xfrm>
            <a:off x="6633817" y="6066398"/>
            <a:ext cx="747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Hours</a:t>
            </a:r>
          </a:p>
        </p:txBody>
      </p:sp>
      <p:sp>
        <p:nvSpPr>
          <p:cNvPr id="247934" name="Text Box 126"/>
          <p:cNvSpPr txBox="1">
            <a:spLocks noChangeArrowheads="1"/>
          </p:cNvSpPr>
          <p:nvPr/>
        </p:nvSpPr>
        <p:spPr bwMode="auto">
          <a:xfrm>
            <a:off x="4562262" y="1988840"/>
            <a:ext cx="407515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C00000"/>
                </a:solidFill>
              </a:rPr>
              <a:t>Dexamethasone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(50 µg/kg)</a:t>
            </a:r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 smtClean="0"/>
              <a:t>Action plus longue</a:t>
            </a:r>
            <a:endParaRPr lang="fr-FR" sz="2400" b="1" dirty="0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81" y="5528853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34</a:t>
            </a:fld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2833089" y="5001332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7562415" y="4983163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520" y="1940548"/>
            <a:ext cx="8784976" cy="47842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7794612" y="1571217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Formulation des principes actifs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3218327"/>
            <a:ext cx="4546848" cy="46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FORMULATIONS</a:t>
            </a:r>
            <a:r>
              <a:rPr lang="fr-FR" dirty="0" smtClean="0">
                <a:solidFill>
                  <a:srgbClr val="FF0000"/>
                </a:solidFill>
              </a:rPr>
              <a:t> !!!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20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Formulation des principes actifs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73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539552" y="2996952"/>
            <a:ext cx="2952328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84784"/>
            <a:ext cx="6707088" cy="4896544"/>
          </a:xfrm>
        </p:spPr>
        <p:txBody>
          <a:bodyPr>
            <a:normAutofit fontScale="62500" lnSpcReduction="20000"/>
          </a:bodyPr>
          <a:lstStyle/>
          <a:p>
            <a:r>
              <a:rPr lang="fr-FR" sz="4000" dirty="0" smtClean="0"/>
              <a:t>Différents esters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Hydrosolubles </a:t>
            </a:r>
          </a:p>
          <a:p>
            <a:pPr lvl="2"/>
            <a:r>
              <a:rPr lang="fr-FR" dirty="0" smtClean="0"/>
              <a:t>Phosphate</a:t>
            </a:r>
          </a:p>
          <a:p>
            <a:pPr lvl="2"/>
            <a:r>
              <a:rPr lang="fr-FR" dirty="0" err="1" smtClean="0"/>
              <a:t>Succinate</a:t>
            </a:r>
            <a:endParaRPr lang="fr-FR" dirty="0" smtClean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Non hydrosolubles</a:t>
            </a:r>
          </a:p>
          <a:p>
            <a:pPr lvl="2"/>
            <a:r>
              <a:rPr lang="fr-FR" dirty="0" smtClean="0"/>
              <a:t>Acétate</a:t>
            </a:r>
          </a:p>
          <a:p>
            <a:pPr lvl="2"/>
            <a:r>
              <a:rPr lang="fr-FR" dirty="0" err="1" smtClean="0"/>
              <a:t>Isonicotinate</a:t>
            </a:r>
            <a:endParaRPr lang="fr-FR" dirty="0" smtClean="0"/>
          </a:p>
          <a:p>
            <a:pPr lvl="2"/>
            <a:r>
              <a:rPr lang="fr-FR" dirty="0" smtClean="0"/>
              <a:t>Butyrate</a:t>
            </a:r>
          </a:p>
          <a:p>
            <a:pPr lvl="2"/>
            <a:r>
              <a:rPr lang="fr-FR" dirty="0" err="1" smtClean="0"/>
              <a:t>Valérate</a:t>
            </a:r>
            <a:endParaRPr lang="fr-FR" dirty="0" smtClean="0"/>
          </a:p>
          <a:p>
            <a:pPr lvl="2"/>
            <a:r>
              <a:rPr lang="fr-FR" dirty="0" err="1" smtClean="0"/>
              <a:t>Pivalate</a:t>
            </a:r>
            <a:endParaRPr lang="fr-FR" dirty="0" smtClean="0"/>
          </a:p>
          <a:p>
            <a:pPr lvl="2"/>
            <a:r>
              <a:rPr lang="fr-FR" dirty="0" smtClean="0"/>
              <a:t>Benzoate</a:t>
            </a:r>
          </a:p>
          <a:p>
            <a:pPr lvl="2"/>
            <a:r>
              <a:rPr lang="fr-FR" dirty="0" smtClean="0"/>
              <a:t>…</a:t>
            </a:r>
          </a:p>
          <a:p>
            <a:pPr marL="0" indent="0" algn="ctr">
              <a:buNone/>
            </a:pPr>
            <a:r>
              <a:rPr lang="fr-FR" sz="4500" dirty="0" smtClean="0"/>
              <a:t>Différences dans la vitesse de libération du principe actif et donc</a:t>
            </a:r>
            <a:r>
              <a:rPr lang="fr-FR" sz="4500" b="1" dirty="0" smtClean="0"/>
              <a:t> </a:t>
            </a:r>
            <a:r>
              <a:rPr lang="fr-FR" sz="4500" b="1" dirty="0" smtClean="0">
                <a:solidFill>
                  <a:srgbClr val="C00000"/>
                </a:solidFill>
              </a:rPr>
              <a:t>dans le délai et la durée d’action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77888" y="5085184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14142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Formulation des principes </a:t>
            </a:r>
            <a:r>
              <a:rPr lang="fr-FR" b="1" dirty="0" smtClean="0">
                <a:solidFill>
                  <a:srgbClr val="C00000"/>
                </a:solidFill>
              </a:rPr>
              <a:t>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38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fr-FR" sz="2400" dirty="0" err="1" smtClean="0"/>
              <a:t>Methylprednisolone</a:t>
            </a:r>
            <a:r>
              <a:rPr lang="fr-FR" sz="2400" dirty="0" smtClean="0"/>
              <a:t> (</a:t>
            </a:r>
            <a:r>
              <a:rPr lang="fr-FR" sz="2400" dirty="0" err="1" smtClean="0"/>
              <a:t>Medrol</a:t>
            </a:r>
            <a:r>
              <a:rPr lang="fr-FR" sz="2400" dirty="0" smtClean="0"/>
              <a:t>)</a:t>
            </a:r>
          </a:p>
          <a:p>
            <a:pPr lvl="1"/>
            <a:r>
              <a:rPr lang="fr-FR" sz="2000" dirty="0" smtClean="0"/>
              <a:t>SOLUMEDROL ND : estérifié avec </a:t>
            </a:r>
            <a:r>
              <a:rPr lang="fr-FR" sz="2000" dirty="0" err="1" smtClean="0"/>
              <a:t>succinate</a:t>
            </a:r>
            <a:r>
              <a:rPr lang="fr-FR" sz="2000" dirty="0" smtClean="0"/>
              <a:t> de sodium</a:t>
            </a:r>
          </a:p>
          <a:p>
            <a:pPr lvl="1"/>
            <a:r>
              <a:rPr lang="fr-FR" sz="2000" dirty="0" smtClean="0"/>
              <a:t>DEPOMEDROL ND : estérifié avec acétate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Dexaméthasone</a:t>
            </a:r>
            <a:endParaRPr lang="fr-FR" sz="2400" dirty="0"/>
          </a:p>
          <a:p>
            <a:pPr lvl="1"/>
            <a:r>
              <a:rPr lang="fr-FR" sz="2000" dirty="0" smtClean="0"/>
              <a:t>DEXADRESON </a:t>
            </a:r>
            <a:r>
              <a:rPr lang="fr-FR" sz="2000" dirty="0"/>
              <a:t>ND : </a:t>
            </a:r>
            <a:r>
              <a:rPr lang="fr-FR" sz="2000" dirty="0" smtClean="0"/>
              <a:t>estérifié avec phosphate </a:t>
            </a:r>
            <a:r>
              <a:rPr lang="fr-FR" sz="2000" dirty="0" err="1" smtClean="0"/>
              <a:t>disodique</a:t>
            </a:r>
            <a:endParaRPr lang="fr-FR" sz="2000" dirty="0" smtClean="0"/>
          </a:p>
          <a:p>
            <a:pPr lvl="1"/>
            <a:r>
              <a:rPr lang="fr-FR" sz="2000" dirty="0" smtClean="0"/>
              <a:t>DEXAMEDIUM ND :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 smtClean="0"/>
              <a:t>tébutate</a:t>
            </a:r>
            <a:endParaRPr lang="fr-FR" sz="2000" dirty="0"/>
          </a:p>
          <a:p>
            <a:pPr lvl="1"/>
            <a:r>
              <a:rPr lang="fr-FR" sz="2000" dirty="0" smtClean="0"/>
              <a:t>DEXAFORT </a:t>
            </a:r>
            <a:r>
              <a:rPr lang="fr-FR" sz="2000" dirty="0"/>
              <a:t>ND : </a:t>
            </a:r>
            <a:r>
              <a:rPr lang="fr-FR" sz="2000" dirty="0" err="1"/>
              <a:t>esterifié</a:t>
            </a:r>
            <a:r>
              <a:rPr lang="fr-FR" sz="2000" dirty="0"/>
              <a:t> avec phosphate </a:t>
            </a:r>
            <a:r>
              <a:rPr lang="fr-FR" sz="2000" dirty="0" err="1" smtClean="0"/>
              <a:t>disodique</a:t>
            </a:r>
            <a:r>
              <a:rPr lang="fr-FR" sz="2000" dirty="0" smtClean="0"/>
              <a:t> + </a:t>
            </a:r>
            <a:r>
              <a:rPr lang="fr-FR" sz="2000" dirty="0" err="1"/>
              <a:t>esterifié</a:t>
            </a:r>
            <a:r>
              <a:rPr lang="fr-FR" sz="2000" dirty="0"/>
              <a:t> avec </a:t>
            </a:r>
            <a:r>
              <a:rPr lang="fr-FR" sz="2000" dirty="0" err="1" smtClean="0"/>
              <a:t>phénylpropionate</a:t>
            </a:r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05724" y="183553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4864100" y="3563939"/>
            <a:ext cx="0" cy="173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868333" y="3787775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868333" y="4103688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866923" y="44386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865511" y="357028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862689" y="5302250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595990" y="52054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522612" y="4343401"/>
            <a:ext cx="30938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 6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538134" y="39957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38134" y="368617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540956" y="34242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982634" y="5411788"/>
            <a:ext cx="32864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921955" y="550862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458178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24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988756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48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482645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72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7076723" y="5508626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96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085667" y="5489576"/>
            <a:ext cx="453650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144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4868333" y="4768850"/>
            <a:ext cx="3951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9769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0536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517444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7161389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8280400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5246511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5761567" y="533400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6537678" y="5327651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4986867" y="3913188"/>
            <a:ext cx="15523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5002389" y="3814764"/>
            <a:ext cx="15522" cy="1238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5017912" y="3775075"/>
            <a:ext cx="21167" cy="650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5050368" y="3735388"/>
            <a:ext cx="2822" cy="650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5075768" y="3714750"/>
            <a:ext cx="23988" cy="460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5112457" y="3727450"/>
            <a:ext cx="23988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164667" y="3727450"/>
            <a:ext cx="35278" cy="7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5175956" y="3738564"/>
            <a:ext cx="3062111" cy="1398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6" name="Oval 38"/>
          <p:cNvSpPr>
            <a:spLocks noChangeArrowheads="1"/>
          </p:cNvSpPr>
          <p:nvPr/>
        </p:nvSpPr>
        <p:spPr bwMode="auto">
          <a:xfrm>
            <a:off x="4982634" y="441801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4988278" y="4076700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4992511" y="418782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4976990" y="4306889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4967111" y="3917950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1" name="Oval 43"/>
          <p:cNvSpPr>
            <a:spLocks noChangeArrowheads="1"/>
          </p:cNvSpPr>
          <p:nvPr/>
        </p:nvSpPr>
        <p:spPr bwMode="auto">
          <a:xfrm>
            <a:off x="5149145" y="3832226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5034844" y="3740151"/>
            <a:ext cx="29634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5112456" y="3702050"/>
            <a:ext cx="29633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5065889" y="36480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5013679" y="3687764"/>
            <a:ext cx="29633" cy="412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4988278" y="3662364"/>
            <a:ext cx="28222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4976990" y="3740151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8" name="Oval 50"/>
          <p:cNvSpPr>
            <a:spLocks noChangeArrowheads="1"/>
          </p:cNvSpPr>
          <p:nvPr/>
        </p:nvSpPr>
        <p:spPr bwMode="auto">
          <a:xfrm>
            <a:off x="5455355" y="40767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39" name="Oval 51"/>
          <p:cNvSpPr>
            <a:spLocks noChangeArrowheads="1"/>
          </p:cNvSpPr>
          <p:nvPr/>
        </p:nvSpPr>
        <p:spPr bwMode="auto">
          <a:xfrm>
            <a:off x="5695244" y="4181476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0" name="Oval 52"/>
          <p:cNvSpPr>
            <a:spLocks noChangeArrowheads="1"/>
          </p:cNvSpPr>
          <p:nvPr/>
        </p:nvSpPr>
        <p:spPr bwMode="auto">
          <a:xfrm>
            <a:off x="6022622" y="4432300"/>
            <a:ext cx="29634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1" name="Oval 53"/>
          <p:cNvSpPr>
            <a:spLocks noChangeArrowheads="1"/>
          </p:cNvSpPr>
          <p:nvPr/>
        </p:nvSpPr>
        <p:spPr bwMode="auto">
          <a:xfrm>
            <a:off x="6517923" y="4411664"/>
            <a:ext cx="29633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2" name="Oval 54"/>
          <p:cNvSpPr>
            <a:spLocks noChangeArrowheads="1"/>
          </p:cNvSpPr>
          <p:nvPr/>
        </p:nvSpPr>
        <p:spPr bwMode="auto">
          <a:xfrm>
            <a:off x="7131755" y="4497389"/>
            <a:ext cx="29634" cy="4127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7646812" y="4748214"/>
            <a:ext cx="29633" cy="39687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8219723" y="4886325"/>
            <a:ext cx="28222" cy="396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1016000" y="3482976"/>
            <a:ext cx="0" cy="1725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1030112" y="4029075"/>
            <a:ext cx="4938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024467" y="4602163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539552" y="34083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4</a:t>
            </a:r>
            <a:endParaRPr lang="en-US" sz="2000" dirty="0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>
            <a:off x="1148645" y="5314950"/>
            <a:ext cx="2875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1651000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2239434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1700389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2287412" y="52466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3994856" y="523398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1014589" y="5214938"/>
            <a:ext cx="39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539552" y="3954463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  <a:r>
              <a:rPr lang="en-US" sz="2000" baseline="30000"/>
              <a:t>3</a:t>
            </a:r>
            <a:endParaRPr lang="en-US" sz="2000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783190" y="5383213"/>
            <a:ext cx="381515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 10</a:t>
            </a:r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>
            <a:off x="1018822" y="3470275"/>
            <a:ext cx="409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39553" y="512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10</a:t>
            </a:r>
          </a:p>
        </p:txBody>
      </p:sp>
      <p:sp>
        <p:nvSpPr>
          <p:cNvPr id="37960" name="Line 72"/>
          <p:cNvSpPr>
            <a:spLocks noChangeShapeType="1"/>
          </p:cNvSpPr>
          <p:nvPr/>
        </p:nvSpPr>
        <p:spPr bwMode="auto">
          <a:xfrm>
            <a:off x="1133123" y="52530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1104901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37962" name="Oval 74"/>
          <p:cNvSpPr>
            <a:spLocks noChangeArrowheads="1"/>
          </p:cNvSpPr>
          <p:nvPr/>
        </p:nvSpPr>
        <p:spPr bwMode="auto">
          <a:xfrm>
            <a:off x="1128889" y="3462339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3" name="Oval 75"/>
          <p:cNvSpPr>
            <a:spLocks noChangeArrowheads="1"/>
          </p:cNvSpPr>
          <p:nvPr/>
        </p:nvSpPr>
        <p:spPr bwMode="auto">
          <a:xfrm>
            <a:off x="1123245" y="5154614"/>
            <a:ext cx="35278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539552" y="4527551"/>
            <a:ext cx="410369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dirty="0"/>
              <a:t>10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37965" name="Line 77"/>
          <p:cNvSpPr>
            <a:spLocks noChangeShapeType="1"/>
          </p:cNvSpPr>
          <p:nvPr/>
        </p:nvSpPr>
        <p:spPr bwMode="auto">
          <a:xfrm>
            <a:off x="2860323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6" name="Line 78"/>
          <p:cNvSpPr>
            <a:spLocks noChangeShapeType="1"/>
          </p:cNvSpPr>
          <p:nvPr/>
        </p:nvSpPr>
        <p:spPr bwMode="auto">
          <a:xfrm>
            <a:off x="3433234" y="5240339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2816578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389489" y="5383213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37969" name="Oval 81"/>
          <p:cNvSpPr>
            <a:spLocks noChangeArrowheads="1"/>
          </p:cNvSpPr>
          <p:nvPr/>
        </p:nvSpPr>
        <p:spPr bwMode="auto">
          <a:xfrm>
            <a:off x="1154289" y="3575050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0" name="Oval 82"/>
          <p:cNvSpPr>
            <a:spLocks noChangeArrowheads="1"/>
          </p:cNvSpPr>
          <p:nvPr/>
        </p:nvSpPr>
        <p:spPr bwMode="auto">
          <a:xfrm>
            <a:off x="1653822" y="4286250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1" name="Oval 83"/>
          <p:cNvSpPr>
            <a:spLocks noChangeArrowheads="1"/>
          </p:cNvSpPr>
          <p:nvPr/>
        </p:nvSpPr>
        <p:spPr bwMode="auto">
          <a:xfrm>
            <a:off x="1382889" y="420052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2" name="Oval 84"/>
          <p:cNvSpPr>
            <a:spLocks noChangeArrowheads="1"/>
          </p:cNvSpPr>
          <p:nvPr/>
        </p:nvSpPr>
        <p:spPr bwMode="auto">
          <a:xfrm>
            <a:off x="1274234" y="4002089"/>
            <a:ext cx="35277" cy="41275"/>
          </a:xfrm>
          <a:prstGeom prst="ellipse">
            <a:avLst/>
          </a:prstGeom>
          <a:solidFill>
            <a:srgbClr val="F35B1B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3" name="Oval 85"/>
          <p:cNvSpPr>
            <a:spLocks noChangeArrowheads="1"/>
          </p:cNvSpPr>
          <p:nvPr/>
        </p:nvSpPr>
        <p:spPr bwMode="auto">
          <a:xfrm>
            <a:off x="1206501" y="3857625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4" name="Oval 86"/>
          <p:cNvSpPr>
            <a:spLocks noChangeArrowheads="1"/>
          </p:cNvSpPr>
          <p:nvPr/>
        </p:nvSpPr>
        <p:spPr bwMode="auto">
          <a:xfrm>
            <a:off x="1175456" y="369411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5" name="Oval 87"/>
          <p:cNvSpPr>
            <a:spLocks noChangeArrowheads="1"/>
          </p:cNvSpPr>
          <p:nvPr/>
        </p:nvSpPr>
        <p:spPr bwMode="auto">
          <a:xfrm>
            <a:off x="1888067" y="443706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6" name="Oval 88"/>
          <p:cNvSpPr>
            <a:spLocks noChangeArrowheads="1"/>
          </p:cNvSpPr>
          <p:nvPr/>
        </p:nvSpPr>
        <p:spPr bwMode="auto">
          <a:xfrm>
            <a:off x="2230968" y="4549775"/>
            <a:ext cx="3527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7" name="Oval 89"/>
          <p:cNvSpPr>
            <a:spLocks noChangeArrowheads="1"/>
          </p:cNvSpPr>
          <p:nvPr/>
        </p:nvSpPr>
        <p:spPr bwMode="auto">
          <a:xfrm>
            <a:off x="2497667" y="4608514"/>
            <a:ext cx="33867" cy="396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8" name="Oval 90"/>
          <p:cNvSpPr>
            <a:spLocks noChangeArrowheads="1"/>
          </p:cNvSpPr>
          <p:nvPr/>
        </p:nvSpPr>
        <p:spPr bwMode="auto">
          <a:xfrm>
            <a:off x="2819400" y="4740275"/>
            <a:ext cx="35278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79" name="Oval 91"/>
          <p:cNvSpPr>
            <a:spLocks noChangeArrowheads="1"/>
          </p:cNvSpPr>
          <p:nvPr/>
        </p:nvSpPr>
        <p:spPr bwMode="auto">
          <a:xfrm>
            <a:off x="3095978" y="475932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0" name="Oval 92"/>
          <p:cNvSpPr>
            <a:spLocks noChangeArrowheads="1"/>
          </p:cNvSpPr>
          <p:nvPr/>
        </p:nvSpPr>
        <p:spPr bwMode="auto">
          <a:xfrm>
            <a:off x="3392311" y="4832350"/>
            <a:ext cx="33867" cy="3968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1" name="Oval 93"/>
          <p:cNvSpPr>
            <a:spLocks noChangeArrowheads="1"/>
          </p:cNvSpPr>
          <p:nvPr/>
        </p:nvSpPr>
        <p:spPr bwMode="auto">
          <a:xfrm>
            <a:off x="3980745" y="5121276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2" name="Oval 94"/>
          <p:cNvSpPr>
            <a:spLocks noChangeArrowheads="1"/>
          </p:cNvSpPr>
          <p:nvPr/>
        </p:nvSpPr>
        <p:spPr bwMode="auto">
          <a:xfrm>
            <a:off x="1117600" y="4087814"/>
            <a:ext cx="35278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3" name="Oval 95"/>
          <p:cNvSpPr>
            <a:spLocks noChangeArrowheads="1"/>
          </p:cNvSpPr>
          <p:nvPr/>
        </p:nvSpPr>
        <p:spPr bwMode="auto">
          <a:xfrm>
            <a:off x="1133123" y="3956051"/>
            <a:ext cx="3527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4" name="Oval 96"/>
          <p:cNvSpPr>
            <a:spLocks noChangeArrowheads="1"/>
          </p:cNvSpPr>
          <p:nvPr/>
        </p:nvSpPr>
        <p:spPr bwMode="auto">
          <a:xfrm>
            <a:off x="1165578" y="3995739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5" name="Oval 97"/>
          <p:cNvSpPr>
            <a:spLocks noChangeArrowheads="1"/>
          </p:cNvSpPr>
          <p:nvPr/>
        </p:nvSpPr>
        <p:spPr bwMode="auto">
          <a:xfrm>
            <a:off x="1196622" y="3956051"/>
            <a:ext cx="33867" cy="41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6" name="Oval 98"/>
          <p:cNvSpPr>
            <a:spLocks noChangeArrowheads="1"/>
          </p:cNvSpPr>
          <p:nvPr/>
        </p:nvSpPr>
        <p:spPr bwMode="auto">
          <a:xfrm>
            <a:off x="1315156" y="3976688"/>
            <a:ext cx="35278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7" name="Oval 99"/>
          <p:cNvSpPr>
            <a:spLocks noChangeArrowheads="1"/>
          </p:cNvSpPr>
          <p:nvPr/>
        </p:nvSpPr>
        <p:spPr bwMode="auto">
          <a:xfrm>
            <a:off x="1415345" y="4114800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8" name="Oval 100"/>
          <p:cNvSpPr>
            <a:spLocks noChangeArrowheads="1"/>
          </p:cNvSpPr>
          <p:nvPr/>
        </p:nvSpPr>
        <p:spPr bwMode="auto">
          <a:xfrm>
            <a:off x="1659466" y="421322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89" name="Oval 101"/>
          <p:cNvSpPr>
            <a:spLocks noChangeArrowheads="1"/>
          </p:cNvSpPr>
          <p:nvPr/>
        </p:nvSpPr>
        <p:spPr bwMode="auto">
          <a:xfrm>
            <a:off x="1888067" y="4371975"/>
            <a:ext cx="35278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0" name="Oval 102"/>
          <p:cNvSpPr>
            <a:spLocks noChangeArrowheads="1"/>
          </p:cNvSpPr>
          <p:nvPr/>
        </p:nvSpPr>
        <p:spPr bwMode="auto">
          <a:xfrm>
            <a:off x="2230968" y="4489451"/>
            <a:ext cx="3527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" name="Oval 103"/>
          <p:cNvSpPr>
            <a:spLocks noChangeArrowheads="1"/>
          </p:cNvSpPr>
          <p:nvPr/>
        </p:nvSpPr>
        <p:spPr bwMode="auto">
          <a:xfrm>
            <a:off x="2497667" y="4549775"/>
            <a:ext cx="33867" cy="3968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2" name="Oval 104"/>
          <p:cNvSpPr>
            <a:spLocks noChangeArrowheads="1"/>
          </p:cNvSpPr>
          <p:nvPr/>
        </p:nvSpPr>
        <p:spPr bwMode="auto">
          <a:xfrm>
            <a:off x="2809523" y="4587876"/>
            <a:ext cx="33867" cy="41275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" name="Oval 105"/>
          <p:cNvSpPr>
            <a:spLocks noChangeArrowheads="1"/>
          </p:cNvSpPr>
          <p:nvPr/>
        </p:nvSpPr>
        <p:spPr bwMode="auto">
          <a:xfrm>
            <a:off x="3402190" y="4700589"/>
            <a:ext cx="3527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4" name="Oval 106"/>
          <p:cNvSpPr>
            <a:spLocks noChangeArrowheads="1"/>
          </p:cNvSpPr>
          <p:nvPr/>
        </p:nvSpPr>
        <p:spPr bwMode="auto">
          <a:xfrm>
            <a:off x="3975100" y="4957764"/>
            <a:ext cx="33867" cy="3968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5" name="Rectangle 107"/>
          <p:cNvSpPr>
            <a:spLocks noChangeArrowheads="1"/>
          </p:cNvSpPr>
          <p:nvPr/>
        </p:nvSpPr>
        <p:spPr bwMode="auto">
          <a:xfrm>
            <a:off x="1295218" y="4779306"/>
            <a:ext cx="1327286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Predni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après IM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2417776" y="4145237"/>
            <a:ext cx="1298432" cy="2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1400" dirty="0" err="1" smtClean="0">
                <a:solidFill>
                  <a:schemeClr val="tx2"/>
                </a:solidFill>
              </a:rPr>
              <a:t>Predni</a:t>
            </a:r>
            <a:r>
              <a:rPr lang="en-US" sz="1400" dirty="0" smtClean="0">
                <a:solidFill>
                  <a:schemeClr val="tx2"/>
                </a:solidFill>
              </a:rPr>
              <a:t> après IV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7997" name="Rectangle 109"/>
          <p:cNvSpPr>
            <a:spLocks noChangeArrowheads="1"/>
          </p:cNvSpPr>
          <p:nvPr/>
        </p:nvSpPr>
        <p:spPr bwMode="auto">
          <a:xfrm rot="-5400000">
            <a:off x="-846237" y="4282419"/>
            <a:ext cx="2495491" cy="2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7000"/>
              </a:lnSpc>
            </a:pPr>
            <a:r>
              <a:rPr lang="en-US" sz="2000" dirty="0"/>
              <a:t>Concentration (ng / ml)</a:t>
            </a:r>
          </a:p>
        </p:txBody>
      </p:sp>
      <p:sp>
        <p:nvSpPr>
          <p:cNvPr id="37998" name="Text Box 110"/>
          <p:cNvSpPr txBox="1">
            <a:spLocks noChangeArrowheads="1"/>
          </p:cNvSpPr>
          <p:nvPr/>
        </p:nvSpPr>
        <p:spPr bwMode="auto">
          <a:xfrm>
            <a:off x="1239762" y="2285910"/>
            <a:ext cx="290688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sodium succinate</a:t>
            </a:r>
          </a:p>
        </p:txBody>
      </p:sp>
      <p:sp>
        <p:nvSpPr>
          <p:cNvPr id="37999" name="Text Box 111"/>
          <p:cNvSpPr txBox="1">
            <a:spLocks noChangeArrowheads="1"/>
          </p:cNvSpPr>
          <p:nvPr/>
        </p:nvSpPr>
        <p:spPr bwMode="auto">
          <a:xfrm>
            <a:off x="5259252" y="2424410"/>
            <a:ext cx="328006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Prednisolone acetate</a:t>
            </a:r>
          </a:p>
        </p:txBody>
      </p:sp>
      <p:sp>
        <p:nvSpPr>
          <p:cNvPr id="38000" name="Text Box 112"/>
          <p:cNvSpPr txBox="1">
            <a:spLocks noChangeArrowheads="1"/>
          </p:cNvSpPr>
          <p:nvPr/>
        </p:nvSpPr>
        <p:spPr bwMode="auto">
          <a:xfrm>
            <a:off x="4097867" y="5791200"/>
            <a:ext cx="1229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Heures</a:t>
            </a:r>
          </a:p>
        </p:txBody>
      </p:sp>
      <p:sp>
        <p:nvSpPr>
          <p:cNvPr id="38001" name="Freeform 113"/>
          <p:cNvSpPr>
            <a:spLocks/>
          </p:cNvSpPr>
          <p:nvPr/>
        </p:nvSpPr>
        <p:spPr bwMode="auto">
          <a:xfrm>
            <a:off x="1138767" y="3997325"/>
            <a:ext cx="2867378" cy="1174750"/>
          </a:xfrm>
          <a:custGeom>
            <a:avLst/>
            <a:gdLst>
              <a:gd name="T0" fmla="*/ 0 w 2032"/>
              <a:gd name="T1" fmla="*/ 1174750 h 740"/>
              <a:gd name="T2" fmla="*/ 0 w 2032"/>
              <a:gd name="T3" fmla="*/ 107950 h 740"/>
              <a:gd name="T4" fmla="*/ 44450 w 2032"/>
              <a:gd name="T5" fmla="*/ 25400 h 740"/>
              <a:gd name="T6" fmla="*/ 82550 w 2032"/>
              <a:gd name="T7" fmla="*/ 0 h 740"/>
              <a:gd name="T8" fmla="*/ 196850 w 2032"/>
              <a:gd name="T9" fmla="*/ 31750 h 740"/>
              <a:gd name="T10" fmla="*/ 292100 w 2032"/>
              <a:gd name="T11" fmla="*/ 234950 h 740"/>
              <a:gd name="T12" fmla="*/ 596900 w 2032"/>
              <a:gd name="T13" fmla="*/ 311150 h 740"/>
              <a:gd name="T14" fmla="*/ 863600 w 2032"/>
              <a:gd name="T15" fmla="*/ 469900 h 740"/>
              <a:gd name="T16" fmla="*/ 1238250 w 2032"/>
              <a:gd name="T17" fmla="*/ 571500 h 740"/>
              <a:gd name="T18" fmla="*/ 1549400 w 2032"/>
              <a:gd name="T19" fmla="*/ 609600 h 740"/>
              <a:gd name="T20" fmla="*/ 1905000 w 2032"/>
              <a:gd name="T21" fmla="*/ 749300 h 740"/>
              <a:gd name="T22" fmla="*/ 2222500 w 2032"/>
              <a:gd name="T23" fmla="*/ 768350 h 740"/>
              <a:gd name="T24" fmla="*/ 2546350 w 2032"/>
              <a:gd name="T25" fmla="*/ 838200 h 740"/>
              <a:gd name="T26" fmla="*/ 3225800 w 2032"/>
              <a:gd name="T27" fmla="*/ 1136650 h 7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32" h="740">
                <a:moveTo>
                  <a:pt x="0" y="740"/>
                </a:moveTo>
                <a:lnTo>
                  <a:pt x="0" y="68"/>
                </a:lnTo>
                <a:lnTo>
                  <a:pt x="28" y="16"/>
                </a:lnTo>
                <a:lnTo>
                  <a:pt x="52" y="0"/>
                </a:lnTo>
                <a:lnTo>
                  <a:pt x="124" y="20"/>
                </a:lnTo>
                <a:lnTo>
                  <a:pt x="184" y="148"/>
                </a:lnTo>
                <a:lnTo>
                  <a:pt x="376" y="196"/>
                </a:lnTo>
                <a:lnTo>
                  <a:pt x="544" y="296"/>
                </a:lnTo>
                <a:lnTo>
                  <a:pt x="780" y="360"/>
                </a:lnTo>
                <a:lnTo>
                  <a:pt x="976" y="384"/>
                </a:lnTo>
                <a:lnTo>
                  <a:pt x="1200" y="472"/>
                </a:lnTo>
                <a:lnTo>
                  <a:pt x="1400" y="484"/>
                </a:lnTo>
                <a:lnTo>
                  <a:pt x="1604" y="528"/>
                </a:lnTo>
                <a:lnTo>
                  <a:pt x="2032" y="716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2" name="Freeform 114"/>
          <p:cNvSpPr>
            <a:spLocks/>
          </p:cNvSpPr>
          <p:nvPr/>
        </p:nvSpPr>
        <p:spPr bwMode="auto">
          <a:xfrm>
            <a:off x="1151467" y="3471863"/>
            <a:ext cx="2844800" cy="1516062"/>
          </a:xfrm>
          <a:custGeom>
            <a:avLst/>
            <a:gdLst>
              <a:gd name="T0" fmla="*/ 0 w 2016"/>
              <a:gd name="T1" fmla="*/ 0 h 955"/>
              <a:gd name="T2" fmla="*/ 22225 w 2016"/>
              <a:gd name="T3" fmla="*/ 120650 h 955"/>
              <a:gd name="T4" fmla="*/ 46038 w 2016"/>
              <a:gd name="T5" fmla="*/ 234950 h 955"/>
              <a:gd name="T6" fmla="*/ 84138 w 2016"/>
              <a:gd name="T7" fmla="*/ 411162 h 955"/>
              <a:gd name="T8" fmla="*/ 168275 w 2016"/>
              <a:gd name="T9" fmla="*/ 577850 h 955"/>
              <a:gd name="T10" fmla="*/ 198438 w 2016"/>
              <a:gd name="T11" fmla="*/ 509587 h 955"/>
              <a:gd name="T12" fmla="*/ 312738 w 2016"/>
              <a:gd name="T13" fmla="*/ 661987 h 955"/>
              <a:gd name="T14" fmla="*/ 593725 w 2016"/>
              <a:gd name="T15" fmla="*/ 762000 h 955"/>
              <a:gd name="T16" fmla="*/ 846138 w 2016"/>
              <a:gd name="T17" fmla="*/ 928687 h 955"/>
              <a:gd name="T18" fmla="*/ 1227138 w 2016"/>
              <a:gd name="T19" fmla="*/ 1028700 h 955"/>
              <a:gd name="T20" fmla="*/ 1531938 w 2016"/>
              <a:gd name="T21" fmla="*/ 1089025 h 955"/>
              <a:gd name="T22" fmla="*/ 1882775 w 2016"/>
              <a:gd name="T23" fmla="*/ 1135062 h 955"/>
              <a:gd name="T24" fmla="*/ 2552700 w 2016"/>
              <a:gd name="T25" fmla="*/ 1241425 h 955"/>
              <a:gd name="T26" fmla="*/ 3200400 w 2016"/>
              <a:gd name="T27" fmla="*/ 1516062 h 9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16" h="955">
                <a:moveTo>
                  <a:pt x="0" y="0"/>
                </a:moveTo>
                <a:lnTo>
                  <a:pt x="14" y="76"/>
                </a:lnTo>
                <a:lnTo>
                  <a:pt x="29" y="148"/>
                </a:lnTo>
                <a:lnTo>
                  <a:pt x="53" y="259"/>
                </a:lnTo>
                <a:lnTo>
                  <a:pt x="106" y="364"/>
                </a:lnTo>
                <a:lnTo>
                  <a:pt x="125" y="321"/>
                </a:lnTo>
                <a:lnTo>
                  <a:pt x="197" y="417"/>
                </a:lnTo>
                <a:lnTo>
                  <a:pt x="374" y="480"/>
                </a:lnTo>
                <a:lnTo>
                  <a:pt x="533" y="585"/>
                </a:lnTo>
                <a:lnTo>
                  <a:pt x="773" y="648"/>
                </a:lnTo>
                <a:lnTo>
                  <a:pt x="965" y="686"/>
                </a:lnTo>
                <a:lnTo>
                  <a:pt x="1186" y="715"/>
                </a:lnTo>
                <a:lnTo>
                  <a:pt x="1608" y="782"/>
                </a:lnTo>
                <a:lnTo>
                  <a:pt x="2016" y="955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240166" y="6347607"/>
            <a:ext cx="4108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0" i="1"/>
              <a:t>Toutain et al. Am.J.Vet.Res </a:t>
            </a:r>
            <a:r>
              <a:rPr lang="en-US" sz="1400" b="0" i="1"/>
              <a:t>1985, 46:719-725</a:t>
            </a:r>
            <a:endParaRPr lang="en-US" sz="1800" b="0" i="1"/>
          </a:p>
        </p:txBody>
      </p:sp>
      <p:sp>
        <p:nvSpPr>
          <p:cNvPr id="38004" name="Oval 116"/>
          <p:cNvSpPr>
            <a:spLocks noChangeArrowheads="1"/>
          </p:cNvSpPr>
          <p:nvPr/>
        </p:nvSpPr>
        <p:spPr bwMode="auto">
          <a:xfrm>
            <a:off x="4960057" y="5162550"/>
            <a:ext cx="53622" cy="571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06" name="Freeform 118"/>
          <p:cNvSpPr>
            <a:spLocks/>
          </p:cNvSpPr>
          <p:nvPr/>
        </p:nvSpPr>
        <p:spPr bwMode="invGray">
          <a:xfrm>
            <a:off x="7078134" y="175260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535948" y="3970636"/>
            <a:ext cx="1713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dirty="0" smtClean="0">
                <a:solidFill>
                  <a:schemeClr val="tx2"/>
                </a:solidFill>
              </a:rPr>
              <a:t>Predni après IM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508000" y="381000"/>
            <a:ext cx="8246533" cy="12763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C00000"/>
                </a:solidFill>
              </a:rPr>
              <a:t>Formulation des principes actifs</a:t>
            </a: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51520" y="1741059"/>
            <a:ext cx="8784976" cy="50003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1157428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rgbClr val="C00000"/>
                </a:solidFill>
              </a:rPr>
              <a:t>Anti-inflammatoires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37626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680012" y="1988840"/>
            <a:ext cx="1602178" cy="194383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</a:rPr>
              <a:t>AINS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5936" y="3932678"/>
            <a:ext cx="4572508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3600" b="1" dirty="0" smtClean="0">
                <a:solidFill>
                  <a:srgbClr val="C00000"/>
                </a:solidFill>
              </a:rPr>
              <a:t>AIS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C00000"/>
                </a:solidFill>
              </a:rPr>
              <a:t>= « Corticoïdes »</a:t>
            </a:r>
          </a:p>
          <a:p>
            <a:pPr>
              <a:buNone/>
            </a:pPr>
            <a:r>
              <a:rPr lang="fr-FR" sz="3600" b="1" dirty="0" smtClean="0">
                <a:solidFill>
                  <a:srgbClr val="C00000"/>
                </a:solidFill>
              </a:rPr>
              <a:t>= Glucocorticoïdes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073" y="1741059"/>
            <a:ext cx="6704606" cy="82937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	</a:t>
            </a:r>
            <a:r>
              <a:rPr lang="fr-FR" sz="2800" b="1" dirty="0" err="1" smtClean="0">
                <a:solidFill>
                  <a:srgbClr val="C00000"/>
                </a:solidFill>
              </a:rPr>
              <a:t>Méthylprednisolone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>
                <a:solidFill>
                  <a:srgbClr val="C00000"/>
                </a:solidFill>
              </a:rPr>
              <a:t>acétate chez le </a:t>
            </a:r>
            <a:r>
              <a:rPr lang="fr-FR" sz="2800" b="1" dirty="0" smtClean="0">
                <a:solidFill>
                  <a:srgbClr val="C00000"/>
                </a:solidFill>
              </a:rPr>
              <a:t>chien (</a:t>
            </a:r>
            <a:r>
              <a:rPr lang="fr-FR" sz="2800" b="1" dirty="0" err="1" smtClean="0">
                <a:solidFill>
                  <a:srgbClr val="C00000"/>
                </a:solidFill>
              </a:rPr>
              <a:t>Dépomédrol</a:t>
            </a:r>
            <a:r>
              <a:rPr lang="fr-FR" sz="2800" b="1" dirty="0">
                <a:solidFill>
                  <a:srgbClr val="C00000"/>
                </a:solidFill>
                <a:cs typeface="Arial" charset="0"/>
              </a:rPr>
              <a:t>®)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dirty="0" smtClean="0"/>
              <a:t>4 mg/kg by IM route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8246533" cy="1276350"/>
          </a:xfrm>
          <a:ln/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Formulation des principes actifs</a:t>
            </a:r>
            <a:r>
              <a:rPr lang="fr-FR" sz="3200" b="1" dirty="0" smtClean="0">
                <a:solidFill>
                  <a:srgbClr val="C00000"/>
                </a:solidFill>
              </a:rPr>
              <a:t/>
            </a:r>
            <a:br>
              <a:rPr lang="fr-FR" sz="3200" b="1" dirty="0" smtClean="0">
                <a:solidFill>
                  <a:srgbClr val="C00000"/>
                </a:solidFill>
              </a:rPr>
            </a:b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248836" name="Line 4"/>
          <p:cNvSpPr>
            <a:spLocks noChangeAspect="1" noChangeShapeType="1"/>
          </p:cNvSpPr>
          <p:nvPr/>
        </p:nvSpPr>
        <p:spPr bwMode="auto">
          <a:xfrm>
            <a:off x="2511778" y="3099864"/>
            <a:ext cx="0" cy="267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7" name="Line 5"/>
          <p:cNvSpPr>
            <a:spLocks noChangeAspect="1" noChangeShapeType="1"/>
          </p:cNvSpPr>
          <p:nvPr/>
        </p:nvSpPr>
        <p:spPr bwMode="auto">
          <a:xfrm>
            <a:off x="2518834" y="4460350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8" name="Line 6"/>
          <p:cNvSpPr>
            <a:spLocks noChangeAspect="1" noChangeShapeType="1"/>
          </p:cNvSpPr>
          <p:nvPr/>
        </p:nvSpPr>
        <p:spPr bwMode="auto">
          <a:xfrm>
            <a:off x="2528712" y="5119163"/>
            <a:ext cx="832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9" name="Line 7"/>
          <p:cNvSpPr>
            <a:spLocks noChangeAspect="1" noChangeShapeType="1"/>
          </p:cNvSpPr>
          <p:nvPr/>
        </p:nvSpPr>
        <p:spPr bwMode="auto">
          <a:xfrm>
            <a:off x="2528711" y="3819000"/>
            <a:ext cx="733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0" name="Rectangle 8"/>
          <p:cNvSpPr>
            <a:spLocks noChangeAspect="1" noChangeArrowheads="1"/>
          </p:cNvSpPr>
          <p:nvPr/>
        </p:nvSpPr>
        <p:spPr bwMode="auto">
          <a:xfrm>
            <a:off x="2847622" y="3499914"/>
            <a:ext cx="97367" cy="2270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1" name="Line 9"/>
          <p:cNvSpPr>
            <a:spLocks noChangeAspect="1" noChangeShapeType="1"/>
          </p:cNvSpPr>
          <p:nvPr/>
        </p:nvSpPr>
        <p:spPr bwMode="auto">
          <a:xfrm>
            <a:off x="2511778" y="577797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2" name="Rectangle 10"/>
          <p:cNvSpPr>
            <a:spLocks noChangeAspect="1" noChangeArrowheads="1"/>
          </p:cNvSpPr>
          <p:nvPr/>
        </p:nvSpPr>
        <p:spPr bwMode="auto">
          <a:xfrm>
            <a:off x="2235200" y="5654151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0</a:t>
            </a:r>
          </a:p>
        </p:txBody>
      </p:sp>
      <p:sp>
        <p:nvSpPr>
          <p:cNvPr id="248843" name="Rectangle 11"/>
          <p:cNvSpPr>
            <a:spLocks noChangeAspect="1" noChangeArrowheads="1"/>
          </p:cNvSpPr>
          <p:nvPr/>
        </p:nvSpPr>
        <p:spPr bwMode="auto">
          <a:xfrm>
            <a:off x="2167467" y="49858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20</a:t>
            </a:r>
          </a:p>
        </p:txBody>
      </p:sp>
      <p:sp>
        <p:nvSpPr>
          <p:cNvPr id="248844" name="Rectangle 12"/>
          <p:cNvSpPr>
            <a:spLocks noChangeAspect="1" noChangeArrowheads="1"/>
          </p:cNvSpPr>
          <p:nvPr/>
        </p:nvSpPr>
        <p:spPr bwMode="auto">
          <a:xfrm>
            <a:off x="2167467" y="4312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40</a:t>
            </a:r>
          </a:p>
        </p:txBody>
      </p:sp>
      <p:sp>
        <p:nvSpPr>
          <p:cNvPr id="248845" name="Rectangle 13"/>
          <p:cNvSpPr>
            <a:spLocks noChangeAspect="1" noChangeArrowheads="1"/>
          </p:cNvSpPr>
          <p:nvPr/>
        </p:nvSpPr>
        <p:spPr bwMode="auto">
          <a:xfrm>
            <a:off x="2167467" y="3677713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60</a:t>
            </a:r>
          </a:p>
        </p:txBody>
      </p:sp>
      <p:sp>
        <p:nvSpPr>
          <p:cNvPr id="248846" name="Rectangle 14"/>
          <p:cNvSpPr>
            <a:spLocks noChangeAspect="1" noChangeArrowheads="1"/>
          </p:cNvSpPr>
          <p:nvPr/>
        </p:nvSpPr>
        <p:spPr bwMode="auto">
          <a:xfrm rot="16200000">
            <a:off x="306975" y="4301646"/>
            <a:ext cx="3001142" cy="2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algn="ctr" defTabSz="190500">
              <a:lnSpc>
                <a:spcPct val="87000"/>
              </a:lnSpc>
            </a:pPr>
            <a:r>
              <a:rPr lang="en-US" sz="1800" dirty="0"/>
              <a:t>Cortisol concentration (ng / ml</a:t>
            </a:r>
            <a:r>
              <a:rPr lang="en-US" dirty="0"/>
              <a:t>)</a:t>
            </a:r>
          </a:p>
        </p:txBody>
      </p:sp>
      <p:sp>
        <p:nvSpPr>
          <p:cNvPr id="248847" name="Rectangle 15"/>
          <p:cNvSpPr>
            <a:spLocks noChangeAspect="1" noChangeArrowheads="1"/>
          </p:cNvSpPr>
          <p:nvPr/>
        </p:nvSpPr>
        <p:spPr bwMode="auto">
          <a:xfrm>
            <a:off x="2209800" y="5971651"/>
            <a:ext cx="833498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Control</a:t>
            </a:r>
          </a:p>
        </p:txBody>
      </p:sp>
      <p:sp>
        <p:nvSpPr>
          <p:cNvPr id="248848" name="Rectangle 16" descr="noir)"/>
          <p:cNvSpPr>
            <a:spLocks noChangeAspect="1" noChangeArrowheads="1"/>
          </p:cNvSpPr>
          <p:nvPr/>
        </p:nvSpPr>
        <p:spPr bwMode="auto">
          <a:xfrm>
            <a:off x="2740378" y="5403326"/>
            <a:ext cx="95956" cy="3667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9" name="Line 17"/>
          <p:cNvSpPr>
            <a:spLocks noChangeAspect="1" noChangeShapeType="1"/>
          </p:cNvSpPr>
          <p:nvPr/>
        </p:nvSpPr>
        <p:spPr bwMode="auto">
          <a:xfrm>
            <a:off x="3276600" y="4392088"/>
            <a:ext cx="0" cy="239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0" name="Line 18"/>
          <p:cNvSpPr>
            <a:spLocks noChangeAspect="1" noChangeShapeType="1"/>
          </p:cNvSpPr>
          <p:nvPr/>
        </p:nvSpPr>
        <p:spPr bwMode="auto">
          <a:xfrm>
            <a:off x="2898422" y="3517376"/>
            <a:ext cx="0" cy="5064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1" name="Line 19"/>
          <p:cNvSpPr>
            <a:spLocks noChangeAspect="1" noChangeShapeType="1"/>
          </p:cNvSpPr>
          <p:nvPr/>
        </p:nvSpPr>
        <p:spPr bwMode="auto">
          <a:xfrm>
            <a:off x="2740378" y="5179488"/>
            <a:ext cx="606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2" name="Line 20"/>
          <p:cNvSpPr>
            <a:spLocks noChangeAspect="1" noChangeShapeType="1"/>
          </p:cNvSpPr>
          <p:nvPr/>
        </p:nvSpPr>
        <p:spPr bwMode="auto">
          <a:xfrm>
            <a:off x="2857501" y="4049188"/>
            <a:ext cx="8325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3" name="Rectangle 21"/>
          <p:cNvSpPr>
            <a:spLocks noChangeAspect="1" noChangeArrowheads="1"/>
          </p:cNvSpPr>
          <p:nvPr/>
        </p:nvSpPr>
        <p:spPr bwMode="auto">
          <a:xfrm>
            <a:off x="3110089" y="5866876"/>
            <a:ext cx="442429" cy="2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1600"/>
              <a:t>-24h</a:t>
            </a:r>
          </a:p>
        </p:txBody>
      </p:sp>
      <p:sp>
        <p:nvSpPr>
          <p:cNvPr id="248854" name="Rectangle 22"/>
          <p:cNvSpPr>
            <a:spLocks noChangeAspect="1" noChangeArrowheads="1"/>
          </p:cNvSpPr>
          <p:nvPr/>
        </p:nvSpPr>
        <p:spPr bwMode="auto">
          <a:xfrm>
            <a:off x="3619501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1</a:t>
            </a:r>
          </a:p>
        </p:txBody>
      </p:sp>
      <p:sp>
        <p:nvSpPr>
          <p:cNvPr id="248855" name="Rectangle 23"/>
          <p:cNvSpPr>
            <a:spLocks noChangeAspect="1" noChangeArrowheads="1"/>
          </p:cNvSpPr>
          <p:nvPr/>
        </p:nvSpPr>
        <p:spPr bwMode="auto">
          <a:xfrm>
            <a:off x="4397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3</a:t>
            </a:r>
          </a:p>
        </p:txBody>
      </p:sp>
      <p:sp>
        <p:nvSpPr>
          <p:cNvPr id="248856" name="Rectangle 24"/>
          <p:cNvSpPr>
            <a:spLocks noChangeAspect="1" noChangeArrowheads="1"/>
          </p:cNvSpPr>
          <p:nvPr/>
        </p:nvSpPr>
        <p:spPr bwMode="auto">
          <a:xfrm>
            <a:off x="3945466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2</a:t>
            </a:r>
          </a:p>
        </p:txBody>
      </p:sp>
      <p:sp>
        <p:nvSpPr>
          <p:cNvPr id="248857" name="Rectangle 25"/>
          <p:cNvSpPr>
            <a:spLocks noChangeAspect="1" noChangeArrowheads="1"/>
          </p:cNvSpPr>
          <p:nvPr/>
        </p:nvSpPr>
        <p:spPr bwMode="auto">
          <a:xfrm>
            <a:off x="4848578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4</a:t>
            </a:r>
          </a:p>
        </p:txBody>
      </p:sp>
      <p:sp>
        <p:nvSpPr>
          <p:cNvPr id="248858" name="Rectangle 26"/>
          <p:cNvSpPr>
            <a:spLocks noChangeAspect="1" noChangeArrowheads="1"/>
          </p:cNvSpPr>
          <p:nvPr/>
        </p:nvSpPr>
        <p:spPr bwMode="auto">
          <a:xfrm>
            <a:off x="5286022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5</a:t>
            </a:r>
          </a:p>
        </p:txBody>
      </p:sp>
      <p:sp>
        <p:nvSpPr>
          <p:cNvPr id="248859" name="Rectangle 27"/>
          <p:cNvSpPr>
            <a:spLocks noChangeAspect="1" noChangeArrowheads="1"/>
          </p:cNvSpPr>
          <p:nvPr/>
        </p:nvSpPr>
        <p:spPr bwMode="auto">
          <a:xfrm>
            <a:off x="60903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7</a:t>
            </a:r>
          </a:p>
        </p:txBody>
      </p:sp>
      <p:sp>
        <p:nvSpPr>
          <p:cNvPr id="248860" name="Line 28"/>
          <p:cNvSpPr>
            <a:spLocks noChangeAspect="1" noChangeShapeType="1"/>
          </p:cNvSpPr>
          <p:nvPr/>
        </p:nvSpPr>
        <p:spPr bwMode="auto">
          <a:xfrm>
            <a:off x="2785533" y="518742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1" name="Line 29"/>
          <p:cNvSpPr>
            <a:spLocks noChangeAspect="1" noChangeShapeType="1"/>
          </p:cNvSpPr>
          <p:nvPr/>
        </p:nvSpPr>
        <p:spPr bwMode="auto">
          <a:xfrm>
            <a:off x="4093634" y="5343001"/>
            <a:ext cx="0" cy="42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2" name="Rectangle 30"/>
          <p:cNvSpPr>
            <a:spLocks noChangeAspect="1" noChangeArrowheads="1"/>
          </p:cNvSpPr>
          <p:nvPr/>
        </p:nvSpPr>
        <p:spPr bwMode="auto">
          <a:xfrm>
            <a:off x="5681134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6</a:t>
            </a:r>
          </a:p>
        </p:txBody>
      </p:sp>
      <p:sp>
        <p:nvSpPr>
          <p:cNvPr id="248863" name="Rectangle 31"/>
          <p:cNvSpPr>
            <a:spLocks noChangeAspect="1" noChangeArrowheads="1"/>
          </p:cNvSpPr>
          <p:nvPr/>
        </p:nvSpPr>
        <p:spPr bwMode="auto">
          <a:xfrm>
            <a:off x="6496755" y="5866876"/>
            <a:ext cx="193964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</a:t>
            </a:r>
          </a:p>
        </p:txBody>
      </p:sp>
      <p:sp>
        <p:nvSpPr>
          <p:cNvPr id="248864" name="Line 32"/>
          <p:cNvSpPr>
            <a:spLocks noChangeAspect="1" noChangeShapeType="1"/>
          </p:cNvSpPr>
          <p:nvPr/>
        </p:nvSpPr>
        <p:spPr bwMode="auto">
          <a:xfrm>
            <a:off x="2518834" y="3091925"/>
            <a:ext cx="7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5" name="Rectangle 33"/>
          <p:cNvSpPr>
            <a:spLocks noChangeAspect="1" noChangeArrowheads="1"/>
          </p:cNvSpPr>
          <p:nvPr/>
        </p:nvSpPr>
        <p:spPr bwMode="auto">
          <a:xfrm>
            <a:off x="2173111" y="2976038"/>
            <a:ext cx="323807" cy="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/>
              <a:t>80</a:t>
            </a:r>
          </a:p>
        </p:txBody>
      </p:sp>
      <p:sp>
        <p:nvSpPr>
          <p:cNvPr id="248866" name="Line 34"/>
          <p:cNvSpPr>
            <a:spLocks noChangeAspect="1" noChangeShapeType="1"/>
          </p:cNvSpPr>
          <p:nvPr/>
        </p:nvSpPr>
        <p:spPr bwMode="auto">
          <a:xfrm>
            <a:off x="3683000" y="5076301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7" name="Line 35"/>
          <p:cNvSpPr>
            <a:spLocks noChangeAspect="1" noChangeShapeType="1"/>
          </p:cNvSpPr>
          <p:nvPr/>
        </p:nvSpPr>
        <p:spPr bwMode="auto">
          <a:xfrm>
            <a:off x="4505678" y="553826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8" name="Line 36"/>
          <p:cNvSpPr>
            <a:spLocks noChangeAspect="1" noChangeShapeType="1"/>
          </p:cNvSpPr>
          <p:nvPr/>
        </p:nvSpPr>
        <p:spPr bwMode="auto">
          <a:xfrm>
            <a:off x="3242734" y="4376213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9" name="Rectangle 37"/>
          <p:cNvSpPr>
            <a:spLocks noChangeAspect="1" noChangeArrowheads="1"/>
          </p:cNvSpPr>
          <p:nvPr/>
        </p:nvSpPr>
        <p:spPr bwMode="auto">
          <a:xfrm>
            <a:off x="3235678" y="4665138"/>
            <a:ext cx="95956" cy="1096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0" name="Rectangle 38" descr="noir)"/>
          <p:cNvSpPr>
            <a:spLocks noChangeAspect="1" noChangeArrowheads="1"/>
          </p:cNvSpPr>
          <p:nvPr/>
        </p:nvSpPr>
        <p:spPr bwMode="auto">
          <a:xfrm>
            <a:off x="3128434" y="5746226"/>
            <a:ext cx="83255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1" name="Rectangle 39"/>
          <p:cNvSpPr>
            <a:spLocks noChangeAspect="1" noChangeArrowheads="1"/>
          </p:cNvSpPr>
          <p:nvPr/>
        </p:nvSpPr>
        <p:spPr bwMode="auto">
          <a:xfrm>
            <a:off x="3639256" y="5247750"/>
            <a:ext cx="95956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2" name="Rectangle 40" descr="noir)"/>
          <p:cNvSpPr>
            <a:spLocks noChangeAspect="1" noChangeArrowheads="1"/>
          </p:cNvSpPr>
          <p:nvPr/>
        </p:nvSpPr>
        <p:spPr bwMode="auto">
          <a:xfrm>
            <a:off x="3530600" y="5746226"/>
            <a:ext cx="83256" cy="158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3" name="Rectangle 41"/>
          <p:cNvSpPr>
            <a:spLocks noChangeAspect="1" noChangeArrowheads="1"/>
          </p:cNvSpPr>
          <p:nvPr/>
        </p:nvSpPr>
        <p:spPr bwMode="auto">
          <a:xfrm>
            <a:off x="4041423" y="5403326"/>
            <a:ext cx="98778" cy="358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4" name="Rectangle 42" descr="noir)"/>
          <p:cNvSpPr>
            <a:spLocks noChangeAspect="1" noChangeArrowheads="1"/>
          </p:cNvSpPr>
          <p:nvPr/>
        </p:nvSpPr>
        <p:spPr bwMode="auto">
          <a:xfrm>
            <a:off x="3935590" y="5762100"/>
            <a:ext cx="97366" cy="793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5" name="Rectangle 43"/>
          <p:cNvSpPr>
            <a:spLocks noChangeAspect="1" noChangeArrowheads="1"/>
          </p:cNvSpPr>
          <p:nvPr/>
        </p:nvSpPr>
        <p:spPr bwMode="auto">
          <a:xfrm>
            <a:off x="4453467" y="5598588"/>
            <a:ext cx="88900" cy="1635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6" name="Rectangle 44" descr="noir)"/>
          <p:cNvSpPr>
            <a:spLocks noChangeAspect="1" noChangeArrowheads="1"/>
          </p:cNvSpPr>
          <p:nvPr/>
        </p:nvSpPr>
        <p:spPr bwMode="auto">
          <a:xfrm>
            <a:off x="4344812" y="5746226"/>
            <a:ext cx="74788" cy="2381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7" name="Rectangle 45"/>
          <p:cNvSpPr>
            <a:spLocks noChangeAspect="1" noChangeArrowheads="1"/>
          </p:cNvSpPr>
          <p:nvPr/>
        </p:nvSpPr>
        <p:spPr bwMode="auto">
          <a:xfrm>
            <a:off x="4909256" y="5530326"/>
            <a:ext cx="90311" cy="231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8" name="Rectangle 46" descr="noir)"/>
          <p:cNvSpPr>
            <a:spLocks noChangeAspect="1" noChangeArrowheads="1"/>
          </p:cNvSpPr>
          <p:nvPr/>
        </p:nvSpPr>
        <p:spPr bwMode="auto">
          <a:xfrm>
            <a:off x="4802012" y="5736700"/>
            <a:ext cx="90311" cy="25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79" name="Rectangle 47"/>
          <p:cNvSpPr>
            <a:spLocks noChangeAspect="1" noChangeArrowheads="1"/>
          </p:cNvSpPr>
          <p:nvPr/>
        </p:nvSpPr>
        <p:spPr bwMode="auto">
          <a:xfrm>
            <a:off x="5328355" y="5350938"/>
            <a:ext cx="95956" cy="411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0" name="Rectangle 48" descr="noir)"/>
          <p:cNvSpPr>
            <a:spLocks noChangeAspect="1" noChangeArrowheads="1"/>
          </p:cNvSpPr>
          <p:nvPr/>
        </p:nvSpPr>
        <p:spPr bwMode="auto">
          <a:xfrm>
            <a:off x="5221111" y="5709714"/>
            <a:ext cx="97367" cy="6032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1" name="Line 49"/>
          <p:cNvSpPr>
            <a:spLocks noChangeAspect="1" noChangeShapeType="1"/>
          </p:cNvSpPr>
          <p:nvPr/>
        </p:nvSpPr>
        <p:spPr bwMode="auto">
          <a:xfrm>
            <a:off x="7090834" y="4957239"/>
            <a:ext cx="0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2" name="Rectangle 50"/>
          <p:cNvSpPr>
            <a:spLocks noChangeAspect="1" noChangeArrowheads="1"/>
          </p:cNvSpPr>
          <p:nvPr/>
        </p:nvSpPr>
        <p:spPr bwMode="auto">
          <a:xfrm>
            <a:off x="5738990" y="4614338"/>
            <a:ext cx="97366" cy="11477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3" name="Rectangle 51" descr="noir)"/>
          <p:cNvSpPr>
            <a:spLocks noChangeAspect="1" noChangeArrowheads="1"/>
          </p:cNvSpPr>
          <p:nvPr/>
        </p:nvSpPr>
        <p:spPr bwMode="auto">
          <a:xfrm>
            <a:off x="5630334" y="5693838"/>
            <a:ext cx="100189" cy="68262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4" name="Rectangle 52"/>
          <p:cNvSpPr>
            <a:spLocks noChangeAspect="1" noChangeArrowheads="1"/>
          </p:cNvSpPr>
          <p:nvPr/>
        </p:nvSpPr>
        <p:spPr bwMode="auto">
          <a:xfrm>
            <a:off x="6141156" y="4306364"/>
            <a:ext cx="104422" cy="14557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5" name="Rectangle 53" descr="noir)"/>
          <p:cNvSpPr>
            <a:spLocks noChangeAspect="1" noChangeArrowheads="1"/>
          </p:cNvSpPr>
          <p:nvPr/>
        </p:nvSpPr>
        <p:spPr bwMode="auto">
          <a:xfrm>
            <a:off x="6035323" y="5666850"/>
            <a:ext cx="97366" cy="9525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6" name="Rectangle 54"/>
          <p:cNvSpPr>
            <a:spLocks noChangeAspect="1" noChangeArrowheads="1"/>
          </p:cNvSpPr>
          <p:nvPr/>
        </p:nvSpPr>
        <p:spPr bwMode="auto">
          <a:xfrm>
            <a:off x="6551790" y="3826938"/>
            <a:ext cx="98778" cy="19351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7" name="Rectangle 55" descr="noir)"/>
          <p:cNvSpPr>
            <a:spLocks noChangeAspect="1" noChangeArrowheads="1"/>
          </p:cNvSpPr>
          <p:nvPr/>
        </p:nvSpPr>
        <p:spPr bwMode="auto">
          <a:xfrm>
            <a:off x="6447367" y="5282676"/>
            <a:ext cx="95956" cy="487363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8" name="Rectangle 56"/>
          <p:cNvSpPr>
            <a:spLocks noChangeAspect="1" noChangeArrowheads="1"/>
          </p:cNvSpPr>
          <p:nvPr/>
        </p:nvSpPr>
        <p:spPr bwMode="auto">
          <a:xfrm>
            <a:off x="7008990" y="3579288"/>
            <a:ext cx="97366" cy="2190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89" name="Rectangle 57" descr="noir)"/>
          <p:cNvSpPr>
            <a:spLocks noChangeAspect="1" noChangeArrowheads="1"/>
          </p:cNvSpPr>
          <p:nvPr/>
        </p:nvSpPr>
        <p:spPr bwMode="auto">
          <a:xfrm>
            <a:off x="6903155" y="5222350"/>
            <a:ext cx="95956" cy="547688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0" name="Line 58"/>
          <p:cNvSpPr>
            <a:spLocks noChangeAspect="1" noChangeShapeType="1"/>
          </p:cNvSpPr>
          <p:nvPr/>
        </p:nvSpPr>
        <p:spPr bwMode="auto">
          <a:xfrm>
            <a:off x="3651956" y="50556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1" name="Line 59"/>
          <p:cNvSpPr>
            <a:spLocks noChangeAspect="1" noChangeShapeType="1"/>
          </p:cNvSpPr>
          <p:nvPr/>
        </p:nvSpPr>
        <p:spPr bwMode="auto">
          <a:xfrm>
            <a:off x="4051301" y="5322363"/>
            <a:ext cx="7902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2" name="Line 60"/>
          <p:cNvSpPr>
            <a:spLocks noChangeAspect="1" noChangeShapeType="1"/>
          </p:cNvSpPr>
          <p:nvPr/>
        </p:nvSpPr>
        <p:spPr bwMode="auto">
          <a:xfrm>
            <a:off x="4460523" y="55176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3" name="Line 61"/>
          <p:cNvSpPr>
            <a:spLocks noChangeAspect="1" noChangeShapeType="1"/>
          </p:cNvSpPr>
          <p:nvPr/>
        </p:nvSpPr>
        <p:spPr bwMode="auto">
          <a:xfrm>
            <a:off x="4941711" y="527473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4" name="Line 62"/>
          <p:cNvSpPr>
            <a:spLocks noChangeAspect="1" noChangeShapeType="1"/>
          </p:cNvSpPr>
          <p:nvPr/>
        </p:nvSpPr>
        <p:spPr bwMode="auto">
          <a:xfrm>
            <a:off x="4909257" y="5266800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5" name="Line 63"/>
          <p:cNvSpPr>
            <a:spLocks noChangeAspect="1" noChangeShapeType="1"/>
          </p:cNvSpPr>
          <p:nvPr/>
        </p:nvSpPr>
        <p:spPr bwMode="auto">
          <a:xfrm>
            <a:off x="5380567" y="4708001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6" name="Line 64"/>
          <p:cNvSpPr>
            <a:spLocks noChangeAspect="1" noChangeShapeType="1"/>
          </p:cNvSpPr>
          <p:nvPr/>
        </p:nvSpPr>
        <p:spPr bwMode="auto">
          <a:xfrm>
            <a:off x="5342467" y="4692125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7" name="Line 65"/>
          <p:cNvSpPr>
            <a:spLocks noChangeAspect="1" noChangeShapeType="1"/>
          </p:cNvSpPr>
          <p:nvPr/>
        </p:nvSpPr>
        <p:spPr bwMode="auto">
          <a:xfrm>
            <a:off x="5789789" y="4014264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8" name="Line 66"/>
          <p:cNvSpPr>
            <a:spLocks noChangeAspect="1" noChangeShapeType="1"/>
          </p:cNvSpPr>
          <p:nvPr/>
        </p:nvSpPr>
        <p:spPr bwMode="auto">
          <a:xfrm>
            <a:off x="5747456" y="3998388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99" name="Line 67"/>
          <p:cNvSpPr>
            <a:spLocks noChangeAspect="1" noChangeShapeType="1"/>
          </p:cNvSpPr>
          <p:nvPr/>
        </p:nvSpPr>
        <p:spPr bwMode="auto">
          <a:xfrm>
            <a:off x="6194778" y="3639613"/>
            <a:ext cx="0" cy="633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0" name="Line 68"/>
          <p:cNvSpPr>
            <a:spLocks noChangeAspect="1" noChangeShapeType="1"/>
          </p:cNvSpPr>
          <p:nvPr/>
        </p:nvSpPr>
        <p:spPr bwMode="auto">
          <a:xfrm>
            <a:off x="6148212" y="3622150"/>
            <a:ext cx="8325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1" name="Line 69"/>
          <p:cNvSpPr>
            <a:spLocks noChangeAspect="1" noChangeShapeType="1"/>
          </p:cNvSpPr>
          <p:nvPr/>
        </p:nvSpPr>
        <p:spPr bwMode="auto">
          <a:xfrm>
            <a:off x="6605412" y="3176064"/>
            <a:ext cx="0" cy="62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2" name="Line 70"/>
          <p:cNvSpPr>
            <a:spLocks noChangeAspect="1" noChangeShapeType="1"/>
          </p:cNvSpPr>
          <p:nvPr/>
        </p:nvSpPr>
        <p:spPr bwMode="auto">
          <a:xfrm>
            <a:off x="6567312" y="3160188"/>
            <a:ext cx="81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3" name="Line 71"/>
          <p:cNvSpPr>
            <a:spLocks noChangeAspect="1" noChangeShapeType="1"/>
          </p:cNvSpPr>
          <p:nvPr/>
        </p:nvSpPr>
        <p:spPr bwMode="auto">
          <a:xfrm>
            <a:off x="4847167" y="5674789"/>
            <a:ext cx="0" cy="26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4" name="Line 72"/>
          <p:cNvSpPr>
            <a:spLocks noChangeAspect="1" noChangeShapeType="1"/>
          </p:cNvSpPr>
          <p:nvPr/>
        </p:nvSpPr>
        <p:spPr bwMode="auto">
          <a:xfrm>
            <a:off x="4810478" y="5654150"/>
            <a:ext cx="606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5" name="Line 73"/>
          <p:cNvSpPr>
            <a:spLocks noChangeAspect="1" noChangeShapeType="1"/>
          </p:cNvSpPr>
          <p:nvPr/>
        </p:nvSpPr>
        <p:spPr bwMode="auto">
          <a:xfrm>
            <a:off x="5257800" y="563351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6" name="Line 74"/>
          <p:cNvSpPr>
            <a:spLocks noChangeAspect="1" noChangeShapeType="1"/>
          </p:cNvSpPr>
          <p:nvPr/>
        </p:nvSpPr>
        <p:spPr bwMode="auto">
          <a:xfrm>
            <a:off x="5221111" y="562557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7" name="Line 75"/>
          <p:cNvSpPr>
            <a:spLocks noChangeAspect="1" noChangeShapeType="1"/>
          </p:cNvSpPr>
          <p:nvPr/>
        </p:nvSpPr>
        <p:spPr bwMode="auto">
          <a:xfrm>
            <a:off x="5676900" y="5563664"/>
            <a:ext cx="0" cy="1047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8" name="Line 76"/>
          <p:cNvSpPr>
            <a:spLocks noChangeAspect="1" noChangeShapeType="1"/>
          </p:cNvSpPr>
          <p:nvPr/>
        </p:nvSpPr>
        <p:spPr bwMode="auto">
          <a:xfrm>
            <a:off x="5648678" y="55477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09" name="Line 77"/>
          <p:cNvSpPr>
            <a:spLocks noChangeAspect="1" noChangeShapeType="1"/>
          </p:cNvSpPr>
          <p:nvPr/>
        </p:nvSpPr>
        <p:spPr bwMode="auto">
          <a:xfrm>
            <a:off x="6080478" y="5530325"/>
            <a:ext cx="0" cy="103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0" name="Line 78"/>
          <p:cNvSpPr>
            <a:spLocks noChangeAspect="1" noChangeShapeType="1"/>
          </p:cNvSpPr>
          <p:nvPr/>
        </p:nvSpPr>
        <p:spPr bwMode="auto">
          <a:xfrm>
            <a:off x="6049434" y="55144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1" name="Line 79"/>
          <p:cNvSpPr>
            <a:spLocks noChangeAspect="1" noChangeShapeType="1"/>
          </p:cNvSpPr>
          <p:nvPr/>
        </p:nvSpPr>
        <p:spPr bwMode="auto">
          <a:xfrm>
            <a:off x="6491111" y="5092176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2" name="Line 80"/>
          <p:cNvSpPr>
            <a:spLocks noChangeAspect="1" noChangeShapeType="1"/>
          </p:cNvSpPr>
          <p:nvPr/>
        </p:nvSpPr>
        <p:spPr bwMode="auto">
          <a:xfrm>
            <a:off x="6468534" y="5087413"/>
            <a:ext cx="4374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3" name="Line 81"/>
          <p:cNvSpPr>
            <a:spLocks noChangeAspect="1" noChangeShapeType="1"/>
          </p:cNvSpPr>
          <p:nvPr/>
        </p:nvSpPr>
        <p:spPr bwMode="auto">
          <a:xfrm>
            <a:off x="6938434" y="5042964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4" name="Line 82"/>
          <p:cNvSpPr>
            <a:spLocks noChangeAspect="1" noChangeShapeType="1"/>
          </p:cNvSpPr>
          <p:nvPr/>
        </p:nvSpPr>
        <p:spPr bwMode="auto">
          <a:xfrm>
            <a:off x="6918679" y="5035025"/>
            <a:ext cx="423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5" name="Line 83"/>
          <p:cNvSpPr>
            <a:spLocks noChangeAspect="1" noChangeShapeType="1"/>
          </p:cNvSpPr>
          <p:nvPr/>
        </p:nvSpPr>
        <p:spPr bwMode="auto">
          <a:xfrm>
            <a:off x="7055556" y="3030013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6" name="Line 84"/>
          <p:cNvSpPr>
            <a:spLocks noChangeAspect="1" noChangeShapeType="1"/>
          </p:cNvSpPr>
          <p:nvPr/>
        </p:nvSpPr>
        <p:spPr bwMode="auto">
          <a:xfrm>
            <a:off x="7008990" y="3009375"/>
            <a:ext cx="804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917" name="Rectangle 85"/>
          <p:cNvSpPr>
            <a:spLocks noChangeAspect="1" noChangeArrowheads="1"/>
          </p:cNvSpPr>
          <p:nvPr/>
        </p:nvSpPr>
        <p:spPr bwMode="auto">
          <a:xfrm>
            <a:off x="6951134" y="5773402"/>
            <a:ext cx="2016578" cy="3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750" tIns="12700" rIns="31750" bIns="12700">
            <a:spAutoFit/>
          </a:bodyPr>
          <a:lstStyle/>
          <a:p>
            <a:pPr defTabSz="190500">
              <a:lnSpc>
                <a:spcPct val="85000"/>
              </a:lnSpc>
            </a:pPr>
            <a:r>
              <a:rPr lang="en-US" sz="2000" b="1" dirty="0"/>
              <a:t>9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semaines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48919" name="Line 87"/>
          <p:cNvSpPr>
            <a:spLocks noChangeAspect="1" noChangeShapeType="1"/>
          </p:cNvSpPr>
          <p:nvPr/>
        </p:nvSpPr>
        <p:spPr bwMode="auto">
          <a:xfrm>
            <a:off x="2750256" y="5789088"/>
            <a:ext cx="4370211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Freeform 62"/>
          <p:cNvSpPr>
            <a:spLocks/>
          </p:cNvSpPr>
          <p:nvPr/>
        </p:nvSpPr>
        <p:spPr bwMode="invGray">
          <a:xfrm>
            <a:off x="7532190" y="1867564"/>
            <a:ext cx="1247422" cy="1211262"/>
          </a:xfrm>
          <a:custGeom>
            <a:avLst/>
            <a:gdLst>
              <a:gd name="T0" fmla="*/ 39 w 884"/>
              <a:gd name="T1" fmla="*/ 137 h 763"/>
              <a:gd name="T2" fmla="*/ 7 w 884"/>
              <a:gd name="T3" fmla="*/ 101 h 763"/>
              <a:gd name="T4" fmla="*/ 5 w 884"/>
              <a:gd name="T5" fmla="*/ 60 h 763"/>
              <a:gd name="T6" fmla="*/ 63 w 884"/>
              <a:gd name="T7" fmla="*/ 50 h 763"/>
              <a:gd name="T8" fmla="*/ 103 w 884"/>
              <a:gd name="T9" fmla="*/ 9 h 763"/>
              <a:gd name="T10" fmla="*/ 187 w 884"/>
              <a:gd name="T11" fmla="*/ 9 h 763"/>
              <a:gd name="T12" fmla="*/ 257 w 884"/>
              <a:gd name="T13" fmla="*/ 110 h 763"/>
              <a:gd name="T14" fmla="*/ 331 w 884"/>
              <a:gd name="T15" fmla="*/ 197 h 763"/>
              <a:gd name="T16" fmla="*/ 384 w 884"/>
              <a:gd name="T17" fmla="*/ 223 h 763"/>
              <a:gd name="T18" fmla="*/ 605 w 884"/>
              <a:gd name="T19" fmla="*/ 276 h 763"/>
              <a:gd name="T20" fmla="*/ 675 w 884"/>
              <a:gd name="T21" fmla="*/ 290 h 763"/>
              <a:gd name="T22" fmla="*/ 871 w 884"/>
              <a:gd name="T23" fmla="*/ 281 h 763"/>
              <a:gd name="T24" fmla="*/ 751 w 884"/>
              <a:gd name="T25" fmla="*/ 300 h 763"/>
              <a:gd name="T26" fmla="*/ 663 w 884"/>
              <a:gd name="T27" fmla="*/ 326 h 763"/>
              <a:gd name="T28" fmla="*/ 691 w 884"/>
              <a:gd name="T29" fmla="*/ 439 h 763"/>
              <a:gd name="T30" fmla="*/ 744 w 884"/>
              <a:gd name="T31" fmla="*/ 554 h 763"/>
              <a:gd name="T32" fmla="*/ 797 w 884"/>
              <a:gd name="T33" fmla="*/ 590 h 763"/>
              <a:gd name="T34" fmla="*/ 814 w 884"/>
              <a:gd name="T35" fmla="*/ 698 h 763"/>
              <a:gd name="T36" fmla="*/ 814 w 884"/>
              <a:gd name="T37" fmla="*/ 753 h 763"/>
              <a:gd name="T38" fmla="*/ 759 w 884"/>
              <a:gd name="T39" fmla="*/ 749 h 763"/>
              <a:gd name="T40" fmla="*/ 773 w 884"/>
              <a:gd name="T41" fmla="*/ 710 h 763"/>
              <a:gd name="T42" fmla="*/ 766 w 884"/>
              <a:gd name="T43" fmla="*/ 648 h 763"/>
              <a:gd name="T44" fmla="*/ 720 w 884"/>
              <a:gd name="T45" fmla="*/ 597 h 763"/>
              <a:gd name="T46" fmla="*/ 706 w 884"/>
              <a:gd name="T47" fmla="*/ 677 h 763"/>
              <a:gd name="T48" fmla="*/ 687 w 884"/>
              <a:gd name="T49" fmla="*/ 715 h 763"/>
              <a:gd name="T50" fmla="*/ 643 w 884"/>
              <a:gd name="T51" fmla="*/ 705 h 763"/>
              <a:gd name="T52" fmla="*/ 675 w 884"/>
              <a:gd name="T53" fmla="*/ 667 h 763"/>
              <a:gd name="T54" fmla="*/ 665 w 884"/>
              <a:gd name="T55" fmla="*/ 600 h 763"/>
              <a:gd name="T56" fmla="*/ 571 w 884"/>
              <a:gd name="T57" fmla="*/ 537 h 763"/>
              <a:gd name="T58" fmla="*/ 528 w 884"/>
              <a:gd name="T59" fmla="*/ 461 h 763"/>
              <a:gd name="T60" fmla="*/ 459 w 884"/>
              <a:gd name="T61" fmla="*/ 434 h 763"/>
              <a:gd name="T62" fmla="*/ 358 w 884"/>
              <a:gd name="T63" fmla="*/ 453 h 763"/>
              <a:gd name="T64" fmla="*/ 291 w 884"/>
              <a:gd name="T65" fmla="*/ 463 h 763"/>
              <a:gd name="T66" fmla="*/ 271 w 884"/>
              <a:gd name="T67" fmla="*/ 516 h 763"/>
              <a:gd name="T68" fmla="*/ 279 w 884"/>
              <a:gd name="T69" fmla="*/ 655 h 763"/>
              <a:gd name="T70" fmla="*/ 255 w 884"/>
              <a:gd name="T71" fmla="*/ 696 h 763"/>
              <a:gd name="T72" fmla="*/ 243 w 884"/>
              <a:gd name="T73" fmla="*/ 753 h 763"/>
              <a:gd name="T74" fmla="*/ 214 w 884"/>
              <a:gd name="T75" fmla="*/ 756 h 763"/>
              <a:gd name="T76" fmla="*/ 192 w 884"/>
              <a:gd name="T77" fmla="*/ 729 h 763"/>
              <a:gd name="T78" fmla="*/ 214 w 884"/>
              <a:gd name="T79" fmla="*/ 681 h 763"/>
              <a:gd name="T80" fmla="*/ 216 w 884"/>
              <a:gd name="T81" fmla="*/ 533 h 763"/>
              <a:gd name="T82" fmla="*/ 185 w 884"/>
              <a:gd name="T83" fmla="*/ 405 h 763"/>
              <a:gd name="T84" fmla="*/ 154 w 884"/>
              <a:gd name="T85" fmla="*/ 300 h 763"/>
              <a:gd name="T86" fmla="*/ 139 w 884"/>
              <a:gd name="T87" fmla="*/ 170 h 763"/>
              <a:gd name="T88" fmla="*/ 101 w 884"/>
              <a:gd name="T89" fmla="*/ 13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Rectangle 57" descr="noir)"/>
          <p:cNvSpPr>
            <a:spLocks noChangeArrowheads="1"/>
          </p:cNvSpPr>
          <p:nvPr/>
        </p:nvSpPr>
        <p:spPr bwMode="auto">
          <a:xfrm>
            <a:off x="7434006" y="3763649"/>
            <a:ext cx="98184" cy="10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32190" y="36544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cortisol</a:t>
            </a:r>
            <a:endParaRPr lang="fr-FR" dirty="0"/>
          </a:p>
        </p:txBody>
      </p:sp>
      <p:sp>
        <p:nvSpPr>
          <p:cNvPr id="92" name="Rectangle 56"/>
          <p:cNvSpPr>
            <a:spLocks noChangeArrowheads="1"/>
          </p:cNvSpPr>
          <p:nvPr/>
        </p:nvSpPr>
        <p:spPr bwMode="auto">
          <a:xfrm>
            <a:off x="7416328" y="4165695"/>
            <a:ext cx="108000" cy="10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7532190" y="4025354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Après ACTH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7837772" y="1403484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1520" y="1741059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5578500" y="5314234"/>
            <a:ext cx="763691" cy="10906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Voies </a:t>
            </a:r>
            <a:r>
              <a:rPr lang="fr-FR" b="1" dirty="0" smtClean="0">
                <a:solidFill>
                  <a:srgbClr val="C00000"/>
                </a:solidFill>
              </a:rPr>
              <a:t>systémiques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Voies injectables</a:t>
            </a:r>
          </a:p>
          <a:p>
            <a:pPr lvl="1"/>
            <a:r>
              <a:rPr lang="fr-FR" sz="2000" dirty="0" smtClean="0"/>
              <a:t>Esters de </a:t>
            </a:r>
            <a:r>
              <a:rPr lang="fr-FR" sz="2000" dirty="0" err="1" smtClean="0"/>
              <a:t>methylprednisolone</a:t>
            </a:r>
            <a:r>
              <a:rPr lang="fr-FR" sz="2000" dirty="0" smtClean="0"/>
              <a:t> ou de </a:t>
            </a:r>
            <a:r>
              <a:rPr lang="fr-FR" sz="2000" dirty="0" err="1" smtClean="0"/>
              <a:t>dexaméthasone</a:t>
            </a:r>
            <a:endParaRPr lang="fr-FR" sz="2000" dirty="0"/>
          </a:p>
          <a:p>
            <a:pPr lvl="1"/>
            <a:r>
              <a:rPr lang="fr-FR" sz="2000" dirty="0" smtClean="0"/>
              <a:t>IV: esters hydrosolubles</a:t>
            </a:r>
          </a:p>
          <a:p>
            <a:pPr lvl="1"/>
            <a:r>
              <a:rPr lang="fr-FR" sz="2000" dirty="0" smtClean="0"/>
              <a:t>IM: différents types d’esters au choix </a:t>
            </a:r>
            <a:endParaRPr lang="fr-FR" sz="2400" dirty="0"/>
          </a:p>
          <a:p>
            <a:r>
              <a:rPr lang="fr-FR" sz="2800" b="1" dirty="0" smtClean="0">
                <a:solidFill>
                  <a:srgbClr val="C00000"/>
                </a:solidFill>
              </a:rPr>
              <a:t>Voie orale</a:t>
            </a:r>
            <a:endParaRPr lang="fr-FR" sz="2800" b="1" dirty="0">
              <a:solidFill>
                <a:srgbClr val="C00000"/>
              </a:solidFill>
            </a:endParaRPr>
          </a:p>
          <a:p>
            <a:pPr lvl="1"/>
            <a:r>
              <a:rPr lang="fr-FR" sz="2000" dirty="0" err="1"/>
              <a:t>Dexaméthasone</a:t>
            </a:r>
            <a:r>
              <a:rPr lang="fr-FR" sz="2000" dirty="0"/>
              <a:t>, </a:t>
            </a:r>
            <a:r>
              <a:rPr lang="fr-FR" sz="2000" dirty="0" err="1" smtClean="0"/>
              <a:t>prednisolone</a:t>
            </a:r>
            <a:r>
              <a:rPr lang="fr-FR" sz="2000" dirty="0" smtClean="0"/>
              <a:t>, </a:t>
            </a:r>
            <a:r>
              <a:rPr lang="fr-FR" sz="2000" dirty="0" err="1" smtClean="0"/>
              <a:t>methylprednisolone</a:t>
            </a:r>
            <a:endParaRPr lang="fr-FR" sz="2000" dirty="0"/>
          </a:p>
          <a:p>
            <a:pPr lvl="1"/>
            <a:r>
              <a:rPr lang="fr-FR" sz="2000" dirty="0" smtClean="0"/>
              <a:t>Bonne absorption chez le chien, chat, cheval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5123354"/>
            <a:ext cx="7416824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Effets indésirables </a:t>
            </a:r>
            <a:r>
              <a:rPr lang="fr-FR" sz="2800" b="1" dirty="0" smtClean="0"/>
              <a:t>inévitables si durée de traitement longue </a:t>
            </a:r>
            <a:endParaRPr lang="fr-FR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758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530" y="1477603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C00000"/>
                </a:solidFill>
              </a:rPr>
              <a:t>Rythme circadien de la </a:t>
            </a:r>
            <a:r>
              <a:rPr lang="fr-FR" sz="2400" b="1" dirty="0" err="1" smtClean="0">
                <a:solidFill>
                  <a:srgbClr val="C00000"/>
                </a:solidFill>
              </a:rPr>
              <a:t>cortisolémie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dirty="0" smtClean="0"/>
              <a:t>Homme : pic de sécrétion le matin </a:t>
            </a:r>
          </a:p>
          <a:p>
            <a:r>
              <a:rPr lang="fr-FR" sz="2400" dirty="0" smtClean="0"/>
              <a:t>Cheval : pic de sécrétion le matin</a:t>
            </a:r>
          </a:p>
          <a:p>
            <a:endParaRPr lang="fr-FR" sz="2400" dirty="0"/>
          </a:p>
          <a:p>
            <a:r>
              <a:rPr lang="fr-FR" sz="2400" dirty="0" smtClean="0"/>
              <a:t>Chiens, Chats, ruminants : </a:t>
            </a:r>
            <a:r>
              <a:rPr lang="fr-FR" sz="2400" b="1" dirty="0" smtClean="0"/>
              <a:t>pas de rythme circadien </a:t>
            </a:r>
            <a:r>
              <a:rPr lang="fr-FR" sz="2400" dirty="0" smtClean="0"/>
              <a:t>aussi net que chez l’Homme ou le cheval </a:t>
            </a:r>
            <a:endParaRPr lang="fr-FR" sz="2400" dirty="0"/>
          </a:p>
        </p:txBody>
      </p:sp>
      <p:sp>
        <p:nvSpPr>
          <p:cNvPr id="5" name="Accolade fermante 4"/>
          <p:cNvSpPr/>
          <p:nvPr/>
        </p:nvSpPr>
        <p:spPr>
          <a:xfrm>
            <a:off x="5696775" y="2492896"/>
            <a:ext cx="144016" cy="72008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888024" y="2505090"/>
            <a:ext cx="30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Préférer des administrations le matin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" y="3433497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404" y="1174423"/>
            <a:ext cx="8558076" cy="3672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425412" y="7647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Remarque</a:t>
            </a:r>
            <a:endParaRPr lang="fr-FR" sz="18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83" y="980728"/>
            <a:ext cx="6517232" cy="115212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R</a:t>
            </a:r>
            <a:r>
              <a:rPr lang="fr-FR" sz="2400" dirty="0" smtClean="0">
                <a:solidFill>
                  <a:srgbClr val="000000"/>
                </a:solidFill>
              </a:rPr>
              <a:t>ythme circadien de la </a:t>
            </a:r>
            <a:r>
              <a:rPr lang="fr-FR" sz="2400" dirty="0" err="1" smtClean="0">
                <a:solidFill>
                  <a:srgbClr val="000000"/>
                </a:solidFill>
              </a:rPr>
              <a:t>cortisolémie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779781"/>
            <a:ext cx="6652608" cy="3936849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/>
          <a:extLst/>
        </p:spPr>
      </p:pic>
      <p:sp>
        <p:nvSpPr>
          <p:cNvPr id="6" name="Freeform 125"/>
          <p:cNvSpPr>
            <a:spLocks noChangeAspect="1"/>
          </p:cNvSpPr>
          <p:nvPr/>
        </p:nvSpPr>
        <p:spPr bwMode="invGray">
          <a:xfrm>
            <a:off x="6886222" y="1988840"/>
            <a:ext cx="835378" cy="849313"/>
          </a:xfrm>
          <a:custGeom>
            <a:avLst/>
            <a:gdLst>
              <a:gd name="T0" fmla="*/ 41 w 1181"/>
              <a:gd name="T1" fmla="*/ 296 h 1068"/>
              <a:gd name="T2" fmla="*/ 6 w 1181"/>
              <a:gd name="T3" fmla="*/ 266 h 1068"/>
              <a:gd name="T4" fmla="*/ 57 w 1181"/>
              <a:gd name="T5" fmla="*/ 158 h 1068"/>
              <a:gd name="T6" fmla="*/ 65 w 1181"/>
              <a:gd name="T7" fmla="*/ 124 h 1068"/>
              <a:gd name="T8" fmla="*/ 87 w 1181"/>
              <a:gd name="T9" fmla="*/ 77 h 1068"/>
              <a:gd name="T10" fmla="*/ 99 w 1181"/>
              <a:gd name="T11" fmla="*/ 17 h 1068"/>
              <a:gd name="T12" fmla="*/ 143 w 1181"/>
              <a:gd name="T13" fmla="*/ 5 h 1068"/>
              <a:gd name="T14" fmla="*/ 243 w 1181"/>
              <a:gd name="T15" fmla="*/ 101 h 1068"/>
              <a:gd name="T16" fmla="*/ 513 w 1181"/>
              <a:gd name="T17" fmla="*/ 281 h 1068"/>
              <a:gd name="T18" fmla="*/ 632 w 1181"/>
              <a:gd name="T19" fmla="*/ 318 h 1068"/>
              <a:gd name="T20" fmla="*/ 1010 w 1181"/>
              <a:gd name="T21" fmla="*/ 313 h 1068"/>
              <a:gd name="T22" fmla="*/ 1170 w 1181"/>
              <a:gd name="T23" fmla="*/ 491 h 1068"/>
              <a:gd name="T24" fmla="*/ 1158 w 1181"/>
              <a:gd name="T25" fmla="*/ 803 h 1068"/>
              <a:gd name="T26" fmla="*/ 1116 w 1181"/>
              <a:gd name="T27" fmla="*/ 779 h 1068"/>
              <a:gd name="T28" fmla="*/ 1077 w 1181"/>
              <a:gd name="T29" fmla="*/ 572 h 1068"/>
              <a:gd name="T30" fmla="*/ 1065 w 1181"/>
              <a:gd name="T31" fmla="*/ 389 h 1068"/>
              <a:gd name="T32" fmla="*/ 1050 w 1181"/>
              <a:gd name="T33" fmla="*/ 557 h 1068"/>
              <a:gd name="T34" fmla="*/ 1047 w 1181"/>
              <a:gd name="T35" fmla="*/ 683 h 1068"/>
              <a:gd name="T36" fmla="*/ 1098 w 1181"/>
              <a:gd name="T37" fmla="*/ 752 h 1068"/>
              <a:gd name="T38" fmla="*/ 1119 w 1181"/>
              <a:gd name="T39" fmla="*/ 971 h 1068"/>
              <a:gd name="T40" fmla="*/ 1089 w 1181"/>
              <a:gd name="T41" fmla="*/ 1001 h 1068"/>
              <a:gd name="T42" fmla="*/ 1095 w 1181"/>
              <a:gd name="T43" fmla="*/ 1043 h 1068"/>
              <a:gd name="T44" fmla="*/ 1023 w 1181"/>
              <a:gd name="T45" fmla="*/ 1061 h 1068"/>
              <a:gd name="T46" fmla="*/ 1059 w 1181"/>
              <a:gd name="T47" fmla="*/ 896 h 1068"/>
              <a:gd name="T48" fmla="*/ 996 w 1181"/>
              <a:gd name="T49" fmla="*/ 736 h 1068"/>
              <a:gd name="T50" fmla="*/ 966 w 1181"/>
              <a:gd name="T51" fmla="*/ 875 h 1068"/>
              <a:gd name="T52" fmla="*/ 941 w 1181"/>
              <a:gd name="T53" fmla="*/ 976 h 1068"/>
              <a:gd name="T54" fmla="*/ 926 w 1181"/>
              <a:gd name="T55" fmla="*/ 1019 h 1068"/>
              <a:gd name="T56" fmla="*/ 873 w 1181"/>
              <a:gd name="T57" fmla="*/ 1040 h 1068"/>
              <a:gd name="T58" fmla="*/ 870 w 1181"/>
              <a:gd name="T59" fmla="*/ 1004 h 1068"/>
              <a:gd name="T60" fmla="*/ 924 w 1181"/>
              <a:gd name="T61" fmla="*/ 770 h 1068"/>
              <a:gd name="T62" fmla="*/ 744 w 1181"/>
              <a:gd name="T63" fmla="*/ 594 h 1068"/>
              <a:gd name="T64" fmla="*/ 540 w 1181"/>
              <a:gd name="T65" fmla="*/ 634 h 1068"/>
              <a:gd name="T66" fmla="*/ 476 w 1181"/>
              <a:gd name="T67" fmla="*/ 734 h 1068"/>
              <a:gd name="T68" fmla="*/ 501 w 1181"/>
              <a:gd name="T69" fmla="*/ 961 h 1068"/>
              <a:gd name="T70" fmla="*/ 477 w 1181"/>
              <a:gd name="T71" fmla="*/ 1010 h 1068"/>
              <a:gd name="T72" fmla="*/ 405 w 1181"/>
              <a:gd name="T73" fmla="*/ 1045 h 1068"/>
              <a:gd name="T74" fmla="*/ 453 w 1181"/>
              <a:gd name="T75" fmla="*/ 947 h 1068"/>
              <a:gd name="T76" fmla="*/ 432 w 1181"/>
              <a:gd name="T77" fmla="*/ 950 h 1068"/>
              <a:gd name="T78" fmla="*/ 393 w 1181"/>
              <a:gd name="T79" fmla="*/ 1007 h 1068"/>
              <a:gd name="T80" fmla="*/ 390 w 1181"/>
              <a:gd name="T81" fmla="*/ 1051 h 1068"/>
              <a:gd name="T82" fmla="*/ 359 w 1181"/>
              <a:gd name="T83" fmla="*/ 994 h 1068"/>
              <a:gd name="T84" fmla="*/ 381 w 1181"/>
              <a:gd name="T85" fmla="*/ 827 h 1068"/>
              <a:gd name="T86" fmla="*/ 366 w 1181"/>
              <a:gd name="T87" fmla="*/ 713 h 1068"/>
              <a:gd name="T88" fmla="*/ 318 w 1181"/>
              <a:gd name="T89" fmla="*/ 560 h 1068"/>
              <a:gd name="T90" fmla="*/ 294 w 1181"/>
              <a:gd name="T91" fmla="*/ 430 h 1068"/>
              <a:gd name="T92" fmla="*/ 167 w 1181"/>
              <a:gd name="T93" fmla="*/ 247 h 1068"/>
              <a:gd name="T94" fmla="*/ 93 w 1181"/>
              <a:gd name="T95" fmla="*/ 272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672" y="555497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Toutain et al. </a:t>
            </a:r>
            <a:r>
              <a:rPr lang="en-US" i="1" dirty="0" err="1"/>
              <a:t>Domestic.Anim.Endocrinol</a:t>
            </a:r>
            <a:r>
              <a:rPr lang="en-US" i="1" dirty="0"/>
              <a:t>. 1988, 5:55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37772" y="980728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318303"/>
            <a:ext cx="8784976" cy="464026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553896" cy="1276350"/>
          </a:xfrm>
          <a:ln/>
        </p:spPr>
        <p:txBody>
          <a:bodyPr/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(1) Réduire les doses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8316746" cy="39604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3800" dirty="0" smtClean="0">
                <a:solidFill>
                  <a:srgbClr val="C00000"/>
                </a:solidFill>
              </a:rPr>
              <a:t>Diminuer </a:t>
            </a:r>
            <a:r>
              <a:rPr lang="fr-FR" sz="3800" b="1" u="sng" dirty="0" smtClean="0">
                <a:solidFill>
                  <a:srgbClr val="FF0000"/>
                </a:solidFill>
              </a:rPr>
              <a:t>progressivement </a:t>
            </a:r>
            <a:r>
              <a:rPr lang="fr-FR" sz="3800" dirty="0" smtClean="0">
                <a:solidFill>
                  <a:srgbClr val="C00000"/>
                </a:solidFill>
              </a:rPr>
              <a:t>les doses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u="sng" dirty="0" smtClean="0">
                <a:solidFill>
                  <a:srgbClr val="00B0F0"/>
                </a:solidFill>
              </a:rPr>
              <a:t>Exemple</a:t>
            </a:r>
            <a:r>
              <a:rPr lang="fr-FR" sz="2800" dirty="0" smtClean="0">
                <a:solidFill>
                  <a:srgbClr val="00B0F0"/>
                </a:solidFill>
              </a:rPr>
              <a:t> : 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800" dirty="0" err="1" smtClean="0"/>
              <a:t>Prednisolone</a:t>
            </a:r>
            <a:r>
              <a:rPr lang="fr-FR" sz="2800" dirty="0" smtClean="0"/>
              <a:t> et anémie hémolytique auto-immune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8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2 à 4 	mg/kg/j 		jusqu’à amélioration clinique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2	mg/kg/j 			pendant 3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1.5 	mg/kg/j 			pendant 7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1	mg/kg/j 			pendant </a:t>
            </a:r>
            <a:r>
              <a:rPr lang="fr-FR" sz="2400" dirty="0"/>
              <a:t>10 </a:t>
            </a:r>
            <a:r>
              <a:rPr lang="fr-FR" sz="2400" dirty="0" smtClean="0"/>
              <a:t>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0.5 	mg/kg/j 			pendant 14 j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0.5 	mg/kg 1j/2 			pendant </a:t>
            </a:r>
            <a:r>
              <a:rPr lang="fr-FR" sz="2400" dirty="0"/>
              <a:t>14 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r>
              <a:rPr lang="fr-FR" sz="2400" dirty="0" smtClean="0"/>
              <a:t>Ou 0.25 	mg/kg/j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4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/>
              <a:t>(arrêt)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 smtClean="0"/>
              <a:t>Au départ, si VO impossible: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765425" algn="l"/>
              </a:tabLst>
            </a:pPr>
            <a:r>
              <a:rPr lang="fr-FR" sz="2900" dirty="0" smtClean="0"/>
              <a:t>possibilité </a:t>
            </a:r>
            <a:r>
              <a:rPr lang="fr-FR" sz="2900" b="1" dirty="0" smtClean="0"/>
              <a:t>d’administrer 0.5 mg/kg de </a:t>
            </a:r>
            <a:r>
              <a:rPr lang="fr-FR" sz="2900" b="1" dirty="0" err="1" smtClean="0"/>
              <a:t>dexaméthasone</a:t>
            </a:r>
            <a:r>
              <a:rPr lang="fr-FR" sz="2900" b="1" dirty="0" smtClean="0"/>
              <a:t> sodium phosphate en IV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2765425" algn="l"/>
              </a:tabLst>
            </a:pPr>
            <a:endParaRPr lang="fr-FR" sz="2400" dirty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1600" dirty="0" smtClean="0"/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9552" y="2780928"/>
            <a:ext cx="7488832" cy="2376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50200" cy="1276350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(2) </a:t>
            </a:r>
            <a:r>
              <a:rPr lang="fr-FR" sz="2700" b="1" dirty="0" smtClean="0">
                <a:solidFill>
                  <a:srgbClr val="C00000"/>
                </a:solidFill>
              </a:rPr>
              <a:t>Corticothérapie à jours alternés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288867" cy="316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000" b="1" u="sng" dirty="0" smtClean="0"/>
              <a:t>Lorsque le cas est stabilisé</a:t>
            </a:r>
            <a:r>
              <a:rPr lang="fr-FR" sz="2000" dirty="0" smtClean="0"/>
              <a:t>, l’administration du corticoïde une journée sur deux peut permettre à l’axe HHS de fonctionner le jour off 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r>
              <a:rPr lang="fr-FR" sz="2400" dirty="0" smtClean="0">
                <a:solidFill>
                  <a:srgbClr val="C00000"/>
                </a:solidFill>
              </a:rPr>
              <a:t>Principe actif : </a:t>
            </a:r>
            <a:r>
              <a:rPr lang="fr-FR" sz="2400" b="1" dirty="0" err="1" smtClean="0"/>
              <a:t>Prednisolone</a:t>
            </a:r>
            <a:r>
              <a:rPr lang="fr-FR" sz="2400" b="1" dirty="0" smtClean="0"/>
              <a:t> </a:t>
            </a:r>
            <a:r>
              <a:rPr lang="fr-FR" sz="1800" dirty="0" smtClean="0"/>
              <a:t>(action AI </a:t>
            </a:r>
            <a:r>
              <a:rPr lang="fr-FR" sz="1800" dirty="0" smtClean="0">
                <a:sym typeface="Symbol" pitchFamily="18" charset="2"/>
              </a:rPr>
              <a:t> 24-36h;</a:t>
            </a:r>
            <a:r>
              <a:rPr lang="fr-FR" sz="1800" dirty="0" smtClean="0"/>
              <a:t> action frénatrice  </a:t>
            </a:r>
            <a:r>
              <a:rPr lang="fr-FR" sz="1800" dirty="0" smtClean="0">
                <a:sym typeface="Symbol" pitchFamily="18" charset="2"/>
              </a:rPr>
              <a:t></a:t>
            </a:r>
            <a:r>
              <a:rPr lang="fr-FR" sz="1800" dirty="0" smtClean="0"/>
              <a:t> 24 h)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  <a:tabLst>
                <a:tab pos="2765425" algn="l"/>
              </a:tabLst>
            </a:pPr>
            <a:endParaRPr lang="fr-FR" sz="2000" dirty="0" smtClean="0"/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2765425" algn="l"/>
              </a:tabLst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234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Pour réduire les effets indésirables: 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C00000"/>
                </a:solidFill>
              </a:rPr>
              <a:t>(3) Voies locales</a:t>
            </a:r>
            <a:endParaRPr lang="fi-FI" sz="3600" dirty="0" smtClean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75556" y="1904584"/>
            <a:ext cx="7992888" cy="31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fr-FR" sz="3200" b="1" dirty="0" smtClean="0">
                <a:solidFill>
                  <a:srgbClr val="C00000"/>
                </a:solidFill>
              </a:rPr>
              <a:t>Avantages </a:t>
            </a:r>
            <a:r>
              <a:rPr lang="fr-FR" sz="3200" b="1" dirty="0">
                <a:solidFill>
                  <a:srgbClr val="C00000"/>
                </a:solidFill>
              </a:rPr>
              <a:t>de l’administration </a:t>
            </a:r>
            <a:r>
              <a:rPr lang="fr-FR" sz="3200" b="1" dirty="0" smtClean="0">
                <a:solidFill>
                  <a:srgbClr val="C00000"/>
                </a:solidFill>
              </a:rPr>
              <a:t>locale</a:t>
            </a:r>
          </a:p>
          <a:p>
            <a:pPr defTabSz="762000">
              <a:lnSpc>
                <a:spcPct val="89000"/>
              </a:lnSpc>
            </a:pPr>
            <a:r>
              <a:rPr lang="fr-FR" sz="2800" dirty="0" smtClean="0"/>
              <a:t>     </a:t>
            </a:r>
            <a:endParaRPr lang="fr-FR" sz="24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Limitation des </a:t>
            </a:r>
            <a:r>
              <a:rPr lang="fr-FR" sz="2400" b="1" dirty="0"/>
              <a:t>effets </a:t>
            </a:r>
            <a:r>
              <a:rPr lang="fr-FR" sz="2400" b="1" dirty="0" smtClean="0"/>
              <a:t>indésirables systémiques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Contrôle </a:t>
            </a:r>
            <a:r>
              <a:rPr lang="fr-FR" sz="2000" dirty="0"/>
              <a:t>des concentrations </a:t>
            </a:r>
            <a:r>
              <a:rPr lang="fr-FR" sz="2000" dirty="0" smtClean="0"/>
              <a:t>locales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Réduction </a:t>
            </a:r>
            <a:r>
              <a:rPr lang="fr-FR" sz="2000" dirty="0"/>
              <a:t>de la </a:t>
            </a:r>
            <a:r>
              <a:rPr lang="fr-FR" sz="2000" dirty="0" smtClean="0"/>
              <a:t>dose</a:t>
            </a:r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914400" lvl="1" indent="-457200" defTabSz="76200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Réduction du coût</a:t>
            </a:r>
            <a:endParaRPr lang="fr-FR" sz="2000" dirty="0"/>
          </a:p>
          <a:p>
            <a:pPr defTabSz="762000">
              <a:lnSpc>
                <a:spcPct val="89000"/>
              </a:lnSpc>
            </a:pPr>
            <a:r>
              <a:rPr lang="fr-FR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808" y="54257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systémiques toujours possibles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fonction de la dose, fréquence d’administration, molécule, esters,…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11631"/>
            <a:ext cx="864096" cy="7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504056" cy="5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3528" y="2276872"/>
            <a:ext cx="8192911" cy="21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0" dirty="0" smtClean="0"/>
              <a:t>Usage principaleme</a:t>
            </a:r>
            <a:r>
              <a:rPr lang="fr-FR" sz="2000" dirty="0" smtClean="0"/>
              <a:t>nt pour une </a:t>
            </a:r>
            <a:r>
              <a:rPr lang="fr-FR" sz="2000" b="1" dirty="0" smtClean="0">
                <a:solidFill>
                  <a:srgbClr val="C00000"/>
                </a:solidFill>
              </a:rPr>
              <a:t>activité anti-inflammatoire</a:t>
            </a:r>
          </a:p>
          <a:p>
            <a:pPr defTabSz="785813">
              <a:lnSpc>
                <a:spcPct val="88000"/>
              </a:lnSpc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marL="571500" indent="-571500" defTabSz="785813">
              <a:lnSpc>
                <a:spcPct val="88000"/>
              </a:lnSpc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C00000"/>
                </a:solidFill>
              </a:rPr>
              <a:t>Objectif recherché : </a:t>
            </a:r>
            <a:r>
              <a:rPr lang="fr-FR" sz="2000" b="0" dirty="0" smtClean="0"/>
              <a:t>peu d’absorption du glucocorticoïde à travers la peau (Formulation particulière)</a:t>
            </a:r>
          </a:p>
          <a:p>
            <a:pPr lvl="1" defTabSz="785813">
              <a:lnSpc>
                <a:spcPct val="88000"/>
              </a:lnSpc>
            </a:pPr>
            <a:endParaRPr lang="fr-FR" sz="2000" dirty="0" smtClean="0"/>
          </a:p>
          <a:p>
            <a:pPr lvl="1" defTabSz="785813">
              <a:lnSpc>
                <a:spcPct val="88000"/>
              </a:lnSpc>
            </a:pPr>
            <a:endParaRPr lang="fr-FR" sz="2000" b="1" i="1" dirty="0" smtClean="0"/>
          </a:p>
          <a:p>
            <a:pPr defTabSz="785813">
              <a:lnSpc>
                <a:spcPct val="88000"/>
              </a:lnSpc>
              <a:buFontTx/>
              <a:buChar char="•"/>
            </a:pPr>
            <a:endParaRPr lang="fr-FR" sz="2900" b="0" dirty="0">
              <a:solidFill>
                <a:srgbClr val="FF6600"/>
              </a:solidFill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>
          <a:xfrm>
            <a:off x="1319390" y="195263"/>
            <a:ext cx="6396566" cy="1458912"/>
          </a:xfrm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</a:rPr>
              <a:t>Voies locales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Voie cutanée et auriculaire</a:t>
            </a:r>
            <a:endParaRPr lang="fi-FI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589" y="4149080"/>
            <a:ext cx="7400822" cy="90486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1" defTabSz="785813">
              <a:lnSpc>
                <a:spcPct val="88000"/>
              </a:lnSpc>
            </a:pPr>
            <a:r>
              <a:rPr lang="fr-FR" sz="2000" b="1" i="1" dirty="0"/>
              <a:t>Hydrocortisone </a:t>
            </a:r>
            <a:r>
              <a:rPr lang="fr-FR" sz="2000" b="1" i="1" dirty="0" err="1"/>
              <a:t>acéponate</a:t>
            </a:r>
            <a:r>
              <a:rPr lang="fr-FR" sz="2000" dirty="0"/>
              <a:t> : diester lipophile qui facilite pénétration dans la peau mais limite la biodisponibilité plasmatique</a:t>
            </a:r>
            <a:endParaRPr lang="fr-FR" sz="2900" dirty="0"/>
          </a:p>
        </p:txBody>
      </p:sp>
      <p:sp>
        <p:nvSpPr>
          <p:cNvPr id="6" name="ZoneTexte 5"/>
          <p:cNvSpPr txBox="1"/>
          <p:nvPr/>
        </p:nvSpPr>
        <p:spPr>
          <a:xfrm>
            <a:off x="6988200" y="3779748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7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Voies locales </a:t>
            </a:r>
            <a:r>
              <a:rPr lang="fr-FR" sz="4000" b="1" dirty="0" smtClean="0">
                <a:solidFill>
                  <a:srgbClr val="C00000"/>
                </a:solidFill>
              </a:rPr>
              <a:t/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Voie oculaire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anti-inflammatoire sur cornée, conjonctive et uvée </a:t>
            </a:r>
          </a:p>
          <a:p>
            <a:pPr marL="0" indent="0">
              <a:buNone/>
            </a:pPr>
            <a:endParaRPr lang="fr-F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7756" y="4326339"/>
            <a:ext cx="2866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Voie </a:t>
            </a:r>
            <a:r>
              <a:rPr lang="fr-FR" sz="2000" dirty="0" smtClean="0">
                <a:solidFill>
                  <a:srgbClr val="C00000"/>
                </a:solidFill>
              </a:rPr>
              <a:t>sous-conjonctivale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666" y="4748302"/>
            <a:ext cx="8352928" cy="1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FAFD00"/>
                </a:solidFill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C00000"/>
                </a:solidFill>
                <a:cs typeface="Arial" panose="020B0604020202020204" pitchFamily="34" charset="0"/>
              </a:rPr>
              <a:t>Principe : </a:t>
            </a:r>
            <a:r>
              <a:rPr lang="fr-FR" dirty="0" smtClean="0">
                <a:solidFill>
                  <a:prstClr val="black"/>
                </a:solidFill>
                <a:cs typeface="Arial" panose="020B0604020202020204" pitchFamily="34" charset="0"/>
              </a:rPr>
              <a:t>permet la libération progressive de GC et évite de multiples administrations journalières</a:t>
            </a:r>
            <a:endParaRPr lang="fr-FR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762000">
              <a:spcBef>
                <a:spcPct val="100000"/>
              </a:spcBef>
            </a:pPr>
            <a:r>
              <a:rPr lang="fr-FR" dirty="0" smtClean="0">
                <a:solidFill>
                  <a:srgbClr val="C00000"/>
                </a:solidFill>
                <a:cs typeface="Arial" panose="020B0604020202020204" pitchFamily="34" charset="0"/>
              </a:rPr>
              <a:t>- Risque de formation </a:t>
            </a: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d'un granulome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406" y="2902255"/>
            <a:ext cx="826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Contre-indication de la voie oculaire lors d’ulcères cornéens </a:t>
            </a:r>
            <a:r>
              <a:rPr lang="fr-FR" sz="2400" dirty="0"/>
              <a:t>car risque d'ulcère perforé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" y="2511070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Voies </a:t>
            </a:r>
            <a:r>
              <a:rPr lang="fr-FR" b="1" dirty="0" smtClean="0">
                <a:solidFill>
                  <a:srgbClr val="C00000"/>
                </a:solidFill>
              </a:rPr>
              <a:t>locales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Inhalation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anti-inflammatoires au niveau des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voies 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aériennes (profondes)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/>
          </a:p>
          <a:p>
            <a:r>
              <a:rPr lang="fr-FR" sz="2400" dirty="0" smtClean="0"/>
              <a:t>Principes actifs </a:t>
            </a:r>
            <a:r>
              <a:rPr lang="fr-FR" sz="2400" b="1" dirty="0" smtClean="0">
                <a:solidFill>
                  <a:srgbClr val="C00000"/>
                </a:solidFill>
              </a:rPr>
              <a:t>spécifiquement développés pour la voie pulmonaire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fr-FR" sz="1800" dirty="0" smtClean="0"/>
              <a:t>très grande puissance pour </a:t>
            </a:r>
            <a:r>
              <a:rPr lang="fr-FR" sz="1800" b="1" dirty="0" smtClean="0">
                <a:solidFill>
                  <a:srgbClr val="C00000"/>
                </a:solidFill>
              </a:rPr>
              <a:t>limiter les volumes à administrer </a:t>
            </a:r>
            <a:r>
              <a:rPr lang="fr-FR" sz="1800" dirty="0" smtClean="0"/>
              <a:t>par inhalation</a:t>
            </a:r>
          </a:p>
          <a:p>
            <a:pPr lvl="1"/>
            <a:r>
              <a:rPr lang="fr-FR" sz="2000" b="1" dirty="0" smtClean="0">
                <a:solidFill>
                  <a:srgbClr val="C00000"/>
                </a:solidFill>
              </a:rPr>
              <a:t>bonne rémanence pulmonaire </a:t>
            </a:r>
          </a:p>
          <a:p>
            <a:pPr lvl="1"/>
            <a:r>
              <a:rPr lang="fr-FR" sz="2000" b="1" dirty="0" smtClean="0">
                <a:solidFill>
                  <a:srgbClr val="C00000"/>
                </a:solidFill>
              </a:rPr>
              <a:t>Peu d’absorption ou élimination rapide </a:t>
            </a:r>
            <a:r>
              <a:rPr lang="fr-FR" sz="2000" dirty="0" smtClean="0"/>
              <a:t>dès qu’ils sont résorbés dans le sang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20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2000" dirty="0"/>
              <a:t>	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43808" y="5562632"/>
            <a:ext cx="6192688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err="1" smtClean="0"/>
              <a:t>Ciclésonide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prodrogue</a:t>
            </a:r>
            <a:r>
              <a:rPr lang="fr-FR" sz="2000" b="1" dirty="0" smtClean="0"/>
              <a:t> chez le CV (AMM 2021))</a:t>
            </a:r>
          </a:p>
          <a:p>
            <a:pPr>
              <a:lnSpc>
                <a:spcPct val="90000"/>
              </a:lnSpc>
            </a:pPr>
            <a:r>
              <a:rPr lang="fr-FR" sz="2000" dirty="0" err="1" smtClean="0"/>
              <a:t>Fluticasone</a:t>
            </a:r>
            <a:r>
              <a:rPr lang="fr-FR" sz="2000" dirty="0" smtClean="0"/>
              <a:t> </a:t>
            </a:r>
            <a:r>
              <a:rPr lang="fr-FR" sz="2000" dirty="0" err="1"/>
              <a:t>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 smtClean="0"/>
              <a:t>Béclométhasone</a:t>
            </a:r>
            <a:r>
              <a:rPr lang="fr-FR" sz="2000" dirty="0" smtClean="0"/>
              <a:t> </a:t>
            </a:r>
            <a:r>
              <a:rPr lang="fr-FR" sz="2000" dirty="0" err="1"/>
              <a:t>dipropionate</a:t>
            </a:r>
            <a:r>
              <a:rPr lang="fr-FR" sz="2000" dirty="0"/>
              <a:t>, </a:t>
            </a:r>
          </a:p>
          <a:p>
            <a:pPr>
              <a:lnSpc>
                <a:spcPct val="90000"/>
              </a:lnSpc>
            </a:pPr>
            <a:r>
              <a:rPr lang="fr-FR" sz="2000" dirty="0" err="1" smtClean="0"/>
              <a:t>Budésonide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561819" y="5235693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95536" y="1828773"/>
            <a:ext cx="7609652" cy="26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defTabSz="785813">
              <a:lnSpc>
                <a:spcPct val="89000"/>
              </a:lnSpc>
              <a:buFontTx/>
              <a:buChar char="-"/>
            </a:pPr>
            <a:r>
              <a:rPr lang="fr-FR" sz="2400" dirty="0">
                <a:hlinkClick r:id="rId3"/>
              </a:rPr>
              <a:t>Hench et Kendall 1948</a:t>
            </a: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 smtClean="0"/>
              <a:t> Découverte de la cortisone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 smtClean="0"/>
              <a:t> Intérêt de la cortisone dans le traitement de la polyarthrite chronique évolutive</a:t>
            </a:r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endParaRPr lang="fr-FR" sz="2400" dirty="0"/>
          </a:p>
          <a:p>
            <a:pPr marL="588963" lvl="1" defTabSz="785813">
              <a:lnSpc>
                <a:spcPct val="89000"/>
              </a:lnSpc>
              <a:buFontTx/>
              <a:buChar char="-"/>
            </a:pPr>
            <a:r>
              <a:rPr lang="fr-FR" sz="2400" dirty="0" smtClean="0"/>
              <a:t> Prix </a:t>
            </a:r>
            <a:r>
              <a:rPr lang="fr-FR" sz="2400" dirty="0"/>
              <a:t>Nobel en 1950 </a:t>
            </a:r>
            <a:endParaRPr lang="en-US" sz="24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787400"/>
          </a:xfrm>
        </p:spPr>
        <p:txBody>
          <a:bodyPr/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Historique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317066" y="4572000"/>
            <a:ext cx="2777067" cy="1849438"/>
            <a:chOff x="293" y="915"/>
            <a:chExt cx="2529" cy="1693"/>
          </a:xfrm>
        </p:grpSpPr>
        <p:pic>
          <p:nvPicPr>
            <p:cNvPr id="5126" name="Picture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915"/>
              <a:ext cx="2529" cy="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350" y="943"/>
              <a:ext cx="2391" cy="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00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4580"/>
            <a:ext cx="6629400" cy="443865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444208" y="498733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Aservo</a:t>
            </a:r>
            <a:r>
              <a:rPr lang="fr-FR" dirty="0" smtClean="0"/>
              <a:t> ND</a:t>
            </a:r>
            <a:endParaRPr lang="fr-FR" dirty="0"/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2771800" y="5805264"/>
            <a:ext cx="166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Vidéo </a:t>
            </a:r>
            <a:r>
              <a:rPr lang="fr-FR" dirty="0" err="1" smtClean="0">
                <a:hlinkClick r:id="rId4"/>
              </a:rPr>
              <a:t>Youtube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200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84772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0162"/>
            <a:ext cx="4762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70" y="17633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511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52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00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7239"/>
            <a:ext cx="7772400" cy="84772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Administration par inhalation</a:t>
            </a:r>
          </a:p>
        </p:txBody>
      </p:sp>
      <p:pic>
        <p:nvPicPr>
          <p:cNvPr id="43012" name="Picture 4" descr="TOPMASK_HORSENEB_GREENPE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13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NEBULIZER_HORSENEB_GREENPE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18978"/>
            <a:ext cx="406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541487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Nombreux systèmes </a:t>
            </a:r>
            <a:r>
              <a:rPr lang="fr-FR" dirty="0" smtClean="0"/>
              <a:t>d’administration </a:t>
            </a:r>
            <a:r>
              <a:rPr lang="fr-FR" dirty="0"/>
              <a:t>ayant des performances différentes en termes de dose </a:t>
            </a:r>
            <a:r>
              <a:rPr lang="fr-FR" dirty="0" smtClean="0"/>
              <a:t>délivrée</a:t>
            </a:r>
          </a:p>
          <a:p>
            <a:r>
              <a:rPr lang="fr-FR" dirty="0" smtClean="0"/>
              <a:t>Si aérosols: formulation liquide</a:t>
            </a:r>
          </a:p>
          <a:p>
            <a:r>
              <a:rPr lang="fr-FR" dirty="0" smtClean="0"/>
              <a:t>Si pulvérisations: formulation sous forme de sprays 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" y="6050742"/>
            <a:ext cx="525396" cy="46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11430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Devenir des GC administrés par </a:t>
            </a:r>
            <a:r>
              <a:rPr lang="fr-FR" sz="3200" b="1" dirty="0" smtClean="0">
                <a:solidFill>
                  <a:srgbClr val="C00000"/>
                </a:solidFill>
              </a:rPr>
              <a:t>inhalation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6" y="1794520"/>
            <a:ext cx="7031820" cy="44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862194"/>
            <a:ext cx="178927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Déglutition</a:t>
            </a:r>
          </a:p>
          <a:p>
            <a:r>
              <a:rPr lang="fr-FR" b="1" dirty="0" smtClean="0"/>
              <a:t>(50-90%)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64202" y="1700808"/>
            <a:ext cx="14526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Poumon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(10-50%)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60876" y="3573016"/>
            <a:ext cx="1800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Elimination rapide </a:t>
            </a:r>
            <a:r>
              <a:rPr lang="fr-FR" sz="1600" dirty="0" smtClean="0"/>
              <a:t>(</a:t>
            </a:r>
            <a:r>
              <a:rPr lang="fr-FR" sz="1600" dirty="0" err="1" smtClean="0"/>
              <a:t>budesonide</a:t>
            </a:r>
            <a:r>
              <a:rPr lang="fr-FR" sz="1600" dirty="0" smtClean="0"/>
              <a:t>, </a:t>
            </a:r>
            <a:r>
              <a:rPr lang="fr-FR" sz="1600" dirty="0" err="1" smtClean="0"/>
              <a:t>beclométhasone</a:t>
            </a:r>
            <a:r>
              <a:rPr lang="fr-FR" sz="1600" dirty="0" smtClean="0"/>
              <a:t>)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360876" y="3717032"/>
            <a:ext cx="333754" cy="14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27640" y="1523092"/>
            <a:ext cx="243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Fluticasone</a:t>
            </a:r>
            <a:r>
              <a:rPr lang="fr-FR" dirty="0" smtClean="0"/>
              <a:t> :  peu de passage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811506" y="531453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</a:t>
            </a:r>
            <a:r>
              <a:rPr lang="fi-FI" sz="3600" b="1" dirty="0" smtClean="0">
                <a:solidFill>
                  <a:srgbClr val="C00000"/>
                </a:solidFill>
              </a:rPr>
              <a:t>intra-articulaire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50290" y="2111208"/>
            <a:ext cx="7881405" cy="28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Objectifs: </a:t>
            </a:r>
            <a:r>
              <a:rPr lang="fr-FR" sz="2400" dirty="0" smtClean="0"/>
              <a:t>effet anti-inflammatoire local </a:t>
            </a:r>
          </a:p>
          <a:p>
            <a:pPr defTabSz="762000">
              <a:lnSpc>
                <a:spcPct val="88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= traitement symptomatique de l’arthrose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dirty="0"/>
          </a:p>
          <a:p>
            <a:pPr defTabSz="762000">
              <a:lnSpc>
                <a:spcPct val="88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Choix de la formulation</a:t>
            </a:r>
            <a:r>
              <a:rPr lang="fr-FR" b="1" dirty="0"/>
              <a:t> </a:t>
            </a:r>
            <a:r>
              <a:rPr lang="fr-FR" dirty="0" smtClean="0"/>
              <a:t>:</a:t>
            </a:r>
          </a:p>
          <a:p>
            <a:pPr lvl="1" defTabSz="762000">
              <a:lnSpc>
                <a:spcPct val="88000"/>
              </a:lnSpc>
            </a:pPr>
            <a:r>
              <a:rPr lang="fr-FR" dirty="0" smtClean="0"/>
              <a:t>Utilisation </a:t>
            </a:r>
            <a:r>
              <a:rPr lang="fr-FR" dirty="0"/>
              <a:t>de formulation à usage systémique 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Rémanence et tolérance locale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Esters hydrolysables localement</a:t>
            </a:r>
          </a:p>
          <a:p>
            <a:pPr marL="742950" lvl="1" indent="-28575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defTabSz="762000">
              <a:lnSpc>
                <a:spcPct val="88000"/>
              </a:lnSpc>
            </a:pPr>
            <a:r>
              <a:rPr lang="fr-FR" sz="2000" b="1" dirty="0" smtClean="0"/>
              <a:t>	</a:t>
            </a:r>
            <a:endParaRPr lang="fr-FR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03774" y="4950460"/>
            <a:ext cx="5320554" cy="779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800" b="1" dirty="0"/>
              <a:t>Triamcinolone </a:t>
            </a:r>
            <a:r>
              <a:rPr lang="fr-FR" sz="2800" b="1" dirty="0" err="1"/>
              <a:t>acétonide</a:t>
            </a:r>
            <a:r>
              <a:rPr lang="fr-FR" sz="2800" b="1" dirty="0"/>
              <a:t> (TA)</a:t>
            </a:r>
          </a:p>
          <a:p>
            <a:r>
              <a:rPr lang="fr-FR" sz="2000" dirty="0"/>
              <a:t>dispo en injectable en médecine humaine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9853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31" y="466904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77776" y="2564904"/>
            <a:ext cx="7880424" cy="413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Triamcinolone </a:t>
            </a:r>
            <a:r>
              <a:rPr lang="en-US" sz="2800" b="1" dirty="0" err="1" smtClean="0">
                <a:solidFill>
                  <a:srgbClr val="C00000"/>
                </a:solidFill>
              </a:rPr>
              <a:t>acétonide</a:t>
            </a:r>
            <a:r>
              <a:rPr lang="en-US" sz="2800" b="1" dirty="0" smtClean="0">
                <a:solidFill>
                  <a:srgbClr val="C00000"/>
                </a:solidFill>
              </a:rPr>
              <a:t> (TA) </a:t>
            </a:r>
            <a:r>
              <a:rPr lang="en-US" sz="2800" dirty="0" smtClean="0"/>
              <a:t>chez le cheval</a:t>
            </a:r>
          </a:p>
          <a:p>
            <a:pPr defTabSz="785813">
              <a:lnSpc>
                <a:spcPct val="85000"/>
              </a:lnSpc>
            </a:pPr>
            <a:r>
              <a:rPr lang="en-US" sz="2000" dirty="0" smtClean="0"/>
              <a:t>Pas </a:t>
            </a:r>
            <a:r>
              <a:rPr lang="en-US" sz="2000" dirty="0" err="1" smtClean="0"/>
              <a:t>d’AMM</a:t>
            </a:r>
            <a:r>
              <a:rPr lang="en-US" sz="2000" dirty="0" smtClean="0"/>
              <a:t> en France pour </a:t>
            </a:r>
            <a:r>
              <a:rPr lang="en-US" sz="2000" dirty="0" err="1" smtClean="0"/>
              <a:t>cette</a:t>
            </a:r>
            <a:r>
              <a:rPr lang="en-US" sz="2000" dirty="0" smtClean="0"/>
              <a:t> indication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classé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tant</a:t>
            </a:r>
            <a:r>
              <a:rPr lang="en-US" sz="2000" dirty="0" smtClean="0"/>
              <a:t> que substance </a:t>
            </a:r>
            <a:r>
              <a:rPr lang="en-US" sz="2000" dirty="0" err="1" smtClean="0"/>
              <a:t>essentielle</a:t>
            </a:r>
            <a:r>
              <a:rPr lang="en-US" sz="2000" dirty="0" smtClean="0"/>
              <a:t>.</a:t>
            </a:r>
          </a:p>
          <a:p>
            <a:pPr defTabSz="785813">
              <a:lnSpc>
                <a:spcPct val="85000"/>
              </a:lnSpc>
            </a:pPr>
            <a:endParaRPr lang="en-US" sz="2800" b="1" dirty="0" smtClean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B050"/>
                </a:solidFill>
              </a:rPr>
              <a:t>Avantages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Voie</a:t>
            </a:r>
            <a:r>
              <a:rPr lang="en-US" sz="2000" b="1" dirty="0" smtClean="0"/>
              <a:t> locale </a:t>
            </a:r>
            <a:r>
              <a:rPr lang="en-US" sz="2000" dirty="0" smtClean="0"/>
              <a:t>(</a:t>
            </a:r>
            <a:r>
              <a:rPr lang="en-US" sz="2000" dirty="0" err="1" smtClean="0"/>
              <a:t>peu</a:t>
            </a:r>
            <a:r>
              <a:rPr lang="en-US" sz="2000" dirty="0" smtClean="0"/>
              <a:t> </a:t>
            </a:r>
            <a:r>
              <a:rPr lang="en-US" sz="2000" dirty="0" err="1" smtClean="0"/>
              <a:t>d’effets</a:t>
            </a:r>
            <a:r>
              <a:rPr lang="en-US" sz="2000" dirty="0" smtClean="0"/>
              <a:t> </a:t>
            </a:r>
            <a:r>
              <a:rPr lang="en-US" sz="2000" dirty="0" err="1" smtClean="0"/>
              <a:t>systémiques</a:t>
            </a:r>
            <a:r>
              <a:rPr lang="en-US" sz="2000" dirty="0" smtClean="0"/>
              <a:t>)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Anti-</a:t>
            </a:r>
            <a:r>
              <a:rPr lang="en-US" sz="2000" b="1" dirty="0" err="1" smtClean="0"/>
              <a:t>inflammatoire</a:t>
            </a:r>
            <a:r>
              <a:rPr lang="en-US" sz="2000" b="1" dirty="0" smtClean="0"/>
              <a:t> </a:t>
            </a:r>
            <a:r>
              <a:rPr lang="en-US" sz="2000" dirty="0"/>
              <a:t>(diminution de la </a:t>
            </a:r>
            <a:r>
              <a:rPr lang="en-US" sz="2000" dirty="0" err="1" smtClean="0"/>
              <a:t>douleur</a:t>
            </a:r>
            <a:r>
              <a:rPr lang="en-US" sz="2000" dirty="0"/>
              <a:t>)</a:t>
            </a:r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</a:rPr>
              <a:t>Inconvénients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Risque</a:t>
            </a:r>
            <a:r>
              <a:rPr lang="en-US" sz="2000" dirty="0" smtClean="0"/>
              <a:t> </a:t>
            </a:r>
            <a:r>
              <a:rPr lang="en-US" sz="2000" dirty="0" err="1" smtClean="0"/>
              <a:t>d’effets</a:t>
            </a:r>
            <a:r>
              <a:rPr lang="en-US" sz="2000" dirty="0" smtClean="0"/>
              <a:t> </a:t>
            </a:r>
            <a:r>
              <a:rPr lang="en-US" sz="2000" dirty="0" err="1" smtClean="0"/>
              <a:t>délétères</a:t>
            </a:r>
            <a:r>
              <a:rPr lang="en-US" sz="2000" dirty="0" smtClean="0"/>
              <a:t> sur le cartilage surtout </a:t>
            </a:r>
            <a:r>
              <a:rPr lang="en-US" sz="2000" dirty="0" err="1" smtClean="0"/>
              <a:t>si</a:t>
            </a:r>
            <a:r>
              <a:rPr lang="en-US" sz="2000" dirty="0" smtClean="0"/>
              <a:t> doses </a:t>
            </a:r>
            <a:r>
              <a:rPr lang="en-US" sz="2000" dirty="0" err="1" smtClean="0"/>
              <a:t>élevées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répétées</a:t>
            </a:r>
            <a:endParaRPr lang="en-US" sz="2800" dirty="0"/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Risque</a:t>
            </a:r>
            <a:r>
              <a:rPr lang="en-US" sz="2000" dirty="0" smtClean="0"/>
              <a:t> de </a:t>
            </a:r>
            <a:r>
              <a:rPr lang="en-US" sz="2000" dirty="0" err="1" smtClean="0"/>
              <a:t>synovite</a:t>
            </a:r>
            <a:r>
              <a:rPr lang="en-US" sz="2000" dirty="0" smtClean="0"/>
              <a:t> </a:t>
            </a:r>
            <a:r>
              <a:rPr lang="en-US" sz="2000" dirty="0" err="1" smtClean="0"/>
              <a:t>aseptique</a:t>
            </a:r>
            <a:r>
              <a:rPr lang="en-US" sz="2000" dirty="0" smtClean="0"/>
              <a:t> </a:t>
            </a:r>
            <a:r>
              <a:rPr lang="en-US" sz="2000" dirty="0" err="1" smtClean="0"/>
              <a:t>réactionnelle</a:t>
            </a:r>
            <a:endParaRPr lang="en-US" sz="2000" dirty="0" smtClean="0"/>
          </a:p>
          <a:p>
            <a:pPr marL="457200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1506" y="531453"/>
            <a:ext cx="7720189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>
                <a:solidFill>
                  <a:srgbClr val="C00000"/>
                </a:solidFill>
              </a:rPr>
              <a:t>Voies locales</a:t>
            </a:r>
            <a:br>
              <a:rPr lang="fi-FI" sz="3200" b="1" dirty="0" smtClean="0">
                <a:solidFill>
                  <a:srgbClr val="C00000"/>
                </a:solidFill>
              </a:rPr>
            </a:br>
            <a:r>
              <a:rPr lang="fi-FI" sz="3200" b="1" dirty="0" smtClean="0">
                <a:solidFill>
                  <a:srgbClr val="C00000"/>
                </a:solidFill>
              </a:rPr>
              <a:t>Voie intra-articulaire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30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57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</a:t>
            </a:r>
            <a:r>
              <a:rPr lang="fi-FI" sz="3600" b="1" dirty="0" smtClean="0">
                <a:solidFill>
                  <a:srgbClr val="C00000"/>
                </a:solidFill>
              </a:rPr>
              <a:t>intra-articulaire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96194" y="2348880"/>
            <a:ext cx="7951612" cy="38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88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Dose exprimée </a:t>
            </a:r>
            <a:r>
              <a:rPr lang="fr-FR" sz="2400" b="1" dirty="0" smtClean="0">
                <a:solidFill>
                  <a:srgbClr val="FF0000"/>
                </a:solidFill>
              </a:rPr>
              <a:t>in toto </a:t>
            </a:r>
            <a:endParaRPr lang="fr-FR" b="1" dirty="0">
              <a:solidFill>
                <a:srgbClr val="FF0000"/>
              </a:solidFill>
            </a:endParaRP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 smtClean="0"/>
              <a:t>Attention aux effets systémiques qui peuvent être importants si plusieurs articulations sont traitées </a:t>
            </a:r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r>
              <a:rPr lang="fr-FR" sz="2000" dirty="0" smtClean="0"/>
              <a:t>Passage dans le sang d’une partie du PA : ne pas sur-doser</a:t>
            </a:r>
          </a:p>
          <a:p>
            <a:pPr defTabSz="762000">
              <a:lnSpc>
                <a:spcPct val="88000"/>
              </a:lnSpc>
            </a:pPr>
            <a:r>
              <a:rPr lang="fr-FR" sz="2000" dirty="0" smtClean="0"/>
              <a:t>	</a:t>
            </a:r>
          </a:p>
          <a:p>
            <a:pPr defTabSz="762000">
              <a:lnSpc>
                <a:spcPct val="88000"/>
              </a:lnSpc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800" b="1" dirty="0" smtClean="0">
                <a:solidFill>
                  <a:srgbClr val="FF0000"/>
                </a:solidFill>
              </a:rPr>
              <a:t>Délai dopage </a:t>
            </a:r>
            <a:r>
              <a:rPr lang="en-US" sz="2400" b="1" dirty="0" smtClean="0">
                <a:solidFill>
                  <a:srgbClr val="FF0000"/>
                </a:solidFill>
              </a:rPr>
              <a:t>1-2 </a:t>
            </a:r>
            <a:r>
              <a:rPr lang="en-US" sz="2400" dirty="0">
                <a:solidFill>
                  <a:srgbClr val="FF0000"/>
                </a:solidFill>
              </a:rPr>
              <a:t>j</a:t>
            </a:r>
          </a:p>
          <a:p>
            <a:pPr marL="914400" lvl="1" indent="-457200" defTabSz="785813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i="1" dirty="0"/>
              <a:t>Vs</a:t>
            </a:r>
            <a:r>
              <a:rPr lang="en-US" sz="2000" dirty="0"/>
              <a:t> </a:t>
            </a:r>
            <a:r>
              <a:rPr lang="en-US" sz="2000" dirty="0" err="1"/>
              <a:t>détection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articulation pendant 4-15 j </a:t>
            </a:r>
          </a:p>
          <a:p>
            <a:pPr defTabSz="785813">
              <a:lnSpc>
                <a:spcPct val="85000"/>
              </a:lnSpc>
            </a:pPr>
            <a:endParaRPr lang="en-US" sz="2000" dirty="0"/>
          </a:p>
          <a:p>
            <a:pPr defTabSz="785813">
              <a:lnSpc>
                <a:spcPct val="85000"/>
              </a:lnSpc>
            </a:pPr>
            <a:r>
              <a:rPr lang="en-US" sz="2000" b="1" dirty="0" err="1"/>
              <a:t>Effets</a:t>
            </a:r>
            <a:r>
              <a:rPr lang="en-US" sz="2000" b="1" dirty="0"/>
              <a:t> sur </a:t>
            </a:r>
            <a:r>
              <a:rPr lang="en-US" sz="2000" b="1" dirty="0" err="1"/>
              <a:t>l’articulation</a:t>
            </a:r>
            <a:r>
              <a:rPr lang="en-US" sz="2000" b="1" dirty="0"/>
              <a:t> pendant </a:t>
            </a:r>
            <a:r>
              <a:rPr lang="en-US" sz="2000" b="1" u="sng" dirty="0"/>
              <a:t>1-2 </a:t>
            </a:r>
            <a:r>
              <a:rPr lang="en-US" sz="2000" b="1" u="sng" dirty="0" err="1"/>
              <a:t>mois</a:t>
            </a:r>
            <a:r>
              <a:rPr lang="en-US" sz="2000" b="1" u="sng" dirty="0"/>
              <a:t> </a:t>
            </a:r>
          </a:p>
          <a:p>
            <a:pPr defTabSz="762000">
              <a:lnSpc>
                <a:spcPct val="88000"/>
              </a:lnSpc>
            </a:pPr>
            <a:endParaRPr lang="fr-FR" sz="2800" b="1" dirty="0" smtClean="0">
              <a:solidFill>
                <a:srgbClr val="FF0000"/>
              </a:solidFill>
            </a:endParaRPr>
          </a:p>
        </p:txBody>
      </p:sp>
      <p:sp>
        <p:nvSpPr>
          <p:cNvPr id="52229" name="Freeform 5"/>
          <p:cNvSpPr>
            <a:spLocks/>
          </p:cNvSpPr>
          <p:nvPr/>
        </p:nvSpPr>
        <p:spPr bwMode="invGray">
          <a:xfrm>
            <a:off x="7907918" y="845248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0" name="Freeform 6"/>
          <p:cNvSpPr>
            <a:spLocks noChangeAspect="1"/>
          </p:cNvSpPr>
          <p:nvPr/>
        </p:nvSpPr>
        <p:spPr bwMode="invGray">
          <a:xfrm>
            <a:off x="346235" y="620688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" y="4177536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6907"/>
            <a:ext cx="432048" cy="4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32" y="2763180"/>
            <a:ext cx="5898832" cy="335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Triamcinolone acetonide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6128266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(redrawn from raw data of Kay et al. (Kay et al., 2008)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635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Concentrations </a:t>
            </a:r>
            <a:r>
              <a:rPr lang="en-US" b="1" dirty="0" err="1" smtClean="0">
                <a:solidFill>
                  <a:srgbClr val="C00000"/>
                </a:solidFill>
              </a:rPr>
              <a:t>synoviales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moyennes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de triamcinolone </a:t>
            </a:r>
            <a:r>
              <a:rPr lang="en-US" dirty="0"/>
              <a:t>acetonide (TA) </a:t>
            </a:r>
            <a:r>
              <a:rPr lang="en-US" dirty="0" smtClean="0"/>
              <a:t>(</a:t>
            </a:r>
            <a:r>
              <a:rPr lang="en-US" dirty="0"/>
              <a:t>ng/mL) vs. </a:t>
            </a:r>
            <a:r>
              <a:rPr lang="en-US" dirty="0" smtClean="0"/>
              <a:t>temps (h</a:t>
            </a:r>
            <a:r>
              <a:rPr lang="en-US" dirty="0"/>
              <a:t>)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l’articulation</a:t>
            </a:r>
            <a:r>
              <a:rPr lang="en-US" dirty="0" smtClean="0"/>
              <a:t> </a:t>
            </a:r>
            <a:r>
              <a:rPr lang="en-US" dirty="0" err="1" smtClean="0"/>
              <a:t>metacarpophalangienne</a:t>
            </a:r>
            <a:r>
              <a:rPr lang="en-US" dirty="0" smtClean="0"/>
              <a:t> après </a:t>
            </a:r>
            <a:r>
              <a:rPr lang="en-US" dirty="0" err="1" smtClean="0"/>
              <a:t>une</a:t>
            </a:r>
            <a:r>
              <a:rPr lang="en-US" dirty="0" smtClean="0"/>
              <a:t> administration de TA à la dose de 9 mg </a:t>
            </a:r>
            <a:r>
              <a:rPr lang="en-US" dirty="0"/>
              <a:t>in </a:t>
            </a:r>
            <a:r>
              <a:rPr lang="en-US" dirty="0" err="1" smtClean="0"/>
              <a:t>toto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58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208" y="260648"/>
            <a:ext cx="841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imes New Roman" pitchFamily="18" charset="0"/>
              </a:rPr>
              <a:t>Cortic  00A.</a:t>
            </a:r>
            <a:fld id="{7CDA22E1-7D30-4CD2-B0AE-32C4EB36DFD5}" type="slidenum">
              <a:rPr lang="en-US" sz="1400" b="0">
                <a:latin typeface="Times New Roman" pitchFamily="18" charset="0"/>
              </a:rPr>
              <a:pPr/>
              <a:t>59</a:t>
            </a:fld>
            <a:endParaRPr lang="en-US" sz="1400" b="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905" y="584809"/>
            <a:ext cx="7720189" cy="7270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Voies locales</a:t>
            </a:r>
            <a:br>
              <a:rPr lang="fi-FI" sz="4000" b="1" dirty="0">
                <a:solidFill>
                  <a:srgbClr val="C00000"/>
                </a:solidFill>
              </a:rPr>
            </a:br>
            <a:r>
              <a:rPr lang="fi-FI" sz="3600" b="1" dirty="0">
                <a:solidFill>
                  <a:srgbClr val="C00000"/>
                </a:solidFill>
              </a:rPr>
              <a:t>Voie </a:t>
            </a:r>
            <a:r>
              <a:rPr lang="fi-FI" sz="3600" b="1" dirty="0" smtClean="0">
                <a:solidFill>
                  <a:srgbClr val="C00000"/>
                </a:solidFill>
              </a:rPr>
              <a:t>orale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23528" y="2204864"/>
            <a:ext cx="7951612" cy="232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762000">
              <a:lnSpc>
                <a:spcPct val="88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Maladie inflammatoire chronique de l’intestin </a:t>
            </a:r>
          </a:p>
          <a:p>
            <a:pPr defTabSz="762000">
              <a:lnSpc>
                <a:spcPct val="88000"/>
              </a:lnSpc>
            </a:pPr>
            <a:endParaRPr lang="fr-FR" sz="2400" dirty="0" smtClean="0">
              <a:solidFill>
                <a:srgbClr val="C00000"/>
              </a:solidFill>
            </a:endParaRPr>
          </a:p>
          <a:p>
            <a:pPr defTabSz="762000">
              <a:lnSpc>
                <a:spcPct val="88000"/>
              </a:lnSpc>
            </a:pPr>
            <a:r>
              <a:rPr lang="fr-FR" sz="2400" dirty="0" err="1" smtClean="0">
                <a:solidFill>
                  <a:srgbClr val="C00000"/>
                </a:solidFill>
              </a:rPr>
              <a:t>Budésonide</a:t>
            </a:r>
            <a:r>
              <a:rPr lang="fr-FR" sz="2400" dirty="0" smtClean="0">
                <a:solidFill>
                  <a:srgbClr val="C00000"/>
                </a:solidFill>
              </a:rPr>
              <a:t>: </a:t>
            </a:r>
            <a:r>
              <a:rPr lang="fr-FR" sz="2400" dirty="0" smtClean="0"/>
              <a:t>effet local dans l’intestin après VO</a:t>
            </a:r>
          </a:p>
          <a:p>
            <a:pPr defTabSz="762000">
              <a:lnSpc>
                <a:spcPct val="88000"/>
              </a:lnSpc>
            </a:pPr>
            <a:r>
              <a:rPr lang="fr-FR" sz="1600" dirty="0" smtClean="0"/>
              <a:t>(car faible biodisponibilité à cause d’un fort effet de premier passage hépatique) </a:t>
            </a:r>
            <a:endParaRPr lang="fr-FR" sz="1200" b="1" dirty="0"/>
          </a:p>
          <a:p>
            <a:pPr defTabSz="762000">
              <a:lnSpc>
                <a:spcPct val="88000"/>
              </a:lnSpc>
            </a:pPr>
            <a:endParaRPr lang="fr-FR" sz="2000" dirty="0"/>
          </a:p>
          <a:p>
            <a:pPr defTabSz="762000">
              <a:lnSpc>
                <a:spcPct val="88000"/>
              </a:lnSpc>
            </a:pPr>
            <a:endParaRPr lang="fr-FR" sz="2000" dirty="0" smtClean="0"/>
          </a:p>
          <a:p>
            <a:pPr defTabSz="762000">
              <a:lnSpc>
                <a:spcPct val="88000"/>
              </a:lnSpc>
            </a:pPr>
            <a:r>
              <a:rPr lang="fr-FR" sz="2000" dirty="0" smtClean="0"/>
              <a:t>Effets systémiques sont possibles (F= 9-21 % chez l’Homme) </a:t>
            </a:r>
          </a:p>
          <a:p>
            <a:pPr defTabSz="762000">
              <a:lnSpc>
                <a:spcPct val="88000"/>
              </a:lnSpc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6389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78" y="2092325"/>
            <a:ext cx="8395243" cy="1336675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1. Mécanismes d’action</a:t>
            </a:r>
            <a:endParaRPr lang="fi-FI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59372" y="591840"/>
            <a:ext cx="7772400" cy="1397000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C00000"/>
                </a:solidFill>
              </a:rPr>
              <a:t>Voies locales</a:t>
            </a:r>
            <a:br>
              <a:rPr lang="fi-FI" sz="4000" b="1" dirty="0" smtClean="0">
                <a:solidFill>
                  <a:srgbClr val="C00000"/>
                </a:solidFill>
              </a:rPr>
            </a:br>
            <a:r>
              <a:rPr lang="fi-FI" sz="4000" b="1" dirty="0" smtClean="0">
                <a:solidFill>
                  <a:srgbClr val="C00000"/>
                </a:solidFill>
              </a:rPr>
              <a:t/>
            </a:r>
            <a:br>
              <a:rPr lang="fi-FI" sz="4000" b="1" dirty="0" smtClean="0">
                <a:solidFill>
                  <a:srgbClr val="C00000"/>
                </a:solidFill>
              </a:rPr>
            </a:br>
            <a:r>
              <a:rPr lang="fi-FI" sz="3100" b="1" dirty="0" smtClean="0">
                <a:solidFill>
                  <a:srgbClr val="C00000"/>
                </a:solidFill>
              </a:rPr>
              <a:t>Voie intramammaire = </a:t>
            </a:r>
            <a:r>
              <a:rPr lang="fr-FR" sz="3600" b="1" dirty="0" smtClean="0">
                <a:solidFill>
                  <a:srgbClr val="FF0000"/>
                </a:solidFill>
              </a:rPr>
              <a:t>Mauvaise </a:t>
            </a:r>
            <a:r>
              <a:rPr lang="fr-FR" sz="3600" b="1" dirty="0">
                <a:solidFill>
                  <a:srgbClr val="FF0000"/>
                </a:solidFill>
              </a:rPr>
              <a:t>pratique</a:t>
            </a:r>
            <a:r>
              <a:rPr lang="fr-FR" sz="4000" b="1" dirty="0">
                <a:solidFill>
                  <a:srgbClr val="FF0000"/>
                </a:solidFill>
              </a:rPr>
              <a:t/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i-FI" sz="4000" b="1" dirty="0" smtClean="0">
              <a:solidFill>
                <a:srgbClr val="C00000"/>
              </a:solidFill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23528" y="1988840"/>
            <a:ext cx="8108244" cy="29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defTabSz="762000">
              <a:lnSpc>
                <a:spcPct val="90000"/>
              </a:lnSpc>
            </a:pPr>
            <a:endParaRPr lang="fr-FR" sz="2400" dirty="0"/>
          </a:p>
          <a:p>
            <a:pPr defTabSz="762000">
              <a:lnSpc>
                <a:spcPct val="90000"/>
              </a:lnSpc>
            </a:pPr>
            <a:r>
              <a:rPr lang="fr-FR" sz="2400" dirty="0" smtClean="0"/>
              <a:t>	</a:t>
            </a:r>
          </a:p>
          <a:p>
            <a:pPr defTabSz="762000">
              <a:lnSpc>
                <a:spcPct val="90000"/>
              </a:lnSpc>
            </a:pPr>
            <a:endParaRPr lang="fr-FR" sz="2400" dirty="0" smtClean="0"/>
          </a:p>
          <a:p>
            <a:pPr defTabSz="762000">
              <a:lnSpc>
                <a:spcPct val="9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En </a:t>
            </a:r>
            <a:r>
              <a:rPr lang="fr-FR" sz="2400" dirty="0"/>
              <a:t>lactation :</a:t>
            </a:r>
            <a:r>
              <a:rPr lang="fr-FR" sz="1600" dirty="0"/>
              <a:t> </a:t>
            </a:r>
            <a:endParaRPr lang="fr-FR" sz="1600" dirty="0" smtClean="0"/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élimination rapide du corticoïde  avec le lait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et passage rapide dans la circulation systémique</a:t>
            </a:r>
          </a:p>
          <a:p>
            <a:pPr defTabSz="762000">
              <a:lnSpc>
                <a:spcPct val="90000"/>
              </a:lnSpc>
            </a:pPr>
            <a:r>
              <a:rPr lang="fr-FR" sz="2800" i="1" dirty="0" smtClean="0"/>
              <a:t>       </a:t>
            </a:r>
            <a:r>
              <a:rPr lang="fr-FR" sz="2400" i="1" dirty="0" smtClean="0"/>
              <a:t> 	</a:t>
            </a:r>
          </a:p>
          <a:p>
            <a:pPr defTabSz="762000">
              <a:lnSpc>
                <a:spcPct val="90000"/>
              </a:lnSpc>
            </a:pPr>
            <a:r>
              <a:rPr lang="fr-FR" sz="2400" dirty="0" smtClean="0"/>
              <a:t>	En </a:t>
            </a:r>
            <a:r>
              <a:rPr lang="fr-FR" sz="2400" dirty="0"/>
              <a:t>dehors de la lactation </a:t>
            </a:r>
            <a:r>
              <a:rPr lang="fr-FR" sz="2400" dirty="0" smtClean="0"/>
              <a:t>:</a:t>
            </a:r>
            <a:endParaRPr lang="fr-FR" sz="2400" dirty="0"/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passage dans </a:t>
            </a:r>
            <a:r>
              <a:rPr lang="fr-FR" sz="1600" dirty="0"/>
              <a:t>la circulation systémique</a:t>
            </a:r>
          </a:p>
          <a:p>
            <a:pPr marL="1200150" lvl="2" indent="-285750" defTabSz="76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risque </a:t>
            </a:r>
            <a:r>
              <a:rPr lang="fr-FR" sz="1600" dirty="0"/>
              <a:t>d'avortement</a:t>
            </a:r>
          </a:p>
        </p:txBody>
      </p:sp>
      <p:sp>
        <p:nvSpPr>
          <p:cNvPr id="48133" name="Freeform 4"/>
          <p:cNvSpPr>
            <a:spLocks/>
          </p:cNvSpPr>
          <p:nvPr/>
        </p:nvSpPr>
        <p:spPr bwMode="invGray">
          <a:xfrm>
            <a:off x="7663745" y="2228850"/>
            <a:ext cx="883356" cy="641350"/>
          </a:xfrm>
          <a:custGeom>
            <a:avLst/>
            <a:gdLst>
              <a:gd name="T0" fmla="*/ 60325 w 626"/>
              <a:gd name="T1" fmla="*/ 107950 h 404"/>
              <a:gd name="T2" fmla="*/ 50800 w 626"/>
              <a:gd name="T3" fmla="*/ 28575 h 404"/>
              <a:gd name="T4" fmla="*/ 101600 w 626"/>
              <a:gd name="T5" fmla="*/ 47625 h 404"/>
              <a:gd name="T6" fmla="*/ 149225 w 626"/>
              <a:gd name="T7" fmla="*/ 47625 h 404"/>
              <a:gd name="T8" fmla="*/ 196850 w 626"/>
              <a:gd name="T9" fmla="*/ 15875 h 404"/>
              <a:gd name="T10" fmla="*/ 306388 w 626"/>
              <a:gd name="T11" fmla="*/ 76200 h 404"/>
              <a:gd name="T12" fmla="*/ 457200 w 626"/>
              <a:gd name="T13" fmla="*/ 80963 h 404"/>
              <a:gd name="T14" fmla="*/ 844550 w 626"/>
              <a:gd name="T15" fmla="*/ 53975 h 404"/>
              <a:gd name="T16" fmla="*/ 984250 w 626"/>
              <a:gd name="T17" fmla="*/ 184150 h 404"/>
              <a:gd name="T18" fmla="*/ 993775 w 626"/>
              <a:gd name="T19" fmla="*/ 428625 h 404"/>
              <a:gd name="T20" fmla="*/ 962025 w 626"/>
              <a:gd name="T21" fmla="*/ 539750 h 404"/>
              <a:gd name="T22" fmla="*/ 962025 w 626"/>
              <a:gd name="T23" fmla="*/ 361950 h 404"/>
              <a:gd name="T24" fmla="*/ 936625 w 626"/>
              <a:gd name="T25" fmla="*/ 219075 h 404"/>
              <a:gd name="T26" fmla="*/ 917575 w 626"/>
              <a:gd name="T27" fmla="*/ 393700 h 404"/>
              <a:gd name="T28" fmla="*/ 898525 w 626"/>
              <a:gd name="T29" fmla="*/ 511175 h 404"/>
              <a:gd name="T30" fmla="*/ 876300 w 626"/>
              <a:gd name="T31" fmla="*/ 625475 h 404"/>
              <a:gd name="T32" fmla="*/ 854075 w 626"/>
              <a:gd name="T33" fmla="*/ 565150 h 404"/>
              <a:gd name="T34" fmla="*/ 835025 w 626"/>
              <a:gd name="T35" fmla="*/ 514350 h 404"/>
              <a:gd name="T36" fmla="*/ 793750 w 626"/>
              <a:gd name="T37" fmla="*/ 622300 h 404"/>
              <a:gd name="T38" fmla="*/ 787400 w 626"/>
              <a:gd name="T39" fmla="*/ 571500 h 404"/>
              <a:gd name="T40" fmla="*/ 800100 w 626"/>
              <a:gd name="T41" fmla="*/ 434975 h 404"/>
              <a:gd name="T42" fmla="*/ 781050 w 626"/>
              <a:gd name="T43" fmla="*/ 463550 h 404"/>
              <a:gd name="T44" fmla="*/ 742950 w 626"/>
              <a:gd name="T45" fmla="*/ 468313 h 404"/>
              <a:gd name="T46" fmla="*/ 708025 w 626"/>
              <a:gd name="T47" fmla="*/ 431800 h 404"/>
              <a:gd name="T48" fmla="*/ 625475 w 626"/>
              <a:gd name="T49" fmla="*/ 415925 h 404"/>
              <a:gd name="T50" fmla="*/ 463550 w 626"/>
              <a:gd name="T51" fmla="*/ 387350 h 404"/>
              <a:gd name="T52" fmla="*/ 422275 w 626"/>
              <a:gd name="T53" fmla="*/ 596900 h 404"/>
              <a:gd name="T54" fmla="*/ 361950 w 626"/>
              <a:gd name="T55" fmla="*/ 625475 h 404"/>
              <a:gd name="T56" fmla="*/ 390525 w 626"/>
              <a:gd name="T57" fmla="*/ 482600 h 404"/>
              <a:gd name="T58" fmla="*/ 374650 w 626"/>
              <a:gd name="T59" fmla="*/ 593725 h 404"/>
              <a:gd name="T60" fmla="*/ 307975 w 626"/>
              <a:gd name="T61" fmla="*/ 631825 h 404"/>
              <a:gd name="T62" fmla="*/ 339725 w 626"/>
              <a:gd name="T63" fmla="*/ 485775 h 404"/>
              <a:gd name="T64" fmla="*/ 285750 w 626"/>
              <a:gd name="T65" fmla="*/ 384175 h 404"/>
              <a:gd name="T66" fmla="*/ 196850 w 626"/>
              <a:gd name="T67" fmla="*/ 222250 h 404"/>
              <a:gd name="T68" fmla="*/ 92075 w 626"/>
              <a:gd name="T69" fmla="*/ 228600 h 404"/>
              <a:gd name="T70" fmla="*/ 19050 w 626"/>
              <a:gd name="T71" fmla="*/ 230188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3995936" y="1988840"/>
            <a:ext cx="864096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11423" y="2302272"/>
            <a:ext cx="457985" cy="9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Conclusion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2463278"/>
            <a:ext cx="7488832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Une augmentation de dose cumulée </a:t>
            </a:r>
            <a:r>
              <a:rPr lang="fr-FR" sz="2800" b="1" dirty="0" smtClean="0"/>
              <a:t>(dose et durée de traitement) </a:t>
            </a:r>
            <a:r>
              <a:rPr lang="fr-FR" sz="2800" dirty="0" smtClean="0"/>
              <a:t>est </a:t>
            </a:r>
            <a:r>
              <a:rPr lang="fr-FR" sz="2800" dirty="0"/>
              <a:t>le principal danger d’une corticothérapie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8" y="1772816"/>
            <a:ext cx="8651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1600" y="3933056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Pour les </a:t>
            </a:r>
            <a:r>
              <a:rPr lang="fr-FR" sz="2000" b="1" dirty="0" smtClean="0"/>
              <a:t>traitements longs</a:t>
            </a:r>
            <a:r>
              <a:rPr lang="fr-FR" sz="2000" dirty="0" smtClean="0"/>
              <a:t>, il faut donc tenter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de réduire la dose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de passer en voie locale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2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0848"/>
            <a:ext cx="7772400" cy="1641475"/>
          </a:xfrm>
          <a:ln/>
        </p:spPr>
        <p:txBody>
          <a:bodyPr/>
          <a:lstStyle/>
          <a:p>
            <a:r>
              <a:rPr lang="fr-FR" sz="4800" b="1" dirty="0" smtClean="0">
                <a:solidFill>
                  <a:srgbClr val="C00000"/>
                </a:solidFill>
              </a:rPr>
              <a:t>Usage thérapeutique des corticoïdes</a:t>
            </a:r>
            <a:endParaRPr lang="fr-F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C00000"/>
                </a:solidFill>
              </a:rPr>
              <a:t>Usage thérapeutique des corticoïdes</a:t>
            </a:r>
            <a:endParaRPr lang="fr-FR" sz="4800" b="1" dirty="0">
              <a:solidFill>
                <a:srgbClr val="C0000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sz="2800" dirty="0" smtClean="0"/>
              <a:t>Diagnostic de cushing</a:t>
            </a:r>
          </a:p>
          <a:p>
            <a:endParaRPr lang="fr-FR" sz="2800" dirty="0" smtClean="0"/>
          </a:p>
          <a:p>
            <a:r>
              <a:rPr lang="fr-FR" sz="2800" dirty="0" smtClean="0"/>
              <a:t>Substitution</a:t>
            </a:r>
          </a:p>
          <a:p>
            <a:endParaRPr lang="fr-FR" sz="2800" dirty="0" smtClean="0"/>
          </a:p>
          <a:p>
            <a:r>
              <a:rPr lang="fr-FR" sz="2800" dirty="0" smtClean="0"/>
              <a:t>Effets immunosuppresseurs</a:t>
            </a:r>
          </a:p>
          <a:p>
            <a:pPr lvl="1"/>
            <a:r>
              <a:rPr lang="fr-FR" sz="2400" dirty="0" smtClean="0"/>
              <a:t>Maladies auto-immunes</a:t>
            </a:r>
          </a:p>
          <a:p>
            <a:pPr lvl="1"/>
            <a:r>
              <a:rPr lang="fr-FR" sz="2400" dirty="0" smtClean="0"/>
              <a:t>Hypersensibilités</a:t>
            </a:r>
          </a:p>
          <a:p>
            <a:pPr lvl="1"/>
            <a:endParaRPr lang="fr-FR" sz="2400" dirty="0" smtClean="0"/>
          </a:p>
          <a:p>
            <a:r>
              <a:rPr lang="fr-FR" sz="2800" dirty="0" smtClean="0"/>
              <a:t>Effets anti-inflammatoires</a:t>
            </a:r>
          </a:p>
          <a:p>
            <a:pPr lvl="1"/>
            <a:r>
              <a:rPr lang="fr-FR" sz="2400" dirty="0" smtClean="0"/>
              <a:t> ex: injections </a:t>
            </a:r>
            <a:r>
              <a:rPr lang="fr-FR" sz="2400" dirty="0" err="1" smtClean="0"/>
              <a:t>intra-articulaires</a:t>
            </a:r>
            <a:endParaRPr lang="fr-FR" sz="2400" dirty="0" smtClean="0"/>
          </a:p>
          <a:p>
            <a:pPr lvl="1"/>
            <a:endParaRPr lang="fr-FR" sz="2400" dirty="0" smtClean="0"/>
          </a:p>
          <a:p>
            <a:r>
              <a:rPr lang="fr-FR" dirty="0" smtClean="0"/>
              <a:t>Autres </a:t>
            </a:r>
          </a:p>
          <a:p>
            <a:pPr lvl="1"/>
            <a:r>
              <a:rPr lang="fr-FR" sz="2600" dirty="0" smtClean="0"/>
              <a:t>Œdèmes</a:t>
            </a:r>
          </a:p>
          <a:p>
            <a:pPr lvl="1"/>
            <a:r>
              <a:rPr lang="fr-FR" sz="2600" dirty="0" smtClean="0"/>
              <a:t>Troubles métaboliques</a:t>
            </a:r>
          </a:p>
          <a:p>
            <a:pPr lvl="1"/>
            <a:r>
              <a:rPr lang="fr-FR" sz="2600" dirty="0" smtClean="0"/>
              <a:t>Association avec ATB lors d’infection</a:t>
            </a:r>
          </a:p>
          <a:p>
            <a:pPr lvl="1"/>
            <a:r>
              <a:rPr lang="fr-FR" sz="2600" dirty="0" smtClean="0"/>
              <a:t>Parturition</a:t>
            </a:r>
          </a:p>
          <a:p>
            <a:pPr marL="457200" lvl="1" indent="0">
              <a:buNone/>
            </a:pPr>
            <a:endParaRPr lang="fr-FR" sz="2600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1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471905" y="2338138"/>
            <a:ext cx="7880424" cy="431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93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Cushing : </a:t>
            </a:r>
            <a:r>
              <a:rPr lang="fr-FR" sz="2000" dirty="0" smtClean="0"/>
              <a:t>Dysfonctionnement de la pars </a:t>
            </a:r>
            <a:r>
              <a:rPr lang="fr-FR" sz="2000" dirty="0" err="1" smtClean="0"/>
              <a:t>intermedia</a:t>
            </a:r>
            <a:r>
              <a:rPr lang="fr-FR" sz="2000" dirty="0" smtClean="0"/>
              <a:t> de l’hypophyse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Augmentation de la sécrétion d’ACTH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Symptômes : hirsutisme, amyotrophie, fourbure,…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defTabSz="785813">
              <a:lnSpc>
                <a:spcPct val="93000"/>
              </a:lnSpc>
            </a:pPr>
            <a:r>
              <a:rPr lang="fr-FR" sz="2400" b="1" dirty="0" smtClean="0">
                <a:solidFill>
                  <a:srgbClr val="C00000"/>
                </a:solidFill>
              </a:rPr>
              <a:t>Test de suppression à la </a:t>
            </a:r>
            <a:r>
              <a:rPr lang="fr-FR" sz="2400" b="1" dirty="0" err="1" smtClean="0">
                <a:solidFill>
                  <a:srgbClr val="C00000"/>
                </a:solidFill>
              </a:rPr>
              <a:t>dexaméthasone</a:t>
            </a:r>
            <a:endParaRPr lang="fr-FR" sz="2400" b="1" dirty="0">
              <a:solidFill>
                <a:srgbClr val="C00000"/>
              </a:solidFill>
            </a:endParaRP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Administration de 0.04 mg/kg IM </a:t>
            </a:r>
            <a:r>
              <a:rPr lang="fr-FR" sz="2000" dirty="0" smtClean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Mesure du cortisol plasmatique entre 17 et 19 h après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Cushing  : valeurs &gt;1 µg/</a:t>
            </a:r>
            <a:r>
              <a:rPr lang="fr-FR" sz="2000" dirty="0" err="1" smtClean="0"/>
              <a:t>dL</a:t>
            </a:r>
            <a:endParaRPr lang="fr-FR" sz="2000" dirty="0" smtClean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F</a:t>
            </a:r>
            <a:r>
              <a:rPr lang="fr-FR" sz="2000" b="1" dirty="0" smtClean="0"/>
              <a:t>aux positifs et négatifs fréquents.</a:t>
            </a:r>
            <a:r>
              <a:rPr lang="fr-FR" sz="2000" dirty="0" smtClean="0"/>
              <a:t> Corréler les résultats du test avec des signes cliniques</a:t>
            </a:r>
          </a:p>
          <a:p>
            <a:pPr defTabSz="785813">
              <a:lnSpc>
                <a:spcPct val="93000"/>
              </a:lnSpc>
            </a:pPr>
            <a:endParaRPr lang="fr-FR" sz="16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755576" y="156138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Usage à visée diagnostic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en-US" sz="2700" dirty="0" smtClean="0"/>
              <a:t>Diagnostic du syndrome de Cushing chez le cheval</a:t>
            </a:r>
            <a:endParaRPr lang="fr-FR" sz="27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92280" y="1857336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Rappel</a:t>
            </a:r>
            <a:endParaRPr lang="fr-FR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226668"/>
            <a:ext cx="8028801" cy="1380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5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625597"/>
            <a:ext cx="7880424" cy="397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Production insuffisante MC et GC par surrénales =</a:t>
            </a:r>
          </a:p>
          <a:p>
            <a:pPr defTabSz="785813">
              <a:lnSpc>
                <a:spcPct val="93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err="1" smtClean="0">
                <a:solidFill>
                  <a:srgbClr val="C00000"/>
                </a:solidFill>
              </a:rPr>
              <a:t>hypoadrenocorticisme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</a:t>
            </a:r>
            <a:r>
              <a:rPr lang="en-US" sz="2400" baseline="30000" dirty="0" err="1" smtClean="0">
                <a:solidFill>
                  <a:srgbClr val="C00000"/>
                </a:solidFill>
              </a:rPr>
              <a:t>aire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carence</a:t>
            </a:r>
            <a:r>
              <a:rPr lang="en-US" sz="2400" dirty="0">
                <a:solidFill>
                  <a:srgbClr val="C00000"/>
                </a:solidFill>
              </a:rPr>
              <a:t> en </a:t>
            </a:r>
            <a:r>
              <a:rPr lang="en-US" sz="2400" dirty="0" smtClean="0">
                <a:solidFill>
                  <a:srgbClr val="C00000"/>
                </a:solidFill>
              </a:rPr>
              <a:t>GC et MC)</a:t>
            </a: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 smtClean="0"/>
              <a:t> </a:t>
            </a:r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Production insuffisante ACTH par hypophyse = 	</a:t>
            </a:r>
            <a:r>
              <a:rPr lang="en-US" sz="2400" dirty="0" err="1" smtClean="0">
                <a:solidFill>
                  <a:srgbClr val="C00000"/>
                </a:solidFill>
              </a:rPr>
              <a:t>hypoadrenocorticisme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II</a:t>
            </a:r>
            <a:r>
              <a:rPr lang="en-US" sz="2400" baseline="30000" dirty="0" err="1" smtClean="0">
                <a:solidFill>
                  <a:srgbClr val="C00000"/>
                </a:solidFill>
              </a:rPr>
              <a:t>aire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carence</a:t>
            </a:r>
            <a:r>
              <a:rPr lang="en-US" sz="2400" dirty="0" smtClean="0">
                <a:solidFill>
                  <a:srgbClr val="C00000"/>
                </a:solidFill>
              </a:rPr>
              <a:t> en GC)</a:t>
            </a:r>
            <a:endParaRPr lang="fr-FR" sz="2400" dirty="0" smtClean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r>
              <a:rPr lang="fr-FR" sz="2400" dirty="0" smtClean="0"/>
              <a:t>Symptômes </a:t>
            </a:r>
            <a:r>
              <a:rPr lang="fr-FR" sz="2400" dirty="0"/>
              <a:t>cliniques  dominés par le manque </a:t>
            </a:r>
            <a:r>
              <a:rPr lang="fr-FR" sz="2400" dirty="0" smtClean="0"/>
              <a:t>d'aldostérone </a:t>
            </a:r>
            <a:r>
              <a:rPr lang="fr-FR" sz="2000" dirty="0" smtClean="0"/>
              <a:t>(hypovolémie, hyponatrémie, hyperkaliémie,…)</a:t>
            </a:r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93000"/>
              </a:lnSpc>
            </a:pPr>
            <a:endParaRPr lang="fr-FR" sz="2400" dirty="0"/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 smtClean="0"/>
              <a:t>d’hypocorticisme</a:t>
            </a:r>
            <a:r>
              <a:rPr lang="en-US" sz="3100" dirty="0" smtClean="0"/>
              <a:t>/</a:t>
            </a:r>
            <a:r>
              <a:rPr lang="en-US" sz="3100" dirty="0" err="1" smtClean="0"/>
              <a:t>hypoadrénocorticisme</a:t>
            </a:r>
            <a:endParaRPr lang="fr-FR" sz="3100" b="1" dirty="0"/>
          </a:p>
        </p:txBody>
      </p:sp>
      <p:sp>
        <p:nvSpPr>
          <p:cNvPr id="2" name="Right Arrow 1"/>
          <p:cNvSpPr/>
          <p:nvPr/>
        </p:nvSpPr>
        <p:spPr>
          <a:xfrm>
            <a:off x="828384" y="304871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28384" y="408590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2442692"/>
            <a:ext cx="8028801" cy="307454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08304" y="208265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Rappels</a:t>
            </a:r>
            <a:endParaRPr lang="fr-FR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2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Cortic</a:t>
            </a:r>
            <a:r>
              <a:rPr lang="en-US" dirty="0" smtClean="0"/>
              <a:t>  00A.</a:t>
            </a:r>
            <a:fld id="{6BC88FDC-E100-45FB-8D9C-5A7FDC192627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508000" y="2420888"/>
            <a:ext cx="7880424" cy="41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 smtClean="0"/>
              <a:t>Remplacement MC: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Désoxycorticostérone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pivalate</a:t>
            </a:r>
            <a:r>
              <a:rPr lang="fr-FR" sz="2000" b="1" dirty="0" smtClean="0"/>
              <a:t> </a:t>
            </a:r>
            <a:r>
              <a:rPr lang="fr-FR" sz="2000" dirty="0" smtClean="0"/>
              <a:t>2.2 mg/kg </a:t>
            </a:r>
            <a:r>
              <a:rPr lang="fr-FR" sz="2000" b="1" dirty="0" smtClean="0">
                <a:solidFill>
                  <a:srgbClr val="C00000"/>
                </a:solidFill>
              </a:rPr>
              <a:t>IM </a:t>
            </a:r>
            <a:r>
              <a:rPr lang="fr-FR" sz="2000" b="1" dirty="0" smtClean="0">
                <a:solidFill>
                  <a:srgbClr val="FF0000"/>
                </a:solidFill>
              </a:rPr>
              <a:t>q25 jours</a:t>
            </a:r>
            <a:endParaRPr lang="fr-FR" sz="2000" b="1" dirty="0">
              <a:solidFill>
                <a:srgbClr val="FF0000"/>
              </a:solidFill>
            </a:endParaRP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 smtClean="0"/>
              <a:t>Fludrocortisone</a:t>
            </a:r>
            <a:r>
              <a:rPr lang="fr-FR" sz="2400" dirty="0" smtClean="0"/>
              <a:t> </a:t>
            </a:r>
            <a:r>
              <a:rPr lang="fr-FR" dirty="0" smtClean="0"/>
              <a:t>0.015 mg/kg/jour VO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400" u="sng" dirty="0"/>
              <a:t>Remplacement G</a:t>
            </a:r>
            <a:r>
              <a:rPr lang="fr-FR" sz="2400" u="sng" dirty="0" smtClean="0"/>
              <a:t>C</a:t>
            </a:r>
            <a:r>
              <a:rPr lang="fr-FR" sz="2400" u="sng" dirty="0"/>
              <a:t>:</a:t>
            </a:r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Prednisolone</a:t>
            </a:r>
            <a:r>
              <a:rPr lang="fr-FR" sz="2400" dirty="0" smtClean="0"/>
              <a:t> </a:t>
            </a:r>
            <a:r>
              <a:rPr lang="fr-FR" sz="2000" dirty="0" smtClean="0"/>
              <a:t>0.2 mg/kg BID VO (à ajuster)</a:t>
            </a:r>
            <a:endParaRPr lang="fr-FR" dirty="0"/>
          </a:p>
          <a:p>
            <a:pPr marL="800100" lvl="1" indent="-342900" defTabSz="785813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fr-FR" sz="2000" dirty="0" err="1"/>
              <a:t>Fludrocortisone</a:t>
            </a:r>
            <a:r>
              <a:rPr lang="fr-FR" sz="2400" dirty="0"/>
              <a:t> </a:t>
            </a:r>
            <a:r>
              <a:rPr lang="fr-FR" dirty="0"/>
              <a:t>0.015 mg/kg/jour </a:t>
            </a:r>
            <a:r>
              <a:rPr lang="fr-FR" dirty="0" smtClean="0"/>
              <a:t>VO (plus difficile à moduler car effets MC et GC)</a:t>
            </a:r>
            <a:endParaRPr lang="fr-FR" dirty="0"/>
          </a:p>
          <a:p>
            <a:pPr defTabSz="785813">
              <a:lnSpc>
                <a:spcPct val="85000"/>
              </a:lnSpc>
            </a:pPr>
            <a:endParaRPr lang="en-US" sz="3200" dirty="0" smtClean="0">
              <a:solidFill>
                <a:srgbClr val="C00000"/>
              </a:solidFill>
            </a:endParaRPr>
          </a:p>
          <a:p>
            <a:pPr defTabSz="785813">
              <a:lnSpc>
                <a:spcPct val="85000"/>
              </a:lnSpc>
            </a:pPr>
            <a:r>
              <a:rPr lang="en-US" sz="2400" b="1" dirty="0" err="1" smtClean="0">
                <a:solidFill>
                  <a:srgbClr val="C00000"/>
                </a:solidFill>
              </a:rPr>
              <a:t>Traitement</a:t>
            </a:r>
            <a:r>
              <a:rPr lang="en-US" sz="2400" b="1" dirty="0" smtClean="0">
                <a:solidFill>
                  <a:srgbClr val="C00000"/>
                </a:solidFill>
              </a:rPr>
              <a:t> à vie et </a:t>
            </a:r>
            <a:r>
              <a:rPr lang="en-US" sz="2400" b="1" dirty="0" smtClean="0">
                <a:solidFill>
                  <a:srgbClr val="FF0000"/>
                </a:solidFill>
              </a:rPr>
              <a:t>à </a:t>
            </a:r>
            <a:r>
              <a:rPr lang="en-US" sz="2400" b="1" dirty="0" err="1" smtClean="0">
                <a:solidFill>
                  <a:srgbClr val="FF0000"/>
                </a:solidFill>
              </a:rPr>
              <a:t>moduler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lors</a:t>
            </a:r>
            <a:r>
              <a:rPr lang="en-US" sz="2400" dirty="0" smtClean="0">
                <a:solidFill>
                  <a:srgbClr val="C00000"/>
                </a:solidFill>
              </a:rPr>
              <a:t> de stress </a:t>
            </a:r>
            <a:r>
              <a:rPr lang="en-US" sz="2000" dirty="0" smtClean="0"/>
              <a:t>(ex: augmenter la prednisone de 2 à 10 </a:t>
            </a:r>
            <a:r>
              <a:rPr lang="en-US" sz="2000" dirty="0" err="1" smtClean="0"/>
              <a:t>fois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chirurgie</a:t>
            </a:r>
            <a:r>
              <a:rPr lang="en-US" sz="2000" dirty="0" smtClean="0"/>
              <a:t>, transport,…)</a:t>
            </a:r>
          </a:p>
          <a:p>
            <a:pPr defTabSz="785813">
              <a:lnSpc>
                <a:spcPct val="85000"/>
              </a:lnSpc>
            </a:pP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Substitutions </a:t>
            </a:r>
            <a:r>
              <a:rPr lang="en-US" sz="3100" dirty="0" err="1"/>
              <a:t>lors</a:t>
            </a:r>
            <a:r>
              <a:rPr lang="en-US" sz="3100" dirty="0"/>
              <a:t> </a:t>
            </a:r>
            <a:r>
              <a:rPr lang="en-US" sz="3100" dirty="0" err="1" smtClean="0"/>
              <a:t>d’hypocorticisme</a:t>
            </a:r>
            <a:r>
              <a:rPr lang="en-US" sz="3100" dirty="0" smtClean="0"/>
              <a:t>/</a:t>
            </a:r>
            <a:r>
              <a:rPr lang="en-US" sz="3100" dirty="0" err="1" smtClean="0"/>
              <a:t>hypoadrenocorticisme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109427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381001"/>
            <a:ext cx="8669867" cy="727075"/>
          </a:xfrm>
          <a:ln/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Indications thérapeutiques des corticoïdes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278" y="1700808"/>
            <a:ext cx="8057444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dirty="0" smtClean="0"/>
              <a:t>Thérapeutiques </a:t>
            </a:r>
          </a:p>
          <a:p>
            <a:pPr lvl="1">
              <a:lnSpc>
                <a:spcPct val="90000"/>
              </a:lnSpc>
            </a:pPr>
            <a:r>
              <a:rPr lang="fr-FR" sz="1800" b="1" dirty="0" smtClean="0"/>
              <a:t>Anti-inflammatoire</a:t>
            </a:r>
            <a:endParaRPr lang="fr-FR" sz="1800" b="1" dirty="0"/>
          </a:p>
          <a:p>
            <a:pPr lvl="1">
              <a:lnSpc>
                <a:spcPct val="90000"/>
              </a:lnSpc>
            </a:pPr>
            <a:r>
              <a:rPr lang="fr-FR" sz="1800" b="1" dirty="0" err="1" smtClean="0"/>
              <a:t>Anti-allergique</a:t>
            </a:r>
            <a:endParaRPr lang="fr-FR" sz="1800" b="1" dirty="0"/>
          </a:p>
          <a:p>
            <a:pPr lvl="1">
              <a:lnSpc>
                <a:spcPct val="90000"/>
              </a:lnSpc>
            </a:pPr>
            <a:r>
              <a:rPr lang="fr-FR" sz="1800" b="1" dirty="0" smtClean="0"/>
              <a:t>Immunosuppresseur</a:t>
            </a:r>
          </a:p>
          <a:p>
            <a:pPr>
              <a:lnSpc>
                <a:spcPct val="90000"/>
              </a:lnSpc>
            </a:pPr>
            <a:endParaRPr lang="fr-FR" sz="2400" dirty="0" smtClean="0"/>
          </a:p>
          <a:p>
            <a:pPr>
              <a:lnSpc>
                <a:spcPct val="90000"/>
              </a:lnSpc>
            </a:pPr>
            <a:r>
              <a:rPr lang="fr-FR" sz="2400" dirty="0" smtClean="0"/>
              <a:t>Exemples: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Dermatite </a:t>
            </a:r>
            <a:r>
              <a:rPr lang="fr-FR" sz="2000" dirty="0" err="1" smtClean="0"/>
              <a:t>atopique</a:t>
            </a:r>
            <a:endParaRPr lang="fr-FR" sz="2000" dirty="0" smtClean="0"/>
          </a:p>
          <a:p>
            <a:pPr lvl="1">
              <a:lnSpc>
                <a:spcPct val="90000"/>
              </a:lnSpc>
            </a:pPr>
            <a:r>
              <a:rPr lang="fr-FR" sz="2000" dirty="0" smtClean="0"/>
              <a:t>Anémie hémolytique à médiation immune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Uvéite 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RAO</a:t>
            </a:r>
            <a:endParaRPr lang="fr-FR" sz="2000" dirty="0"/>
          </a:p>
          <a:p>
            <a:pPr lvl="1">
              <a:lnSpc>
                <a:spcPct val="90000"/>
              </a:lnSpc>
            </a:pPr>
            <a:r>
              <a:rPr lang="fr-FR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18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2304256"/>
          </a:xfrm>
        </p:spPr>
        <p:txBody>
          <a:bodyPr>
            <a:normAutofit fontScale="85000" lnSpcReduction="20000"/>
          </a:bodyPr>
          <a:lstStyle/>
          <a:p>
            <a:endParaRPr lang="fr-FR" sz="3000" dirty="0" smtClean="0">
              <a:solidFill>
                <a:srgbClr val="C00000"/>
              </a:solidFill>
            </a:endParaRPr>
          </a:p>
          <a:p>
            <a:pPr lvl="1"/>
            <a:r>
              <a:rPr lang="fr-FR" sz="2600" b="0" dirty="0" smtClean="0"/>
              <a:t>Collapsus trachéal : 0.2 à 0.5 mg/kg /j VO </a:t>
            </a:r>
            <a:r>
              <a:rPr lang="fr-FR" sz="2600" b="0" dirty="0" err="1" smtClean="0"/>
              <a:t>prednisolone</a:t>
            </a:r>
            <a:endParaRPr lang="fr-FR" sz="2600" b="0" dirty="0"/>
          </a:p>
          <a:p>
            <a:pPr lvl="1"/>
            <a:endParaRPr lang="fr-FR" sz="2600" b="0" dirty="0" smtClean="0"/>
          </a:p>
          <a:p>
            <a:pPr lvl="1"/>
            <a:r>
              <a:rPr lang="fr-FR" sz="2600" b="0" dirty="0" smtClean="0"/>
              <a:t>Dermatite </a:t>
            </a:r>
            <a:r>
              <a:rPr lang="fr-FR" sz="2600" b="0" dirty="0" err="1" smtClean="0"/>
              <a:t>atopique</a:t>
            </a:r>
            <a:r>
              <a:rPr lang="fr-FR" sz="2600" b="0" dirty="0" smtClean="0"/>
              <a:t> : </a:t>
            </a:r>
          </a:p>
          <a:p>
            <a:pPr lvl="2"/>
            <a:r>
              <a:rPr lang="fr-FR" sz="2200" b="0" dirty="0" smtClean="0"/>
              <a:t>0.5 à 1 mg/kg/j </a:t>
            </a:r>
            <a:r>
              <a:rPr lang="fr-FR" sz="2200" b="0" dirty="0" err="1" smtClean="0"/>
              <a:t>prednisolone</a:t>
            </a:r>
            <a:r>
              <a:rPr lang="fr-FR" sz="2200" b="0" dirty="0" smtClean="0"/>
              <a:t> VO (dose </a:t>
            </a:r>
            <a:r>
              <a:rPr lang="fr-FR" sz="2200" b="0" dirty="0" err="1" smtClean="0"/>
              <a:t>intermediaire</a:t>
            </a:r>
            <a:r>
              <a:rPr lang="fr-FR" sz="2200" b="0" dirty="0" smtClean="0"/>
              <a:t>)</a:t>
            </a:r>
          </a:p>
          <a:p>
            <a:pPr lvl="2"/>
            <a:r>
              <a:rPr lang="fr-FR" dirty="0"/>
              <a:t>Voie locale </a:t>
            </a:r>
            <a:r>
              <a:rPr lang="fr-FR" dirty="0" smtClean="0"/>
              <a:t>: </a:t>
            </a:r>
            <a:r>
              <a:rPr lang="fr-FR" sz="2000" dirty="0" smtClean="0"/>
              <a:t>Hydrocortisone </a:t>
            </a:r>
            <a:r>
              <a:rPr lang="fr-FR" sz="2000" dirty="0" err="1"/>
              <a:t>aceponate</a:t>
            </a:r>
            <a:r>
              <a:rPr lang="fr-FR" sz="2000" dirty="0"/>
              <a:t> (intéressant plus en préventif qu’en curatif)</a:t>
            </a:r>
          </a:p>
          <a:p>
            <a:pPr lvl="2"/>
            <a:endParaRPr lang="fr-FR" sz="2200" b="0" dirty="0"/>
          </a:p>
          <a:p>
            <a:pPr lvl="1"/>
            <a:endParaRPr lang="fr-FR" sz="20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  <a:ea typeface="+mj-ea"/>
                <a:cs typeface="+mj-cs"/>
              </a:rPr>
              <a:t> </a:t>
            </a:r>
            <a:r>
              <a:rPr lang="fr-FR" sz="4000" b="1" dirty="0">
                <a:solidFill>
                  <a:srgbClr val="C00000"/>
                </a:solidFill>
                <a:ea typeface="+mj-ea"/>
                <a:cs typeface="+mj-cs"/>
              </a:rPr>
              <a:t>Indications  </a:t>
            </a:r>
            <a:r>
              <a:rPr lang="fr-FR" sz="4000" b="1" dirty="0" smtClean="0">
                <a:solidFill>
                  <a:srgbClr val="C00000"/>
                </a:solidFill>
                <a:ea typeface="+mj-ea"/>
                <a:cs typeface="+mj-cs"/>
              </a:rPr>
              <a:t>thérapeutique</a:t>
            </a:r>
          </a:p>
          <a:p>
            <a:pPr algn="ctr"/>
            <a:r>
              <a:rPr lang="fr-FR" sz="3100" dirty="0" smtClean="0">
                <a:solidFill>
                  <a:prstClr val="black"/>
                </a:solidFill>
                <a:ea typeface="+mj-ea"/>
                <a:cs typeface="+mj-cs"/>
              </a:rPr>
              <a:t>Anti-inflammatoire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4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8594278" cy="3888432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Anémie hémolytique : de </a:t>
            </a:r>
            <a:r>
              <a:rPr lang="fr-FR" sz="2000" b="1" dirty="0"/>
              <a:t>2 à 4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 </a:t>
            </a:r>
            <a:r>
              <a:rPr lang="fr-FR" sz="2000" dirty="0"/>
              <a:t>puis diminution jusqu’à arrêt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Bronchite chronique avec réaction immunitaire </a:t>
            </a:r>
            <a:r>
              <a:rPr lang="fr-FR" sz="2000" b="1" dirty="0"/>
              <a:t>:  2 mg/kg/j </a:t>
            </a:r>
            <a:r>
              <a:rPr lang="fr-FR" sz="2000" b="1" dirty="0" err="1" smtClean="0"/>
              <a:t>prednisolone</a:t>
            </a:r>
            <a:endParaRPr lang="fr-FR" sz="2000" b="1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Lymphome : </a:t>
            </a:r>
            <a:r>
              <a:rPr lang="fr-FR" sz="2000" b="1" dirty="0"/>
              <a:t>2 mg/kg/j </a:t>
            </a:r>
            <a:r>
              <a:rPr lang="fr-FR" sz="2000" b="1" dirty="0" err="1"/>
              <a:t>prednisolone</a:t>
            </a:r>
            <a:r>
              <a:rPr lang="fr-FR" sz="2000" b="1" dirty="0"/>
              <a:t> </a:t>
            </a:r>
            <a:r>
              <a:rPr lang="fr-FR" sz="2000" dirty="0"/>
              <a:t>puis diminuer à 1 mg/kg/j si traitement unique ou arrêt si autre chimio. </a:t>
            </a:r>
            <a:endParaRPr lang="fr-FR" sz="2000" dirty="0" smtClean="0"/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Pemphigus</a:t>
            </a:r>
            <a:endParaRPr lang="fr-FR" sz="2000" dirty="0"/>
          </a:p>
          <a:p>
            <a:pPr lvl="1"/>
            <a:r>
              <a:rPr lang="fr-FR" sz="2000" dirty="0" smtClean="0"/>
              <a:t>…</a:t>
            </a:r>
            <a:endParaRPr lang="fr-FR" sz="2000" dirty="0"/>
          </a:p>
          <a:p>
            <a:pPr lvl="1"/>
            <a:endParaRPr lang="fr-FR" sz="1600" b="0" dirty="0"/>
          </a:p>
        </p:txBody>
      </p:sp>
      <p:sp>
        <p:nvSpPr>
          <p:cNvPr id="4" name="Rectangle 3"/>
          <p:cNvSpPr/>
          <p:nvPr/>
        </p:nvSpPr>
        <p:spPr>
          <a:xfrm>
            <a:off x="480207" y="18864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prstClr val="black"/>
                </a:solidFill>
              </a:rPr>
              <a:t>Immunosuppression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44" name="AutoShape 40"/>
          <p:cNvSpPr>
            <a:spLocks noChangeArrowheads="1"/>
          </p:cNvSpPr>
          <p:nvPr/>
        </p:nvSpPr>
        <p:spPr bwMode="auto">
          <a:xfrm>
            <a:off x="1447800" y="2343150"/>
            <a:ext cx="6819900" cy="3333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45" name="AutoShape 41"/>
          <p:cNvSpPr>
            <a:spLocks noChangeArrowheads="1"/>
          </p:cNvSpPr>
          <p:nvPr/>
        </p:nvSpPr>
        <p:spPr bwMode="auto">
          <a:xfrm>
            <a:off x="1866901" y="2667000"/>
            <a:ext cx="5867400" cy="2724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06" name="Oval 2" descr="80%"/>
          <p:cNvSpPr>
            <a:spLocks noChangeArrowheads="1"/>
          </p:cNvSpPr>
          <p:nvPr/>
        </p:nvSpPr>
        <p:spPr bwMode="auto">
          <a:xfrm>
            <a:off x="4504267" y="3067050"/>
            <a:ext cx="1742723" cy="12001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397000"/>
          </a:xfrm>
          <a:ln/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Mécanismes d’action des corticoïdes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349499" y="4572000"/>
            <a:ext cx="1545168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Récepteurs </a:t>
            </a:r>
            <a:r>
              <a:rPr lang="fr-FR" sz="1800" dirty="0" err="1">
                <a:solidFill>
                  <a:schemeClr val="bg1"/>
                </a:solidFill>
              </a:rPr>
              <a:t>cytosoliques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504267" y="4267201"/>
            <a:ext cx="231986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Élément nucléaire de réponse aux </a:t>
            </a:r>
            <a:r>
              <a:rPr lang="fr-FR" sz="1800" dirty="0" smtClean="0">
                <a:solidFill>
                  <a:schemeClr val="bg1"/>
                </a:solidFill>
              </a:rPr>
              <a:t>glucocorticoïdes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016000" y="4260851"/>
            <a:ext cx="1044222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Diffusion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4751143" y="2689225"/>
            <a:ext cx="1405467" cy="3667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transcription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046133" y="3048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noyau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6424890" y="3705225"/>
            <a:ext cx="1186543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 smtClean="0"/>
              <a:t>Lipocortine</a:t>
            </a:r>
            <a:endParaRPr lang="en-US" sz="1600" dirty="0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8127774" y="3738562"/>
            <a:ext cx="65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PLA2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8342490" y="4133850"/>
            <a:ext cx="5389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PGs</a:t>
            </a:r>
          </a:p>
          <a:p>
            <a:r>
              <a:rPr lang="en-US" sz="1800"/>
              <a:t>LTs</a:t>
            </a:r>
          </a:p>
          <a:p>
            <a:r>
              <a:rPr lang="en-US" sz="1800"/>
              <a:t>PAF</a:t>
            </a: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7725834" y="4221163"/>
            <a:ext cx="450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AA</a:t>
            </a:r>
          </a:p>
        </p:txBody>
      </p:sp>
      <p:sp>
        <p:nvSpPr>
          <p:cNvPr id="251923" name="Freeform 19" descr="Diagonales larges vers le bas"/>
          <p:cNvSpPr>
            <a:spLocks/>
          </p:cNvSpPr>
          <p:nvPr/>
        </p:nvSpPr>
        <p:spPr bwMode="auto">
          <a:xfrm>
            <a:off x="3028245" y="3852068"/>
            <a:ext cx="866422" cy="525463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5" name="AutoShape 21"/>
          <p:cNvSpPr>
            <a:spLocks noChangeArrowheads="1"/>
          </p:cNvSpPr>
          <p:nvPr/>
        </p:nvSpPr>
        <p:spPr bwMode="auto">
          <a:xfrm rot="5400000">
            <a:off x="2961658" y="3959649"/>
            <a:ext cx="436563" cy="31467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7" name="AutoShape 23"/>
          <p:cNvSpPr>
            <a:spLocks noChangeArrowheads="1"/>
          </p:cNvSpPr>
          <p:nvPr/>
        </p:nvSpPr>
        <p:spPr bwMode="auto">
          <a:xfrm rot="5400000">
            <a:off x="778846" y="3957374"/>
            <a:ext cx="446087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28" name="Freeform 24" descr="Diagonales larges vers le bas"/>
          <p:cNvSpPr>
            <a:spLocks/>
          </p:cNvSpPr>
          <p:nvPr/>
        </p:nvSpPr>
        <p:spPr bwMode="auto">
          <a:xfrm>
            <a:off x="4735689" y="3417888"/>
            <a:ext cx="866422" cy="525462"/>
          </a:xfrm>
          <a:custGeom>
            <a:avLst/>
            <a:gdLst>
              <a:gd name="T0" fmla="*/ 0 w 546"/>
              <a:gd name="T1" fmla="*/ 0 h 331"/>
              <a:gd name="T2" fmla="*/ 0 w 546"/>
              <a:gd name="T3" fmla="*/ 331 h 331"/>
              <a:gd name="T4" fmla="*/ 342 w 546"/>
              <a:gd name="T5" fmla="*/ 331 h 331"/>
              <a:gd name="T6" fmla="*/ 546 w 546"/>
              <a:gd name="T7" fmla="*/ 187 h 331"/>
              <a:gd name="T8" fmla="*/ 354 w 546"/>
              <a:gd name="T9" fmla="*/ 1 h 331"/>
              <a:gd name="T10" fmla="*/ 0 w 546"/>
              <a:gd name="T11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331">
                <a:moveTo>
                  <a:pt x="0" y="0"/>
                </a:moveTo>
                <a:lnTo>
                  <a:pt x="0" y="331"/>
                </a:lnTo>
                <a:lnTo>
                  <a:pt x="342" y="331"/>
                </a:lnTo>
                <a:lnTo>
                  <a:pt x="546" y="187"/>
                </a:lnTo>
                <a:lnTo>
                  <a:pt x="354" y="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29" name="AutoShape 25"/>
          <p:cNvSpPr>
            <a:spLocks noChangeArrowheads="1"/>
          </p:cNvSpPr>
          <p:nvPr/>
        </p:nvSpPr>
        <p:spPr bwMode="auto">
          <a:xfrm rot="5400000">
            <a:off x="4671219" y="3533511"/>
            <a:ext cx="436562" cy="31326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1931" name="Oval 27"/>
          <p:cNvSpPr>
            <a:spLocks noChangeArrowheads="1"/>
          </p:cNvSpPr>
          <p:nvPr/>
        </p:nvSpPr>
        <p:spPr bwMode="auto">
          <a:xfrm>
            <a:off x="5830712" y="3790950"/>
            <a:ext cx="228600" cy="152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2" name="Oval 28"/>
          <p:cNvSpPr>
            <a:spLocks noChangeArrowheads="1"/>
          </p:cNvSpPr>
          <p:nvPr/>
        </p:nvSpPr>
        <p:spPr bwMode="auto">
          <a:xfrm>
            <a:off x="5678311" y="3657600"/>
            <a:ext cx="238478" cy="1714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3" name="Oval 29"/>
          <p:cNvSpPr>
            <a:spLocks noChangeArrowheads="1"/>
          </p:cNvSpPr>
          <p:nvPr/>
        </p:nvSpPr>
        <p:spPr bwMode="auto">
          <a:xfrm>
            <a:off x="5459590" y="3657600"/>
            <a:ext cx="238477" cy="161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flipV="1">
            <a:off x="3995936" y="3811587"/>
            <a:ext cx="704475" cy="30539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>
            <a:off x="6064956" y="3648075"/>
            <a:ext cx="9200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6" name="AutoShape 32"/>
          <p:cNvSpPr>
            <a:spLocks noChangeArrowheads="1"/>
          </p:cNvSpPr>
          <p:nvPr/>
        </p:nvSpPr>
        <p:spPr bwMode="auto">
          <a:xfrm>
            <a:off x="69934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7" name="AutoShape 33"/>
          <p:cNvSpPr>
            <a:spLocks noChangeArrowheads="1"/>
          </p:cNvSpPr>
          <p:nvPr/>
        </p:nvSpPr>
        <p:spPr bwMode="auto">
          <a:xfrm>
            <a:off x="7526867" y="3540125"/>
            <a:ext cx="310444" cy="198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8" name="Oval 34"/>
          <p:cNvSpPr>
            <a:spLocks noChangeArrowheads="1"/>
          </p:cNvSpPr>
          <p:nvPr/>
        </p:nvSpPr>
        <p:spPr bwMode="auto">
          <a:xfrm>
            <a:off x="7762523" y="3190875"/>
            <a:ext cx="467077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7286978" y="3629025"/>
            <a:ext cx="20884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>
            <a:off x="8010878" y="3771901"/>
            <a:ext cx="0" cy="447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 flipV="1">
            <a:off x="8163279" y="4267200"/>
            <a:ext cx="170744" cy="171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8173156" y="4486275"/>
            <a:ext cx="208844" cy="1206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3" name="Line 39"/>
          <p:cNvSpPr>
            <a:spLocks noChangeShapeType="1"/>
          </p:cNvSpPr>
          <p:nvPr/>
        </p:nvSpPr>
        <p:spPr bwMode="auto">
          <a:xfrm>
            <a:off x="8153400" y="4505325"/>
            <a:ext cx="180622" cy="3127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1949" name="Line 45"/>
          <p:cNvSpPr>
            <a:spLocks noChangeShapeType="1"/>
          </p:cNvSpPr>
          <p:nvPr/>
        </p:nvSpPr>
        <p:spPr bwMode="auto">
          <a:xfrm>
            <a:off x="1219200" y="4114800"/>
            <a:ext cx="148059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Multiplier 1"/>
          <p:cNvSpPr/>
          <p:nvPr/>
        </p:nvSpPr>
        <p:spPr>
          <a:xfrm>
            <a:off x="7665691" y="3505201"/>
            <a:ext cx="660739" cy="8064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0038" y="173710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Effets </a:t>
            </a:r>
            <a:r>
              <a:rPr lang="fr-FR" sz="2800" b="1" dirty="0" smtClean="0">
                <a:solidFill>
                  <a:srgbClr val="C00000"/>
                </a:solidFill>
              </a:rPr>
              <a:t>génomiques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3538846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Glucocorticoïde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301249" y="2869407"/>
            <a:ext cx="1497189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</a:rPr>
              <a:t>Synthèse protéique</a:t>
            </a:r>
          </a:p>
        </p:txBody>
      </p:sp>
    </p:spTree>
    <p:extLst>
      <p:ext uri="{BB962C8B-B14F-4D97-AF65-F5344CB8AC3E}">
        <p14:creationId xmlns:p14="http://schemas.microsoft.com/office/powerpoint/2010/main" val="1290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 smtClean="0"/>
              <a:t>Recurrent</a:t>
            </a:r>
            <a:r>
              <a:rPr lang="fr-FR" sz="3100" dirty="0" smtClean="0"/>
              <a:t>  </a:t>
            </a:r>
            <a:r>
              <a:rPr lang="fr-FR" sz="3100" dirty="0"/>
              <a:t>Airways 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fr-FR" sz="2400" b="1" dirty="0" smtClean="0"/>
              <a:t>Voie systémique  : </a:t>
            </a:r>
          </a:p>
          <a:p>
            <a:pPr lvl="1"/>
            <a:r>
              <a:rPr lang="fr-FR" sz="2000" u="sng" dirty="0" err="1" smtClean="0"/>
              <a:t>Dexamethasone</a:t>
            </a:r>
            <a:r>
              <a:rPr lang="fr-FR" sz="2000" u="sng" dirty="0" smtClean="0"/>
              <a:t> (DXM)</a:t>
            </a:r>
            <a:endParaRPr lang="fr-FR" sz="1400" u="sng" dirty="0" smtClean="0"/>
          </a:p>
          <a:p>
            <a:pPr lvl="2"/>
            <a:r>
              <a:rPr lang="fr-FR" sz="1600" dirty="0" smtClean="0"/>
              <a:t>0.1 mg/kg/j IV, IM </a:t>
            </a:r>
          </a:p>
          <a:p>
            <a:pPr lvl="3"/>
            <a:r>
              <a:rPr lang="fr-FR" sz="1200" dirty="0" smtClean="0"/>
              <a:t>Très bon résultats en 3j</a:t>
            </a:r>
          </a:p>
          <a:p>
            <a:pPr lvl="3"/>
            <a:r>
              <a:rPr lang="fr-FR" sz="1200" dirty="0" smtClean="0"/>
              <a:t>Diminution des neutrophiles dans LBA</a:t>
            </a:r>
          </a:p>
          <a:p>
            <a:pPr lvl="3"/>
            <a:r>
              <a:rPr lang="fr-FR" sz="1200" dirty="0" smtClean="0"/>
              <a:t>Effets persistent quelques j après arrêt du traitement</a:t>
            </a:r>
          </a:p>
          <a:p>
            <a:pPr lvl="3"/>
            <a:endParaRPr lang="fr-FR" sz="1200" dirty="0" smtClean="0"/>
          </a:p>
          <a:p>
            <a:pPr lvl="2"/>
            <a:r>
              <a:rPr lang="fr-FR" sz="1600" dirty="0" smtClean="0"/>
              <a:t>0.04 mg/kg q3jours (formulation LA (Longue Action) DXM </a:t>
            </a:r>
            <a:r>
              <a:rPr lang="fr-FR" sz="1600" dirty="0" err="1" smtClean="0"/>
              <a:t>isonicotinate</a:t>
            </a:r>
            <a:r>
              <a:rPr lang="fr-FR" sz="1600" dirty="0" smtClean="0"/>
              <a:t>)</a:t>
            </a:r>
          </a:p>
          <a:p>
            <a:pPr lvl="3"/>
            <a:r>
              <a:rPr lang="fr-FR" sz="1200" dirty="0" smtClean="0"/>
              <a:t>Bonne efficacité clinique</a:t>
            </a:r>
          </a:p>
          <a:p>
            <a:pPr lvl="3"/>
            <a:r>
              <a:rPr lang="fr-FR" sz="1200" dirty="0" smtClean="0"/>
              <a:t>Moins d’effets sur appareil respiratoire bas</a:t>
            </a:r>
          </a:p>
          <a:p>
            <a:pPr lvl="3"/>
            <a:endParaRPr lang="fr-FR" sz="1200" dirty="0" smtClean="0"/>
          </a:p>
          <a:p>
            <a:pPr lvl="1"/>
            <a:r>
              <a:rPr lang="fr-FR" sz="2000" u="sng" dirty="0" err="1" smtClean="0"/>
              <a:t>Prednisolone</a:t>
            </a:r>
            <a:endParaRPr lang="fr-FR" sz="2000" u="sng" dirty="0" smtClean="0"/>
          </a:p>
          <a:p>
            <a:pPr lvl="2"/>
            <a:r>
              <a:rPr lang="fr-FR" sz="1600" dirty="0" smtClean="0"/>
              <a:t>VO : semble un peu moins efficace que </a:t>
            </a:r>
            <a:r>
              <a:rPr lang="fr-FR" sz="1600" dirty="0" err="1" smtClean="0"/>
              <a:t>dexamethasone</a:t>
            </a:r>
            <a:r>
              <a:rPr lang="fr-FR" sz="1600" dirty="0" smtClean="0"/>
              <a:t> </a:t>
            </a:r>
            <a:r>
              <a:rPr lang="fr-FR" sz="1100" dirty="0" smtClean="0"/>
              <a:t>(</a:t>
            </a:r>
            <a:r>
              <a:rPr lang="fr-FR" sz="1100" dirty="0" err="1" smtClean="0"/>
              <a:t>Leclere</a:t>
            </a:r>
            <a:r>
              <a:rPr lang="fr-FR" sz="1100" dirty="0" smtClean="0"/>
              <a:t> et al. 2010 Equine </a:t>
            </a:r>
            <a:r>
              <a:rPr lang="fr-FR" sz="1100" dirty="0" err="1" smtClean="0"/>
              <a:t>Vet</a:t>
            </a:r>
            <a:r>
              <a:rPr lang="fr-FR" sz="1100" dirty="0" smtClean="0"/>
              <a:t> J)</a:t>
            </a:r>
          </a:p>
          <a:p>
            <a:pPr lvl="2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3426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3100" dirty="0" err="1"/>
              <a:t>Recurrent</a:t>
            </a:r>
            <a:r>
              <a:rPr lang="fr-FR" sz="3100" dirty="0"/>
              <a:t> </a:t>
            </a:r>
            <a:r>
              <a:rPr lang="fr-FR" sz="3100" dirty="0" smtClean="0"/>
              <a:t> Airways </a:t>
            </a:r>
            <a:r>
              <a:rPr lang="fr-FR" sz="3100" dirty="0"/>
              <a:t>Obstruction (RAO) chez le cheval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dirty="0" smtClean="0"/>
              <a:t>Inhalation : </a:t>
            </a:r>
            <a:endParaRPr lang="fr-FR" sz="1800" b="1" dirty="0" smtClean="0"/>
          </a:p>
          <a:p>
            <a:pPr lvl="1"/>
            <a:r>
              <a:rPr lang="fr-FR" sz="2000" dirty="0" err="1" smtClean="0"/>
              <a:t>Ciclésonide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err="1" smtClean="0"/>
              <a:t>Béclométhasone</a:t>
            </a:r>
            <a:endParaRPr lang="fr-FR" sz="2000" dirty="0" smtClean="0"/>
          </a:p>
          <a:p>
            <a:pPr lvl="1"/>
            <a:r>
              <a:rPr lang="fr-FR" sz="2000" dirty="0" err="1" smtClean="0"/>
              <a:t>Fluticasone</a:t>
            </a:r>
            <a:endParaRPr lang="fr-FR" sz="1800" dirty="0"/>
          </a:p>
          <a:p>
            <a:pPr lvl="1"/>
            <a:endParaRPr lang="fr-FR" sz="1600" dirty="0"/>
          </a:p>
          <a:p>
            <a:pPr marL="0" indent="0">
              <a:buNone/>
            </a:pPr>
            <a:r>
              <a:rPr lang="fr-FR" sz="2200" u="sng" dirty="0" smtClean="0"/>
              <a:t>Inconvénients</a:t>
            </a:r>
          </a:p>
          <a:p>
            <a:r>
              <a:rPr lang="fr-FR" sz="2200" dirty="0" smtClean="0"/>
              <a:t>Amélioration </a:t>
            </a:r>
            <a:r>
              <a:rPr lang="fr-FR" sz="2200" b="1" dirty="0" smtClean="0"/>
              <a:t>plus lente </a:t>
            </a:r>
            <a:r>
              <a:rPr lang="fr-FR" sz="2200" dirty="0" smtClean="0"/>
              <a:t>en 1-2 j (6 mg 2x par jour) comparée à voie systémique (</a:t>
            </a:r>
            <a:r>
              <a:rPr lang="fr-FR" sz="2200" dirty="0" err="1" smtClean="0"/>
              <a:t>qqs</a:t>
            </a:r>
            <a:r>
              <a:rPr lang="fr-FR" sz="2200" dirty="0" smtClean="0"/>
              <a:t> min ou h)</a:t>
            </a:r>
          </a:p>
          <a:p>
            <a:r>
              <a:rPr lang="fr-FR" sz="2200" dirty="0" smtClean="0"/>
              <a:t>Pénétration dans poumon lors de crise? Précéder avec Bêta2 agoniste</a:t>
            </a:r>
          </a:p>
          <a:p>
            <a:r>
              <a:rPr lang="fr-FR" sz="2200" dirty="0" smtClean="0"/>
              <a:t>Traitement journalier long </a:t>
            </a:r>
          </a:p>
          <a:p>
            <a:endParaRPr lang="fr-FR" sz="2200" dirty="0" smtClean="0"/>
          </a:p>
          <a:p>
            <a:pPr marL="0" indent="0">
              <a:buNone/>
            </a:pPr>
            <a:r>
              <a:rPr lang="fr-FR" sz="2200" i="1" u="sng" dirty="0" smtClean="0"/>
              <a:t>Avantages</a:t>
            </a:r>
          </a:p>
          <a:p>
            <a:r>
              <a:rPr lang="fr-FR" sz="2200" dirty="0" smtClean="0"/>
              <a:t>Très peu d’effets secondaires </a:t>
            </a:r>
          </a:p>
          <a:p>
            <a:r>
              <a:rPr lang="fr-FR" sz="2200" dirty="0" smtClean="0"/>
              <a:t>Moins de suppression sur HHS</a:t>
            </a:r>
          </a:p>
          <a:p>
            <a:r>
              <a:rPr lang="fr-FR" sz="2200" dirty="0" smtClean="0"/>
              <a:t>Temps de détection dopage plus court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96" y="6232452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Grandes différences d’efficacité selon les méthodes utilisées 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4" y="5949281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1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72</a:t>
            </a:fld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541097"/>
          </a:xfrm>
          <a:ln w="28575">
            <a:noFill/>
          </a:ln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Chez le chien, après 4 semaines de traitement:</a:t>
            </a:r>
          </a:p>
          <a:p>
            <a:endParaRPr lang="fr-FR" sz="2400" dirty="0" smtClean="0"/>
          </a:p>
          <a:p>
            <a:pPr lvl="1"/>
            <a:r>
              <a:rPr lang="fr-FR" sz="2000" b="1" dirty="0" err="1" smtClean="0"/>
              <a:t>Budesonide</a:t>
            </a:r>
            <a:r>
              <a:rPr lang="fr-FR" sz="2000" b="1" dirty="0" smtClean="0"/>
              <a:t> </a:t>
            </a:r>
            <a:r>
              <a:rPr lang="fr-FR" sz="2000" dirty="0" smtClean="0"/>
              <a:t>(200 µg/j) </a:t>
            </a:r>
            <a:r>
              <a:rPr lang="fr-FR" sz="1800" dirty="0" smtClean="0"/>
              <a:t>: pas d’effets indésirables sur l’axe HHS (pas de modification de la sécrétion de cortisol endogène)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2000" b="1" dirty="0" err="1" smtClean="0"/>
              <a:t>Fluticasone</a:t>
            </a:r>
            <a:r>
              <a:rPr lang="fr-FR" sz="2000" b="1" dirty="0" smtClean="0"/>
              <a:t>  </a:t>
            </a:r>
            <a:r>
              <a:rPr lang="fr-FR" sz="2000" dirty="0" smtClean="0"/>
              <a:t>(250 µg/j) </a:t>
            </a:r>
            <a:r>
              <a:rPr lang="fr-FR" sz="1800" dirty="0" smtClean="0"/>
              <a:t>: concentration basale de cortisol non modifiée mais diminution du pic de cortisol après stimulation à l’ACTH par rapport au début de traitement</a:t>
            </a:r>
          </a:p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51520" y="616530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Melamies</a:t>
            </a:r>
            <a:r>
              <a:rPr lang="en-US" dirty="0"/>
              <a:t> et al 2012 vet J</a:t>
            </a:r>
            <a:endParaRPr lang="en-US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invGray">
          <a:xfrm>
            <a:off x="457200" y="274638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 smtClean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fr-FR" sz="3200" dirty="0" smtClean="0"/>
              <a:t>Maladies </a:t>
            </a:r>
            <a:r>
              <a:rPr lang="fr-FR" sz="3200" dirty="0"/>
              <a:t>respiratoires inflammatoires chroniques </a:t>
            </a:r>
            <a:r>
              <a:rPr lang="fr-FR" sz="3200" dirty="0" smtClean="0"/>
              <a:t>c</a:t>
            </a:r>
            <a:r>
              <a:rPr lang="fr-FR" sz="3100" dirty="0" smtClean="0"/>
              <a:t>hez le chien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3778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1F35-580D-4231-A829-66B353674E86}" type="slidenum">
              <a:rPr lang="en-US" smtClean="0"/>
              <a:t>73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53188" y="2348880"/>
            <a:ext cx="8108541" cy="1852375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Chez </a:t>
            </a:r>
            <a:r>
              <a:rPr lang="fr-FR" sz="2400" b="1" dirty="0" smtClean="0"/>
              <a:t>13 chiens </a:t>
            </a:r>
            <a:r>
              <a:rPr lang="fr-FR" sz="2000" dirty="0" smtClean="0"/>
              <a:t>avec des maladies respiratoires inflammatoires chroniques, les glucocorticoïdes inhalés ont permis :</a:t>
            </a:r>
          </a:p>
          <a:p>
            <a:pPr lvl="1"/>
            <a:r>
              <a:rPr lang="fr-FR" sz="2000" dirty="0" smtClean="0"/>
              <a:t>D’arrêter le traitement par voie orale chez 9 chiens </a:t>
            </a:r>
          </a:p>
          <a:p>
            <a:pPr lvl="1"/>
            <a:r>
              <a:rPr lang="fr-FR" sz="2000" dirty="0" smtClean="0"/>
              <a:t>De réduire les doses par voie orale chez 4 chiens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8402" y="4005064"/>
            <a:ext cx="33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Bexfield</a:t>
            </a:r>
            <a:r>
              <a:rPr lang="en-US" sz="1400" dirty="0"/>
              <a:t> j small </a:t>
            </a:r>
            <a:r>
              <a:rPr lang="en-US" sz="1400" dirty="0" err="1"/>
              <a:t>anl</a:t>
            </a:r>
            <a:r>
              <a:rPr lang="en-US" sz="1400" dirty="0"/>
              <a:t> practice 2006 47 377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9901" y="4620369"/>
            <a:ext cx="7272808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2400" dirty="0"/>
              <a:t>Les inhalations peuvent compenser l’absence de traitement par voir orale les jours « off » de la thérapie à jours alternés.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" y="4464330"/>
            <a:ext cx="881085" cy="9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invGray">
          <a:xfrm>
            <a:off x="661505" y="404664"/>
            <a:ext cx="822960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 smtClean="0">
                <a:solidFill>
                  <a:srgbClr val="C00000"/>
                </a:solidFill>
              </a:rPr>
              <a:t>Indications  thérapeutiques: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fr-FR" sz="2800" dirty="0"/>
              <a:t>Maladies respiratoires inflammatoires chroniques chez le chien</a:t>
            </a:r>
          </a:p>
        </p:txBody>
      </p:sp>
    </p:spTree>
    <p:extLst>
      <p:ext uri="{BB962C8B-B14F-4D97-AF65-F5344CB8AC3E}">
        <p14:creationId xmlns:p14="http://schemas.microsoft.com/office/powerpoint/2010/main" val="3979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405143" y="3212976"/>
            <a:ext cx="7322537" cy="115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5000"/>
              </a:lnSpc>
              <a:buFontTx/>
              <a:buChar char="•"/>
            </a:pPr>
            <a:r>
              <a:rPr lang="fr-FR" sz="2800" dirty="0">
                <a:solidFill>
                  <a:srgbClr val="C00000"/>
                </a:solidFill>
              </a:rPr>
              <a:t>Œdème de la </a:t>
            </a:r>
            <a:r>
              <a:rPr lang="fr-FR" sz="2800" dirty="0" smtClean="0">
                <a:solidFill>
                  <a:srgbClr val="C00000"/>
                </a:solidFill>
              </a:rPr>
              <a:t>mamelle </a:t>
            </a:r>
            <a:r>
              <a:rPr lang="fr-FR" sz="2800" dirty="0" smtClean="0"/>
              <a:t>en association avec des diurétiques</a:t>
            </a:r>
            <a:endParaRPr lang="fr-FR" sz="2800" dirty="0"/>
          </a:p>
          <a:p>
            <a:pPr defTabSz="785813">
              <a:lnSpc>
                <a:spcPct val="85000"/>
              </a:lnSpc>
            </a:pPr>
            <a:r>
              <a:rPr lang="fr-FR" sz="2800" dirty="0">
                <a:solidFill>
                  <a:srgbClr val="FAFD00"/>
                </a:solidFill>
              </a:rPr>
              <a:t>	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338765"/>
            <a:ext cx="7772400" cy="787400"/>
          </a:xfrm>
          <a:ln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AFD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Indications  </a:t>
            </a:r>
            <a:r>
              <a:rPr lang="en-US" sz="4000" b="1" dirty="0" err="1" smtClean="0">
                <a:solidFill>
                  <a:srgbClr val="C00000"/>
                </a:solidFill>
              </a:rPr>
              <a:t>thérapeutiques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dirty="0" smtClean="0"/>
              <a:t>Anti-</a:t>
            </a:r>
            <a:r>
              <a:rPr lang="en-US" sz="4000" dirty="0" err="1" smtClean="0"/>
              <a:t>oedémateux</a:t>
            </a:r>
            <a:endParaRPr lang="fi-FI" sz="4000" dirty="0"/>
          </a:p>
        </p:txBody>
      </p:sp>
      <p:sp>
        <p:nvSpPr>
          <p:cNvPr id="216069" name="Freeform 5"/>
          <p:cNvSpPr>
            <a:spLocks/>
          </p:cNvSpPr>
          <p:nvPr/>
        </p:nvSpPr>
        <p:spPr bwMode="invGray">
          <a:xfrm>
            <a:off x="7380312" y="1700464"/>
            <a:ext cx="1130300" cy="938213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143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691445" y="3000145"/>
            <a:ext cx="7913003" cy="20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Acétonémie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</a:t>
            </a:r>
          </a:p>
          <a:p>
            <a:pPr defTabSz="785813">
              <a:lnSpc>
                <a:spcPct val="86000"/>
              </a:lnSpc>
            </a:pPr>
            <a:r>
              <a:rPr lang="fr-FR" sz="3200" dirty="0">
                <a:solidFill>
                  <a:srgbClr val="C00000"/>
                </a:solidFill>
              </a:rPr>
              <a:t>      </a:t>
            </a:r>
          </a:p>
          <a:p>
            <a:pPr defTabSz="785813">
              <a:lnSpc>
                <a:spcPct val="86000"/>
              </a:lnSpc>
            </a:pPr>
            <a:r>
              <a:rPr lang="fr-FR" sz="3600" dirty="0">
                <a:solidFill>
                  <a:srgbClr val="C00000"/>
                </a:solidFill>
              </a:rPr>
              <a:t>Toxémie </a:t>
            </a:r>
            <a:r>
              <a:rPr lang="fr-FR" sz="3600" dirty="0" smtClean="0">
                <a:solidFill>
                  <a:srgbClr val="C00000"/>
                </a:solidFill>
              </a:rPr>
              <a:t>de </a:t>
            </a:r>
            <a:r>
              <a:rPr lang="fr-FR" sz="3600" dirty="0">
                <a:solidFill>
                  <a:srgbClr val="C00000"/>
                </a:solidFill>
              </a:rPr>
              <a:t>gestation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 smtClean="0">
                <a:solidFill>
                  <a:srgbClr val="C00000"/>
                </a:solidFill>
              </a:rPr>
              <a:t>Indications  thérapeutiques</a:t>
            </a:r>
            <a:br>
              <a:rPr lang="fr-FR" sz="4000" b="1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troubles métaboliques</a:t>
            </a:r>
            <a:endParaRPr lang="fr-FR" sz="4000" dirty="0"/>
          </a:p>
        </p:txBody>
      </p:sp>
      <p:sp>
        <p:nvSpPr>
          <p:cNvPr id="215046" name="Freeform 6"/>
          <p:cNvSpPr>
            <a:spLocks/>
          </p:cNvSpPr>
          <p:nvPr/>
        </p:nvSpPr>
        <p:spPr bwMode="invGray">
          <a:xfrm>
            <a:off x="4645224" y="2724093"/>
            <a:ext cx="1130300" cy="938212"/>
          </a:xfrm>
          <a:custGeom>
            <a:avLst/>
            <a:gdLst>
              <a:gd name="T0" fmla="*/ 38 w 626"/>
              <a:gd name="T1" fmla="*/ 68 h 404"/>
              <a:gd name="T2" fmla="*/ 32 w 626"/>
              <a:gd name="T3" fmla="*/ 18 h 404"/>
              <a:gd name="T4" fmla="*/ 64 w 626"/>
              <a:gd name="T5" fmla="*/ 30 h 404"/>
              <a:gd name="T6" fmla="*/ 94 w 626"/>
              <a:gd name="T7" fmla="*/ 30 h 404"/>
              <a:gd name="T8" fmla="*/ 124 w 626"/>
              <a:gd name="T9" fmla="*/ 10 h 404"/>
              <a:gd name="T10" fmla="*/ 193 w 626"/>
              <a:gd name="T11" fmla="*/ 48 h 404"/>
              <a:gd name="T12" fmla="*/ 288 w 626"/>
              <a:gd name="T13" fmla="*/ 51 h 404"/>
              <a:gd name="T14" fmla="*/ 532 w 626"/>
              <a:gd name="T15" fmla="*/ 34 h 404"/>
              <a:gd name="T16" fmla="*/ 620 w 626"/>
              <a:gd name="T17" fmla="*/ 116 h 404"/>
              <a:gd name="T18" fmla="*/ 626 w 626"/>
              <a:gd name="T19" fmla="*/ 270 h 404"/>
              <a:gd name="T20" fmla="*/ 606 w 626"/>
              <a:gd name="T21" fmla="*/ 340 h 404"/>
              <a:gd name="T22" fmla="*/ 606 w 626"/>
              <a:gd name="T23" fmla="*/ 228 h 404"/>
              <a:gd name="T24" fmla="*/ 590 w 626"/>
              <a:gd name="T25" fmla="*/ 138 h 404"/>
              <a:gd name="T26" fmla="*/ 578 w 626"/>
              <a:gd name="T27" fmla="*/ 248 h 404"/>
              <a:gd name="T28" fmla="*/ 566 w 626"/>
              <a:gd name="T29" fmla="*/ 322 h 404"/>
              <a:gd name="T30" fmla="*/ 552 w 626"/>
              <a:gd name="T31" fmla="*/ 394 h 404"/>
              <a:gd name="T32" fmla="*/ 538 w 626"/>
              <a:gd name="T33" fmla="*/ 356 h 404"/>
              <a:gd name="T34" fmla="*/ 526 w 626"/>
              <a:gd name="T35" fmla="*/ 324 h 404"/>
              <a:gd name="T36" fmla="*/ 500 w 626"/>
              <a:gd name="T37" fmla="*/ 392 h 404"/>
              <a:gd name="T38" fmla="*/ 496 w 626"/>
              <a:gd name="T39" fmla="*/ 360 h 404"/>
              <a:gd name="T40" fmla="*/ 504 w 626"/>
              <a:gd name="T41" fmla="*/ 274 h 404"/>
              <a:gd name="T42" fmla="*/ 492 w 626"/>
              <a:gd name="T43" fmla="*/ 292 h 404"/>
              <a:gd name="T44" fmla="*/ 468 w 626"/>
              <a:gd name="T45" fmla="*/ 295 h 404"/>
              <a:gd name="T46" fmla="*/ 446 w 626"/>
              <a:gd name="T47" fmla="*/ 272 h 404"/>
              <a:gd name="T48" fmla="*/ 394 w 626"/>
              <a:gd name="T49" fmla="*/ 262 h 404"/>
              <a:gd name="T50" fmla="*/ 292 w 626"/>
              <a:gd name="T51" fmla="*/ 244 h 404"/>
              <a:gd name="T52" fmla="*/ 266 w 626"/>
              <a:gd name="T53" fmla="*/ 376 h 404"/>
              <a:gd name="T54" fmla="*/ 228 w 626"/>
              <a:gd name="T55" fmla="*/ 394 h 404"/>
              <a:gd name="T56" fmla="*/ 246 w 626"/>
              <a:gd name="T57" fmla="*/ 304 h 404"/>
              <a:gd name="T58" fmla="*/ 236 w 626"/>
              <a:gd name="T59" fmla="*/ 374 h 404"/>
              <a:gd name="T60" fmla="*/ 194 w 626"/>
              <a:gd name="T61" fmla="*/ 398 h 404"/>
              <a:gd name="T62" fmla="*/ 214 w 626"/>
              <a:gd name="T63" fmla="*/ 306 h 404"/>
              <a:gd name="T64" fmla="*/ 180 w 626"/>
              <a:gd name="T65" fmla="*/ 242 h 404"/>
              <a:gd name="T66" fmla="*/ 124 w 626"/>
              <a:gd name="T67" fmla="*/ 140 h 404"/>
              <a:gd name="T68" fmla="*/ 58 w 626"/>
              <a:gd name="T69" fmla="*/ 144 h 404"/>
              <a:gd name="T70" fmla="*/ 12 w 626"/>
              <a:gd name="T71" fmla="*/ 14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47" name="Freeform 7"/>
          <p:cNvSpPr>
            <a:spLocks/>
          </p:cNvSpPr>
          <p:nvPr/>
        </p:nvSpPr>
        <p:spPr bwMode="invGray">
          <a:xfrm>
            <a:off x="6012160" y="4151938"/>
            <a:ext cx="955322" cy="890587"/>
          </a:xfrm>
          <a:custGeom>
            <a:avLst/>
            <a:gdLst>
              <a:gd name="T0" fmla="*/ 2 w 677"/>
              <a:gd name="T1" fmla="*/ 134 h 561"/>
              <a:gd name="T2" fmla="*/ 13 w 677"/>
              <a:gd name="T3" fmla="*/ 98 h 561"/>
              <a:gd name="T4" fmla="*/ 35 w 677"/>
              <a:gd name="T5" fmla="*/ 68 h 561"/>
              <a:gd name="T6" fmla="*/ 58 w 677"/>
              <a:gd name="T7" fmla="*/ 30 h 561"/>
              <a:gd name="T8" fmla="*/ 93 w 677"/>
              <a:gd name="T9" fmla="*/ 0 h 561"/>
              <a:gd name="T10" fmla="*/ 151 w 677"/>
              <a:gd name="T11" fmla="*/ 14 h 561"/>
              <a:gd name="T12" fmla="*/ 199 w 677"/>
              <a:gd name="T13" fmla="*/ 44 h 561"/>
              <a:gd name="T14" fmla="*/ 233 w 677"/>
              <a:gd name="T15" fmla="*/ 56 h 561"/>
              <a:gd name="T16" fmla="*/ 281 w 677"/>
              <a:gd name="T17" fmla="*/ 62 h 561"/>
              <a:gd name="T18" fmla="*/ 333 w 677"/>
              <a:gd name="T19" fmla="*/ 76 h 561"/>
              <a:gd name="T20" fmla="*/ 383 w 677"/>
              <a:gd name="T21" fmla="*/ 72 h 561"/>
              <a:gd name="T22" fmla="*/ 443 w 677"/>
              <a:gd name="T23" fmla="*/ 76 h 561"/>
              <a:gd name="T24" fmla="*/ 489 w 677"/>
              <a:gd name="T25" fmla="*/ 76 h 561"/>
              <a:gd name="T26" fmla="*/ 545 w 677"/>
              <a:gd name="T27" fmla="*/ 80 h 561"/>
              <a:gd name="T28" fmla="*/ 577 w 677"/>
              <a:gd name="T29" fmla="*/ 88 h 561"/>
              <a:gd name="T30" fmla="*/ 625 w 677"/>
              <a:gd name="T31" fmla="*/ 104 h 561"/>
              <a:gd name="T32" fmla="*/ 655 w 677"/>
              <a:gd name="T33" fmla="*/ 128 h 561"/>
              <a:gd name="T34" fmla="*/ 674 w 677"/>
              <a:gd name="T35" fmla="*/ 165 h 561"/>
              <a:gd name="T36" fmla="*/ 677 w 677"/>
              <a:gd name="T37" fmla="*/ 230 h 561"/>
              <a:gd name="T38" fmla="*/ 667 w 677"/>
              <a:gd name="T39" fmla="*/ 278 h 561"/>
              <a:gd name="T40" fmla="*/ 643 w 677"/>
              <a:gd name="T41" fmla="*/ 244 h 561"/>
              <a:gd name="T42" fmla="*/ 637 w 677"/>
              <a:gd name="T43" fmla="*/ 314 h 561"/>
              <a:gd name="T44" fmla="*/ 647 w 677"/>
              <a:gd name="T45" fmla="*/ 348 h 561"/>
              <a:gd name="T46" fmla="*/ 659 w 677"/>
              <a:gd name="T47" fmla="*/ 394 h 561"/>
              <a:gd name="T48" fmla="*/ 652 w 677"/>
              <a:gd name="T49" fmla="*/ 434 h 561"/>
              <a:gd name="T50" fmla="*/ 639 w 677"/>
              <a:gd name="T51" fmla="*/ 516 h 561"/>
              <a:gd name="T52" fmla="*/ 627 w 677"/>
              <a:gd name="T53" fmla="*/ 546 h 561"/>
              <a:gd name="T54" fmla="*/ 601 w 677"/>
              <a:gd name="T55" fmla="*/ 514 h 561"/>
              <a:gd name="T56" fmla="*/ 619 w 677"/>
              <a:gd name="T57" fmla="*/ 430 h 561"/>
              <a:gd name="T58" fmla="*/ 599 w 677"/>
              <a:gd name="T59" fmla="*/ 408 h 561"/>
              <a:gd name="T60" fmla="*/ 603 w 677"/>
              <a:gd name="T61" fmla="*/ 446 h 561"/>
              <a:gd name="T62" fmla="*/ 587 w 677"/>
              <a:gd name="T63" fmla="*/ 532 h 561"/>
              <a:gd name="T64" fmla="*/ 569 w 677"/>
              <a:gd name="T65" fmla="*/ 558 h 561"/>
              <a:gd name="T66" fmla="*/ 553 w 677"/>
              <a:gd name="T67" fmla="*/ 525 h 561"/>
              <a:gd name="T68" fmla="*/ 573 w 677"/>
              <a:gd name="T69" fmla="*/ 454 h 561"/>
              <a:gd name="T70" fmla="*/ 529 w 677"/>
              <a:gd name="T71" fmla="*/ 374 h 561"/>
              <a:gd name="T72" fmla="*/ 515 w 677"/>
              <a:gd name="T73" fmla="*/ 384 h 561"/>
              <a:gd name="T74" fmla="*/ 465 w 677"/>
              <a:gd name="T75" fmla="*/ 380 h 561"/>
              <a:gd name="T76" fmla="*/ 417 w 677"/>
              <a:gd name="T77" fmla="*/ 378 h 561"/>
              <a:gd name="T78" fmla="*/ 361 w 677"/>
              <a:gd name="T79" fmla="*/ 386 h 561"/>
              <a:gd name="T80" fmla="*/ 347 w 677"/>
              <a:gd name="T81" fmla="*/ 408 h 561"/>
              <a:gd name="T82" fmla="*/ 343 w 677"/>
              <a:gd name="T83" fmla="*/ 442 h 561"/>
              <a:gd name="T84" fmla="*/ 331 w 677"/>
              <a:gd name="T85" fmla="*/ 482 h 561"/>
              <a:gd name="T86" fmla="*/ 331 w 677"/>
              <a:gd name="T87" fmla="*/ 524 h 561"/>
              <a:gd name="T88" fmla="*/ 295 w 677"/>
              <a:gd name="T89" fmla="*/ 549 h 561"/>
              <a:gd name="T90" fmla="*/ 303 w 677"/>
              <a:gd name="T91" fmla="*/ 452 h 561"/>
              <a:gd name="T92" fmla="*/ 253 w 677"/>
              <a:gd name="T93" fmla="*/ 448 h 561"/>
              <a:gd name="T94" fmla="*/ 245 w 677"/>
              <a:gd name="T95" fmla="*/ 504 h 561"/>
              <a:gd name="T96" fmla="*/ 229 w 677"/>
              <a:gd name="T97" fmla="*/ 536 h 561"/>
              <a:gd name="T98" fmla="*/ 209 w 677"/>
              <a:gd name="T99" fmla="*/ 506 h 561"/>
              <a:gd name="T100" fmla="*/ 229 w 677"/>
              <a:gd name="T101" fmla="*/ 442 h 561"/>
              <a:gd name="T102" fmla="*/ 223 w 677"/>
              <a:gd name="T103" fmla="*/ 398 h 561"/>
              <a:gd name="T104" fmla="*/ 207 w 677"/>
              <a:gd name="T105" fmla="*/ 322 h 561"/>
              <a:gd name="T106" fmla="*/ 173 w 677"/>
              <a:gd name="T107" fmla="*/ 282 h 561"/>
              <a:gd name="T108" fmla="*/ 155 w 677"/>
              <a:gd name="T109" fmla="*/ 240 h 561"/>
              <a:gd name="T110" fmla="*/ 139 w 677"/>
              <a:gd name="T111" fmla="*/ 210 h 561"/>
              <a:gd name="T112" fmla="*/ 113 w 677"/>
              <a:gd name="T113" fmla="*/ 176 h 561"/>
              <a:gd name="T114" fmla="*/ 67 w 677"/>
              <a:gd name="T115" fmla="*/ 141 h 561"/>
              <a:gd name="T116" fmla="*/ 23 w 677"/>
              <a:gd name="T117" fmla="*/ 15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7" h="561">
                <a:moveTo>
                  <a:pt x="23" y="150"/>
                </a:moveTo>
                <a:cubicBezTo>
                  <a:pt x="17" y="149"/>
                  <a:pt x="4" y="140"/>
                  <a:pt x="2" y="134"/>
                </a:cubicBezTo>
                <a:cubicBezTo>
                  <a:pt x="0" y="128"/>
                  <a:pt x="6" y="122"/>
                  <a:pt x="8" y="116"/>
                </a:cubicBezTo>
                <a:cubicBezTo>
                  <a:pt x="10" y="110"/>
                  <a:pt x="10" y="103"/>
                  <a:pt x="13" y="98"/>
                </a:cubicBezTo>
                <a:cubicBezTo>
                  <a:pt x="16" y="93"/>
                  <a:pt x="21" y="91"/>
                  <a:pt x="25" y="86"/>
                </a:cubicBezTo>
                <a:cubicBezTo>
                  <a:pt x="29" y="81"/>
                  <a:pt x="33" y="73"/>
                  <a:pt x="35" y="68"/>
                </a:cubicBezTo>
                <a:cubicBezTo>
                  <a:pt x="37" y="63"/>
                  <a:pt x="33" y="59"/>
                  <a:pt x="37" y="53"/>
                </a:cubicBezTo>
                <a:cubicBezTo>
                  <a:pt x="41" y="47"/>
                  <a:pt x="52" y="37"/>
                  <a:pt x="58" y="30"/>
                </a:cubicBezTo>
                <a:cubicBezTo>
                  <a:pt x="64" y="23"/>
                  <a:pt x="67" y="15"/>
                  <a:pt x="73" y="10"/>
                </a:cubicBezTo>
                <a:cubicBezTo>
                  <a:pt x="79" y="5"/>
                  <a:pt x="86" y="0"/>
                  <a:pt x="93" y="0"/>
                </a:cubicBezTo>
                <a:cubicBezTo>
                  <a:pt x="100" y="0"/>
                  <a:pt x="107" y="6"/>
                  <a:pt x="117" y="8"/>
                </a:cubicBezTo>
                <a:cubicBezTo>
                  <a:pt x="127" y="10"/>
                  <a:pt x="142" y="10"/>
                  <a:pt x="151" y="14"/>
                </a:cubicBezTo>
                <a:cubicBezTo>
                  <a:pt x="160" y="18"/>
                  <a:pt x="161" y="28"/>
                  <a:pt x="169" y="33"/>
                </a:cubicBezTo>
                <a:cubicBezTo>
                  <a:pt x="177" y="38"/>
                  <a:pt x="191" y="40"/>
                  <a:pt x="199" y="44"/>
                </a:cubicBezTo>
                <a:cubicBezTo>
                  <a:pt x="207" y="48"/>
                  <a:pt x="213" y="58"/>
                  <a:pt x="219" y="60"/>
                </a:cubicBezTo>
                <a:cubicBezTo>
                  <a:pt x="225" y="62"/>
                  <a:pt x="228" y="55"/>
                  <a:pt x="233" y="56"/>
                </a:cubicBezTo>
                <a:cubicBezTo>
                  <a:pt x="238" y="57"/>
                  <a:pt x="243" y="67"/>
                  <a:pt x="251" y="68"/>
                </a:cubicBezTo>
                <a:cubicBezTo>
                  <a:pt x="259" y="69"/>
                  <a:pt x="273" y="60"/>
                  <a:pt x="281" y="62"/>
                </a:cubicBezTo>
                <a:cubicBezTo>
                  <a:pt x="289" y="64"/>
                  <a:pt x="292" y="76"/>
                  <a:pt x="301" y="78"/>
                </a:cubicBezTo>
                <a:cubicBezTo>
                  <a:pt x="310" y="80"/>
                  <a:pt x="325" y="76"/>
                  <a:pt x="333" y="76"/>
                </a:cubicBezTo>
                <a:cubicBezTo>
                  <a:pt x="341" y="76"/>
                  <a:pt x="341" y="81"/>
                  <a:pt x="349" y="80"/>
                </a:cubicBezTo>
                <a:cubicBezTo>
                  <a:pt x="357" y="79"/>
                  <a:pt x="373" y="72"/>
                  <a:pt x="383" y="72"/>
                </a:cubicBezTo>
                <a:cubicBezTo>
                  <a:pt x="393" y="72"/>
                  <a:pt x="397" y="81"/>
                  <a:pt x="407" y="82"/>
                </a:cubicBezTo>
                <a:cubicBezTo>
                  <a:pt x="417" y="83"/>
                  <a:pt x="434" y="76"/>
                  <a:pt x="443" y="76"/>
                </a:cubicBezTo>
                <a:cubicBezTo>
                  <a:pt x="452" y="76"/>
                  <a:pt x="453" y="80"/>
                  <a:pt x="461" y="80"/>
                </a:cubicBezTo>
                <a:cubicBezTo>
                  <a:pt x="469" y="80"/>
                  <a:pt x="479" y="76"/>
                  <a:pt x="489" y="76"/>
                </a:cubicBezTo>
                <a:cubicBezTo>
                  <a:pt x="499" y="76"/>
                  <a:pt x="510" y="81"/>
                  <a:pt x="519" y="82"/>
                </a:cubicBezTo>
                <a:cubicBezTo>
                  <a:pt x="528" y="83"/>
                  <a:pt x="538" y="78"/>
                  <a:pt x="545" y="80"/>
                </a:cubicBezTo>
                <a:cubicBezTo>
                  <a:pt x="552" y="82"/>
                  <a:pt x="556" y="91"/>
                  <a:pt x="561" y="92"/>
                </a:cubicBezTo>
                <a:cubicBezTo>
                  <a:pt x="566" y="93"/>
                  <a:pt x="573" y="87"/>
                  <a:pt x="577" y="88"/>
                </a:cubicBezTo>
                <a:cubicBezTo>
                  <a:pt x="581" y="89"/>
                  <a:pt x="579" y="93"/>
                  <a:pt x="587" y="96"/>
                </a:cubicBezTo>
                <a:cubicBezTo>
                  <a:pt x="595" y="99"/>
                  <a:pt x="616" y="100"/>
                  <a:pt x="625" y="104"/>
                </a:cubicBezTo>
                <a:cubicBezTo>
                  <a:pt x="634" y="108"/>
                  <a:pt x="634" y="116"/>
                  <a:pt x="639" y="120"/>
                </a:cubicBezTo>
                <a:cubicBezTo>
                  <a:pt x="644" y="124"/>
                  <a:pt x="651" y="123"/>
                  <a:pt x="655" y="128"/>
                </a:cubicBezTo>
                <a:cubicBezTo>
                  <a:pt x="659" y="133"/>
                  <a:pt x="660" y="146"/>
                  <a:pt x="663" y="152"/>
                </a:cubicBezTo>
                <a:cubicBezTo>
                  <a:pt x="666" y="158"/>
                  <a:pt x="673" y="159"/>
                  <a:pt x="674" y="165"/>
                </a:cubicBezTo>
                <a:cubicBezTo>
                  <a:pt x="675" y="171"/>
                  <a:pt x="671" y="179"/>
                  <a:pt x="671" y="190"/>
                </a:cubicBezTo>
                <a:cubicBezTo>
                  <a:pt x="671" y="201"/>
                  <a:pt x="677" y="219"/>
                  <a:pt x="677" y="230"/>
                </a:cubicBezTo>
                <a:cubicBezTo>
                  <a:pt x="677" y="241"/>
                  <a:pt x="673" y="248"/>
                  <a:pt x="671" y="256"/>
                </a:cubicBezTo>
                <a:cubicBezTo>
                  <a:pt x="669" y="264"/>
                  <a:pt x="671" y="273"/>
                  <a:pt x="667" y="278"/>
                </a:cubicBezTo>
                <a:cubicBezTo>
                  <a:pt x="663" y="283"/>
                  <a:pt x="651" y="292"/>
                  <a:pt x="647" y="286"/>
                </a:cubicBezTo>
                <a:cubicBezTo>
                  <a:pt x="643" y="280"/>
                  <a:pt x="644" y="245"/>
                  <a:pt x="643" y="244"/>
                </a:cubicBezTo>
                <a:cubicBezTo>
                  <a:pt x="642" y="243"/>
                  <a:pt x="640" y="268"/>
                  <a:pt x="639" y="280"/>
                </a:cubicBezTo>
                <a:cubicBezTo>
                  <a:pt x="638" y="292"/>
                  <a:pt x="637" y="305"/>
                  <a:pt x="637" y="314"/>
                </a:cubicBezTo>
                <a:cubicBezTo>
                  <a:pt x="637" y="323"/>
                  <a:pt x="637" y="328"/>
                  <a:pt x="639" y="334"/>
                </a:cubicBezTo>
                <a:cubicBezTo>
                  <a:pt x="641" y="340"/>
                  <a:pt x="646" y="342"/>
                  <a:pt x="647" y="348"/>
                </a:cubicBezTo>
                <a:cubicBezTo>
                  <a:pt x="648" y="354"/>
                  <a:pt x="645" y="362"/>
                  <a:pt x="647" y="370"/>
                </a:cubicBezTo>
                <a:cubicBezTo>
                  <a:pt x="649" y="378"/>
                  <a:pt x="656" y="387"/>
                  <a:pt x="659" y="394"/>
                </a:cubicBezTo>
                <a:cubicBezTo>
                  <a:pt x="662" y="401"/>
                  <a:pt x="664" y="403"/>
                  <a:pt x="663" y="410"/>
                </a:cubicBezTo>
                <a:cubicBezTo>
                  <a:pt x="662" y="417"/>
                  <a:pt x="655" y="424"/>
                  <a:pt x="652" y="434"/>
                </a:cubicBezTo>
                <a:cubicBezTo>
                  <a:pt x="649" y="444"/>
                  <a:pt x="645" y="454"/>
                  <a:pt x="643" y="468"/>
                </a:cubicBezTo>
                <a:cubicBezTo>
                  <a:pt x="641" y="482"/>
                  <a:pt x="641" y="506"/>
                  <a:pt x="639" y="516"/>
                </a:cubicBezTo>
                <a:cubicBezTo>
                  <a:pt x="637" y="526"/>
                  <a:pt x="635" y="521"/>
                  <a:pt x="633" y="526"/>
                </a:cubicBezTo>
                <a:cubicBezTo>
                  <a:pt x="631" y="531"/>
                  <a:pt x="634" y="543"/>
                  <a:pt x="627" y="546"/>
                </a:cubicBezTo>
                <a:cubicBezTo>
                  <a:pt x="620" y="549"/>
                  <a:pt x="595" y="551"/>
                  <a:pt x="591" y="546"/>
                </a:cubicBezTo>
                <a:cubicBezTo>
                  <a:pt x="587" y="541"/>
                  <a:pt x="596" y="528"/>
                  <a:pt x="601" y="514"/>
                </a:cubicBezTo>
                <a:cubicBezTo>
                  <a:pt x="606" y="500"/>
                  <a:pt x="616" y="476"/>
                  <a:pt x="619" y="462"/>
                </a:cubicBezTo>
                <a:cubicBezTo>
                  <a:pt x="622" y="448"/>
                  <a:pt x="621" y="441"/>
                  <a:pt x="619" y="430"/>
                </a:cubicBezTo>
                <a:cubicBezTo>
                  <a:pt x="617" y="419"/>
                  <a:pt x="608" y="400"/>
                  <a:pt x="605" y="396"/>
                </a:cubicBezTo>
                <a:cubicBezTo>
                  <a:pt x="602" y="392"/>
                  <a:pt x="598" y="403"/>
                  <a:pt x="599" y="408"/>
                </a:cubicBezTo>
                <a:cubicBezTo>
                  <a:pt x="600" y="413"/>
                  <a:pt x="608" y="420"/>
                  <a:pt x="609" y="426"/>
                </a:cubicBezTo>
                <a:cubicBezTo>
                  <a:pt x="610" y="432"/>
                  <a:pt x="606" y="434"/>
                  <a:pt x="603" y="446"/>
                </a:cubicBezTo>
                <a:cubicBezTo>
                  <a:pt x="600" y="458"/>
                  <a:pt x="594" y="484"/>
                  <a:pt x="591" y="498"/>
                </a:cubicBezTo>
                <a:cubicBezTo>
                  <a:pt x="588" y="512"/>
                  <a:pt x="590" y="525"/>
                  <a:pt x="587" y="532"/>
                </a:cubicBezTo>
                <a:cubicBezTo>
                  <a:pt x="584" y="539"/>
                  <a:pt x="578" y="538"/>
                  <a:pt x="575" y="542"/>
                </a:cubicBezTo>
                <a:cubicBezTo>
                  <a:pt x="572" y="546"/>
                  <a:pt x="576" y="556"/>
                  <a:pt x="569" y="558"/>
                </a:cubicBezTo>
                <a:cubicBezTo>
                  <a:pt x="562" y="560"/>
                  <a:pt x="538" y="561"/>
                  <a:pt x="535" y="556"/>
                </a:cubicBezTo>
                <a:cubicBezTo>
                  <a:pt x="532" y="551"/>
                  <a:pt x="547" y="539"/>
                  <a:pt x="553" y="525"/>
                </a:cubicBezTo>
                <a:cubicBezTo>
                  <a:pt x="559" y="511"/>
                  <a:pt x="566" y="486"/>
                  <a:pt x="569" y="474"/>
                </a:cubicBezTo>
                <a:cubicBezTo>
                  <a:pt x="572" y="462"/>
                  <a:pt x="577" y="465"/>
                  <a:pt x="573" y="454"/>
                </a:cubicBezTo>
                <a:cubicBezTo>
                  <a:pt x="569" y="443"/>
                  <a:pt x="552" y="419"/>
                  <a:pt x="545" y="406"/>
                </a:cubicBezTo>
                <a:cubicBezTo>
                  <a:pt x="538" y="393"/>
                  <a:pt x="533" y="381"/>
                  <a:pt x="529" y="374"/>
                </a:cubicBezTo>
                <a:cubicBezTo>
                  <a:pt x="525" y="367"/>
                  <a:pt x="523" y="362"/>
                  <a:pt x="521" y="364"/>
                </a:cubicBezTo>
                <a:cubicBezTo>
                  <a:pt x="519" y="366"/>
                  <a:pt x="518" y="382"/>
                  <a:pt x="515" y="384"/>
                </a:cubicBezTo>
                <a:cubicBezTo>
                  <a:pt x="512" y="386"/>
                  <a:pt x="509" y="375"/>
                  <a:pt x="501" y="374"/>
                </a:cubicBezTo>
                <a:cubicBezTo>
                  <a:pt x="493" y="373"/>
                  <a:pt x="475" y="377"/>
                  <a:pt x="465" y="380"/>
                </a:cubicBezTo>
                <a:cubicBezTo>
                  <a:pt x="455" y="383"/>
                  <a:pt x="447" y="394"/>
                  <a:pt x="439" y="394"/>
                </a:cubicBezTo>
                <a:cubicBezTo>
                  <a:pt x="431" y="394"/>
                  <a:pt x="425" y="378"/>
                  <a:pt x="417" y="378"/>
                </a:cubicBezTo>
                <a:cubicBezTo>
                  <a:pt x="409" y="378"/>
                  <a:pt x="398" y="391"/>
                  <a:pt x="389" y="392"/>
                </a:cubicBezTo>
                <a:cubicBezTo>
                  <a:pt x="380" y="393"/>
                  <a:pt x="366" y="384"/>
                  <a:pt x="361" y="386"/>
                </a:cubicBezTo>
                <a:cubicBezTo>
                  <a:pt x="356" y="388"/>
                  <a:pt x="361" y="400"/>
                  <a:pt x="359" y="404"/>
                </a:cubicBezTo>
                <a:cubicBezTo>
                  <a:pt x="357" y="408"/>
                  <a:pt x="349" y="404"/>
                  <a:pt x="347" y="408"/>
                </a:cubicBezTo>
                <a:cubicBezTo>
                  <a:pt x="345" y="412"/>
                  <a:pt x="348" y="420"/>
                  <a:pt x="347" y="426"/>
                </a:cubicBezTo>
                <a:cubicBezTo>
                  <a:pt x="346" y="432"/>
                  <a:pt x="346" y="439"/>
                  <a:pt x="343" y="442"/>
                </a:cubicBezTo>
                <a:cubicBezTo>
                  <a:pt x="340" y="445"/>
                  <a:pt x="329" y="437"/>
                  <a:pt x="327" y="444"/>
                </a:cubicBezTo>
                <a:cubicBezTo>
                  <a:pt x="325" y="451"/>
                  <a:pt x="329" y="472"/>
                  <a:pt x="331" y="482"/>
                </a:cubicBezTo>
                <a:cubicBezTo>
                  <a:pt x="333" y="492"/>
                  <a:pt x="339" y="499"/>
                  <a:pt x="339" y="506"/>
                </a:cubicBezTo>
                <a:cubicBezTo>
                  <a:pt x="339" y="513"/>
                  <a:pt x="332" y="517"/>
                  <a:pt x="331" y="524"/>
                </a:cubicBezTo>
                <a:cubicBezTo>
                  <a:pt x="330" y="531"/>
                  <a:pt x="337" y="545"/>
                  <a:pt x="331" y="549"/>
                </a:cubicBezTo>
                <a:cubicBezTo>
                  <a:pt x="325" y="553"/>
                  <a:pt x="299" y="555"/>
                  <a:pt x="295" y="549"/>
                </a:cubicBezTo>
                <a:cubicBezTo>
                  <a:pt x="291" y="543"/>
                  <a:pt x="306" y="528"/>
                  <a:pt x="307" y="512"/>
                </a:cubicBezTo>
                <a:cubicBezTo>
                  <a:pt x="308" y="496"/>
                  <a:pt x="308" y="471"/>
                  <a:pt x="303" y="452"/>
                </a:cubicBezTo>
                <a:cubicBezTo>
                  <a:pt x="298" y="433"/>
                  <a:pt x="287" y="401"/>
                  <a:pt x="279" y="400"/>
                </a:cubicBezTo>
                <a:cubicBezTo>
                  <a:pt x="271" y="399"/>
                  <a:pt x="258" y="436"/>
                  <a:pt x="253" y="448"/>
                </a:cubicBezTo>
                <a:cubicBezTo>
                  <a:pt x="248" y="460"/>
                  <a:pt x="252" y="465"/>
                  <a:pt x="251" y="474"/>
                </a:cubicBezTo>
                <a:cubicBezTo>
                  <a:pt x="250" y="483"/>
                  <a:pt x="248" y="497"/>
                  <a:pt x="245" y="504"/>
                </a:cubicBezTo>
                <a:cubicBezTo>
                  <a:pt x="242" y="511"/>
                  <a:pt x="238" y="511"/>
                  <a:pt x="235" y="516"/>
                </a:cubicBezTo>
                <a:cubicBezTo>
                  <a:pt x="232" y="521"/>
                  <a:pt x="237" y="533"/>
                  <a:pt x="229" y="536"/>
                </a:cubicBezTo>
                <a:cubicBezTo>
                  <a:pt x="221" y="539"/>
                  <a:pt x="192" y="539"/>
                  <a:pt x="189" y="534"/>
                </a:cubicBezTo>
                <a:cubicBezTo>
                  <a:pt x="186" y="529"/>
                  <a:pt x="204" y="517"/>
                  <a:pt x="209" y="506"/>
                </a:cubicBezTo>
                <a:cubicBezTo>
                  <a:pt x="214" y="495"/>
                  <a:pt x="218" y="481"/>
                  <a:pt x="221" y="470"/>
                </a:cubicBezTo>
                <a:cubicBezTo>
                  <a:pt x="224" y="459"/>
                  <a:pt x="227" y="451"/>
                  <a:pt x="229" y="442"/>
                </a:cubicBezTo>
                <a:cubicBezTo>
                  <a:pt x="231" y="433"/>
                  <a:pt x="234" y="425"/>
                  <a:pt x="233" y="418"/>
                </a:cubicBezTo>
                <a:cubicBezTo>
                  <a:pt x="232" y="411"/>
                  <a:pt x="224" y="405"/>
                  <a:pt x="223" y="398"/>
                </a:cubicBezTo>
                <a:cubicBezTo>
                  <a:pt x="222" y="391"/>
                  <a:pt x="230" y="387"/>
                  <a:pt x="227" y="374"/>
                </a:cubicBezTo>
                <a:cubicBezTo>
                  <a:pt x="224" y="361"/>
                  <a:pt x="214" y="332"/>
                  <a:pt x="207" y="322"/>
                </a:cubicBezTo>
                <a:cubicBezTo>
                  <a:pt x="200" y="312"/>
                  <a:pt x="193" y="319"/>
                  <a:pt x="187" y="312"/>
                </a:cubicBezTo>
                <a:cubicBezTo>
                  <a:pt x="181" y="305"/>
                  <a:pt x="176" y="291"/>
                  <a:pt x="173" y="282"/>
                </a:cubicBezTo>
                <a:cubicBezTo>
                  <a:pt x="170" y="273"/>
                  <a:pt x="174" y="267"/>
                  <a:pt x="171" y="260"/>
                </a:cubicBezTo>
                <a:cubicBezTo>
                  <a:pt x="168" y="253"/>
                  <a:pt x="158" y="246"/>
                  <a:pt x="155" y="240"/>
                </a:cubicBezTo>
                <a:cubicBezTo>
                  <a:pt x="152" y="234"/>
                  <a:pt x="158" y="229"/>
                  <a:pt x="155" y="224"/>
                </a:cubicBezTo>
                <a:cubicBezTo>
                  <a:pt x="152" y="219"/>
                  <a:pt x="143" y="216"/>
                  <a:pt x="139" y="210"/>
                </a:cubicBezTo>
                <a:cubicBezTo>
                  <a:pt x="135" y="204"/>
                  <a:pt x="137" y="195"/>
                  <a:pt x="133" y="189"/>
                </a:cubicBezTo>
                <a:cubicBezTo>
                  <a:pt x="129" y="183"/>
                  <a:pt x="119" y="183"/>
                  <a:pt x="113" y="176"/>
                </a:cubicBezTo>
                <a:cubicBezTo>
                  <a:pt x="107" y="169"/>
                  <a:pt x="106" y="150"/>
                  <a:pt x="98" y="144"/>
                </a:cubicBezTo>
                <a:cubicBezTo>
                  <a:pt x="90" y="138"/>
                  <a:pt x="77" y="142"/>
                  <a:pt x="67" y="141"/>
                </a:cubicBezTo>
                <a:cubicBezTo>
                  <a:pt x="57" y="140"/>
                  <a:pt x="45" y="140"/>
                  <a:pt x="38" y="141"/>
                </a:cubicBezTo>
                <a:cubicBezTo>
                  <a:pt x="31" y="142"/>
                  <a:pt x="26" y="148"/>
                  <a:pt x="23" y="150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8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575733" y="2514600"/>
            <a:ext cx="7710311" cy="18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437" tIns="26175" rIns="65437" bIns="26175">
            <a:spAutoFit/>
          </a:bodyPr>
          <a:lstStyle/>
          <a:p>
            <a:pPr defTabSz="785813">
              <a:spcBef>
                <a:spcPct val="30000"/>
              </a:spcBef>
            </a:pPr>
            <a:r>
              <a:rPr lang="fr-FR" sz="2800" b="1" dirty="0"/>
              <a:t>Association Antibiotique / Corticoïde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800" dirty="0"/>
              <a:t> </a:t>
            </a:r>
            <a:r>
              <a:rPr lang="fr-FR" sz="2000" b="0" dirty="0" smtClean="0"/>
              <a:t>Chute </a:t>
            </a:r>
            <a:r>
              <a:rPr lang="fr-FR" sz="2000" b="0" dirty="0"/>
              <a:t>de la fièvre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 smtClean="0"/>
              <a:t> reprise </a:t>
            </a:r>
            <a:r>
              <a:rPr lang="fr-FR" sz="2000" b="0" dirty="0"/>
              <a:t>du comportement alimentaire</a:t>
            </a:r>
          </a:p>
          <a:p>
            <a:pPr marL="588963" lvl="1" defTabSz="785813">
              <a:spcBef>
                <a:spcPct val="30000"/>
              </a:spcBef>
              <a:buFontTx/>
              <a:buChar char="•"/>
            </a:pPr>
            <a:r>
              <a:rPr lang="fr-FR" sz="2000" b="0" dirty="0"/>
              <a:t> </a:t>
            </a:r>
            <a:r>
              <a:rPr lang="fr-FR" sz="2000" b="0" dirty="0" err="1" smtClean="0"/>
              <a:t>psychostimulation</a:t>
            </a:r>
            <a:endParaRPr lang="fr-FR" sz="2000" b="0" dirty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482600"/>
            <a:ext cx="7772400" cy="1397000"/>
          </a:xfrm>
          <a:ln/>
        </p:spPr>
        <p:txBody>
          <a:bodyPr/>
          <a:lstStyle/>
          <a:p>
            <a:r>
              <a:rPr lang="fr-FR" sz="4000" dirty="0" smtClean="0">
                <a:solidFill>
                  <a:srgbClr val="FAFD00"/>
                </a:solidFill>
              </a:rPr>
              <a:t> </a:t>
            </a:r>
            <a:r>
              <a:rPr lang="fr-FR" sz="4000" b="1" dirty="0" smtClean="0">
                <a:solidFill>
                  <a:srgbClr val="C00000"/>
                </a:solidFill>
              </a:rPr>
              <a:t>Indications  thérapeutique </a:t>
            </a:r>
            <a:r>
              <a:rPr lang="fr-FR" sz="3600" dirty="0" smtClean="0"/>
              <a:t> Maladies infectieuses</a:t>
            </a:r>
            <a:endParaRPr lang="fr-FR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008112" cy="8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4907103"/>
            <a:ext cx="60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Risque de rechutes</a:t>
            </a:r>
            <a:endParaRPr lang="fr-FR" sz="2800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979712" y="2204864"/>
            <a:ext cx="3816424" cy="2520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2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Cortic  00A.</a:t>
            </a:r>
            <a:fld id="{E2F4EF64-7FEC-4A7B-AE0B-5ECA1D00CB0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58927" y="1590758"/>
            <a:ext cx="8388424" cy="51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437" tIns="26175" rIns="65437" bIns="26175">
            <a:spAutoFit/>
          </a:bodyPr>
          <a:lstStyle/>
          <a:p>
            <a:pPr defTabSz="785813"/>
            <a:r>
              <a:rPr lang="en-US" sz="2900" b="0" dirty="0" smtClean="0"/>
              <a:t>•</a:t>
            </a:r>
            <a:r>
              <a:rPr lang="en-US" sz="2400" b="0" dirty="0" smtClean="0"/>
              <a:t>Possible </a:t>
            </a:r>
            <a:r>
              <a:rPr lang="fr-FR" sz="2400" dirty="0"/>
              <a:t>en fin de gestation (trois dernières </a:t>
            </a:r>
            <a:r>
              <a:rPr lang="fr-FR" sz="2400" dirty="0" smtClean="0"/>
              <a:t>semaines) </a:t>
            </a:r>
            <a:r>
              <a:rPr lang="en-US" sz="2400" b="0" dirty="0" smtClean="0"/>
              <a:t>avec de</a:t>
            </a:r>
            <a:r>
              <a:rPr lang="fr-FR" sz="2400" b="0" dirty="0" smtClean="0"/>
              <a:t>s </a:t>
            </a:r>
            <a:r>
              <a:rPr lang="fr-FR" sz="2400" b="1" dirty="0">
                <a:solidFill>
                  <a:srgbClr val="C00000"/>
                </a:solidFill>
              </a:rPr>
              <a:t>corticoïdes fluorés </a:t>
            </a:r>
            <a:r>
              <a:rPr lang="fr-FR" sz="2000" b="0" dirty="0" smtClean="0"/>
              <a:t>(pas abortifs chez </a:t>
            </a:r>
            <a:r>
              <a:rPr lang="fr-FR" sz="2000" b="0" dirty="0"/>
              <a:t>le </a:t>
            </a:r>
            <a:r>
              <a:rPr lang="fr-FR" sz="2000" b="0" dirty="0" smtClean="0"/>
              <a:t>cheval)</a:t>
            </a:r>
            <a:endParaRPr lang="fr-FR" sz="2400" b="0" dirty="0" smtClean="0"/>
          </a:p>
          <a:p>
            <a:pPr defTabSz="785813"/>
            <a:endParaRPr lang="fr-FR" sz="2400" b="0" dirty="0"/>
          </a:p>
          <a:p>
            <a:pPr defTabSz="785813">
              <a:buFontTx/>
              <a:buChar char="•"/>
            </a:pPr>
            <a:r>
              <a:rPr lang="fr-FR" sz="2400" dirty="0"/>
              <a:t>C</a:t>
            </a:r>
            <a:r>
              <a:rPr lang="fr-FR" sz="2400" b="0" dirty="0" smtClean="0"/>
              <a:t>hoisir </a:t>
            </a:r>
            <a:r>
              <a:rPr lang="fr-FR" sz="2400" b="0" dirty="0"/>
              <a:t>une </a:t>
            </a:r>
            <a:r>
              <a:rPr lang="fr-FR" sz="2400" b="1" dirty="0">
                <a:solidFill>
                  <a:srgbClr val="C00000"/>
                </a:solidFill>
              </a:rPr>
              <a:t>formulation à action rapide </a:t>
            </a:r>
            <a:r>
              <a:rPr lang="fr-FR" sz="2000" b="0" dirty="0"/>
              <a:t>(ex</a:t>
            </a:r>
            <a:r>
              <a:rPr lang="fr-FR" sz="2000" b="0" dirty="0" smtClean="0"/>
              <a:t>: phosphate </a:t>
            </a:r>
            <a:r>
              <a:rPr lang="fr-FR" sz="2000" b="0" dirty="0"/>
              <a:t>de </a:t>
            </a:r>
            <a:r>
              <a:rPr lang="fr-FR" sz="2000" b="0" dirty="0" err="1"/>
              <a:t>dexaméthasone</a:t>
            </a:r>
            <a:r>
              <a:rPr lang="fr-FR" sz="2000" b="0" dirty="0"/>
              <a:t>)</a:t>
            </a:r>
            <a:r>
              <a:rPr lang="fr-FR" sz="2400" b="0" dirty="0"/>
              <a:t>, les formulations retard donnant des veaux </a:t>
            </a:r>
            <a:r>
              <a:rPr lang="fr-FR" sz="2400" b="0" dirty="0" smtClean="0"/>
              <a:t>mort-nés.</a:t>
            </a:r>
          </a:p>
          <a:p>
            <a:pPr defTabSz="785813">
              <a:buFontTx/>
              <a:buChar char="•"/>
            </a:pPr>
            <a:endParaRPr lang="fr-FR" sz="2500" b="0" dirty="0"/>
          </a:p>
          <a:p>
            <a:pPr defTabSz="785813">
              <a:buFontTx/>
              <a:buChar char="•"/>
            </a:pPr>
            <a:r>
              <a:rPr lang="fr-FR" sz="2500" dirty="0">
                <a:solidFill>
                  <a:schemeClr val="tx2"/>
                </a:solidFill>
              </a:rPr>
              <a:t>E</a:t>
            </a:r>
            <a:r>
              <a:rPr lang="fr-FR" sz="2500" dirty="0" smtClean="0">
                <a:solidFill>
                  <a:schemeClr val="tx2"/>
                </a:solidFill>
              </a:rPr>
              <a:t>ffets </a:t>
            </a:r>
            <a:r>
              <a:rPr lang="fr-FR" sz="2500" dirty="0">
                <a:solidFill>
                  <a:schemeClr val="tx2"/>
                </a:solidFill>
              </a:rPr>
              <a:t>secondaires </a:t>
            </a:r>
            <a:r>
              <a:rPr lang="fr-FR" sz="2500" dirty="0" smtClean="0">
                <a:solidFill>
                  <a:schemeClr val="tx2"/>
                </a:solidFill>
              </a:rPr>
              <a:t>fréquents</a:t>
            </a:r>
            <a:endParaRPr lang="fr-FR" sz="2500" dirty="0">
              <a:solidFill>
                <a:schemeClr val="tx2"/>
              </a:solidFill>
            </a:endParaRPr>
          </a:p>
          <a:p>
            <a:pPr marL="588963" lvl="1" defTabSz="785813">
              <a:buFontTx/>
              <a:buChar char="•"/>
            </a:pPr>
            <a:r>
              <a:rPr lang="fr-FR" sz="2100" b="0" dirty="0"/>
              <a:t>Rétention placentaire, mauvaise montée du lait, pas d’absorption de colostrum</a:t>
            </a:r>
            <a:r>
              <a:rPr lang="fr-FR" sz="2100" b="0" dirty="0" smtClean="0"/>
              <a:t>, </a:t>
            </a:r>
            <a:r>
              <a:rPr lang="fr-FR" sz="2100" b="0" dirty="0"/>
              <a:t>risque accru d’infection etc.</a:t>
            </a:r>
          </a:p>
          <a:p>
            <a:pPr marL="588963" lvl="1" defTabSz="785813">
              <a:buFontTx/>
              <a:buChar char="•"/>
            </a:pPr>
            <a:endParaRPr lang="fr-FR" sz="2100" b="0" dirty="0" smtClean="0"/>
          </a:p>
          <a:p>
            <a:pPr marL="131763" defTabSz="785813"/>
            <a:r>
              <a:rPr lang="fr-FR" sz="2400" b="1" dirty="0" smtClean="0"/>
              <a:t>Réserver </a:t>
            </a:r>
            <a:r>
              <a:rPr lang="fr-FR" sz="2400" b="1" dirty="0"/>
              <a:t>cette application des corticoïdes à des indications médicales </a:t>
            </a:r>
            <a:r>
              <a:rPr lang="fr-FR" sz="2100" b="0" dirty="0"/>
              <a:t>(</a:t>
            </a:r>
            <a:r>
              <a:rPr lang="fr-FR" sz="2100" b="0" dirty="0" err="1"/>
              <a:t>angustie</a:t>
            </a:r>
            <a:r>
              <a:rPr lang="fr-FR" sz="2100" b="0" dirty="0"/>
              <a:t> </a:t>
            </a:r>
            <a:r>
              <a:rPr lang="fr-FR" sz="2100" b="0" dirty="0" smtClean="0"/>
              <a:t>pelvienne, danger </a:t>
            </a:r>
            <a:r>
              <a:rPr lang="fr-FR" sz="2100" b="0" dirty="0"/>
              <a:t>pour la mère etc</a:t>
            </a:r>
            <a:r>
              <a:rPr lang="fr-FR" sz="2100" b="0" dirty="0" smtClean="0"/>
              <a:t>.) </a:t>
            </a:r>
            <a:endParaRPr lang="fr-FR" sz="2100" b="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invGray">
          <a:xfrm>
            <a:off x="643467" y="304801"/>
            <a:ext cx="8019345" cy="1152525"/>
          </a:xfrm>
          <a:ln/>
        </p:spPr>
        <p:txBody>
          <a:bodyPr/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Indications thérapeutiques:</a:t>
            </a:r>
            <a:br>
              <a:rPr lang="fi-FI" sz="3200" b="1" dirty="0" smtClean="0">
                <a:solidFill>
                  <a:srgbClr val="C00000"/>
                </a:solidFill>
              </a:rPr>
            </a:br>
            <a:r>
              <a:rPr lang="fi-FI" sz="3200" b="1" dirty="0" smtClean="0">
                <a:solidFill>
                  <a:srgbClr val="C00000"/>
                </a:solidFill>
              </a:rPr>
              <a:t> </a:t>
            </a:r>
            <a:r>
              <a:rPr lang="fr-FR" sz="3200" dirty="0" smtClean="0"/>
              <a:t>Parturition provoquée chez les bovins</a:t>
            </a:r>
            <a:endParaRPr lang="fi-FI" sz="3200" dirty="0"/>
          </a:p>
        </p:txBody>
      </p:sp>
      <p:sp>
        <p:nvSpPr>
          <p:cNvPr id="2" name="Flèche droite 1"/>
          <p:cNvSpPr/>
          <p:nvPr/>
        </p:nvSpPr>
        <p:spPr>
          <a:xfrm>
            <a:off x="67403" y="5564262"/>
            <a:ext cx="5760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2324100"/>
            <a:ext cx="7789333" cy="151765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Contrôle anti-dopage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3600" dirty="0" smtClean="0"/>
              <a:t>cortisol</a:t>
            </a:r>
            <a:br>
              <a:rPr lang="fr-FR" sz="3600" dirty="0" smtClean="0"/>
            </a:br>
            <a:r>
              <a:rPr lang="fr-FR" sz="3600" dirty="0" smtClean="0"/>
              <a:t>corticoïdes de synthèse</a:t>
            </a:r>
          </a:p>
        </p:txBody>
      </p:sp>
    </p:spTree>
    <p:extLst>
      <p:ext uri="{BB962C8B-B14F-4D97-AF65-F5344CB8AC3E}">
        <p14:creationId xmlns:p14="http://schemas.microsoft.com/office/powerpoint/2010/main" val="35557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Cortisol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085667" cy="3810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fi-FI" dirty="0" smtClean="0"/>
              <a:t>Dopage possible par administration directe ou par administration d'ACTH</a:t>
            </a:r>
          </a:p>
          <a:p>
            <a:pPr lvl="1">
              <a:lnSpc>
                <a:spcPct val="90000"/>
              </a:lnSpc>
            </a:pPr>
            <a:endParaRPr lang="fi-FI" dirty="0" smtClean="0"/>
          </a:p>
          <a:p>
            <a:pPr lvl="1">
              <a:lnSpc>
                <a:spcPct val="90000"/>
              </a:lnSpc>
            </a:pPr>
            <a:r>
              <a:rPr lang="fi-FI" dirty="0" smtClean="0"/>
              <a:t>Distinction : </a:t>
            </a:r>
          </a:p>
          <a:p>
            <a:pPr lvl="2">
              <a:lnSpc>
                <a:spcPct val="90000"/>
              </a:lnSpc>
            </a:pPr>
            <a:r>
              <a:rPr lang="fi-FI" sz="2000" dirty="0" smtClean="0"/>
              <a:t>Niveaux physiologiques ou Dopage?</a:t>
            </a:r>
          </a:p>
          <a:p>
            <a:pPr lvl="2">
              <a:lnSpc>
                <a:spcPct val="90000"/>
              </a:lnSpc>
            </a:pPr>
            <a:r>
              <a:rPr lang="fi-FI" sz="2000" dirty="0" smtClean="0"/>
              <a:t>Stress ou exercice ?</a:t>
            </a:r>
          </a:p>
          <a:p>
            <a:pPr lvl="2">
              <a:lnSpc>
                <a:spcPct val="90000"/>
              </a:lnSpc>
            </a:pPr>
            <a:r>
              <a:rPr lang="fi-FI" sz="2000" dirty="0" smtClean="0"/>
              <a:t>nécessité de fixer un </a:t>
            </a:r>
            <a:r>
              <a:rPr lang="fi-FI" dirty="0" smtClean="0">
                <a:solidFill>
                  <a:srgbClr val="C00000"/>
                </a:solidFill>
              </a:rPr>
              <a:t>seuil international (1000 ng/mL)</a:t>
            </a:r>
            <a:r>
              <a:rPr lang="fi-FI" sz="2000" dirty="0" smtClean="0">
                <a:solidFill>
                  <a:srgbClr val="C00000"/>
                </a:solidFill>
              </a:rPr>
              <a:t> dans les urines </a:t>
            </a:r>
            <a:r>
              <a:rPr lang="fi-FI" sz="2000" dirty="0" smtClean="0"/>
              <a:t>ce qui correspond à une probabilité de 1 pour 10 000 de déclarer un faux positif</a:t>
            </a:r>
          </a:p>
        </p:txBody>
      </p:sp>
      <p:sp>
        <p:nvSpPr>
          <p:cNvPr id="76805" name="Freeform 4"/>
          <p:cNvSpPr>
            <a:spLocks noChangeAspect="1"/>
          </p:cNvSpPr>
          <p:nvPr/>
        </p:nvSpPr>
        <p:spPr bwMode="invGray">
          <a:xfrm>
            <a:off x="7930444" y="1988840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e 93"/>
          <p:cNvGrpSpPr>
            <a:grpSpLocks/>
          </p:cNvGrpSpPr>
          <p:nvPr/>
        </p:nvGrpSpPr>
        <p:grpSpPr bwMode="auto">
          <a:xfrm>
            <a:off x="212725" y="365461"/>
            <a:ext cx="8823325" cy="6376652"/>
            <a:chOff x="213518" y="364954"/>
            <a:chExt cx="8822978" cy="6376414"/>
          </a:xfrm>
        </p:grpSpPr>
        <p:sp>
          <p:nvSpPr>
            <p:cNvPr id="81" name="Rectangle 80"/>
            <p:cNvSpPr/>
            <p:nvPr/>
          </p:nvSpPr>
          <p:spPr>
            <a:xfrm>
              <a:off x="213518" y="2594973"/>
              <a:ext cx="8678522" cy="4146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 dirty="0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9419" y="3452191"/>
              <a:ext cx="6213231" cy="3154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30725" name="Text Box 3"/>
            <p:cNvSpPr txBox="1">
              <a:spLocks noChangeArrowheads="1"/>
            </p:cNvSpPr>
            <p:nvPr/>
          </p:nvSpPr>
          <p:spPr bwMode="auto">
            <a:xfrm>
              <a:off x="2330804" y="364954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000000"/>
                  </a:solidFill>
                  <a:latin typeface="Arial" charset="0"/>
                </a:rPr>
                <a:t>Lipocortine</a:t>
              </a:r>
              <a:endParaRPr lang="en-US" altLang="fr-FR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586872" y="2671996"/>
              <a:ext cx="24843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  <a:latin typeface="Arial" charset="0"/>
                </a:rPr>
                <a:t>Acide Arachidonique</a:t>
              </a:r>
            </a:p>
          </p:txBody>
        </p:sp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>
              <a:off x="3678238" y="1553006"/>
              <a:ext cx="0" cy="1042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9" name="Line 13"/>
            <p:cNvSpPr>
              <a:spLocks noChangeShapeType="1"/>
            </p:cNvSpPr>
            <p:nvPr/>
          </p:nvSpPr>
          <p:spPr bwMode="auto">
            <a:xfrm>
              <a:off x="235743" y="1406956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0" name="Line 14"/>
            <p:cNvSpPr>
              <a:spLocks noChangeShapeType="1"/>
            </p:cNvSpPr>
            <p:nvPr/>
          </p:nvSpPr>
          <p:spPr bwMode="auto">
            <a:xfrm>
              <a:off x="213518" y="2097519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1" name="Oval 15"/>
            <p:cNvSpPr>
              <a:spLocks noChangeArrowheads="1"/>
            </p:cNvSpPr>
            <p:nvPr/>
          </p:nvSpPr>
          <p:spPr bwMode="auto">
            <a:xfrm>
              <a:off x="4500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2" name="Oval 16"/>
            <p:cNvSpPr>
              <a:spLocks noChangeArrowheads="1"/>
            </p:cNvSpPr>
            <p:nvPr/>
          </p:nvSpPr>
          <p:spPr bwMode="auto">
            <a:xfrm>
              <a:off x="8501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3" name="Oval 17"/>
            <p:cNvSpPr>
              <a:spLocks noChangeArrowheads="1"/>
            </p:cNvSpPr>
            <p:nvPr/>
          </p:nvSpPr>
          <p:spPr bwMode="auto">
            <a:xfrm>
              <a:off x="125015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4" name="Oval 18"/>
            <p:cNvSpPr>
              <a:spLocks noChangeArrowheads="1"/>
            </p:cNvSpPr>
            <p:nvPr/>
          </p:nvSpPr>
          <p:spPr bwMode="auto">
            <a:xfrm>
              <a:off x="1650206" y="14069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5" name="Oval 19"/>
            <p:cNvSpPr>
              <a:spLocks noChangeArrowheads="1"/>
            </p:cNvSpPr>
            <p:nvPr/>
          </p:nvSpPr>
          <p:spPr bwMode="auto">
            <a:xfrm>
              <a:off x="4500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6" name="Oval 20"/>
            <p:cNvSpPr>
              <a:spLocks noChangeArrowheads="1"/>
            </p:cNvSpPr>
            <p:nvPr/>
          </p:nvSpPr>
          <p:spPr bwMode="auto">
            <a:xfrm>
              <a:off x="8501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7" name="Oval 21"/>
            <p:cNvSpPr>
              <a:spLocks noChangeArrowheads="1"/>
            </p:cNvSpPr>
            <p:nvPr/>
          </p:nvSpPr>
          <p:spPr bwMode="auto">
            <a:xfrm>
              <a:off x="125015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8" name="Oval 22"/>
            <p:cNvSpPr>
              <a:spLocks noChangeArrowheads="1"/>
            </p:cNvSpPr>
            <p:nvPr/>
          </p:nvSpPr>
          <p:spPr bwMode="auto">
            <a:xfrm>
              <a:off x="1650206" y="1940356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9" name="Line 23"/>
            <p:cNvSpPr>
              <a:spLocks noChangeShapeType="1"/>
            </p:cNvSpPr>
            <p:nvPr/>
          </p:nvSpPr>
          <p:spPr bwMode="auto">
            <a:xfrm>
              <a:off x="529431" y="15530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927893" y="157364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1" name="Line 25"/>
            <p:cNvSpPr>
              <a:spLocks noChangeShapeType="1"/>
            </p:cNvSpPr>
            <p:nvPr/>
          </p:nvSpPr>
          <p:spPr bwMode="auto">
            <a:xfrm>
              <a:off x="1326356" y="155141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2" name="Line 26"/>
            <p:cNvSpPr>
              <a:spLocks noChangeShapeType="1"/>
            </p:cNvSpPr>
            <p:nvPr/>
          </p:nvSpPr>
          <p:spPr bwMode="auto">
            <a:xfrm>
              <a:off x="1724818" y="155776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3" name="Line 27"/>
            <p:cNvSpPr>
              <a:spLocks noChangeShapeType="1"/>
            </p:cNvSpPr>
            <p:nvPr/>
          </p:nvSpPr>
          <p:spPr bwMode="auto">
            <a:xfrm>
              <a:off x="5389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4" name="Line 28"/>
            <p:cNvSpPr>
              <a:spLocks noChangeShapeType="1"/>
            </p:cNvSpPr>
            <p:nvPr/>
          </p:nvSpPr>
          <p:spPr bwMode="auto">
            <a:xfrm>
              <a:off x="937418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5" name="Line 29"/>
            <p:cNvSpPr>
              <a:spLocks noChangeShapeType="1"/>
            </p:cNvSpPr>
            <p:nvPr/>
          </p:nvSpPr>
          <p:spPr bwMode="auto">
            <a:xfrm>
              <a:off x="1335881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6" name="Line 30"/>
            <p:cNvSpPr>
              <a:spLocks noChangeShapeType="1"/>
            </p:cNvSpPr>
            <p:nvPr/>
          </p:nvSpPr>
          <p:spPr bwMode="auto">
            <a:xfrm>
              <a:off x="1732756" y="1832406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7" name="Line 31"/>
            <p:cNvSpPr>
              <a:spLocks noChangeShapeType="1"/>
            </p:cNvSpPr>
            <p:nvPr/>
          </p:nvSpPr>
          <p:spPr bwMode="auto">
            <a:xfrm>
              <a:off x="4856957" y="1310221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8" name="Line 32"/>
            <p:cNvSpPr>
              <a:spLocks noChangeShapeType="1"/>
            </p:cNvSpPr>
            <p:nvPr/>
          </p:nvSpPr>
          <p:spPr bwMode="auto">
            <a:xfrm>
              <a:off x="4834732" y="2000784"/>
              <a:ext cx="188595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Oval 33"/>
            <p:cNvSpPr>
              <a:spLocks noChangeArrowheads="1"/>
            </p:cNvSpPr>
            <p:nvPr/>
          </p:nvSpPr>
          <p:spPr bwMode="auto">
            <a:xfrm>
              <a:off x="50712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0" name="Oval 34"/>
            <p:cNvSpPr>
              <a:spLocks noChangeArrowheads="1"/>
            </p:cNvSpPr>
            <p:nvPr/>
          </p:nvSpPr>
          <p:spPr bwMode="auto">
            <a:xfrm>
              <a:off x="54713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1" name="Oval 35"/>
            <p:cNvSpPr>
              <a:spLocks noChangeArrowheads="1"/>
            </p:cNvSpPr>
            <p:nvPr/>
          </p:nvSpPr>
          <p:spPr bwMode="auto">
            <a:xfrm>
              <a:off x="587137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2" name="Oval 36"/>
            <p:cNvSpPr>
              <a:spLocks noChangeArrowheads="1"/>
            </p:cNvSpPr>
            <p:nvPr/>
          </p:nvSpPr>
          <p:spPr bwMode="auto">
            <a:xfrm>
              <a:off x="6271420" y="13102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3" name="Oval 37"/>
            <p:cNvSpPr>
              <a:spLocks noChangeArrowheads="1"/>
            </p:cNvSpPr>
            <p:nvPr/>
          </p:nvSpPr>
          <p:spPr bwMode="auto">
            <a:xfrm>
              <a:off x="50712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4" name="Oval 38"/>
            <p:cNvSpPr>
              <a:spLocks noChangeArrowheads="1"/>
            </p:cNvSpPr>
            <p:nvPr/>
          </p:nvSpPr>
          <p:spPr bwMode="auto">
            <a:xfrm>
              <a:off x="54713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5" name="Oval 39"/>
            <p:cNvSpPr>
              <a:spLocks noChangeArrowheads="1"/>
            </p:cNvSpPr>
            <p:nvPr/>
          </p:nvSpPr>
          <p:spPr bwMode="auto">
            <a:xfrm>
              <a:off x="587137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6" name="Oval 40"/>
            <p:cNvSpPr>
              <a:spLocks noChangeArrowheads="1"/>
            </p:cNvSpPr>
            <p:nvPr/>
          </p:nvSpPr>
          <p:spPr bwMode="auto">
            <a:xfrm>
              <a:off x="6271420" y="1843621"/>
              <a:ext cx="171450" cy="1524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57" name="Line 41"/>
            <p:cNvSpPr>
              <a:spLocks noChangeShapeType="1"/>
            </p:cNvSpPr>
            <p:nvPr/>
          </p:nvSpPr>
          <p:spPr bwMode="auto">
            <a:xfrm>
              <a:off x="5150645" y="14562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8" name="Line 42"/>
            <p:cNvSpPr>
              <a:spLocks noChangeShapeType="1"/>
            </p:cNvSpPr>
            <p:nvPr/>
          </p:nvSpPr>
          <p:spPr bwMode="auto">
            <a:xfrm>
              <a:off x="5549107" y="1476909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9" name="Line 43"/>
            <p:cNvSpPr>
              <a:spLocks noChangeShapeType="1"/>
            </p:cNvSpPr>
            <p:nvPr/>
          </p:nvSpPr>
          <p:spPr bwMode="auto">
            <a:xfrm>
              <a:off x="5947570" y="145468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0" name="Line 44"/>
            <p:cNvSpPr>
              <a:spLocks noChangeShapeType="1"/>
            </p:cNvSpPr>
            <p:nvPr/>
          </p:nvSpPr>
          <p:spPr bwMode="auto">
            <a:xfrm>
              <a:off x="6346032" y="1461034"/>
              <a:ext cx="0" cy="11588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1" name="Line 45"/>
            <p:cNvSpPr>
              <a:spLocks noChangeShapeType="1"/>
            </p:cNvSpPr>
            <p:nvPr/>
          </p:nvSpPr>
          <p:spPr bwMode="auto">
            <a:xfrm>
              <a:off x="51601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2" name="Line 46"/>
            <p:cNvSpPr>
              <a:spLocks noChangeShapeType="1"/>
            </p:cNvSpPr>
            <p:nvPr/>
          </p:nvSpPr>
          <p:spPr bwMode="auto">
            <a:xfrm>
              <a:off x="5558632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3" name="Line 47"/>
            <p:cNvSpPr>
              <a:spLocks noChangeShapeType="1"/>
            </p:cNvSpPr>
            <p:nvPr/>
          </p:nvSpPr>
          <p:spPr bwMode="auto">
            <a:xfrm>
              <a:off x="5957095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4" name="Line 48"/>
            <p:cNvSpPr>
              <a:spLocks noChangeShapeType="1"/>
            </p:cNvSpPr>
            <p:nvPr/>
          </p:nvSpPr>
          <p:spPr bwMode="auto">
            <a:xfrm>
              <a:off x="6353970" y="1735671"/>
              <a:ext cx="0" cy="1158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6" name="ZoneTexte 1"/>
            <p:cNvSpPr txBox="1">
              <a:spLocks noChangeArrowheads="1"/>
            </p:cNvSpPr>
            <p:nvPr/>
          </p:nvSpPr>
          <p:spPr bwMode="auto">
            <a:xfrm>
              <a:off x="2954021" y="1170461"/>
              <a:ext cx="1808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000000"/>
                  </a:solidFill>
                </a:rPr>
                <a:t>Phospholipides</a:t>
              </a:r>
            </a:p>
          </p:txBody>
        </p:sp>
        <p:sp>
          <p:nvSpPr>
            <p:cNvPr id="30767" name="ZoneTexte 52"/>
            <p:cNvSpPr txBox="1">
              <a:spLocks noChangeArrowheads="1"/>
            </p:cNvSpPr>
            <p:nvPr/>
          </p:nvSpPr>
          <p:spPr bwMode="auto">
            <a:xfrm>
              <a:off x="2272486" y="3012282"/>
              <a:ext cx="1715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8" name="ZoneTexte 53"/>
            <p:cNvSpPr txBox="1">
              <a:spLocks noChangeArrowheads="1"/>
            </p:cNvSpPr>
            <p:nvPr/>
          </p:nvSpPr>
          <p:spPr bwMode="auto">
            <a:xfrm>
              <a:off x="2411760" y="3849994"/>
              <a:ext cx="157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Cox1/Cox 2 </a:t>
              </a:r>
            </a:p>
          </p:txBody>
        </p:sp>
        <p:sp>
          <p:nvSpPr>
            <p:cNvPr id="30769" name="ZoneTexte 54"/>
            <p:cNvSpPr txBox="1">
              <a:spLocks noChangeArrowheads="1"/>
            </p:cNvSpPr>
            <p:nvPr/>
          </p:nvSpPr>
          <p:spPr bwMode="auto">
            <a:xfrm>
              <a:off x="450056" y="5347342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TxA2</a:t>
              </a:r>
            </a:p>
          </p:txBody>
        </p:sp>
        <p:sp>
          <p:nvSpPr>
            <p:cNvPr id="30770" name="ZoneTexte 55"/>
            <p:cNvSpPr txBox="1">
              <a:spLocks noChangeArrowheads="1"/>
            </p:cNvSpPr>
            <p:nvPr/>
          </p:nvSpPr>
          <p:spPr bwMode="auto">
            <a:xfrm>
              <a:off x="2836208" y="539690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PGE2</a:t>
              </a:r>
            </a:p>
          </p:txBody>
        </p:sp>
        <p:sp>
          <p:nvSpPr>
            <p:cNvPr id="30771" name="ZoneTexte 56"/>
            <p:cNvSpPr txBox="1">
              <a:spLocks noChangeArrowheads="1"/>
            </p:cNvSpPr>
            <p:nvPr/>
          </p:nvSpPr>
          <p:spPr bwMode="auto">
            <a:xfrm>
              <a:off x="3779912" y="5403464"/>
              <a:ext cx="1326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PGF2alpha</a:t>
              </a:r>
            </a:p>
          </p:txBody>
        </p:sp>
        <p:sp>
          <p:nvSpPr>
            <p:cNvPr id="30772" name="ZoneTexte 57"/>
            <p:cNvSpPr txBox="1">
              <a:spLocks noChangeArrowheads="1"/>
            </p:cNvSpPr>
            <p:nvPr/>
          </p:nvSpPr>
          <p:spPr bwMode="auto">
            <a:xfrm>
              <a:off x="5623160" y="540346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PGD2</a:t>
              </a:r>
            </a:p>
          </p:txBody>
        </p:sp>
        <p:sp>
          <p:nvSpPr>
            <p:cNvPr id="30773" name="ZoneTexte 58"/>
            <p:cNvSpPr txBox="1">
              <a:spLocks noChangeArrowheads="1"/>
            </p:cNvSpPr>
            <p:nvPr/>
          </p:nvSpPr>
          <p:spPr bwMode="auto">
            <a:xfrm>
              <a:off x="5652120" y="6101258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PGI2</a:t>
              </a:r>
            </a:p>
          </p:txBody>
        </p:sp>
        <p:sp>
          <p:nvSpPr>
            <p:cNvPr id="30774" name="ZoneTexte 59"/>
            <p:cNvSpPr txBox="1">
              <a:spLocks noChangeArrowheads="1"/>
            </p:cNvSpPr>
            <p:nvPr/>
          </p:nvSpPr>
          <p:spPr bwMode="auto">
            <a:xfrm>
              <a:off x="7086118" y="3683431"/>
              <a:ext cx="179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Leucotriènes</a:t>
              </a:r>
            </a:p>
          </p:txBody>
        </p:sp>
        <p:sp>
          <p:nvSpPr>
            <p:cNvPr id="30775" name="Line 12"/>
            <p:cNvSpPr>
              <a:spLocks noChangeShapeType="1"/>
            </p:cNvSpPr>
            <p:nvPr/>
          </p:nvSpPr>
          <p:spPr bwMode="auto">
            <a:xfrm>
              <a:off x="5160170" y="3063265"/>
              <a:ext cx="2191230" cy="646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76" name="ZoneTexte 61"/>
            <p:cNvSpPr txBox="1">
              <a:spLocks noChangeArrowheads="1"/>
            </p:cNvSpPr>
            <p:nvPr/>
          </p:nvSpPr>
          <p:spPr bwMode="auto">
            <a:xfrm>
              <a:off x="6065619" y="2920597"/>
              <a:ext cx="1627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Lipo-oxygénase</a:t>
              </a:r>
            </a:p>
          </p:txBody>
        </p:sp>
        <p:sp>
          <p:nvSpPr>
            <p:cNvPr id="30777" name="ZoneTexte 62"/>
            <p:cNvSpPr txBox="1">
              <a:spLocks noChangeArrowheads="1"/>
            </p:cNvSpPr>
            <p:nvPr/>
          </p:nvSpPr>
          <p:spPr bwMode="auto">
            <a:xfrm>
              <a:off x="2842440" y="3451735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G2</a:t>
              </a:r>
            </a:p>
          </p:txBody>
        </p:sp>
        <p:sp>
          <p:nvSpPr>
            <p:cNvPr id="30778" name="ZoneTexte 65"/>
            <p:cNvSpPr txBox="1">
              <a:spLocks noChangeArrowheads="1"/>
            </p:cNvSpPr>
            <p:nvPr/>
          </p:nvSpPr>
          <p:spPr bwMode="auto">
            <a:xfrm>
              <a:off x="2987394" y="4221088"/>
              <a:ext cx="197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</a:rPr>
                <a:t>Prostaglandine H2</a:t>
              </a:r>
            </a:p>
          </p:txBody>
        </p:sp>
        <p:sp>
          <p:nvSpPr>
            <p:cNvPr id="30779" name="Line 12"/>
            <p:cNvSpPr>
              <a:spLocks noChangeShapeType="1"/>
            </p:cNvSpPr>
            <p:nvPr/>
          </p:nvSpPr>
          <p:spPr bwMode="auto">
            <a:xfrm>
              <a:off x="3794919" y="3004549"/>
              <a:ext cx="9526" cy="5203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0" name="Line 12"/>
            <p:cNvSpPr>
              <a:spLocks noChangeShapeType="1"/>
            </p:cNvSpPr>
            <p:nvPr/>
          </p:nvSpPr>
          <p:spPr bwMode="auto">
            <a:xfrm>
              <a:off x="3849041" y="3709892"/>
              <a:ext cx="19051" cy="603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1" name="Line 12"/>
            <p:cNvSpPr>
              <a:spLocks noChangeShapeType="1"/>
            </p:cNvSpPr>
            <p:nvPr/>
          </p:nvSpPr>
          <p:spPr bwMode="auto">
            <a:xfrm flipH="1">
              <a:off x="1421606" y="4619182"/>
              <a:ext cx="1701760" cy="777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2" name="ZoneTexte 69"/>
            <p:cNvSpPr txBox="1">
              <a:spLocks noChangeArrowheads="1"/>
            </p:cNvSpPr>
            <p:nvPr/>
          </p:nvSpPr>
          <p:spPr bwMode="auto">
            <a:xfrm>
              <a:off x="583432" y="4498217"/>
              <a:ext cx="21335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Thromboxane synthase</a:t>
              </a:r>
            </a:p>
          </p:txBody>
        </p:sp>
        <p:sp>
          <p:nvSpPr>
            <p:cNvPr id="30783" name="Line 12"/>
            <p:cNvSpPr>
              <a:spLocks noChangeShapeType="1"/>
            </p:cNvSpPr>
            <p:nvPr/>
          </p:nvSpPr>
          <p:spPr bwMode="auto">
            <a:xfrm flipH="1">
              <a:off x="3580606" y="4619183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4" name="ZoneTexte 71"/>
            <p:cNvSpPr txBox="1">
              <a:spLocks noChangeArrowheads="1"/>
            </p:cNvSpPr>
            <p:nvPr/>
          </p:nvSpPr>
          <p:spPr bwMode="auto">
            <a:xfrm>
              <a:off x="2055961" y="4653136"/>
              <a:ext cx="1939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5" name="ZoneTexte 72"/>
            <p:cNvSpPr txBox="1">
              <a:spLocks noChangeArrowheads="1"/>
            </p:cNvSpPr>
            <p:nvPr/>
          </p:nvSpPr>
          <p:spPr bwMode="auto">
            <a:xfrm>
              <a:off x="3861584" y="4665297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6" name="Line 12"/>
            <p:cNvSpPr>
              <a:spLocks noChangeShapeType="1"/>
            </p:cNvSpPr>
            <p:nvPr/>
          </p:nvSpPr>
          <p:spPr bwMode="auto">
            <a:xfrm flipH="1">
              <a:off x="3994264" y="4628714"/>
              <a:ext cx="0" cy="7760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7" name="Line 12"/>
            <p:cNvSpPr>
              <a:spLocks noChangeShapeType="1"/>
            </p:cNvSpPr>
            <p:nvPr/>
          </p:nvSpPr>
          <p:spPr bwMode="auto">
            <a:xfrm>
              <a:off x="4999831" y="4590420"/>
              <a:ext cx="1042989" cy="804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88" name="ZoneTexte 75"/>
            <p:cNvSpPr txBox="1">
              <a:spLocks noChangeArrowheads="1"/>
            </p:cNvSpPr>
            <p:nvPr/>
          </p:nvSpPr>
          <p:spPr bwMode="auto">
            <a:xfrm>
              <a:off x="5488246" y="4416141"/>
              <a:ext cx="10809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PGD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 synthase</a:t>
              </a:r>
            </a:p>
          </p:txBody>
        </p:sp>
        <p:sp>
          <p:nvSpPr>
            <p:cNvPr id="30789" name="Line 12"/>
            <p:cNvSpPr>
              <a:spLocks noChangeShapeType="1"/>
            </p:cNvSpPr>
            <p:nvPr/>
          </p:nvSpPr>
          <p:spPr bwMode="auto">
            <a:xfrm>
              <a:off x="6228184" y="5772796"/>
              <a:ext cx="0" cy="320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90" name="ZoneTexte 81"/>
            <p:cNvSpPr txBox="1">
              <a:spLocks noChangeArrowheads="1"/>
            </p:cNvSpPr>
            <p:nvPr/>
          </p:nvSpPr>
          <p:spPr bwMode="auto">
            <a:xfrm>
              <a:off x="6556294" y="4804648"/>
              <a:ext cx="248020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Voie inhibée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 dirty="0">
                  <a:solidFill>
                    <a:srgbClr val="FF0000"/>
                  </a:solidFill>
                </a:rPr>
                <a:t>par les glucocorticoïdes</a:t>
              </a:r>
            </a:p>
          </p:txBody>
        </p:sp>
        <p:sp>
          <p:nvSpPr>
            <p:cNvPr id="30791" name="ZoneTexte 82"/>
            <p:cNvSpPr txBox="1">
              <a:spLocks noChangeArrowheads="1"/>
            </p:cNvSpPr>
            <p:nvPr/>
          </p:nvSpPr>
          <p:spPr bwMode="auto">
            <a:xfrm>
              <a:off x="556427" y="6033821"/>
              <a:ext cx="58007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953735"/>
                  </a:solidFill>
                </a:rPr>
                <a:t>Voie inhibée par les AINS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2735957" y="734493"/>
              <a:ext cx="106358" cy="10985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2607374" y="1790140"/>
              <a:ext cx="419084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94" name="ZoneTexte 10"/>
            <p:cNvSpPr txBox="1">
              <a:spLocks noChangeArrowheads="1"/>
            </p:cNvSpPr>
            <p:nvPr/>
          </p:nvSpPr>
          <p:spPr bwMode="auto">
            <a:xfrm>
              <a:off x="2750176" y="803032"/>
              <a:ext cx="4076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796" name="ZoneTexte 64"/>
            <p:cNvSpPr txBox="1">
              <a:spLocks noChangeArrowheads="1"/>
            </p:cNvSpPr>
            <p:nvPr/>
          </p:nvSpPr>
          <p:spPr bwMode="auto">
            <a:xfrm>
              <a:off x="2785154" y="1766225"/>
              <a:ext cx="676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PLA2</a:t>
              </a:r>
            </a:p>
          </p:txBody>
        </p:sp>
        <p:sp>
          <p:nvSpPr>
            <p:cNvPr id="30801" name="ZoneTexte 92"/>
            <p:cNvSpPr txBox="1">
              <a:spLocks noChangeArrowheads="1"/>
            </p:cNvSpPr>
            <p:nvPr/>
          </p:nvSpPr>
          <p:spPr bwMode="auto">
            <a:xfrm>
              <a:off x="6689088" y="1407275"/>
              <a:ext cx="22510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</a:rPr>
                <a:t>Membrane plasmique</a:t>
              </a:r>
            </a:p>
          </p:txBody>
        </p:sp>
      </p:grp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5295900" y="150239"/>
            <a:ext cx="353013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Glucocorticoïdes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 flipH="1">
            <a:off x="3687233" y="521486"/>
            <a:ext cx="1529644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Plus 83"/>
          <p:cNvSpPr/>
          <p:nvPr/>
        </p:nvSpPr>
        <p:spPr>
          <a:xfrm>
            <a:off x="4329994" y="173643"/>
            <a:ext cx="292100" cy="324594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C00000"/>
                </a:solidFill>
              </a:rPr>
              <a:t>Corticoïdes de synthèse</a:t>
            </a:r>
            <a:endParaRPr lang="fi-FI" dirty="0" smtClean="0">
              <a:solidFill>
                <a:srgbClr val="C00000"/>
              </a:solidFill>
            </a:endParaRPr>
          </a:p>
        </p:txBody>
      </p:sp>
      <p:sp>
        <p:nvSpPr>
          <p:cNvPr id="77828" name="Freeform 3"/>
          <p:cNvSpPr>
            <a:spLocks noChangeAspect="1"/>
          </p:cNvSpPr>
          <p:nvPr/>
        </p:nvSpPr>
        <p:spPr bwMode="invGray">
          <a:xfrm>
            <a:off x="7653867" y="2057401"/>
            <a:ext cx="835378" cy="849313"/>
          </a:xfrm>
          <a:custGeom>
            <a:avLst/>
            <a:gdLst>
              <a:gd name="T0" fmla="*/ 32626 w 1181"/>
              <a:gd name="T1" fmla="*/ 235390 h 1068"/>
              <a:gd name="T2" fmla="*/ 4775 w 1181"/>
              <a:gd name="T3" fmla="*/ 211533 h 1068"/>
              <a:gd name="T4" fmla="*/ 45359 w 1181"/>
              <a:gd name="T5" fmla="*/ 125647 h 1068"/>
              <a:gd name="T6" fmla="*/ 51725 w 1181"/>
              <a:gd name="T7" fmla="*/ 98609 h 1068"/>
              <a:gd name="T8" fmla="*/ 69232 w 1181"/>
              <a:gd name="T9" fmla="*/ 61233 h 1068"/>
              <a:gd name="T10" fmla="*/ 78781 w 1181"/>
              <a:gd name="T11" fmla="*/ 13519 h 1068"/>
              <a:gd name="T12" fmla="*/ 113795 w 1181"/>
              <a:gd name="T13" fmla="*/ 3976 h 1068"/>
              <a:gd name="T14" fmla="*/ 193371 w 1181"/>
              <a:gd name="T15" fmla="*/ 80319 h 1068"/>
              <a:gd name="T16" fmla="*/ 408228 w 1181"/>
              <a:gd name="T17" fmla="*/ 223462 h 1068"/>
              <a:gd name="T18" fmla="*/ 502924 w 1181"/>
              <a:gd name="T19" fmla="*/ 252885 h 1068"/>
              <a:gd name="T20" fmla="*/ 803724 w 1181"/>
              <a:gd name="T21" fmla="*/ 248909 h 1068"/>
              <a:gd name="T22" fmla="*/ 931047 w 1181"/>
              <a:gd name="T23" fmla="*/ 390461 h 1068"/>
              <a:gd name="T24" fmla="*/ 921497 w 1181"/>
              <a:gd name="T25" fmla="*/ 638575 h 1068"/>
              <a:gd name="T26" fmla="*/ 888075 w 1181"/>
              <a:gd name="T27" fmla="*/ 619490 h 1068"/>
              <a:gd name="T28" fmla="*/ 857040 w 1181"/>
              <a:gd name="T29" fmla="*/ 454876 h 1068"/>
              <a:gd name="T30" fmla="*/ 847491 w 1181"/>
              <a:gd name="T31" fmla="*/ 309347 h 1068"/>
              <a:gd name="T32" fmla="*/ 835555 w 1181"/>
              <a:gd name="T33" fmla="*/ 442947 h 1068"/>
              <a:gd name="T34" fmla="*/ 833167 w 1181"/>
              <a:gd name="T35" fmla="*/ 543147 h 1068"/>
              <a:gd name="T36" fmla="*/ 873751 w 1181"/>
              <a:gd name="T37" fmla="*/ 598018 h 1068"/>
              <a:gd name="T38" fmla="*/ 890462 w 1181"/>
              <a:gd name="T39" fmla="*/ 772175 h 1068"/>
              <a:gd name="T40" fmla="*/ 866590 w 1181"/>
              <a:gd name="T41" fmla="*/ 796032 h 1068"/>
              <a:gd name="T42" fmla="*/ 871364 w 1181"/>
              <a:gd name="T43" fmla="*/ 829432 h 1068"/>
              <a:gd name="T44" fmla="*/ 814069 w 1181"/>
              <a:gd name="T45" fmla="*/ 843746 h 1068"/>
              <a:gd name="T46" fmla="*/ 842717 w 1181"/>
              <a:gd name="T47" fmla="*/ 712532 h 1068"/>
              <a:gd name="T48" fmla="*/ 792583 w 1181"/>
              <a:gd name="T49" fmla="*/ 585294 h 1068"/>
              <a:gd name="T50" fmla="*/ 768710 w 1181"/>
              <a:gd name="T51" fmla="*/ 695832 h 1068"/>
              <a:gd name="T52" fmla="*/ 748816 w 1181"/>
              <a:gd name="T53" fmla="*/ 776151 h 1068"/>
              <a:gd name="T54" fmla="*/ 736880 w 1181"/>
              <a:gd name="T55" fmla="*/ 810346 h 1068"/>
              <a:gd name="T56" fmla="*/ 694704 w 1181"/>
              <a:gd name="T57" fmla="*/ 827046 h 1068"/>
              <a:gd name="T58" fmla="*/ 692317 w 1181"/>
              <a:gd name="T59" fmla="*/ 798418 h 1068"/>
              <a:gd name="T60" fmla="*/ 735288 w 1181"/>
              <a:gd name="T61" fmla="*/ 612332 h 1068"/>
              <a:gd name="T62" fmla="*/ 592050 w 1181"/>
              <a:gd name="T63" fmla="*/ 472371 h 1068"/>
              <a:gd name="T64" fmla="*/ 429714 w 1181"/>
              <a:gd name="T65" fmla="*/ 504180 h 1068"/>
              <a:gd name="T66" fmla="*/ 378785 w 1181"/>
              <a:gd name="T67" fmla="*/ 583704 h 1068"/>
              <a:gd name="T68" fmla="*/ 398679 w 1181"/>
              <a:gd name="T69" fmla="*/ 764223 h 1068"/>
              <a:gd name="T70" fmla="*/ 379581 w 1181"/>
              <a:gd name="T71" fmla="*/ 803189 h 1068"/>
              <a:gd name="T72" fmla="*/ 322285 w 1181"/>
              <a:gd name="T73" fmla="*/ 831023 h 1068"/>
              <a:gd name="T74" fmla="*/ 360482 w 1181"/>
              <a:gd name="T75" fmla="*/ 753089 h 1068"/>
              <a:gd name="T76" fmla="*/ 343771 w 1181"/>
              <a:gd name="T77" fmla="*/ 755475 h 1068"/>
              <a:gd name="T78" fmla="*/ 312736 w 1181"/>
              <a:gd name="T79" fmla="*/ 800804 h 1068"/>
              <a:gd name="T80" fmla="*/ 310349 w 1181"/>
              <a:gd name="T81" fmla="*/ 835794 h 1068"/>
              <a:gd name="T82" fmla="*/ 285680 w 1181"/>
              <a:gd name="T83" fmla="*/ 790465 h 1068"/>
              <a:gd name="T84" fmla="*/ 303187 w 1181"/>
              <a:gd name="T85" fmla="*/ 657661 h 1068"/>
              <a:gd name="T86" fmla="*/ 291250 w 1181"/>
              <a:gd name="T87" fmla="*/ 567004 h 1068"/>
              <a:gd name="T88" fmla="*/ 253054 w 1181"/>
              <a:gd name="T89" fmla="*/ 445333 h 1068"/>
              <a:gd name="T90" fmla="*/ 233955 w 1181"/>
              <a:gd name="T91" fmla="*/ 341952 h 1068"/>
              <a:gd name="T92" fmla="*/ 132893 w 1181"/>
              <a:gd name="T93" fmla="*/ 196424 h 1068"/>
              <a:gd name="T94" fmla="*/ 74006 w 1181"/>
              <a:gd name="T95" fmla="*/ 216304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2482057"/>
            <a:ext cx="8458200" cy="3352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fi-FI" sz="3400" dirty="0">
                <a:solidFill>
                  <a:srgbClr val="C00000"/>
                </a:solidFill>
              </a:rPr>
              <a:t>C</a:t>
            </a:r>
            <a:r>
              <a:rPr lang="fi-FI" sz="3400" dirty="0" smtClean="0">
                <a:solidFill>
                  <a:srgbClr val="C00000"/>
                </a:solidFill>
              </a:rPr>
              <a:t>ontrôle urinaire</a:t>
            </a:r>
          </a:p>
          <a:p>
            <a:pPr lvl="1">
              <a:spcBef>
                <a:spcPct val="45000"/>
              </a:spcBef>
            </a:pPr>
            <a:r>
              <a:rPr lang="fi-FI" sz="2400" dirty="0" smtClean="0"/>
              <a:t>Esters hydrosolubles détectables 24-48 h</a:t>
            </a:r>
          </a:p>
          <a:p>
            <a:pPr lvl="1">
              <a:spcBef>
                <a:spcPct val="45000"/>
              </a:spcBef>
            </a:pPr>
            <a:r>
              <a:rPr lang="fi-FI" sz="2400" dirty="0" smtClean="0"/>
              <a:t>Esters retard : variable selon la technique analytique</a:t>
            </a:r>
          </a:p>
        </p:txBody>
      </p:sp>
    </p:spTree>
    <p:extLst>
      <p:ext uri="{BB962C8B-B14F-4D97-AF65-F5344CB8AC3E}">
        <p14:creationId xmlns:p14="http://schemas.microsoft.com/office/powerpoint/2010/main" val="16686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invGray">
          <a:ln/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Action anti-inflammatoire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Diminution de synthèse de </a:t>
            </a:r>
            <a:r>
              <a:rPr lang="fr-FR" sz="2600" dirty="0" smtClean="0"/>
              <a:t>:</a:t>
            </a:r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prostaglandines </a:t>
            </a:r>
          </a:p>
          <a:p>
            <a:pPr lvl="2"/>
            <a:r>
              <a:rPr lang="fr-FR" sz="1800" dirty="0" err="1"/>
              <a:t>Cf</a:t>
            </a:r>
            <a:r>
              <a:rPr lang="fr-FR" sz="1800" dirty="0"/>
              <a:t> </a:t>
            </a:r>
            <a:r>
              <a:rPr lang="fr-FR" sz="1800" dirty="0" smtClean="0"/>
              <a:t>AINS</a:t>
            </a:r>
          </a:p>
          <a:p>
            <a:pPr marL="914400" lvl="2" indent="0">
              <a:buNone/>
            </a:pPr>
            <a:endParaRPr lang="fr-FR" sz="1800" dirty="0"/>
          </a:p>
          <a:p>
            <a:pPr lvl="1"/>
            <a:r>
              <a:rPr lang="fr-FR" sz="2200" b="1" dirty="0" smtClean="0">
                <a:solidFill>
                  <a:srgbClr val="FF0000"/>
                </a:solidFill>
              </a:rPr>
              <a:t>cytokines </a:t>
            </a:r>
            <a:r>
              <a:rPr lang="fi-FI" sz="2400" b="1" dirty="0">
                <a:solidFill>
                  <a:srgbClr val="FF0000"/>
                </a:solidFill>
              </a:rPr>
              <a:t>pro-inflammatoires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b="1" dirty="0" smtClean="0"/>
              <a:t>IL</a:t>
            </a:r>
            <a:r>
              <a:rPr lang="fi-FI" sz="1600" b="1" baseline="-25000" dirty="0" smtClean="0"/>
              <a:t>1</a:t>
            </a:r>
            <a:r>
              <a:rPr lang="fi-FI" sz="1600" b="1" dirty="0"/>
              <a:t>, TNF</a:t>
            </a:r>
            <a:r>
              <a:rPr lang="fi-FI" sz="1600" b="1" dirty="0">
                <a:latin typeface="Symbol" pitchFamily="18" charset="2"/>
              </a:rPr>
              <a:t>a</a:t>
            </a:r>
            <a:r>
              <a:rPr lang="fi-FI" sz="1600" dirty="0"/>
              <a:t>, GM-CSF, IL</a:t>
            </a:r>
            <a:r>
              <a:rPr lang="fi-FI" sz="1600" baseline="-25000" dirty="0"/>
              <a:t>3</a:t>
            </a:r>
            <a:r>
              <a:rPr lang="fi-FI" sz="1600" dirty="0"/>
              <a:t>, IL</a:t>
            </a:r>
            <a:r>
              <a:rPr lang="fi-FI" sz="1600" baseline="-25000" dirty="0"/>
              <a:t>4</a:t>
            </a:r>
            <a:r>
              <a:rPr lang="fi-FI" sz="1600" dirty="0"/>
              <a:t>, IL</a:t>
            </a:r>
            <a:r>
              <a:rPr lang="fi-FI" sz="1600" baseline="-25000" dirty="0"/>
              <a:t>5</a:t>
            </a:r>
            <a:r>
              <a:rPr lang="fi-FI" sz="1600" dirty="0"/>
              <a:t>, IL</a:t>
            </a:r>
            <a:r>
              <a:rPr lang="fi-FI" sz="1600" baseline="-25000" dirty="0"/>
              <a:t>6</a:t>
            </a:r>
            <a:r>
              <a:rPr lang="fi-FI" sz="1600" dirty="0"/>
              <a:t> et </a:t>
            </a:r>
            <a:r>
              <a:rPr lang="fi-FI" sz="1600" dirty="0" smtClean="0"/>
              <a:t>IL</a:t>
            </a:r>
            <a:r>
              <a:rPr lang="fi-FI" sz="1600" baseline="-25000" dirty="0" smtClean="0"/>
              <a:t>8</a:t>
            </a:r>
            <a:endParaRPr lang="fi-FI" sz="1600" dirty="0"/>
          </a:p>
          <a:p>
            <a:pPr marL="914400" lvl="2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fi-FI" sz="1600" dirty="0" smtClean="0"/>
              <a:t>(en parallèle, augmentation </a:t>
            </a:r>
            <a:r>
              <a:rPr lang="fi-FI" sz="1600" dirty="0"/>
              <a:t>de cytokines anti-inflammatoires  (IL</a:t>
            </a:r>
            <a:r>
              <a:rPr lang="fi-FI" sz="1600" baseline="-25000" dirty="0"/>
              <a:t>10,</a:t>
            </a:r>
            <a:r>
              <a:rPr lang="fi-FI" sz="1600" dirty="0"/>
              <a:t> TGF beta</a:t>
            </a:r>
            <a:r>
              <a:rPr lang="fi-FI" sz="1600" dirty="0" smtClean="0"/>
              <a:t>))</a:t>
            </a:r>
          </a:p>
          <a:p>
            <a:pPr marL="914400" lvl="2" indent="0">
              <a:buNone/>
            </a:pPr>
            <a:endParaRPr lang="fr-FR" sz="1800" dirty="0" smtClean="0"/>
          </a:p>
          <a:p>
            <a:pPr lvl="1"/>
            <a:r>
              <a:rPr lang="fr-FR" sz="2200" b="1" dirty="0" smtClean="0">
                <a:solidFill>
                  <a:srgbClr val="FF0000"/>
                </a:solidFill>
              </a:rPr>
              <a:t>leucotriènes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79512" y="191683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26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1cfb7dc-005a-42ea-a248-46c906bb33c6"/>
  <p:tag name="WASPOLLED" val="46F8B7BDCC3A40E6B847184D3C70475C"/>
  <p:tag name="TPVERSION" val="6"/>
  <p:tag name="TPFULLVERSION" val="7.5.5.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3429</Words>
  <Application>Microsoft Office PowerPoint</Application>
  <PresentationFormat>Transparent</PresentationFormat>
  <Paragraphs>962</Paragraphs>
  <Slides>80</Slides>
  <Notes>76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80</vt:i4>
      </vt:variant>
    </vt:vector>
  </HeadingPairs>
  <TitlesOfParts>
    <vt:vector size="88" baseType="lpstr">
      <vt:lpstr>Arial</vt:lpstr>
      <vt:lpstr>Arial Black</vt:lpstr>
      <vt:lpstr>Arial Unicode MS</vt:lpstr>
      <vt:lpstr>Calibri</vt:lpstr>
      <vt:lpstr>Symbol</vt:lpstr>
      <vt:lpstr>Times New Roman</vt:lpstr>
      <vt:lpstr>Thème Office</vt:lpstr>
      <vt:lpstr>Disquette 3½ (A:)</vt:lpstr>
      <vt:lpstr>Glucocorticoïdes et corticothérapie chez les animaux domestiques </vt:lpstr>
      <vt:lpstr>Objectifs </vt:lpstr>
      <vt:lpstr>Présentation PowerPoint</vt:lpstr>
      <vt:lpstr>Présentation PowerPoint</vt:lpstr>
      <vt:lpstr>Historique</vt:lpstr>
      <vt:lpstr>1. Mécanismes d’action</vt:lpstr>
      <vt:lpstr>Mécanismes d’action des corticoïdes</vt:lpstr>
      <vt:lpstr>Présentation PowerPoint</vt:lpstr>
      <vt:lpstr>Action anti-inflammatoire</vt:lpstr>
      <vt:lpstr>Action anti-inflammatoire</vt:lpstr>
      <vt:lpstr>Action sur le système immunitaire  A FORTES DOSES</vt:lpstr>
      <vt:lpstr>Action sur le système immunitaire</vt:lpstr>
      <vt:lpstr>Action sur le système nerveux</vt:lpstr>
      <vt:lpstr>Mécanismes d’action des corticoïdes</vt:lpstr>
      <vt:lpstr>2. Effets indésirables</vt:lpstr>
      <vt:lpstr>Présentation PowerPoint</vt:lpstr>
      <vt:lpstr>Présentation PowerPoint</vt:lpstr>
      <vt:lpstr>Tractus gastro-intestinal</vt:lpstr>
      <vt:lpstr>Tractus gastro-intestinal</vt:lpstr>
      <vt:lpstr>Tractus gastro-intestinal</vt:lpstr>
      <vt:lpstr>Modifications métaboliques</vt:lpstr>
      <vt:lpstr>Modifications métaboliques</vt:lpstr>
      <vt:lpstr>Présentation PowerPoint</vt:lpstr>
      <vt:lpstr>Modification de  l’équilibre hydro-minéral</vt:lpstr>
      <vt:lpstr>Modification de  l’équilibre minéral </vt:lpstr>
      <vt:lpstr>Effets suppresseurs de l’axe HHS</vt:lpstr>
      <vt:lpstr>Effets suppresseurs de l’axe HHS</vt:lpstr>
      <vt:lpstr>Effets suppresseurs de l’axe HHS </vt:lpstr>
      <vt:lpstr>3. Mise en place d’une corticothérapie </vt:lpstr>
      <vt:lpstr>Principes actifs disponibles</vt:lpstr>
      <vt:lpstr>Puissance relative des glucocorticoïdes  à action systémique par voie IV</vt:lpstr>
      <vt:lpstr>Puissance relative des glucocorticoïdes</vt:lpstr>
      <vt:lpstr>Puissance relative des glucocorticoïdes  à action systémique par voie IV</vt:lpstr>
      <vt:lpstr>Principes actifs</vt:lpstr>
      <vt:lpstr>Formulation des principes actifs</vt:lpstr>
      <vt:lpstr>Formulation des principes actifs</vt:lpstr>
      <vt:lpstr>Formulation des principes actifs</vt:lpstr>
      <vt:lpstr>Formulation des principes actifs</vt:lpstr>
      <vt:lpstr>Présentation PowerPoint</vt:lpstr>
      <vt:lpstr>Formulation des principes actifs </vt:lpstr>
      <vt:lpstr>Voies systémiques</vt:lpstr>
      <vt:lpstr>Présentation PowerPoint</vt:lpstr>
      <vt:lpstr>Rythme circadien de la cortisolémie</vt:lpstr>
      <vt:lpstr>Pour réduire les effets indésirables:  (1) Réduire les doses</vt:lpstr>
      <vt:lpstr>Pour réduire les effets indésirables:  (2) Corticothérapie à jours alternés</vt:lpstr>
      <vt:lpstr>Pour réduire les effets indésirables:  (3) Voies locales</vt:lpstr>
      <vt:lpstr>Voies locales Voie cutanée et auriculaire</vt:lpstr>
      <vt:lpstr>Voies locales  Voie oculaire</vt:lpstr>
      <vt:lpstr>Voies locales Inhalation</vt:lpstr>
      <vt:lpstr>Présentation PowerPoint</vt:lpstr>
      <vt:lpstr>Administration par inhalation</vt:lpstr>
      <vt:lpstr>Présentation PowerPoint</vt:lpstr>
      <vt:lpstr>Administration par inhalation</vt:lpstr>
      <vt:lpstr>Devenir des GC administrés par inhalation</vt:lpstr>
      <vt:lpstr>Voies locales Voie intra-articulaire</vt:lpstr>
      <vt:lpstr>Présentation PowerPoint</vt:lpstr>
      <vt:lpstr>Voies locales Voie intra-articulaire</vt:lpstr>
      <vt:lpstr>Triamcinolone acetonide</vt:lpstr>
      <vt:lpstr>Voies locales Voie orale</vt:lpstr>
      <vt:lpstr>Voies locales  Voie intramammaire = Mauvaise pratique </vt:lpstr>
      <vt:lpstr>Conclusion </vt:lpstr>
      <vt:lpstr>Usage thérapeutique des corticoïdes</vt:lpstr>
      <vt:lpstr>Usage thérapeutique des corticoïdes</vt:lpstr>
      <vt:lpstr>Usage à visée diagnostic Diagnostic du syndrome de Cushing chez le cheval</vt:lpstr>
      <vt:lpstr>Indications  thérapeutiques Substitutions lors d’hypocorticisme/hypoadrénocorticisme</vt:lpstr>
      <vt:lpstr>Indications  thérapeutiques Substitutions lors d’hypocorticisme/hypoadrenocorticisme</vt:lpstr>
      <vt:lpstr>Indications thérapeutiques des corticoïdes</vt:lpstr>
      <vt:lpstr>Présentation PowerPoint</vt:lpstr>
      <vt:lpstr>Présentation PowerPoint</vt:lpstr>
      <vt:lpstr> Indications  thérapeutiques: Recurrent  Airways Obstruction (RAO) chez le cheval</vt:lpstr>
      <vt:lpstr> Indications  thérapeutiques: Recurrent  Airways Obstruction (RAO) chez le cheval</vt:lpstr>
      <vt:lpstr>Présentation PowerPoint</vt:lpstr>
      <vt:lpstr>Présentation PowerPoint</vt:lpstr>
      <vt:lpstr> Indications  thérapeutiques Anti-oedémateux</vt:lpstr>
      <vt:lpstr> Indications  thérapeutiques troubles métaboliques</vt:lpstr>
      <vt:lpstr> Indications  thérapeutique  Maladies infectieuses</vt:lpstr>
      <vt:lpstr>Indications thérapeutiques:  Parturition provoquée chez les bovins</vt:lpstr>
      <vt:lpstr>Contrôle anti-dopage cortisol corticoïdes de synthèse</vt:lpstr>
      <vt:lpstr>Cortisol</vt:lpstr>
      <vt:lpstr>Corticoïdes de synthèse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2022-01-31T15:36:51Z</dcterms:created>
  <dcterms:modified xsi:type="dcterms:W3CDTF">2022-01-31T15:36:58Z</dcterms:modified>
</cp:coreProperties>
</file>